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46" r:id="rId1"/>
    <p:sldMasterId id="2147484158" r:id="rId2"/>
    <p:sldMasterId id="2147484175" r:id="rId3"/>
    <p:sldMasterId id="2147484187" r:id="rId4"/>
  </p:sldMasterIdLst>
  <p:notesMasterIdLst>
    <p:notesMasterId r:id="rId57"/>
  </p:notesMasterIdLst>
  <p:handoutMasterIdLst>
    <p:handoutMasterId r:id="rId58"/>
  </p:handoutMasterIdLst>
  <p:sldIdLst>
    <p:sldId id="418" r:id="rId5"/>
    <p:sldId id="433" r:id="rId6"/>
    <p:sldId id="422" r:id="rId7"/>
    <p:sldId id="375" r:id="rId8"/>
    <p:sldId id="376" r:id="rId9"/>
    <p:sldId id="377" r:id="rId10"/>
    <p:sldId id="378" r:id="rId11"/>
    <p:sldId id="379" r:id="rId12"/>
    <p:sldId id="426" r:id="rId13"/>
    <p:sldId id="380" r:id="rId14"/>
    <p:sldId id="381" r:id="rId15"/>
    <p:sldId id="382" r:id="rId16"/>
    <p:sldId id="383" r:id="rId17"/>
    <p:sldId id="384" r:id="rId18"/>
    <p:sldId id="385" r:id="rId19"/>
    <p:sldId id="416" r:id="rId20"/>
    <p:sldId id="387" r:id="rId21"/>
    <p:sldId id="427" r:id="rId22"/>
    <p:sldId id="388" r:id="rId23"/>
    <p:sldId id="389" r:id="rId24"/>
    <p:sldId id="390" r:id="rId25"/>
    <p:sldId id="391" r:id="rId26"/>
    <p:sldId id="428" r:id="rId27"/>
    <p:sldId id="392" r:id="rId28"/>
    <p:sldId id="393" r:id="rId29"/>
    <p:sldId id="394" r:id="rId30"/>
    <p:sldId id="395" r:id="rId31"/>
    <p:sldId id="396" r:id="rId32"/>
    <p:sldId id="397" r:id="rId33"/>
    <p:sldId id="398" r:id="rId34"/>
    <p:sldId id="399" r:id="rId35"/>
    <p:sldId id="400" r:id="rId36"/>
    <p:sldId id="401" r:id="rId37"/>
    <p:sldId id="402" r:id="rId38"/>
    <p:sldId id="403" r:id="rId39"/>
    <p:sldId id="404" r:id="rId40"/>
    <p:sldId id="405" r:id="rId41"/>
    <p:sldId id="406" r:id="rId42"/>
    <p:sldId id="435" r:id="rId43"/>
    <p:sldId id="407" r:id="rId44"/>
    <p:sldId id="408" r:id="rId45"/>
    <p:sldId id="409" r:id="rId46"/>
    <p:sldId id="410" r:id="rId47"/>
    <p:sldId id="411" r:id="rId48"/>
    <p:sldId id="412" r:id="rId49"/>
    <p:sldId id="417" r:id="rId50"/>
    <p:sldId id="430" r:id="rId51"/>
    <p:sldId id="414" r:id="rId52"/>
    <p:sldId id="432" r:id="rId53"/>
    <p:sldId id="415" r:id="rId54"/>
    <p:sldId id="434" r:id="rId55"/>
    <p:sldId id="258" r:id="rId5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eth Kane" initials="BK" lastIdx="10" clrIdx="0"/>
  <p:cmAuthor id="7" name="Helen Roybark" initials="HR" lastIdx="24" clrIdx="7">
    <p:extLst/>
  </p:cmAuthor>
  <p:cmAuthor id="1" name="Helen" initials="H" lastIdx="6" clrIdx="1"/>
  <p:cmAuthor id="2" name="Mohr, April L (Jefferson)" initials="MAL(" lastIdx="46" clrIdx="2"/>
  <p:cmAuthor id="3" name="Jean Inabinett" initials="JI" lastIdx="15" clrIdx="3"/>
  <p:cmAuthor id="4" name="April Mohr" initials="AM" lastIdx="10" clrIdx="4"/>
  <p:cmAuthor id="5" name="Wanda Wong" initials="WW" lastIdx="2" clrIdx="5"/>
  <p:cmAuthor id="6" name="jeaninemetzler@outlook.com" initials="j" lastIdx="33" clrIdx="6">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1102D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957" autoAdjust="0"/>
    <p:restoredTop sz="87753" autoAdjust="0"/>
  </p:normalViewPr>
  <p:slideViewPr>
    <p:cSldViewPr>
      <p:cViewPr varScale="1">
        <p:scale>
          <a:sx n="88" d="100"/>
          <a:sy n="88" d="100"/>
        </p:scale>
        <p:origin x="-1554"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516"/>
    </p:cViewPr>
  </p:sorterViewPr>
  <p:notesViewPr>
    <p:cSldViewPr>
      <p:cViewPr varScale="1">
        <p:scale>
          <a:sx n="80" d="100"/>
          <a:sy n="80" d="100"/>
        </p:scale>
        <p:origin x="1470"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notesMaster" Target="notesMasters/notesMaster1.xml"/><Relationship Id="rId61"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6019800" y="0"/>
            <a:ext cx="836613" cy="274638"/>
          </a:xfrm>
          <a:prstGeom prst="rect">
            <a:avLst/>
          </a:prstGeom>
        </p:spPr>
        <p:txBody>
          <a:bodyPr vert="horz" lIns="91440" tIns="45720" rIns="91440" bIns="45720" rtlCol="0" anchor="b"/>
          <a:lstStyle>
            <a:lvl1pPr algn="r">
              <a:defRPr sz="1200">
                <a:latin typeface="Arial" charset="0"/>
                <a:cs typeface="+mn-cs"/>
              </a:defRPr>
            </a:lvl1pPr>
          </a:lstStyle>
          <a:p>
            <a:pPr>
              <a:defRPr/>
            </a:pPr>
            <a:r>
              <a:rPr lang="en-US" dirty="0"/>
              <a:t>13-</a:t>
            </a:r>
            <a:fld id="{7936F10B-30A6-4BF4-9C40-80D100233EAD}" type="slidenum">
              <a:rPr lang="en-US" smtClean="0"/>
              <a:pPr>
                <a:defRPr/>
              </a:pPr>
              <a:t>‹#›</a:t>
            </a:fld>
            <a:endParaRPr lang="en-US" dirty="0"/>
          </a:p>
        </p:txBody>
      </p:sp>
    </p:spTree>
    <p:extLst>
      <p:ext uri="{BB962C8B-B14F-4D97-AF65-F5344CB8AC3E}">
        <p14:creationId xmlns:p14="http://schemas.microsoft.com/office/powerpoint/2010/main" val="2785121812"/>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a:ln>
            <a:noFill/>
          </a:ln>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Slide Number Placeholder 4"/>
          <p:cNvSpPr txBox="1">
            <a:spLocks/>
          </p:cNvSpPr>
          <p:nvPr/>
        </p:nvSpPr>
        <p:spPr>
          <a:xfrm>
            <a:off x="5334000" y="0"/>
            <a:ext cx="1524000" cy="304800"/>
          </a:xfrm>
          <a:prstGeom prst="rect">
            <a:avLst/>
          </a:prstGeom>
        </p:spPr>
        <p:txBody>
          <a:bodyPr anchor="b"/>
          <a:lstStyle>
            <a:lvl1pPr algn="r">
              <a:defRPr sz="1200"/>
            </a:lvl1pPr>
          </a:lstStyle>
          <a:p>
            <a:pPr fontAlgn="auto">
              <a:spcBef>
                <a:spcPts val="0"/>
              </a:spcBef>
              <a:spcAft>
                <a:spcPts val="0"/>
              </a:spcAft>
              <a:defRPr/>
            </a:pPr>
            <a:r>
              <a:rPr lang="en-US" dirty="0">
                <a:latin typeface="+mn-lt"/>
                <a:cs typeface="+mn-cs"/>
              </a:rPr>
              <a:t> </a:t>
            </a:r>
            <a:fld id="{C7FAABB6-B2B7-4F07-AD1C-07B4EEF110D9}" type="slidenum">
              <a:rPr lang="en-US" smtClean="0">
                <a:latin typeface="+mn-lt"/>
                <a:cs typeface="+mn-cs"/>
              </a:rPr>
              <a:pPr fontAlgn="auto">
                <a:spcBef>
                  <a:spcPts val="0"/>
                </a:spcBef>
                <a:spcAft>
                  <a:spcPts val="0"/>
                </a:spcAft>
                <a:defRPr/>
              </a:pPr>
              <a:t>‹#›</a:t>
            </a:fld>
            <a:endParaRPr lang="en-US" dirty="0">
              <a:latin typeface="+mn-lt"/>
              <a:cs typeface="+mn-cs"/>
            </a:endParaRPr>
          </a:p>
        </p:txBody>
      </p:sp>
    </p:spTree>
    <p:extLst>
      <p:ext uri="{BB962C8B-B14F-4D97-AF65-F5344CB8AC3E}">
        <p14:creationId xmlns:p14="http://schemas.microsoft.com/office/powerpoint/2010/main" val="1886547575"/>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p:spPr>
      </p:sp>
      <p:sp>
        <p:nvSpPr>
          <p:cNvPr id="1075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a:ea typeface="MS PGothic" pitchFamily="34" charset="-128"/>
            </a:endParaRPr>
          </a:p>
        </p:txBody>
      </p:sp>
    </p:spTree>
    <p:extLst>
      <p:ext uri="{BB962C8B-B14F-4D97-AF65-F5344CB8AC3E}">
        <p14:creationId xmlns:p14="http://schemas.microsoft.com/office/powerpoint/2010/main" val="8119192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ChangeArrowheads="1" noTextEdit="1"/>
          </p:cNvSpPr>
          <p:nvPr>
            <p:ph type="sldImg"/>
          </p:nvPr>
        </p:nvSpPr>
        <p:spPr bwMode="auto">
          <a:xfrm>
            <a:off x="1152525" y="692150"/>
            <a:ext cx="4554538" cy="3416300"/>
          </a:xfrm>
          <a:solidFill>
            <a:srgbClr val="FFFFFF"/>
          </a:solidFill>
          <a:ln>
            <a:solidFill>
              <a:srgbClr val="000000"/>
            </a:solidFill>
            <a:miter lim="800000"/>
            <a:headEnd/>
            <a:tailEnd/>
          </a:ln>
        </p:spPr>
      </p:sp>
      <p:sp>
        <p:nvSpPr>
          <p:cNvPr id="113667" name="Rectangle 3"/>
          <p:cNvSpPr>
            <a:spLocks noGrp="1" noChangeArrowheads="1"/>
          </p:cNvSpPr>
          <p:nvPr>
            <p:ph type="body" idx="1"/>
          </p:nvPr>
        </p:nvSpPr>
        <p:spPr bwMode="auto">
          <a:xfrm>
            <a:off x="685800" y="4343400"/>
            <a:ext cx="5410200" cy="4114800"/>
          </a:xfrm>
          <a:solidFill>
            <a:srgbClr val="FFFFFF"/>
          </a:solidFill>
        </p:spPr>
        <p:txBody>
          <a:bodyPr wrap="square" numCol="1" anchor="t" anchorCtr="0" compatLnSpc="1">
            <a:prstTxWarp prst="textNoShape">
              <a:avLst/>
            </a:prstTxWarp>
          </a:bodyPr>
          <a:lstStyle/>
          <a:p>
            <a:r>
              <a:rPr lang="en-US" dirty="0"/>
              <a:t>Horizontal analysis is the review of financial statement data </a:t>
            </a:r>
            <a:r>
              <a:rPr lang="en-US" i="1" dirty="0"/>
              <a:t>across time</a:t>
            </a:r>
            <a:r>
              <a:rPr lang="en-US" dirty="0"/>
              <a:t>. </a:t>
            </a:r>
            <a:r>
              <a:rPr lang="en-US" i="1" dirty="0"/>
              <a:t>Horizontal </a:t>
            </a:r>
            <a:r>
              <a:rPr lang="en-US" dirty="0"/>
              <a:t>comes from the left-to-right [or right-to-left] movement of our eyes as we review comparative financial statements across time.</a:t>
            </a:r>
          </a:p>
          <a:p>
            <a:endParaRPr lang="en-US" altLang="en-US" dirty="0"/>
          </a:p>
          <a:p>
            <a:endParaRPr lang="en-US" altLang="en-US" dirty="0">
              <a:ea typeface="MS PGothic" pitchFamily="34" charset="-128"/>
            </a:endParaRPr>
          </a:p>
          <a:p>
            <a:endParaRPr lang="en-US" altLang="en-US" dirty="0">
              <a:ea typeface="MS PGothic" pitchFamily="34" charset="-128"/>
            </a:endParaRPr>
          </a:p>
        </p:txBody>
      </p:sp>
    </p:spTree>
    <p:extLst>
      <p:ext uri="{BB962C8B-B14F-4D97-AF65-F5344CB8AC3E}">
        <p14:creationId xmlns:p14="http://schemas.microsoft.com/office/powerpoint/2010/main" val="29394326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Rot="1" noChangeAspect="1" noChangeArrowheads="1" noTextEdit="1"/>
          </p:cNvSpPr>
          <p:nvPr>
            <p:ph type="sldImg"/>
          </p:nvPr>
        </p:nvSpPr>
        <p:spPr bwMode="auto">
          <a:xfrm>
            <a:off x="1152525" y="692150"/>
            <a:ext cx="4554538" cy="3416300"/>
          </a:xfrm>
          <a:solidFill>
            <a:srgbClr val="FFFFFF"/>
          </a:solidFill>
          <a:ln>
            <a:solidFill>
              <a:srgbClr val="000000"/>
            </a:solidFill>
            <a:miter lim="800000"/>
            <a:headEnd/>
            <a:tailEnd/>
          </a:ln>
        </p:spPr>
      </p:sp>
      <p:sp>
        <p:nvSpPr>
          <p:cNvPr id="114691" name="Rectangle 3"/>
          <p:cNvSpPr>
            <a:spLocks noGrp="1" noChangeArrowheads="1"/>
          </p:cNvSpPr>
          <p:nvPr>
            <p:ph type="body" idx="1"/>
          </p:nvPr>
        </p:nvSpPr>
        <p:spPr bwMode="auto">
          <a:xfrm>
            <a:off x="685800" y="4343400"/>
            <a:ext cx="5410200" cy="4114800"/>
          </a:xfrm>
          <a:solidFill>
            <a:srgbClr val="FFFFFF"/>
          </a:solidFill>
        </p:spPr>
        <p:txBody>
          <a:bodyPr wrap="square" numCol="1" anchor="t" anchorCtr="0" compatLnSpc="1">
            <a:prstTxWarp prst="textNoShape">
              <a:avLst/>
            </a:prstTxWarp>
          </a:bodyPr>
          <a:lstStyle/>
          <a:p>
            <a:r>
              <a:rPr lang="en-US" dirty="0"/>
              <a:t>Comparing financial statements is done by analyzing dollar amount changes and percent changes in line items. Both analyses are relevant because dollar changes can yield large percent changes inconsistent with their importance. </a:t>
            </a:r>
          </a:p>
          <a:p>
            <a:endParaRPr lang="en-US" dirty="0"/>
          </a:p>
          <a:p>
            <a:r>
              <a:rPr lang="en-US" dirty="0"/>
              <a:t>A 50% change from a base figure of $100 is less important than the same percent change from a base amount of $100,000 in the same statement. We compute the </a:t>
            </a:r>
            <a:r>
              <a:rPr lang="en-US" i="1" dirty="0"/>
              <a:t>dollar change </a:t>
            </a:r>
            <a:r>
              <a:rPr lang="en-US" dirty="0"/>
              <a:t>for a financial statement item as shown in this slide.</a:t>
            </a:r>
          </a:p>
          <a:p>
            <a:endParaRPr lang="en-US" altLang="en-US" dirty="0">
              <a:ea typeface="MS PGothic" pitchFamily="34" charset="-128"/>
            </a:endParaRPr>
          </a:p>
          <a:p>
            <a:r>
              <a:rPr lang="en-US" i="1" dirty="0"/>
              <a:t>Analysis period </a:t>
            </a:r>
            <a:r>
              <a:rPr lang="en-US" dirty="0"/>
              <a:t>refers to the financial statements under analysis, and </a:t>
            </a:r>
            <a:r>
              <a:rPr lang="en-US" i="1" dirty="0"/>
              <a:t>base period </a:t>
            </a:r>
            <a:r>
              <a:rPr lang="en-US" dirty="0"/>
              <a:t>refers to the financial statements used for comparison. The prior year is commonly used as a base period. </a:t>
            </a:r>
          </a:p>
          <a:p>
            <a:endParaRPr lang="en-US" altLang="en-US" dirty="0"/>
          </a:p>
        </p:txBody>
      </p:sp>
    </p:spTree>
    <p:extLst>
      <p:ext uri="{BB962C8B-B14F-4D97-AF65-F5344CB8AC3E}">
        <p14:creationId xmlns:p14="http://schemas.microsoft.com/office/powerpoint/2010/main" val="25530864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spect="1" noChangeArrowheads="1" noTextEdit="1"/>
          </p:cNvSpPr>
          <p:nvPr>
            <p:ph type="sldImg"/>
          </p:nvPr>
        </p:nvSpPr>
        <p:spPr bwMode="auto">
          <a:xfrm>
            <a:off x="1152525" y="692150"/>
            <a:ext cx="4554538" cy="3416300"/>
          </a:xfrm>
          <a:solidFill>
            <a:srgbClr val="FFFFFF"/>
          </a:solidFill>
          <a:ln>
            <a:solidFill>
              <a:srgbClr val="000000"/>
            </a:solidFill>
            <a:miter lim="800000"/>
            <a:headEnd/>
            <a:tailEnd/>
          </a:ln>
        </p:spPr>
      </p:sp>
      <p:sp>
        <p:nvSpPr>
          <p:cNvPr id="115715" name="Rectangle 3"/>
          <p:cNvSpPr>
            <a:spLocks noGrp="1" noChangeArrowheads="1"/>
          </p:cNvSpPr>
          <p:nvPr>
            <p:ph type="body" idx="1"/>
          </p:nvPr>
        </p:nvSpPr>
        <p:spPr bwMode="auto">
          <a:xfrm>
            <a:off x="685800" y="4343400"/>
            <a:ext cx="5410200" cy="4114800"/>
          </a:xfrm>
          <a:solidFill>
            <a:srgbClr val="FFFFFF"/>
          </a:solidFill>
        </p:spPr>
        <p:txBody>
          <a:bodyPr wrap="square" numCol="1" anchor="t" anchorCtr="0" compatLnSpc="1">
            <a:prstTxWarp prst="textNoShape">
              <a:avLst/>
            </a:prstTxWarp>
          </a:bodyPr>
          <a:lstStyle/>
          <a:p>
            <a:r>
              <a:rPr lang="en-US" dirty="0"/>
              <a:t>We compute the </a:t>
            </a:r>
            <a:r>
              <a:rPr lang="en-US" i="1" dirty="0"/>
              <a:t>percent change </a:t>
            </a:r>
            <a:r>
              <a:rPr lang="en-US" dirty="0"/>
              <a:t>by dividing the analysis period amount minus the base period amount by the base period amount and then multiplying by 100.</a:t>
            </a:r>
          </a:p>
          <a:p>
            <a:endParaRPr lang="en-US" dirty="0"/>
          </a:p>
          <a:p>
            <a:r>
              <a:rPr lang="en-US" sz="1200" b="0" i="0" u="none" strike="noStrike" kern="1200" baseline="0" dirty="0">
                <a:solidFill>
                  <a:schemeClr val="tx1"/>
                </a:solidFill>
                <a:latin typeface="+mn-lt"/>
                <a:ea typeface="+mn-ea"/>
                <a:cs typeface="+mn-cs"/>
              </a:rPr>
              <a:t>There are a few rules in working with percent changes. Let’s look at four separate cases. </a:t>
            </a:r>
          </a:p>
          <a:p>
            <a:r>
              <a:rPr lang="en-US" sz="1200" b="1" i="0" u="none" strike="noStrike" kern="1200" baseline="0" dirty="0">
                <a:solidFill>
                  <a:schemeClr val="tx1"/>
                </a:solidFill>
                <a:latin typeface="+mn-lt"/>
                <a:ea typeface="+mn-ea"/>
                <a:cs typeface="+mn-cs"/>
              </a:rPr>
              <a:t>Cases A and B: </a:t>
            </a:r>
            <a:r>
              <a:rPr lang="en-US" sz="1200" b="0" i="0" u="none" strike="noStrike" kern="1200" baseline="0" dirty="0">
                <a:solidFill>
                  <a:schemeClr val="tx1"/>
                </a:solidFill>
                <a:latin typeface="+mn-lt"/>
                <a:ea typeface="+mn-ea"/>
                <a:cs typeface="+mn-cs"/>
              </a:rPr>
              <a:t>When a negative amount is in one period and a positive amount is in the other, we cannot compute a meaningful percent change. </a:t>
            </a:r>
          </a:p>
          <a:p>
            <a:r>
              <a:rPr lang="en-US" sz="1200" b="1" i="0" u="none" strike="noStrike" kern="1200" baseline="0" dirty="0">
                <a:solidFill>
                  <a:schemeClr val="tx1"/>
                </a:solidFill>
                <a:latin typeface="+mn-lt"/>
                <a:ea typeface="+mn-ea"/>
                <a:cs typeface="+mn-cs"/>
              </a:rPr>
              <a:t>Case C: </a:t>
            </a:r>
            <a:r>
              <a:rPr lang="en-US" sz="1200" b="0" i="0" u="none" strike="noStrike" kern="1200" baseline="0" dirty="0">
                <a:solidFill>
                  <a:schemeClr val="tx1"/>
                </a:solidFill>
                <a:latin typeface="+mn-lt"/>
                <a:ea typeface="+mn-ea"/>
                <a:cs typeface="+mn-cs"/>
              </a:rPr>
              <a:t>When no amount is in the base period, no percent change is computable. </a:t>
            </a:r>
          </a:p>
          <a:p>
            <a:r>
              <a:rPr lang="en-US" sz="1200" b="1" i="0" u="none" strike="noStrike" kern="1200" baseline="0" dirty="0">
                <a:solidFill>
                  <a:schemeClr val="tx1"/>
                </a:solidFill>
                <a:latin typeface="+mn-lt"/>
                <a:ea typeface="+mn-ea"/>
                <a:cs typeface="+mn-cs"/>
              </a:rPr>
              <a:t>Case D: </a:t>
            </a:r>
            <a:r>
              <a:rPr lang="en-US" sz="1200" b="0" i="0" u="none" strike="noStrike" kern="1200" baseline="0" dirty="0">
                <a:solidFill>
                  <a:schemeClr val="tx1"/>
                </a:solidFill>
                <a:latin typeface="+mn-lt"/>
                <a:ea typeface="+mn-ea"/>
                <a:cs typeface="+mn-cs"/>
              </a:rPr>
              <a:t>When a positive amount is in the base period and zero is in the analysis period, the decrease is 100%. </a:t>
            </a:r>
            <a:endParaRPr lang="en-US" dirty="0"/>
          </a:p>
          <a:p>
            <a:endParaRPr lang="en-US" altLang="en-US" dirty="0">
              <a:ea typeface="MS PGothic" pitchFamily="34" charset="-128"/>
            </a:endParaRPr>
          </a:p>
          <a:p>
            <a:endParaRPr lang="en-US" altLang="en-US" dirty="0">
              <a:ea typeface="MS PGothic" pitchFamily="34" charset="-128"/>
            </a:endParaRPr>
          </a:p>
        </p:txBody>
      </p:sp>
    </p:spTree>
    <p:extLst>
      <p:ext uri="{BB962C8B-B14F-4D97-AF65-F5344CB8AC3E}">
        <p14:creationId xmlns:p14="http://schemas.microsoft.com/office/powerpoint/2010/main" val="13510704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Rot="1" noChangeAspect="1" noChangeArrowheads="1" noTextEdit="1"/>
          </p:cNvSpPr>
          <p:nvPr>
            <p:ph type="sldImg"/>
          </p:nvPr>
        </p:nvSpPr>
        <p:spPr bwMode="auto">
          <a:xfrm>
            <a:off x="1152525" y="692150"/>
            <a:ext cx="4554538" cy="3416300"/>
          </a:xfrm>
          <a:solidFill>
            <a:srgbClr val="FFFFFF"/>
          </a:solidFill>
          <a:ln>
            <a:solidFill>
              <a:srgbClr val="000000"/>
            </a:solidFill>
            <a:miter lim="800000"/>
            <a:headEnd/>
            <a:tailEnd/>
          </a:ln>
        </p:spPr>
      </p:sp>
      <p:sp>
        <p:nvSpPr>
          <p:cNvPr id="116739" name="Rectangle 3"/>
          <p:cNvSpPr>
            <a:spLocks noGrp="1" noChangeArrowheads="1"/>
          </p:cNvSpPr>
          <p:nvPr>
            <p:ph type="body" idx="1"/>
          </p:nvPr>
        </p:nvSpPr>
        <p:spPr bwMode="auto">
          <a:xfrm>
            <a:off x="685800" y="4343400"/>
            <a:ext cx="5410200" cy="4114800"/>
          </a:xfrm>
          <a:solidFill>
            <a:srgbClr val="FFFFFF"/>
          </a:solidFill>
        </p:spPr>
        <p:txBody>
          <a:bodyPr wrap="square" numCol="1" anchor="t" anchorCtr="0" compatLnSpc="1">
            <a:prstTxWarp prst="textNoShape">
              <a:avLst/>
            </a:prstTxWarp>
            <a:normAutofit fontScale="92500" lnSpcReduction="10000"/>
          </a:bodyPr>
          <a:lstStyle/>
          <a:p>
            <a:r>
              <a:rPr lang="en-US" sz="1200" dirty="0"/>
              <a:t>Analysis of comparative financial statements begins by focusing on large dollar and percent changes. We then identify the reasons and implications for these changes. We also review small changes when we expected the changes to be large.</a:t>
            </a:r>
          </a:p>
          <a:p>
            <a:endParaRPr lang="en-US" sz="1200" dirty="0"/>
          </a:p>
          <a:p>
            <a:r>
              <a:rPr lang="en-US" sz="1200" kern="1200" dirty="0">
                <a:solidFill>
                  <a:schemeClr val="tx1"/>
                </a:solidFill>
                <a:effectLst/>
                <a:latin typeface="+mn-lt"/>
                <a:ea typeface="+mn-ea"/>
                <a:cs typeface="+mn-cs"/>
              </a:rPr>
              <a:t>Exhibit 13.1 shows comparative balance sheets for Apple Inc. (Nasdaq: AAPL</a:t>
            </a:r>
            <a:r>
              <a:rPr lang="en-US" sz="1200" b="0"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A few items stand out on the asset side. </a:t>
            </a:r>
            <a:r>
              <a:rPr lang="en-US" sz="1200" b="0" i="0" u="none" strike="noStrike" kern="1200" baseline="0" dirty="0">
                <a:solidFill>
                  <a:schemeClr val="tx1"/>
                </a:solidFill>
                <a:latin typeface="+mn-lt"/>
                <a:ea typeface="+mn-ea"/>
                <a:cs typeface="+mn-cs"/>
              </a:rPr>
              <a:t>Apple’s long-term marketable securities decreased by $65,458 million, or 38.3%, in the current year. This substantial decrease is partially the result of many of these securities maturing or being sold. The substantial decrease also coincides with large increases in cash and cash equivalents and in short-term marketable securities. Cash and cash equivalents increased 88.5% and short-term marketable securities increased 28.0% in the current year. Looking at these changes, a user of accounting information could assume that Apple is shifting away from investing in long-term securities, and instead choosing to hold cash and cash equivalents or invest in short-term securities. This strategy has led to an increase in current assets of 24.0%, or $31,480 million, even while total assets slightly decreased.</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On Apple’s financing side, we see </a:t>
            </a:r>
            <a:r>
              <a:rPr lang="en-US" sz="1200" b="0" i="0" u="none" strike="noStrike" kern="1200" baseline="0" dirty="0">
                <a:solidFill>
                  <a:schemeClr val="tx1"/>
                </a:solidFill>
                <a:latin typeface="+mn-lt"/>
                <a:ea typeface="+mn-ea"/>
                <a:cs typeface="+mn-cs"/>
              </a:rPr>
              <a:t>that total liabilities and equity declined by 7.4%, or $27,209 million. The 4.1% decrease in total liabilities is largely driven by a decrease in accounts payable, suggesting Apple made significant payments to suppliers in the current year or is potentially making fewer purchases on credit. The 15.5% reduction in equity is caused by a marked decrease in retained earnings, which results from Apple’s share buyback and dividend plan. In reviewing the notes to Apple’s financial statements in Appendix A, we see that dividends of $14,129 million and common stock repurchased of $67,101 million reduced retained earnings.</a:t>
            </a:r>
            <a:endParaRPr lang="en-US" altLang="en-US" sz="1200" dirty="0">
              <a:ea typeface="MS PGothic" pitchFamily="34" charset="-128"/>
            </a:endParaRPr>
          </a:p>
        </p:txBody>
      </p:sp>
    </p:spTree>
    <p:extLst>
      <p:ext uri="{BB962C8B-B14F-4D97-AF65-F5344CB8AC3E}">
        <p14:creationId xmlns:p14="http://schemas.microsoft.com/office/powerpoint/2010/main" val="22565989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7763" name="Rectangle 3"/>
          <p:cNvSpPr>
            <a:spLocks noGrp="1" noChangeArrowheads="1"/>
          </p:cNvSpPr>
          <p:nvPr>
            <p:ph type="body" idx="1"/>
          </p:nvPr>
        </p:nvSpPr>
        <p:spPr bwMode="auto">
          <a:xfrm>
            <a:off x="685800" y="4343400"/>
            <a:ext cx="5410200" cy="4114800"/>
          </a:xfrm>
          <a:noFill/>
        </p:spPr>
        <p:txBody>
          <a:bodyPr wrap="square" numCol="1" anchor="t" anchorCtr="0" compatLnSpc="1">
            <a:prstTxWarp prst="textNoShape">
              <a:avLst/>
            </a:prstTxWarp>
            <a:normAutofit/>
          </a:bodyPr>
          <a:lstStyle/>
          <a:p>
            <a:r>
              <a:rPr lang="en-US" dirty="0"/>
              <a:t>Comparative income statements are prepared similarly to comparative balance sheets. </a:t>
            </a:r>
          </a:p>
          <a:p>
            <a:endParaRPr lang="en-US" dirty="0"/>
          </a:p>
          <a:p>
            <a:r>
              <a:rPr lang="en-US" sz="1200" kern="1200" dirty="0">
                <a:solidFill>
                  <a:schemeClr val="tx1"/>
                </a:solidFill>
                <a:effectLst/>
                <a:latin typeface="+mn-lt"/>
                <a:ea typeface="+mn-ea"/>
                <a:cs typeface="+mn-cs"/>
              </a:rPr>
              <a:t>Apple’s comparative income statements are shown in Exhibit 13.2. </a:t>
            </a:r>
            <a:r>
              <a:rPr lang="en-US" sz="1200" b="0" i="0" u="none" strike="noStrike" kern="1200" baseline="0" dirty="0">
                <a:solidFill>
                  <a:schemeClr val="tx1"/>
                </a:solidFill>
                <a:latin typeface="+mn-lt"/>
                <a:ea typeface="+mn-ea"/>
                <a:cs typeface="+mn-cs"/>
              </a:rPr>
              <a:t>Apple reports a slight decrease in net sales of 2.0%, and an 11.4% increase in total operating expenses, neither of which are favorable. The increase in operating expenses is mainly driven by the 13.9% increase in research and development costs, from which management and investors hope to reap future income.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We also see a decline in the provision for income taxes, which is the result of corporate tax decrease along with a lower income. Apple’s net income decreased by 7.2%. However, its basic earnings per share only decreased 0.3%, mostly due to fewer shares outstanding because of Apple’s share buyback policy.</a:t>
            </a:r>
            <a:endParaRPr lang="en-US" dirty="0"/>
          </a:p>
        </p:txBody>
      </p:sp>
    </p:spTree>
    <p:extLst>
      <p:ext uri="{BB962C8B-B14F-4D97-AF65-F5344CB8AC3E}">
        <p14:creationId xmlns:p14="http://schemas.microsoft.com/office/powerpoint/2010/main" val="30739619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Rot="1" noChangeAspect="1" noChangeArrowheads="1" noTextEdit="1"/>
          </p:cNvSpPr>
          <p:nvPr>
            <p:ph type="sldImg"/>
          </p:nvPr>
        </p:nvSpPr>
        <p:spPr bwMode="auto">
          <a:xfrm>
            <a:off x="1152525" y="692150"/>
            <a:ext cx="4554538" cy="3416300"/>
          </a:xfrm>
          <a:solidFill>
            <a:srgbClr val="FFFFFF"/>
          </a:solidFill>
          <a:ln>
            <a:solidFill>
              <a:srgbClr val="000000"/>
            </a:solidFill>
            <a:miter lim="800000"/>
            <a:headEnd/>
            <a:tailEnd/>
          </a:ln>
        </p:spPr>
      </p:sp>
      <p:sp>
        <p:nvSpPr>
          <p:cNvPr id="118787" name="Rectangle 3"/>
          <p:cNvSpPr>
            <a:spLocks noGrp="1" noChangeArrowheads="1"/>
          </p:cNvSpPr>
          <p:nvPr>
            <p:ph type="body" idx="1"/>
          </p:nvPr>
        </p:nvSpPr>
        <p:spPr bwMode="auto">
          <a:xfrm>
            <a:off x="685800" y="4343400"/>
            <a:ext cx="5410200" cy="4114800"/>
          </a:xfrm>
          <a:solidFill>
            <a:srgbClr val="FFFFFF"/>
          </a:solidFill>
        </p:spPr>
        <p:txBody>
          <a:bodyPr wrap="square" numCol="1" anchor="t" anchorCtr="0" compatLnSpc="1">
            <a:prstTxWarp prst="textNoShape">
              <a:avLst/>
            </a:prstTxWarp>
          </a:bodyPr>
          <a:lstStyle/>
          <a:p>
            <a:r>
              <a:rPr lang="en-US" i="1" dirty="0"/>
              <a:t>Trend analysis </a:t>
            </a:r>
            <a:r>
              <a:rPr lang="en-US" sz="1200" kern="1200" dirty="0">
                <a:solidFill>
                  <a:schemeClr val="tx1"/>
                </a:solidFill>
                <a:effectLst/>
                <a:latin typeface="+mn-lt"/>
                <a:ea typeface="+mn-ea"/>
                <a:cs typeface="+mn-cs"/>
              </a:rPr>
              <a:t>involves computing trend percents that show patterns in data across periods. </a:t>
            </a:r>
          </a:p>
          <a:p>
            <a:r>
              <a:rPr lang="en-US" sz="1200" kern="1200" dirty="0">
                <a:solidFill>
                  <a:schemeClr val="tx1"/>
                </a:solidFill>
                <a:effectLst/>
                <a:latin typeface="+mn-lt"/>
                <a:ea typeface="+mn-ea"/>
                <a:cs typeface="+mn-cs"/>
              </a:rPr>
              <a:t>Trend percent is computed as: (analysis period amount divided by base period amount) times 100.</a:t>
            </a:r>
          </a:p>
        </p:txBody>
      </p:sp>
    </p:spTree>
    <p:extLst>
      <p:ext uri="{BB962C8B-B14F-4D97-AF65-F5344CB8AC3E}">
        <p14:creationId xmlns:p14="http://schemas.microsoft.com/office/powerpoint/2010/main" val="32569252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Rot="1" noChangeAspect="1" noChangeArrowheads="1" noTextEdit="1"/>
          </p:cNvSpPr>
          <p:nvPr>
            <p:ph type="sldImg"/>
          </p:nvPr>
        </p:nvSpPr>
        <p:spPr bwMode="auto">
          <a:xfrm>
            <a:off x="1152525" y="692150"/>
            <a:ext cx="4554538" cy="3416300"/>
          </a:xfrm>
          <a:solidFill>
            <a:srgbClr val="FFFFFF"/>
          </a:solidFill>
          <a:ln>
            <a:solidFill>
              <a:srgbClr val="000000"/>
            </a:solidFill>
            <a:miter lim="800000"/>
            <a:headEnd/>
            <a:tailEnd/>
          </a:ln>
        </p:spPr>
      </p:sp>
      <p:sp>
        <p:nvSpPr>
          <p:cNvPr id="119811" name="Rectangle 3"/>
          <p:cNvSpPr>
            <a:spLocks noGrp="1" noChangeArrowheads="1"/>
          </p:cNvSpPr>
          <p:nvPr>
            <p:ph type="body" idx="1"/>
          </p:nvPr>
        </p:nvSpPr>
        <p:spPr bwMode="auto">
          <a:xfrm>
            <a:off x="685800" y="4343400"/>
            <a:ext cx="5410200" cy="4114800"/>
          </a:xfrm>
          <a:solidFill>
            <a:srgbClr val="FFFFFF"/>
          </a:solidFill>
        </p:spPr>
        <p:txBody>
          <a:bodyPr wrap="square" numCol="1" anchor="t" anchorCtr="0" compatLnSpc="1">
            <a:prstTxWarp prst="textNoShape">
              <a:avLst/>
            </a:prstTxWarp>
          </a:bodyPr>
          <a:lstStyle/>
          <a:p>
            <a:r>
              <a:rPr lang="en-US" dirty="0"/>
              <a:t>The trend </a:t>
            </a:r>
            <a:r>
              <a:rPr lang="en-US" dirty="0" err="1"/>
              <a:t>percents</a:t>
            </a:r>
            <a:r>
              <a:rPr lang="en-US" dirty="0"/>
              <a:t>—using data from Exhibit 13.3—are shown in Exhibit 13.4. The base period is the number reported four years ago, and the trend percent is computed for each year by dividing that year’s amount by the base period amount. For example, the net sales trend percent for the current year is 111.3%, computed as $260,174/$233,715.</a:t>
            </a:r>
          </a:p>
          <a:p>
            <a:endParaRPr lang="en-US" altLang="en-US" dirty="0">
              <a:ea typeface="MS PGothic" pitchFamily="34" charset="-128"/>
            </a:endParaRPr>
          </a:p>
          <a:p>
            <a:endParaRPr lang="en-US" altLang="en-US" dirty="0">
              <a:ea typeface="MS PGothic" pitchFamily="34" charset="-128"/>
            </a:endParaRPr>
          </a:p>
          <a:p>
            <a:endParaRPr lang="en-US" altLang="en-US" dirty="0">
              <a:ea typeface="MS PGothic" pitchFamily="34" charset="-128"/>
            </a:endParaRPr>
          </a:p>
        </p:txBody>
      </p:sp>
    </p:spTree>
    <p:extLst>
      <p:ext uri="{BB962C8B-B14F-4D97-AF65-F5344CB8AC3E}">
        <p14:creationId xmlns:p14="http://schemas.microsoft.com/office/powerpoint/2010/main" val="23887833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ChangeArrowheads="1" noTextEdit="1"/>
          </p:cNvSpPr>
          <p:nvPr>
            <p:ph type="sldImg"/>
          </p:nvPr>
        </p:nvSpPr>
        <p:spPr bwMode="auto">
          <a:xfrm>
            <a:off x="1152525" y="692150"/>
            <a:ext cx="4554538" cy="3416300"/>
          </a:xfrm>
          <a:solidFill>
            <a:srgbClr val="FFFFFF"/>
          </a:solidFill>
          <a:ln>
            <a:solidFill>
              <a:srgbClr val="000000"/>
            </a:solidFill>
            <a:miter lim="800000"/>
            <a:headEnd/>
            <a:tailEnd/>
          </a:ln>
        </p:spPr>
      </p:sp>
      <p:sp>
        <p:nvSpPr>
          <p:cNvPr id="120835" name="Rectangle 3"/>
          <p:cNvSpPr>
            <a:spLocks noGrp="1" noChangeArrowheads="1"/>
          </p:cNvSpPr>
          <p:nvPr>
            <p:ph type="body" idx="1"/>
          </p:nvPr>
        </p:nvSpPr>
        <p:spPr bwMode="auto">
          <a:xfrm>
            <a:off x="685800" y="4267200"/>
            <a:ext cx="5410200" cy="4114800"/>
          </a:xfrm>
          <a:solidFill>
            <a:srgbClr val="FFFFFF"/>
          </a:solidFill>
        </p:spPr>
        <p:txBody>
          <a:bodyPr wrap="square" numCol="1" anchor="t" anchorCtr="0" compatLnSpc="1">
            <a:prstTxWarp prst="textNoShape">
              <a:avLst/>
            </a:prstTxWarp>
          </a:bodyPr>
          <a:lstStyle/>
          <a:p>
            <a:r>
              <a:rPr lang="en-US" dirty="0"/>
              <a:t>This slide shows the trend percents from the prior slide in a </a:t>
            </a:r>
            <a:r>
              <a:rPr lang="en-US" i="1" dirty="0"/>
              <a:t>line graph, </a:t>
            </a:r>
            <a:r>
              <a:rPr lang="en-US" dirty="0"/>
              <a:t>which can help us identify trends and detect changes in direction or magnitude.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graph shows that the trend line for operating expenses exceeds net sales in each of the recent 3 years shown. This is not positive for Apple. </a:t>
            </a:r>
            <a:r>
              <a:rPr lang="en-US" sz="1200" kern="1200" dirty="0">
                <a:solidFill>
                  <a:schemeClr val="tx1"/>
                </a:solidFill>
                <a:effectLst/>
                <a:latin typeface="+mn-lt"/>
                <a:ea typeface="+mn-ea"/>
                <a:cs typeface="+mn-cs"/>
              </a:rPr>
              <a:t>Apple’s net income will suffer if expenses rise faster than sales. </a:t>
            </a:r>
          </a:p>
          <a:p>
            <a:endParaRPr lang="en-US" altLang="en-US" dirty="0">
              <a:ea typeface="MS PGothic" pitchFamily="34" charset="-128"/>
            </a:endParaRPr>
          </a:p>
        </p:txBody>
      </p:sp>
    </p:spTree>
    <p:extLst>
      <p:ext uri="{BB962C8B-B14F-4D97-AF65-F5344CB8AC3E}">
        <p14:creationId xmlns:p14="http://schemas.microsoft.com/office/powerpoint/2010/main" val="17336029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a:lstStyle/>
          <a:p>
            <a:endParaRPr lang="en-US" dirty="0"/>
          </a:p>
        </p:txBody>
      </p:sp>
    </p:spTree>
    <p:extLst>
      <p:ext uri="{BB962C8B-B14F-4D97-AF65-F5344CB8AC3E}">
        <p14:creationId xmlns:p14="http://schemas.microsoft.com/office/powerpoint/2010/main" val="16933307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Rot="1" noChangeAspect="1" noChangeArrowheads="1" noTextEdit="1"/>
          </p:cNvSpPr>
          <p:nvPr>
            <p:ph type="sldImg"/>
          </p:nvPr>
        </p:nvSpPr>
        <p:spPr bwMode="auto">
          <a:xfrm>
            <a:off x="1152525" y="692150"/>
            <a:ext cx="4554538" cy="3416300"/>
          </a:xfrm>
          <a:solidFill>
            <a:srgbClr val="FFFFFF"/>
          </a:solidFill>
          <a:ln>
            <a:solidFill>
              <a:srgbClr val="000000"/>
            </a:solidFill>
            <a:miter lim="800000"/>
            <a:headEnd/>
            <a:tailEnd/>
          </a:ln>
        </p:spPr>
      </p:sp>
      <p:sp>
        <p:nvSpPr>
          <p:cNvPr id="122883" name="Rectangle 3"/>
          <p:cNvSpPr>
            <a:spLocks noGrp="1" noChangeArrowheads="1"/>
          </p:cNvSpPr>
          <p:nvPr>
            <p:ph type="body" idx="1"/>
          </p:nvPr>
        </p:nvSpPr>
        <p:spPr bwMode="auto">
          <a:xfrm>
            <a:off x="685800" y="4343400"/>
            <a:ext cx="5410200" cy="4114800"/>
          </a:xfrm>
          <a:solidFill>
            <a:srgbClr val="FFFFFF"/>
          </a:solidFill>
        </p:spPr>
        <p:txBody>
          <a:bodyPr wrap="square" numCol="1" anchor="t" anchorCtr="0" compatLnSpc="1">
            <a:prstTxWarp prst="textNoShape">
              <a:avLst/>
            </a:prstTxWarp>
          </a:bodyPr>
          <a:lstStyle/>
          <a:p>
            <a:r>
              <a:rPr lang="en-US" dirty="0"/>
              <a:t>Vertical analysis, also called </a:t>
            </a:r>
            <a:r>
              <a:rPr lang="en-US" i="1" dirty="0"/>
              <a:t>common-size analysis, </a:t>
            </a:r>
            <a:r>
              <a:rPr lang="en-US" dirty="0"/>
              <a:t>is used to evaluate individual financial statement items. </a:t>
            </a:r>
          </a:p>
          <a:p>
            <a:endParaRPr lang="en-US" dirty="0"/>
          </a:p>
          <a:p>
            <a:r>
              <a:rPr lang="en-US" dirty="0"/>
              <a:t>The term </a:t>
            </a:r>
            <a:r>
              <a:rPr lang="en-US" i="1" dirty="0"/>
              <a:t>vertical analysis </a:t>
            </a:r>
            <a:r>
              <a:rPr lang="en-US" dirty="0"/>
              <a:t>arises from the up-down [or down-up] movement of our eyes as we review common-size financial statements. </a:t>
            </a:r>
          </a:p>
          <a:p>
            <a:endParaRPr lang="en-US" dirty="0"/>
          </a:p>
          <a:p>
            <a:r>
              <a:rPr lang="en-US" dirty="0"/>
              <a:t>We use </a:t>
            </a:r>
            <a:r>
              <a:rPr lang="en-US" b="1" dirty="0"/>
              <a:t>common-size financial statements </a:t>
            </a:r>
            <a:r>
              <a:rPr lang="en-US" dirty="0"/>
              <a:t>to reveal changes in the relative importance of each financial statement item. All individual amounts in common-size statements are redefined in terms of common-size percents. A </a:t>
            </a:r>
            <a:r>
              <a:rPr lang="en-US" i="1" dirty="0"/>
              <a:t>common-size percent </a:t>
            </a:r>
            <a:r>
              <a:rPr lang="en-US" dirty="0"/>
              <a:t>is calculated as: (analysis amount divided by base amount) times 100.</a:t>
            </a:r>
          </a:p>
          <a:p>
            <a:endParaRPr lang="en-US" altLang="en-US" dirty="0">
              <a:ea typeface="MS PGothic" pitchFamily="34" charset="-128"/>
            </a:endParaRPr>
          </a:p>
          <a:p>
            <a:endParaRPr lang="en-US" altLang="en-US" dirty="0">
              <a:ea typeface="MS PGothic" pitchFamily="34" charset="-128"/>
            </a:endParaRPr>
          </a:p>
        </p:txBody>
      </p:sp>
    </p:spTree>
    <p:extLst>
      <p:ext uri="{BB962C8B-B14F-4D97-AF65-F5344CB8AC3E}">
        <p14:creationId xmlns:p14="http://schemas.microsoft.com/office/powerpoint/2010/main" val="32237511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913545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Rot="1" noChangeAspect="1" noChangeArrowheads="1" noTextEdit="1"/>
          </p:cNvSpPr>
          <p:nvPr>
            <p:ph type="sldImg"/>
          </p:nvPr>
        </p:nvSpPr>
        <p:spPr bwMode="auto">
          <a:xfrm>
            <a:off x="1152525" y="692150"/>
            <a:ext cx="4554538" cy="3416300"/>
          </a:xfrm>
          <a:solidFill>
            <a:srgbClr val="FFFFFF"/>
          </a:solidFill>
          <a:ln>
            <a:solidFill>
              <a:srgbClr val="000000"/>
            </a:solidFill>
            <a:miter lim="800000"/>
            <a:headEnd/>
            <a:tailEnd/>
          </a:ln>
        </p:spPr>
      </p:sp>
      <p:sp>
        <p:nvSpPr>
          <p:cNvPr id="123907" name="Rectangle 3"/>
          <p:cNvSpPr>
            <a:spLocks noGrp="1" noChangeArrowheads="1"/>
          </p:cNvSpPr>
          <p:nvPr>
            <p:ph type="body" idx="1"/>
          </p:nvPr>
        </p:nvSpPr>
        <p:spPr bwMode="auto">
          <a:xfrm>
            <a:off x="685800" y="4343400"/>
            <a:ext cx="5410200" cy="4114800"/>
          </a:xfrm>
          <a:solidFill>
            <a:srgbClr val="FFFFFF"/>
          </a:solidFill>
        </p:spPr>
        <p:txBody>
          <a:bodyPr wrap="square" numCol="1" anchor="t" anchorCtr="0" compatLnSpc="1">
            <a:prstTxWarp prst="textNoShape">
              <a:avLst/>
            </a:prstTxWarp>
            <a:normAutofit/>
          </a:bodyPr>
          <a:lstStyle/>
          <a:p>
            <a:r>
              <a:rPr lang="en-US" dirty="0"/>
              <a:t>Common-size statements express each item as a percent of a </a:t>
            </a:r>
            <a:r>
              <a:rPr lang="en-US" i="1" dirty="0"/>
              <a:t>base amount, </a:t>
            </a:r>
            <a:r>
              <a:rPr lang="en-US" dirty="0"/>
              <a:t>which for a common-size balance sheet is total assets. The base amount is assigned a value of 100%. (Total liabilities plus equity also equals 100% since this amount equals total assets.) We then compute a common-size percent for each asset, liability, and equity item using total assets as the base amount.</a:t>
            </a:r>
          </a:p>
          <a:p>
            <a:endParaRPr lang="en-US" dirty="0"/>
          </a:p>
          <a:p>
            <a:r>
              <a:rPr lang="en-US" dirty="0"/>
              <a:t>Exhibit 13.8 shows common-size comparative balance sheets for Apple. </a:t>
            </a:r>
            <a:r>
              <a:rPr lang="en-US" sz="1200" b="0" i="0" u="none" strike="noStrike" kern="1200" baseline="0" dirty="0">
                <a:solidFill>
                  <a:schemeClr val="tx1"/>
                </a:solidFill>
                <a:latin typeface="+mn-lt"/>
                <a:ea typeface="+mn-ea"/>
                <a:cs typeface="+mn-cs"/>
              </a:rPr>
              <a:t>Two results that stand out on both a magnitude and percentage basis include (1) an increase in cash and cash equivalents and in short-term marketable securities and (2) a decrease in long-term marketable securities. These changes may represent a shift in Apple strategy to keep excess funds in cash and cash equivalents and short-term securities, instead of long-term securities.</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common-size percents also reveal Apple’s smaller retained earnings balance, which is the result of cash dividends and stock buybacks. Relatively minor changes across the rest of the balance sheet is common among mature companies such as Apple.</a:t>
            </a:r>
            <a:endParaRPr lang="en-US" dirty="0"/>
          </a:p>
          <a:p>
            <a:endParaRPr lang="en-US" altLang="en-US" dirty="0">
              <a:ea typeface="MS PGothic" pitchFamily="34" charset="-128"/>
            </a:endParaRPr>
          </a:p>
        </p:txBody>
      </p:sp>
    </p:spTree>
    <p:extLst>
      <p:ext uri="{BB962C8B-B14F-4D97-AF65-F5344CB8AC3E}">
        <p14:creationId xmlns:p14="http://schemas.microsoft.com/office/powerpoint/2010/main" val="10298255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Rot="1" noChangeAspect="1" noChangeArrowheads="1" noTextEdit="1"/>
          </p:cNvSpPr>
          <p:nvPr>
            <p:ph type="sldImg"/>
          </p:nvPr>
        </p:nvSpPr>
        <p:spPr bwMode="auto">
          <a:xfrm>
            <a:off x="1152525" y="692150"/>
            <a:ext cx="4554538" cy="3416300"/>
          </a:xfrm>
          <a:solidFill>
            <a:srgbClr val="FFFFFF"/>
          </a:solidFill>
          <a:ln>
            <a:solidFill>
              <a:srgbClr val="000000"/>
            </a:solidFill>
            <a:miter lim="800000"/>
            <a:headEnd/>
            <a:tailEnd/>
          </a:ln>
        </p:spPr>
      </p:sp>
      <p:sp>
        <p:nvSpPr>
          <p:cNvPr id="124931" name="Rectangle 3"/>
          <p:cNvSpPr>
            <a:spLocks noGrp="1" noChangeArrowheads="1"/>
          </p:cNvSpPr>
          <p:nvPr>
            <p:ph type="body" idx="1"/>
          </p:nvPr>
        </p:nvSpPr>
        <p:spPr bwMode="auto">
          <a:xfrm>
            <a:off x="685800" y="4343400"/>
            <a:ext cx="5410200" cy="4114800"/>
          </a:xfrm>
          <a:solidFill>
            <a:srgbClr val="FFFFFF"/>
          </a:solidFill>
        </p:spPr>
        <p:txBody>
          <a:bodyPr wrap="square" numCol="1" anchor="t" anchorCtr="0" compatLnSpc="1">
            <a:prstTxWarp prst="textNoShape">
              <a:avLst/>
            </a:prstTxWarp>
            <a:normAutofit/>
          </a:bodyPr>
          <a:lstStyle/>
          <a:p>
            <a:r>
              <a:rPr lang="en-US" dirty="0"/>
              <a:t>Analysis also benefits from use of a common-size income statement. Revenue is the base amount, which is assigned a value of 100%. Each common-size income statement item appears as a percent of revenue. If we think of the 100% revenue amount as representing one sales dollar, the remaining items show how each revenue dollar is distributed among costs, expenses, and income.</a:t>
            </a:r>
          </a:p>
          <a:p>
            <a:endParaRPr lang="en-US" dirty="0"/>
          </a:p>
          <a:p>
            <a:r>
              <a:rPr lang="en-US" dirty="0"/>
              <a:t>Exhibit 13.9 shows common-size comparative income statements for each dollar of Apple’s net sales. The past two years’ common-size numbers are similar with two exceptions. </a:t>
            </a:r>
            <a:r>
              <a:rPr lang="en-US" sz="1200" kern="1200" dirty="0">
                <a:solidFill>
                  <a:schemeClr val="tx1"/>
                </a:solidFill>
                <a:effectLst/>
                <a:latin typeface="+mn-lt"/>
                <a:ea typeface="+mn-ea"/>
                <a:cs typeface="+mn-cs"/>
              </a:rPr>
              <a:t>One is the increase of 0.8 cents in research and development costs, which can be a positive development if these costs lead to future revenues. Another is the decrease in provision for income taxes, which mainly results from a lower corporate tax rate. </a:t>
            </a:r>
            <a:endParaRPr lang="en-US" altLang="en-US" dirty="0">
              <a:ea typeface="MS PGothic" pitchFamily="34" charset="-128"/>
            </a:endParaRPr>
          </a:p>
        </p:txBody>
      </p:sp>
    </p:spTree>
    <p:extLst>
      <p:ext uri="{BB962C8B-B14F-4D97-AF65-F5344CB8AC3E}">
        <p14:creationId xmlns:p14="http://schemas.microsoft.com/office/powerpoint/2010/main" val="11079512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Rot="1" noChangeAspect="1" noChangeArrowheads="1" noTextEdit="1"/>
          </p:cNvSpPr>
          <p:nvPr>
            <p:ph type="sldImg"/>
          </p:nvPr>
        </p:nvSpPr>
        <p:spPr bwMode="auto">
          <a:xfrm>
            <a:off x="1152525" y="692150"/>
            <a:ext cx="4554538" cy="3416300"/>
          </a:xfrm>
          <a:solidFill>
            <a:srgbClr val="FFFFFF"/>
          </a:solidFill>
          <a:ln>
            <a:solidFill>
              <a:srgbClr val="000000"/>
            </a:solidFill>
            <a:miter lim="800000"/>
            <a:headEnd/>
            <a:tailEnd/>
          </a:ln>
        </p:spPr>
      </p:sp>
      <p:sp>
        <p:nvSpPr>
          <p:cNvPr id="125955" name="Rectangle 3"/>
          <p:cNvSpPr>
            <a:spLocks noGrp="1" noChangeArrowheads="1"/>
          </p:cNvSpPr>
          <p:nvPr>
            <p:ph type="body" idx="1"/>
          </p:nvPr>
        </p:nvSpPr>
        <p:spPr bwMode="auto">
          <a:xfrm>
            <a:off x="685800" y="4343400"/>
            <a:ext cx="5410200" cy="4114800"/>
          </a:xfrm>
          <a:solidFill>
            <a:srgbClr val="FFFFFF"/>
          </a:solidFill>
        </p:spPr>
        <p:txBody>
          <a:bodyPr wrap="square" numCol="1" anchor="t" anchorCtr="0" compatLnSpc="1">
            <a:prstTxWarp prst="textNoShape">
              <a:avLst/>
            </a:prstTxWarp>
            <a:normAutofit/>
          </a:bodyPr>
          <a:lstStyle/>
          <a:p>
            <a:r>
              <a:rPr lang="en-US" sz="1200" b="0" i="0" u="none" strike="noStrike" kern="1200" baseline="0" dirty="0">
                <a:solidFill>
                  <a:schemeClr val="tx1"/>
                </a:solidFill>
                <a:latin typeface="+mn-lt"/>
                <a:ea typeface="+mn-ea"/>
                <a:cs typeface="+mn-cs"/>
              </a:rPr>
              <a:t>Data visualizations reveal trends and insights not easily seen by looking at numbers. </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Exhibit 13.10 is a graphic of Apple’s current year common-size income statement. This pie chart shows the contribution of each cost component of net sales for net income.</a:t>
            </a:r>
          </a:p>
          <a:p>
            <a:endParaRPr lang="en-US" sz="1100" dirty="0"/>
          </a:p>
          <a:p>
            <a:r>
              <a:rPr lang="en-US" sz="1200" b="0" i="0" u="none" strike="noStrike" kern="1200" baseline="0" dirty="0">
                <a:solidFill>
                  <a:schemeClr val="tx1"/>
                </a:solidFill>
                <a:latin typeface="+mn-lt"/>
                <a:ea typeface="+mn-ea"/>
                <a:cs typeface="+mn-cs"/>
              </a:rPr>
              <a:t>Exhibit 13.12 shows a visualization of Apple’s assets, a high percentage of which are in securities, followed by property, plant and equipment. </a:t>
            </a:r>
            <a:endParaRPr lang="en-US" sz="1100" dirty="0"/>
          </a:p>
          <a:p>
            <a:endParaRPr lang="en-US" dirty="0"/>
          </a:p>
        </p:txBody>
      </p:sp>
    </p:spTree>
    <p:extLst>
      <p:ext uri="{BB962C8B-B14F-4D97-AF65-F5344CB8AC3E}">
        <p14:creationId xmlns:p14="http://schemas.microsoft.com/office/powerpoint/2010/main" val="20875331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a:lstStyle/>
          <a:p>
            <a:endParaRPr lang="en-US" dirty="0"/>
          </a:p>
        </p:txBody>
      </p:sp>
    </p:spTree>
    <p:extLst>
      <p:ext uri="{BB962C8B-B14F-4D97-AF65-F5344CB8AC3E}">
        <p14:creationId xmlns:p14="http://schemas.microsoft.com/office/powerpoint/2010/main" val="29571729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Rot="1" noChangeAspect="1" noChangeArrowheads="1" noTextEdit="1"/>
          </p:cNvSpPr>
          <p:nvPr>
            <p:ph type="sldImg"/>
          </p:nvPr>
        </p:nvSpPr>
        <p:spPr bwMode="auto">
          <a:xfrm>
            <a:off x="1152525" y="692150"/>
            <a:ext cx="4554538" cy="3416300"/>
          </a:xfrm>
          <a:solidFill>
            <a:srgbClr val="FFFFFF"/>
          </a:solidFill>
          <a:ln>
            <a:solidFill>
              <a:srgbClr val="000000"/>
            </a:solidFill>
            <a:miter lim="800000"/>
            <a:headEnd/>
            <a:tailEnd/>
          </a:ln>
        </p:spPr>
      </p:sp>
      <p:sp>
        <p:nvSpPr>
          <p:cNvPr id="128003" name="Rectangle 3"/>
          <p:cNvSpPr>
            <a:spLocks noGrp="1" noChangeArrowheads="1"/>
          </p:cNvSpPr>
          <p:nvPr>
            <p:ph type="body" idx="1"/>
          </p:nvPr>
        </p:nvSpPr>
        <p:spPr bwMode="auto">
          <a:xfrm>
            <a:off x="685800" y="4343400"/>
            <a:ext cx="5410200" cy="4114800"/>
          </a:xfrm>
          <a:solidFill>
            <a:srgbClr val="FFFFFF"/>
          </a:solidFill>
        </p:spPr>
        <p:txBody>
          <a:bodyPr wrap="square" numCol="1" anchor="t" anchorCtr="0" compatLnSpc="1">
            <a:prstTxWarp prst="textNoShape">
              <a:avLst/>
            </a:prstTxWarp>
            <a:normAutofit/>
          </a:bodyPr>
          <a:lstStyle/>
          <a:p>
            <a:r>
              <a:rPr lang="en-US" dirty="0"/>
              <a:t>Ratios are used to uncover conditions and trends difficult to detect by inspecting individual amounts.</a:t>
            </a:r>
          </a:p>
          <a:p>
            <a:endParaRPr lang="en-US" altLang="en-US" dirty="0"/>
          </a:p>
          <a:p>
            <a:r>
              <a:rPr lang="en-US" dirty="0"/>
              <a:t>A ratio shows a relation between two quantities. It can be expressed as a percent, rate, or proportion. For instance, a change in an account balance from $100 to $250 can be expressed as (1) 150% increase, (2) 2.5 times, or (3) 2.5 to 1 (or 2.5:1). </a:t>
            </a:r>
          </a:p>
          <a:p>
            <a:endParaRPr lang="en-US" altLang="en-US" dirty="0"/>
          </a:p>
          <a:p>
            <a:r>
              <a:rPr lang="en-US" dirty="0"/>
              <a:t>This section describes important financial ratios. The ratios are organized into the four building blocks of financial statement analysis: (1) liquidity and efficiency, (2) solvency, (3) profitability, and (4) market prospects. We use four common standards for comparisons: intracompany, competitor, industry, and guidelines.</a:t>
            </a:r>
          </a:p>
          <a:p>
            <a:endParaRPr lang="en-US" altLang="en-US" dirty="0">
              <a:ea typeface="MS PGothic" pitchFamily="34" charset="-128"/>
            </a:endParaRPr>
          </a:p>
        </p:txBody>
      </p:sp>
    </p:spTree>
    <p:extLst>
      <p:ext uri="{BB962C8B-B14F-4D97-AF65-F5344CB8AC3E}">
        <p14:creationId xmlns:p14="http://schemas.microsoft.com/office/powerpoint/2010/main" val="11735902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Rot="1" noChangeAspect="1" noChangeArrowheads="1" noTextEdit="1"/>
          </p:cNvSpPr>
          <p:nvPr>
            <p:ph type="sldImg"/>
          </p:nvPr>
        </p:nvSpPr>
        <p:spPr bwMode="auto">
          <a:xfrm>
            <a:off x="1152525" y="692150"/>
            <a:ext cx="4554538" cy="3416300"/>
          </a:xfrm>
          <a:solidFill>
            <a:srgbClr val="FFFFFF"/>
          </a:solidFill>
          <a:ln>
            <a:solidFill>
              <a:srgbClr val="000000"/>
            </a:solidFill>
            <a:miter lim="800000"/>
            <a:headEnd/>
            <a:tailEnd/>
          </a:ln>
        </p:spPr>
      </p:sp>
      <p:sp>
        <p:nvSpPr>
          <p:cNvPr id="129027" name="Rectangle 3"/>
          <p:cNvSpPr>
            <a:spLocks noGrp="1" noChangeArrowheads="1"/>
          </p:cNvSpPr>
          <p:nvPr>
            <p:ph type="body" idx="1"/>
          </p:nvPr>
        </p:nvSpPr>
        <p:spPr bwMode="auto">
          <a:xfrm>
            <a:off x="685800" y="4343400"/>
            <a:ext cx="5410200" cy="4114800"/>
          </a:xfrm>
          <a:solidFill>
            <a:srgbClr val="FFFFFF"/>
          </a:solidFill>
        </p:spPr>
        <p:txBody>
          <a:bodyPr wrap="square" numCol="1" anchor="t" anchorCtr="0" compatLnSpc="1">
            <a:prstTxWarp prst="textNoShape">
              <a:avLst/>
            </a:prstTxWarp>
          </a:bodyPr>
          <a:lstStyle/>
          <a:p>
            <a:r>
              <a:rPr lang="en-US" i="1" dirty="0"/>
              <a:t>Liquidity is</a:t>
            </a:r>
            <a:r>
              <a:rPr lang="en-US" dirty="0"/>
              <a:t> the availability of resources to pay short-term cash requirements. It is affected by the timing of cash inflows and outflows along with prospects for future performance. </a:t>
            </a:r>
          </a:p>
          <a:p>
            <a:endParaRPr lang="en-US" dirty="0"/>
          </a:p>
          <a:p>
            <a:r>
              <a:rPr lang="en-US" i="1" dirty="0"/>
              <a:t>Efficiency is</a:t>
            </a:r>
            <a:r>
              <a:rPr lang="en-US" dirty="0"/>
              <a:t> how productive a company is in using its assets. </a:t>
            </a:r>
            <a:endParaRPr lang="en-US" altLang="en-US" dirty="0"/>
          </a:p>
        </p:txBody>
      </p:sp>
    </p:spTree>
    <p:extLst>
      <p:ext uri="{BB962C8B-B14F-4D97-AF65-F5344CB8AC3E}">
        <p14:creationId xmlns:p14="http://schemas.microsoft.com/office/powerpoint/2010/main" val="22424380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Rot="1" noChangeAspect="1" noChangeArrowheads="1" noTextEdit="1"/>
          </p:cNvSpPr>
          <p:nvPr>
            <p:ph type="sldImg"/>
          </p:nvPr>
        </p:nvSpPr>
        <p:spPr bwMode="auto">
          <a:xfrm>
            <a:off x="1152525" y="692150"/>
            <a:ext cx="4554538" cy="3416300"/>
          </a:xfrm>
          <a:solidFill>
            <a:srgbClr val="FFFFFF"/>
          </a:solidFill>
          <a:ln>
            <a:solidFill>
              <a:srgbClr val="000000"/>
            </a:solidFill>
            <a:miter lim="800000"/>
            <a:headEnd/>
            <a:tailEnd/>
          </a:ln>
        </p:spPr>
      </p:sp>
      <p:sp>
        <p:nvSpPr>
          <p:cNvPr id="130051" name="Rectangle 3"/>
          <p:cNvSpPr>
            <a:spLocks noGrp="1" noChangeArrowheads="1"/>
          </p:cNvSpPr>
          <p:nvPr>
            <p:ph type="body" idx="1"/>
          </p:nvPr>
        </p:nvSpPr>
        <p:spPr bwMode="auto">
          <a:xfrm>
            <a:off x="685800" y="4343400"/>
            <a:ext cx="5410200" cy="4114800"/>
          </a:xfrm>
          <a:solidFill>
            <a:srgbClr val="FFFFFF"/>
          </a:solidFill>
        </p:spPr>
        <p:txBody>
          <a:bodyPr wrap="square" numCol="1" anchor="t" anchorCtr="0" compatLnSpc="1">
            <a:prstTxWarp prst="textNoShape">
              <a:avLst/>
            </a:prstTxWarp>
          </a:bodyPr>
          <a:lstStyle/>
          <a:p>
            <a:r>
              <a:rPr lang="en-US" dirty="0"/>
              <a:t>The amount of current assets minus current liabilities is called </a:t>
            </a:r>
            <a:r>
              <a:rPr lang="en-US" b="1" dirty="0"/>
              <a:t>working capital, </a:t>
            </a:r>
            <a:r>
              <a:rPr lang="en-US" dirty="0"/>
              <a:t>or </a:t>
            </a:r>
            <a:r>
              <a:rPr lang="en-US" i="1" dirty="0"/>
              <a:t>net working capital. </a:t>
            </a:r>
            <a:r>
              <a:rPr lang="en-US" dirty="0"/>
              <a:t>A company that runs low on working capital is less likely to pay debts or to continue operating.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When evaluating a company’s working capital, we look at the dollar amount of current assets minus current liabilities </a:t>
            </a:r>
            <a:r>
              <a:rPr lang="en-US" sz="1200" b="0" i="1" u="none" strike="noStrike" kern="1200" baseline="0" dirty="0">
                <a:solidFill>
                  <a:schemeClr val="tx1"/>
                </a:solidFill>
                <a:latin typeface="+mn-lt"/>
                <a:ea typeface="+mn-ea"/>
                <a:cs typeface="+mn-cs"/>
              </a:rPr>
              <a:t>and </a:t>
            </a:r>
            <a:r>
              <a:rPr lang="en-US" sz="1200" b="0" i="0" u="none" strike="noStrike" kern="1200" baseline="0" dirty="0">
                <a:solidFill>
                  <a:schemeClr val="tx1"/>
                </a:solidFill>
                <a:latin typeface="+mn-lt"/>
                <a:ea typeface="+mn-ea"/>
                <a:cs typeface="+mn-cs"/>
              </a:rPr>
              <a:t>at their ratio. </a:t>
            </a:r>
            <a:endParaRPr lang="en-US" dirty="0"/>
          </a:p>
        </p:txBody>
      </p:sp>
    </p:spTree>
    <p:extLst>
      <p:ext uri="{BB962C8B-B14F-4D97-AF65-F5344CB8AC3E}">
        <p14:creationId xmlns:p14="http://schemas.microsoft.com/office/powerpoint/2010/main" val="21619125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Rot="1" noChangeAspect="1" noChangeArrowheads="1" noTextEdit="1"/>
          </p:cNvSpPr>
          <p:nvPr>
            <p:ph type="sldImg"/>
          </p:nvPr>
        </p:nvSpPr>
        <p:spPr bwMode="auto">
          <a:xfrm>
            <a:off x="1152525" y="692150"/>
            <a:ext cx="4554538" cy="3416300"/>
          </a:xfrm>
          <a:solidFill>
            <a:srgbClr val="FFFFFF"/>
          </a:solidFill>
          <a:ln>
            <a:solidFill>
              <a:srgbClr val="000000"/>
            </a:solidFill>
            <a:miter lim="800000"/>
            <a:headEnd/>
            <a:tailEnd/>
          </a:ln>
        </p:spPr>
      </p:sp>
      <p:sp>
        <p:nvSpPr>
          <p:cNvPr id="131075" name="Rectangle 3"/>
          <p:cNvSpPr>
            <a:spLocks noGrp="1" noChangeArrowheads="1"/>
          </p:cNvSpPr>
          <p:nvPr>
            <p:ph type="body" idx="1"/>
          </p:nvPr>
        </p:nvSpPr>
        <p:spPr bwMode="auto">
          <a:xfrm>
            <a:off x="685800" y="4343400"/>
            <a:ext cx="5410200" cy="4114800"/>
          </a:xfrm>
          <a:solidFill>
            <a:srgbClr val="FFFFFF"/>
          </a:solidFill>
        </p:spPr>
        <p:txBody>
          <a:bodyPr wrap="square" numCol="1" anchor="t" anchorCtr="0" compatLnSpc="1">
            <a:prstTxWarp prst="textNoShape">
              <a:avLst/>
            </a:prstTxWarp>
          </a:bodyPr>
          <a:lstStyle/>
          <a:p>
            <a:r>
              <a:rPr lang="en-US" dirty="0"/>
              <a:t>The </a:t>
            </a:r>
            <a:r>
              <a:rPr lang="en-US" i="1" dirty="0"/>
              <a:t>current ratio </a:t>
            </a:r>
            <a:r>
              <a:rPr lang="en-US" dirty="0"/>
              <a:t>is defined as shown.</a:t>
            </a:r>
          </a:p>
          <a:p>
            <a:endParaRPr lang="en-US" dirty="0"/>
          </a:p>
          <a:p>
            <a:r>
              <a:rPr lang="en-US" dirty="0"/>
              <a:t>Apple’s working capital and current ratio are shown in Exhibit 13.14. Also, Google’s (3.37),Samsung’s (2.84), and the industry’s (2.5) current ratios are shown in the margin. Although its ratio (1.54) is lower than competitors’ ratios, Apple is not in danger of defaulting on loan payments. A high current ratio suggests a strong ability to meet current obligations. An excessively high current ratio can mean that the company has invested too much in current assets compared to current obligations. An excessive investment in current assets is not an efficient use of funds be-cause current assets normally earn a low return on investment (compared with long-term assets). </a:t>
            </a:r>
          </a:p>
          <a:p>
            <a:endParaRPr lang="en-US" dirty="0"/>
          </a:p>
          <a:p>
            <a:r>
              <a:rPr lang="en-US" dirty="0"/>
              <a:t>Many analysts use a guideline of 2:1 (or 1.5:1) for the current ratio. A 2:1 or higher ratio is considered low risk in the short run. Analysis of the current ratio, and many other ratios, must consider type of business, composition of current assets, and turnover rate of current asset components.</a:t>
            </a:r>
            <a:endParaRPr lang="en-US" altLang="en-US" dirty="0">
              <a:ea typeface="MS PGothic" pitchFamily="34" charset="-128"/>
            </a:endParaRPr>
          </a:p>
          <a:p>
            <a:endParaRPr lang="en-US" altLang="en-US" dirty="0">
              <a:ea typeface="MS PGothic" pitchFamily="34" charset="-128"/>
            </a:endParaRPr>
          </a:p>
        </p:txBody>
      </p:sp>
    </p:spTree>
    <p:extLst>
      <p:ext uri="{BB962C8B-B14F-4D97-AF65-F5344CB8AC3E}">
        <p14:creationId xmlns:p14="http://schemas.microsoft.com/office/powerpoint/2010/main" val="21115500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Rot="1" noChangeAspect="1" noChangeArrowheads="1" noTextEdit="1"/>
          </p:cNvSpPr>
          <p:nvPr>
            <p:ph type="sldImg"/>
          </p:nvPr>
        </p:nvSpPr>
        <p:spPr bwMode="auto">
          <a:xfrm>
            <a:off x="1152525" y="692150"/>
            <a:ext cx="4554538" cy="3416300"/>
          </a:xfrm>
          <a:solidFill>
            <a:srgbClr val="FFFFFF"/>
          </a:solidFill>
          <a:ln>
            <a:solidFill>
              <a:srgbClr val="000000"/>
            </a:solidFill>
            <a:miter lim="800000"/>
            <a:headEnd/>
            <a:tailEnd/>
          </a:ln>
        </p:spPr>
      </p:sp>
      <p:sp>
        <p:nvSpPr>
          <p:cNvPr id="132099" name="Rectangle 3"/>
          <p:cNvSpPr>
            <a:spLocks noGrp="1" noChangeArrowheads="1"/>
          </p:cNvSpPr>
          <p:nvPr>
            <p:ph type="body" idx="1"/>
          </p:nvPr>
        </p:nvSpPr>
        <p:spPr bwMode="auto">
          <a:xfrm>
            <a:off x="685800" y="4343400"/>
            <a:ext cx="5410200" cy="4114800"/>
          </a:xfrm>
          <a:solidFill>
            <a:srgbClr val="FFFFFF"/>
          </a:solidFill>
        </p:spPr>
        <p:txBody>
          <a:bodyPr wrap="square" numCol="1" anchor="t" anchorCtr="0" compatLnSpc="1">
            <a:prstTxWarp prst="textNoShape">
              <a:avLst/>
            </a:prstTxWarp>
          </a:bodyPr>
          <a:lstStyle/>
          <a:p>
            <a:r>
              <a:rPr lang="en-US" dirty="0"/>
              <a:t>Quick assets are cash, short-term investments, and current receivables. These are the most liquid types of current assets. The </a:t>
            </a:r>
            <a:r>
              <a:rPr lang="en-US" i="1" dirty="0"/>
              <a:t>acid-test ratio, </a:t>
            </a:r>
            <a:r>
              <a:rPr lang="en-US" dirty="0"/>
              <a:t>also called </a:t>
            </a:r>
            <a:r>
              <a:rPr lang="en-US" i="1" dirty="0"/>
              <a:t>quick ratio, </a:t>
            </a:r>
            <a:r>
              <a:rPr lang="en-US" dirty="0"/>
              <a:t>and introduced in Chapter 5, reflects on a company’s short-term liquidity and is shown on this slide. </a:t>
            </a:r>
            <a:endParaRPr lang="en-US" altLang="en-US" dirty="0">
              <a:ea typeface="MS PGothic" pitchFamily="34" charset="-128"/>
            </a:endParaRPr>
          </a:p>
          <a:p>
            <a:endParaRPr lang="en-US" altLang="en-US" dirty="0">
              <a:ea typeface="MS PGothic" pitchFamily="34" charset="-128"/>
            </a:endParaRPr>
          </a:p>
          <a:p>
            <a:r>
              <a:rPr lang="en-US" sz="1200" kern="1200" dirty="0">
                <a:solidFill>
                  <a:schemeClr val="tx1"/>
                </a:solidFill>
                <a:effectLst/>
                <a:latin typeface="+mn-lt"/>
                <a:ea typeface="+mn-ea"/>
                <a:cs typeface="+mn-cs"/>
              </a:rPr>
              <a:t>As with analysis of the current ratio, we must consider other factors. How frequently a company converts its current assets into cash also affects its ability to pay current obligations. This means analysis of short-term liquidity should consider receivables and inventories. </a:t>
            </a:r>
          </a:p>
          <a:p>
            <a:endParaRPr lang="en-US" altLang="en-US" dirty="0">
              <a:ea typeface="MS PGothic" pitchFamily="34" charset="-128"/>
            </a:endParaRPr>
          </a:p>
        </p:txBody>
      </p:sp>
    </p:spTree>
    <p:extLst>
      <p:ext uri="{BB962C8B-B14F-4D97-AF65-F5344CB8AC3E}">
        <p14:creationId xmlns:p14="http://schemas.microsoft.com/office/powerpoint/2010/main" val="10769489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Rot="1" noChangeAspect="1" noChangeArrowheads="1" noTextEdit="1"/>
          </p:cNvSpPr>
          <p:nvPr>
            <p:ph type="sldImg"/>
          </p:nvPr>
        </p:nvSpPr>
        <p:spPr bwMode="auto">
          <a:xfrm>
            <a:off x="1152525" y="692150"/>
            <a:ext cx="4554538" cy="3416300"/>
          </a:xfrm>
          <a:solidFill>
            <a:srgbClr val="FFFFFF"/>
          </a:solidFill>
          <a:ln>
            <a:solidFill>
              <a:srgbClr val="000000"/>
            </a:solidFill>
            <a:miter lim="800000"/>
            <a:headEnd/>
            <a:tailEnd/>
          </a:ln>
        </p:spPr>
      </p:sp>
      <p:sp>
        <p:nvSpPr>
          <p:cNvPr id="133123" name="Rectangle 3"/>
          <p:cNvSpPr>
            <a:spLocks noGrp="1" noChangeArrowheads="1"/>
          </p:cNvSpPr>
          <p:nvPr>
            <p:ph type="body" idx="1"/>
          </p:nvPr>
        </p:nvSpPr>
        <p:spPr bwMode="auto">
          <a:xfrm>
            <a:off x="685800" y="4343400"/>
            <a:ext cx="5410200" cy="4114800"/>
          </a:xfrm>
          <a:solidFill>
            <a:srgbClr val="FFFFFF"/>
          </a:solidFill>
        </p:spPr>
        <p:txBody>
          <a:bodyPr wrap="square" numCol="1" anchor="t" anchorCtr="0" compatLnSpc="1">
            <a:prstTxWarp prst="textNoShape">
              <a:avLst/>
            </a:prstTxWarp>
          </a:bodyPr>
          <a:lstStyle/>
          <a:p>
            <a:r>
              <a:rPr lang="en-US" i="1" dirty="0"/>
              <a:t>Accounts receivable turnover </a:t>
            </a:r>
            <a:r>
              <a:rPr lang="en-US" i="0" dirty="0"/>
              <a:t>measures how frequently a company converts its receivables into cash. </a:t>
            </a:r>
            <a:r>
              <a:rPr lang="en-US" sz="1200" kern="1200" dirty="0">
                <a:solidFill>
                  <a:schemeClr val="tx1"/>
                </a:solidFill>
                <a:effectLst/>
                <a:latin typeface="+mn-lt"/>
                <a:ea typeface="+mn-ea"/>
                <a:cs typeface="+mn-cs"/>
              </a:rPr>
              <a:t>Accounts receivable turnover is high when accounts receivable are quickly collected. </a:t>
            </a:r>
          </a:p>
          <a:p>
            <a:endParaRPr lang="en-US" sz="1200" kern="1200" dirty="0">
              <a:solidFill>
                <a:schemeClr val="tx1"/>
              </a:solidFill>
              <a:effectLst/>
              <a:latin typeface="+mn-lt"/>
              <a:ea typeface="+mn-ea"/>
              <a:cs typeface="+mn-cs"/>
            </a:endParaRPr>
          </a:p>
          <a:p>
            <a:r>
              <a:rPr lang="en-US" sz="1200" b="0" i="0" u="none" strike="noStrike" kern="1200" baseline="0" dirty="0">
                <a:solidFill>
                  <a:schemeClr val="tx1"/>
                </a:solidFill>
                <a:latin typeface="+mn-lt"/>
                <a:ea typeface="+mn-ea"/>
                <a:cs typeface="+mn-cs"/>
              </a:rPr>
              <a:t>Apple’s turnover of 11.3 exceeds Google’s 7.0 and Samsung’s 6.7 turnover.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 high turnover is favorable because it means the company does not tie up assets in accounts receivable. However, accounts receivable turnover can be too high; this can occur when credit terms are so restrictive that they decrease sales.</a:t>
            </a:r>
          </a:p>
          <a:p>
            <a:endParaRPr lang="en-US" dirty="0"/>
          </a:p>
        </p:txBody>
      </p:sp>
    </p:spTree>
    <p:extLst>
      <p:ext uri="{BB962C8B-B14F-4D97-AF65-F5344CB8AC3E}">
        <p14:creationId xmlns:p14="http://schemas.microsoft.com/office/powerpoint/2010/main" val="41997032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a:lstStyle/>
          <a:p>
            <a:endParaRPr lang="en-US" dirty="0"/>
          </a:p>
        </p:txBody>
      </p:sp>
    </p:spTree>
    <p:extLst>
      <p:ext uri="{BB962C8B-B14F-4D97-AF65-F5344CB8AC3E}">
        <p14:creationId xmlns:p14="http://schemas.microsoft.com/office/powerpoint/2010/main" val="92487668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Rot="1" noChangeAspect="1" noChangeArrowheads="1" noTextEdit="1"/>
          </p:cNvSpPr>
          <p:nvPr>
            <p:ph type="sldImg"/>
          </p:nvPr>
        </p:nvSpPr>
        <p:spPr bwMode="auto">
          <a:xfrm>
            <a:off x="1152525" y="692150"/>
            <a:ext cx="4554538" cy="3416300"/>
          </a:xfrm>
          <a:solidFill>
            <a:srgbClr val="FFFFFF"/>
          </a:solidFill>
          <a:ln>
            <a:solidFill>
              <a:srgbClr val="000000"/>
            </a:solidFill>
            <a:miter lim="800000"/>
            <a:headEnd/>
            <a:tailEnd/>
          </a:ln>
        </p:spPr>
      </p:sp>
      <p:sp>
        <p:nvSpPr>
          <p:cNvPr id="134147" name="Rectangle 3"/>
          <p:cNvSpPr>
            <a:spLocks noGrp="1" noChangeArrowheads="1"/>
          </p:cNvSpPr>
          <p:nvPr>
            <p:ph type="body" idx="1"/>
          </p:nvPr>
        </p:nvSpPr>
        <p:spPr bwMode="auto">
          <a:xfrm>
            <a:off x="685800" y="4343400"/>
            <a:ext cx="5410200" cy="4114800"/>
          </a:xfrm>
          <a:solidFill>
            <a:srgbClr val="FFFFFF"/>
          </a:solidFill>
        </p:spPr>
        <p:txBody>
          <a:bodyPr wrap="square" numCol="1" anchor="t" anchorCtr="0" compatLnSpc="1">
            <a:prstTxWarp prst="textNoShape">
              <a:avLst/>
            </a:prstTxWarp>
          </a:bodyPr>
          <a:lstStyle/>
          <a:p>
            <a:r>
              <a:rPr lang="en-US" i="1" dirty="0"/>
              <a:t>Inventory turnover </a:t>
            </a:r>
            <a:r>
              <a:rPr lang="en-US" i="0" dirty="0"/>
              <a:t>measures how long a company holds inventory before selling it. </a:t>
            </a:r>
            <a:r>
              <a:rPr lang="en-US" sz="1200" b="0" i="0" u="none" strike="noStrike" kern="1200" baseline="0" dirty="0">
                <a:solidFill>
                  <a:schemeClr val="tx1"/>
                </a:solidFill>
                <a:latin typeface="+mn-lt"/>
                <a:ea typeface="+mn-ea"/>
                <a:cs typeface="+mn-cs"/>
              </a:rPr>
              <a:t>Apple’s inventory turnover at 40.1. Apple’s inventory turnover is higher than Samsung’s 5.3 but lower than Google’s 68.3. </a:t>
            </a:r>
            <a:endParaRPr lang="en-US" i="0" dirty="0"/>
          </a:p>
          <a:p>
            <a:endParaRPr lang="en-US" altLang="en-US" dirty="0"/>
          </a:p>
          <a:p>
            <a:r>
              <a:rPr lang="en-US" dirty="0"/>
              <a:t>A company with a high turnover requires a smaller investment in inventory than one producing the same sales with a lower turnover. Inventory turnover can be too high, however, if the inventory is so low that stock-outs occur.</a:t>
            </a:r>
          </a:p>
          <a:p>
            <a:endParaRPr lang="en-US" altLang="en-US" dirty="0">
              <a:ea typeface="MS PGothic" pitchFamily="34" charset="-128"/>
            </a:endParaRPr>
          </a:p>
        </p:txBody>
      </p:sp>
    </p:spTree>
    <p:extLst>
      <p:ext uri="{BB962C8B-B14F-4D97-AF65-F5344CB8AC3E}">
        <p14:creationId xmlns:p14="http://schemas.microsoft.com/office/powerpoint/2010/main" val="376832023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Rot="1" noChangeAspect="1" noChangeArrowheads="1" noTextEdit="1"/>
          </p:cNvSpPr>
          <p:nvPr>
            <p:ph type="sldImg"/>
          </p:nvPr>
        </p:nvSpPr>
        <p:spPr bwMode="auto">
          <a:xfrm>
            <a:off x="1152525" y="692150"/>
            <a:ext cx="4554538" cy="3416300"/>
          </a:xfrm>
          <a:solidFill>
            <a:srgbClr val="FFFFFF"/>
          </a:solidFill>
          <a:ln>
            <a:solidFill>
              <a:srgbClr val="000000"/>
            </a:solidFill>
            <a:miter lim="800000"/>
            <a:headEnd/>
            <a:tailEnd/>
          </a:ln>
        </p:spPr>
      </p:sp>
      <p:sp>
        <p:nvSpPr>
          <p:cNvPr id="135171" name="Rectangle 3"/>
          <p:cNvSpPr>
            <a:spLocks noGrp="1" noChangeArrowheads="1"/>
          </p:cNvSpPr>
          <p:nvPr>
            <p:ph type="body" idx="1"/>
          </p:nvPr>
        </p:nvSpPr>
        <p:spPr bwMode="auto">
          <a:xfrm>
            <a:off x="685800" y="4343400"/>
            <a:ext cx="5410200" cy="4114800"/>
          </a:xfrm>
          <a:solidFill>
            <a:srgbClr val="FFFFFF"/>
          </a:solidFill>
        </p:spPr>
        <p:txBody>
          <a:bodyPr wrap="square" numCol="1" anchor="t" anchorCtr="0" compatLnSpc="1">
            <a:prstTxWarp prst="textNoShape">
              <a:avLst/>
            </a:prstTxWarp>
          </a:bodyPr>
          <a:lstStyle/>
          <a:p>
            <a:r>
              <a:rPr lang="en-US" dirty="0"/>
              <a:t>Days’ sales uncollected measures how frequently a company collects accounts receivable. </a:t>
            </a:r>
          </a:p>
          <a:p>
            <a:endParaRPr lang="en-US" altLang="en-US" dirty="0"/>
          </a:p>
          <a:p>
            <a:r>
              <a:rPr lang="en-US" sz="1200" b="0" i="0" u="none" strike="noStrike" kern="1200" baseline="0" dirty="0">
                <a:solidFill>
                  <a:schemeClr val="tx1"/>
                </a:solidFill>
                <a:latin typeface="+mn-lt"/>
                <a:ea typeface="+mn-ea"/>
                <a:cs typeface="+mn-cs"/>
              </a:rPr>
              <a:t>Apple’s days’ sales uncollected of 32.2 days is shown next to the formula. Both Google’s days’ sales uncollected of 57.1 days and Samsung’s 62.3 days are more than the 32.2 days for Apple. </a:t>
            </a:r>
            <a:endParaRPr lang="en-US" dirty="0"/>
          </a:p>
          <a:p>
            <a:endParaRPr lang="en-US" dirty="0"/>
          </a:p>
          <a:p>
            <a:r>
              <a:rPr lang="en-US" dirty="0"/>
              <a:t>Days’ sales uncollected is more meaningful if we know company credit terms. A rough guideline states that days’ sales uncollected should not exceed 1 1⁄3 times the days in its (1) credit period, </a:t>
            </a:r>
            <a:r>
              <a:rPr lang="en-US" i="1" dirty="0"/>
              <a:t>if </a:t>
            </a:r>
            <a:r>
              <a:rPr lang="en-US" dirty="0"/>
              <a:t>discounts are not offered or (2) discount period, </a:t>
            </a:r>
            <a:r>
              <a:rPr lang="en-US" i="1" dirty="0"/>
              <a:t>if </a:t>
            </a:r>
            <a:r>
              <a:rPr lang="en-US" dirty="0"/>
              <a:t>favorable discounts are offered.</a:t>
            </a:r>
          </a:p>
          <a:p>
            <a:endParaRPr lang="en-US" altLang="en-US" dirty="0">
              <a:ea typeface="MS PGothic" pitchFamily="34" charset="-128"/>
            </a:endParaRPr>
          </a:p>
          <a:p>
            <a:endParaRPr lang="en-US" altLang="en-US" dirty="0">
              <a:ea typeface="MS PGothic" pitchFamily="34" charset="-128"/>
            </a:endParaRPr>
          </a:p>
        </p:txBody>
      </p:sp>
    </p:spTree>
    <p:extLst>
      <p:ext uri="{BB962C8B-B14F-4D97-AF65-F5344CB8AC3E}">
        <p14:creationId xmlns:p14="http://schemas.microsoft.com/office/powerpoint/2010/main" val="191128319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Rot="1" noChangeAspect="1" noChangeArrowheads="1" noTextEdit="1"/>
          </p:cNvSpPr>
          <p:nvPr>
            <p:ph type="sldImg"/>
          </p:nvPr>
        </p:nvSpPr>
        <p:spPr bwMode="auto">
          <a:xfrm>
            <a:off x="1152525" y="692150"/>
            <a:ext cx="4554538" cy="3416300"/>
          </a:xfrm>
          <a:solidFill>
            <a:srgbClr val="FFFFFF"/>
          </a:solidFill>
          <a:ln>
            <a:solidFill>
              <a:srgbClr val="000000"/>
            </a:solidFill>
            <a:miter lim="800000"/>
            <a:headEnd/>
            <a:tailEnd/>
          </a:ln>
        </p:spPr>
      </p:sp>
      <p:sp>
        <p:nvSpPr>
          <p:cNvPr id="136195" name="Rectangle 3"/>
          <p:cNvSpPr>
            <a:spLocks noGrp="1" noChangeArrowheads="1"/>
          </p:cNvSpPr>
          <p:nvPr>
            <p:ph type="body" idx="1"/>
          </p:nvPr>
        </p:nvSpPr>
        <p:spPr bwMode="auto">
          <a:xfrm>
            <a:off x="685800" y="4343400"/>
            <a:ext cx="5410200" cy="4114800"/>
          </a:xfrm>
          <a:solidFill>
            <a:srgbClr val="FFFFFF"/>
          </a:solidFill>
        </p:spPr>
        <p:txBody>
          <a:bodyPr wrap="square" numCol="1" anchor="t" anchorCtr="0" compatLnSpc="1">
            <a:prstTxWarp prst="textNoShape">
              <a:avLst/>
            </a:prstTxWarp>
          </a:bodyPr>
          <a:lstStyle/>
          <a:p>
            <a:r>
              <a:rPr lang="en-US" altLang="en-US" dirty="0">
                <a:ea typeface="MS PGothic" pitchFamily="34" charset="-128"/>
              </a:rPr>
              <a:t>D</a:t>
            </a:r>
            <a:r>
              <a:rPr lang="en-US" dirty="0"/>
              <a:t>ays’ sales in inventory is used to evaluate inventory liquidity. </a:t>
            </a:r>
          </a:p>
          <a:p>
            <a:endParaRPr lang="en-US" dirty="0"/>
          </a:p>
          <a:p>
            <a:r>
              <a:rPr lang="en-US" dirty="0"/>
              <a:t>We compute days’ sales in inventory as follows. Apple’s days’ sales in inventory of 9.3 days is shown next to the formula. If the products in Apple’s inventory are in demand by customers, this formula estimates that its inventory will be converted into receivables (or cash) in 9.3 days. If all of Apple’s sales were credit sales, the conversion of inventory to receivables in 9.3 days plus the conversion of receivables to cash in 32.2 days implies that inventory will be converted to cash in about 41.5 days (9.3 + 32.2).</a:t>
            </a:r>
            <a:endParaRPr lang="en-US" altLang="en-US" dirty="0">
              <a:ea typeface="MS PGothic" pitchFamily="34" charset="-128"/>
            </a:endParaRPr>
          </a:p>
        </p:txBody>
      </p:sp>
    </p:spTree>
    <p:extLst>
      <p:ext uri="{BB962C8B-B14F-4D97-AF65-F5344CB8AC3E}">
        <p14:creationId xmlns:p14="http://schemas.microsoft.com/office/powerpoint/2010/main" val="256251956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Rot="1" noChangeAspect="1" noChangeArrowheads="1" noTextEdit="1"/>
          </p:cNvSpPr>
          <p:nvPr>
            <p:ph type="sldImg"/>
          </p:nvPr>
        </p:nvSpPr>
        <p:spPr bwMode="auto">
          <a:xfrm>
            <a:off x="1152525" y="692150"/>
            <a:ext cx="4554538" cy="3416300"/>
          </a:xfrm>
          <a:solidFill>
            <a:srgbClr val="FFFFFF"/>
          </a:solidFill>
          <a:ln>
            <a:solidFill>
              <a:srgbClr val="000000"/>
            </a:solidFill>
            <a:miter lim="800000"/>
            <a:headEnd/>
            <a:tailEnd/>
          </a:ln>
        </p:spPr>
      </p:sp>
      <p:sp>
        <p:nvSpPr>
          <p:cNvPr id="137219" name="Rectangle 3"/>
          <p:cNvSpPr>
            <a:spLocks noGrp="1" noChangeArrowheads="1"/>
          </p:cNvSpPr>
          <p:nvPr>
            <p:ph type="body" idx="1"/>
          </p:nvPr>
        </p:nvSpPr>
        <p:spPr bwMode="auto">
          <a:xfrm>
            <a:off x="685800" y="4343400"/>
            <a:ext cx="5410200" cy="4114800"/>
          </a:xfrm>
          <a:solidFill>
            <a:srgbClr val="FFFFFF"/>
          </a:solidFill>
        </p:spPr>
        <p:txBody>
          <a:bodyPr wrap="square" numCol="1" anchor="t" anchorCtr="0" compatLnSpc="1">
            <a:prstTxWarp prst="textNoShape">
              <a:avLst/>
            </a:prstTxWarp>
          </a:bodyPr>
          <a:lstStyle/>
          <a:p>
            <a:r>
              <a:rPr lang="en-US" i="1" dirty="0"/>
              <a:t>Total asset turnover </a:t>
            </a:r>
            <a:r>
              <a:rPr lang="en-US" dirty="0"/>
              <a:t>measures a company’s ability to use its assets to generate sales and reflects on operating efficiency.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Apple’s total asset turnover of 0.74 is shown next to the formula. Apple’s turnover is greater than that for Google’s of 0.64, and Samsung’s of 0.67. </a:t>
            </a:r>
            <a:endParaRPr lang="en-US" dirty="0"/>
          </a:p>
        </p:txBody>
      </p:sp>
    </p:spTree>
    <p:extLst>
      <p:ext uri="{BB962C8B-B14F-4D97-AF65-F5344CB8AC3E}">
        <p14:creationId xmlns:p14="http://schemas.microsoft.com/office/powerpoint/2010/main" val="393706862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Rot="1" noChangeAspect="1" noChangeArrowheads="1" noTextEdit="1"/>
          </p:cNvSpPr>
          <p:nvPr>
            <p:ph type="sldImg"/>
          </p:nvPr>
        </p:nvSpPr>
        <p:spPr bwMode="auto">
          <a:xfrm>
            <a:off x="1152525" y="692150"/>
            <a:ext cx="4554538" cy="3416300"/>
          </a:xfrm>
          <a:solidFill>
            <a:srgbClr val="FFFFFF"/>
          </a:solidFill>
          <a:ln>
            <a:solidFill>
              <a:srgbClr val="000000"/>
            </a:solidFill>
            <a:miter lim="800000"/>
            <a:headEnd/>
            <a:tailEnd/>
          </a:ln>
        </p:spPr>
      </p:sp>
      <p:sp>
        <p:nvSpPr>
          <p:cNvPr id="138243" name="Rectangle 3"/>
          <p:cNvSpPr>
            <a:spLocks noGrp="1" noChangeArrowheads="1"/>
          </p:cNvSpPr>
          <p:nvPr>
            <p:ph type="body" idx="1"/>
          </p:nvPr>
        </p:nvSpPr>
        <p:spPr bwMode="auto">
          <a:xfrm>
            <a:off x="685800" y="4343400"/>
            <a:ext cx="5410200" cy="4114800"/>
          </a:xfrm>
          <a:solidFill>
            <a:srgbClr val="FFFFFF"/>
          </a:solidFill>
        </p:spPr>
        <p:txBody>
          <a:bodyPr wrap="square" numCol="1" anchor="t" anchorCtr="0" compatLnSpc="1">
            <a:prstTxWarp prst="textNoShape">
              <a:avLst/>
            </a:prstTxWarp>
          </a:bodyPr>
          <a:lstStyle/>
          <a:p>
            <a:r>
              <a:rPr lang="en-US" i="1" dirty="0"/>
              <a:t>Solvency is a company’s ability to meet long-term obligations and generate future revenues. </a:t>
            </a:r>
            <a:r>
              <a:rPr lang="en-US" dirty="0"/>
              <a:t>Analysis of solvency is long term and uses more encompassing measures than liquidity. An important part of solvency analysis is a company’s capital structure. </a:t>
            </a:r>
            <a:r>
              <a:rPr lang="en-US" i="1" dirty="0"/>
              <a:t>Capital structure </a:t>
            </a:r>
            <a:r>
              <a:rPr lang="en-US" dirty="0"/>
              <a:t>refers to a company’s makeup of equity and debt financing.</a:t>
            </a:r>
            <a:r>
              <a:rPr lang="en-US" baseline="0" dirty="0"/>
              <a:t> </a:t>
            </a:r>
            <a:endParaRPr lang="en-US" altLang="en-US" dirty="0"/>
          </a:p>
          <a:p>
            <a:endParaRPr lang="en-US" altLang="en-US" dirty="0">
              <a:ea typeface="MS PGothic" pitchFamily="34" charset="-128"/>
            </a:endParaRPr>
          </a:p>
        </p:txBody>
      </p:sp>
    </p:spTree>
    <p:extLst>
      <p:ext uri="{BB962C8B-B14F-4D97-AF65-F5344CB8AC3E}">
        <p14:creationId xmlns:p14="http://schemas.microsoft.com/office/powerpoint/2010/main" val="116663802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Rot="1" noChangeAspect="1" noChangeArrowheads="1" noTextEdit="1"/>
          </p:cNvSpPr>
          <p:nvPr>
            <p:ph type="sldImg"/>
          </p:nvPr>
        </p:nvSpPr>
        <p:spPr bwMode="auto">
          <a:xfrm>
            <a:off x="1152525" y="692150"/>
            <a:ext cx="4554538" cy="3416300"/>
          </a:xfrm>
          <a:solidFill>
            <a:srgbClr val="FFFFFF"/>
          </a:solidFill>
          <a:ln>
            <a:solidFill>
              <a:srgbClr val="000000"/>
            </a:solidFill>
            <a:miter lim="800000"/>
            <a:headEnd/>
            <a:tailEnd/>
          </a:ln>
        </p:spPr>
      </p:sp>
      <p:sp>
        <p:nvSpPr>
          <p:cNvPr id="139267" name="Rectangle 3"/>
          <p:cNvSpPr>
            <a:spLocks noGrp="1" noChangeArrowheads="1"/>
          </p:cNvSpPr>
          <p:nvPr>
            <p:ph type="body" idx="1"/>
          </p:nvPr>
        </p:nvSpPr>
        <p:spPr bwMode="auto">
          <a:xfrm>
            <a:off x="685800" y="4343400"/>
            <a:ext cx="5410200" cy="4114800"/>
          </a:xfrm>
          <a:solidFill>
            <a:srgbClr val="FFFFFF"/>
          </a:solidFill>
        </p:spPr>
        <p:txBody>
          <a:bodyPr wrap="square" numCol="1" anchor="t" anchorCtr="0" compatLnSpc="1">
            <a:prstTxWarp prst="textNoShape">
              <a:avLst/>
            </a:prstTxWarp>
          </a:bodyPr>
          <a:lstStyle/>
          <a:p>
            <a:r>
              <a:rPr lang="en-US" dirty="0"/>
              <a:t>One element of solvency analysis is to assess a company’s mix of debt and equity financing. The </a:t>
            </a:r>
            <a:r>
              <a:rPr lang="en-US" i="1" dirty="0"/>
              <a:t>debt ratio </a:t>
            </a:r>
            <a:r>
              <a:rPr lang="en-US" dirty="0"/>
              <a:t>shows total liabilities as a percent of total assets. The </a:t>
            </a:r>
            <a:r>
              <a:rPr lang="en-US" b="1" dirty="0"/>
              <a:t>equity ratio </a:t>
            </a:r>
            <a:r>
              <a:rPr lang="en-US" dirty="0"/>
              <a:t>shows total equity as a percent of total assets. </a:t>
            </a:r>
            <a:r>
              <a:rPr lang="en-US" b="1" dirty="0"/>
              <a:t>Apple</a:t>
            </a:r>
            <a:r>
              <a:rPr lang="en-US" dirty="0"/>
              <a:t>’s debt and equity ratios are shown on this slide.</a:t>
            </a:r>
          </a:p>
          <a:p>
            <a:endParaRPr lang="en-US" altLang="en-US" dirty="0">
              <a:ea typeface="MS PGothic" pitchFamily="34" charset="-128"/>
            </a:endParaRPr>
          </a:p>
          <a:p>
            <a:r>
              <a:rPr lang="en-US" sz="1200" kern="1200" dirty="0">
                <a:solidFill>
                  <a:schemeClr val="tx1"/>
                </a:solidFill>
                <a:effectLst/>
                <a:latin typeface="+mn-lt"/>
                <a:ea typeface="+mn-ea"/>
                <a:cs typeface="+mn-cs"/>
              </a:rPr>
              <a:t>Apple’s ratios reveal more debt than equity. A company is considered less risky if its capital structure (equity plus debt) has more equity. Debt is considered more risky because of its required payments for interest and principal. Stockholders cannot require payment from the company. However, debt can increase income for stockholders if the company earns a higher return than interest paid on the debt.</a:t>
            </a:r>
          </a:p>
          <a:p>
            <a:endParaRPr lang="en-US" altLang="en-US" dirty="0"/>
          </a:p>
        </p:txBody>
      </p:sp>
    </p:spTree>
    <p:extLst>
      <p:ext uri="{BB962C8B-B14F-4D97-AF65-F5344CB8AC3E}">
        <p14:creationId xmlns:p14="http://schemas.microsoft.com/office/powerpoint/2010/main" val="135153134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Rot="1" noChangeAspect="1" noChangeArrowheads="1" noTextEdit="1"/>
          </p:cNvSpPr>
          <p:nvPr>
            <p:ph type="sldImg"/>
          </p:nvPr>
        </p:nvSpPr>
        <p:spPr bwMode="auto">
          <a:xfrm>
            <a:off x="1152525" y="692150"/>
            <a:ext cx="4554538" cy="3416300"/>
          </a:xfrm>
          <a:solidFill>
            <a:srgbClr val="FFFFFF"/>
          </a:solidFill>
          <a:ln>
            <a:solidFill>
              <a:srgbClr val="000000"/>
            </a:solidFill>
            <a:miter lim="800000"/>
            <a:headEnd/>
            <a:tailEnd/>
          </a:ln>
        </p:spPr>
      </p:sp>
      <p:sp>
        <p:nvSpPr>
          <p:cNvPr id="140291" name="Rectangle 3"/>
          <p:cNvSpPr>
            <a:spLocks noGrp="1" noChangeArrowheads="1"/>
          </p:cNvSpPr>
          <p:nvPr>
            <p:ph type="body" idx="1"/>
          </p:nvPr>
        </p:nvSpPr>
        <p:spPr bwMode="auto">
          <a:xfrm>
            <a:off x="685800" y="4343400"/>
            <a:ext cx="5410200" cy="4114800"/>
          </a:xfrm>
          <a:solidFill>
            <a:srgbClr val="FFFFFF"/>
          </a:solidFill>
        </p:spPr>
        <p:txBody>
          <a:bodyPr wrap="square" numCol="1" anchor="t" anchorCtr="0" compatLnSpc="1">
            <a:prstTxWarp prst="textNoShape">
              <a:avLst/>
            </a:prstTxWarp>
          </a:bodyPr>
          <a:lstStyle/>
          <a:p>
            <a:r>
              <a:rPr lang="en-US" dirty="0"/>
              <a:t>The debt-to-equity ratio measures solvency and is computed as total liabilities divided by total equity.</a:t>
            </a:r>
          </a:p>
          <a:p>
            <a:endParaRPr lang="en-US" dirty="0"/>
          </a:p>
          <a:p>
            <a:r>
              <a:rPr lang="en-US" sz="1200" b="0" i="0" u="none" strike="noStrike" kern="1200" baseline="0" dirty="0">
                <a:solidFill>
                  <a:schemeClr val="tx1"/>
                </a:solidFill>
                <a:latin typeface="+mn-lt"/>
                <a:ea typeface="+mn-ea"/>
                <a:cs typeface="+mn-cs"/>
              </a:rPr>
              <a:t>Apple’s debt-to-equity ratio is 2.74. Apple’s ratio is higher than those of Google (0.37) and Samsung (0.34), and greater than the industry ratio of 0.6. Apple’s capital structure has more debt than equity. </a:t>
            </a:r>
            <a:endParaRPr lang="en-US" dirty="0"/>
          </a:p>
          <a:p>
            <a:endParaRPr lang="en-US" dirty="0"/>
          </a:p>
          <a:p>
            <a:r>
              <a:rPr lang="en-US" sz="1200" kern="1200" dirty="0">
                <a:solidFill>
                  <a:schemeClr val="tx1"/>
                </a:solidFill>
                <a:effectLst/>
                <a:latin typeface="+mn-lt"/>
                <a:ea typeface="+mn-ea"/>
                <a:cs typeface="+mn-cs"/>
              </a:rPr>
              <a:t>Debt must be repaid with interest, while equity does not. Debt payments can be burdensome when the industry and/or the economy experience a downturn.</a:t>
            </a:r>
          </a:p>
          <a:p>
            <a:endParaRPr lang="en-US" dirty="0"/>
          </a:p>
        </p:txBody>
      </p:sp>
    </p:spTree>
    <p:extLst>
      <p:ext uri="{BB962C8B-B14F-4D97-AF65-F5344CB8AC3E}">
        <p14:creationId xmlns:p14="http://schemas.microsoft.com/office/powerpoint/2010/main" val="42751431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Rot="1" noChangeAspect="1" noChangeArrowheads="1" noTextEdit="1"/>
          </p:cNvSpPr>
          <p:nvPr>
            <p:ph type="sldImg"/>
          </p:nvPr>
        </p:nvSpPr>
        <p:spPr bwMode="auto">
          <a:xfrm>
            <a:off x="1152525" y="692150"/>
            <a:ext cx="4554538" cy="3416300"/>
          </a:xfrm>
          <a:solidFill>
            <a:srgbClr val="FFFFFF"/>
          </a:solidFill>
          <a:ln>
            <a:solidFill>
              <a:srgbClr val="000000"/>
            </a:solidFill>
            <a:miter lim="800000"/>
            <a:headEnd/>
            <a:tailEnd/>
          </a:ln>
        </p:spPr>
      </p:sp>
      <p:sp>
        <p:nvSpPr>
          <p:cNvPr id="141315" name="Rectangle 3"/>
          <p:cNvSpPr>
            <a:spLocks noGrp="1" noChangeArrowheads="1"/>
          </p:cNvSpPr>
          <p:nvPr>
            <p:ph type="body" idx="1"/>
          </p:nvPr>
        </p:nvSpPr>
        <p:spPr bwMode="auto">
          <a:xfrm>
            <a:off x="685800" y="4343400"/>
            <a:ext cx="5410200" cy="4114800"/>
          </a:xfrm>
          <a:solidFill>
            <a:srgbClr val="FFFFFF"/>
          </a:solidFill>
        </p:spPr>
        <p:txBody>
          <a:bodyPr wrap="square" numCol="1" anchor="t" anchorCtr="0" compatLnSpc="1">
            <a:prstTxWarp prst="textNoShape">
              <a:avLst/>
            </a:prstTxWarp>
          </a:bodyPr>
          <a:lstStyle/>
          <a:p>
            <a:r>
              <a:rPr lang="en-US" dirty="0"/>
              <a:t>Times interest earned is the amount of income before subtracting interest expense and income taxes and is the amount available to pay interest expense. The </a:t>
            </a:r>
            <a:r>
              <a:rPr lang="en-US" i="1" dirty="0"/>
              <a:t>times interest earned </a:t>
            </a:r>
            <a:r>
              <a:rPr lang="en-US" dirty="0"/>
              <a:t>ratio measures a company’s ability to pay interest.</a:t>
            </a:r>
          </a:p>
          <a:p>
            <a:endParaRPr lang="en-US" dirty="0"/>
          </a:p>
          <a:p>
            <a:r>
              <a:rPr lang="en-US" sz="1200" b="0" i="0" u="none" strike="noStrike" kern="1200" baseline="0" dirty="0">
                <a:solidFill>
                  <a:schemeClr val="tx1"/>
                </a:solidFill>
                <a:latin typeface="+mn-lt"/>
                <a:ea typeface="+mn-ea"/>
                <a:cs typeface="+mn-cs"/>
              </a:rPr>
              <a:t>Apple’s times interest earned ratio is 19.4 which suggests that creditors have little risk of nonrepayment. </a:t>
            </a:r>
            <a:endParaRPr lang="en-US" dirty="0"/>
          </a:p>
          <a:p>
            <a:endParaRPr lang="en-US" altLang="en-US" dirty="0"/>
          </a:p>
          <a:p>
            <a:r>
              <a:rPr lang="en-US" dirty="0"/>
              <a:t>The larger this ratio, the less risky is the company for creditors. One guideline says that creditors are reasonably safe if the company has a ratio of two or more.</a:t>
            </a:r>
          </a:p>
          <a:p>
            <a:endParaRPr lang="en-US" altLang="en-US" dirty="0">
              <a:ea typeface="MS PGothic" pitchFamily="34" charset="-128"/>
            </a:endParaRPr>
          </a:p>
        </p:txBody>
      </p:sp>
    </p:spTree>
    <p:extLst>
      <p:ext uri="{BB962C8B-B14F-4D97-AF65-F5344CB8AC3E}">
        <p14:creationId xmlns:p14="http://schemas.microsoft.com/office/powerpoint/2010/main" val="71292604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Rot="1" noChangeAspect="1" noChangeArrowheads="1" noTextEdit="1"/>
          </p:cNvSpPr>
          <p:nvPr>
            <p:ph type="sldImg"/>
          </p:nvPr>
        </p:nvSpPr>
        <p:spPr bwMode="auto">
          <a:xfrm>
            <a:off x="1152525" y="692150"/>
            <a:ext cx="4554538" cy="3416300"/>
          </a:xfrm>
          <a:solidFill>
            <a:srgbClr val="FFFFFF"/>
          </a:solidFill>
          <a:ln>
            <a:solidFill>
              <a:srgbClr val="000000"/>
            </a:solidFill>
            <a:miter lim="800000"/>
            <a:headEnd/>
            <a:tailEnd/>
          </a:ln>
        </p:spPr>
      </p:sp>
      <p:sp>
        <p:nvSpPr>
          <p:cNvPr id="142339" name="Rectangle 3"/>
          <p:cNvSpPr>
            <a:spLocks noGrp="1" noChangeArrowheads="1"/>
          </p:cNvSpPr>
          <p:nvPr>
            <p:ph type="body" idx="1"/>
          </p:nvPr>
        </p:nvSpPr>
        <p:spPr bwMode="auto">
          <a:xfrm>
            <a:off x="685800" y="4343400"/>
            <a:ext cx="5410200" cy="4114800"/>
          </a:xfrm>
          <a:solidFill>
            <a:srgbClr val="FFFFFF"/>
          </a:solidFill>
        </p:spPr>
        <p:txBody>
          <a:bodyPr wrap="square" numCol="1" anchor="t" anchorCtr="0" compatLnSpc="1">
            <a:prstTxWarp prst="textNoShape">
              <a:avLst/>
            </a:prstTxWarp>
          </a:bodyPr>
          <a:lstStyle/>
          <a:p>
            <a:r>
              <a:rPr lang="en-US" i="1" dirty="0"/>
              <a:t>Profitability </a:t>
            </a:r>
            <a:r>
              <a:rPr lang="en-US" dirty="0"/>
              <a:t>refers to a company’s ability to generate an adequate return on invested capital. Return is judged by assessing earnings relative to the level and sources of financing. </a:t>
            </a:r>
            <a:endParaRPr lang="en-US" altLang="en-US" dirty="0"/>
          </a:p>
          <a:p>
            <a:endParaRPr lang="en-US" altLang="en-US" dirty="0">
              <a:ea typeface="MS PGothic" pitchFamily="34" charset="-128"/>
            </a:endParaRPr>
          </a:p>
        </p:txBody>
      </p:sp>
    </p:spTree>
    <p:extLst>
      <p:ext uri="{BB962C8B-B14F-4D97-AF65-F5344CB8AC3E}">
        <p14:creationId xmlns:p14="http://schemas.microsoft.com/office/powerpoint/2010/main" val="29830317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Rot="1" noChangeAspect="1" noChangeArrowheads="1" noTextEdit="1"/>
          </p:cNvSpPr>
          <p:nvPr>
            <p:ph type="sldImg"/>
          </p:nvPr>
        </p:nvSpPr>
        <p:spPr bwMode="auto">
          <a:xfrm>
            <a:off x="1152525" y="692150"/>
            <a:ext cx="4554538" cy="3416300"/>
          </a:xfrm>
          <a:solidFill>
            <a:srgbClr val="FFFFFF"/>
          </a:solidFill>
          <a:ln>
            <a:solidFill>
              <a:srgbClr val="000000"/>
            </a:solidFill>
            <a:miter lim="800000"/>
            <a:headEnd/>
            <a:tailEnd/>
          </a:ln>
        </p:spPr>
      </p:sp>
      <p:sp>
        <p:nvSpPr>
          <p:cNvPr id="143363" name="Rectangle 3"/>
          <p:cNvSpPr>
            <a:spLocks noGrp="1" noChangeArrowheads="1"/>
          </p:cNvSpPr>
          <p:nvPr>
            <p:ph type="body" idx="1"/>
          </p:nvPr>
        </p:nvSpPr>
        <p:spPr bwMode="auto">
          <a:xfrm>
            <a:off x="685800" y="4343400"/>
            <a:ext cx="5410200" cy="4114800"/>
          </a:xfrm>
          <a:solidFill>
            <a:srgbClr val="FFFFFF"/>
          </a:solidFill>
        </p:spPr>
        <p:txBody>
          <a:bodyPr wrap="square" numCol="1" anchor="t" anchorCtr="0" compatLnSpc="1">
            <a:prstTxWarp prst="textNoShape">
              <a:avLst/>
            </a:prstTxWarp>
          </a:bodyPr>
          <a:lstStyle/>
          <a:p>
            <a:r>
              <a:rPr lang="en-US" i="0" dirty="0"/>
              <a:t>Gross margin ratio </a:t>
            </a:r>
            <a:r>
              <a:rPr lang="en-US" dirty="0"/>
              <a:t>is a company’s percent of gross margin in each dollar of net sales. Gross margin is net sales minus cost of goods sold. The gross margin ratio is the amount of each dollar left over to cover all other operating expenses and still yield a profit. Apple’s gross margin ratio is 37.8%; see its calculation next to the formula. Apple’s 37.8% profit margin is lower than Google’s 55.6% but higher than Samsung’s 36.1% and the industry’s 30% margin.</a:t>
            </a:r>
            <a:endParaRPr lang="en-US" altLang="en-US" dirty="0"/>
          </a:p>
          <a:p>
            <a:endParaRPr lang="en-US" altLang="en-US" dirty="0">
              <a:ea typeface="MS PGothic" pitchFamily="34" charset="-128"/>
            </a:endParaRPr>
          </a:p>
        </p:txBody>
      </p:sp>
    </p:spTree>
    <p:extLst>
      <p:ext uri="{BB962C8B-B14F-4D97-AF65-F5344CB8AC3E}">
        <p14:creationId xmlns:p14="http://schemas.microsoft.com/office/powerpoint/2010/main" val="36634578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Rot="1" noChangeAspect="1" noChangeArrowheads="1" noTextEdit="1"/>
          </p:cNvSpPr>
          <p:nvPr>
            <p:ph type="sldImg"/>
          </p:nvPr>
        </p:nvSpPr>
        <p:spPr bwMode="auto">
          <a:xfrm>
            <a:off x="1152525" y="692150"/>
            <a:ext cx="4554538" cy="3416300"/>
          </a:xfrm>
          <a:solidFill>
            <a:srgbClr val="FFFFFF"/>
          </a:solidFill>
          <a:ln>
            <a:solidFill>
              <a:srgbClr val="000000"/>
            </a:solidFill>
            <a:miter lim="800000"/>
            <a:headEnd/>
            <a:tailEnd/>
          </a:ln>
        </p:spPr>
      </p:sp>
      <p:sp>
        <p:nvSpPr>
          <p:cNvPr id="108547" name="Rectangle 3"/>
          <p:cNvSpPr>
            <a:spLocks noGrp="1" noChangeArrowheads="1"/>
          </p:cNvSpPr>
          <p:nvPr>
            <p:ph type="body" idx="1"/>
          </p:nvPr>
        </p:nvSpPr>
        <p:spPr bwMode="auto">
          <a:xfrm>
            <a:off x="685800" y="4343400"/>
            <a:ext cx="5410200" cy="4114800"/>
          </a:xfrm>
          <a:solidFill>
            <a:srgbClr val="FFFFFF"/>
          </a:solidFill>
        </p:spPr>
        <p:txBody>
          <a:bodyPr wrap="square" numCol="1" anchor="t" anchorCtr="0" compatLnSpc="1">
            <a:prstTxWarp prst="textNoShape">
              <a:avLst/>
            </a:prstTxWarp>
            <a:normAutofit/>
          </a:bodyPr>
          <a:lstStyle/>
          <a:p>
            <a:r>
              <a:rPr lang="en-US" sz="1200" b="1" dirty="0"/>
              <a:t>Financial statement analysis </a:t>
            </a:r>
            <a:r>
              <a:rPr lang="en-US" sz="1200" dirty="0"/>
              <a:t>applies analytical tools to financial statements and related data for making business decisions. </a:t>
            </a:r>
          </a:p>
          <a:p>
            <a:endParaRPr lang="en-US" altLang="en-US" sz="1200" dirty="0">
              <a:ea typeface="MS PGothic" pitchFamily="34" charset="-128"/>
            </a:endParaRPr>
          </a:p>
          <a:p>
            <a:r>
              <a:rPr lang="en-US" sz="1200" dirty="0"/>
              <a:t>Internal users of accounting information manage and operate the company. They include managers, officers,</a:t>
            </a:r>
            <a:r>
              <a:rPr lang="en-US" sz="1200" baseline="0" dirty="0"/>
              <a:t> and </a:t>
            </a:r>
            <a:r>
              <a:rPr lang="en-US" sz="1200" dirty="0"/>
              <a:t>internal auditors. </a:t>
            </a:r>
            <a:r>
              <a:rPr lang="en-US" sz="1200" baseline="0" dirty="0"/>
              <a:t>The pu</a:t>
            </a:r>
            <a:r>
              <a:rPr lang="en-US" sz="1200" dirty="0"/>
              <a:t>rpose of financial statement analysis for internal users is to provide information to improve efficiency and effectiveness in providing products and services.</a:t>
            </a:r>
          </a:p>
          <a:p>
            <a:endParaRPr lang="en-US" sz="1200" dirty="0"/>
          </a:p>
          <a:p>
            <a:r>
              <a:rPr lang="en-US" sz="1200" dirty="0"/>
              <a:t>External users of accounting information are </a:t>
            </a:r>
            <a:r>
              <a:rPr lang="en-US" sz="1200" i="1" dirty="0"/>
              <a:t>not </a:t>
            </a:r>
            <a:r>
              <a:rPr lang="en-US" sz="1200" dirty="0"/>
              <a:t>directly involved in running the company. They include shareholders, lenders,</a:t>
            </a:r>
            <a:r>
              <a:rPr lang="en-US" sz="1200" baseline="0" dirty="0"/>
              <a:t> and </a:t>
            </a:r>
            <a:r>
              <a:rPr lang="en-US" sz="1200" dirty="0"/>
              <a:t>suppliers. External users use financial statement analysis to make more informed decisions to pursue their own goals.</a:t>
            </a:r>
          </a:p>
          <a:p>
            <a:endParaRPr lang="en-US" altLang="en-US" sz="1200" dirty="0">
              <a:ea typeface="MS PGothic" pitchFamily="34" charset="-128"/>
            </a:endParaRPr>
          </a:p>
          <a:p>
            <a:r>
              <a:rPr lang="en-US" sz="1200" dirty="0"/>
              <a:t>The common goal of these users is to evaluate company performance and financial condition. This includes evaluating (1) past and current performance, (2) current financial position, and (3) future performance and risk.</a:t>
            </a:r>
            <a:endParaRPr lang="en-US" altLang="en-US" sz="1200" dirty="0">
              <a:ea typeface="MS PGothic" pitchFamily="34" charset="-128"/>
            </a:endParaRPr>
          </a:p>
        </p:txBody>
      </p:sp>
    </p:spTree>
    <p:extLst>
      <p:ext uri="{BB962C8B-B14F-4D97-AF65-F5344CB8AC3E}">
        <p14:creationId xmlns:p14="http://schemas.microsoft.com/office/powerpoint/2010/main" val="305779164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Rot="1" noChangeAspect="1" noChangeArrowheads="1" noTextEdit="1"/>
          </p:cNvSpPr>
          <p:nvPr>
            <p:ph type="sldImg"/>
          </p:nvPr>
        </p:nvSpPr>
        <p:spPr bwMode="auto">
          <a:xfrm>
            <a:off x="1152525" y="692150"/>
            <a:ext cx="4554538" cy="3416300"/>
          </a:xfrm>
          <a:solidFill>
            <a:srgbClr val="FFFFFF"/>
          </a:solidFill>
          <a:ln>
            <a:solidFill>
              <a:srgbClr val="000000"/>
            </a:solidFill>
            <a:miter lim="800000"/>
            <a:headEnd/>
            <a:tailEnd/>
          </a:ln>
        </p:spPr>
      </p:sp>
      <p:sp>
        <p:nvSpPr>
          <p:cNvPr id="143363" name="Rectangle 3"/>
          <p:cNvSpPr>
            <a:spLocks noGrp="1" noChangeArrowheads="1"/>
          </p:cNvSpPr>
          <p:nvPr>
            <p:ph type="body" idx="1"/>
          </p:nvPr>
        </p:nvSpPr>
        <p:spPr bwMode="auto">
          <a:xfrm>
            <a:off x="685800" y="4343400"/>
            <a:ext cx="5410200" cy="4114800"/>
          </a:xfrm>
          <a:solidFill>
            <a:srgbClr val="FFFFFF"/>
          </a:solidFill>
        </p:spPr>
        <p:txBody>
          <a:bodyPr wrap="square" numCol="1" anchor="t" anchorCtr="0" compatLnSpc="1">
            <a:prstTxWarp prst="textNoShape">
              <a:avLst/>
            </a:prstTxWarp>
          </a:bodyPr>
          <a:lstStyle/>
          <a:p>
            <a:r>
              <a:rPr lang="en-US" i="1" dirty="0"/>
              <a:t>Profit margin </a:t>
            </a:r>
            <a:r>
              <a:rPr lang="en-US" dirty="0"/>
              <a:t>measures a company’s ability to earn net income from sales. </a:t>
            </a:r>
          </a:p>
          <a:p>
            <a:endParaRPr lang="en-US" altLang="en-US" dirty="0"/>
          </a:p>
          <a:p>
            <a:r>
              <a:rPr lang="en-US" sz="1200" b="0" i="0" u="none" strike="noStrike" kern="1200" baseline="0" dirty="0">
                <a:solidFill>
                  <a:schemeClr val="tx1"/>
                </a:solidFill>
                <a:latin typeface="+mn-lt"/>
                <a:ea typeface="+mn-ea"/>
                <a:cs typeface="+mn-cs"/>
              </a:rPr>
              <a:t>Apple’s profit margin of 21.2% is shown next to the formula. </a:t>
            </a:r>
            <a:r>
              <a:rPr lang="en-US" dirty="0"/>
              <a:t>To evaluate profit margin, we must consider the industry. For instance, an appliance company might require a profit margin of 15%, whereas a retail supermarket might require a profit margin of 2%.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Apple’s 21.2% profit margin is the same as Google’s 21.2%, but higher than Samsung’s 9.4% and the industry’s 11% margin. </a:t>
            </a:r>
            <a:endParaRPr lang="en-US" altLang="en-US" dirty="0"/>
          </a:p>
          <a:p>
            <a:endParaRPr lang="en-US" altLang="en-US" dirty="0">
              <a:ea typeface="MS PGothic" pitchFamily="34" charset="-128"/>
            </a:endParaRPr>
          </a:p>
        </p:txBody>
      </p:sp>
    </p:spTree>
    <p:extLst>
      <p:ext uri="{BB962C8B-B14F-4D97-AF65-F5344CB8AC3E}">
        <p14:creationId xmlns:p14="http://schemas.microsoft.com/office/powerpoint/2010/main" val="341228580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Rot="1" noChangeAspect="1" noChangeArrowheads="1" noTextEdit="1"/>
          </p:cNvSpPr>
          <p:nvPr>
            <p:ph type="sldImg"/>
          </p:nvPr>
        </p:nvSpPr>
        <p:spPr bwMode="auto">
          <a:xfrm>
            <a:off x="1152525" y="692150"/>
            <a:ext cx="4554538" cy="3416300"/>
          </a:xfrm>
          <a:solidFill>
            <a:srgbClr val="FFFFFF"/>
          </a:solidFill>
          <a:ln>
            <a:solidFill>
              <a:srgbClr val="000000"/>
            </a:solidFill>
            <a:miter lim="800000"/>
            <a:headEnd/>
            <a:tailEnd/>
          </a:ln>
        </p:spPr>
      </p:sp>
      <p:sp>
        <p:nvSpPr>
          <p:cNvPr id="144387" name="Rectangle 3"/>
          <p:cNvSpPr>
            <a:spLocks noGrp="1" noChangeArrowheads="1"/>
          </p:cNvSpPr>
          <p:nvPr>
            <p:ph type="body" idx="1"/>
          </p:nvPr>
        </p:nvSpPr>
        <p:spPr bwMode="auto">
          <a:xfrm>
            <a:off x="685800" y="4343400"/>
            <a:ext cx="5410200" cy="4114800"/>
          </a:xfrm>
          <a:solidFill>
            <a:srgbClr val="FFFFFF"/>
          </a:solidFill>
        </p:spPr>
        <p:txBody>
          <a:bodyPr wrap="square" numCol="1" anchor="t" anchorCtr="0" compatLnSpc="1">
            <a:prstTxWarp prst="textNoShape">
              <a:avLst/>
            </a:prstTxWarp>
          </a:bodyPr>
          <a:lstStyle/>
          <a:p>
            <a:r>
              <a:rPr lang="en-US" i="1" dirty="0"/>
              <a:t>Return on total assets </a:t>
            </a:r>
            <a:r>
              <a:rPr lang="en-US" dirty="0"/>
              <a:t>is defined as net income divided by average total assets. </a:t>
            </a:r>
            <a:r>
              <a:rPr lang="en-US" altLang="en-US" dirty="0">
                <a:ea typeface="MS PGothic" pitchFamily="34" charset="-128"/>
              </a:rPr>
              <a:t>We can determine the return a company earns on its total assets. </a:t>
            </a:r>
          </a:p>
          <a:p>
            <a:endParaRPr lang="en-US" altLang="en-US" dirty="0">
              <a:ea typeface="MS PGothic" pitchFamily="34" charset="-128"/>
            </a:endParaRPr>
          </a:p>
          <a:p>
            <a:r>
              <a:rPr lang="en-US" sz="1200" b="0" i="0" u="none" strike="noStrike" kern="1200" baseline="0" dirty="0">
                <a:solidFill>
                  <a:schemeClr val="tx1"/>
                </a:solidFill>
                <a:latin typeface="+mn-lt"/>
                <a:ea typeface="+mn-ea"/>
                <a:cs typeface="+mn-cs"/>
              </a:rPr>
              <a:t>Apple’s return on total assets of 15.7% is shown next to the formula. Apple’s 15.7% return on total assets is higher than Google’s 13.5%, Samsung’s 6.3%, and the industry’s 8%. We also should evaluate any trend in the return.  </a:t>
            </a:r>
            <a:endParaRPr lang="en-US" altLang="en-US" dirty="0">
              <a:ea typeface="MS PGothic" pitchFamily="34" charset="-128"/>
            </a:endParaRPr>
          </a:p>
          <a:p>
            <a:endParaRPr lang="en-US" altLang="en-US" dirty="0">
              <a:ea typeface="MS PGothic" pitchFamily="34" charset="-128"/>
            </a:endParaRPr>
          </a:p>
          <a:p>
            <a:r>
              <a:rPr lang="en-US" sz="1200" b="0" i="0" u="none" strike="noStrike" kern="1200" baseline="0" dirty="0">
                <a:solidFill>
                  <a:schemeClr val="tx1"/>
                </a:solidFill>
                <a:latin typeface="+mn-lt"/>
                <a:ea typeface="+mn-ea"/>
                <a:cs typeface="+mn-cs"/>
              </a:rPr>
              <a:t>Both profit margin and total asset turnover affect operating efficiency, as measured by return on total assets. This analysis shows that Apple’s superior return on assets versus that of Google is driven by its higher asset turnover. </a:t>
            </a:r>
            <a:endParaRPr lang="en-US" altLang="en-US" dirty="0">
              <a:ea typeface="MS PGothic" pitchFamily="34" charset="-128"/>
            </a:endParaRPr>
          </a:p>
          <a:p>
            <a:endParaRPr lang="en-US" altLang="en-US" dirty="0">
              <a:ea typeface="MS PGothic" pitchFamily="34" charset="-128"/>
            </a:endParaRPr>
          </a:p>
        </p:txBody>
      </p:sp>
    </p:spTree>
    <p:extLst>
      <p:ext uri="{BB962C8B-B14F-4D97-AF65-F5344CB8AC3E}">
        <p14:creationId xmlns:p14="http://schemas.microsoft.com/office/powerpoint/2010/main" val="210122697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Rot="1" noChangeAspect="1" noChangeArrowheads="1" noTextEdit="1"/>
          </p:cNvSpPr>
          <p:nvPr>
            <p:ph type="sldImg"/>
          </p:nvPr>
        </p:nvSpPr>
        <p:spPr bwMode="auto">
          <a:xfrm>
            <a:off x="1152525" y="692150"/>
            <a:ext cx="4554538" cy="3416300"/>
          </a:xfrm>
          <a:solidFill>
            <a:srgbClr val="FFFFFF"/>
          </a:solidFill>
          <a:ln>
            <a:solidFill>
              <a:srgbClr val="000000"/>
            </a:solidFill>
            <a:miter lim="800000"/>
            <a:headEnd/>
            <a:tailEnd/>
          </a:ln>
        </p:spPr>
      </p:sp>
      <p:sp>
        <p:nvSpPr>
          <p:cNvPr id="145411" name="Rectangle 3"/>
          <p:cNvSpPr>
            <a:spLocks noGrp="1" noChangeArrowheads="1"/>
          </p:cNvSpPr>
          <p:nvPr>
            <p:ph type="body" idx="1"/>
          </p:nvPr>
        </p:nvSpPr>
        <p:spPr bwMode="auto">
          <a:xfrm>
            <a:off x="685800" y="4267200"/>
            <a:ext cx="5410200" cy="4114800"/>
          </a:xfrm>
          <a:solidFill>
            <a:srgbClr val="FFFFFF"/>
          </a:solidFill>
        </p:spPr>
        <p:txBody>
          <a:bodyPr wrap="square" numCol="1" anchor="t" anchorCtr="0" compatLnSpc="1">
            <a:prstTxWarp prst="textNoShape">
              <a:avLst/>
            </a:prstTxWarp>
          </a:bodyPr>
          <a:lstStyle/>
          <a:p>
            <a:r>
              <a:rPr lang="en-US" i="1" dirty="0"/>
              <a:t>Return on equity </a:t>
            </a:r>
            <a:r>
              <a:rPr lang="en-US" dirty="0"/>
              <a:t>measures a company’s ability to earn income for its owners and is computed as net income divided by average total equity.</a:t>
            </a:r>
            <a:endParaRPr lang="en-US" altLang="en-US" dirty="0">
              <a:ea typeface="MS PGothic" pitchFamily="34" charset="-128"/>
            </a:endParaRPr>
          </a:p>
          <a:p>
            <a:endParaRPr lang="en-US" altLang="en-US" dirty="0">
              <a:ea typeface="MS PGothic" pitchFamily="34" charset="-128"/>
            </a:endParaRPr>
          </a:p>
          <a:p>
            <a:r>
              <a:rPr lang="en-US" sz="1200" b="0" i="0" u="none" strike="noStrike" kern="1200" baseline="0" dirty="0">
                <a:solidFill>
                  <a:schemeClr val="tx1"/>
                </a:solidFill>
                <a:latin typeface="+mn-lt"/>
                <a:ea typeface="+mn-ea"/>
                <a:cs typeface="+mn-cs"/>
              </a:rPr>
              <a:t>Apple’s 55.9% return on equity is superior to Google’s 18.1% and Samsung’s 8.4%. </a:t>
            </a:r>
            <a:endParaRPr lang="en-US" altLang="en-US" dirty="0">
              <a:ea typeface="MS PGothic" pitchFamily="34" charset="-128"/>
            </a:endParaRPr>
          </a:p>
        </p:txBody>
      </p:sp>
    </p:spTree>
    <p:extLst>
      <p:ext uri="{BB962C8B-B14F-4D97-AF65-F5344CB8AC3E}">
        <p14:creationId xmlns:p14="http://schemas.microsoft.com/office/powerpoint/2010/main" val="258321198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Rot="1" noChangeAspect="1" noChangeArrowheads="1" noTextEdit="1"/>
          </p:cNvSpPr>
          <p:nvPr>
            <p:ph type="sldImg"/>
          </p:nvPr>
        </p:nvSpPr>
        <p:spPr bwMode="auto">
          <a:xfrm>
            <a:off x="1152525" y="692150"/>
            <a:ext cx="4554538" cy="3416300"/>
          </a:xfrm>
          <a:solidFill>
            <a:srgbClr val="FFFFFF"/>
          </a:solidFill>
          <a:ln>
            <a:solidFill>
              <a:srgbClr val="000000"/>
            </a:solidFill>
            <a:miter lim="800000"/>
            <a:headEnd/>
            <a:tailEnd/>
          </a:ln>
        </p:spPr>
      </p:sp>
      <p:sp>
        <p:nvSpPr>
          <p:cNvPr id="146435" name="Rectangle 3"/>
          <p:cNvSpPr>
            <a:spLocks noGrp="1" noChangeArrowheads="1"/>
          </p:cNvSpPr>
          <p:nvPr>
            <p:ph type="body" idx="1"/>
          </p:nvPr>
        </p:nvSpPr>
        <p:spPr bwMode="auto">
          <a:xfrm>
            <a:off x="685800" y="4343400"/>
            <a:ext cx="5410200" cy="4114800"/>
          </a:xfrm>
          <a:solidFill>
            <a:srgbClr val="FFFFFF"/>
          </a:solidFill>
        </p:spPr>
        <p:txBody>
          <a:bodyPr wrap="square" numCol="1" anchor="t" anchorCtr="0" compatLnSpc="1">
            <a:prstTxWarp prst="textNoShape">
              <a:avLst/>
            </a:prstTxWarp>
          </a:bodyPr>
          <a:lstStyle/>
          <a:p>
            <a:r>
              <a:rPr lang="en-US" dirty="0"/>
              <a:t>Market measures are useful for analyzing corporations with publicly traded stock. These market measures use stock price, which reflects the market’s (public’s) expectations for the company. This includes expectations of both company return and risk—as the market perceives it.</a:t>
            </a:r>
          </a:p>
          <a:p>
            <a:endParaRPr lang="en-US" altLang="en-US" dirty="0"/>
          </a:p>
          <a:p>
            <a:r>
              <a:rPr lang="en-US" altLang="en-US" dirty="0"/>
              <a:t>Key measures of market prospects include the price-earnings ratio and dividend yield.</a:t>
            </a:r>
          </a:p>
          <a:p>
            <a:endParaRPr lang="en-US" altLang="en-US" dirty="0">
              <a:ea typeface="MS PGothic" pitchFamily="34" charset="-128"/>
            </a:endParaRPr>
          </a:p>
        </p:txBody>
      </p:sp>
    </p:spTree>
    <p:extLst>
      <p:ext uri="{BB962C8B-B14F-4D97-AF65-F5344CB8AC3E}">
        <p14:creationId xmlns:p14="http://schemas.microsoft.com/office/powerpoint/2010/main" val="195418145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spect="1" noChangeArrowheads="1" noTextEdit="1"/>
          </p:cNvSpPr>
          <p:nvPr>
            <p:ph type="sldImg"/>
          </p:nvPr>
        </p:nvSpPr>
        <p:spPr bwMode="auto">
          <a:xfrm>
            <a:off x="1152525" y="692150"/>
            <a:ext cx="4554538" cy="3416300"/>
          </a:xfrm>
          <a:solidFill>
            <a:srgbClr val="FFFFFF"/>
          </a:solidFill>
          <a:ln>
            <a:solidFill>
              <a:srgbClr val="000000"/>
            </a:solidFill>
            <a:miter lim="800000"/>
            <a:headEnd/>
            <a:tailEnd/>
          </a:ln>
        </p:spPr>
      </p:sp>
      <p:sp>
        <p:nvSpPr>
          <p:cNvPr id="147459" name="Rectangle 3"/>
          <p:cNvSpPr>
            <a:spLocks noGrp="1" noChangeArrowheads="1"/>
          </p:cNvSpPr>
          <p:nvPr>
            <p:ph type="body" idx="1"/>
          </p:nvPr>
        </p:nvSpPr>
        <p:spPr bwMode="auto">
          <a:xfrm>
            <a:off x="685800" y="4343400"/>
            <a:ext cx="5410200" cy="4114800"/>
          </a:xfrm>
          <a:solidFill>
            <a:srgbClr val="FFFFFF"/>
          </a:solidFill>
        </p:spPr>
        <p:txBody>
          <a:bodyPr wrap="square" numCol="1" anchor="t" anchorCtr="0" compatLnSpc="1">
            <a:prstTxWarp prst="textNoShape">
              <a:avLst/>
            </a:prstTxWarp>
          </a:bodyPr>
          <a:lstStyle/>
          <a:p>
            <a:r>
              <a:rPr lang="en-US" dirty="0"/>
              <a:t>Computation of the </a:t>
            </a:r>
            <a:r>
              <a:rPr lang="en-US" i="1" dirty="0"/>
              <a:t>price-earnings ratio </a:t>
            </a:r>
            <a:r>
              <a:rPr lang="en-US" dirty="0"/>
              <a:t>is computed as market price per common share divided by earnings per share.</a:t>
            </a:r>
          </a:p>
          <a:p>
            <a:endParaRPr lang="en-US" dirty="0"/>
          </a:p>
          <a:p>
            <a:r>
              <a:rPr lang="en-US" dirty="0"/>
              <a:t>The price-earnings ratio measures market expectations for future growth.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market price of Apple’s common stock at the start of the current fiscal year was $293.65. Using Apple’s $11.97 basic earnings per share, we compute its price-earnings ratio as shown above. Apple’s price-earnings ratio is less than that for Google, but it is higher than that for Samsung and the industry for this period. </a:t>
            </a:r>
            <a:endParaRPr lang="en-US" dirty="0"/>
          </a:p>
        </p:txBody>
      </p:sp>
    </p:spTree>
    <p:extLst>
      <p:ext uri="{BB962C8B-B14F-4D97-AF65-F5344CB8AC3E}">
        <p14:creationId xmlns:p14="http://schemas.microsoft.com/office/powerpoint/2010/main" val="227099370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Rot="1" noChangeAspect="1" noChangeArrowheads="1" noTextEdit="1"/>
          </p:cNvSpPr>
          <p:nvPr>
            <p:ph type="sldImg"/>
          </p:nvPr>
        </p:nvSpPr>
        <p:spPr bwMode="auto">
          <a:xfrm>
            <a:off x="1152525" y="692150"/>
            <a:ext cx="4554538" cy="3416300"/>
          </a:xfrm>
          <a:solidFill>
            <a:srgbClr val="FFFFFF"/>
          </a:solidFill>
          <a:ln>
            <a:solidFill>
              <a:srgbClr val="000000"/>
            </a:solidFill>
            <a:miter lim="800000"/>
            <a:headEnd/>
            <a:tailEnd/>
          </a:ln>
        </p:spPr>
      </p:sp>
      <p:sp>
        <p:nvSpPr>
          <p:cNvPr id="148483" name="Rectangle 3"/>
          <p:cNvSpPr>
            <a:spLocks noGrp="1" noChangeArrowheads="1"/>
          </p:cNvSpPr>
          <p:nvPr>
            <p:ph type="body" idx="1"/>
          </p:nvPr>
        </p:nvSpPr>
        <p:spPr bwMode="auto">
          <a:xfrm>
            <a:off x="685800" y="4343400"/>
            <a:ext cx="5410200" cy="4114800"/>
          </a:xfrm>
          <a:solidFill>
            <a:srgbClr val="FFFFFF"/>
          </a:solidFill>
        </p:spPr>
        <p:txBody>
          <a:bodyPr wrap="square" numCol="1" anchor="t" anchorCtr="0" compatLnSpc="1">
            <a:prstTxWarp prst="textNoShape">
              <a:avLst/>
            </a:prstTxWarp>
          </a:bodyPr>
          <a:lstStyle/>
          <a:p>
            <a:r>
              <a:rPr lang="en-US" i="1" dirty="0"/>
              <a:t>Dividend yield </a:t>
            </a:r>
            <a:r>
              <a:rPr lang="en-US" dirty="0"/>
              <a:t>is used to compare the dividend-paying performance of different companies. It is computed as annual cash dividends per share divided by market price per share.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Apple’s dividend yield of 1.0%, based on its fiscal year-end market price per share of $293.65 and its $3.00 cash dividends per share.</a:t>
            </a:r>
            <a:endParaRPr lang="en-US" dirty="0"/>
          </a:p>
          <a:p>
            <a:endParaRPr lang="en-US" altLang="en-US" dirty="0"/>
          </a:p>
          <a:p>
            <a:r>
              <a:rPr lang="en-US" dirty="0"/>
              <a:t>Some companies, such as Google, do not pay dividends because they reinvest the cash to grow their businesses in the hope of generating greater future earnings and dividends.</a:t>
            </a:r>
          </a:p>
          <a:p>
            <a:endParaRPr lang="en-US" altLang="en-US" dirty="0">
              <a:ea typeface="MS PGothic" pitchFamily="34" charset="-128"/>
            </a:endParaRPr>
          </a:p>
          <a:p>
            <a:endParaRPr lang="en-US" altLang="en-US" dirty="0">
              <a:ea typeface="MS PGothic" pitchFamily="34" charset="-128"/>
            </a:endParaRPr>
          </a:p>
        </p:txBody>
      </p:sp>
    </p:spTree>
    <p:extLst>
      <p:ext uri="{BB962C8B-B14F-4D97-AF65-F5344CB8AC3E}">
        <p14:creationId xmlns:p14="http://schemas.microsoft.com/office/powerpoint/2010/main" val="31432665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bwMode="auto">
          <a:noFill/>
          <a:ln>
            <a:solidFill>
              <a:srgbClr val="000000"/>
            </a:solidFill>
            <a:miter lim="800000"/>
            <a:headEnd/>
            <a:tailEnd/>
          </a:ln>
        </p:spPr>
      </p:sp>
      <p:sp>
        <p:nvSpPr>
          <p:cNvPr id="14950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This slide summarizes the major financial statement analysis ratios illustrated in this chapter and throughout the book. This summary includes each ratio’s title, its formula, and the purpose for which it is commonly used.</a:t>
            </a:r>
          </a:p>
          <a:p>
            <a:endParaRPr lang="en-US" dirty="0"/>
          </a:p>
          <a:p>
            <a:endParaRPr lang="en-US" dirty="0"/>
          </a:p>
          <a:p>
            <a:endParaRPr lang="en-US" altLang="en-US" dirty="0"/>
          </a:p>
        </p:txBody>
      </p:sp>
    </p:spTree>
    <p:extLst>
      <p:ext uri="{BB962C8B-B14F-4D97-AF65-F5344CB8AC3E}">
        <p14:creationId xmlns:p14="http://schemas.microsoft.com/office/powerpoint/2010/main" val="19204803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a:lstStyle/>
          <a:p>
            <a:endParaRPr lang="en-US" dirty="0"/>
          </a:p>
        </p:txBody>
      </p:sp>
    </p:spTree>
    <p:extLst>
      <p:ext uri="{BB962C8B-B14F-4D97-AF65-F5344CB8AC3E}">
        <p14:creationId xmlns:p14="http://schemas.microsoft.com/office/powerpoint/2010/main" val="34946382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Rot="1" noChangeAspect="1" noChangeArrowheads="1" noTextEdit="1"/>
          </p:cNvSpPr>
          <p:nvPr>
            <p:ph type="sldImg"/>
          </p:nvPr>
        </p:nvSpPr>
        <p:spPr bwMode="auto">
          <a:xfrm>
            <a:off x="1152525" y="692150"/>
            <a:ext cx="4554538" cy="3416300"/>
          </a:xfrm>
          <a:solidFill>
            <a:srgbClr val="FFFFFF"/>
          </a:solidFill>
          <a:ln>
            <a:solidFill>
              <a:srgbClr val="000000"/>
            </a:solidFill>
            <a:miter lim="800000"/>
            <a:headEnd/>
            <a:tailEnd/>
          </a:ln>
        </p:spPr>
      </p:sp>
      <p:sp>
        <p:nvSpPr>
          <p:cNvPr id="152579" name="Rectangle 3"/>
          <p:cNvSpPr>
            <a:spLocks noGrp="1" noChangeArrowheads="1"/>
          </p:cNvSpPr>
          <p:nvPr>
            <p:ph type="body" idx="1"/>
          </p:nvPr>
        </p:nvSpPr>
        <p:spPr bwMode="auto">
          <a:xfrm>
            <a:off x="685800" y="4343400"/>
            <a:ext cx="5410200" cy="4572000"/>
          </a:xfrm>
          <a:solidFill>
            <a:srgbClr val="FFFFFF"/>
          </a:solidFill>
        </p:spPr>
        <p:txBody>
          <a:bodyPr wrap="square" numCol="1" anchor="t" anchorCtr="0" compatLnSpc="1">
            <a:prstTxWarp prst="textNoShape">
              <a:avLst/>
            </a:prstTxWarp>
            <a:normAutofit/>
          </a:bodyPr>
          <a:lstStyle/>
          <a:p>
            <a:r>
              <a:rPr lang="en-US" sz="1200" dirty="0"/>
              <a:t>A </a:t>
            </a:r>
            <a:r>
              <a:rPr lang="en-US" sz="1200" i="1" dirty="0"/>
              <a:t>financial statement analysis report </a:t>
            </a:r>
            <a:r>
              <a:rPr lang="en-US" sz="1200" dirty="0"/>
              <a:t>usually consists of six sections:</a:t>
            </a:r>
          </a:p>
          <a:p>
            <a:endParaRPr lang="en-US" sz="1200" dirty="0"/>
          </a:p>
          <a:p>
            <a:r>
              <a:rPr lang="en-US" sz="1200" b="1" dirty="0"/>
              <a:t>Executive summary</a:t>
            </a:r>
            <a:r>
              <a:rPr lang="en-US" sz="1200" dirty="0"/>
              <a:t>—brief analysis of results and conclusions.</a:t>
            </a:r>
          </a:p>
          <a:p>
            <a:r>
              <a:rPr lang="en-US" sz="1200" b="1" dirty="0"/>
              <a:t>Analysis overview</a:t>
            </a:r>
            <a:r>
              <a:rPr lang="en-US" sz="1200" dirty="0"/>
              <a:t>—background on the company, its industry, and the economy.</a:t>
            </a:r>
          </a:p>
          <a:p>
            <a:r>
              <a:rPr lang="en-US" sz="1200" b="1" dirty="0"/>
              <a:t>Evidential matter</a:t>
            </a:r>
            <a:r>
              <a:rPr lang="en-US" sz="1200" dirty="0"/>
              <a:t>—financial statements and information used in the analysis, including ratios, trends, comparisons, and all analytical measures used.</a:t>
            </a:r>
          </a:p>
          <a:p>
            <a:r>
              <a:rPr lang="en-US" sz="1200" b="1" dirty="0"/>
              <a:t>Assumptions</a:t>
            </a:r>
            <a:r>
              <a:rPr lang="en-US" sz="1200" dirty="0"/>
              <a:t>—list of assumptions regarding a company’s industry and economic environment, and other assumptions underlying estimates.</a:t>
            </a:r>
          </a:p>
          <a:p>
            <a:r>
              <a:rPr lang="en-US" sz="1200" b="1" dirty="0"/>
              <a:t>Key factors</a:t>
            </a:r>
            <a:r>
              <a:rPr lang="en-US" sz="1200" dirty="0"/>
              <a:t>—list of favorable and unfavorable factors, both quantitative and qualitative, for company performance; usually organized by areas of analysis.</a:t>
            </a:r>
          </a:p>
          <a:p>
            <a:r>
              <a:rPr lang="en-US" sz="1200" b="1" dirty="0"/>
              <a:t>Inferences</a:t>
            </a:r>
            <a:r>
              <a:rPr lang="en-US" sz="1200" dirty="0"/>
              <a:t>—forecasts, estimates, interpretations, and conclusions of the analysis report.</a:t>
            </a:r>
          </a:p>
          <a:p>
            <a:endParaRPr lang="en-US" sz="1200" dirty="0"/>
          </a:p>
          <a:p>
            <a:r>
              <a:rPr lang="en-US" sz="1200" dirty="0"/>
              <a:t>We must remember that the user dictates relevance, meaning that the analysis report should include a brief table of contents to help readers focus on those areas most relevant to their decisions</a:t>
            </a:r>
            <a:r>
              <a:rPr lang="en-US" sz="1200"/>
              <a:t>. Finally</a:t>
            </a:r>
            <a:r>
              <a:rPr lang="en-US" sz="1200" dirty="0"/>
              <a:t>, writing is important. Mistakes in grammar and errors of fact compromise the report’s credibility.</a:t>
            </a:r>
            <a:endParaRPr lang="en-US" altLang="en-US" sz="1200" dirty="0"/>
          </a:p>
        </p:txBody>
      </p:sp>
    </p:spTree>
    <p:extLst>
      <p:ext uri="{BB962C8B-B14F-4D97-AF65-F5344CB8AC3E}">
        <p14:creationId xmlns:p14="http://schemas.microsoft.com/office/powerpoint/2010/main" val="231800839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a:lstStyle/>
          <a:p>
            <a:endParaRPr lang="en-US" dirty="0"/>
          </a:p>
        </p:txBody>
      </p:sp>
    </p:spTree>
    <p:extLst>
      <p:ext uri="{BB962C8B-B14F-4D97-AF65-F5344CB8AC3E}">
        <p14:creationId xmlns:p14="http://schemas.microsoft.com/office/powerpoint/2010/main" val="42045086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ChangeArrowheads="1" noTextEdit="1"/>
          </p:cNvSpPr>
          <p:nvPr>
            <p:ph type="sldImg"/>
          </p:nvPr>
        </p:nvSpPr>
        <p:spPr bwMode="auto">
          <a:xfrm>
            <a:off x="1152525" y="692150"/>
            <a:ext cx="4554538" cy="3416300"/>
          </a:xfrm>
          <a:solidFill>
            <a:srgbClr val="FFFFFF"/>
          </a:solidFill>
          <a:ln>
            <a:solidFill>
              <a:srgbClr val="000000"/>
            </a:solidFill>
            <a:miter lim="800000"/>
            <a:headEnd/>
            <a:tailEnd/>
          </a:ln>
        </p:spPr>
      </p:sp>
      <p:sp>
        <p:nvSpPr>
          <p:cNvPr id="109571" name="Rectangle 3"/>
          <p:cNvSpPr>
            <a:spLocks noGrp="1" noChangeArrowheads="1"/>
          </p:cNvSpPr>
          <p:nvPr>
            <p:ph type="body" idx="1"/>
          </p:nvPr>
        </p:nvSpPr>
        <p:spPr bwMode="auto">
          <a:xfrm>
            <a:off x="685800" y="4343400"/>
            <a:ext cx="5410200" cy="4114800"/>
          </a:xfrm>
          <a:solidFill>
            <a:srgbClr val="FFFFFF"/>
          </a:solidFill>
        </p:spPr>
        <p:txBody>
          <a:bodyPr wrap="square" numCol="1" anchor="t" anchorCtr="0" compatLnSpc="1">
            <a:prstTxWarp prst="textNoShape">
              <a:avLst/>
            </a:prstTxWarp>
          </a:bodyPr>
          <a:lstStyle/>
          <a:p>
            <a:r>
              <a:rPr lang="en-US" dirty="0"/>
              <a:t>Financial statement analysis focuses on one or more elements of the four areas that are the </a:t>
            </a:r>
            <a:r>
              <a:rPr lang="en-US" i="1" dirty="0"/>
              <a:t>building blocks </a:t>
            </a:r>
            <a:r>
              <a:rPr lang="en-US" dirty="0"/>
              <a:t>of financial statement analysis:</a:t>
            </a:r>
          </a:p>
          <a:p>
            <a:r>
              <a:rPr lang="en-US" b="1" dirty="0"/>
              <a:t>Liquidity </a:t>
            </a:r>
            <a:r>
              <a:rPr lang="en-US" dirty="0"/>
              <a:t>and </a:t>
            </a:r>
            <a:r>
              <a:rPr lang="en-US" b="1" dirty="0"/>
              <a:t>efficiency</a:t>
            </a:r>
            <a:r>
              <a:rPr lang="en-US" dirty="0"/>
              <a:t>—ability to meet short-term obligations and to efficiently generate revenues. </a:t>
            </a:r>
          </a:p>
          <a:p>
            <a:r>
              <a:rPr lang="en-US" b="1" dirty="0"/>
              <a:t>Solvency</a:t>
            </a:r>
            <a:r>
              <a:rPr lang="en-US" dirty="0"/>
              <a:t>—ability to generate future revenues and meet long-term obligations. </a:t>
            </a:r>
          </a:p>
          <a:p>
            <a:r>
              <a:rPr lang="en-US" b="1" dirty="0"/>
              <a:t>Profitability</a:t>
            </a:r>
            <a:r>
              <a:rPr lang="en-US" dirty="0"/>
              <a:t>—ability to provide financial rewards sufficient to attract and retain financing.</a:t>
            </a:r>
          </a:p>
          <a:p>
            <a:r>
              <a:rPr lang="en-US" b="1" dirty="0"/>
              <a:t>Market prospects</a:t>
            </a:r>
            <a:r>
              <a:rPr lang="en-US" dirty="0"/>
              <a:t>—ability to generate positive market expectations.</a:t>
            </a:r>
          </a:p>
          <a:p>
            <a:endParaRPr lang="en-US" altLang="en-US" dirty="0">
              <a:ea typeface="MS PGothic" pitchFamily="34" charset="-128"/>
            </a:endParaRPr>
          </a:p>
        </p:txBody>
      </p:sp>
    </p:spTree>
    <p:extLst>
      <p:ext uri="{BB962C8B-B14F-4D97-AF65-F5344CB8AC3E}">
        <p14:creationId xmlns:p14="http://schemas.microsoft.com/office/powerpoint/2010/main" val="286961648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3603" name="Rectangle 3"/>
          <p:cNvSpPr>
            <a:spLocks noGrp="1" noChangeArrowheads="1"/>
          </p:cNvSpPr>
          <p:nvPr>
            <p:ph type="body" idx="1"/>
          </p:nvPr>
        </p:nvSpPr>
        <p:spPr bwMode="auto">
          <a:noFill/>
        </p:spPr>
        <p:txBody>
          <a:bodyPr wrap="square" numCol="1" anchor="t" anchorCtr="0" compatLnSpc="1">
            <a:prstTxWarp prst="textNoShape">
              <a:avLst/>
            </a:prstTxWarp>
            <a:normAutofit/>
          </a:bodyPr>
          <a:lstStyle/>
          <a:p>
            <a:r>
              <a:rPr lang="en-US" dirty="0"/>
              <a:t>When a company’s activities include income-related events not part of its normal, continuing operations, it must disclose information about these events. To alert users to these activities, companies separate the income statement into continuing operations, discontinued segments, comprehensive income, and earnings per share.  </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The separations of discontinued segments, comprehensive income, and earnings per share from continuing operations helps us measure </a:t>
            </a:r>
            <a:r>
              <a:rPr lang="en-US" i="1" dirty="0"/>
              <a:t>sustainable</a:t>
            </a:r>
            <a:r>
              <a:rPr lang="en-US" dirty="0"/>
              <a:t> </a:t>
            </a:r>
            <a:r>
              <a:rPr lang="en-US" i="1" dirty="0"/>
              <a:t>income</a:t>
            </a:r>
            <a:r>
              <a:rPr lang="en-US" dirty="0"/>
              <a:t>, which is the income level most likely to continue into the future. Sustainable income is commonly used in performance measures.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endParaRPr lang="en-US" dirty="0"/>
          </a:p>
          <a:p>
            <a:endParaRPr lang="en-US" altLang="en-US" dirty="0"/>
          </a:p>
        </p:txBody>
      </p:sp>
    </p:spTree>
    <p:extLst>
      <p:ext uri="{BB962C8B-B14F-4D97-AF65-F5344CB8AC3E}">
        <p14:creationId xmlns:p14="http://schemas.microsoft.com/office/powerpoint/2010/main" val="303732899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3603" name="Rectangle 3"/>
          <p:cNvSpPr>
            <a:spLocks noGrp="1" noChangeArrowheads="1"/>
          </p:cNvSpPr>
          <p:nvPr>
            <p:ph type="body" idx="1"/>
          </p:nvPr>
        </p:nvSpPr>
        <p:spPr bwMode="auto">
          <a:noFill/>
        </p:spPr>
        <p:txBody>
          <a:bodyPr wrap="square" numCol="1" anchor="t" anchorCtr="0" compatLnSpc="1">
            <a:prstTxWarp prst="textNoShape">
              <a:avLst/>
            </a:prstTxWarp>
            <a:normAutofit fontScale="92500" lnSpcReduction="20000"/>
          </a:bodyPr>
          <a:lstStyle/>
          <a:p>
            <a:r>
              <a:rPr lang="en-US" dirty="0"/>
              <a:t>Section 1: Continuing Operations shows revenues, expenses, and income from continuing operations. This information is used to predict future operations, and most view this section as the most important. Gains and losses that are normal and frequent are reported as part of continuing operations. Gains and losses that are either unusual and/or infrequent are reported as part of continuing operations but after the normal revenues and expenses. Items considered unusual and/or infrequent include (1) property taken away by a foreign government, (2) condemning of property, (3) prohibiting use of an asset from a new law, (4) losses and gains from an unusual and infrequent calamity (“act of God”), and (5) financial effects of labor strikes. </a:t>
            </a:r>
          </a:p>
          <a:p>
            <a:endParaRPr lang="en-US" dirty="0"/>
          </a:p>
          <a:p>
            <a:r>
              <a:rPr lang="en-US" dirty="0"/>
              <a:t>Section 2: Discontinued Segments.  A </a:t>
            </a:r>
            <a:r>
              <a:rPr lang="en-US" b="1" dirty="0"/>
              <a:t>business segment </a:t>
            </a:r>
            <a:r>
              <a:rPr lang="en-US" dirty="0"/>
              <a:t>is a part of a company that is separated by its products/services or by geographic location. A segment has assets, liabilities, and financial results of operations that can be separated from those of other parts of the company. A gain or loss from selling or closing down a segment is separately reported. Section 2 of Exhibit 13A.1 reports both (a) income from operating the discontinued segment before its disposal and (b) the loss from disposing of the segment’s net assets. The income tax effects of each are reported separately from the income tax expense in section 1.</a:t>
            </a:r>
          </a:p>
          <a:p>
            <a:endParaRPr lang="en-US" dirty="0"/>
          </a:p>
          <a:p>
            <a:r>
              <a:rPr lang="en-US" dirty="0"/>
              <a:t>Section 3: Earnings per Share of Exhibit 13A.1 reports earnings per share for both continuing operations and discontinued segments (when they both exist). Earnings per share is covered in Chapter 11. </a:t>
            </a:r>
          </a:p>
          <a:p>
            <a:endParaRPr lang="en-US" dirty="0"/>
          </a:p>
          <a:p>
            <a:r>
              <a:rPr lang="en-US" dirty="0"/>
              <a:t>Changes in Accounting Principles.  Changes in accounting principles require </a:t>
            </a:r>
            <a:r>
              <a:rPr lang="en-US" i="1" dirty="0"/>
              <a:t>retrospective application </a:t>
            </a:r>
            <a:r>
              <a:rPr lang="en-US" dirty="0"/>
              <a:t>to prior periods’ financial statements. Retrospective application means applying a different accounting principle to prior periods as if that principle had always been used. Retrospective application enhances the consistency of financial information between periods, which improves the usefulness of information, especially with comparative analyses.</a:t>
            </a:r>
            <a:endParaRPr lang="en-US" altLang="en-US" dirty="0"/>
          </a:p>
          <a:p>
            <a:endParaRPr lang="en-US" altLang="en-US" dirty="0"/>
          </a:p>
        </p:txBody>
      </p:sp>
    </p:spTree>
    <p:extLst>
      <p:ext uri="{BB962C8B-B14F-4D97-AF65-F5344CB8AC3E}">
        <p14:creationId xmlns:p14="http://schemas.microsoft.com/office/powerpoint/2010/main" val="330956333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bwMode="auto">
          <a:noFill/>
          <a:ln>
            <a:solidFill>
              <a:srgbClr val="000000"/>
            </a:solidFill>
            <a:miter lim="800000"/>
            <a:headEnd/>
            <a:tailEnd/>
          </a:ln>
        </p:spPr>
      </p:sp>
      <p:sp>
        <p:nvSpPr>
          <p:cNvPr id="1546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a:p>
        </p:txBody>
      </p:sp>
    </p:spTree>
    <p:extLst>
      <p:ext uri="{BB962C8B-B14F-4D97-AF65-F5344CB8AC3E}">
        <p14:creationId xmlns:p14="http://schemas.microsoft.com/office/powerpoint/2010/main" val="13963340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ChangeArrowheads="1" noTextEdit="1"/>
          </p:cNvSpPr>
          <p:nvPr>
            <p:ph type="sldImg"/>
          </p:nvPr>
        </p:nvSpPr>
        <p:spPr bwMode="auto">
          <a:xfrm>
            <a:off x="1152525" y="692150"/>
            <a:ext cx="4554538" cy="3416300"/>
          </a:xfrm>
          <a:solidFill>
            <a:srgbClr val="FFFFFF"/>
          </a:solidFill>
          <a:ln>
            <a:solidFill>
              <a:srgbClr val="000000"/>
            </a:solidFill>
            <a:miter lim="800000"/>
            <a:headEnd/>
            <a:tailEnd/>
          </a:ln>
        </p:spPr>
      </p:sp>
      <p:sp>
        <p:nvSpPr>
          <p:cNvPr id="110595" name="Rectangle 3"/>
          <p:cNvSpPr>
            <a:spLocks noGrp="1" noChangeArrowheads="1"/>
          </p:cNvSpPr>
          <p:nvPr>
            <p:ph type="body" idx="1"/>
          </p:nvPr>
        </p:nvSpPr>
        <p:spPr bwMode="auto">
          <a:xfrm>
            <a:off x="685800" y="4343400"/>
            <a:ext cx="5410200" cy="4114800"/>
          </a:xfrm>
          <a:solidFill>
            <a:srgbClr val="FFFFFF"/>
          </a:solidFill>
        </p:spPr>
        <p:txBody>
          <a:bodyPr wrap="square" numCol="1" anchor="t" anchorCtr="0" compatLnSpc="1">
            <a:prstTxWarp prst="textNoShape">
              <a:avLst/>
            </a:prstTxWarp>
          </a:bodyPr>
          <a:lstStyle/>
          <a:p>
            <a:r>
              <a:rPr lang="en-US" dirty="0"/>
              <a:t>Most users conduct analysis using </a:t>
            </a:r>
            <a:r>
              <a:rPr lang="en-US" b="1" dirty="0"/>
              <a:t>general-purpose financial statements </a:t>
            </a:r>
            <a:r>
              <a:rPr lang="en-US" dirty="0"/>
              <a:t>that include the (1) income statement, (2) balance sheet, (3) statement of stockholders’ equity (or statement of retained earnings), (4) statement of cash flows, and (5) notes to these statements.</a:t>
            </a:r>
          </a:p>
          <a:p>
            <a:endParaRPr lang="en-US" dirty="0"/>
          </a:p>
          <a:p>
            <a:r>
              <a:rPr lang="en-US" b="1" dirty="0"/>
              <a:t>Financial reporting </a:t>
            </a:r>
            <a:r>
              <a:rPr lang="en-US" dirty="0"/>
              <a:t>refers to the communication of financial information useful for making investment, credit, and other business decisions. Financial reporting includes not only general-purpose financial statements but also information from SEC 10-K or other filings, press releases, shareholders’ meetings, forecasts, management letters, auditors’ reports, and webcasts.</a:t>
            </a:r>
          </a:p>
          <a:p>
            <a:endParaRPr lang="en-US" altLang="en-US" dirty="0"/>
          </a:p>
          <a:p>
            <a:endParaRPr lang="en-US" altLang="en-US" dirty="0"/>
          </a:p>
        </p:txBody>
      </p:sp>
    </p:spTree>
    <p:extLst>
      <p:ext uri="{BB962C8B-B14F-4D97-AF65-F5344CB8AC3E}">
        <p14:creationId xmlns:p14="http://schemas.microsoft.com/office/powerpoint/2010/main" val="26602634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ChangeArrowheads="1" noTextEdit="1"/>
          </p:cNvSpPr>
          <p:nvPr>
            <p:ph type="sldImg"/>
          </p:nvPr>
        </p:nvSpPr>
        <p:spPr bwMode="auto">
          <a:xfrm>
            <a:off x="1152525" y="692150"/>
            <a:ext cx="4554538" cy="3416300"/>
          </a:xfrm>
          <a:solidFill>
            <a:srgbClr val="FFFFFF"/>
          </a:solidFill>
          <a:ln>
            <a:solidFill>
              <a:srgbClr val="000000"/>
            </a:solidFill>
            <a:miter lim="800000"/>
            <a:headEnd/>
            <a:tailEnd/>
          </a:ln>
        </p:spPr>
      </p:sp>
      <p:sp>
        <p:nvSpPr>
          <p:cNvPr id="111619" name="Rectangle 3"/>
          <p:cNvSpPr>
            <a:spLocks noGrp="1" noChangeArrowheads="1"/>
          </p:cNvSpPr>
          <p:nvPr>
            <p:ph type="body" idx="1"/>
          </p:nvPr>
        </p:nvSpPr>
        <p:spPr bwMode="auto">
          <a:xfrm>
            <a:off x="685800" y="4343400"/>
            <a:ext cx="5410200" cy="4114800"/>
          </a:xfrm>
          <a:solidFill>
            <a:srgbClr val="FFFFFF"/>
          </a:solidFill>
        </p:spPr>
        <p:txBody>
          <a:bodyPr wrap="square" numCol="1" anchor="t" anchorCtr="0" compatLnSpc="1">
            <a:prstTxWarp prst="textNoShape">
              <a:avLst/>
            </a:prstTxWarp>
            <a:normAutofit/>
          </a:bodyPr>
          <a:lstStyle/>
          <a:p>
            <a:r>
              <a:rPr lang="en-US" sz="1200" dirty="0"/>
              <a:t>When analyzing financial statements, we use the following standards (benchmarks) for comparison:</a:t>
            </a:r>
          </a:p>
          <a:p>
            <a:endParaRPr lang="en-US" sz="1200" dirty="0"/>
          </a:p>
          <a:p>
            <a:r>
              <a:rPr lang="en-US" sz="1200" i="1" dirty="0"/>
              <a:t>Intracompany</a:t>
            </a:r>
            <a:r>
              <a:rPr lang="en-US" sz="1200" dirty="0"/>
              <a:t>—The company’s current performance is compared to its prior performance and its relations between financial items. </a:t>
            </a:r>
            <a:r>
              <a:rPr lang="en-US" sz="1200" b="1" dirty="0"/>
              <a:t>Apple</a:t>
            </a:r>
            <a:r>
              <a:rPr lang="en-US" sz="1200" b="0" dirty="0"/>
              <a:t>’s</a:t>
            </a:r>
            <a:r>
              <a:rPr lang="en-US" sz="1200" dirty="0"/>
              <a:t> current net income, for instance, can be compared with its prior years’ net income and in relation to its revenues or total assets.</a:t>
            </a:r>
          </a:p>
          <a:p>
            <a:r>
              <a:rPr lang="en-US" sz="1200" i="1" dirty="0"/>
              <a:t>Competitor</a:t>
            </a:r>
            <a:r>
              <a:rPr lang="en-US" sz="1200" dirty="0"/>
              <a:t>—Competitors provide standards for comparisons. </a:t>
            </a:r>
            <a:r>
              <a:rPr lang="en-US" sz="1200" b="1" dirty="0"/>
              <a:t>Coca-Cola</a:t>
            </a:r>
            <a:r>
              <a:rPr lang="en-US" sz="1200" dirty="0"/>
              <a:t>’s profit margin can be compared with </a:t>
            </a:r>
            <a:r>
              <a:rPr lang="en-US" sz="1200" b="1" dirty="0"/>
              <a:t>PepsiCo</a:t>
            </a:r>
            <a:r>
              <a:rPr lang="en-US" sz="1200" dirty="0"/>
              <a:t>’s profit margin.</a:t>
            </a:r>
          </a:p>
          <a:p>
            <a:r>
              <a:rPr lang="en-US" sz="1200" i="1" dirty="0"/>
              <a:t>Industry</a:t>
            </a:r>
            <a:r>
              <a:rPr lang="en-US" sz="1200" dirty="0"/>
              <a:t>—Industry statistics provide standards of comparisons. </a:t>
            </a:r>
            <a:r>
              <a:rPr lang="en-US" sz="1200" b="1" dirty="0"/>
              <a:t>Intel</a:t>
            </a:r>
            <a:r>
              <a:rPr lang="en-US" sz="1200" b="0" dirty="0"/>
              <a:t>’s</a:t>
            </a:r>
            <a:r>
              <a:rPr lang="en-US" sz="1200" dirty="0"/>
              <a:t> profit margin can be compared with its industry’s profit margin.</a:t>
            </a:r>
          </a:p>
          <a:p>
            <a:r>
              <a:rPr lang="en-US" sz="1200" i="1" dirty="0"/>
              <a:t>Guidelines (rules of thumb)</a:t>
            </a:r>
            <a:r>
              <a:rPr lang="en-US" sz="1200" dirty="0"/>
              <a:t>—Standards of comparisons can develop from experience. Examples are the 2:1 level for the current ratio or 1:1 level for the acid-test ratio. </a:t>
            </a:r>
          </a:p>
          <a:p>
            <a:endParaRPr lang="en-US" sz="1200" dirty="0"/>
          </a:p>
          <a:p>
            <a:r>
              <a:rPr lang="en-US" sz="1200" dirty="0"/>
              <a:t>Benchmarks from a competitor or group of competitors are often best. Intracompany and industry measures are also important. Guidelines or rules of thumb should be applied with care, and then only if they seem reasonable given past experience and industry norms.</a:t>
            </a:r>
            <a:endParaRPr lang="en-US" altLang="en-US" sz="1200" dirty="0">
              <a:ea typeface="MS PGothic" pitchFamily="34" charset="-128"/>
            </a:endParaRPr>
          </a:p>
        </p:txBody>
      </p:sp>
    </p:spTree>
    <p:extLst>
      <p:ext uri="{BB962C8B-B14F-4D97-AF65-F5344CB8AC3E}">
        <p14:creationId xmlns:p14="http://schemas.microsoft.com/office/powerpoint/2010/main" val="3865046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Rot="1" noChangeAspect="1" noChangeArrowheads="1" noTextEdit="1"/>
          </p:cNvSpPr>
          <p:nvPr>
            <p:ph type="sldImg"/>
          </p:nvPr>
        </p:nvSpPr>
        <p:spPr bwMode="auto">
          <a:xfrm>
            <a:off x="1152525" y="692150"/>
            <a:ext cx="4554538" cy="3416300"/>
          </a:xfrm>
          <a:solidFill>
            <a:srgbClr val="FFFFFF"/>
          </a:solidFill>
          <a:ln>
            <a:solidFill>
              <a:srgbClr val="000000"/>
            </a:solidFill>
            <a:miter lim="800000"/>
            <a:headEnd/>
            <a:tailEnd/>
          </a:ln>
        </p:spPr>
      </p:sp>
      <p:sp>
        <p:nvSpPr>
          <p:cNvPr id="112643" name="Rectangle 3"/>
          <p:cNvSpPr>
            <a:spLocks noGrp="1" noChangeArrowheads="1"/>
          </p:cNvSpPr>
          <p:nvPr>
            <p:ph type="body" idx="1"/>
          </p:nvPr>
        </p:nvSpPr>
        <p:spPr bwMode="auto">
          <a:xfrm>
            <a:off x="685800" y="4343400"/>
            <a:ext cx="5410200" cy="4114800"/>
          </a:xfrm>
          <a:solidFill>
            <a:srgbClr val="FFFFFF"/>
          </a:solidFill>
        </p:spPr>
        <p:txBody>
          <a:bodyPr wrap="square" numCol="1" anchor="t" anchorCtr="0" compatLnSpc="1">
            <a:prstTxWarp prst="textNoShape">
              <a:avLst/>
            </a:prstTxWarp>
          </a:bodyPr>
          <a:lstStyle/>
          <a:p>
            <a:r>
              <a:rPr lang="en-US" dirty="0"/>
              <a:t>Common tools of financial statement analysis are:</a:t>
            </a:r>
          </a:p>
          <a:p>
            <a:r>
              <a:rPr lang="en-US" b="1" dirty="0"/>
              <a:t>Horizontal analysis</a:t>
            </a:r>
            <a:r>
              <a:rPr lang="en-US" dirty="0"/>
              <a:t>—comparison of financial condition and performance across time.</a:t>
            </a:r>
          </a:p>
          <a:p>
            <a:r>
              <a:rPr lang="en-US" b="1" dirty="0"/>
              <a:t>Vertical analysis</a:t>
            </a:r>
            <a:r>
              <a:rPr lang="en-US" dirty="0"/>
              <a:t>—comparison of financial condition and performance to a base amount.</a:t>
            </a:r>
          </a:p>
          <a:p>
            <a:r>
              <a:rPr lang="en-US" b="1" dirty="0"/>
              <a:t>Ratio analysis</a:t>
            </a:r>
            <a:r>
              <a:rPr lang="en-US" dirty="0"/>
              <a:t>—measurement of key relations between financial statement items. </a:t>
            </a:r>
            <a:endParaRPr lang="en-US" altLang="en-US" dirty="0">
              <a:ea typeface="MS PGothic" pitchFamily="34" charset="-128"/>
            </a:endParaRPr>
          </a:p>
        </p:txBody>
      </p:sp>
    </p:spTree>
    <p:extLst>
      <p:ext uri="{BB962C8B-B14F-4D97-AF65-F5344CB8AC3E}">
        <p14:creationId xmlns:p14="http://schemas.microsoft.com/office/powerpoint/2010/main" val="41352869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a:lstStyle/>
          <a:p>
            <a:endParaRPr lang="en-US" dirty="0"/>
          </a:p>
        </p:txBody>
      </p:sp>
    </p:spTree>
    <p:extLst>
      <p:ext uri="{BB962C8B-B14F-4D97-AF65-F5344CB8AC3E}">
        <p14:creationId xmlns:p14="http://schemas.microsoft.com/office/powerpoint/2010/main" val="42186542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76200" y="4846638"/>
            <a:ext cx="47244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en-US" altLang="en-US" sz="1600" dirty="0">
                <a:solidFill>
                  <a:srgbClr val="953735"/>
                </a:solidFill>
              </a:rPr>
              <a:t>PowerPoint Authors:</a:t>
            </a:r>
          </a:p>
          <a:p>
            <a:pPr eaLnBrk="1" hangingPunct="1">
              <a:defRPr/>
            </a:pPr>
            <a:r>
              <a:rPr lang="en-US" altLang="en-US" sz="1600" dirty="0">
                <a:solidFill>
                  <a:srgbClr val="953735"/>
                </a:solidFill>
              </a:rPr>
              <a:t>	Susan Coomer Galbreath, Ph.D., CPA</a:t>
            </a:r>
          </a:p>
          <a:p>
            <a:pPr eaLnBrk="1" hangingPunct="1">
              <a:defRPr/>
            </a:pPr>
            <a:r>
              <a:rPr lang="en-US" altLang="en-US" sz="1600" dirty="0">
                <a:solidFill>
                  <a:srgbClr val="953735"/>
                </a:solidFill>
              </a:rPr>
              <a:t>	Charles W. Caldwell, D.B.A., CMA</a:t>
            </a:r>
          </a:p>
          <a:p>
            <a:pPr eaLnBrk="1" hangingPunct="1">
              <a:defRPr/>
            </a:pPr>
            <a:r>
              <a:rPr lang="en-US" altLang="en-US" sz="1600" dirty="0">
                <a:solidFill>
                  <a:srgbClr val="953735"/>
                </a:solidFill>
              </a:rPr>
              <a:t>	Jon A. Booker, Ph.D., CPA, CIA</a:t>
            </a:r>
          </a:p>
          <a:p>
            <a:pPr eaLnBrk="1" hangingPunct="1">
              <a:defRPr/>
            </a:pPr>
            <a:r>
              <a:rPr lang="en-US" altLang="en-US" sz="1600" dirty="0">
                <a:solidFill>
                  <a:srgbClr val="953735"/>
                </a:solidFill>
              </a:rPr>
              <a:t>	Cynthia J. Rooney, Ph.D., CPA</a:t>
            </a:r>
          </a:p>
        </p:txBody>
      </p:sp>
      <p:sp>
        <p:nvSpPr>
          <p:cNvPr id="5" name="Text Box 18"/>
          <p:cNvSpPr txBox="1">
            <a:spLocks noChangeArrowheads="1"/>
          </p:cNvSpPr>
          <p:nvPr userDrawn="1"/>
        </p:nvSpPr>
        <p:spPr bwMode="auto">
          <a:xfrm>
            <a:off x="4800600" y="6589713"/>
            <a:ext cx="438943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defRPr/>
            </a:pPr>
            <a:r>
              <a:rPr lang="en-US" altLang="en-US" sz="1000" i="1" dirty="0">
                <a:solidFill>
                  <a:srgbClr val="953735"/>
                </a:solidFill>
                <a:latin typeface="Times"/>
                <a:ea typeface="MS PGothic" pitchFamily="34" charset="-128"/>
              </a:rPr>
              <a:t>Copyright © 2013 by The McGraw-Hill Companies, Inc. All rights reserved.</a:t>
            </a:r>
          </a:p>
        </p:txBody>
      </p:sp>
      <p:sp>
        <p:nvSpPr>
          <p:cNvPr id="6" name="Freeform 5"/>
          <p:cNvSpPr>
            <a:spLocks/>
          </p:cNvSpPr>
          <p:nvPr userDrawn="1"/>
        </p:nvSpPr>
        <p:spPr bwMode="auto">
          <a:xfrm rot="16200000">
            <a:off x="1508918" y="-1508918"/>
            <a:ext cx="1554163" cy="4572000"/>
          </a:xfrm>
          <a:custGeom>
            <a:avLst/>
            <a:gdLst>
              <a:gd name="T0" fmla="*/ 0 w 1432"/>
              <a:gd name="T1" fmla="*/ 0 h 3492"/>
              <a:gd name="T2" fmla="*/ 1432 w 1432"/>
              <a:gd name="T3" fmla="*/ 0 h 3492"/>
              <a:gd name="T4" fmla="*/ 1432 w 1432"/>
              <a:gd name="T5" fmla="*/ 3492 h 3492"/>
              <a:gd name="T6" fmla="*/ 1419 w 1432"/>
              <a:gd name="T7" fmla="*/ 3252 h 3492"/>
              <a:gd name="T8" fmla="*/ 1406 w 1432"/>
              <a:gd name="T9" fmla="*/ 3024 h 3492"/>
              <a:gd name="T10" fmla="*/ 1393 w 1432"/>
              <a:gd name="T11" fmla="*/ 2807 h 3492"/>
              <a:gd name="T12" fmla="*/ 1379 w 1432"/>
              <a:gd name="T13" fmla="*/ 2601 h 3492"/>
              <a:gd name="T14" fmla="*/ 1364 w 1432"/>
              <a:gd name="T15" fmla="*/ 2407 h 3492"/>
              <a:gd name="T16" fmla="*/ 1348 w 1432"/>
              <a:gd name="T17" fmla="*/ 2222 h 3492"/>
              <a:gd name="T18" fmla="*/ 1330 w 1432"/>
              <a:gd name="T19" fmla="*/ 2047 h 3492"/>
              <a:gd name="T20" fmla="*/ 1311 w 1432"/>
              <a:gd name="T21" fmla="*/ 1881 h 3492"/>
              <a:gd name="T22" fmla="*/ 1291 w 1432"/>
              <a:gd name="T23" fmla="*/ 1726 h 3492"/>
              <a:gd name="T24" fmla="*/ 1268 w 1432"/>
              <a:gd name="T25" fmla="*/ 1580 h 3492"/>
              <a:gd name="T26" fmla="*/ 1245 w 1432"/>
              <a:gd name="T27" fmla="*/ 1442 h 3492"/>
              <a:gd name="T28" fmla="*/ 1218 w 1432"/>
              <a:gd name="T29" fmla="*/ 1313 h 3492"/>
              <a:gd name="T30" fmla="*/ 1190 w 1432"/>
              <a:gd name="T31" fmla="*/ 1192 h 3492"/>
              <a:gd name="T32" fmla="*/ 1158 w 1432"/>
              <a:gd name="T33" fmla="*/ 1078 h 3492"/>
              <a:gd name="T34" fmla="*/ 1125 w 1432"/>
              <a:gd name="T35" fmla="*/ 973 h 3492"/>
              <a:gd name="T36" fmla="*/ 1089 w 1432"/>
              <a:gd name="T37" fmla="*/ 873 h 3492"/>
              <a:gd name="T38" fmla="*/ 1049 w 1432"/>
              <a:gd name="T39" fmla="*/ 781 h 3492"/>
              <a:gd name="T40" fmla="*/ 1007 w 1432"/>
              <a:gd name="T41" fmla="*/ 696 h 3492"/>
              <a:gd name="T42" fmla="*/ 962 w 1432"/>
              <a:gd name="T43" fmla="*/ 617 h 3492"/>
              <a:gd name="T44" fmla="*/ 913 w 1432"/>
              <a:gd name="T45" fmla="*/ 544 h 3492"/>
              <a:gd name="T46" fmla="*/ 860 w 1432"/>
              <a:gd name="T47" fmla="*/ 475 h 3492"/>
              <a:gd name="T48" fmla="*/ 804 w 1432"/>
              <a:gd name="T49" fmla="*/ 413 h 3492"/>
              <a:gd name="T50" fmla="*/ 744 w 1432"/>
              <a:gd name="T51" fmla="*/ 354 h 3492"/>
              <a:gd name="T52" fmla="*/ 680 w 1432"/>
              <a:gd name="T53" fmla="*/ 301 h 3492"/>
              <a:gd name="T54" fmla="*/ 611 w 1432"/>
              <a:gd name="T55" fmla="*/ 252 h 3492"/>
              <a:gd name="T56" fmla="*/ 539 w 1432"/>
              <a:gd name="T57" fmla="*/ 206 h 3492"/>
              <a:gd name="T58" fmla="*/ 461 w 1432"/>
              <a:gd name="T59" fmla="*/ 165 h 3492"/>
              <a:gd name="T60" fmla="*/ 379 w 1432"/>
              <a:gd name="T61" fmla="*/ 128 h 3492"/>
              <a:gd name="T62" fmla="*/ 292 w 1432"/>
              <a:gd name="T63" fmla="*/ 92 h 3492"/>
              <a:gd name="T64" fmla="*/ 200 w 1432"/>
              <a:gd name="T65" fmla="*/ 59 h 3492"/>
              <a:gd name="T66" fmla="*/ 103 w 1432"/>
              <a:gd name="T67" fmla="*/ 28 h 3492"/>
              <a:gd name="T68" fmla="*/ 0 w 1432"/>
              <a:gd name="T69" fmla="*/ 0 h 349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432" h="3492">
                <a:moveTo>
                  <a:pt x="0" y="0"/>
                </a:moveTo>
                <a:lnTo>
                  <a:pt x="1432" y="0"/>
                </a:lnTo>
                <a:lnTo>
                  <a:pt x="1432" y="3492"/>
                </a:lnTo>
                <a:lnTo>
                  <a:pt x="1419" y="3252"/>
                </a:lnTo>
                <a:lnTo>
                  <a:pt x="1406" y="3024"/>
                </a:lnTo>
                <a:lnTo>
                  <a:pt x="1393" y="2807"/>
                </a:lnTo>
                <a:lnTo>
                  <a:pt x="1379" y="2601"/>
                </a:lnTo>
                <a:lnTo>
                  <a:pt x="1364" y="2407"/>
                </a:lnTo>
                <a:lnTo>
                  <a:pt x="1348" y="2222"/>
                </a:lnTo>
                <a:lnTo>
                  <a:pt x="1330" y="2047"/>
                </a:lnTo>
                <a:lnTo>
                  <a:pt x="1311" y="1881"/>
                </a:lnTo>
                <a:lnTo>
                  <a:pt x="1291" y="1726"/>
                </a:lnTo>
                <a:lnTo>
                  <a:pt x="1268" y="1580"/>
                </a:lnTo>
                <a:lnTo>
                  <a:pt x="1245" y="1442"/>
                </a:lnTo>
                <a:lnTo>
                  <a:pt x="1218" y="1313"/>
                </a:lnTo>
                <a:lnTo>
                  <a:pt x="1190" y="1192"/>
                </a:lnTo>
                <a:lnTo>
                  <a:pt x="1158" y="1078"/>
                </a:lnTo>
                <a:lnTo>
                  <a:pt x="1125" y="973"/>
                </a:lnTo>
                <a:lnTo>
                  <a:pt x="1089" y="873"/>
                </a:lnTo>
                <a:lnTo>
                  <a:pt x="1049" y="781"/>
                </a:lnTo>
                <a:lnTo>
                  <a:pt x="1007" y="696"/>
                </a:lnTo>
                <a:lnTo>
                  <a:pt x="962" y="617"/>
                </a:lnTo>
                <a:lnTo>
                  <a:pt x="913" y="544"/>
                </a:lnTo>
                <a:lnTo>
                  <a:pt x="860" y="475"/>
                </a:lnTo>
                <a:lnTo>
                  <a:pt x="804" y="413"/>
                </a:lnTo>
                <a:lnTo>
                  <a:pt x="744" y="354"/>
                </a:lnTo>
                <a:lnTo>
                  <a:pt x="680" y="301"/>
                </a:lnTo>
                <a:lnTo>
                  <a:pt x="611" y="252"/>
                </a:lnTo>
                <a:lnTo>
                  <a:pt x="539" y="206"/>
                </a:lnTo>
                <a:lnTo>
                  <a:pt x="461" y="165"/>
                </a:lnTo>
                <a:lnTo>
                  <a:pt x="379" y="128"/>
                </a:lnTo>
                <a:lnTo>
                  <a:pt x="292" y="92"/>
                </a:lnTo>
                <a:lnTo>
                  <a:pt x="200" y="59"/>
                </a:lnTo>
                <a:lnTo>
                  <a:pt x="103" y="28"/>
                </a:lnTo>
                <a:lnTo>
                  <a:pt x="0" y="0"/>
                </a:lnTo>
                <a:close/>
              </a:path>
            </a:pathLst>
          </a:custGeom>
          <a:solidFill>
            <a:schemeClr val="accent2">
              <a:lumMod val="75000"/>
            </a:schemeClr>
          </a:solidFill>
          <a:ln w="9525">
            <a:noFill/>
            <a:round/>
            <a:headEnd/>
            <a:tailEnd/>
          </a:ln>
        </p:spPr>
        <p:txBody>
          <a:bodyPr/>
          <a:lstStyle/>
          <a:p>
            <a:pPr>
              <a:defRPr/>
            </a:pPr>
            <a:endParaRPr lang="en-US" dirty="0"/>
          </a:p>
        </p:txBody>
      </p:sp>
      <p:sp>
        <p:nvSpPr>
          <p:cNvPr id="7" name="Freeform 6"/>
          <p:cNvSpPr>
            <a:spLocks/>
          </p:cNvSpPr>
          <p:nvPr userDrawn="1"/>
        </p:nvSpPr>
        <p:spPr bwMode="auto">
          <a:xfrm rot="5400000" flipH="1">
            <a:off x="6080918" y="-1508918"/>
            <a:ext cx="1554163" cy="4572000"/>
          </a:xfrm>
          <a:custGeom>
            <a:avLst/>
            <a:gdLst>
              <a:gd name="T0" fmla="*/ 0 w 1432"/>
              <a:gd name="T1" fmla="*/ 0 h 3492"/>
              <a:gd name="T2" fmla="*/ 1432 w 1432"/>
              <a:gd name="T3" fmla="*/ 0 h 3492"/>
              <a:gd name="T4" fmla="*/ 1432 w 1432"/>
              <a:gd name="T5" fmla="*/ 3492 h 3492"/>
              <a:gd name="T6" fmla="*/ 1419 w 1432"/>
              <a:gd name="T7" fmla="*/ 3252 h 3492"/>
              <a:gd name="T8" fmla="*/ 1406 w 1432"/>
              <a:gd name="T9" fmla="*/ 3024 h 3492"/>
              <a:gd name="T10" fmla="*/ 1393 w 1432"/>
              <a:gd name="T11" fmla="*/ 2807 h 3492"/>
              <a:gd name="T12" fmla="*/ 1379 w 1432"/>
              <a:gd name="T13" fmla="*/ 2601 h 3492"/>
              <a:gd name="T14" fmla="*/ 1364 w 1432"/>
              <a:gd name="T15" fmla="*/ 2407 h 3492"/>
              <a:gd name="T16" fmla="*/ 1348 w 1432"/>
              <a:gd name="T17" fmla="*/ 2222 h 3492"/>
              <a:gd name="T18" fmla="*/ 1330 w 1432"/>
              <a:gd name="T19" fmla="*/ 2047 h 3492"/>
              <a:gd name="T20" fmla="*/ 1311 w 1432"/>
              <a:gd name="T21" fmla="*/ 1881 h 3492"/>
              <a:gd name="T22" fmla="*/ 1291 w 1432"/>
              <a:gd name="T23" fmla="*/ 1726 h 3492"/>
              <a:gd name="T24" fmla="*/ 1268 w 1432"/>
              <a:gd name="T25" fmla="*/ 1580 h 3492"/>
              <a:gd name="T26" fmla="*/ 1245 w 1432"/>
              <a:gd name="T27" fmla="*/ 1442 h 3492"/>
              <a:gd name="T28" fmla="*/ 1218 w 1432"/>
              <a:gd name="T29" fmla="*/ 1313 h 3492"/>
              <a:gd name="T30" fmla="*/ 1190 w 1432"/>
              <a:gd name="T31" fmla="*/ 1192 h 3492"/>
              <a:gd name="T32" fmla="*/ 1158 w 1432"/>
              <a:gd name="T33" fmla="*/ 1078 h 3492"/>
              <a:gd name="T34" fmla="*/ 1125 w 1432"/>
              <a:gd name="T35" fmla="*/ 973 h 3492"/>
              <a:gd name="T36" fmla="*/ 1089 w 1432"/>
              <a:gd name="T37" fmla="*/ 873 h 3492"/>
              <a:gd name="T38" fmla="*/ 1049 w 1432"/>
              <a:gd name="T39" fmla="*/ 781 h 3492"/>
              <a:gd name="T40" fmla="*/ 1007 w 1432"/>
              <a:gd name="T41" fmla="*/ 696 h 3492"/>
              <a:gd name="T42" fmla="*/ 962 w 1432"/>
              <a:gd name="T43" fmla="*/ 617 h 3492"/>
              <a:gd name="T44" fmla="*/ 913 w 1432"/>
              <a:gd name="T45" fmla="*/ 544 h 3492"/>
              <a:gd name="T46" fmla="*/ 860 w 1432"/>
              <a:gd name="T47" fmla="*/ 475 h 3492"/>
              <a:gd name="T48" fmla="*/ 804 w 1432"/>
              <a:gd name="T49" fmla="*/ 413 h 3492"/>
              <a:gd name="T50" fmla="*/ 744 w 1432"/>
              <a:gd name="T51" fmla="*/ 354 h 3492"/>
              <a:gd name="T52" fmla="*/ 680 w 1432"/>
              <a:gd name="T53" fmla="*/ 301 h 3492"/>
              <a:gd name="T54" fmla="*/ 611 w 1432"/>
              <a:gd name="T55" fmla="*/ 252 h 3492"/>
              <a:gd name="T56" fmla="*/ 539 w 1432"/>
              <a:gd name="T57" fmla="*/ 206 h 3492"/>
              <a:gd name="T58" fmla="*/ 461 w 1432"/>
              <a:gd name="T59" fmla="*/ 165 h 3492"/>
              <a:gd name="T60" fmla="*/ 379 w 1432"/>
              <a:gd name="T61" fmla="*/ 128 h 3492"/>
              <a:gd name="T62" fmla="*/ 292 w 1432"/>
              <a:gd name="T63" fmla="*/ 92 h 3492"/>
              <a:gd name="T64" fmla="*/ 200 w 1432"/>
              <a:gd name="T65" fmla="*/ 59 h 3492"/>
              <a:gd name="T66" fmla="*/ 103 w 1432"/>
              <a:gd name="T67" fmla="*/ 28 h 3492"/>
              <a:gd name="T68" fmla="*/ 0 w 1432"/>
              <a:gd name="T69" fmla="*/ 0 h 349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432" h="3492">
                <a:moveTo>
                  <a:pt x="0" y="0"/>
                </a:moveTo>
                <a:lnTo>
                  <a:pt x="1432" y="0"/>
                </a:lnTo>
                <a:lnTo>
                  <a:pt x="1432" y="3492"/>
                </a:lnTo>
                <a:lnTo>
                  <a:pt x="1419" y="3252"/>
                </a:lnTo>
                <a:lnTo>
                  <a:pt x="1406" y="3024"/>
                </a:lnTo>
                <a:lnTo>
                  <a:pt x="1393" y="2807"/>
                </a:lnTo>
                <a:lnTo>
                  <a:pt x="1379" y="2601"/>
                </a:lnTo>
                <a:lnTo>
                  <a:pt x="1364" y="2407"/>
                </a:lnTo>
                <a:lnTo>
                  <a:pt x="1348" y="2222"/>
                </a:lnTo>
                <a:lnTo>
                  <a:pt x="1330" y="2047"/>
                </a:lnTo>
                <a:lnTo>
                  <a:pt x="1311" y="1881"/>
                </a:lnTo>
                <a:lnTo>
                  <a:pt x="1291" y="1726"/>
                </a:lnTo>
                <a:lnTo>
                  <a:pt x="1268" y="1580"/>
                </a:lnTo>
                <a:lnTo>
                  <a:pt x="1245" y="1442"/>
                </a:lnTo>
                <a:lnTo>
                  <a:pt x="1218" y="1313"/>
                </a:lnTo>
                <a:lnTo>
                  <a:pt x="1190" y="1192"/>
                </a:lnTo>
                <a:lnTo>
                  <a:pt x="1158" y="1078"/>
                </a:lnTo>
                <a:lnTo>
                  <a:pt x="1125" y="973"/>
                </a:lnTo>
                <a:lnTo>
                  <a:pt x="1089" y="873"/>
                </a:lnTo>
                <a:lnTo>
                  <a:pt x="1049" y="781"/>
                </a:lnTo>
                <a:lnTo>
                  <a:pt x="1007" y="696"/>
                </a:lnTo>
                <a:lnTo>
                  <a:pt x="962" y="617"/>
                </a:lnTo>
                <a:lnTo>
                  <a:pt x="913" y="544"/>
                </a:lnTo>
                <a:lnTo>
                  <a:pt x="860" y="475"/>
                </a:lnTo>
                <a:lnTo>
                  <a:pt x="804" y="413"/>
                </a:lnTo>
                <a:lnTo>
                  <a:pt x="744" y="354"/>
                </a:lnTo>
                <a:lnTo>
                  <a:pt x="680" y="301"/>
                </a:lnTo>
                <a:lnTo>
                  <a:pt x="611" y="252"/>
                </a:lnTo>
                <a:lnTo>
                  <a:pt x="539" y="206"/>
                </a:lnTo>
                <a:lnTo>
                  <a:pt x="461" y="165"/>
                </a:lnTo>
                <a:lnTo>
                  <a:pt x="379" y="128"/>
                </a:lnTo>
                <a:lnTo>
                  <a:pt x="292" y="92"/>
                </a:lnTo>
                <a:lnTo>
                  <a:pt x="200" y="59"/>
                </a:lnTo>
                <a:lnTo>
                  <a:pt x="103" y="28"/>
                </a:lnTo>
                <a:lnTo>
                  <a:pt x="0" y="0"/>
                </a:lnTo>
                <a:close/>
              </a:path>
            </a:pathLst>
          </a:custGeom>
          <a:solidFill>
            <a:schemeClr val="accent2">
              <a:lumMod val="75000"/>
            </a:schemeClr>
          </a:solidFill>
          <a:ln w="9525">
            <a:noFill/>
            <a:round/>
            <a:headEnd/>
            <a:tailEnd/>
          </a:ln>
        </p:spPr>
        <p:txBody>
          <a:bodyPr/>
          <a:lstStyle/>
          <a:p>
            <a:pPr>
              <a:defRPr/>
            </a:pPr>
            <a:endParaRPr lang="en-US" dirty="0"/>
          </a:p>
        </p:txBody>
      </p:sp>
      <p:pic>
        <p:nvPicPr>
          <p:cNvPr id="8" name="Picture 15" descr="C:\Users\DoddandSusan\AppData\Local\Microsoft\Windows\Temporary Internet Files\Content.IE5\NKGY5IMF\MP900289529[1].jpg"/>
          <p:cNvPicPr>
            <a:picLocks noChangeAspect="1" noChangeArrowheads="1"/>
          </p:cNvPicPr>
          <p:nvPr userDrawn="1"/>
        </p:nvPicPr>
        <p:blipFill>
          <a:blip r:embed="rId2" cstate="print"/>
          <a:srcRect/>
          <a:stretch>
            <a:fillRect/>
          </a:stretch>
        </p:blipFill>
        <p:spPr bwMode="auto">
          <a:xfrm>
            <a:off x="5638800" y="3886200"/>
            <a:ext cx="3205163" cy="2157413"/>
          </a:xfrm>
          <a:prstGeom prst="rect">
            <a:avLst/>
          </a:prstGeom>
          <a:noFill/>
          <a:ln w="9525">
            <a:noFill/>
            <a:miter lim="800000"/>
            <a:headEnd/>
            <a:tailEnd/>
          </a:ln>
        </p:spPr>
      </p:pic>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9" name="Date Placeholder 3"/>
          <p:cNvSpPr>
            <a:spLocks noGrp="1"/>
          </p:cNvSpPr>
          <p:nvPr>
            <p:ph type="dt" sz="half" idx="10"/>
          </p:nvPr>
        </p:nvSpPr>
        <p:spPr/>
        <p:txBody>
          <a:bodyPr/>
          <a:lstStyle>
            <a:lvl1pPr>
              <a:defRPr/>
            </a:lvl1pPr>
          </a:lstStyle>
          <a:p>
            <a:pPr>
              <a:defRPr/>
            </a:pPr>
            <a:fld id="{34E8C1B0-E7DF-49E6-BE96-CA827915EEF1}" type="datetime1">
              <a:rPr lang="en-US" smtClean="0"/>
              <a:pPr>
                <a:defRPr/>
              </a:pPr>
              <a:t>30-Jun-21</a:t>
            </a:fld>
            <a:endParaRPr lang="en-US" dirty="0"/>
          </a:p>
        </p:txBody>
      </p:sp>
      <p:sp>
        <p:nvSpPr>
          <p:cNvPr id="10" name="Footer Placeholder 4"/>
          <p:cNvSpPr>
            <a:spLocks noGrp="1"/>
          </p:cNvSpPr>
          <p:nvPr>
            <p:ph type="ftr" sz="quarter" idx="11"/>
          </p:nvPr>
        </p:nvSpPr>
        <p:spPr/>
        <p:txBody>
          <a:bodyPr/>
          <a:lstStyle>
            <a:lvl1pPr>
              <a:defRPr/>
            </a:lvl1pPr>
          </a:lstStyle>
          <a:p>
            <a:pPr>
              <a:defRPr/>
            </a:pPr>
            <a:endParaRPr lang="en-US" dirty="0"/>
          </a:p>
        </p:txBody>
      </p:sp>
      <p:sp>
        <p:nvSpPr>
          <p:cNvPr id="11" name="Slide Number Placeholder 5"/>
          <p:cNvSpPr>
            <a:spLocks noGrp="1"/>
          </p:cNvSpPr>
          <p:nvPr>
            <p:ph type="sldNum" sz="quarter" idx="12"/>
          </p:nvPr>
        </p:nvSpPr>
        <p:spPr/>
        <p:txBody>
          <a:bodyPr/>
          <a:lstStyle>
            <a:lvl1pPr>
              <a:defRPr/>
            </a:lvl1pPr>
          </a:lstStyle>
          <a:p>
            <a:pPr>
              <a:defRPr/>
            </a:pPr>
            <a:fld id="{12F863DF-1576-459C-8953-586F9FAF105D}" type="slidenum">
              <a:rPr lang="en-US"/>
              <a:pPr>
                <a:defRPr/>
              </a:pPr>
              <a:t>‹#›</a:t>
            </a:fld>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AEEE3A0-FF67-424E-948B-2B41A29E52C7}" type="datetime1">
              <a:rPr lang="en-US" smtClean="0"/>
              <a:pPr>
                <a:defRPr/>
              </a:pPr>
              <a:t>30-Jun-21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AA12FD2B-ED69-4A91-B439-546608F1B865}" type="slidenum">
              <a:rPr lang="en-US"/>
              <a:pPr>
                <a:defRPr/>
              </a:pPr>
              <a:t>‹#›</a:t>
            </a:fld>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AD7DDDF3-41F4-462F-9553-8169A8E82494}" type="datetime1">
              <a:rPr lang="en-US" smtClean="0"/>
              <a:pPr>
                <a:defRPr/>
              </a:pPr>
              <a:t>30-Jun-21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B35A9AC-2E8B-49D0-A857-ABA98DC5BE59}" type="slidenum">
              <a:rPr lang="en-US"/>
              <a:pPr>
                <a:defRPr/>
              </a:pPr>
              <a:t>‹#›</a:t>
            </a:fld>
            <a:endParaRPr lang="en-US" dirty="0"/>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a:t>Click to edit Master title style</a:t>
            </a:r>
          </a:p>
        </p:txBody>
      </p:sp>
      <p:sp>
        <p:nvSpPr>
          <p:cNvPr id="11" name="Content Placeholder 10"/>
          <p:cNvSpPr>
            <a:spLocks noGrp="1"/>
          </p:cNvSpPr>
          <p:nvPr>
            <p:ph sz="quarter" idx="2"/>
          </p:nvPr>
        </p:nvSpPr>
        <p:spPr>
          <a:xfrm>
            <a:off x="733425"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4648200"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smtClean="0">
                <a:latin typeface="Arial" pitchFamily="34" charset="0"/>
                <a:cs typeface="Arial" pitchFamily="34" charset="0"/>
              </a:defRPr>
            </a:lvl1pPr>
          </a:lstStyle>
          <a:p>
            <a:pPr>
              <a:defRPr/>
            </a:pPr>
            <a:fld id="{30086702-8B99-4B8F-A681-FC3BACF86B30}" type="datetime1">
              <a:rPr lang="en-US" smtClean="0"/>
              <a:pPr>
                <a:defRPr/>
              </a:pPr>
              <a:t>30-Jun-21</a:t>
            </a:fld>
            <a:endParaRPr lang="en-US" dirty="0"/>
          </a:p>
        </p:txBody>
      </p:sp>
      <p:sp>
        <p:nvSpPr>
          <p:cNvPr id="5" name="Footer Placeholder 4"/>
          <p:cNvSpPr>
            <a:spLocks noGrp="1"/>
          </p:cNvSpPr>
          <p:nvPr>
            <p:ph type="ftr" sz="quarter" idx="11"/>
          </p:nvPr>
        </p:nvSpPr>
        <p:spPr/>
        <p:txBody>
          <a:bodyPr/>
          <a:lstStyle>
            <a:lvl1pPr>
              <a:defRPr>
                <a:latin typeface="Arial" pitchFamily="34" charset="0"/>
                <a:cs typeface="Arial" pitchFamily="34"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atin typeface="Arial" pitchFamily="34" charset="0"/>
                <a:cs typeface="Arial" pitchFamily="34" charset="0"/>
              </a:defRPr>
            </a:lvl1pPr>
          </a:lstStyle>
          <a:p>
            <a:pPr>
              <a:defRPr/>
            </a:pPr>
            <a:fld id="{A64473DE-7ECC-4433-BA15-B421ABEE1F32}" type="slidenum">
              <a:rPr lang="en-US"/>
              <a:pPr>
                <a:defRPr/>
              </a:pPr>
              <a:t>‹#›</a:t>
            </a:fld>
            <a:endParaRPr lang="en-US" dirty="0"/>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atin typeface="Arial" pitchFamily="34" charset="0"/>
                <a:cs typeface="Arial" pitchFamily="34" charset="0"/>
              </a:defRPr>
            </a:lvl1pPr>
          </a:lstStyle>
          <a:p>
            <a:pPr>
              <a:defRPr/>
            </a:pPr>
            <a:fld id="{0CCD189B-7F3A-4B8A-B3FA-A4A8323CAF72}" type="datetime1">
              <a:rPr lang="en-US" smtClean="0"/>
              <a:pPr>
                <a:defRPr/>
              </a:pPr>
              <a:t>30-Jun-21</a:t>
            </a:fld>
            <a:endParaRPr lang="en-US" dirty="0"/>
          </a:p>
        </p:txBody>
      </p:sp>
      <p:sp>
        <p:nvSpPr>
          <p:cNvPr id="5" name="Footer Placeholder 4"/>
          <p:cNvSpPr>
            <a:spLocks noGrp="1"/>
          </p:cNvSpPr>
          <p:nvPr>
            <p:ph type="ftr" sz="quarter" idx="11"/>
          </p:nvPr>
        </p:nvSpPr>
        <p:spPr/>
        <p:txBody>
          <a:bodyPr/>
          <a:lstStyle>
            <a:lvl1pPr>
              <a:defRPr>
                <a:latin typeface="Arial" pitchFamily="34" charset="0"/>
                <a:cs typeface="Arial" pitchFamily="34"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atin typeface="Arial" pitchFamily="34" charset="0"/>
                <a:cs typeface="Arial" pitchFamily="34" charset="0"/>
              </a:defRPr>
            </a:lvl1pPr>
          </a:lstStyle>
          <a:p>
            <a:pPr>
              <a:defRPr/>
            </a:pPr>
            <a:fld id="{0BCFC729-B640-4EFC-9BE7-61096D8F8902}" type="slidenum">
              <a:rPr lang="en-US"/>
              <a:pPr>
                <a:defRPr/>
              </a:pPr>
              <a:t>‹#›</a:t>
            </a:fld>
            <a:endParaRPr lang="en-US" dirty="0"/>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smtClean="0">
                <a:latin typeface="Arial" pitchFamily="34" charset="0"/>
                <a:cs typeface="Arial" pitchFamily="34" charset="0"/>
              </a:defRPr>
            </a:lvl1pPr>
          </a:lstStyle>
          <a:p>
            <a:pPr>
              <a:defRPr/>
            </a:pPr>
            <a:fld id="{B476E022-38CB-4753-A0AC-FE342574B934}" type="datetime1">
              <a:rPr lang="en-US" smtClean="0"/>
              <a:pPr>
                <a:defRPr/>
              </a:pPr>
              <a:t>30-Jun-21</a:t>
            </a:fld>
            <a:endParaRPr lang="en-US" dirty="0"/>
          </a:p>
        </p:txBody>
      </p:sp>
      <p:sp>
        <p:nvSpPr>
          <p:cNvPr id="5" name="Footer Placeholder 4"/>
          <p:cNvSpPr>
            <a:spLocks noGrp="1"/>
          </p:cNvSpPr>
          <p:nvPr>
            <p:ph type="ftr" sz="quarter" idx="11"/>
          </p:nvPr>
        </p:nvSpPr>
        <p:spPr/>
        <p:txBody>
          <a:bodyPr/>
          <a:lstStyle>
            <a:lvl1pPr>
              <a:defRPr>
                <a:latin typeface="Arial" pitchFamily="34" charset="0"/>
                <a:cs typeface="Arial" pitchFamily="34"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atin typeface="Arial" pitchFamily="34" charset="0"/>
                <a:cs typeface="Arial" pitchFamily="34" charset="0"/>
              </a:defRPr>
            </a:lvl1pPr>
          </a:lstStyle>
          <a:p>
            <a:pPr>
              <a:defRPr/>
            </a:pPr>
            <a:fld id="{0BB339B5-8AB4-4967-8B7D-C3CE41F29BF6}" type="slidenum">
              <a:rPr lang="en-US"/>
              <a:pPr>
                <a:defRPr/>
              </a:pPr>
              <a:t>‹#›</a:t>
            </a:fld>
            <a:endParaRPr lang="en-US" dirty="0"/>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smtClean="0">
                <a:latin typeface="Arial" pitchFamily="34" charset="0"/>
                <a:cs typeface="Arial" pitchFamily="34" charset="0"/>
              </a:defRPr>
            </a:lvl1pPr>
          </a:lstStyle>
          <a:p>
            <a:pPr>
              <a:defRPr/>
            </a:pPr>
            <a:fld id="{24DC3256-962C-47F4-BF33-3AF2F863A97F}" type="datetime1">
              <a:rPr lang="en-US" smtClean="0"/>
              <a:pPr>
                <a:defRPr/>
              </a:pPr>
              <a:t>30-Jun-21</a:t>
            </a:fld>
            <a:endParaRPr lang="en-US" dirty="0"/>
          </a:p>
        </p:txBody>
      </p:sp>
      <p:sp>
        <p:nvSpPr>
          <p:cNvPr id="6" name="Footer Placeholder 4"/>
          <p:cNvSpPr>
            <a:spLocks noGrp="1"/>
          </p:cNvSpPr>
          <p:nvPr>
            <p:ph type="ftr" sz="quarter" idx="11"/>
          </p:nvPr>
        </p:nvSpPr>
        <p:spPr/>
        <p:txBody>
          <a:bodyPr/>
          <a:lstStyle>
            <a:lvl1pPr>
              <a:defRPr>
                <a:latin typeface="Arial" pitchFamily="34" charset="0"/>
                <a:cs typeface="Arial" pitchFamily="34" charset="0"/>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atin typeface="Arial" pitchFamily="34" charset="0"/>
                <a:cs typeface="Arial" pitchFamily="34" charset="0"/>
              </a:defRPr>
            </a:lvl1pPr>
          </a:lstStyle>
          <a:p>
            <a:pPr>
              <a:defRPr/>
            </a:pPr>
            <a:fld id="{FEEB907B-4A2C-4DCC-9CFB-E9C73C0D2F4F}" type="slidenum">
              <a:rPr lang="en-US"/>
              <a:pPr>
                <a:defRPr/>
              </a:pPr>
              <a:t>‹#›</a:t>
            </a:fld>
            <a:endParaRPr lang="en-US" dirty="0"/>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smtClean="0">
                <a:latin typeface="Arial" pitchFamily="34" charset="0"/>
                <a:cs typeface="Arial" pitchFamily="34" charset="0"/>
              </a:defRPr>
            </a:lvl1pPr>
          </a:lstStyle>
          <a:p>
            <a:pPr>
              <a:defRPr/>
            </a:pPr>
            <a:fld id="{070A213D-E86E-4BC7-9DDB-B449ECB61C69}" type="datetime1">
              <a:rPr lang="en-US" smtClean="0"/>
              <a:pPr>
                <a:defRPr/>
              </a:pPr>
              <a:t>30-Jun-21</a:t>
            </a:fld>
            <a:endParaRPr lang="en-US" dirty="0"/>
          </a:p>
        </p:txBody>
      </p:sp>
      <p:sp>
        <p:nvSpPr>
          <p:cNvPr id="8" name="Footer Placeholder 4"/>
          <p:cNvSpPr>
            <a:spLocks noGrp="1"/>
          </p:cNvSpPr>
          <p:nvPr>
            <p:ph type="ftr" sz="quarter" idx="11"/>
          </p:nvPr>
        </p:nvSpPr>
        <p:spPr/>
        <p:txBody>
          <a:bodyPr/>
          <a:lstStyle>
            <a:lvl1pPr>
              <a:defRPr>
                <a:latin typeface="Arial" pitchFamily="34" charset="0"/>
                <a:cs typeface="Arial" pitchFamily="34" charset="0"/>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atin typeface="Arial" pitchFamily="34" charset="0"/>
                <a:cs typeface="Arial" pitchFamily="34" charset="0"/>
              </a:defRPr>
            </a:lvl1pPr>
          </a:lstStyle>
          <a:p>
            <a:pPr>
              <a:defRPr/>
            </a:pPr>
            <a:fld id="{B477743C-FC6E-4653-960D-F290D1E222EC}" type="slidenum">
              <a:rPr lang="en-US"/>
              <a:pPr>
                <a:defRPr/>
              </a:pPr>
              <a:t>‹#›</a:t>
            </a:fld>
            <a:endParaRPr lang="en-US" dirty="0"/>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smtClean="0">
                <a:latin typeface="Arial" pitchFamily="34" charset="0"/>
                <a:cs typeface="Arial" pitchFamily="34" charset="0"/>
              </a:defRPr>
            </a:lvl1pPr>
          </a:lstStyle>
          <a:p>
            <a:pPr>
              <a:defRPr/>
            </a:pPr>
            <a:fld id="{9E2255C2-A099-4B89-912D-1CD03C24FC79}" type="datetime1">
              <a:rPr lang="en-US" smtClean="0"/>
              <a:pPr>
                <a:defRPr/>
              </a:pPr>
              <a:t>30-Jun-21</a:t>
            </a:fld>
            <a:endParaRPr lang="en-US" dirty="0"/>
          </a:p>
        </p:txBody>
      </p:sp>
      <p:sp>
        <p:nvSpPr>
          <p:cNvPr id="4" name="Footer Placeholder 4"/>
          <p:cNvSpPr>
            <a:spLocks noGrp="1"/>
          </p:cNvSpPr>
          <p:nvPr>
            <p:ph type="ftr" sz="quarter" idx="11"/>
          </p:nvPr>
        </p:nvSpPr>
        <p:spPr/>
        <p:txBody>
          <a:bodyPr/>
          <a:lstStyle>
            <a:lvl1pPr>
              <a:defRPr>
                <a:latin typeface="Arial" pitchFamily="34" charset="0"/>
                <a:cs typeface="Arial" pitchFamily="34" charset="0"/>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atin typeface="Arial" pitchFamily="34" charset="0"/>
                <a:cs typeface="Arial" pitchFamily="34" charset="0"/>
              </a:defRPr>
            </a:lvl1pPr>
          </a:lstStyle>
          <a:p>
            <a:pPr>
              <a:defRPr/>
            </a:pPr>
            <a:fld id="{E15AB35F-282F-46BB-B6E1-4B27377FEBC5}" type="slidenum">
              <a:rPr lang="en-US"/>
              <a:pPr>
                <a:defRPr/>
              </a:pPr>
              <a:t>‹#›</a:t>
            </a:fld>
            <a:endParaRPr lang="en-US" dirty="0"/>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smtClean="0">
                <a:latin typeface="Arial" pitchFamily="34" charset="0"/>
                <a:cs typeface="Arial" pitchFamily="34" charset="0"/>
              </a:defRPr>
            </a:lvl1pPr>
          </a:lstStyle>
          <a:p>
            <a:pPr>
              <a:defRPr/>
            </a:pPr>
            <a:fld id="{8672ECD0-A1BE-4DE1-A681-11AAA4D25F7B}" type="datetime1">
              <a:rPr lang="en-US" smtClean="0"/>
              <a:pPr>
                <a:defRPr/>
              </a:pPr>
              <a:t>30-Jun-21</a:t>
            </a:fld>
            <a:endParaRPr lang="en-US" dirty="0"/>
          </a:p>
        </p:txBody>
      </p:sp>
      <p:sp>
        <p:nvSpPr>
          <p:cNvPr id="3" name="Footer Placeholder 4"/>
          <p:cNvSpPr>
            <a:spLocks noGrp="1"/>
          </p:cNvSpPr>
          <p:nvPr>
            <p:ph type="ftr" sz="quarter" idx="11"/>
          </p:nvPr>
        </p:nvSpPr>
        <p:spPr/>
        <p:txBody>
          <a:bodyPr/>
          <a:lstStyle>
            <a:lvl1pPr>
              <a:defRPr>
                <a:latin typeface="Arial" pitchFamily="34" charset="0"/>
                <a:cs typeface="Arial" pitchFamily="34" charset="0"/>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atin typeface="Arial" pitchFamily="34" charset="0"/>
                <a:cs typeface="Arial" pitchFamily="34" charset="0"/>
              </a:defRPr>
            </a:lvl1pPr>
          </a:lstStyle>
          <a:p>
            <a:pPr>
              <a:defRPr/>
            </a:pPr>
            <a:fld id="{CCAEDA04-DB48-4C29-A577-BA2F1AF94D1E}" type="slidenum">
              <a:rPr lang="en-US"/>
              <a:pPr>
                <a:defRPr/>
              </a:pPr>
              <a:t>‹#›</a:t>
            </a:fld>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4AA9E5EF-366A-4911-BB7F-3DCDA0877A4B}" type="datetime1">
              <a:rPr lang="en-US" smtClean="0"/>
              <a:pPr>
                <a:defRPr/>
              </a:pPr>
              <a:t>30-Jun-21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EEF3F138-B10B-4B00-8AD5-F3897B1EDE60}" type="slidenum">
              <a:rPr lang="en-US"/>
              <a:pPr>
                <a:defRPr/>
              </a:pPr>
              <a:t>‹#›</a:t>
            </a:fld>
            <a:endParaRPr lang="en-US" dirty="0"/>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smtClean="0">
                <a:latin typeface="Arial" pitchFamily="34" charset="0"/>
                <a:cs typeface="Arial" pitchFamily="34" charset="0"/>
              </a:defRPr>
            </a:lvl1pPr>
          </a:lstStyle>
          <a:p>
            <a:pPr>
              <a:defRPr/>
            </a:pPr>
            <a:fld id="{F279AD1F-0376-4CB4-94F6-FDAF14A689BB}" type="datetime1">
              <a:rPr lang="en-US" smtClean="0"/>
              <a:pPr>
                <a:defRPr/>
              </a:pPr>
              <a:t>30-Jun-21</a:t>
            </a:fld>
            <a:endParaRPr lang="en-US" dirty="0"/>
          </a:p>
        </p:txBody>
      </p:sp>
      <p:sp>
        <p:nvSpPr>
          <p:cNvPr id="6" name="Footer Placeholder 4"/>
          <p:cNvSpPr>
            <a:spLocks noGrp="1"/>
          </p:cNvSpPr>
          <p:nvPr>
            <p:ph type="ftr" sz="quarter" idx="11"/>
          </p:nvPr>
        </p:nvSpPr>
        <p:spPr/>
        <p:txBody>
          <a:bodyPr/>
          <a:lstStyle>
            <a:lvl1pPr>
              <a:defRPr>
                <a:latin typeface="Arial" pitchFamily="34" charset="0"/>
                <a:cs typeface="Arial" pitchFamily="34" charset="0"/>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atin typeface="Arial" pitchFamily="34" charset="0"/>
                <a:cs typeface="Arial" pitchFamily="34" charset="0"/>
              </a:defRPr>
            </a:lvl1pPr>
          </a:lstStyle>
          <a:p>
            <a:pPr>
              <a:defRPr/>
            </a:pPr>
            <a:fld id="{4EB3805B-CDF1-4479-A48F-0AD910AD5E04}" type="slidenum">
              <a:rPr lang="en-US"/>
              <a:pPr>
                <a:defRPr/>
              </a:pPr>
              <a:t>‹#›</a:t>
            </a:fld>
            <a:endParaRPr lang="en-US" dirty="0"/>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smtClean="0">
                <a:latin typeface="Arial" pitchFamily="34" charset="0"/>
                <a:cs typeface="Arial" pitchFamily="34" charset="0"/>
              </a:defRPr>
            </a:lvl1pPr>
          </a:lstStyle>
          <a:p>
            <a:pPr>
              <a:defRPr/>
            </a:pPr>
            <a:fld id="{8F57288C-7FF9-4491-8DB0-26E25BE1C82C}" type="datetime1">
              <a:rPr lang="en-US" smtClean="0"/>
              <a:pPr>
                <a:defRPr/>
              </a:pPr>
              <a:t>30-Jun-21</a:t>
            </a:fld>
            <a:endParaRPr lang="en-US" dirty="0"/>
          </a:p>
        </p:txBody>
      </p:sp>
      <p:sp>
        <p:nvSpPr>
          <p:cNvPr id="6" name="Footer Placeholder 4"/>
          <p:cNvSpPr>
            <a:spLocks noGrp="1"/>
          </p:cNvSpPr>
          <p:nvPr>
            <p:ph type="ftr" sz="quarter" idx="11"/>
          </p:nvPr>
        </p:nvSpPr>
        <p:spPr/>
        <p:txBody>
          <a:bodyPr/>
          <a:lstStyle>
            <a:lvl1pPr>
              <a:defRPr>
                <a:latin typeface="Arial" pitchFamily="34" charset="0"/>
                <a:cs typeface="Arial" pitchFamily="34" charset="0"/>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atin typeface="Arial" pitchFamily="34" charset="0"/>
                <a:cs typeface="Arial" pitchFamily="34" charset="0"/>
              </a:defRPr>
            </a:lvl1pPr>
          </a:lstStyle>
          <a:p>
            <a:pPr>
              <a:defRPr/>
            </a:pPr>
            <a:fld id="{384873E7-017A-461E-A1BC-EBFB2CEC9046}" type="slidenum">
              <a:rPr lang="en-US"/>
              <a:pPr>
                <a:defRPr/>
              </a:pPr>
              <a:t>‹#›</a:t>
            </a:fld>
            <a:endParaRPr lang="en-US" dirty="0"/>
          </a:p>
        </p:txBody>
      </p:sp>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atin typeface="Arial" pitchFamily="34" charset="0"/>
                <a:cs typeface="Arial" pitchFamily="34" charset="0"/>
              </a:defRPr>
            </a:lvl1pPr>
          </a:lstStyle>
          <a:p>
            <a:pPr>
              <a:defRPr/>
            </a:pPr>
            <a:fld id="{40E066B1-C5A3-4ED2-A12A-96D7CDF78D9A}" type="datetime1">
              <a:rPr lang="en-US" smtClean="0"/>
              <a:pPr>
                <a:defRPr/>
              </a:pPr>
              <a:t>30-Jun-21</a:t>
            </a:fld>
            <a:endParaRPr lang="en-US" dirty="0"/>
          </a:p>
        </p:txBody>
      </p:sp>
      <p:sp>
        <p:nvSpPr>
          <p:cNvPr id="5" name="Footer Placeholder 4"/>
          <p:cNvSpPr>
            <a:spLocks noGrp="1"/>
          </p:cNvSpPr>
          <p:nvPr>
            <p:ph type="ftr" sz="quarter" idx="11"/>
          </p:nvPr>
        </p:nvSpPr>
        <p:spPr/>
        <p:txBody>
          <a:bodyPr/>
          <a:lstStyle>
            <a:lvl1pPr>
              <a:defRPr>
                <a:latin typeface="Arial" pitchFamily="34" charset="0"/>
                <a:cs typeface="Arial" pitchFamily="34"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atin typeface="Arial" pitchFamily="34" charset="0"/>
                <a:cs typeface="Arial" pitchFamily="34" charset="0"/>
              </a:defRPr>
            </a:lvl1pPr>
          </a:lstStyle>
          <a:p>
            <a:pPr>
              <a:defRPr/>
            </a:pPr>
            <a:fld id="{98DB3A83-5C5D-4C95-8FDD-44F5285745AF}" type="slidenum">
              <a:rPr lang="en-US"/>
              <a:pPr>
                <a:defRPr/>
              </a:pPr>
              <a:t>‹#›</a:t>
            </a:fld>
            <a:endParaRPr lang="en-US" dirty="0"/>
          </a:p>
        </p:txBody>
      </p:sp>
    </p:spTree>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atin typeface="Arial" pitchFamily="34" charset="0"/>
                <a:cs typeface="Arial" pitchFamily="34" charset="0"/>
              </a:defRPr>
            </a:lvl1pPr>
          </a:lstStyle>
          <a:p>
            <a:pPr>
              <a:defRPr/>
            </a:pPr>
            <a:fld id="{40942032-B0B8-4730-9273-D55FB94BEF1A}" type="datetime1">
              <a:rPr lang="en-US" smtClean="0"/>
              <a:pPr>
                <a:defRPr/>
              </a:pPr>
              <a:t>30-Jun-21</a:t>
            </a:fld>
            <a:endParaRPr lang="en-US" dirty="0"/>
          </a:p>
        </p:txBody>
      </p:sp>
      <p:sp>
        <p:nvSpPr>
          <p:cNvPr id="5" name="Footer Placeholder 4"/>
          <p:cNvSpPr>
            <a:spLocks noGrp="1"/>
          </p:cNvSpPr>
          <p:nvPr>
            <p:ph type="ftr" sz="quarter" idx="11"/>
          </p:nvPr>
        </p:nvSpPr>
        <p:spPr/>
        <p:txBody>
          <a:bodyPr/>
          <a:lstStyle>
            <a:lvl1pPr>
              <a:defRPr>
                <a:latin typeface="Arial" pitchFamily="34" charset="0"/>
                <a:cs typeface="Arial" pitchFamily="34"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atin typeface="Arial" pitchFamily="34" charset="0"/>
                <a:cs typeface="Arial" pitchFamily="34" charset="0"/>
              </a:defRPr>
            </a:lvl1pPr>
          </a:lstStyle>
          <a:p>
            <a:pPr>
              <a:defRPr/>
            </a:pPr>
            <a:fld id="{1C33197B-EC99-4BF0-AE8F-15621C948AFD}" type="slidenum">
              <a:rPr lang="en-US"/>
              <a:pPr>
                <a:defRPr/>
              </a:pPr>
              <a:t>‹#›</a:t>
            </a:fld>
            <a:endParaRPr lang="en-US" dirty="0"/>
          </a:p>
        </p:txBody>
      </p:sp>
    </p:spTree>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a:t>Click to edit Master title style</a:t>
            </a:r>
          </a:p>
        </p:txBody>
      </p:sp>
      <p:sp>
        <p:nvSpPr>
          <p:cNvPr id="11" name="Content Placeholder 10"/>
          <p:cNvSpPr>
            <a:spLocks noGrp="1"/>
          </p:cNvSpPr>
          <p:nvPr>
            <p:ph sz="quarter" idx="2"/>
          </p:nvPr>
        </p:nvSpPr>
        <p:spPr>
          <a:xfrm>
            <a:off x="733425"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4648200"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a:t>Click to edit Master title style</a:t>
            </a:r>
          </a:p>
        </p:txBody>
      </p:sp>
      <p:sp>
        <p:nvSpPr>
          <p:cNvPr id="11" name="Content Placeholder 10"/>
          <p:cNvSpPr>
            <a:spLocks noGrp="1"/>
          </p:cNvSpPr>
          <p:nvPr>
            <p:ph sz="quarter" idx="2"/>
          </p:nvPr>
        </p:nvSpPr>
        <p:spPr>
          <a:xfrm>
            <a:off x="733425"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4648200"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a:t>Click to edit Master title style</a:t>
            </a:r>
          </a:p>
        </p:txBody>
      </p:sp>
      <p:sp>
        <p:nvSpPr>
          <p:cNvPr id="11" name="Content Placeholder 10"/>
          <p:cNvSpPr>
            <a:spLocks noGrp="1"/>
          </p:cNvSpPr>
          <p:nvPr>
            <p:ph sz="quarter" idx="2"/>
          </p:nvPr>
        </p:nvSpPr>
        <p:spPr>
          <a:xfrm>
            <a:off x="733425"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4648200"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a:t>Click to edit Master title style</a:t>
            </a:r>
          </a:p>
        </p:txBody>
      </p:sp>
      <p:sp>
        <p:nvSpPr>
          <p:cNvPr id="11" name="Content Placeholder 10"/>
          <p:cNvSpPr>
            <a:spLocks noGrp="1"/>
          </p:cNvSpPr>
          <p:nvPr>
            <p:ph sz="quarter" idx="2"/>
          </p:nvPr>
        </p:nvSpPr>
        <p:spPr>
          <a:xfrm>
            <a:off x="733425"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4648200"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5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a:t>Click to edit Master title style</a:t>
            </a:r>
          </a:p>
        </p:txBody>
      </p:sp>
      <p:sp>
        <p:nvSpPr>
          <p:cNvPr id="11" name="Content Placeholder 10"/>
          <p:cNvSpPr>
            <a:spLocks noGrp="1"/>
          </p:cNvSpPr>
          <p:nvPr>
            <p:ph sz="quarter" idx="2"/>
          </p:nvPr>
        </p:nvSpPr>
        <p:spPr>
          <a:xfrm>
            <a:off x="733425"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4648200"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D97CD217-8A26-4F9F-8C49-2268B9B14579}" type="datetime1">
              <a:rPr lang="en-US" smtClean="0"/>
              <a:pPr>
                <a:defRPr/>
              </a:pPr>
              <a:t>30-Jun-21</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D9939517-ACF2-4F9B-83FC-060CF49D3685}" type="slidenum">
              <a:rPr lang="en-US"/>
              <a:pPr>
                <a:defRPr/>
              </a:pPr>
              <a:t>‹#›</a:t>
            </a:fld>
            <a:endParaRPr lang="en-US"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748FDEE4-8094-4A9B-9759-4F7AA2EE164D}" type="datetime1">
              <a:rPr lang="en-US" smtClean="0"/>
              <a:pPr>
                <a:defRPr/>
              </a:pPr>
              <a:t>30-Jun-21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71D0CBD-6167-425F-A2A4-86035436548D}" type="slidenum">
              <a:rPr lang="en-US"/>
              <a:pPr>
                <a:defRPr/>
              </a:pPr>
              <a:t>‹#›</a:t>
            </a:fld>
            <a:endParaRPr lang="en-US" dirty="0"/>
          </a:p>
        </p:txBody>
      </p:sp>
    </p:spTree>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427A263F-68B0-4AB7-8D3B-018E57650095}" type="datetime1">
              <a:rPr lang="en-US" smtClean="0"/>
              <a:pPr>
                <a:defRPr/>
              </a:pPr>
              <a:t>30-Jun-21</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7B66AF43-D61A-428A-80FB-B6FEDD1D6B81}" type="slidenum">
              <a:rPr lang="en-US"/>
              <a:pPr>
                <a:defRPr/>
              </a:pPr>
              <a:t>‹#›</a:t>
            </a:fld>
            <a:endParaRPr lang="en-US" dirty="0"/>
          </a:p>
        </p:txBody>
      </p:sp>
    </p:spTree>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9C736543-D99E-45BF-8018-A1F4407E184F}" type="datetime1">
              <a:rPr lang="en-US" smtClean="0"/>
              <a:pPr>
                <a:defRPr/>
              </a:pPr>
              <a:t>30-Jun-21</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11CBFF82-36CF-4D73-9BA2-2CC5597CA55E}" type="slidenum">
              <a:rPr lang="en-US"/>
              <a:pPr>
                <a:defRPr/>
              </a:pPr>
              <a:t>‹#›</a:t>
            </a:fld>
            <a:endParaRPr lang="en-US" dirty="0"/>
          </a:p>
        </p:txBody>
      </p:sp>
    </p:spTree>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BBFD86D0-6498-44AC-B1A5-9B609A506D2C}" type="datetime1">
              <a:rPr lang="en-US" smtClean="0"/>
              <a:pPr>
                <a:defRPr/>
              </a:pPr>
              <a:t>30-Jun-21</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en-US" dirty="0"/>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02769F95-B9C1-416F-8C80-BC2B6A70725E}" type="slidenum">
              <a:rPr lang="en-US"/>
              <a:pPr>
                <a:defRPr/>
              </a:pPr>
              <a:t>‹#›</a:t>
            </a:fld>
            <a:endParaRPr lang="en-US" dirty="0"/>
          </a:p>
        </p:txBody>
      </p:sp>
    </p:spTree>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A94FD6EF-5D0D-4B85-9979-A16D16398C0F}" type="datetime1">
              <a:rPr lang="en-US" smtClean="0"/>
              <a:pPr>
                <a:defRPr/>
              </a:pPr>
              <a:t>30-Jun-21</a:t>
            </a:fld>
            <a:endParaRPr lang="en-US" dirty="0"/>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en-US" dirty="0"/>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AE30F8BE-B4D8-4094-9B02-CE1DC32B7334}" type="slidenum">
              <a:rPr lang="en-US"/>
              <a:pPr>
                <a:defRPr/>
              </a:pPr>
              <a:t>‹#›</a:t>
            </a:fld>
            <a:endParaRPr lang="en-US" dirty="0"/>
          </a:p>
        </p:txBody>
      </p:sp>
    </p:spTree>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DE50646F-3BA8-44E8-9B3F-A8FD6F477DAC}" type="datetime1">
              <a:rPr lang="en-US" smtClean="0"/>
              <a:pPr>
                <a:defRPr/>
              </a:pPr>
              <a:t>30-Jun-21</a:t>
            </a:fld>
            <a:endParaRPr lang="en-US" dirty="0"/>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en-US" dirty="0"/>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F35E2164-FC39-4BC2-ADC4-58B389A82BFC}" type="slidenum">
              <a:rPr lang="en-US"/>
              <a:pPr>
                <a:defRPr/>
              </a:pPr>
              <a:t>‹#›</a:t>
            </a:fld>
            <a:endParaRPr lang="en-US" dirty="0"/>
          </a:p>
        </p:txBody>
      </p:sp>
    </p:spTree>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4053F95B-35FE-4000-AB93-8651EAC18D19}" type="datetime1">
              <a:rPr lang="en-US" smtClean="0"/>
              <a:pPr>
                <a:defRPr/>
              </a:pPr>
              <a:t>30-Jun-21</a:t>
            </a:fld>
            <a:endParaRPr lang="en-US" dirty="0"/>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en-US" dirty="0"/>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4FA521E9-6854-4938-B6C7-A85F5242B514}" type="slidenum">
              <a:rPr lang="en-US"/>
              <a:pPr>
                <a:defRPr/>
              </a:pPr>
              <a:t>‹#›</a:t>
            </a:fld>
            <a:endParaRPr lang="en-US" dirty="0"/>
          </a:p>
        </p:txBody>
      </p:sp>
    </p:spTree>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F2DEC575-28BB-45B5-8697-3E78E3DD822D}" type="datetime1">
              <a:rPr lang="en-US" smtClean="0"/>
              <a:pPr>
                <a:defRPr/>
              </a:pPr>
              <a:t>30-Jun-21</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en-US" dirty="0"/>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FBAF3331-33D6-462C-B038-E58D16679B6B}" type="slidenum">
              <a:rPr lang="en-US"/>
              <a:pPr>
                <a:defRPr/>
              </a:pPr>
              <a:t>‹#›</a:t>
            </a:fld>
            <a:endParaRPr lang="en-US" dirty="0"/>
          </a:p>
        </p:txBody>
      </p:sp>
    </p:spTree>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0F423CF9-BC04-4BF5-AB99-862995466F56}" type="datetime1">
              <a:rPr lang="en-US" smtClean="0"/>
              <a:pPr>
                <a:defRPr/>
              </a:pPr>
              <a:t>30-Jun-21</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en-US" dirty="0"/>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398BAFE9-D5EF-410C-BD75-7566A72C6A26}" type="slidenum">
              <a:rPr lang="en-US"/>
              <a:pPr>
                <a:defRPr/>
              </a:pPr>
              <a:t>‹#›</a:t>
            </a:fld>
            <a:endParaRPr lang="en-US" dirty="0"/>
          </a:p>
        </p:txBody>
      </p:sp>
    </p:spTree>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86FB492D-BFA1-42CC-B49D-6945CEE79EA2}" type="datetime1">
              <a:rPr lang="en-US" smtClean="0"/>
              <a:pPr>
                <a:defRPr/>
              </a:pPr>
              <a:t>30-Jun-21</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89F30191-16D8-49D7-B1BA-A276FEA94FE4}" type="slidenum">
              <a:rPr lang="en-US"/>
              <a:pPr>
                <a:defRPr/>
              </a:pPr>
              <a:t>‹#›</a:t>
            </a:fld>
            <a:endParaRPr lang="en-US" dirty="0"/>
          </a:p>
        </p:txBody>
      </p:sp>
    </p:spTree>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3F9E06B8-4671-4E94-85AB-30A4A07D1379}" type="datetime1">
              <a:rPr lang="en-US" smtClean="0"/>
              <a:pPr>
                <a:defRPr/>
              </a:pPr>
              <a:t>30-Jun-21</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127C6FDA-1DB8-440A-A2DC-8A8B72D97AAC}" type="slidenum">
              <a:rPr lang="en-US"/>
              <a:pPr>
                <a:defRPr/>
              </a:pPr>
              <a:t>‹#›</a:t>
            </a:fld>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BDF4487F-3011-4315-B546-42ED526488A8}" type="datetime1">
              <a:rPr lang="en-US" smtClean="0"/>
              <a:pPr>
                <a:defRPr/>
              </a:pPr>
              <a:t>30-Jun-21</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5F037564-8D59-44EE-8740-6ACEC21C5421}" type="slidenum">
              <a:rPr lang="en-US"/>
              <a:pPr>
                <a:defRPr/>
              </a:pPr>
              <a:t>‹#›</a:t>
            </a:fld>
            <a:endParaRPr lang="en-US" dirty="0"/>
          </a:p>
        </p:txBody>
      </p:sp>
    </p:spTree>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E0D7A6E9-5C29-4A21-8D9C-0E48EBAC9E2E}" type="datetime1">
              <a:rPr lang="en-US" smtClean="0"/>
              <a:pPr>
                <a:defRPr/>
              </a:pPr>
              <a:t>30-Jun-21</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95EEE5CE-1384-41CD-A2BE-7D4B2B286EA4}" type="slidenum">
              <a:rPr lang="en-US"/>
              <a:pPr>
                <a:defRPr/>
              </a:pPr>
              <a:t>‹#›</a:t>
            </a:fld>
            <a:endParaRPr lang="en-US" dirty="0"/>
          </a:p>
        </p:txBody>
      </p:sp>
    </p:spTree>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D39F5D6E-2126-42F1-AD24-46EAA0AED86D}" type="datetime1">
              <a:rPr lang="en-US" smtClean="0"/>
              <a:pPr>
                <a:defRPr/>
              </a:pPr>
              <a:t>30-Jun-21</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A6921C43-AF9C-420E-906F-916C468B4CB7}" type="slidenum">
              <a:rPr lang="en-US"/>
              <a:pPr>
                <a:defRPr/>
              </a:pPr>
              <a:t>‹#›</a:t>
            </a:fld>
            <a:endParaRPr lang="en-US" dirty="0"/>
          </a:p>
        </p:txBody>
      </p:sp>
    </p:spTree>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EC8DC388-EFB1-4368-B907-2494B3EFEF98}" type="datetime1">
              <a:rPr lang="en-US" smtClean="0"/>
              <a:pPr>
                <a:defRPr/>
              </a:pPr>
              <a:t>30-Jun-21</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E1B39599-2E6A-427B-93EF-9F03AB25FE51}" type="slidenum">
              <a:rPr lang="en-US"/>
              <a:pPr>
                <a:defRPr/>
              </a:pPr>
              <a:t>‹#›</a:t>
            </a:fld>
            <a:endParaRPr lang="en-US" dirty="0"/>
          </a:p>
        </p:txBody>
      </p:sp>
    </p:spTree>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EE1CE287-8D43-42C6-A361-9AD591C95EDF}" type="datetime1">
              <a:rPr lang="en-US" smtClean="0"/>
              <a:pPr>
                <a:defRPr/>
              </a:pPr>
              <a:t>30-Jun-21</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en-US" dirty="0"/>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C619939D-5991-4A60-BE81-9EB858502836}" type="slidenum">
              <a:rPr lang="en-US"/>
              <a:pPr>
                <a:defRPr/>
              </a:pPr>
              <a:t>‹#›</a:t>
            </a:fld>
            <a:endParaRPr lang="en-US" dirty="0"/>
          </a:p>
        </p:txBody>
      </p:sp>
    </p:spTree>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78B35BCD-2A81-4438-9131-8EB0A3945041}" type="datetime1">
              <a:rPr lang="en-US" smtClean="0"/>
              <a:pPr>
                <a:defRPr/>
              </a:pPr>
              <a:t>30-Jun-21</a:t>
            </a:fld>
            <a:endParaRPr lang="en-US" dirty="0"/>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en-US" dirty="0"/>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49702C08-99E8-4444-9765-5BBAA66F03F9}" type="slidenum">
              <a:rPr lang="en-US"/>
              <a:pPr>
                <a:defRPr/>
              </a:pPr>
              <a:t>‹#›</a:t>
            </a:fld>
            <a:endParaRPr lang="en-US" dirty="0"/>
          </a:p>
        </p:txBody>
      </p:sp>
    </p:spTree>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DE8A997B-B21D-41B2-9209-7F4909E1D803}" type="datetime1">
              <a:rPr lang="en-US" smtClean="0"/>
              <a:pPr>
                <a:defRPr/>
              </a:pPr>
              <a:t>30-Jun-21</a:t>
            </a:fld>
            <a:endParaRPr lang="en-US" dirty="0"/>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en-US" dirty="0"/>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0899F371-B49B-46ED-AF67-1A4AA0245EE0}" type="slidenum">
              <a:rPr lang="en-US"/>
              <a:pPr>
                <a:defRPr/>
              </a:pPr>
              <a:t>‹#›</a:t>
            </a:fld>
            <a:endParaRPr lang="en-US" dirty="0"/>
          </a:p>
        </p:txBody>
      </p:sp>
    </p:spTree>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BEDDDBE1-4308-46EE-BB23-6915A3E089F3}" type="datetime1">
              <a:rPr lang="en-US" smtClean="0"/>
              <a:pPr>
                <a:defRPr/>
              </a:pPr>
              <a:t>30-Jun-21</a:t>
            </a:fld>
            <a:endParaRPr lang="en-US" dirty="0"/>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en-US" dirty="0"/>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1EEC1659-418A-4D71-8F25-F2AFD5CA72C5}" type="slidenum">
              <a:rPr lang="en-US"/>
              <a:pPr>
                <a:defRPr/>
              </a:pPr>
              <a:t>‹#›</a:t>
            </a:fld>
            <a:endParaRPr lang="en-US" dirty="0"/>
          </a:p>
        </p:txBody>
      </p:sp>
    </p:spTree>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8B308B75-AF9F-443F-9135-8F0B51C2B14C}" type="datetime1">
              <a:rPr lang="en-US" smtClean="0"/>
              <a:pPr>
                <a:defRPr/>
              </a:pPr>
              <a:t>30-Jun-21</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en-US" dirty="0"/>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3A6653FB-2AB5-4CF3-9AF4-2A7EC0670425}" type="slidenum">
              <a:rPr lang="en-US"/>
              <a:pPr>
                <a:defRPr/>
              </a:pPr>
              <a:t>‹#›</a:t>
            </a:fld>
            <a:endParaRPr lang="en-US" dirty="0"/>
          </a:p>
        </p:txBody>
      </p:sp>
    </p:spTree>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861F0B6D-4451-4CD7-B553-BFAA7858DA4F}" type="datetime1">
              <a:rPr lang="en-US" smtClean="0"/>
              <a:pPr>
                <a:defRPr/>
              </a:pPr>
              <a:t>30-Jun-21</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en-US" dirty="0"/>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FF3E0319-1222-46E2-9033-F88FEF26CE1C}" type="slidenum">
              <a:rPr lang="en-US"/>
              <a:pPr>
                <a:defRPr/>
              </a:pPr>
              <a:t>‹#›</a:t>
            </a:fld>
            <a:endParaRPr lang="en-US" dirty="0"/>
          </a:p>
        </p:txBody>
      </p:sp>
    </p:spTree>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FC2CA3CA-F6B4-4A32-8DDA-D9695B4244B8}" type="datetime1">
              <a:rPr lang="en-US" smtClean="0"/>
              <a:pPr>
                <a:defRPr/>
              </a:pPr>
              <a:t>30-Jun-21</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1D9A02B0-0E1C-42AF-8226-A9EFB5E1E3CC}" type="slidenum">
              <a:rPr lang="en-US"/>
              <a:pPr>
                <a:defRPr/>
              </a:pPr>
              <a:t>‹#›</a:t>
            </a:fld>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4F6A83E6-4DCE-4DCC-91C2-8458A4A6F6A5}" type="datetime1">
              <a:rPr lang="en-US" smtClean="0"/>
              <a:pPr>
                <a:defRPr/>
              </a:pPr>
              <a:t>30-Jun-21</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5505733D-393C-44C7-9842-42CACB702527}" type="slidenum">
              <a:rPr lang="en-US"/>
              <a:pPr>
                <a:defRPr/>
              </a:pPr>
              <a:t>‹#›</a:t>
            </a:fld>
            <a:endParaRPr lang="en-US" dirty="0"/>
          </a:p>
        </p:txBody>
      </p:sp>
    </p:spTree>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4F45185D-484B-4435-865F-497103DFA776}" type="datetime1">
              <a:rPr lang="en-US" smtClean="0"/>
              <a:pPr>
                <a:defRPr/>
              </a:pPr>
              <a:t>30-Jun-21</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992A4A94-BB17-4ACB-9D3B-E98D84C41A3D}" type="slidenum">
              <a:rPr lang="en-US"/>
              <a:pPr>
                <a:defRPr/>
              </a:pPr>
              <a:t>‹#›</a:t>
            </a:fld>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AF5ACBA6-11E8-4C69-B856-B6DAE194F260}" type="datetime1">
              <a:rPr lang="en-US" smtClean="0"/>
              <a:pPr>
                <a:defRPr/>
              </a:pPr>
              <a:t>30-Jun-21</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8E4B6C77-04B4-4131-823E-E7CF93A25E55}" type="slidenum">
              <a:rPr lang="en-US"/>
              <a:pPr>
                <a:defRPr/>
              </a:pPr>
              <a:t>‹#›</a:t>
            </a:fld>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E8B8A5E-6C90-44EB-A845-BED1617E2F8F}" type="datetime1">
              <a:rPr lang="en-US" smtClean="0"/>
              <a:pPr>
                <a:defRPr/>
              </a:pPr>
              <a:t>30-Jun-21</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9E03177B-F9E3-4737-AA6D-317955A3037B}" type="slidenum">
              <a:rPr lang="en-US"/>
              <a:pPr>
                <a:defRPr/>
              </a:pPr>
              <a:t>‹#›</a:t>
            </a:fld>
            <a:endParaRPr lang="en-US"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DF07F29C-4E75-429B-888C-E9BE72A5D913}" type="datetime1">
              <a:rPr lang="en-US" smtClean="0"/>
              <a:pPr>
                <a:defRPr/>
              </a:pPr>
              <a:t>30-Jun-21</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95A51720-16C8-4B92-858E-271330097734}" type="slidenum">
              <a:rPr lang="en-US"/>
              <a:pPr>
                <a:defRPr/>
              </a:pPr>
              <a:t>‹#›</a:t>
            </a:fld>
            <a:endParaRPr lang="en-US" dirty="0"/>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FDA29F56-11D4-480E-91DA-80FCA13F6000}" type="datetime1">
              <a:rPr lang="en-US" smtClean="0"/>
              <a:pPr>
                <a:defRPr/>
              </a:pPr>
              <a:t>30-Jun-21</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BB04CD85-AD0E-496F-B6D6-8412031FC4BF}" type="slidenum">
              <a:rPr lang="en-US"/>
              <a:pPr>
                <a:defRPr/>
              </a:pPr>
              <a:t>‹#›</a:t>
            </a:fld>
            <a:endParaRPr lang="en-US" dirty="0"/>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theme" Target="../theme/theme2.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4.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smtClean="0">
                <a:solidFill>
                  <a:schemeClr val="tx1">
                    <a:tint val="75000"/>
                  </a:schemeClr>
                </a:solidFill>
              </a:defRPr>
            </a:lvl1pPr>
          </a:lstStyle>
          <a:p>
            <a:pPr>
              <a:defRPr/>
            </a:pPr>
            <a:fld id="{D02B07F7-E57D-4CDB-A3B5-6BA11CA3DAA3}" type="datetime1">
              <a:rPr lang="en-US" smtClean="0"/>
              <a:pPr>
                <a:defRPr/>
              </a:pPr>
              <a:t>30-Jun-21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smtClean="0">
                <a:solidFill>
                  <a:schemeClr val="tx1">
                    <a:tint val="75000"/>
                  </a:schemeClr>
                </a:solidFill>
              </a:defRPr>
            </a:lvl1pPr>
          </a:lstStyle>
          <a:p>
            <a:pPr>
              <a:defRPr/>
            </a:pPr>
            <a:fld id="{80A6053E-8464-4BDC-A7BB-B2CFCA1DCFB3}" type="slidenum">
              <a:rPr lang="en-US"/>
              <a:pPr>
                <a:defRPr/>
              </a:pPr>
              <a:t>‹#›</a:t>
            </a:fld>
            <a:endParaRPr lang="en-US" dirty="0"/>
          </a:p>
        </p:txBody>
      </p:sp>
      <p:sp>
        <p:nvSpPr>
          <p:cNvPr id="7" name="TextBox 6"/>
          <p:cNvSpPr txBox="1"/>
          <p:nvPr userDrawn="1"/>
        </p:nvSpPr>
        <p:spPr>
          <a:xfrm>
            <a:off x="8499475" y="0"/>
            <a:ext cx="641350" cy="246063"/>
          </a:xfrm>
          <a:prstGeom prst="rect">
            <a:avLst/>
          </a:prstGeom>
          <a:solidFill>
            <a:schemeClr val="accent2">
              <a:lumMod val="75000"/>
            </a:schemeClr>
          </a:solidFill>
        </p:spPr>
        <p:txBody>
          <a:bodyPr>
            <a:spAutoFit/>
          </a:bodyPr>
          <a:lstStyle/>
          <a:p>
            <a:pPr algn="ctr" fontAlgn="auto">
              <a:spcBef>
                <a:spcPts val="0"/>
              </a:spcBef>
              <a:spcAft>
                <a:spcPts val="0"/>
              </a:spcAft>
              <a:defRPr/>
            </a:pPr>
            <a:r>
              <a:rPr lang="en-US" sz="1000" dirty="0">
                <a:solidFill>
                  <a:schemeClr val="bg1"/>
                </a:solidFill>
                <a:latin typeface="+mn-lt"/>
                <a:cs typeface="+mn-cs"/>
              </a:rPr>
              <a:t>17 - </a:t>
            </a:r>
            <a:fld id="{392E79CB-3369-4214-86C1-6D268AFB2BE9}" type="slidenum">
              <a:rPr lang="en-US" sz="1000">
                <a:solidFill>
                  <a:schemeClr val="bg1"/>
                </a:solidFill>
                <a:latin typeface="+mn-lt"/>
                <a:cs typeface="+mn-cs"/>
              </a:rPr>
              <a:pPr algn="ctr" fontAlgn="auto">
                <a:spcBef>
                  <a:spcPts val="0"/>
                </a:spcBef>
                <a:spcAft>
                  <a:spcPts val="0"/>
                </a:spcAft>
                <a:defRPr/>
              </a:pPr>
              <a:t>‹#›</a:t>
            </a:fld>
            <a:endParaRPr lang="en-US" sz="1000" dirty="0">
              <a:solidFill>
                <a:schemeClr val="bg1"/>
              </a:solidFill>
              <a:latin typeface="+mn-lt"/>
              <a:cs typeface="+mn-cs"/>
            </a:endParaRPr>
          </a:p>
        </p:txBody>
      </p:sp>
    </p:spTree>
  </p:cSld>
  <p:clrMap bg1="lt1" tx1="dk1" bg2="lt2" tx2="dk2" accent1="accent1" accent2="accent2" accent3="accent3" accent4="accent4" accent5="accent5" accent6="accent6" hlink="hlink" folHlink="folHlink"/>
  <p:sldLayoutIdLst>
    <p:sldLayoutId id="2147484272" r:id="rId1"/>
    <p:sldLayoutId id="2147484262" r:id="rId2"/>
    <p:sldLayoutId id="2147484263" r:id="rId3"/>
    <p:sldLayoutId id="2147484264" r:id="rId4"/>
    <p:sldLayoutId id="2147484265" r:id="rId5"/>
    <p:sldLayoutId id="2147484266" r:id="rId6"/>
    <p:sldLayoutId id="2147484267" r:id="rId7"/>
    <p:sldLayoutId id="2147484268" r:id="rId8"/>
    <p:sldLayoutId id="2147484269" r:id="rId9"/>
    <p:sldLayoutId id="2147484270" r:id="rId10"/>
    <p:sldLayoutId id="2147484271" r:id="rId11"/>
    <p:sldLayoutId id="2147484273" r:id="rId12"/>
  </p:sldLayoutIdLst>
  <p:transition>
    <p:fade/>
  </p:transition>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smtClean="0">
                <a:solidFill>
                  <a:prstClr val="black">
                    <a:tint val="75000"/>
                  </a:prstClr>
                </a:solidFill>
                <a:latin typeface="Arial" charset="0"/>
                <a:cs typeface="Arial" charset="0"/>
              </a:defRPr>
            </a:lvl1pPr>
          </a:lstStyle>
          <a:p>
            <a:pPr>
              <a:defRPr/>
            </a:pPr>
            <a:fld id="{7D6F09DD-F5E3-4ADB-80C2-F8463CA1F3CF}" type="datetime1">
              <a:rPr lang="en-US" smtClean="0"/>
              <a:pPr>
                <a:defRPr/>
              </a:pPr>
              <a:t>30-Jun-21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prstClr val="black">
                    <a:tint val="75000"/>
                  </a:prstClr>
                </a:solidFill>
                <a:latin typeface="Arial" charset="0"/>
                <a:cs typeface="Arial" charset="0"/>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prstClr val="black">
                    <a:tint val="75000"/>
                  </a:prstClr>
                </a:solidFill>
                <a:latin typeface="Arial" charset="0"/>
                <a:cs typeface="Arial" charset="0"/>
              </a:defRPr>
            </a:lvl1pPr>
          </a:lstStyle>
          <a:p>
            <a:pPr>
              <a:defRPr/>
            </a:pPr>
            <a:fld id="{FFEFEBF3-B024-4270-8A5F-01B1000AFA69}"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274" r:id="rId1"/>
    <p:sldLayoutId id="2147484275" r:id="rId2"/>
    <p:sldLayoutId id="2147484276" r:id="rId3"/>
    <p:sldLayoutId id="2147484277" r:id="rId4"/>
    <p:sldLayoutId id="2147484278" r:id="rId5"/>
    <p:sldLayoutId id="2147484279" r:id="rId6"/>
    <p:sldLayoutId id="2147484280" r:id="rId7"/>
    <p:sldLayoutId id="2147484281" r:id="rId8"/>
    <p:sldLayoutId id="2147484282" r:id="rId9"/>
    <p:sldLayoutId id="2147484283" r:id="rId10"/>
    <p:sldLayoutId id="2147484284" r:id="rId11"/>
    <p:sldLayoutId id="2147484285" r:id="rId12"/>
    <p:sldLayoutId id="2147484286" r:id="rId13"/>
    <p:sldLayoutId id="2147484287" r:id="rId14"/>
    <p:sldLayoutId id="2147484288" r:id="rId15"/>
    <p:sldLayoutId id="2147484289" r:id="rId16"/>
  </p:sldLayoutIdLst>
  <p:transition>
    <p:fade/>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prstClr val="black">
                    <a:tint val="75000"/>
                  </a:prstClr>
                </a:solidFill>
                <a:latin typeface="Calibri"/>
                <a:cs typeface="+mn-cs"/>
              </a:defRPr>
            </a:lvl1pPr>
          </a:lstStyle>
          <a:p>
            <a:pPr>
              <a:defRPr/>
            </a:pPr>
            <a:fld id="{E750D334-5FF5-4FCC-AB86-E3E635ECA14E}" type="datetime1">
              <a:rPr lang="en-US" smtClean="0"/>
              <a:pPr>
                <a:defRPr/>
              </a:pPr>
              <a:t>30-Jun-21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prstClr val="black">
                    <a:tint val="75000"/>
                  </a:prstClr>
                </a:solidFill>
                <a:latin typeface="Calibri"/>
                <a:cs typeface="+mn-cs"/>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prstClr val="black">
                    <a:tint val="75000"/>
                  </a:prstClr>
                </a:solidFill>
                <a:latin typeface="Calibri"/>
                <a:cs typeface="+mn-cs"/>
              </a:defRPr>
            </a:lvl1pPr>
          </a:lstStyle>
          <a:p>
            <a:pPr>
              <a:defRPr/>
            </a:pPr>
            <a:fld id="{A131F1BE-26A5-4FAD-8351-3F7565B7BEA5}"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290" r:id="rId1"/>
    <p:sldLayoutId id="2147484291" r:id="rId2"/>
    <p:sldLayoutId id="2147484292" r:id="rId3"/>
    <p:sldLayoutId id="2147484293" r:id="rId4"/>
    <p:sldLayoutId id="2147484294" r:id="rId5"/>
    <p:sldLayoutId id="2147484295" r:id="rId6"/>
    <p:sldLayoutId id="2147484296" r:id="rId7"/>
    <p:sldLayoutId id="2147484297" r:id="rId8"/>
    <p:sldLayoutId id="2147484298" r:id="rId9"/>
    <p:sldLayoutId id="2147484299" r:id="rId10"/>
    <p:sldLayoutId id="2147484300" r:id="rId11"/>
  </p:sldLayoutIdLst>
  <p:transition>
    <p:fade/>
  </p:transition>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09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prstClr val="black">
                    <a:tint val="75000"/>
                  </a:prstClr>
                </a:solidFill>
                <a:latin typeface="Calibri"/>
                <a:cs typeface="+mn-cs"/>
              </a:defRPr>
            </a:lvl1pPr>
          </a:lstStyle>
          <a:p>
            <a:pPr>
              <a:defRPr/>
            </a:pPr>
            <a:fld id="{065B276D-EF3B-44A3-9D15-C00582E67882}" type="datetime1">
              <a:rPr lang="en-US" smtClean="0"/>
              <a:pPr>
                <a:defRPr/>
              </a:pPr>
              <a:t>30-Jun-21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prstClr val="black">
                    <a:tint val="75000"/>
                  </a:prstClr>
                </a:solidFill>
                <a:latin typeface="Calibri"/>
                <a:cs typeface="+mn-cs"/>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prstClr val="black">
                    <a:tint val="75000"/>
                  </a:prstClr>
                </a:solidFill>
                <a:latin typeface="Calibri"/>
                <a:cs typeface="+mn-cs"/>
              </a:defRPr>
            </a:lvl1pPr>
          </a:lstStyle>
          <a:p>
            <a:pPr>
              <a:defRPr/>
            </a:pPr>
            <a:fld id="{C0733FB2-72A3-4D8F-8D53-23A319D7074C}"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301" r:id="rId1"/>
    <p:sldLayoutId id="2147484302" r:id="rId2"/>
    <p:sldLayoutId id="2147484303" r:id="rId3"/>
    <p:sldLayoutId id="2147484304" r:id="rId4"/>
    <p:sldLayoutId id="2147484305" r:id="rId5"/>
    <p:sldLayoutId id="2147484306" r:id="rId6"/>
    <p:sldLayoutId id="2147484307" r:id="rId7"/>
    <p:sldLayoutId id="2147484308" r:id="rId8"/>
    <p:sldLayoutId id="2147484309" r:id="rId9"/>
    <p:sldLayoutId id="2147484310" r:id="rId10"/>
    <p:sldLayoutId id="2147484311" r:id="rId11"/>
  </p:sldLayoutIdLst>
  <p:transition>
    <p:fade/>
  </p:transition>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4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1.xml"/><Relationship Id="rId1" Type="http://schemas.openxmlformats.org/officeDocument/2006/relationships/slideLayout" Target="../slideLayouts/slideLayout6.xml"/><Relationship Id="rId4" Type="http://schemas.openxmlformats.org/officeDocument/2006/relationships/image" Target="../media/image29.png"/></Relationships>
</file>

<file path=ppt/slides/_rels/slide4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3"/>
          <p:cNvSpPr>
            <a:spLocks noGrp="1"/>
          </p:cNvSpPr>
          <p:nvPr>
            <p:ph type="ctrTitle"/>
          </p:nvPr>
        </p:nvSpPr>
        <p:spPr>
          <a:xfrm>
            <a:off x="533400" y="482225"/>
            <a:ext cx="7772400" cy="1524000"/>
          </a:xfrm>
        </p:spPr>
        <p:txBody>
          <a:bodyPr/>
          <a:lstStyle/>
          <a:p>
            <a:pPr eaLnBrk="1" hangingPunct="1"/>
            <a:r>
              <a:rPr lang="en-US" altLang="en-US" b="1" dirty="0">
                <a:ea typeface="MS PGothic" pitchFamily="34" charset="-128"/>
              </a:rPr>
              <a:t>Analysis of Financial Statements</a:t>
            </a:r>
            <a:endParaRPr lang="en-US" altLang="en-US" b="1" dirty="0"/>
          </a:p>
        </p:txBody>
      </p:sp>
      <p:sp>
        <p:nvSpPr>
          <p:cNvPr id="58371" name="Subtitle 2"/>
          <p:cNvSpPr>
            <a:spLocks noGrp="1"/>
          </p:cNvSpPr>
          <p:nvPr>
            <p:ph type="subTitle" idx="1"/>
          </p:nvPr>
        </p:nvSpPr>
        <p:spPr>
          <a:xfrm>
            <a:off x="762000" y="2163947"/>
            <a:ext cx="6400800" cy="856782"/>
          </a:xfrm>
        </p:spPr>
        <p:txBody>
          <a:bodyPr/>
          <a:lstStyle/>
          <a:p>
            <a:pPr algn="l" eaLnBrk="1" hangingPunct="1">
              <a:buFont typeface="Wingdings" pitchFamily="2" charset="2"/>
              <a:buNone/>
            </a:pPr>
            <a:r>
              <a:rPr lang="en-US" altLang="en-US" dirty="0">
                <a:solidFill>
                  <a:srgbClr val="898989"/>
                </a:solidFill>
              </a:rPr>
              <a:t>Chapter 13</a:t>
            </a:r>
          </a:p>
          <a:p>
            <a:pPr algn="l" eaLnBrk="1" hangingPunct="1">
              <a:buFont typeface="Wingdings" pitchFamily="2" charset="2"/>
              <a:buNone/>
            </a:pPr>
            <a:endParaRPr lang="en-US" altLang="en-US" dirty="0">
              <a:solidFill>
                <a:srgbClr val="898989"/>
              </a:solidFill>
            </a:endParaRPr>
          </a:p>
        </p:txBody>
      </p:sp>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0" name="Rectangle 3"/>
          <p:cNvSpPr txBox="1">
            <a:spLocks noChangeArrowheads="1"/>
          </p:cNvSpPr>
          <p:nvPr/>
        </p:nvSpPr>
        <p:spPr bwMode="auto">
          <a:xfrm>
            <a:off x="762000" y="3928147"/>
            <a:ext cx="7239000" cy="2183094"/>
          </a:xfrm>
          <a:prstGeom prst="rect">
            <a:avLst/>
          </a:prstGeom>
          <a:noFill/>
          <a:ln w="9525">
            <a:noFill/>
            <a:miter lim="800000"/>
            <a:headEnd/>
            <a:tailEnd/>
          </a:ln>
          <a:effectLst>
            <a:outerShdw dist="17961" dir="2700000" algn="ctr" rotWithShape="0">
              <a:schemeClr val="bg2"/>
            </a:outerShdw>
          </a:effec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eaLnBrk="1" hangingPunct="1">
              <a:defRPr/>
            </a:pPr>
            <a:r>
              <a:rPr lang="en-US" sz="2800" b="1" dirty="0">
                <a:solidFill>
                  <a:srgbClr val="002060"/>
                </a:solidFill>
                <a:latin typeface="Calibri" panose="020F0502020204030204" pitchFamily="34" charset="0"/>
                <a:ea typeface="ＭＳ Ｐゴシック" pitchFamily="34" charset="-128"/>
              </a:rPr>
              <a:t>Wild and Shaw</a:t>
            </a:r>
          </a:p>
          <a:p>
            <a:pPr algn="l" eaLnBrk="1" hangingPunct="1">
              <a:defRPr/>
            </a:pPr>
            <a:r>
              <a:rPr lang="en-US" sz="2800" b="1" dirty="0">
                <a:solidFill>
                  <a:srgbClr val="002060"/>
                </a:solidFill>
                <a:latin typeface="Calibri" panose="020F0502020204030204" pitchFamily="34" charset="0"/>
                <a:ea typeface="ＭＳ Ｐゴシック" pitchFamily="34" charset="-128"/>
              </a:rPr>
              <a:t>Financial and </a:t>
            </a:r>
            <a:r>
              <a:rPr lang="en-US" sz="2800" b="1">
                <a:solidFill>
                  <a:srgbClr val="002060"/>
                </a:solidFill>
                <a:latin typeface="Calibri" panose="020F0502020204030204" pitchFamily="34" charset="0"/>
                <a:ea typeface="ＭＳ Ｐゴシック" pitchFamily="34" charset="-128"/>
              </a:rPr>
              <a:t>Managerial </a:t>
            </a:r>
            <a:r>
              <a:rPr lang="en-US" sz="2800" b="1" smtClean="0">
                <a:solidFill>
                  <a:srgbClr val="002060"/>
                </a:solidFill>
                <a:latin typeface="Calibri" panose="020F0502020204030204" pitchFamily="34" charset="0"/>
                <a:ea typeface="ＭＳ Ｐゴシック" pitchFamily="34" charset="-128"/>
              </a:rPr>
              <a:t>Accounting</a:t>
            </a:r>
            <a:endParaRPr lang="en-US" sz="2800" b="1" dirty="0">
              <a:solidFill>
                <a:srgbClr val="002060"/>
              </a:solidFill>
              <a:latin typeface="Calibri" panose="020F0502020204030204" pitchFamily="34" charset="0"/>
              <a:ea typeface="ＭＳ Ｐゴシック" pitchFamily="34" charset="-128"/>
            </a:endParaRPr>
          </a:p>
          <a:p>
            <a:pPr algn="l" eaLnBrk="1" hangingPunct="1">
              <a:defRPr/>
            </a:pPr>
            <a:r>
              <a:rPr lang="en-US" sz="2800" b="1" dirty="0">
                <a:solidFill>
                  <a:srgbClr val="002060"/>
                </a:solidFill>
                <a:latin typeface="Calibri" panose="020F0502020204030204" pitchFamily="34" charset="0"/>
                <a:ea typeface="ＭＳ Ｐゴシック" pitchFamily="34" charset="-128"/>
              </a:rPr>
              <a:t>9th Edition</a:t>
            </a:r>
          </a:p>
          <a:p>
            <a:pPr eaLnBrk="1" hangingPunct="1">
              <a:defRPr/>
            </a:pPr>
            <a:r>
              <a:rPr lang="en-US" sz="3900" b="1" dirty="0">
                <a:solidFill>
                  <a:srgbClr val="002060"/>
                </a:solidFill>
                <a:ea typeface="ＭＳ Ｐゴシック" pitchFamily="34" charset="-128"/>
              </a:rPr>
              <a:t> 	</a:t>
            </a:r>
            <a:endParaRPr lang="en-US" b="1" dirty="0">
              <a:solidFill>
                <a:srgbClr val="002060"/>
              </a:solidFill>
              <a:ea typeface="ＭＳ Ｐゴシック" pitchFamily="34" charset="-128"/>
            </a:endParaRPr>
          </a:p>
        </p:txBody>
      </p:sp>
      <p:sp>
        <p:nvSpPr>
          <p:cNvPr id="7" name="Text Placeholder 8">
            <a:extLst>
              <a:ext uri="{FF2B5EF4-FFF2-40B4-BE49-F238E27FC236}">
                <a16:creationId xmlns:a16="http://schemas.microsoft.com/office/drawing/2014/main" xmlns="" id="{E9E322C9-6F9F-424D-8A37-A2DC69A8D25C}"/>
              </a:ext>
            </a:extLst>
          </p:cNvPr>
          <p:cNvSpPr txBox="1">
            <a:spLocks/>
          </p:cNvSpPr>
          <p:nvPr/>
        </p:nvSpPr>
        <p:spPr>
          <a:xfrm>
            <a:off x="477097" y="6355049"/>
            <a:ext cx="8458200" cy="502951"/>
          </a:xfrm>
          <a:prstGeom prst="rect">
            <a:avLst/>
          </a:prstGeom>
        </p:spPr>
        <p:txBody>
          <a:bodyPr vert="horz" lIns="91440" tIns="45720" rIns="91440" bIns="45720" rtlCol="0" anchor="ctr">
            <a:noAutofit/>
          </a:bodyPr>
          <a:lstStyle>
            <a:lvl1pPr marL="365125" marR="0" indent="-282575" algn="l" defTabSz="914400" rtl="0" eaLnBrk="0" fontAlgn="base" latinLnBrk="0" hangingPunct="0">
              <a:lnSpc>
                <a:spcPct val="100000"/>
              </a:lnSpc>
              <a:spcBef>
                <a:spcPts val="600"/>
              </a:spcBef>
              <a:spcAft>
                <a:spcPct val="0"/>
              </a:spcAft>
              <a:buClr>
                <a:srgbClr val="D16349"/>
              </a:buClr>
              <a:buSzPct val="80000"/>
              <a:buFont typeface="Wingdings 2" pitchFamily="18" charset="2"/>
              <a:buChar char=""/>
              <a:tabLst/>
              <a:defRPr lang="en-US" sz="2600" kern="1200"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39763" marR="0" indent="-236538" algn="l" defTabSz="914400" rtl="0" eaLnBrk="0" fontAlgn="base" latinLnBrk="0" hangingPunct="0">
              <a:lnSpc>
                <a:spcPct val="100000"/>
              </a:lnSpc>
              <a:spcBef>
                <a:spcPts val="550"/>
              </a:spcBef>
              <a:spcAft>
                <a:spcPct val="0"/>
              </a:spcAft>
              <a:buClr>
                <a:srgbClr val="D16349"/>
              </a:buClr>
              <a:buSzTx/>
              <a:buFont typeface="Verdana" pitchFamily="34" charset="0"/>
              <a:buChar char="◦"/>
              <a:tabLst/>
              <a:defRPr lang="en-US" sz="2400" kern="1200"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885825" marR="0" indent="-228600" algn="l" defTabSz="914400" rtl="0" eaLnBrk="0" fontAlgn="base" latinLnBrk="0" hangingPunct="0">
              <a:lnSpc>
                <a:spcPct val="100000"/>
              </a:lnSpc>
              <a:spcBef>
                <a:spcPct val="20000"/>
              </a:spcBef>
              <a:spcAft>
                <a:spcPct val="0"/>
              </a:spcAft>
              <a:buClr>
                <a:srgbClr val="CCB400"/>
              </a:buClr>
              <a:buSzTx/>
              <a:buFont typeface="Wingdings 2" pitchFamily="18" charset="2"/>
              <a:buChar char=""/>
              <a:tabLst/>
              <a:defRPr lang="en-US" sz="2200" kern="1200" smtClean="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spcBef>
                <a:spcPct val="20000"/>
              </a:spcBef>
              <a:buClr>
                <a:srgbClr val="77315D"/>
              </a:buClr>
              <a:buFont typeface="Arial" panose="020B0604020202020204" pitchFamily="34" charset="0"/>
              <a:buChar char="–"/>
              <a:defRPr lang="en-US" sz="2000" kern="1200" smtClean="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spcBef>
                <a:spcPct val="20000"/>
              </a:spcBef>
              <a:buClr>
                <a:srgbClr val="77315D"/>
              </a:buClr>
              <a:buFont typeface="Arial" panose="020B0604020202020204" pitchFamily="34" charset="0"/>
              <a:buChar char="»"/>
              <a:defRPr lang="en-US"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000" i="1" dirty="0">
                <a:latin typeface="STIX Two Text" panose="02020603050405020304" pitchFamily="18" charset="0"/>
              </a:rPr>
              <a:t>Copyright ©2022 McGraw-Hill Education. All rights reserved. No reproduction or distribution without the prior written consent of McGraw-Hill Education.</a:t>
            </a:r>
          </a:p>
        </p:txBody>
      </p:sp>
    </p:spTree>
  </p:cSld>
  <p:clrMapOvr>
    <a:masterClrMapping/>
  </p:clrMapOvr>
  <p:transition>
    <p:split orient="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6"/>
          <p:cNvSpPr>
            <a:spLocks noGrp="1"/>
          </p:cNvSpPr>
          <p:nvPr>
            <p:ph type="title"/>
          </p:nvPr>
        </p:nvSpPr>
        <p:spPr>
          <a:xfrm>
            <a:off x="457200" y="533400"/>
            <a:ext cx="8229600" cy="1219200"/>
          </a:xfrm>
        </p:spPr>
        <p:txBody>
          <a:bodyPr/>
          <a:lstStyle/>
          <a:p>
            <a:r>
              <a:rPr lang="en-US" altLang="en-US" b="1" dirty="0"/>
              <a:t>Horizontal Analysis</a:t>
            </a:r>
          </a:p>
        </p:txBody>
      </p:sp>
      <p:sp>
        <p:nvSpPr>
          <p:cNvPr id="64516" name="Rectangle 1"/>
          <p:cNvSpPr>
            <a:spLocks noChangeArrowheads="1"/>
          </p:cNvSpPr>
          <p:nvPr/>
        </p:nvSpPr>
        <p:spPr bwMode="auto">
          <a:xfrm>
            <a:off x="2286000" y="1905000"/>
            <a:ext cx="4572000" cy="646113"/>
          </a:xfrm>
          <a:prstGeom prst="rect">
            <a:avLst/>
          </a:prstGeom>
          <a:noFill/>
          <a:ln w="9525">
            <a:noFill/>
            <a:miter lim="800000"/>
            <a:headEnd/>
            <a:tailEnd/>
          </a:ln>
        </p:spPr>
        <p:txBody>
          <a:bodyPr>
            <a:spAutoFit/>
          </a:bodyPr>
          <a:lstStyle/>
          <a:p>
            <a:r>
              <a:rPr lang="en-US" dirty="0"/>
              <a:t>Horizontal analysis refers to examination of financial statement data </a:t>
            </a:r>
            <a:r>
              <a:rPr lang="en-US" i="1" dirty="0"/>
              <a:t>across time</a:t>
            </a:r>
            <a:r>
              <a:rPr lang="en-US" dirty="0"/>
              <a:t>. </a:t>
            </a:r>
          </a:p>
        </p:txBody>
      </p:sp>
      <p:sp>
        <p:nvSpPr>
          <p:cNvPr id="3" name="Rectangle 2"/>
          <p:cNvSpPr/>
          <p:nvPr/>
        </p:nvSpPr>
        <p:spPr>
          <a:xfrm>
            <a:off x="1676400" y="1981200"/>
            <a:ext cx="5867400" cy="2362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chemeClr val="bg1"/>
                </a:solidFill>
              </a:rPr>
              <a:t>Horizontal analysis is the review of financial statement data </a:t>
            </a:r>
          </a:p>
          <a:p>
            <a:pPr algn="ctr">
              <a:defRPr/>
            </a:pPr>
            <a:r>
              <a:rPr lang="en-US" sz="3200" b="1" i="1" dirty="0">
                <a:solidFill>
                  <a:schemeClr val="bg1"/>
                </a:solidFill>
              </a:rPr>
              <a:t>across time</a:t>
            </a:r>
            <a:r>
              <a:rPr lang="en-US" sz="3200" b="1" dirty="0">
                <a:solidFill>
                  <a:schemeClr val="bg1"/>
                </a:solidFill>
              </a:rPr>
              <a:t>. </a:t>
            </a:r>
          </a:p>
        </p:txBody>
      </p:sp>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8" name="Rounded Rectangle 7"/>
          <p:cNvSpPr/>
          <p:nvPr/>
        </p:nvSpPr>
        <p:spPr>
          <a:xfrm>
            <a:off x="138113" y="6553200"/>
            <a:ext cx="4586287" cy="225918"/>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noProof="0" dirty="0">
                <a:solidFill>
                  <a:prstClr val="black"/>
                </a:solidFill>
                <a:latin typeface="Arial Narrow" pitchFamily="34" charset="0"/>
                <a:cs typeface="+mn-cs"/>
              </a:rPr>
              <a:t>P1:</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t>Explain and apply methods of horizontal analysis.</a:t>
            </a:r>
          </a:p>
        </p:txBody>
      </p:sp>
      <p:sp>
        <p:nvSpPr>
          <p:cNvPr id="10" name="Rectangle 9">
            <a:extLst>
              <a:ext uri="{FF2B5EF4-FFF2-40B4-BE49-F238E27FC236}">
                <a16:creationId xmlns:a16="http://schemas.microsoft.com/office/drawing/2014/main" xmlns="" id="{826A7202-33A9-7C4D-A122-4D87102E38C8}"/>
              </a:ext>
            </a:extLst>
          </p:cNvPr>
          <p:cNvSpPr>
            <a:spLocks noGrp="1" noChangeArrowheads="1"/>
          </p:cNvSpPr>
          <p:nvPr/>
        </p:nvSpPr>
        <p:spPr bwMode="auto">
          <a:xfrm>
            <a:off x="624840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a16="http://schemas.microsoft.com/office/drawing/2014/main" xmlns="" id="{1D154331-5730-BC4A-AFF7-4FC24E61963A}"/>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13-</a:t>
            </a:r>
            <a:fld id="{389021C6-BF4E-47D5-A0FD-A156D54A87E1}" type="slidenum">
              <a:rPr lang="en-US" smtClean="0">
                <a:solidFill>
                  <a:schemeClr val="tx1">
                    <a:lumMod val="50000"/>
                    <a:lumOff val="50000"/>
                  </a:schemeClr>
                </a:solidFill>
              </a:rPr>
              <a:pPr>
                <a:defRPr/>
              </a:pPr>
              <a:t>10</a:t>
            </a:fld>
            <a:endParaRPr lang="en-US" dirty="0">
              <a:solidFill>
                <a:schemeClr val="tx1">
                  <a:lumMod val="50000"/>
                  <a:lumOff val="50000"/>
                </a:schemeClr>
              </a:solidFill>
            </a:endParaRPr>
          </a:p>
        </p:txBody>
      </p:sp>
    </p:spTree>
  </p:cSld>
  <p:clrMapOvr>
    <a:masterClrMapping/>
  </p:clrMapOvr>
  <p:transition>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12"/>
          <p:cNvSpPr>
            <a:spLocks noGrp="1" noChangeArrowheads="1"/>
          </p:cNvSpPr>
          <p:nvPr>
            <p:ph type="title"/>
          </p:nvPr>
        </p:nvSpPr>
        <p:spPr>
          <a:xfrm>
            <a:off x="457200" y="701608"/>
            <a:ext cx="8229600" cy="1066800"/>
          </a:xfrm>
        </p:spPr>
        <p:txBody>
          <a:bodyPr/>
          <a:lstStyle/>
          <a:p>
            <a:r>
              <a:rPr lang="en-US" altLang="en-US" b="1" dirty="0"/>
              <a:t>Comparative Statements: </a:t>
            </a:r>
            <a:br>
              <a:rPr lang="en-US" altLang="en-US" b="1" dirty="0"/>
            </a:br>
            <a:r>
              <a:rPr lang="en-US" altLang="en-US" b="1" dirty="0"/>
              <a:t>Dollar Change</a:t>
            </a:r>
          </a:p>
        </p:txBody>
      </p:sp>
      <p:sp>
        <p:nvSpPr>
          <p:cNvPr id="2053" name="Rectangle 3"/>
          <p:cNvSpPr>
            <a:spLocks noChangeArrowheads="1"/>
          </p:cNvSpPr>
          <p:nvPr/>
        </p:nvSpPr>
        <p:spPr bwMode="auto">
          <a:xfrm>
            <a:off x="1086779" y="2316052"/>
            <a:ext cx="1259961" cy="828432"/>
          </a:xfrm>
          <a:prstGeom prst="rect">
            <a:avLst/>
          </a:prstGeom>
          <a:solidFill>
            <a:schemeClr val="accent4">
              <a:lumMod val="20000"/>
              <a:lumOff val="80000"/>
            </a:schemeClr>
          </a:solidFill>
          <a:ln w="12700" cmpd="dbl">
            <a:solidFill>
              <a:schemeClr val="accent3">
                <a:lumMod val="50000"/>
              </a:schemeClr>
            </a:solidFill>
            <a:miter lim="800000"/>
            <a:headEnd/>
            <a:tailEnd/>
          </a:ln>
          <a:effectLst>
            <a:outerShdw blurRad="50800" dist="38100" dir="2700000" algn="tl" rotWithShape="0">
              <a:prstClr val="black">
                <a:alpha val="40000"/>
              </a:prstClr>
            </a:outerShdw>
          </a:effectLst>
        </p:spPr>
        <p:txBody>
          <a:bodyPr wrap="none" lIns="90488" tIns="44450" rIns="90488" bIns="44450">
            <a:spAutoFit/>
          </a:bodyPr>
          <a:lstStyle/>
          <a:p>
            <a:pPr algn="ctr">
              <a:defRPr/>
            </a:pPr>
            <a:r>
              <a:rPr lang="en-US" sz="2400" b="1" dirty="0">
                <a:solidFill>
                  <a:schemeClr val="accent3">
                    <a:lumMod val="75000"/>
                  </a:schemeClr>
                </a:solidFill>
                <a:latin typeface="Arial" charset="0"/>
                <a:ea typeface="ＭＳ Ｐゴシック" pitchFamily="-108" charset="-128"/>
              </a:rPr>
              <a:t>Dollar</a:t>
            </a:r>
          </a:p>
          <a:p>
            <a:pPr algn="ctr">
              <a:defRPr/>
            </a:pPr>
            <a:r>
              <a:rPr lang="en-US" sz="2400" b="1" dirty="0">
                <a:solidFill>
                  <a:schemeClr val="accent3">
                    <a:lumMod val="75000"/>
                  </a:schemeClr>
                </a:solidFill>
                <a:latin typeface="Arial" charset="0"/>
                <a:ea typeface="ＭＳ Ｐゴシック" pitchFamily="-108" charset="-128"/>
              </a:rPr>
              <a:t>change</a:t>
            </a:r>
          </a:p>
        </p:txBody>
      </p:sp>
      <p:sp>
        <p:nvSpPr>
          <p:cNvPr id="2054" name="Rectangle 4"/>
          <p:cNvSpPr>
            <a:spLocks noChangeArrowheads="1"/>
          </p:cNvSpPr>
          <p:nvPr/>
        </p:nvSpPr>
        <p:spPr bwMode="auto">
          <a:xfrm>
            <a:off x="3003756" y="2316052"/>
            <a:ext cx="2558395" cy="828432"/>
          </a:xfrm>
          <a:prstGeom prst="rect">
            <a:avLst/>
          </a:prstGeom>
          <a:solidFill>
            <a:schemeClr val="accent4">
              <a:lumMod val="20000"/>
              <a:lumOff val="80000"/>
            </a:schemeClr>
          </a:solidFill>
          <a:ln w="12700" cmpd="dbl">
            <a:solidFill>
              <a:schemeClr val="accent3">
                <a:lumMod val="50000"/>
              </a:schemeClr>
            </a:solidFill>
            <a:miter lim="800000"/>
            <a:headEnd/>
            <a:tailEnd/>
          </a:ln>
          <a:effectLst>
            <a:outerShdw blurRad="50800" dist="38100" dir="2700000" algn="tl" rotWithShape="0">
              <a:prstClr val="black">
                <a:alpha val="40000"/>
              </a:prstClr>
            </a:outerShdw>
          </a:effectLst>
        </p:spPr>
        <p:txBody>
          <a:bodyPr wrap="none" lIns="90488" tIns="44450" rIns="90488" bIns="44450">
            <a:spAutoFit/>
          </a:bodyPr>
          <a:lstStyle/>
          <a:p>
            <a:pPr algn="ctr">
              <a:defRPr/>
            </a:pPr>
            <a:r>
              <a:rPr lang="en-US" sz="2400" b="1" dirty="0">
                <a:solidFill>
                  <a:schemeClr val="accent3">
                    <a:lumMod val="75000"/>
                  </a:schemeClr>
                </a:solidFill>
                <a:latin typeface="Arial" charset="0"/>
                <a:ea typeface="ＭＳ Ｐゴシック" pitchFamily="-108" charset="-128"/>
              </a:rPr>
              <a:t>Analysis period </a:t>
            </a:r>
          </a:p>
          <a:p>
            <a:pPr algn="ctr">
              <a:defRPr/>
            </a:pPr>
            <a:r>
              <a:rPr lang="en-US" sz="2400" b="1" dirty="0">
                <a:solidFill>
                  <a:schemeClr val="accent3">
                    <a:lumMod val="75000"/>
                  </a:schemeClr>
                </a:solidFill>
                <a:latin typeface="Arial" charset="0"/>
                <a:ea typeface="ＭＳ Ｐゴシック" pitchFamily="-108" charset="-128"/>
              </a:rPr>
              <a:t>amount</a:t>
            </a:r>
          </a:p>
        </p:txBody>
      </p:sp>
      <p:sp>
        <p:nvSpPr>
          <p:cNvPr id="2055" name="Rectangle 5"/>
          <p:cNvSpPr>
            <a:spLocks noChangeArrowheads="1"/>
          </p:cNvSpPr>
          <p:nvPr/>
        </p:nvSpPr>
        <p:spPr bwMode="auto">
          <a:xfrm>
            <a:off x="6172200" y="2316052"/>
            <a:ext cx="1944444" cy="828432"/>
          </a:xfrm>
          <a:prstGeom prst="rect">
            <a:avLst/>
          </a:prstGeom>
          <a:solidFill>
            <a:schemeClr val="accent4">
              <a:lumMod val="20000"/>
              <a:lumOff val="80000"/>
            </a:schemeClr>
          </a:solidFill>
          <a:ln w="12700" cmpd="dbl">
            <a:solidFill>
              <a:schemeClr val="accent3">
                <a:lumMod val="50000"/>
              </a:schemeClr>
            </a:solidFill>
            <a:miter lim="800000"/>
            <a:headEnd/>
            <a:tailEnd/>
          </a:ln>
          <a:effectLst>
            <a:outerShdw blurRad="50800" dist="38100" dir="2700000" algn="tl" rotWithShape="0">
              <a:prstClr val="black">
                <a:alpha val="40000"/>
              </a:prstClr>
            </a:outerShdw>
          </a:effectLst>
        </p:spPr>
        <p:txBody>
          <a:bodyPr wrap="none" lIns="90488" tIns="44450" rIns="90488" bIns="44450">
            <a:spAutoFit/>
          </a:bodyPr>
          <a:lstStyle/>
          <a:p>
            <a:pPr algn="ctr">
              <a:defRPr/>
            </a:pPr>
            <a:r>
              <a:rPr lang="en-US" sz="2400" b="1" dirty="0">
                <a:solidFill>
                  <a:schemeClr val="accent3">
                    <a:lumMod val="75000"/>
                  </a:schemeClr>
                </a:solidFill>
                <a:latin typeface="Arial" charset="0"/>
                <a:ea typeface="ＭＳ Ｐゴシック" pitchFamily="-108" charset="-128"/>
              </a:rPr>
              <a:t>Base period</a:t>
            </a:r>
          </a:p>
          <a:p>
            <a:pPr algn="ctr">
              <a:defRPr/>
            </a:pPr>
            <a:r>
              <a:rPr lang="en-US" sz="2400" b="1" dirty="0">
                <a:solidFill>
                  <a:schemeClr val="accent3">
                    <a:lumMod val="75000"/>
                  </a:schemeClr>
                </a:solidFill>
                <a:latin typeface="Arial" charset="0"/>
                <a:ea typeface="ＭＳ Ｐゴシック" pitchFamily="-108" charset="-128"/>
              </a:rPr>
              <a:t>amount</a:t>
            </a:r>
          </a:p>
        </p:txBody>
      </p:sp>
      <p:sp>
        <p:nvSpPr>
          <p:cNvPr id="2056" name="Rectangle 6"/>
          <p:cNvSpPr>
            <a:spLocks noChangeArrowheads="1"/>
          </p:cNvSpPr>
          <p:nvPr/>
        </p:nvSpPr>
        <p:spPr bwMode="auto">
          <a:xfrm>
            <a:off x="2462885" y="2462102"/>
            <a:ext cx="423862" cy="582612"/>
          </a:xfrm>
          <a:prstGeom prst="rect">
            <a:avLst/>
          </a:prstGeom>
          <a:noFill/>
          <a:ln w="12700">
            <a:noFill/>
            <a:miter lim="800000"/>
            <a:headEnd/>
            <a:tailEnd/>
          </a:ln>
          <a:effectLst>
            <a:outerShdw blurRad="50800" dist="38100" dir="2700000" algn="tl" rotWithShape="0">
              <a:prstClr val="black">
                <a:alpha val="40000"/>
              </a:prstClr>
            </a:outerShdw>
          </a:effectLst>
        </p:spPr>
        <p:txBody>
          <a:bodyPr wrap="none" lIns="90488" tIns="44450" rIns="90488" bIns="44450">
            <a:spAutoFit/>
          </a:bodyPr>
          <a:lstStyle/>
          <a:p>
            <a:pPr>
              <a:defRPr/>
            </a:pPr>
            <a:r>
              <a:rPr lang="en-US" sz="3200" b="1" dirty="0">
                <a:solidFill>
                  <a:schemeClr val="accent3">
                    <a:lumMod val="75000"/>
                  </a:schemeClr>
                </a:solidFill>
                <a:latin typeface="Arial" charset="0"/>
                <a:ea typeface="ＭＳ Ｐゴシック" pitchFamily="-108" charset="-128"/>
              </a:rPr>
              <a:t>=</a:t>
            </a:r>
          </a:p>
        </p:txBody>
      </p:sp>
      <p:sp>
        <p:nvSpPr>
          <p:cNvPr id="2057" name="Rectangle 7"/>
          <p:cNvSpPr>
            <a:spLocks noChangeArrowheads="1"/>
          </p:cNvSpPr>
          <p:nvPr/>
        </p:nvSpPr>
        <p:spPr bwMode="auto">
          <a:xfrm>
            <a:off x="5691860" y="2462102"/>
            <a:ext cx="411162" cy="582612"/>
          </a:xfrm>
          <a:prstGeom prst="rect">
            <a:avLst/>
          </a:prstGeom>
          <a:noFill/>
          <a:ln w="12700">
            <a:noFill/>
            <a:miter lim="800000"/>
            <a:headEnd/>
            <a:tailEnd/>
          </a:ln>
          <a:effectLst>
            <a:outerShdw blurRad="50800" dist="38100" dir="2700000" algn="tl" rotWithShape="0">
              <a:prstClr val="black">
                <a:alpha val="40000"/>
              </a:prstClr>
            </a:outerShdw>
          </a:effectLst>
        </p:spPr>
        <p:txBody>
          <a:bodyPr wrap="none" lIns="90488" tIns="44450" rIns="90488" bIns="44450">
            <a:spAutoFit/>
          </a:bodyPr>
          <a:lstStyle/>
          <a:p>
            <a:pPr>
              <a:defRPr/>
            </a:pPr>
            <a:r>
              <a:rPr lang="en-US" sz="3200" b="1" dirty="0">
                <a:solidFill>
                  <a:schemeClr val="accent3">
                    <a:lumMod val="75000"/>
                  </a:schemeClr>
                </a:solidFill>
                <a:latin typeface="Arial" charset="0"/>
                <a:ea typeface="ＭＳ Ｐゴシック" pitchFamily="-108" charset="-128"/>
              </a:rPr>
              <a:t>–</a:t>
            </a:r>
          </a:p>
        </p:txBody>
      </p:sp>
      <p:sp>
        <p:nvSpPr>
          <p:cNvPr id="2061" name="Rectangle 11"/>
          <p:cNvSpPr>
            <a:spLocks noChangeArrowheads="1"/>
          </p:cNvSpPr>
          <p:nvPr/>
        </p:nvSpPr>
        <p:spPr bwMode="auto">
          <a:xfrm>
            <a:off x="924389" y="3365302"/>
            <a:ext cx="7295220" cy="2798202"/>
          </a:xfrm>
          <a:prstGeom prst="rect">
            <a:avLst/>
          </a:prstGeom>
          <a:solidFill>
            <a:schemeClr val="accent6">
              <a:lumMod val="40000"/>
              <a:lumOff val="60000"/>
            </a:schemeClr>
          </a:solidFill>
          <a:ln w="12700" cmpd="thinThick">
            <a:solidFill>
              <a:schemeClr val="tx2">
                <a:lumMod val="50000"/>
              </a:schemeClr>
            </a:solidFill>
            <a:miter lim="800000"/>
            <a:headEnd/>
            <a:tailEnd/>
          </a:ln>
          <a:effectLst>
            <a:outerShdw blurRad="50800" dist="38100" dir="2700000" algn="tl" rotWithShape="0">
              <a:prstClr val="black">
                <a:alpha val="40000"/>
              </a:prstClr>
            </a:outerShdw>
          </a:effectLst>
        </p:spPr>
        <p:txBody>
          <a:bodyPr wrap="square" lIns="90488" tIns="44450" rIns="90488" bIns="44450">
            <a:spAutoFit/>
          </a:bodyPr>
          <a:lstStyle/>
          <a:p>
            <a:pPr marL="342900" indent="-342900">
              <a:spcBef>
                <a:spcPct val="50000"/>
              </a:spcBef>
              <a:buFont typeface="Arial" panose="020B0604020202020204" pitchFamily="34" charset="0"/>
              <a:buChar char="•"/>
              <a:defRPr/>
            </a:pPr>
            <a:r>
              <a:rPr lang="en-US" sz="2200" b="1" dirty="0">
                <a:solidFill>
                  <a:schemeClr val="tx2">
                    <a:lumMod val="50000"/>
                  </a:schemeClr>
                </a:solidFill>
                <a:latin typeface="Arial" charset="0"/>
                <a:ea typeface="ＭＳ Ｐゴシック" pitchFamily="-108" charset="-128"/>
              </a:rPr>
              <a:t>When measuring the amount of the change in dollar amounts, compare the analysis period to the base period. </a:t>
            </a:r>
          </a:p>
          <a:p>
            <a:pPr marL="342900" indent="-342900">
              <a:spcBef>
                <a:spcPct val="50000"/>
              </a:spcBef>
              <a:buFont typeface="Arial" panose="020B0604020202020204" pitchFamily="34" charset="0"/>
              <a:buChar char="•"/>
              <a:defRPr/>
            </a:pPr>
            <a:r>
              <a:rPr lang="en-US" sz="2200" b="1" dirty="0">
                <a:solidFill>
                  <a:schemeClr val="tx2">
                    <a:lumMod val="50000"/>
                  </a:schemeClr>
                </a:solidFill>
                <a:latin typeface="Arial" charset="0"/>
                <a:ea typeface="ＭＳ Ｐゴシック" pitchFamily="-108" charset="-128"/>
              </a:rPr>
              <a:t>The analysis period refers to the financial statements under analysis.</a:t>
            </a:r>
          </a:p>
          <a:p>
            <a:pPr marL="342900" indent="-342900">
              <a:spcBef>
                <a:spcPct val="50000"/>
              </a:spcBef>
              <a:buFont typeface="Arial" panose="020B0604020202020204" pitchFamily="34" charset="0"/>
              <a:buChar char="•"/>
              <a:defRPr/>
            </a:pPr>
            <a:r>
              <a:rPr lang="en-US" sz="2200" b="1" dirty="0">
                <a:solidFill>
                  <a:schemeClr val="tx2">
                    <a:lumMod val="50000"/>
                  </a:schemeClr>
                </a:solidFill>
                <a:latin typeface="Arial" charset="0"/>
                <a:ea typeface="ＭＳ Ｐゴシック" pitchFamily="-108" charset="-128"/>
              </a:rPr>
              <a:t>The base period refers to the financial statements used for comparison. </a:t>
            </a:r>
          </a:p>
        </p:txBody>
      </p:sp>
      <p:sp>
        <p:nvSpPr>
          <p:cNvPr id="11" name="Rectangle 10"/>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3" name="Rounded Rectangle 12"/>
          <p:cNvSpPr/>
          <p:nvPr/>
        </p:nvSpPr>
        <p:spPr>
          <a:xfrm>
            <a:off x="138113" y="6553200"/>
            <a:ext cx="4586287" cy="225918"/>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noProof="0" dirty="0">
                <a:solidFill>
                  <a:prstClr val="black"/>
                </a:solidFill>
                <a:latin typeface="Arial Narrow" pitchFamily="34" charset="0"/>
                <a:cs typeface="+mn-cs"/>
              </a:rPr>
              <a:t>P1:</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t>Explain and apply methods of horizontal analysis.</a:t>
            </a:r>
          </a:p>
        </p:txBody>
      </p:sp>
      <p:sp>
        <p:nvSpPr>
          <p:cNvPr id="15" name="Rectangle 14">
            <a:extLst>
              <a:ext uri="{FF2B5EF4-FFF2-40B4-BE49-F238E27FC236}">
                <a16:creationId xmlns:a16="http://schemas.microsoft.com/office/drawing/2014/main" xmlns="" id="{FBFDFB81-4C4A-EF43-A505-EE03F50A5AE9}"/>
              </a:ext>
            </a:extLst>
          </p:cNvPr>
          <p:cNvSpPr>
            <a:spLocks noGrp="1" noChangeArrowheads="1"/>
          </p:cNvSpPr>
          <p:nvPr/>
        </p:nvSpPr>
        <p:spPr bwMode="auto">
          <a:xfrm>
            <a:off x="6186644"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6" name="Slide Number Placeholder 7">
            <a:extLst>
              <a:ext uri="{FF2B5EF4-FFF2-40B4-BE49-F238E27FC236}">
                <a16:creationId xmlns:a16="http://schemas.microsoft.com/office/drawing/2014/main" xmlns="" id="{A3C8EEAF-BEA3-0C49-AEC4-2B080499FE66}"/>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13-</a:t>
            </a:r>
            <a:fld id="{389021C6-BF4E-47D5-A0FD-A156D54A87E1}" type="slidenum">
              <a:rPr lang="en-US" smtClean="0">
                <a:solidFill>
                  <a:schemeClr val="tx1">
                    <a:lumMod val="50000"/>
                    <a:lumOff val="50000"/>
                  </a:schemeClr>
                </a:solidFill>
              </a:rPr>
              <a:pPr>
                <a:defRPr/>
              </a:pPr>
              <a:t>11</a:t>
            </a:fld>
            <a:endParaRPr lang="en-US" dirty="0">
              <a:solidFill>
                <a:schemeClr val="tx1">
                  <a:lumMod val="50000"/>
                  <a:lumOff val="50000"/>
                </a:schemeClr>
              </a:solidFill>
            </a:endParaRPr>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2061"/>
                                        </p:tgtEl>
                                        <p:attrNameLst>
                                          <p:attrName>style.visibility</p:attrName>
                                        </p:attrNameLst>
                                      </p:cBhvr>
                                      <p:to>
                                        <p:strVal val="visible"/>
                                      </p:to>
                                    </p:set>
                                    <p:anim calcmode="lin" valueType="num">
                                      <p:cBhvr additive="base">
                                        <p:cTn id="7" dur="500" fill="hold"/>
                                        <p:tgtEl>
                                          <p:spTgt spid="2061"/>
                                        </p:tgtEl>
                                        <p:attrNameLst>
                                          <p:attrName>ppt_x</p:attrName>
                                        </p:attrNameLst>
                                      </p:cBhvr>
                                      <p:tavLst>
                                        <p:tav tm="0">
                                          <p:val>
                                            <p:strVal val="#ppt_x"/>
                                          </p:val>
                                        </p:tav>
                                        <p:tav tm="100000">
                                          <p:val>
                                            <p:strVal val="#ppt_x"/>
                                          </p:val>
                                        </p:tav>
                                      </p:tavLst>
                                    </p:anim>
                                    <p:anim calcmode="lin" valueType="num">
                                      <p:cBhvr additive="base">
                                        <p:cTn id="8" dur="500" fill="hold"/>
                                        <p:tgtEl>
                                          <p:spTgt spid="206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10"/>
          <p:cNvSpPr>
            <a:spLocks noGrp="1" noChangeArrowheads="1"/>
          </p:cNvSpPr>
          <p:nvPr>
            <p:ph type="title"/>
          </p:nvPr>
        </p:nvSpPr>
        <p:spPr>
          <a:xfrm>
            <a:off x="457200" y="609600"/>
            <a:ext cx="8229600" cy="990600"/>
          </a:xfrm>
        </p:spPr>
        <p:txBody>
          <a:bodyPr/>
          <a:lstStyle/>
          <a:p>
            <a:r>
              <a:rPr lang="en-US" altLang="en-US" b="1" dirty="0"/>
              <a:t>Comparative Statements:</a:t>
            </a:r>
            <a:br>
              <a:rPr lang="en-US" altLang="en-US" b="1" dirty="0"/>
            </a:br>
            <a:r>
              <a:rPr lang="en-US" altLang="en-US" b="1" dirty="0"/>
              <a:t>Percent Change</a:t>
            </a:r>
          </a:p>
        </p:txBody>
      </p:sp>
      <p:sp>
        <p:nvSpPr>
          <p:cNvPr id="3077" name="Rectangle 3"/>
          <p:cNvSpPr>
            <a:spLocks noChangeArrowheads="1"/>
          </p:cNvSpPr>
          <p:nvPr/>
        </p:nvSpPr>
        <p:spPr bwMode="auto">
          <a:xfrm>
            <a:off x="262291" y="1961938"/>
            <a:ext cx="1127600" cy="879728"/>
          </a:xfrm>
          <a:prstGeom prst="rect">
            <a:avLst/>
          </a:prstGeom>
          <a:solidFill>
            <a:schemeClr val="accent3">
              <a:lumMod val="20000"/>
              <a:lumOff val="80000"/>
            </a:schemeClr>
          </a:solidFill>
          <a:ln w="12700" cmpd="dbl">
            <a:solidFill>
              <a:schemeClr val="accent3">
                <a:lumMod val="75000"/>
              </a:schemeClr>
            </a:solidFill>
            <a:miter lim="800000"/>
            <a:headEnd/>
            <a:tailEnd/>
          </a:ln>
          <a:effectLst>
            <a:outerShdw blurRad="50800" dist="38100" dir="2700000" algn="tl" rotWithShape="0">
              <a:prstClr val="black">
                <a:alpha val="40000"/>
              </a:prstClr>
            </a:outerShdw>
          </a:effectLst>
        </p:spPr>
        <p:txBody>
          <a:bodyPr wrap="square" lIns="90488" tIns="44450" rIns="90488" bIns="44450">
            <a:spAutoFit/>
          </a:bodyPr>
          <a:lstStyle/>
          <a:p>
            <a:pPr algn="ctr">
              <a:spcBef>
                <a:spcPts val="0"/>
              </a:spcBef>
              <a:defRPr/>
            </a:pPr>
            <a:endParaRPr lang="en-US" sz="800" b="1" dirty="0">
              <a:solidFill>
                <a:schemeClr val="accent3">
                  <a:lumMod val="50000"/>
                </a:schemeClr>
              </a:solidFill>
              <a:latin typeface="Arial" charset="0"/>
              <a:ea typeface="ＭＳ Ｐゴシック" pitchFamily="-108" charset="-128"/>
            </a:endParaRPr>
          </a:p>
          <a:p>
            <a:pPr algn="ctr">
              <a:spcBef>
                <a:spcPts val="0"/>
              </a:spcBef>
              <a:defRPr/>
            </a:pPr>
            <a:r>
              <a:rPr lang="en-US" sz="2000" b="1" dirty="0">
                <a:solidFill>
                  <a:schemeClr val="accent3">
                    <a:lumMod val="50000"/>
                  </a:schemeClr>
                </a:solidFill>
                <a:latin typeface="Arial" charset="0"/>
                <a:ea typeface="ＭＳ Ｐゴシック" pitchFamily="-108" charset="-128"/>
              </a:rPr>
              <a:t>%</a:t>
            </a:r>
          </a:p>
          <a:p>
            <a:pPr algn="ctr">
              <a:spcBef>
                <a:spcPts val="400"/>
              </a:spcBef>
              <a:defRPr/>
            </a:pPr>
            <a:r>
              <a:rPr lang="en-US" sz="2000" b="1" dirty="0">
                <a:solidFill>
                  <a:schemeClr val="accent3">
                    <a:lumMod val="50000"/>
                  </a:schemeClr>
                </a:solidFill>
                <a:latin typeface="Arial" charset="0"/>
                <a:ea typeface="ＭＳ Ｐゴシック" pitchFamily="-108" charset="-128"/>
              </a:rPr>
              <a:t>change</a:t>
            </a:r>
          </a:p>
        </p:txBody>
      </p:sp>
      <p:sp>
        <p:nvSpPr>
          <p:cNvPr id="3078" name="Rectangle 4"/>
          <p:cNvSpPr>
            <a:spLocks noChangeArrowheads="1"/>
          </p:cNvSpPr>
          <p:nvPr/>
        </p:nvSpPr>
        <p:spPr bwMode="auto">
          <a:xfrm>
            <a:off x="1682045" y="1947786"/>
            <a:ext cx="6443133" cy="859210"/>
          </a:xfrm>
          <a:prstGeom prst="rect">
            <a:avLst/>
          </a:prstGeom>
          <a:solidFill>
            <a:schemeClr val="accent3">
              <a:lumMod val="20000"/>
              <a:lumOff val="80000"/>
            </a:schemeClr>
          </a:solidFill>
          <a:ln w="12700" cmpd="dbl">
            <a:solidFill>
              <a:schemeClr val="accent3">
                <a:lumMod val="75000"/>
              </a:schemeClr>
            </a:solidFill>
            <a:miter lim="800000"/>
            <a:headEnd/>
            <a:tailEnd/>
          </a:ln>
          <a:effectLst>
            <a:outerShdw blurRad="50800" dist="38100" dir="2700000" algn="tl" rotWithShape="0">
              <a:prstClr val="black">
                <a:alpha val="40000"/>
              </a:prstClr>
            </a:outerShdw>
          </a:effectLst>
        </p:spPr>
        <p:txBody>
          <a:bodyPr wrap="square" lIns="90488" tIns="44450" rIns="90488" bIns="44450">
            <a:spAutoFit/>
          </a:bodyPr>
          <a:lstStyle/>
          <a:p>
            <a:pPr algn="ctr">
              <a:spcBef>
                <a:spcPts val="1200"/>
              </a:spcBef>
              <a:defRPr/>
            </a:pPr>
            <a:r>
              <a:rPr lang="en-US" sz="2000" b="1" dirty="0">
                <a:solidFill>
                  <a:schemeClr val="accent3">
                    <a:lumMod val="50000"/>
                  </a:schemeClr>
                </a:solidFill>
                <a:latin typeface="Arial" charset="0"/>
                <a:ea typeface="ＭＳ Ｐゴシック" pitchFamily="-108" charset="-128"/>
              </a:rPr>
              <a:t>Analysis period amount – Base period amount</a:t>
            </a:r>
          </a:p>
          <a:p>
            <a:pPr algn="ctr">
              <a:spcBef>
                <a:spcPts val="1200"/>
              </a:spcBef>
              <a:defRPr/>
            </a:pPr>
            <a:r>
              <a:rPr lang="en-US" sz="2000" b="1" dirty="0">
                <a:solidFill>
                  <a:schemeClr val="accent3">
                    <a:lumMod val="50000"/>
                  </a:schemeClr>
                </a:solidFill>
                <a:latin typeface="Arial" charset="0"/>
                <a:ea typeface="ＭＳ Ｐゴシック" pitchFamily="-108" charset="-128"/>
              </a:rPr>
              <a:t> Base period amount</a:t>
            </a:r>
          </a:p>
        </p:txBody>
      </p:sp>
      <p:sp>
        <p:nvSpPr>
          <p:cNvPr id="3079" name="Rectangle 5"/>
          <p:cNvSpPr>
            <a:spLocks noChangeArrowheads="1"/>
          </p:cNvSpPr>
          <p:nvPr/>
        </p:nvSpPr>
        <p:spPr bwMode="auto">
          <a:xfrm>
            <a:off x="8480233" y="2148414"/>
            <a:ext cx="635545" cy="397545"/>
          </a:xfrm>
          <a:prstGeom prst="rect">
            <a:avLst/>
          </a:prstGeom>
          <a:solidFill>
            <a:schemeClr val="accent3">
              <a:lumMod val="20000"/>
              <a:lumOff val="80000"/>
            </a:schemeClr>
          </a:solidFill>
          <a:ln w="12700" cmpd="dbl">
            <a:solidFill>
              <a:schemeClr val="accent3">
                <a:lumMod val="75000"/>
              </a:schemeClr>
            </a:solidFill>
            <a:miter lim="800000"/>
            <a:headEnd/>
            <a:tailEnd/>
          </a:ln>
          <a:effectLst>
            <a:outerShdw blurRad="50800" dist="38100" dir="2700000" algn="tl" rotWithShape="0">
              <a:prstClr val="black">
                <a:alpha val="40000"/>
              </a:prstClr>
            </a:outerShdw>
          </a:effectLst>
        </p:spPr>
        <p:txBody>
          <a:bodyPr wrap="square" lIns="90488" tIns="44450" rIns="90488" bIns="44450">
            <a:spAutoFit/>
          </a:bodyPr>
          <a:lstStyle/>
          <a:p>
            <a:pPr algn="ctr">
              <a:defRPr/>
            </a:pPr>
            <a:r>
              <a:rPr lang="en-US" sz="2000" b="1" dirty="0">
                <a:solidFill>
                  <a:schemeClr val="accent3">
                    <a:lumMod val="50000"/>
                  </a:schemeClr>
                </a:solidFill>
                <a:latin typeface="Arial" charset="0"/>
                <a:ea typeface="ＭＳ Ｐゴシック" pitchFamily="-108" charset="-128"/>
              </a:rPr>
              <a:t>100</a:t>
            </a:r>
          </a:p>
        </p:txBody>
      </p:sp>
      <p:sp>
        <p:nvSpPr>
          <p:cNvPr id="3080" name="Line 6"/>
          <p:cNvSpPr>
            <a:spLocks noChangeShapeType="1"/>
          </p:cNvSpPr>
          <p:nvPr/>
        </p:nvSpPr>
        <p:spPr bwMode="auto">
          <a:xfrm>
            <a:off x="1656959" y="2377012"/>
            <a:ext cx="6468219" cy="1"/>
          </a:xfrm>
          <a:prstGeom prst="line">
            <a:avLst/>
          </a:prstGeom>
          <a:noFill/>
          <a:ln w="19050">
            <a:solidFill>
              <a:schemeClr val="accent3">
                <a:lumMod val="75000"/>
              </a:schemeClr>
            </a:solidFill>
            <a:round/>
            <a:headEnd/>
            <a:tailEnd/>
          </a:ln>
          <a:effectLst>
            <a:outerShdw blurRad="50800" dist="38100" dir="2700000" algn="tl" rotWithShape="0">
              <a:prstClr val="black">
                <a:alpha val="40000"/>
              </a:prstClr>
            </a:outerShdw>
          </a:effectLst>
        </p:spPr>
        <p:txBody>
          <a:bodyPr/>
          <a:lstStyle/>
          <a:p>
            <a:pPr>
              <a:defRPr/>
            </a:pPr>
            <a:endParaRPr lang="en-US" dirty="0">
              <a:latin typeface="Arial" charset="0"/>
              <a:ea typeface="ＭＳ Ｐゴシック" pitchFamily="-108" charset="-128"/>
            </a:endParaRPr>
          </a:p>
        </p:txBody>
      </p:sp>
      <p:sp>
        <p:nvSpPr>
          <p:cNvPr id="3081" name="Rectangle 7"/>
          <p:cNvSpPr>
            <a:spLocks noChangeArrowheads="1"/>
          </p:cNvSpPr>
          <p:nvPr/>
        </p:nvSpPr>
        <p:spPr bwMode="auto">
          <a:xfrm>
            <a:off x="1368614" y="2146604"/>
            <a:ext cx="355764" cy="459100"/>
          </a:xfrm>
          <a:prstGeom prst="rect">
            <a:avLst/>
          </a:prstGeom>
          <a:noFill/>
          <a:ln w="12700">
            <a:noFill/>
            <a:miter lim="800000"/>
            <a:headEnd/>
            <a:tailEnd/>
          </a:ln>
        </p:spPr>
        <p:txBody>
          <a:bodyPr wrap="square" lIns="90488" tIns="44450" rIns="90488" bIns="44450">
            <a:spAutoFit/>
          </a:bodyPr>
          <a:lstStyle/>
          <a:p>
            <a:pPr>
              <a:defRPr/>
            </a:pPr>
            <a:r>
              <a:rPr lang="en-US" sz="2400" b="1" dirty="0">
                <a:solidFill>
                  <a:schemeClr val="accent3">
                    <a:lumMod val="75000"/>
                  </a:schemeClr>
                </a:solidFill>
                <a:latin typeface="Arial" charset="0"/>
                <a:ea typeface="ＭＳ Ｐゴシック" pitchFamily="-108" charset="-128"/>
              </a:rPr>
              <a:t>=</a:t>
            </a:r>
          </a:p>
        </p:txBody>
      </p:sp>
      <p:sp>
        <p:nvSpPr>
          <p:cNvPr id="13321" name="Rectangle 8"/>
          <p:cNvSpPr>
            <a:spLocks noChangeArrowheads="1"/>
          </p:cNvSpPr>
          <p:nvPr/>
        </p:nvSpPr>
        <p:spPr bwMode="auto">
          <a:xfrm>
            <a:off x="7998723" y="2099603"/>
            <a:ext cx="507455" cy="582211"/>
          </a:xfrm>
          <a:prstGeom prst="rect">
            <a:avLst/>
          </a:prstGeom>
          <a:noFill/>
          <a:ln w="12700">
            <a:noFill/>
            <a:miter lim="800000"/>
            <a:headEnd/>
            <a:tailEnd/>
          </a:ln>
        </p:spPr>
        <p:txBody>
          <a:bodyPr wrap="square" lIns="90488" tIns="44450" rIns="90488" bIns="44450">
            <a:spAutoFit/>
          </a:bodyPr>
          <a:lstStyle/>
          <a:p>
            <a:pPr>
              <a:defRPr/>
            </a:pPr>
            <a:r>
              <a:rPr lang="en-US" sz="3200" b="1" dirty="0">
                <a:solidFill>
                  <a:schemeClr val="accent3">
                    <a:lumMod val="50000"/>
                  </a:schemeClr>
                </a:solidFill>
                <a:ea typeface="MS PGothic" pitchFamily="34" charset="-128"/>
              </a:rPr>
              <a:t>×</a:t>
            </a:r>
          </a:p>
        </p:txBody>
      </p:sp>
      <p:sp>
        <p:nvSpPr>
          <p:cNvPr id="12" name="Rectangle 11"/>
          <p:cNvSpPr>
            <a:spLocks noChangeArrowheads="1"/>
          </p:cNvSpPr>
          <p:nvPr/>
        </p:nvSpPr>
        <p:spPr bwMode="auto">
          <a:xfrm>
            <a:off x="685800" y="2983833"/>
            <a:ext cx="8001000" cy="1613262"/>
          </a:xfrm>
          <a:prstGeom prst="rect">
            <a:avLst/>
          </a:prstGeom>
          <a:solidFill>
            <a:srgbClr val="CCECFF"/>
          </a:solidFill>
          <a:ln w="12700" cmpd="thinThick">
            <a:solidFill>
              <a:srgbClr val="005400"/>
            </a:solidFill>
            <a:miter lim="800000"/>
            <a:headEnd/>
            <a:tailEnd/>
          </a:ln>
          <a:effectLst>
            <a:outerShdw blurRad="50800" dist="38100" dir="2700000" algn="tl" rotWithShape="0">
              <a:prstClr val="black">
                <a:alpha val="40000"/>
              </a:prstClr>
            </a:outerShdw>
          </a:effectLst>
        </p:spPr>
        <p:txBody>
          <a:bodyPr wrap="square" lIns="90488" tIns="44450" rIns="90488" bIns="44450">
            <a:spAutoFit/>
          </a:bodyPr>
          <a:lstStyle/>
          <a:p>
            <a:pPr>
              <a:spcBef>
                <a:spcPct val="50000"/>
              </a:spcBef>
              <a:defRPr/>
            </a:pPr>
            <a:r>
              <a:rPr lang="en-US" sz="2200" b="1" dirty="0">
                <a:solidFill>
                  <a:schemeClr val="tx2">
                    <a:lumMod val="50000"/>
                  </a:schemeClr>
                </a:solidFill>
                <a:latin typeface="Arial" charset="0"/>
                <a:ea typeface="ＭＳ Ｐゴシック" pitchFamily="-108" charset="-128"/>
              </a:rPr>
              <a:t>When calculating the change as a percentage, divide the amount of the dollar change by the base period amount, and then multiply by 100 to convert to a percentage. </a:t>
            </a:r>
          </a:p>
          <a:p>
            <a:pPr>
              <a:spcBef>
                <a:spcPct val="50000"/>
              </a:spcBef>
              <a:defRPr/>
            </a:pPr>
            <a:r>
              <a:rPr lang="en-US" sz="2200" b="1" dirty="0">
                <a:solidFill>
                  <a:schemeClr val="tx2">
                    <a:lumMod val="50000"/>
                  </a:schemeClr>
                </a:solidFill>
                <a:latin typeface="Arial" charset="0"/>
                <a:ea typeface="ＭＳ Ｐゴシック" pitchFamily="-108" charset="-128"/>
              </a:rPr>
              <a:t>Four cases require additional analysis.</a:t>
            </a:r>
          </a:p>
        </p:txBody>
      </p:sp>
      <p:sp>
        <p:nvSpPr>
          <p:cNvPr id="13" name="Rectangle 12"/>
          <p:cNvSpPr/>
          <p:nvPr/>
        </p:nvSpPr>
        <p:spPr>
          <a:xfrm>
            <a:off x="14111" y="-36689"/>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5" name="Rounded Rectangle 14"/>
          <p:cNvSpPr/>
          <p:nvPr/>
        </p:nvSpPr>
        <p:spPr>
          <a:xfrm>
            <a:off x="138113" y="6553200"/>
            <a:ext cx="4586287" cy="225918"/>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noProof="0" dirty="0">
                <a:solidFill>
                  <a:prstClr val="black"/>
                </a:solidFill>
                <a:latin typeface="Arial Narrow" pitchFamily="34" charset="0"/>
                <a:cs typeface="+mn-cs"/>
              </a:rPr>
              <a:t>P1:</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t>Explain and apply methods of horizontal analysis.</a:t>
            </a:r>
          </a:p>
        </p:txBody>
      </p:sp>
      <p:sp>
        <p:nvSpPr>
          <p:cNvPr id="17" name="Rectangle 16">
            <a:extLst>
              <a:ext uri="{FF2B5EF4-FFF2-40B4-BE49-F238E27FC236}">
                <a16:creationId xmlns:a16="http://schemas.microsoft.com/office/drawing/2014/main" xmlns="" id="{FF8AF705-6C97-9241-AF76-8575B5208CF7}"/>
              </a:ext>
            </a:extLst>
          </p:cNvPr>
          <p:cNvSpPr>
            <a:spLocks noGrp="1" noChangeArrowheads="1"/>
          </p:cNvSpPr>
          <p:nvPr/>
        </p:nvSpPr>
        <p:spPr bwMode="auto">
          <a:xfrm>
            <a:off x="6297282" y="6437560"/>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8" name="Slide Number Placeholder 7">
            <a:extLst>
              <a:ext uri="{FF2B5EF4-FFF2-40B4-BE49-F238E27FC236}">
                <a16:creationId xmlns:a16="http://schemas.microsoft.com/office/drawing/2014/main" xmlns="" id="{3FA24696-4F0A-AE47-9A36-FF5406BD0F73}"/>
              </a:ext>
            </a:extLst>
          </p:cNvPr>
          <p:cNvSpPr txBox="1">
            <a:spLocks/>
          </p:cNvSpPr>
          <p:nvPr/>
        </p:nvSpPr>
        <p:spPr>
          <a:xfrm>
            <a:off x="6517257" y="6439601"/>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13-</a:t>
            </a:r>
            <a:fld id="{389021C6-BF4E-47D5-A0FD-A156D54A87E1}" type="slidenum">
              <a:rPr lang="en-US" smtClean="0">
                <a:solidFill>
                  <a:schemeClr val="tx1">
                    <a:lumMod val="50000"/>
                    <a:lumOff val="50000"/>
                  </a:schemeClr>
                </a:solidFill>
              </a:rPr>
              <a:pPr>
                <a:defRPr/>
              </a:pPr>
              <a:t>12</a:t>
            </a:fld>
            <a:endParaRPr lang="en-US" dirty="0">
              <a:solidFill>
                <a:schemeClr val="tx1">
                  <a:lumMod val="50000"/>
                  <a:lumOff val="50000"/>
                </a:schemeClr>
              </a:solidFill>
            </a:endParaRPr>
          </a:p>
        </p:txBody>
      </p:sp>
      <p:pic>
        <p:nvPicPr>
          <p:cNvPr id="2" name="Picture 1">
            <a:extLst>
              <a:ext uri="{FF2B5EF4-FFF2-40B4-BE49-F238E27FC236}">
                <a16:creationId xmlns:a16="http://schemas.microsoft.com/office/drawing/2014/main" xmlns="" id="{4F84E324-12BE-44B7-AE03-BBA54E3D3E39}"/>
              </a:ext>
            </a:extLst>
          </p:cNvPr>
          <p:cNvPicPr>
            <a:picLocks noChangeAspect="1"/>
          </p:cNvPicPr>
          <p:nvPr/>
        </p:nvPicPr>
        <p:blipFill>
          <a:blip r:embed="rId3"/>
          <a:stretch>
            <a:fillRect/>
          </a:stretch>
        </p:blipFill>
        <p:spPr>
          <a:xfrm>
            <a:off x="2590800" y="4726252"/>
            <a:ext cx="3586821" cy="1487558"/>
          </a:xfrm>
          <a:prstGeom prst="rect">
            <a:avLst/>
          </a:prstGeom>
        </p:spPr>
      </p:pic>
    </p:spTree>
  </p:cSld>
  <p:clrMapOvr>
    <a:masterClrMapping/>
  </p:clrMapOvr>
  <p:transition>
    <p:strips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Title 12"/>
          <p:cNvSpPr>
            <a:spLocks noGrp="1"/>
          </p:cNvSpPr>
          <p:nvPr>
            <p:ph type="title"/>
          </p:nvPr>
        </p:nvSpPr>
        <p:spPr>
          <a:xfrm>
            <a:off x="457200" y="469417"/>
            <a:ext cx="8229600" cy="685800"/>
          </a:xfrm>
        </p:spPr>
        <p:txBody>
          <a:bodyPr/>
          <a:lstStyle/>
          <a:p>
            <a:r>
              <a:rPr lang="en-US" altLang="en-US" b="1" dirty="0"/>
              <a:t>Comparative Balance Sheets</a:t>
            </a:r>
          </a:p>
        </p:txBody>
      </p:sp>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7" name="Rounded Rectangle 6"/>
          <p:cNvSpPr/>
          <p:nvPr/>
        </p:nvSpPr>
        <p:spPr>
          <a:xfrm>
            <a:off x="138113" y="6553200"/>
            <a:ext cx="4586287" cy="225918"/>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noProof="0" dirty="0">
                <a:solidFill>
                  <a:prstClr val="black"/>
                </a:solidFill>
                <a:latin typeface="Arial Narrow" pitchFamily="34" charset="0"/>
                <a:cs typeface="+mn-cs"/>
              </a:rPr>
              <a:t>P1:</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t>Explain and apply methods of horizontal analysis.</a:t>
            </a:r>
          </a:p>
        </p:txBody>
      </p:sp>
      <p:sp>
        <p:nvSpPr>
          <p:cNvPr id="8" name="TextBox 7"/>
          <p:cNvSpPr txBox="1"/>
          <p:nvPr/>
        </p:nvSpPr>
        <p:spPr>
          <a:xfrm>
            <a:off x="7356955" y="1137308"/>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13.1</a:t>
            </a:r>
          </a:p>
        </p:txBody>
      </p:sp>
      <p:sp>
        <p:nvSpPr>
          <p:cNvPr id="10" name="Rectangle 9">
            <a:extLst>
              <a:ext uri="{FF2B5EF4-FFF2-40B4-BE49-F238E27FC236}">
                <a16:creationId xmlns:a16="http://schemas.microsoft.com/office/drawing/2014/main" xmlns="" id="{A2317F45-810B-EA49-AF5C-8C06909E5CA1}"/>
              </a:ext>
            </a:extLst>
          </p:cNvPr>
          <p:cNvSpPr>
            <a:spLocks noGrp="1" noChangeArrowheads="1"/>
          </p:cNvSpPr>
          <p:nvPr/>
        </p:nvSpPr>
        <p:spPr bwMode="auto">
          <a:xfrm>
            <a:off x="6283602" y="6399173"/>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a16="http://schemas.microsoft.com/office/drawing/2014/main" xmlns="" id="{5660FA0C-FB95-AB4D-A9D2-2ED5BAE6389C}"/>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13-</a:t>
            </a:r>
            <a:fld id="{389021C6-BF4E-47D5-A0FD-A156D54A87E1}" type="slidenum">
              <a:rPr lang="en-US" smtClean="0">
                <a:solidFill>
                  <a:schemeClr val="tx1">
                    <a:lumMod val="50000"/>
                    <a:lumOff val="50000"/>
                  </a:schemeClr>
                </a:solidFill>
              </a:rPr>
              <a:pPr>
                <a:defRPr/>
              </a:pPr>
              <a:t>13</a:t>
            </a:fld>
            <a:endParaRPr lang="en-US" dirty="0">
              <a:solidFill>
                <a:schemeClr val="tx1">
                  <a:lumMod val="50000"/>
                  <a:lumOff val="50000"/>
                </a:schemeClr>
              </a:solidFill>
            </a:endParaRPr>
          </a:p>
        </p:txBody>
      </p:sp>
      <p:pic>
        <p:nvPicPr>
          <p:cNvPr id="2" name="Picture 1">
            <a:extLst>
              <a:ext uri="{FF2B5EF4-FFF2-40B4-BE49-F238E27FC236}">
                <a16:creationId xmlns:a16="http://schemas.microsoft.com/office/drawing/2014/main" xmlns="" id="{5DB8D92F-17D4-4D2C-B8B6-1A636A55F8BD}"/>
              </a:ext>
            </a:extLst>
          </p:cNvPr>
          <p:cNvPicPr>
            <a:picLocks noChangeAspect="1"/>
          </p:cNvPicPr>
          <p:nvPr/>
        </p:nvPicPr>
        <p:blipFill>
          <a:blip r:embed="rId3"/>
          <a:stretch>
            <a:fillRect/>
          </a:stretch>
        </p:blipFill>
        <p:spPr>
          <a:xfrm>
            <a:off x="1970860" y="1151282"/>
            <a:ext cx="4928895" cy="5280243"/>
          </a:xfrm>
          <a:prstGeom prst="rect">
            <a:avLst/>
          </a:prstGeom>
        </p:spPr>
      </p:pic>
    </p:spTree>
  </p:cSld>
  <p:clrMapOvr>
    <a:masterClrMapping/>
  </p:clrMapOvr>
  <p:transition>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Title 3"/>
          <p:cNvSpPr>
            <a:spLocks noGrp="1"/>
          </p:cNvSpPr>
          <p:nvPr>
            <p:ph type="title"/>
          </p:nvPr>
        </p:nvSpPr>
        <p:spPr>
          <a:xfrm>
            <a:off x="457200" y="533400"/>
            <a:ext cx="8229600" cy="533400"/>
          </a:xfrm>
        </p:spPr>
        <p:txBody>
          <a:bodyPr/>
          <a:lstStyle/>
          <a:p>
            <a:r>
              <a:rPr lang="en-US" altLang="en-US" b="1" dirty="0"/>
              <a:t>Comparative Income Statements</a:t>
            </a: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9" name="Rounded Rectangle 8"/>
          <p:cNvSpPr/>
          <p:nvPr/>
        </p:nvSpPr>
        <p:spPr>
          <a:xfrm>
            <a:off x="138113" y="6553200"/>
            <a:ext cx="4586287" cy="225918"/>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noProof="0" dirty="0">
                <a:solidFill>
                  <a:prstClr val="black"/>
                </a:solidFill>
                <a:latin typeface="Arial Narrow" pitchFamily="34" charset="0"/>
                <a:cs typeface="+mn-cs"/>
              </a:rPr>
              <a:t>P1:</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t>Explain and apply methods of horizontal analysis.</a:t>
            </a:r>
          </a:p>
        </p:txBody>
      </p:sp>
      <p:sp>
        <p:nvSpPr>
          <p:cNvPr id="10" name="TextBox 9"/>
          <p:cNvSpPr txBox="1"/>
          <p:nvPr/>
        </p:nvSpPr>
        <p:spPr>
          <a:xfrm>
            <a:off x="7959196" y="1490712"/>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13.2</a:t>
            </a:r>
          </a:p>
        </p:txBody>
      </p:sp>
      <p:sp>
        <p:nvSpPr>
          <p:cNvPr id="12" name="Rectangle 11">
            <a:extLst>
              <a:ext uri="{FF2B5EF4-FFF2-40B4-BE49-F238E27FC236}">
                <a16:creationId xmlns:a16="http://schemas.microsoft.com/office/drawing/2014/main" xmlns="" id="{8AE8FFFC-12FF-D347-8270-528E5DAEBC3A}"/>
              </a:ext>
            </a:extLst>
          </p:cNvPr>
          <p:cNvSpPr>
            <a:spLocks noGrp="1" noChangeArrowheads="1"/>
          </p:cNvSpPr>
          <p:nvPr/>
        </p:nvSpPr>
        <p:spPr bwMode="auto">
          <a:xfrm>
            <a:off x="6327366"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3" name="Slide Number Placeholder 7">
            <a:extLst>
              <a:ext uri="{FF2B5EF4-FFF2-40B4-BE49-F238E27FC236}">
                <a16:creationId xmlns:a16="http://schemas.microsoft.com/office/drawing/2014/main" xmlns="" id="{52957232-2DDE-E84B-BE03-F1EF27C68B99}"/>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13-</a:t>
            </a:r>
            <a:fld id="{389021C6-BF4E-47D5-A0FD-A156D54A87E1}" type="slidenum">
              <a:rPr lang="en-US" smtClean="0">
                <a:solidFill>
                  <a:schemeClr val="tx1">
                    <a:lumMod val="50000"/>
                    <a:lumOff val="50000"/>
                  </a:schemeClr>
                </a:solidFill>
              </a:rPr>
              <a:pPr>
                <a:defRPr/>
              </a:pPr>
              <a:t>14</a:t>
            </a:fld>
            <a:endParaRPr lang="en-US" dirty="0">
              <a:solidFill>
                <a:schemeClr val="tx1">
                  <a:lumMod val="50000"/>
                  <a:lumOff val="50000"/>
                </a:schemeClr>
              </a:solidFill>
            </a:endParaRPr>
          </a:p>
        </p:txBody>
      </p:sp>
      <p:pic>
        <p:nvPicPr>
          <p:cNvPr id="2" name="Picture 1">
            <a:extLst>
              <a:ext uri="{FF2B5EF4-FFF2-40B4-BE49-F238E27FC236}">
                <a16:creationId xmlns:a16="http://schemas.microsoft.com/office/drawing/2014/main" xmlns="" id="{C5D1C1A8-0672-4CD1-8EEA-4522AB5053DB}"/>
              </a:ext>
            </a:extLst>
          </p:cNvPr>
          <p:cNvPicPr>
            <a:picLocks noChangeAspect="1"/>
          </p:cNvPicPr>
          <p:nvPr/>
        </p:nvPicPr>
        <p:blipFill>
          <a:blip r:embed="rId3"/>
          <a:stretch>
            <a:fillRect/>
          </a:stretch>
        </p:blipFill>
        <p:spPr>
          <a:xfrm>
            <a:off x="838200" y="1526614"/>
            <a:ext cx="6992494" cy="3763029"/>
          </a:xfrm>
          <a:prstGeom prst="rect">
            <a:avLst/>
          </a:prstGeom>
        </p:spPr>
      </p:pic>
    </p:spTree>
  </p:cSld>
  <p:clrMapOvr>
    <a:masterClrMapping/>
  </p:clrMapOvr>
  <p:transition>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13"/>
          <p:cNvSpPr>
            <a:spLocks noGrp="1" noChangeArrowheads="1"/>
          </p:cNvSpPr>
          <p:nvPr>
            <p:ph type="title"/>
          </p:nvPr>
        </p:nvSpPr>
        <p:spPr>
          <a:xfrm>
            <a:off x="457200" y="457200"/>
            <a:ext cx="8229600" cy="1066800"/>
          </a:xfrm>
        </p:spPr>
        <p:txBody>
          <a:bodyPr/>
          <a:lstStyle/>
          <a:p>
            <a:r>
              <a:rPr lang="en-US" altLang="en-US" b="1" dirty="0"/>
              <a:t>Trend Analysis: Equation</a:t>
            </a:r>
          </a:p>
        </p:txBody>
      </p:sp>
      <p:sp>
        <p:nvSpPr>
          <p:cNvPr id="46085" name="Rectangle 5"/>
          <p:cNvSpPr>
            <a:spLocks noChangeArrowheads="1"/>
          </p:cNvSpPr>
          <p:nvPr/>
        </p:nvSpPr>
        <p:spPr bwMode="auto">
          <a:xfrm>
            <a:off x="327025" y="1822450"/>
            <a:ext cx="8467725" cy="955675"/>
          </a:xfrm>
          <a:prstGeom prst="rect">
            <a:avLst/>
          </a:prstGeom>
          <a:solidFill>
            <a:schemeClr val="accent5">
              <a:lumMod val="20000"/>
              <a:lumOff val="80000"/>
            </a:schemeClr>
          </a:solidFill>
          <a:ln w="12700">
            <a:solidFill>
              <a:schemeClr val="accent3">
                <a:lumMod val="50000"/>
              </a:schemeClr>
            </a:solidFill>
            <a:miter lim="800000"/>
            <a:headEnd/>
            <a:tailEnd/>
          </a:ln>
          <a:effectLst>
            <a:outerShdw blurRad="50800" dist="38100" dir="2700000" algn="tl" rotWithShape="0">
              <a:prstClr val="black">
                <a:alpha val="40000"/>
              </a:prstClr>
            </a:outerShdw>
          </a:effectLst>
        </p:spPr>
        <p:txBody>
          <a:bodyPr lIns="90488" tIns="44450" rIns="90488" bIns="44450">
            <a:spAutoFit/>
          </a:bodyPr>
          <a:lstStyle/>
          <a:p>
            <a:pPr algn="ctr">
              <a:spcBef>
                <a:spcPct val="20000"/>
              </a:spcBef>
              <a:defRPr/>
            </a:pPr>
            <a:r>
              <a:rPr lang="en-US" sz="2800" b="1" dirty="0">
                <a:solidFill>
                  <a:schemeClr val="tx2">
                    <a:lumMod val="75000"/>
                  </a:schemeClr>
                </a:solidFill>
                <a:latin typeface="Arial" charset="0"/>
                <a:ea typeface="ＭＳ Ｐゴシック" pitchFamily="-108" charset="-128"/>
              </a:rPr>
              <a:t>Trend analysis is used to reveal patterns in data across periods.</a:t>
            </a:r>
          </a:p>
        </p:txBody>
      </p:sp>
      <p:grpSp>
        <p:nvGrpSpPr>
          <p:cNvPr id="69636" name="Group 6"/>
          <p:cNvGrpSpPr>
            <a:grpSpLocks/>
          </p:cNvGrpSpPr>
          <p:nvPr/>
        </p:nvGrpSpPr>
        <p:grpSpPr bwMode="auto">
          <a:xfrm>
            <a:off x="325439" y="3176589"/>
            <a:ext cx="8175626" cy="1382712"/>
            <a:chOff x="93" y="3366"/>
            <a:chExt cx="5150" cy="871"/>
          </a:xfrm>
        </p:grpSpPr>
        <p:sp>
          <p:nvSpPr>
            <p:cNvPr id="69638" name="Rectangle 7"/>
            <p:cNvSpPr>
              <a:spLocks noChangeArrowheads="1"/>
            </p:cNvSpPr>
            <p:nvPr/>
          </p:nvSpPr>
          <p:spPr bwMode="auto">
            <a:xfrm>
              <a:off x="93" y="3366"/>
              <a:ext cx="1275" cy="871"/>
            </a:xfrm>
            <a:prstGeom prst="rect">
              <a:avLst/>
            </a:prstGeom>
            <a:noFill/>
            <a:ln w="12700">
              <a:noFill/>
              <a:miter lim="800000"/>
              <a:headEnd/>
              <a:tailEnd/>
            </a:ln>
          </p:spPr>
          <p:txBody>
            <a:bodyPr wrap="square" lIns="90488" tIns="44450" rIns="90488" bIns="44450">
              <a:spAutoFit/>
            </a:bodyPr>
            <a:lstStyle/>
            <a:p>
              <a:pPr algn="ctr"/>
              <a:r>
                <a:rPr lang="en-US" altLang="en-US" sz="2800" b="1" dirty="0"/>
                <a:t>Trend</a:t>
              </a:r>
            </a:p>
            <a:p>
              <a:pPr algn="ctr"/>
              <a:r>
                <a:rPr lang="en-US" altLang="en-US" sz="2800" b="1" dirty="0"/>
                <a:t>Percent (%)</a:t>
              </a:r>
            </a:p>
          </p:txBody>
        </p:sp>
        <p:sp>
          <p:nvSpPr>
            <p:cNvPr id="69639" name="Rectangle 8"/>
            <p:cNvSpPr>
              <a:spLocks noChangeArrowheads="1"/>
            </p:cNvSpPr>
            <p:nvPr/>
          </p:nvSpPr>
          <p:spPr bwMode="auto">
            <a:xfrm>
              <a:off x="1406" y="3480"/>
              <a:ext cx="2924" cy="599"/>
            </a:xfrm>
            <a:prstGeom prst="rect">
              <a:avLst/>
            </a:prstGeom>
            <a:noFill/>
            <a:ln w="12700">
              <a:noFill/>
              <a:miter lim="800000"/>
              <a:headEnd/>
              <a:tailEnd/>
            </a:ln>
          </p:spPr>
          <p:txBody>
            <a:bodyPr wrap="none" lIns="90488" tIns="44450" rIns="90488" bIns="44450">
              <a:spAutoFit/>
            </a:bodyPr>
            <a:lstStyle/>
            <a:p>
              <a:pPr algn="ctr"/>
              <a:r>
                <a:rPr lang="en-US" altLang="en-US" sz="2800" b="1" dirty="0"/>
                <a:t>  Analysis period amount  </a:t>
              </a:r>
            </a:p>
            <a:p>
              <a:pPr algn="ctr"/>
              <a:r>
                <a:rPr lang="en-US" altLang="en-US" sz="2800" b="1" dirty="0"/>
                <a:t>Base period amount</a:t>
              </a:r>
            </a:p>
          </p:txBody>
        </p:sp>
        <p:sp>
          <p:nvSpPr>
            <p:cNvPr id="69640" name="Rectangle 9"/>
            <p:cNvSpPr>
              <a:spLocks noChangeArrowheads="1"/>
            </p:cNvSpPr>
            <p:nvPr/>
          </p:nvSpPr>
          <p:spPr bwMode="auto">
            <a:xfrm>
              <a:off x="4749" y="3612"/>
              <a:ext cx="494" cy="328"/>
            </a:xfrm>
            <a:prstGeom prst="rect">
              <a:avLst/>
            </a:prstGeom>
            <a:noFill/>
            <a:ln w="12700">
              <a:noFill/>
              <a:miter lim="800000"/>
              <a:headEnd/>
              <a:tailEnd/>
            </a:ln>
          </p:spPr>
          <p:txBody>
            <a:bodyPr wrap="none" lIns="90488" tIns="44450" rIns="90488" bIns="44450">
              <a:spAutoFit/>
            </a:bodyPr>
            <a:lstStyle/>
            <a:p>
              <a:r>
                <a:rPr lang="en-US" altLang="en-US" sz="2800" b="1" dirty="0"/>
                <a:t>100</a:t>
              </a:r>
            </a:p>
          </p:txBody>
        </p:sp>
        <p:sp>
          <p:nvSpPr>
            <p:cNvPr id="69641" name="Rectangle 10"/>
            <p:cNvSpPr>
              <a:spLocks noChangeArrowheads="1"/>
            </p:cNvSpPr>
            <p:nvPr/>
          </p:nvSpPr>
          <p:spPr bwMode="auto">
            <a:xfrm>
              <a:off x="1178" y="3662"/>
              <a:ext cx="228" cy="289"/>
            </a:xfrm>
            <a:prstGeom prst="rect">
              <a:avLst/>
            </a:prstGeom>
            <a:noFill/>
            <a:ln w="12700">
              <a:noFill/>
              <a:miter lim="800000"/>
              <a:headEnd/>
              <a:tailEnd/>
            </a:ln>
          </p:spPr>
          <p:txBody>
            <a:bodyPr wrap="none" lIns="90488" tIns="44450" rIns="90488" bIns="44450">
              <a:spAutoFit/>
            </a:bodyPr>
            <a:lstStyle/>
            <a:p>
              <a:r>
                <a:rPr lang="en-US" altLang="en-US" sz="2400" b="1" dirty="0"/>
                <a:t>=</a:t>
              </a:r>
            </a:p>
          </p:txBody>
        </p:sp>
        <p:sp>
          <p:nvSpPr>
            <p:cNvPr id="69642" name="Rectangle 11"/>
            <p:cNvSpPr>
              <a:spLocks noChangeArrowheads="1"/>
            </p:cNvSpPr>
            <p:nvPr/>
          </p:nvSpPr>
          <p:spPr bwMode="auto">
            <a:xfrm>
              <a:off x="4446" y="3576"/>
              <a:ext cx="285" cy="406"/>
            </a:xfrm>
            <a:prstGeom prst="rect">
              <a:avLst/>
            </a:prstGeom>
            <a:noFill/>
            <a:ln w="12700">
              <a:noFill/>
              <a:miter lim="800000"/>
              <a:headEnd/>
              <a:tailEnd/>
            </a:ln>
          </p:spPr>
          <p:txBody>
            <a:bodyPr wrap="none" lIns="90488" tIns="44450" rIns="90488" bIns="44450">
              <a:spAutoFit/>
            </a:bodyPr>
            <a:lstStyle/>
            <a:p>
              <a:r>
                <a:rPr lang="en-US" altLang="en-US" sz="3600" b="1" dirty="0"/>
                <a:t>×</a:t>
              </a:r>
            </a:p>
          </p:txBody>
        </p:sp>
        <p:sp>
          <p:nvSpPr>
            <p:cNvPr id="69643" name="Line 12"/>
            <p:cNvSpPr>
              <a:spLocks noChangeShapeType="1"/>
            </p:cNvSpPr>
            <p:nvPr/>
          </p:nvSpPr>
          <p:spPr bwMode="auto">
            <a:xfrm>
              <a:off x="1440" y="3796"/>
              <a:ext cx="2928" cy="0"/>
            </a:xfrm>
            <a:prstGeom prst="line">
              <a:avLst/>
            </a:prstGeom>
            <a:noFill/>
            <a:ln w="28575">
              <a:solidFill>
                <a:schemeClr val="tx1"/>
              </a:solidFill>
              <a:round/>
              <a:headEnd/>
              <a:tailEnd/>
            </a:ln>
          </p:spPr>
          <p:txBody>
            <a:bodyPr/>
            <a:lstStyle/>
            <a:p>
              <a:endParaRPr lang="en-US" dirty="0"/>
            </a:p>
          </p:txBody>
        </p:sp>
      </p:grpSp>
      <p:sp>
        <p:nvSpPr>
          <p:cNvPr id="12" name="Rectangle 11"/>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4" name="Rounded Rectangle 13"/>
          <p:cNvSpPr/>
          <p:nvPr/>
        </p:nvSpPr>
        <p:spPr>
          <a:xfrm>
            <a:off x="138113" y="6553200"/>
            <a:ext cx="4586287" cy="225918"/>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noProof="0" dirty="0">
                <a:solidFill>
                  <a:prstClr val="black"/>
                </a:solidFill>
                <a:latin typeface="Arial Narrow" pitchFamily="34" charset="0"/>
                <a:cs typeface="+mn-cs"/>
              </a:rPr>
              <a:t>P1:</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t>Explain and apply methods of horizontal analysis.</a:t>
            </a:r>
          </a:p>
        </p:txBody>
      </p:sp>
      <p:sp>
        <p:nvSpPr>
          <p:cNvPr id="16" name="Rectangle 15">
            <a:extLst>
              <a:ext uri="{FF2B5EF4-FFF2-40B4-BE49-F238E27FC236}">
                <a16:creationId xmlns:a16="http://schemas.microsoft.com/office/drawing/2014/main" xmlns="" id="{E27117FD-3CD4-8840-8D3B-FF9E0682828C}"/>
              </a:ext>
            </a:extLst>
          </p:cNvPr>
          <p:cNvSpPr>
            <a:spLocks noGrp="1" noChangeArrowheads="1"/>
          </p:cNvSpPr>
          <p:nvPr/>
        </p:nvSpPr>
        <p:spPr bwMode="auto">
          <a:xfrm>
            <a:off x="624840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7" name="Slide Number Placeholder 7">
            <a:extLst>
              <a:ext uri="{FF2B5EF4-FFF2-40B4-BE49-F238E27FC236}">
                <a16:creationId xmlns:a16="http://schemas.microsoft.com/office/drawing/2014/main" xmlns="" id="{51006B17-FD38-7349-9D75-359A67956342}"/>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13-</a:t>
            </a:r>
            <a:fld id="{389021C6-BF4E-47D5-A0FD-A156D54A87E1}" type="slidenum">
              <a:rPr lang="en-US" smtClean="0">
                <a:solidFill>
                  <a:schemeClr val="tx1">
                    <a:lumMod val="50000"/>
                    <a:lumOff val="50000"/>
                  </a:schemeClr>
                </a:solidFill>
              </a:rPr>
              <a:pPr>
                <a:defRPr/>
              </a:pPr>
              <a:t>15</a:t>
            </a:fld>
            <a:endParaRPr lang="en-US" dirty="0">
              <a:solidFill>
                <a:schemeClr val="tx1">
                  <a:lumMod val="50000"/>
                  <a:lumOff val="50000"/>
                </a:schemeClr>
              </a:solidFill>
            </a:endParaRPr>
          </a:p>
        </p:txBody>
      </p:sp>
    </p:spTree>
  </p:cSld>
  <p:clrMapOvr>
    <a:masterClrMapping/>
  </p:clrMapOvr>
  <p:transition>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TextBox 84"/>
          <p:cNvSpPr txBox="1">
            <a:spLocks noChangeArrowheads="1"/>
          </p:cNvSpPr>
          <p:nvPr/>
        </p:nvSpPr>
        <p:spPr bwMode="auto">
          <a:xfrm>
            <a:off x="457201" y="2770417"/>
            <a:ext cx="8229599" cy="1815882"/>
          </a:xfrm>
          <a:prstGeom prst="rect">
            <a:avLst/>
          </a:prstGeom>
          <a:noFill/>
          <a:ln w="9525">
            <a:noFill/>
            <a:miter lim="800000"/>
            <a:headEnd/>
            <a:tailEnd/>
          </a:ln>
        </p:spPr>
        <p:txBody>
          <a:bodyPr wrap="square">
            <a:spAutoFit/>
          </a:bodyPr>
          <a:lstStyle/>
          <a:p>
            <a:r>
              <a:rPr lang="en-US" altLang="en-US" sz="2800" dirty="0"/>
              <a:t>Using the number reported 4 years ago as the base period, we get the following trend </a:t>
            </a:r>
            <a:r>
              <a:rPr lang="en-US" altLang="en-US" sz="2800" dirty="0" err="1"/>
              <a:t>percents</a:t>
            </a:r>
            <a:r>
              <a:rPr lang="en-US" altLang="en-US" sz="2800" dirty="0"/>
              <a:t> for each year by dividing that year’s amount by the base period amount:</a:t>
            </a:r>
          </a:p>
        </p:txBody>
      </p:sp>
      <p:sp>
        <p:nvSpPr>
          <p:cNvPr id="70664" name="Title 14"/>
          <p:cNvSpPr>
            <a:spLocks noGrp="1"/>
          </p:cNvSpPr>
          <p:nvPr>
            <p:ph type="title"/>
          </p:nvPr>
        </p:nvSpPr>
        <p:spPr>
          <a:xfrm>
            <a:off x="457200" y="609600"/>
            <a:ext cx="8229600" cy="685800"/>
          </a:xfrm>
        </p:spPr>
        <p:txBody>
          <a:bodyPr/>
          <a:lstStyle/>
          <a:p>
            <a:r>
              <a:rPr lang="en-US" altLang="en-US" b="1" dirty="0"/>
              <a:t>Trend Analysis: Illustration</a:t>
            </a:r>
          </a:p>
        </p:txBody>
      </p:sp>
      <p:sp>
        <p:nvSpPr>
          <p:cNvPr id="9" name="Rectangle 8"/>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1" name="Rounded Rectangle 10"/>
          <p:cNvSpPr/>
          <p:nvPr/>
        </p:nvSpPr>
        <p:spPr>
          <a:xfrm>
            <a:off x="138113" y="6553200"/>
            <a:ext cx="4586287" cy="225918"/>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noProof="0" dirty="0">
                <a:solidFill>
                  <a:prstClr val="black"/>
                </a:solidFill>
                <a:latin typeface="Arial Narrow" pitchFamily="34" charset="0"/>
                <a:cs typeface="+mn-cs"/>
              </a:rPr>
              <a:t>P1:</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t>Explain and apply methods of horizontal analysis.</a:t>
            </a:r>
          </a:p>
        </p:txBody>
      </p:sp>
      <p:sp>
        <p:nvSpPr>
          <p:cNvPr id="12" name="TextBox 11"/>
          <p:cNvSpPr txBox="1"/>
          <p:nvPr/>
        </p:nvSpPr>
        <p:spPr>
          <a:xfrm>
            <a:off x="7893229" y="1397399"/>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13.3</a:t>
            </a:r>
          </a:p>
        </p:txBody>
      </p:sp>
      <p:sp>
        <p:nvSpPr>
          <p:cNvPr id="13" name="TextBox 12"/>
          <p:cNvSpPr txBox="1"/>
          <p:nvPr/>
        </p:nvSpPr>
        <p:spPr>
          <a:xfrm>
            <a:off x="7712380" y="4701063"/>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13.4</a:t>
            </a:r>
          </a:p>
        </p:txBody>
      </p:sp>
      <p:sp>
        <p:nvSpPr>
          <p:cNvPr id="15" name="Rectangle 14">
            <a:extLst>
              <a:ext uri="{FF2B5EF4-FFF2-40B4-BE49-F238E27FC236}">
                <a16:creationId xmlns:a16="http://schemas.microsoft.com/office/drawing/2014/main" xmlns="" id="{2CE33854-862E-BE4D-BEC4-C4C918254F5D}"/>
              </a:ext>
            </a:extLst>
          </p:cNvPr>
          <p:cNvSpPr>
            <a:spLocks noGrp="1" noChangeArrowheads="1"/>
          </p:cNvSpPr>
          <p:nvPr/>
        </p:nvSpPr>
        <p:spPr bwMode="auto">
          <a:xfrm>
            <a:off x="6324600" y="6384359"/>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6" name="Slide Number Placeholder 7">
            <a:extLst>
              <a:ext uri="{FF2B5EF4-FFF2-40B4-BE49-F238E27FC236}">
                <a16:creationId xmlns:a16="http://schemas.microsoft.com/office/drawing/2014/main" xmlns="" id="{5C715E85-385A-EE47-9E80-EB5A357786BF}"/>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13-</a:t>
            </a:r>
            <a:fld id="{389021C6-BF4E-47D5-A0FD-A156D54A87E1}" type="slidenum">
              <a:rPr lang="en-US" smtClean="0">
                <a:solidFill>
                  <a:schemeClr val="tx1">
                    <a:lumMod val="50000"/>
                    <a:lumOff val="50000"/>
                  </a:schemeClr>
                </a:solidFill>
              </a:rPr>
              <a:pPr>
                <a:defRPr/>
              </a:pPr>
              <a:t>16</a:t>
            </a:fld>
            <a:endParaRPr lang="en-US" dirty="0">
              <a:solidFill>
                <a:schemeClr val="tx1">
                  <a:lumMod val="50000"/>
                  <a:lumOff val="50000"/>
                </a:schemeClr>
              </a:solidFill>
            </a:endParaRPr>
          </a:p>
        </p:txBody>
      </p:sp>
      <p:pic>
        <p:nvPicPr>
          <p:cNvPr id="4" name="Picture 3">
            <a:extLst>
              <a:ext uri="{FF2B5EF4-FFF2-40B4-BE49-F238E27FC236}">
                <a16:creationId xmlns:a16="http://schemas.microsoft.com/office/drawing/2014/main" xmlns="" id="{B8AFC8CC-3414-44F2-AC36-410C7A9E2C45}"/>
              </a:ext>
            </a:extLst>
          </p:cNvPr>
          <p:cNvPicPr>
            <a:picLocks noChangeAspect="1"/>
          </p:cNvPicPr>
          <p:nvPr/>
        </p:nvPicPr>
        <p:blipFill>
          <a:blip r:embed="rId3"/>
          <a:stretch>
            <a:fillRect/>
          </a:stretch>
        </p:blipFill>
        <p:spPr>
          <a:xfrm>
            <a:off x="914400" y="4706069"/>
            <a:ext cx="6399780" cy="1032662"/>
          </a:xfrm>
          <a:prstGeom prst="rect">
            <a:avLst/>
          </a:prstGeom>
        </p:spPr>
      </p:pic>
      <p:pic>
        <p:nvPicPr>
          <p:cNvPr id="5" name="Picture 4">
            <a:extLst>
              <a:ext uri="{FF2B5EF4-FFF2-40B4-BE49-F238E27FC236}">
                <a16:creationId xmlns:a16="http://schemas.microsoft.com/office/drawing/2014/main" xmlns="" id="{14F50176-8FD8-409F-B038-DE0ACD1BDF1D}"/>
              </a:ext>
            </a:extLst>
          </p:cNvPr>
          <p:cNvPicPr>
            <a:picLocks noChangeAspect="1"/>
          </p:cNvPicPr>
          <p:nvPr/>
        </p:nvPicPr>
        <p:blipFill>
          <a:blip r:embed="rId4"/>
          <a:stretch>
            <a:fillRect/>
          </a:stretch>
        </p:blipFill>
        <p:spPr>
          <a:xfrm>
            <a:off x="1298752" y="1371600"/>
            <a:ext cx="6108463" cy="1057235"/>
          </a:xfrm>
          <a:prstGeom prst="rect">
            <a:avLst/>
          </a:prstGeom>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457200" y="533400"/>
            <a:ext cx="8229600" cy="1066800"/>
          </a:xfrm>
        </p:spPr>
        <p:txBody>
          <a:bodyPr/>
          <a:lstStyle/>
          <a:p>
            <a:r>
              <a:rPr lang="en-US" altLang="en-US" b="1" dirty="0"/>
              <a:t>Line Graph of Trend Percents</a:t>
            </a:r>
          </a:p>
        </p:txBody>
      </p:sp>
      <p:sp>
        <p:nvSpPr>
          <p:cNvPr id="54277" name="Rectangle 5"/>
          <p:cNvSpPr>
            <a:spLocks noChangeArrowheads="1"/>
          </p:cNvSpPr>
          <p:nvPr/>
        </p:nvSpPr>
        <p:spPr bwMode="auto">
          <a:xfrm>
            <a:off x="876300" y="5495925"/>
            <a:ext cx="7391400" cy="828675"/>
          </a:xfrm>
          <a:prstGeom prst="rect">
            <a:avLst/>
          </a:prstGeom>
          <a:solidFill>
            <a:schemeClr val="tx2">
              <a:lumMod val="20000"/>
              <a:lumOff val="80000"/>
            </a:schemeClr>
          </a:solidFill>
          <a:ln w="12700" cmpd="thinThick">
            <a:solidFill>
              <a:schemeClr val="accent1">
                <a:lumMod val="50000"/>
              </a:schemeClr>
            </a:solidFill>
            <a:miter lim="800000"/>
            <a:headEnd/>
            <a:tailEnd/>
          </a:ln>
          <a:effectLst>
            <a:outerShdw blurRad="50800" dist="38100" dir="2700000" algn="tl" rotWithShape="0">
              <a:prstClr val="black">
                <a:alpha val="40000"/>
              </a:prstClr>
            </a:outerShdw>
          </a:effectLst>
        </p:spPr>
        <p:txBody>
          <a:bodyPr lIns="90488" tIns="44450" rIns="90488" bIns="44450">
            <a:spAutoFit/>
          </a:bodyPr>
          <a:lstStyle/>
          <a:p>
            <a:pPr algn="ctr">
              <a:defRPr/>
            </a:pPr>
            <a:r>
              <a:rPr lang="en-US" sz="2400" b="1" dirty="0">
                <a:solidFill>
                  <a:schemeClr val="tx2">
                    <a:lumMod val="75000"/>
                  </a:schemeClr>
                </a:solidFill>
                <a:latin typeface="Arial" charset="0"/>
                <a:ea typeface="ＭＳ Ｐゴシック" pitchFamily="-108" charset="-128"/>
              </a:rPr>
              <a:t>We can use the trend percentages to construct a graph so we can see the trend over time.</a:t>
            </a:r>
          </a:p>
        </p:txBody>
      </p:sp>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8" name="Rounded Rectangle 7"/>
          <p:cNvSpPr/>
          <p:nvPr/>
        </p:nvSpPr>
        <p:spPr>
          <a:xfrm>
            <a:off x="138113" y="6553200"/>
            <a:ext cx="4586287" cy="225918"/>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noProof="0" dirty="0">
                <a:solidFill>
                  <a:prstClr val="black"/>
                </a:solidFill>
                <a:latin typeface="Arial Narrow" pitchFamily="34" charset="0"/>
                <a:cs typeface="+mn-cs"/>
              </a:rPr>
              <a:t>P1:</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t>Explain and apply methods of horizontal analysis.</a:t>
            </a:r>
          </a:p>
        </p:txBody>
      </p:sp>
      <p:sp>
        <p:nvSpPr>
          <p:cNvPr id="9" name="TextBox 8"/>
          <p:cNvSpPr txBox="1"/>
          <p:nvPr/>
        </p:nvSpPr>
        <p:spPr>
          <a:xfrm>
            <a:off x="7181388" y="1583366"/>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13.5</a:t>
            </a:r>
          </a:p>
        </p:txBody>
      </p:sp>
      <p:sp>
        <p:nvSpPr>
          <p:cNvPr id="11" name="Rectangle 10">
            <a:extLst>
              <a:ext uri="{FF2B5EF4-FFF2-40B4-BE49-F238E27FC236}">
                <a16:creationId xmlns:a16="http://schemas.microsoft.com/office/drawing/2014/main" xmlns="" id="{FFAF52FA-E418-BE40-930C-A3832DBC4618}"/>
              </a:ext>
            </a:extLst>
          </p:cNvPr>
          <p:cNvSpPr>
            <a:spLocks noGrp="1" noChangeArrowheads="1"/>
          </p:cNvSpPr>
          <p:nvPr/>
        </p:nvSpPr>
        <p:spPr bwMode="auto">
          <a:xfrm>
            <a:off x="616568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2" name="Slide Number Placeholder 7">
            <a:extLst>
              <a:ext uri="{FF2B5EF4-FFF2-40B4-BE49-F238E27FC236}">
                <a16:creationId xmlns:a16="http://schemas.microsoft.com/office/drawing/2014/main" xmlns="" id="{4A705E66-0187-3E47-87C0-9A7F160D55BD}"/>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13-</a:t>
            </a:r>
            <a:fld id="{389021C6-BF4E-47D5-A0FD-A156D54A87E1}" type="slidenum">
              <a:rPr lang="en-US" smtClean="0">
                <a:solidFill>
                  <a:schemeClr val="tx1">
                    <a:lumMod val="50000"/>
                    <a:lumOff val="50000"/>
                  </a:schemeClr>
                </a:solidFill>
              </a:rPr>
              <a:pPr>
                <a:defRPr/>
              </a:pPr>
              <a:t>17</a:t>
            </a:fld>
            <a:endParaRPr lang="en-US" dirty="0">
              <a:solidFill>
                <a:schemeClr val="tx1">
                  <a:lumMod val="50000"/>
                  <a:lumOff val="50000"/>
                </a:schemeClr>
              </a:solidFill>
            </a:endParaRPr>
          </a:p>
        </p:txBody>
      </p:sp>
      <p:pic>
        <p:nvPicPr>
          <p:cNvPr id="2" name="Picture 1">
            <a:extLst>
              <a:ext uri="{FF2B5EF4-FFF2-40B4-BE49-F238E27FC236}">
                <a16:creationId xmlns:a16="http://schemas.microsoft.com/office/drawing/2014/main" xmlns="" id="{426982E0-24D0-4923-B5F0-3A584626EE25}"/>
              </a:ext>
            </a:extLst>
          </p:cNvPr>
          <p:cNvPicPr>
            <a:picLocks noChangeAspect="1"/>
          </p:cNvPicPr>
          <p:nvPr/>
        </p:nvPicPr>
        <p:blipFill>
          <a:blip r:embed="rId3"/>
          <a:stretch>
            <a:fillRect/>
          </a:stretch>
        </p:blipFill>
        <p:spPr>
          <a:xfrm>
            <a:off x="2050880" y="1367970"/>
            <a:ext cx="4114800" cy="1923486"/>
          </a:xfrm>
          <a:prstGeom prst="rect">
            <a:avLst/>
          </a:prstGeom>
        </p:spPr>
      </p:pic>
      <p:pic>
        <p:nvPicPr>
          <p:cNvPr id="4" name="Picture 3">
            <a:extLst>
              <a:ext uri="{FF2B5EF4-FFF2-40B4-BE49-F238E27FC236}">
                <a16:creationId xmlns:a16="http://schemas.microsoft.com/office/drawing/2014/main" xmlns="" id="{5E6C779E-9D49-41BD-94A4-9895F4EF2B20}"/>
              </a:ext>
            </a:extLst>
          </p:cNvPr>
          <p:cNvPicPr>
            <a:picLocks noChangeAspect="1"/>
          </p:cNvPicPr>
          <p:nvPr/>
        </p:nvPicPr>
        <p:blipFill>
          <a:blip r:embed="rId4"/>
          <a:stretch>
            <a:fillRect/>
          </a:stretch>
        </p:blipFill>
        <p:spPr>
          <a:xfrm>
            <a:off x="1959179" y="3291456"/>
            <a:ext cx="4298202" cy="2092046"/>
          </a:xfrm>
          <a:prstGeom prst="rect">
            <a:avLst/>
          </a:prstGeom>
        </p:spPr>
      </p:pic>
      <p:sp>
        <p:nvSpPr>
          <p:cNvPr id="13" name="TextBox 12">
            <a:extLst>
              <a:ext uri="{FF2B5EF4-FFF2-40B4-BE49-F238E27FC236}">
                <a16:creationId xmlns:a16="http://schemas.microsoft.com/office/drawing/2014/main" xmlns="" id="{E7594E2C-51DD-4E76-BDBA-BEA365E8841F}"/>
              </a:ext>
            </a:extLst>
          </p:cNvPr>
          <p:cNvSpPr txBox="1"/>
          <p:nvPr/>
        </p:nvSpPr>
        <p:spPr>
          <a:xfrm>
            <a:off x="7248295" y="3418213"/>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13.6</a:t>
            </a:r>
          </a:p>
        </p:txBody>
      </p:sp>
    </p:spTree>
  </p:cSld>
  <p:clrMapOvr>
    <a:masterClrMapping/>
  </p:clrMapOvr>
  <p:transition>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4"/>
          <p:cNvSpPr>
            <a:spLocks noGrp="1"/>
          </p:cNvSpPr>
          <p:nvPr>
            <p:ph type="ctrTitle"/>
          </p:nvPr>
        </p:nvSpPr>
        <p:spPr>
          <a:xfrm>
            <a:off x="914400" y="1828800"/>
            <a:ext cx="7315200" cy="3124200"/>
          </a:xfrm>
        </p:spPr>
        <p:txBody>
          <a:bodyPr/>
          <a:lstStyle/>
          <a:p>
            <a:r>
              <a:rPr lang="en-US" altLang="en-US" dirty="0"/>
              <a:t/>
            </a:r>
            <a:br>
              <a:rPr lang="en-US" altLang="en-US" dirty="0"/>
            </a:br>
            <a:r>
              <a:rPr lang="en-US" altLang="en-US" dirty="0"/>
              <a:t/>
            </a:r>
            <a:br>
              <a:rPr lang="en-US" altLang="en-US" dirty="0"/>
            </a:br>
            <a:r>
              <a:rPr lang="en-US" dirty="0"/>
              <a:t>Describe and apply methods of vertical analysis.</a:t>
            </a:r>
            <a:r>
              <a:rPr lang="en-US" altLang="en-US" dirty="0"/>
              <a:t/>
            </a:r>
            <a:br>
              <a:rPr lang="en-US" altLang="en-US" dirty="0"/>
            </a:br>
            <a:r>
              <a:rPr lang="en-US" altLang="en-US" dirty="0"/>
              <a:t/>
            </a:r>
            <a:br>
              <a:rPr lang="en-US" altLang="en-US" dirty="0"/>
            </a:br>
            <a:endParaRPr lang="en-US" altLang="en-US" dirty="0"/>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30053" name="Picture 2"/>
          <p:cNvPicPr>
            <a:picLocks noChangeAspect="1" noChangeArrowheads="1"/>
          </p:cNvPicPr>
          <p:nvPr/>
        </p:nvPicPr>
        <p:blipFill>
          <a:blip r:embed="rId3" cstate="print"/>
          <a:srcRect/>
          <a:stretch>
            <a:fillRect/>
          </a:stretch>
        </p:blipFill>
        <p:spPr bwMode="auto">
          <a:xfrm>
            <a:off x="914400" y="2360613"/>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914400" y="4495800"/>
            <a:ext cx="7315200" cy="87313"/>
          </a:xfrm>
          <a:prstGeom prst="rect">
            <a:avLst/>
          </a:prstGeom>
          <a:noFill/>
          <a:ln w="9525">
            <a:noFill/>
            <a:miter lim="800000"/>
            <a:headEnd/>
            <a:tailEnd/>
          </a:ln>
        </p:spPr>
      </p:pic>
      <p:sp>
        <p:nvSpPr>
          <p:cNvPr id="8" name="TextBox 7"/>
          <p:cNvSpPr txBox="1"/>
          <p:nvPr/>
        </p:nvSpPr>
        <p:spPr>
          <a:xfrm>
            <a:off x="1905000" y="1043484"/>
            <a:ext cx="5257800" cy="769441"/>
          </a:xfrm>
          <a:prstGeom prst="rect">
            <a:avLst/>
          </a:prstGeom>
          <a:noFill/>
        </p:spPr>
        <p:txBody>
          <a:bodyPr wrap="square" rtlCol="0">
            <a:spAutoFit/>
          </a:bodyPr>
          <a:lstStyle/>
          <a:p>
            <a:r>
              <a:rPr lang="en-US" altLang="en-US" sz="4400" b="1" dirty="0">
                <a:latin typeface="+mj-lt"/>
              </a:rPr>
              <a:t>Learning Objective P2</a:t>
            </a:r>
            <a:endParaRPr lang="en-US" sz="4400" dirty="0">
              <a:latin typeface="+mj-lt"/>
            </a:endParaRPr>
          </a:p>
        </p:txBody>
      </p:sp>
      <p:sp>
        <p:nvSpPr>
          <p:cNvPr id="10" name="Rectangle 9">
            <a:extLst>
              <a:ext uri="{FF2B5EF4-FFF2-40B4-BE49-F238E27FC236}">
                <a16:creationId xmlns:a16="http://schemas.microsoft.com/office/drawing/2014/main" xmlns="" id="{5AD96177-8061-694A-BECE-58292486B11B}"/>
              </a:ext>
            </a:extLst>
          </p:cNvPr>
          <p:cNvSpPr>
            <a:spLocks noGrp="1" noChangeArrowheads="1"/>
          </p:cNvSpPr>
          <p:nvPr/>
        </p:nvSpPr>
        <p:spPr bwMode="auto">
          <a:xfrm>
            <a:off x="624840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a16="http://schemas.microsoft.com/office/drawing/2014/main" xmlns="" id="{3A5221E4-A746-834B-8095-86A837F2C4A4}"/>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13-</a:t>
            </a:r>
            <a:fld id="{389021C6-BF4E-47D5-A0FD-A156D54A87E1}" type="slidenum">
              <a:rPr lang="en-US" smtClean="0">
                <a:solidFill>
                  <a:schemeClr val="tx1">
                    <a:lumMod val="50000"/>
                    <a:lumOff val="50000"/>
                  </a:schemeClr>
                </a:solidFill>
              </a:rPr>
              <a:pPr>
                <a:defRPr/>
              </a:pPr>
              <a:t>18</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12"/>
          <p:cNvSpPr>
            <a:spLocks noGrp="1" noChangeArrowheads="1"/>
          </p:cNvSpPr>
          <p:nvPr>
            <p:ph type="title"/>
          </p:nvPr>
        </p:nvSpPr>
        <p:spPr>
          <a:xfrm>
            <a:off x="457200" y="609600"/>
            <a:ext cx="8229600" cy="838200"/>
          </a:xfrm>
        </p:spPr>
        <p:txBody>
          <a:bodyPr/>
          <a:lstStyle/>
          <a:p>
            <a:r>
              <a:rPr lang="en-US" altLang="en-US" b="1" dirty="0"/>
              <a:t>Vertical Analysis</a:t>
            </a:r>
          </a:p>
        </p:txBody>
      </p:sp>
      <p:sp>
        <p:nvSpPr>
          <p:cNvPr id="58370" name="Rectangle 2"/>
          <p:cNvSpPr>
            <a:spLocks noGrp="1" noChangeArrowheads="1"/>
          </p:cNvSpPr>
          <p:nvPr>
            <p:ph type="body" idx="4294967295"/>
          </p:nvPr>
        </p:nvSpPr>
        <p:spPr>
          <a:xfrm>
            <a:off x="1447800" y="1524000"/>
            <a:ext cx="6213475" cy="657225"/>
          </a:xfrm>
        </p:spPr>
        <p:txBody>
          <a:bodyPr lIns="90488" tIns="44450" rIns="90488" bIns="44450" rtlCol="0">
            <a:normAutofit lnSpcReduction="10000"/>
          </a:bodyPr>
          <a:lstStyle/>
          <a:p>
            <a:pPr algn="ctr" fontAlgn="auto">
              <a:spcAft>
                <a:spcPts val="0"/>
              </a:spcAft>
              <a:buFont typeface="Wingdings" pitchFamily="-108" charset="2"/>
              <a:buNone/>
              <a:defRPr/>
            </a:pPr>
            <a:r>
              <a:rPr lang="en-US" sz="4000" b="1" dirty="0">
                <a:solidFill>
                  <a:schemeClr val="accent3">
                    <a:lumMod val="50000"/>
                  </a:schemeClr>
                </a:solidFill>
              </a:rPr>
              <a:t>Common-Size Statements</a:t>
            </a:r>
          </a:p>
        </p:txBody>
      </p:sp>
      <p:sp>
        <p:nvSpPr>
          <p:cNvPr id="58371" name="Rectangle 3"/>
          <p:cNvSpPr>
            <a:spLocks noChangeArrowheads="1"/>
          </p:cNvSpPr>
          <p:nvPr/>
        </p:nvSpPr>
        <p:spPr bwMode="auto">
          <a:xfrm>
            <a:off x="555625" y="2636838"/>
            <a:ext cx="2301875" cy="857250"/>
          </a:xfrm>
          <a:prstGeom prst="rect">
            <a:avLst/>
          </a:prstGeom>
          <a:solidFill>
            <a:schemeClr val="bg1">
              <a:lumMod val="85000"/>
            </a:schemeClr>
          </a:solidFill>
          <a:ln w="12700" cmpd="dbl">
            <a:solidFill>
              <a:schemeClr val="accent3">
                <a:lumMod val="50000"/>
              </a:schemeClr>
            </a:solidFill>
            <a:miter lim="800000"/>
            <a:headEnd/>
            <a:tailEnd/>
          </a:ln>
          <a:effectLst/>
        </p:spPr>
        <p:txBody>
          <a:bodyPr wrap="none" lIns="90488" tIns="44450" rIns="90488" bIns="44450">
            <a:spAutoFit/>
          </a:bodyPr>
          <a:lstStyle/>
          <a:p>
            <a:pPr algn="ctr">
              <a:defRPr/>
            </a:pPr>
            <a:r>
              <a:rPr lang="en-US" sz="2400" b="1" dirty="0">
                <a:solidFill>
                  <a:schemeClr val="accent3">
                    <a:lumMod val="50000"/>
                  </a:schemeClr>
                </a:solidFill>
                <a:latin typeface="Arial" charset="0"/>
                <a:ea typeface="ＭＳ Ｐゴシック" pitchFamily="-108" charset="-128"/>
              </a:rPr>
              <a:t>Common-size </a:t>
            </a:r>
          </a:p>
          <a:p>
            <a:pPr algn="ctr">
              <a:defRPr/>
            </a:pPr>
            <a:r>
              <a:rPr lang="en-US" sz="2400" b="1" dirty="0">
                <a:solidFill>
                  <a:schemeClr val="accent3">
                    <a:lumMod val="50000"/>
                  </a:schemeClr>
                </a:solidFill>
                <a:latin typeface="Arial" charset="0"/>
                <a:ea typeface="ＭＳ Ｐゴシック" pitchFamily="-108" charset="-128"/>
              </a:rPr>
              <a:t>percent (%)</a:t>
            </a:r>
          </a:p>
        </p:txBody>
      </p:sp>
      <p:sp>
        <p:nvSpPr>
          <p:cNvPr id="58372" name="Rectangle 4"/>
          <p:cNvSpPr>
            <a:spLocks noChangeArrowheads="1"/>
          </p:cNvSpPr>
          <p:nvPr/>
        </p:nvSpPr>
        <p:spPr bwMode="auto">
          <a:xfrm>
            <a:off x="3529013" y="2636838"/>
            <a:ext cx="3016250" cy="857250"/>
          </a:xfrm>
          <a:prstGeom prst="rect">
            <a:avLst/>
          </a:prstGeom>
          <a:solidFill>
            <a:schemeClr val="bg1">
              <a:lumMod val="85000"/>
            </a:schemeClr>
          </a:solidFill>
          <a:ln w="12700" cmpd="dbl">
            <a:solidFill>
              <a:schemeClr val="accent3">
                <a:lumMod val="50000"/>
              </a:schemeClr>
            </a:solidFill>
            <a:miter lim="800000"/>
            <a:headEnd/>
            <a:tailEnd/>
          </a:ln>
          <a:effectLst/>
        </p:spPr>
        <p:txBody>
          <a:bodyPr lIns="90488" tIns="44450" rIns="90488" bIns="44450">
            <a:spAutoFit/>
          </a:bodyPr>
          <a:lstStyle/>
          <a:p>
            <a:pPr algn="ctr">
              <a:defRPr/>
            </a:pPr>
            <a:r>
              <a:rPr lang="en-US" sz="2400" b="1" dirty="0">
                <a:solidFill>
                  <a:schemeClr val="accent3">
                    <a:lumMod val="50000"/>
                  </a:schemeClr>
                </a:solidFill>
                <a:latin typeface="Arial" charset="0"/>
                <a:ea typeface="ＭＳ Ｐゴシック" pitchFamily="-108" charset="-128"/>
              </a:rPr>
              <a:t>Analysis amount</a:t>
            </a:r>
          </a:p>
          <a:p>
            <a:pPr algn="ctr">
              <a:defRPr/>
            </a:pPr>
            <a:r>
              <a:rPr lang="en-US" sz="2400" b="1" dirty="0">
                <a:solidFill>
                  <a:schemeClr val="accent3">
                    <a:lumMod val="50000"/>
                  </a:schemeClr>
                </a:solidFill>
                <a:latin typeface="Arial" charset="0"/>
                <a:ea typeface="ＭＳ Ｐゴシック" pitchFamily="-108" charset="-128"/>
              </a:rPr>
              <a:t>Base amount</a:t>
            </a:r>
          </a:p>
        </p:txBody>
      </p:sp>
      <p:sp>
        <p:nvSpPr>
          <p:cNvPr id="58373" name="Rectangle 5"/>
          <p:cNvSpPr>
            <a:spLocks noChangeArrowheads="1"/>
          </p:cNvSpPr>
          <p:nvPr/>
        </p:nvSpPr>
        <p:spPr bwMode="auto">
          <a:xfrm>
            <a:off x="7391400" y="2819400"/>
            <a:ext cx="990600" cy="458788"/>
          </a:xfrm>
          <a:prstGeom prst="rect">
            <a:avLst/>
          </a:prstGeom>
          <a:solidFill>
            <a:schemeClr val="bg1">
              <a:lumMod val="85000"/>
            </a:schemeClr>
          </a:solidFill>
          <a:ln w="12700" cmpd="dbl">
            <a:solidFill>
              <a:schemeClr val="accent3">
                <a:lumMod val="50000"/>
              </a:schemeClr>
            </a:solidFill>
            <a:miter lim="800000"/>
            <a:headEnd/>
            <a:tailEnd/>
          </a:ln>
          <a:effectLst/>
        </p:spPr>
        <p:txBody>
          <a:bodyPr wrap="square" lIns="90488" tIns="44450" rIns="90488" bIns="44450">
            <a:spAutoFit/>
          </a:bodyPr>
          <a:lstStyle/>
          <a:p>
            <a:pPr algn="ctr">
              <a:defRPr/>
            </a:pPr>
            <a:r>
              <a:rPr lang="en-US" sz="2400" b="1" dirty="0">
                <a:solidFill>
                  <a:schemeClr val="accent3">
                    <a:lumMod val="50000"/>
                  </a:schemeClr>
                </a:solidFill>
                <a:latin typeface="Arial" charset="0"/>
                <a:ea typeface="ＭＳ Ｐゴシック" pitchFamily="-108" charset="-128"/>
              </a:rPr>
              <a:t>100</a:t>
            </a:r>
          </a:p>
        </p:txBody>
      </p:sp>
      <p:sp>
        <p:nvSpPr>
          <p:cNvPr id="58374" name="Line 6"/>
          <p:cNvSpPr>
            <a:spLocks noChangeShapeType="1"/>
          </p:cNvSpPr>
          <p:nvPr/>
        </p:nvSpPr>
        <p:spPr bwMode="auto">
          <a:xfrm>
            <a:off x="3786188" y="3052763"/>
            <a:ext cx="2462212" cy="0"/>
          </a:xfrm>
          <a:prstGeom prst="line">
            <a:avLst/>
          </a:prstGeom>
          <a:noFill/>
          <a:ln w="28575">
            <a:solidFill>
              <a:schemeClr val="accent3">
                <a:lumMod val="50000"/>
              </a:schemeClr>
            </a:solidFill>
            <a:round/>
            <a:headEnd/>
            <a:tailEnd/>
          </a:ln>
          <a:effectLst/>
        </p:spPr>
        <p:txBody>
          <a:bodyPr/>
          <a:lstStyle/>
          <a:p>
            <a:pPr>
              <a:defRPr/>
            </a:pPr>
            <a:endParaRPr lang="en-US" dirty="0">
              <a:latin typeface="Arial" charset="0"/>
              <a:ea typeface="ＭＳ Ｐゴシック" pitchFamily="-108" charset="-128"/>
            </a:endParaRPr>
          </a:p>
        </p:txBody>
      </p:sp>
      <p:sp>
        <p:nvSpPr>
          <p:cNvPr id="58375" name="Rectangle 7"/>
          <p:cNvSpPr>
            <a:spLocks noChangeArrowheads="1"/>
          </p:cNvSpPr>
          <p:nvPr/>
        </p:nvSpPr>
        <p:spPr bwMode="auto">
          <a:xfrm>
            <a:off x="2981325" y="2795588"/>
            <a:ext cx="392113" cy="520700"/>
          </a:xfrm>
          <a:prstGeom prst="rect">
            <a:avLst/>
          </a:prstGeom>
          <a:noFill/>
          <a:ln w="12700">
            <a:noFill/>
            <a:miter lim="800000"/>
            <a:headEnd/>
            <a:tailEnd/>
          </a:ln>
          <a:effectLst/>
        </p:spPr>
        <p:txBody>
          <a:bodyPr wrap="none" lIns="90488" tIns="44450" rIns="90488" bIns="44450">
            <a:spAutoFit/>
          </a:bodyPr>
          <a:lstStyle/>
          <a:p>
            <a:pPr>
              <a:defRPr/>
            </a:pPr>
            <a:r>
              <a:rPr lang="en-US" sz="2800" b="1" dirty="0">
                <a:solidFill>
                  <a:schemeClr val="accent3">
                    <a:lumMod val="50000"/>
                  </a:schemeClr>
                </a:solidFill>
                <a:latin typeface="Arial" charset="0"/>
                <a:ea typeface="ＭＳ Ｐゴシック" pitchFamily="-108" charset="-128"/>
              </a:rPr>
              <a:t>=</a:t>
            </a:r>
          </a:p>
        </p:txBody>
      </p:sp>
      <p:sp>
        <p:nvSpPr>
          <p:cNvPr id="19465" name="Rectangle 8"/>
          <p:cNvSpPr>
            <a:spLocks noChangeArrowheads="1"/>
          </p:cNvSpPr>
          <p:nvPr/>
        </p:nvSpPr>
        <p:spPr bwMode="auto">
          <a:xfrm>
            <a:off x="6664325" y="2733675"/>
            <a:ext cx="452438" cy="644525"/>
          </a:xfrm>
          <a:prstGeom prst="rect">
            <a:avLst/>
          </a:prstGeom>
          <a:noFill/>
          <a:ln w="12700">
            <a:noFill/>
            <a:miter lim="800000"/>
            <a:headEnd/>
            <a:tailEnd/>
          </a:ln>
        </p:spPr>
        <p:txBody>
          <a:bodyPr wrap="none" lIns="90488" tIns="44450" rIns="90488" bIns="44450">
            <a:spAutoFit/>
          </a:bodyPr>
          <a:lstStyle/>
          <a:p>
            <a:pPr>
              <a:defRPr/>
            </a:pPr>
            <a:r>
              <a:rPr lang="en-US" sz="3600" b="1" dirty="0">
                <a:solidFill>
                  <a:schemeClr val="accent3">
                    <a:lumMod val="50000"/>
                  </a:schemeClr>
                </a:solidFill>
                <a:ea typeface="MS PGothic" pitchFamily="34" charset="-128"/>
              </a:rPr>
              <a:t>×</a:t>
            </a:r>
          </a:p>
        </p:txBody>
      </p:sp>
      <p:grpSp>
        <p:nvGrpSpPr>
          <p:cNvPr id="2" name="Group 9"/>
          <p:cNvGrpSpPr>
            <a:grpSpLocks/>
          </p:cNvGrpSpPr>
          <p:nvPr/>
        </p:nvGrpSpPr>
        <p:grpSpPr bwMode="auto">
          <a:xfrm>
            <a:off x="1926431" y="3582193"/>
            <a:ext cx="5876925" cy="2370138"/>
            <a:chOff x="1197" y="2464"/>
            <a:chExt cx="3702" cy="1493"/>
          </a:xfrm>
        </p:grpSpPr>
        <p:sp>
          <p:nvSpPr>
            <p:cNvPr id="58378" name="Line 10"/>
            <p:cNvSpPr>
              <a:spLocks noChangeShapeType="1"/>
            </p:cNvSpPr>
            <p:nvPr/>
          </p:nvSpPr>
          <p:spPr bwMode="auto">
            <a:xfrm flipH="1" flipV="1">
              <a:off x="3151" y="2464"/>
              <a:ext cx="1" cy="513"/>
            </a:xfrm>
            <a:prstGeom prst="line">
              <a:avLst/>
            </a:prstGeom>
            <a:noFill/>
            <a:ln w="28575">
              <a:solidFill>
                <a:schemeClr val="accent3">
                  <a:lumMod val="50000"/>
                </a:schemeClr>
              </a:solidFill>
              <a:round/>
              <a:headEnd type="none" w="med" len="med"/>
              <a:tailEnd type="arrow" w="med" len="med"/>
            </a:ln>
            <a:effectLst>
              <a:outerShdw blurRad="50800" dist="38100" dir="2700000" algn="tl" rotWithShape="0">
                <a:prstClr val="black">
                  <a:alpha val="40000"/>
                </a:prstClr>
              </a:outerShdw>
            </a:effectLst>
          </p:spPr>
          <p:txBody>
            <a:bodyPr/>
            <a:lstStyle/>
            <a:p>
              <a:pPr>
                <a:defRPr/>
              </a:pPr>
              <a:endParaRPr lang="en-US" dirty="0">
                <a:latin typeface="Arial" charset="0"/>
                <a:ea typeface="ＭＳ Ｐゴシック" pitchFamily="-108" charset="-128"/>
              </a:endParaRPr>
            </a:p>
          </p:txBody>
        </p:sp>
        <p:sp>
          <p:nvSpPr>
            <p:cNvPr id="58379" name="Rectangle 11"/>
            <p:cNvSpPr>
              <a:spLocks noChangeArrowheads="1"/>
            </p:cNvSpPr>
            <p:nvPr/>
          </p:nvSpPr>
          <p:spPr bwMode="auto">
            <a:xfrm>
              <a:off x="1197" y="2973"/>
              <a:ext cx="3702" cy="984"/>
            </a:xfrm>
            <a:prstGeom prst="rect">
              <a:avLst/>
            </a:prstGeom>
            <a:solidFill>
              <a:srgbClr val="006600"/>
            </a:solidFill>
            <a:ln w="12700">
              <a:solidFill>
                <a:schemeClr val="accent3">
                  <a:lumMod val="50000"/>
                </a:schemeClr>
              </a:solidFill>
              <a:miter lim="800000"/>
              <a:headEnd/>
              <a:tailEnd/>
            </a:ln>
            <a:effectLst>
              <a:outerShdw blurRad="50800" dist="38100" dir="2700000" algn="tl" rotWithShape="0">
                <a:prstClr val="black">
                  <a:alpha val="40000"/>
                </a:prstClr>
              </a:outerShdw>
            </a:effectLst>
          </p:spPr>
          <p:txBody>
            <a:bodyPr lIns="90488" tIns="44450" rIns="90488" bIns="44450">
              <a:spAutoFit/>
            </a:bodyPr>
            <a:lstStyle/>
            <a:p>
              <a:pPr>
                <a:spcBef>
                  <a:spcPct val="50000"/>
                </a:spcBef>
                <a:defRPr/>
              </a:pPr>
              <a:r>
                <a:rPr lang="en-US" sz="2400" u="sng" dirty="0">
                  <a:solidFill>
                    <a:schemeClr val="bg1"/>
                  </a:solidFill>
                  <a:latin typeface="Arial" charset="0"/>
                  <a:ea typeface="ＭＳ Ｐゴシック" pitchFamily="-108" charset="-128"/>
                </a:rPr>
                <a:t>Financial Statement</a:t>
              </a:r>
              <a:r>
                <a:rPr lang="en-US" sz="2400" dirty="0">
                  <a:solidFill>
                    <a:schemeClr val="bg1"/>
                  </a:solidFill>
                  <a:latin typeface="Arial" charset="0"/>
                  <a:ea typeface="ＭＳ Ｐゴシック" pitchFamily="-108" charset="-128"/>
                </a:rPr>
                <a:t>		</a:t>
              </a:r>
              <a:r>
                <a:rPr lang="en-US" sz="2400" u="sng" dirty="0">
                  <a:solidFill>
                    <a:schemeClr val="bg1"/>
                  </a:solidFill>
                  <a:latin typeface="Arial" charset="0"/>
                  <a:ea typeface="ＭＳ Ｐゴシック" pitchFamily="-108" charset="-128"/>
                </a:rPr>
                <a:t>Base Amount</a:t>
              </a:r>
            </a:p>
            <a:p>
              <a:pPr>
                <a:spcBef>
                  <a:spcPct val="50000"/>
                </a:spcBef>
                <a:defRPr/>
              </a:pPr>
              <a:r>
                <a:rPr lang="en-US" sz="2400" dirty="0">
                  <a:solidFill>
                    <a:schemeClr val="bg1"/>
                  </a:solidFill>
                  <a:latin typeface="Arial" charset="0"/>
                  <a:ea typeface="ＭＳ Ｐゴシック" pitchFamily="-108" charset="-128"/>
                </a:rPr>
                <a:t>Balance Sheet		Total Assets</a:t>
              </a:r>
            </a:p>
            <a:p>
              <a:pPr>
                <a:spcBef>
                  <a:spcPct val="50000"/>
                </a:spcBef>
                <a:defRPr/>
              </a:pPr>
              <a:r>
                <a:rPr lang="en-US" sz="2400" dirty="0">
                  <a:solidFill>
                    <a:schemeClr val="bg1"/>
                  </a:solidFill>
                  <a:latin typeface="Arial" charset="0"/>
                  <a:ea typeface="ＭＳ Ｐゴシック" pitchFamily="-108" charset="-128"/>
                </a:rPr>
                <a:t>Income Statement		Revenues</a:t>
              </a:r>
            </a:p>
          </p:txBody>
        </p:sp>
      </p:grpSp>
      <p:sp>
        <p:nvSpPr>
          <p:cNvPr id="14" name="Rectangle 13"/>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6" name="Rounded Rectangle 15"/>
          <p:cNvSpPr/>
          <p:nvPr/>
        </p:nvSpPr>
        <p:spPr>
          <a:xfrm>
            <a:off x="138113" y="6553200"/>
            <a:ext cx="4586287" cy="225918"/>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noProof="0" dirty="0">
                <a:solidFill>
                  <a:prstClr val="black"/>
                </a:solidFill>
                <a:latin typeface="Arial Narrow" pitchFamily="34" charset="0"/>
                <a:cs typeface="+mn-cs"/>
              </a:rPr>
              <a:t>P2:</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t>Describe and apply methods of vertical analysis.</a:t>
            </a:r>
          </a:p>
        </p:txBody>
      </p:sp>
      <p:sp>
        <p:nvSpPr>
          <p:cNvPr id="18" name="Rectangle 17">
            <a:extLst>
              <a:ext uri="{FF2B5EF4-FFF2-40B4-BE49-F238E27FC236}">
                <a16:creationId xmlns:a16="http://schemas.microsoft.com/office/drawing/2014/main" xmlns="" id="{6C920140-C033-0544-807D-68DB19321A1C}"/>
              </a:ext>
            </a:extLst>
          </p:cNvPr>
          <p:cNvSpPr>
            <a:spLocks noGrp="1" noChangeArrowheads="1"/>
          </p:cNvSpPr>
          <p:nvPr/>
        </p:nvSpPr>
        <p:spPr bwMode="auto">
          <a:xfrm>
            <a:off x="624840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9" name="Slide Number Placeholder 7">
            <a:extLst>
              <a:ext uri="{FF2B5EF4-FFF2-40B4-BE49-F238E27FC236}">
                <a16:creationId xmlns:a16="http://schemas.microsoft.com/office/drawing/2014/main" xmlns="" id="{3C5542E7-F1D4-254B-8AED-13D58C3CC1F4}"/>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13-</a:t>
            </a:r>
            <a:fld id="{389021C6-BF4E-47D5-A0FD-A156D54A87E1}" type="slidenum">
              <a:rPr lang="en-US" smtClean="0">
                <a:solidFill>
                  <a:schemeClr val="tx1">
                    <a:lumMod val="50000"/>
                    <a:lumOff val="50000"/>
                  </a:schemeClr>
                </a:solidFill>
              </a:rPr>
              <a:pPr>
                <a:defRPr/>
              </a:pPr>
              <a:t>19</a:t>
            </a:fld>
            <a:endParaRPr lang="en-US" dirty="0">
              <a:solidFill>
                <a:schemeClr val="tx1">
                  <a:lumMod val="50000"/>
                  <a:lumOff val="50000"/>
                </a:schemeClr>
              </a:solidFill>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tLang="en-US" b="1" dirty="0"/>
              <a:t>Chapter 13 Learning Objectives</a:t>
            </a:r>
            <a:endParaRPr lang="en-US" dirty="0"/>
          </a:p>
        </p:txBody>
      </p:sp>
      <p:sp>
        <p:nvSpPr>
          <p:cNvPr id="5" name="Title 4"/>
          <p:cNvSpPr txBox="1">
            <a:spLocks/>
          </p:cNvSpPr>
          <p:nvPr/>
        </p:nvSpPr>
        <p:spPr>
          <a:xfrm>
            <a:off x="914400" y="1828800"/>
            <a:ext cx="7315200" cy="31242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altLang="en-US" dirty="0"/>
              <a:t/>
            </a:r>
            <a:br>
              <a:rPr lang="en-US" altLang="en-US" dirty="0"/>
            </a:br>
            <a:r>
              <a:rPr lang="en-US" altLang="en-US" dirty="0"/>
              <a:t/>
            </a:r>
            <a:br>
              <a:rPr lang="en-US" altLang="en-US" dirty="0"/>
            </a:br>
            <a:r>
              <a:rPr lang="en-US" dirty="0"/>
              <a:t/>
            </a:r>
            <a:br>
              <a:rPr lang="en-US" dirty="0"/>
            </a:br>
            <a:r>
              <a:rPr lang="en-US" altLang="en-US" dirty="0"/>
              <a:t/>
            </a:r>
            <a:br>
              <a:rPr lang="en-US" altLang="en-US" dirty="0"/>
            </a:br>
            <a:endParaRPr lang="en-US" altLang="en-US" dirty="0"/>
          </a:p>
        </p:txBody>
      </p:sp>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7" name="Picture 2"/>
          <p:cNvPicPr>
            <a:picLocks noChangeAspect="1" noChangeArrowheads="1"/>
          </p:cNvPicPr>
          <p:nvPr/>
        </p:nvPicPr>
        <p:blipFill>
          <a:blip r:embed="rId3" cstate="print"/>
          <a:srcRect/>
          <a:stretch>
            <a:fillRect/>
          </a:stretch>
        </p:blipFill>
        <p:spPr bwMode="auto">
          <a:xfrm>
            <a:off x="838200" y="1321257"/>
            <a:ext cx="7315200" cy="87312"/>
          </a:xfrm>
          <a:prstGeom prst="rect">
            <a:avLst/>
          </a:prstGeom>
          <a:noFill/>
          <a:ln w="9525">
            <a:noFill/>
            <a:miter lim="800000"/>
            <a:headEnd/>
            <a:tailEnd/>
          </a:ln>
        </p:spPr>
      </p:pic>
      <p:sp>
        <p:nvSpPr>
          <p:cNvPr id="9" name="Rectangle 8"/>
          <p:cNvSpPr/>
          <p:nvPr/>
        </p:nvSpPr>
        <p:spPr>
          <a:xfrm>
            <a:off x="838200" y="1828800"/>
            <a:ext cx="7848600" cy="3293209"/>
          </a:xfrm>
          <a:prstGeom prst="rect">
            <a:avLst/>
          </a:prstGeom>
        </p:spPr>
        <p:txBody>
          <a:bodyPr wrap="square">
            <a:spAutoFit/>
          </a:bodyPr>
          <a:lstStyle/>
          <a:p>
            <a:r>
              <a:rPr lang="en-US" sz="1600" b="1" dirty="0">
                <a:latin typeface="+mn-lt"/>
              </a:rPr>
              <a:t>CONCEPTUAL</a:t>
            </a:r>
          </a:p>
          <a:p>
            <a:r>
              <a:rPr lang="en-US" sz="1600" b="1" dirty="0">
                <a:latin typeface="+mn-lt"/>
              </a:rPr>
              <a:t>C1  </a:t>
            </a:r>
            <a:r>
              <a:rPr lang="en-US" sz="1600" dirty="0">
                <a:latin typeface="+mn-lt"/>
              </a:rPr>
              <a:t>Define the building blocks of analysis and the standards for comparisons. </a:t>
            </a:r>
          </a:p>
          <a:p>
            <a:endParaRPr lang="en-US" sz="1600" dirty="0">
              <a:latin typeface="+mn-lt"/>
            </a:endParaRPr>
          </a:p>
          <a:p>
            <a:r>
              <a:rPr lang="en-US" sz="1600" b="1" dirty="0">
                <a:latin typeface="+mn-lt"/>
              </a:rPr>
              <a:t>ANALYTICAL</a:t>
            </a:r>
          </a:p>
          <a:p>
            <a:r>
              <a:rPr lang="en-US" sz="1600" b="1" dirty="0">
                <a:latin typeface="+mn-lt"/>
              </a:rPr>
              <a:t>A1  </a:t>
            </a:r>
            <a:r>
              <a:rPr lang="en-US" sz="1600" dirty="0">
                <a:latin typeface="+mn-lt"/>
              </a:rPr>
              <a:t>Summarize and report results of analysis. </a:t>
            </a:r>
          </a:p>
          <a:p>
            <a:r>
              <a:rPr lang="en-US" sz="1600" b="1" dirty="0">
                <a:latin typeface="+mn-lt"/>
              </a:rPr>
              <a:t>A2</a:t>
            </a:r>
            <a:r>
              <a:rPr lang="en-US" sz="1600" dirty="0">
                <a:latin typeface="+mn-lt"/>
              </a:rPr>
              <a:t> </a:t>
            </a:r>
            <a:r>
              <a:rPr lang="en-US" sz="1600" i="1" dirty="0">
                <a:latin typeface="+mn-lt"/>
              </a:rPr>
              <a:t>Appendix 13A—</a:t>
            </a:r>
            <a:r>
              <a:rPr lang="en-US" sz="1600" dirty="0">
                <a:latin typeface="+mn-lt"/>
              </a:rPr>
              <a:t>Explain the form and assess the content of a complete income statement. </a:t>
            </a:r>
          </a:p>
          <a:p>
            <a:endParaRPr lang="en-US" sz="1600" dirty="0">
              <a:latin typeface="+mn-lt"/>
            </a:endParaRPr>
          </a:p>
          <a:p>
            <a:r>
              <a:rPr lang="en-US" sz="1600" b="1" dirty="0">
                <a:latin typeface="+mn-lt"/>
              </a:rPr>
              <a:t>PROCEDURAL</a:t>
            </a:r>
            <a:endParaRPr lang="en-US" sz="1600" dirty="0">
              <a:latin typeface="+mn-lt"/>
            </a:endParaRPr>
          </a:p>
          <a:p>
            <a:r>
              <a:rPr lang="en-US" sz="1600" b="1" dirty="0">
                <a:latin typeface="+mn-lt"/>
              </a:rPr>
              <a:t>P1  </a:t>
            </a:r>
            <a:r>
              <a:rPr lang="en-US" sz="1600" dirty="0">
                <a:latin typeface="+mn-lt"/>
              </a:rPr>
              <a:t>Explain and apply methods of horizontal analysis.</a:t>
            </a:r>
          </a:p>
          <a:p>
            <a:r>
              <a:rPr lang="en-US" sz="1600" b="1" dirty="0">
                <a:latin typeface="+mn-lt"/>
              </a:rPr>
              <a:t>P2  </a:t>
            </a:r>
            <a:r>
              <a:rPr lang="en-US" sz="1600" dirty="0">
                <a:latin typeface="+mn-lt"/>
              </a:rPr>
              <a:t>Describe and apply methods of vertical analysis.</a:t>
            </a:r>
          </a:p>
          <a:p>
            <a:r>
              <a:rPr lang="en-US" sz="1600" b="1" dirty="0">
                <a:latin typeface="+mn-lt"/>
              </a:rPr>
              <a:t>P3  </a:t>
            </a:r>
            <a:r>
              <a:rPr lang="en-US" sz="1600" dirty="0">
                <a:latin typeface="+mn-lt"/>
              </a:rPr>
              <a:t>Define and apply ratio analysis.</a:t>
            </a:r>
          </a:p>
          <a:p>
            <a:endParaRPr lang="en-US" sz="1600" dirty="0">
              <a:latin typeface="+mn-lt"/>
            </a:endParaRPr>
          </a:p>
          <a:p>
            <a:endParaRPr lang="en-US" sz="1600" dirty="0">
              <a:latin typeface="+mn-lt"/>
            </a:endParaRPr>
          </a:p>
        </p:txBody>
      </p:sp>
      <p:sp>
        <p:nvSpPr>
          <p:cNvPr id="11" name="Rectangle 10">
            <a:extLst>
              <a:ext uri="{FF2B5EF4-FFF2-40B4-BE49-F238E27FC236}">
                <a16:creationId xmlns:a16="http://schemas.microsoft.com/office/drawing/2014/main" xmlns="" id="{DAC6944C-34C7-9E4E-B467-7381D78CFB9E}"/>
              </a:ext>
            </a:extLst>
          </p:cNvPr>
          <p:cNvSpPr>
            <a:spLocks noGrp="1" noChangeArrowheads="1"/>
          </p:cNvSpPr>
          <p:nvPr/>
        </p:nvSpPr>
        <p:spPr bwMode="auto">
          <a:xfrm>
            <a:off x="6324600" y="6396727"/>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2" name="Slide Number Placeholder 7">
            <a:extLst>
              <a:ext uri="{FF2B5EF4-FFF2-40B4-BE49-F238E27FC236}">
                <a16:creationId xmlns:a16="http://schemas.microsoft.com/office/drawing/2014/main" xmlns="" id="{288C84EC-A3EA-5049-98ED-A4B1F194E337}"/>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13-</a:t>
            </a:r>
            <a:fld id="{389021C6-BF4E-47D5-A0FD-A156D54A87E1}" type="slidenum">
              <a:rPr lang="en-US" smtClean="0">
                <a:solidFill>
                  <a:schemeClr val="tx1">
                    <a:lumMod val="50000"/>
                    <a:lumOff val="50000"/>
                  </a:schemeClr>
                </a:solidFill>
              </a:rPr>
              <a:pPr>
                <a:defRPr/>
              </a:pPr>
              <a:t>2</a:t>
            </a:fld>
            <a:endParaRPr lang="en-US" dirty="0">
              <a:solidFill>
                <a:schemeClr val="tx1">
                  <a:lumMod val="50000"/>
                  <a:lumOff val="50000"/>
                </a:schemeClr>
              </a:solidFill>
            </a:endParaRPr>
          </a:p>
        </p:txBody>
      </p:sp>
    </p:spTree>
    <p:extLst>
      <p:ext uri="{BB962C8B-B14F-4D97-AF65-F5344CB8AC3E}">
        <p14:creationId xmlns:p14="http://schemas.microsoft.com/office/powerpoint/2010/main" val="2441358645"/>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Title 336"/>
          <p:cNvSpPr>
            <a:spLocks noGrp="1"/>
          </p:cNvSpPr>
          <p:nvPr>
            <p:ph type="title"/>
          </p:nvPr>
        </p:nvSpPr>
        <p:spPr>
          <a:xfrm>
            <a:off x="457200" y="488041"/>
            <a:ext cx="8229600" cy="533400"/>
          </a:xfrm>
        </p:spPr>
        <p:txBody>
          <a:bodyPr/>
          <a:lstStyle/>
          <a:p>
            <a:r>
              <a:rPr lang="en-US" altLang="en-US" b="1" dirty="0"/>
              <a:t>Common-Size Balance Sheet</a:t>
            </a:r>
          </a:p>
        </p:txBody>
      </p:sp>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8" name="Rounded Rectangle 7"/>
          <p:cNvSpPr/>
          <p:nvPr/>
        </p:nvSpPr>
        <p:spPr>
          <a:xfrm>
            <a:off x="138113" y="6553200"/>
            <a:ext cx="4586287" cy="225918"/>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noProof="0" dirty="0">
                <a:solidFill>
                  <a:prstClr val="black"/>
                </a:solidFill>
                <a:latin typeface="Arial Narrow" pitchFamily="34" charset="0"/>
                <a:cs typeface="+mn-cs"/>
              </a:rPr>
              <a:t>P2:</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t>Describe and apply methods of vertical analysis.</a:t>
            </a:r>
          </a:p>
        </p:txBody>
      </p:sp>
      <p:sp>
        <p:nvSpPr>
          <p:cNvPr id="9" name="TextBox 8"/>
          <p:cNvSpPr txBox="1"/>
          <p:nvPr/>
        </p:nvSpPr>
        <p:spPr>
          <a:xfrm>
            <a:off x="6950015" y="1080217"/>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13.8</a:t>
            </a:r>
          </a:p>
        </p:txBody>
      </p:sp>
      <p:sp>
        <p:nvSpPr>
          <p:cNvPr id="11" name="Rectangle 10">
            <a:extLst>
              <a:ext uri="{FF2B5EF4-FFF2-40B4-BE49-F238E27FC236}">
                <a16:creationId xmlns:a16="http://schemas.microsoft.com/office/drawing/2014/main" xmlns="" id="{2FE924CB-9B06-6841-9ACF-1B86725ED105}"/>
              </a:ext>
            </a:extLst>
          </p:cNvPr>
          <p:cNvSpPr>
            <a:spLocks noGrp="1" noChangeArrowheads="1"/>
          </p:cNvSpPr>
          <p:nvPr/>
        </p:nvSpPr>
        <p:spPr bwMode="auto">
          <a:xfrm>
            <a:off x="624840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2" name="Slide Number Placeholder 7">
            <a:extLst>
              <a:ext uri="{FF2B5EF4-FFF2-40B4-BE49-F238E27FC236}">
                <a16:creationId xmlns:a16="http://schemas.microsoft.com/office/drawing/2014/main" xmlns="" id="{61F4490F-7324-0C4A-BBA2-3148C4BD0E82}"/>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13-</a:t>
            </a:r>
            <a:fld id="{389021C6-BF4E-47D5-A0FD-A156D54A87E1}" type="slidenum">
              <a:rPr lang="en-US" smtClean="0">
                <a:solidFill>
                  <a:schemeClr val="tx1">
                    <a:lumMod val="50000"/>
                    <a:lumOff val="50000"/>
                  </a:schemeClr>
                </a:solidFill>
              </a:rPr>
              <a:pPr>
                <a:defRPr/>
              </a:pPr>
              <a:t>20</a:t>
            </a:fld>
            <a:endParaRPr lang="en-US" dirty="0">
              <a:solidFill>
                <a:schemeClr val="tx1">
                  <a:lumMod val="50000"/>
                  <a:lumOff val="50000"/>
                </a:schemeClr>
              </a:solidFill>
            </a:endParaRPr>
          </a:p>
        </p:txBody>
      </p:sp>
      <p:pic>
        <p:nvPicPr>
          <p:cNvPr id="2" name="Picture 1">
            <a:extLst>
              <a:ext uri="{FF2B5EF4-FFF2-40B4-BE49-F238E27FC236}">
                <a16:creationId xmlns:a16="http://schemas.microsoft.com/office/drawing/2014/main" xmlns="" id="{5982E209-D9BD-44C3-BDE8-5A81F0F6E8AD}"/>
              </a:ext>
            </a:extLst>
          </p:cNvPr>
          <p:cNvPicPr>
            <a:picLocks noChangeAspect="1"/>
          </p:cNvPicPr>
          <p:nvPr/>
        </p:nvPicPr>
        <p:blipFill>
          <a:blip r:embed="rId3"/>
          <a:stretch>
            <a:fillRect/>
          </a:stretch>
        </p:blipFill>
        <p:spPr>
          <a:xfrm>
            <a:off x="2362200" y="1065349"/>
            <a:ext cx="4276190" cy="5400000"/>
          </a:xfrm>
          <a:prstGeom prst="rect">
            <a:avLst/>
          </a:prstGeom>
        </p:spPr>
      </p:pic>
    </p:spTree>
  </p:cSld>
  <p:clrMapOvr>
    <a:masterClrMapping/>
  </p:clrMapOvr>
  <p:transition>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Title 332"/>
          <p:cNvSpPr>
            <a:spLocks noGrp="1"/>
          </p:cNvSpPr>
          <p:nvPr>
            <p:ph type="title"/>
          </p:nvPr>
        </p:nvSpPr>
        <p:spPr>
          <a:xfrm>
            <a:off x="457200" y="609600"/>
            <a:ext cx="8229600" cy="533400"/>
          </a:xfrm>
        </p:spPr>
        <p:txBody>
          <a:bodyPr/>
          <a:lstStyle/>
          <a:p>
            <a:r>
              <a:rPr lang="en-US" altLang="en-US" b="1" dirty="0"/>
              <a:t>Common-Size Income Statement</a:t>
            </a:r>
          </a:p>
        </p:txBody>
      </p:sp>
      <p:sp>
        <p:nvSpPr>
          <p:cNvPr id="10" name="Rectangle 9"/>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7" name="Rounded Rectangle 6"/>
          <p:cNvSpPr/>
          <p:nvPr/>
        </p:nvSpPr>
        <p:spPr>
          <a:xfrm>
            <a:off x="138113" y="6553200"/>
            <a:ext cx="4586287" cy="225918"/>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noProof="0" dirty="0">
                <a:solidFill>
                  <a:prstClr val="black"/>
                </a:solidFill>
                <a:latin typeface="Arial Narrow" pitchFamily="34" charset="0"/>
                <a:cs typeface="+mn-cs"/>
              </a:rPr>
              <a:t>P2:</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t>Describe and apply methods of vertical analysis.</a:t>
            </a:r>
          </a:p>
        </p:txBody>
      </p:sp>
      <p:sp>
        <p:nvSpPr>
          <p:cNvPr id="8" name="TextBox 7"/>
          <p:cNvSpPr txBox="1"/>
          <p:nvPr/>
        </p:nvSpPr>
        <p:spPr>
          <a:xfrm>
            <a:off x="7924800" y="1258669"/>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13.9</a:t>
            </a:r>
          </a:p>
        </p:txBody>
      </p:sp>
      <p:sp>
        <p:nvSpPr>
          <p:cNvPr id="12" name="Rectangle 11">
            <a:extLst>
              <a:ext uri="{FF2B5EF4-FFF2-40B4-BE49-F238E27FC236}">
                <a16:creationId xmlns:a16="http://schemas.microsoft.com/office/drawing/2014/main" xmlns="" id="{726028BB-2F45-4E40-B6B4-D70ED0A51804}"/>
              </a:ext>
            </a:extLst>
          </p:cNvPr>
          <p:cNvSpPr>
            <a:spLocks noGrp="1" noChangeArrowheads="1"/>
          </p:cNvSpPr>
          <p:nvPr/>
        </p:nvSpPr>
        <p:spPr bwMode="auto">
          <a:xfrm>
            <a:off x="617220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3" name="Slide Number Placeholder 7">
            <a:extLst>
              <a:ext uri="{FF2B5EF4-FFF2-40B4-BE49-F238E27FC236}">
                <a16:creationId xmlns:a16="http://schemas.microsoft.com/office/drawing/2014/main" xmlns="" id="{43EFF197-CBA9-B247-A234-8771B3CDF79C}"/>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13-</a:t>
            </a:r>
            <a:fld id="{389021C6-BF4E-47D5-A0FD-A156D54A87E1}" type="slidenum">
              <a:rPr lang="en-US" smtClean="0">
                <a:solidFill>
                  <a:schemeClr val="tx1">
                    <a:lumMod val="50000"/>
                    <a:lumOff val="50000"/>
                  </a:schemeClr>
                </a:solidFill>
              </a:rPr>
              <a:pPr>
                <a:defRPr/>
              </a:pPr>
              <a:t>21</a:t>
            </a:fld>
            <a:endParaRPr lang="en-US" dirty="0">
              <a:solidFill>
                <a:schemeClr val="tx1">
                  <a:lumMod val="50000"/>
                  <a:lumOff val="50000"/>
                </a:schemeClr>
              </a:solidFill>
            </a:endParaRPr>
          </a:p>
        </p:txBody>
      </p:sp>
      <p:pic>
        <p:nvPicPr>
          <p:cNvPr id="2" name="Picture 1">
            <a:extLst>
              <a:ext uri="{FF2B5EF4-FFF2-40B4-BE49-F238E27FC236}">
                <a16:creationId xmlns:a16="http://schemas.microsoft.com/office/drawing/2014/main" xmlns="" id="{DADBE90A-8100-4FD2-8F1A-DC0D180D9E3D}"/>
              </a:ext>
            </a:extLst>
          </p:cNvPr>
          <p:cNvPicPr>
            <a:picLocks noChangeAspect="1"/>
          </p:cNvPicPr>
          <p:nvPr/>
        </p:nvPicPr>
        <p:blipFill>
          <a:blip r:embed="rId3"/>
          <a:stretch>
            <a:fillRect/>
          </a:stretch>
        </p:blipFill>
        <p:spPr>
          <a:xfrm>
            <a:off x="506384" y="1981200"/>
            <a:ext cx="8028016" cy="4485404"/>
          </a:xfrm>
          <a:prstGeom prst="rect">
            <a:avLst/>
          </a:prstGeom>
        </p:spPr>
      </p:pic>
    </p:spTree>
  </p:cSld>
  <p:clrMapOvr>
    <a:masterClrMapping/>
  </p:clrMapOvr>
  <p:transition>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9E1F3807-0C1B-4EC7-865B-D72E191E3058}"/>
              </a:ext>
            </a:extLst>
          </p:cNvPr>
          <p:cNvPicPr>
            <a:picLocks noChangeAspect="1"/>
          </p:cNvPicPr>
          <p:nvPr/>
        </p:nvPicPr>
        <p:blipFill>
          <a:blip r:embed="rId3"/>
          <a:stretch>
            <a:fillRect/>
          </a:stretch>
        </p:blipFill>
        <p:spPr>
          <a:xfrm>
            <a:off x="5202582" y="1759713"/>
            <a:ext cx="3179418" cy="4624609"/>
          </a:xfrm>
          <a:prstGeom prst="rect">
            <a:avLst/>
          </a:prstGeom>
        </p:spPr>
      </p:pic>
      <p:sp>
        <p:nvSpPr>
          <p:cNvPr id="76802" name="Rectangle 3"/>
          <p:cNvSpPr>
            <a:spLocks noGrp="1" noChangeArrowheads="1"/>
          </p:cNvSpPr>
          <p:nvPr>
            <p:ph type="title"/>
          </p:nvPr>
        </p:nvSpPr>
        <p:spPr>
          <a:xfrm>
            <a:off x="457200" y="430919"/>
            <a:ext cx="8229600" cy="838200"/>
          </a:xfrm>
        </p:spPr>
        <p:txBody>
          <a:bodyPr/>
          <a:lstStyle/>
          <a:p>
            <a:r>
              <a:rPr lang="en-US" altLang="en-US" b="1" dirty="0"/>
              <a:t>Data Visualizations</a:t>
            </a:r>
          </a:p>
        </p:txBody>
      </p:sp>
      <p:sp>
        <p:nvSpPr>
          <p:cNvPr id="9" name="Rectangle 8"/>
          <p:cNvSpPr/>
          <p:nvPr/>
        </p:nvSpPr>
        <p:spPr>
          <a:xfrm>
            <a:off x="4895772" y="1391461"/>
            <a:ext cx="2895600" cy="646113"/>
          </a:xfrm>
          <a:prstGeom prst="rect">
            <a:avLst/>
          </a:prstGeom>
        </p:spPr>
        <p:txBody>
          <a:bodyPr>
            <a:spAutoFit/>
          </a:bodyPr>
          <a:lstStyle/>
          <a:p>
            <a:pPr algn="ctr">
              <a:defRPr/>
            </a:pPr>
            <a:r>
              <a:rPr lang="en-US" b="1" dirty="0">
                <a:solidFill>
                  <a:schemeClr val="accent2">
                    <a:lumMod val="50000"/>
                  </a:schemeClr>
                </a:solidFill>
                <a:latin typeface="+mn-lt"/>
              </a:rPr>
              <a:t>Common-Size Graphic of</a:t>
            </a:r>
          </a:p>
          <a:p>
            <a:pPr algn="ctr">
              <a:defRPr/>
            </a:pPr>
            <a:r>
              <a:rPr lang="en-US" b="1" dirty="0">
                <a:solidFill>
                  <a:schemeClr val="accent2">
                    <a:lumMod val="50000"/>
                  </a:schemeClr>
                </a:solidFill>
                <a:latin typeface="+mn-lt"/>
              </a:rPr>
              <a:t>Asset Components</a:t>
            </a:r>
          </a:p>
        </p:txBody>
      </p:sp>
      <p:sp>
        <p:nvSpPr>
          <p:cNvPr id="10" name="Rectangle 9"/>
          <p:cNvSpPr/>
          <p:nvPr/>
        </p:nvSpPr>
        <p:spPr>
          <a:xfrm>
            <a:off x="685800" y="2377112"/>
            <a:ext cx="4572000" cy="646113"/>
          </a:xfrm>
          <a:prstGeom prst="rect">
            <a:avLst/>
          </a:prstGeom>
        </p:spPr>
        <p:txBody>
          <a:bodyPr>
            <a:spAutoFit/>
          </a:bodyPr>
          <a:lstStyle/>
          <a:p>
            <a:pPr algn="ctr">
              <a:defRPr/>
            </a:pPr>
            <a:r>
              <a:rPr lang="en-US" b="1" dirty="0">
                <a:solidFill>
                  <a:schemeClr val="accent2">
                    <a:lumMod val="50000"/>
                  </a:schemeClr>
                </a:solidFill>
                <a:latin typeface="+mn-lt"/>
              </a:rPr>
              <a:t>Common-Size Graphic of</a:t>
            </a:r>
          </a:p>
          <a:p>
            <a:pPr algn="ctr">
              <a:defRPr/>
            </a:pPr>
            <a:r>
              <a:rPr lang="en-US" b="1" dirty="0">
                <a:solidFill>
                  <a:schemeClr val="accent2">
                    <a:lumMod val="50000"/>
                  </a:schemeClr>
                </a:solidFill>
                <a:latin typeface="+mn-lt"/>
              </a:rPr>
              <a:t>Income Statement</a:t>
            </a:r>
          </a:p>
        </p:txBody>
      </p:sp>
      <p:sp>
        <p:nvSpPr>
          <p:cNvPr id="8" name="Rectangle 7"/>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2" name="Rounded Rectangle 11"/>
          <p:cNvSpPr/>
          <p:nvPr/>
        </p:nvSpPr>
        <p:spPr>
          <a:xfrm>
            <a:off x="138113" y="6553200"/>
            <a:ext cx="4586287" cy="225918"/>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noProof="0" dirty="0">
                <a:solidFill>
                  <a:prstClr val="black"/>
                </a:solidFill>
                <a:latin typeface="Arial Narrow" pitchFamily="34" charset="0"/>
                <a:cs typeface="+mn-cs"/>
              </a:rPr>
              <a:t>P2:</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t>Describe and apply methods of vertical analysis.</a:t>
            </a:r>
          </a:p>
        </p:txBody>
      </p:sp>
      <p:sp>
        <p:nvSpPr>
          <p:cNvPr id="13" name="TextBox 12"/>
          <p:cNvSpPr txBox="1"/>
          <p:nvPr/>
        </p:nvSpPr>
        <p:spPr>
          <a:xfrm>
            <a:off x="457200" y="1295400"/>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13.10</a:t>
            </a:r>
          </a:p>
        </p:txBody>
      </p:sp>
      <p:sp>
        <p:nvSpPr>
          <p:cNvPr id="14" name="TextBox 13"/>
          <p:cNvSpPr txBox="1"/>
          <p:nvPr/>
        </p:nvSpPr>
        <p:spPr>
          <a:xfrm>
            <a:off x="7851392" y="1219200"/>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13.12</a:t>
            </a:r>
          </a:p>
        </p:txBody>
      </p:sp>
      <p:sp>
        <p:nvSpPr>
          <p:cNvPr id="16" name="Rectangle 15">
            <a:extLst>
              <a:ext uri="{FF2B5EF4-FFF2-40B4-BE49-F238E27FC236}">
                <a16:creationId xmlns:a16="http://schemas.microsoft.com/office/drawing/2014/main" xmlns="" id="{85AF6964-9DD4-504A-9362-85C81525C168}"/>
              </a:ext>
            </a:extLst>
          </p:cNvPr>
          <p:cNvSpPr>
            <a:spLocks noGrp="1" noChangeArrowheads="1"/>
          </p:cNvSpPr>
          <p:nvPr/>
        </p:nvSpPr>
        <p:spPr bwMode="auto">
          <a:xfrm>
            <a:off x="6219562"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7" name="Slide Number Placeholder 7">
            <a:extLst>
              <a:ext uri="{FF2B5EF4-FFF2-40B4-BE49-F238E27FC236}">
                <a16:creationId xmlns:a16="http://schemas.microsoft.com/office/drawing/2014/main" xmlns="" id="{E7340994-8BAD-8141-8FD3-46083A6DE290}"/>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13-</a:t>
            </a:r>
            <a:fld id="{389021C6-BF4E-47D5-A0FD-A156D54A87E1}" type="slidenum">
              <a:rPr lang="en-US" smtClean="0">
                <a:solidFill>
                  <a:schemeClr val="tx1">
                    <a:lumMod val="50000"/>
                    <a:lumOff val="50000"/>
                  </a:schemeClr>
                </a:solidFill>
              </a:rPr>
              <a:pPr>
                <a:defRPr/>
              </a:pPr>
              <a:t>22</a:t>
            </a:fld>
            <a:endParaRPr lang="en-US" dirty="0">
              <a:solidFill>
                <a:schemeClr val="tx1">
                  <a:lumMod val="50000"/>
                  <a:lumOff val="50000"/>
                </a:schemeClr>
              </a:solidFill>
            </a:endParaRPr>
          </a:p>
        </p:txBody>
      </p:sp>
      <p:pic>
        <p:nvPicPr>
          <p:cNvPr id="2" name="Picture 1">
            <a:extLst>
              <a:ext uri="{FF2B5EF4-FFF2-40B4-BE49-F238E27FC236}">
                <a16:creationId xmlns:a16="http://schemas.microsoft.com/office/drawing/2014/main" xmlns="" id="{B0BBCA13-1AE5-49A8-B821-4D2D3F778B24}"/>
              </a:ext>
            </a:extLst>
          </p:cNvPr>
          <p:cNvPicPr>
            <a:picLocks noChangeAspect="1"/>
          </p:cNvPicPr>
          <p:nvPr/>
        </p:nvPicPr>
        <p:blipFill>
          <a:blip r:embed="rId4"/>
          <a:stretch>
            <a:fillRect/>
          </a:stretch>
        </p:blipFill>
        <p:spPr>
          <a:xfrm>
            <a:off x="322493" y="3189751"/>
            <a:ext cx="4656582" cy="2627730"/>
          </a:xfrm>
          <a:prstGeom prst="rect">
            <a:avLst/>
          </a:prstGeom>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heckerboard(across)">
                                      <p:cBhvr>
                                        <p:cTn id="7" dur="500"/>
                                        <p:tgtEl>
                                          <p:spTgt spid="10"/>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checkerboard(across)">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4"/>
          <p:cNvSpPr>
            <a:spLocks noGrp="1"/>
          </p:cNvSpPr>
          <p:nvPr>
            <p:ph type="ctrTitle"/>
          </p:nvPr>
        </p:nvSpPr>
        <p:spPr>
          <a:xfrm>
            <a:off x="914400" y="1828800"/>
            <a:ext cx="7315200" cy="3124200"/>
          </a:xfrm>
        </p:spPr>
        <p:txBody>
          <a:bodyPr/>
          <a:lstStyle/>
          <a:p>
            <a:r>
              <a:rPr lang="en-US" altLang="en-US" dirty="0"/>
              <a:t/>
            </a:r>
            <a:br>
              <a:rPr lang="en-US" altLang="en-US" dirty="0"/>
            </a:br>
            <a:r>
              <a:rPr lang="en-US" altLang="en-US" dirty="0"/>
              <a:t/>
            </a:r>
            <a:br>
              <a:rPr lang="en-US" altLang="en-US" dirty="0"/>
            </a:br>
            <a:r>
              <a:rPr lang="en-US" dirty="0"/>
              <a:t>Define and apply ratio analysis.</a:t>
            </a:r>
            <a:br>
              <a:rPr lang="en-US" dirty="0"/>
            </a:br>
            <a:r>
              <a:rPr lang="en-US" altLang="en-US" dirty="0"/>
              <a:t/>
            </a:r>
            <a:br>
              <a:rPr lang="en-US" altLang="en-US" dirty="0"/>
            </a:br>
            <a:r>
              <a:rPr lang="en-US" altLang="en-US" dirty="0"/>
              <a:t/>
            </a:r>
            <a:br>
              <a:rPr lang="en-US" altLang="en-US" dirty="0"/>
            </a:br>
            <a:endParaRPr lang="en-US" altLang="en-US" dirty="0"/>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30053" name="Picture 2"/>
          <p:cNvPicPr>
            <a:picLocks noChangeAspect="1" noChangeArrowheads="1"/>
          </p:cNvPicPr>
          <p:nvPr/>
        </p:nvPicPr>
        <p:blipFill>
          <a:blip r:embed="rId3" cstate="print"/>
          <a:srcRect/>
          <a:stretch>
            <a:fillRect/>
          </a:stretch>
        </p:blipFill>
        <p:spPr bwMode="auto">
          <a:xfrm>
            <a:off x="917275" y="1893094"/>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914400" y="4340225"/>
            <a:ext cx="7315200" cy="87313"/>
          </a:xfrm>
          <a:prstGeom prst="rect">
            <a:avLst/>
          </a:prstGeom>
          <a:noFill/>
          <a:ln w="9525">
            <a:noFill/>
            <a:miter lim="800000"/>
            <a:headEnd/>
            <a:tailEnd/>
          </a:ln>
        </p:spPr>
      </p:pic>
      <p:sp>
        <p:nvSpPr>
          <p:cNvPr id="8" name="TextBox 7"/>
          <p:cNvSpPr txBox="1"/>
          <p:nvPr/>
        </p:nvSpPr>
        <p:spPr>
          <a:xfrm>
            <a:off x="1943100" y="821288"/>
            <a:ext cx="5257800" cy="769441"/>
          </a:xfrm>
          <a:prstGeom prst="rect">
            <a:avLst/>
          </a:prstGeom>
          <a:noFill/>
        </p:spPr>
        <p:txBody>
          <a:bodyPr wrap="square" rtlCol="0">
            <a:spAutoFit/>
          </a:bodyPr>
          <a:lstStyle/>
          <a:p>
            <a:r>
              <a:rPr lang="en-US" altLang="en-US" sz="4400" b="1" dirty="0">
                <a:latin typeface="+mj-lt"/>
              </a:rPr>
              <a:t>Learning Objective P3</a:t>
            </a:r>
            <a:endParaRPr lang="en-US" sz="4400" dirty="0">
              <a:latin typeface="+mj-lt"/>
            </a:endParaRPr>
          </a:p>
        </p:txBody>
      </p:sp>
      <p:sp>
        <p:nvSpPr>
          <p:cNvPr id="10" name="Rectangle 9">
            <a:extLst>
              <a:ext uri="{FF2B5EF4-FFF2-40B4-BE49-F238E27FC236}">
                <a16:creationId xmlns:a16="http://schemas.microsoft.com/office/drawing/2014/main" xmlns="" id="{9F46D7D7-C0B4-B246-A745-0B37011A9498}"/>
              </a:ext>
            </a:extLst>
          </p:cNvPr>
          <p:cNvSpPr>
            <a:spLocks noGrp="1" noChangeArrowheads="1"/>
          </p:cNvSpPr>
          <p:nvPr/>
        </p:nvSpPr>
        <p:spPr bwMode="auto">
          <a:xfrm>
            <a:off x="624840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a16="http://schemas.microsoft.com/office/drawing/2014/main" xmlns="" id="{BEFEC519-CF22-BD49-BD0C-E208DAA4071A}"/>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13-</a:t>
            </a:r>
            <a:fld id="{389021C6-BF4E-47D5-A0FD-A156D54A87E1}" type="slidenum">
              <a:rPr lang="en-US" smtClean="0">
                <a:solidFill>
                  <a:schemeClr val="tx1">
                    <a:lumMod val="50000"/>
                    <a:lumOff val="50000"/>
                  </a:schemeClr>
                </a:solidFill>
              </a:rPr>
              <a:pPr>
                <a:defRPr/>
              </a:pPr>
              <a:t>23</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9"/>
          <p:cNvSpPr>
            <a:spLocks noGrp="1" noChangeArrowheads="1"/>
          </p:cNvSpPr>
          <p:nvPr>
            <p:ph type="title"/>
          </p:nvPr>
        </p:nvSpPr>
        <p:spPr>
          <a:xfrm>
            <a:off x="457200" y="533400"/>
            <a:ext cx="8229600" cy="884238"/>
          </a:xfrm>
        </p:spPr>
        <p:txBody>
          <a:bodyPr/>
          <a:lstStyle/>
          <a:p>
            <a:r>
              <a:rPr lang="en-US" altLang="en-US" b="1" dirty="0"/>
              <a:t>Ratio Analysis</a:t>
            </a:r>
          </a:p>
        </p:txBody>
      </p:sp>
      <p:sp>
        <p:nvSpPr>
          <p:cNvPr id="18" name="Cube 17"/>
          <p:cNvSpPr/>
          <p:nvPr/>
        </p:nvSpPr>
        <p:spPr>
          <a:xfrm>
            <a:off x="1292621" y="1524000"/>
            <a:ext cx="2565400" cy="2209800"/>
          </a:xfrm>
          <a:prstGeom prst="cub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chemeClr val="tx1"/>
                </a:solidFill>
                <a:latin typeface="Arial" pitchFamily="34" charset="0"/>
                <a:cs typeface="Arial" pitchFamily="34" charset="0"/>
              </a:rPr>
              <a:t>Liquidity and efficiency</a:t>
            </a:r>
          </a:p>
        </p:txBody>
      </p:sp>
      <p:sp>
        <p:nvSpPr>
          <p:cNvPr id="19" name="Cube 18"/>
          <p:cNvSpPr/>
          <p:nvPr/>
        </p:nvSpPr>
        <p:spPr bwMode="auto">
          <a:xfrm>
            <a:off x="5334000" y="1524000"/>
            <a:ext cx="2717800" cy="2209800"/>
          </a:xfrm>
          <a:prstGeom prst="cube">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chemeClr val="tx1"/>
                </a:solidFill>
                <a:latin typeface="Arial" pitchFamily="34" charset="0"/>
                <a:cs typeface="Arial" pitchFamily="34" charset="0"/>
              </a:rPr>
              <a:t>Solvency</a:t>
            </a:r>
          </a:p>
        </p:txBody>
      </p:sp>
      <p:sp>
        <p:nvSpPr>
          <p:cNvPr id="20" name="Cube 19"/>
          <p:cNvSpPr/>
          <p:nvPr/>
        </p:nvSpPr>
        <p:spPr bwMode="auto">
          <a:xfrm>
            <a:off x="5334000" y="3962400"/>
            <a:ext cx="2717800" cy="2209800"/>
          </a:xfrm>
          <a:prstGeom prst="cube">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chemeClr val="tx1"/>
                </a:solidFill>
                <a:latin typeface="Arial" pitchFamily="34" charset="0"/>
                <a:cs typeface="Arial" pitchFamily="34" charset="0"/>
              </a:rPr>
              <a:t>Market prospects</a:t>
            </a:r>
          </a:p>
        </p:txBody>
      </p:sp>
      <p:sp>
        <p:nvSpPr>
          <p:cNvPr id="21" name="Cube 20"/>
          <p:cNvSpPr/>
          <p:nvPr/>
        </p:nvSpPr>
        <p:spPr>
          <a:xfrm>
            <a:off x="1320800" y="4007802"/>
            <a:ext cx="2565400" cy="2209800"/>
          </a:xfrm>
          <a:prstGeom prst="cub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chemeClr val="tx1"/>
                </a:solidFill>
                <a:latin typeface="Arial" pitchFamily="34" charset="0"/>
                <a:cs typeface="Arial" pitchFamily="34" charset="0"/>
              </a:rPr>
              <a:t>Profitability</a:t>
            </a:r>
          </a:p>
        </p:txBody>
      </p:sp>
      <p:sp>
        <p:nvSpPr>
          <p:cNvPr id="8" name="Rectangle 7"/>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0" name="Rounded Rectangle 9"/>
          <p:cNvSpPr/>
          <p:nvPr/>
        </p:nvSpPr>
        <p:spPr>
          <a:xfrm>
            <a:off x="67470" y="6515100"/>
            <a:ext cx="3976687" cy="264018"/>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noProof="0" dirty="0">
                <a:solidFill>
                  <a:prstClr val="black"/>
                </a:solidFill>
                <a:latin typeface="Arial Narrow" pitchFamily="34" charset="0"/>
                <a:cs typeface="+mn-cs"/>
              </a:rPr>
              <a:t>P3:</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t>Define and apply ratio analysis.</a:t>
            </a:r>
          </a:p>
        </p:txBody>
      </p:sp>
      <p:sp>
        <p:nvSpPr>
          <p:cNvPr id="12" name="Rectangle 11">
            <a:extLst>
              <a:ext uri="{FF2B5EF4-FFF2-40B4-BE49-F238E27FC236}">
                <a16:creationId xmlns:a16="http://schemas.microsoft.com/office/drawing/2014/main" xmlns="" id="{33A8D0CD-6125-AC42-AB28-8DD22545099E}"/>
              </a:ext>
            </a:extLst>
          </p:cNvPr>
          <p:cNvSpPr>
            <a:spLocks noGrp="1" noChangeArrowheads="1"/>
          </p:cNvSpPr>
          <p:nvPr/>
        </p:nvSpPr>
        <p:spPr bwMode="auto">
          <a:xfrm>
            <a:off x="624840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3" name="Slide Number Placeholder 7">
            <a:extLst>
              <a:ext uri="{FF2B5EF4-FFF2-40B4-BE49-F238E27FC236}">
                <a16:creationId xmlns:a16="http://schemas.microsoft.com/office/drawing/2014/main" xmlns="" id="{EBFCCD52-7FC8-7D4D-93E5-173DF1797E01}"/>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13-</a:t>
            </a:r>
            <a:fld id="{389021C6-BF4E-47D5-A0FD-A156D54A87E1}" type="slidenum">
              <a:rPr lang="en-US" smtClean="0">
                <a:solidFill>
                  <a:schemeClr val="tx1">
                    <a:lumMod val="50000"/>
                    <a:lumOff val="50000"/>
                  </a:schemeClr>
                </a:solidFill>
              </a:rPr>
              <a:pPr>
                <a:defRPr/>
              </a:pPr>
              <a:t>24</a:t>
            </a:fld>
            <a:endParaRPr lang="en-US" dirty="0">
              <a:solidFill>
                <a:schemeClr val="tx1">
                  <a:lumMod val="50000"/>
                  <a:lumOff val="50000"/>
                </a:schemeClr>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500"/>
                            </p:stCondLst>
                            <p:childTnLst>
                              <p:par>
                                <p:cTn id="5" presetID="3" presetClass="entr" presetSubtype="1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childTnLst>
                          </p:cTn>
                        </p:par>
                        <p:par>
                          <p:cTn id="8" fill="hold" nodeType="afterGroup">
                            <p:stCondLst>
                              <p:cond delay="1000"/>
                            </p:stCondLst>
                            <p:childTnLst>
                              <p:par>
                                <p:cTn id="9" presetID="3" presetClass="entr" presetSubtype="1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blinds(horizontal)">
                                      <p:cBhvr>
                                        <p:cTn id="11" dur="500"/>
                                        <p:tgtEl>
                                          <p:spTgt spid="19"/>
                                        </p:tgtEl>
                                      </p:cBhvr>
                                    </p:animEffect>
                                  </p:childTnLst>
                                </p:cTn>
                              </p:par>
                            </p:childTnLst>
                          </p:cTn>
                        </p:par>
                        <p:par>
                          <p:cTn id="12" fill="hold" nodeType="afterGroup">
                            <p:stCondLst>
                              <p:cond delay="1500"/>
                            </p:stCondLst>
                            <p:childTnLst>
                              <p:par>
                                <p:cTn id="13" presetID="3" presetClass="entr" presetSubtype="10"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blinds(horizontal)">
                                      <p:cBhvr>
                                        <p:cTn id="15" dur="500"/>
                                        <p:tgtEl>
                                          <p:spTgt spid="21"/>
                                        </p:tgtEl>
                                      </p:cBhvr>
                                    </p:animEffect>
                                  </p:childTnLst>
                                </p:cTn>
                              </p:par>
                            </p:childTnLst>
                          </p:cTn>
                        </p:par>
                        <p:par>
                          <p:cTn id="16" fill="hold" nodeType="afterGroup">
                            <p:stCondLst>
                              <p:cond delay="2000"/>
                            </p:stCondLst>
                            <p:childTnLst>
                              <p:par>
                                <p:cTn id="17" presetID="3" presetClass="entr" presetSubtype="10" fill="hold" grpId="0"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blinds(horizontal)">
                                      <p:cBhvr>
                                        <p:cTn id="1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ChangeArrowheads="1"/>
          </p:cNvSpPr>
          <p:nvPr/>
        </p:nvSpPr>
        <p:spPr bwMode="auto">
          <a:xfrm>
            <a:off x="575858" y="1761703"/>
            <a:ext cx="2095500" cy="831850"/>
          </a:xfrm>
          <a:prstGeom prst="rect">
            <a:avLst/>
          </a:prstGeom>
          <a:solidFill>
            <a:schemeClr val="accent6">
              <a:lumMod val="20000"/>
              <a:lumOff val="80000"/>
            </a:schemeClr>
          </a:solidFill>
          <a:ln w="12700">
            <a:solidFill>
              <a:schemeClr val="tx2">
                <a:lumMod val="50000"/>
              </a:schemeClr>
            </a:solidFill>
            <a:miter lim="800000"/>
            <a:headEnd/>
            <a:tailEnd/>
          </a:ln>
          <a:effectLst>
            <a:outerShdw blurRad="50800" dist="38100" dir="2700000" algn="tl" rotWithShape="0">
              <a:prstClr val="black">
                <a:alpha val="40000"/>
              </a:prstClr>
            </a:outerShdw>
          </a:effectLst>
        </p:spPr>
        <p:txBody>
          <a:bodyPr lIns="90488" tIns="44450" rIns="90488" bIns="44450">
            <a:spAutoFit/>
          </a:bodyPr>
          <a:lstStyle/>
          <a:p>
            <a:pPr algn="ctr">
              <a:defRPr/>
            </a:pPr>
            <a:r>
              <a:rPr lang="en-US" sz="2400" dirty="0">
                <a:solidFill>
                  <a:schemeClr val="tx2">
                    <a:lumMod val="50000"/>
                  </a:schemeClr>
                </a:solidFill>
                <a:latin typeface="Arial" charset="0"/>
                <a:ea typeface="ＭＳ Ｐゴシック" pitchFamily="-108" charset="-128"/>
              </a:rPr>
              <a:t>Current </a:t>
            </a:r>
          </a:p>
          <a:p>
            <a:pPr algn="ctr">
              <a:defRPr/>
            </a:pPr>
            <a:r>
              <a:rPr lang="en-US" sz="2400" dirty="0">
                <a:solidFill>
                  <a:schemeClr val="tx2">
                    <a:lumMod val="50000"/>
                  </a:schemeClr>
                </a:solidFill>
                <a:latin typeface="Arial" charset="0"/>
                <a:ea typeface="ＭＳ Ｐゴシック" pitchFamily="-108" charset="-128"/>
              </a:rPr>
              <a:t>Ratio</a:t>
            </a:r>
          </a:p>
        </p:txBody>
      </p:sp>
      <p:sp>
        <p:nvSpPr>
          <p:cNvPr id="78851" name="Rectangle 3"/>
          <p:cNvSpPr>
            <a:spLocks noChangeArrowheads="1"/>
          </p:cNvSpPr>
          <p:nvPr/>
        </p:nvSpPr>
        <p:spPr bwMode="auto">
          <a:xfrm>
            <a:off x="1078706" y="2906789"/>
            <a:ext cx="2095500" cy="831850"/>
          </a:xfrm>
          <a:prstGeom prst="rect">
            <a:avLst/>
          </a:prstGeom>
          <a:solidFill>
            <a:schemeClr val="accent5">
              <a:lumMod val="20000"/>
              <a:lumOff val="80000"/>
            </a:schemeClr>
          </a:solidFill>
          <a:ln w="12700">
            <a:solidFill>
              <a:schemeClr val="tx2">
                <a:lumMod val="50000"/>
              </a:schemeClr>
            </a:solidFill>
            <a:miter lim="800000"/>
            <a:headEnd/>
            <a:tailEnd/>
          </a:ln>
          <a:effectLst>
            <a:outerShdw blurRad="50800" dist="38100" dir="2700000" algn="tl" rotWithShape="0">
              <a:prstClr val="black">
                <a:alpha val="40000"/>
              </a:prstClr>
            </a:outerShdw>
          </a:effectLst>
        </p:spPr>
        <p:txBody>
          <a:bodyPr lIns="90488" tIns="44450" rIns="90488" bIns="44450">
            <a:spAutoFit/>
          </a:bodyPr>
          <a:lstStyle/>
          <a:p>
            <a:pPr algn="ctr">
              <a:defRPr/>
            </a:pPr>
            <a:r>
              <a:rPr lang="en-US" sz="2400" dirty="0">
                <a:solidFill>
                  <a:schemeClr val="tx2">
                    <a:lumMod val="50000"/>
                  </a:schemeClr>
                </a:solidFill>
                <a:latin typeface="Arial" charset="0"/>
                <a:ea typeface="ＭＳ Ｐゴシック" pitchFamily="-108" charset="-128"/>
              </a:rPr>
              <a:t>Acid-test </a:t>
            </a:r>
          </a:p>
          <a:p>
            <a:pPr algn="ctr">
              <a:defRPr/>
            </a:pPr>
            <a:r>
              <a:rPr lang="en-US" sz="2400" dirty="0">
                <a:solidFill>
                  <a:schemeClr val="tx2">
                    <a:lumMod val="50000"/>
                  </a:schemeClr>
                </a:solidFill>
                <a:latin typeface="Arial" charset="0"/>
                <a:ea typeface="ＭＳ Ｐゴシック" pitchFamily="-108" charset="-128"/>
              </a:rPr>
              <a:t>Ratio</a:t>
            </a:r>
          </a:p>
        </p:txBody>
      </p:sp>
      <p:sp>
        <p:nvSpPr>
          <p:cNvPr id="78852" name="Rectangle 4"/>
          <p:cNvSpPr>
            <a:spLocks noChangeArrowheads="1"/>
          </p:cNvSpPr>
          <p:nvPr/>
        </p:nvSpPr>
        <p:spPr bwMode="auto">
          <a:xfrm>
            <a:off x="1985253" y="4051875"/>
            <a:ext cx="2095500" cy="1196975"/>
          </a:xfrm>
          <a:prstGeom prst="rect">
            <a:avLst/>
          </a:prstGeom>
          <a:solidFill>
            <a:schemeClr val="accent4">
              <a:lumMod val="20000"/>
              <a:lumOff val="80000"/>
            </a:schemeClr>
          </a:solidFill>
          <a:ln w="12700">
            <a:solidFill>
              <a:schemeClr val="tx2">
                <a:lumMod val="50000"/>
              </a:schemeClr>
            </a:solidFill>
            <a:miter lim="800000"/>
            <a:headEnd/>
            <a:tailEnd/>
          </a:ln>
          <a:effectLst>
            <a:outerShdw blurRad="50800" dist="38100" dir="2700000" algn="tl" rotWithShape="0">
              <a:prstClr val="black">
                <a:alpha val="40000"/>
              </a:prstClr>
            </a:outerShdw>
          </a:effectLst>
        </p:spPr>
        <p:txBody>
          <a:bodyPr lIns="90488" tIns="44450" rIns="90488" bIns="44450">
            <a:spAutoFit/>
          </a:bodyPr>
          <a:lstStyle/>
          <a:p>
            <a:pPr algn="ctr">
              <a:spcBef>
                <a:spcPct val="50000"/>
              </a:spcBef>
              <a:defRPr/>
            </a:pPr>
            <a:r>
              <a:rPr lang="en-US" sz="2400" dirty="0">
                <a:solidFill>
                  <a:schemeClr val="tx2">
                    <a:lumMod val="50000"/>
                  </a:schemeClr>
                </a:solidFill>
                <a:latin typeface="Arial" charset="0"/>
                <a:ea typeface="ＭＳ Ｐゴシック" pitchFamily="-108" charset="-128"/>
              </a:rPr>
              <a:t>Accounts Receivable  Turnover</a:t>
            </a:r>
          </a:p>
        </p:txBody>
      </p:sp>
      <p:sp>
        <p:nvSpPr>
          <p:cNvPr id="78853" name="Rectangle 5" descr="Bouquet"/>
          <p:cNvSpPr>
            <a:spLocks noChangeArrowheads="1"/>
          </p:cNvSpPr>
          <p:nvPr/>
        </p:nvSpPr>
        <p:spPr bwMode="auto">
          <a:xfrm>
            <a:off x="6400800" y="1704975"/>
            <a:ext cx="2095500" cy="831850"/>
          </a:xfrm>
          <a:prstGeom prst="rect">
            <a:avLst/>
          </a:prstGeom>
          <a:solidFill>
            <a:schemeClr val="bg2">
              <a:lumMod val="90000"/>
            </a:schemeClr>
          </a:solidFill>
          <a:ln w="12700">
            <a:solidFill>
              <a:schemeClr val="tx2">
                <a:lumMod val="50000"/>
              </a:schemeClr>
            </a:solidFill>
            <a:miter lim="800000"/>
            <a:headEnd/>
            <a:tailEnd/>
          </a:ln>
          <a:effectLst>
            <a:outerShdw blurRad="50800" dist="38100" dir="2700000" algn="tl" rotWithShape="0">
              <a:prstClr val="black">
                <a:alpha val="40000"/>
              </a:prstClr>
            </a:outerShdw>
          </a:effectLst>
        </p:spPr>
        <p:txBody>
          <a:bodyPr lIns="90488" tIns="44450" rIns="90488" bIns="44450">
            <a:spAutoFit/>
          </a:bodyPr>
          <a:lstStyle/>
          <a:p>
            <a:pPr algn="ctr">
              <a:spcBef>
                <a:spcPct val="50000"/>
              </a:spcBef>
              <a:defRPr/>
            </a:pPr>
            <a:r>
              <a:rPr lang="en-US" sz="2400" dirty="0">
                <a:solidFill>
                  <a:schemeClr val="tx2">
                    <a:lumMod val="50000"/>
                  </a:schemeClr>
                </a:solidFill>
                <a:latin typeface="Arial" charset="0"/>
                <a:ea typeface="ＭＳ Ｐゴシック" pitchFamily="-108" charset="-128"/>
              </a:rPr>
              <a:t>Inventory Turnover</a:t>
            </a:r>
          </a:p>
        </p:txBody>
      </p:sp>
      <p:sp>
        <p:nvSpPr>
          <p:cNvPr id="78854" name="Rectangle 6" descr="Blue tissue paper"/>
          <p:cNvSpPr>
            <a:spLocks noChangeArrowheads="1"/>
          </p:cNvSpPr>
          <p:nvPr/>
        </p:nvSpPr>
        <p:spPr bwMode="auto">
          <a:xfrm>
            <a:off x="6096000" y="2909457"/>
            <a:ext cx="2095500" cy="831850"/>
          </a:xfrm>
          <a:prstGeom prst="rect">
            <a:avLst/>
          </a:prstGeom>
          <a:solidFill>
            <a:schemeClr val="accent1">
              <a:lumMod val="20000"/>
              <a:lumOff val="80000"/>
            </a:schemeClr>
          </a:solidFill>
          <a:ln w="12700">
            <a:solidFill>
              <a:schemeClr val="tx2">
                <a:lumMod val="50000"/>
              </a:schemeClr>
            </a:solidFill>
            <a:miter lim="800000"/>
            <a:headEnd/>
            <a:tailEnd/>
          </a:ln>
          <a:effectLst>
            <a:outerShdw blurRad="50800" dist="38100" dir="2700000" algn="tl" rotWithShape="0">
              <a:prstClr val="black">
                <a:alpha val="40000"/>
              </a:prstClr>
            </a:outerShdw>
          </a:effectLst>
        </p:spPr>
        <p:txBody>
          <a:bodyPr lIns="90488" tIns="44450" rIns="90488" bIns="44450">
            <a:spAutoFit/>
          </a:bodyPr>
          <a:lstStyle/>
          <a:p>
            <a:pPr algn="ctr">
              <a:spcBef>
                <a:spcPct val="50000"/>
              </a:spcBef>
              <a:defRPr/>
            </a:pPr>
            <a:r>
              <a:rPr lang="en-US" sz="2400" dirty="0">
                <a:solidFill>
                  <a:schemeClr val="tx2">
                    <a:lumMod val="50000"/>
                  </a:schemeClr>
                </a:solidFill>
                <a:latin typeface="Arial" charset="0"/>
                <a:ea typeface="ＭＳ Ｐゴシック" pitchFamily="-108" charset="-128"/>
              </a:rPr>
              <a:t>Days’ Sales Uncollected</a:t>
            </a:r>
          </a:p>
        </p:txBody>
      </p:sp>
      <p:sp>
        <p:nvSpPr>
          <p:cNvPr id="78855" name="Rectangle 7" descr="Newsprint"/>
          <p:cNvSpPr>
            <a:spLocks noChangeArrowheads="1"/>
          </p:cNvSpPr>
          <p:nvPr/>
        </p:nvSpPr>
        <p:spPr bwMode="auto">
          <a:xfrm>
            <a:off x="5505450" y="4138925"/>
            <a:ext cx="2095500" cy="831850"/>
          </a:xfrm>
          <a:prstGeom prst="rect">
            <a:avLst/>
          </a:prstGeom>
          <a:solidFill>
            <a:schemeClr val="accent2">
              <a:lumMod val="20000"/>
              <a:lumOff val="80000"/>
            </a:schemeClr>
          </a:solidFill>
          <a:ln w="12700">
            <a:solidFill>
              <a:schemeClr val="tx2">
                <a:lumMod val="50000"/>
              </a:schemeClr>
            </a:solidFill>
            <a:miter lim="800000"/>
            <a:headEnd/>
            <a:tailEnd/>
          </a:ln>
          <a:effectLst>
            <a:outerShdw blurRad="50800" dist="38100" dir="2700000" algn="tl" rotWithShape="0">
              <a:prstClr val="black">
                <a:alpha val="40000"/>
              </a:prstClr>
            </a:outerShdw>
          </a:effectLst>
        </p:spPr>
        <p:txBody>
          <a:bodyPr lIns="90488" tIns="44450" rIns="90488" bIns="44450">
            <a:spAutoFit/>
          </a:bodyPr>
          <a:lstStyle/>
          <a:p>
            <a:pPr algn="ctr">
              <a:spcBef>
                <a:spcPct val="50000"/>
              </a:spcBef>
              <a:defRPr/>
            </a:pPr>
            <a:r>
              <a:rPr lang="en-US" sz="2400" dirty="0">
                <a:solidFill>
                  <a:schemeClr val="tx2">
                    <a:lumMod val="50000"/>
                  </a:schemeClr>
                </a:solidFill>
                <a:latin typeface="Arial" charset="0"/>
                <a:ea typeface="ＭＳ Ｐゴシック" pitchFamily="-108" charset="-128"/>
              </a:rPr>
              <a:t>Days’ Sales in Inventory</a:t>
            </a:r>
          </a:p>
        </p:txBody>
      </p:sp>
      <p:sp>
        <p:nvSpPr>
          <p:cNvPr id="78856" name="Rectangle 8"/>
          <p:cNvSpPr>
            <a:spLocks noChangeArrowheads="1"/>
          </p:cNvSpPr>
          <p:nvPr/>
        </p:nvSpPr>
        <p:spPr bwMode="auto">
          <a:xfrm>
            <a:off x="3984592" y="5416626"/>
            <a:ext cx="2095500" cy="831850"/>
          </a:xfrm>
          <a:prstGeom prst="rect">
            <a:avLst/>
          </a:prstGeom>
          <a:solidFill>
            <a:schemeClr val="accent3">
              <a:lumMod val="20000"/>
              <a:lumOff val="80000"/>
            </a:schemeClr>
          </a:solidFill>
          <a:ln w="12700">
            <a:solidFill>
              <a:schemeClr val="tx2">
                <a:lumMod val="50000"/>
              </a:schemeClr>
            </a:solidFill>
            <a:miter lim="800000"/>
            <a:headEnd/>
            <a:tailEnd/>
          </a:ln>
          <a:effectLst>
            <a:outerShdw blurRad="50800" dist="38100" dir="2700000" algn="tl" rotWithShape="0">
              <a:prstClr val="black">
                <a:alpha val="40000"/>
              </a:prstClr>
            </a:outerShdw>
          </a:effectLst>
        </p:spPr>
        <p:txBody>
          <a:bodyPr lIns="90488" tIns="44450" rIns="90488" bIns="44450">
            <a:spAutoFit/>
          </a:bodyPr>
          <a:lstStyle/>
          <a:p>
            <a:pPr algn="ctr">
              <a:spcBef>
                <a:spcPct val="50000"/>
              </a:spcBef>
              <a:defRPr/>
            </a:pPr>
            <a:r>
              <a:rPr lang="en-US" sz="2400" dirty="0">
                <a:solidFill>
                  <a:schemeClr val="tx2">
                    <a:lumMod val="50000"/>
                  </a:schemeClr>
                </a:solidFill>
                <a:latin typeface="Arial" charset="0"/>
                <a:ea typeface="ＭＳ Ｐゴシック" pitchFamily="-108" charset="-128"/>
              </a:rPr>
              <a:t>Total Asset Turnover</a:t>
            </a:r>
          </a:p>
        </p:txBody>
      </p:sp>
      <p:sp>
        <p:nvSpPr>
          <p:cNvPr id="79881" name="Rectangle 9"/>
          <p:cNvSpPr>
            <a:spLocks noGrp="1" noChangeArrowheads="1"/>
          </p:cNvSpPr>
          <p:nvPr>
            <p:ph type="title"/>
          </p:nvPr>
        </p:nvSpPr>
        <p:spPr>
          <a:xfrm>
            <a:off x="457200" y="685800"/>
            <a:ext cx="8229600" cy="990600"/>
          </a:xfrm>
        </p:spPr>
        <p:txBody>
          <a:bodyPr/>
          <a:lstStyle/>
          <a:p>
            <a:r>
              <a:rPr lang="en-US" altLang="en-US" b="1" dirty="0"/>
              <a:t>Liquidity and Efficiency</a:t>
            </a:r>
          </a:p>
        </p:txBody>
      </p:sp>
      <p:sp>
        <p:nvSpPr>
          <p:cNvPr id="11" name="Rectangle 10"/>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3" name="Rounded Rectangle 12"/>
          <p:cNvSpPr/>
          <p:nvPr/>
        </p:nvSpPr>
        <p:spPr>
          <a:xfrm>
            <a:off x="138113" y="6515100"/>
            <a:ext cx="3976687" cy="264018"/>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noProof="0" dirty="0">
                <a:solidFill>
                  <a:prstClr val="black"/>
                </a:solidFill>
                <a:latin typeface="Arial Narrow" pitchFamily="34" charset="0"/>
                <a:cs typeface="+mn-cs"/>
              </a:rPr>
              <a:t>P3:</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t>Define and apply ratio analysis.</a:t>
            </a:r>
          </a:p>
        </p:txBody>
      </p:sp>
      <p:sp>
        <p:nvSpPr>
          <p:cNvPr id="15" name="Rectangle 14">
            <a:extLst>
              <a:ext uri="{FF2B5EF4-FFF2-40B4-BE49-F238E27FC236}">
                <a16:creationId xmlns:a16="http://schemas.microsoft.com/office/drawing/2014/main" xmlns="" id="{CF805339-EA98-024A-A144-956DE4663E9D}"/>
              </a:ext>
            </a:extLst>
          </p:cNvPr>
          <p:cNvSpPr>
            <a:spLocks noGrp="1" noChangeArrowheads="1"/>
          </p:cNvSpPr>
          <p:nvPr/>
        </p:nvSpPr>
        <p:spPr bwMode="auto">
          <a:xfrm>
            <a:off x="624840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6" name="Slide Number Placeholder 7">
            <a:extLst>
              <a:ext uri="{FF2B5EF4-FFF2-40B4-BE49-F238E27FC236}">
                <a16:creationId xmlns:a16="http://schemas.microsoft.com/office/drawing/2014/main" xmlns="" id="{9EA9C8FF-116C-E54A-B651-4C8B68EF65D5}"/>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13-</a:t>
            </a:r>
            <a:fld id="{389021C6-BF4E-47D5-A0FD-A156D54A87E1}" type="slidenum">
              <a:rPr lang="en-US" smtClean="0">
                <a:solidFill>
                  <a:schemeClr val="tx1">
                    <a:lumMod val="50000"/>
                    <a:lumOff val="50000"/>
                  </a:schemeClr>
                </a:solidFill>
              </a:rPr>
              <a:pPr>
                <a:defRPr/>
              </a:pPr>
              <a:t>25</a:t>
            </a:fld>
            <a:endParaRPr lang="en-US" dirty="0">
              <a:solidFill>
                <a:schemeClr val="tx1">
                  <a:lumMod val="50000"/>
                  <a:lumOff val="50000"/>
                </a:schemeClr>
              </a:solidFill>
            </a:endParaRPr>
          </a:p>
        </p:txBody>
      </p:sp>
      <p:sp>
        <p:nvSpPr>
          <p:cNvPr id="14" name="Rectangle 6" descr="Blue tissue paper">
            <a:extLst>
              <a:ext uri="{FF2B5EF4-FFF2-40B4-BE49-F238E27FC236}">
                <a16:creationId xmlns:a16="http://schemas.microsoft.com/office/drawing/2014/main" xmlns="" id="{BA44F154-A693-49EC-A88E-A2A9B6C74A0A}"/>
              </a:ext>
            </a:extLst>
          </p:cNvPr>
          <p:cNvSpPr>
            <a:spLocks noChangeArrowheads="1"/>
          </p:cNvSpPr>
          <p:nvPr/>
        </p:nvSpPr>
        <p:spPr bwMode="auto">
          <a:xfrm>
            <a:off x="3581400" y="1659887"/>
            <a:ext cx="2095500" cy="828432"/>
          </a:xfrm>
          <a:prstGeom prst="rect">
            <a:avLst/>
          </a:prstGeom>
          <a:solidFill>
            <a:schemeClr val="accent1">
              <a:lumMod val="20000"/>
              <a:lumOff val="80000"/>
            </a:schemeClr>
          </a:solidFill>
          <a:ln w="12700">
            <a:solidFill>
              <a:schemeClr val="tx2">
                <a:lumMod val="50000"/>
              </a:schemeClr>
            </a:solidFill>
            <a:miter lim="800000"/>
            <a:headEnd/>
            <a:tailEnd/>
          </a:ln>
          <a:effectLst>
            <a:outerShdw blurRad="50800" dist="38100" dir="2700000" algn="tl" rotWithShape="0">
              <a:prstClr val="black">
                <a:alpha val="40000"/>
              </a:prstClr>
            </a:outerShdw>
          </a:effectLst>
        </p:spPr>
        <p:txBody>
          <a:bodyPr lIns="90488" tIns="44450" rIns="90488" bIns="44450">
            <a:spAutoFit/>
          </a:bodyPr>
          <a:lstStyle/>
          <a:p>
            <a:pPr algn="ctr">
              <a:spcBef>
                <a:spcPct val="50000"/>
              </a:spcBef>
              <a:defRPr/>
            </a:pPr>
            <a:r>
              <a:rPr lang="en-US" sz="2400" dirty="0">
                <a:solidFill>
                  <a:schemeClr val="tx2">
                    <a:lumMod val="50000"/>
                  </a:schemeClr>
                </a:solidFill>
                <a:latin typeface="Arial" charset="0"/>
                <a:ea typeface="ＭＳ Ｐゴシック" pitchFamily="-108" charset="-128"/>
              </a:rPr>
              <a:t>Working Capital</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78850"/>
                                        </p:tgtEl>
                                        <p:attrNameLst>
                                          <p:attrName>style.visibility</p:attrName>
                                        </p:attrNameLst>
                                      </p:cBhvr>
                                      <p:to>
                                        <p:strVal val="visible"/>
                                      </p:to>
                                    </p:set>
                                    <p:animEffect transition="in" filter="slide(fromTop)">
                                      <p:cBhvr>
                                        <p:cTn id="7" dur="500"/>
                                        <p:tgtEl>
                                          <p:spTgt spid="78850"/>
                                        </p:tgtEl>
                                      </p:cBhvr>
                                    </p:animEffect>
                                  </p:childTnLst>
                                </p:cTn>
                              </p:par>
                            </p:childTnLst>
                          </p:cTn>
                        </p:par>
                        <p:par>
                          <p:cTn id="8" fill="hold" nodeType="afterGroup">
                            <p:stCondLst>
                              <p:cond delay="500"/>
                            </p:stCondLst>
                            <p:childTnLst>
                              <p:par>
                                <p:cTn id="9" presetID="12" presetClass="entr" presetSubtype="1" fill="hold" grpId="0" nodeType="afterEffect">
                                  <p:stCondLst>
                                    <p:cond delay="0"/>
                                  </p:stCondLst>
                                  <p:childTnLst>
                                    <p:set>
                                      <p:cBhvr>
                                        <p:cTn id="10" dur="1" fill="hold">
                                          <p:stCondLst>
                                            <p:cond delay="0"/>
                                          </p:stCondLst>
                                        </p:cTn>
                                        <p:tgtEl>
                                          <p:spTgt spid="78851"/>
                                        </p:tgtEl>
                                        <p:attrNameLst>
                                          <p:attrName>style.visibility</p:attrName>
                                        </p:attrNameLst>
                                      </p:cBhvr>
                                      <p:to>
                                        <p:strVal val="visible"/>
                                      </p:to>
                                    </p:set>
                                    <p:animEffect transition="in" filter="slide(fromTop)">
                                      <p:cBhvr>
                                        <p:cTn id="11" dur="500"/>
                                        <p:tgtEl>
                                          <p:spTgt spid="78851"/>
                                        </p:tgtEl>
                                      </p:cBhvr>
                                    </p:animEffect>
                                  </p:childTnLst>
                                </p:cTn>
                              </p:par>
                            </p:childTnLst>
                          </p:cTn>
                        </p:par>
                        <p:par>
                          <p:cTn id="12" fill="hold" nodeType="afterGroup">
                            <p:stCondLst>
                              <p:cond delay="1000"/>
                            </p:stCondLst>
                            <p:childTnLst>
                              <p:par>
                                <p:cTn id="13" presetID="12" presetClass="entr" presetSubtype="1" fill="hold" grpId="0" nodeType="afterEffect">
                                  <p:stCondLst>
                                    <p:cond delay="0"/>
                                  </p:stCondLst>
                                  <p:childTnLst>
                                    <p:set>
                                      <p:cBhvr>
                                        <p:cTn id="14" dur="1" fill="hold">
                                          <p:stCondLst>
                                            <p:cond delay="0"/>
                                          </p:stCondLst>
                                        </p:cTn>
                                        <p:tgtEl>
                                          <p:spTgt spid="78852"/>
                                        </p:tgtEl>
                                        <p:attrNameLst>
                                          <p:attrName>style.visibility</p:attrName>
                                        </p:attrNameLst>
                                      </p:cBhvr>
                                      <p:to>
                                        <p:strVal val="visible"/>
                                      </p:to>
                                    </p:set>
                                    <p:animEffect transition="in" filter="slide(fromTop)">
                                      <p:cBhvr>
                                        <p:cTn id="15" dur="500"/>
                                        <p:tgtEl>
                                          <p:spTgt spid="78852"/>
                                        </p:tgtEl>
                                      </p:cBhvr>
                                    </p:animEffect>
                                  </p:childTnLst>
                                </p:cTn>
                              </p:par>
                            </p:childTnLst>
                          </p:cTn>
                        </p:par>
                        <p:par>
                          <p:cTn id="16" fill="hold" nodeType="afterGroup">
                            <p:stCondLst>
                              <p:cond delay="1500"/>
                            </p:stCondLst>
                            <p:childTnLst>
                              <p:par>
                                <p:cTn id="17" presetID="12" presetClass="entr" presetSubtype="1" fill="hold" grpId="0" nodeType="afterEffect">
                                  <p:stCondLst>
                                    <p:cond delay="0"/>
                                  </p:stCondLst>
                                  <p:childTnLst>
                                    <p:set>
                                      <p:cBhvr>
                                        <p:cTn id="18" dur="1" fill="hold">
                                          <p:stCondLst>
                                            <p:cond delay="0"/>
                                          </p:stCondLst>
                                        </p:cTn>
                                        <p:tgtEl>
                                          <p:spTgt spid="78856"/>
                                        </p:tgtEl>
                                        <p:attrNameLst>
                                          <p:attrName>style.visibility</p:attrName>
                                        </p:attrNameLst>
                                      </p:cBhvr>
                                      <p:to>
                                        <p:strVal val="visible"/>
                                      </p:to>
                                    </p:set>
                                    <p:animEffect transition="in" filter="slide(fromTop)">
                                      <p:cBhvr>
                                        <p:cTn id="19" dur="500"/>
                                        <p:tgtEl>
                                          <p:spTgt spid="78856"/>
                                        </p:tgtEl>
                                      </p:cBhvr>
                                    </p:animEffect>
                                  </p:childTnLst>
                                </p:cTn>
                              </p:par>
                            </p:childTnLst>
                          </p:cTn>
                        </p:par>
                        <p:par>
                          <p:cTn id="20" fill="hold" nodeType="afterGroup">
                            <p:stCondLst>
                              <p:cond delay="2000"/>
                            </p:stCondLst>
                            <p:childTnLst>
                              <p:par>
                                <p:cTn id="21" presetID="12" presetClass="entr" presetSubtype="1" fill="hold" grpId="0" nodeType="afterEffect">
                                  <p:stCondLst>
                                    <p:cond delay="0"/>
                                  </p:stCondLst>
                                  <p:childTnLst>
                                    <p:set>
                                      <p:cBhvr>
                                        <p:cTn id="22" dur="1" fill="hold">
                                          <p:stCondLst>
                                            <p:cond delay="0"/>
                                          </p:stCondLst>
                                        </p:cTn>
                                        <p:tgtEl>
                                          <p:spTgt spid="78855"/>
                                        </p:tgtEl>
                                        <p:attrNameLst>
                                          <p:attrName>style.visibility</p:attrName>
                                        </p:attrNameLst>
                                      </p:cBhvr>
                                      <p:to>
                                        <p:strVal val="visible"/>
                                      </p:to>
                                    </p:set>
                                    <p:animEffect transition="in" filter="slide(fromTop)">
                                      <p:cBhvr>
                                        <p:cTn id="23" dur="500"/>
                                        <p:tgtEl>
                                          <p:spTgt spid="78855"/>
                                        </p:tgtEl>
                                      </p:cBhvr>
                                    </p:animEffect>
                                  </p:childTnLst>
                                </p:cTn>
                              </p:par>
                            </p:childTnLst>
                          </p:cTn>
                        </p:par>
                        <p:par>
                          <p:cTn id="24" fill="hold" nodeType="afterGroup">
                            <p:stCondLst>
                              <p:cond delay="2500"/>
                            </p:stCondLst>
                            <p:childTnLst>
                              <p:par>
                                <p:cTn id="25" presetID="12" presetClass="entr" presetSubtype="1" fill="hold" grpId="0" nodeType="afterEffect">
                                  <p:stCondLst>
                                    <p:cond delay="0"/>
                                  </p:stCondLst>
                                  <p:childTnLst>
                                    <p:set>
                                      <p:cBhvr>
                                        <p:cTn id="26" dur="1" fill="hold">
                                          <p:stCondLst>
                                            <p:cond delay="0"/>
                                          </p:stCondLst>
                                        </p:cTn>
                                        <p:tgtEl>
                                          <p:spTgt spid="78854"/>
                                        </p:tgtEl>
                                        <p:attrNameLst>
                                          <p:attrName>style.visibility</p:attrName>
                                        </p:attrNameLst>
                                      </p:cBhvr>
                                      <p:to>
                                        <p:strVal val="visible"/>
                                      </p:to>
                                    </p:set>
                                    <p:animEffect transition="in" filter="slide(fromTop)">
                                      <p:cBhvr>
                                        <p:cTn id="27" dur="500"/>
                                        <p:tgtEl>
                                          <p:spTgt spid="78854"/>
                                        </p:tgtEl>
                                      </p:cBhvr>
                                    </p:animEffect>
                                  </p:childTnLst>
                                </p:cTn>
                              </p:par>
                            </p:childTnLst>
                          </p:cTn>
                        </p:par>
                        <p:par>
                          <p:cTn id="28" fill="hold" nodeType="afterGroup">
                            <p:stCondLst>
                              <p:cond delay="3000"/>
                            </p:stCondLst>
                            <p:childTnLst>
                              <p:par>
                                <p:cTn id="29" presetID="12" presetClass="entr" presetSubtype="1" fill="hold" grpId="0" nodeType="afterEffect">
                                  <p:stCondLst>
                                    <p:cond delay="0"/>
                                  </p:stCondLst>
                                  <p:childTnLst>
                                    <p:set>
                                      <p:cBhvr>
                                        <p:cTn id="30" dur="1" fill="hold">
                                          <p:stCondLst>
                                            <p:cond delay="0"/>
                                          </p:stCondLst>
                                        </p:cTn>
                                        <p:tgtEl>
                                          <p:spTgt spid="78853"/>
                                        </p:tgtEl>
                                        <p:attrNameLst>
                                          <p:attrName>style.visibility</p:attrName>
                                        </p:attrNameLst>
                                      </p:cBhvr>
                                      <p:to>
                                        <p:strVal val="visible"/>
                                      </p:to>
                                    </p:set>
                                    <p:animEffect transition="in" filter="slide(fromTop)">
                                      <p:cBhvr>
                                        <p:cTn id="31" dur="500"/>
                                        <p:tgtEl>
                                          <p:spTgt spid="78853"/>
                                        </p:tgtEl>
                                      </p:cBhvr>
                                    </p:animEffect>
                                  </p:childTnLst>
                                </p:cTn>
                              </p:par>
                            </p:childTnLst>
                          </p:cTn>
                        </p:par>
                        <p:par>
                          <p:cTn id="32" fill="hold">
                            <p:stCondLst>
                              <p:cond delay="3500"/>
                            </p:stCondLst>
                            <p:childTnLst>
                              <p:par>
                                <p:cTn id="33" presetID="12" presetClass="entr" presetSubtype="1"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slide(fromTop)">
                                      <p:cBhvr>
                                        <p:cTn id="3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0" grpId="0" animBg="1" autoUpdateAnimBg="0"/>
      <p:bldP spid="78851" grpId="0" animBg="1" autoUpdateAnimBg="0"/>
      <p:bldP spid="78852" grpId="0" animBg="1" autoUpdateAnimBg="0"/>
      <p:bldP spid="78853" grpId="0" animBg="1" autoUpdateAnimBg="0"/>
      <p:bldP spid="78854" grpId="0" animBg="1" autoUpdateAnimBg="0"/>
      <p:bldP spid="78855" grpId="0" animBg="1" autoUpdateAnimBg="0"/>
      <p:bldP spid="78856" grpId="0" animBg="1" autoUpdateAnimBg="0"/>
      <p:bldP spid="14" grpId="0" animBg="1"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4"/>
          <p:cNvSpPr>
            <a:spLocks noGrp="1" noChangeArrowheads="1"/>
          </p:cNvSpPr>
          <p:nvPr>
            <p:ph type="title"/>
          </p:nvPr>
        </p:nvSpPr>
        <p:spPr>
          <a:xfrm>
            <a:off x="457200" y="533400"/>
            <a:ext cx="8229600" cy="1066800"/>
          </a:xfrm>
        </p:spPr>
        <p:txBody>
          <a:bodyPr/>
          <a:lstStyle/>
          <a:p>
            <a:r>
              <a:rPr lang="en-US" altLang="en-US" b="1" dirty="0"/>
              <a:t>Working Capital</a:t>
            </a:r>
          </a:p>
        </p:txBody>
      </p:sp>
      <p:sp>
        <p:nvSpPr>
          <p:cNvPr id="24579" name="Rectangle 3"/>
          <p:cNvSpPr>
            <a:spLocks noGrp="1" noChangeArrowheads="1"/>
          </p:cNvSpPr>
          <p:nvPr>
            <p:ph type="body" idx="4294967295"/>
          </p:nvPr>
        </p:nvSpPr>
        <p:spPr>
          <a:xfrm>
            <a:off x="773112" y="1600200"/>
            <a:ext cx="7661275" cy="1447800"/>
          </a:xfrm>
        </p:spPr>
        <p:txBody>
          <a:bodyPr lIns="90488" tIns="44450" rIns="90488" bIns="44450" rtlCol="0">
            <a:normAutofit/>
          </a:bodyPr>
          <a:lstStyle/>
          <a:p>
            <a:pPr algn="ctr" fontAlgn="auto">
              <a:spcAft>
                <a:spcPts val="0"/>
              </a:spcAft>
              <a:buFont typeface="Wingdings" pitchFamily="2" charset="2"/>
              <a:buNone/>
              <a:defRPr/>
            </a:pPr>
            <a:r>
              <a:rPr lang="en-US" altLang="en-US" dirty="0">
                <a:solidFill>
                  <a:srgbClr val="C00000"/>
                </a:solidFill>
              </a:rPr>
              <a:t>Working capital </a:t>
            </a:r>
            <a:r>
              <a:rPr lang="en-US" altLang="en-US" dirty="0"/>
              <a:t>is the amount of current assets minus current liabilities.</a:t>
            </a:r>
          </a:p>
        </p:txBody>
      </p:sp>
      <p:graphicFrame>
        <p:nvGraphicFramePr>
          <p:cNvPr id="38930" name="Group 18"/>
          <p:cNvGraphicFramePr>
            <a:graphicFrameLocks noGrp="1"/>
          </p:cNvGraphicFramePr>
          <p:nvPr>
            <p:extLst>
              <p:ext uri="{D42A27DB-BD31-4B8C-83A1-F6EECF244321}">
                <p14:modId xmlns:p14="http://schemas.microsoft.com/office/powerpoint/2010/main" val="2302197942"/>
              </p:ext>
            </p:extLst>
          </p:nvPr>
        </p:nvGraphicFramePr>
        <p:xfrm>
          <a:off x="200971" y="2678780"/>
          <a:ext cx="3913829" cy="1744964"/>
        </p:xfrm>
        <a:graphic>
          <a:graphicData uri="http://schemas.openxmlformats.org/drawingml/2006/table">
            <a:tbl>
              <a:tblPr/>
              <a:tblGrid>
                <a:gridCol w="439308">
                  <a:extLst>
                    <a:ext uri="{9D8B030D-6E8A-4147-A177-3AD203B41FA5}">
                      <a16:colId xmlns:a16="http://schemas.microsoft.com/office/drawing/2014/main" xmlns="" val="20000"/>
                    </a:ext>
                  </a:extLst>
                </a:gridCol>
                <a:gridCol w="3474521">
                  <a:extLst>
                    <a:ext uri="{9D8B030D-6E8A-4147-A177-3AD203B41FA5}">
                      <a16:colId xmlns:a16="http://schemas.microsoft.com/office/drawing/2014/main" xmlns="" val="20001"/>
                    </a:ext>
                  </a:extLst>
                </a:gridCol>
              </a:tblGrid>
              <a:tr h="404351">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dirty="0">
                          <a:ln>
                            <a:noFill/>
                          </a:ln>
                          <a:solidFill>
                            <a:srgbClr val="000000"/>
                          </a:solidFill>
                          <a:effectLst/>
                          <a:latin typeface="Arial" charset="0"/>
                          <a:ea typeface="ＭＳ Ｐゴシック" pitchFamily="-65" charset="-128"/>
                          <a:cs typeface="Arial" charset="0"/>
                        </a:rPr>
                        <a:t> </a:t>
                      </a:r>
                    </a:p>
                  </a:txBody>
                  <a:tcPr marL="9525" marR="9525" marT="9521" marB="0" anchor="b"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dirty="0">
                          <a:ln>
                            <a:noFill/>
                          </a:ln>
                          <a:solidFill>
                            <a:srgbClr val="000000"/>
                          </a:solidFill>
                          <a:effectLst/>
                          <a:latin typeface="Arial" charset="0"/>
                          <a:ea typeface="ＭＳ Ｐゴシック" pitchFamily="-65" charset="-128"/>
                          <a:cs typeface="Arial" charset="0"/>
                        </a:rPr>
                        <a:t> Current assets</a:t>
                      </a:r>
                    </a:p>
                  </a:txBody>
                  <a:tcPr marL="9525" marR="9525" marT="9521" marB="0" anchor="b" horzOverflow="overflow">
                    <a:lnL>
                      <a:noFill/>
                    </a:lnL>
                    <a:lnR>
                      <a:noFill/>
                    </a:lnR>
                    <a:lnT>
                      <a:noFill/>
                    </a:lnT>
                    <a:lnB>
                      <a:noFill/>
                    </a:lnB>
                    <a:lnTlToBr>
                      <a:noFill/>
                    </a:lnTlToBr>
                    <a:lnBlToTr>
                      <a:noFill/>
                    </a:lnBlToTr>
                    <a:solidFill>
                      <a:srgbClr val="FFFFFF"/>
                    </a:solidFill>
                  </a:tcPr>
                </a:tc>
                <a:extLst>
                  <a:ext uri="{0D108BD9-81ED-4DB2-BD59-A6C34878D82A}">
                    <a16:rowId xmlns:a16="http://schemas.microsoft.com/office/drawing/2014/main" xmlns="" val="10000"/>
                  </a:ext>
                </a:extLst>
              </a:tr>
              <a:tr h="404351">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dirty="0">
                          <a:ln>
                            <a:noFill/>
                          </a:ln>
                          <a:solidFill>
                            <a:srgbClr val="000000"/>
                          </a:solidFill>
                          <a:effectLst/>
                          <a:latin typeface="Arial" charset="0"/>
                          <a:ea typeface="ＭＳ Ｐゴシック" pitchFamily="-65" charset="-128"/>
                          <a:cs typeface="Arial" charset="0"/>
                        </a:rPr>
                        <a:t>–</a:t>
                      </a:r>
                    </a:p>
                  </a:txBody>
                  <a:tcPr marL="9525" marR="9525" marT="9521" marB="0" anchor="b"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dirty="0">
                          <a:ln>
                            <a:noFill/>
                          </a:ln>
                          <a:solidFill>
                            <a:srgbClr val="000000"/>
                          </a:solidFill>
                          <a:effectLst/>
                          <a:latin typeface="Arial" charset="0"/>
                          <a:ea typeface="ＭＳ Ｐゴシック" pitchFamily="-65" charset="-128"/>
                          <a:cs typeface="Arial" charset="0"/>
                        </a:rPr>
                        <a:t> Current liabilities</a:t>
                      </a:r>
                    </a:p>
                  </a:txBody>
                  <a:tcPr marL="9525" marR="9525" marT="9521" marB="0" anchor="b"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1"/>
                  </a:ext>
                </a:extLst>
              </a:tr>
              <a:tr h="404351">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dirty="0">
                          <a:ln>
                            <a:noFill/>
                          </a:ln>
                          <a:solidFill>
                            <a:srgbClr val="000000"/>
                          </a:solidFill>
                          <a:effectLst/>
                          <a:latin typeface="Arial" charset="0"/>
                          <a:ea typeface="ＭＳ Ｐゴシック" pitchFamily="-65" charset="-128"/>
                          <a:cs typeface="Arial" charset="0"/>
                        </a:rPr>
                        <a:t>=</a:t>
                      </a:r>
                    </a:p>
                  </a:txBody>
                  <a:tcPr marL="9525" marR="9525" marT="9521" marB="0" anchor="b" horzOverflow="overflow">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dirty="0">
                          <a:ln>
                            <a:noFill/>
                          </a:ln>
                          <a:solidFill>
                            <a:srgbClr val="000000"/>
                          </a:solidFill>
                          <a:effectLst/>
                          <a:latin typeface="Arial" charset="0"/>
                          <a:ea typeface="ＭＳ Ｐゴシック" pitchFamily="-65" charset="-128"/>
                          <a:cs typeface="Arial" charset="0"/>
                        </a:rPr>
                        <a:t> Working capital</a:t>
                      </a:r>
                    </a:p>
                  </a:txBody>
                  <a:tcPr marL="9525" marR="9525" marT="9521" marB="0" anchor="b" horzOverflow="overflow">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2"/>
                  </a:ext>
                </a:extLst>
              </a:tr>
              <a:tr h="404351">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dirty="0">
                          <a:ln>
                            <a:noFill/>
                          </a:ln>
                          <a:solidFill>
                            <a:srgbClr val="000000"/>
                          </a:solidFill>
                          <a:effectLst/>
                          <a:latin typeface="Calibri" pitchFamily="-107" charset="0"/>
                          <a:ea typeface="ＭＳ Ｐゴシック" pitchFamily="-65" charset="-128"/>
                          <a:cs typeface="Arial" charset="0"/>
                        </a:rPr>
                        <a:t> </a:t>
                      </a:r>
                    </a:p>
                  </a:txBody>
                  <a:tcPr marL="9525" marR="9525" marT="9521" marB="0" anchor="b" horzOverflow="overflow">
                    <a:lnL>
                      <a:noFill/>
                    </a:lnL>
                    <a:lnR>
                      <a:noFill/>
                    </a:lnR>
                    <a:lnT w="25400" cap="flat" cmpd="dbl" algn="ctr">
                      <a:solidFill>
                        <a:srgbClr val="000000"/>
                      </a:solidFill>
                      <a:prstDash val="solid"/>
                      <a:round/>
                      <a:headEnd type="none" w="med" len="med"/>
                      <a:tailEnd type="none" w="med" len="med"/>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dirty="0">
                          <a:ln>
                            <a:noFill/>
                          </a:ln>
                          <a:solidFill>
                            <a:srgbClr val="000000"/>
                          </a:solidFill>
                          <a:effectLst/>
                          <a:latin typeface="Calibri" pitchFamily="-107" charset="0"/>
                          <a:ea typeface="ＭＳ Ｐゴシック" pitchFamily="-65" charset="-128"/>
                          <a:cs typeface="Arial" charset="0"/>
                        </a:rPr>
                        <a:t> </a:t>
                      </a:r>
                    </a:p>
                  </a:txBody>
                  <a:tcPr marL="9525" marR="9525" marT="9521" marB="0" anchor="b" horzOverflow="overflow">
                    <a:lnL>
                      <a:noFill/>
                    </a:lnL>
                    <a:lnR>
                      <a:noFill/>
                    </a:lnR>
                    <a:lnT w="25400" cap="flat" cmpd="dbl" algn="ctr">
                      <a:solidFill>
                        <a:srgbClr val="000000"/>
                      </a:solidFill>
                      <a:prstDash val="solid"/>
                      <a:round/>
                      <a:headEnd type="none" w="med" len="med"/>
                      <a:tailEnd type="none" w="med" len="med"/>
                    </a:lnT>
                    <a:lnB>
                      <a:noFill/>
                    </a:lnB>
                    <a:lnTlToBr>
                      <a:noFill/>
                    </a:lnTlToBr>
                    <a:lnBlToTr>
                      <a:noFill/>
                    </a:lnBlToTr>
                    <a:solidFill>
                      <a:srgbClr val="FFFFFF"/>
                    </a:solidFill>
                  </a:tcPr>
                </a:tc>
                <a:extLst>
                  <a:ext uri="{0D108BD9-81ED-4DB2-BD59-A6C34878D82A}">
                    <a16:rowId xmlns:a16="http://schemas.microsoft.com/office/drawing/2014/main" xmlns="" val="10003"/>
                  </a:ext>
                </a:extLst>
              </a:tr>
            </a:tbl>
          </a:graphicData>
        </a:graphic>
      </p:graphicFrame>
      <p:sp>
        <p:nvSpPr>
          <p:cNvPr id="39" name="TextBox 38"/>
          <p:cNvSpPr txBox="1"/>
          <p:nvPr/>
        </p:nvSpPr>
        <p:spPr>
          <a:xfrm>
            <a:off x="1098549" y="4805477"/>
            <a:ext cx="7010400" cy="1200329"/>
          </a:xfrm>
          <a:prstGeom prst="rect">
            <a:avLst/>
          </a:prstGeom>
          <a:solidFill>
            <a:schemeClr val="accent2">
              <a:lumMod val="50000"/>
            </a:schemeClr>
          </a:solidFill>
          <a:effectLst>
            <a:outerShdw blurRad="50800" dist="38100" dir="2700000" algn="tl" rotWithShape="0">
              <a:prstClr val="black">
                <a:alpha val="40000"/>
              </a:prstClr>
            </a:outerShdw>
          </a:effectLst>
        </p:spPr>
        <p:txBody>
          <a:bodyPr>
            <a:spAutoFit/>
          </a:bodyPr>
          <a:lstStyle/>
          <a:p>
            <a:pPr algn="ctr">
              <a:defRPr/>
            </a:pPr>
            <a:r>
              <a:rPr lang="en-US" sz="2400" dirty="0">
                <a:solidFill>
                  <a:schemeClr val="bg1"/>
                </a:solidFill>
                <a:effectLst>
                  <a:outerShdw blurRad="38100" dist="38100" dir="2700000" algn="tl">
                    <a:srgbClr val="000000">
                      <a:alpha val="43137"/>
                    </a:srgbClr>
                  </a:outerShdw>
                </a:effectLst>
                <a:latin typeface="Arial" charset="0"/>
                <a:ea typeface="ＭＳ Ｐゴシック" pitchFamily="-108" charset="-128"/>
              </a:rPr>
              <a:t>More working capital suggests a strong liquidity position and an ability to pay debts or continue operating.</a:t>
            </a: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9" name="Rounded Rectangle 8"/>
          <p:cNvSpPr/>
          <p:nvPr/>
        </p:nvSpPr>
        <p:spPr>
          <a:xfrm>
            <a:off x="138113" y="6515100"/>
            <a:ext cx="3976687" cy="264018"/>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noProof="0" dirty="0">
                <a:solidFill>
                  <a:prstClr val="black"/>
                </a:solidFill>
                <a:latin typeface="Arial Narrow" pitchFamily="34" charset="0"/>
                <a:cs typeface="+mn-cs"/>
              </a:rPr>
              <a:t>P3:</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t>Define and apply ratio analysis.</a:t>
            </a:r>
          </a:p>
        </p:txBody>
      </p:sp>
      <p:sp>
        <p:nvSpPr>
          <p:cNvPr id="11" name="Rectangle 10">
            <a:extLst>
              <a:ext uri="{FF2B5EF4-FFF2-40B4-BE49-F238E27FC236}">
                <a16:creationId xmlns:a16="http://schemas.microsoft.com/office/drawing/2014/main" xmlns="" id="{14E1EF53-AD2E-6A4E-8FBF-F98049431DE4}"/>
              </a:ext>
            </a:extLst>
          </p:cNvPr>
          <p:cNvSpPr>
            <a:spLocks noGrp="1" noChangeArrowheads="1"/>
          </p:cNvSpPr>
          <p:nvPr/>
        </p:nvSpPr>
        <p:spPr bwMode="auto">
          <a:xfrm>
            <a:off x="6172200" y="6380448"/>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2" name="Slide Number Placeholder 7">
            <a:extLst>
              <a:ext uri="{FF2B5EF4-FFF2-40B4-BE49-F238E27FC236}">
                <a16:creationId xmlns:a16="http://schemas.microsoft.com/office/drawing/2014/main" xmlns="" id="{F2C72F7E-0001-7846-A1E0-3B1D591ACB5C}"/>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13-</a:t>
            </a:r>
            <a:fld id="{389021C6-BF4E-47D5-A0FD-A156D54A87E1}" type="slidenum">
              <a:rPr lang="en-US" smtClean="0">
                <a:solidFill>
                  <a:schemeClr val="tx1">
                    <a:lumMod val="50000"/>
                    <a:lumOff val="50000"/>
                  </a:schemeClr>
                </a:solidFill>
              </a:rPr>
              <a:pPr>
                <a:defRPr/>
              </a:pPr>
              <a:t>26</a:t>
            </a:fld>
            <a:endParaRPr lang="en-US" dirty="0">
              <a:solidFill>
                <a:schemeClr val="tx1">
                  <a:lumMod val="50000"/>
                  <a:lumOff val="50000"/>
                </a:schemeClr>
              </a:solidFill>
            </a:endParaRPr>
          </a:p>
        </p:txBody>
      </p:sp>
      <p:sp>
        <p:nvSpPr>
          <p:cNvPr id="13" name="TextBox 12">
            <a:extLst>
              <a:ext uri="{FF2B5EF4-FFF2-40B4-BE49-F238E27FC236}">
                <a16:creationId xmlns:a16="http://schemas.microsoft.com/office/drawing/2014/main" xmlns="" id="{3D061723-153D-47E9-81DD-E4DA6FB0FD3D}"/>
              </a:ext>
            </a:extLst>
          </p:cNvPr>
          <p:cNvSpPr txBox="1"/>
          <p:nvPr/>
        </p:nvSpPr>
        <p:spPr>
          <a:xfrm>
            <a:off x="8060936" y="2656316"/>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13.14</a:t>
            </a:r>
          </a:p>
        </p:txBody>
      </p:sp>
      <p:pic>
        <p:nvPicPr>
          <p:cNvPr id="2" name="Picture 1">
            <a:extLst>
              <a:ext uri="{FF2B5EF4-FFF2-40B4-BE49-F238E27FC236}">
                <a16:creationId xmlns:a16="http://schemas.microsoft.com/office/drawing/2014/main" xmlns="" id="{4480A92F-CDCC-4CB2-9E3C-33B93BA5EB78}"/>
              </a:ext>
            </a:extLst>
          </p:cNvPr>
          <p:cNvPicPr>
            <a:picLocks noChangeAspect="1"/>
          </p:cNvPicPr>
          <p:nvPr/>
        </p:nvPicPr>
        <p:blipFill>
          <a:blip r:embed="rId3"/>
          <a:stretch>
            <a:fillRect/>
          </a:stretch>
        </p:blipFill>
        <p:spPr>
          <a:xfrm>
            <a:off x="4158922" y="2727671"/>
            <a:ext cx="3765878" cy="1696073"/>
          </a:xfrm>
          <a:prstGeom prst="rect">
            <a:avLst/>
          </a:prstGeom>
        </p:spPr>
      </p:pic>
    </p:spTree>
  </p:cSld>
  <p:clrMapOvr>
    <a:masterClrMapping/>
  </p:clrMapOvr>
  <p:transition>
    <p:wipe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7"/>
          <p:cNvSpPr>
            <a:spLocks noChangeArrowheads="1"/>
          </p:cNvSpPr>
          <p:nvPr/>
        </p:nvSpPr>
        <p:spPr bwMode="auto">
          <a:xfrm>
            <a:off x="838199" y="4511283"/>
            <a:ext cx="7467600" cy="1813317"/>
          </a:xfrm>
          <a:prstGeom prst="rect">
            <a:avLst/>
          </a:prstGeom>
          <a:solidFill>
            <a:schemeClr val="accent1">
              <a:lumMod val="20000"/>
              <a:lumOff val="80000"/>
            </a:schemeClr>
          </a:solidFill>
          <a:ln w="12700" cmpd="thinThick">
            <a:solidFill>
              <a:schemeClr val="accent3">
                <a:lumMod val="50000"/>
              </a:schemeClr>
            </a:solidFill>
            <a:miter lim="800000"/>
            <a:headEnd/>
            <a:tailEnd/>
          </a:ln>
          <a:effectLst>
            <a:outerShdw blurRad="50800" dist="38100" dir="2700000" algn="tl" rotWithShape="0">
              <a:prstClr val="black">
                <a:alpha val="40000"/>
              </a:prstClr>
            </a:outerShdw>
          </a:effectLst>
        </p:spPr>
        <p:txBody>
          <a:bodyPr lIns="90488" tIns="44450" rIns="90488" bIns="44450">
            <a:spAutoFit/>
          </a:bodyPr>
          <a:lstStyle/>
          <a:p>
            <a:pPr marL="457200" indent="-457200">
              <a:buFont typeface="Arial" panose="020B0604020202020204" pitchFamily="34" charset="0"/>
              <a:buChar char="•"/>
              <a:defRPr/>
            </a:pPr>
            <a:r>
              <a:rPr lang="en-US" sz="2800" dirty="0">
                <a:solidFill>
                  <a:schemeClr val="accent3">
                    <a:lumMod val="50000"/>
                  </a:schemeClr>
                </a:solidFill>
                <a:latin typeface="Arial" charset="0"/>
                <a:ea typeface="ＭＳ Ｐゴシック" pitchFamily="-108" charset="-128"/>
              </a:rPr>
              <a:t>This ratio measures the short-term debt-paying ability of the company. </a:t>
            </a:r>
          </a:p>
          <a:p>
            <a:pPr marL="457200" indent="-457200">
              <a:buFont typeface="Arial" panose="020B0604020202020204" pitchFamily="34" charset="0"/>
              <a:buChar char="•"/>
              <a:defRPr/>
            </a:pPr>
            <a:r>
              <a:rPr lang="en-US" sz="2800" dirty="0">
                <a:solidFill>
                  <a:schemeClr val="accent3">
                    <a:lumMod val="50000"/>
                  </a:schemeClr>
                </a:solidFill>
                <a:latin typeface="Arial" charset="0"/>
                <a:ea typeface="ＭＳ Ｐゴシック" pitchFamily="-108" charset="-128"/>
              </a:rPr>
              <a:t>A higher current ratio suggests a strong ability to meet current obligations.</a:t>
            </a:r>
          </a:p>
        </p:txBody>
      </p:sp>
      <p:sp>
        <p:nvSpPr>
          <p:cNvPr id="81923" name="Rectangle 8"/>
          <p:cNvSpPr>
            <a:spLocks noGrp="1" noChangeArrowheads="1"/>
          </p:cNvSpPr>
          <p:nvPr>
            <p:ph type="title"/>
          </p:nvPr>
        </p:nvSpPr>
        <p:spPr>
          <a:xfrm>
            <a:off x="457200" y="533400"/>
            <a:ext cx="8229600" cy="884238"/>
          </a:xfrm>
        </p:spPr>
        <p:txBody>
          <a:bodyPr/>
          <a:lstStyle/>
          <a:p>
            <a:r>
              <a:rPr lang="en-US" altLang="en-US" b="1" dirty="0"/>
              <a:t>Current Ratio</a:t>
            </a:r>
          </a:p>
        </p:txBody>
      </p:sp>
      <p:graphicFrame>
        <p:nvGraphicFramePr>
          <p:cNvPr id="17" name="Table 16"/>
          <p:cNvGraphicFramePr>
            <a:graphicFrameLocks noGrp="1"/>
          </p:cNvGraphicFramePr>
          <p:nvPr>
            <p:extLst>
              <p:ext uri="{D42A27DB-BD31-4B8C-83A1-F6EECF244321}">
                <p14:modId xmlns:p14="http://schemas.microsoft.com/office/powerpoint/2010/main" val="787784510"/>
              </p:ext>
            </p:extLst>
          </p:nvPr>
        </p:nvGraphicFramePr>
        <p:xfrm>
          <a:off x="1600200" y="1414223"/>
          <a:ext cx="5943600" cy="1066800"/>
        </p:xfrm>
        <a:graphic>
          <a:graphicData uri="http://schemas.openxmlformats.org/drawingml/2006/table">
            <a:tbl>
              <a:tblPr/>
              <a:tblGrid>
                <a:gridCol w="2767013">
                  <a:extLst>
                    <a:ext uri="{9D8B030D-6E8A-4147-A177-3AD203B41FA5}">
                      <a16:colId xmlns:a16="http://schemas.microsoft.com/office/drawing/2014/main" xmlns="" val="20000"/>
                    </a:ext>
                  </a:extLst>
                </a:gridCol>
                <a:gridCol w="3176587">
                  <a:extLst>
                    <a:ext uri="{9D8B030D-6E8A-4147-A177-3AD203B41FA5}">
                      <a16:colId xmlns:a16="http://schemas.microsoft.com/office/drawing/2014/main" xmlns="" val="20001"/>
                    </a:ext>
                  </a:extLst>
                </a:gridCol>
              </a:tblGrid>
              <a:tr h="533400">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800" b="0" i="0" u="none" strike="noStrike" cap="none" normalizeH="0" baseline="0" dirty="0">
                          <a:ln>
                            <a:noFill/>
                          </a:ln>
                          <a:solidFill>
                            <a:srgbClr val="FFFFFF"/>
                          </a:solidFill>
                          <a:effectLst/>
                          <a:latin typeface="Arial" charset="0"/>
                          <a:ea typeface="ＭＳ Ｐゴシック" pitchFamily="-65" charset="-128"/>
                          <a:cs typeface="Arial" charset="0"/>
                        </a:rPr>
                        <a:t>Current ratio  =</a:t>
                      </a:r>
                    </a:p>
                  </a:txBody>
                  <a:tcPr marL="9525" marR="9525" marT="9525" marB="0" anchor="ctr" horzOverflow="overflow">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0F253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dirty="0">
                          <a:ln>
                            <a:noFill/>
                          </a:ln>
                          <a:solidFill>
                            <a:srgbClr val="FFFFFF"/>
                          </a:solidFill>
                          <a:effectLst/>
                          <a:latin typeface="Arial" charset="0"/>
                          <a:ea typeface="ＭＳ Ｐゴシック" pitchFamily="-65" charset="-128"/>
                          <a:cs typeface="Arial" charset="0"/>
                        </a:rPr>
                        <a:t>Current assets</a:t>
                      </a:r>
                    </a:p>
                  </a:txBody>
                  <a:tcPr marL="9525" marR="9525" marT="9525" marB="0" anchor="b" horzOverflow="overflow">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a:noFill/>
                    </a:lnTlToBr>
                    <a:lnBlToTr>
                      <a:noFill/>
                    </a:lnBlToTr>
                    <a:solidFill>
                      <a:srgbClr val="0F253F"/>
                    </a:solidFill>
                  </a:tcPr>
                </a:tc>
                <a:extLst>
                  <a:ext uri="{0D108BD9-81ED-4DB2-BD59-A6C34878D82A}">
                    <a16:rowId xmlns:a16="http://schemas.microsoft.com/office/drawing/2014/main" xmlns="" val="10000"/>
                  </a:ext>
                </a:extLst>
              </a:tr>
              <a:tr h="533400">
                <a:tc vMerge="1">
                  <a:txBody>
                    <a:bodyPr/>
                    <a:lstStyle/>
                    <a:p>
                      <a:endParaRPr lang="en-US"/>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dirty="0">
                          <a:ln>
                            <a:noFill/>
                          </a:ln>
                          <a:solidFill>
                            <a:srgbClr val="FFFFFF"/>
                          </a:solidFill>
                          <a:effectLst/>
                          <a:latin typeface="Arial" charset="0"/>
                          <a:ea typeface="ＭＳ Ｐゴシック" pitchFamily="-65" charset="-128"/>
                          <a:cs typeface="Arial" charset="0"/>
                        </a:rPr>
                        <a:t>Current liabilities</a:t>
                      </a:r>
                    </a:p>
                  </a:txBody>
                  <a:tcPr marL="9525" marR="9525" marT="9525" marB="0" anchor="b" horzOverflow="overflow">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0F253F"/>
                    </a:solidFill>
                  </a:tcPr>
                </a:tc>
                <a:extLst>
                  <a:ext uri="{0D108BD9-81ED-4DB2-BD59-A6C34878D82A}">
                    <a16:rowId xmlns:a16="http://schemas.microsoft.com/office/drawing/2014/main" xmlns="" val="10001"/>
                  </a:ext>
                </a:extLst>
              </a:tr>
            </a:tbl>
          </a:graphicData>
        </a:graphic>
      </p:graphicFrame>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9" name="Rounded Rectangle 8"/>
          <p:cNvSpPr/>
          <p:nvPr/>
        </p:nvSpPr>
        <p:spPr>
          <a:xfrm>
            <a:off x="138113" y="6515100"/>
            <a:ext cx="3976687" cy="264018"/>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noProof="0" dirty="0">
                <a:solidFill>
                  <a:prstClr val="black"/>
                </a:solidFill>
                <a:latin typeface="Arial Narrow" pitchFamily="34" charset="0"/>
                <a:cs typeface="+mn-cs"/>
              </a:rPr>
              <a:t>P3:</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t>Define and apply ratio analysis.</a:t>
            </a:r>
          </a:p>
        </p:txBody>
      </p:sp>
      <p:sp>
        <p:nvSpPr>
          <p:cNvPr id="11" name="Rectangle 10">
            <a:extLst>
              <a:ext uri="{FF2B5EF4-FFF2-40B4-BE49-F238E27FC236}">
                <a16:creationId xmlns:a16="http://schemas.microsoft.com/office/drawing/2014/main" xmlns="" id="{D52595CD-98F9-0944-8E1E-AE2C2866C1DC}"/>
              </a:ext>
            </a:extLst>
          </p:cNvPr>
          <p:cNvSpPr>
            <a:spLocks noGrp="1" noChangeArrowheads="1"/>
          </p:cNvSpPr>
          <p:nvPr/>
        </p:nvSpPr>
        <p:spPr bwMode="auto">
          <a:xfrm>
            <a:off x="632460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2" name="Slide Number Placeholder 7">
            <a:extLst>
              <a:ext uri="{FF2B5EF4-FFF2-40B4-BE49-F238E27FC236}">
                <a16:creationId xmlns:a16="http://schemas.microsoft.com/office/drawing/2014/main" xmlns="" id="{22AEBFA3-67A6-1949-842E-D563CA7FF5DC}"/>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13-</a:t>
            </a:r>
            <a:fld id="{389021C6-BF4E-47D5-A0FD-A156D54A87E1}" type="slidenum">
              <a:rPr lang="en-US" smtClean="0">
                <a:solidFill>
                  <a:schemeClr val="tx1">
                    <a:lumMod val="50000"/>
                    <a:lumOff val="50000"/>
                  </a:schemeClr>
                </a:solidFill>
              </a:rPr>
              <a:pPr>
                <a:defRPr/>
              </a:pPr>
              <a:t>27</a:t>
            </a:fld>
            <a:endParaRPr lang="en-US" dirty="0">
              <a:solidFill>
                <a:schemeClr val="tx1">
                  <a:lumMod val="50000"/>
                  <a:lumOff val="50000"/>
                </a:schemeClr>
              </a:solidFill>
            </a:endParaRPr>
          </a:p>
        </p:txBody>
      </p:sp>
      <p:sp>
        <p:nvSpPr>
          <p:cNvPr id="10" name="TextBox 9">
            <a:extLst>
              <a:ext uri="{FF2B5EF4-FFF2-40B4-BE49-F238E27FC236}">
                <a16:creationId xmlns:a16="http://schemas.microsoft.com/office/drawing/2014/main" xmlns="" id="{34C749EA-6EF8-4012-9390-75893D5A7ACA}"/>
              </a:ext>
            </a:extLst>
          </p:cNvPr>
          <p:cNvSpPr txBox="1"/>
          <p:nvPr/>
        </p:nvSpPr>
        <p:spPr>
          <a:xfrm>
            <a:off x="6705600" y="2607645"/>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13.14</a:t>
            </a:r>
          </a:p>
        </p:txBody>
      </p:sp>
      <p:pic>
        <p:nvPicPr>
          <p:cNvPr id="3" name="Picture 2">
            <a:extLst>
              <a:ext uri="{FF2B5EF4-FFF2-40B4-BE49-F238E27FC236}">
                <a16:creationId xmlns:a16="http://schemas.microsoft.com/office/drawing/2014/main" xmlns="" id="{B2817058-2B1B-43A1-96E9-4CC832EDB52A}"/>
              </a:ext>
            </a:extLst>
          </p:cNvPr>
          <p:cNvPicPr>
            <a:picLocks noChangeAspect="1"/>
          </p:cNvPicPr>
          <p:nvPr/>
        </p:nvPicPr>
        <p:blipFill>
          <a:blip r:embed="rId3"/>
          <a:stretch>
            <a:fillRect/>
          </a:stretch>
        </p:blipFill>
        <p:spPr>
          <a:xfrm>
            <a:off x="2520877" y="2562819"/>
            <a:ext cx="4028571" cy="1866667"/>
          </a:xfrm>
          <a:prstGeom prst="rect">
            <a:avLst/>
          </a:prstGeom>
        </p:spPr>
      </p:pic>
    </p:spTree>
  </p:cSld>
  <p:clrMapOvr>
    <a:masterClrMapping/>
  </p:clrMapOvr>
  <p:transition>
    <p:pull dir="d"/>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4"/>
          <p:cNvSpPr>
            <a:spLocks noChangeArrowheads="1"/>
          </p:cNvSpPr>
          <p:nvPr/>
        </p:nvSpPr>
        <p:spPr bwMode="auto">
          <a:xfrm>
            <a:off x="402431" y="5187347"/>
            <a:ext cx="8339137" cy="1196975"/>
          </a:xfrm>
          <a:prstGeom prst="rect">
            <a:avLst/>
          </a:prstGeom>
          <a:solidFill>
            <a:schemeClr val="bg1">
              <a:lumMod val="95000"/>
            </a:schemeClr>
          </a:solidFill>
          <a:ln w="12700" cmpd="thinThick">
            <a:solidFill>
              <a:schemeClr val="accent3">
                <a:lumMod val="75000"/>
              </a:schemeClr>
            </a:solidFill>
            <a:miter lim="800000"/>
            <a:headEnd/>
            <a:tailEnd/>
          </a:ln>
          <a:effectLst>
            <a:outerShdw blurRad="50800" dist="38100" dir="2700000" algn="tl" rotWithShape="0">
              <a:prstClr val="black">
                <a:alpha val="40000"/>
              </a:prstClr>
            </a:outerShdw>
          </a:effectLst>
        </p:spPr>
        <p:txBody>
          <a:bodyPr lIns="90488" tIns="44450" rIns="90488" bIns="44450">
            <a:spAutoFit/>
          </a:bodyPr>
          <a:lstStyle/>
          <a:p>
            <a:pPr algn="ctr">
              <a:defRPr/>
            </a:pPr>
            <a:r>
              <a:rPr lang="en-US" sz="2400" dirty="0">
                <a:solidFill>
                  <a:schemeClr val="accent3">
                    <a:lumMod val="50000"/>
                  </a:schemeClr>
                </a:solidFill>
                <a:latin typeface="Arial" charset="0"/>
                <a:ea typeface="ＭＳ Ｐゴシック" pitchFamily="-108" charset="-128"/>
              </a:rPr>
              <a:t>This ratio is like the </a:t>
            </a:r>
            <a:r>
              <a:rPr lang="en-US" sz="2400" dirty="0">
                <a:solidFill>
                  <a:srgbClr val="C00000"/>
                </a:solidFill>
                <a:latin typeface="Arial" charset="0"/>
                <a:ea typeface="ＭＳ Ｐゴシック" pitchFamily="-108" charset="-128"/>
              </a:rPr>
              <a:t>current ratio </a:t>
            </a:r>
            <a:r>
              <a:rPr lang="en-US" sz="2400" dirty="0">
                <a:solidFill>
                  <a:schemeClr val="accent3">
                    <a:lumMod val="50000"/>
                  </a:schemeClr>
                </a:solidFill>
                <a:latin typeface="Arial" charset="0"/>
                <a:ea typeface="ＭＳ Ｐゴシック" pitchFamily="-108" charset="-128"/>
              </a:rPr>
              <a:t>but excludes current assets such as inventories and prepaid expenses that may be difficult to quickly convert into cash. </a:t>
            </a:r>
          </a:p>
        </p:txBody>
      </p:sp>
      <p:sp>
        <p:nvSpPr>
          <p:cNvPr id="82947" name="Rectangle 5"/>
          <p:cNvSpPr>
            <a:spLocks noGrp="1" noChangeArrowheads="1"/>
          </p:cNvSpPr>
          <p:nvPr>
            <p:ph type="title"/>
          </p:nvPr>
        </p:nvSpPr>
        <p:spPr>
          <a:xfrm>
            <a:off x="457200" y="685800"/>
            <a:ext cx="8229600" cy="914400"/>
          </a:xfrm>
        </p:spPr>
        <p:txBody>
          <a:bodyPr/>
          <a:lstStyle/>
          <a:p>
            <a:r>
              <a:rPr lang="en-US" altLang="en-US" b="1" dirty="0"/>
              <a:t>Acid-Test Ratio</a:t>
            </a:r>
          </a:p>
        </p:txBody>
      </p:sp>
      <p:graphicFrame>
        <p:nvGraphicFramePr>
          <p:cNvPr id="40976" name="Group 16"/>
          <p:cNvGraphicFramePr>
            <a:graphicFrameLocks noGrp="1"/>
          </p:cNvGraphicFramePr>
          <p:nvPr>
            <p:extLst>
              <p:ext uri="{D42A27DB-BD31-4B8C-83A1-F6EECF244321}">
                <p14:modId xmlns:p14="http://schemas.microsoft.com/office/powerpoint/2010/main" val="1840448593"/>
              </p:ext>
            </p:extLst>
          </p:nvPr>
        </p:nvGraphicFramePr>
        <p:xfrm>
          <a:off x="355922" y="1536187"/>
          <a:ext cx="8339138" cy="1217613"/>
        </p:xfrm>
        <a:graphic>
          <a:graphicData uri="http://schemas.openxmlformats.org/drawingml/2006/table">
            <a:tbl>
              <a:tblPr/>
              <a:tblGrid>
                <a:gridCol w="2471737">
                  <a:extLst>
                    <a:ext uri="{9D8B030D-6E8A-4147-A177-3AD203B41FA5}">
                      <a16:colId xmlns:a16="http://schemas.microsoft.com/office/drawing/2014/main" xmlns="" val="20000"/>
                    </a:ext>
                  </a:extLst>
                </a:gridCol>
                <a:gridCol w="5867401">
                  <a:extLst>
                    <a:ext uri="{9D8B030D-6E8A-4147-A177-3AD203B41FA5}">
                      <a16:colId xmlns:a16="http://schemas.microsoft.com/office/drawing/2014/main" xmlns="" val="20001"/>
                    </a:ext>
                  </a:extLst>
                </a:gridCol>
              </a:tblGrid>
              <a:tr h="741239">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FF"/>
                          </a:solidFill>
                          <a:effectLst/>
                          <a:latin typeface="Arial" charset="0"/>
                          <a:ea typeface="ＭＳ Ｐゴシック" pitchFamily="-65" charset="-128"/>
                          <a:cs typeface="Arial" charset="0"/>
                        </a:rPr>
                        <a:t>Acid-test ratio = </a:t>
                      </a:r>
                    </a:p>
                  </a:txBody>
                  <a:tcPr marL="9525" marR="9525" marT="9527" marB="0" anchor="ctr" horzOverflow="overflow">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632523"/>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FF"/>
                          </a:solidFill>
                          <a:effectLst/>
                          <a:latin typeface="Arial" charset="0"/>
                          <a:ea typeface="ＭＳ Ｐゴシック" pitchFamily="-65" charset="-128"/>
                          <a:cs typeface="Arial" charset="0"/>
                        </a:rPr>
                        <a:t>Cash + Short-term investments + </a:t>
                      </a:r>
                      <a:br>
                        <a:rPr kumimoji="0" lang="en-US" sz="2400" b="0" i="0" u="none" strike="noStrike" cap="none" normalizeH="0" baseline="0" dirty="0">
                          <a:ln>
                            <a:noFill/>
                          </a:ln>
                          <a:solidFill>
                            <a:srgbClr val="FFFFFF"/>
                          </a:solidFill>
                          <a:effectLst/>
                          <a:latin typeface="Arial" charset="0"/>
                          <a:ea typeface="ＭＳ Ｐゴシック" pitchFamily="-65" charset="-128"/>
                          <a:cs typeface="Arial" charset="0"/>
                        </a:rPr>
                      </a:br>
                      <a:r>
                        <a:rPr kumimoji="0" lang="en-US" sz="2400" b="0" i="0" u="none" strike="noStrike" cap="none" normalizeH="0" baseline="0" dirty="0">
                          <a:ln>
                            <a:noFill/>
                          </a:ln>
                          <a:solidFill>
                            <a:srgbClr val="FFFFFF"/>
                          </a:solidFill>
                          <a:effectLst/>
                          <a:latin typeface="Arial" charset="0"/>
                          <a:ea typeface="ＭＳ Ｐゴシック" pitchFamily="-65" charset="-128"/>
                          <a:cs typeface="Arial" charset="0"/>
                        </a:rPr>
                        <a:t>Current receivables</a:t>
                      </a:r>
                    </a:p>
                  </a:txBody>
                  <a:tcPr marL="9525" marR="9525" marT="9527" marB="0" anchor="b" horzOverflow="overflow">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a:noFill/>
                    </a:lnTlToBr>
                    <a:lnBlToTr>
                      <a:noFill/>
                    </a:lnBlToTr>
                    <a:solidFill>
                      <a:srgbClr val="632523"/>
                    </a:solidFill>
                  </a:tcPr>
                </a:tc>
                <a:extLst>
                  <a:ext uri="{0D108BD9-81ED-4DB2-BD59-A6C34878D82A}">
                    <a16:rowId xmlns:a16="http://schemas.microsoft.com/office/drawing/2014/main" xmlns="" val="10000"/>
                  </a:ext>
                </a:extLst>
              </a:tr>
              <a:tr h="476374">
                <a:tc vMerge="1">
                  <a:txBody>
                    <a:bodyPr/>
                    <a:lstStyle/>
                    <a:p>
                      <a:endParaRPr lang="en-US"/>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FF"/>
                          </a:solidFill>
                          <a:effectLst/>
                          <a:latin typeface="Arial" charset="0"/>
                          <a:ea typeface="ＭＳ Ｐゴシック" pitchFamily="-65" charset="-128"/>
                          <a:cs typeface="Arial" charset="0"/>
                        </a:rPr>
                        <a:t>Current liabilities</a:t>
                      </a:r>
                    </a:p>
                  </a:txBody>
                  <a:tcPr marL="9525" marR="9525" marT="9527" marB="0" anchor="b" horzOverflow="overflow">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632523"/>
                    </a:solidFill>
                  </a:tcPr>
                </a:tc>
                <a:extLst>
                  <a:ext uri="{0D108BD9-81ED-4DB2-BD59-A6C34878D82A}">
                    <a16:rowId xmlns:a16="http://schemas.microsoft.com/office/drawing/2014/main" xmlns="" val="10001"/>
                  </a:ext>
                </a:extLst>
              </a:tr>
            </a:tbl>
          </a:graphicData>
        </a:graphic>
      </p:graphicFrame>
      <p:cxnSp>
        <p:nvCxnSpPr>
          <p:cNvPr id="23" name="Straight Arrow Connector 22"/>
          <p:cNvCxnSpPr>
            <a:cxnSpLocks/>
          </p:cNvCxnSpPr>
          <p:nvPr/>
        </p:nvCxnSpPr>
        <p:spPr>
          <a:xfrm flipV="1">
            <a:off x="2978734" y="1981200"/>
            <a:ext cx="602666" cy="884422"/>
          </a:xfrm>
          <a:prstGeom prst="straightConnector1">
            <a:avLst/>
          </a:prstGeom>
          <a:ln w="28575">
            <a:solidFill>
              <a:srgbClr val="FF0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91687" y="2954029"/>
            <a:ext cx="3124200" cy="369888"/>
          </a:xfrm>
          <a:prstGeom prst="rect">
            <a:avLst/>
          </a:prstGeom>
          <a:solidFill>
            <a:schemeClr val="bg1">
              <a:lumMod val="50000"/>
            </a:schemeClr>
          </a:solidFill>
          <a:effectLst>
            <a:outerShdw blurRad="50800" dist="38100" dir="2700000" algn="tl" rotWithShape="0">
              <a:prstClr val="black">
                <a:alpha val="40000"/>
              </a:prstClr>
            </a:outerShdw>
          </a:effectLst>
        </p:spPr>
        <p:txBody>
          <a:bodyPr>
            <a:spAutoFit/>
          </a:bodyPr>
          <a:lstStyle/>
          <a:p>
            <a:pPr algn="ctr">
              <a:defRPr/>
            </a:pPr>
            <a:r>
              <a:rPr lang="en-US" dirty="0">
                <a:solidFill>
                  <a:schemeClr val="bg1"/>
                </a:solidFill>
                <a:latin typeface="Arial" charset="0"/>
                <a:ea typeface="ＭＳ Ｐゴシック" pitchFamily="-108" charset="-128"/>
              </a:rPr>
              <a:t>Referred to as Quick Assets</a:t>
            </a:r>
          </a:p>
        </p:txBody>
      </p:sp>
      <p:sp>
        <p:nvSpPr>
          <p:cNvPr id="8" name="Rectangle 7"/>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0" name="Rounded Rectangle 9"/>
          <p:cNvSpPr/>
          <p:nvPr/>
        </p:nvSpPr>
        <p:spPr>
          <a:xfrm>
            <a:off x="138113" y="6515100"/>
            <a:ext cx="3976687" cy="264018"/>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noProof="0" dirty="0">
                <a:solidFill>
                  <a:prstClr val="black"/>
                </a:solidFill>
                <a:latin typeface="Arial Narrow" pitchFamily="34" charset="0"/>
                <a:cs typeface="+mn-cs"/>
              </a:rPr>
              <a:t>P3:</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t>Define and apply ratio analysis.</a:t>
            </a:r>
          </a:p>
        </p:txBody>
      </p:sp>
      <p:sp>
        <p:nvSpPr>
          <p:cNvPr id="12" name="Rectangle 11">
            <a:extLst>
              <a:ext uri="{FF2B5EF4-FFF2-40B4-BE49-F238E27FC236}">
                <a16:creationId xmlns:a16="http://schemas.microsoft.com/office/drawing/2014/main" xmlns="" id="{09D83573-C657-CA49-A75C-F5CF3586C036}"/>
              </a:ext>
            </a:extLst>
          </p:cNvPr>
          <p:cNvSpPr>
            <a:spLocks noGrp="1" noChangeArrowheads="1"/>
          </p:cNvSpPr>
          <p:nvPr/>
        </p:nvSpPr>
        <p:spPr bwMode="auto">
          <a:xfrm>
            <a:off x="6198372" y="6396321"/>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3" name="Slide Number Placeholder 7">
            <a:extLst>
              <a:ext uri="{FF2B5EF4-FFF2-40B4-BE49-F238E27FC236}">
                <a16:creationId xmlns:a16="http://schemas.microsoft.com/office/drawing/2014/main" xmlns="" id="{8F5C7906-527E-8A40-873A-C2AB0EA4AB8D}"/>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13-</a:t>
            </a:r>
            <a:fld id="{389021C6-BF4E-47D5-A0FD-A156D54A87E1}" type="slidenum">
              <a:rPr lang="en-US" smtClean="0">
                <a:solidFill>
                  <a:schemeClr val="tx1">
                    <a:lumMod val="50000"/>
                    <a:lumOff val="50000"/>
                  </a:schemeClr>
                </a:solidFill>
              </a:rPr>
              <a:pPr>
                <a:defRPr/>
              </a:pPr>
              <a:t>28</a:t>
            </a:fld>
            <a:endParaRPr lang="en-US" dirty="0">
              <a:solidFill>
                <a:schemeClr val="tx1">
                  <a:lumMod val="50000"/>
                  <a:lumOff val="50000"/>
                </a:schemeClr>
              </a:solidFill>
            </a:endParaRPr>
          </a:p>
        </p:txBody>
      </p:sp>
      <p:sp>
        <p:nvSpPr>
          <p:cNvPr id="14" name="TextBox 13">
            <a:extLst>
              <a:ext uri="{FF2B5EF4-FFF2-40B4-BE49-F238E27FC236}">
                <a16:creationId xmlns:a16="http://schemas.microsoft.com/office/drawing/2014/main" xmlns="" id="{266AEDA7-6248-4B97-BE07-30376CF8875A}"/>
              </a:ext>
            </a:extLst>
          </p:cNvPr>
          <p:cNvSpPr txBox="1"/>
          <p:nvPr/>
        </p:nvSpPr>
        <p:spPr>
          <a:xfrm>
            <a:off x="7663201" y="2845663"/>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13.15</a:t>
            </a:r>
          </a:p>
        </p:txBody>
      </p:sp>
      <p:pic>
        <p:nvPicPr>
          <p:cNvPr id="2" name="Picture 1">
            <a:extLst>
              <a:ext uri="{FF2B5EF4-FFF2-40B4-BE49-F238E27FC236}">
                <a16:creationId xmlns:a16="http://schemas.microsoft.com/office/drawing/2014/main" xmlns="" id="{82EB4829-6A0D-49C9-A1FB-F209D4FE9A48}"/>
              </a:ext>
            </a:extLst>
          </p:cNvPr>
          <p:cNvPicPr>
            <a:picLocks noChangeAspect="1"/>
          </p:cNvPicPr>
          <p:nvPr/>
        </p:nvPicPr>
        <p:blipFill>
          <a:blip r:embed="rId3"/>
          <a:stretch>
            <a:fillRect/>
          </a:stretch>
        </p:blipFill>
        <p:spPr>
          <a:xfrm>
            <a:off x="3503580" y="2800814"/>
            <a:ext cx="4047619" cy="2266667"/>
          </a:xfrm>
          <a:prstGeom prst="rect">
            <a:avLst/>
          </a:prstGeom>
        </p:spPr>
      </p:pic>
    </p:spTree>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ChangeArrowheads="1"/>
          </p:cNvSpPr>
          <p:nvPr/>
        </p:nvSpPr>
        <p:spPr bwMode="auto">
          <a:xfrm>
            <a:off x="471644" y="5093228"/>
            <a:ext cx="7848600" cy="951543"/>
          </a:xfrm>
          <a:prstGeom prst="rect">
            <a:avLst/>
          </a:prstGeom>
          <a:solidFill>
            <a:schemeClr val="bg2"/>
          </a:solidFill>
          <a:ln w="12700" cmpd="thinThick">
            <a:solidFill>
              <a:schemeClr val="accent3">
                <a:lumMod val="75000"/>
              </a:schemeClr>
            </a:solidFill>
            <a:miter lim="800000"/>
            <a:headEnd/>
            <a:tailEnd/>
          </a:ln>
          <a:effectLst>
            <a:outerShdw blurRad="50800" dist="38100" dir="2700000" algn="tl" rotWithShape="0">
              <a:prstClr val="black">
                <a:alpha val="40000"/>
              </a:prstClr>
            </a:outerShdw>
          </a:effectLst>
        </p:spPr>
        <p:txBody>
          <a:bodyPr wrap="square" lIns="90488" tIns="44450" rIns="90488" bIns="44450">
            <a:spAutoFit/>
          </a:bodyPr>
          <a:lstStyle/>
          <a:p>
            <a:pPr algn="ctr">
              <a:defRPr/>
            </a:pPr>
            <a:r>
              <a:rPr lang="en-US" sz="2800" dirty="0">
                <a:solidFill>
                  <a:schemeClr val="accent3">
                    <a:lumMod val="50000"/>
                  </a:schemeClr>
                </a:solidFill>
                <a:latin typeface="Arial" charset="0"/>
                <a:ea typeface="ＭＳ Ｐゴシック" pitchFamily="-108" charset="-128"/>
              </a:rPr>
              <a:t>This ratio measures how many times a company converts its receivables into cash.</a:t>
            </a:r>
          </a:p>
        </p:txBody>
      </p:sp>
      <p:sp>
        <p:nvSpPr>
          <p:cNvPr id="83971" name="Rectangle 4"/>
          <p:cNvSpPr>
            <a:spLocks noGrp="1" noChangeArrowheads="1"/>
          </p:cNvSpPr>
          <p:nvPr>
            <p:ph type="title"/>
          </p:nvPr>
        </p:nvSpPr>
        <p:spPr>
          <a:xfrm>
            <a:off x="457200" y="609600"/>
            <a:ext cx="8229600" cy="1066800"/>
          </a:xfrm>
        </p:spPr>
        <p:txBody>
          <a:bodyPr/>
          <a:lstStyle/>
          <a:p>
            <a:r>
              <a:rPr lang="en-US" altLang="en-US" b="1" dirty="0"/>
              <a:t>Accounts Receivable Turnover</a:t>
            </a:r>
          </a:p>
        </p:txBody>
      </p:sp>
      <p:graphicFrame>
        <p:nvGraphicFramePr>
          <p:cNvPr id="42009" name="Group 25"/>
          <p:cNvGraphicFramePr>
            <a:graphicFrameLocks noGrp="1"/>
          </p:cNvGraphicFramePr>
          <p:nvPr>
            <p:extLst>
              <p:ext uri="{D42A27DB-BD31-4B8C-83A1-F6EECF244321}">
                <p14:modId xmlns:p14="http://schemas.microsoft.com/office/powerpoint/2010/main" val="1533605645"/>
              </p:ext>
            </p:extLst>
          </p:nvPr>
        </p:nvGraphicFramePr>
        <p:xfrm>
          <a:off x="228600" y="1652239"/>
          <a:ext cx="8458200" cy="1122363"/>
        </p:xfrm>
        <a:graphic>
          <a:graphicData uri="http://schemas.openxmlformats.org/drawingml/2006/table">
            <a:tbl>
              <a:tblPr/>
              <a:tblGrid>
                <a:gridCol w="4122738">
                  <a:extLst>
                    <a:ext uri="{9D8B030D-6E8A-4147-A177-3AD203B41FA5}">
                      <a16:colId xmlns:a16="http://schemas.microsoft.com/office/drawing/2014/main" xmlns="" val="20000"/>
                    </a:ext>
                  </a:extLst>
                </a:gridCol>
                <a:gridCol w="4335462">
                  <a:extLst>
                    <a:ext uri="{9D8B030D-6E8A-4147-A177-3AD203B41FA5}">
                      <a16:colId xmlns:a16="http://schemas.microsoft.com/office/drawing/2014/main" xmlns="" val="20001"/>
                    </a:ext>
                  </a:extLst>
                </a:gridCol>
              </a:tblGrid>
              <a:tr h="381108">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FF"/>
                          </a:solidFill>
                          <a:effectLst/>
                          <a:latin typeface="Arial" charset="0"/>
                          <a:ea typeface="ＭＳ Ｐゴシック" pitchFamily="-65" charset="-128"/>
                          <a:cs typeface="Arial" charset="0"/>
                        </a:rPr>
                        <a:t>Accounts receivable     = turnover</a:t>
                      </a:r>
                    </a:p>
                  </a:txBody>
                  <a:tcPr marL="9525" marR="9525" marT="9528" marB="0" anchor="ctr" horzOverflow="overflow">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4A452A"/>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FF"/>
                          </a:solidFill>
                          <a:effectLst/>
                          <a:latin typeface="Arial" charset="0"/>
                          <a:ea typeface="ＭＳ Ｐゴシック" pitchFamily="-65" charset="-128"/>
                          <a:cs typeface="Arial" charset="0"/>
                        </a:rPr>
                        <a:t>Net sales</a:t>
                      </a:r>
                    </a:p>
                  </a:txBody>
                  <a:tcPr marL="9525" marR="9525" marT="9528" marB="0" anchor="b" horzOverflow="overflow">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a:noFill/>
                    </a:lnTlToBr>
                    <a:lnBlToTr>
                      <a:noFill/>
                    </a:lnBlToTr>
                    <a:solidFill>
                      <a:srgbClr val="4A452A"/>
                    </a:solidFill>
                  </a:tcPr>
                </a:tc>
                <a:extLst>
                  <a:ext uri="{0D108BD9-81ED-4DB2-BD59-A6C34878D82A}">
                    <a16:rowId xmlns:a16="http://schemas.microsoft.com/office/drawing/2014/main" xmlns="" val="10000"/>
                  </a:ext>
                </a:extLst>
              </a:tr>
              <a:tr h="741255">
                <a:tc vMerge="1">
                  <a:txBody>
                    <a:bodyPr/>
                    <a:lstStyle/>
                    <a:p>
                      <a:endParaRPr lang="en-US"/>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FF"/>
                          </a:solidFill>
                          <a:effectLst/>
                          <a:latin typeface="Arial" charset="0"/>
                          <a:ea typeface="ＭＳ Ｐゴシック" pitchFamily="-65" charset="-128"/>
                          <a:cs typeface="Arial" charset="0"/>
                        </a:rPr>
                        <a:t>Average accounts receivable, net</a:t>
                      </a:r>
                    </a:p>
                  </a:txBody>
                  <a:tcPr marL="9525" marR="9525" marT="9528" marB="0" anchor="b" horzOverflow="overflow">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4A452A"/>
                    </a:solidFill>
                  </a:tcPr>
                </a:tc>
                <a:extLst>
                  <a:ext uri="{0D108BD9-81ED-4DB2-BD59-A6C34878D82A}">
                    <a16:rowId xmlns:a16="http://schemas.microsoft.com/office/drawing/2014/main" xmlns="" val="10001"/>
                  </a:ext>
                </a:extLst>
              </a:tr>
            </a:tbl>
          </a:graphicData>
        </a:graphic>
      </p:graphicFrame>
      <p:graphicFrame>
        <p:nvGraphicFramePr>
          <p:cNvPr id="42012" name="Group 28"/>
          <p:cNvGraphicFramePr>
            <a:graphicFrameLocks noGrp="1"/>
          </p:cNvGraphicFramePr>
          <p:nvPr>
            <p:extLst>
              <p:ext uri="{D42A27DB-BD31-4B8C-83A1-F6EECF244321}">
                <p14:modId xmlns:p14="http://schemas.microsoft.com/office/powerpoint/2010/main" val="1533296274"/>
              </p:ext>
            </p:extLst>
          </p:nvPr>
        </p:nvGraphicFramePr>
        <p:xfrm>
          <a:off x="533400" y="3023839"/>
          <a:ext cx="7696200" cy="647700"/>
        </p:xfrm>
        <a:graphic>
          <a:graphicData uri="http://schemas.openxmlformats.org/drawingml/2006/table">
            <a:tbl>
              <a:tblPr/>
              <a:tblGrid>
                <a:gridCol w="3346450">
                  <a:extLst>
                    <a:ext uri="{9D8B030D-6E8A-4147-A177-3AD203B41FA5}">
                      <a16:colId xmlns:a16="http://schemas.microsoft.com/office/drawing/2014/main" xmlns="" val="20000"/>
                    </a:ext>
                  </a:extLst>
                </a:gridCol>
                <a:gridCol w="4349750">
                  <a:extLst>
                    <a:ext uri="{9D8B030D-6E8A-4147-A177-3AD203B41FA5}">
                      <a16:colId xmlns:a16="http://schemas.microsoft.com/office/drawing/2014/main" xmlns="" val="20001"/>
                    </a:ext>
                  </a:extLst>
                </a:gridCol>
              </a:tblGrid>
              <a:tr h="323850">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4A452A"/>
                          </a:solidFill>
                          <a:effectLst/>
                          <a:latin typeface="Arial" charset="0"/>
                          <a:ea typeface="ＭＳ Ｐゴシック" pitchFamily="-65" charset="-128"/>
                          <a:cs typeface="Arial" charset="0"/>
                        </a:rPr>
                        <a:t>Average accounts receivable =  </a:t>
                      </a:r>
                    </a:p>
                  </a:txBody>
                  <a:tcPr marL="9525" marR="9525" marT="9525" marB="0" anchor="ctr" horzOverflow="overflow">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4A452A"/>
                          </a:solidFill>
                          <a:effectLst/>
                          <a:latin typeface="Arial" charset="0"/>
                          <a:ea typeface="ＭＳ Ｐゴシック" pitchFamily="-65" charset="-128"/>
                          <a:cs typeface="Arial" charset="0"/>
                        </a:rPr>
                        <a:t>(Beg Accts. Rec. + End Accts. Rec.)</a:t>
                      </a:r>
                    </a:p>
                  </a:txBody>
                  <a:tcPr marL="9525" marR="9525" marT="9525" marB="0" anchor="b" horzOverflow="overflow">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0"/>
                  </a:ext>
                </a:extLst>
              </a:tr>
              <a:tr h="323850">
                <a:tc vMerge="1">
                  <a:txBody>
                    <a:bodyPr/>
                    <a:lstStyle/>
                    <a:p>
                      <a:endParaRPr lang="en-US"/>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4A452A"/>
                          </a:solidFill>
                          <a:effectLst/>
                          <a:latin typeface="Arial" charset="0"/>
                          <a:ea typeface="ＭＳ Ｐゴシック" pitchFamily="-65" charset="-128"/>
                          <a:cs typeface="Arial" charset="0"/>
                        </a:rPr>
                        <a:t>2</a:t>
                      </a:r>
                    </a:p>
                  </a:txBody>
                  <a:tcPr marL="9525" marR="9525" marT="9525" marB="0" anchor="b" horzOverflow="overflow">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1"/>
                  </a:ext>
                </a:extLst>
              </a:tr>
            </a:tbl>
          </a:graphicData>
        </a:graphic>
      </p:graphicFrame>
      <p:cxnSp>
        <p:nvCxnSpPr>
          <p:cNvPr id="20" name="Straight Arrow Connector 19"/>
          <p:cNvCxnSpPr/>
          <p:nvPr/>
        </p:nvCxnSpPr>
        <p:spPr>
          <a:xfrm flipV="1">
            <a:off x="3124200" y="2414239"/>
            <a:ext cx="1371600" cy="762000"/>
          </a:xfrm>
          <a:prstGeom prst="straightConnector1">
            <a:avLst/>
          </a:prstGeom>
          <a:ln w="28575">
            <a:solidFill>
              <a:srgbClr val="FF0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0" name="Rounded Rectangle 9"/>
          <p:cNvSpPr/>
          <p:nvPr/>
        </p:nvSpPr>
        <p:spPr>
          <a:xfrm>
            <a:off x="138113" y="6515100"/>
            <a:ext cx="3976687" cy="264018"/>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noProof="0" dirty="0">
                <a:solidFill>
                  <a:prstClr val="black"/>
                </a:solidFill>
                <a:latin typeface="Arial Narrow" pitchFamily="34" charset="0"/>
                <a:cs typeface="+mn-cs"/>
              </a:rPr>
              <a:t>P3:</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t>Define and apply ratio analysis.</a:t>
            </a:r>
          </a:p>
        </p:txBody>
      </p:sp>
      <p:sp>
        <p:nvSpPr>
          <p:cNvPr id="12" name="Rectangle 11">
            <a:extLst>
              <a:ext uri="{FF2B5EF4-FFF2-40B4-BE49-F238E27FC236}">
                <a16:creationId xmlns:a16="http://schemas.microsoft.com/office/drawing/2014/main" xmlns="" id="{71DD821A-6F64-8448-8D91-561DA9B55BF6}"/>
              </a:ext>
            </a:extLst>
          </p:cNvPr>
          <p:cNvSpPr>
            <a:spLocks noGrp="1" noChangeArrowheads="1"/>
          </p:cNvSpPr>
          <p:nvPr/>
        </p:nvSpPr>
        <p:spPr bwMode="auto">
          <a:xfrm>
            <a:off x="6155014"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3" name="Slide Number Placeholder 7">
            <a:extLst>
              <a:ext uri="{FF2B5EF4-FFF2-40B4-BE49-F238E27FC236}">
                <a16:creationId xmlns:a16="http://schemas.microsoft.com/office/drawing/2014/main" xmlns="" id="{889A177F-7ADA-5C46-9256-5D6BB7B8BCD5}"/>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13-</a:t>
            </a:r>
            <a:fld id="{389021C6-BF4E-47D5-A0FD-A156D54A87E1}" type="slidenum">
              <a:rPr lang="en-US" smtClean="0">
                <a:solidFill>
                  <a:schemeClr val="tx1">
                    <a:lumMod val="50000"/>
                    <a:lumOff val="50000"/>
                  </a:schemeClr>
                </a:solidFill>
              </a:rPr>
              <a:pPr>
                <a:defRPr/>
              </a:pPr>
              <a:t>29</a:t>
            </a:fld>
            <a:endParaRPr lang="en-US" dirty="0">
              <a:solidFill>
                <a:schemeClr val="tx1">
                  <a:lumMod val="50000"/>
                  <a:lumOff val="50000"/>
                </a:schemeClr>
              </a:solidFill>
            </a:endParaRPr>
          </a:p>
        </p:txBody>
      </p:sp>
      <p:pic>
        <p:nvPicPr>
          <p:cNvPr id="3" name="Picture 2">
            <a:extLst>
              <a:ext uri="{FF2B5EF4-FFF2-40B4-BE49-F238E27FC236}">
                <a16:creationId xmlns:a16="http://schemas.microsoft.com/office/drawing/2014/main" xmlns="" id="{CEBC5C94-E8F6-4EEA-A4CB-0998F39CFD47}"/>
              </a:ext>
            </a:extLst>
          </p:cNvPr>
          <p:cNvPicPr>
            <a:picLocks noChangeAspect="1"/>
          </p:cNvPicPr>
          <p:nvPr/>
        </p:nvPicPr>
        <p:blipFill>
          <a:blip r:embed="rId3"/>
          <a:stretch>
            <a:fillRect/>
          </a:stretch>
        </p:blipFill>
        <p:spPr>
          <a:xfrm>
            <a:off x="711704" y="4111451"/>
            <a:ext cx="7339591" cy="533400"/>
          </a:xfrm>
          <a:prstGeom prst="rect">
            <a:avLst/>
          </a:prstGeom>
        </p:spPr>
      </p:pic>
    </p:spTree>
  </p:cSld>
  <p:clrMapOvr>
    <a:masterClrMapping/>
  </p:clrMapOvr>
  <p:transition>
    <p:pull dir="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4"/>
          <p:cNvSpPr>
            <a:spLocks noGrp="1"/>
          </p:cNvSpPr>
          <p:nvPr>
            <p:ph type="ctrTitle"/>
          </p:nvPr>
        </p:nvSpPr>
        <p:spPr>
          <a:xfrm>
            <a:off x="914400" y="1420667"/>
            <a:ext cx="7315200" cy="3124200"/>
          </a:xfrm>
        </p:spPr>
        <p:txBody>
          <a:bodyPr/>
          <a:lstStyle/>
          <a:p>
            <a:r>
              <a:rPr lang="en-US" altLang="en-US" dirty="0"/>
              <a:t/>
            </a:r>
            <a:br>
              <a:rPr lang="en-US" altLang="en-US" dirty="0"/>
            </a:br>
            <a:r>
              <a:rPr lang="en-US" altLang="en-US" dirty="0"/>
              <a:t/>
            </a:r>
            <a:br>
              <a:rPr lang="en-US" altLang="en-US" dirty="0"/>
            </a:br>
            <a:r>
              <a:rPr lang="en-US" dirty="0"/>
              <a:t>Define the building blocks of analysis and the standards for comparisons. </a:t>
            </a:r>
            <a:endParaRPr lang="en-US" altLang="en-US" dirty="0"/>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30053" name="Picture 2"/>
          <p:cNvPicPr>
            <a:picLocks noChangeAspect="1" noChangeArrowheads="1"/>
          </p:cNvPicPr>
          <p:nvPr/>
        </p:nvPicPr>
        <p:blipFill>
          <a:blip r:embed="rId3" cstate="print"/>
          <a:srcRect/>
          <a:stretch>
            <a:fillRect/>
          </a:stretch>
        </p:blipFill>
        <p:spPr bwMode="auto">
          <a:xfrm>
            <a:off x="914400" y="1795494"/>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914400" y="5382764"/>
            <a:ext cx="7315200" cy="87313"/>
          </a:xfrm>
          <a:prstGeom prst="rect">
            <a:avLst/>
          </a:prstGeom>
          <a:noFill/>
          <a:ln w="9525">
            <a:noFill/>
            <a:miter lim="800000"/>
            <a:headEnd/>
            <a:tailEnd/>
          </a:ln>
        </p:spPr>
      </p:pic>
      <p:sp>
        <p:nvSpPr>
          <p:cNvPr id="8" name="TextBox 7"/>
          <p:cNvSpPr txBox="1"/>
          <p:nvPr/>
        </p:nvSpPr>
        <p:spPr>
          <a:xfrm>
            <a:off x="1943100" y="779726"/>
            <a:ext cx="5257800" cy="769441"/>
          </a:xfrm>
          <a:prstGeom prst="rect">
            <a:avLst/>
          </a:prstGeom>
          <a:noFill/>
        </p:spPr>
        <p:txBody>
          <a:bodyPr wrap="square" rtlCol="0">
            <a:spAutoFit/>
          </a:bodyPr>
          <a:lstStyle/>
          <a:p>
            <a:r>
              <a:rPr lang="en-US" altLang="en-US" sz="4400" b="1" dirty="0">
                <a:latin typeface="+mj-lt"/>
              </a:rPr>
              <a:t>Learning Objective C1</a:t>
            </a:r>
            <a:endParaRPr lang="en-US" sz="4400" dirty="0">
              <a:latin typeface="+mj-lt"/>
            </a:endParaRPr>
          </a:p>
        </p:txBody>
      </p:sp>
      <p:sp>
        <p:nvSpPr>
          <p:cNvPr id="10" name="Rectangle 9">
            <a:extLst>
              <a:ext uri="{FF2B5EF4-FFF2-40B4-BE49-F238E27FC236}">
                <a16:creationId xmlns:a16="http://schemas.microsoft.com/office/drawing/2014/main" xmlns="" id="{23B7307A-97FA-4F46-8E0C-EB58D61421DE}"/>
              </a:ext>
            </a:extLst>
          </p:cNvPr>
          <p:cNvSpPr>
            <a:spLocks noGrp="1" noChangeArrowheads="1"/>
          </p:cNvSpPr>
          <p:nvPr/>
        </p:nvSpPr>
        <p:spPr bwMode="auto">
          <a:xfrm>
            <a:off x="6324600" y="6396727"/>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a16="http://schemas.microsoft.com/office/drawing/2014/main" xmlns="" id="{C8040C2D-1787-D645-AF0E-2D1607F63F68}"/>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13-</a:t>
            </a:r>
            <a:fld id="{389021C6-BF4E-47D5-A0FD-A156D54A87E1}" type="slidenum">
              <a:rPr lang="en-US" smtClean="0">
                <a:solidFill>
                  <a:schemeClr val="tx1">
                    <a:lumMod val="50000"/>
                    <a:lumOff val="50000"/>
                  </a:schemeClr>
                </a:solidFill>
              </a:rPr>
              <a:pPr>
                <a:defRPr/>
              </a:pPr>
              <a:t>3</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ChangeArrowheads="1"/>
          </p:cNvSpPr>
          <p:nvPr/>
        </p:nvSpPr>
        <p:spPr bwMode="auto">
          <a:xfrm>
            <a:off x="685800" y="5258921"/>
            <a:ext cx="7696200" cy="828432"/>
          </a:xfrm>
          <a:prstGeom prst="rect">
            <a:avLst/>
          </a:prstGeom>
          <a:solidFill>
            <a:schemeClr val="bg2"/>
          </a:solidFill>
          <a:ln w="12700" cmpd="thinThick">
            <a:solidFill>
              <a:schemeClr val="accent3">
                <a:lumMod val="75000"/>
              </a:schemeClr>
            </a:solidFill>
            <a:miter lim="800000"/>
            <a:headEnd/>
            <a:tailEnd/>
          </a:ln>
          <a:effectLst>
            <a:outerShdw blurRad="50800" dist="38100" dir="2700000" algn="tl" rotWithShape="0">
              <a:prstClr val="black">
                <a:alpha val="40000"/>
              </a:prstClr>
            </a:outerShdw>
          </a:effectLst>
        </p:spPr>
        <p:txBody>
          <a:bodyPr wrap="square" lIns="90488" tIns="44450" rIns="90488" bIns="44450">
            <a:spAutoFit/>
          </a:bodyPr>
          <a:lstStyle/>
          <a:p>
            <a:pPr algn="ctr">
              <a:defRPr/>
            </a:pPr>
            <a:r>
              <a:rPr lang="en-US" sz="2400" dirty="0">
                <a:solidFill>
                  <a:schemeClr val="accent3">
                    <a:lumMod val="50000"/>
                  </a:schemeClr>
                </a:solidFill>
                <a:latin typeface="Arial" charset="0"/>
                <a:ea typeface="ＭＳ Ｐゴシック" pitchFamily="-108" charset="-128"/>
              </a:rPr>
              <a:t>This ratio measures how long a company holds inventory before selling it.</a:t>
            </a:r>
          </a:p>
        </p:txBody>
      </p:sp>
      <p:sp>
        <p:nvSpPr>
          <p:cNvPr id="84995" name="Rectangle 13"/>
          <p:cNvSpPr>
            <a:spLocks noGrp="1" noChangeArrowheads="1"/>
          </p:cNvSpPr>
          <p:nvPr>
            <p:ph type="title"/>
          </p:nvPr>
        </p:nvSpPr>
        <p:spPr>
          <a:xfrm>
            <a:off x="457200" y="533400"/>
            <a:ext cx="8229600" cy="884238"/>
          </a:xfrm>
        </p:spPr>
        <p:txBody>
          <a:bodyPr/>
          <a:lstStyle/>
          <a:p>
            <a:r>
              <a:rPr lang="en-US" altLang="en-US" b="1" dirty="0"/>
              <a:t>Inventory Turnover</a:t>
            </a:r>
          </a:p>
        </p:txBody>
      </p:sp>
      <p:graphicFrame>
        <p:nvGraphicFramePr>
          <p:cNvPr id="18" name="Table 17"/>
          <p:cNvGraphicFramePr>
            <a:graphicFrameLocks noGrp="1"/>
          </p:cNvGraphicFramePr>
          <p:nvPr/>
        </p:nvGraphicFramePr>
        <p:xfrm>
          <a:off x="914400" y="1600200"/>
          <a:ext cx="7239000" cy="873126"/>
        </p:xfrm>
        <a:graphic>
          <a:graphicData uri="http://schemas.openxmlformats.org/drawingml/2006/table">
            <a:tbl>
              <a:tblPr/>
              <a:tblGrid>
                <a:gridCol w="3554413">
                  <a:extLst>
                    <a:ext uri="{9D8B030D-6E8A-4147-A177-3AD203B41FA5}">
                      <a16:colId xmlns:a16="http://schemas.microsoft.com/office/drawing/2014/main" xmlns="" val="20000"/>
                    </a:ext>
                  </a:extLst>
                </a:gridCol>
                <a:gridCol w="3684587">
                  <a:extLst>
                    <a:ext uri="{9D8B030D-6E8A-4147-A177-3AD203B41FA5}">
                      <a16:colId xmlns:a16="http://schemas.microsoft.com/office/drawing/2014/main" xmlns="" val="20001"/>
                    </a:ext>
                  </a:extLst>
                </a:gridCol>
              </a:tblGrid>
              <a:tr h="436563">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800" b="0" i="0" u="none" strike="noStrike" cap="none" normalizeH="0" baseline="0" dirty="0">
                          <a:ln>
                            <a:noFill/>
                          </a:ln>
                          <a:solidFill>
                            <a:srgbClr val="FFFFFF"/>
                          </a:solidFill>
                          <a:effectLst/>
                          <a:latin typeface="Arial" charset="0"/>
                          <a:ea typeface="ＭＳ Ｐゴシック" pitchFamily="-65" charset="-128"/>
                          <a:cs typeface="Arial" charset="0"/>
                        </a:rPr>
                        <a:t>Inventory turnover = </a:t>
                      </a:r>
                    </a:p>
                  </a:txBody>
                  <a:tcPr marL="9525" marR="9525" marT="9532" marB="0" anchor="ctr" horzOverflow="overflow">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4A452A"/>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dirty="0">
                          <a:ln>
                            <a:noFill/>
                          </a:ln>
                          <a:solidFill>
                            <a:srgbClr val="FFFFFF"/>
                          </a:solidFill>
                          <a:effectLst/>
                          <a:latin typeface="Arial" charset="0"/>
                          <a:ea typeface="ＭＳ Ｐゴシック" pitchFamily="-65" charset="-128"/>
                          <a:cs typeface="Arial" charset="0"/>
                        </a:rPr>
                        <a:t>Cost of goods sold</a:t>
                      </a:r>
                    </a:p>
                  </a:txBody>
                  <a:tcPr marL="9525" marR="9525" marT="9532" marB="0" anchor="b" horzOverflow="overflow">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a:noFill/>
                    </a:lnTlToBr>
                    <a:lnBlToTr>
                      <a:noFill/>
                    </a:lnBlToTr>
                    <a:solidFill>
                      <a:srgbClr val="4A452A"/>
                    </a:solidFill>
                  </a:tcPr>
                </a:tc>
                <a:extLst>
                  <a:ext uri="{0D108BD9-81ED-4DB2-BD59-A6C34878D82A}">
                    <a16:rowId xmlns:a16="http://schemas.microsoft.com/office/drawing/2014/main" xmlns="" val="10000"/>
                  </a:ext>
                </a:extLst>
              </a:tr>
              <a:tr h="436563">
                <a:tc vMerge="1">
                  <a:txBody>
                    <a:bodyPr/>
                    <a:lstStyle/>
                    <a:p>
                      <a:endParaRPr lang="en-US"/>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dirty="0">
                          <a:ln>
                            <a:noFill/>
                          </a:ln>
                          <a:solidFill>
                            <a:srgbClr val="FFFFFF"/>
                          </a:solidFill>
                          <a:effectLst/>
                          <a:latin typeface="Arial" charset="0"/>
                          <a:ea typeface="ＭＳ Ｐゴシック" pitchFamily="-65" charset="-128"/>
                          <a:cs typeface="Arial" charset="0"/>
                        </a:rPr>
                        <a:t>Average inventory</a:t>
                      </a:r>
                    </a:p>
                  </a:txBody>
                  <a:tcPr marL="9525" marR="9525" marT="9532" marB="0" anchor="b" horzOverflow="overflow">
                    <a:lnL>
                      <a:noFill/>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4A452A"/>
                    </a:solidFill>
                  </a:tcPr>
                </a:tc>
                <a:extLst>
                  <a:ext uri="{0D108BD9-81ED-4DB2-BD59-A6C34878D82A}">
                    <a16:rowId xmlns:a16="http://schemas.microsoft.com/office/drawing/2014/main" xmlns="" val="10001"/>
                  </a:ext>
                </a:extLst>
              </a:tr>
            </a:tbl>
          </a:graphicData>
        </a:graphic>
      </p:graphicFrame>
      <p:graphicFrame>
        <p:nvGraphicFramePr>
          <p:cNvPr id="43036" name="Group 28"/>
          <p:cNvGraphicFramePr>
            <a:graphicFrameLocks noGrp="1"/>
          </p:cNvGraphicFramePr>
          <p:nvPr/>
        </p:nvGraphicFramePr>
        <p:xfrm>
          <a:off x="1143000" y="2743200"/>
          <a:ext cx="6858000" cy="876300"/>
        </p:xfrm>
        <a:graphic>
          <a:graphicData uri="http://schemas.openxmlformats.org/drawingml/2006/table">
            <a:tbl>
              <a:tblPr/>
              <a:tblGrid>
                <a:gridCol w="2449513">
                  <a:extLst>
                    <a:ext uri="{9D8B030D-6E8A-4147-A177-3AD203B41FA5}">
                      <a16:colId xmlns:a16="http://schemas.microsoft.com/office/drawing/2014/main" xmlns="" val="20000"/>
                    </a:ext>
                  </a:extLst>
                </a:gridCol>
                <a:gridCol w="4408487">
                  <a:extLst>
                    <a:ext uri="{9D8B030D-6E8A-4147-A177-3AD203B41FA5}">
                      <a16:colId xmlns:a16="http://schemas.microsoft.com/office/drawing/2014/main" xmlns="" val="20001"/>
                    </a:ext>
                  </a:extLst>
                </a:gridCol>
              </a:tblGrid>
              <a:tr h="590550">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4A452A"/>
                          </a:solidFill>
                          <a:effectLst/>
                          <a:latin typeface="Arial" charset="0"/>
                          <a:ea typeface="ＭＳ Ｐゴシック" pitchFamily="-65" charset="-128"/>
                          <a:cs typeface="Arial" charset="0"/>
                        </a:rPr>
                        <a:t>Average inventory = </a:t>
                      </a:r>
                    </a:p>
                  </a:txBody>
                  <a:tcPr marL="9525" marR="9525" marT="9525" marB="0" anchor="ctr" horzOverflow="overflow">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4A452A"/>
                          </a:solidFill>
                          <a:effectLst/>
                          <a:latin typeface="Arial" charset="0"/>
                          <a:ea typeface="ＭＳ Ｐゴシック" pitchFamily="-65" charset="-128"/>
                          <a:cs typeface="Arial" charset="0"/>
                        </a:rPr>
                        <a:t>(Beginning inventory + Ending inventory)</a:t>
                      </a:r>
                    </a:p>
                  </a:txBody>
                  <a:tcPr marL="9525" marR="9525" marT="9525" marB="0" anchor="b" horzOverflow="overflow">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0"/>
                  </a:ext>
                </a:extLst>
              </a:tr>
              <a:tr h="285750">
                <a:tc vMerge="1">
                  <a:txBody>
                    <a:bodyPr/>
                    <a:lstStyle/>
                    <a:p>
                      <a:endParaRPr lang="en-US"/>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4A452A"/>
                          </a:solidFill>
                          <a:effectLst/>
                          <a:latin typeface="Arial" charset="0"/>
                          <a:ea typeface="ＭＳ Ｐゴシック" pitchFamily="-65" charset="-128"/>
                          <a:cs typeface="Arial" charset="0"/>
                        </a:rPr>
                        <a:t>2</a:t>
                      </a:r>
                    </a:p>
                  </a:txBody>
                  <a:tcPr marL="9525" marR="9525" marT="9525" marB="0" anchor="b" horzOverflow="overflow">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1"/>
                  </a:ext>
                </a:extLst>
              </a:tr>
            </a:tbl>
          </a:graphicData>
        </a:graphic>
      </p:graphicFrame>
      <p:cxnSp>
        <p:nvCxnSpPr>
          <p:cNvPr id="21" name="Straight Arrow Connector 20"/>
          <p:cNvCxnSpPr/>
          <p:nvPr/>
        </p:nvCxnSpPr>
        <p:spPr>
          <a:xfrm flipV="1">
            <a:off x="2819400" y="2255838"/>
            <a:ext cx="1649413" cy="773112"/>
          </a:xfrm>
          <a:prstGeom prst="straightConnector1">
            <a:avLst/>
          </a:prstGeom>
          <a:ln w="28575">
            <a:solidFill>
              <a:srgbClr val="FF0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0" name="Rounded Rectangle 9"/>
          <p:cNvSpPr/>
          <p:nvPr/>
        </p:nvSpPr>
        <p:spPr>
          <a:xfrm>
            <a:off x="138113" y="6515100"/>
            <a:ext cx="3976687" cy="264018"/>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noProof="0" dirty="0">
                <a:solidFill>
                  <a:prstClr val="black"/>
                </a:solidFill>
                <a:latin typeface="Arial Narrow" pitchFamily="34" charset="0"/>
                <a:cs typeface="+mn-cs"/>
              </a:rPr>
              <a:t>P3:</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t>Define and apply ratio analysis.</a:t>
            </a:r>
          </a:p>
        </p:txBody>
      </p:sp>
      <p:sp>
        <p:nvSpPr>
          <p:cNvPr id="12" name="Rectangle 11">
            <a:extLst>
              <a:ext uri="{FF2B5EF4-FFF2-40B4-BE49-F238E27FC236}">
                <a16:creationId xmlns:a16="http://schemas.microsoft.com/office/drawing/2014/main" xmlns="" id="{60574910-BCAF-5342-8E4E-0FF0BF2D9BD1}"/>
              </a:ext>
            </a:extLst>
          </p:cNvPr>
          <p:cNvSpPr>
            <a:spLocks noGrp="1" noChangeArrowheads="1"/>
          </p:cNvSpPr>
          <p:nvPr/>
        </p:nvSpPr>
        <p:spPr bwMode="auto">
          <a:xfrm>
            <a:off x="624840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3" name="Slide Number Placeholder 7">
            <a:extLst>
              <a:ext uri="{FF2B5EF4-FFF2-40B4-BE49-F238E27FC236}">
                <a16:creationId xmlns:a16="http://schemas.microsoft.com/office/drawing/2014/main" xmlns="" id="{D2C8B6E3-8597-2E46-8903-10CA9486CE43}"/>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13-</a:t>
            </a:r>
            <a:fld id="{389021C6-BF4E-47D5-A0FD-A156D54A87E1}" type="slidenum">
              <a:rPr lang="en-US" smtClean="0">
                <a:solidFill>
                  <a:schemeClr val="tx1">
                    <a:lumMod val="50000"/>
                    <a:lumOff val="50000"/>
                  </a:schemeClr>
                </a:solidFill>
              </a:rPr>
              <a:pPr>
                <a:defRPr/>
              </a:pPr>
              <a:t>30</a:t>
            </a:fld>
            <a:endParaRPr lang="en-US" dirty="0">
              <a:solidFill>
                <a:schemeClr val="tx1">
                  <a:lumMod val="50000"/>
                  <a:lumOff val="50000"/>
                </a:schemeClr>
              </a:solidFill>
            </a:endParaRPr>
          </a:p>
        </p:txBody>
      </p:sp>
      <p:pic>
        <p:nvPicPr>
          <p:cNvPr id="3" name="Picture 2">
            <a:extLst>
              <a:ext uri="{FF2B5EF4-FFF2-40B4-BE49-F238E27FC236}">
                <a16:creationId xmlns:a16="http://schemas.microsoft.com/office/drawing/2014/main" xmlns="" id="{68150A1A-A1B1-4EF8-8682-F962F4937875}"/>
              </a:ext>
            </a:extLst>
          </p:cNvPr>
          <p:cNvPicPr>
            <a:picLocks noChangeAspect="1"/>
          </p:cNvPicPr>
          <p:nvPr/>
        </p:nvPicPr>
        <p:blipFill>
          <a:blip r:embed="rId3"/>
          <a:stretch>
            <a:fillRect/>
          </a:stretch>
        </p:blipFill>
        <p:spPr>
          <a:xfrm>
            <a:off x="848125" y="4129474"/>
            <a:ext cx="7447750" cy="675863"/>
          </a:xfrm>
          <a:prstGeom prst="rect">
            <a:avLst/>
          </a:prstGeom>
        </p:spPr>
      </p:pic>
    </p:spTree>
  </p:cSld>
  <p:clrMapOvr>
    <a:masterClrMapping/>
  </p:clrMapOvr>
  <p:transition>
    <p:pull dir="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ChangeArrowheads="1"/>
          </p:cNvSpPr>
          <p:nvPr/>
        </p:nvSpPr>
        <p:spPr bwMode="auto">
          <a:xfrm>
            <a:off x="1621631" y="4247356"/>
            <a:ext cx="5900738" cy="828675"/>
          </a:xfrm>
          <a:prstGeom prst="rect">
            <a:avLst/>
          </a:prstGeom>
          <a:solidFill>
            <a:schemeClr val="bg2"/>
          </a:solidFill>
          <a:ln w="12700" cmpd="thinThick">
            <a:solidFill>
              <a:schemeClr val="accent3">
                <a:lumMod val="75000"/>
              </a:schemeClr>
            </a:solidFill>
            <a:miter lim="800000"/>
            <a:headEnd/>
            <a:tailEnd/>
          </a:ln>
          <a:effectLst>
            <a:outerShdw blurRad="50800" dist="38100" dir="2700000" algn="tl" rotWithShape="0">
              <a:prstClr val="black">
                <a:alpha val="40000"/>
              </a:prstClr>
            </a:outerShdw>
          </a:effectLst>
        </p:spPr>
        <p:txBody>
          <a:bodyPr lIns="90488" tIns="44450" rIns="90488" bIns="44450">
            <a:spAutoFit/>
          </a:bodyPr>
          <a:lstStyle/>
          <a:p>
            <a:pPr algn="ctr">
              <a:defRPr/>
            </a:pPr>
            <a:r>
              <a:rPr lang="en-US" sz="2400" dirty="0">
                <a:solidFill>
                  <a:schemeClr val="accent3">
                    <a:lumMod val="50000"/>
                  </a:schemeClr>
                </a:solidFill>
                <a:latin typeface="Arial" charset="0"/>
                <a:ea typeface="ＭＳ Ｐゴシック" pitchFamily="-108" charset="-128"/>
              </a:rPr>
              <a:t>This ratio measures how frequently a company collects its accounts receivable.</a:t>
            </a:r>
          </a:p>
        </p:txBody>
      </p:sp>
      <p:sp>
        <p:nvSpPr>
          <p:cNvPr id="86019" name="Rectangle 14"/>
          <p:cNvSpPr>
            <a:spLocks noGrp="1" noChangeArrowheads="1"/>
          </p:cNvSpPr>
          <p:nvPr>
            <p:ph type="title"/>
          </p:nvPr>
        </p:nvSpPr>
        <p:spPr>
          <a:xfrm>
            <a:off x="457200" y="609600"/>
            <a:ext cx="8229600" cy="1066800"/>
          </a:xfrm>
        </p:spPr>
        <p:txBody>
          <a:bodyPr/>
          <a:lstStyle/>
          <a:p>
            <a:r>
              <a:rPr lang="en-US" altLang="en-US" b="1" dirty="0"/>
              <a:t>Days’ Sales Uncollected</a:t>
            </a:r>
          </a:p>
        </p:txBody>
      </p:sp>
      <p:graphicFrame>
        <p:nvGraphicFramePr>
          <p:cNvPr id="16" name="Table 15"/>
          <p:cNvGraphicFramePr>
            <a:graphicFrameLocks noGrp="1"/>
          </p:cNvGraphicFramePr>
          <p:nvPr/>
        </p:nvGraphicFramePr>
        <p:xfrm>
          <a:off x="914400" y="2057400"/>
          <a:ext cx="7315200" cy="750888"/>
        </p:xfrm>
        <a:graphic>
          <a:graphicData uri="http://schemas.openxmlformats.org/drawingml/2006/table">
            <a:tbl>
              <a:tblPr/>
              <a:tblGrid>
                <a:gridCol w="2514600">
                  <a:extLst>
                    <a:ext uri="{9D8B030D-6E8A-4147-A177-3AD203B41FA5}">
                      <a16:colId xmlns:a16="http://schemas.microsoft.com/office/drawing/2014/main" xmlns="" val="20000"/>
                    </a:ext>
                  </a:extLst>
                </a:gridCol>
                <a:gridCol w="3694113">
                  <a:extLst>
                    <a:ext uri="{9D8B030D-6E8A-4147-A177-3AD203B41FA5}">
                      <a16:colId xmlns:a16="http://schemas.microsoft.com/office/drawing/2014/main" xmlns="" val="20001"/>
                    </a:ext>
                  </a:extLst>
                </a:gridCol>
                <a:gridCol w="1106487">
                  <a:extLst>
                    <a:ext uri="{9D8B030D-6E8A-4147-A177-3AD203B41FA5}">
                      <a16:colId xmlns:a16="http://schemas.microsoft.com/office/drawing/2014/main" xmlns="" val="20002"/>
                    </a:ext>
                  </a:extLst>
                </a:gridCol>
              </a:tblGrid>
              <a:tr h="375444">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FF"/>
                          </a:solidFill>
                          <a:effectLst/>
                          <a:latin typeface="Arial" pitchFamily="34" charset="0"/>
                          <a:ea typeface="MS PGothic" pitchFamily="34" charset="-128"/>
                          <a:cs typeface="Arial" pitchFamily="34" charset="0"/>
                        </a:rPr>
                        <a:t>    Day's sales   =   uncollected</a:t>
                      </a:r>
                      <a:endParaRPr kumimoji="0" lang="en-US" sz="2000" b="0" i="0" u="none" strike="noStrike" cap="none" normalizeH="0" baseline="0" dirty="0">
                        <a:ln>
                          <a:noFill/>
                        </a:ln>
                        <a:solidFill>
                          <a:srgbClr val="FFFFFF"/>
                        </a:solidFill>
                        <a:effectLst/>
                        <a:latin typeface="Arial" pitchFamily="34" charset="0"/>
                        <a:ea typeface="MS PGothic" pitchFamily="34" charset="-128"/>
                        <a:cs typeface="Arial" pitchFamily="34" charset="0"/>
                      </a:endParaRPr>
                    </a:p>
                  </a:txBody>
                  <a:tcPr marL="9525" marR="9525" marT="9529" marB="0" anchor="ctr" horzOverflow="overflow">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4A452A"/>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FF"/>
                          </a:solidFill>
                          <a:effectLst/>
                          <a:latin typeface="Arial" pitchFamily="34" charset="0"/>
                          <a:ea typeface="MS PGothic" pitchFamily="34" charset="-128"/>
                          <a:cs typeface="Arial" pitchFamily="34" charset="0"/>
                        </a:rPr>
                        <a:t>Accounts receivable, net</a:t>
                      </a:r>
                    </a:p>
                  </a:txBody>
                  <a:tcPr marL="9525" marR="9525" marT="9529" marB="0" anchor="b" horzOverflow="overflow">
                    <a:lnL>
                      <a:noFill/>
                    </a:lnL>
                    <a:lnR>
                      <a:noFill/>
                    </a:lnR>
                    <a:lnT w="6350" cap="flat" cmpd="sng" algn="ctr">
                      <a:solidFill>
                        <a:srgbClr val="000000"/>
                      </a:solidFill>
                      <a:prstDash val="solid"/>
                      <a:round/>
                      <a:headEnd type="none" w="med" len="med"/>
                      <a:tailEnd type="none" w="med" len="med"/>
                    </a:lnT>
                    <a:lnB w="6350" cap="flat" cmpd="sng" algn="ctr">
                      <a:solidFill>
                        <a:srgbClr val="EEECE1"/>
                      </a:solidFill>
                      <a:prstDash val="solid"/>
                      <a:round/>
                      <a:headEnd type="none" w="med" len="med"/>
                      <a:tailEnd type="none" w="med" len="med"/>
                    </a:lnB>
                    <a:lnTlToBr>
                      <a:noFill/>
                    </a:lnTlToBr>
                    <a:lnBlToTr>
                      <a:noFill/>
                    </a:lnBlToTr>
                    <a:solidFill>
                      <a:srgbClr val="4A452A"/>
                    </a:solidFill>
                  </a:tcPr>
                </a:tc>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FF"/>
                          </a:solidFill>
                          <a:effectLst/>
                          <a:latin typeface="Arial" pitchFamily="34" charset="0"/>
                          <a:ea typeface="MS PGothic" pitchFamily="34" charset="-128"/>
                          <a:cs typeface="Arial" pitchFamily="34" charset="0"/>
                        </a:rPr>
                        <a:t>×  365</a:t>
                      </a:r>
                    </a:p>
                  </a:txBody>
                  <a:tcPr marL="9525" marR="9525" marT="9529" marB="0" anchor="ctr" horzOverflow="overflow">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4A452A"/>
                    </a:solidFill>
                  </a:tcPr>
                </a:tc>
                <a:extLst>
                  <a:ext uri="{0D108BD9-81ED-4DB2-BD59-A6C34878D82A}">
                    <a16:rowId xmlns:a16="http://schemas.microsoft.com/office/drawing/2014/main" xmlns="" val="10000"/>
                  </a:ext>
                </a:extLst>
              </a:tr>
              <a:tr h="375444">
                <a:tc vMerge="1">
                  <a:txBody>
                    <a:bodyPr/>
                    <a:lstStyle/>
                    <a:p>
                      <a:endParaRPr lang="en-US"/>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FF"/>
                          </a:solidFill>
                          <a:effectLst/>
                          <a:latin typeface="Arial" pitchFamily="34" charset="0"/>
                          <a:ea typeface="MS PGothic" pitchFamily="34" charset="-128"/>
                          <a:cs typeface="Arial" pitchFamily="34" charset="0"/>
                        </a:rPr>
                        <a:t>Net sales</a:t>
                      </a:r>
                    </a:p>
                  </a:txBody>
                  <a:tcPr marL="9525" marR="9525" marT="9529" marB="0" anchor="b" horzOverflow="overflow">
                    <a:lnL>
                      <a:noFill/>
                    </a:lnL>
                    <a:lnR>
                      <a:noFill/>
                    </a:lnR>
                    <a:lnT w="6350" cap="flat" cmpd="sng" algn="ctr">
                      <a:solidFill>
                        <a:srgbClr val="EEECE1"/>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4A452A"/>
                    </a:solidFill>
                  </a:tcPr>
                </a:tc>
                <a:tc vMerge="1">
                  <a:txBody>
                    <a:bodyPr/>
                    <a:lstStyle/>
                    <a:p>
                      <a:endParaRPr lang="en-US"/>
                    </a:p>
                  </a:txBody>
                  <a:tcPr/>
                </a:tc>
                <a:extLst>
                  <a:ext uri="{0D108BD9-81ED-4DB2-BD59-A6C34878D82A}">
                    <a16:rowId xmlns:a16="http://schemas.microsoft.com/office/drawing/2014/main" xmlns="" val="10001"/>
                  </a:ext>
                </a:extLst>
              </a:tr>
            </a:tbl>
          </a:graphicData>
        </a:graphic>
      </p:graphicFrame>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8" name="Rounded Rectangle 7"/>
          <p:cNvSpPr/>
          <p:nvPr/>
        </p:nvSpPr>
        <p:spPr>
          <a:xfrm>
            <a:off x="138113" y="6515100"/>
            <a:ext cx="3976687" cy="264018"/>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noProof="0" dirty="0">
                <a:solidFill>
                  <a:prstClr val="black"/>
                </a:solidFill>
                <a:latin typeface="Arial Narrow" pitchFamily="34" charset="0"/>
                <a:cs typeface="+mn-cs"/>
              </a:rPr>
              <a:t>P3:</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t>Define and apply ratio analysis.</a:t>
            </a:r>
          </a:p>
        </p:txBody>
      </p:sp>
      <p:sp>
        <p:nvSpPr>
          <p:cNvPr id="10" name="Rectangle 9">
            <a:extLst>
              <a:ext uri="{FF2B5EF4-FFF2-40B4-BE49-F238E27FC236}">
                <a16:creationId xmlns:a16="http://schemas.microsoft.com/office/drawing/2014/main" xmlns="" id="{6657938A-B486-0146-94CC-8EF4B969DF18}"/>
              </a:ext>
            </a:extLst>
          </p:cNvPr>
          <p:cNvSpPr>
            <a:spLocks noGrp="1" noChangeArrowheads="1"/>
          </p:cNvSpPr>
          <p:nvPr/>
        </p:nvSpPr>
        <p:spPr bwMode="auto">
          <a:xfrm>
            <a:off x="624840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a16="http://schemas.microsoft.com/office/drawing/2014/main" xmlns="" id="{F5CE5CD2-7E94-134D-AB0A-C2FA2A5BA5BB}"/>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13-</a:t>
            </a:r>
            <a:fld id="{389021C6-BF4E-47D5-A0FD-A156D54A87E1}" type="slidenum">
              <a:rPr lang="en-US" smtClean="0">
                <a:solidFill>
                  <a:schemeClr val="tx1">
                    <a:lumMod val="50000"/>
                    <a:lumOff val="50000"/>
                  </a:schemeClr>
                </a:solidFill>
              </a:rPr>
              <a:pPr>
                <a:defRPr/>
              </a:pPr>
              <a:t>31</a:t>
            </a:fld>
            <a:endParaRPr lang="en-US" dirty="0">
              <a:solidFill>
                <a:schemeClr val="tx1">
                  <a:lumMod val="50000"/>
                  <a:lumOff val="50000"/>
                </a:schemeClr>
              </a:solidFill>
            </a:endParaRPr>
          </a:p>
        </p:txBody>
      </p:sp>
      <p:pic>
        <p:nvPicPr>
          <p:cNvPr id="3" name="Picture 2">
            <a:extLst>
              <a:ext uri="{FF2B5EF4-FFF2-40B4-BE49-F238E27FC236}">
                <a16:creationId xmlns:a16="http://schemas.microsoft.com/office/drawing/2014/main" xmlns="" id="{9B75A0DD-22DC-4709-BAF6-7DCCBC1E5BDF}"/>
              </a:ext>
            </a:extLst>
          </p:cNvPr>
          <p:cNvPicPr>
            <a:picLocks noChangeAspect="1"/>
          </p:cNvPicPr>
          <p:nvPr/>
        </p:nvPicPr>
        <p:blipFill>
          <a:blip r:embed="rId3"/>
          <a:stretch>
            <a:fillRect/>
          </a:stretch>
        </p:blipFill>
        <p:spPr>
          <a:xfrm>
            <a:off x="697530" y="3231671"/>
            <a:ext cx="7748940" cy="628619"/>
          </a:xfrm>
          <a:prstGeom prst="rect">
            <a:avLst/>
          </a:prstGeom>
        </p:spPr>
      </p:pic>
    </p:spTree>
  </p:cSld>
  <p:clrMapOvr>
    <a:masterClrMapping/>
  </p:clrMapOvr>
  <p:transition>
    <p:strips dir="rd"/>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6"/>
          <p:cNvSpPr>
            <a:spLocks noGrp="1" noChangeArrowheads="1"/>
          </p:cNvSpPr>
          <p:nvPr>
            <p:ph type="title"/>
          </p:nvPr>
        </p:nvSpPr>
        <p:spPr>
          <a:xfrm>
            <a:off x="457200" y="609600"/>
            <a:ext cx="8229600" cy="1066800"/>
          </a:xfrm>
        </p:spPr>
        <p:txBody>
          <a:bodyPr/>
          <a:lstStyle/>
          <a:p>
            <a:r>
              <a:rPr lang="en-US" altLang="en-US" b="1" dirty="0"/>
              <a:t>Days’ Sales in Inventory</a:t>
            </a:r>
          </a:p>
        </p:txBody>
      </p:sp>
      <p:graphicFrame>
        <p:nvGraphicFramePr>
          <p:cNvPr id="18" name="Table 17"/>
          <p:cNvGraphicFramePr>
            <a:graphicFrameLocks noGrp="1"/>
          </p:cNvGraphicFramePr>
          <p:nvPr/>
        </p:nvGraphicFramePr>
        <p:xfrm>
          <a:off x="914400" y="2057400"/>
          <a:ext cx="7315200" cy="914400"/>
        </p:xfrm>
        <a:graphic>
          <a:graphicData uri="http://schemas.openxmlformats.org/drawingml/2006/table">
            <a:tbl>
              <a:tblPr/>
              <a:tblGrid>
                <a:gridCol w="3433763">
                  <a:extLst>
                    <a:ext uri="{9D8B030D-6E8A-4147-A177-3AD203B41FA5}">
                      <a16:colId xmlns:a16="http://schemas.microsoft.com/office/drawing/2014/main" xmlns="" val="20000"/>
                    </a:ext>
                  </a:extLst>
                </a:gridCol>
                <a:gridCol w="2597150">
                  <a:extLst>
                    <a:ext uri="{9D8B030D-6E8A-4147-A177-3AD203B41FA5}">
                      <a16:colId xmlns:a16="http://schemas.microsoft.com/office/drawing/2014/main" xmlns="" val="20001"/>
                    </a:ext>
                  </a:extLst>
                </a:gridCol>
                <a:gridCol w="1284287">
                  <a:extLst>
                    <a:ext uri="{9D8B030D-6E8A-4147-A177-3AD203B41FA5}">
                      <a16:colId xmlns:a16="http://schemas.microsoft.com/office/drawing/2014/main" xmlns="" val="20002"/>
                    </a:ext>
                  </a:extLst>
                </a:gridCol>
              </a:tblGrid>
              <a:tr h="457200">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FF"/>
                          </a:solidFill>
                          <a:effectLst/>
                          <a:latin typeface="Arial" pitchFamily="34" charset="0"/>
                          <a:ea typeface="MS PGothic" pitchFamily="34" charset="-128"/>
                          <a:cs typeface="Arial" pitchFamily="34" charset="0"/>
                        </a:rPr>
                        <a:t>Day's sales in    =  </a:t>
                      </a:r>
                    </a:p>
                    <a:p>
                      <a:pPr marL="0" marR="0" lvl="0" indent="0" algn="ctr" defTabSz="914400" rtl="0" eaLnBrk="1" fontAlgn="ctr"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FF"/>
                          </a:solidFill>
                          <a:effectLst/>
                          <a:latin typeface="Arial" pitchFamily="34" charset="0"/>
                          <a:ea typeface="MS PGothic" pitchFamily="34" charset="-128"/>
                          <a:cs typeface="Arial" pitchFamily="34" charset="0"/>
                        </a:rPr>
                        <a:t>Inventory</a:t>
                      </a:r>
                    </a:p>
                  </a:txBody>
                  <a:tcPr marL="9525" marR="9525" marT="9525" marB="0" anchor="ctr" horzOverflow="overflow">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4A452A"/>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FF"/>
                          </a:solidFill>
                          <a:effectLst/>
                          <a:latin typeface="Arial" pitchFamily="34" charset="0"/>
                          <a:ea typeface="MS PGothic" pitchFamily="34" charset="-128"/>
                          <a:cs typeface="Arial" pitchFamily="34" charset="0"/>
                        </a:rPr>
                        <a:t>Ending inventory</a:t>
                      </a:r>
                    </a:p>
                  </a:txBody>
                  <a:tcPr marL="9525" marR="9525" marT="9525" marB="0" anchor="b" horzOverflow="overflow">
                    <a:lnL>
                      <a:noFill/>
                    </a:lnL>
                    <a:lnR>
                      <a:noFill/>
                    </a:lnR>
                    <a:lnT w="6350" cap="flat" cmpd="sng" algn="ctr">
                      <a:solidFill>
                        <a:srgbClr val="000000"/>
                      </a:solidFill>
                      <a:prstDash val="solid"/>
                      <a:round/>
                      <a:headEnd type="none" w="med" len="med"/>
                      <a:tailEnd type="none" w="med" len="med"/>
                    </a:lnT>
                    <a:lnB w="6350" cap="flat" cmpd="sng" algn="ctr">
                      <a:solidFill>
                        <a:srgbClr val="EEECE1"/>
                      </a:solidFill>
                      <a:prstDash val="solid"/>
                      <a:round/>
                      <a:headEnd type="none" w="med" len="med"/>
                      <a:tailEnd type="none" w="med" len="med"/>
                    </a:lnB>
                    <a:lnTlToBr>
                      <a:noFill/>
                    </a:lnTlToBr>
                    <a:lnBlToTr>
                      <a:noFill/>
                    </a:lnBlToTr>
                    <a:solidFill>
                      <a:srgbClr val="4A452A"/>
                    </a:solidFill>
                  </a:tcPr>
                </a:tc>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FF"/>
                          </a:solidFill>
                          <a:effectLst/>
                          <a:latin typeface="Arial" pitchFamily="34" charset="0"/>
                          <a:ea typeface="MS PGothic" pitchFamily="34" charset="-128"/>
                          <a:cs typeface="Arial" pitchFamily="34" charset="0"/>
                        </a:rPr>
                        <a:t>×  365</a:t>
                      </a:r>
                    </a:p>
                  </a:txBody>
                  <a:tcPr marL="9525" marR="9525" marT="9525" marB="0" anchor="ctr" horzOverflow="overflow">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4A452A"/>
                    </a:solidFill>
                  </a:tcPr>
                </a:tc>
                <a:extLst>
                  <a:ext uri="{0D108BD9-81ED-4DB2-BD59-A6C34878D82A}">
                    <a16:rowId xmlns:a16="http://schemas.microsoft.com/office/drawing/2014/main" xmlns="" val="10000"/>
                  </a:ext>
                </a:extLst>
              </a:tr>
              <a:tr h="457200">
                <a:tc vMerge="1">
                  <a:txBody>
                    <a:bodyPr/>
                    <a:lstStyle/>
                    <a:p>
                      <a:endParaRPr lang="en-US"/>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FF"/>
                          </a:solidFill>
                          <a:effectLst/>
                          <a:latin typeface="Arial" pitchFamily="34" charset="0"/>
                          <a:ea typeface="MS PGothic" pitchFamily="34" charset="-128"/>
                          <a:cs typeface="Arial" pitchFamily="34" charset="0"/>
                        </a:rPr>
                        <a:t>Cost of goods sold</a:t>
                      </a:r>
                    </a:p>
                  </a:txBody>
                  <a:tcPr marL="9525" marR="9525" marT="9525" marB="0" anchor="b" horzOverflow="overflow">
                    <a:lnL>
                      <a:noFill/>
                    </a:lnL>
                    <a:lnR>
                      <a:noFill/>
                    </a:lnR>
                    <a:lnT w="6350" cap="flat" cmpd="sng" algn="ctr">
                      <a:solidFill>
                        <a:srgbClr val="EEECE1"/>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4A452A"/>
                    </a:solidFill>
                  </a:tcPr>
                </a:tc>
                <a:tc vMerge="1">
                  <a:txBody>
                    <a:bodyPr/>
                    <a:lstStyle/>
                    <a:p>
                      <a:endParaRPr lang="en-US"/>
                    </a:p>
                  </a:txBody>
                  <a:tcPr/>
                </a:tc>
                <a:extLst>
                  <a:ext uri="{0D108BD9-81ED-4DB2-BD59-A6C34878D82A}">
                    <a16:rowId xmlns:a16="http://schemas.microsoft.com/office/drawing/2014/main" xmlns="" val="10001"/>
                  </a:ext>
                </a:extLst>
              </a:tr>
            </a:tbl>
          </a:graphicData>
        </a:graphic>
      </p:graphicFrame>
      <p:sp>
        <p:nvSpPr>
          <p:cNvPr id="19" name="Rectangle 2"/>
          <p:cNvSpPr>
            <a:spLocks noChangeArrowheads="1"/>
          </p:cNvSpPr>
          <p:nvPr/>
        </p:nvSpPr>
        <p:spPr bwMode="auto">
          <a:xfrm>
            <a:off x="1355785" y="4274798"/>
            <a:ext cx="6248400" cy="828432"/>
          </a:xfrm>
          <a:prstGeom prst="rect">
            <a:avLst/>
          </a:prstGeom>
          <a:solidFill>
            <a:schemeClr val="bg2"/>
          </a:solidFill>
          <a:ln w="12700" cmpd="thinThick">
            <a:solidFill>
              <a:schemeClr val="accent3">
                <a:lumMod val="75000"/>
              </a:schemeClr>
            </a:solidFill>
            <a:miter lim="800000"/>
            <a:headEnd/>
            <a:tailEnd/>
          </a:ln>
          <a:effectLst>
            <a:outerShdw blurRad="50800" dist="38100" dir="2700000" algn="tl" rotWithShape="0">
              <a:prstClr val="black">
                <a:alpha val="40000"/>
              </a:prstClr>
            </a:outerShdw>
          </a:effectLst>
        </p:spPr>
        <p:txBody>
          <a:bodyPr lIns="90488" tIns="44450" rIns="90488" bIns="44450">
            <a:spAutoFit/>
          </a:bodyPr>
          <a:lstStyle/>
          <a:p>
            <a:pPr algn="ctr">
              <a:defRPr/>
            </a:pPr>
            <a:r>
              <a:rPr lang="en-US" sz="2400" dirty="0">
                <a:solidFill>
                  <a:schemeClr val="accent3">
                    <a:lumMod val="50000"/>
                  </a:schemeClr>
                </a:solidFill>
                <a:latin typeface="Arial" charset="0"/>
                <a:ea typeface="ＭＳ Ｐゴシック" pitchFamily="-108" charset="-128"/>
              </a:rPr>
              <a:t>This ratio is a useful measure in evaluating inventory liquidity. </a:t>
            </a:r>
          </a:p>
        </p:txBody>
      </p:sp>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8" name="Rounded Rectangle 7"/>
          <p:cNvSpPr/>
          <p:nvPr/>
        </p:nvSpPr>
        <p:spPr>
          <a:xfrm>
            <a:off x="138113" y="6515100"/>
            <a:ext cx="3976687" cy="264018"/>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noProof="0" dirty="0">
                <a:solidFill>
                  <a:prstClr val="black"/>
                </a:solidFill>
                <a:latin typeface="Arial Narrow" pitchFamily="34" charset="0"/>
                <a:cs typeface="+mn-cs"/>
              </a:rPr>
              <a:t>P3:</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t>Define and apply ratio analysis.</a:t>
            </a:r>
          </a:p>
        </p:txBody>
      </p:sp>
      <p:sp>
        <p:nvSpPr>
          <p:cNvPr id="10" name="Rectangle 9">
            <a:extLst>
              <a:ext uri="{FF2B5EF4-FFF2-40B4-BE49-F238E27FC236}">
                <a16:creationId xmlns:a16="http://schemas.microsoft.com/office/drawing/2014/main" xmlns="" id="{79939B95-5565-F24C-A9D5-BAA04D063536}"/>
              </a:ext>
            </a:extLst>
          </p:cNvPr>
          <p:cNvSpPr>
            <a:spLocks noGrp="1" noChangeArrowheads="1"/>
          </p:cNvSpPr>
          <p:nvPr/>
        </p:nvSpPr>
        <p:spPr bwMode="auto">
          <a:xfrm>
            <a:off x="624840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a16="http://schemas.microsoft.com/office/drawing/2014/main" xmlns="" id="{811231F6-3CD0-664C-BC3F-E6F40D9F1B92}"/>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13-</a:t>
            </a:r>
            <a:fld id="{389021C6-BF4E-47D5-A0FD-A156D54A87E1}" type="slidenum">
              <a:rPr lang="en-US" smtClean="0">
                <a:solidFill>
                  <a:schemeClr val="tx1">
                    <a:lumMod val="50000"/>
                    <a:lumOff val="50000"/>
                  </a:schemeClr>
                </a:solidFill>
              </a:rPr>
              <a:pPr>
                <a:defRPr/>
              </a:pPr>
              <a:t>32</a:t>
            </a:fld>
            <a:endParaRPr lang="en-US" dirty="0">
              <a:solidFill>
                <a:schemeClr val="tx1">
                  <a:lumMod val="50000"/>
                  <a:lumOff val="50000"/>
                </a:schemeClr>
              </a:solidFill>
            </a:endParaRPr>
          </a:p>
        </p:txBody>
      </p:sp>
      <p:pic>
        <p:nvPicPr>
          <p:cNvPr id="3" name="Picture 2">
            <a:extLst>
              <a:ext uri="{FF2B5EF4-FFF2-40B4-BE49-F238E27FC236}">
                <a16:creationId xmlns:a16="http://schemas.microsoft.com/office/drawing/2014/main" xmlns="" id="{AA1CF3A9-4622-4F82-B56D-3CAAEEE88097}"/>
              </a:ext>
            </a:extLst>
          </p:cNvPr>
          <p:cNvPicPr>
            <a:picLocks noChangeAspect="1"/>
          </p:cNvPicPr>
          <p:nvPr/>
        </p:nvPicPr>
        <p:blipFill>
          <a:blip r:embed="rId3"/>
          <a:stretch>
            <a:fillRect/>
          </a:stretch>
        </p:blipFill>
        <p:spPr>
          <a:xfrm>
            <a:off x="1010095" y="3336401"/>
            <a:ext cx="7123809" cy="628571"/>
          </a:xfrm>
          <a:prstGeom prst="rect">
            <a:avLst/>
          </a:prstGeom>
        </p:spPr>
      </p:pic>
    </p:spTree>
  </p:cSld>
  <p:clrMapOvr>
    <a:masterClrMapping/>
  </p:clrMapOvr>
  <p:transition>
    <p:pull dir="d"/>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15"/>
          <p:cNvSpPr>
            <a:spLocks noGrp="1" noChangeArrowheads="1"/>
          </p:cNvSpPr>
          <p:nvPr>
            <p:ph type="title"/>
          </p:nvPr>
        </p:nvSpPr>
        <p:spPr>
          <a:xfrm>
            <a:off x="457200" y="533400"/>
            <a:ext cx="8229600" cy="990600"/>
          </a:xfrm>
        </p:spPr>
        <p:txBody>
          <a:bodyPr/>
          <a:lstStyle/>
          <a:p>
            <a:r>
              <a:rPr lang="en-US" altLang="en-US" b="1" dirty="0"/>
              <a:t>Total Asset Turnover</a:t>
            </a:r>
          </a:p>
        </p:txBody>
      </p:sp>
      <p:graphicFrame>
        <p:nvGraphicFramePr>
          <p:cNvPr id="17" name="Table 16"/>
          <p:cNvGraphicFramePr>
            <a:graphicFrameLocks noGrp="1"/>
          </p:cNvGraphicFramePr>
          <p:nvPr/>
        </p:nvGraphicFramePr>
        <p:xfrm>
          <a:off x="914400" y="1676400"/>
          <a:ext cx="7315200" cy="914400"/>
        </p:xfrm>
        <a:graphic>
          <a:graphicData uri="http://schemas.openxmlformats.org/drawingml/2006/table">
            <a:tbl>
              <a:tblPr/>
              <a:tblGrid>
                <a:gridCol w="3789363">
                  <a:extLst>
                    <a:ext uri="{9D8B030D-6E8A-4147-A177-3AD203B41FA5}">
                      <a16:colId xmlns:a16="http://schemas.microsoft.com/office/drawing/2014/main" xmlns="" val="20000"/>
                    </a:ext>
                  </a:extLst>
                </a:gridCol>
                <a:gridCol w="3525837">
                  <a:extLst>
                    <a:ext uri="{9D8B030D-6E8A-4147-A177-3AD203B41FA5}">
                      <a16:colId xmlns:a16="http://schemas.microsoft.com/office/drawing/2014/main" xmlns="" val="20001"/>
                    </a:ext>
                  </a:extLst>
                </a:gridCol>
              </a:tblGrid>
              <a:tr h="457200">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800" b="0" i="0" u="none" strike="noStrike" cap="none" normalizeH="0" baseline="0" dirty="0">
                          <a:ln>
                            <a:noFill/>
                          </a:ln>
                          <a:solidFill>
                            <a:srgbClr val="FFFF00"/>
                          </a:solidFill>
                          <a:effectLst/>
                          <a:latin typeface="Arial" charset="0"/>
                          <a:ea typeface="ＭＳ Ｐゴシック" pitchFamily="-65" charset="-128"/>
                          <a:cs typeface="Arial" charset="0"/>
                        </a:rPr>
                        <a:t>Total asset turnover  =  </a:t>
                      </a:r>
                    </a:p>
                  </a:txBody>
                  <a:tcPr marL="9525" marR="9525" marT="9525" marB="0" anchor="ctr" horzOverflow="overflow">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538ED5"/>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dirty="0">
                          <a:ln>
                            <a:noFill/>
                          </a:ln>
                          <a:solidFill>
                            <a:srgbClr val="FFFF00"/>
                          </a:solidFill>
                          <a:effectLst/>
                          <a:latin typeface="Arial" charset="0"/>
                          <a:ea typeface="ＭＳ Ｐゴシック" pitchFamily="-65" charset="-128"/>
                          <a:cs typeface="Arial" charset="0"/>
                        </a:rPr>
                        <a:t>Net sales</a:t>
                      </a:r>
                    </a:p>
                  </a:txBody>
                  <a:tcPr marL="9525" marR="9525" marT="9525" marB="0" anchor="b" horzOverflow="overflow">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00"/>
                      </a:solidFill>
                      <a:prstDash val="solid"/>
                      <a:round/>
                      <a:headEnd type="none" w="med" len="med"/>
                      <a:tailEnd type="none" w="med" len="med"/>
                    </a:lnB>
                    <a:lnTlToBr>
                      <a:noFill/>
                    </a:lnTlToBr>
                    <a:lnBlToTr>
                      <a:noFill/>
                    </a:lnBlToTr>
                    <a:solidFill>
                      <a:srgbClr val="538ED5"/>
                    </a:solidFill>
                  </a:tcPr>
                </a:tc>
                <a:extLst>
                  <a:ext uri="{0D108BD9-81ED-4DB2-BD59-A6C34878D82A}">
                    <a16:rowId xmlns:a16="http://schemas.microsoft.com/office/drawing/2014/main" xmlns="" val="10000"/>
                  </a:ext>
                </a:extLst>
              </a:tr>
              <a:tr h="457200">
                <a:tc vMerge="1">
                  <a:txBody>
                    <a:bodyPr/>
                    <a:lstStyle/>
                    <a:p>
                      <a:endParaRPr lang="en-US"/>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dirty="0">
                          <a:ln>
                            <a:noFill/>
                          </a:ln>
                          <a:solidFill>
                            <a:srgbClr val="FFFF00"/>
                          </a:solidFill>
                          <a:effectLst/>
                          <a:latin typeface="Arial" charset="0"/>
                          <a:ea typeface="ＭＳ Ｐゴシック" pitchFamily="-65" charset="-128"/>
                          <a:cs typeface="Arial" charset="0"/>
                        </a:rPr>
                        <a:t>Average total assets</a:t>
                      </a:r>
                    </a:p>
                  </a:txBody>
                  <a:tcPr marL="9525" marR="9525" marT="9525" marB="0" anchor="b" horzOverflow="overflow">
                    <a:lnL>
                      <a:noFill/>
                    </a:lnL>
                    <a:lnR w="6350" cap="flat" cmpd="sng" algn="ctr">
                      <a:solidFill>
                        <a:srgbClr val="000000"/>
                      </a:solidFill>
                      <a:prstDash val="solid"/>
                      <a:round/>
                      <a:headEnd type="none" w="med" len="med"/>
                      <a:tailEnd type="none" w="med" len="med"/>
                    </a:lnR>
                    <a:lnT w="6350" cap="flat" cmpd="sng" algn="ctr">
                      <a:solidFill>
                        <a:srgbClr val="FFFF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538ED5"/>
                    </a:solidFill>
                  </a:tcPr>
                </a:tc>
                <a:extLst>
                  <a:ext uri="{0D108BD9-81ED-4DB2-BD59-A6C34878D82A}">
                    <a16:rowId xmlns:a16="http://schemas.microsoft.com/office/drawing/2014/main" xmlns="" val="10001"/>
                  </a:ext>
                </a:extLst>
              </a:tr>
            </a:tbl>
          </a:graphicData>
        </a:graphic>
      </p:graphicFrame>
      <p:graphicFrame>
        <p:nvGraphicFramePr>
          <p:cNvPr id="45083" name="Group 27"/>
          <p:cNvGraphicFramePr>
            <a:graphicFrameLocks noGrp="1"/>
          </p:cNvGraphicFramePr>
          <p:nvPr>
            <p:extLst>
              <p:ext uri="{D42A27DB-BD31-4B8C-83A1-F6EECF244321}">
                <p14:modId xmlns:p14="http://schemas.microsoft.com/office/powerpoint/2010/main" val="1631571395"/>
              </p:ext>
            </p:extLst>
          </p:nvPr>
        </p:nvGraphicFramePr>
        <p:xfrm>
          <a:off x="1257300" y="2857500"/>
          <a:ext cx="6934200" cy="571500"/>
        </p:xfrm>
        <a:graphic>
          <a:graphicData uri="http://schemas.openxmlformats.org/drawingml/2006/table">
            <a:tbl>
              <a:tblPr/>
              <a:tblGrid>
                <a:gridCol w="2438400">
                  <a:extLst>
                    <a:ext uri="{9D8B030D-6E8A-4147-A177-3AD203B41FA5}">
                      <a16:colId xmlns:a16="http://schemas.microsoft.com/office/drawing/2014/main" xmlns="" val="20000"/>
                    </a:ext>
                  </a:extLst>
                </a:gridCol>
                <a:gridCol w="4495800">
                  <a:extLst>
                    <a:ext uri="{9D8B030D-6E8A-4147-A177-3AD203B41FA5}">
                      <a16:colId xmlns:a16="http://schemas.microsoft.com/office/drawing/2014/main" xmlns="" val="20001"/>
                    </a:ext>
                  </a:extLst>
                </a:gridCol>
              </a:tblGrid>
              <a:tr h="285750">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17375D"/>
                          </a:solidFill>
                          <a:effectLst/>
                          <a:latin typeface="Arial" charset="0"/>
                          <a:ea typeface="ＭＳ Ｐゴシック" pitchFamily="-65" charset="-128"/>
                          <a:cs typeface="Arial" charset="0"/>
                        </a:rPr>
                        <a:t>Average assets  =  </a:t>
                      </a:r>
                    </a:p>
                  </a:txBody>
                  <a:tcPr marL="9525" marR="9525" marT="9525" marB="0" anchor="ctr" horzOverflow="overflow">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17375D"/>
                          </a:solidFill>
                          <a:effectLst/>
                          <a:latin typeface="Arial" charset="0"/>
                          <a:ea typeface="ＭＳ Ｐゴシック" pitchFamily="-65" charset="-128"/>
                          <a:cs typeface="Arial" charset="0"/>
                        </a:rPr>
                        <a:t>(Beginning assets + Ending assets)</a:t>
                      </a:r>
                    </a:p>
                  </a:txBody>
                  <a:tcPr marL="9525" marR="9525" marT="9525" marB="0" anchor="b" horzOverflow="overflow">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0"/>
                  </a:ext>
                </a:extLst>
              </a:tr>
              <a:tr h="285750">
                <a:tc vMerge="1">
                  <a:txBody>
                    <a:bodyPr/>
                    <a:lstStyle/>
                    <a:p>
                      <a:endParaRPr lang="en-US"/>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17375D"/>
                          </a:solidFill>
                          <a:effectLst/>
                          <a:latin typeface="Arial" charset="0"/>
                          <a:ea typeface="ＭＳ Ｐゴシック" pitchFamily="-65" charset="-128"/>
                          <a:cs typeface="Arial" charset="0"/>
                        </a:rPr>
                        <a:t>2</a:t>
                      </a:r>
                    </a:p>
                  </a:txBody>
                  <a:tcPr marL="9525" marR="9525" marT="9525" marB="0" anchor="b" horzOverflow="overflow">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1"/>
                  </a:ext>
                </a:extLst>
              </a:tr>
            </a:tbl>
          </a:graphicData>
        </a:graphic>
      </p:graphicFrame>
      <p:cxnSp>
        <p:nvCxnSpPr>
          <p:cNvPr id="20" name="Straight Arrow Connector 19"/>
          <p:cNvCxnSpPr>
            <a:cxnSpLocks/>
          </p:cNvCxnSpPr>
          <p:nvPr/>
        </p:nvCxnSpPr>
        <p:spPr>
          <a:xfrm flipV="1">
            <a:off x="3733800" y="2667000"/>
            <a:ext cx="990600" cy="372761"/>
          </a:xfrm>
          <a:prstGeom prst="straightConnector1">
            <a:avLst/>
          </a:prstGeom>
          <a:ln w="28575">
            <a:solidFill>
              <a:srgbClr val="FF0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1" name="Rectangle 2"/>
          <p:cNvSpPr>
            <a:spLocks noChangeArrowheads="1"/>
          </p:cNvSpPr>
          <p:nvPr/>
        </p:nvSpPr>
        <p:spPr bwMode="auto">
          <a:xfrm>
            <a:off x="914400" y="4911625"/>
            <a:ext cx="7277100" cy="1197764"/>
          </a:xfrm>
          <a:prstGeom prst="rect">
            <a:avLst/>
          </a:prstGeom>
          <a:solidFill>
            <a:schemeClr val="bg2"/>
          </a:solidFill>
          <a:ln w="12700" cmpd="thinThick">
            <a:solidFill>
              <a:schemeClr val="accent3">
                <a:lumMod val="75000"/>
              </a:schemeClr>
            </a:solidFill>
            <a:miter lim="800000"/>
            <a:headEnd/>
            <a:tailEnd/>
          </a:ln>
          <a:effectLst>
            <a:outerShdw blurRad="50800" dist="38100" dir="2700000" algn="tl" rotWithShape="0">
              <a:prstClr val="black">
                <a:alpha val="40000"/>
              </a:prstClr>
            </a:outerShdw>
          </a:effectLst>
        </p:spPr>
        <p:txBody>
          <a:bodyPr wrap="square" lIns="90488" tIns="44450" rIns="90488" bIns="44450">
            <a:spAutoFit/>
          </a:bodyPr>
          <a:lstStyle/>
          <a:p>
            <a:pPr marL="342900" indent="-342900">
              <a:buFont typeface="Arial" panose="020B0604020202020204" pitchFamily="34" charset="0"/>
              <a:buChar char="•"/>
              <a:defRPr/>
            </a:pPr>
            <a:r>
              <a:rPr lang="en-US" sz="2400" dirty="0">
                <a:solidFill>
                  <a:schemeClr val="accent3">
                    <a:lumMod val="50000"/>
                  </a:schemeClr>
                </a:solidFill>
                <a:latin typeface="Arial" charset="0"/>
                <a:ea typeface="ＭＳ Ｐゴシック" pitchFamily="-108" charset="-128"/>
              </a:rPr>
              <a:t>This ratio measures a company’s ability to use its assets to generate sales. </a:t>
            </a:r>
          </a:p>
          <a:p>
            <a:pPr marL="342900" indent="-342900">
              <a:buFont typeface="Arial" panose="020B0604020202020204" pitchFamily="34" charset="0"/>
              <a:buChar char="•"/>
              <a:defRPr/>
            </a:pPr>
            <a:r>
              <a:rPr lang="en-US" sz="2400" dirty="0">
                <a:solidFill>
                  <a:schemeClr val="accent3">
                    <a:lumMod val="50000"/>
                  </a:schemeClr>
                </a:solidFill>
                <a:latin typeface="Arial" charset="0"/>
                <a:ea typeface="ＭＳ Ｐゴシック" pitchFamily="-108" charset="-128"/>
              </a:rPr>
              <a:t>It is an important indication of operating efficiency.</a:t>
            </a:r>
          </a:p>
        </p:txBody>
      </p:sp>
      <p:sp>
        <p:nvSpPr>
          <p:cNvPr id="8" name="Rectangle 7"/>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0" name="Rounded Rectangle 9"/>
          <p:cNvSpPr/>
          <p:nvPr/>
        </p:nvSpPr>
        <p:spPr>
          <a:xfrm>
            <a:off x="138113" y="6515100"/>
            <a:ext cx="3976687" cy="264018"/>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noProof="0" dirty="0">
                <a:solidFill>
                  <a:prstClr val="black"/>
                </a:solidFill>
                <a:latin typeface="Arial Narrow" pitchFamily="34" charset="0"/>
                <a:cs typeface="+mn-cs"/>
              </a:rPr>
              <a:t>P3:</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t>Define and apply ratio analysis.</a:t>
            </a:r>
          </a:p>
        </p:txBody>
      </p:sp>
      <p:sp>
        <p:nvSpPr>
          <p:cNvPr id="12" name="Rectangle 11">
            <a:extLst>
              <a:ext uri="{FF2B5EF4-FFF2-40B4-BE49-F238E27FC236}">
                <a16:creationId xmlns:a16="http://schemas.microsoft.com/office/drawing/2014/main" xmlns="" id="{4247A9F3-2FE1-474C-8525-17362A62AC23}"/>
              </a:ext>
            </a:extLst>
          </p:cNvPr>
          <p:cNvSpPr>
            <a:spLocks noGrp="1" noChangeArrowheads="1"/>
          </p:cNvSpPr>
          <p:nvPr/>
        </p:nvSpPr>
        <p:spPr bwMode="auto">
          <a:xfrm>
            <a:off x="624840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3" name="Slide Number Placeholder 7">
            <a:extLst>
              <a:ext uri="{FF2B5EF4-FFF2-40B4-BE49-F238E27FC236}">
                <a16:creationId xmlns:a16="http://schemas.microsoft.com/office/drawing/2014/main" xmlns="" id="{B18B9157-14D7-AC48-94B6-255160C26524}"/>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13-</a:t>
            </a:r>
            <a:fld id="{389021C6-BF4E-47D5-A0FD-A156D54A87E1}" type="slidenum">
              <a:rPr lang="en-US" smtClean="0">
                <a:solidFill>
                  <a:schemeClr val="tx1">
                    <a:lumMod val="50000"/>
                    <a:lumOff val="50000"/>
                  </a:schemeClr>
                </a:solidFill>
              </a:rPr>
              <a:pPr>
                <a:defRPr/>
              </a:pPr>
              <a:t>33</a:t>
            </a:fld>
            <a:endParaRPr lang="en-US" dirty="0">
              <a:solidFill>
                <a:schemeClr val="tx1">
                  <a:lumMod val="50000"/>
                  <a:lumOff val="50000"/>
                </a:schemeClr>
              </a:solidFill>
            </a:endParaRPr>
          </a:p>
        </p:txBody>
      </p:sp>
      <p:pic>
        <p:nvPicPr>
          <p:cNvPr id="2" name="Picture 1">
            <a:extLst>
              <a:ext uri="{FF2B5EF4-FFF2-40B4-BE49-F238E27FC236}">
                <a16:creationId xmlns:a16="http://schemas.microsoft.com/office/drawing/2014/main" xmlns="" id="{E2C39501-BB31-4A3A-9B8C-08189D38ECAA}"/>
              </a:ext>
            </a:extLst>
          </p:cNvPr>
          <p:cNvPicPr>
            <a:picLocks noChangeAspect="1"/>
          </p:cNvPicPr>
          <p:nvPr/>
        </p:nvPicPr>
        <p:blipFill>
          <a:blip r:embed="rId3"/>
          <a:stretch>
            <a:fillRect/>
          </a:stretch>
        </p:blipFill>
        <p:spPr>
          <a:xfrm>
            <a:off x="547324" y="3733801"/>
            <a:ext cx="7970044" cy="691346"/>
          </a:xfrm>
          <a:prstGeom prst="rect">
            <a:avLst/>
          </a:prstGeom>
        </p:spPr>
      </p:pic>
    </p:spTree>
  </p:cSld>
  <p:clrMapOvr>
    <a:masterClrMapping/>
  </p:clrMapOvr>
  <p:transition>
    <p:pull dir="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ChangeArrowheads="1"/>
          </p:cNvSpPr>
          <p:nvPr/>
        </p:nvSpPr>
        <p:spPr bwMode="auto">
          <a:xfrm>
            <a:off x="762000" y="1530350"/>
            <a:ext cx="2095500" cy="831850"/>
          </a:xfrm>
          <a:prstGeom prst="rect">
            <a:avLst/>
          </a:prstGeom>
          <a:solidFill>
            <a:schemeClr val="bg2"/>
          </a:solidFill>
          <a:ln w="12700">
            <a:solidFill>
              <a:schemeClr val="tx1"/>
            </a:solidFill>
            <a:miter lim="800000"/>
            <a:headEnd/>
            <a:tailEnd/>
          </a:ln>
          <a:effectLst>
            <a:outerShdw blurRad="50800" dist="38100" dir="2700000" algn="tl" rotWithShape="0">
              <a:prstClr val="black">
                <a:alpha val="40000"/>
              </a:prstClr>
            </a:outerShdw>
          </a:effectLst>
        </p:spPr>
        <p:txBody>
          <a:bodyPr lIns="90488" tIns="44450" rIns="90488" bIns="44450">
            <a:spAutoFit/>
          </a:bodyPr>
          <a:lstStyle/>
          <a:p>
            <a:pPr algn="ctr">
              <a:defRPr/>
            </a:pPr>
            <a:r>
              <a:rPr lang="en-US" sz="2400" dirty="0">
                <a:solidFill>
                  <a:schemeClr val="accent2">
                    <a:lumMod val="50000"/>
                  </a:schemeClr>
                </a:solidFill>
                <a:latin typeface="Arial" charset="0"/>
                <a:ea typeface="ＭＳ Ｐゴシック" pitchFamily="-108" charset="-128"/>
              </a:rPr>
              <a:t>Debt</a:t>
            </a:r>
          </a:p>
          <a:p>
            <a:pPr algn="ctr">
              <a:defRPr/>
            </a:pPr>
            <a:r>
              <a:rPr lang="en-US" sz="2400" dirty="0">
                <a:solidFill>
                  <a:schemeClr val="accent2">
                    <a:lumMod val="50000"/>
                  </a:schemeClr>
                </a:solidFill>
                <a:latin typeface="Arial" charset="0"/>
                <a:ea typeface="ＭＳ Ｐゴシック" pitchFamily="-108" charset="-128"/>
              </a:rPr>
              <a:t>Ratio</a:t>
            </a:r>
          </a:p>
        </p:txBody>
      </p:sp>
      <p:sp>
        <p:nvSpPr>
          <p:cNvPr id="99331" name="Rectangle 3"/>
          <p:cNvSpPr>
            <a:spLocks noChangeArrowheads="1"/>
          </p:cNvSpPr>
          <p:nvPr/>
        </p:nvSpPr>
        <p:spPr bwMode="auto">
          <a:xfrm>
            <a:off x="2590800" y="2743200"/>
            <a:ext cx="2095500" cy="831850"/>
          </a:xfrm>
          <a:prstGeom prst="rect">
            <a:avLst/>
          </a:prstGeom>
          <a:solidFill>
            <a:schemeClr val="accent2">
              <a:lumMod val="50000"/>
            </a:schemeClr>
          </a:solidFill>
          <a:ln w="12700">
            <a:solidFill>
              <a:schemeClr val="tx1"/>
            </a:solidFill>
            <a:miter lim="800000"/>
            <a:headEnd/>
            <a:tailEnd/>
          </a:ln>
          <a:effectLst>
            <a:outerShdw blurRad="50800" dist="38100" dir="2700000" algn="tl" rotWithShape="0">
              <a:prstClr val="black">
                <a:alpha val="40000"/>
              </a:prstClr>
            </a:outerShdw>
          </a:effectLst>
        </p:spPr>
        <p:txBody>
          <a:bodyPr lIns="90488" tIns="44450" rIns="90488" bIns="44450">
            <a:spAutoFit/>
          </a:bodyPr>
          <a:lstStyle/>
          <a:p>
            <a:pPr algn="ctr">
              <a:defRPr/>
            </a:pPr>
            <a:r>
              <a:rPr lang="en-US" sz="2400" dirty="0">
                <a:solidFill>
                  <a:schemeClr val="bg1"/>
                </a:solidFill>
                <a:latin typeface="Arial" charset="0"/>
                <a:ea typeface="ＭＳ Ｐゴシック" pitchFamily="-108" charset="-128"/>
              </a:rPr>
              <a:t>Equity</a:t>
            </a:r>
          </a:p>
          <a:p>
            <a:pPr algn="ctr">
              <a:defRPr/>
            </a:pPr>
            <a:r>
              <a:rPr lang="en-US" sz="2400" dirty="0">
                <a:solidFill>
                  <a:schemeClr val="bg1"/>
                </a:solidFill>
                <a:latin typeface="Arial" charset="0"/>
                <a:ea typeface="ＭＳ Ｐゴシック" pitchFamily="-108" charset="-128"/>
              </a:rPr>
              <a:t>Ratio</a:t>
            </a:r>
          </a:p>
        </p:txBody>
      </p:sp>
      <p:sp>
        <p:nvSpPr>
          <p:cNvPr id="99332" name="Rectangle 4"/>
          <p:cNvSpPr>
            <a:spLocks noChangeArrowheads="1"/>
          </p:cNvSpPr>
          <p:nvPr/>
        </p:nvSpPr>
        <p:spPr bwMode="auto">
          <a:xfrm>
            <a:off x="4238625" y="3886200"/>
            <a:ext cx="2466975" cy="828432"/>
          </a:xfrm>
          <a:prstGeom prst="rect">
            <a:avLst/>
          </a:prstGeom>
          <a:solidFill>
            <a:schemeClr val="bg2"/>
          </a:solidFill>
          <a:ln w="12700">
            <a:solidFill>
              <a:schemeClr val="tx1"/>
            </a:solidFill>
            <a:miter lim="800000"/>
            <a:headEnd/>
            <a:tailEnd/>
          </a:ln>
          <a:effectLst>
            <a:outerShdw blurRad="50800" dist="38100" dir="2700000" algn="tl" rotWithShape="0">
              <a:prstClr val="black">
                <a:alpha val="40000"/>
              </a:prstClr>
            </a:outerShdw>
          </a:effectLst>
        </p:spPr>
        <p:txBody>
          <a:bodyPr lIns="90488" tIns="44450" rIns="90488" bIns="44450">
            <a:spAutoFit/>
          </a:bodyPr>
          <a:lstStyle/>
          <a:p>
            <a:pPr algn="ctr">
              <a:spcBef>
                <a:spcPct val="50000"/>
              </a:spcBef>
              <a:defRPr/>
            </a:pPr>
            <a:r>
              <a:rPr lang="en-US" sz="2400" dirty="0">
                <a:solidFill>
                  <a:schemeClr val="accent2">
                    <a:lumMod val="50000"/>
                  </a:schemeClr>
                </a:solidFill>
                <a:latin typeface="Arial" charset="0"/>
                <a:ea typeface="ＭＳ Ｐゴシック" pitchFamily="-108" charset="-128"/>
              </a:rPr>
              <a:t>Debt-to-Equity Ratio</a:t>
            </a:r>
          </a:p>
        </p:txBody>
      </p:sp>
      <p:sp>
        <p:nvSpPr>
          <p:cNvPr id="99333" name="Rectangle 5" descr="White marble"/>
          <p:cNvSpPr>
            <a:spLocks noChangeArrowheads="1"/>
          </p:cNvSpPr>
          <p:nvPr/>
        </p:nvSpPr>
        <p:spPr bwMode="auto">
          <a:xfrm>
            <a:off x="6248400" y="5101732"/>
            <a:ext cx="2095500" cy="1196975"/>
          </a:xfrm>
          <a:prstGeom prst="rect">
            <a:avLst/>
          </a:prstGeom>
          <a:solidFill>
            <a:schemeClr val="accent2">
              <a:lumMod val="50000"/>
            </a:schemeClr>
          </a:solidFill>
          <a:ln w="12700">
            <a:solidFill>
              <a:schemeClr val="tx1"/>
            </a:solidFill>
            <a:miter lim="800000"/>
            <a:headEnd/>
            <a:tailEnd/>
          </a:ln>
          <a:effectLst>
            <a:outerShdw blurRad="50800" dist="38100" dir="2700000" algn="tl" rotWithShape="0">
              <a:prstClr val="black">
                <a:alpha val="40000"/>
              </a:prstClr>
            </a:outerShdw>
          </a:effectLst>
        </p:spPr>
        <p:txBody>
          <a:bodyPr lIns="90488" tIns="44450" rIns="90488" bIns="44450">
            <a:spAutoFit/>
          </a:bodyPr>
          <a:lstStyle/>
          <a:p>
            <a:pPr algn="ctr">
              <a:spcBef>
                <a:spcPct val="50000"/>
              </a:spcBef>
              <a:defRPr/>
            </a:pPr>
            <a:r>
              <a:rPr lang="en-US" sz="2400" dirty="0">
                <a:solidFill>
                  <a:schemeClr val="bg1"/>
                </a:solidFill>
                <a:latin typeface="Arial" charset="0"/>
                <a:ea typeface="ＭＳ Ｐゴシック" pitchFamily="-108" charset="-128"/>
              </a:rPr>
              <a:t>Times Interest Earned</a:t>
            </a:r>
          </a:p>
        </p:txBody>
      </p:sp>
      <p:sp>
        <p:nvSpPr>
          <p:cNvPr id="89094" name="Rectangle 6"/>
          <p:cNvSpPr>
            <a:spLocks noGrp="1" noChangeArrowheads="1"/>
          </p:cNvSpPr>
          <p:nvPr>
            <p:ph type="title"/>
          </p:nvPr>
        </p:nvSpPr>
        <p:spPr>
          <a:xfrm>
            <a:off x="457200" y="609600"/>
            <a:ext cx="8229600" cy="808038"/>
          </a:xfrm>
        </p:spPr>
        <p:txBody>
          <a:bodyPr/>
          <a:lstStyle/>
          <a:p>
            <a:r>
              <a:rPr lang="en-US" altLang="en-US" b="1" dirty="0"/>
              <a:t>Solvency</a:t>
            </a:r>
          </a:p>
        </p:txBody>
      </p:sp>
      <p:sp>
        <p:nvSpPr>
          <p:cNvPr id="8" name="Rectangle 7"/>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0" name="Rounded Rectangle 9"/>
          <p:cNvSpPr/>
          <p:nvPr/>
        </p:nvSpPr>
        <p:spPr>
          <a:xfrm>
            <a:off x="138113" y="6515100"/>
            <a:ext cx="3976687" cy="264018"/>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noProof="0" dirty="0">
                <a:solidFill>
                  <a:prstClr val="black"/>
                </a:solidFill>
                <a:latin typeface="Arial Narrow" pitchFamily="34" charset="0"/>
                <a:cs typeface="+mn-cs"/>
              </a:rPr>
              <a:t>P3:</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t>Define and apply ratio analysis.</a:t>
            </a:r>
          </a:p>
        </p:txBody>
      </p:sp>
      <p:sp>
        <p:nvSpPr>
          <p:cNvPr id="12" name="Rectangle 11">
            <a:extLst>
              <a:ext uri="{FF2B5EF4-FFF2-40B4-BE49-F238E27FC236}">
                <a16:creationId xmlns:a16="http://schemas.microsoft.com/office/drawing/2014/main" xmlns="" id="{D3FF35E4-A993-6E46-884C-9A0BF7811DCB}"/>
              </a:ext>
            </a:extLst>
          </p:cNvPr>
          <p:cNvSpPr>
            <a:spLocks noGrp="1" noChangeArrowheads="1"/>
          </p:cNvSpPr>
          <p:nvPr/>
        </p:nvSpPr>
        <p:spPr bwMode="auto">
          <a:xfrm>
            <a:off x="6213535"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3" name="Slide Number Placeholder 7">
            <a:extLst>
              <a:ext uri="{FF2B5EF4-FFF2-40B4-BE49-F238E27FC236}">
                <a16:creationId xmlns:a16="http://schemas.microsoft.com/office/drawing/2014/main" xmlns="" id="{F36AFEA2-E493-B545-B79B-B1B3DDEAD760}"/>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13-</a:t>
            </a:r>
            <a:fld id="{389021C6-BF4E-47D5-A0FD-A156D54A87E1}" type="slidenum">
              <a:rPr lang="en-US" smtClean="0">
                <a:solidFill>
                  <a:schemeClr val="tx1">
                    <a:lumMod val="50000"/>
                    <a:lumOff val="50000"/>
                  </a:schemeClr>
                </a:solidFill>
              </a:rPr>
              <a:pPr>
                <a:defRPr/>
              </a:pPr>
              <a:t>34</a:t>
            </a:fld>
            <a:endParaRPr lang="en-US" dirty="0">
              <a:solidFill>
                <a:schemeClr val="tx1">
                  <a:lumMod val="50000"/>
                  <a:lumOff val="50000"/>
                </a:schemeClr>
              </a:solidFill>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99330"/>
                                        </p:tgtEl>
                                        <p:attrNameLst>
                                          <p:attrName>style.visibility</p:attrName>
                                        </p:attrNameLst>
                                      </p:cBhvr>
                                      <p:to>
                                        <p:strVal val="visible"/>
                                      </p:to>
                                    </p:set>
                                    <p:animEffect transition="in" filter="slide(fromTop)">
                                      <p:cBhvr>
                                        <p:cTn id="7" dur="500"/>
                                        <p:tgtEl>
                                          <p:spTgt spid="99330"/>
                                        </p:tgtEl>
                                      </p:cBhvr>
                                    </p:animEffect>
                                  </p:childTnLst>
                                </p:cTn>
                              </p:par>
                            </p:childTnLst>
                          </p:cTn>
                        </p:par>
                        <p:par>
                          <p:cTn id="8" fill="hold" nodeType="afterGroup">
                            <p:stCondLst>
                              <p:cond delay="500"/>
                            </p:stCondLst>
                            <p:childTnLst>
                              <p:par>
                                <p:cTn id="9" presetID="12" presetClass="entr" presetSubtype="1" fill="hold" grpId="0" nodeType="afterEffect">
                                  <p:stCondLst>
                                    <p:cond delay="0"/>
                                  </p:stCondLst>
                                  <p:childTnLst>
                                    <p:set>
                                      <p:cBhvr>
                                        <p:cTn id="10" dur="1" fill="hold">
                                          <p:stCondLst>
                                            <p:cond delay="0"/>
                                          </p:stCondLst>
                                        </p:cTn>
                                        <p:tgtEl>
                                          <p:spTgt spid="99331"/>
                                        </p:tgtEl>
                                        <p:attrNameLst>
                                          <p:attrName>style.visibility</p:attrName>
                                        </p:attrNameLst>
                                      </p:cBhvr>
                                      <p:to>
                                        <p:strVal val="visible"/>
                                      </p:to>
                                    </p:set>
                                    <p:animEffect transition="in" filter="slide(fromTop)">
                                      <p:cBhvr>
                                        <p:cTn id="11" dur="500"/>
                                        <p:tgtEl>
                                          <p:spTgt spid="99331"/>
                                        </p:tgtEl>
                                      </p:cBhvr>
                                    </p:animEffect>
                                  </p:childTnLst>
                                </p:cTn>
                              </p:par>
                            </p:childTnLst>
                          </p:cTn>
                        </p:par>
                        <p:par>
                          <p:cTn id="12" fill="hold" nodeType="afterGroup">
                            <p:stCondLst>
                              <p:cond delay="1000"/>
                            </p:stCondLst>
                            <p:childTnLst>
                              <p:par>
                                <p:cTn id="13" presetID="12" presetClass="entr" presetSubtype="1" fill="hold" grpId="0" nodeType="afterEffect">
                                  <p:stCondLst>
                                    <p:cond delay="0"/>
                                  </p:stCondLst>
                                  <p:childTnLst>
                                    <p:set>
                                      <p:cBhvr>
                                        <p:cTn id="14" dur="1" fill="hold">
                                          <p:stCondLst>
                                            <p:cond delay="0"/>
                                          </p:stCondLst>
                                        </p:cTn>
                                        <p:tgtEl>
                                          <p:spTgt spid="99332"/>
                                        </p:tgtEl>
                                        <p:attrNameLst>
                                          <p:attrName>style.visibility</p:attrName>
                                        </p:attrNameLst>
                                      </p:cBhvr>
                                      <p:to>
                                        <p:strVal val="visible"/>
                                      </p:to>
                                    </p:set>
                                    <p:animEffect transition="in" filter="slide(fromTop)">
                                      <p:cBhvr>
                                        <p:cTn id="15" dur="500"/>
                                        <p:tgtEl>
                                          <p:spTgt spid="99332"/>
                                        </p:tgtEl>
                                      </p:cBhvr>
                                    </p:animEffect>
                                  </p:childTnLst>
                                </p:cTn>
                              </p:par>
                            </p:childTnLst>
                          </p:cTn>
                        </p:par>
                        <p:par>
                          <p:cTn id="16" fill="hold" nodeType="afterGroup">
                            <p:stCondLst>
                              <p:cond delay="1500"/>
                            </p:stCondLst>
                            <p:childTnLst>
                              <p:par>
                                <p:cTn id="17" presetID="12" presetClass="entr" presetSubtype="1" fill="hold" grpId="0" nodeType="afterEffect">
                                  <p:stCondLst>
                                    <p:cond delay="0"/>
                                  </p:stCondLst>
                                  <p:childTnLst>
                                    <p:set>
                                      <p:cBhvr>
                                        <p:cTn id="18" dur="1" fill="hold">
                                          <p:stCondLst>
                                            <p:cond delay="0"/>
                                          </p:stCondLst>
                                        </p:cTn>
                                        <p:tgtEl>
                                          <p:spTgt spid="99333"/>
                                        </p:tgtEl>
                                        <p:attrNameLst>
                                          <p:attrName>style.visibility</p:attrName>
                                        </p:attrNameLst>
                                      </p:cBhvr>
                                      <p:to>
                                        <p:strVal val="visible"/>
                                      </p:to>
                                    </p:set>
                                    <p:animEffect transition="in" filter="slide(fromTop)">
                                      <p:cBhvr>
                                        <p:cTn id="19" dur="500"/>
                                        <p:tgtEl>
                                          <p:spTgt spid="993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0" grpId="0" animBg="1" autoUpdateAnimBg="0"/>
      <p:bldP spid="99331" grpId="0" animBg="1" autoUpdateAnimBg="0"/>
      <p:bldP spid="99332" grpId="0" animBg="1" autoUpdateAnimBg="0"/>
      <p:bldP spid="99333" grpId="0" animBg="1"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19505493-51BD-4271-A403-3609320A3BE6}"/>
              </a:ext>
            </a:extLst>
          </p:cNvPr>
          <p:cNvPicPr>
            <a:picLocks noChangeAspect="1"/>
          </p:cNvPicPr>
          <p:nvPr/>
        </p:nvPicPr>
        <p:blipFill>
          <a:blip r:embed="rId3"/>
          <a:stretch>
            <a:fillRect/>
          </a:stretch>
        </p:blipFill>
        <p:spPr>
          <a:xfrm>
            <a:off x="1008462" y="1546910"/>
            <a:ext cx="6884187" cy="1566861"/>
          </a:xfrm>
          <a:prstGeom prst="rect">
            <a:avLst/>
          </a:prstGeom>
        </p:spPr>
      </p:pic>
      <p:sp>
        <p:nvSpPr>
          <p:cNvPr id="90114" name="Rectangle 13"/>
          <p:cNvSpPr>
            <a:spLocks noGrp="1" noChangeArrowheads="1"/>
          </p:cNvSpPr>
          <p:nvPr>
            <p:ph type="title"/>
          </p:nvPr>
        </p:nvSpPr>
        <p:spPr>
          <a:xfrm>
            <a:off x="457200" y="609600"/>
            <a:ext cx="8229600" cy="990600"/>
          </a:xfrm>
        </p:spPr>
        <p:txBody>
          <a:bodyPr/>
          <a:lstStyle/>
          <a:p>
            <a:r>
              <a:rPr lang="en-US" altLang="en-US" b="1" dirty="0"/>
              <a:t>Debt Ratio and Equity Ratio</a:t>
            </a:r>
          </a:p>
        </p:txBody>
      </p:sp>
      <p:sp>
        <p:nvSpPr>
          <p:cNvPr id="22" name="TextBox 21"/>
          <p:cNvSpPr txBox="1"/>
          <p:nvPr/>
        </p:nvSpPr>
        <p:spPr>
          <a:xfrm>
            <a:off x="2126456" y="3645733"/>
            <a:ext cx="4648200" cy="400050"/>
          </a:xfrm>
          <a:prstGeom prst="rect">
            <a:avLst/>
          </a:prstGeom>
          <a:solidFill>
            <a:schemeClr val="accent2">
              <a:lumMod val="50000"/>
            </a:schemeClr>
          </a:solidFill>
          <a:effectLst>
            <a:outerShdw blurRad="50800" dist="38100" dir="2700000" algn="tl" rotWithShape="0">
              <a:prstClr val="black">
                <a:alpha val="40000"/>
              </a:prstClr>
            </a:outerShdw>
          </a:effectLst>
        </p:spPr>
        <p:txBody>
          <a:bodyPr>
            <a:spAutoFit/>
          </a:bodyPr>
          <a:lstStyle/>
          <a:p>
            <a:pPr algn="ctr">
              <a:defRPr/>
            </a:pPr>
            <a:r>
              <a:rPr lang="en-US" sz="2000" dirty="0">
                <a:solidFill>
                  <a:schemeClr val="bg1"/>
                </a:solidFill>
                <a:ea typeface="MS PGothic" pitchFamily="34" charset="-128"/>
              </a:rPr>
              <a:t>$248,028 ÷ $338,516 = 73.3%</a:t>
            </a:r>
          </a:p>
        </p:txBody>
      </p:sp>
      <p:sp>
        <p:nvSpPr>
          <p:cNvPr id="26" name="Rectangle 2"/>
          <p:cNvSpPr>
            <a:spLocks noChangeArrowheads="1"/>
          </p:cNvSpPr>
          <p:nvPr/>
        </p:nvSpPr>
        <p:spPr bwMode="auto">
          <a:xfrm>
            <a:off x="533400" y="4452938"/>
            <a:ext cx="8050213" cy="1566862"/>
          </a:xfrm>
          <a:prstGeom prst="rect">
            <a:avLst/>
          </a:prstGeom>
          <a:solidFill>
            <a:schemeClr val="bg2"/>
          </a:solidFill>
          <a:ln w="12700" cmpd="thinThick">
            <a:solidFill>
              <a:schemeClr val="accent3">
                <a:lumMod val="75000"/>
              </a:schemeClr>
            </a:solidFill>
            <a:miter lim="800000"/>
            <a:headEnd/>
            <a:tailEnd/>
          </a:ln>
          <a:effectLst>
            <a:outerShdw blurRad="50800" dist="38100" dir="2700000" algn="tl" rotWithShape="0">
              <a:prstClr val="black">
                <a:alpha val="40000"/>
              </a:prstClr>
            </a:outerShdw>
          </a:effectLst>
        </p:spPr>
        <p:txBody>
          <a:bodyPr lIns="90488" tIns="44450" rIns="90488" bIns="44450">
            <a:spAutoFit/>
          </a:bodyPr>
          <a:lstStyle/>
          <a:p>
            <a:pPr marL="342900" indent="-342900">
              <a:buFont typeface="Arial" panose="020B0604020202020204" pitchFamily="34" charset="0"/>
              <a:buChar char="•"/>
              <a:defRPr/>
            </a:pPr>
            <a:r>
              <a:rPr lang="en-US" sz="2400" dirty="0">
                <a:solidFill>
                  <a:schemeClr val="accent3">
                    <a:lumMod val="50000"/>
                  </a:schemeClr>
                </a:solidFill>
                <a:latin typeface="Arial" charset="0"/>
                <a:ea typeface="ＭＳ Ｐゴシック" pitchFamily="-108" charset="-128"/>
              </a:rPr>
              <a:t>The </a:t>
            </a:r>
            <a:r>
              <a:rPr lang="en-US" sz="2400" i="1" dirty="0">
                <a:solidFill>
                  <a:schemeClr val="accent3">
                    <a:lumMod val="50000"/>
                  </a:schemeClr>
                </a:solidFill>
                <a:latin typeface="Arial" charset="0"/>
                <a:ea typeface="ＭＳ Ｐゴシック" pitchFamily="-108" charset="-128"/>
              </a:rPr>
              <a:t>debt ratio</a:t>
            </a:r>
            <a:r>
              <a:rPr lang="en-US" sz="2400" dirty="0">
                <a:solidFill>
                  <a:schemeClr val="accent3">
                    <a:lumMod val="50000"/>
                  </a:schemeClr>
                </a:solidFill>
                <a:latin typeface="Arial" charset="0"/>
                <a:ea typeface="ＭＳ Ｐゴシック" pitchFamily="-108" charset="-128"/>
              </a:rPr>
              <a:t> shows total liabilities as a percent of total assets. </a:t>
            </a:r>
          </a:p>
          <a:p>
            <a:pPr marL="342900" indent="-342900">
              <a:buFont typeface="Arial" panose="020B0604020202020204" pitchFamily="34" charset="0"/>
              <a:buChar char="•"/>
              <a:defRPr/>
            </a:pPr>
            <a:r>
              <a:rPr lang="en-US" sz="2400" dirty="0">
                <a:solidFill>
                  <a:schemeClr val="accent3">
                    <a:lumMod val="50000"/>
                  </a:schemeClr>
                </a:solidFill>
                <a:latin typeface="Arial" charset="0"/>
                <a:ea typeface="ＭＳ Ｐゴシック" pitchFamily="-108" charset="-128"/>
              </a:rPr>
              <a:t>The </a:t>
            </a:r>
            <a:r>
              <a:rPr lang="en-US" sz="2400" i="1" dirty="0">
                <a:solidFill>
                  <a:schemeClr val="accent3">
                    <a:lumMod val="50000"/>
                  </a:schemeClr>
                </a:solidFill>
                <a:latin typeface="Arial" charset="0"/>
                <a:ea typeface="ＭＳ Ｐゴシック" pitchFamily="-108" charset="-128"/>
              </a:rPr>
              <a:t>equity ratio</a:t>
            </a:r>
            <a:r>
              <a:rPr lang="en-US" sz="2400" dirty="0">
                <a:solidFill>
                  <a:schemeClr val="accent3">
                    <a:lumMod val="50000"/>
                  </a:schemeClr>
                </a:solidFill>
                <a:latin typeface="Arial" charset="0"/>
                <a:ea typeface="ＭＳ Ｐゴシック" pitchFamily="-108" charset="-128"/>
              </a:rPr>
              <a:t> shows total equity as a percent of total assets.</a:t>
            </a:r>
          </a:p>
        </p:txBody>
      </p:sp>
      <p:sp>
        <p:nvSpPr>
          <p:cNvPr id="8" name="Rectangle 7"/>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0" name="Rounded Rectangle 9"/>
          <p:cNvSpPr/>
          <p:nvPr/>
        </p:nvSpPr>
        <p:spPr>
          <a:xfrm>
            <a:off x="138113" y="6515100"/>
            <a:ext cx="3976687" cy="264018"/>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noProof="0" dirty="0">
                <a:solidFill>
                  <a:prstClr val="black"/>
                </a:solidFill>
                <a:latin typeface="Arial Narrow" pitchFamily="34" charset="0"/>
                <a:cs typeface="+mn-cs"/>
              </a:rPr>
              <a:t>P3:</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t>Define and apply ratio analysis.</a:t>
            </a:r>
          </a:p>
        </p:txBody>
      </p:sp>
      <p:sp>
        <p:nvSpPr>
          <p:cNvPr id="12" name="Rectangle 11">
            <a:extLst>
              <a:ext uri="{FF2B5EF4-FFF2-40B4-BE49-F238E27FC236}">
                <a16:creationId xmlns:a16="http://schemas.microsoft.com/office/drawing/2014/main" xmlns="" id="{C1537A99-1DC7-E64A-BABA-B96903050D5E}"/>
              </a:ext>
            </a:extLst>
          </p:cNvPr>
          <p:cNvSpPr>
            <a:spLocks noGrp="1" noChangeArrowheads="1"/>
          </p:cNvSpPr>
          <p:nvPr/>
        </p:nvSpPr>
        <p:spPr bwMode="auto">
          <a:xfrm>
            <a:off x="624840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3" name="Slide Number Placeholder 7">
            <a:extLst>
              <a:ext uri="{FF2B5EF4-FFF2-40B4-BE49-F238E27FC236}">
                <a16:creationId xmlns:a16="http://schemas.microsoft.com/office/drawing/2014/main" xmlns="" id="{11322332-AC3F-D24C-B2F9-0FC938E385A6}"/>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13-</a:t>
            </a:r>
            <a:fld id="{389021C6-BF4E-47D5-A0FD-A156D54A87E1}" type="slidenum">
              <a:rPr lang="en-US" smtClean="0">
                <a:solidFill>
                  <a:schemeClr val="tx1">
                    <a:lumMod val="50000"/>
                    <a:lumOff val="50000"/>
                  </a:schemeClr>
                </a:solidFill>
              </a:rPr>
              <a:pPr>
                <a:defRPr/>
              </a:pPr>
              <a:t>35</a:t>
            </a:fld>
            <a:endParaRPr lang="en-US" dirty="0">
              <a:solidFill>
                <a:schemeClr val="tx1">
                  <a:lumMod val="50000"/>
                  <a:lumOff val="50000"/>
                </a:schemeClr>
              </a:solidFill>
            </a:endParaRPr>
          </a:p>
        </p:txBody>
      </p:sp>
      <p:cxnSp>
        <p:nvCxnSpPr>
          <p:cNvPr id="90151" name="Straight Arrow Connector 23"/>
          <p:cNvCxnSpPr>
            <a:cxnSpLocks noChangeShapeType="1"/>
          </p:cNvCxnSpPr>
          <p:nvPr/>
        </p:nvCxnSpPr>
        <p:spPr bwMode="auto">
          <a:xfrm flipH="1" flipV="1">
            <a:off x="5867400" y="2352072"/>
            <a:ext cx="304800" cy="1381730"/>
          </a:xfrm>
          <a:prstGeom prst="straightConnector1">
            <a:avLst/>
          </a:prstGeom>
          <a:noFill/>
          <a:ln w="28575" algn="ctr">
            <a:solidFill>
              <a:srgbClr val="FF0000"/>
            </a:solidFill>
            <a:round/>
            <a:headEnd/>
            <a:tailEnd type="arrow" w="med" len="med"/>
          </a:ln>
          <a:effectLst>
            <a:outerShdw dist="38100" dir="2700000" algn="tl" rotWithShape="0">
              <a:srgbClr val="000000">
                <a:alpha val="39998"/>
              </a:srgbClr>
            </a:outerShdw>
          </a:effectLst>
        </p:spPr>
      </p:cxnSp>
    </p:spTree>
  </p:cSld>
  <p:clrMapOvr>
    <a:masterClrMapping/>
  </p:clrMapOvr>
  <p:transition>
    <p:cut/>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8"/>
          <p:cNvSpPr>
            <a:spLocks noGrp="1" noChangeArrowheads="1"/>
          </p:cNvSpPr>
          <p:nvPr>
            <p:ph type="title"/>
          </p:nvPr>
        </p:nvSpPr>
        <p:spPr>
          <a:xfrm>
            <a:off x="457200" y="609600"/>
            <a:ext cx="8229600" cy="990600"/>
          </a:xfrm>
        </p:spPr>
        <p:txBody>
          <a:bodyPr/>
          <a:lstStyle/>
          <a:p>
            <a:r>
              <a:rPr lang="en-US" altLang="en-US" b="1" dirty="0"/>
              <a:t>Debt-to-Equity Ratio</a:t>
            </a:r>
          </a:p>
        </p:txBody>
      </p:sp>
      <p:graphicFrame>
        <p:nvGraphicFramePr>
          <p:cNvPr id="10" name="Table 9"/>
          <p:cNvGraphicFramePr>
            <a:graphicFrameLocks noGrp="1"/>
          </p:cNvGraphicFramePr>
          <p:nvPr/>
        </p:nvGraphicFramePr>
        <p:xfrm>
          <a:off x="914400" y="1828800"/>
          <a:ext cx="7315200" cy="994386"/>
        </p:xfrm>
        <a:graphic>
          <a:graphicData uri="http://schemas.openxmlformats.org/drawingml/2006/table">
            <a:tbl>
              <a:tblPr/>
              <a:tblGrid>
                <a:gridCol w="4306888">
                  <a:extLst>
                    <a:ext uri="{9D8B030D-6E8A-4147-A177-3AD203B41FA5}">
                      <a16:colId xmlns:a16="http://schemas.microsoft.com/office/drawing/2014/main" xmlns="" val="20000"/>
                    </a:ext>
                  </a:extLst>
                </a:gridCol>
                <a:gridCol w="2786062">
                  <a:extLst>
                    <a:ext uri="{9D8B030D-6E8A-4147-A177-3AD203B41FA5}">
                      <a16:colId xmlns:a16="http://schemas.microsoft.com/office/drawing/2014/main" xmlns="" val="20001"/>
                    </a:ext>
                  </a:extLst>
                </a:gridCol>
                <a:gridCol w="222250">
                  <a:extLst>
                    <a:ext uri="{9D8B030D-6E8A-4147-A177-3AD203B41FA5}">
                      <a16:colId xmlns:a16="http://schemas.microsoft.com/office/drawing/2014/main" xmlns="" val="20002"/>
                    </a:ext>
                  </a:extLst>
                </a:gridCol>
              </a:tblGrid>
              <a:tr h="496888">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3200" b="0" i="0" u="none" strike="noStrike" cap="none" normalizeH="0" baseline="0" dirty="0">
                          <a:ln>
                            <a:noFill/>
                          </a:ln>
                          <a:solidFill>
                            <a:srgbClr val="FFFFFF"/>
                          </a:solidFill>
                          <a:effectLst/>
                          <a:latin typeface="Arial" charset="0"/>
                          <a:ea typeface="ＭＳ Ｐゴシック" pitchFamily="-65" charset="-128"/>
                          <a:cs typeface="Arial" charset="0"/>
                        </a:rPr>
                        <a:t>Debt-to-equity ratio  =  </a:t>
                      </a:r>
                    </a:p>
                  </a:txBody>
                  <a:tcPr marL="9525" marR="9525" marT="9513" marB="0" anchor="ctr" horzOverflow="overflow">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00660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3200" b="0" i="0" u="none" strike="noStrike" cap="none" normalizeH="0" baseline="0" dirty="0">
                          <a:ln>
                            <a:noFill/>
                          </a:ln>
                          <a:solidFill>
                            <a:srgbClr val="FFFFFF"/>
                          </a:solidFill>
                          <a:effectLst/>
                          <a:latin typeface="Arial" charset="0"/>
                          <a:ea typeface="ＭＳ Ｐゴシック" pitchFamily="-65" charset="-128"/>
                          <a:cs typeface="Arial" charset="0"/>
                        </a:rPr>
                        <a:t>Total liabilities</a:t>
                      </a:r>
                    </a:p>
                  </a:txBody>
                  <a:tcPr marL="9525" marR="9525" marT="9513" marB="0" anchor="b" horzOverflow="overflow">
                    <a:lnL>
                      <a:noFill/>
                    </a:lnL>
                    <a:lnR>
                      <a:noFill/>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a:noFill/>
                    </a:lnTlToBr>
                    <a:lnBlToTr>
                      <a:noFill/>
                    </a:lnBlToTr>
                    <a:solidFill>
                      <a:srgbClr val="0066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3200" b="0" i="0" u="none" strike="noStrike" cap="none" normalizeH="0" baseline="0" dirty="0">
                          <a:ln>
                            <a:noFill/>
                          </a:ln>
                          <a:solidFill>
                            <a:srgbClr val="FFFFFF"/>
                          </a:solidFill>
                          <a:effectLst/>
                          <a:latin typeface="Calibri"/>
                          <a:ea typeface="ＭＳ Ｐゴシック" pitchFamily="-65" charset="-128"/>
                          <a:cs typeface="Arial" charset="0"/>
                        </a:rPr>
                        <a:t> </a:t>
                      </a:r>
                      <a:endParaRPr kumimoji="0" lang="en-US" sz="3200" b="0" i="0" u="none" strike="noStrike" cap="none" normalizeH="0" baseline="0" dirty="0">
                        <a:ln>
                          <a:noFill/>
                        </a:ln>
                        <a:solidFill>
                          <a:srgbClr val="FFFFFF"/>
                        </a:solidFill>
                        <a:effectLst/>
                        <a:latin typeface="Arial" charset="0"/>
                        <a:ea typeface="ＭＳ Ｐゴシック" pitchFamily="-65" charset="-128"/>
                        <a:cs typeface="Arial" charset="0"/>
                      </a:endParaRPr>
                    </a:p>
                  </a:txBody>
                  <a:tcPr marL="9525" marR="9525" marT="9513" marB="0" anchor="b" horzOverflow="overflow">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solidFill>
                      <a:srgbClr val="006600"/>
                    </a:solidFill>
                  </a:tcPr>
                </a:tc>
                <a:extLst>
                  <a:ext uri="{0D108BD9-81ED-4DB2-BD59-A6C34878D82A}">
                    <a16:rowId xmlns:a16="http://schemas.microsoft.com/office/drawing/2014/main" xmlns="" val="10000"/>
                  </a:ext>
                </a:extLst>
              </a:tr>
              <a:tr h="496888">
                <a:tc vMerge="1">
                  <a:txBody>
                    <a:bodyPr/>
                    <a:lstStyle/>
                    <a:p>
                      <a:endParaRPr lang="en-US"/>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3200" b="0" i="0" u="none" strike="noStrike" cap="none" normalizeH="0" baseline="0" dirty="0">
                          <a:ln>
                            <a:noFill/>
                          </a:ln>
                          <a:solidFill>
                            <a:srgbClr val="FFFFFF"/>
                          </a:solidFill>
                          <a:effectLst/>
                          <a:latin typeface="Arial" charset="0"/>
                          <a:ea typeface="ＭＳ Ｐゴシック" pitchFamily="-65" charset="-128"/>
                          <a:cs typeface="Arial" charset="0"/>
                        </a:rPr>
                        <a:t>Total equity</a:t>
                      </a:r>
                    </a:p>
                  </a:txBody>
                  <a:tcPr marL="9525" marR="9525" marT="9513" marB="0" anchor="b" horzOverflow="overflow">
                    <a:lnL>
                      <a:noFill/>
                    </a:lnL>
                    <a:lnR>
                      <a:noFill/>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0066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3200" b="0" i="0" u="none" strike="noStrike" cap="none" normalizeH="0" baseline="0" dirty="0">
                          <a:ln>
                            <a:noFill/>
                          </a:ln>
                          <a:solidFill>
                            <a:srgbClr val="FFFFFF"/>
                          </a:solidFill>
                          <a:effectLst/>
                          <a:latin typeface="Calibri"/>
                          <a:ea typeface="ＭＳ Ｐゴシック" pitchFamily="-65" charset="-128"/>
                          <a:cs typeface="Arial" charset="0"/>
                        </a:rPr>
                        <a:t> </a:t>
                      </a:r>
                      <a:endParaRPr kumimoji="0" lang="en-US" sz="3200" b="0" i="0" u="none" strike="noStrike" cap="none" normalizeH="0" baseline="0" dirty="0">
                        <a:ln>
                          <a:noFill/>
                        </a:ln>
                        <a:solidFill>
                          <a:srgbClr val="FFFFFF"/>
                        </a:solidFill>
                        <a:effectLst/>
                        <a:latin typeface="Arial" charset="0"/>
                        <a:ea typeface="ＭＳ Ｐゴシック" pitchFamily="-65" charset="-128"/>
                        <a:cs typeface="Arial" charset="0"/>
                      </a:endParaRPr>
                    </a:p>
                  </a:txBody>
                  <a:tcPr marL="9525" marR="9525" marT="9513" marB="0" anchor="b" horzOverflow="overflow">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a:noFill/>
                    </a:lnTlToBr>
                    <a:lnBlToTr>
                      <a:noFill/>
                    </a:lnBlToTr>
                    <a:solidFill>
                      <a:srgbClr val="006600"/>
                    </a:solidFill>
                  </a:tcPr>
                </a:tc>
                <a:extLst>
                  <a:ext uri="{0D108BD9-81ED-4DB2-BD59-A6C34878D82A}">
                    <a16:rowId xmlns:a16="http://schemas.microsoft.com/office/drawing/2014/main" xmlns="" val="10001"/>
                  </a:ext>
                </a:extLst>
              </a:tr>
            </a:tbl>
          </a:graphicData>
        </a:graphic>
      </p:graphicFrame>
      <p:sp>
        <p:nvSpPr>
          <p:cNvPr id="11" name="Rectangle 2"/>
          <p:cNvSpPr>
            <a:spLocks noChangeArrowheads="1"/>
          </p:cNvSpPr>
          <p:nvPr/>
        </p:nvSpPr>
        <p:spPr bwMode="auto">
          <a:xfrm>
            <a:off x="838200" y="4276847"/>
            <a:ext cx="7391400" cy="1566862"/>
          </a:xfrm>
          <a:prstGeom prst="rect">
            <a:avLst/>
          </a:prstGeom>
          <a:solidFill>
            <a:schemeClr val="bg2"/>
          </a:solidFill>
          <a:ln w="12700" cmpd="thinThick">
            <a:solidFill>
              <a:schemeClr val="accent3">
                <a:lumMod val="75000"/>
              </a:schemeClr>
            </a:solidFill>
            <a:miter lim="800000"/>
            <a:headEnd/>
            <a:tailEnd/>
          </a:ln>
          <a:effectLst>
            <a:outerShdw blurRad="50800" dist="38100" dir="2700000" algn="tl" rotWithShape="0">
              <a:prstClr val="black">
                <a:alpha val="40000"/>
              </a:prstClr>
            </a:outerShdw>
          </a:effectLst>
        </p:spPr>
        <p:txBody>
          <a:bodyPr lIns="90488" tIns="44450" rIns="90488" bIns="44450">
            <a:spAutoFit/>
          </a:bodyPr>
          <a:lstStyle/>
          <a:p>
            <a:pPr algn="ctr">
              <a:defRPr/>
            </a:pPr>
            <a:r>
              <a:rPr lang="en-US" sz="2400" dirty="0">
                <a:solidFill>
                  <a:schemeClr val="accent3">
                    <a:lumMod val="50000"/>
                  </a:schemeClr>
                </a:solidFill>
                <a:latin typeface="Arial" charset="0"/>
                <a:ea typeface="ＭＳ Ｐゴシック" pitchFamily="-108" charset="-128"/>
              </a:rPr>
              <a:t>This ratio measures what portion of a company’s assets are contributed by creditors. A larger debt-to-equity ratio implies less opportunity to expand through use of debt financing.</a:t>
            </a:r>
          </a:p>
        </p:txBody>
      </p:sp>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8" name="Rounded Rectangle 7"/>
          <p:cNvSpPr/>
          <p:nvPr/>
        </p:nvSpPr>
        <p:spPr>
          <a:xfrm>
            <a:off x="138113" y="6515100"/>
            <a:ext cx="3976687" cy="264018"/>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noProof="0" dirty="0">
                <a:solidFill>
                  <a:prstClr val="black"/>
                </a:solidFill>
                <a:latin typeface="Arial Narrow" pitchFamily="34" charset="0"/>
                <a:cs typeface="+mn-cs"/>
              </a:rPr>
              <a:t>P3:</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t>Define and apply ratio analysis.</a:t>
            </a:r>
          </a:p>
        </p:txBody>
      </p:sp>
      <p:sp>
        <p:nvSpPr>
          <p:cNvPr id="12" name="Rectangle 11">
            <a:extLst>
              <a:ext uri="{FF2B5EF4-FFF2-40B4-BE49-F238E27FC236}">
                <a16:creationId xmlns:a16="http://schemas.microsoft.com/office/drawing/2014/main" xmlns="" id="{4C83B7CC-4208-934A-8B77-8A6F12917496}"/>
              </a:ext>
            </a:extLst>
          </p:cNvPr>
          <p:cNvSpPr>
            <a:spLocks noGrp="1" noChangeArrowheads="1"/>
          </p:cNvSpPr>
          <p:nvPr/>
        </p:nvSpPr>
        <p:spPr bwMode="auto">
          <a:xfrm>
            <a:off x="624840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3" name="Slide Number Placeholder 7">
            <a:extLst>
              <a:ext uri="{FF2B5EF4-FFF2-40B4-BE49-F238E27FC236}">
                <a16:creationId xmlns:a16="http://schemas.microsoft.com/office/drawing/2014/main" xmlns="" id="{67700855-7283-804C-9370-EE5887FFE71D}"/>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13-</a:t>
            </a:r>
            <a:fld id="{389021C6-BF4E-47D5-A0FD-A156D54A87E1}" type="slidenum">
              <a:rPr lang="en-US" smtClean="0">
                <a:solidFill>
                  <a:schemeClr val="tx1">
                    <a:lumMod val="50000"/>
                    <a:lumOff val="50000"/>
                  </a:schemeClr>
                </a:solidFill>
              </a:rPr>
              <a:pPr>
                <a:defRPr/>
              </a:pPr>
              <a:t>36</a:t>
            </a:fld>
            <a:endParaRPr lang="en-US" dirty="0">
              <a:solidFill>
                <a:schemeClr val="tx1">
                  <a:lumMod val="50000"/>
                  <a:lumOff val="50000"/>
                </a:schemeClr>
              </a:solidFill>
            </a:endParaRPr>
          </a:p>
        </p:txBody>
      </p:sp>
      <p:pic>
        <p:nvPicPr>
          <p:cNvPr id="3" name="Picture 2">
            <a:extLst>
              <a:ext uri="{FF2B5EF4-FFF2-40B4-BE49-F238E27FC236}">
                <a16:creationId xmlns:a16="http://schemas.microsoft.com/office/drawing/2014/main" xmlns="" id="{1A3885BC-CD1C-41B0-BC50-9057554524A5}"/>
              </a:ext>
            </a:extLst>
          </p:cNvPr>
          <p:cNvPicPr>
            <a:picLocks noChangeAspect="1"/>
          </p:cNvPicPr>
          <p:nvPr/>
        </p:nvPicPr>
        <p:blipFill>
          <a:blip r:embed="rId3"/>
          <a:stretch>
            <a:fillRect/>
          </a:stretch>
        </p:blipFill>
        <p:spPr>
          <a:xfrm>
            <a:off x="724686" y="3040380"/>
            <a:ext cx="7694628" cy="908393"/>
          </a:xfrm>
          <a:prstGeom prst="rect">
            <a:avLst/>
          </a:prstGeom>
        </p:spPr>
      </p:pic>
    </p:spTree>
  </p:cSld>
  <p:clrMapOvr>
    <a:masterClrMapping/>
  </p:clrMapOvr>
  <p:transition>
    <p:wipe dir="d"/>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15"/>
          <p:cNvSpPr>
            <a:spLocks noGrp="1" noChangeArrowheads="1"/>
          </p:cNvSpPr>
          <p:nvPr>
            <p:ph type="title"/>
          </p:nvPr>
        </p:nvSpPr>
        <p:spPr>
          <a:xfrm>
            <a:off x="457200" y="457200"/>
            <a:ext cx="8229600" cy="960438"/>
          </a:xfrm>
        </p:spPr>
        <p:txBody>
          <a:bodyPr/>
          <a:lstStyle/>
          <a:p>
            <a:r>
              <a:rPr lang="en-US" altLang="en-US" b="1" dirty="0"/>
              <a:t>Times Interest Earned</a:t>
            </a:r>
          </a:p>
        </p:txBody>
      </p:sp>
      <p:graphicFrame>
        <p:nvGraphicFramePr>
          <p:cNvPr id="49187" name="Group 35"/>
          <p:cNvGraphicFramePr>
            <a:graphicFrameLocks noGrp="1"/>
          </p:cNvGraphicFramePr>
          <p:nvPr>
            <p:extLst>
              <p:ext uri="{D42A27DB-BD31-4B8C-83A1-F6EECF244321}">
                <p14:modId xmlns:p14="http://schemas.microsoft.com/office/powerpoint/2010/main" val="2250053608"/>
              </p:ext>
            </p:extLst>
          </p:nvPr>
        </p:nvGraphicFramePr>
        <p:xfrm>
          <a:off x="762000" y="1600200"/>
          <a:ext cx="7620000" cy="1198563"/>
        </p:xfrm>
        <a:graphic>
          <a:graphicData uri="http://schemas.openxmlformats.org/drawingml/2006/table">
            <a:tbl>
              <a:tblPr/>
              <a:tblGrid>
                <a:gridCol w="3303588">
                  <a:extLst>
                    <a:ext uri="{9D8B030D-6E8A-4147-A177-3AD203B41FA5}">
                      <a16:colId xmlns:a16="http://schemas.microsoft.com/office/drawing/2014/main" xmlns="" val="20000"/>
                    </a:ext>
                  </a:extLst>
                </a:gridCol>
                <a:gridCol w="4156075">
                  <a:extLst>
                    <a:ext uri="{9D8B030D-6E8A-4147-A177-3AD203B41FA5}">
                      <a16:colId xmlns:a16="http://schemas.microsoft.com/office/drawing/2014/main" xmlns="" val="20001"/>
                    </a:ext>
                  </a:extLst>
                </a:gridCol>
                <a:gridCol w="160337">
                  <a:extLst>
                    <a:ext uri="{9D8B030D-6E8A-4147-A177-3AD203B41FA5}">
                      <a16:colId xmlns:a16="http://schemas.microsoft.com/office/drawing/2014/main" xmlns="" val="20002"/>
                    </a:ext>
                  </a:extLst>
                </a:gridCol>
              </a:tblGrid>
              <a:tr h="741242">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FF"/>
                          </a:solidFill>
                          <a:effectLst/>
                          <a:latin typeface="Arial" charset="0"/>
                          <a:ea typeface="ＭＳ Ｐゴシック" pitchFamily="-65" charset="-128"/>
                          <a:cs typeface="Arial" charset="0"/>
                        </a:rPr>
                        <a:t>Times interest earned  =  </a:t>
                      </a:r>
                    </a:p>
                  </a:txBody>
                  <a:tcPr marL="9525" marR="9525" marT="9528" marB="0" anchor="ctr" horzOverflow="overflow">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00660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FF"/>
                          </a:solidFill>
                          <a:effectLst/>
                          <a:latin typeface="Arial" charset="0"/>
                          <a:ea typeface="ＭＳ Ｐゴシック" pitchFamily="-65" charset="-128"/>
                          <a:cs typeface="Arial" charset="0"/>
                        </a:rPr>
                        <a:t>Income before interest </a:t>
                      </a:r>
                      <a:br>
                        <a:rPr kumimoji="0" lang="en-US" sz="2400" b="0" i="0" u="none" strike="noStrike" cap="none" normalizeH="0" baseline="0" dirty="0">
                          <a:ln>
                            <a:noFill/>
                          </a:ln>
                          <a:solidFill>
                            <a:srgbClr val="FFFFFF"/>
                          </a:solidFill>
                          <a:effectLst/>
                          <a:latin typeface="Arial" charset="0"/>
                          <a:ea typeface="ＭＳ Ｐゴシック" pitchFamily="-65" charset="-128"/>
                          <a:cs typeface="Arial" charset="0"/>
                        </a:rPr>
                      </a:br>
                      <a:r>
                        <a:rPr kumimoji="0" lang="en-US" sz="2400" b="0" i="0" u="none" strike="noStrike" cap="none" normalizeH="0" baseline="0" dirty="0">
                          <a:ln>
                            <a:noFill/>
                          </a:ln>
                          <a:solidFill>
                            <a:srgbClr val="FFFFFF"/>
                          </a:solidFill>
                          <a:effectLst/>
                          <a:latin typeface="Arial" charset="0"/>
                          <a:ea typeface="ＭＳ Ｐゴシック" pitchFamily="-65" charset="-128"/>
                          <a:cs typeface="Arial" charset="0"/>
                        </a:rPr>
                        <a:t>expense and income taxes</a:t>
                      </a:r>
                    </a:p>
                  </a:txBody>
                  <a:tcPr marL="9525" marR="9525" marT="9528" marB="0" anchor="b" horzOverflow="overflow">
                    <a:lnL>
                      <a:noFill/>
                    </a:lnL>
                    <a:lnR>
                      <a:noFill/>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a:noFill/>
                    </a:lnTlToBr>
                    <a:lnBlToTr>
                      <a:noFill/>
                    </a:lnBlToTr>
                    <a:solidFill>
                      <a:srgbClr val="0066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FF"/>
                          </a:solidFill>
                          <a:effectLst/>
                          <a:latin typeface="Calibri" pitchFamily="-107" charset="0"/>
                          <a:ea typeface="ＭＳ Ｐゴシック" pitchFamily="-65" charset="-128"/>
                          <a:cs typeface="Arial" charset="0"/>
                        </a:rPr>
                        <a:t> </a:t>
                      </a:r>
                    </a:p>
                  </a:txBody>
                  <a:tcPr marL="9525" marR="9525" marT="9528" marB="0" anchor="b" horzOverflow="overflow">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solidFill>
                      <a:srgbClr val="006600"/>
                    </a:solidFill>
                  </a:tcPr>
                </a:tc>
                <a:extLst>
                  <a:ext uri="{0D108BD9-81ED-4DB2-BD59-A6C34878D82A}">
                    <a16:rowId xmlns:a16="http://schemas.microsoft.com/office/drawing/2014/main" xmlns="" val="10000"/>
                  </a:ext>
                </a:extLst>
              </a:tr>
              <a:tr h="457321">
                <a:tc vMerge="1">
                  <a:txBody>
                    <a:bodyPr/>
                    <a:lstStyle/>
                    <a:p>
                      <a:endParaRPr lang="en-US"/>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FF"/>
                          </a:solidFill>
                          <a:effectLst/>
                          <a:latin typeface="Arial" charset="0"/>
                          <a:ea typeface="ＭＳ Ｐゴシック" pitchFamily="-65" charset="-128"/>
                          <a:cs typeface="Arial" charset="0"/>
                        </a:rPr>
                        <a:t>Interest expense</a:t>
                      </a:r>
                    </a:p>
                  </a:txBody>
                  <a:tcPr marL="9525" marR="9525" marT="9528" marB="0" anchor="b" horzOverflow="overflow">
                    <a:lnL>
                      <a:noFill/>
                    </a:lnL>
                    <a:lnR>
                      <a:noFill/>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0066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FF"/>
                          </a:solidFill>
                          <a:effectLst/>
                          <a:latin typeface="Calibri" pitchFamily="-107" charset="0"/>
                          <a:ea typeface="ＭＳ Ｐゴシック" pitchFamily="-65" charset="-128"/>
                          <a:cs typeface="Arial" charset="0"/>
                        </a:rPr>
                        <a:t> </a:t>
                      </a:r>
                    </a:p>
                  </a:txBody>
                  <a:tcPr marL="9525" marR="9525" marT="9528" marB="0" anchor="b" horzOverflow="overflow">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a:noFill/>
                    </a:lnTlToBr>
                    <a:lnBlToTr>
                      <a:noFill/>
                    </a:lnBlToTr>
                    <a:solidFill>
                      <a:srgbClr val="006600"/>
                    </a:solidFill>
                  </a:tcPr>
                </a:tc>
                <a:extLst>
                  <a:ext uri="{0D108BD9-81ED-4DB2-BD59-A6C34878D82A}">
                    <a16:rowId xmlns:a16="http://schemas.microsoft.com/office/drawing/2014/main" xmlns="" val="10001"/>
                  </a:ext>
                </a:extLst>
              </a:tr>
            </a:tbl>
          </a:graphicData>
        </a:graphic>
      </p:graphicFrame>
      <p:sp>
        <p:nvSpPr>
          <p:cNvPr id="18" name="Rectangle 2"/>
          <p:cNvSpPr>
            <a:spLocks noChangeArrowheads="1"/>
          </p:cNvSpPr>
          <p:nvPr/>
        </p:nvSpPr>
        <p:spPr bwMode="auto">
          <a:xfrm>
            <a:off x="1371600" y="4876800"/>
            <a:ext cx="6400800" cy="828432"/>
          </a:xfrm>
          <a:prstGeom prst="rect">
            <a:avLst/>
          </a:prstGeom>
          <a:solidFill>
            <a:schemeClr val="bg2"/>
          </a:solidFill>
          <a:ln w="12700" cmpd="thinThick">
            <a:solidFill>
              <a:schemeClr val="accent3">
                <a:lumMod val="75000"/>
              </a:schemeClr>
            </a:solidFill>
            <a:miter lim="800000"/>
            <a:headEnd/>
            <a:tailEnd/>
          </a:ln>
          <a:effectLst>
            <a:outerShdw blurRad="50800" dist="38100" dir="2700000" algn="tl" rotWithShape="0">
              <a:prstClr val="black">
                <a:alpha val="40000"/>
              </a:prstClr>
            </a:outerShdw>
          </a:effectLst>
        </p:spPr>
        <p:txBody>
          <a:bodyPr lIns="90488" tIns="44450" rIns="90488" bIns="44450">
            <a:spAutoFit/>
          </a:bodyPr>
          <a:lstStyle/>
          <a:p>
            <a:pPr algn="ctr">
              <a:defRPr/>
            </a:pPr>
            <a:r>
              <a:rPr lang="en-US" sz="2400" dirty="0">
                <a:solidFill>
                  <a:schemeClr val="accent3">
                    <a:lumMod val="50000"/>
                  </a:schemeClr>
                </a:solidFill>
                <a:latin typeface="Arial" charset="0"/>
                <a:ea typeface="ＭＳ Ｐゴシック" pitchFamily="-108" charset="-128"/>
              </a:rPr>
              <a:t>This is the most common measure of a company’s ability to pay interest expense.</a:t>
            </a:r>
          </a:p>
        </p:txBody>
      </p:sp>
      <p:graphicFrame>
        <p:nvGraphicFramePr>
          <p:cNvPr id="49189" name="Group 37"/>
          <p:cNvGraphicFramePr>
            <a:graphicFrameLocks noGrp="1"/>
          </p:cNvGraphicFramePr>
          <p:nvPr/>
        </p:nvGraphicFramePr>
        <p:xfrm>
          <a:off x="762000" y="3124200"/>
          <a:ext cx="3810000" cy="1419225"/>
        </p:xfrm>
        <a:graphic>
          <a:graphicData uri="http://schemas.openxmlformats.org/drawingml/2006/table">
            <a:tbl>
              <a:tblPr/>
              <a:tblGrid>
                <a:gridCol w="241300">
                  <a:extLst>
                    <a:ext uri="{9D8B030D-6E8A-4147-A177-3AD203B41FA5}">
                      <a16:colId xmlns:a16="http://schemas.microsoft.com/office/drawing/2014/main" xmlns="" val="20000"/>
                    </a:ext>
                  </a:extLst>
                </a:gridCol>
                <a:gridCol w="3568700">
                  <a:extLst>
                    <a:ext uri="{9D8B030D-6E8A-4147-A177-3AD203B41FA5}">
                      <a16:colId xmlns:a16="http://schemas.microsoft.com/office/drawing/2014/main" xmlns="" val="20001"/>
                    </a:ext>
                  </a:extLst>
                </a:gridCol>
              </a:tblGrid>
              <a:tr h="26828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1F497D"/>
                          </a:solidFill>
                          <a:effectLst/>
                          <a:latin typeface="Calibri"/>
                          <a:ea typeface="ＭＳ Ｐゴシック" pitchFamily="-65" charset="-128"/>
                          <a:cs typeface="Arial" charset="0"/>
                        </a:rPr>
                        <a:t> </a:t>
                      </a:r>
                      <a:endParaRPr kumimoji="0" lang="en-US" sz="1800" b="0" i="0" u="none" strike="noStrike" cap="none" normalizeH="0" baseline="0" dirty="0">
                        <a:ln>
                          <a:noFill/>
                        </a:ln>
                        <a:solidFill>
                          <a:srgbClr val="1F497D"/>
                        </a:solidFill>
                        <a:effectLst/>
                        <a:latin typeface="Arial" charset="0"/>
                        <a:ea typeface="ＭＳ Ｐゴシック" pitchFamily="-65" charset="-128"/>
                        <a:cs typeface="Arial" charset="0"/>
                      </a:endParaRPr>
                    </a:p>
                  </a:txBody>
                  <a:tcPr marL="9525" marR="9525" marT="9525" marB="0" anchor="b" horzOverflow="overflow">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lnTlToBr>
                      <a:noFill/>
                    </a:lnTlToBr>
                    <a:lnBlToTr>
                      <a:noFill/>
                    </a:lnBlToTr>
                    <a:solidFill>
                      <a:srgbClr val="B8CCE4"/>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1F497D"/>
                          </a:solidFill>
                          <a:effectLst/>
                          <a:latin typeface="Arial" charset="0"/>
                          <a:ea typeface="ＭＳ Ｐゴシック" pitchFamily="-65" charset="-128"/>
                          <a:cs typeface="Arial" charset="0"/>
                        </a:rPr>
                        <a:t>Net income</a:t>
                      </a:r>
                    </a:p>
                  </a:txBody>
                  <a:tcPr marL="9525" marR="9525" marT="9525" marB="0" anchor="b" horzOverflow="overflow">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solidFill>
                      <a:srgbClr val="B8CCE4"/>
                    </a:solidFill>
                  </a:tcPr>
                </a:tc>
                <a:extLst>
                  <a:ext uri="{0D108BD9-81ED-4DB2-BD59-A6C34878D82A}">
                    <a16:rowId xmlns:a16="http://schemas.microsoft.com/office/drawing/2014/main" xmlns="" val="10000"/>
                  </a:ext>
                </a:extLst>
              </a:tr>
              <a:tr h="26828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1F497D"/>
                          </a:solidFill>
                          <a:effectLst/>
                          <a:latin typeface="Arial" charset="0"/>
                          <a:ea typeface="ＭＳ Ｐゴシック" pitchFamily="-65" charset="-128"/>
                          <a:cs typeface="Arial" charset="0"/>
                        </a:rPr>
                        <a:t>+</a:t>
                      </a:r>
                    </a:p>
                  </a:txBody>
                  <a:tcPr marL="9525" marR="9525" marT="9525" marB="0" anchor="b" horzOverflow="overflow">
                    <a:lnL w="635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B8CCE4"/>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1F497D"/>
                          </a:solidFill>
                          <a:effectLst/>
                          <a:latin typeface="Arial" charset="0"/>
                          <a:ea typeface="ＭＳ Ｐゴシック" pitchFamily="-65" charset="-128"/>
                          <a:cs typeface="Arial" charset="0"/>
                        </a:rPr>
                        <a:t>Interest expense</a:t>
                      </a:r>
                    </a:p>
                  </a:txBody>
                  <a:tcPr marL="9525" marR="9525" marT="9525" marB="0" anchor="b" horzOverflow="overflow">
                    <a:lnL>
                      <a:noFill/>
                    </a:lnL>
                    <a:lnR w="6350" cap="flat" cmpd="sng" algn="ctr">
                      <a:solidFill>
                        <a:srgbClr val="000000"/>
                      </a:solidFill>
                      <a:prstDash val="solid"/>
                      <a:round/>
                      <a:headEnd type="none" w="med" len="med"/>
                      <a:tailEnd type="none" w="med" len="med"/>
                    </a:lnR>
                    <a:lnT>
                      <a:noFill/>
                    </a:lnT>
                    <a:lnB>
                      <a:noFill/>
                    </a:lnB>
                    <a:lnTlToBr>
                      <a:noFill/>
                    </a:lnTlToBr>
                    <a:lnBlToTr>
                      <a:noFill/>
                    </a:lnBlToTr>
                    <a:solidFill>
                      <a:srgbClr val="B8CCE4"/>
                    </a:solidFill>
                  </a:tcPr>
                </a:tc>
                <a:extLst>
                  <a:ext uri="{0D108BD9-81ED-4DB2-BD59-A6C34878D82A}">
                    <a16:rowId xmlns:a16="http://schemas.microsoft.com/office/drawing/2014/main" xmlns="" val="10001"/>
                  </a:ext>
                </a:extLst>
              </a:tr>
              <a:tr h="26828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1F497D"/>
                          </a:solidFill>
                          <a:effectLst/>
                          <a:latin typeface="Arial" charset="0"/>
                          <a:ea typeface="ＭＳ Ｐゴシック" pitchFamily="-65" charset="-128"/>
                          <a:cs typeface="Arial" charset="0"/>
                        </a:rPr>
                        <a:t>+</a:t>
                      </a:r>
                    </a:p>
                  </a:txBody>
                  <a:tcPr marL="9525" marR="9525" marT="9525" marB="0" anchor="b" horzOverflow="overflow">
                    <a:lnL w="6350" cap="flat" cmpd="sng" algn="ctr">
                      <a:solidFill>
                        <a:srgbClr val="000000"/>
                      </a:solidFill>
                      <a:prstDash val="solid"/>
                      <a:round/>
                      <a:headEnd type="none" w="med" len="med"/>
                      <a:tailEnd type="none" w="med" len="med"/>
                    </a:lnL>
                    <a:lnR>
                      <a:noFill/>
                    </a:lnR>
                    <a:lnT>
                      <a:noFill/>
                    </a:lnT>
                    <a:lnB w="6350" cap="flat" cmpd="sng" algn="ctr">
                      <a:solidFill>
                        <a:srgbClr val="1F497D"/>
                      </a:solidFill>
                      <a:prstDash val="solid"/>
                      <a:round/>
                      <a:headEnd type="none" w="med" len="med"/>
                      <a:tailEnd type="none" w="med" len="med"/>
                    </a:lnB>
                    <a:lnTlToBr>
                      <a:noFill/>
                    </a:lnTlToBr>
                    <a:lnBlToTr>
                      <a:noFill/>
                    </a:lnBlToTr>
                    <a:solidFill>
                      <a:srgbClr val="B8CCE4"/>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1F497D"/>
                          </a:solidFill>
                          <a:effectLst/>
                          <a:latin typeface="Arial" charset="0"/>
                          <a:ea typeface="ＭＳ Ｐゴシック" pitchFamily="-65" charset="-128"/>
                          <a:cs typeface="Arial" charset="0"/>
                        </a:rPr>
                        <a:t>Income taxes</a:t>
                      </a:r>
                    </a:p>
                  </a:txBody>
                  <a:tcPr marL="9525" marR="9525" marT="9525" marB="0" anchor="b" horzOverflow="overflow">
                    <a:lnL>
                      <a:noFill/>
                    </a:lnL>
                    <a:lnR w="6350" cap="flat" cmpd="sng" algn="ctr">
                      <a:solidFill>
                        <a:srgbClr val="000000"/>
                      </a:solidFill>
                      <a:prstDash val="solid"/>
                      <a:round/>
                      <a:headEnd type="none" w="med" len="med"/>
                      <a:tailEnd type="none" w="med" len="med"/>
                    </a:lnR>
                    <a:lnT>
                      <a:noFill/>
                    </a:lnT>
                    <a:lnB w="6350" cap="flat" cmpd="sng" algn="ctr">
                      <a:solidFill>
                        <a:srgbClr val="1F497D"/>
                      </a:solidFill>
                      <a:prstDash val="solid"/>
                      <a:round/>
                      <a:headEnd type="none" w="med" len="med"/>
                      <a:tailEnd type="none" w="med" len="med"/>
                    </a:lnB>
                    <a:lnTlToBr>
                      <a:noFill/>
                    </a:lnTlToBr>
                    <a:lnBlToTr>
                      <a:noFill/>
                    </a:lnBlToTr>
                    <a:solidFill>
                      <a:srgbClr val="B8CCE4"/>
                    </a:solidFill>
                  </a:tcPr>
                </a:tc>
                <a:extLst>
                  <a:ext uri="{0D108BD9-81ED-4DB2-BD59-A6C34878D82A}">
                    <a16:rowId xmlns:a16="http://schemas.microsoft.com/office/drawing/2014/main" xmlns="" val="10002"/>
                  </a:ext>
                </a:extLst>
              </a:tr>
              <a:tr h="27305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1F497D"/>
                          </a:solidFill>
                          <a:effectLst/>
                          <a:latin typeface="Arial" charset="0"/>
                          <a:ea typeface="ＭＳ Ｐゴシック" pitchFamily="-65" charset="-128"/>
                          <a:cs typeface="Arial" charset="0"/>
                        </a:rPr>
                        <a:t>=</a:t>
                      </a:r>
                    </a:p>
                  </a:txBody>
                  <a:tcPr marL="9525" marR="9525" marT="9525" marB="0" anchor="b" horzOverflow="overflow">
                    <a:lnL w="6350" cap="flat" cmpd="sng" algn="ctr">
                      <a:solidFill>
                        <a:srgbClr val="000000"/>
                      </a:solidFill>
                      <a:prstDash val="solid"/>
                      <a:round/>
                      <a:headEnd type="none" w="med" len="med"/>
                      <a:tailEnd type="none" w="med" len="med"/>
                    </a:lnL>
                    <a:lnR>
                      <a:noFill/>
                    </a:lnR>
                    <a:lnT w="6350" cap="flat" cmpd="sng" algn="ctr">
                      <a:solidFill>
                        <a:srgbClr val="1F497D"/>
                      </a:solidFill>
                      <a:prstDash val="solid"/>
                      <a:round/>
                      <a:headEnd type="none" w="med" len="med"/>
                      <a:tailEnd type="none" w="med" len="med"/>
                    </a:lnT>
                    <a:lnB w="25400" cap="flat" cmpd="dbl" algn="ctr">
                      <a:solidFill>
                        <a:srgbClr val="1F497D"/>
                      </a:solidFill>
                      <a:prstDash val="solid"/>
                      <a:round/>
                      <a:headEnd type="none" w="med" len="med"/>
                      <a:tailEnd type="none" w="med" len="med"/>
                    </a:lnB>
                    <a:lnTlToBr>
                      <a:noFill/>
                    </a:lnTlToBr>
                    <a:lnBlToTr>
                      <a:noFill/>
                    </a:lnBlToTr>
                    <a:solidFill>
                      <a:srgbClr val="B8CCE4"/>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1F497D"/>
                          </a:solidFill>
                          <a:effectLst/>
                          <a:latin typeface="Arial" charset="0"/>
                          <a:ea typeface="ＭＳ Ｐゴシック" pitchFamily="-65" charset="-128"/>
                          <a:cs typeface="Arial" charset="0"/>
                        </a:rPr>
                        <a:t>Income before interest and taxes</a:t>
                      </a:r>
                    </a:p>
                  </a:txBody>
                  <a:tcPr marL="9525" marR="9525" marT="9525" marB="0" anchor="b" horzOverflow="overflow">
                    <a:lnL>
                      <a:noFill/>
                    </a:lnL>
                    <a:lnR w="6350" cap="flat" cmpd="sng" algn="ctr">
                      <a:solidFill>
                        <a:srgbClr val="000000"/>
                      </a:solidFill>
                      <a:prstDash val="solid"/>
                      <a:round/>
                      <a:headEnd type="none" w="med" len="med"/>
                      <a:tailEnd type="none" w="med" len="med"/>
                    </a:lnR>
                    <a:lnT w="6350" cap="flat" cmpd="sng" algn="ctr">
                      <a:solidFill>
                        <a:srgbClr val="1F497D"/>
                      </a:solidFill>
                      <a:prstDash val="solid"/>
                      <a:round/>
                      <a:headEnd type="none" w="med" len="med"/>
                      <a:tailEnd type="none" w="med" len="med"/>
                    </a:lnT>
                    <a:lnB w="25400" cap="flat" cmpd="dbl" algn="ctr">
                      <a:solidFill>
                        <a:srgbClr val="1F497D"/>
                      </a:solidFill>
                      <a:prstDash val="solid"/>
                      <a:round/>
                      <a:headEnd type="none" w="med" len="med"/>
                      <a:tailEnd type="none" w="med" len="med"/>
                    </a:lnB>
                    <a:lnTlToBr>
                      <a:noFill/>
                    </a:lnTlToBr>
                    <a:lnBlToTr>
                      <a:noFill/>
                    </a:lnBlToTr>
                    <a:solidFill>
                      <a:srgbClr val="B8CCE4"/>
                    </a:solidFill>
                  </a:tcPr>
                </a:tc>
                <a:extLst>
                  <a:ext uri="{0D108BD9-81ED-4DB2-BD59-A6C34878D82A}">
                    <a16:rowId xmlns:a16="http://schemas.microsoft.com/office/drawing/2014/main" xmlns="" val="10003"/>
                  </a:ext>
                </a:extLst>
              </a:tr>
              <a:tr h="26828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1F497D"/>
                          </a:solidFill>
                          <a:effectLst/>
                          <a:latin typeface="Calibri" pitchFamily="-107" charset="0"/>
                          <a:ea typeface="ＭＳ Ｐゴシック" pitchFamily="-65" charset="-128"/>
                          <a:cs typeface="Arial" charset="0"/>
                        </a:rPr>
                        <a:t> </a:t>
                      </a:r>
                    </a:p>
                  </a:txBody>
                  <a:tcPr marL="9525" marR="9525" marT="9525" marB="0" anchor="b" horzOverflow="overflow">
                    <a:lnL w="6350" cap="flat" cmpd="sng" algn="ctr">
                      <a:solidFill>
                        <a:srgbClr val="000000"/>
                      </a:solidFill>
                      <a:prstDash val="solid"/>
                      <a:round/>
                      <a:headEnd type="none" w="med" len="med"/>
                      <a:tailEnd type="none" w="med" len="med"/>
                    </a:lnL>
                    <a:lnR>
                      <a:noFill/>
                    </a:lnR>
                    <a:lnT w="25400" cap="flat" cmpd="dbl" algn="ctr">
                      <a:solidFill>
                        <a:srgbClr val="1F497D"/>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B8CCE4"/>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1F497D"/>
                          </a:solidFill>
                          <a:effectLst/>
                          <a:latin typeface="Calibri" pitchFamily="-107" charset="0"/>
                          <a:ea typeface="ＭＳ Ｐゴシック" pitchFamily="-65" charset="-128"/>
                          <a:cs typeface="Arial" charset="0"/>
                        </a:rPr>
                        <a:t> </a:t>
                      </a:r>
                    </a:p>
                  </a:txBody>
                  <a:tcPr marL="9525" marR="9525" marT="9525" marB="0" anchor="b" horzOverflow="overflow">
                    <a:lnL>
                      <a:noFill/>
                    </a:lnL>
                    <a:lnR w="6350" cap="flat" cmpd="sng" algn="ctr">
                      <a:solidFill>
                        <a:srgbClr val="000000"/>
                      </a:solidFill>
                      <a:prstDash val="solid"/>
                      <a:round/>
                      <a:headEnd type="none" w="med" len="med"/>
                      <a:tailEnd type="none" w="med" len="med"/>
                    </a:lnR>
                    <a:lnT w="25400" cap="flat" cmpd="dbl" algn="ctr">
                      <a:solidFill>
                        <a:srgbClr val="1F497D"/>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B8CCE4"/>
                    </a:solidFill>
                  </a:tcPr>
                </a:tc>
                <a:extLst>
                  <a:ext uri="{0D108BD9-81ED-4DB2-BD59-A6C34878D82A}">
                    <a16:rowId xmlns:a16="http://schemas.microsoft.com/office/drawing/2014/main" xmlns="" val="10004"/>
                  </a:ext>
                </a:extLst>
              </a:tr>
            </a:tbl>
          </a:graphicData>
        </a:graphic>
      </p:graphicFrame>
      <p:cxnSp>
        <p:nvCxnSpPr>
          <p:cNvPr id="21" name="Straight Arrow Connector 20"/>
          <p:cNvCxnSpPr/>
          <p:nvPr/>
        </p:nvCxnSpPr>
        <p:spPr>
          <a:xfrm rot="5400000" flipH="1" flipV="1">
            <a:off x="3048000" y="2667000"/>
            <a:ext cx="1828800" cy="762000"/>
          </a:xfrm>
          <a:prstGeom prst="straightConnector1">
            <a:avLst/>
          </a:prstGeom>
          <a:ln w="28575">
            <a:solidFill>
              <a:srgbClr val="FF0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0" name="Rounded Rectangle 9"/>
          <p:cNvSpPr/>
          <p:nvPr/>
        </p:nvSpPr>
        <p:spPr>
          <a:xfrm>
            <a:off x="138113" y="6515100"/>
            <a:ext cx="3976687" cy="264018"/>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noProof="0" dirty="0">
                <a:solidFill>
                  <a:prstClr val="black"/>
                </a:solidFill>
                <a:latin typeface="Arial Narrow" pitchFamily="34" charset="0"/>
                <a:cs typeface="+mn-cs"/>
              </a:rPr>
              <a:t>P3:</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t>Define and apply ratio analysis.</a:t>
            </a:r>
          </a:p>
        </p:txBody>
      </p:sp>
      <p:sp>
        <p:nvSpPr>
          <p:cNvPr id="12" name="Rectangle 11">
            <a:extLst>
              <a:ext uri="{FF2B5EF4-FFF2-40B4-BE49-F238E27FC236}">
                <a16:creationId xmlns:a16="http://schemas.microsoft.com/office/drawing/2014/main" xmlns="" id="{D0E1B19D-4A61-724F-82A1-449726BC1855}"/>
              </a:ext>
            </a:extLst>
          </p:cNvPr>
          <p:cNvSpPr>
            <a:spLocks noGrp="1" noChangeArrowheads="1"/>
          </p:cNvSpPr>
          <p:nvPr/>
        </p:nvSpPr>
        <p:spPr bwMode="auto">
          <a:xfrm>
            <a:off x="6216770" y="6391033"/>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3" name="Slide Number Placeholder 7">
            <a:extLst>
              <a:ext uri="{FF2B5EF4-FFF2-40B4-BE49-F238E27FC236}">
                <a16:creationId xmlns:a16="http://schemas.microsoft.com/office/drawing/2014/main" xmlns="" id="{CA5EC9EB-5ECC-E24B-97BF-ED8C2B88BCEA}"/>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13-</a:t>
            </a:r>
            <a:fld id="{389021C6-BF4E-47D5-A0FD-A156D54A87E1}" type="slidenum">
              <a:rPr lang="en-US" smtClean="0">
                <a:solidFill>
                  <a:schemeClr val="tx1">
                    <a:lumMod val="50000"/>
                    <a:lumOff val="50000"/>
                  </a:schemeClr>
                </a:solidFill>
              </a:rPr>
              <a:pPr>
                <a:defRPr/>
              </a:pPr>
              <a:t>37</a:t>
            </a:fld>
            <a:endParaRPr lang="en-US" dirty="0">
              <a:solidFill>
                <a:schemeClr val="tx1">
                  <a:lumMod val="50000"/>
                  <a:lumOff val="50000"/>
                </a:schemeClr>
              </a:solidFill>
            </a:endParaRPr>
          </a:p>
        </p:txBody>
      </p:sp>
      <p:pic>
        <p:nvPicPr>
          <p:cNvPr id="3" name="Picture 2">
            <a:extLst>
              <a:ext uri="{FF2B5EF4-FFF2-40B4-BE49-F238E27FC236}">
                <a16:creationId xmlns:a16="http://schemas.microsoft.com/office/drawing/2014/main" xmlns="" id="{6BACFE7F-C5C8-4835-BD91-53574357608A}"/>
              </a:ext>
            </a:extLst>
          </p:cNvPr>
          <p:cNvPicPr>
            <a:picLocks noChangeAspect="1"/>
          </p:cNvPicPr>
          <p:nvPr/>
        </p:nvPicPr>
        <p:blipFill>
          <a:blip r:embed="rId3"/>
          <a:stretch>
            <a:fillRect/>
          </a:stretch>
        </p:blipFill>
        <p:spPr>
          <a:xfrm>
            <a:off x="4716919" y="3420160"/>
            <a:ext cx="4389910" cy="713010"/>
          </a:xfrm>
          <a:prstGeom prst="rect">
            <a:avLst/>
          </a:prstGeom>
        </p:spPr>
      </p:pic>
    </p:spTree>
  </p:cSld>
  <p:clrMapOvr>
    <a:masterClrMapping/>
  </p:clrMapOvr>
  <p:transition>
    <p:wipe dir="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ChangeArrowheads="1"/>
          </p:cNvSpPr>
          <p:nvPr/>
        </p:nvSpPr>
        <p:spPr bwMode="auto">
          <a:xfrm>
            <a:off x="1121113" y="2035175"/>
            <a:ext cx="2095500" cy="831850"/>
          </a:xfrm>
          <a:prstGeom prst="rect">
            <a:avLst/>
          </a:prstGeom>
          <a:solidFill>
            <a:schemeClr val="accent2">
              <a:lumMod val="50000"/>
            </a:schemeClr>
          </a:solidFill>
          <a:ln w="12700">
            <a:solidFill>
              <a:schemeClr val="tx1"/>
            </a:solidFill>
            <a:miter lim="800000"/>
            <a:headEnd/>
            <a:tailEnd/>
          </a:ln>
          <a:effectLst>
            <a:outerShdw blurRad="50800" dist="38100" dir="2700000" algn="tl" rotWithShape="0">
              <a:prstClr val="black">
                <a:alpha val="40000"/>
              </a:prstClr>
            </a:outerShdw>
          </a:effectLst>
        </p:spPr>
        <p:txBody>
          <a:bodyPr lIns="90488" tIns="44450" rIns="90488" bIns="44450">
            <a:spAutoFit/>
          </a:bodyPr>
          <a:lstStyle/>
          <a:p>
            <a:pPr algn="ctr">
              <a:defRPr/>
            </a:pPr>
            <a:r>
              <a:rPr lang="en-US" sz="2400" dirty="0">
                <a:solidFill>
                  <a:schemeClr val="bg1"/>
                </a:solidFill>
                <a:latin typeface="Arial" charset="0"/>
                <a:ea typeface="ＭＳ Ｐゴシック" pitchFamily="-108" charset="-128"/>
              </a:rPr>
              <a:t>Profit </a:t>
            </a:r>
          </a:p>
          <a:p>
            <a:pPr algn="ctr">
              <a:defRPr/>
            </a:pPr>
            <a:r>
              <a:rPr lang="en-US" sz="2400" dirty="0">
                <a:solidFill>
                  <a:schemeClr val="bg1"/>
                </a:solidFill>
                <a:latin typeface="Arial" charset="0"/>
                <a:ea typeface="ＭＳ Ｐゴシック" pitchFamily="-108" charset="-128"/>
              </a:rPr>
              <a:t>Margin</a:t>
            </a:r>
          </a:p>
        </p:txBody>
      </p:sp>
      <p:sp>
        <p:nvSpPr>
          <p:cNvPr id="111620" name="Rectangle 4"/>
          <p:cNvSpPr>
            <a:spLocks noChangeArrowheads="1"/>
          </p:cNvSpPr>
          <p:nvPr/>
        </p:nvSpPr>
        <p:spPr bwMode="auto">
          <a:xfrm>
            <a:off x="5943600" y="1946275"/>
            <a:ext cx="2095500" cy="831850"/>
          </a:xfrm>
          <a:prstGeom prst="rect">
            <a:avLst/>
          </a:prstGeom>
          <a:solidFill>
            <a:schemeClr val="accent2">
              <a:lumMod val="50000"/>
            </a:schemeClr>
          </a:solidFill>
          <a:ln w="12700">
            <a:solidFill>
              <a:schemeClr val="tx1"/>
            </a:solidFill>
            <a:miter lim="800000"/>
            <a:headEnd/>
            <a:tailEnd/>
          </a:ln>
          <a:effectLst>
            <a:outerShdw blurRad="50800" dist="38100" dir="2700000" algn="tl" rotWithShape="0">
              <a:prstClr val="black">
                <a:alpha val="40000"/>
              </a:prstClr>
            </a:outerShdw>
          </a:effectLst>
        </p:spPr>
        <p:txBody>
          <a:bodyPr lIns="90488" tIns="44450" rIns="90488" bIns="44450">
            <a:spAutoFit/>
          </a:bodyPr>
          <a:lstStyle/>
          <a:p>
            <a:pPr algn="ctr">
              <a:spcBef>
                <a:spcPct val="50000"/>
              </a:spcBef>
              <a:defRPr/>
            </a:pPr>
            <a:r>
              <a:rPr lang="en-US" sz="2400" dirty="0">
                <a:solidFill>
                  <a:schemeClr val="bg1"/>
                </a:solidFill>
                <a:latin typeface="Arial" charset="0"/>
                <a:ea typeface="ＭＳ Ｐゴシック" pitchFamily="-108" charset="-128"/>
              </a:rPr>
              <a:t>Return on Total Assets</a:t>
            </a:r>
          </a:p>
        </p:txBody>
      </p:sp>
      <p:sp>
        <p:nvSpPr>
          <p:cNvPr id="111623" name="Rectangle 7" descr="White marble"/>
          <p:cNvSpPr>
            <a:spLocks noChangeArrowheads="1"/>
          </p:cNvSpPr>
          <p:nvPr/>
        </p:nvSpPr>
        <p:spPr bwMode="auto">
          <a:xfrm>
            <a:off x="1137840" y="4140064"/>
            <a:ext cx="2324100" cy="828432"/>
          </a:xfrm>
          <a:prstGeom prst="rect">
            <a:avLst/>
          </a:prstGeom>
          <a:solidFill>
            <a:schemeClr val="bg2"/>
          </a:solidFill>
          <a:ln w="12700">
            <a:solidFill>
              <a:schemeClr val="tx1"/>
            </a:solidFill>
            <a:miter lim="800000"/>
            <a:headEnd/>
            <a:tailEnd/>
          </a:ln>
          <a:effectLst>
            <a:outerShdw blurRad="50800" dist="38100" dir="2700000" algn="tl" rotWithShape="0">
              <a:prstClr val="black">
                <a:alpha val="40000"/>
              </a:prstClr>
            </a:outerShdw>
          </a:effectLst>
        </p:spPr>
        <p:txBody>
          <a:bodyPr wrap="square" lIns="90488" tIns="44450" rIns="90488" bIns="44450">
            <a:spAutoFit/>
          </a:bodyPr>
          <a:lstStyle/>
          <a:p>
            <a:pPr algn="ctr">
              <a:spcBef>
                <a:spcPct val="50000"/>
              </a:spcBef>
              <a:defRPr/>
            </a:pPr>
            <a:r>
              <a:rPr lang="en-US" sz="2400" dirty="0">
                <a:solidFill>
                  <a:schemeClr val="accent3">
                    <a:lumMod val="50000"/>
                  </a:schemeClr>
                </a:solidFill>
                <a:latin typeface="Arial" charset="0"/>
                <a:ea typeface="ＭＳ Ｐゴシック" pitchFamily="-108" charset="-128"/>
              </a:rPr>
              <a:t>Return on Equity</a:t>
            </a:r>
          </a:p>
        </p:txBody>
      </p:sp>
      <p:sp>
        <p:nvSpPr>
          <p:cNvPr id="93189" name="Rectangle 8"/>
          <p:cNvSpPr>
            <a:spLocks noGrp="1" noChangeArrowheads="1"/>
          </p:cNvSpPr>
          <p:nvPr>
            <p:ph type="title"/>
          </p:nvPr>
        </p:nvSpPr>
        <p:spPr>
          <a:xfrm>
            <a:off x="457200" y="609600"/>
            <a:ext cx="8229600" cy="914400"/>
          </a:xfrm>
        </p:spPr>
        <p:txBody>
          <a:bodyPr/>
          <a:lstStyle/>
          <a:p>
            <a:r>
              <a:rPr lang="en-US" altLang="en-US" b="1" dirty="0"/>
              <a:t>Profitability</a:t>
            </a: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9" name="Rounded Rectangle 8"/>
          <p:cNvSpPr/>
          <p:nvPr/>
        </p:nvSpPr>
        <p:spPr>
          <a:xfrm>
            <a:off x="138113" y="6515100"/>
            <a:ext cx="3976687" cy="264018"/>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noProof="0" dirty="0">
                <a:solidFill>
                  <a:prstClr val="black"/>
                </a:solidFill>
                <a:latin typeface="Arial Narrow" pitchFamily="34" charset="0"/>
                <a:cs typeface="+mn-cs"/>
              </a:rPr>
              <a:t>P3:</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t>Define and apply ratio analysis.</a:t>
            </a:r>
          </a:p>
        </p:txBody>
      </p:sp>
      <p:sp>
        <p:nvSpPr>
          <p:cNvPr id="11" name="Rectangle 10">
            <a:extLst>
              <a:ext uri="{FF2B5EF4-FFF2-40B4-BE49-F238E27FC236}">
                <a16:creationId xmlns:a16="http://schemas.microsoft.com/office/drawing/2014/main" xmlns="" id="{CE644F69-7248-294B-9015-339383A80689}"/>
              </a:ext>
            </a:extLst>
          </p:cNvPr>
          <p:cNvSpPr>
            <a:spLocks noGrp="1" noChangeArrowheads="1"/>
          </p:cNvSpPr>
          <p:nvPr/>
        </p:nvSpPr>
        <p:spPr bwMode="auto">
          <a:xfrm>
            <a:off x="624840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2" name="Slide Number Placeholder 7">
            <a:extLst>
              <a:ext uri="{FF2B5EF4-FFF2-40B4-BE49-F238E27FC236}">
                <a16:creationId xmlns:a16="http://schemas.microsoft.com/office/drawing/2014/main" xmlns="" id="{0D20D815-5CE8-E249-A1B5-C438163234A7}"/>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13-</a:t>
            </a:r>
            <a:fld id="{389021C6-BF4E-47D5-A0FD-A156D54A87E1}" type="slidenum">
              <a:rPr lang="en-US" smtClean="0">
                <a:solidFill>
                  <a:schemeClr val="tx1">
                    <a:lumMod val="50000"/>
                    <a:lumOff val="50000"/>
                  </a:schemeClr>
                </a:solidFill>
              </a:rPr>
              <a:pPr>
                <a:defRPr/>
              </a:pPr>
              <a:t>38</a:t>
            </a:fld>
            <a:endParaRPr lang="en-US" dirty="0">
              <a:solidFill>
                <a:schemeClr val="tx1">
                  <a:lumMod val="50000"/>
                  <a:lumOff val="50000"/>
                </a:schemeClr>
              </a:solidFill>
            </a:endParaRPr>
          </a:p>
        </p:txBody>
      </p:sp>
      <p:sp>
        <p:nvSpPr>
          <p:cNvPr id="10" name="Rectangle 7" descr="White marble">
            <a:extLst>
              <a:ext uri="{FF2B5EF4-FFF2-40B4-BE49-F238E27FC236}">
                <a16:creationId xmlns:a16="http://schemas.microsoft.com/office/drawing/2014/main" xmlns="" id="{E71FCCFE-69E0-4B3C-AEDF-576B61A30063}"/>
              </a:ext>
            </a:extLst>
          </p:cNvPr>
          <p:cNvSpPr>
            <a:spLocks noChangeArrowheads="1"/>
          </p:cNvSpPr>
          <p:nvPr/>
        </p:nvSpPr>
        <p:spPr bwMode="auto">
          <a:xfrm>
            <a:off x="5943600" y="4140064"/>
            <a:ext cx="2095500" cy="828432"/>
          </a:xfrm>
          <a:prstGeom prst="rect">
            <a:avLst/>
          </a:prstGeom>
          <a:solidFill>
            <a:schemeClr val="bg2"/>
          </a:solidFill>
          <a:ln w="12700">
            <a:solidFill>
              <a:schemeClr val="tx1"/>
            </a:solidFill>
            <a:miter lim="800000"/>
            <a:headEnd/>
            <a:tailEnd/>
          </a:ln>
          <a:effectLst>
            <a:outerShdw blurRad="50800" dist="38100" dir="2700000" algn="tl" rotWithShape="0">
              <a:prstClr val="black">
                <a:alpha val="40000"/>
              </a:prstClr>
            </a:outerShdw>
          </a:effectLst>
        </p:spPr>
        <p:txBody>
          <a:bodyPr wrap="square" lIns="90488" tIns="44450" rIns="90488" bIns="44450">
            <a:spAutoFit/>
          </a:bodyPr>
          <a:lstStyle/>
          <a:p>
            <a:pPr algn="ctr">
              <a:spcBef>
                <a:spcPct val="50000"/>
              </a:spcBef>
              <a:defRPr/>
            </a:pPr>
            <a:r>
              <a:rPr lang="en-US" sz="2400" dirty="0">
                <a:solidFill>
                  <a:schemeClr val="accent3">
                    <a:lumMod val="50000"/>
                  </a:schemeClr>
                </a:solidFill>
                <a:latin typeface="Arial" charset="0"/>
                <a:ea typeface="ＭＳ Ｐゴシック" pitchFamily="-108" charset="-128"/>
              </a:rPr>
              <a:t>Gross Margin Ratio</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111618"/>
                                        </p:tgtEl>
                                        <p:attrNameLst>
                                          <p:attrName>style.visibility</p:attrName>
                                        </p:attrNameLst>
                                      </p:cBhvr>
                                      <p:to>
                                        <p:strVal val="visible"/>
                                      </p:to>
                                    </p:set>
                                    <p:animEffect transition="in" filter="slide(fromTop)">
                                      <p:cBhvr>
                                        <p:cTn id="7" dur="500"/>
                                        <p:tgtEl>
                                          <p:spTgt spid="111618"/>
                                        </p:tgtEl>
                                      </p:cBhvr>
                                    </p:animEffect>
                                  </p:childTnLst>
                                </p:cTn>
                              </p:par>
                            </p:childTnLst>
                          </p:cTn>
                        </p:par>
                        <p:par>
                          <p:cTn id="8" fill="hold" nodeType="afterGroup">
                            <p:stCondLst>
                              <p:cond delay="500"/>
                            </p:stCondLst>
                            <p:childTnLst>
                              <p:par>
                                <p:cTn id="9" presetID="12" presetClass="entr" presetSubtype="1" fill="hold" grpId="0" nodeType="afterEffect">
                                  <p:stCondLst>
                                    <p:cond delay="0"/>
                                  </p:stCondLst>
                                  <p:childTnLst>
                                    <p:set>
                                      <p:cBhvr>
                                        <p:cTn id="10" dur="1" fill="hold">
                                          <p:stCondLst>
                                            <p:cond delay="0"/>
                                          </p:stCondLst>
                                        </p:cTn>
                                        <p:tgtEl>
                                          <p:spTgt spid="111620"/>
                                        </p:tgtEl>
                                        <p:attrNameLst>
                                          <p:attrName>style.visibility</p:attrName>
                                        </p:attrNameLst>
                                      </p:cBhvr>
                                      <p:to>
                                        <p:strVal val="visible"/>
                                      </p:to>
                                    </p:set>
                                    <p:animEffect transition="in" filter="slide(fromTop)">
                                      <p:cBhvr>
                                        <p:cTn id="11" dur="500"/>
                                        <p:tgtEl>
                                          <p:spTgt spid="111620"/>
                                        </p:tgtEl>
                                      </p:cBhvr>
                                    </p:animEffect>
                                  </p:childTnLst>
                                </p:cTn>
                              </p:par>
                            </p:childTnLst>
                          </p:cTn>
                        </p:par>
                        <p:par>
                          <p:cTn id="12" fill="hold" nodeType="afterGroup">
                            <p:stCondLst>
                              <p:cond delay="1000"/>
                            </p:stCondLst>
                            <p:childTnLst>
                              <p:par>
                                <p:cTn id="13" presetID="12" presetClass="entr" presetSubtype="1" fill="hold" grpId="0" nodeType="afterEffect">
                                  <p:stCondLst>
                                    <p:cond delay="0"/>
                                  </p:stCondLst>
                                  <p:childTnLst>
                                    <p:set>
                                      <p:cBhvr>
                                        <p:cTn id="14" dur="1" fill="hold">
                                          <p:stCondLst>
                                            <p:cond delay="0"/>
                                          </p:stCondLst>
                                        </p:cTn>
                                        <p:tgtEl>
                                          <p:spTgt spid="111623"/>
                                        </p:tgtEl>
                                        <p:attrNameLst>
                                          <p:attrName>style.visibility</p:attrName>
                                        </p:attrNameLst>
                                      </p:cBhvr>
                                      <p:to>
                                        <p:strVal val="visible"/>
                                      </p:to>
                                    </p:set>
                                    <p:animEffect transition="in" filter="slide(fromTop)">
                                      <p:cBhvr>
                                        <p:cTn id="15" dur="500"/>
                                        <p:tgtEl>
                                          <p:spTgt spid="111623"/>
                                        </p:tgtEl>
                                      </p:cBhvr>
                                    </p:animEffect>
                                  </p:childTnLst>
                                </p:cTn>
                              </p:par>
                            </p:childTnLst>
                          </p:cTn>
                        </p:par>
                        <p:par>
                          <p:cTn id="16" fill="hold">
                            <p:stCondLst>
                              <p:cond delay="1500"/>
                            </p:stCondLst>
                            <p:childTnLst>
                              <p:par>
                                <p:cTn id="17" presetID="12" presetClass="entr" presetSubtype="1"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slide(fromTop)">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8" grpId="0" animBg="1" autoUpdateAnimBg="0"/>
      <p:bldP spid="111620" grpId="0" animBg="1" autoUpdateAnimBg="0"/>
      <p:bldP spid="111623" grpId="0" animBg="1" autoUpdateAnimBg="0"/>
      <p:bldP spid="10" grpId="0" animBg="1"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15"/>
          <p:cNvSpPr>
            <a:spLocks noGrp="1" noChangeArrowheads="1"/>
          </p:cNvSpPr>
          <p:nvPr>
            <p:ph type="title"/>
          </p:nvPr>
        </p:nvSpPr>
        <p:spPr>
          <a:xfrm>
            <a:off x="457200" y="609600"/>
            <a:ext cx="8229600" cy="1066800"/>
          </a:xfrm>
        </p:spPr>
        <p:txBody>
          <a:bodyPr/>
          <a:lstStyle/>
          <a:p>
            <a:r>
              <a:rPr lang="en-US" altLang="en-US" b="1" dirty="0"/>
              <a:t>Gross Margin Ratio</a:t>
            </a:r>
          </a:p>
        </p:txBody>
      </p:sp>
      <p:sp>
        <p:nvSpPr>
          <p:cNvPr id="18" name="Rectangle 2"/>
          <p:cNvSpPr>
            <a:spLocks noChangeArrowheads="1"/>
          </p:cNvSpPr>
          <p:nvPr/>
        </p:nvSpPr>
        <p:spPr bwMode="auto">
          <a:xfrm>
            <a:off x="1524000" y="3847968"/>
            <a:ext cx="6172200" cy="828432"/>
          </a:xfrm>
          <a:prstGeom prst="rect">
            <a:avLst/>
          </a:prstGeom>
          <a:solidFill>
            <a:schemeClr val="bg2"/>
          </a:solidFill>
          <a:ln w="12700" cmpd="thinThick">
            <a:solidFill>
              <a:schemeClr val="accent3">
                <a:lumMod val="75000"/>
              </a:schemeClr>
            </a:solidFill>
            <a:miter lim="800000"/>
            <a:headEnd/>
            <a:tailEnd/>
          </a:ln>
          <a:effectLst>
            <a:outerShdw blurRad="50800" dist="38100" dir="2700000" algn="tl" rotWithShape="0">
              <a:prstClr val="black">
                <a:alpha val="40000"/>
              </a:prstClr>
            </a:outerShdw>
          </a:effectLst>
        </p:spPr>
        <p:txBody>
          <a:bodyPr wrap="square" lIns="90488" tIns="44450" rIns="90488" bIns="44450">
            <a:spAutoFit/>
          </a:bodyPr>
          <a:lstStyle/>
          <a:p>
            <a:pPr algn="ctr">
              <a:defRPr/>
            </a:pPr>
            <a:r>
              <a:rPr lang="en-US" sz="2400" dirty="0">
                <a:solidFill>
                  <a:schemeClr val="accent3">
                    <a:lumMod val="50000"/>
                  </a:schemeClr>
                </a:solidFill>
                <a:latin typeface="Arial" charset="0"/>
                <a:ea typeface="ＭＳ Ｐゴシック" pitchFamily="-108" charset="-128"/>
              </a:rPr>
              <a:t>This ratio measures a company’s percent of gross margin in each dollar of net sales.</a:t>
            </a:r>
          </a:p>
        </p:txBody>
      </p:sp>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8" name="Rounded Rectangle 7"/>
          <p:cNvSpPr/>
          <p:nvPr/>
        </p:nvSpPr>
        <p:spPr>
          <a:xfrm>
            <a:off x="138113" y="6515100"/>
            <a:ext cx="3976687" cy="264018"/>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noProof="0" dirty="0">
                <a:solidFill>
                  <a:prstClr val="black"/>
                </a:solidFill>
                <a:latin typeface="Arial Narrow" pitchFamily="34" charset="0"/>
                <a:cs typeface="+mn-cs"/>
              </a:rPr>
              <a:t>P3:</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t>Define and apply ratio analysis.</a:t>
            </a:r>
          </a:p>
        </p:txBody>
      </p:sp>
      <p:sp>
        <p:nvSpPr>
          <p:cNvPr id="10" name="Rectangle 9">
            <a:extLst>
              <a:ext uri="{FF2B5EF4-FFF2-40B4-BE49-F238E27FC236}">
                <a16:creationId xmlns:a16="http://schemas.microsoft.com/office/drawing/2014/main" xmlns="" id="{12915137-A206-5248-A722-ABDB7F52E0DF}"/>
              </a:ext>
            </a:extLst>
          </p:cNvPr>
          <p:cNvSpPr>
            <a:spLocks noGrp="1" noChangeArrowheads="1"/>
          </p:cNvSpPr>
          <p:nvPr/>
        </p:nvSpPr>
        <p:spPr bwMode="auto">
          <a:xfrm>
            <a:off x="6308785"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a16="http://schemas.microsoft.com/office/drawing/2014/main" xmlns="" id="{98D60A01-1972-A643-A0CB-329BCAF32184}"/>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13-</a:t>
            </a:r>
            <a:fld id="{389021C6-BF4E-47D5-A0FD-A156D54A87E1}" type="slidenum">
              <a:rPr lang="en-US" smtClean="0">
                <a:solidFill>
                  <a:schemeClr val="tx1">
                    <a:lumMod val="50000"/>
                    <a:lumOff val="50000"/>
                  </a:schemeClr>
                </a:solidFill>
              </a:rPr>
              <a:pPr>
                <a:defRPr/>
              </a:pPr>
              <a:t>39</a:t>
            </a:fld>
            <a:endParaRPr lang="en-US" dirty="0">
              <a:solidFill>
                <a:schemeClr val="tx1">
                  <a:lumMod val="50000"/>
                  <a:lumOff val="50000"/>
                </a:schemeClr>
              </a:solidFill>
            </a:endParaRPr>
          </a:p>
        </p:txBody>
      </p:sp>
      <p:pic>
        <p:nvPicPr>
          <p:cNvPr id="4" name="Picture 3">
            <a:extLst>
              <a:ext uri="{FF2B5EF4-FFF2-40B4-BE49-F238E27FC236}">
                <a16:creationId xmlns:a16="http://schemas.microsoft.com/office/drawing/2014/main" xmlns="" id="{BC8276BA-410A-4CAF-97DB-E7E0EB000BDA}"/>
              </a:ext>
            </a:extLst>
          </p:cNvPr>
          <p:cNvPicPr>
            <a:picLocks noChangeAspect="1"/>
          </p:cNvPicPr>
          <p:nvPr/>
        </p:nvPicPr>
        <p:blipFill>
          <a:blip r:embed="rId3"/>
          <a:stretch>
            <a:fillRect/>
          </a:stretch>
        </p:blipFill>
        <p:spPr>
          <a:xfrm>
            <a:off x="800571" y="2894862"/>
            <a:ext cx="7542857" cy="666667"/>
          </a:xfrm>
          <a:prstGeom prst="rect">
            <a:avLst/>
          </a:prstGeom>
        </p:spPr>
      </p:pic>
      <p:graphicFrame>
        <p:nvGraphicFramePr>
          <p:cNvPr id="12" name="Group 17">
            <a:extLst>
              <a:ext uri="{FF2B5EF4-FFF2-40B4-BE49-F238E27FC236}">
                <a16:creationId xmlns:a16="http://schemas.microsoft.com/office/drawing/2014/main" xmlns="" id="{DFC9EB06-8AED-4D33-B689-A3F125537A32}"/>
              </a:ext>
            </a:extLst>
          </p:cNvPr>
          <p:cNvGraphicFramePr>
            <a:graphicFrameLocks noGrp="1"/>
          </p:cNvGraphicFramePr>
          <p:nvPr>
            <p:extLst>
              <p:ext uri="{D42A27DB-BD31-4B8C-83A1-F6EECF244321}">
                <p14:modId xmlns:p14="http://schemas.microsoft.com/office/powerpoint/2010/main" val="491572238"/>
              </p:ext>
            </p:extLst>
          </p:nvPr>
        </p:nvGraphicFramePr>
        <p:xfrm>
          <a:off x="762000" y="1916256"/>
          <a:ext cx="7924800" cy="723900"/>
        </p:xfrm>
        <a:graphic>
          <a:graphicData uri="http://schemas.openxmlformats.org/drawingml/2006/table">
            <a:tbl>
              <a:tblPr/>
              <a:tblGrid>
                <a:gridCol w="4123078">
                  <a:extLst>
                    <a:ext uri="{9D8B030D-6E8A-4147-A177-3AD203B41FA5}">
                      <a16:colId xmlns:a16="http://schemas.microsoft.com/office/drawing/2014/main" xmlns="" val="20000"/>
                    </a:ext>
                  </a:extLst>
                </a:gridCol>
                <a:gridCol w="3683793">
                  <a:extLst>
                    <a:ext uri="{9D8B030D-6E8A-4147-A177-3AD203B41FA5}">
                      <a16:colId xmlns:a16="http://schemas.microsoft.com/office/drawing/2014/main" xmlns="" val="20001"/>
                    </a:ext>
                  </a:extLst>
                </a:gridCol>
                <a:gridCol w="117929">
                  <a:extLst>
                    <a:ext uri="{9D8B030D-6E8A-4147-A177-3AD203B41FA5}">
                      <a16:colId xmlns:a16="http://schemas.microsoft.com/office/drawing/2014/main" xmlns="" val="20002"/>
                    </a:ext>
                  </a:extLst>
                </a:gridCol>
              </a:tblGrid>
              <a:tr h="381000">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FFFFFF"/>
                          </a:solidFill>
                          <a:effectLst/>
                          <a:latin typeface="Arial" charset="0"/>
                          <a:ea typeface="ＭＳ Ｐゴシック" pitchFamily="-65" charset="-128"/>
                          <a:cs typeface="Arial" charset="0"/>
                        </a:rPr>
                        <a:t>Gross margin ratio =  </a:t>
                      </a:r>
                    </a:p>
                  </a:txBody>
                  <a:tcPr marL="9525" marR="9525" marT="9525" marB="0" anchor="ctr" horzOverflow="overflow">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00660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FFFFFF"/>
                          </a:solidFill>
                          <a:effectLst/>
                          <a:latin typeface="Arial" charset="0"/>
                          <a:ea typeface="ＭＳ Ｐゴシック" pitchFamily="-65" charset="-128"/>
                          <a:cs typeface="Arial" charset="0"/>
                        </a:rPr>
                        <a:t>Net sales – Cost of goods sold</a:t>
                      </a:r>
                    </a:p>
                  </a:txBody>
                  <a:tcPr marL="9525" marR="9525" marT="9525" marB="0" anchor="b" horzOverflow="overflow">
                    <a:lnL>
                      <a:noFill/>
                    </a:lnL>
                    <a:lnR>
                      <a:noFill/>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a:noFill/>
                    </a:lnTlToBr>
                    <a:lnBlToTr>
                      <a:noFill/>
                    </a:lnBlToTr>
                    <a:solidFill>
                      <a:srgbClr val="0066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FFFFFF"/>
                          </a:solidFill>
                          <a:effectLst/>
                          <a:latin typeface="Calibri" pitchFamily="-107" charset="0"/>
                          <a:ea typeface="ＭＳ Ｐゴシック" pitchFamily="-65" charset="-128"/>
                          <a:cs typeface="Arial" charset="0"/>
                        </a:rPr>
                        <a:t> </a:t>
                      </a:r>
                    </a:p>
                  </a:txBody>
                  <a:tcPr marL="9525" marR="9525" marT="9525" marB="0" anchor="b" horzOverflow="overflow">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solidFill>
                      <a:srgbClr val="006600"/>
                    </a:solidFill>
                  </a:tcPr>
                </a:tc>
                <a:extLst>
                  <a:ext uri="{0D108BD9-81ED-4DB2-BD59-A6C34878D82A}">
                    <a16:rowId xmlns:a16="http://schemas.microsoft.com/office/drawing/2014/main" xmlns="" val="10000"/>
                  </a:ext>
                </a:extLst>
              </a:tr>
              <a:tr h="342900">
                <a:tc vMerge="1">
                  <a:txBody>
                    <a:bodyPr/>
                    <a:lstStyle/>
                    <a:p>
                      <a:endParaRPr lang="en-US"/>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FFFFFF"/>
                          </a:solidFill>
                          <a:effectLst/>
                          <a:latin typeface="Arial" charset="0"/>
                          <a:ea typeface="ＭＳ Ｐゴシック" pitchFamily="-65" charset="-128"/>
                          <a:cs typeface="Arial" charset="0"/>
                        </a:rPr>
                        <a:t>Net sales</a:t>
                      </a:r>
                    </a:p>
                  </a:txBody>
                  <a:tcPr marL="9525" marR="9525" marT="9525" marB="0" anchor="b" horzOverflow="overflow">
                    <a:lnL>
                      <a:noFill/>
                    </a:lnL>
                    <a:lnR>
                      <a:noFill/>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0066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FFFFFF"/>
                          </a:solidFill>
                          <a:effectLst/>
                          <a:latin typeface="Calibri" pitchFamily="-107" charset="0"/>
                          <a:ea typeface="ＭＳ Ｐゴシック" pitchFamily="-65" charset="-128"/>
                          <a:cs typeface="Arial" charset="0"/>
                        </a:rPr>
                        <a:t> </a:t>
                      </a:r>
                    </a:p>
                  </a:txBody>
                  <a:tcPr marL="9525" marR="9525" marT="9525" marB="0" anchor="b" horzOverflow="overflow">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a:noFill/>
                    </a:lnTlToBr>
                    <a:lnBlToTr>
                      <a:noFill/>
                    </a:lnBlToTr>
                    <a:solidFill>
                      <a:srgbClr val="006600"/>
                    </a:solidFill>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1069372348"/>
      </p:ext>
    </p:extLst>
  </p:cSld>
  <p:clrMapOvr>
    <a:masterClrMapping/>
  </p:clrMapOvr>
  <p:transition>
    <p:pull dir="d"/>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7" name="Rectangle 6"/>
          <p:cNvSpPr>
            <a:spLocks noGrp="1" noChangeArrowheads="1"/>
          </p:cNvSpPr>
          <p:nvPr>
            <p:ph type="title"/>
          </p:nvPr>
        </p:nvSpPr>
        <p:spPr>
          <a:xfrm>
            <a:off x="457200" y="374650"/>
            <a:ext cx="8229600" cy="990600"/>
          </a:xfrm>
        </p:spPr>
        <p:txBody>
          <a:bodyPr/>
          <a:lstStyle/>
          <a:p>
            <a:r>
              <a:rPr lang="en-US" altLang="en-US" b="1" dirty="0"/>
              <a:t>Purpose of Analysis</a:t>
            </a:r>
          </a:p>
        </p:txBody>
      </p:sp>
      <p:sp>
        <p:nvSpPr>
          <p:cNvPr id="8" name="Rectangle 6"/>
          <p:cNvSpPr>
            <a:spLocks noChangeArrowheads="1"/>
          </p:cNvSpPr>
          <p:nvPr/>
        </p:nvSpPr>
        <p:spPr bwMode="auto">
          <a:xfrm>
            <a:off x="609600" y="1245526"/>
            <a:ext cx="7956430" cy="3352200"/>
          </a:xfrm>
          <a:prstGeom prst="rect">
            <a:avLst/>
          </a:prstGeom>
          <a:solidFill>
            <a:schemeClr val="accent6">
              <a:lumMod val="60000"/>
              <a:lumOff val="40000"/>
            </a:schemeClr>
          </a:solidFill>
          <a:ln w="12700">
            <a:solidFill>
              <a:schemeClr val="accent2">
                <a:lumMod val="50000"/>
              </a:schemeClr>
            </a:solidFill>
            <a:miter lim="800000"/>
            <a:headEnd/>
            <a:tailEnd/>
          </a:ln>
          <a:effectLst>
            <a:outerShdw blurRad="50800" dist="38100" dir="2700000" algn="tl" rotWithShape="0">
              <a:prstClr val="black">
                <a:alpha val="40000"/>
              </a:prstClr>
            </a:outerShdw>
          </a:effectLst>
        </p:spPr>
        <p:txBody>
          <a:bodyPr wrap="square" lIns="90488" tIns="44450" rIns="90488" bIns="44450">
            <a:spAutoFit/>
          </a:bodyPr>
          <a:lstStyle/>
          <a:p>
            <a:pPr>
              <a:spcBef>
                <a:spcPts val="1200"/>
              </a:spcBef>
              <a:defRPr/>
            </a:pPr>
            <a:r>
              <a:rPr lang="en-US" sz="2800" dirty="0">
                <a:solidFill>
                  <a:schemeClr val="accent2">
                    <a:lumMod val="50000"/>
                  </a:schemeClr>
                </a:solidFill>
                <a:latin typeface="Arial" charset="0"/>
                <a:ea typeface="ＭＳ Ｐゴシック" pitchFamily="-108" charset="-128"/>
              </a:rPr>
              <a:t>Common goal of financial statement analysis for both external and internal users is to evaluate company performance and financial condition and to assist in evaluating: </a:t>
            </a:r>
          </a:p>
          <a:p>
            <a:pPr marL="514350" indent="-514350">
              <a:lnSpc>
                <a:spcPts val="2800"/>
              </a:lnSpc>
              <a:spcBef>
                <a:spcPts val="1200"/>
              </a:spcBef>
              <a:buFont typeface="+mj-lt"/>
              <a:buAutoNum type="arabicPeriod"/>
              <a:defRPr/>
            </a:pPr>
            <a:r>
              <a:rPr lang="en-US" sz="2800" dirty="0">
                <a:solidFill>
                  <a:schemeClr val="accent2">
                    <a:lumMod val="50000"/>
                  </a:schemeClr>
                </a:solidFill>
                <a:latin typeface="Arial" charset="0"/>
                <a:ea typeface="ＭＳ Ｐゴシック" pitchFamily="-108" charset="-128"/>
              </a:rPr>
              <a:t>Past and current performance</a:t>
            </a:r>
          </a:p>
          <a:p>
            <a:pPr marL="514350" indent="-514350">
              <a:lnSpc>
                <a:spcPts val="2800"/>
              </a:lnSpc>
              <a:spcBef>
                <a:spcPts val="1200"/>
              </a:spcBef>
              <a:buFont typeface="+mj-lt"/>
              <a:buAutoNum type="arabicPeriod"/>
              <a:defRPr/>
            </a:pPr>
            <a:r>
              <a:rPr lang="en-US" sz="2800" dirty="0">
                <a:solidFill>
                  <a:schemeClr val="accent2">
                    <a:lumMod val="50000"/>
                  </a:schemeClr>
                </a:solidFill>
                <a:latin typeface="Arial" charset="0"/>
                <a:ea typeface="ＭＳ Ｐゴシック" pitchFamily="-108" charset="-128"/>
              </a:rPr>
              <a:t>Current financial position</a:t>
            </a:r>
          </a:p>
          <a:p>
            <a:pPr marL="514350" indent="-514350">
              <a:lnSpc>
                <a:spcPts val="2800"/>
              </a:lnSpc>
              <a:spcBef>
                <a:spcPts val="1200"/>
              </a:spcBef>
              <a:buFont typeface="+mj-lt"/>
              <a:buAutoNum type="arabicPeriod"/>
              <a:defRPr/>
            </a:pPr>
            <a:r>
              <a:rPr lang="en-US" sz="2800" dirty="0">
                <a:solidFill>
                  <a:schemeClr val="accent2">
                    <a:lumMod val="50000"/>
                  </a:schemeClr>
                </a:solidFill>
                <a:latin typeface="Arial" charset="0"/>
                <a:ea typeface="ＭＳ Ｐゴシック" pitchFamily="-108" charset="-128"/>
              </a:rPr>
              <a:t>Future performance and risk</a:t>
            </a:r>
          </a:p>
        </p:txBody>
      </p:sp>
      <p:sp>
        <p:nvSpPr>
          <p:cNvPr id="13" name="Rectangle 4"/>
          <p:cNvSpPr>
            <a:spLocks noChangeArrowheads="1"/>
          </p:cNvSpPr>
          <p:nvPr/>
        </p:nvSpPr>
        <p:spPr bwMode="auto">
          <a:xfrm>
            <a:off x="1031081" y="4749800"/>
            <a:ext cx="3122613" cy="1566862"/>
          </a:xfrm>
          <a:prstGeom prst="rect">
            <a:avLst/>
          </a:prstGeom>
          <a:noFill/>
          <a:ln w="19050">
            <a:solidFill>
              <a:schemeClr val="accent1"/>
            </a:solidFill>
            <a:miter lim="800000"/>
            <a:headEnd/>
            <a:tailEnd/>
          </a:ln>
          <a:effectLst/>
        </p:spPr>
        <p:txBody>
          <a:bodyPr lIns="90488" tIns="44450" rIns="90488" bIns="44450">
            <a:spAutoFit/>
          </a:bodyPr>
          <a:lstStyle/>
          <a:p>
            <a:pPr algn="ctr">
              <a:spcBef>
                <a:spcPct val="50000"/>
              </a:spcBef>
              <a:defRPr/>
            </a:pPr>
            <a:r>
              <a:rPr lang="en-US" sz="2400" u="sng" dirty="0">
                <a:solidFill>
                  <a:schemeClr val="tx2">
                    <a:lumMod val="50000"/>
                  </a:schemeClr>
                </a:solidFill>
                <a:latin typeface="Arial" charset="0"/>
                <a:ea typeface="ＭＳ Ｐゴシック" pitchFamily="-108" charset="-128"/>
              </a:rPr>
              <a:t>Internal Users</a:t>
            </a:r>
            <a:r>
              <a:rPr lang="en-US" sz="2400" b="1" u="sng" dirty="0">
                <a:solidFill>
                  <a:schemeClr val="accent2">
                    <a:lumMod val="50000"/>
                  </a:schemeClr>
                </a:solidFill>
                <a:latin typeface="Arial" charset="0"/>
                <a:ea typeface="ＭＳ Ｐゴシック" pitchFamily="-108" charset="-128"/>
              </a:rPr>
              <a:t/>
            </a:r>
            <a:br>
              <a:rPr lang="en-US" sz="2400" b="1" u="sng" dirty="0">
                <a:solidFill>
                  <a:schemeClr val="accent2">
                    <a:lumMod val="50000"/>
                  </a:schemeClr>
                </a:solidFill>
                <a:latin typeface="Arial" charset="0"/>
                <a:ea typeface="ＭＳ Ｐゴシック" pitchFamily="-108" charset="-128"/>
              </a:rPr>
            </a:br>
            <a:r>
              <a:rPr lang="en-US" sz="2400" dirty="0">
                <a:solidFill>
                  <a:schemeClr val="accent2">
                    <a:lumMod val="50000"/>
                  </a:schemeClr>
                </a:solidFill>
                <a:latin typeface="Arial" charset="0"/>
                <a:ea typeface="ＭＳ Ｐゴシック" pitchFamily="-108" charset="-128"/>
              </a:rPr>
              <a:t>Managers</a:t>
            </a:r>
            <a:br>
              <a:rPr lang="en-US" sz="2400" dirty="0">
                <a:solidFill>
                  <a:schemeClr val="accent2">
                    <a:lumMod val="50000"/>
                  </a:schemeClr>
                </a:solidFill>
                <a:latin typeface="Arial" charset="0"/>
                <a:ea typeface="ＭＳ Ｐゴシック" pitchFamily="-108" charset="-128"/>
              </a:rPr>
            </a:br>
            <a:r>
              <a:rPr lang="en-US" sz="2400" dirty="0">
                <a:solidFill>
                  <a:schemeClr val="accent2">
                    <a:lumMod val="50000"/>
                  </a:schemeClr>
                </a:solidFill>
                <a:latin typeface="Arial" charset="0"/>
                <a:ea typeface="ＭＳ Ｐゴシック" pitchFamily="-108" charset="-128"/>
              </a:rPr>
              <a:t>Officers</a:t>
            </a:r>
            <a:br>
              <a:rPr lang="en-US" sz="2400" dirty="0">
                <a:solidFill>
                  <a:schemeClr val="accent2">
                    <a:lumMod val="50000"/>
                  </a:schemeClr>
                </a:solidFill>
                <a:latin typeface="Arial" charset="0"/>
                <a:ea typeface="ＭＳ Ｐゴシック" pitchFamily="-108" charset="-128"/>
              </a:rPr>
            </a:br>
            <a:r>
              <a:rPr lang="en-US" sz="2400" dirty="0">
                <a:solidFill>
                  <a:schemeClr val="accent2">
                    <a:lumMod val="50000"/>
                  </a:schemeClr>
                </a:solidFill>
                <a:latin typeface="Arial" charset="0"/>
                <a:ea typeface="ＭＳ Ｐゴシック" pitchFamily="-108" charset="-128"/>
              </a:rPr>
              <a:t>Internal Auditors</a:t>
            </a:r>
          </a:p>
        </p:txBody>
      </p:sp>
      <p:sp>
        <p:nvSpPr>
          <p:cNvPr id="14" name="Rectangle 5"/>
          <p:cNvSpPr>
            <a:spLocks noChangeArrowheads="1"/>
          </p:cNvSpPr>
          <p:nvPr/>
        </p:nvSpPr>
        <p:spPr bwMode="auto">
          <a:xfrm>
            <a:off x="5603081" y="4724400"/>
            <a:ext cx="2435225" cy="1566862"/>
          </a:xfrm>
          <a:prstGeom prst="rect">
            <a:avLst/>
          </a:prstGeom>
          <a:noFill/>
          <a:ln w="12700">
            <a:solidFill>
              <a:schemeClr val="accent2"/>
            </a:solidFill>
            <a:miter lim="800000"/>
            <a:headEnd/>
            <a:tailEnd/>
          </a:ln>
          <a:effectLst/>
        </p:spPr>
        <p:txBody>
          <a:bodyPr lIns="90488" tIns="44450" rIns="90488" bIns="44450">
            <a:spAutoFit/>
          </a:bodyPr>
          <a:lstStyle/>
          <a:p>
            <a:pPr algn="ctr">
              <a:spcBef>
                <a:spcPct val="50000"/>
              </a:spcBef>
              <a:defRPr/>
            </a:pPr>
            <a:r>
              <a:rPr lang="en-US" sz="2400" u="sng" dirty="0">
                <a:solidFill>
                  <a:schemeClr val="tx2">
                    <a:lumMod val="50000"/>
                  </a:schemeClr>
                </a:solidFill>
                <a:latin typeface="Arial" charset="0"/>
                <a:ea typeface="ＭＳ Ｐゴシック" pitchFamily="-108" charset="-128"/>
              </a:rPr>
              <a:t>External Users</a:t>
            </a:r>
            <a:r>
              <a:rPr lang="en-US" sz="2400" u="sng" dirty="0">
                <a:latin typeface="Arial" charset="0"/>
                <a:ea typeface="ＭＳ Ｐゴシック" pitchFamily="-108" charset="-128"/>
              </a:rPr>
              <a:t/>
            </a:r>
            <a:br>
              <a:rPr lang="en-US" sz="2400" u="sng" dirty="0">
                <a:latin typeface="Arial" charset="0"/>
                <a:ea typeface="ＭＳ Ｐゴシック" pitchFamily="-108" charset="-128"/>
              </a:rPr>
            </a:br>
            <a:r>
              <a:rPr lang="en-US" sz="2400" dirty="0">
                <a:solidFill>
                  <a:schemeClr val="accent2">
                    <a:lumMod val="50000"/>
                  </a:schemeClr>
                </a:solidFill>
                <a:latin typeface="Arial" charset="0"/>
                <a:ea typeface="ＭＳ Ｐゴシック" pitchFamily="-108" charset="-128"/>
              </a:rPr>
              <a:t>Shareholders</a:t>
            </a:r>
            <a:br>
              <a:rPr lang="en-US" sz="2400" dirty="0">
                <a:solidFill>
                  <a:schemeClr val="accent2">
                    <a:lumMod val="50000"/>
                  </a:schemeClr>
                </a:solidFill>
                <a:latin typeface="Arial" charset="0"/>
                <a:ea typeface="ＭＳ Ｐゴシック" pitchFamily="-108" charset="-128"/>
              </a:rPr>
            </a:br>
            <a:r>
              <a:rPr lang="en-US" sz="2400" dirty="0">
                <a:solidFill>
                  <a:schemeClr val="accent2">
                    <a:lumMod val="50000"/>
                  </a:schemeClr>
                </a:solidFill>
                <a:latin typeface="Arial" charset="0"/>
                <a:ea typeface="ＭＳ Ｐゴシック" pitchFamily="-108" charset="-128"/>
              </a:rPr>
              <a:t>Lenders</a:t>
            </a:r>
            <a:br>
              <a:rPr lang="en-US" sz="2400" dirty="0">
                <a:solidFill>
                  <a:schemeClr val="accent2">
                    <a:lumMod val="50000"/>
                  </a:schemeClr>
                </a:solidFill>
                <a:latin typeface="Arial" charset="0"/>
                <a:ea typeface="ＭＳ Ｐゴシック" pitchFamily="-108" charset="-128"/>
              </a:rPr>
            </a:br>
            <a:r>
              <a:rPr lang="en-US" sz="2400" dirty="0">
                <a:solidFill>
                  <a:schemeClr val="accent2">
                    <a:lumMod val="50000"/>
                  </a:schemeClr>
                </a:solidFill>
                <a:latin typeface="Arial" charset="0"/>
                <a:ea typeface="ＭＳ Ｐゴシック" pitchFamily="-108" charset="-128"/>
              </a:rPr>
              <a:t>Suppliers</a:t>
            </a:r>
            <a:endParaRPr lang="en-US" sz="2400" u="sng" dirty="0">
              <a:solidFill>
                <a:schemeClr val="accent2">
                  <a:lumMod val="50000"/>
                </a:schemeClr>
              </a:solidFill>
              <a:latin typeface="Arial" charset="0"/>
              <a:ea typeface="ＭＳ Ｐゴシック" pitchFamily="-108" charset="-128"/>
            </a:endParaRPr>
          </a:p>
        </p:txBody>
      </p:sp>
      <p:sp>
        <p:nvSpPr>
          <p:cNvPr id="11" name="Rectangle 10"/>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5" name="Rounded Rectangle 14"/>
          <p:cNvSpPr/>
          <p:nvPr/>
        </p:nvSpPr>
        <p:spPr>
          <a:xfrm>
            <a:off x="138113" y="6543675"/>
            <a:ext cx="6110287" cy="235443"/>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C</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1: </a:t>
            </a:r>
            <a:r>
              <a:rPr lang="en-US" sz="1100" dirty="0"/>
              <a:t>Define the building blocks of analysis and the standards for comparisons. </a:t>
            </a:r>
          </a:p>
        </p:txBody>
      </p:sp>
      <p:sp>
        <p:nvSpPr>
          <p:cNvPr id="10" name="Rectangle 9">
            <a:extLst>
              <a:ext uri="{FF2B5EF4-FFF2-40B4-BE49-F238E27FC236}">
                <a16:creationId xmlns:a16="http://schemas.microsoft.com/office/drawing/2014/main" xmlns="" id="{F99ED5DB-0E95-2048-B8D5-7631E1003643}"/>
              </a:ext>
            </a:extLst>
          </p:cNvPr>
          <p:cNvSpPr>
            <a:spLocks noGrp="1" noChangeArrowheads="1"/>
          </p:cNvSpPr>
          <p:nvPr/>
        </p:nvSpPr>
        <p:spPr bwMode="auto">
          <a:xfrm>
            <a:off x="628411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7" name="Slide Number Placeholder 7">
            <a:extLst>
              <a:ext uri="{FF2B5EF4-FFF2-40B4-BE49-F238E27FC236}">
                <a16:creationId xmlns:a16="http://schemas.microsoft.com/office/drawing/2014/main" xmlns="" id="{F2C19A44-4BA0-7C42-A23E-74AA47E3FA76}"/>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13-</a:t>
            </a:r>
            <a:fld id="{389021C6-BF4E-47D5-A0FD-A156D54A87E1}" type="slidenum">
              <a:rPr lang="en-US" smtClean="0">
                <a:solidFill>
                  <a:schemeClr val="tx1">
                    <a:lumMod val="50000"/>
                    <a:lumOff val="50000"/>
                  </a:schemeClr>
                </a:solidFill>
              </a:rPr>
              <a:pPr>
                <a:defRPr/>
              </a:pPr>
              <a:t>4</a:t>
            </a:fld>
            <a:endParaRPr lang="en-US" dirty="0">
              <a:solidFill>
                <a:schemeClr val="tx1">
                  <a:lumMod val="50000"/>
                  <a:lumOff val="50000"/>
                </a:schemeClr>
              </a:solidFill>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nodeType="afterGroup">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wipe(up)">
                                      <p:cBhvr>
                                        <p:cTn id="1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animBg="1"/>
      <p:bldP spid="1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15"/>
          <p:cNvSpPr>
            <a:spLocks noGrp="1" noChangeArrowheads="1"/>
          </p:cNvSpPr>
          <p:nvPr>
            <p:ph type="title"/>
          </p:nvPr>
        </p:nvSpPr>
        <p:spPr>
          <a:xfrm>
            <a:off x="457200" y="609600"/>
            <a:ext cx="8229600" cy="1066800"/>
          </a:xfrm>
        </p:spPr>
        <p:txBody>
          <a:bodyPr/>
          <a:lstStyle/>
          <a:p>
            <a:r>
              <a:rPr lang="en-US" altLang="en-US" b="1" dirty="0"/>
              <a:t>Profit Margin</a:t>
            </a:r>
          </a:p>
        </p:txBody>
      </p:sp>
      <p:graphicFrame>
        <p:nvGraphicFramePr>
          <p:cNvPr id="51229" name="Group 29"/>
          <p:cNvGraphicFramePr>
            <a:graphicFrameLocks noGrp="1"/>
          </p:cNvGraphicFramePr>
          <p:nvPr/>
        </p:nvGraphicFramePr>
        <p:xfrm>
          <a:off x="2409825" y="2243138"/>
          <a:ext cx="4343400" cy="750888"/>
        </p:xfrm>
        <a:graphic>
          <a:graphicData uri="http://schemas.openxmlformats.org/drawingml/2006/table">
            <a:tbl>
              <a:tblPr/>
              <a:tblGrid>
                <a:gridCol w="2338388">
                  <a:extLst>
                    <a:ext uri="{9D8B030D-6E8A-4147-A177-3AD203B41FA5}">
                      <a16:colId xmlns:a16="http://schemas.microsoft.com/office/drawing/2014/main" xmlns="" val="20000"/>
                    </a:ext>
                  </a:extLst>
                </a:gridCol>
                <a:gridCol w="1857375">
                  <a:extLst>
                    <a:ext uri="{9D8B030D-6E8A-4147-A177-3AD203B41FA5}">
                      <a16:colId xmlns:a16="http://schemas.microsoft.com/office/drawing/2014/main" xmlns="" val="20001"/>
                    </a:ext>
                  </a:extLst>
                </a:gridCol>
                <a:gridCol w="147637">
                  <a:extLst>
                    <a:ext uri="{9D8B030D-6E8A-4147-A177-3AD203B41FA5}">
                      <a16:colId xmlns:a16="http://schemas.microsoft.com/office/drawing/2014/main" xmlns="" val="20002"/>
                    </a:ext>
                  </a:extLst>
                </a:gridCol>
              </a:tblGrid>
              <a:tr h="375444">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FF"/>
                          </a:solidFill>
                          <a:effectLst/>
                          <a:latin typeface="Arial" charset="0"/>
                          <a:ea typeface="ＭＳ Ｐゴシック" pitchFamily="-65" charset="-128"/>
                          <a:cs typeface="Arial" charset="0"/>
                        </a:rPr>
                        <a:t>Profit margin  =  </a:t>
                      </a:r>
                    </a:p>
                  </a:txBody>
                  <a:tcPr marL="9525" marR="9525" marT="9529" marB="0" anchor="ctr" horzOverflow="overflow">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00660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FF"/>
                          </a:solidFill>
                          <a:effectLst/>
                          <a:latin typeface="Arial" charset="0"/>
                          <a:ea typeface="ＭＳ Ｐゴシック" pitchFamily="-65" charset="-128"/>
                          <a:cs typeface="Arial" charset="0"/>
                        </a:rPr>
                        <a:t>Net income</a:t>
                      </a:r>
                    </a:p>
                  </a:txBody>
                  <a:tcPr marL="9525" marR="9525" marT="9529" marB="0" anchor="b" horzOverflow="overflow">
                    <a:lnL>
                      <a:noFill/>
                    </a:lnL>
                    <a:lnR>
                      <a:noFill/>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a:noFill/>
                    </a:lnTlToBr>
                    <a:lnBlToTr>
                      <a:noFill/>
                    </a:lnBlToTr>
                    <a:solidFill>
                      <a:srgbClr val="0066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FF"/>
                          </a:solidFill>
                          <a:effectLst/>
                          <a:latin typeface="Calibri"/>
                          <a:ea typeface="ＭＳ Ｐゴシック" pitchFamily="-65" charset="-128"/>
                          <a:cs typeface="Arial" charset="0"/>
                        </a:rPr>
                        <a:t> </a:t>
                      </a:r>
                      <a:endParaRPr kumimoji="0" lang="en-US" sz="2400" b="0" i="0" u="none" strike="noStrike" cap="none" normalizeH="0" baseline="0" dirty="0">
                        <a:ln>
                          <a:noFill/>
                        </a:ln>
                        <a:solidFill>
                          <a:srgbClr val="FFFFFF"/>
                        </a:solidFill>
                        <a:effectLst/>
                        <a:latin typeface="Arial" charset="0"/>
                        <a:ea typeface="ＭＳ Ｐゴシック" pitchFamily="-65" charset="-128"/>
                        <a:cs typeface="Arial" charset="0"/>
                      </a:endParaRPr>
                    </a:p>
                  </a:txBody>
                  <a:tcPr marL="9525" marR="9525" marT="9529" marB="0" anchor="b" horzOverflow="overflow">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solidFill>
                      <a:srgbClr val="006600"/>
                    </a:solidFill>
                  </a:tcPr>
                </a:tc>
                <a:extLst>
                  <a:ext uri="{0D108BD9-81ED-4DB2-BD59-A6C34878D82A}">
                    <a16:rowId xmlns:a16="http://schemas.microsoft.com/office/drawing/2014/main" xmlns="" val="10000"/>
                  </a:ext>
                </a:extLst>
              </a:tr>
              <a:tr h="375444">
                <a:tc vMerge="1">
                  <a:txBody>
                    <a:bodyPr/>
                    <a:lstStyle/>
                    <a:p>
                      <a:endParaRPr lang="en-US"/>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FF"/>
                          </a:solidFill>
                          <a:effectLst/>
                          <a:latin typeface="Arial" charset="0"/>
                          <a:ea typeface="ＭＳ Ｐゴシック" pitchFamily="-65" charset="-128"/>
                          <a:cs typeface="Arial" charset="0"/>
                        </a:rPr>
                        <a:t>Net sales</a:t>
                      </a:r>
                    </a:p>
                  </a:txBody>
                  <a:tcPr marL="9525" marR="9525" marT="9529" marB="0" anchor="b" horzOverflow="overflow">
                    <a:lnL>
                      <a:noFill/>
                    </a:lnL>
                    <a:lnR>
                      <a:noFill/>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0066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FF"/>
                          </a:solidFill>
                          <a:effectLst/>
                          <a:latin typeface="Calibri"/>
                          <a:ea typeface="ＭＳ Ｐゴシック" pitchFamily="-65" charset="-128"/>
                          <a:cs typeface="Arial" charset="0"/>
                        </a:rPr>
                        <a:t> </a:t>
                      </a:r>
                      <a:endParaRPr kumimoji="0" lang="en-US" sz="2400" b="0" i="0" u="none" strike="noStrike" cap="none" normalizeH="0" baseline="0" dirty="0">
                        <a:ln>
                          <a:noFill/>
                        </a:ln>
                        <a:solidFill>
                          <a:srgbClr val="FFFFFF"/>
                        </a:solidFill>
                        <a:effectLst/>
                        <a:latin typeface="Arial" charset="0"/>
                        <a:ea typeface="ＭＳ Ｐゴシック" pitchFamily="-65" charset="-128"/>
                        <a:cs typeface="Arial" charset="0"/>
                      </a:endParaRPr>
                    </a:p>
                  </a:txBody>
                  <a:tcPr marL="9525" marR="9525" marT="9529" marB="0" anchor="b" horzOverflow="overflow">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a:noFill/>
                    </a:lnTlToBr>
                    <a:lnBlToTr>
                      <a:noFill/>
                    </a:lnBlToTr>
                    <a:solidFill>
                      <a:srgbClr val="006600"/>
                    </a:solidFill>
                  </a:tcPr>
                </a:tc>
                <a:extLst>
                  <a:ext uri="{0D108BD9-81ED-4DB2-BD59-A6C34878D82A}">
                    <a16:rowId xmlns:a16="http://schemas.microsoft.com/office/drawing/2014/main" xmlns="" val="10001"/>
                  </a:ext>
                </a:extLst>
              </a:tr>
            </a:tbl>
          </a:graphicData>
        </a:graphic>
      </p:graphicFrame>
      <p:sp>
        <p:nvSpPr>
          <p:cNvPr id="18" name="Rectangle 2"/>
          <p:cNvSpPr>
            <a:spLocks noChangeArrowheads="1"/>
          </p:cNvSpPr>
          <p:nvPr/>
        </p:nvSpPr>
        <p:spPr bwMode="auto">
          <a:xfrm>
            <a:off x="1524000" y="4957762"/>
            <a:ext cx="5867400" cy="828675"/>
          </a:xfrm>
          <a:prstGeom prst="rect">
            <a:avLst/>
          </a:prstGeom>
          <a:solidFill>
            <a:schemeClr val="bg2"/>
          </a:solidFill>
          <a:ln w="12700" cmpd="thinThick">
            <a:solidFill>
              <a:schemeClr val="accent3">
                <a:lumMod val="75000"/>
              </a:schemeClr>
            </a:solidFill>
            <a:miter lim="800000"/>
            <a:headEnd/>
            <a:tailEnd/>
          </a:ln>
          <a:effectLst>
            <a:outerShdw blurRad="50800" dist="38100" dir="2700000" algn="tl" rotWithShape="0">
              <a:prstClr val="black">
                <a:alpha val="40000"/>
              </a:prstClr>
            </a:outerShdw>
          </a:effectLst>
        </p:spPr>
        <p:txBody>
          <a:bodyPr lIns="90488" tIns="44450" rIns="90488" bIns="44450">
            <a:spAutoFit/>
          </a:bodyPr>
          <a:lstStyle/>
          <a:p>
            <a:pPr algn="ctr">
              <a:defRPr/>
            </a:pPr>
            <a:r>
              <a:rPr lang="en-US" sz="2400" dirty="0">
                <a:solidFill>
                  <a:schemeClr val="accent3">
                    <a:lumMod val="50000"/>
                  </a:schemeClr>
                </a:solidFill>
                <a:latin typeface="Arial" charset="0"/>
                <a:ea typeface="ＭＳ Ｐゴシック" pitchFamily="-108" charset="-128"/>
              </a:rPr>
              <a:t>This ratio measures a company’s ability to earn net income from each sales dollar.</a:t>
            </a:r>
          </a:p>
        </p:txBody>
      </p:sp>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8" name="Rounded Rectangle 7"/>
          <p:cNvSpPr/>
          <p:nvPr/>
        </p:nvSpPr>
        <p:spPr>
          <a:xfrm>
            <a:off x="138113" y="6515100"/>
            <a:ext cx="3976687" cy="264018"/>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noProof="0" dirty="0">
                <a:solidFill>
                  <a:prstClr val="black"/>
                </a:solidFill>
                <a:latin typeface="Arial Narrow" pitchFamily="34" charset="0"/>
                <a:cs typeface="+mn-cs"/>
              </a:rPr>
              <a:t>P3:</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t>Define and apply ratio analysis.</a:t>
            </a:r>
          </a:p>
        </p:txBody>
      </p:sp>
      <p:sp>
        <p:nvSpPr>
          <p:cNvPr id="10" name="Rectangle 9">
            <a:extLst>
              <a:ext uri="{FF2B5EF4-FFF2-40B4-BE49-F238E27FC236}">
                <a16:creationId xmlns:a16="http://schemas.microsoft.com/office/drawing/2014/main" xmlns="" id="{12915137-A206-5248-A722-ABDB7F52E0DF}"/>
              </a:ext>
            </a:extLst>
          </p:cNvPr>
          <p:cNvSpPr>
            <a:spLocks noGrp="1" noChangeArrowheads="1"/>
          </p:cNvSpPr>
          <p:nvPr/>
        </p:nvSpPr>
        <p:spPr bwMode="auto">
          <a:xfrm>
            <a:off x="6308785"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a16="http://schemas.microsoft.com/office/drawing/2014/main" xmlns="" id="{98D60A01-1972-A643-A0CB-329BCAF32184}"/>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13-</a:t>
            </a:r>
            <a:fld id="{389021C6-BF4E-47D5-A0FD-A156D54A87E1}" type="slidenum">
              <a:rPr lang="en-US" smtClean="0">
                <a:solidFill>
                  <a:schemeClr val="tx1">
                    <a:lumMod val="50000"/>
                    <a:lumOff val="50000"/>
                  </a:schemeClr>
                </a:solidFill>
              </a:rPr>
              <a:pPr>
                <a:defRPr/>
              </a:pPr>
              <a:t>40</a:t>
            </a:fld>
            <a:endParaRPr lang="en-US" dirty="0">
              <a:solidFill>
                <a:schemeClr val="tx1">
                  <a:lumMod val="50000"/>
                  <a:lumOff val="50000"/>
                </a:schemeClr>
              </a:solidFill>
            </a:endParaRPr>
          </a:p>
        </p:txBody>
      </p:sp>
      <p:pic>
        <p:nvPicPr>
          <p:cNvPr id="3" name="Picture 2">
            <a:extLst>
              <a:ext uri="{FF2B5EF4-FFF2-40B4-BE49-F238E27FC236}">
                <a16:creationId xmlns:a16="http://schemas.microsoft.com/office/drawing/2014/main" xmlns="" id="{F389DF60-C27C-49E9-9E2B-FB99E4C543D1}"/>
              </a:ext>
            </a:extLst>
          </p:cNvPr>
          <p:cNvPicPr>
            <a:picLocks noChangeAspect="1"/>
          </p:cNvPicPr>
          <p:nvPr/>
        </p:nvPicPr>
        <p:blipFill>
          <a:blip r:embed="rId3"/>
          <a:stretch>
            <a:fillRect/>
          </a:stretch>
        </p:blipFill>
        <p:spPr>
          <a:xfrm>
            <a:off x="1166922" y="3300442"/>
            <a:ext cx="6810156" cy="928657"/>
          </a:xfrm>
          <a:prstGeom prst="rect">
            <a:avLst/>
          </a:prstGeom>
        </p:spPr>
      </p:pic>
    </p:spTree>
  </p:cSld>
  <p:clrMapOvr>
    <a:masterClrMapping/>
  </p:clrMapOvr>
  <p:transition>
    <p:pull dir="d"/>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230" name="Group 30"/>
          <p:cNvGraphicFramePr>
            <a:graphicFrameLocks noGrp="1"/>
          </p:cNvGraphicFramePr>
          <p:nvPr>
            <p:extLst>
              <p:ext uri="{D42A27DB-BD31-4B8C-83A1-F6EECF244321}">
                <p14:modId xmlns:p14="http://schemas.microsoft.com/office/powerpoint/2010/main" val="3968234968"/>
              </p:ext>
            </p:extLst>
          </p:nvPr>
        </p:nvGraphicFramePr>
        <p:xfrm>
          <a:off x="1414152" y="1384241"/>
          <a:ext cx="6096000" cy="1198563"/>
        </p:xfrm>
        <a:graphic>
          <a:graphicData uri="http://schemas.openxmlformats.org/drawingml/2006/table">
            <a:tbl>
              <a:tblPr/>
              <a:tblGrid>
                <a:gridCol w="3211513">
                  <a:extLst>
                    <a:ext uri="{9D8B030D-6E8A-4147-A177-3AD203B41FA5}">
                      <a16:colId xmlns:a16="http://schemas.microsoft.com/office/drawing/2014/main" xmlns="" val="20000"/>
                    </a:ext>
                  </a:extLst>
                </a:gridCol>
                <a:gridCol w="2720975">
                  <a:extLst>
                    <a:ext uri="{9D8B030D-6E8A-4147-A177-3AD203B41FA5}">
                      <a16:colId xmlns:a16="http://schemas.microsoft.com/office/drawing/2014/main" xmlns="" val="20001"/>
                    </a:ext>
                  </a:extLst>
                </a:gridCol>
                <a:gridCol w="163512">
                  <a:extLst>
                    <a:ext uri="{9D8B030D-6E8A-4147-A177-3AD203B41FA5}">
                      <a16:colId xmlns:a16="http://schemas.microsoft.com/office/drawing/2014/main" xmlns="" val="20002"/>
                    </a:ext>
                  </a:extLst>
                </a:gridCol>
              </a:tblGrid>
              <a:tr h="457321">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FF"/>
                          </a:solidFill>
                          <a:effectLst/>
                          <a:latin typeface="Arial" charset="0"/>
                          <a:ea typeface="ＭＳ Ｐゴシック" pitchFamily="-65" charset="-128"/>
                          <a:cs typeface="Arial" charset="0"/>
                        </a:rPr>
                        <a:t>Return on total asset  =  </a:t>
                      </a:r>
                    </a:p>
                  </a:txBody>
                  <a:tcPr marL="9525" marR="9525" marT="9528" marB="0" anchor="ctr" horzOverflow="overflow">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00660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FF"/>
                          </a:solidFill>
                          <a:effectLst/>
                          <a:latin typeface="Arial" charset="0"/>
                          <a:ea typeface="ＭＳ Ｐゴシック" pitchFamily="-65" charset="-128"/>
                          <a:cs typeface="Arial" charset="0"/>
                        </a:rPr>
                        <a:t>Net income</a:t>
                      </a:r>
                    </a:p>
                  </a:txBody>
                  <a:tcPr marL="9525" marR="9525" marT="9528" marB="0" anchor="b" horzOverflow="overflow">
                    <a:lnL>
                      <a:noFill/>
                    </a:lnL>
                    <a:lnR>
                      <a:noFill/>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a:noFill/>
                    </a:lnTlToBr>
                    <a:lnBlToTr>
                      <a:noFill/>
                    </a:lnBlToTr>
                    <a:solidFill>
                      <a:srgbClr val="0066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FF"/>
                          </a:solidFill>
                          <a:effectLst/>
                          <a:latin typeface="Calibri"/>
                          <a:ea typeface="ＭＳ Ｐゴシック" pitchFamily="-65" charset="-128"/>
                          <a:cs typeface="Arial" charset="0"/>
                        </a:rPr>
                        <a:t> </a:t>
                      </a:r>
                      <a:endParaRPr kumimoji="0" lang="en-US" sz="2400" b="0" i="0" u="none" strike="noStrike" cap="none" normalizeH="0" baseline="0" dirty="0">
                        <a:ln>
                          <a:noFill/>
                        </a:ln>
                        <a:solidFill>
                          <a:srgbClr val="FFFFFF"/>
                        </a:solidFill>
                        <a:effectLst/>
                        <a:latin typeface="Arial" charset="0"/>
                        <a:ea typeface="ＭＳ Ｐゴシック" pitchFamily="-65" charset="-128"/>
                        <a:cs typeface="Arial" charset="0"/>
                      </a:endParaRPr>
                    </a:p>
                  </a:txBody>
                  <a:tcPr marL="9525" marR="9525" marT="9528" marB="0" anchor="b" horzOverflow="overflow">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solidFill>
                      <a:srgbClr val="006600"/>
                    </a:solidFill>
                  </a:tcPr>
                </a:tc>
                <a:extLst>
                  <a:ext uri="{0D108BD9-81ED-4DB2-BD59-A6C34878D82A}">
                    <a16:rowId xmlns:a16="http://schemas.microsoft.com/office/drawing/2014/main" xmlns="" val="10000"/>
                  </a:ext>
                </a:extLst>
              </a:tr>
              <a:tr h="741242">
                <a:tc vMerge="1">
                  <a:txBody>
                    <a:bodyPr/>
                    <a:lstStyle/>
                    <a:p>
                      <a:endParaRPr lang="en-US"/>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FF"/>
                          </a:solidFill>
                          <a:effectLst/>
                          <a:latin typeface="Arial" charset="0"/>
                          <a:ea typeface="ＭＳ Ｐゴシック" pitchFamily="-65" charset="-128"/>
                          <a:cs typeface="Arial" charset="0"/>
                        </a:rPr>
                        <a:t>Average total assets</a:t>
                      </a:r>
                    </a:p>
                  </a:txBody>
                  <a:tcPr marL="9525" marR="9525" marT="9528" marB="0" anchor="b" horzOverflow="overflow">
                    <a:lnL>
                      <a:noFill/>
                    </a:lnL>
                    <a:lnR>
                      <a:noFill/>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0066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FF"/>
                          </a:solidFill>
                          <a:effectLst/>
                          <a:latin typeface="Calibri"/>
                          <a:ea typeface="ＭＳ Ｐゴシック" pitchFamily="-65" charset="-128"/>
                          <a:cs typeface="Arial" charset="0"/>
                        </a:rPr>
                        <a:t> </a:t>
                      </a:r>
                      <a:endParaRPr kumimoji="0" lang="en-US" sz="2400" b="0" i="0" u="none" strike="noStrike" cap="none" normalizeH="0" baseline="0" dirty="0">
                        <a:ln>
                          <a:noFill/>
                        </a:ln>
                        <a:solidFill>
                          <a:srgbClr val="FFFFFF"/>
                        </a:solidFill>
                        <a:effectLst/>
                        <a:latin typeface="Arial" charset="0"/>
                        <a:ea typeface="ＭＳ Ｐゴシック" pitchFamily="-65" charset="-128"/>
                        <a:cs typeface="Arial" charset="0"/>
                      </a:endParaRPr>
                    </a:p>
                  </a:txBody>
                  <a:tcPr marL="9525" marR="9525" marT="9528" marB="0" anchor="b" horzOverflow="overflow">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a:noFill/>
                    </a:lnTlToBr>
                    <a:lnBlToTr>
                      <a:noFill/>
                    </a:lnBlToTr>
                    <a:solidFill>
                      <a:srgbClr val="006600"/>
                    </a:solidFill>
                  </a:tcPr>
                </a:tc>
                <a:extLst>
                  <a:ext uri="{0D108BD9-81ED-4DB2-BD59-A6C34878D82A}">
                    <a16:rowId xmlns:a16="http://schemas.microsoft.com/office/drawing/2014/main" xmlns="" val="10001"/>
                  </a:ext>
                </a:extLst>
              </a:tr>
            </a:tbl>
          </a:graphicData>
        </a:graphic>
      </p:graphicFrame>
      <p:sp>
        <p:nvSpPr>
          <p:cNvPr id="95245" name="Rectangle 15"/>
          <p:cNvSpPr>
            <a:spLocks noGrp="1" noChangeArrowheads="1"/>
          </p:cNvSpPr>
          <p:nvPr>
            <p:ph type="title"/>
          </p:nvPr>
        </p:nvSpPr>
        <p:spPr>
          <a:xfrm>
            <a:off x="457199" y="398493"/>
            <a:ext cx="8229600" cy="1066800"/>
          </a:xfrm>
        </p:spPr>
        <p:txBody>
          <a:bodyPr/>
          <a:lstStyle/>
          <a:p>
            <a:r>
              <a:rPr lang="en-US" altLang="en-US" b="1" dirty="0"/>
              <a:t>Return on Total Assets</a:t>
            </a:r>
          </a:p>
        </p:txBody>
      </p:sp>
      <p:sp>
        <p:nvSpPr>
          <p:cNvPr id="20" name="Rectangle 2"/>
          <p:cNvSpPr>
            <a:spLocks noChangeArrowheads="1"/>
          </p:cNvSpPr>
          <p:nvPr/>
        </p:nvSpPr>
        <p:spPr bwMode="auto">
          <a:xfrm>
            <a:off x="388399" y="3709268"/>
            <a:ext cx="8229600" cy="1567096"/>
          </a:xfrm>
          <a:prstGeom prst="rect">
            <a:avLst/>
          </a:prstGeom>
          <a:solidFill>
            <a:schemeClr val="bg2"/>
          </a:solidFill>
          <a:ln w="12700" cmpd="thinThick">
            <a:solidFill>
              <a:schemeClr val="accent3">
                <a:lumMod val="50000"/>
              </a:schemeClr>
            </a:solidFill>
            <a:miter lim="800000"/>
            <a:headEnd/>
            <a:tailEnd/>
          </a:ln>
          <a:effectLst>
            <a:outerShdw blurRad="50800" dist="38100" dir="2700000" algn="tl" rotWithShape="0">
              <a:prstClr val="black">
                <a:alpha val="40000"/>
              </a:prstClr>
            </a:outerShdw>
          </a:effectLst>
        </p:spPr>
        <p:txBody>
          <a:bodyPr wrap="square" lIns="90488" tIns="44450" rIns="90488" bIns="44450">
            <a:spAutoFit/>
          </a:bodyPr>
          <a:lstStyle/>
          <a:p>
            <a:pPr marL="342900" indent="-342900" algn="ctr">
              <a:buFont typeface="Arial" panose="020B0604020202020204" pitchFamily="34" charset="0"/>
              <a:buChar char="•"/>
              <a:defRPr/>
            </a:pPr>
            <a:r>
              <a:rPr lang="en-US" sz="2400" dirty="0">
                <a:solidFill>
                  <a:schemeClr val="accent3">
                    <a:lumMod val="50000"/>
                  </a:schemeClr>
                </a:solidFill>
                <a:latin typeface="Arial" charset="0"/>
                <a:ea typeface="ＭＳ Ｐゴシック" pitchFamily="-108" charset="-128"/>
              </a:rPr>
              <a:t>Return on total assets measures how well assets are utilized by the company.</a:t>
            </a:r>
          </a:p>
          <a:p>
            <a:pPr marL="342900" indent="-342900" algn="ctr">
              <a:buFont typeface="Arial" panose="020B0604020202020204" pitchFamily="34" charset="0"/>
              <a:buChar char="•"/>
              <a:defRPr/>
            </a:pPr>
            <a:r>
              <a:rPr lang="en-US" sz="2400" dirty="0">
                <a:solidFill>
                  <a:schemeClr val="accent3">
                    <a:lumMod val="50000"/>
                  </a:schemeClr>
                </a:solidFill>
                <a:latin typeface="Arial" charset="0"/>
                <a:ea typeface="ＭＳ Ｐゴシック" pitchFamily="-108" charset="-128"/>
              </a:rPr>
              <a:t>The relation between profit margin, total asset turnover, and return on total assets is:</a:t>
            </a:r>
          </a:p>
        </p:txBody>
      </p:sp>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8" name="Rounded Rectangle 7"/>
          <p:cNvSpPr/>
          <p:nvPr/>
        </p:nvSpPr>
        <p:spPr>
          <a:xfrm>
            <a:off x="138113" y="6515100"/>
            <a:ext cx="3976687" cy="264018"/>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noProof="0" dirty="0">
                <a:solidFill>
                  <a:prstClr val="black"/>
                </a:solidFill>
                <a:latin typeface="Arial Narrow" pitchFamily="34" charset="0"/>
                <a:cs typeface="+mn-cs"/>
              </a:rPr>
              <a:t>P3:</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t>Define and apply ratio analysis.</a:t>
            </a:r>
          </a:p>
        </p:txBody>
      </p:sp>
      <p:sp>
        <p:nvSpPr>
          <p:cNvPr id="10" name="Rectangle 9">
            <a:extLst>
              <a:ext uri="{FF2B5EF4-FFF2-40B4-BE49-F238E27FC236}">
                <a16:creationId xmlns:a16="http://schemas.microsoft.com/office/drawing/2014/main" xmlns="" id="{EF02218C-BAF2-D141-814C-00ECE30A81D3}"/>
              </a:ext>
            </a:extLst>
          </p:cNvPr>
          <p:cNvSpPr>
            <a:spLocks noGrp="1" noChangeArrowheads="1"/>
          </p:cNvSpPr>
          <p:nvPr/>
        </p:nvSpPr>
        <p:spPr bwMode="auto">
          <a:xfrm>
            <a:off x="6248400" y="6384321"/>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a16="http://schemas.microsoft.com/office/drawing/2014/main" xmlns="" id="{869B48DB-2F0D-8947-AB0D-6A4554111DA5}"/>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13-</a:t>
            </a:r>
            <a:fld id="{389021C6-BF4E-47D5-A0FD-A156D54A87E1}" type="slidenum">
              <a:rPr lang="en-US" smtClean="0">
                <a:solidFill>
                  <a:schemeClr val="tx1">
                    <a:lumMod val="50000"/>
                    <a:lumOff val="50000"/>
                  </a:schemeClr>
                </a:solidFill>
              </a:rPr>
              <a:pPr>
                <a:defRPr/>
              </a:pPr>
              <a:t>41</a:t>
            </a:fld>
            <a:endParaRPr lang="en-US" dirty="0">
              <a:solidFill>
                <a:schemeClr val="tx1">
                  <a:lumMod val="50000"/>
                  <a:lumOff val="50000"/>
                </a:schemeClr>
              </a:solidFill>
            </a:endParaRPr>
          </a:p>
        </p:txBody>
      </p:sp>
      <p:pic>
        <p:nvPicPr>
          <p:cNvPr id="4" name="Picture 3">
            <a:extLst>
              <a:ext uri="{FF2B5EF4-FFF2-40B4-BE49-F238E27FC236}">
                <a16:creationId xmlns:a16="http://schemas.microsoft.com/office/drawing/2014/main" xmlns="" id="{1F383043-6C1E-47BD-B5B7-4D79C580AABC}"/>
              </a:ext>
            </a:extLst>
          </p:cNvPr>
          <p:cNvPicPr>
            <a:picLocks noChangeAspect="1"/>
          </p:cNvPicPr>
          <p:nvPr/>
        </p:nvPicPr>
        <p:blipFill>
          <a:blip r:embed="rId3"/>
          <a:stretch>
            <a:fillRect/>
          </a:stretch>
        </p:blipFill>
        <p:spPr>
          <a:xfrm>
            <a:off x="427462" y="2808274"/>
            <a:ext cx="8114992" cy="669419"/>
          </a:xfrm>
          <a:prstGeom prst="rect">
            <a:avLst/>
          </a:prstGeom>
        </p:spPr>
      </p:pic>
      <p:pic>
        <p:nvPicPr>
          <p:cNvPr id="2" name="Picture 1">
            <a:extLst>
              <a:ext uri="{FF2B5EF4-FFF2-40B4-BE49-F238E27FC236}">
                <a16:creationId xmlns:a16="http://schemas.microsoft.com/office/drawing/2014/main" xmlns="" id="{0D28DAF1-9C8A-425F-90D9-16637F0E961E}"/>
              </a:ext>
            </a:extLst>
          </p:cNvPr>
          <p:cNvPicPr>
            <a:picLocks noChangeAspect="1"/>
          </p:cNvPicPr>
          <p:nvPr/>
        </p:nvPicPr>
        <p:blipFill>
          <a:blip r:embed="rId4"/>
          <a:stretch>
            <a:fillRect/>
          </a:stretch>
        </p:blipFill>
        <p:spPr>
          <a:xfrm>
            <a:off x="1524000" y="5374596"/>
            <a:ext cx="5619048" cy="952381"/>
          </a:xfrm>
          <a:prstGeom prst="rect">
            <a:avLst/>
          </a:prstGeom>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nodeType="withEffect">
                                  <p:stCondLst>
                                    <p:cond delay="0"/>
                                  </p:stCondLst>
                                  <p:childTnLst>
                                    <p:set>
                                      <p:cBhvr>
                                        <p:cTn id="6" dur="1" fill="hold">
                                          <p:stCondLst>
                                            <p:cond delay="0"/>
                                          </p:stCondLst>
                                        </p:cTn>
                                        <p:tgtEl>
                                          <p:spTgt spid="51230"/>
                                        </p:tgtEl>
                                        <p:attrNameLst>
                                          <p:attrName>style.visibility</p:attrName>
                                        </p:attrNameLst>
                                      </p:cBhvr>
                                      <p:to>
                                        <p:strVal val="visible"/>
                                      </p:to>
                                    </p:set>
                                    <p:animEffect transition="in" filter="strips(downRight)">
                                      <p:cBhvr>
                                        <p:cTn id="7" dur="500"/>
                                        <p:tgtEl>
                                          <p:spTgt spid="51230"/>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dissolve">
                                      <p:cBhvr>
                                        <p:cTn id="1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71" name="Rectangle 15"/>
          <p:cNvSpPr>
            <a:spLocks noGrp="1" noChangeArrowheads="1"/>
          </p:cNvSpPr>
          <p:nvPr>
            <p:ph type="title"/>
          </p:nvPr>
        </p:nvSpPr>
        <p:spPr>
          <a:xfrm>
            <a:off x="457200" y="533400"/>
            <a:ext cx="8229600" cy="1143000"/>
          </a:xfrm>
        </p:spPr>
        <p:txBody>
          <a:bodyPr rtlCol="0">
            <a:normAutofit/>
          </a:bodyPr>
          <a:lstStyle/>
          <a:p>
            <a:pPr fontAlgn="auto">
              <a:spcAft>
                <a:spcPts val="0"/>
              </a:spcAft>
              <a:defRPr/>
            </a:pPr>
            <a:r>
              <a:rPr lang="en-US" b="1" dirty="0"/>
              <a:t>Return on Equity</a:t>
            </a:r>
          </a:p>
        </p:txBody>
      </p:sp>
      <p:graphicFrame>
        <p:nvGraphicFramePr>
          <p:cNvPr id="52241" name="Group 17"/>
          <p:cNvGraphicFramePr>
            <a:graphicFrameLocks noGrp="1"/>
          </p:cNvGraphicFramePr>
          <p:nvPr>
            <p:extLst>
              <p:ext uri="{D42A27DB-BD31-4B8C-83A1-F6EECF244321}">
                <p14:modId xmlns:p14="http://schemas.microsoft.com/office/powerpoint/2010/main" val="81455875"/>
              </p:ext>
            </p:extLst>
          </p:nvPr>
        </p:nvGraphicFramePr>
        <p:xfrm>
          <a:off x="304800" y="2147285"/>
          <a:ext cx="8534400" cy="723900"/>
        </p:xfrm>
        <a:graphic>
          <a:graphicData uri="http://schemas.openxmlformats.org/drawingml/2006/table">
            <a:tbl>
              <a:tblPr/>
              <a:tblGrid>
                <a:gridCol w="4440238">
                  <a:extLst>
                    <a:ext uri="{9D8B030D-6E8A-4147-A177-3AD203B41FA5}">
                      <a16:colId xmlns:a16="http://schemas.microsoft.com/office/drawing/2014/main" xmlns="" val="20000"/>
                    </a:ext>
                  </a:extLst>
                </a:gridCol>
                <a:gridCol w="3967162">
                  <a:extLst>
                    <a:ext uri="{9D8B030D-6E8A-4147-A177-3AD203B41FA5}">
                      <a16:colId xmlns:a16="http://schemas.microsoft.com/office/drawing/2014/main" xmlns="" val="20001"/>
                    </a:ext>
                  </a:extLst>
                </a:gridCol>
                <a:gridCol w="127000">
                  <a:extLst>
                    <a:ext uri="{9D8B030D-6E8A-4147-A177-3AD203B41FA5}">
                      <a16:colId xmlns:a16="http://schemas.microsoft.com/office/drawing/2014/main" xmlns="" val="20002"/>
                    </a:ext>
                  </a:extLst>
                </a:gridCol>
              </a:tblGrid>
              <a:tr h="381000">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FFFFFF"/>
                          </a:solidFill>
                          <a:effectLst/>
                          <a:latin typeface="Arial" charset="0"/>
                          <a:ea typeface="ＭＳ Ｐゴシック" pitchFamily="-65" charset="-128"/>
                          <a:cs typeface="Arial" charset="0"/>
                        </a:rPr>
                        <a:t>Return on equity  =  </a:t>
                      </a:r>
                    </a:p>
                  </a:txBody>
                  <a:tcPr marL="9525" marR="9525" marT="9525" marB="0" anchor="ctr" horzOverflow="overflow">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00660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FFFFFF"/>
                          </a:solidFill>
                          <a:effectLst/>
                          <a:latin typeface="Arial" charset="0"/>
                          <a:ea typeface="ＭＳ Ｐゴシック" pitchFamily="-65" charset="-128"/>
                          <a:cs typeface="Arial" charset="0"/>
                        </a:rPr>
                        <a:t>Net income</a:t>
                      </a:r>
                    </a:p>
                  </a:txBody>
                  <a:tcPr marL="9525" marR="9525" marT="9525" marB="0" anchor="b" horzOverflow="overflow">
                    <a:lnL>
                      <a:noFill/>
                    </a:lnL>
                    <a:lnR>
                      <a:noFill/>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a:noFill/>
                    </a:lnTlToBr>
                    <a:lnBlToTr>
                      <a:noFill/>
                    </a:lnBlToTr>
                    <a:solidFill>
                      <a:srgbClr val="0066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FFFFFF"/>
                          </a:solidFill>
                          <a:effectLst/>
                          <a:latin typeface="Calibri" pitchFamily="-107" charset="0"/>
                          <a:ea typeface="ＭＳ Ｐゴシック" pitchFamily="-65" charset="-128"/>
                          <a:cs typeface="Arial" charset="0"/>
                        </a:rPr>
                        <a:t> </a:t>
                      </a:r>
                    </a:p>
                  </a:txBody>
                  <a:tcPr marL="9525" marR="9525" marT="9525" marB="0" anchor="b" horzOverflow="overflow">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solidFill>
                      <a:srgbClr val="006600"/>
                    </a:solidFill>
                  </a:tcPr>
                </a:tc>
                <a:extLst>
                  <a:ext uri="{0D108BD9-81ED-4DB2-BD59-A6C34878D82A}">
                    <a16:rowId xmlns:a16="http://schemas.microsoft.com/office/drawing/2014/main" xmlns="" val="10000"/>
                  </a:ext>
                </a:extLst>
              </a:tr>
              <a:tr h="342900">
                <a:tc vMerge="1">
                  <a:txBody>
                    <a:bodyPr/>
                    <a:lstStyle/>
                    <a:p>
                      <a:endParaRPr lang="en-US"/>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FFFFFF"/>
                          </a:solidFill>
                          <a:effectLst/>
                          <a:latin typeface="Arial" charset="0"/>
                          <a:ea typeface="ＭＳ Ｐゴシック" pitchFamily="-65" charset="-128"/>
                          <a:cs typeface="Arial" charset="0"/>
                        </a:rPr>
                        <a:t>Average total equity</a:t>
                      </a:r>
                    </a:p>
                  </a:txBody>
                  <a:tcPr marL="9525" marR="9525" marT="9525" marB="0" anchor="b" horzOverflow="overflow">
                    <a:lnL>
                      <a:noFill/>
                    </a:lnL>
                    <a:lnR>
                      <a:noFill/>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0066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FFFFFF"/>
                          </a:solidFill>
                          <a:effectLst/>
                          <a:latin typeface="Calibri" pitchFamily="-107" charset="0"/>
                          <a:ea typeface="ＭＳ Ｐゴシック" pitchFamily="-65" charset="-128"/>
                          <a:cs typeface="Arial" charset="0"/>
                        </a:rPr>
                        <a:t> </a:t>
                      </a:r>
                    </a:p>
                  </a:txBody>
                  <a:tcPr marL="9525" marR="9525" marT="9525" marB="0" anchor="b" horzOverflow="overflow">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a:noFill/>
                    </a:lnTlToBr>
                    <a:lnBlToTr>
                      <a:noFill/>
                    </a:lnBlToTr>
                    <a:solidFill>
                      <a:srgbClr val="006600"/>
                    </a:solidFill>
                  </a:tcPr>
                </a:tc>
                <a:extLst>
                  <a:ext uri="{0D108BD9-81ED-4DB2-BD59-A6C34878D82A}">
                    <a16:rowId xmlns:a16="http://schemas.microsoft.com/office/drawing/2014/main" xmlns="" val="10001"/>
                  </a:ext>
                </a:extLst>
              </a:tr>
            </a:tbl>
          </a:graphicData>
        </a:graphic>
      </p:graphicFrame>
      <p:sp>
        <p:nvSpPr>
          <p:cNvPr id="18" name="Rectangle 2"/>
          <p:cNvSpPr>
            <a:spLocks noChangeArrowheads="1"/>
          </p:cNvSpPr>
          <p:nvPr/>
        </p:nvSpPr>
        <p:spPr bwMode="auto">
          <a:xfrm>
            <a:off x="1080904" y="4623703"/>
            <a:ext cx="6400800" cy="828432"/>
          </a:xfrm>
          <a:prstGeom prst="rect">
            <a:avLst/>
          </a:prstGeom>
          <a:solidFill>
            <a:schemeClr val="bg2"/>
          </a:solidFill>
          <a:ln w="12700" cmpd="thinThick">
            <a:solidFill>
              <a:schemeClr val="accent3">
                <a:lumMod val="50000"/>
              </a:schemeClr>
            </a:solidFill>
            <a:miter lim="800000"/>
            <a:headEnd/>
            <a:tailEnd/>
          </a:ln>
          <a:effectLst>
            <a:outerShdw blurRad="50800" dist="38100" dir="2700000" algn="tl" rotWithShape="0">
              <a:prstClr val="black">
                <a:alpha val="40000"/>
              </a:prstClr>
            </a:outerShdw>
          </a:effectLst>
        </p:spPr>
        <p:txBody>
          <a:bodyPr lIns="90488" tIns="44450" rIns="90488" bIns="44450">
            <a:spAutoFit/>
          </a:bodyPr>
          <a:lstStyle/>
          <a:p>
            <a:pPr algn="ctr">
              <a:defRPr/>
            </a:pPr>
            <a:r>
              <a:rPr lang="en-US" sz="2400" dirty="0">
                <a:solidFill>
                  <a:schemeClr val="accent3">
                    <a:lumMod val="50000"/>
                  </a:schemeClr>
                </a:solidFill>
                <a:latin typeface="Arial" charset="0"/>
                <a:ea typeface="ＭＳ Ｐゴシック" pitchFamily="-108" charset="-128"/>
              </a:rPr>
              <a:t>This measure indicates the company’s ability to earn income for common stockholders.</a:t>
            </a:r>
          </a:p>
        </p:txBody>
      </p:sp>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8" name="Rounded Rectangle 7"/>
          <p:cNvSpPr/>
          <p:nvPr/>
        </p:nvSpPr>
        <p:spPr>
          <a:xfrm>
            <a:off x="138113" y="6515100"/>
            <a:ext cx="3976687" cy="264018"/>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noProof="0" dirty="0">
                <a:solidFill>
                  <a:prstClr val="black"/>
                </a:solidFill>
                <a:latin typeface="Arial Narrow" pitchFamily="34" charset="0"/>
                <a:cs typeface="+mn-cs"/>
              </a:rPr>
              <a:t>P3:</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t>Define and apply ratio analysis.</a:t>
            </a:r>
          </a:p>
        </p:txBody>
      </p:sp>
      <p:sp>
        <p:nvSpPr>
          <p:cNvPr id="10" name="Rectangle 9">
            <a:extLst>
              <a:ext uri="{FF2B5EF4-FFF2-40B4-BE49-F238E27FC236}">
                <a16:creationId xmlns:a16="http://schemas.microsoft.com/office/drawing/2014/main" xmlns="" id="{E7D094EC-394A-BB47-B0FF-8C8D3FD680D0}"/>
              </a:ext>
            </a:extLst>
          </p:cNvPr>
          <p:cNvSpPr>
            <a:spLocks noGrp="1" noChangeArrowheads="1"/>
          </p:cNvSpPr>
          <p:nvPr/>
        </p:nvSpPr>
        <p:spPr bwMode="auto">
          <a:xfrm>
            <a:off x="624840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a16="http://schemas.microsoft.com/office/drawing/2014/main" xmlns="" id="{9FEAA092-3994-2647-AE08-E733DB709DA5}"/>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13-</a:t>
            </a:r>
            <a:fld id="{389021C6-BF4E-47D5-A0FD-A156D54A87E1}" type="slidenum">
              <a:rPr lang="en-US" smtClean="0">
                <a:solidFill>
                  <a:schemeClr val="tx1">
                    <a:lumMod val="50000"/>
                    <a:lumOff val="50000"/>
                  </a:schemeClr>
                </a:solidFill>
              </a:rPr>
              <a:pPr>
                <a:defRPr/>
              </a:pPr>
              <a:t>42</a:t>
            </a:fld>
            <a:endParaRPr lang="en-US" dirty="0">
              <a:solidFill>
                <a:schemeClr val="tx1">
                  <a:lumMod val="50000"/>
                  <a:lumOff val="50000"/>
                </a:schemeClr>
              </a:solidFill>
            </a:endParaRPr>
          </a:p>
        </p:txBody>
      </p:sp>
      <p:pic>
        <p:nvPicPr>
          <p:cNvPr id="3" name="Picture 2">
            <a:extLst>
              <a:ext uri="{FF2B5EF4-FFF2-40B4-BE49-F238E27FC236}">
                <a16:creationId xmlns:a16="http://schemas.microsoft.com/office/drawing/2014/main" xmlns="" id="{02C54E57-43E1-448F-A936-19DA7E8CCE1C}"/>
              </a:ext>
            </a:extLst>
          </p:cNvPr>
          <p:cNvPicPr>
            <a:picLocks noChangeAspect="1"/>
          </p:cNvPicPr>
          <p:nvPr/>
        </p:nvPicPr>
        <p:blipFill>
          <a:blip r:embed="rId3"/>
          <a:stretch>
            <a:fillRect/>
          </a:stretch>
        </p:blipFill>
        <p:spPr>
          <a:xfrm>
            <a:off x="2367195" y="3345994"/>
            <a:ext cx="4176677" cy="828432"/>
          </a:xfrm>
          <a:prstGeom prst="rect">
            <a:avLst/>
          </a:prstGeom>
        </p:spPr>
      </p:pic>
    </p:spTree>
  </p:cSld>
  <p:clrMapOvr>
    <a:masterClrMapping/>
  </p:clrMapOvr>
  <p:transition>
    <p:pull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dissolv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ChangeArrowheads="1"/>
          </p:cNvSpPr>
          <p:nvPr/>
        </p:nvSpPr>
        <p:spPr bwMode="auto">
          <a:xfrm>
            <a:off x="1385888" y="1905000"/>
            <a:ext cx="2667000" cy="950913"/>
          </a:xfrm>
          <a:prstGeom prst="rect">
            <a:avLst/>
          </a:prstGeom>
          <a:solidFill>
            <a:schemeClr val="accent2">
              <a:lumMod val="20000"/>
              <a:lumOff val="80000"/>
            </a:schemeClr>
          </a:solidFill>
          <a:ln w="12700">
            <a:solidFill>
              <a:schemeClr val="tx1"/>
            </a:solidFill>
            <a:miter lim="800000"/>
            <a:headEnd/>
            <a:tailEnd/>
          </a:ln>
          <a:effectLst>
            <a:outerShdw blurRad="50800" dist="38100" dir="2700000" algn="tl" rotWithShape="0">
              <a:prstClr val="black">
                <a:alpha val="40000"/>
              </a:prstClr>
            </a:outerShdw>
          </a:effectLst>
        </p:spPr>
        <p:txBody>
          <a:bodyPr lIns="90488" tIns="44450" rIns="90488" bIns="44450">
            <a:spAutoFit/>
          </a:bodyPr>
          <a:lstStyle/>
          <a:p>
            <a:pPr algn="ctr">
              <a:spcBef>
                <a:spcPct val="50000"/>
              </a:spcBef>
              <a:defRPr/>
            </a:pPr>
            <a:r>
              <a:rPr lang="en-US" sz="2800" dirty="0">
                <a:solidFill>
                  <a:schemeClr val="accent2">
                    <a:lumMod val="50000"/>
                  </a:schemeClr>
                </a:solidFill>
                <a:latin typeface="Arial" charset="0"/>
                <a:ea typeface="ＭＳ Ｐゴシック" pitchFamily="-108" charset="-128"/>
              </a:rPr>
              <a:t>Price-Earnings Ratio</a:t>
            </a:r>
          </a:p>
        </p:txBody>
      </p:sp>
      <p:sp>
        <p:nvSpPr>
          <p:cNvPr id="128003" name="Rectangle 3"/>
          <p:cNvSpPr>
            <a:spLocks noChangeArrowheads="1"/>
          </p:cNvSpPr>
          <p:nvPr/>
        </p:nvSpPr>
        <p:spPr bwMode="auto">
          <a:xfrm>
            <a:off x="5486400" y="1919288"/>
            <a:ext cx="2238375" cy="950912"/>
          </a:xfrm>
          <a:prstGeom prst="rect">
            <a:avLst/>
          </a:prstGeom>
          <a:solidFill>
            <a:srgbClr val="F4F4A3"/>
          </a:solidFill>
          <a:ln w="12700">
            <a:solidFill>
              <a:schemeClr val="tx1"/>
            </a:solidFill>
            <a:miter lim="800000"/>
            <a:headEnd/>
            <a:tailEnd/>
          </a:ln>
          <a:effectLst>
            <a:outerShdw blurRad="50800" dist="38100" dir="2700000" algn="tl" rotWithShape="0">
              <a:prstClr val="black">
                <a:alpha val="40000"/>
              </a:prstClr>
            </a:outerShdw>
          </a:effectLst>
        </p:spPr>
        <p:txBody>
          <a:bodyPr lIns="90488" tIns="44450" rIns="90488" bIns="44450">
            <a:spAutoFit/>
          </a:bodyPr>
          <a:lstStyle/>
          <a:p>
            <a:pPr algn="ctr">
              <a:spcBef>
                <a:spcPct val="50000"/>
              </a:spcBef>
              <a:defRPr/>
            </a:pPr>
            <a:r>
              <a:rPr lang="en-US" sz="2800" dirty="0">
                <a:solidFill>
                  <a:schemeClr val="accent3">
                    <a:lumMod val="50000"/>
                  </a:schemeClr>
                </a:solidFill>
                <a:latin typeface="Arial" charset="0"/>
                <a:ea typeface="ＭＳ Ｐゴシック" pitchFamily="-108" charset="-128"/>
              </a:rPr>
              <a:t>Dividend Yield</a:t>
            </a:r>
          </a:p>
        </p:txBody>
      </p:sp>
      <p:sp>
        <p:nvSpPr>
          <p:cNvPr id="97284" name="Rectangle 4"/>
          <p:cNvSpPr>
            <a:spLocks noGrp="1" noChangeArrowheads="1"/>
          </p:cNvSpPr>
          <p:nvPr>
            <p:ph type="title"/>
          </p:nvPr>
        </p:nvSpPr>
        <p:spPr>
          <a:xfrm>
            <a:off x="457200" y="533400"/>
            <a:ext cx="8229600" cy="1066800"/>
          </a:xfrm>
        </p:spPr>
        <p:txBody>
          <a:bodyPr/>
          <a:lstStyle/>
          <a:p>
            <a:r>
              <a:rPr lang="en-US" altLang="en-US" b="1" dirty="0"/>
              <a:t>Market Prospects</a:t>
            </a:r>
          </a:p>
        </p:txBody>
      </p:sp>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8" name="Rounded Rectangle 7"/>
          <p:cNvSpPr/>
          <p:nvPr/>
        </p:nvSpPr>
        <p:spPr>
          <a:xfrm>
            <a:off x="138113" y="6515100"/>
            <a:ext cx="3976687" cy="264018"/>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noProof="0" dirty="0">
                <a:solidFill>
                  <a:prstClr val="black"/>
                </a:solidFill>
                <a:latin typeface="Arial Narrow" pitchFamily="34" charset="0"/>
                <a:cs typeface="+mn-cs"/>
              </a:rPr>
              <a:t>P3:</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t>Define and apply ratio analysis.</a:t>
            </a:r>
          </a:p>
        </p:txBody>
      </p:sp>
      <p:sp>
        <p:nvSpPr>
          <p:cNvPr id="10" name="Rectangle 9">
            <a:extLst>
              <a:ext uri="{FF2B5EF4-FFF2-40B4-BE49-F238E27FC236}">
                <a16:creationId xmlns:a16="http://schemas.microsoft.com/office/drawing/2014/main" xmlns="" id="{F8B72411-7722-3F42-9F87-FAC183852752}"/>
              </a:ext>
            </a:extLst>
          </p:cNvPr>
          <p:cNvSpPr>
            <a:spLocks noGrp="1" noChangeArrowheads="1"/>
          </p:cNvSpPr>
          <p:nvPr/>
        </p:nvSpPr>
        <p:spPr bwMode="auto">
          <a:xfrm>
            <a:off x="6248400" y="6400800"/>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a16="http://schemas.microsoft.com/office/drawing/2014/main" xmlns="" id="{F9EDFE4E-1926-B94A-9DEB-C509383FA1DD}"/>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13-</a:t>
            </a:r>
            <a:fld id="{389021C6-BF4E-47D5-A0FD-A156D54A87E1}" type="slidenum">
              <a:rPr lang="en-US" smtClean="0">
                <a:solidFill>
                  <a:schemeClr val="tx1">
                    <a:lumMod val="50000"/>
                    <a:lumOff val="50000"/>
                  </a:schemeClr>
                </a:solidFill>
              </a:rPr>
              <a:pPr>
                <a:defRPr/>
              </a:pPr>
              <a:t>43</a:t>
            </a:fld>
            <a:endParaRPr lang="en-US" dirty="0">
              <a:solidFill>
                <a:schemeClr val="tx1">
                  <a:lumMod val="50000"/>
                  <a:lumOff val="50000"/>
                </a:schemeClr>
              </a:solidFill>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128002"/>
                                        </p:tgtEl>
                                        <p:attrNameLst>
                                          <p:attrName>style.visibility</p:attrName>
                                        </p:attrNameLst>
                                      </p:cBhvr>
                                      <p:to>
                                        <p:strVal val="visible"/>
                                      </p:to>
                                    </p:set>
                                    <p:animEffect transition="in" filter="slide(fromTop)">
                                      <p:cBhvr>
                                        <p:cTn id="7" dur="500"/>
                                        <p:tgtEl>
                                          <p:spTgt spid="128002"/>
                                        </p:tgtEl>
                                      </p:cBhvr>
                                    </p:animEffect>
                                  </p:childTnLst>
                                </p:cTn>
                              </p:par>
                            </p:childTnLst>
                          </p:cTn>
                        </p:par>
                        <p:par>
                          <p:cTn id="8" fill="hold" nodeType="afterGroup">
                            <p:stCondLst>
                              <p:cond delay="500"/>
                            </p:stCondLst>
                            <p:childTnLst>
                              <p:par>
                                <p:cTn id="9" presetID="12" presetClass="entr" presetSubtype="1" fill="hold" grpId="0" nodeType="afterEffect">
                                  <p:stCondLst>
                                    <p:cond delay="0"/>
                                  </p:stCondLst>
                                  <p:childTnLst>
                                    <p:set>
                                      <p:cBhvr>
                                        <p:cTn id="10" dur="1" fill="hold">
                                          <p:stCondLst>
                                            <p:cond delay="0"/>
                                          </p:stCondLst>
                                        </p:cTn>
                                        <p:tgtEl>
                                          <p:spTgt spid="128003"/>
                                        </p:tgtEl>
                                        <p:attrNameLst>
                                          <p:attrName>style.visibility</p:attrName>
                                        </p:attrNameLst>
                                      </p:cBhvr>
                                      <p:to>
                                        <p:strVal val="visible"/>
                                      </p:to>
                                    </p:set>
                                    <p:animEffect transition="in" filter="slide(fromTop)">
                                      <p:cBhvr>
                                        <p:cTn id="11" dur="500"/>
                                        <p:tgtEl>
                                          <p:spTgt spid="1280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02" grpId="0" animBg="1" autoUpdateAnimBg="0"/>
      <p:bldP spid="128003" grpId="0" animBg="1"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15"/>
          <p:cNvSpPr>
            <a:spLocks noGrp="1" noChangeArrowheads="1"/>
          </p:cNvSpPr>
          <p:nvPr>
            <p:ph type="title"/>
          </p:nvPr>
        </p:nvSpPr>
        <p:spPr>
          <a:xfrm>
            <a:off x="457200" y="457200"/>
            <a:ext cx="8229600" cy="960438"/>
          </a:xfrm>
        </p:spPr>
        <p:txBody>
          <a:bodyPr/>
          <a:lstStyle/>
          <a:p>
            <a:r>
              <a:rPr lang="en-US" altLang="en-US" b="1" dirty="0"/>
              <a:t>Price-Earnings Ratio</a:t>
            </a:r>
          </a:p>
        </p:txBody>
      </p:sp>
      <p:graphicFrame>
        <p:nvGraphicFramePr>
          <p:cNvPr id="54290" name="Group 18"/>
          <p:cNvGraphicFramePr>
            <a:graphicFrameLocks noGrp="1"/>
          </p:cNvGraphicFramePr>
          <p:nvPr/>
        </p:nvGraphicFramePr>
        <p:xfrm>
          <a:off x="685800" y="1600200"/>
          <a:ext cx="7848600" cy="838200"/>
        </p:xfrm>
        <a:graphic>
          <a:graphicData uri="http://schemas.openxmlformats.org/drawingml/2006/table">
            <a:tbl>
              <a:tblPr/>
              <a:tblGrid>
                <a:gridCol w="3124200">
                  <a:extLst>
                    <a:ext uri="{9D8B030D-6E8A-4147-A177-3AD203B41FA5}">
                      <a16:colId xmlns:a16="http://schemas.microsoft.com/office/drawing/2014/main" xmlns="" val="20000"/>
                    </a:ext>
                  </a:extLst>
                </a:gridCol>
                <a:gridCol w="4549775">
                  <a:extLst>
                    <a:ext uri="{9D8B030D-6E8A-4147-A177-3AD203B41FA5}">
                      <a16:colId xmlns:a16="http://schemas.microsoft.com/office/drawing/2014/main" xmlns="" val="20001"/>
                    </a:ext>
                  </a:extLst>
                </a:gridCol>
                <a:gridCol w="174625">
                  <a:extLst>
                    <a:ext uri="{9D8B030D-6E8A-4147-A177-3AD203B41FA5}">
                      <a16:colId xmlns:a16="http://schemas.microsoft.com/office/drawing/2014/main" xmlns="" val="20002"/>
                    </a:ext>
                  </a:extLst>
                </a:gridCol>
              </a:tblGrid>
              <a:tr h="419100">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FF"/>
                          </a:solidFill>
                          <a:effectLst/>
                          <a:latin typeface="Arial" charset="0"/>
                          <a:ea typeface="ＭＳ Ｐゴシック" pitchFamily="-65" charset="-128"/>
                          <a:cs typeface="Arial" charset="0"/>
                        </a:rPr>
                        <a:t>Price-earnings ratio  =  </a:t>
                      </a:r>
                    </a:p>
                  </a:txBody>
                  <a:tcPr marL="9525" marR="9525" marT="9525" marB="0" anchor="ctr" horzOverflow="overflow">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3F315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FF"/>
                          </a:solidFill>
                          <a:effectLst/>
                          <a:latin typeface="Arial" charset="0"/>
                          <a:ea typeface="ＭＳ Ｐゴシック" pitchFamily="-65" charset="-128"/>
                          <a:cs typeface="Arial" charset="0"/>
                        </a:rPr>
                        <a:t>Market price per common share</a:t>
                      </a:r>
                    </a:p>
                  </a:txBody>
                  <a:tcPr marL="9525" marR="9525" marT="9525" marB="0" anchor="b" horzOverflow="overflow">
                    <a:lnL>
                      <a:noFill/>
                    </a:lnL>
                    <a:lnR>
                      <a:noFill/>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a:noFill/>
                    </a:lnTlToBr>
                    <a:lnBlToTr>
                      <a:noFill/>
                    </a:lnBlToTr>
                    <a:solidFill>
                      <a:srgbClr val="3F3151"/>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FF"/>
                          </a:solidFill>
                          <a:effectLst/>
                          <a:latin typeface="Calibri" pitchFamily="-107" charset="0"/>
                          <a:ea typeface="ＭＳ Ｐゴシック" pitchFamily="-65" charset="-128"/>
                          <a:cs typeface="Arial" charset="0"/>
                        </a:rPr>
                        <a:t> </a:t>
                      </a:r>
                    </a:p>
                  </a:txBody>
                  <a:tcPr marL="9525" marR="9525" marT="9525" marB="0" anchor="b" horzOverflow="overflow">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solidFill>
                      <a:srgbClr val="3F3151"/>
                    </a:solidFill>
                  </a:tcPr>
                </a:tc>
                <a:extLst>
                  <a:ext uri="{0D108BD9-81ED-4DB2-BD59-A6C34878D82A}">
                    <a16:rowId xmlns:a16="http://schemas.microsoft.com/office/drawing/2014/main" xmlns="" val="10000"/>
                  </a:ext>
                </a:extLst>
              </a:tr>
              <a:tr h="419100">
                <a:tc vMerge="1">
                  <a:txBody>
                    <a:bodyPr/>
                    <a:lstStyle/>
                    <a:p>
                      <a:endParaRPr lang="en-US"/>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FF"/>
                          </a:solidFill>
                          <a:effectLst/>
                          <a:latin typeface="Arial" charset="0"/>
                          <a:ea typeface="ＭＳ Ｐゴシック" pitchFamily="-65" charset="-128"/>
                          <a:cs typeface="Arial" charset="0"/>
                        </a:rPr>
                        <a:t>Earnings per share</a:t>
                      </a:r>
                    </a:p>
                  </a:txBody>
                  <a:tcPr marL="9525" marR="9525" marT="9525" marB="0" anchor="b" horzOverflow="overflow">
                    <a:lnL>
                      <a:noFill/>
                    </a:lnL>
                    <a:lnR>
                      <a:noFill/>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3F3151"/>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FF"/>
                          </a:solidFill>
                          <a:effectLst/>
                          <a:latin typeface="Calibri" pitchFamily="-107" charset="0"/>
                          <a:ea typeface="ＭＳ Ｐゴシック" pitchFamily="-65" charset="-128"/>
                          <a:cs typeface="Arial" charset="0"/>
                        </a:rPr>
                        <a:t> </a:t>
                      </a:r>
                    </a:p>
                  </a:txBody>
                  <a:tcPr marL="9525" marR="9525" marT="9525" marB="0" anchor="b" horzOverflow="overflow">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a:noFill/>
                    </a:lnTlToBr>
                    <a:lnBlToTr>
                      <a:noFill/>
                    </a:lnBlToTr>
                    <a:solidFill>
                      <a:srgbClr val="3F3151"/>
                    </a:solidFill>
                  </a:tcPr>
                </a:tc>
                <a:extLst>
                  <a:ext uri="{0D108BD9-81ED-4DB2-BD59-A6C34878D82A}">
                    <a16:rowId xmlns:a16="http://schemas.microsoft.com/office/drawing/2014/main" xmlns="" val="10001"/>
                  </a:ext>
                </a:extLst>
              </a:tr>
            </a:tbl>
          </a:graphicData>
        </a:graphic>
      </p:graphicFrame>
      <p:sp>
        <p:nvSpPr>
          <p:cNvPr id="18" name="Rectangle 2"/>
          <p:cNvSpPr>
            <a:spLocks noChangeArrowheads="1"/>
          </p:cNvSpPr>
          <p:nvPr/>
        </p:nvSpPr>
        <p:spPr bwMode="auto">
          <a:xfrm>
            <a:off x="1181100" y="3990426"/>
            <a:ext cx="6781800" cy="828432"/>
          </a:xfrm>
          <a:prstGeom prst="rect">
            <a:avLst/>
          </a:prstGeom>
          <a:solidFill>
            <a:schemeClr val="bg2"/>
          </a:solidFill>
          <a:ln w="12700" cmpd="thinThick">
            <a:solidFill>
              <a:schemeClr val="accent3">
                <a:lumMod val="50000"/>
              </a:schemeClr>
            </a:solidFill>
            <a:miter lim="800000"/>
            <a:headEnd/>
            <a:tailEnd/>
          </a:ln>
          <a:effectLst>
            <a:outerShdw blurRad="50800" dist="38100" dir="2700000" algn="tl" rotWithShape="0">
              <a:prstClr val="black">
                <a:alpha val="40000"/>
              </a:prstClr>
            </a:outerShdw>
          </a:effectLst>
        </p:spPr>
        <p:txBody>
          <a:bodyPr lIns="90488" tIns="44450" rIns="90488" bIns="44450">
            <a:spAutoFit/>
          </a:bodyPr>
          <a:lstStyle/>
          <a:p>
            <a:pPr algn="ctr">
              <a:defRPr/>
            </a:pPr>
            <a:r>
              <a:rPr lang="en-US" sz="2400" dirty="0">
                <a:solidFill>
                  <a:schemeClr val="accent3">
                    <a:lumMod val="50000"/>
                  </a:schemeClr>
                </a:solidFill>
                <a:latin typeface="Arial" charset="0"/>
                <a:ea typeface="ＭＳ Ｐゴシック" pitchFamily="-108" charset="-128"/>
              </a:rPr>
              <a:t>This ratio measures market expectations for future growth. </a:t>
            </a:r>
          </a:p>
        </p:txBody>
      </p:sp>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8" name="Rounded Rectangle 7"/>
          <p:cNvSpPr/>
          <p:nvPr/>
        </p:nvSpPr>
        <p:spPr>
          <a:xfrm>
            <a:off x="138113" y="6515100"/>
            <a:ext cx="3976687" cy="264018"/>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noProof="0" dirty="0">
                <a:solidFill>
                  <a:prstClr val="black"/>
                </a:solidFill>
                <a:latin typeface="Arial Narrow" pitchFamily="34" charset="0"/>
                <a:cs typeface="+mn-cs"/>
              </a:rPr>
              <a:t>P3:</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t>Define and apply ratio analysis.</a:t>
            </a:r>
          </a:p>
        </p:txBody>
      </p:sp>
      <p:sp>
        <p:nvSpPr>
          <p:cNvPr id="10" name="Rectangle 9">
            <a:extLst>
              <a:ext uri="{FF2B5EF4-FFF2-40B4-BE49-F238E27FC236}">
                <a16:creationId xmlns:a16="http://schemas.microsoft.com/office/drawing/2014/main" xmlns="" id="{B30174E4-6D8E-BA4D-8E62-A45AC81688D1}"/>
              </a:ext>
            </a:extLst>
          </p:cNvPr>
          <p:cNvSpPr>
            <a:spLocks noGrp="1" noChangeArrowheads="1"/>
          </p:cNvSpPr>
          <p:nvPr/>
        </p:nvSpPr>
        <p:spPr bwMode="auto">
          <a:xfrm>
            <a:off x="624840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a16="http://schemas.microsoft.com/office/drawing/2014/main" xmlns="" id="{4B3440FE-675F-6848-A21E-7A76FEFE5FAE}"/>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13-</a:t>
            </a:r>
            <a:fld id="{389021C6-BF4E-47D5-A0FD-A156D54A87E1}" type="slidenum">
              <a:rPr lang="en-US" smtClean="0">
                <a:solidFill>
                  <a:schemeClr val="tx1">
                    <a:lumMod val="50000"/>
                    <a:lumOff val="50000"/>
                  </a:schemeClr>
                </a:solidFill>
              </a:rPr>
              <a:pPr>
                <a:defRPr/>
              </a:pPr>
              <a:t>44</a:t>
            </a:fld>
            <a:endParaRPr lang="en-US" dirty="0">
              <a:solidFill>
                <a:schemeClr val="tx1">
                  <a:lumMod val="50000"/>
                  <a:lumOff val="50000"/>
                </a:schemeClr>
              </a:solidFill>
            </a:endParaRPr>
          </a:p>
        </p:txBody>
      </p:sp>
      <p:pic>
        <p:nvPicPr>
          <p:cNvPr id="2" name="Picture 1">
            <a:extLst>
              <a:ext uri="{FF2B5EF4-FFF2-40B4-BE49-F238E27FC236}">
                <a16:creationId xmlns:a16="http://schemas.microsoft.com/office/drawing/2014/main" xmlns="" id="{185D1F1F-8A34-4177-B07A-E6C52BA13889}"/>
              </a:ext>
            </a:extLst>
          </p:cNvPr>
          <p:cNvPicPr>
            <a:picLocks noChangeAspect="1"/>
          </p:cNvPicPr>
          <p:nvPr/>
        </p:nvPicPr>
        <p:blipFill>
          <a:blip r:embed="rId3"/>
          <a:stretch>
            <a:fillRect/>
          </a:stretch>
        </p:blipFill>
        <p:spPr>
          <a:xfrm>
            <a:off x="773764" y="2948068"/>
            <a:ext cx="7980886" cy="660183"/>
          </a:xfrm>
          <a:prstGeom prst="rect">
            <a:avLst/>
          </a:prstGeom>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dissolv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14"/>
          <p:cNvSpPr>
            <a:spLocks noGrp="1" noChangeArrowheads="1"/>
          </p:cNvSpPr>
          <p:nvPr>
            <p:ph type="title"/>
          </p:nvPr>
        </p:nvSpPr>
        <p:spPr>
          <a:xfrm>
            <a:off x="457200" y="533400"/>
            <a:ext cx="8229600" cy="990600"/>
          </a:xfrm>
        </p:spPr>
        <p:txBody>
          <a:bodyPr/>
          <a:lstStyle/>
          <a:p>
            <a:r>
              <a:rPr lang="en-US" altLang="en-US" b="1" dirty="0"/>
              <a:t>Dividend Yield</a:t>
            </a:r>
          </a:p>
        </p:txBody>
      </p:sp>
      <p:graphicFrame>
        <p:nvGraphicFramePr>
          <p:cNvPr id="55314" name="Group 18"/>
          <p:cNvGraphicFramePr>
            <a:graphicFrameLocks noGrp="1"/>
          </p:cNvGraphicFramePr>
          <p:nvPr>
            <p:extLst>
              <p:ext uri="{D42A27DB-BD31-4B8C-83A1-F6EECF244321}">
                <p14:modId xmlns:p14="http://schemas.microsoft.com/office/powerpoint/2010/main" val="1895687023"/>
              </p:ext>
            </p:extLst>
          </p:nvPr>
        </p:nvGraphicFramePr>
        <p:xfrm>
          <a:off x="228600" y="1752600"/>
          <a:ext cx="8610600" cy="873126"/>
        </p:xfrm>
        <a:graphic>
          <a:graphicData uri="http://schemas.openxmlformats.org/drawingml/2006/table">
            <a:tbl>
              <a:tblPr/>
              <a:tblGrid>
                <a:gridCol w="3160713">
                  <a:extLst>
                    <a:ext uri="{9D8B030D-6E8A-4147-A177-3AD203B41FA5}">
                      <a16:colId xmlns:a16="http://schemas.microsoft.com/office/drawing/2014/main" xmlns="" val="20000"/>
                    </a:ext>
                  </a:extLst>
                </a:gridCol>
                <a:gridCol w="5246687">
                  <a:extLst>
                    <a:ext uri="{9D8B030D-6E8A-4147-A177-3AD203B41FA5}">
                      <a16:colId xmlns:a16="http://schemas.microsoft.com/office/drawing/2014/main" xmlns="" val="20001"/>
                    </a:ext>
                  </a:extLst>
                </a:gridCol>
                <a:gridCol w="203200">
                  <a:extLst>
                    <a:ext uri="{9D8B030D-6E8A-4147-A177-3AD203B41FA5}">
                      <a16:colId xmlns:a16="http://schemas.microsoft.com/office/drawing/2014/main" xmlns="" val="20002"/>
                    </a:ext>
                  </a:extLst>
                </a:gridCol>
              </a:tblGrid>
              <a:tr h="436563">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800" b="0" i="0" u="none" strike="noStrike" cap="none" normalizeH="0" baseline="0" dirty="0">
                          <a:ln>
                            <a:noFill/>
                          </a:ln>
                          <a:solidFill>
                            <a:srgbClr val="FFFFFF"/>
                          </a:solidFill>
                          <a:effectLst/>
                          <a:latin typeface="Arial" charset="0"/>
                          <a:ea typeface="ＭＳ Ｐゴシック" pitchFamily="-65" charset="-128"/>
                          <a:cs typeface="Arial" charset="0"/>
                        </a:rPr>
                        <a:t>Dividend yield  =  </a:t>
                      </a:r>
                    </a:p>
                  </a:txBody>
                  <a:tcPr marL="9525" marR="9525" marT="9532" marB="0" anchor="ctr" horzOverflow="overflow">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3F315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dirty="0">
                          <a:ln>
                            <a:noFill/>
                          </a:ln>
                          <a:solidFill>
                            <a:srgbClr val="FFFFFF"/>
                          </a:solidFill>
                          <a:effectLst/>
                          <a:latin typeface="Arial" charset="0"/>
                          <a:ea typeface="ＭＳ Ｐゴシック" pitchFamily="-65" charset="-128"/>
                          <a:cs typeface="Arial" charset="0"/>
                        </a:rPr>
                        <a:t>Annual cash dividends per share</a:t>
                      </a:r>
                    </a:p>
                  </a:txBody>
                  <a:tcPr marL="9525" marR="9525" marT="9532" marB="0" anchor="b" horzOverflow="overflow">
                    <a:lnL>
                      <a:noFill/>
                    </a:lnL>
                    <a:lnR>
                      <a:noFill/>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a:noFill/>
                    </a:lnTlToBr>
                    <a:lnBlToTr>
                      <a:noFill/>
                    </a:lnBlToTr>
                    <a:solidFill>
                      <a:srgbClr val="3F3151"/>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dirty="0">
                          <a:ln>
                            <a:noFill/>
                          </a:ln>
                          <a:solidFill>
                            <a:srgbClr val="FFFFFF"/>
                          </a:solidFill>
                          <a:effectLst/>
                          <a:latin typeface="Calibri" pitchFamily="-107" charset="0"/>
                          <a:ea typeface="ＭＳ Ｐゴシック" pitchFamily="-65" charset="-128"/>
                          <a:cs typeface="Arial" charset="0"/>
                        </a:rPr>
                        <a:t> </a:t>
                      </a:r>
                    </a:p>
                  </a:txBody>
                  <a:tcPr marL="9525" marR="9525" marT="9532" marB="0" anchor="b" horzOverflow="overflow">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solidFill>
                      <a:srgbClr val="3F3151"/>
                    </a:solidFill>
                  </a:tcPr>
                </a:tc>
                <a:extLst>
                  <a:ext uri="{0D108BD9-81ED-4DB2-BD59-A6C34878D82A}">
                    <a16:rowId xmlns:a16="http://schemas.microsoft.com/office/drawing/2014/main" xmlns="" val="10000"/>
                  </a:ext>
                </a:extLst>
              </a:tr>
              <a:tr h="436563">
                <a:tc vMerge="1">
                  <a:txBody>
                    <a:bodyPr/>
                    <a:lstStyle/>
                    <a:p>
                      <a:endParaRPr lang="en-US"/>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dirty="0">
                          <a:ln>
                            <a:noFill/>
                          </a:ln>
                          <a:solidFill>
                            <a:srgbClr val="FFFFFF"/>
                          </a:solidFill>
                          <a:effectLst/>
                          <a:latin typeface="Arial" charset="0"/>
                          <a:ea typeface="ＭＳ Ｐゴシック" pitchFamily="-65" charset="-128"/>
                          <a:cs typeface="Arial" charset="0"/>
                        </a:rPr>
                        <a:t>Market price per share</a:t>
                      </a:r>
                    </a:p>
                  </a:txBody>
                  <a:tcPr marL="9525" marR="9525" marT="9532" marB="0" anchor="b" horzOverflow="overflow">
                    <a:lnL>
                      <a:noFill/>
                    </a:lnL>
                    <a:lnR>
                      <a:noFill/>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3F3151"/>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800" b="0" i="0" u="none" strike="noStrike" cap="none" normalizeH="0" baseline="0" dirty="0">
                          <a:ln>
                            <a:noFill/>
                          </a:ln>
                          <a:solidFill>
                            <a:srgbClr val="FFFFFF"/>
                          </a:solidFill>
                          <a:effectLst/>
                          <a:latin typeface="Calibri" pitchFamily="-107" charset="0"/>
                          <a:ea typeface="ＭＳ Ｐゴシック" pitchFamily="-65" charset="-128"/>
                          <a:cs typeface="Arial" charset="0"/>
                        </a:rPr>
                        <a:t> </a:t>
                      </a:r>
                    </a:p>
                  </a:txBody>
                  <a:tcPr marL="9525" marR="9525" marT="9532" marB="0" anchor="b" horzOverflow="overflow">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a:noFill/>
                    </a:lnTlToBr>
                    <a:lnBlToTr>
                      <a:noFill/>
                    </a:lnBlToTr>
                    <a:solidFill>
                      <a:srgbClr val="3F3151"/>
                    </a:solidFill>
                  </a:tcPr>
                </a:tc>
                <a:extLst>
                  <a:ext uri="{0D108BD9-81ED-4DB2-BD59-A6C34878D82A}">
                    <a16:rowId xmlns:a16="http://schemas.microsoft.com/office/drawing/2014/main" xmlns="" val="10001"/>
                  </a:ext>
                </a:extLst>
              </a:tr>
            </a:tbl>
          </a:graphicData>
        </a:graphic>
      </p:graphicFrame>
      <p:sp>
        <p:nvSpPr>
          <p:cNvPr id="17" name="Rectangle 2"/>
          <p:cNvSpPr>
            <a:spLocks noChangeArrowheads="1"/>
          </p:cNvSpPr>
          <p:nvPr/>
        </p:nvSpPr>
        <p:spPr bwMode="auto">
          <a:xfrm>
            <a:off x="914400" y="4291996"/>
            <a:ext cx="6781800" cy="828432"/>
          </a:xfrm>
          <a:prstGeom prst="rect">
            <a:avLst/>
          </a:prstGeom>
          <a:solidFill>
            <a:schemeClr val="bg2"/>
          </a:solidFill>
          <a:ln w="12700" cmpd="thinThick">
            <a:solidFill>
              <a:schemeClr val="accent3">
                <a:lumMod val="50000"/>
              </a:schemeClr>
            </a:solidFill>
            <a:miter lim="800000"/>
            <a:headEnd/>
            <a:tailEnd/>
          </a:ln>
          <a:effectLst>
            <a:outerShdw blurRad="50800" dist="38100" dir="2700000" algn="tl" rotWithShape="0">
              <a:prstClr val="black">
                <a:alpha val="40000"/>
              </a:prstClr>
            </a:outerShdw>
          </a:effectLst>
        </p:spPr>
        <p:txBody>
          <a:bodyPr lIns="90488" tIns="44450" rIns="90488" bIns="44450">
            <a:spAutoFit/>
          </a:bodyPr>
          <a:lstStyle/>
          <a:p>
            <a:pPr algn="ctr">
              <a:defRPr/>
            </a:pPr>
            <a:r>
              <a:rPr lang="en-US" sz="2400" dirty="0">
                <a:solidFill>
                  <a:schemeClr val="accent3">
                    <a:lumMod val="50000"/>
                  </a:schemeClr>
                </a:solidFill>
                <a:latin typeface="Arial" charset="0"/>
                <a:ea typeface="ＭＳ Ｐゴシック" pitchFamily="-108" charset="-128"/>
              </a:rPr>
              <a:t>This ratio is used to compare the dividend-paying performance of different companies.</a:t>
            </a:r>
          </a:p>
        </p:txBody>
      </p:sp>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8" name="Rounded Rectangle 7"/>
          <p:cNvSpPr/>
          <p:nvPr/>
        </p:nvSpPr>
        <p:spPr>
          <a:xfrm>
            <a:off x="138113" y="6515100"/>
            <a:ext cx="3976687" cy="264018"/>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noProof="0" dirty="0">
                <a:solidFill>
                  <a:prstClr val="black"/>
                </a:solidFill>
                <a:latin typeface="Arial Narrow" pitchFamily="34" charset="0"/>
                <a:cs typeface="+mn-cs"/>
              </a:rPr>
              <a:t>P3:</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t>Define and apply ratio analysis.</a:t>
            </a:r>
          </a:p>
        </p:txBody>
      </p:sp>
      <p:sp>
        <p:nvSpPr>
          <p:cNvPr id="10" name="Rectangle 9">
            <a:extLst>
              <a:ext uri="{FF2B5EF4-FFF2-40B4-BE49-F238E27FC236}">
                <a16:creationId xmlns:a16="http://schemas.microsoft.com/office/drawing/2014/main" xmlns="" id="{F797435D-5AAB-8F4E-99EA-221C2F77A2EE}"/>
              </a:ext>
            </a:extLst>
          </p:cNvPr>
          <p:cNvSpPr>
            <a:spLocks noGrp="1" noChangeArrowheads="1"/>
          </p:cNvSpPr>
          <p:nvPr/>
        </p:nvSpPr>
        <p:spPr bwMode="auto">
          <a:xfrm>
            <a:off x="624840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a16="http://schemas.microsoft.com/office/drawing/2014/main" xmlns="" id="{94835922-ECF7-114A-8728-7323A7DF0779}"/>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13-</a:t>
            </a:r>
            <a:fld id="{389021C6-BF4E-47D5-A0FD-A156D54A87E1}" type="slidenum">
              <a:rPr lang="en-US" smtClean="0">
                <a:solidFill>
                  <a:schemeClr val="tx1">
                    <a:lumMod val="50000"/>
                    <a:lumOff val="50000"/>
                  </a:schemeClr>
                </a:solidFill>
              </a:rPr>
              <a:pPr>
                <a:defRPr/>
              </a:pPr>
              <a:t>45</a:t>
            </a:fld>
            <a:endParaRPr lang="en-US" dirty="0">
              <a:solidFill>
                <a:schemeClr val="tx1">
                  <a:lumMod val="50000"/>
                  <a:lumOff val="50000"/>
                </a:schemeClr>
              </a:solidFill>
            </a:endParaRPr>
          </a:p>
        </p:txBody>
      </p:sp>
      <p:pic>
        <p:nvPicPr>
          <p:cNvPr id="4" name="Picture 3">
            <a:extLst>
              <a:ext uri="{FF2B5EF4-FFF2-40B4-BE49-F238E27FC236}">
                <a16:creationId xmlns:a16="http://schemas.microsoft.com/office/drawing/2014/main" xmlns="" id="{317D7C2F-488B-4D67-8AA9-7B7DD9A6E8BC}"/>
              </a:ext>
            </a:extLst>
          </p:cNvPr>
          <p:cNvPicPr>
            <a:picLocks noChangeAspect="1"/>
          </p:cNvPicPr>
          <p:nvPr/>
        </p:nvPicPr>
        <p:blipFill>
          <a:blip r:embed="rId3"/>
          <a:stretch>
            <a:fillRect/>
          </a:stretch>
        </p:blipFill>
        <p:spPr>
          <a:xfrm>
            <a:off x="2590800" y="2950267"/>
            <a:ext cx="4382747" cy="873125"/>
          </a:xfrm>
          <a:prstGeom prst="rect">
            <a:avLst/>
          </a:prstGeom>
        </p:spPr>
      </p:pic>
    </p:spTree>
  </p:cSld>
  <p:clrMapOvr>
    <a:masterClrMapping/>
  </p:clrMapOvr>
  <p:transition>
    <p:pull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dissolv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00354" name="Title 1"/>
          <p:cNvSpPr>
            <a:spLocks noGrp="1"/>
          </p:cNvSpPr>
          <p:nvPr>
            <p:ph type="title"/>
          </p:nvPr>
        </p:nvSpPr>
        <p:spPr>
          <a:xfrm>
            <a:off x="305401" y="-139965"/>
            <a:ext cx="8229600" cy="838200"/>
          </a:xfrm>
        </p:spPr>
        <p:txBody>
          <a:bodyPr/>
          <a:lstStyle/>
          <a:p>
            <a:r>
              <a:rPr lang="en-US" altLang="en-US" sz="3600" b="1" dirty="0">
                <a:solidFill>
                  <a:schemeClr val="bg1"/>
                </a:solidFill>
              </a:rPr>
              <a:t>Summary of Ratios</a:t>
            </a:r>
          </a:p>
        </p:txBody>
      </p:sp>
      <p:sp>
        <p:nvSpPr>
          <p:cNvPr id="7" name="Rounded Rectangle 6"/>
          <p:cNvSpPr/>
          <p:nvPr/>
        </p:nvSpPr>
        <p:spPr>
          <a:xfrm>
            <a:off x="61913" y="6553199"/>
            <a:ext cx="4052887" cy="288925"/>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noProof="0" dirty="0">
                <a:solidFill>
                  <a:prstClr val="black"/>
                </a:solidFill>
                <a:latin typeface="Arial Narrow" pitchFamily="34" charset="0"/>
                <a:cs typeface="+mn-cs"/>
              </a:rPr>
              <a:t>P3:</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t>Define and apply ratio analysis.</a:t>
            </a:r>
          </a:p>
        </p:txBody>
      </p:sp>
      <p:sp>
        <p:nvSpPr>
          <p:cNvPr id="8" name="TextBox 7"/>
          <p:cNvSpPr txBox="1"/>
          <p:nvPr/>
        </p:nvSpPr>
        <p:spPr>
          <a:xfrm>
            <a:off x="7559526" y="769842"/>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13.16</a:t>
            </a:r>
          </a:p>
        </p:txBody>
      </p:sp>
      <p:sp>
        <p:nvSpPr>
          <p:cNvPr id="10" name="Rectangle 9">
            <a:extLst>
              <a:ext uri="{FF2B5EF4-FFF2-40B4-BE49-F238E27FC236}">
                <a16:creationId xmlns:a16="http://schemas.microsoft.com/office/drawing/2014/main" xmlns="" id="{749632C1-BA8B-724B-88EC-248E0F2728CD}"/>
              </a:ext>
            </a:extLst>
          </p:cNvPr>
          <p:cNvSpPr>
            <a:spLocks noGrp="1" noChangeArrowheads="1"/>
          </p:cNvSpPr>
          <p:nvPr/>
        </p:nvSpPr>
        <p:spPr bwMode="auto">
          <a:xfrm>
            <a:off x="5927696" y="6570909"/>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a16="http://schemas.microsoft.com/office/drawing/2014/main" xmlns="" id="{E47CEAF8-C5DC-0144-9925-87E1A016DADF}"/>
              </a:ext>
            </a:extLst>
          </p:cNvPr>
          <p:cNvSpPr txBox="1">
            <a:spLocks/>
          </p:cNvSpPr>
          <p:nvPr/>
        </p:nvSpPr>
        <p:spPr>
          <a:xfrm>
            <a:off x="6350224" y="6477000"/>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13-</a:t>
            </a:r>
            <a:fld id="{389021C6-BF4E-47D5-A0FD-A156D54A87E1}" type="slidenum">
              <a:rPr lang="en-US" smtClean="0">
                <a:solidFill>
                  <a:schemeClr val="tx1">
                    <a:lumMod val="50000"/>
                    <a:lumOff val="50000"/>
                  </a:schemeClr>
                </a:solidFill>
              </a:rPr>
              <a:pPr>
                <a:defRPr/>
              </a:pPr>
              <a:t>46</a:t>
            </a:fld>
            <a:endParaRPr lang="en-US" dirty="0">
              <a:solidFill>
                <a:schemeClr val="tx1">
                  <a:lumMod val="50000"/>
                  <a:lumOff val="50000"/>
                </a:schemeClr>
              </a:solidFill>
            </a:endParaRPr>
          </a:p>
        </p:txBody>
      </p:sp>
      <p:pic>
        <p:nvPicPr>
          <p:cNvPr id="3" name="Picture 2">
            <a:extLst>
              <a:ext uri="{FF2B5EF4-FFF2-40B4-BE49-F238E27FC236}">
                <a16:creationId xmlns:a16="http://schemas.microsoft.com/office/drawing/2014/main" xmlns="" id="{3D0F9927-E7DE-4466-8BC6-61961CB8A796}"/>
              </a:ext>
            </a:extLst>
          </p:cNvPr>
          <p:cNvPicPr>
            <a:picLocks noChangeAspect="1"/>
          </p:cNvPicPr>
          <p:nvPr/>
        </p:nvPicPr>
        <p:blipFill>
          <a:blip r:embed="rId3"/>
          <a:stretch>
            <a:fillRect/>
          </a:stretch>
        </p:blipFill>
        <p:spPr>
          <a:xfrm>
            <a:off x="2069234" y="649442"/>
            <a:ext cx="5005531" cy="5821982"/>
          </a:xfrm>
          <a:prstGeom prst="rect">
            <a:avLst/>
          </a:prstGeom>
        </p:spPr>
      </p:pic>
    </p:spTree>
  </p:cSld>
  <p:clrMapOvr>
    <a:masterClrMapping/>
  </p:clrMapOvr>
  <p:transition>
    <p:dissolv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4"/>
          <p:cNvSpPr>
            <a:spLocks noGrp="1"/>
          </p:cNvSpPr>
          <p:nvPr>
            <p:ph type="ctrTitle"/>
          </p:nvPr>
        </p:nvSpPr>
        <p:spPr>
          <a:xfrm>
            <a:off x="932645" y="1317625"/>
            <a:ext cx="7315200" cy="3124200"/>
          </a:xfrm>
        </p:spPr>
        <p:txBody>
          <a:bodyPr/>
          <a:lstStyle/>
          <a:p>
            <a:r>
              <a:rPr lang="en-US" altLang="en-US" dirty="0"/>
              <a:t/>
            </a:r>
            <a:br>
              <a:rPr lang="en-US" altLang="en-US" dirty="0"/>
            </a:br>
            <a:r>
              <a:rPr lang="en-US" dirty="0"/>
              <a:t>Summarize and report results of analysis.</a:t>
            </a:r>
            <a:endParaRPr lang="en-US" altLang="en-US" dirty="0"/>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30053" name="Picture 2"/>
          <p:cNvPicPr>
            <a:picLocks noChangeAspect="1" noChangeArrowheads="1"/>
          </p:cNvPicPr>
          <p:nvPr/>
        </p:nvPicPr>
        <p:blipFill>
          <a:blip r:embed="rId3" cstate="print"/>
          <a:srcRect/>
          <a:stretch>
            <a:fillRect/>
          </a:stretch>
        </p:blipFill>
        <p:spPr bwMode="auto">
          <a:xfrm>
            <a:off x="978794" y="1830440"/>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914400" y="4340225"/>
            <a:ext cx="7315200" cy="87313"/>
          </a:xfrm>
          <a:prstGeom prst="rect">
            <a:avLst/>
          </a:prstGeom>
          <a:noFill/>
          <a:ln w="9525">
            <a:noFill/>
            <a:miter lim="800000"/>
            <a:headEnd/>
            <a:tailEnd/>
          </a:ln>
        </p:spPr>
      </p:pic>
      <p:sp>
        <p:nvSpPr>
          <p:cNvPr id="8" name="TextBox 7"/>
          <p:cNvSpPr txBox="1"/>
          <p:nvPr/>
        </p:nvSpPr>
        <p:spPr>
          <a:xfrm>
            <a:off x="1828800" y="732365"/>
            <a:ext cx="5715000" cy="769441"/>
          </a:xfrm>
          <a:prstGeom prst="rect">
            <a:avLst/>
          </a:prstGeom>
          <a:noFill/>
        </p:spPr>
        <p:txBody>
          <a:bodyPr wrap="square" rtlCol="0">
            <a:spAutoFit/>
          </a:bodyPr>
          <a:lstStyle/>
          <a:p>
            <a:r>
              <a:rPr lang="en-US" altLang="en-US" sz="4400" b="1" dirty="0">
                <a:latin typeface="+mj-lt"/>
              </a:rPr>
              <a:t>Learning Objective A1</a:t>
            </a:r>
            <a:endParaRPr lang="en-US" sz="4400" dirty="0">
              <a:latin typeface="+mj-lt"/>
            </a:endParaRPr>
          </a:p>
        </p:txBody>
      </p:sp>
      <p:sp>
        <p:nvSpPr>
          <p:cNvPr id="12" name="Rectangle 11">
            <a:extLst>
              <a:ext uri="{FF2B5EF4-FFF2-40B4-BE49-F238E27FC236}">
                <a16:creationId xmlns:a16="http://schemas.microsoft.com/office/drawing/2014/main" xmlns="" id="{8349D3FB-6458-B048-93AB-B495526AF610}"/>
              </a:ext>
            </a:extLst>
          </p:cNvPr>
          <p:cNvSpPr>
            <a:spLocks noGrp="1" noChangeArrowheads="1"/>
          </p:cNvSpPr>
          <p:nvPr/>
        </p:nvSpPr>
        <p:spPr bwMode="auto">
          <a:xfrm>
            <a:off x="624840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3" name="Slide Number Placeholder 7">
            <a:extLst>
              <a:ext uri="{FF2B5EF4-FFF2-40B4-BE49-F238E27FC236}">
                <a16:creationId xmlns:a16="http://schemas.microsoft.com/office/drawing/2014/main" xmlns="" id="{C48D396A-9E54-7649-9D7E-E4842BE46EBE}"/>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13-</a:t>
            </a:r>
            <a:fld id="{389021C6-BF4E-47D5-A0FD-A156D54A87E1}" type="slidenum">
              <a:rPr lang="en-US" smtClean="0">
                <a:solidFill>
                  <a:schemeClr val="tx1">
                    <a:lumMod val="50000"/>
                    <a:lumOff val="50000"/>
                  </a:schemeClr>
                </a:solidFill>
              </a:rPr>
              <a:pPr>
                <a:defRPr/>
              </a:pPr>
              <a:t>47</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14"/>
          <p:cNvSpPr>
            <a:spLocks noGrp="1" noChangeArrowheads="1"/>
          </p:cNvSpPr>
          <p:nvPr>
            <p:ph type="title"/>
          </p:nvPr>
        </p:nvSpPr>
        <p:spPr>
          <a:xfrm>
            <a:off x="457200" y="609600"/>
            <a:ext cx="8229600" cy="808038"/>
          </a:xfrm>
        </p:spPr>
        <p:txBody>
          <a:bodyPr/>
          <a:lstStyle/>
          <a:p>
            <a:r>
              <a:rPr lang="en-US" altLang="en-US" b="1" dirty="0"/>
              <a:t>Analysis Reporting</a:t>
            </a:r>
          </a:p>
        </p:txBody>
      </p:sp>
      <p:sp>
        <p:nvSpPr>
          <p:cNvPr id="4" name="TextBox 3"/>
          <p:cNvSpPr txBox="1"/>
          <p:nvPr/>
        </p:nvSpPr>
        <p:spPr>
          <a:xfrm>
            <a:off x="2301554" y="1846061"/>
            <a:ext cx="4572000" cy="2308225"/>
          </a:xfrm>
          <a:prstGeom prst="rect">
            <a:avLst/>
          </a:prstGeom>
          <a:solidFill>
            <a:schemeClr val="bg2">
              <a:lumMod val="90000"/>
            </a:schemeClr>
          </a:solidFill>
          <a:ln w="38100">
            <a:solidFill>
              <a:schemeClr val="bg2">
                <a:lumMod val="10000"/>
              </a:schemeClr>
            </a:solidFill>
          </a:ln>
        </p:spPr>
        <p:txBody>
          <a:bodyPr>
            <a:spAutoFit/>
          </a:bodyPr>
          <a:lstStyle/>
          <a:p>
            <a:pPr marL="514350" indent="-514350">
              <a:buFont typeface="+mj-lt"/>
              <a:buAutoNum type="arabicPeriod"/>
              <a:defRPr/>
            </a:pPr>
            <a:r>
              <a:rPr lang="en-US" sz="2400" b="1" dirty="0">
                <a:solidFill>
                  <a:schemeClr val="accent2">
                    <a:lumMod val="50000"/>
                  </a:schemeClr>
                </a:solidFill>
                <a:latin typeface="Arial" charset="0"/>
              </a:rPr>
              <a:t>Executive Summary</a:t>
            </a:r>
          </a:p>
          <a:p>
            <a:pPr marL="514350" indent="-514350">
              <a:buFont typeface="+mj-lt"/>
              <a:buAutoNum type="arabicPeriod"/>
              <a:defRPr/>
            </a:pPr>
            <a:r>
              <a:rPr lang="en-US" sz="2400" b="1" dirty="0">
                <a:solidFill>
                  <a:schemeClr val="accent2">
                    <a:lumMod val="50000"/>
                  </a:schemeClr>
                </a:solidFill>
                <a:latin typeface="Arial" charset="0"/>
              </a:rPr>
              <a:t>Analysis Overview</a:t>
            </a:r>
          </a:p>
          <a:p>
            <a:pPr marL="514350" indent="-514350">
              <a:buFont typeface="+mj-lt"/>
              <a:buAutoNum type="arabicPeriod"/>
              <a:defRPr/>
            </a:pPr>
            <a:r>
              <a:rPr lang="en-US" sz="2400" b="1" dirty="0">
                <a:solidFill>
                  <a:schemeClr val="accent2">
                    <a:lumMod val="50000"/>
                  </a:schemeClr>
                </a:solidFill>
                <a:latin typeface="Arial" charset="0"/>
              </a:rPr>
              <a:t>Evidential Matter</a:t>
            </a:r>
          </a:p>
          <a:p>
            <a:pPr marL="514350" indent="-514350">
              <a:buFont typeface="+mj-lt"/>
              <a:buAutoNum type="arabicPeriod"/>
              <a:defRPr/>
            </a:pPr>
            <a:r>
              <a:rPr lang="en-US" sz="2400" b="1" dirty="0">
                <a:solidFill>
                  <a:schemeClr val="accent2">
                    <a:lumMod val="50000"/>
                  </a:schemeClr>
                </a:solidFill>
                <a:latin typeface="Arial" charset="0"/>
              </a:rPr>
              <a:t>Assumptions</a:t>
            </a:r>
          </a:p>
          <a:p>
            <a:pPr marL="514350" indent="-514350">
              <a:buFont typeface="+mj-lt"/>
              <a:buAutoNum type="arabicPeriod"/>
              <a:defRPr/>
            </a:pPr>
            <a:r>
              <a:rPr lang="en-US" sz="2400" b="1" dirty="0">
                <a:solidFill>
                  <a:schemeClr val="accent2">
                    <a:lumMod val="50000"/>
                  </a:schemeClr>
                </a:solidFill>
                <a:latin typeface="Arial" charset="0"/>
              </a:rPr>
              <a:t>Key Factors</a:t>
            </a:r>
          </a:p>
          <a:p>
            <a:pPr marL="514350" indent="-514350">
              <a:buFont typeface="+mj-lt"/>
              <a:buAutoNum type="arabicPeriod"/>
              <a:defRPr/>
            </a:pPr>
            <a:r>
              <a:rPr lang="en-US" sz="2400" b="1" dirty="0">
                <a:solidFill>
                  <a:schemeClr val="accent2">
                    <a:lumMod val="50000"/>
                  </a:schemeClr>
                </a:solidFill>
                <a:latin typeface="Arial" charset="0"/>
              </a:rPr>
              <a:t>Inferences</a:t>
            </a:r>
          </a:p>
        </p:txBody>
      </p:sp>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8" name="Rounded Rectangle 7"/>
          <p:cNvSpPr/>
          <p:nvPr/>
        </p:nvSpPr>
        <p:spPr>
          <a:xfrm>
            <a:off x="138113" y="6553200"/>
            <a:ext cx="4281487" cy="225918"/>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A1</a:t>
            </a:r>
            <a:r>
              <a:rPr lang="en-US" altLang="en-US" sz="1100" b="1" kern="0" noProof="0" dirty="0">
                <a:solidFill>
                  <a:prstClr val="black"/>
                </a:solidFill>
                <a:latin typeface="Arial Narrow" pitchFamily="34" charset="0"/>
                <a:cs typeface="+mn-cs"/>
              </a:rPr>
              <a:t>:</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t>Summarize and report results of analysis.</a:t>
            </a:r>
          </a:p>
        </p:txBody>
      </p:sp>
      <p:sp>
        <p:nvSpPr>
          <p:cNvPr id="10" name="Rectangle 9">
            <a:extLst>
              <a:ext uri="{FF2B5EF4-FFF2-40B4-BE49-F238E27FC236}">
                <a16:creationId xmlns:a16="http://schemas.microsoft.com/office/drawing/2014/main" xmlns="" id="{D07CC9C2-0D4E-6941-B352-3E0F182CD260}"/>
              </a:ext>
            </a:extLst>
          </p:cNvPr>
          <p:cNvSpPr>
            <a:spLocks noGrp="1" noChangeArrowheads="1"/>
          </p:cNvSpPr>
          <p:nvPr/>
        </p:nvSpPr>
        <p:spPr bwMode="auto">
          <a:xfrm>
            <a:off x="632460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a16="http://schemas.microsoft.com/office/drawing/2014/main" xmlns="" id="{17C20CF7-9764-8240-955D-A64C38CD559E}"/>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13-</a:t>
            </a:r>
            <a:fld id="{389021C6-BF4E-47D5-A0FD-A156D54A87E1}" type="slidenum">
              <a:rPr lang="en-US" smtClean="0">
                <a:solidFill>
                  <a:schemeClr val="tx1">
                    <a:lumMod val="50000"/>
                    <a:lumOff val="50000"/>
                  </a:schemeClr>
                </a:solidFill>
              </a:rPr>
              <a:pPr>
                <a:defRPr/>
              </a:pPr>
              <a:t>48</a:t>
            </a:fld>
            <a:endParaRPr lang="en-US" dirty="0">
              <a:solidFill>
                <a:schemeClr val="tx1">
                  <a:lumMod val="50000"/>
                  <a:lumOff val="50000"/>
                </a:schemeClr>
              </a:solidFill>
            </a:endParaRPr>
          </a:p>
        </p:txBody>
      </p:sp>
    </p:spTree>
  </p:cSld>
  <p:clrMapOvr>
    <a:masterClrMapping/>
  </p:clrMapOvr>
  <p:transition>
    <p:zoom dir="in"/>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4"/>
          <p:cNvSpPr>
            <a:spLocks noGrp="1"/>
          </p:cNvSpPr>
          <p:nvPr>
            <p:ph type="ctrTitle"/>
          </p:nvPr>
        </p:nvSpPr>
        <p:spPr>
          <a:xfrm>
            <a:off x="914400" y="1828800"/>
            <a:ext cx="7315200" cy="3124200"/>
          </a:xfrm>
        </p:spPr>
        <p:txBody>
          <a:bodyPr/>
          <a:lstStyle/>
          <a:p>
            <a:r>
              <a:rPr lang="en-US" altLang="en-US" dirty="0"/>
              <a:t/>
            </a:r>
            <a:br>
              <a:rPr lang="en-US" altLang="en-US" dirty="0"/>
            </a:br>
            <a:r>
              <a:rPr lang="en-US" altLang="en-US" dirty="0"/>
              <a:t/>
            </a:r>
            <a:br>
              <a:rPr lang="en-US" altLang="en-US" dirty="0"/>
            </a:br>
            <a:r>
              <a:rPr lang="en-US" altLang="en-US" i="1" dirty="0"/>
              <a:t>Appendix 13A</a:t>
            </a:r>
            <a:r>
              <a:rPr lang="en-US" altLang="en-US" dirty="0"/>
              <a:t/>
            </a:r>
            <a:br>
              <a:rPr lang="en-US" altLang="en-US" dirty="0"/>
            </a:br>
            <a:r>
              <a:rPr lang="en-US" dirty="0"/>
              <a:t>Explain the form and assess the content of a complete income statement.</a:t>
            </a:r>
            <a:br>
              <a:rPr lang="en-US" dirty="0"/>
            </a:br>
            <a:r>
              <a:rPr lang="en-US" altLang="en-US" dirty="0"/>
              <a:t/>
            </a:r>
            <a:br>
              <a:rPr lang="en-US" altLang="en-US" dirty="0"/>
            </a:br>
            <a:endParaRPr lang="en-US" altLang="en-US" dirty="0"/>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30053" name="Picture 2"/>
          <p:cNvPicPr>
            <a:picLocks noChangeAspect="1" noChangeArrowheads="1"/>
          </p:cNvPicPr>
          <p:nvPr/>
        </p:nvPicPr>
        <p:blipFill>
          <a:blip r:embed="rId3" cstate="print"/>
          <a:srcRect/>
          <a:stretch>
            <a:fillRect/>
          </a:stretch>
        </p:blipFill>
        <p:spPr bwMode="auto">
          <a:xfrm>
            <a:off x="914400" y="1952026"/>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914400" y="4826042"/>
            <a:ext cx="7315200" cy="87313"/>
          </a:xfrm>
          <a:prstGeom prst="rect">
            <a:avLst/>
          </a:prstGeom>
          <a:noFill/>
          <a:ln w="9525">
            <a:noFill/>
            <a:miter lim="800000"/>
            <a:headEnd/>
            <a:tailEnd/>
          </a:ln>
        </p:spPr>
      </p:pic>
      <p:sp>
        <p:nvSpPr>
          <p:cNvPr id="8" name="TextBox 7"/>
          <p:cNvSpPr txBox="1"/>
          <p:nvPr/>
        </p:nvSpPr>
        <p:spPr>
          <a:xfrm>
            <a:off x="1752600" y="732365"/>
            <a:ext cx="5791200" cy="769441"/>
          </a:xfrm>
          <a:prstGeom prst="rect">
            <a:avLst/>
          </a:prstGeom>
          <a:noFill/>
        </p:spPr>
        <p:txBody>
          <a:bodyPr wrap="square" rtlCol="0">
            <a:spAutoFit/>
          </a:bodyPr>
          <a:lstStyle/>
          <a:p>
            <a:r>
              <a:rPr lang="en-US" altLang="en-US" sz="4400" b="1" dirty="0">
                <a:latin typeface="+mj-lt"/>
              </a:rPr>
              <a:t>Learning Objective A2</a:t>
            </a:r>
            <a:endParaRPr lang="en-US" sz="4400" dirty="0">
              <a:latin typeface="+mj-lt"/>
            </a:endParaRPr>
          </a:p>
        </p:txBody>
      </p:sp>
      <p:sp>
        <p:nvSpPr>
          <p:cNvPr id="10" name="Rectangle 9">
            <a:extLst>
              <a:ext uri="{FF2B5EF4-FFF2-40B4-BE49-F238E27FC236}">
                <a16:creationId xmlns:a16="http://schemas.microsoft.com/office/drawing/2014/main" xmlns="" id="{ABC6A857-BF15-BC4E-ACD5-FE299C16BD7C}"/>
              </a:ext>
            </a:extLst>
          </p:cNvPr>
          <p:cNvSpPr>
            <a:spLocks noGrp="1" noChangeArrowheads="1"/>
          </p:cNvSpPr>
          <p:nvPr/>
        </p:nvSpPr>
        <p:spPr bwMode="auto">
          <a:xfrm>
            <a:off x="632460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a16="http://schemas.microsoft.com/office/drawing/2014/main" xmlns="" id="{DF2A153A-2938-044D-89C2-683EE075A27A}"/>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13-</a:t>
            </a:r>
            <a:fld id="{389021C6-BF4E-47D5-A0FD-A156D54A87E1}" type="slidenum">
              <a:rPr lang="en-US" smtClean="0">
                <a:solidFill>
                  <a:schemeClr val="tx1">
                    <a:lumMod val="50000"/>
                    <a:lumOff val="50000"/>
                  </a:schemeClr>
                </a:solidFill>
              </a:rPr>
              <a:pPr>
                <a:defRPr/>
              </a:pPr>
              <a:t>49</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6"/>
          <p:cNvSpPr>
            <a:spLocks noGrp="1" noChangeArrowheads="1"/>
          </p:cNvSpPr>
          <p:nvPr>
            <p:ph type="title"/>
          </p:nvPr>
        </p:nvSpPr>
        <p:spPr>
          <a:xfrm>
            <a:off x="457200" y="533400"/>
            <a:ext cx="8229600" cy="990600"/>
          </a:xfrm>
        </p:spPr>
        <p:txBody>
          <a:bodyPr/>
          <a:lstStyle/>
          <a:p>
            <a:r>
              <a:rPr lang="en-US" altLang="en-US" b="1" dirty="0"/>
              <a:t>Building Blocks of Analysis</a:t>
            </a:r>
          </a:p>
        </p:txBody>
      </p:sp>
      <p:sp>
        <p:nvSpPr>
          <p:cNvPr id="19" name="Cube 18"/>
          <p:cNvSpPr/>
          <p:nvPr/>
        </p:nvSpPr>
        <p:spPr>
          <a:xfrm>
            <a:off x="1371600" y="1676400"/>
            <a:ext cx="2717800" cy="2209800"/>
          </a:xfrm>
          <a:prstGeom prst="cub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chemeClr val="tx1"/>
                </a:solidFill>
                <a:latin typeface="Arial" pitchFamily="34" charset="0"/>
                <a:cs typeface="Arial" pitchFamily="34" charset="0"/>
              </a:rPr>
              <a:t>Liquidity and efficiency</a:t>
            </a:r>
          </a:p>
        </p:txBody>
      </p:sp>
      <p:sp>
        <p:nvSpPr>
          <p:cNvPr id="18" name="Cube 17"/>
          <p:cNvSpPr/>
          <p:nvPr/>
        </p:nvSpPr>
        <p:spPr bwMode="auto">
          <a:xfrm>
            <a:off x="5029200" y="1676400"/>
            <a:ext cx="2717800" cy="2209800"/>
          </a:xfrm>
          <a:prstGeom prst="cube">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chemeClr val="tx1"/>
                </a:solidFill>
                <a:latin typeface="Arial" pitchFamily="34" charset="0"/>
                <a:cs typeface="Arial" pitchFamily="34" charset="0"/>
              </a:rPr>
              <a:t>Solvency</a:t>
            </a:r>
          </a:p>
        </p:txBody>
      </p:sp>
      <p:sp>
        <p:nvSpPr>
          <p:cNvPr id="20" name="Cube 19"/>
          <p:cNvSpPr/>
          <p:nvPr/>
        </p:nvSpPr>
        <p:spPr bwMode="auto">
          <a:xfrm>
            <a:off x="4965700" y="4108450"/>
            <a:ext cx="2717800" cy="2209800"/>
          </a:xfrm>
          <a:prstGeom prst="cube">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chemeClr val="tx1"/>
                </a:solidFill>
                <a:latin typeface="Arial" pitchFamily="34" charset="0"/>
                <a:cs typeface="Arial" pitchFamily="34" charset="0"/>
              </a:rPr>
              <a:t>Market prospects</a:t>
            </a:r>
          </a:p>
        </p:txBody>
      </p:sp>
      <p:sp>
        <p:nvSpPr>
          <p:cNvPr id="21" name="Cube 20"/>
          <p:cNvSpPr/>
          <p:nvPr/>
        </p:nvSpPr>
        <p:spPr>
          <a:xfrm>
            <a:off x="1371600" y="4143375"/>
            <a:ext cx="2717800" cy="2209800"/>
          </a:xfrm>
          <a:prstGeom prst="cub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chemeClr val="tx1"/>
                </a:solidFill>
                <a:latin typeface="Arial" pitchFamily="34" charset="0"/>
                <a:cs typeface="Arial" pitchFamily="34" charset="0"/>
              </a:rPr>
              <a:t>Profitability</a:t>
            </a:r>
          </a:p>
        </p:txBody>
      </p:sp>
      <p:sp>
        <p:nvSpPr>
          <p:cNvPr id="8" name="Rectangle 7"/>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2" name="Rectangle 11">
            <a:extLst>
              <a:ext uri="{FF2B5EF4-FFF2-40B4-BE49-F238E27FC236}">
                <a16:creationId xmlns:a16="http://schemas.microsoft.com/office/drawing/2014/main" xmlns="" id="{32F94961-5B32-8D46-A453-83A826963086}"/>
              </a:ext>
            </a:extLst>
          </p:cNvPr>
          <p:cNvSpPr>
            <a:spLocks noGrp="1" noChangeArrowheads="1"/>
          </p:cNvSpPr>
          <p:nvPr/>
        </p:nvSpPr>
        <p:spPr bwMode="auto">
          <a:xfrm>
            <a:off x="6388100" y="6400357"/>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3" name="Slide Number Placeholder 7">
            <a:extLst>
              <a:ext uri="{FF2B5EF4-FFF2-40B4-BE49-F238E27FC236}">
                <a16:creationId xmlns:a16="http://schemas.microsoft.com/office/drawing/2014/main" xmlns="" id="{712BB446-9959-764B-82C1-8B9D154B0D4E}"/>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13-</a:t>
            </a:r>
            <a:fld id="{389021C6-BF4E-47D5-A0FD-A156D54A87E1}" type="slidenum">
              <a:rPr lang="en-US" smtClean="0">
                <a:solidFill>
                  <a:schemeClr val="tx1">
                    <a:lumMod val="50000"/>
                    <a:lumOff val="50000"/>
                  </a:schemeClr>
                </a:solidFill>
              </a:rPr>
              <a:pPr>
                <a:defRPr/>
              </a:pPr>
              <a:t>5</a:t>
            </a:fld>
            <a:endParaRPr lang="en-US" dirty="0">
              <a:solidFill>
                <a:schemeClr val="tx1">
                  <a:lumMod val="50000"/>
                  <a:lumOff val="50000"/>
                </a:schemeClr>
              </a:solidFill>
            </a:endParaRPr>
          </a:p>
        </p:txBody>
      </p:sp>
      <p:sp>
        <p:nvSpPr>
          <p:cNvPr id="11" name="Rounded Rectangle 14">
            <a:extLst>
              <a:ext uri="{FF2B5EF4-FFF2-40B4-BE49-F238E27FC236}">
                <a16:creationId xmlns:a16="http://schemas.microsoft.com/office/drawing/2014/main" xmlns="" id="{E2FD2FDB-030E-4703-B391-7DB23B212DF9}"/>
              </a:ext>
            </a:extLst>
          </p:cNvPr>
          <p:cNvSpPr/>
          <p:nvPr/>
        </p:nvSpPr>
        <p:spPr>
          <a:xfrm>
            <a:off x="138113" y="6543675"/>
            <a:ext cx="6110287" cy="235443"/>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C</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1: </a:t>
            </a:r>
            <a:r>
              <a:rPr lang="en-US" sz="1100" dirty="0"/>
              <a:t>Define the building blocks of analysis and the standards for comparisons. </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linds(horizontal)">
                                      <p:cBhvr>
                                        <p:cTn id="7" dur="500"/>
                                        <p:tgtEl>
                                          <p:spTgt spid="19"/>
                                        </p:tgtEl>
                                      </p:cBhvr>
                                    </p:animEffect>
                                  </p:childTnLst>
                                </p:cTn>
                              </p:par>
                            </p:childTnLst>
                          </p:cTn>
                        </p:par>
                        <p:par>
                          <p:cTn id="8" fill="hold" nodeType="afterGroup">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blinds(horizontal)">
                                      <p:cBhvr>
                                        <p:cTn id="11" dur="500"/>
                                        <p:tgtEl>
                                          <p:spTgt spid="18"/>
                                        </p:tgtEl>
                                      </p:cBhvr>
                                    </p:animEffect>
                                  </p:childTnLst>
                                </p:cTn>
                              </p:par>
                            </p:childTnLst>
                          </p:cTn>
                        </p:par>
                        <p:par>
                          <p:cTn id="12" fill="hold" nodeType="afterGroup">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blinds(horizontal)">
                                      <p:cBhvr>
                                        <p:cTn id="15" dur="500"/>
                                        <p:tgtEl>
                                          <p:spTgt spid="21"/>
                                        </p:tgtEl>
                                      </p:cBhvr>
                                    </p:animEffect>
                                  </p:childTnLst>
                                </p:cTn>
                              </p:par>
                            </p:childTnLst>
                          </p:cTn>
                        </p:par>
                        <p:par>
                          <p:cTn id="16" fill="hold" nodeType="afterGroup">
                            <p:stCondLst>
                              <p:cond delay="1500"/>
                            </p:stCondLst>
                            <p:childTnLst>
                              <p:par>
                                <p:cTn id="17" presetID="3" presetClass="entr" presetSubtype="10" fill="hold" grpId="0"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blinds(horizontal)">
                                      <p:cBhvr>
                                        <p:cTn id="1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20" grpId="0" animBg="1"/>
      <p:bldP spid="21"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4" name="Line 4"/>
          <p:cNvSpPr>
            <a:spLocks noChangeShapeType="1"/>
          </p:cNvSpPr>
          <p:nvPr/>
        </p:nvSpPr>
        <p:spPr bwMode="auto">
          <a:xfrm>
            <a:off x="3432012" y="4578353"/>
            <a:ext cx="1139989" cy="214359"/>
          </a:xfrm>
          <a:prstGeom prst="line">
            <a:avLst/>
          </a:prstGeom>
          <a:noFill/>
          <a:ln w="28575">
            <a:solidFill>
              <a:schemeClr val="accent2">
                <a:lumMod val="50000"/>
              </a:schemeClr>
            </a:solidFill>
            <a:round/>
            <a:headEnd type="none" w="med" len="med"/>
            <a:tailEnd type="arrow" w="med" len="med"/>
          </a:ln>
          <a:effectLst>
            <a:outerShdw blurRad="50800" dist="38100" dir="2700000" algn="tl" rotWithShape="0">
              <a:prstClr val="black">
                <a:alpha val="40000"/>
              </a:prstClr>
            </a:outerShdw>
          </a:effectLst>
        </p:spPr>
        <p:txBody>
          <a:bodyPr/>
          <a:lstStyle/>
          <a:p>
            <a:pPr>
              <a:defRPr/>
            </a:pPr>
            <a:endParaRPr lang="en-US" dirty="0">
              <a:solidFill>
                <a:schemeClr val="accent2">
                  <a:lumMod val="50000"/>
                </a:schemeClr>
              </a:solidFill>
              <a:latin typeface="Arial" charset="0"/>
              <a:ea typeface="ＭＳ Ｐゴシック" pitchFamily="-108" charset="-128"/>
            </a:endParaRPr>
          </a:p>
        </p:txBody>
      </p:sp>
      <p:sp>
        <p:nvSpPr>
          <p:cNvPr id="189445" name="Rectangle 5"/>
          <p:cNvSpPr>
            <a:spLocks noChangeArrowheads="1"/>
          </p:cNvSpPr>
          <p:nvPr/>
        </p:nvSpPr>
        <p:spPr bwMode="auto">
          <a:xfrm>
            <a:off x="4714227" y="4495976"/>
            <a:ext cx="4140200" cy="1778000"/>
          </a:xfrm>
          <a:prstGeom prst="rect">
            <a:avLst/>
          </a:prstGeom>
          <a:solidFill>
            <a:srgbClr val="003366"/>
          </a:solidFill>
          <a:ln w="12700">
            <a:solidFill>
              <a:schemeClr val="accent2">
                <a:lumMod val="50000"/>
              </a:schemeClr>
            </a:solidFill>
            <a:miter lim="800000"/>
            <a:headEnd/>
            <a:tailEnd/>
          </a:ln>
          <a:effectLst>
            <a:outerShdw blurRad="50800" dist="38100" dir="2700000" algn="tl" rotWithShape="0">
              <a:prstClr val="black">
                <a:alpha val="40000"/>
              </a:prstClr>
            </a:outerShdw>
          </a:effectLst>
        </p:spPr>
        <p:txBody>
          <a:bodyPr wrap="none" lIns="90488" tIns="44450" rIns="90488" bIns="44450" anchor="ctr"/>
          <a:lstStyle/>
          <a:p>
            <a:pPr algn="ctr">
              <a:defRPr/>
            </a:pPr>
            <a:r>
              <a:rPr lang="en-US" sz="4800" b="1" dirty="0">
                <a:solidFill>
                  <a:schemeClr val="accent4">
                    <a:lumMod val="40000"/>
                    <a:lumOff val="60000"/>
                  </a:schemeClr>
                </a:solidFill>
                <a:effectLst>
                  <a:outerShdw blurRad="38100" dist="38100" dir="2700000" algn="tl">
                    <a:srgbClr val="000000"/>
                  </a:outerShdw>
                </a:effectLst>
                <a:latin typeface="Times New Roman" pitchFamily="-108" charset="0"/>
                <a:ea typeface="ＭＳ Ｐゴシック" pitchFamily="-108" charset="-128"/>
              </a:rPr>
              <a:t>Net Income</a:t>
            </a:r>
          </a:p>
        </p:txBody>
      </p:sp>
      <p:sp>
        <p:nvSpPr>
          <p:cNvPr id="189446" name="Line 6"/>
          <p:cNvSpPr>
            <a:spLocks noChangeShapeType="1"/>
          </p:cNvSpPr>
          <p:nvPr/>
        </p:nvSpPr>
        <p:spPr bwMode="auto">
          <a:xfrm>
            <a:off x="5334001" y="4087460"/>
            <a:ext cx="533398" cy="357540"/>
          </a:xfrm>
          <a:prstGeom prst="line">
            <a:avLst/>
          </a:prstGeom>
          <a:noFill/>
          <a:ln w="28575">
            <a:solidFill>
              <a:schemeClr val="accent2">
                <a:lumMod val="50000"/>
              </a:schemeClr>
            </a:solidFill>
            <a:round/>
            <a:headEnd type="none" w="med" len="med"/>
            <a:tailEnd type="arrow" w="med" len="med"/>
          </a:ln>
          <a:effectLst>
            <a:outerShdw blurRad="50800" dist="38100" dir="2700000" algn="tl" rotWithShape="0">
              <a:prstClr val="black">
                <a:alpha val="40000"/>
              </a:prstClr>
            </a:outerShdw>
          </a:effectLst>
        </p:spPr>
        <p:txBody>
          <a:bodyPr/>
          <a:lstStyle/>
          <a:p>
            <a:pPr>
              <a:defRPr/>
            </a:pPr>
            <a:endParaRPr lang="en-US" dirty="0">
              <a:solidFill>
                <a:schemeClr val="accent2">
                  <a:lumMod val="50000"/>
                </a:schemeClr>
              </a:solidFill>
              <a:latin typeface="Arial" charset="0"/>
              <a:ea typeface="ＭＳ Ｐゴシック" pitchFamily="-108" charset="-128"/>
            </a:endParaRPr>
          </a:p>
        </p:txBody>
      </p:sp>
      <p:sp>
        <p:nvSpPr>
          <p:cNvPr id="104454" name="Rectangle 7"/>
          <p:cNvSpPr>
            <a:spLocks noGrp="1" noChangeArrowheads="1"/>
          </p:cNvSpPr>
          <p:nvPr>
            <p:ph type="title"/>
          </p:nvPr>
        </p:nvSpPr>
        <p:spPr>
          <a:xfrm>
            <a:off x="457200" y="609600"/>
            <a:ext cx="8229600" cy="914400"/>
          </a:xfrm>
        </p:spPr>
        <p:txBody>
          <a:bodyPr/>
          <a:lstStyle/>
          <a:p>
            <a:r>
              <a:rPr lang="en-US" altLang="en-US" b="1" dirty="0"/>
              <a:t>Sustainable Income</a:t>
            </a:r>
          </a:p>
        </p:txBody>
      </p:sp>
      <p:sp>
        <p:nvSpPr>
          <p:cNvPr id="69640" name="Oval 8"/>
          <p:cNvSpPr>
            <a:spLocks noChangeArrowheads="1"/>
          </p:cNvSpPr>
          <p:nvPr/>
        </p:nvSpPr>
        <p:spPr bwMode="auto">
          <a:xfrm>
            <a:off x="3141687" y="2955042"/>
            <a:ext cx="2490485" cy="1280422"/>
          </a:xfrm>
          <a:prstGeom prst="ellipse">
            <a:avLst/>
          </a:prstGeom>
          <a:solidFill>
            <a:schemeClr val="accent4">
              <a:lumMod val="40000"/>
              <a:lumOff val="60000"/>
            </a:schemeClr>
          </a:solidFill>
          <a:ln w="12700">
            <a:solidFill>
              <a:schemeClr val="accent2">
                <a:lumMod val="50000"/>
              </a:schemeClr>
            </a:solidFill>
            <a:round/>
            <a:headEnd/>
            <a:tailEnd/>
          </a:ln>
          <a:effectLst>
            <a:outerShdw blurRad="50800" dist="38100" dir="2700000" algn="tl" rotWithShape="0">
              <a:prstClr val="black">
                <a:alpha val="40000"/>
              </a:prstClr>
            </a:outerShdw>
          </a:effectLst>
        </p:spPr>
        <p:txBody>
          <a:bodyPr wrap="none" lIns="90488" tIns="44450" rIns="90488" bIns="44450" anchor="ctr"/>
          <a:lstStyle/>
          <a:p>
            <a:pPr algn="ctr">
              <a:defRPr/>
            </a:pPr>
            <a:r>
              <a:rPr lang="en-US" sz="2600" dirty="0">
                <a:solidFill>
                  <a:schemeClr val="accent2">
                    <a:lumMod val="50000"/>
                  </a:schemeClr>
                </a:solidFill>
                <a:latin typeface="Arial" charset="0"/>
                <a:ea typeface="ＭＳ Ｐゴシック" pitchFamily="-108" charset="-128"/>
              </a:rPr>
              <a:t>Discontinued</a:t>
            </a:r>
          </a:p>
          <a:p>
            <a:pPr algn="ctr">
              <a:defRPr/>
            </a:pPr>
            <a:r>
              <a:rPr lang="en-US" sz="2600" dirty="0">
                <a:solidFill>
                  <a:schemeClr val="accent2">
                    <a:lumMod val="50000"/>
                  </a:schemeClr>
                </a:solidFill>
                <a:latin typeface="Arial" charset="0"/>
                <a:ea typeface="ＭＳ Ｐゴシック" pitchFamily="-108" charset="-128"/>
              </a:rPr>
              <a:t>Segments</a:t>
            </a:r>
          </a:p>
        </p:txBody>
      </p:sp>
      <p:sp>
        <p:nvSpPr>
          <p:cNvPr id="69642" name="Oval 10"/>
          <p:cNvSpPr>
            <a:spLocks noChangeArrowheads="1"/>
          </p:cNvSpPr>
          <p:nvPr/>
        </p:nvSpPr>
        <p:spPr bwMode="auto">
          <a:xfrm>
            <a:off x="457200" y="1309639"/>
            <a:ext cx="8397227" cy="1427389"/>
          </a:xfrm>
          <a:prstGeom prst="ellipse">
            <a:avLst/>
          </a:prstGeom>
          <a:solidFill>
            <a:schemeClr val="accent3">
              <a:lumMod val="20000"/>
              <a:lumOff val="80000"/>
            </a:schemeClr>
          </a:solidFill>
          <a:ln w="12700">
            <a:solidFill>
              <a:schemeClr val="accent5"/>
            </a:solidFill>
            <a:round/>
            <a:headEnd/>
            <a:tailEnd/>
          </a:ln>
          <a:effectLst>
            <a:outerShdw blurRad="50800" dist="38100" dir="2700000" algn="tl" rotWithShape="0">
              <a:prstClr val="black">
                <a:alpha val="40000"/>
              </a:prstClr>
            </a:outerShdw>
          </a:effectLst>
        </p:spPr>
        <p:txBody>
          <a:bodyPr wrap="none" lIns="90488" tIns="44450" rIns="90488" bIns="44450" anchor="ctr"/>
          <a:lstStyle/>
          <a:p>
            <a:pPr algn="ctr">
              <a:defRPr/>
            </a:pPr>
            <a:r>
              <a:rPr lang="en-US" sz="2400" dirty="0">
                <a:solidFill>
                  <a:schemeClr val="accent2">
                    <a:lumMod val="50000"/>
                  </a:schemeClr>
                </a:solidFill>
                <a:latin typeface="Arial" charset="0"/>
                <a:ea typeface="ＭＳ Ｐゴシック" pitchFamily="-108" charset="-128"/>
              </a:rPr>
              <a:t>Changes in Accounting Principles: </a:t>
            </a:r>
            <a:br>
              <a:rPr lang="en-US" sz="2400" dirty="0">
                <a:solidFill>
                  <a:schemeClr val="accent2">
                    <a:lumMod val="50000"/>
                  </a:schemeClr>
                </a:solidFill>
                <a:latin typeface="Arial" charset="0"/>
                <a:ea typeface="ＭＳ Ｐゴシック" pitchFamily="-108" charset="-128"/>
              </a:rPr>
            </a:br>
            <a:r>
              <a:rPr lang="en-US" sz="2400" dirty="0">
                <a:solidFill>
                  <a:schemeClr val="accent2">
                    <a:lumMod val="50000"/>
                  </a:schemeClr>
                </a:solidFill>
                <a:latin typeface="Arial" charset="0"/>
                <a:ea typeface="ＭＳ Ｐゴシック" pitchFamily="-108" charset="-128"/>
              </a:rPr>
              <a:t>Retrospective application on prior financial statements</a:t>
            </a:r>
            <a:r>
              <a:rPr lang="en-US" sz="2600" dirty="0">
                <a:solidFill>
                  <a:schemeClr val="accent2">
                    <a:lumMod val="50000"/>
                  </a:schemeClr>
                </a:solidFill>
                <a:latin typeface="Arial" charset="0"/>
                <a:ea typeface="ＭＳ Ｐゴシック" pitchFamily="-108" charset="-128"/>
              </a:rPr>
              <a:t>.</a:t>
            </a:r>
          </a:p>
        </p:txBody>
      </p:sp>
      <p:sp>
        <p:nvSpPr>
          <p:cNvPr id="69643" name="Oval 11"/>
          <p:cNvSpPr>
            <a:spLocks noChangeArrowheads="1"/>
          </p:cNvSpPr>
          <p:nvPr/>
        </p:nvSpPr>
        <p:spPr bwMode="auto">
          <a:xfrm>
            <a:off x="1241142" y="3710126"/>
            <a:ext cx="2190870" cy="1311188"/>
          </a:xfrm>
          <a:prstGeom prst="ellipse">
            <a:avLst/>
          </a:prstGeom>
          <a:solidFill>
            <a:schemeClr val="accent4">
              <a:lumMod val="40000"/>
              <a:lumOff val="60000"/>
            </a:schemeClr>
          </a:solidFill>
          <a:ln w="12700">
            <a:solidFill>
              <a:schemeClr val="accent2">
                <a:lumMod val="50000"/>
              </a:schemeClr>
            </a:solidFill>
            <a:round/>
            <a:headEnd/>
            <a:tailEnd/>
          </a:ln>
          <a:effectLst>
            <a:outerShdw blurRad="50800" dist="38100" dir="2700000" algn="tl" rotWithShape="0">
              <a:prstClr val="black">
                <a:alpha val="40000"/>
              </a:prstClr>
            </a:outerShdw>
          </a:effectLst>
        </p:spPr>
        <p:txBody>
          <a:bodyPr wrap="none" lIns="90488" tIns="44450" rIns="90488" bIns="44450" anchor="ctr"/>
          <a:lstStyle/>
          <a:p>
            <a:pPr algn="ctr">
              <a:defRPr/>
            </a:pPr>
            <a:r>
              <a:rPr lang="en-US" sz="2600" dirty="0">
                <a:solidFill>
                  <a:schemeClr val="accent2">
                    <a:lumMod val="50000"/>
                  </a:schemeClr>
                </a:solidFill>
                <a:latin typeface="Arial" charset="0"/>
                <a:ea typeface="ＭＳ Ｐゴシック" pitchFamily="-108" charset="-128"/>
              </a:rPr>
              <a:t>Continuing</a:t>
            </a:r>
          </a:p>
          <a:p>
            <a:pPr algn="ctr">
              <a:defRPr/>
            </a:pPr>
            <a:r>
              <a:rPr lang="en-US" sz="2600" dirty="0">
                <a:solidFill>
                  <a:schemeClr val="accent2">
                    <a:lumMod val="50000"/>
                  </a:schemeClr>
                </a:solidFill>
                <a:latin typeface="Arial" charset="0"/>
                <a:ea typeface="ＭＳ Ｐゴシック" pitchFamily="-108" charset="-128"/>
              </a:rPr>
              <a:t>Operations</a:t>
            </a:r>
          </a:p>
        </p:txBody>
      </p:sp>
      <p:sp>
        <p:nvSpPr>
          <p:cNvPr id="11" name="Rectangle 10"/>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3" name="Rounded Rectangle 12"/>
          <p:cNvSpPr/>
          <p:nvPr/>
        </p:nvSpPr>
        <p:spPr>
          <a:xfrm>
            <a:off x="138113" y="6559550"/>
            <a:ext cx="6110287" cy="219568"/>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A2</a:t>
            </a:r>
            <a:r>
              <a:rPr lang="en-US" altLang="en-US" sz="1100" b="1" kern="0" noProof="0" dirty="0">
                <a:solidFill>
                  <a:prstClr val="black"/>
                </a:solidFill>
                <a:latin typeface="Arial Narrow" pitchFamily="34" charset="0"/>
                <a:cs typeface="+mn-cs"/>
              </a:rPr>
              <a:t>:</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t>Explain the form and assess the content of a complete income statement. </a:t>
            </a:r>
          </a:p>
        </p:txBody>
      </p:sp>
      <p:sp>
        <p:nvSpPr>
          <p:cNvPr id="16" name="Oval 10"/>
          <p:cNvSpPr>
            <a:spLocks noChangeArrowheads="1"/>
          </p:cNvSpPr>
          <p:nvPr/>
        </p:nvSpPr>
        <p:spPr bwMode="auto">
          <a:xfrm>
            <a:off x="1539816" y="5093595"/>
            <a:ext cx="2165230" cy="1280423"/>
          </a:xfrm>
          <a:prstGeom prst="ellipse">
            <a:avLst/>
          </a:prstGeom>
          <a:solidFill>
            <a:schemeClr val="accent4">
              <a:lumMod val="40000"/>
              <a:lumOff val="60000"/>
            </a:schemeClr>
          </a:solidFill>
          <a:ln w="12700">
            <a:solidFill>
              <a:schemeClr val="accent2">
                <a:lumMod val="50000"/>
              </a:schemeClr>
            </a:solidFill>
            <a:round/>
            <a:headEnd/>
            <a:tailEnd/>
          </a:ln>
          <a:effectLst>
            <a:outerShdw blurRad="50800" dist="38100" dir="2700000" algn="tl" rotWithShape="0">
              <a:prstClr val="black">
                <a:alpha val="40000"/>
              </a:prstClr>
            </a:outerShdw>
          </a:effectLst>
        </p:spPr>
        <p:txBody>
          <a:bodyPr wrap="none" lIns="90488" tIns="44450" rIns="90488" bIns="44450" anchor="ctr"/>
          <a:lstStyle/>
          <a:p>
            <a:pPr algn="ctr">
              <a:defRPr/>
            </a:pPr>
            <a:r>
              <a:rPr lang="en-US" sz="2600" dirty="0">
                <a:solidFill>
                  <a:schemeClr val="accent2">
                    <a:lumMod val="50000"/>
                  </a:schemeClr>
                </a:solidFill>
                <a:latin typeface="Arial" charset="0"/>
                <a:ea typeface="ＭＳ Ｐゴシック" pitchFamily="-108" charset="-128"/>
              </a:rPr>
              <a:t>Earnings per </a:t>
            </a:r>
            <a:br>
              <a:rPr lang="en-US" sz="2600" dirty="0">
                <a:solidFill>
                  <a:schemeClr val="accent2">
                    <a:lumMod val="50000"/>
                  </a:schemeClr>
                </a:solidFill>
                <a:latin typeface="Arial" charset="0"/>
                <a:ea typeface="ＭＳ Ｐゴシック" pitchFamily="-108" charset="-128"/>
              </a:rPr>
            </a:br>
            <a:r>
              <a:rPr lang="en-US" sz="2600" dirty="0">
                <a:solidFill>
                  <a:schemeClr val="accent2">
                    <a:lumMod val="50000"/>
                  </a:schemeClr>
                </a:solidFill>
                <a:latin typeface="Arial" charset="0"/>
                <a:ea typeface="ＭＳ Ｐゴシック" pitchFamily="-108" charset="-128"/>
              </a:rPr>
              <a:t>share</a:t>
            </a:r>
          </a:p>
        </p:txBody>
      </p:sp>
      <p:sp>
        <p:nvSpPr>
          <p:cNvPr id="17" name="Line 3"/>
          <p:cNvSpPr>
            <a:spLocks noChangeShapeType="1"/>
          </p:cNvSpPr>
          <p:nvPr/>
        </p:nvSpPr>
        <p:spPr bwMode="auto">
          <a:xfrm>
            <a:off x="3689277" y="5568951"/>
            <a:ext cx="882724" cy="0"/>
          </a:xfrm>
          <a:prstGeom prst="line">
            <a:avLst/>
          </a:prstGeom>
          <a:noFill/>
          <a:ln w="28575">
            <a:solidFill>
              <a:schemeClr val="accent2">
                <a:lumMod val="50000"/>
              </a:schemeClr>
            </a:solidFill>
            <a:round/>
            <a:headEnd type="none" w="med" len="med"/>
            <a:tailEnd type="arrow" w="med" len="med"/>
          </a:ln>
          <a:effectLst>
            <a:outerShdw blurRad="50800" dist="38100" dir="2700000" algn="tl" rotWithShape="0">
              <a:prstClr val="black">
                <a:alpha val="40000"/>
              </a:prstClr>
            </a:outerShdw>
          </a:effectLst>
        </p:spPr>
        <p:txBody>
          <a:bodyPr/>
          <a:lstStyle/>
          <a:p>
            <a:pPr>
              <a:defRPr/>
            </a:pPr>
            <a:endParaRPr lang="en-US" dirty="0">
              <a:solidFill>
                <a:schemeClr val="accent2">
                  <a:lumMod val="50000"/>
                </a:schemeClr>
              </a:solidFill>
              <a:latin typeface="Arial" charset="0"/>
              <a:ea typeface="ＭＳ Ｐゴシック" pitchFamily="-108" charset="-128"/>
            </a:endParaRPr>
          </a:p>
        </p:txBody>
      </p:sp>
      <p:sp>
        <p:nvSpPr>
          <p:cNvPr id="18" name="Rectangle 17">
            <a:extLst>
              <a:ext uri="{FF2B5EF4-FFF2-40B4-BE49-F238E27FC236}">
                <a16:creationId xmlns:a16="http://schemas.microsoft.com/office/drawing/2014/main" xmlns="" id="{171EA69C-CC1B-0E45-817B-6C3F71D2FA13}"/>
              </a:ext>
            </a:extLst>
          </p:cNvPr>
          <p:cNvSpPr>
            <a:spLocks noGrp="1" noChangeArrowheads="1"/>
          </p:cNvSpPr>
          <p:nvPr/>
        </p:nvSpPr>
        <p:spPr bwMode="auto">
          <a:xfrm>
            <a:off x="6262844"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9" name="Slide Number Placeholder 7">
            <a:extLst>
              <a:ext uri="{FF2B5EF4-FFF2-40B4-BE49-F238E27FC236}">
                <a16:creationId xmlns:a16="http://schemas.microsoft.com/office/drawing/2014/main" xmlns="" id="{7FFB9781-E11A-694D-BC56-D2CE0C6A628A}"/>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13-</a:t>
            </a:r>
            <a:fld id="{389021C6-BF4E-47D5-A0FD-A156D54A87E1}" type="slidenum">
              <a:rPr lang="en-US" smtClean="0">
                <a:solidFill>
                  <a:schemeClr val="tx1">
                    <a:lumMod val="50000"/>
                    <a:lumOff val="50000"/>
                  </a:schemeClr>
                </a:solidFill>
              </a:rPr>
              <a:pPr>
                <a:defRPr/>
              </a:pPr>
              <a:t>50</a:t>
            </a:fld>
            <a:endParaRPr lang="en-US" dirty="0">
              <a:solidFill>
                <a:schemeClr val="tx1">
                  <a:lumMod val="50000"/>
                  <a:lumOff val="50000"/>
                </a:schemeClr>
              </a:solidFill>
            </a:endParaRPr>
          </a:p>
        </p:txBody>
      </p:sp>
    </p:spTree>
  </p:cSld>
  <p:clrMapOvr>
    <a:masterClrMapping/>
  </p:clrMapOvr>
  <p:transition>
    <p:zoom/>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4" name="Rectangle 7"/>
          <p:cNvSpPr>
            <a:spLocks noGrp="1" noChangeArrowheads="1"/>
          </p:cNvSpPr>
          <p:nvPr>
            <p:ph type="title"/>
          </p:nvPr>
        </p:nvSpPr>
        <p:spPr>
          <a:xfrm>
            <a:off x="477352" y="624591"/>
            <a:ext cx="8229600" cy="914400"/>
          </a:xfrm>
        </p:spPr>
        <p:txBody>
          <a:bodyPr/>
          <a:lstStyle/>
          <a:p>
            <a:r>
              <a:rPr lang="en-US" altLang="en-US" sz="4000" b="1" dirty="0"/>
              <a:t>Income Statement All-inclusive</a:t>
            </a:r>
          </a:p>
        </p:txBody>
      </p:sp>
      <p:sp>
        <p:nvSpPr>
          <p:cNvPr id="11" name="Rectangle 10"/>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3" name="Rounded Rectangle 12"/>
          <p:cNvSpPr/>
          <p:nvPr/>
        </p:nvSpPr>
        <p:spPr>
          <a:xfrm>
            <a:off x="138113" y="6559550"/>
            <a:ext cx="6110287" cy="219568"/>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A2</a:t>
            </a:r>
            <a:r>
              <a:rPr lang="en-US" altLang="en-US" sz="1100" b="1" kern="0" noProof="0" dirty="0">
                <a:solidFill>
                  <a:prstClr val="black"/>
                </a:solidFill>
                <a:latin typeface="Arial Narrow" pitchFamily="34" charset="0"/>
                <a:cs typeface="+mn-cs"/>
              </a:rPr>
              <a:t>:</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t>Explain the form and assess the content of a complete income statement. </a:t>
            </a:r>
          </a:p>
        </p:txBody>
      </p:sp>
      <p:sp>
        <p:nvSpPr>
          <p:cNvPr id="8" name="TextBox 7">
            <a:extLst>
              <a:ext uri="{FF2B5EF4-FFF2-40B4-BE49-F238E27FC236}">
                <a16:creationId xmlns:a16="http://schemas.microsoft.com/office/drawing/2014/main" xmlns="" id="{900C2B0C-FF13-42E0-8E51-316918B527A7}"/>
              </a:ext>
            </a:extLst>
          </p:cNvPr>
          <p:cNvSpPr txBox="1"/>
          <p:nvPr/>
        </p:nvSpPr>
        <p:spPr>
          <a:xfrm>
            <a:off x="7744121" y="1447800"/>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13A.1</a:t>
            </a:r>
          </a:p>
        </p:txBody>
      </p:sp>
      <p:sp>
        <p:nvSpPr>
          <p:cNvPr id="9" name="Rectangle 8">
            <a:extLst>
              <a:ext uri="{FF2B5EF4-FFF2-40B4-BE49-F238E27FC236}">
                <a16:creationId xmlns:a16="http://schemas.microsoft.com/office/drawing/2014/main" xmlns="" id="{191F2F26-1D07-5648-AEF4-BB22AEF559E6}"/>
              </a:ext>
            </a:extLst>
          </p:cNvPr>
          <p:cNvSpPr>
            <a:spLocks noGrp="1" noChangeArrowheads="1"/>
          </p:cNvSpPr>
          <p:nvPr/>
        </p:nvSpPr>
        <p:spPr bwMode="auto">
          <a:xfrm>
            <a:off x="6307414"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0" name="Slide Number Placeholder 7">
            <a:extLst>
              <a:ext uri="{FF2B5EF4-FFF2-40B4-BE49-F238E27FC236}">
                <a16:creationId xmlns:a16="http://schemas.microsoft.com/office/drawing/2014/main" xmlns="" id="{AC5841E4-4A7D-E947-8312-66DDECE36374}"/>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13-</a:t>
            </a:r>
            <a:fld id="{389021C6-BF4E-47D5-A0FD-A156D54A87E1}" type="slidenum">
              <a:rPr lang="en-US" smtClean="0">
                <a:solidFill>
                  <a:schemeClr val="tx1">
                    <a:lumMod val="50000"/>
                    <a:lumOff val="50000"/>
                  </a:schemeClr>
                </a:solidFill>
              </a:rPr>
              <a:pPr>
                <a:defRPr/>
              </a:pPr>
              <a:t>51</a:t>
            </a:fld>
            <a:endParaRPr lang="en-US" dirty="0">
              <a:solidFill>
                <a:schemeClr val="tx1">
                  <a:lumMod val="50000"/>
                  <a:lumOff val="50000"/>
                </a:schemeClr>
              </a:solidFill>
            </a:endParaRPr>
          </a:p>
        </p:txBody>
      </p:sp>
      <p:pic>
        <p:nvPicPr>
          <p:cNvPr id="2" name="Picture 1">
            <a:extLst>
              <a:ext uri="{FF2B5EF4-FFF2-40B4-BE49-F238E27FC236}">
                <a16:creationId xmlns:a16="http://schemas.microsoft.com/office/drawing/2014/main" xmlns="" id="{643CD414-A959-4E96-8407-3E839653AC50}"/>
              </a:ext>
            </a:extLst>
          </p:cNvPr>
          <p:cNvPicPr>
            <a:picLocks noChangeAspect="1"/>
          </p:cNvPicPr>
          <p:nvPr/>
        </p:nvPicPr>
        <p:blipFill>
          <a:blip r:embed="rId3"/>
          <a:stretch>
            <a:fillRect/>
          </a:stretch>
        </p:blipFill>
        <p:spPr>
          <a:xfrm>
            <a:off x="1945326" y="1330106"/>
            <a:ext cx="5375319" cy="4936275"/>
          </a:xfrm>
          <a:prstGeom prst="rect">
            <a:avLst/>
          </a:prstGeom>
        </p:spPr>
      </p:pic>
    </p:spTree>
    <p:extLst>
      <p:ext uri="{BB962C8B-B14F-4D97-AF65-F5344CB8AC3E}">
        <p14:creationId xmlns:p14="http://schemas.microsoft.com/office/powerpoint/2010/main" val="705418546"/>
      </p:ext>
    </p:extLst>
  </p:cSld>
  <p:clrMapOvr>
    <a:masterClrMapping/>
  </p:clrMapOvr>
  <p:transition>
    <p:zoom/>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3"/>
          <p:cNvSpPr>
            <a:spLocks noGrp="1"/>
          </p:cNvSpPr>
          <p:nvPr>
            <p:ph type="title"/>
          </p:nvPr>
        </p:nvSpPr>
        <p:spPr>
          <a:xfrm>
            <a:off x="457200" y="1752600"/>
            <a:ext cx="8229600" cy="1143000"/>
          </a:xfrm>
        </p:spPr>
        <p:txBody>
          <a:bodyPr/>
          <a:lstStyle/>
          <a:p>
            <a:r>
              <a:rPr lang="en-US" altLang="en-US" b="1" dirty="0"/>
              <a:t>End of Chapter 13</a:t>
            </a:r>
          </a:p>
        </p:txBody>
      </p:sp>
      <p:sp>
        <p:nvSpPr>
          <p:cNvPr id="3" name="Rectangle 2"/>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6" name="Rectangle 5">
            <a:extLst>
              <a:ext uri="{FF2B5EF4-FFF2-40B4-BE49-F238E27FC236}">
                <a16:creationId xmlns:a16="http://schemas.microsoft.com/office/drawing/2014/main" xmlns="" id="{B99AAF28-73C3-7342-8AF8-8BFCFD7660F7}"/>
              </a:ext>
            </a:extLst>
          </p:cNvPr>
          <p:cNvSpPr>
            <a:spLocks noGrp="1" noChangeArrowheads="1"/>
          </p:cNvSpPr>
          <p:nvPr/>
        </p:nvSpPr>
        <p:spPr bwMode="auto">
          <a:xfrm>
            <a:off x="6248400" y="6386094"/>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7" name="Slide Number Placeholder 7">
            <a:extLst>
              <a:ext uri="{FF2B5EF4-FFF2-40B4-BE49-F238E27FC236}">
                <a16:creationId xmlns:a16="http://schemas.microsoft.com/office/drawing/2014/main" xmlns="" id="{2B7B978D-D699-964B-9C1C-0EE271010702}"/>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13-</a:t>
            </a:r>
            <a:fld id="{389021C6-BF4E-47D5-A0FD-A156D54A87E1}" type="slidenum">
              <a:rPr lang="en-US" smtClean="0">
                <a:solidFill>
                  <a:schemeClr val="tx1">
                    <a:lumMod val="50000"/>
                    <a:lumOff val="50000"/>
                  </a:schemeClr>
                </a:solidFill>
              </a:rPr>
              <a:pPr>
                <a:defRPr/>
              </a:pPr>
              <a:t>52</a:t>
            </a:fld>
            <a:endParaRPr lang="en-US" dirty="0">
              <a:solidFill>
                <a:schemeClr val="tx1">
                  <a:lumMod val="50000"/>
                  <a:lumOff val="50000"/>
                </a:schemeClr>
              </a:solidFill>
            </a:endParaRPr>
          </a:p>
        </p:txBody>
      </p:sp>
    </p:spTree>
  </p:cSld>
  <p:clrMapOvr>
    <a:masterClrMapping/>
  </p:clrMapOvr>
  <p:transition>
    <p:wipe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6"/>
          <p:cNvSpPr>
            <a:spLocks noGrp="1" noChangeArrowheads="1"/>
          </p:cNvSpPr>
          <p:nvPr>
            <p:ph type="title"/>
          </p:nvPr>
        </p:nvSpPr>
        <p:spPr>
          <a:xfrm>
            <a:off x="457200" y="685800"/>
            <a:ext cx="8229600" cy="1066800"/>
          </a:xfrm>
        </p:spPr>
        <p:txBody>
          <a:bodyPr/>
          <a:lstStyle/>
          <a:p>
            <a:r>
              <a:rPr lang="en-US" altLang="en-US" b="1" dirty="0"/>
              <a:t>Information for Analysis</a:t>
            </a:r>
          </a:p>
        </p:txBody>
      </p:sp>
      <p:sp>
        <p:nvSpPr>
          <p:cNvPr id="12" name="TextBox 11"/>
          <p:cNvSpPr txBox="1"/>
          <p:nvPr/>
        </p:nvSpPr>
        <p:spPr>
          <a:xfrm>
            <a:off x="457200" y="1905000"/>
            <a:ext cx="5334000" cy="3970318"/>
          </a:xfrm>
          <a:prstGeom prst="rect">
            <a:avLst/>
          </a:prstGeom>
          <a:solidFill>
            <a:schemeClr val="accent1">
              <a:lumMod val="20000"/>
              <a:lumOff val="80000"/>
            </a:schemeClr>
          </a:solidFill>
          <a:ln w="38100">
            <a:solidFill>
              <a:schemeClr val="bg2">
                <a:lumMod val="10000"/>
              </a:schemeClr>
            </a:solidFill>
          </a:ln>
        </p:spPr>
        <p:txBody>
          <a:bodyPr wrap="square">
            <a:spAutoFit/>
          </a:bodyPr>
          <a:lstStyle/>
          <a:p>
            <a:pPr>
              <a:defRPr/>
            </a:pPr>
            <a:r>
              <a:rPr lang="en-US" sz="2800" b="1" dirty="0">
                <a:solidFill>
                  <a:schemeClr val="accent2">
                    <a:lumMod val="75000"/>
                  </a:schemeClr>
                </a:solidFill>
                <a:latin typeface="Arial" charset="0"/>
              </a:rPr>
              <a:t>General-purpose financial statements:</a:t>
            </a:r>
          </a:p>
          <a:p>
            <a:pPr marL="514350" indent="-514350">
              <a:buFont typeface="+mj-lt"/>
              <a:buAutoNum type="arabicPeriod"/>
              <a:defRPr/>
            </a:pPr>
            <a:r>
              <a:rPr lang="en-US" sz="2800" b="1" dirty="0">
                <a:solidFill>
                  <a:schemeClr val="accent2">
                    <a:lumMod val="75000"/>
                  </a:schemeClr>
                </a:solidFill>
                <a:latin typeface="Arial" charset="0"/>
              </a:rPr>
              <a:t>Income Statement</a:t>
            </a:r>
          </a:p>
          <a:p>
            <a:pPr marL="514350" indent="-514350">
              <a:buFont typeface="+mj-lt"/>
              <a:buAutoNum type="arabicPeriod"/>
              <a:defRPr/>
            </a:pPr>
            <a:r>
              <a:rPr lang="en-US" sz="2800" b="1" dirty="0">
                <a:solidFill>
                  <a:schemeClr val="accent2">
                    <a:lumMod val="75000"/>
                  </a:schemeClr>
                </a:solidFill>
                <a:latin typeface="Arial" charset="0"/>
              </a:rPr>
              <a:t>Balance Sheet </a:t>
            </a:r>
          </a:p>
          <a:p>
            <a:pPr marL="514350" indent="-514350">
              <a:buFont typeface="+mj-lt"/>
              <a:buAutoNum type="arabicPeriod"/>
              <a:defRPr/>
            </a:pPr>
            <a:r>
              <a:rPr lang="en-US" sz="2800" b="1" dirty="0">
                <a:solidFill>
                  <a:schemeClr val="accent2">
                    <a:lumMod val="75000"/>
                  </a:schemeClr>
                </a:solidFill>
                <a:latin typeface="Arial" charset="0"/>
              </a:rPr>
              <a:t>Statement of Stockholders’ Equity</a:t>
            </a:r>
          </a:p>
          <a:p>
            <a:pPr marL="514350" indent="-514350">
              <a:buFont typeface="+mj-lt"/>
              <a:buAutoNum type="arabicPeriod"/>
              <a:defRPr/>
            </a:pPr>
            <a:r>
              <a:rPr lang="en-US" sz="2800" b="1" dirty="0">
                <a:solidFill>
                  <a:schemeClr val="accent2">
                    <a:lumMod val="75000"/>
                  </a:schemeClr>
                </a:solidFill>
                <a:latin typeface="Arial" charset="0"/>
              </a:rPr>
              <a:t>Statement of Cash Flows</a:t>
            </a:r>
          </a:p>
          <a:p>
            <a:pPr marL="514350" indent="-514350">
              <a:buFont typeface="+mj-lt"/>
              <a:buAutoNum type="arabicPeriod"/>
              <a:defRPr/>
            </a:pPr>
            <a:r>
              <a:rPr lang="en-US" sz="2800" b="1" dirty="0">
                <a:solidFill>
                  <a:schemeClr val="accent2">
                    <a:lumMod val="75000"/>
                  </a:schemeClr>
                </a:solidFill>
                <a:latin typeface="Arial" charset="0"/>
              </a:rPr>
              <a:t>Notes to the Financial Statements</a:t>
            </a:r>
          </a:p>
        </p:txBody>
      </p:sp>
      <p:pic>
        <p:nvPicPr>
          <p:cNvPr id="8198" name="Picture 6"/>
          <p:cNvPicPr>
            <a:picLocks noChangeAspect="1" noChangeArrowheads="1"/>
          </p:cNvPicPr>
          <p:nvPr/>
        </p:nvPicPr>
        <p:blipFill>
          <a:blip r:embed="rId3" cstate="print"/>
          <a:srcRect/>
          <a:stretch>
            <a:fillRect/>
          </a:stretch>
        </p:blipFill>
        <p:spPr bwMode="auto">
          <a:xfrm>
            <a:off x="5953433" y="2743200"/>
            <a:ext cx="2885767" cy="2362200"/>
          </a:xfrm>
          <a:prstGeom prst="rect">
            <a:avLst/>
          </a:prstGeom>
          <a:noFill/>
          <a:ln w="9525">
            <a:noFill/>
            <a:miter lim="800000"/>
            <a:headEnd/>
            <a:tailEnd/>
          </a:ln>
        </p:spPr>
      </p:pic>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0" name="Rectangle 9">
            <a:extLst>
              <a:ext uri="{FF2B5EF4-FFF2-40B4-BE49-F238E27FC236}">
                <a16:creationId xmlns:a16="http://schemas.microsoft.com/office/drawing/2014/main" xmlns="" id="{E3E910BB-68CE-9749-AB75-CFC88513CE59}"/>
              </a:ext>
            </a:extLst>
          </p:cNvPr>
          <p:cNvSpPr>
            <a:spLocks noGrp="1" noChangeArrowheads="1"/>
          </p:cNvSpPr>
          <p:nvPr/>
        </p:nvSpPr>
        <p:spPr bwMode="auto">
          <a:xfrm>
            <a:off x="640080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a16="http://schemas.microsoft.com/office/drawing/2014/main" xmlns="" id="{2ED5D10F-182A-D142-924A-03346E4FC235}"/>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13-</a:t>
            </a:r>
            <a:fld id="{389021C6-BF4E-47D5-A0FD-A156D54A87E1}" type="slidenum">
              <a:rPr lang="en-US" smtClean="0">
                <a:solidFill>
                  <a:schemeClr val="tx1">
                    <a:lumMod val="50000"/>
                    <a:lumOff val="50000"/>
                  </a:schemeClr>
                </a:solidFill>
              </a:rPr>
              <a:pPr>
                <a:defRPr/>
              </a:pPr>
              <a:t>6</a:t>
            </a:fld>
            <a:endParaRPr lang="en-US" dirty="0">
              <a:solidFill>
                <a:schemeClr val="tx1">
                  <a:lumMod val="50000"/>
                  <a:lumOff val="50000"/>
                </a:schemeClr>
              </a:solidFill>
            </a:endParaRPr>
          </a:p>
        </p:txBody>
      </p:sp>
      <p:sp>
        <p:nvSpPr>
          <p:cNvPr id="9" name="Rounded Rectangle 14">
            <a:extLst>
              <a:ext uri="{FF2B5EF4-FFF2-40B4-BE49-F238E27FC236}">
                <a16:creationId xmlns:a16="http://schemas.microsoft.com/office/drawing/2014/main" xmlns="" id="{52108004-A79D-4572-9AFF-B042C5D4BA07}"/>
              </a:ext>
            </a:extLst>
          </p:cNvPr>
          <p:cNvSpPr/>
          <p:nvPr/>
        </p:nvSpPr>
        <p:spPr>
          <a:xfrm>
            <a:off x="138113" y="6543675"/>
            <a:ext cx="6110287" cy="235443"/>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C</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1: </a:t>
            </a:r>
            <a:r>
              <a:rPr lang="en-US" sz="1100" dirty="0"/>
              <a:t>Define the building blocks of analysis and the standards for comparisons. </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4"/>
          <p:cNvSpPr>
            <a:spLocks noChangeArrowheads="1"/>
          </p:cNvSpPr>
          <p:nvPr/>
        </p:nvSpPr>
        <p:spPr bwMode="auto">
          <a:xfrm>
            <a:off x="2460564" y="3450923"/>
            <a:ext cx="3806825" cy="2771775"/>
          </a:xfrm>
          <a:prstGeom prst="rect">
            <a:avLst/>
          </a:prstGeom>
          <a:noFill/>
          <a:ln w="12700">
            <a:noFill/>
            <a:miter lim="800000"/>
            <a:headEnd/>
            <a:tailEnd/>
          </a:ln>
          <a:effectLst/>
        </p:spPr>
        <p:txBody>
          <a:bodyPr lIns="90488" tIns="44450" rIns="90488" bIns="44450">
            <a:spAutoFit/>
          </a:bodyPr>
          <a:lstStyle/>
          <a:p>
            <a:pPr marL="457200" indent="-457200">
              <a:spcBef>
                <a:spcPct val="50000"/>
              </a:spcBef>
              <a:buSzPct val="100000"/>
              <a:buFont typeface="Arial" panose="020B0604020202020204" pitchFamily="34" charset="0"/>
              <a:buChar char="•"/>
              <a:defRPr/>
            </a:pPr>
            <a:r>
              <a:rPr lang="en-US" sz="3200" dirty="0">
                <a:solidFill>
                  <a:srgbClr val="244583"/>
                </a:solidFill>
                <a:effectLst>
                  <a:outerShdw blurRad="38100" dist="38100" dir="2700000" algn="tl">
                    <a:srgbClr val="C0C0C0"/>
                  </a:outerShdw>
                </a:effectLst>
                <a:latin typeface="Arial" charset="0"/>
                <a:ea typeface="ＭＳ Ｐゴシック" pitchFamily="-65" charset="-128"/>
              </a:rPr>
              <a:t> Intracompany</a:t>
            </a:r>
          </a:p>
          <a:p>
            <a:pPr marL="457200" indent="-457200">
              <a:spcBef>
                <a:spcPct val="50000"/>
              </a:spcBef>
              <a:buSzPct val="100000"/>
              <a:buFont typeface="Arial" panose="020B0604020202020204" pitchFamily="34" charset="0"/>
              <a:buChar char="•"/>
              <a:defRPr/>
            </a:pPr>
            <a:r>
              <a:rPr lang="en-US" sz="3200" dirty="0">
                <a:solidFill>
                  <a:srgbClr val="244583"/>
                </a:solidFill>
                <a:effectLst>
                  <a:outerShdw blurRad="38100" dist="38100" dir="2700000" algn="tl">
                    <a:srgbClr val="C0C0C0"/>
                  </a:outerShdw>
                </a:effectLst>
                <a:latin typeface="Arial" charset="0"/>
                <a:ea typeface="ＭＳ Ｐゴシック" pitchFamily="-65" charset="-128"/>
              </a:rPr>
              <a:t> Competitor</a:t>
            </a:r>
          </a:p>
          <a:p>
            <a:pPr marL="457200" indent="-457200">
              <a:spcBef>
                <a:spcPct val="50000"/>
              </a:spcBef>
              <a:buSzPct val="100000"/>
              <a:buFont typeface="Arial" panose="020B0604020202020204" pitchFamily="34" charset="0"/>
              <a:buChar char="•"/>
              <a:defRPr/>
            </a:pPr>
            <a:r>
              <a:rPr lang="en-US" sz="3200" dirty="0">
                <a:solidFill>
                  <a:srgbClr val="244583"/>
                </a:solidFill>
                <a:effectLst>
                  <a:outerShdw blurRad="38100" dist="38100" dir="2700000" algn="tl">
                    <a:srgbClr val="C0C0C0"/>
                  </a:outerShdw>
                </a:effectLst>
                <a:latin typeface="Arial" charset="0"/>
                <a:ea typeface="ＭＳ Ｐゴシック" pitchFamily="-65" charset="-128"/>
              </a:rPr>
              <a:t> Industry</a:t>
            </a:r>
          </a:p>
          <a:p>
            <a:pPr marL="457200" indent="-457200">
              <a:spcBef>
                <a:spcPct val="50000"/>
              </a:spcBef>
              <a:buSzPct val="100000"/>
              <a:buFont typeface="Arial" panose="020B0604020202020204" pitchFamily="34" charset="0"/>
              <a:buChar char="•"/>
              <a:defRPr/>
            </a:pPr>
            <a:r>
              <a:rPr lang="en-US" sz="3200" dirty="0">
                <a:solidFill>
                  <a:srgbClr val="244583"/>
                </a:solidFill>
                <a:effectLst>
                  <a:outerShdw blurRad="38100" dist="38100" dir="2700000" algn="tl">
                    <a:srgbClr val="C0C0C0"/>
                  </a:outerShdw>
                </a:effectLst>
                <a:latin typeface="Arial" charset="0"/>
                <a:ea typeface="ＭＳ Ｐゴシック" pitchFamily="-65" charset="-128"/>
              </a:rPr>
              <a:t> Guidelines</a:t>
            </a:r>
          </a:p>
        </p:txBody>
      </p:sp>
      <p:sp>
        <p:nvSpPr>
          <p:cNvPr id="62467" name="Rectangle 5"/>
          <p:cNvSpPr>
            <a:spLocks noGrp="1" noChangeArrowheads="1"/>
          </p:cNvSpPr>
          <p:nvPr>
            <p:ph type="title"/>
          </p:nvPr>
        </p:nvSpPr>
        <p:spPr>
          <a:xfrm>
            <a:off x="457200" y="533400"/>
            <a:ext cx="8229600" cy="990600"/>
          </a:xfrm>
        </p:spPr>
        <p:txBody>
          <a:bodyPr/>
          <a:lstStyle/>
          <a:p>
            <a:r>
              <a:rPr lang="en-US" altLang="en-US" b="1" dirty="0"/>
              <a:t>Standards for Comparison</a:t>
            </a:r>
          </a:p>
        </p:txBody>
      </p:sp>
      <p:sp>
        <p:nvSpPr>
          <p:cNvPr id="7" name="Rectangle 6"/>
          <p:cNvSpPr/>
          <p:nvPr/>
        </p:nvSpPr>
        <p:spPr>
          <a:xfrm>
            <a:off x="457200" y="1663700"/>
            <a:ext cx="8229600" cy="1384300"/>
          </a:xfrm>
          <a:prstGeom prst="rect">
            <a:avLst/>
          </a:prstGeom>
          <a:solidFill>
            <a:schemeClr val="accent2">
              <a:lumMod val="20000"/>
              <a:lumOff val="80000"/>
            </a:schemeClr>
          </a:solidFill>
          <a:ln>
            <a:solidFill>
              <a:schemeClr val="accent2">
                <a:lumMod val="50000"/>
              </a:schemeClr>
            </a:solidFill>
          </a:ln>
        </p:spPr>
        <p:txBody>
          <a:bodyPr wrap="square">
            <a:spAutoFit/>
          </a:bodyPr>
          <a:lstStyle/>
          <a:p>
            <a:pPr algn="ctr">
              <a:defRPr/>
            </a:pPr>
            <a:r>
              <a:rPr lang="en-US" sz="2800" b="1" dirty="0">
                <a:solidFill>
                  <a:schemeClr val="accent2">
                    <a:lumMod val="50000"/>
                  </a:schemeClr>
                </a:solidFill>
                <a:ea typeface="ＭＳ Ｐゴシック" pitchFamily="34" charset="-128"/>
              </a:rPr>
              <a:t>When we interpret our analysis, it is essential to compare the results we obtained to other standards or benchmarks. </a:t>
            </a:r>
            <a:endParaRPr lang="en-US" sz="2800" b="1" dirty="0">
              <a:solidFill>
                <a:schemeClr val="accent2">
                  <a:lumMod val="50000"/>
                </a:schemeClr>
              </a:solidFill>
            </a:endParaRPr>
          </a:p>
        </p:txBody>
      </p:sp>
      <p:sp>
        <p:nvSpPr>
          <p:cNvPr id="8" name="Rectangle 7"/>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2" name="Rectangle 11">
            <a:extLst>
              <a:ext uri="{FF2B5EF4-FFF2-40B4-BE49-F238E27FC236}">
                <a16:creationId xmlns:a16="http://schemas.microsoft.com/office/drawing/2014/main" xmlns="" id="{EE174CDB-6B8A-2D4C-8B31-854930C17972}"/>
              </a:ext>
            </a:extLst>
          </p:cNvPr>
          <p:cNvSpPr>
            <a:spLocks noGrp="1" noChangeArrowheads="1"/>
          </p:cNvSpPr>
          <p:nvPr/>
        </p:nvSpPr>
        <p:spPr bwMode="auto">
          <a:xfrm>
            <a:off x="6292466" y="6385467"/>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3" name="Slide Number Placeholder 7">
            <a:extLst>
              <a:ext uri="{FF2B5EF4-FFF2-40B4-BE49-F238E27FC236}">
                <a16:creationId xmlns:a16="http://schemas.microsoft.com/office/drawing/2014/main" xmlns="" id="{73B12AAE-8671-594B-953B-1F3281C69028}"/>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13-</a:t>
            </a:r>
            <a:fld id="{389021C6-BF4E-47D5-A0FD-A156D54A87E1}" type="slidenum">
              <a:rPr lang="en-US" smtClean="0">
                <a:solidFill>
                  <a:schemeClr val="tx1">
                    <a:lumMod val="50000"/>
                    <a:lumOff val="50000"/>
                  </a:schemeClr>
                </a:solidFill>
              </a:rPr>
              <a:pPr>
                <a:defRPr/>
              </a:pPr>
              <a:t>7</a:t>
            </a:fld>
            <a:endParaRPr lang="en-US" dirty="0">
              <a:solidFill>
                <a:schemeClr val="tx1">
                  <a:lumMod val="50000"/>
                  <a:lumOff val="50000"/>
                </a:schemeClr>
              </a:solidFill>
            </a:endParaRPr>
          </a:p>
        </p:txBody>
      </p:sp>
      <p:sp>
        <p:nvSpPr>
          <p:cNvPr id="9" name="Rounded Rectangle 14">
            <a:extLst>
              <a:ext uri="{FF2B5EF4-FFF2-40B4-BE49-F238E27FC236}">
                <a16:creationId xmlns:a16="http://schemas.microsoft.com/office/drawing/2014/main" xmlns="" id="{E1FDAA20-80C1-4437-8911-9F665BA328D9}"/>
              </a:ext>
            </a:extLst>
          </p:cNvPr>
          <p:cNvSpPr/>
          <p:nvPr/>
        </p:nvSpPr>
        <p:spPr>
          <a:xfrm>
            <a:off x="138113" y="6543675"/>
            <a:ext cx="6110287" cy="235443"/>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C</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1: </a:t>
            </a:r>
            <a:r>
              <a:rPr lang="en-US" sz="1100" dirty="0"/>
              <a:t>Define the building blocks of analysis and the standards for comparisons. </a:t>
            </a:r>
          </a:p>
        </p:txBody>
      </p:sp>
    </p:spTree>
  </p:cSld>
  <p:clrMapOvr>
    <a:masterClrMapping/>
  </p:clrMapOvr>
  <p:transition>
    <p:blinds dir="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2"/>
          <p:cNvGrpSpPr>
            <a:grpSpLocks/>
          </p:cNvGrpSpPr>
          <p:nvPr/>
        </p:nvGrpSpPr>
        <p:grpSpPr bwMode="auto">
          <a:xfrm>
            <a:off x="1144588" y="1595438"/>
            <a:ext cx="6780212" cy="1438275"/>
            <a:chOff x="1144588" y="1595438"/>
            <a:chExt cx="6780211" cy="1437321"/>
          </a:xfrm>
        </p:grpSpPr>
        <p:sp>
          <p:nvSpPr>
            <p:cNvPr id="21506" name="Rectangle 2"/>
            <p:cNvSpPr>
              <a:spLocks noChangeArrowheads="1"/>
            </p:cNvSpPr>
            <p:nvPr/>
          </p:nvSpPr>
          <p:spPr bwMode="auto">
            <a:xfrm>
              <a:off x="1219200" y="1595438"/>
              <a:ext cx="6619874" cy="520355"/>
            </a:xfrm>
            <a:prstGeom prst="rect">
              <a:avLst/>
            </a:prstGeom>
            <a:solidFill>
              <a:srgbClr val="3333CC"/>
            </a:solidFill>
            <a:ln w="12700">
              <a:solidFill>
                <a:srgbClr val="002060"/>
              </a:solidFill>
              <a:miter lim="800000"/>
              <a:headEnd/>
              <a:tailEnd/>
            </a:ln>
            <a:effectLst>
              <a:outerShdw blurRad="50800" dist="38100" dir="2700000" algn="tl" rotWithShape="0">
                <a:prstClr val="black">
                  <a:alpha val="40000"/>
                </a:prstClr>
              </a:outerShdw>
            </a:effectLst>
          </p:spPr>
          <p:txBody>
            <a:bodyPr lIns="90488" tIns="44450" rIns="90488" bIns="44450">
              <a:spAutoFit/>
            </a:bodyPr>
            <a:lstStyle/>
            <a:p>
              <a:pPr algn="ctr">
                <a:spcBef>
                  <a:spcPct val="50000"/>
                </a:spcBef>
                <a:defRPr/>
              </a:pPr>
              <a:r>
                <a:rPr lang="en-US" sz="2800" dirty="0">
                  <a:solidFill>
                    <a:schemeClr val="bg1"/>
                  </a:solidFill>
                  <a:latin typeface="Arial" charset="0"/>
                  <a:ea typeface="ＭＳ Ｐゴシック" pitchFamily="-108" charset="-128"/>
                </a:rPr>
                <a:t>Horizontal Analysis</a:t>
              </a:r>
            </a:p>
          </p:txBody>
        </p:sp>
        <p:sp>
          <p:nvSpPr>
            <p:cNvPr id="63500" name="Rectangle 4"/>
            <p:cNvSpPr>
              <a:spLocks noChangeArrowheads="1"/>
            </p:cNvSpPr>
            <p:nvPr/>
          </p:nvSpPr>
          <p:spPr bwMode="auto">
            <a:xfrm>
              <a:off x="1144588" y="2204420"/>
              <a:ext cx="6780211" cy="828339"/>
            </a:xfrm>
            <a:prstGeom prst="rect">
              <a:avLst/>
            </a:prstGeom>
            <a:noFill/>
            <a:ln w="12700">
              <a:noFill/>
              <a:miter lim="800000"/>
              <a:headEnd/>
              <a:tailEnd/>
            </a:ln>
          </p:spPr>
          <p:txBody>
            <a:bodyPr lIns="90488" tIns="44450" rIns="90488" bIns="44450">
              <a:spAutoFit/>
            </a:bodyPr>
            <a:lstStyle/>
            <a:p>
              <a:pPr algn="ctr">
                <a:spcBef>
                  <a:spcPct val="50000"/>
                </a:spcBef>
              </a:pPr>
              <a:r>
                <a:rPr lang="en-US" altLang="en-US" sz="2400" dirty="0"/>
                <a:t>Comparing the financial condition and performance across time.</a:t>
              </a:r>
            </a:p>
          </p:txBody>
        </p:sp>
      </p:grpSp>
      <p:sp>
        <p:nvSpPr>
          <p:cNvPr id="63491" name="Rectangle 7"/>
          <p:cNvSpPr>
            <a:spLocks noGrp="1" noChangeArrowheads="1"/>
          </p:cNvSpPr>
          <p:nvPr>
            <p:ph type="title"/>
          </p:nvPr>
        </p:nvSpPr>
        <p:spPr>
          <a:xfrm>
            <a:off x="457200" y="609600"/>
            <a:ext cx="8229600" cy="914400"/>
          </a:xfrm>
        </p:spPr>
        <p:txBody>
          <a:bodyPr/>
          <a:lstStyle/>
          <a:p>
            <a:r>
              <a:rPr lang="en-US" altLang="en-US" b="1" dirty="0"/>
              <a:t>Tools of Analysis</a:t>
            </a:r>
          </a:p>
        </p:txBody>
      </p:sp>
      <p:grpSp>
        <p:nvGrpSpPr>
          <p:cNvPr id="3" name="Group 13"/>
          <p:cNvGrpSpPr>
            <a:grpSpLocks/>
          </p:cNvGrpSpPr>
          <p:nvPr/>
        </p:nvGrpSpPr>
        <p:grpSpPr bwMode="auto">
          <a:xfrm>
            <a:off x="1219200" y="3295650"/>
            <a:ext cx="6781800" cy="1436688"/>
            <a:chOff x="1219200" y="2998068"/>
            <a:chExt cx="6781800" cy="1438323"/>
          </a:xfrm>
        </p:grpSpPr>
        <p:sp>
          <p:nvSpPr>
            <p:cNvPr id="9" name="Rectangle 2"/>
            <p:cNvSpPr>
              <a:spLocks noChangeArrowheads="1"/>
            </p:cNvSpPr>
            <p:nvPr/>
          </p:nvSpPr>
          <p:spPr bwMode="auto">
            <a:xfrm>
              <a:off x="1219200" y="2998068"/>
              <a:ext cx="6619875" cy="521293"/>
            </a:xfrm>
            <a:prstGeom prst="rect">
              <a:avLst/>
            </a:prstGeom>
            <a:solidFill>
              <a:srgbClr val="3333CC"/>
            </a:solidFill>
            <a:ln w="12700">
              <a:solidFill>
                <a:srgbClr val="002060"/>
              </a:solidFill>
              <a:miter lim="800000"/>
              <a:headEnd/>
              <a:tailEnd/>
            </a:ln>
            <a:effectLst>
              <a:outerShdw blurRad="50800" dist="38100" dir="2700000" algn="tl" rotWithShape="0">
                <a:prstClr val="black">
                  <a:alpha val="40000"/>
                </a:prstClr>
              </a:outerShdw>
            </a:effectLst>
          </p:spPr>
          <p:txBody>
            <a:bodyPr lIns="90488" tIns="44450" rIns="90488" bIns="44450">
              <a:spAutoFit/>
            </a:bodyPr>
            <a:lstStyle/>
            <a:p>
              <a:pPr algn="ctr">
                <a:spcBef>
                  <a:spcPct val="50000"/>
                </a:spcBef>
                <a:defRPr/>
              </a:pPr>
              <a:r>
                <a:rPr lang="en-US" sz="2800" dirty="0">
                  <a:solidFill>
                    <a:schemeClr val="bg1"/>
                  </a:solidFill>
                  <a:latin typeface="Arial" charset="0"/>
                  <a:ea typeface="ＭＳ Ｐゴシック" pitchFamily="-108" charset="-128"/>
                </a:rPr>
                <a:t>Vertical Analysis</a:t>
              </a:r>
            </a:p>
          </p:txBody>
        </p:sp>
        <p:sp>
          <p:nvSpPr>
            <p:cNvPr id="63498" name="Rectangle 4"/>
            <p:cNvSpPr>
              <a:spLocks noChangeArrowheads="1"/>
            </p:cNvSpPr>
            <p:nvPr/>
          </p:nvSpPr>
          <p:spPr bwMode="auto">
            <a:xfrm>
              <a:off x="1220789" y="3607050"/>
              <a:ext cx="6780211" cy="829341"/>
            </a:xfrm>
            <a:prstGeom prst="rect">
              <a:avLst/>
            </a:prstGeom>
            <a:noFill/>
            <a:ln w="12700">
              <a:noFill/>
              <a:miter lim="800000"/>
              <a:headEnd/>
              <a:tailEnd/>
            </a:ln>
          </p:spPr>
          <p:txBody>
            <a:bodyPr lIns="90488" tIns="44450" rIns="90488" bIns="44450">
              <a:spAutoFit/>
            </a:bodyPr>
            <a:lstStyle/>
            <a:p>
              <a:pPr algn="ctr">
                <a:spcBef>
                  <a:spcPct val="50000"/>
                </a:spcBef>
              </a:pPr>
              <a:r>
                <a:rPr lang="en-US" altLang="en-US" sz="2400" dirty="0"/>
                <a:t>Comparing the financial condition and performance to a base amount.</a:t>
              </a:r>
            </a:p>
          </p:txBody>
        </p:sp>
      </p:grpSp>
      <p:grpSp>
        <p:nvGrpSpPr>
          <p:cNvPr id="4" name="Group 14"/>
          <p:cNvGrpSpPr>
            <a:grpSpLocks/>
          </p:cNvGrpSpPr>
          <p:nvPr/>
        </p:nvGrpSpPr>
        <p:grpSpPr bwMode="auto">
          <a:xfrm>
            <a:off x="1219200" y="4953000"/>
            <a:ext cx="6780213" cy="1438275"/>
            <a:chOff x="1219200" y="4400698"/>
            <a:chExt cx="6780211" cy="1437320"/>
          </a:xfrm>
        </p:grpSpPr>
        <p:sp>
          <p:nvSpPr>
            <p:cNvPr id="11" name="Rectangle 2"/>
            <p:cNvSpPr>
              <a:spLocks noChangeArrowheads="1"/>
            </p:cNvSpPr>
            <p:nvPr/>
          </p:nvSpPr>
          <p:spPr bwMode="auto">
            <a:xfrm>
              <a:off x="1219200" y="4400698"/>
              <a:ext cx="6619873" cy="520354"/>
            </a:xfrm>
            <a:prstGeom prst="rect">
              <a:avLst/>
            </a:prstGeom>
            <a:solidFill>
              <a:srgbClr val="3333CC"/>
            </a:solidFill>
            <a:ln w="12700">
              <a:solidFill>
                <a:srgbClr val="002060"/>
              </a:solidFill>
              <a:miter lim="800000"/>
              <a:headEnd/>
              <a:tailEnd/>
            </a:ln>
            <a:effectLst>
              <a:outerShdw blurRad="50800" dist="38100" dir="2700000" algn="tl" rotWithShape="0">
                <a:prstClr val="black">
                  <a:alpha val="40000"/>
                </a:prstClr>
              </a:outerShdw>
            </a:effectLst>
          </p:spPr>
          <p:txBody>
            <a:bodyPr lIns="90488" tIns="44450" rIns="90488" bIns="44450">
              <a:spAutoFit/>
            </a:bodyPr>
            <a:lstStyle/>
            <a:p>
              <a:pPr algn="ctr">
                <a:spcBef>
                  <a:spcPct val="50000"/>
                </a:spcBef>
                <a:defRPr/>
              </a:pPr>
              <a:r>
                <a:rPr lang="en-US" sz="2800" dirty="0">
                  <a:solidFill>
                    <a:schemeClr val="bg1"/>
                  </a:solidFill>
                  <a:latin typeface="Arial" charset="0"/>
                  <a:ea typeface="ＭＳ Ｐゴシック" pitchFamily="-108" charset="-128"/>
                </a:rPr>
                <a:t>Ratio Analysis</a:t>
              </a:r>
            </a:p>
          </p:txBody>
        </p:sp>
        <p:sp>
          <p:nvSpPr>
            <p:cNvPr id="63496" name="Rectangle 4"/>
            <p:cNvSpPr>
              <a:spLocks noChangeArrowheads="1"/>
            </p:cNvSpPr>
            <p:nvPr/>
          </p:nvSpPr>
          <p:spPr bwMode="auto">
            <a:xfrm>
              <a:off x="1219200" y="5009679"/>
              <a:ext cx="6780211" cy="828339"/>
            </a:xfrm>
            <a:prstGeom prst="rect">
              <a:avLst/>
            </a:prstGeom>
            <a:noFill/>
            <a:ln w="12700">
              <a:noFill/>
              <a:miter lim="800000"/>
              <a:headEnd/>
              <a:tailEnd/>
            </a:ln>
          </p:spPr>
          <p:txBody>
            <a:bodyPr lIns="90488" tIns="44450" rIns="90488" bIns="44450">
              <a:spAutoFit/>
            </a:bodyPr>
            <a:lstStyle/>
            <a:p>
              <a:pPr algn="ctr">
                <a:spcBef>
                  <a:spcPct val="50000"/>
                </a:spcBef>
              </a:pPr>
              <a:r>
                <a:rPr lang="en-US" altLang="en-US" sz="2400" dirty="0"/>
                <a:t>Measurement of key relations between financial statement items.</a:t>
              </a:r>
            </a:p>
          </p:txBody>
        </p:sp>
      </p:grpSp>
      <p:sp>
        <p:nvSpPr>
          <p:cNvPr id="13" name="Rectangle 12"/>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Arial" pitchFamily="34" charset="0"/>
            </a:endParaRPr>
          </a:p>
        </p:txBody>
      </p:sp>
      <p:sp>
        <p:nvSpPr>
          <p:cNvPr id="17" name="Rectangle 16">
            <a:extLst>
              <a:ext uri="{FF2B5EF4-FFF2-40B4-BE49-F238E27FC236}">
                <a16:creationId xmlns:a16="http://schemas.microsoft.com/office/drawing/2014/main" xmlns="" id="{145272E4-F307-1D4F-BE44-C94B378D7083}"/>
              </a:ext>
            </a:extLst>
          </p:cNvPr>
          <p:cNvSpPr>
            <a:spLocks noGrp="1" noChangeArrowheads="1"/>
          </p:cNvSpPr>
          <p:nvPr/>
        </p:nvSpPr>
        <p:spPr bwMode="auto">
          <a:xfrm>
            <a:off x="632460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8" name="Slide Number Placeholder 7">
            <a:extLst>
              <a:ext uri="{FF2B5EF4-FFF2-40B4-BE49-F238E27FC236}">
                <a16:creationId xmlns:a16="http://schemas.microsoft.com/office/drawing/2014/main" xmlns="" id="{FE65AABD-3400-4C4C-8B0B-FAC119CE28F4}"/>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13-</a:t>
            </a:r>
            <a:fld id="{389021C6-BF4E-47D5-A0FD-A156D54A87E1}" type="slidenum">
              <a:rPr lang="en-US" smtClean="0">
                <a:solidFill>
                  <a:schemeClr val="tx1">
                    <a:lumMod val="50000"/>
                    <a:lumOff val="50000"/>
                  </a:schemeClr>
                </a:solidFill>
              </a:rPr>
              <a:pPr>
                <a:defRPr/>
              </a:pPr>
              <a:t>8</a:t>
            </a:fld>
            <a:endParaRPr lang="en-US" dirty="0">
              <a:solidFill>
                <a:schemeClr val="tx1">
                  <a:lumMod val="50000"/>
                  <a:lumOff val="50000"/>
                </a:schemeClr>
              </a:solidFill>
            </a:endParaRPr>
          </a:p>
        </p:txBody>
      </p:sp>
      <p:sp>
        <p:nvSpPr>
          <p:cNvPr id="16" name="Rounded Rectangle 14">
            <a:extLst>
              <a:ext uri="{FF2B5EF4-FFF2-40B4-BE49-F238E27FC236}">
                <a16:creationId xmlns:a16="http://schemas.microsoft.com/office/drawing/2014/main" xmlns="" id="{003B9D52-C234-493B-A20C-8254328CDDCE}"/>
              </a:ext>
            </a:extLst>
          </p:cNvPr>
          <p:cNvSpPr/>
          <p:nvPr/>
        </p:nvSpPr>
        <p:spPr>
          <a:xfrm>
            <a:off x="138113" y="6543675"/>
            <a:ext cx="6110287" cy="235443"/>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C</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1: </a:t>
            </a:r>
            <a:r>
              <a:rPr lang="en-US" sz="1100" dirty="0"/>
              <a:t>Define the building blocks of analysis and the standards for comparisons. </a:t>
            </a:r>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Right)">
                                      <p:cBhvr>
                                        <p:cTn id="7" dur="1000"/>
                                        <p:tgtEl>
                                          <p:spTgt spid="2"/>
                                        </p:tgtEl>
                                      </p:cBhvr>
                                    </p:animEffect>
                                  </p:childTnLst>
                                </p:cTn>
                              </p:par>
                            </p:childTnLst>
                          </p:cTn>
                        </p:par>
                        <p:par>
                          <p:cTn id="8" fill="hold" nodeType="afterGroup">
                            <p:stCondLst>
                              <p:cond delay="1000"/>
                            </p:stCondLst>
                            <p:childTnLst>
                              <p:par>
                                <p:cTn id="9" presetID="18" presetClass="entr" presetSubtype="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strips(downRight)">
                                      <p:cBhvr>
                                        <p:cTn id="11" dur="1000"/>
                                        <p:tgtEl>
                                          <p:spTgt spid="3"/>
                                        </p:tgtEl>
                                      </p:cBhvr>
                                    </p:animEffect>
                                  </p:childTnLst>
                                </p:cTn>
                              </p:par>
                            </p:childTnLst>
                          </p:cTn>
                        </p:par>
                        <p:par>
                          <p:cTn id="12" fill="hold" nodeType="afterGroup">
                            <p:stCondLst>
                              <p:cond delay="2000"/>
                            </p:stCondLst>
                            <p:childTnLst>
                              <p:par>
                                <p:cTn id="13" presetID="18" presetClass="entr" presetSubtype="6"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strips(downRight)">
                                      <p:cBhvr>
                                        <p:cTn id="15"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4"/>
          <p:cNvSpPr>
            <a:spLocks noGrp="1"/>
          </p:cNvSpPr>
          <p:nvPr>
            <p:ph type="ctrTitle"/>
          </p:nvPr>
        </p:nvSpPr>
        <p:spPr>
          <a:xfrm>
            <a:off x="914400" y="1828800"/>
            <a:ext cx="7315200" cy="3124200"/>
          </a:xfrm>
        </p:spPr>
        <p:txBody>
          <a:bodyPr/>
          <a:lstStyle/>
          <a:p>
            <a:r>
              <a:rPr lang="en-US" altLang="en-US" dirty="0"/>
              <a:t/>
            </a:r>
            <a:br>
              <a:rPr lang="en-US" altLang="en-US" dirty="0"/>
            </a:br>
            <a:r>
              <a:rPr lang="en-US" altLang="en-US" dirty="0"/>
              <a:t/>
            </a:r>
            <a:br>
              <a:rPr lang="en-US" altLang="en-US" dirty="0"/>
            </a:br>
            <a:r>
              <a:rPr lang="en-US" dirty="0"/>
              <a:t>Explain and apply methods of horizontal analysis.</a:t>
            </a:r>
            <a:br>
              <a:rPr lang="en-US" dirty="0"/>
            </a:br>
            <a:r>
              <a:rPr lang="en-US" altLang="en-US" dirty="0"/>
              <a:t/>
            </a:r>
            <a:br>
              <a:rPr lang="en-US" altLang="en-US" dirty="0"/>
            </a:br>
            <a:r>
              <a:rPr lang="en-US" altLang="en-US" dirty="0"/>
              <a:t/>
            </a:r>
            <a:br>
              <a:rPr lang="en-US" altLang="en-US" dirty="0"/>
            </a:br>
            <a:endParaRPr lang="en-US" altLang="en-US" dirty="0"/>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30053" name="Picture 2"/>
          <p:cNvPicPr>
            <a:picLocks noChangeAspect="1" noChangeArrowheads="1"/>
          </p:cNvPicPr>
          <p:nvPr/>
        </p:nvPicPr>
        <p:blipFill>
          <a:blip r:embed="rId3" cstate="print"/>
          <a:srcRect/>
          <a:stretch>
            <a:fillRect/>
          </a:stretch>
        </p:blipFill>
        <p:spPr bwMode="auto">
          <a:xfrm>
            <a:off x="938842" y="1942876"/>
            <a:ext cx="7315200" cy="87312"/>
          </a:xfrm>
          <a:prstGeom prst="rect">
            <a:avLst/>
          </a:prstGeom>
          <a:noFill/>
          <a:ln w="9525">
            <a:noFill/>
            <a:miter lim="800000"/>
            <a:headEnd/>
            <a:tailEnd/>
          </a:ln>
        </p:spPr>
      </p:pic>
      <p:pic>
        <p:nvPicPr>
          <p:cNvPr id="130054" name="Picture 2"/>
          <p:cNvPicPr>
            <a:picLocks noChangeAspect="1" noChangeArrowheads="1"/>
          </p:cNvPicPr>
          <p:nvPr/>
        </p:nvPicPr>
        <p:blipFill>
          <a:blip r:embed="rId3" cstate="print"/>
          <a:srcRect/>
          <a:stretch>
            <a:fillRect/>
          </a:stretch>
        </p:blipFill>
        <p:spPr bwMode="auto">
          <a:xfrm>
            <a:off x="914400" y="4340225"/>
            <a:ext cx="7315200" cy="87313"/>
          </a:xfrm>
          <a:prstGeom prst="rect">
            <a:avLst/>
          </a:prstGeom>
          <a:noFill/>
          <a:ln w="9525">
            <a:noFill/>
            <a:miter lim="800000"/>
            <a:headEnd/>
            <a:tailEnd/>
          </a:ln>
        </p:spPr>
      </p:pic>
      <p:sp>
        <p:nvSpPr>
          <p:cNvPr id="8" name="TextBox 7"/>
          <p:cNvSpPr txBox="1"/>
          <p:nvPr/>
        </p:nvSpPr>
        <p:spPr>
          <a:xfrm>
            <a:off x="1828800" y="883390"/>
            <a:ext cx="5257800" cy="769441"/>
          </a:xfrm>
          <a:prstGeom prst="rect">
            <a:avLst/>
          </a:prstGeom>
          <a:noFill/>
        </p:spPr>
        <p:txBody>
          <a:bodyPr wrap="square" rtlCol="0">
            <a:spAutoFit/>
          </a:bodyPr>
          <a:lstStyle/>
          <a:p>
            <a:r>
              <a:rPr lang="en-US" altLang="en-US" sz="4400" b="1" dirty="0">
                <a:latin typeface="+mj-lt"/>
              </a:rPr>
              <a:t>Learning Objective P1</a:t>
            </a:r>
            <a:endParaRPr lang="en-US" sz="4400" dirty="0">
              <a:latin typeface="+mj-lt"/>
            </a:endParaRPr>
          </a:p>
        </p:txBody>
      </p:sp>
      <p:sp>
        <p:nvSpPr>
          <p:cNvPr id="10" name="Rectangle 9">
            <a:extLst>
              <a:ext uri="{FF2B5EF4-FFF2-40B4-BE49-F238E27FC236}">
                <a16:creationId xmlns:a16="http://schemas.microsoft.com/office/drawing/2014/main" xmlns="" id="{C0474798-E578-D94B-B1C9-C044A1F8E15A}"/>
              </a:ext>
            </a:extLst>
          </p:cNvPr>
          <p:cNvSpPr>
            <a:spLocks noGrp="1" noChangeArrowheads="1"/>
          </p:cNvSpPr>
          <p:nvPr/>
        </p:nvSpPr>
        <p:spPr bwMode="auto">
          <a:xfrm>
            <a:off x="632460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a16="http://schemas.microsoft.com/office/drawing/2014/main" xmlns="" id="{B86494D9-1B6F-1F45-B4D3-A5B0E17AAE5A}"/>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13-</a:t>
            </a:r>
            <a:fld id="{389021C6-BF4E-47D5-A0FD-A156D54A87E1}" type="slidenum">
              <a:rPr lang="en-US" smtClean="0">
                <a:solidFill>
                  <a:schemeClr val="tx1">
                    <a:lumMod val="50000"/>
                    <a:lumOff val="50000"/>
                  </a:schemeClr>
                </a:solidFill>
              </a:rPr>
              <a:pPr>
                <a:defRPr/>
              </a:pPr>
              <a:t>9</a:t>
            </a:fld>
            <a:endParaRPr lang="en-US"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Theme1</Template>
  <TotalTime>13515</TotalTime>
  <Words>6499</Words>
  <Application>Microsoft Office PowerPoint</Application>
  <PresentationFormat>On-screen Show (4:3)</PresentationFormat>
  <Paragraphs>645</Paragraphs>
  <Slides>52</Slides>
  <Notes>52</Notes>
  <HiddenSlides>0</HiddenSlides>
  <MMClips>0</MMClips>
  <ScaleCrop>false</ScaleCrop>
  <HeadingPairs>
    <vt:vector size="4" baseType="variant">
      <vt:variant>
        <vt:lpstr>Theme</vt:lpstr>
      </vt:variant>
      <vt:variant>
        <vt:i4>4</vt:i4>
      </vt:variant>
      <vt:variant>
        <vt:lpstr>Slide Titles</vt:lpstr>
      </vt:variant>
      <vt:variant>
        <vt:i4>52</vt:i4>
      </vt:variant>
    </vt:vector>
  </HeadingPairs>
  <TitlesOfParts>
    <vt:vector size="56" baseType="lpstr">
      <vt:lpstr>Theme1</vt:lpstr>
      <vt:lpstr>1_Theme1</vt:lpstr>
      <vt:lpstr>Office Theme</vt:lpstr>
      <vt:lpstr>1_Office Theme</vt:lpstr>
      <vt:lpstr>Analysis of Financial Statements</vt:lpstr>
      <vt:lpstr>Chapter 13 Learning Objectives</vt:lpstr>
      <vt:lpstr>  Define the building blocks of analysis and the standards for comparisons. </vt:lpstr>
      <vt:lpstr>Purpose of Analysis</vt:lpstr>
      <vt:lpstr>Building Blocks of Analysis</vt:lpstr>
      <vt:lpstr>Information for Analysis</vt:lpstr>
      <vt:lpstr>Standards for Comparison</vt:lpstr>
      <vt:lpstr>Tools of Analysis</vt:lpstr>
      <vt:lpstr>  Explain and apply methods of horizontal analysis.   </vt:lpstr>
      <vt:lpstr>Horizontal Analysis</vt:lpstr>
      <vt:lpstr>Comparative Statements:  Dollar Change</vt:lpstr>
      <vt:lpstr>Comparative Statements: Percent Change</vt:lpstr>
      <vt:lpstr>Comparative Balance Sheets</vt:lpstr>
      <vt:lpstr>Comparative Income Statements</vt:lpstr>
      <vt:lpstr>Trend Analysis: Equation</vt:lpstr>
      <vt:lpstr>Trend Analysis: Illustration</vt:lpstr>
      <vt:lpstr>Line Graph of Trend Percents</vt:lpstr>
      <vt:lpstr>  Describe and apply methods of vertical analysis.  </vt:lpstr>
      <vt:lpstr>Vertical Analysis</vt:lpstr>
      <vt:lpstr>Common-Size Balance Sheet</vt:lpstr>
      <vt:lpstr>Common-Size Income Statement</vt:lpstr>
      <vt:lpstr>Data Visualizations</vt:lpstr>
      <vt:lpstr>  Define and apply ratio analysis.   </vt:lpstr>
      <vt:lpstr>Ratio Analysis</vt:lpstr>
      <vt:lpstr>Liquidity and Efficiency</vt:lpstr>
      <vt:lpstr>Working Capital</vt:lpstr>
      <vt:lpstr>Current Ratio</vt:lpstr>
      <vt:lpstr>Acid-Test Ratio</vt:lpstr>
      <vt:lpstr>Accounts Receivable Turnover</vt:lpstr>
      <vt:lpstr>Inventory Turnover</vt:lpstr>
      <vt:lpstr>Days’ Sales Uncollected</vt:lpstr>
      <vt:lpstr>Days’ Sales in Inventory</vt:lpstr>
      <vt:lpstr>Total Asset Turnover</vt:lpstr>
      <vt:lpstr>Solvency</vt:lpstr>
      <vt:lpstr>Debt Ratio and Equity Ratio</vt:lpstr>
      <vt:lpstr>Debt-to-Equity Ratio</vt:lpstr>
      <vt:lpstr>Times Interest Earned</vt:lpstr>
      <vt:lpstr>Profitability</vt:lpstr>
      <vt:lpstr>Gross Margin Ratio</vt:lpstr>
      <vt:lpstr>Profit Margin</vt:lpstr>
      <vt:lpstr>Return on Total Assets</vt:lpstr>
      <vt:lpstr>Return on Equity</vt:lpstr>
      <vt:lpstr>Market Prospects</vt:lpstr>
      <vt:lpstr>Price-Earnings Ratio</vt:lpstr>
      <vt:lpstr>Dividend Yield</vt:lpstr>
      <vt:lpstr>Summary of Ratios</vt:lpstr>
      <vt:lpstr> Summarize and report results of analysis.</vt:lpstr>
      <vt:lpstr>Analysis Reporting</vt:lpstr>
      <vt:lpstr>  Appendix 13A Explain the form and assess the content of a complete income statement.  </vt:lpstr>
      <vt:lpstr>Sustainable Income</vt:lpstr>
      <vt:lpstr>Income Statement All-inclusive</vt:lpstr>
      <vt:lpstr>End of Chapter 13</vt:lpstr>
    </vt:vector>
  </TitlesOfParts>
  <Company>Jon A. Booker, Ph.D., CPA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Jon A. Booker</dc:creator>
  <cp:lastModifiedBy>Vimalraj Gopi</cp:lastModifiedBy>
  <cp:revision>632</cp:revision>
  <dcterms:created xsi:type="dcterms:W3CDTF">2008-06-11T19:43:46Z</dcterms:created>
  <dcterms:modified xsi:type="dcterms:W3CDTF">2021-06-30T11:05:58Z</dcterms:modified>
</cp:coreProperties>
</file>