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0" r:id="rId1"/>
    <p:sldMasterId id="2147484122" r:id="rId2"/>
    <p:sldMasterId id="2147484163" r:id="rId3"/>
    <p:sldMasterId id="2147484191" r:id="rId4"/>
  </p:sldMasterIdLst>
  <p:notesMasterIdLst>
    <p:notesMasterId r:id="rId45"/>
  </p:notesMasterIdLst>
  <p:handoutMasterIdLst>
    <p:handoutMasterId r:id="rId46"/>
  </p:handoutMasterIdLst>
  <p:sldIdLst>
    <p:sldId id="419" r:id="rId5"/>
    <p:sldId id="445" r:id="rId6"/>
    <p:sldId id="427" r:id="rId7"/>
    <p:sldId id="375" r:id="rId8"/>
    <p:sldId id="376" r:id="rId9"/>
    <p:sldId id="377" r:id="rId10"/>
    <p:sldId id="382" r:id="rId11"/>
    <p:sldId id="446" r:id="rId12"/>
    <p:sldId id="429" r:id="rId13"/>
    <p:sldId id="384" r:id="rId14"/>
    <p:sldId id="397" r:id="rId15"/>
    <p:sldId id="398" r:id="rId16"/>
    <p:sldId id="399" r:id="rId17"/>
    <p:sldId id="400" r:id="rId18"/>
    <p:sldId id="388" r:id="rId19"/>
    <p:sldId id="421" r:id="rId20"/>
    <p:sldId id="420" r:id="rId21"/>
    <p:sldId id="422" r:id="rId22"/>
    <p:sldId id="435" r:id="rId23"/>
    <p:sldId id="393" r:id="rId24"/>
    <p:sldId id="394" r:id="rId25"/>
    <p:sldId id="395" r:id="rId26"/>
    <p:sldId id="431" r:id="rId27"/>
    <p:sldId id="401" r:id="rId28"/>
    <p:sldId id="439" r:id="rId29"/>
    <p:sldId id="402" r:id="rId30"/>
    <p:sldId id="403" r:id="rId31"/>
    <p:sldId id="407" r:id="rId32"/>
    <p:sldId id="408" r:id="rId33"/>
    <p:sldId id="441" r:id="rId34"/>
    <p:sldId id="416" r:id="rId35"/>
    <p:sldId id="450" r:id="rId36"/>
    <p:sldId id="413" r:id="rId37"/>
    <p:sldId id="414" r:id="rId38"/>
    <p:sldId id="417" r:id="rId39"/>
    <p:sldId id="451" r:id="rId40"/>
    <p:sldId id="443" r:id="rId41"/>
    <p:sldId id="418" r:id="rId42"/>
    <p:sldId id="449" r:id="rId43"/>
    <p:sldId id="258" r:id="rId44"/>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auer, Lindsey" initials="SL" lastIdx="13" clrIdx="0"/>
  <p:cmAuthor id="1" name="Helen" initials="H" lastIdx="9" clrIdx="1"/>
  <p:cmAuthor id="2" name="Mohr, April L (Jefferson)" initials="MAL(" lastIdx="14" clrIdx="2"/>
  <p:cmAuthor id="3" name="Wanda Wong" initials="WW" lastIdx="5" clrIdx="3"/>
  <p:cmAuthor id="4" name="Helen Roybark" initials="HR" lastIdx="19"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52A"/>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48" autoAdjust="0"/>
    <p:restoredTop sz="87500" autoAdjust="0"/>
  </p:normalViewPr>
  <p:slideViewPr>
    <p:cSldViewPr>
      <p:cViewPr varScale="1">
        <p:scale>
          <a:sx n="88" d="100"/>
          <a:sy n="88" d="100"/>
        </p:scale>
        <p:origin x="-126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3066" y="11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lIns="93936" tIns="46968" rIns="93936" bIns="46968" rtlCol="0" anchor="b"/>
          <a:lstStyle>
            <a:lvl1pPr algn="r">
              <a:defRPr sz="1200">
                <a:latin typeface="Arial" charset="0"/>
                <a:cs typeface="+mn-cs"/>
              </a:defRPr>
            </a:lvl1pPr>
          </a:lstStyle>
          <a:p>
            <a:pPr>
              <a:defRPr/>
            </a:pPr>
            <a:r>
              <a:rPr lang="en-US" dirty="0"/>
              <a:t>14-</a:t>
            </a:r>
            <a:fld id="{52C60A74-44D7-4FDB-B512-662239F239C2}" type="slidenum">
              <a:rPr lang="en-US" smtClean="0"/>
              <a:pPr>
                <a:defRPr/>
              </a:pPr>
              <a:t>‹#›</a:t>
            </a:fld>
            <a:endParaRPr lang="en-US" dirty="0"/>
          </a:p>
        </p:txBody>
      </p:sp>
    </p:spTree>
    <p:extLst>
      <p:ext uri="{BB962C8B-B14F-4D97-AF65-F5344CB8AC3E}">
        <p14:creationId xmlns:p14="http://schemas.microsoft.com/office/powerpoint/2010/main" val="338963406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lIns="93936" tIns="46968" rIns="93936"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4"/>
          <p:cNvSpPr txBox="1">
            <a:spLocks/>
          </p:cNvSpPr>
          <p:nvPr/>
        </p:nvSpPr>
        <p:spPr>
          <a:xfrm>
            <a:off x="5504392" y="0"/>
            <a:ext cx="1572683" cy="312103"/>
          </a:xfrm>
          <a:prstGeom prst="rect">
            <a:avLst/>
          </a:prstGeom>
        </p:spPr>
        <p:txBody>
          <a:bodyPr lIns="93936" tIns="46968" rIns="93936" bIns="46968" anchor="b"/>
          <a:lstStyle>
            <a:lvl1pPr algn="r">
              <a:defRPr sz="1200"/>
            </a:lvl1pPr>
          </a:lstStyle>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dirty="0">
                <a:latin typeface="+mn-lt"/>
                <a:cs typeface="+mn-cs"/>
              </a:rPr>
              <a:t> </a:t>
            </a:r>
            <a:fld id="{635442CE-BD39-4131-BDF8-19A9C65A2791}" type="slidenum">
              <a:rPr lang="en-US" smtClean="0">
                <a:latin typeface="+mn-lt"/>
                <a:cs typeface="+mn-cs"/>
              </a:rPr>
              <a:pPr fontAlgn="auto">
                <a:spcBef>
                  <a:spcPts val="0"/>
                </a:spcBef>
                <a:spcAft>
                  <a:spcPts val="0"/>
                </a:spcAft>
                <a:defRPr/>
              </a:pPr>
              <a:t>‹#›</a:t>
            </a:fld>
            <a:endParaRPr lang="en-US" dirty="0">
              <a:latin typeface="+mn-lt"/>
              <a:cs typeface="+mn-cs"/>
            </a:endParaRPr>
          </a:p>
        </p:txBody>
      </p:sp>
    </p:spTree>
    <p:extLst>
      <p:ext uri="{BB962C8B-B14F-4D97-AF65-F5344CB8AC3E}">
        <p14:creationId xmlns:p14="http://schemas.microsoft.com/office/powerpoint/2010/main" val="103535704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ea typeface="MS PGothic" pitchFamily="34" charset="-128"/>
            </a:endParaRPr>
          </a:p>
        </p:txBody>
      </p:sp>
    </p:spTree>
    <p:extLst>
      <p:ext uri="{BB962C8B-B14F-4D97-AF65-F5344CB8AC3E}">
        <p14:creationId xmlns:p14="http://schemas.microsoft.com/office/powerpoint/2010/main" val="1297908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352261" algn="l" defTabSz="914400" rtl="0" eaLnBrk="0" fontAlgn="base" latinLnBrk="0" hangingPunct="0">
              <a:lnSpc>
                <a:spcPts val="1027"/>
              </a:lnSpc>
              <a:spcBef>
                <a:spcPct val="40000"/>
              </a:spcBef>
              <a:spcAft>
                <a:spcPct val="0"/>
              </a:spcAft>
              <a:buClr>
                <a:schemeClr val="hlink"/>
              </a:buClr>
              <a:buSzPct val="60000"/>
              <a:buFontTx/>
              <a:buNone/>
              <a:tabLst/>
              <a:defRPr/>
            </a:pPr>
            <a:r>
              <a:rPr lang="en-US" sz="1200" kern="1200" dirty="0">
                <a:solidFill>
                  <a:schemeClr val="tx1"/>
                </a:solidFill>
                <a:latin typeface="+mn-lt"/>
                <a:ea typeface="+mn-ea"/>
                <a:cs typeface="+mn-cs"/>
              </a:rPr>
              <a:t>A cost is often traced to a </a:t>
            </a:r>
            <a:r>
              <a:rPr lang="en-US" sz="1200" b="1" kern="1200" dirty="0">
                <a:solidFill>
                  <a:schemeClr val="tx1"/>
                </a:solidFill>
                <a:latin typeface="+mn-lt"/>
                <a:ea typeface="+mn-ea"/>
                <a:cs typeface="+mn-cs"/>
              </a:rPr>
              <a:t>cost object</a:t>
            </a:r>
            <a:r>
              <a:rPr lang="en-US" sz="1200" kern="1200" dirty="0">
                <a:solidFill>
                  <a:schemeClr val="tx1"/>
                </a:solidFill>
                <a:latin typeface="+mn-lt"/>
                <a:ea typeface="+mn-ea"/>
                <a:cs typeface="+mn-cs"/>
              </a:rPr>
              <a:t>, which is a product, process, department, or customer to which costs are assigned. </a:t>
            </a:r>
            <a:r>
              <a:rPr lang="en-US" sz="1200" b="1" kern="1200" dirty="0">
                <a:solidFill>
                  <a:schemeClr val="tx1"/>
                </a:solidFill>
                <a:latin typeface="+mn-lt"/>
                <a:ea typeface="+mn-ea"/>
                <a:cs typeface="+mn-cs"/>
              </a:rPr>
              <a:t>Direct costs</a:t>
            </a:r>
            <a:r>
              <a:rPr lang="en-US" sz="1200" kern="1200" dirty="0">
                <a:solidFill>
                  <a:schemeClr val="tx1"/>
                </a:solidFill>
                <a:latin typeface="+mn-lt"/>
                <a:ea typeface="+mn-ea"/>
                <a:cs typeface="+mn-cs"/>
              </a:rPr>
              <a:t> are cost-effectively traced to a cost object and includes direct materials and direct labor.</a:t>
            </a:r>
          </a:p>
          <a:p>
            <a:pPr marL="0" marR="0" indent="-352261" algn="l" defTabSz="914400" rtl="0" eaLnBrk="0" fontAlgn="base" latinLnBrk="0" hangingPunct="0">
              <a:lnSpc>
                <a:spcPts val="1027"/>
              </a:lnSpc>
              <a:spcBef>
                <a:spcPct val="40000"/>
              </a:spcBef>
              <a:spcAft>
                <a:spcPct val="0"/>
              </a:spcAft>
              <a:buClr>
                <a:schemeClr val="hlink"/>
              </a:buClr>
              <a:buSzPct val="60000"/>
              <a:buFontTx/>
              <a:buNone/>
              <a:tabLst/>
              <a:defRPr/>
            </a:pPr>
            <a:endParaRPr lang="en-US" sz="1200" kern="1200" dirty="0">
              <a:solidFill>
                <a:schemeClr val="tx1"/>
              </a:solidFill>
              <a:latin typeface="+mn-lt"/>
              <a:ea typeface="+mn-ea"/>
              <a:cs typeface="+mn-cs"/>
            </a:endParaRPr>
          </a:p>
          <a:p>
            <a:pPr marL="0" marR="0" indent="-352261" algn="l" defTabSz="914400" rtl="0" eaLnBrk="0" fontAlgn="base" latinLnBrk="0" hangingPunct="0">
              <a:lnSpc>
                <a:spcPts val="1027"/>
              </a:lnSpc>
              <a:spcBef>
                <a:spcPct val="40000"/>
              </a:spcBef>
              <a:spcAft>
                <a:spcPct val="0"/>
              </a:spcAft>
              <a:buClr>
                <a:schemeClr val="hlink"/>
              </a:buClr>
              <a:buSzPct val="60000"/>
              <a:buFontTx/>
              <a:buNone/>
              <a:tabLst/>
              <a:defRPr/>
            </a:pPr>
            <a:r>
              <a:rPr lang="en-US" sz="1200" b="1" kern="1200" dirty="0">
                <a:solidFill>
                  <a:schemeClr val="tx1"/>
                </a:solidFill>
                <a:latin typeface="+mn-lt"/>
                <a:ea typeface="+mn-ea"/>
                <a:cs typeface="+mn-cs"/>
              </a:rPr>
              <a:t>Indirect costs</a:t>
            </a:r>
            <a:r>
              <a:rPr lang="en-US" sz="1200" kern="1200" dirty="0">
                <a:solidFill>
                  <a:schemeClr val="tx1"/>
                </a:solidFill>
                <a:latin typeface="+mn-lt"/>
                <a:ea typeface="+mn-ea"/>
                <a:cs typeface="+mn-cs"/>
              </a:rPr>
              <a:t> cannot be cost-effectively traced to a single cost object. Indirect costs include the salary of a manufacturing supervisor and wages of maintenance department employees who clean the factory.</a:t>
            </a:r>
          </a:p>
        </p:txBody>
      </p:sp>
    </p:spTree>
    <p:extLst>
      <p:ext uri="{BB962C8B-B14F-4D97-AF65-F5344CB8AC3E}">
        <p14:creationId xmlns:p14="http://schemas.microsoft.com/office/powerpoint/2010/main" val="668382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Direct materials </a:t>
            </a:r>
            <a:r>
              <a:rPr lang="en-US" dirty="0"/>
              <a:t>are materials that are crucial parts of a finished product. </a:t>
            </a:r>
            <a:r>
              <a:rPr lang="en-US" b="1" dirty="0"/>
              <a:t>Direct material costs </a:t>
            </a:r>
            <a:r>
              <a:rPr lang="en-US" dirty="0"/>
              <a:t>are costs for direct materials that can be cost-effectively traced through the manufacturing process to finished goods. Examples of direct materials in manufacturing a bike include its tires, seat, frame, pedals, brakes, cables, gears, and handlebars. </a:t>
            </a:r>
          </a:p>
          <a:p>
            <a:endParaRPr lang="en-US" altLang="en-US" dirty="0"/>
          </a:p>
        </p:txBody>
      </p:sp>
    </p:spTree>
    <p:extLst>
      <p:ext uri="{BB962C8B-B14F-4D97-AF65-F5344CB8AC3E}">
        <p14:creationId xmlns:p14="http://schemas.microsoft.com/office/powerpoint/2010/main" val="3270799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b="1" dirty="0"/>
              <a:t>Direct labor </a:t>
            </a:r>
            <a:r>
              <a:rPr lang="en-US" dirty="0"/>
              <a:t>refers to the employees who directly convert materials to finished product. </a:t>
            </a:r>
            <a:r>
              <a:rPr lang="en-US" b="1" dirty="0"/>
              <a:t>Direct labor costs </a:t>
            </a:r>
            <a:r>
              <a:rPr lang="en-US" dirty="0"/>
              <a:t>are the wages and benefits for direct labor that can be cost-effectively traced through the manufacturing process to finished goods. Examples of direct labor in manufacturing a bike include operators directly involved in converting raw materials into finished products (welding, painting, forming) and assembly workers who attach materials such as tires, seats, pedals, and brakes.</a:t>
            </a:r>
          </a:p>
          <a:p>
            <a:endParaRPr lang="en-US" altLang="en-US" dirty="0"/>
          </a:p>
        </p:txBody>
      </p:sp>
    </p:spTree>
    <p:extLst>
      <p:ext uri="{BB962C8B-B14F-4D97-AF65-F5344CB8AC3E}">
        <p14:creationId xmlns:p14="http://schemas.microsoft.com/office/powerpoint/2010/main" val="2083771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39363">
              <a:defRPr/>
            </a:pPr>
            <a:r>
              <a:rPr lang="en-US" b="1" dirty="0"/>
              <a:t>Factory overhead, </a:t>
            </a:r>
            <a:r>
              <a:rPr lang="en-US" dirty="0"/>
              <a:t>also called </a:t>
            </a:r>
            <a:r>
              <a:rPr lang="en-US" i="1" dirty="0"/>
              <a:t>manufacturing overhead</a:t>
            </a:r>
            <a:r>
              <a:rPr lang="en-US" dirty="0"/>
              <a:t>, consists of all manufacturing costs that are not direct materials or direct labor. </a:t>
            </a:r>
            <a:r>
              <a:rPr lang="en-US" b="1" dirty="0"/>
              <a:t>Factory overhead costs </a:t>
            </a:r>
            <a:r>
              <a:rPr lang="en-US" dirty="0"/>
              <a:t>are manufacturing costs that cannot be cost-effectively traced to finished goods. Factory overhead costs include indirect materials, </a:t>
            </a:r>
            <a:r>
              <a:rPr lang="en-US" b="0" dirty="0"/>
              <a:t>indirect labor</a:t>
            </a:r>
            <a:r>
              <a:rPr lang="en-US" dirty="0"/>
              <a:t>, and other indirect costs. </a:t>
            </a:r>
          </a:p>
          <a:p>
            <a:pPr defTabSz="939363">
              <a:defRPr/>
            </a:pPr>
            <a:endParaRPr lang="en-US" b="1" dirty="0"/>
          </a:p>
          <a:p>
            <a:pPr defTabSz="939363">
              <a:defRPr/>
            </a:pPr>
            <a:r>
              <a:rPr lang="en-US" b="1" dirty="0"/>
              <a:t>Indirect materials </a:t>
            </a:r>
            <a:r>
              <a:rPr lang="en-US" dirty="0"/>
              <a:t>are materials used in manufacturing that cannot be cost-effectively traced to finished goods. Materials are often classified as indirect materials when their costs are low. Examples include screws and nuts used in assembling bikes, and staples and glue used in manufacturing shoes.</a:t>
            </a:r>
          </a:p>
          <a:p>
            <a:pPr defTabSz="939363">
              <a:defRPr/>
            </a:pPr>
            <a:endParaRPr lang="en-US" dirty="0"/>
          </a:p>
          <a:p>
            <a:r>
              <a:rPr lang="en-US" b="1" dirty="0"/>
              <a:t>Indirect</a:t>
            </a:r>
            <a:r>
              <a:rPr lang="en-US" b="1" baseline="0" dirty="0"/>
              <a:t> labor </a:t>
            </a:r>
            <a:r>
              <a:rPr lang="en-US" b="0" baseline="0" dirty="0"/>
              <a:t>is labor needed in man</a:t>
            </a:r>
            <a:r>
              <a:rPr lang="en-US" sz="1200" b="0" i="0" u="none" strike="noStrike" kern="1200" baseline="0" dirty="0">
                <a:solidFill>
                  <a:schemeClr val="tx1"/>
                </a:solidFill>
                <a:latin typeface="+mn-lt"/>
                <a:ea typeface="+mn-ea"/>
                <a:cs typeface="+mn-cs"/>
              </a:rPr>
              <a:t>ufacturing that cannot be cost-effectively traced to finished goods. Indirect labor costs are the costs of workers who assist or supervise in manufacturing. Examples include costs for employees who maintain and repair manufacturing equipment and salaries of production supervisors.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Indirect other costs </a:t>
            </a:r>
            <a:r>
              <a:rPr lang="en-US" sz="1200" b="0" i="0" u="none" strike="noStrike" kern="1200" baseline="0" dirty="0">
                <a:solidFill>
                  <a:schemeClr val="tx1"/>
                </a:solidFill>
                <a:latin typeface="+mn-lt"/>
                <a:ea typeface="+mn-ea"/>
                <a:cs typeface="+mn-cs"/>
              </a:rPr>
              <a:t>include factory utilities (water, gas, electricity), factory rent, depreciation on factory buildings and equipment, factory insurance, and property taxes on factory.</a:t>
            </a:r>
          </a:p>
        </p:txBody>
      </p:sp>
    </p:spTree>
    <p:extLst>
      <p:ext uri="{BB962C8B-B14F-4D97-AF65-F5344CB8AC3E}">
        <p14:creationId xmlns:p14="http://schemas.microsoft.com/office/powerpoint/2010/main" val="3301116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We can classify product costs into prime</a:t>
            </a:r>
            <a:r>
              <a:rPr lang="en-US" altLang="en-US" baseline="0" dirty="0"/>
              <a:t> or conversion costs. </a:t>
            </a:r>
            <a:r>
              <a:rPr lang="en-US" altLang="en-US" b="1" dirty="0"/>
              <a:t>Prime costs </a:t>
            </a:r>
            <a:r>
              <a:rPr lang="en-US" altLang="en-US" dirty="0"/>
              <a:t>include both direct material and direct labor costs. </a:t>
            </a:r>
            <a:r>
              <a:rPr lang="en-US" altLang="en-US" b="1" dirty="0"/>
              <a:t>Conversion</a:t>
            </a:r>
            <a:r>
              <a:rPr lang="en-US" altLang="en-US" dirty="0"/>
              <a:t> </a:t>
            </a:r>
            <a:r>
              <a:rPr lang="en-US" altLang="en-US" b="1" dirty="0"/>
              <a:t>costs</a:t>
            </a:r>
            <a:r>
              <a:rPr lang="en-US" altLang="en-US" dirty="0"/>
              <a:t> are costs incurred in converting raw materials to finished goods, which includes both direct labor costs and factory overhead costs. Notice that direct labor costs are considered </a:t>
            </a:r>
            <a:r>
              <a:rPr lang="en-US" altLang="en-US" u="sng" dirty="0"/>
              <a:t>both</a:t>
            </a:r>
            <a:r>
              <a:rPr lang="en-US" altLang="en-US" dirty="0"/>
              <a:t> prime costs and conversion costs.  </a:t>
            </a:r>
          </a:p>
        </p:txBody>
      </p:sp>
    </p:spTree>
    <p:extLst>
      <p:ext uri="{BB962C8B-B14F-4D97-AF65-F5344CB8AC3E}">
        <p14:creationId xmlns:p14="http://schemas.microsoft.com/office/powerpoint/2010/main" val="1178129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Product costs </a:t>
            </a:r>
            <a:r>
              <a:rPr lang="en-US" dirty="0"/>
              <a:t>are those production costs necessary to create a product and consist of: direct materials, direct labor, and factory overhead. </a:t>
            </a:r>
          </a:p>
          <a:p>
            <a:endParaRPr lang="en-US" dirty="0"/>
          </a:p>
          <a:p>
            <a:r>
              <a:rPr lang="en-US" b="1" dirty="0"/>
              <a:t>Period costs </a:t>
            </a:r>
            <a:r>
              <a:rPr lang="en-US" dirty="0"/>
              <a:t>are non-production costs associated with activities linked to a time period and not to the completed products. </a:t>
            </a:r>
            <a:endParaRPr lang="en-US" altLang="en-US" dirty="0"/>
          </a:p>
        </p:txBody>
      </p:sp>
    </p:spTree>
    <p:extLst>
      <p:ext uri="{BB962C8B-B14F-4D97-AF65-F5344CB8AC3E}">
        <p14:creationId xmlns:p14="http://schemas.microsoft.com/office/powerpoint/2010/main" val="3152441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Product costs </a:t>
            </a:r>
            <a:r>
              <a:rPr lang="en-US" dirty="0"/>
              <a:t>are production costs necessary to create a product and consist of direct materials, direct labor, and factory overhead. Product costs are added to inventory, or capitalized, during manufacturing of products. When products are sold, these costs are expected as cost of goods sold.</a:t>
            </a:r>
          </a:p>
          <a:p>
            <a:endParaRPr lang="en-US" dirty="0"/>
          </a:p>
          <a:p>
            <a:r>
              <a:rPr lang="en-US" b="1" dirty="0"/>
              <a:t>Period costs </a:t>
            </a:r>
            <a:r>
              <a:rPr lang="en-US" dirty="0"/>
              <a:t>are non-production costs linked to a time period (not specific products). Period costs are expensed in the period when incurred and reported on the income statement as either selling expenses or as general and administrative expenses.  </a:t>
            </a:r>
            <a:r>
              <a:rPr lang="en-US" sz="1200" b="0" i="0" u="none" strike="noStrike" kern="1200" baseline="0" dirty="0">
                <a:solidFill>
                  <a:schemeClr val="tx1"/>
                </a:solidFill>
                <a:latin typeface="+mn-lt"/>
                <a:ea typeface="+mn-ea"/>
                <a:cs typeface="+mn-cs"/>
              </a:rPr>
              <a:t>Common examples of selling expenses are advertising costs, delivery costs, and salesperson salaries, commissions, and travel costs. Common examples of general and administrative expenses are office accounting costs, office employee wages, office rent, depreciation on office equipment, and office manager salaries. For a manufacturer, period costs are also called </a:t>
            </a:r>
            <a:r>
              <a:rPr lang="en-US" sz="1200" b="0" i="1" u="none" strike="noStrike" kern="1200" baseline="0" dirty="0">
                <a:solidFill>
                  <a:schemeClr val="tx1"/>
                </a:solidFill>
                <a:latin typeface="+mn-lt"/>
                <a:ea typeface="+mn-ea"/>
                <a:cs typeface="+mn-cs"/>
              </a:rPr>
              <a:t>nonmanufacturing costs</a:t>
            </a:r>
            <a:r>
              <a:rPr lang="en-US" sz="1200" b="0" i="0" u="none" strike="noStrike" kern="1200" baseline="0" dirty="0">
                <a:solidFill>
                  <a:schemeClr val="tx1"/>
                </a:solidFill>
                <a:latin typeface="+mn-lt"/>
                <a:ea typeface="+mn-ea"/>
                <a:cs typeface="+mn-cs"/>
              </a:rPr>
              <a:t>. </a:t>
            </a:r>
            <a:endParaRPr lang="en-US" altLang="en-US" dirty="0"/>
          </a:p>
        </p:txBody>
      </p:sp>
    </p:spTree>
    <p:extLst>
      <p:ext uri="{BB962C8B-B14F-4D97-AF65-F5344CB8AC3E}">
        <p14:creationId xmlns:p14="http://schemas.microsoft.com/office/powerpoint/2010/main" val="3220005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Period costs go directly to the current income statement as expenses. They are not reported as assets. </a:t>
            </a:r>
          </a:p>
          <a:p>
            <a:pPr defTabSz="939363">
              <a:defRPr/>
            </a:pPr>
            <a:endParaRPr lang="en-US" dirty="0"/>
          </a:p>
          <a:p>
            <a:pPr defTabSz="939363">
              <a:defRPr/>
            </a:pPr>
            <a:r>
              <a:rPr lang="en-US" dirty="0"/>
              <a:t>Product costs are first assigned to inventory. Their final treatment depends on when inventory is sold. Product costs assigned to inventory that is sold in 2021 are reported on the 2021 income statement as cost of goods sold. Product costs assigned to unsold inventory are reported on the 2021 balance sheet. If this inventory is sold in 2022, product costs assigned to it are reported as cost of goods sold in the 2022 income statement.</a:t>
            </a:r>
          </a:p>
        </p:txBody>
      </p:sp>
    </p:spTree>
    <p:extLst>
      <p:ext uri="{BB962C8B-B14F-4D97-AF65-F5344CB8AC3E}">
        <p14:creationId xmlns:p14="http://schemas.microsoft.com/office/powerpoint/2010/main" val="616279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cost concepts also apply to service organizations. Service companies can classify costs as direct materials, direct labor, overhead, selling or general and administrative costs. Classification as product versus period costs is not relevant to service companies because services are not inventoried. Instead, costs incurred by a service firm are expensed in the reporting period when incurred.</a:t>
            </a:r>
          </a:p>
          <a:p>
            <a:endParaRPr lang="en-US" dirty="0"/>
          </a:p>
          <a:p>
            <a:r>
              <a:rPr lang="en-US" dirty="0"/>
              <a:t>For </a:t>
            </a:r>
            <a:r>
              <a:rPr lang="en-US" b="1" dirty="0"/>
              <a:t>Southwest Airlines </a:t>
            </a:r>
            <a:r>
              <a:rPr lang="en-US" dirty="0"/>
              <a:t>the cost object is a flight. The airline’s cost of beverages for passengers is a direct cost.  The cost of ground crew’s wages is an indirect cost. </a:t>
            </a:r>
          </a:p>
          <a:p>
            <a:endParaRPr lang="en-US" dirty="0"/>
          </a:p>
          <a:p>
            <a:endParaRPr lang="en-US" altLang="en-US" dirty="0"/>
          </a:p>
          <a:p>
            <a:endParaRPr lang="en-US" altLang="en-US" dirty="0"/>
          </a:p>
        </p:txBody>
      </p:sp>
    </p:spTree>
    <p:extLst>
      <p:ext uri="{BB962C8B-B14F-4D97-AF65-F5344CB8AC3E}">
        <p14:creationId xmlns:p14="http://schemas.microsoft.com/office/powerpoint/2010/main" val="633201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098410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1347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a:t>Manufacturers report three types of inventories: raw materials, work in process, and finished goods.</a:t>
            </a:r>
          </a:p>
          <a:p>
            <a:endParaRPr lang="en-US" altLang="en-US" dirty="0"/>
          </a:p>
          <a:p>
            <a:r>
              <a:rPr lang="en-US" sz="1200" b="1" kern="1200" dirty="0">
                <a:solidFill>
                  <a:schemeClr val="tx1"/>
                </a:solidFill>
                <a:effectLst/>
                <a:latin typeface="+mn-lt"/>
                <a:ea typeface="+mn-ea"/>
                <a:cs typeface="+mn-cs"/>
              </a:rPr>
              <a:t>Raw materials inventory </a:t>
            </a:r>
            <a:r>
              <a:rPr lang="en-US" sz="1200" b="0" kern="1200" dirty="0">
                <a:solidFill>
                  <a:schemeClr val="tx1"/>
                </a:solidFill>
                <a:effectLst/>
                <a:latin typeface="+mn-lt"/>
                <a:ea typeface="+mn-ea"/>
                <a:cs typeface="+mn-cs"/>
              </a:rPr>
              <a:t>is</a:t>
            </a:r>
            <a:r>
              <a:rPr lang="en-US" sz="1200" kern="1200" dirty="0">
                <a:solidFill>
                  <a:schemeClr val="tx1"/>
                </a:solidFill>
                <a:effectLst/>
                <a:latin typeface="+mn-lt"/>
                <a:ea typeface="+mn-ea"/>
                <a:cs typeface="+mn-cs"/>
              </a:rPr>
              <a:t> the cost of materials a company acquires to use in making products. Raw materials that are cost-effectively traced to a product are called direct materials; they are included in raw materials inventory. </a:t>
            </a:r>
          </a:p>
          <a:p>
            <a:endParaRPr lang="en-US" altLang="en-US" dirty="0"/>
          </a:p>
          <a:p>
            <a:r>
              <a:rPr lang="en-US" sz="1200" b="1" kern="1200" dirty="0">
                <a:solidFill>
                  <a:schemeClr val="tx1"/>
                </a:solidFill>
                <a:effectLst/>
                <a:latin typeface="+mn-lt"/>
                <a:ea typeface="+mn-ea"/>
                <a:cs typeface="+mn-cs"/>
              </a:rPr>
              <a:t>Work in process inventory</a:t>
            </a:r>
            <a:r>
              <a:rPr lang="en-US" sz="1200" kern="1200" dirty="0">
                <a:solidFill>
                  <a:schemeClr val="tx1"/>
                </a:solidFill>
                <a:effectLst/>
                <a:latin typeface="+mn-lt"/>
                <a:ea typeface="+mn-ea"/>
                <a:cs typeface="+mn-cs"/>
              </a:rPr>
              <a:t>, also called goods in process inventory consists of costs of direct materials, direct labor, and overhead for partially completed products.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Finished goods inventory </a:t>
            </a:r>
            <a:r>
              <a:rPr lang="en-US" sz="1200" kern="1200" dirty="0">
                <a:solidFill>
                  <a:schemeClr val="tx1"/>
                </a:solidFill>
                <a:effectLst/>
                <a:latin typeface="+mn-lt"/>
                <a:ea typeface="+mn-ea"/>
                <a:cs typeface="+mn-cs"/>
              </a:rPr>
              <a:t>consists of costs of direct materials, direct labor, and overhead of completed products ready for sale. </a:t>
            </a:r>
          </a:p>
          <a:p>
            <a:endParaRPr lang="en-US" altLang="en-US" dirty="0"/>
          </a:p>
        </p:txBody>
      </p:sp>
    </p:spTree>
    <p:extLst>
      <p:ext uri="{BB962C8B-B14F-4D97-AF65-F5344CB8AC3E}">
        <p14:creationId xmlns:p14="http://schemas.microsoft.com/office/powerpoint/2010/main" val="348649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primary difference in the balance sheet of a merchandiser and a manufacturer is inventory. Merchandisers have one  inventory called merchandise inventory. Manufacturers have three major categories of inventory: raw materials, work in process, and finished goods.</a:t>
            </a:r>
          </a:p>
          <a:p>
            <a:endParaRPr lang="en-US" altLang="en-US" dirty="0"/>
          </a:p>
          <a:p>
            <a:r>
              <a:rPr lang="en-US" sz="1200" kern="1200" dirty="0">
                <a:solidFill>
                  <a:schemeClr val="tx1"/>
                </a:solidFill>
                <a:effectLst/>
                <a:latin typeface="+mn-lt"/>
                <a:ea typeface="+mn-ea"/>
                <a:cs typeface="+mn-cs"/>
              </a:rPr>
              <a:t>The current assets section of the balance sheet will look different for merchandising and service companies as compared to manufacturing companies. A merchandiser will report only merchandise inventory rather than the three types of inventory reported by a manufacturer. A service company’s balance sheet does not have any inventory held for sale. </a:t>
            </a:r>
          </a:p>
          <a:p>
            <a:endParaRPr lang="en-US" altLang="en-US" dirty="0"/>
          </a:p>
        </p:txBody>
      </p:sp>
    </p:spTree>
    <p:extLst>
      <p:ext uri="{BB962C8B-B14F-4D97-AF65-F5344CB8AC3E}">
        <p14:creationId xmlns:p14="http://schemas.microsoft.com/office/powerpoint/2010/main" val="3381589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a:t>The main difference between a manufacturer and a merchandiser is the content of cost of goods sold. </a:t>
            </a:r>
          </a:p>
          <a:p>
            <a:endParaRPr lang="en-US" altLang="en-US" dirty="0"/>
          </a:p>
          <a:p>
            <a:r>
              <a:rPr lang="en-US" i="1" dirty="0"/>
              <a:t>Merchandisers </a:t>
            </a:r>
            <a:r>
              <a:rPr lang="en-US" dirty="0"/>
              <a:t>add cost of goods purchased to beginning merchandise inventory and then subtract ending merchandise inventory to compute cost of goods</a:t>
            </a:r>
            <a:r>
              <a:rPr lang="en-US" baseline="0" dirty="0"/>
              <a:t> </a:t>
            </a:r>
            <a:r>
              <a:rPr lang="en-US" dirty="0"/>
              <a:t>sold. </a:t>
            </a:r>
          </a:p>
          <a:p>
            <a:endParaRPr lang="en-US" i="1" dirty="0"/>
          </a:p>
          <a:p>
            <a:r>
              <a:rPr lang="en-US" i="1" dirty="0"/>
              <a:t>Manufacturers </a:t>
            </a:r>
            <a:r>
              <a:rPr lang="en-US" dirty="0"/>
              <a:t>add cost of goods manufactured to beginning finished goods inventory and then subtract ending finished goods inventory to compute cost of goods sold.</a:t>
            </a:r>
          </a:p>
          <a:p>
            <a:endParaRPr lang="en-US" dirty="0"/>
          </a:p>
          <a:p>
            <a:r>
              <a:rPr lang="en-US" dirty="0"/>
              <a:t>The key differences on the income statement include:</a:t>
            </a:r>
          </a:p>
          <a:p>
            <a:pPr marL="228600" indent="-228600">
              <a:buAutoNum type="arabicPeriod"/>
            </a:pPr>
            <a:r>
              <a:rPr lang="en-US" dirty="0"/>
              <a:t>Merchandisers have </a:t>
            </a:r>
            <a:r>
              <a:rPr lang="en-US" i="1" dirty="0"/>
              <a:t>merchandise inventory</a:t>
            </a:r>
            <a:r>
              <a:rPr lang="en-US" dirty="0"/>
              <a:t> while manufacturers have </a:t>
            </a:r>
            <a:r>
              <a:rPr lang="en-US" i="1" dirty="0"/>
              <a:t>finished goods inventory</a:t>
            </a:r>
            <a:r>
              <a:rPr lang="en-US" dirty="0"/>
              <a:t>. </a:t>
            </a:r>
          </a:p>
          <a:p>
            <a:pPr marL="228600" indent="-228600">
              <a:buAutoNum type="arabicPeriod"/>
            </a:pPr>
            <a:r>
              <a:rPr lang="en-US" dirty="0"/>
              <a:t>Merchandisers have cost of merchandise </a:t>
            </a:r>
            <a:r>
              <a:rPr lang="en-US" i="1" dirty="0"/>
              <a:t>purchased</a:t>
            </a:r>
            <a:r>
              <a:rPr lang="en-US" dirty="0"/>
              <a:t> while manufacturers have cost of goods </a:t>
            </a:r>
            <a:r>
              <a:rPr lang="en-US" i="1" dirty="0"/>
              <a:t>manufactured (</a:t>
            </a:r>
            <a:r>
              <a:rPr lang="en-US" i="0" dirty="0"/>
              <a:t>direct materials, direct labor, and factory overhead).</a:t>
            </a:r>
          </a:p>
          <a:p>
            <a:pPr defTabSz="939363">
              <a:defRPr/>
            </a:pPr>
            <a:endParaRPr lang="en-US" dirty="0"/>
          </a:p>
          <a:p>
            <a:r>
              <a:rPr lang="en-US" sz="1200" kern="1200" dirty="0">
                <a:solidFill>
                  <a:schemeClr val="tx1"/>
                </a:solidFill>
                <a:effectLst/>
                <a:latin typeface="+mn-lt"/>
                <a:ea typeface="+mn-ea"/>
                <a:cs typeface="+mn-cs"/>
              </a:rPr>
              <a:t>Since a service company does not make or buy inventory to sell, it does not report cost of goods sold.  </a:t>
            </a:r>
            <a:endParaRPr lang="en-US" dirty="0"/>
          </a:p>
        </p:txBody>
      </p:sp>
    </p:spTree>
    <p:extLst>
      <p:ext uri="{BB962C8B-B14F-4D97-AF65-F5344CB8AC3E}">
        <p14:creationId xmlns:p14="http://schemas.microsoft.com/office/powerpoint/2010/main" val="2080864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4013228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r>
              <a:rPr lang="en-US" dirty="0"/>
              <a:t>This slide shows the flow of manufacturing activities and their cost flows. Looking across the top row, the activities flow consists of </a:t>
            </a:r>
            <a:r>
              <a:rPr lang="en-US" i="1" dirty="0"/>
              <a:t>materials activity </a:t>
            </a:r>
            <a:r>
              <a:rPr lang="en-US" dirty="0"/>
              <a:t>followed by </a:t>
            </a:r>
            <a:r>
              <a:rPr lang="en-US" i="1" dirty="0"/>
              <a:t>production activity </a:t>
            </a:r>
            <a:r>
              <a:rPr lang="en-US" dirty="0"/>
              <a:t>followed by </a:t>
            </a:r>
            <a:r>
              <a:rPr lang="en-US" i="1" dirty="0"/>
              <a:t>sales activity</a:t>
            </a:r>
            <a:r>
              <a:rPr lang="en-US" dirty="0"/>
              <a:t>. The boxes below those activities show the costs for each activity and how costs flow across the three activities. </a:t>
            </a:r>
          </a:p>
          <a:p>
            <a:endParaRPr lang="en-US" altLang="en-US" dirty="0"/>
          </a:p>
          <a:p>
            <a:r>
              <a:rPr lang="en-US" sz="1200" b="1" kern="1200" dirty="0">
                <a:solidFill>
                  <a:schemeClr val="tx1"/>
                </a:solidFill>
                <a:effectLst/>
                <a:latin typeface="+mn-lt"/>
                <a:ea typeface="+mn-ea"/>
                <a:cs typeface="+mn-cs"/>
              </a:rPr>
              <a:t>Materials Activity: </a:t>
            </a:r>
            <a:r>
              <a:rPr lang="en-US" sz="1200" kern="1200" dirty="0">
                <a:solidFill>
                  <a:schemeClr val="tx1"/>
                </a:solidFill>
                <a:effectLst/>
                <a:latin typeface="+mn-lt"/>
                <a:ea typeface="+mn-ea"/>
                <a:cs typeface="+mn-cs"/>
              </a:rPr>
              <a:t>manufacturers usually start a period with beginning raw materials inventory left over from the prior period, then buys more raw materials in the current period. Adding these purchases to beginning inventory gives total raw materials available for use in production. </a:t>
            </a:r>
            <a:r>
              <a:rPr lang="en-US" sz="1200" b="0" i="0" u="none" strike="noStrike" kern="1200" baseline="0" dirty="0">
                <a:solidFill>
                  <a:schemeClr val="tx1"/>
                </a:solidFill>
                <a:latin typeface="+mn-lt"/>
                <a:ea typeface="+mn-ea"/>
                <a:cs typeface="+mn-cs"/>
              </a:rPr>
              <a:t>These raw materials are then either used in production in the current period or remain in raw materials inventory at the end of the period for use in future periods. </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Production Activity</a:t>
            </a:r>
            <a:r>
              <a:rPr lang="en-US" sz="1200" kern="1200" dirty="0">
                <a:solidFill>
                  <a:schemeClr val="tx1"/>
                </a:solidFill>
                <a:effectLst/>
                <a:latin typeface="+mn-lt"/>
                <a:ea typeface="+mn-ea"/>
                <a:cs typeface="+mn-cs"/>
              </a:rPr>
              <a:t>:  man</a:t>
            </a:r>
            <a:r>
              <a:rPr lang="en-US" sz="1200" b="0" i="0" u="none" strike="noStrike" kern="1200" baseline="0" dirty="0">
                <a:solidFill>
                  <a:schemeClr val="tx1"/>
                </a:solidFill>
                <a:latin typeface="+mn-lt"/>
                <a:ea typeface="+mn-ea"/>
                <a:cs typeface="+mn-cs"/>
              </a:rPr>
              <a:t>ufacturers usually start a period with beginning work in process inventory, which equal the costs of partially complete products from prior periods. Production then adds the costs of direct materials, direct labor, and factory overhead for the current period. Production activity results in products that are either finished or unfinished at the end of the period.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Total cost of direct materials, direct labor, and factory overhead for </a:t>
            </a:r>
            <a:r>
              <a:rPr lang="en-US" sz="1200" b="0" i="1" u="none" strike="noStrike" kern="1200" baseline="0" dirty="0">
                <a:solidFill>
                  <a:schemeClr val="tx1"/>
                </a:solidFill>
                <a:latin typeface="+mn-lt"/>
                <a:ea typeface="+mn-ea"/>
                <a:cs typeface="+mn-cs"/>
              </a:rPr>
              <a:t>finished </a:t>
            </a:r>
            <a:r>
              <a:rPr lang="en-US" sz="1200" b="0" i="0" u="none" strike="noStrike" kern="1200" baseline="0" dirty="0">
                <a:solidFill>
                  <a:schemeClr val="tx1"/>
                </a:solidFill>
                <a:latin typeface="+mn-lt"/>
                <a:ea typeface="+mn-ea"/>
                <a:cs typeface="+mn-cs"/>
              </a:rPr>
              <a:t>products makes up the </a:t>
            </a:r>
            <a:r>
              <a:rPr lang="en-US" sz="1200" b="1" i="0" u="none" strike="noStrike" kern="1200" baseline="0" dirty="0">
                <a:solidFill>
                  <a:schemeClr val="tx1"/>
                </a:solidFill>
                <a:latin typeface="+mn-lt"/>
                <a:ea typeface="+mn-ea"/>
                <a:cs typeface="+mn-cs"/>
              </a:rPr>
              <a:t>cost of goods manufactured</a:t>
            </a:r>
            <a:r>
              <a:rPr lang="en-US" sz="1200" b="0" i="0" u="none" strike="noStrike" kern="1200" baseline="0" dirty="0">
                <a:solidFill>
                  <a:schemeClr val="tx1"/>
                </a:solidFill>
                <a:latin typeface="+mn-lt"/>
                <a:ea typeface="+mn-ea"/>
                <a:cs typeface="+mn-cs"/>
              </a:rPr>
              <a:t>. That amount is carried over to the current period income statement in the computation of cost of goods sold.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Total cost of direct materials, direct labor, and factory overhead for </a:t>
            </a:r>
            <a:r>
              <a:rPr lang="en-US" sz="1200" b="0" i="1" u="none" strike="noStrike" kern="1200" baseline="0" dirty="0">
                <a:solidFill>
                  <a:schemeClr val="tx1"/>
                </a:solidFill>
                <a:latin typeface="+mn-lt"/>
                <a:ea typeface="+mn-ea"/>
                <a:cs typeface="+mn-cs"/>
              </a:rPr>
              <a:t>unfinished </a:t>
            </a:r>
            <a:r>
              <a:rPr lang="en-US" sz="1200" b="0" i="0" u="none" strike="noStrike" kern="1200" baseline="0" dirty="0">
                <a:solidFill>
                  <a:schemeClr val="tx1"/>
                </a:solidFill>
                <a:latin typeface="+mn-lt"/>
                <a:ea typeface="+mn-ea"/>
                <a:cs typeface="+mn-cs"/>
              </a:rPr>
              <a:t>products makes up ending work in process inventory. That amount is carried over to the current period balance sheet. </a:t>
            </a:r>
          </a:p>
          <a:p>
            <a:endParaRPr lang="en-US" sz="1200" b="0" i="0" u="none" strike="noStrike" kern="1200" baseline="0" dirty="0">
              <a:solidFill>
                <a:schemeClr val="tx1"/>
              </a:solidFill>
              <a:effectLst/>
              <a:latin typeface="+mn-lt"/>
              <a:ea typeface="+mn-ea"/>
              <a:cs typeface="+mn-cs"/>
            </a:endParaRPr>
          </a:p>
          <a:p>
            <a:r>
              <a:rPr lang="en-US" sz="1200" b="1" i="0" u="none" strike="noStrike" kern="1200" baseline="0" dirty="0">
                <a:solidFill>
                  <a:schemeClr val="tx1"/>
                </a:solidFill>
                <a:effectLst/>
                <a:latin typeface="+mn-lt"/>
                <a:ea typeface="+mn-ea"/>
                <a:cs typeface="+mn-cs"/>
              </a:rPr>
              <a:t>Sales Activity: t</a:t>
            </a:r>
            <a:r>
              <a:rPr lang="en-US" sz="1200" b="0" i="0" u="none" strike="noStrike" kern="1200" baseline="0" dirty="0">
                <a:solidFill>
                  <a:schemeClr val="tx1"/>
                </a:solidFill>
                <a:latin typeface="+mn-lt"/>
                <a:ea typeface="+mn-ea"/>
                <a:cs typeface="+mn-cs"/>
              </a:rPr>
              <a:t>he cost of beginning inventory of finished goods plus the cost of newly completed units (goods manufactured) equals </a:t>
            </a:r>
            <a:r>
              <a:rPr lang="en-US" sz="1200" b="0" i="1" u="none" strike="noStrike" kern="1200" baseline="0" dirty="0">
                <a:solidFill>
                  <a:schemeClr val="tx1"/>
                </a:solidFill>
                <a:latin typeface="+mn-lt"/>
                <a:ea typeface="+mn-ea"/>
                <a:cs typeface="+mn-cs"/>
              </a:rPr>
              <a:t>total finished goods available for sale </a:t>
            </a:r>
            <a:r>
              <a:rPr lang="en-US" sz="1200" b="0" i="0" u="none" strike="noStrike" kern="1200" baseline="0" dirty="0">
                <a:solidFill>
                  <a:schemeClr val="tx1"/>
                </a:solidFill>
                <a:latin typeface="+mn-lt"/>
                <a:ea typeface="+mn-ea"/>
                <a:cs typeface="+mn-cs"/>
              </a:rPr>
              <a:t>in the current period. The cost of finished products sold is reported on the income statement as cost of goods sold. The cost of any finished products not sold is reported as a current asset, </a:t>
            </a:r>
            <a:r>
              <a:rPr lang="en-US" sz="1200" b="0" i="1" u="none" strike="noStrike" kern="1200" baseline="0" dirty="0">
                <a:solidFill>
                  <a:schemeClr val="tx1"/>
                </a:solidFill>
                <a:latin typeface="+mn-lt"/>
                <a:ea typeface="+mn-ea"/>
                <a:cs typeface="+mn-cs"/>
              </a:rPr>
              <a:t>finished goods inventory, </a:t>
            </a:r>
            <a:r>
              <a:rPr lang="en-US" sz="1200" b="0" i="0" u="none" strike="noStrike" kern="1200" baseline="0" dirty="0">
                <a:solidFill>
                  <a:schemeClr val="tx1"/>
                </a:solidFill>
                <a:latin typeface="+mn-lt"/>
                <a:ea typeface="+mn-ea"/>
                <a:cs typeface="+mn-cs"/>
              </a:rPr>
              <a:t>on the balance sheet. </a:t>
            </a:r>
            <a:endParaRPr lang="en-US" altLang="en-US" dirty="0"/>
          </a:p>
        </p:txBody>
      </p:sp>
    </p:spTree>
    <p:extLst>
      <p:ext uri="{BB962C8B-B14F-4D97-AF65-F5344CB8AC3E}">
        <p14:creationId xmlns:p14="http://schemas.microsoft.com/office/powerpoint/2010/main" val="1988880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9577766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Managers of manufacturing firms analyze product costs. Those managers aim to</a:t>
            </a:r>
            <a:r>
              <a:rPr lang="en-US" baseline="0" dirty="0"/>
              <a:t> </a:t>
            </a:r>
            <a:r>
              <a:rPr lang="en-US" dirty="0"/>
              <a:t>make better decisions about materials, labor, and overhead to reduce the cost of goods manufactured and improve income.  Manufacturing activities are described in a report called a </a:t>
            </a:r>
            <a:r>
              <a:rPr lang="en-US" b="1" dirty="0"/>
              <a:t>schedule of cost of goods manufactured </a:t>
            </a:r>
            <a:r>
              <a:rPr lang="en-US" dirty="0"/>
              <a:t>also called a </a:t>
            </a:r>
            <a:r>
              <a:rPr lang="en-US" i="1" dirty="0"/>
              <a:t>manufacturing statement </a:t>
            </a:r>
            <a:r>
              <a:rPr lang="en-US" i="0" dirty="0"/>
              <a:t>or</a:t>
            </a:r>
            <a:r>
              <a:rPr lang="en-US" i="1" dirty="0"/>
              <a:t> </a:t>
            </a:r>
            <a:r>
              <a:rPr lang="en-US" dirty="0"/>
              <a:t>a </a:t>
            </a:r>
            <a:r>
              <a:rPr lang="en-US" i="1" dirty="0"/>
              <a:t>statement of cost of goods manufactured.</a:t>
            </a:r>
            <a:r>
              <a:rPr lang="en-US" dirty="0"/>
              <a:t> The schedule of cost of goods manufactured lists the types and amounts of costs incurred in manufacturing. </a:t>
            </a:r>
          </a:p>
          <a:p>
            <a:endParaRPr lang="en-US" dirty="0"/>
          </a:p>
          <a:p>
            <a:endParaRPr lang="en-US" dirty="0"/>
          </a:p>
        </p:txBody>
      </p:sp>
    </p:spTree>
    <p:extLst>
      <p:ext uri="{BB962C8B-B14F-4D97-AF65-F5344CB8AC3E}">
        <p14:creationId xmlns:p14="http://schemas.microsoft.com/office/powerpoint/2010/main" val="3853190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schedule of cost of goods manufactured is divided into four parts: </a:t>
            </a:r>
            <a:r>
              <a:rPr lang="en-US" i="1" dirty="0"/>
              <a:t>direct materials, direct labor, factory overhead, </a:t>
            </a:r>
            <a:r>
              <a:rPr lang="en-US" dirty="0"/>
              <a:t>and </a:t>
            </a:r>
            <a:r>
              <a:rPr lang="en-US" i="1" dirty="0"/>
              <a:t>computation of cost of goods manufactured. </a:t>
            </a:r>
          </a:p>
          <a:p>
            <a:pPr marL="228600" indent="-228600">
              <a:buAutoNum type="arabicPeriod"/>
            </a:pPr>
            <a:r>
              <a:rPr lang="en-US" sz="1200" b="1" i="0" u="none" strike="noStrike" kern="1200" baseline="0" dirty="0">
                <a:solidFill>
                  <a:schemeClr val="tx1"/>
                </a:solidFill>
                <a:latin typeface="+mn-lt"/>
                <a:ea typeface="+mn-ea"/>
                <a:cs typeface="+mn-cs"/>
              </a:rPr>
              <a:t>Compute direct materials used. </a:t>
            </a:r>
            <a:r>
              <a:rPr lang="en-US" sz="1200" b="0" i="0" u="none" strike="noStrike" kern="1200" baseline="0" dirty="0">
                <a:solidFill>
                  <a:schemeClr val="tx1"/>
                </a:solidFill>
                <a:latin typeface="+mn-lt"/>
                <a:ea typeface="+mn-ea"/>
                <a:cs typeface="+mn-cs"/>
              </a:rPr>
              <a:t>Add beginning raw materials inventory of $8,000 to the purchases of $86,500 to get $94,500 of raw materials available for use. A year-end count of inventory shows $9,000 of ending raw materials inventory. If $94,500 of materials were available for use and $9,000 of materials remain in inventory, then $85,500 of direct materials were used in the period. </a:t>
            </a:r>
          </a:p>
          <a:p>
            <a:pPr marL="228600" indent="-228600">
              <a:buAutoNum type="arabicPeriod"/>
            </a:pPr>
            <a:r>
              <a:rPr lang="en-US" sz="1200" b="1" i="0" u="none" strike="noStrike" kern="1200" baseline="0" dirty="0">
                <a:solidFill>
                  <a:schemeClr val="tx1"/>
                </a:solidFill>
                <a:latin typeface="+mn-lt"/>
                <a:ea typeface="+mn-ea"/>
                <a:cs typeface="+mn-cs"/>
              </a:rPr>
              <a:t>Compute direct labor used. </a:t>
            </a:r>
            <a:r>
              <a:rPr lang="en-US" sz="1200" b="0" i="0" u="none" strike="noStrike" kern="1200" baseline="0" dirty="0">
                <a:solidFill>
                  <a:schemeClr val="tx1"/>
                </a:solidFill>
                <a:latin typeface="+mn-lt"/>
                <a:ea typeface="+mn-ea"/>
                <a:cs typeface="+mn-cs"/>
              </a:rPr>
              <a:t>Total direct labor costs are $60,000 for the period. This includes wages, payroll taxes, and employee benefits for workers who make bikes. </a:t>
            </a:r>
          </a:p>
          <a:p>
            <a:pPr marL="228600" indent="-228600">
              <a:buAutoNum type="arabicPeriod"/>
            </a:pPr>
            <a:r>
              <a:rPr lang="en-US" sz="1200" b="1" i="0" u="none" strike="noStrike" kern="1200" baseline="0" dirty="0">
                <a:solidFill>
                  <a:schemeClr val="tx1"/>
                </a:solidFill>
                <a:latin typeface="+mn-lt"/>
                <a:ea typeface="+mn-ea"/>
                <a:cs typeface="+mn-cs"/>
              </a:rPr>
              <a:t>Compute factory overhead used. </a:t>
            </a:r>
            <a:r>
              <a:rPr lang="en-US" sz="1200" b="0" i="0" u="none" strike="noStrike" kern="1200" baseline="0" dirty="0">
                <a:solidFill>
                  <a:schemeClr val="tx1"/>
                </a:solidFill>
                <a:latin typeface="+mn-lt"/>
                <a:ea typeface="+mn-ea"/>
                <a:cs typeface="+mn-cs"/>
              </a:rPr>
              <a:t>The schedule lists each factory overhead cost. All of these costs are </a:t>
            </a:r>
            <a:r>
              <a:rPr lang="en-US" sz="1200" b="0" i="1" u="none" strike="noStrike" kern="1200" baseline="0" dirty="0">
                <a:solidFill>
                  <a:schemeClr val="tx1"/>
                </a:solidFill>
                <a:latin typeface="+mn-lt"/>
                <a:ea typeface="+mn-ea"/>
                <a:cs typeface="+mn-cs"/>
              </a:rPr>
              <a:t>indirectly </a:t>
            </a:r>
            <a:r>
              <a:rPr lang="en-US" sz="1200" b="0" i="0" u="none" strike="noStrike" kern="1200" baseline="0" dirty="0">
                <a:solidFill>
                  <a:schemeClr val="tx1"/>
                </a:solidFill>
                <a:latin typeface="+mn-lt"/>
                <a:ea typeface="+mn-ea"/>
                <a:cs typeface="+mn-cs"/>
              </a:rPr>
              <a:t>related to manufacturing activities. (Period expenses, such as selling expenses and general and administrative expenses, are </a:t>
            </a:r>
            <a:r>
              <a:rPr lang="en-US" sz="1200" b="0" i="1" u="none" strike="noStrike" kern="1200" baseline="0" dirty="0">
                <a:solidFill>
                  <a:schemeClr val="tx1"/>
                </a:solidFill>
                <a:latin typeface="+mn-lt"/>
                <a:ea typeface="+mn-ea"/>
                <a:cs typeface="+mn-cs"/>
              </a:rPr>
              <a:t>not </a:t>
            </a:r>
            <a:r>
              <a:rPr lang="en-US" sz="1200" b="0" i="0" u="none" strike="noStrike" kern="1200" baseline="0" dirty="0">
                <a:solidFill>
                  <a:schemeClr val="tx1"/>
                </a:solidFill>
                <a:latin typeface="+mn-lt"/>
                <a:ea typeface="+mn-ea"/>
                <a:cs typeface="+mn-cs"/>
              </a:rPr>
              <a:t>reported on this schedule.) Total factory overhead is $30,000. </a:t>
            </a:r>
          </a:p>
          <a:p>
            <a:pPr marL="228600" indent="-228600">
              <a:buAutoNum type="arabicPeriod"/>
            </a:pPr>
            <a:r>
              <a:rPr lang="en-US" sz="1200" b="1" i="0" u="none" strike="noStrike" kern="1200" baseline="0" dirty="0">
                <a:solidFill>
                  <a:schemeClr val="tx1"/>
                </a:solidFill>
                <a:latin typeface="+mn-lt"/>
                <a:ea typeface="+mn-ea"/>
                <a:cs typeface="+mn-cs"/>
              </a:rPr>
              <a:t>Compute cost of goods manufactured. </a:t>
            </a:r>
            <a:r>
              <a:rPr lang="en-US" sz="1200" b="0" i="0" u="none" strike="noStrike" kern="1200" baseline="0" dirty="0">
                <a:solidFill>
                  <a:schemeClr val="tx1"/>
                </a:solidFill>
                <a:latin typeface="+mn-lt"/>
                <a:ea typeface="+mn-ea"/>
                <a:cs typeface="+mn-cs"/>
              </a:rPr>
              <a:t>Total manufacturing costs are $175,500 ($85,500 + $60,000 + $30,000), the sum of direct materials, direct labor, and overhead. We take the $175,500 total manufacturing costs and add the $2,500 beginning work in process inventory to get total work in process of $178,000. We then subtract the $7,500 ending work in process inventory to get cost of goods manufactured of $170,500. Cost of goods manufactured is also called </a:t>
            </a:r>
            <a:r>
              <a:rPr lang="en-US" sz="1200" b="0" i="1" u="none" strike="noStrike" kern="1200" baseline="0" dirty="0">
                <a:solidFill>
                  <a:schemeClr val="tx1"/>
                </a:solidFill>
                <a:latin typeface="+mn-lt"/>
                <a:ea typeface="+mn-ea"/>
                <a:cs typeface="+mn-cs"/>
              </a:rPr>
              <a:t>net cost of goods manufactured </a:t>
            </a:r>
            <a:r>
              <a:rPr lang="en-US" sz="1200" b="0" i="0" u="none" strike="noStrike" kern="1200" baseline="0" dirty="0">
                <a:solidFill>
                  <a:schemeClr val="tx1"/>
                </a:solidFill>
                <a:latin typeface="+mn-lt"/>
                <a:ea typeface="+mn-ea"/>
                <a:cs typeface="+mn-cs"/>
              </a:rPr>
              <a:t>or </a:t>
            </a:r>
            <a:r>
              <a:rPr lang="en-US" sz="1200" b="0" i="1" u="none" strike="noStrike" kern="1200" baseline="0" dirty="0">
                <a:solidFill>
                  <a:schemeClr val="tx1"/>
                </a:solidFill>
                <a:latin typeface="+mn-lt"/>
                <a:ea typeface="+mn-ea"/>
                <a:cs typeface="+mn-cs"/>
              </a:rPr>
              <a:t>cost of goods completed</a:t>
            </a:r>
            <a:r>
              <a:rPr lang="en-US" sz="1200" b="0" i="0" u="none" strike="noStrike" kern="1200" baseline="0" dirty="0">
                <a:solidFill>
                  <a:schemeClr val="tx1"/>
                </a:solidFill>
                <a:latin typeface="+mn-lt"/>
                <a:ea typeface="+mn-ea"/>
                <a:cs typeface="+mn-cs"/>
              </a:rPr>
              <a:t>. </a:t>
            </a:r>
            <a:endParaRPr lang="en-US" altLang="en-US" i="0" dirty="0"/>
          </a:p>
        </p:txBody>
      </p:sp>
    </p:spTree>
    <p:extLst>
      <p:ext uri="{BB962C8B-B14F-4D97-AF65-F5344CB8AC3E}">
        <p14:creationId xmlns:p14="http://schemas.microsoft.com/office/powerpoint/2010/main" val="27188565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Management uses the schedule of cost of goods manufactured to plan and control manufacturing activities. To provide timely information for business decisions, the schedule is often prepared monthly, weekly, or even daily. </a:t>
            </a:r>
          </a:p>
          <a:p>
            <a:endParaRPr lang="en-US" sz="1200" b="0" i="0" u="none" strike="noStrike" kern="1200" baseline="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Estimating Cost Per Unit </a:t>
            </a:r>
            <a:r>
              <a:rPr lang="en-US" sz="1200" kern="1200" dirty="0">
                <a:solidFill>
                  <a:schemeClr val="tx1"/>
                </a:solidFill>
                <a:effectLst/>
                <a:latin typeface="+mn-lt"/>
                <a:ea typeface="+mn-ea"/>
                <a:cs typeface="+mn-cs"/>
              </a:rPr>
              <a:t>Managers use the schedule of cost of goods manufactured to estimate per unit costs.  For example, if Rocky Mountain Bikes made 1,000 bikes during the year, the average manufacturing cost per unit is $170.50 (computed as $170,500/1,000). </a:t>
            </a:r>
            <a:endParaRPr lang="en-US" altLang="en-US" dirty="0"/>
          </a:p>
        </p:txBody>
      </p:sp>
    </p:spTree>
    <p:extLst>
      <p:ext uri="{BB962C8B-B14F-4D97-AF65-F5344CB8AC3E}">
        <p14:creationId xmlns:p14="http://schemas.microsoft.com/office/powerpoint/2010/main" val="34199861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Cost information is used in financial statements. Exhibit 14.15 shows how product costs affect financial statements. Direct materials, direct labor, and overhead costs are in the schedule of cost of goods manufactured. The cost of goods manufactured from that schedule is used to compute cost of goods sold on the income statement. The ending work in process inventory is carried from that schedule to the balance sheet, and both the balance sheet and income statement include finished goods inventory. </a:t>
            </a:r>
            <a:endParaRPr lang="en-US" dirty="0"/>
          </a:p>
          <a:p>
            <a:endParaRPr lang="en-US" altLang="en-US" dirty="0"/>
          </a:p>
        </p:txBody>
      </p:sp>
    </p:spTree>
    <p:extLst>
      <p:ext uri="{BB962C8B-B14F-4D97-AF65-F5344CB8AC3E}">
        <p14:creationId xmlns:p14="http://schemas.microsoft.com/office/powerpoint/2010/main" val="952783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7161575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065946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defTabSz="939363">
              <a:defRPr/>
            </a:pPr>
            <a:r>
              <a:rPr lang="en-US" dirty="0"/>
              <a:t>Tools and techniques of managerial accounting continue to evolve due to changes in the business environment. This slide presents some of these changes.  </a:t>
            </a:r>
          </a:p>
          <a:p>
            <a:pPr defTabSz="939363">
              <a:defRPr/>
            </a:pPr>
            <a:endParaRPr lang="en-US" altLang="en-US" dirty="0"/>
          </a:p>
          <a:p>
            <a:r>
              <a:rPr lang="en-US" sz="1200" b="1" i="0" u="none" strike="noStrike" kern="1200" baseline="0" dirty="0">
                <a:solidFill>
                  <a:schemeClr val="tx1"/>
                </a:solidFill>
                <a:latin typeface="+mn-lt"/>
                <a:ea typeface="+mn-ea"/>
                <a:cs typeface="+mn-cs"/>
              </a:rPr>
              <a:t>Digital manufacturing: </a:t>
            </a:r>
            <a:r>
              <a:rPr lang="en-US" sz="1200" b="0" i="0" u="none" strike="noStrike" kern="1200" baseline="0" dirty="0">
                <a:solidFill>
                  <a:schemeClr val="tx1"/>
                </a:solidFill>
                <a:latin typeface="+mn-lt"/>
                <a:ea typeface="+mn-ea"/>
                <a:cs typeface="+mn-cs"/>
              </a:rPr>
              <a:t>combines machines, computers, and human control to manufacture products. Humans then use data analytics and data visualizations to plan and control operations. Growth of digital manufacturing means employers seek employees with data analytics and visualization skills. </a:t>
            </a:r>
          </a:p>
          <a:p>
            <a:r>
              <a:rPr lang="en-US" sz="1200" b="1" i="1" u="none" strike="noStrike" kern="1200" baseline="0" dirty="0">
                <a:solidFill>
                  <a:schemeClr val="tx1"/>
                </a:solidFill>
                <a:latin typeface="+mn-lt"/>
                <a:ea typeface="+mn-ea"/>
                <a:cs typeface="+mn-cs"/>
              </a:rPr>
              <a:t>Data analytics </a:t>
            </a:r>
            <a:r>
              <a:rPr lang="en-US" sz="1200" b="0" i="0" u="none" strike="noStrike" kern="1200" baseline="0" dirty="0">
                <a:solidFill>
                  <a:schemeClr val="tx1"/>
                </a:solidFill>
                <a:latin typeface="+mn-lt"/>
                <a:ea typeface="+mn-ea"/>
                <a:cs typeface="+mn-cs"/>
              </a:rPr>
              <a:t>is a process of analyzing data to identify meaningful relations and trends. </a:t>
            </a:r>
          </a:p>
          <a:p>
            <a:r>
              <a:rPr lang="en-US" sz="1200" b="1" i="1" u="none" strike="noStrike" kern="1200" baseline="0" dirty="0">
                <a:solidFill>
                  <a:schemeClr val="tx1"/>
                </a:solidFill>
                <a:latin typeface="+mn-lt"/>
                <a:ea typeface="+mn-ea"/>
                <a:cs typeface="+mn-cs"/>
              </a:rPr>
              <a:t>Data visualization </a:t>
            </a:r>
            <a:r>
              <a:rPr lang="en-US" sz="1200" b="0" i="0" u="none" strike="noStrike" kern="1200" baseline="0" dirty="0">
                <a:solidFill>
                  <a:schemeClr val="tx1"/>
                </a:solidFill>
                <a:latin typeface="+mn-lt"/>
                <a:ea typeface="+mn-ea"/>
                <a:cs typeface="+mn-cs"/>
              </a:rPr>
              <a:t>is a graphical presentation of data to help people understand their meaning. </a:t>
            </a:r>
          </a:p>
          <a:p>
            <a:endParaRPr lang="en-US" alt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Customer orientation: </a:t>
            </a:r>
            <a:r>
              <a:rPr lang="en-US" sz="1200" b="0" i="0" u="none" strike="noStrike" kern="1200" baseline="0" dirty="0">
                <a:solidFill>
                  <a:schemeClr val="tx1"/>
                </a:solidFill>
                <a:latin typeface="+mn-lt"/>
                <a:ea typeface="+mn-ea"/>
                <a:cs typeface="+mn-cs"/>
              </a:rPr>
              <a:t>managers and employees must understand the changing needs and wants of customers and align management and operations accordingly.</a:t>
            </a:r>
          </a:p>
          <a:p>
            <a:endParaRPr lang="en-US" alt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Global economy: </a:t>
            </a:r>
            <a:r>
              <a:rPr lang="en-US" sz="1200" b="0" i="0" u="none" strike="noStrike" kern="1200" baseline="0" dirty="0">
                <a:solidFill>
                  <a:schemeClr val="tx1"/>
                </a:solidFill>
                <a:latin typeface="+mn-lt"/>
                <a:ea typeface="+mn-ea"/>
                <a:cs typeface="+mn-cs"/>
              </a:rPr>
              <a:t>our </a:t>
            </a:r>
            <a:r>
              <a:rPr lang="en-US" sz="1200" b="0" i="1" u="none" strike="noStrike" kern="1200" baseline="0" dirty="0">
                <a:solidFill>
                  <a:schemeClr val="tx1"/>
                </a:solidFill>
                <a:latin typeface="+mn-lt"/>
                <a:ea typeface="+mn-ea"/>
                <a:cs typeface="+mn-cs"/>
              </a:rPr>
              <a:t>global economy </a:t>
            </a:r>
            <a:r>
              <a:rPr lang="en-US" sz="1200" b="0" i="0" u="none" strike="noStrike" kern="1200" baseline="0" dirty="0">
                <a:solidFill>
                  <a:schemeClr val="tx1"/>
                </a:solidFill>
                <a:latin typeface="+mn-lt"/>
                <a:ea typeface="+mn-ea"/>
                <a:cs typeface="+mn-cs"/>
              </a:rPr>
              <a:t>expands competitive boundaries and provides customers more choices.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E-commerce: </a:t>
            </a:r>
            <a:r>
              <a:rPr lang="en-US" sz="1200" b="0" i="0" u="none" strike="noStrike" kern="1200" baseline="0" dirty="0">
                <a:solidFill>
                  <a:schemeClr val="tx1"/>
                </a:solidFill>
                <a:latin typeface="+mn-lt"/>
                <a:ea typeface="+mn-ea"/>
                <a:cs typeface="+mn-cs"/>
              </a:rPr>
              <a:t>people are increasingly interconnected via smartphones, text messaging, and other electronic applications.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Service economy: </a:t>
            </a:r>
            <a:r>
              <a:rPr lang="en-US" sz="1200" b="0" i="0" u="none" strike="noStrike" kern="1200" baseline="0" dirty="0">
                <a:solidFill>
                  <a:schemeClr val="tx1"/>
                </a:solidFill>
                <a:latin typeface="+mn-lt"/>
                <a:ea typeface="+mn-ea"/>
                <a:cs typeface="+mn-cs"/>
              </a:rPr>
              <a:t>businesses that provide services, such as telecommunications and health care, constitute an ever-growing part of our economy.</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Lean principles: </a:t>
            </a:r>
            <a:r>
              <a:rPr lang="en-US" sz="1200" b="0" i="0" u="none" strike="noStrike" kern="1200" baseline="0" dirty="0">
                <a:solidFill>
                  <a:schemeClr val="tx1"/>
                </a:solidFill>
                <a:latin typeface="+mn-lt"/>
                <a:ea typeface="+mn-ea"/>
                <a:cs typeface="+mn-cs"/>
              </a:rPr>
              <a:t>many companies have adopted a </a:t>
            </a:r>
            <a:r>
              <a:rPr lang="en-US" sz="1200" b="1" i="0" u="none" strike="noStrike" kern="1200" baseline="0" dirty="0">
                <a:solidFill>
                  <a:schemeClr val="tx1"/>
                </a:solidFill>
                <a:latin typeface="+mn-lt"/>
                <a:ea typeface="+mn-ea"/>
                <a:cs typeface="+mn-cs"/>
              </a:rPr>
              <a:t>lean business model, </a:t>
            </a:r>
            <a:r>
              <a:rPr lang="en-US" sz="1200" b="0" i="0" u="none" strike="noStrike" kern="1200" baseline="0" dirty="0">
                <a:solidFill>
                  <a:schemeClr val="tx1"/>
                </a:solidFill>
                <a:latin typeface="+mn-lt"/>
                <a:ea typeface="+mn-ea"/>
                <a:cs typeface="+mn-cs"/>
              </a:rPr>
              <a:t>whose goal is to </a:t>
            </a:r>
            <a:r>
              <a:rPr lang="en-US" sz="1200" b="0" i="1" u="none" strike="noStrike" kern="1200" baseline="0" dirty="0">
                <a:solidFill>
                  <a:schemeClr val="tx1"/>
                </a:solidFill>
                <a:latin typeface="+mn-lt"/>
                <a:ea typeface="+mn-ea"/>
                <a:cs typeface="+mn-cs"/>
              </a:rPr>
              <a:t>eliminate waste </a:t>
            </a:r>
            <a:r>
              <a:rPr lang="en-US" sz="1200" b="0" i="0" u="none" strike="noStrike" kern="1200" baseline="0" dirty="0">
                <a:solidFill>
                  <a:schemeClr val="tx1"/>
                </a:solidFill>
                <a:latin typeface="+mn-lt"/>
                <a:ea typeface="+mn-ea"/>
                <a:cs typeface="+mn-cs"/>
              </a:rPr>
              <a:t>while “satisfying the customer” and “providing a positive return” to the company. This is often paired with continuous improvement.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Value chain: </a:t>
            </a:r>
            <a:r>
              <a:rPr lang="en-US" sz="1200" b="0" i="0" u="none" strike="noStrike" kern="1200" baseline="0" dirty="0">
                <a:solidFill>
                  <a:schemeClr val="tx1"/>
                </a:solidFill>
                <a:latin typeface="+mn-lt"/>
                <a:ea typeface="+mn-ea"/>
                <a:cs typeface="+mn-cs"/>
              </a:rPr>
              <a:t>the series of activities that add value to a company’s products or services. </a:t>
            </a:r>
          </a:p>
        </p:txBody>
      </p:sp>
    </p:spTree>
    <p:extLst>
      <p:ext uri="{BB962C8B-B14F-4D97-AF65-F5344CB8AC3E}">
        <p14:creationId xmlns:p14="http://schemas.microsoft.com/office/powerpoint/2010/main" val="1835062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Many companies have adopted a </a:t>
            </a:r>
            <a:r>
              <a:rPr lang="en-US" sz="1200" b="1" i="0" u="none" strike="noStrike" kern="1200" baseline="0" dirty="0">
                <a:solidFill>
                  <a:schemeClr val="tx1"/>
                </a:solidFill>
                <a:latin typeface="+mn-lt"/>
                <a:ea typeface="+mn-ea"/>
                <a:cs typeface="+mn-cs"/>
              </a:rPr>
              <a:t>lean business model, </a:t>
            </a:r>
            <a:r>
              <a:rPr lang="en-US" sz="1200" b="0" i="0" u="none" strike="noStrike" kern="1200" baseline="0" dirty="0">
                <a:solidFill>
                  <a:schemeClr val="tx1"/>
                </a:solidFill>
                <a:latin typeface="+mn-lt"/>
                <a:ea typeface="+mn-ea"/>
                <a:cs typeface="+mn-cs"/>
              </a:rPr>
              <a:t>whose goal is to </a:t>
            </a:r>
            <a:r>
              <a:rPr lang="en-US" sz="1200" b="0" i="1" u="none" strike="noStrike" kern="1200" baseline="0" dirty="0">
                <a:solidFill>
                  <a:schemeClr val="tx1"/>
                </a:solidFill>
                <a:latin typeface="+mn-lt"/>
                <a:ea typeface="+mn-ea"/>
                <a:cs typeface="+mn-cs"/>
              </a:rPr>
              <a:t>eliminate waste </a:t>
            </a:r>
            <a:r>
              <a:rPr lang="en-US" sz="1200" b="0" i="0" u="none" strike="noStrike" kern="1200" baseline="0" dirty="0">
                <a:solidFill>
                  <a:schemeClr val="tx1"/>
                </a:solidFill>
                <a:latin typeface="+mn-lt"/>
                <a:ea typeface="+mn-ea"/>
                <a:cs typeface="+mn-cs"/>
              </a:rPr>
              <a:t>while “satisfying the customer” and “providing a positive return” to the company. This is often paired with continuous improvement. </a:t>
            </a:r>
            <a:r>
              <a:rPr lang="en-US" sz="1200" b="1" i="0" u="none" strike="noStrike" kern="1200" baseline="0" dirty="0">
                <a:solidFill>
                  <a:schemeClr val="tx1"/>
                </a:solidFill>
                <a:latin typeface="+mn-lt"/>
                <a:ea typeface="+mn-ea"/>
                <a:cs typeface="+mn-cs"/>
              </a:rPr>
              <a:t>Continuous improvement </a:t>
            </a:r>
            <a:r>
              <a:rPr lang="en-US" sz="1200" b="0" i="0" u="none" strike="noStrike" kern="1200" baseline="0" dirty="0">
                <a:solidFill>
                  <a:schemeClr val="tx1"/>
                </a:solidFill>
                <a:latin typeface="+mn-lt"/>
                <a:ea typeface="+mn-ea"/>
                <a:cs typeface="+mn-cs"/>
              </a:rPr>
              <a:t>rejects the notion of “good enough” and challenges employees and managers to continuously improve operations. This has led companies to adopt practices such as total quality management (TQM) and just-in-time (JIT) manufacturing. </a:t>
            </a:r>
            <a:endParaRPr lang="en-US" altLang="en-US" dirty="0"/>
          </a:p>
        </p:txBody>
      </p:sp>
    </p:spTree>
    <p:extLst>
      <p:ext uri="{BB962C8B-B14F-4D97-AF65-F5344CB8AC3E}">
        <p14:creationId xmlns:p14="http://schemas.microsoft.com/office/powerpoint/2010/main" val="37949281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none" strike="noStrike" kern="1200" baseline="0" dirty="0">
                <a:solidFill>
                  <a:schemeClr val="tx1"/>
                </a:solidFill>
                <a:latin typeface="+mn-lt"/>
                <a:ea typeface="+mn-ea"/>
                <a:cs typeface="+mn-cs"/>
              </a:rPr>
              <a:t>Total quality management </a:t>
            </a:r>
            <a:r>
              <a:rPr lang="en-US" sz="1200" b="0" i="0" u="none" strike="noStrike" kern="1200" baseline="0" dirty="0">
                <a:solidFill>
                  <a:schemeClr val="tx1"/>
                </a:solidFill>
                <a:latin typeface="+mn-lt"/>
                <a:ea typeface="+mn-ea"/>
                <a:cs typeface="+mn-cs"/>
              </a:rPr>
              <a:t>focuses on quality improvement to business activities. Managers and employees seek to uncover waste in business activities, including accounting activities such as payroll and disbursements. </a:t>
            </a:r>
            <a:endParaRPr lang="en-US" altLang="en-US" dirty="0"/>
          </a:p>
          <a:p>
            <a:endParaRPr lang="en-US" altLang="en-US" dirty="0"/>
          </a:p>
        </p:txBody>
      </p:sp>
    </p:spTree>
    <p:extLst>
      <p:ext uri="{BB962C8B-B14F-4D97-AF65-F5344CB8AC3E}">
        <p14:creationId xmlns:p14="http://schemas.microsoft.com/office/powerpoint/2010/main" val="8336969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Just-in-time manufacturing </a:t>
            </a:r>
            <a:r>
              <a:rPr lang="en-US" dirty="0"/>
              <a:t>is a system that acquires inventory and produces only after they receive an order (a </a:t>
            </a:r>
            <a:r>
              <a:rPr lang="en-US" i="1" dirty="0"/>
              <a:t>demand-pull </a:t>
            </a:r>
            <a:r>
              <a:rPr lang="en-US" dirty="0"/>
              <a:t>system) and then deliver the customer’s requirements on time. This means that processes must be aligned to eliminate delays and inefficiencies. Companies must establish good communications with their suppliers. On the downside, JIT is more susceptible to disruption than traditional systems. As one example, several </a:t>
            </a:r>
            <a:r>
              <a:rPr lang="en-US" b="1" dirty="0"/>
              <a:t>General Motors </a:t>
            </a:r>
            <a:r>
              <a:rPr lang="en-US" dirty="0"/>
              <a:t>plants were temporarily shut down due to a strike at a supplier which supplied components </a:t>
            </a:r>
            <a:r>
              <a:rPr lang="en-US" i="1" dirty="0"/>
              <a:t>just in time </a:t>
            </a:r>
            <a:r>
              <a:rPr lang="en-US" dirty="0"/>
              <a:t>to the assembly division.</a:t>
            </a:r>
          </a:p>
          <a:p>
            <a:endParaRPr lang="en-US" altLang="en-US" dirty="0"/>
          </a:p>
          <a:p>
            <a:endParaRPr lang="en-US" altLang="en-US" dirty="0"/>
          </a:p>
          <a:p>
            <a:endParaRPr lang="en-US" altLang="en-US" dirty="0"/>
          </a:p>
          <a:p>
            <a:r>
              <a:rPr lang="en-US" altLang="en-US" dirty="0"/>
              <a:t> </a:t>
            </a:r>
          </a:p>
        </p:txBody>
      </p:sp>
    </p:spTree>
    <p:extLst>
      <p:ext uri="{BB962C8B-B14F-4D97-AF65-F5344CB8AC3E}">
        <p14:creationId xmlns:p14="http://schemas.microsoft.com/office/powerpoint/2010/main" val="21381573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The </a:t>
            </a:r>
            <a:r>
              <a:rPr lang="en-US" b="1" dirty="0"/>
              <a:t>value chain </a:t>
            </a:r>
            <a:r>
              <a:rPr lang="en-US" dirty="0"/>
              <a:t>refers to the series of activities that add value to a company’s products or services. This slide illustrates a possible value chain for a retail cookie company. Companies can use lean practices across the value chain to increase efficiency and profits.</a:t>
            </a:r>
          </a:p>
          <a:p>
            <a:endParaRPr lang="en-US" altLang="en-US" dirty="0"/>
          </a:p>
        </p:txBody>
      </p:sp>
    </p:spTree>
    <p:extLst>
      <p:ext uri="{BB962C8B-B14F-4D97-AF65-F5344CB8AC3E}">
        <p14:creationId xmlns:p14="http://schemas.microsoft.com/office/powerpoint/2010/main" val="11972191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In addition to maximizing shareholder value, corporations must consider the demands of other stakeholders, including employees, suppliers, and society in general. </a:t>
            </a:r>
            <a:r>
              <a:rPr lang="en-US" sz="1200" b="1" kern="1200" dirty="0">
                <a:solidFill>
                  <a:schemeClr val="tx1"/>
                </a:solidFill>
                <a:effectLst/>
                <a:latin typeface="+mn-lt"/>
                <a:ea typeface="+mn-ea"/>
                <a:cs typeface="+mn-cs"/>
              </a:rPr>
              <a:t>Corporate social responsibility (CSR) </a:t>
            </a:r>
            <a:r>
              <a:rPr lang="en-US" sz="1200" kern="1200" dirty="0">
                <a:solidFill>
                  <a:schemeClr val="tx1"/>
                </a:solidFill>
                <a:effectLst/>
                <a:latin typeface="+mn-lt"/>
                <a:ea typeface="+mn-ea"/>
                <a:cs typeface="+mn-cs"/>
              </a:rPr>
              <a:t>is a concept that goes beyond following the law.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Triple bottom line</a:t>
            </a:r>
            <a:r>
              <a:rPr lang="en-US" sz="1200" kern="1200" dirty="0">
                <a:solidFill>
                  <a:schemeClr val="tx1"/>
                </a:solidFill>
                <a:effectLst/>
                <a:latin typeface="+mn-lt"/>
                <a:ea typeface="+mn-ea"/>
                <a:cs typeface="+mn-cs"/>
              </a:rPr>
              <a:t>, focuses on three measures: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financial (“profits”), social (“people”), and environmental (“planet”).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Adopting a triple bottom line impacts how businesses report. In response to a growing trend of such reporting, the Sustainability Accounting Standards Board (SASB) was established to develop reporting standards for businesses’ sustainability activities. Some of the business sectors for which the SASB has developed reporting standards include health care, nonrenewable resources, renewable resources, and alternative energy.</a:t>
            </a:r>
          </a:p>
        </p:txBody>
      </p:sp>
    </p:spTree>
    <p:extLst>
      <p:ext uri="{BB962C8B-B14F-4D97-AF65-F5344CB8AC3E}">
        <p14:creationId xmlns:p14="http://schemas.microsoft.com/office/powerpoint/2010/main" val="7090698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335310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A manager can assess how effectively a company manages its </a:t>
            </a:r>
            <a:r>
              <a:rPr lang="en-US" i="1" dirty="0"/>
              <a:t>raw materials </a:t>
            </a:r>
            <a:r>
              <a:rPr lang="en-US" dirty="0"/>
              <a:t>inventory by computing the </a:t>
            </a:r>
            <a:r>
              <a:rPr lang="en-US" b="1" dirty="0"/>
              <a:t>raw materials inventory turnover </a:t>
            </a:r>
            <a:r>
              <a:rPr lang="en-US" dirty="0"/>
              <a:t>ratio as shown in this slide.</a:t>
            </a:r>
          </a:p>
          <a:p>
            <a:endParaRPr lang="en-US" dirty="0"/>
          </a:p>
          <a:p>
            <a:r>
              <a:rPr lang="en-US" dirty="0"/>
              <a:t>This ratio reveals how many times a company turns over (uses in production) its raw materials inventory during a period. Generally, a high ratio of raw materials inventory turnover is preferred, as long as raw materials inventory levels are adequate to meet demand. </a:t>
            </a:r>
          </a:p>
          <a:p>
            <a:endParaRPr lang="en-US" altLang="en-US" dirty="0"/>
          </a:p>
        </p:txBody>
      </p:sp>
    </p:spTree>
    <p:extLst>
      <p:ext uri="{BB962C8B-B14F-4D97-AF65-F5344CB8AC3E}">
        <p14:creationId xmlns:p14="http://schemas.microsoft.com/office/powerpoint/2010/main" val="23304829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To further assess raw materials inventory management, a manager can measure the adequacy of raw materials inventory to meet production demand. </a:t>
            </a:r>
            <a:r>
              <a:rPr lang="en-US" sz="1200" b="1" i="0" u="none" strike="noStrike" kern="1200" baseline="0" dirty="0">
                <a:solidFill>
                  <a:schemeClr val="tx1"/>
                </a:solidFill>
                <a:latin typeface="+mn-lt"/>
                <a:ea typeface="+mn-ea"/>
                <a:cs typeface="+mn-cs"/>
              </a:rPr>
              <a:t>Days’ sales in raw materials inventory </a:t>
            </a:r>
            <a:r>
              <a:rPr lang="en-US" sz="1200" b="0" i="0" u="none" strike="noStrike" kern="1200" baseline="0" dirty="0">
                <a:solidFill>
                  <a:schemeClr val="tx1"/>
                </a:solidFill>
                <a:latin typeface="+mn-lt"/>
                <a:ea typeface="+mn-ea"/>
                <a:cs typeface="+mn-cs"/>
              </a:rPr>
              <a:t>reveals how much raw materials inventory is available in terms of the number of days’ sales. It is a measure of how long it takes raw materials to be used in production.</a:t>
            </a:r>
            <a:endParaRPr lang="en-US" altLang="en-US" dirty="0"/>
          </a:p>
        </p:txBody>
      </p:sp>
    </p:spTree>
    <p:extLst>
      <p:ext uri="{BB962C8B-B14F-4D97-AF65-F5344CB8AC3E}">
        <p14:creationId xmlns:p14="http://schemas.microsoft.com/office/powerpoint/2010/main" val="1934257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Managerial accounting </a:t>
            </a:r>
            <a:r>
              <a:rPr lang="en-US" dirty="0"/>
              <a:t>provides financial and nonfinancial information to an organization’s managers. Managers include, for example, employees in charge of a company division; the heads of marketing, information technology, and human resources; and top-level managers such as the chief executive officer (CEO) and chief financial officer (CFO). This section explains the purpose of managerial accounting (also called </a:t>
            </a:r>
            <a:r>
              <a:rPr lang="en-US" i="1" dirty="0"/>
              <a:t>management accounting</a:t>
            </a:r>
            <a:r>
              <a:rPr lang="en-US" dirty="0"/>
              <a:t>) and compares it with financial accounting.</a:t>
            </a:r>
          </a:p>
          <a:p>
            <a:r>
              <a:rPr lang="en-US" dirty="0"/>
              <a:t> </a:t>
            </a:r>
          </a:p>
        </p:txBody>
      </p:sp>
    </p:spTree>
    <p:extLst>
      <p:ext uri="{BB962C8B-B14F-4D97-AF65-F5344CB8AC3E}">
        <p14:creationId xmlns:p14="http://schemas.microsoft.com/office/powerpoint/2010/main" val="4956063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319650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purpose of managerial accounting is to provide useful information to aid in:</a:t>
            </a:r>
            <a:r>
              <a:rPr lang="en-US" baseline="0" dirty="0"/>
              <a:t> </a:t>
            </a:r>
          </a:p>
          <a:p>
            <a:pPr marL="228600" indent="-228600">
              <a:buAutoNum type="arabicParenBoth"/>
            </a:pPr>
            <a:r>
              <a:rPr lang="en-US" dirty="0"/>
              <a:t>determining the costs of an organization’s products and services</a:t>
            </a:r>
          </a:p>
          <a:p>
            <a:pPr marL="228600" indent="-228600">
              <a:buAutoNum type="arabicParenBoth"/>
            </a:pPr>
            <a:r>
              <a:rPr lang="en-US" dirty="0"/>
              <a:t>planning future activities</a:t>
            </a:r>
          </a:p>
          <a:p>
            <a:pPr marL="228600" indent="-228600">
              <a:buAutoNum type="arabicParenBoth"/>
            </a:pPr>
            <a:r>
              <a:rPr lang="en-US" dirty="0"/>
              <a:t>comparing actual results to planned results</a:t>
            </a:r>
          </a:p>
          <a:p>
            <a:pPr marL="0" indent="0">
              <a:buNone/>
            </a:pPr>
            <a:endParaRPr lang="en-US" dirty="0"/>
          </a:p>
          <a:p>
            <a:pPr marL="0" indent="0">
              <a:buNone/>
            </a:pPr>
            <a:r>
              <a:rPr lang="en-US" b="1" dirty="0"/>
              <a:t>Planning </a:t>
            </a:r>
            <a:r>
              <a:rPr lang="en-US" b="0" i="0" dirty="0"/>
              <a:t>is the process of setting goals and making plans to achieve them.  Long-term strategic plans usually span 5-10</a:t>
            </a:r>
            <a:r>
              <a:rPr lang="en-US" b="0" i="0" baseline="0" dirty="0"/>
              <a:t> years. Strategic plans are then turned into short-term action plans which are more concrete with better-defined goals. Short-term plans often cover a one-year period.</a:t>
            </a:r>
          </a:p>
          <a:p>
            <a:pPr marL="0" indent="0">
              <a:buNone/>
            </a:pPr>
            <a:endParaRPr lang="en-US" b="0" i="0" baseline="0" dirty="0"/>
          </a:p>
          <a:p>
            <a:pPr marL="0" indent="0">
              <a:buNone/>
            </a:pPr>
            <a:r>
              <a:rPr lang="en-US" b="1" i="0" baseline="0" dirty="0"/>
              <a:t>Control </a:t>
            </a:r>
            <a:r>
              <a:rPr lang="en-US" b="0" i="0" baseline="0" dirty="0"/>
              <a:t>is the process of monitoring and evaluating an organization’s activities and employees.  </a:t>
            </a:r>
            <a:r>
              <a:rPr lang="en-US" sz="1200" b="0" i="0" u="none" strike="noStrike" kern="1200" baseline="0" dirty="0">
                <a:solidFill>
                  <a:schemeClr val="tx1"/>
                </a:solidFill>
                <a:latin typeface="+mn-lt"/>
                <a:ea typeface="+mn-ea"/>
                <a:cs typeface="+mn-cs"/>
              </a:rPr>
              <a:t>Feedback from the control function helps managers compare actual results with planned results and take corrective actions. </a:t>
            </a:r>
            <a:endParaRPr lang="en-US" b="1" dirty="0"/>
          </a:p>
          <a:p>
            <a:endParaRPr lang="en-US" altLang="en-US" dirty="0"/>
          </a:p>
        </p:txBody>
      </p:sp>
    </p:spTree>
    <p:extLst>
      <p:ext uri="{BB962C8B-B14F-4D97-AF65-F5344CB8AC3E}">
        <p14:creationId xmlns:p14="http://schemas.microsoft.com/office/powerpoint/2010/main" val="1203069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defTabSz="939363">
              <a:defRPr/>
            </a:pPr>
            <a:r>
              <a:rPr lang="en-US" dirty="0"/>
              <a:t>Managerial accounting differs from financial accounting in the following ways: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Users of Accounting Information. </a:t>
            </a:r>
            <a:r>
              <a:rPr lang="en-US" sz="1200" b="0" i="0" u="none" strike="noStrike" kern="1200" baseline="0" dirty="0">
                <a:solidFill>
                  <a:schemeClr val="tx1"/>
                </a:solidFill>
                <a:latin typeface="+mn-lt"/>
                <a:ea typeface="+mn-ea"/>
                <a:cs typeface="+mn-cs"/>
              </a:rPr>
              <a:t>Financial accounting information is provided primarily to external users including investors, creditors, and regulators. Managerial accounting information is provided primarily to internal managerial and executive employees who are in charge of a company’s business activities.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Purpose of Information. </a:t>
            </a:r>
            <a:r>
              <a:rPr lang="en-US" sz="1200" b="0" i="0" u="none" strike="noStrike" kern="1200" baseline="0" dirty="0">
                <a:solidFill>
                  <a:schemeClr val="tx1"/>
                </a:solidFill>
                <a:latin typeface="+mn-lt"/>
                <a:ea typeface="+mn-ea"/>
                <a:cs typeface="+mn-cs"/>
              </a:rPr>
              <a:t>External users of financial accounting information often decide whether to invest in or lend to a company. Internal decision makers use managerial accounting information to understand, analyze, plan, and control company activities.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Flexibility of Reporting. </a:t>
            </a:r>
            <a:r>
              <a:rPr lang="en-US" sz="1200" b="0" i="0" u="none" strike="noStrike" kern="1200" baseline="0" dirty="0">
                <a:solidFill>
                  <a:schemeClr val="tx1"/>
                </a:solidFill>
                <a:latin typeface="+mn-lt"/>
                <a:ea typeface="+mn-ea"/>
                <a:cs typeface="+mn-cs"/>
              </a:rPr>
              <a:t>Financial accounting follows concepts and rules known as generally accepted accounting principles  (GAAP) to provide consistency and comparability of financial statements. Managerial accounting provides internal information and is much more flexible, not rules-based.</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Timeliness of Information. </a:t>
            </a:r>
            <a:r>
              <a:rPr lang="en-US" sz="1200" b="0" i="0" u="none" strike="noStrike" kern="1200" baseline="0" dirty="0">
                <a:solidFill>
                  <a:schemeClr val="tx1"/>
                </a:solidFill>
                <a:latin typeface="+mn-lt"/>
                <a:ea typeface="+mn-ea"/>
                <a:cs typeface="+mn-cs"/>
              </a:rPr>
              <a:t>Financial accounting provides information to external users following required time periods (such as annual and quarterly). Managerial accounting provides information to internal users as they request it.</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Time Dimension. </a:t>
            </a:r>
            <a:r>
              <a:rPr lang="en-US" sz="1200" b="0" i="0" u="none" strike="noStrike" kern="1200" baseline="0" dirty="0">
                <a:solidFill>
                  <a:schemeClr val="tx1"/>
                </a:solidFill>
                <a:latin typeface="+mn-lt"/>
                <a:ea typeface="+mn-ea"/>
                <a:cs typeface="+mn-cs"/>
              </a:rPr>
              <a:t>External users of financial accounting information get historical reports using information that is often months old. Internal users of managerial accounting information often get real-time data that are used to evaluate current performance, plan future activities, and make projections.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Focus of Information. </a:t>
            </a:r>
            <a:r>
              <a:rPr lang="en-US" sz="1200" b="0" i="0" u="none" strike="noStrike" kern="1200" baseline="0" dirty="0">
                <a:solidFill>
                  <a:schemeClr val="tx1"/>
                </a:solidFill>
                <a:latin typeface="+mn-lt"/>
                <a:ea typeface="+mn-ea"/>
                <a:cs typeface="+mn-cs"/>
              </a:rPr>
              <a:t>External users of financial accounting data often focus on the performance of a company as a whole for investing and lending decisions. Internal users of managerial accounting data often focus on a specific activity, product, department, or division for which they are responsible.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Nature of Information. </a:t>
            </a:r>
            <a:r>
              <a:rPr lang="en-US" sz="1200" b="0" i="0" u="none" strike="noStrike" kern="1200" baseline="0" dirty="0">
                <a:solidFill>
                  <a:schemeClr val="tx1"/>
                </a:solidFill>
                <a:latin typeface="+mn-lt"/>
                <a:ea typeface="+mn-ea"/>
                <a:cs typeface="+mn-cs"/>
              </a:rPr>
              <a:t>Both financial and managerial accounting reports have monetary information. Managerial accounting reports also have </a:t>
            </a:r>
            <a:r>
              <a:rPr lang="en-US" sz="1200" b="0" i="1" u="none" strike="noStrike" kern="1200" baseline="0" dirty="0">
                <a:solidFill>
                  <a:schemeClr val="tx1"/>
                </a:solidFill>
                <a:latin typeface="+mn-lt"/>
                <a:ea typeface="+mn-ea"/>
                <a:cs typeface="+mn-cs"/>
              </a:rPr>
              <a:t>nonmonetary </a:t>
            </a:r>
            <a:r>
              <a:rPr lang="en-US" sz="1200" b="0" i="0" u="none" strike="noStrike" kern="1200" baseline="0" dirty="0">
                <a:solidFill>
                  <a:schemeClr val="tx1"/>
                </a:solidFill>
                <a:latin typeface="+mn-lt"/>
                <a:ea typeface="+mn-ea"/>
                <a:cs typeface="+mn-cs"/>
              </a:rPr>
              <a:t>information, which includes customer and employee satisfaction data, percentage of on-time deliveries, product defect rates, energy from renewable sources, and employee diversity. </a:t>
            </a:r>
            <a:endParaRPr lang="en-US" altLang="en-US" dirty="0"/>
          </a:p>
        </p:txBody>
      </p:sp>
    </p:spTree>
    <p:extLst>
      <p:ext uri="{BB962C8B-B14F-4D97-AF65-F5344CB8AC3E}">
        <p14:creationId xmlns:p14="http://schemas.microsoft.com/office/powerpoint/2010/main" val="2594382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90000"/>
              </a:lnSpc>
              <a:spcBef>
                <a:spcPct val="30000"/>
              </a:spcBef>
              <a:spcAft>
                <a:spcPct val="0"/>
              </a:spcAft>
              <a:buClrTx/>
              <a:buSzTx/>
              <a:buFontTx/>
              <a:buNone/>
              <a:tabLst/>
              <a:defRPr/>
            </a:pPr>
            <a:r>
              <a:rPr lang="en-US" dirty="0"/>
              <a:t>Fraud affects all business and is costly. The Association of Certified Fraud Examiners (ACFE) estimates the average U.S. business loses 5% of its annual revenues to fraud.</a:t>
            </a:r>
          </a:p>
          <a:p>
            <a:pPr>
              <a:lnSpc>
                <a:spcPct val="90000"/>
              </a:lnSpc>
            </a:pPr>
            <a:endParaRPr lang="en-US" dirty="0"/>
          </a:p>
          <a:p>
            <a:pPr>
              <a:lnSpc>
                <a:spcPct val="90000"/>
              </a:lnSpc>
            </a:pPr>
            <a:r>
              <a:rPr lang="en-US" dirty="0"/>
              <a:t>Three factors that push a person to commit fraud include: opportunity, pressure, and rationalization. This is known as the </a:t>
            </a:r>
            <a:r>
              <a:rPr lang="en-US" i="1" dirty="0"/>
              <a:t>fraud triangle. </a:t>
            </a:r>
          </a:p>
          <a:p>
            <a:pPr>
              <a:lnSpc>
                <a:spcPct val="90000"/>
              </a:lnSpc>
            </a:pPr>
            <a:endParaRPr lang="en-US" i="1" dirty="0"/>
          </a:p>
          <a:p>
            <a:pPr>
              <a:lnSpc>
                <a:spcPct val="90000"/>
              </a:lnSpc>
            </a:pPr>
            <a:r>
              <a:rPr lang="en-US" dirty="0"/>
              <a:t>The key to stopping fraud is prevention.  It is much less expensive and more effective to prevent fraud than to detect it.  An internal control system is used to: ensure reliable accounting, protect assets, uphold company policies, and promote efficiency.</a:t>
            </a:r>
          </a:p>
          <a:p>
            <a:pPr>
              <a:lnSpc>
                <a:spcPct val="90000"/>
              </a:lnSpc>
            </a:pPr>
            <a:endParaRPr lang="en-US" dirty="0"/>
          </a:p>
          <a:p>
            <a:pPr>
              <a:lnSpc>
                <a:spcPct val="90000"/>
              </a:lnSpc>
            </a:pPr>
            <a:r>
              <a:rPr lang="en-US" dirty="0"/>
              <a:t>Ethics are beliefs that distinguish right from wrong.</a:t>
            </a:r>
          </a:p>
          <a:p>
            <a:pPr>
              <a:lnSpc>
                <a:spcPct val="90000"/>
              </a:lnSpc>
            </a:pPr>
            <a:endParaRPr lang="en-US" dirty="0"/>
          </a:p>
          <a:p>
            <a:pPr>
              <a:lnSpc>
                <a:spcPct val="90000"/>
              </a:lnSpc>
            </a:pPr>
            <a:r>
              <a:rPr lang="en-US" dirty="0"/>
              <a:t>The </a:t>
            </a:r>
            <a:r>
              <a:rPr lang="en-US" b="1" dirty="0"/>
              <a:t>Institute of Management Accountants (IMA), </a:t>
            </a:r>
            <a:r>
              <a:rPr lang="en-US" dirty="0"/>
              <a:t>the professional association for management accountants, requires that management accountants be competent, maintain confidentiality, act with integrity, and communicate information in a fair and credible manner.</a:t>
            </a:r>
            <a:endParaRPr lang="en-US" altLang="en-US" dirty="0"/>
          </a:p>
        </p:txBody>
      </p:sp>
    </p:spTree>
    <p:extLst>
      <p:ext uri="{BB962C8B-B14F-4D97-AF65-F5344CB8AC3E}">
        <p14:creationId xmlns:p14="http://schemas.microsoft.com/office/powerpoint/2010/main" val="308050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Managerial accountants are highly regarded and their professional standing is sometimes denoted by a certificate. Managerial accountant skills are highly valued and useful in many careers including marketing, management, entrepreneurs, and decision makers. Exhibit 14.4 shows estimated annual salaries from recent surveys. </a:t>
            </a:r>
          </a:p>
          <a:p>
            <a:endParaRPr lang="en-US" altLang="en-US" sz="1200" kern="1200" dirty="0">
              <a:solidFill>
                <a:schemeClr val="tx1"/>
              </a:solidFill>
              <a:effectLst/>
              <a:latin typeface="+mn-lt"/>
              <a:ea typeface="+mn-ea"/>
              <a:cs typeface="+mn-cs"/>
            </a:endParaRPr>
          </a:p>
          <a:p>
            <a:endParaRPr lang="en-US" altLang="en-US" dirty="0"/>
          </a:p>
        </p:txBody>
      </p:sp>
    </p:spTree>
    <p:extLst>
      <p:ext uri="{BB962C8B-B14F-4D97-AF65-F5344CB8AC3E}">
        <p14:creationId xmlns:p14="http://schemas.microsoft.com/office/powerpoint/2010/main" val="2743965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0500834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684E8A8-1076-42EF-BA18-B791D85DEEB8}"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957B847-B9FA-4710-8A25-6BEF56D140FB}" type="slidenum">
              <a:rPr lang="en-US" smtClean="0"/>
              <a:pPr>
                <a:defRPr/>
              </a:pPr>
              <a:t>‹#›</a:t>
            </a:fld>
            <a:endParaRPr lang="en-US" dirty="0"/>
          </a:p>
        </p:txBody>
      </p:sp>
      <p:sp>
        <p:nvSpPr>
          <p:cNvPr id="7" name="TextBox 7"/>
          <p:cNvSpPr txBox="1">
            <a:spLocks noChangeArrowheads="1"/>
          </p:cNvSpPr>
          <p:nvPr userDrawn="1"/>
        </p:nvSpPr>
        <p:spPr bwMode="auto">
          <a:xfrm>
            <a:off x="76200" y="4846638"/>
            <a:ext cx="472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dirty="0">
                <a:solidFill>
                  <a:srgbClr val="953735"/>
                </a:solidFill>
              </a:rPr>
              <a:t>PowerPoint Authors:</a:t>
            </a:r>
          </a:p>
          <a:p>
            <a:pPr eaLnBrk="1" hangingPunct="1"/>
            <a:r>
              <a:rPr lang="en-US" altLang="en-US" sz="1600" dirty="0">
                <a:solidFill>
                  <a:srgbClr val="953735"/>
                </a:solidFill>
              </a:rPr>
              <a:t>	Susan Coomer Galbreath, Ph.D., CPA</a:t>
            </a:r>
          </a:p>
          <a:p>
            <a:pPr eaLnBrk="1" hangingPunct="1"/>
            <a:r>
              <a:rPr lang="en-US" altLang="en-US" sz="1600" dirty="0">
                <a:solidFill>
                  <a:srgbClr val="953735"/>
                </a:solidFill>
              </a:rPr>
              <a:t>	Charles W. Caldwell, D.B.A., CMA</a:t>
            </a:r>
          </a:p>
          <a:p>
            <a:pPr eaLnBrk="1" hangingPunct="1"/>
            <a:r>
              <a:rPr lang="en-US" altLang="en-US" sz="1600" dirty="0">
                <a:solidFill>
                  <a:srgbClr val="953735"/>
                </a:solidFill>
              </a:rPr>
              <a:t>	Jon A. Booker, Ph.D., CPA, CIA</a:t>
            </a:r>
          </a:p>
          <a:p>
            <a:pPr eaLnBrk="1" hangingPunct="1"/>
            <a:r>
              <a:rPr lang="en-US" altLang="en-US" sz="1600" dirty="0">
                <a:solidFill>
                  <a:srgbClr val="953735"/>
                </a:solidFill>
              </a:rPr>
              <a:t>	Cynthia J. Rooney, Ph.D., CPA</a:t>
            </a:r>
          </a:p>
        </p:txBody>
      </p:sp>
      <p:sp>
        <p:nvSpPr>
          <p:cNvPr id="8" name="Text Box 18"/>
          <p:cNvSpPr txBox="1">
            <a:spLocks noChangeArrowheads="1"/>
          </p:cNvSpPr>
          <p:nvPr userDrawn="1"/>
        </p:nvSpPr>
        <p:spPr bwMode="auto">
          <a:xfrm>
            <a:off x="4800600" y="6589713"/>
            <a:ext cx="4389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1000" i="1" dirty="0">
                <a:solidFill>
                  <a:srgbClr val="953735"/>
                </a:solidFill>
                <a:latin typeface="Times"/>
                <a:ea typeface="MS PGothic" pitchFamily="34" charset="-128"/>
              </a:rPr>
              <a:t>Copyright © 2013 by The McGraw-Hill Companies, Inc. All rights reserved.</a:t>
            </a:r>
          </a:p>
        </p:txBody>
      </p:sp>
      <p:sp>
        <p:nvSpPr>
          <p:cNvPr id="9" name="Freeform 8"/>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p>
        </p:txBody>
      </p:sp>
      <p:sp>
        <p:nvSpPr>
          <p:cNvPr id="10" name="Freeform 9"/>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p>
        </p:txBody>
      </p:sp>
      <p:pic>
        <p:nvPicPr>
          <p:cNvPr id="11" name="Picture 15" descr="C:\Users\DoddandSusan\AppData\Local\Microsoft\Windows\Temporary Internet Files\Content.IE5\NKGY5IMF\MP900289529[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38800" y="3886200"/>
            <a:ext cx="3205163"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E3BD7E93-4A11-4303-98F4-07AA1D66F764}"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A0DD39B-2B08-42C5-8F8E-FD84B2BF62DB}" type="slidenum">
              <a:rPr lang="en-US" smtClean="0"/>
              <a:pPr>
                <a:defRPr/>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10388EB-CC31-46B7-ABD8-5DC95C16A380}"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5DB4FF5-359A-4AC9-93F7-3338EF1D688C}" type="slidenum">
              <a:rPr lang="en-US" smtClean="0"/>
              <a:pPr>
                <a:defRPr/>
              </a:pPr>
              <a:t>‹#›</a:t>
            </a:fld>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066322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4B17DD02-5170-4FD1-9245-2644494FA695}"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A64473DE-7ECC-4433-BA15-B421ABEE1F32}" type="slidenum">
              <a:rPr lang="en-US"/>
              <a:pPr>
                <a:defRPr/>
              </a:pPr>
              <a:t>‹#›</a:t>
            </a:fld>
            <a:endParaRPr lang="en-US" dirty="0"/>
          </a:p>
        </p:txBody>
      </p:sp>
    </p:spTree>
    <p:extLst>
      <p:ext uri="{BB962C8B-B14F-4D97-AF65-F5344CB8AC3E}">
        <p14:creationId xmlns:p14="http://schemas.microsoft.com/office/powerpoint/2010/main" val="341013970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632BF4F9-9EF9-4E70-B6FB-106F468A02A9}"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0BCFC729-B640-4EFC-9BE7-61096D8F8902}" type="slidenum">
              <a:rPr lang="en-US"/>
              <a:pPr>
                <a:defRPr/>
              </a:pPr>
              <a:t>‹#›</a:t>
            </a:fld>
            <a:endParaRPr lang="en-US" dirty="0"/>
          </a:p>
        </p:txBody>
      </p:sp>
    </p:spTree>
    <p:extLst>
      <p:ext uri="{BB962C8B-B14F-4D97-AF65-F5344CB8AC3E}">
        <p14:creationId xmlns:p14="http://schemas.microsoft.com/office/powerpoint/2010/main" val="138875622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89A07C5F-F357-47C0-8F4C-88E9AB450706}"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0BB339B5-8AB4-4967-8B7D-C3CE41F29BF6}" type="slidenum">
              <a:rPr lang="en-US"/>
              <a:pPr>
                <a:defRPr/>
              </a:pPr>
              <a:t>‹#›</a:t>
            </a:fld>
            <a:endParaRPr lang="en-US" dirty="0"/>
          </a:p>
        </p:txBody>
      </p:sp>
    </p:spTree>
    <p:extLst>
      <p:ext uri="{BB962C8B-B14F-4D97-AF65-F5344CB8AC3E}">
        <p14:creationId xmlns:p14="http://schemas.microsoft.com/office/powerpoint/2010/main" val="324063648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3FCE4626-9895-4B7C-911F-8E48EA33AF13}" type="datetime1">
              <a:rPr lang="en-US" smtClean="0"/>
              <a:pPr>
                <a:defRPr/>
              </a:pPr>
              <a:t>30-Jun-21</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FEEB907B-4A2C-4DCC-9CFB-E9C73C0D2F4F}" type="slidenum">
              <a:rPr lang="en-US"/>
              <a:pPr>
                <a:defRPr/>
              </a:pPr>
              <a:t>‹#›</a:t>
            </a:fld>
            <a:endParaRPr lang="en-US" dirty="0"/>
          </a:p>
        </p:txBody>
      </p:sp>
    </p:spTree>
    <p:extLst>
      <p:ext uri="{BB962C8B-B14F-4D97-AF65-F5344CB8AC3E}">
        <p14:creationId xmlns:p14="http://schemas.microsoft.com/office/powerpoint/2010/main" val="151962353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6FAB3C89-85DC-4C9D-8937-DFD09A45D8A7}" type="datetime1">
              <a:rPr lang="en-US" smtClean="0"/>
              <a:pPr>
                <a:defRPr/>
              </a:pPr>
              <a:t>30-Jun-21</a:t>
            </a:fld>
            <a:endParaRPr lang="en-US" dirty="0"/>
          </a:p>
        </p:txBody>
      </p:sp>
      <p:sp>
        <p:nvSpPr>
          <p:cNvPr id="8"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B477743C-FC6E-4653-960D-F290D1E222EC}" type="slidenum">
              <a:rPr lang="en-US"/>
              <a:pPr>
                <a:defRPr/>
              </a:pPr>
              <a:t>‹#›</a:t>
            </a:fld>
            <a:endParaRPr lang="en-US" dirty="0"/>
          </a:p>
        </p:txBody>
      </p:sp>
    </p:spTree>
    <p:extLst>
      <p:ext uri="{BB962C8B-B14F-4D97-AF65-F5344CB8AC3E}">
        <p14:creationId xmlns:p14="http://schemas.microsoft.com/office/powerpoint/2010/main" val="63477384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F66FC49A-4E8C-453B-9F8D-5EDC98E4F711}" type="datetime1">
              <a:rPr lang="en-US" smtClean="0"/>
              <a:pPr>
                <a:defRPr/>
              </a:pPr>
              <a:t>30-Jun-21</a:t>
            </a:fld>
            <a:endParaRPr lang="en-US" dirty="0"/>
          </a:p>
        </p:txBody>
      </p:sp>
      <p:sp>
        <p:nvSpPr>
          <p:cNvPr id="4"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E15AB35F-282F-46BB-B6E1-4B27377FEBC5}" type="slidenum">
              <a:rPr lang="en-US"/>
              <a:pPr>
                <a:defRPr/>
              </a:pPr>
              <a:t>‹#›</a:t>
            </a:fld>
            <a:endParaRPr lang="en-US" dirty="0"/>
          </a:p>
        </p:txBody>
      </p:sp>
    </p:spTree>
    <p:extLst>
      <p:ext uri="{BB962C8B-B14F-4D97-AF65-F5344CB8AC3E}">
        <p14:creationId xmlns:p14="http://schemas.microsoft.com/office/powerpoint/2010/main" val="50953226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72D83ECA-7496-490F-B65C-A58DF63D14DB}" type="datetime1">
              <a:rPr lang="en-US" smtClean="0"/>
              <a:pPr>
                <a:defRPr/>
              </a:pPr>
              <a:t>30-Jun-21</a:t>
            </a:fld>
            <a:endParaRPr lang="en-US" dirty="0"/>
          </a:p>
        </p:txBody>
      </p:sp>
      <p:sp>
        <p:nvSpPr>
          <p:cNvPr id="3"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CCAEDA04-DB48-4C29-A577-BA2F1AF94D1E}" type="slidenum">
              <a:rPr lang="en-US"/>
              <a:pPr>
                <a:defRPr/>
              </a:pPr>
              <a:t>‹#›</a:t>
            </a:fld>
            <a:endParaRPr lang="en-US" dirty="0"/>
          </a:p>
        </p:txBody>
      </p:sp>
    </p:spTree>
    <p:extLst>
      <p:ext uri="{BB962C8B-B14F-4D97-AF65-F5344CB8AC3E}">
        <p14:creationId xmlns:p14="http://schemas.microsoft.com/office/powerpoint/2010/main" val="342545517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E570A220-D21B-4438-842E-40E884787348}"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834394A-EBBA-4293-A915-85E45410C33C}" type="slidenum">
              <a:rPr lang="en-US" smtClean="0"/>
              <a:pPr>
                <a:defRPr/>
              </a:pPr>
              <a:t>‹#›</a:t>
            </a:fld>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3F533604-7787-4482-9068-18B6A73010E4}" type="datetime1">
              <a:rPr lang="en-US" smtClean="0"/>
              <a:pPr>
                <a:defRPr/>
              </a:pPr>
              <a:t>30-Jun-21</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4EB3805B-CDF1-4479-A48F-0AD910AD5E04}" type="slidenum">
              <a:rPr lang="en-US"/>
              <a:pPr>
                <a:defRPr/>
              </a:pPr>
              <a:t>‹#›</a:t>
            </a:fld>
            <a:endParaRPr lang="en-US" dirty="0"/>
          </a:p>
        </p:txBody>
      </p:sp>
    </p:spTree>
    <p:extLst>
      <p:ext uri="{BB962C8B-B14F-4D97-AF65-F5344CB8AC3E}">
        <p14:creationId xmlns:p14="http://schemas.microsoft.com/office/powerpoint/2010/main" val="348386714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F5AEC768-21DB-48B3-844C-7560AB66DDE7}" type="datetime1">
              <a:rPr lang="en-US" smtClean="0"/>
              <a:pPr>
                <a:defRPr/>
              </a:pPr>
              <a:t>30-Jun-21</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384873E7-017A-461E-A1BC-EBFB2CEC9046}" type="slidenum">
              <a:rPr lang="en-US"/>
              <a:pPr>
                <a:defRPr/>
              </a:pPr>
              <a:t>‹#›</a:t>
            </a:fld>
            <a:endParaRPr lang="en-US" dirty="0"/>
          </a:p>
        </p:txBody>
      </p:sp>
    </p:spTree>
    <p:extLst>
      <p:ext uri="{BB962C8B-B14F-4D97-AF65-F5344CB8AC3E}">
        <p14:creationId xmlns:p14="http://schemas.microsoft.com/office/powerpoint/2010/main" val="155784125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F60927E8-9948-4A9C-9ED2-939BD557D447}"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98DB3A83-5C5D-4C95-8FDD-44F5285745AF}" type="slidenum">
              <a:rPr lang="en-US"/>
              <a:pPr>
                <a:defRPr/>
              </a:pPr>
              <a:t>‹#›</a:t>
            </a:fld>
            <a:endParaRPr lang="en-US" dirty="0"/>
          </a:p>
        </p:txBody>
      </p:sp>
    </p:spTree>
    <p:extLst>
      <p:ext uri="{BB962C8B-B14F-4D97-AF65-F5344CB8AC3E}">
        <p14:creationId xmlns:p14="http://schemas.microsoft.com/office/powerpoint/2010/main" val="144514034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60834E22-AADE-49FF-B26C-3A9CBDD31066}"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1C33197B-EC99-4BF0-AE8F-15621C948AFD}" type="slidenum">
              <a:rPr lang="en-US"/>
              <a:pPr>
                <a:defRPr/>
              </a:pPr>
              <a:t>‹#›</a:t>
            </a:fld>
            <a:endParaRPr lang="en-US" dirty="0"/>
          </a:p>
        </p:txBody>
      </p:sp>
    </p:spTree>
    <p:extLst>
      <p:ext uri="{BB962C8B-B14F-4D97-AF65-F5344CB8AC3E}">
        <p14:creationId xmlns:p14="http://schemas.microsoft.com/office/powerpoint/2010/main" val="248882703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312630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624750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772241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726474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107503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384204-81AC-4D6D-8975-0A522EBCDBFD}" type="datetime1">
              <a:rPr lang="en-US" smtClean="0">
                <a:solidFill>
                  <a:prstClr val="black">
                    <a:tint val="75000"/>
                  </a:prstClr>
                </a:solidFill>
              </a:rPr>
              <a:pPr/>
              <a:t>30-Jun-21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531814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9A10717B-B199-40C6-B3BB-5DBD4B4E74BA}"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0CF43D2-EB61-4B48-902A-CB3A0D5A856A}" type="slidenum">
              <a:rPr lang="en-US" smtClean="0"/>
              <a:pPr>
                <a:defRPr/>
              </a:pPr>
              <a:t>‹#›</a:t>
            </a:fld>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B99BE3-A671-42F8-A0A3-FFB9A06D1760}" type="datetime1">
              <a:rPr lang="en-US" smtClean="0">
                <a:solidFill>
                  <a:prstClr val="black">
                    <a:tint val="75000"/>
                  </a:prstClr>
                </a:solidFill>
              </a:rPr>
              <a:pPr/>
              <a:t>30-Jun-21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762805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C871D7-8C34-4DC6-8162-2171229A58A7}" type="datetime1">
              <a:rPr lang="en-US" smtClean="0">
                <a:solidFill>
                  <a:prstClr val="black">
                    <a:tint val="75000"/>
                  </a:prstClr>
                </a:solidFill>
              </a:rPr>
              <a:pPr/>
              <a:t>30-Jun-21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256550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C9756C-07C3-470D-9CC6-44DF0E6A22F8}" type="datetime1">
              <a:rPr lang="en-US" smtClean="0">
                <a:solidFill>
                  <a:prstClr val="black">
                    <a:tint val="75000"/>
                  </a:prstClr>
                </a:solidFill>
              </a:rPr>
              <a:pPr/>
              <a:t>30-Jun-21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771269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63A26D-3CA2-4560-A0F1-52E7EAE4A6C7}" type="datetime1">
              <a:rPr lang="en-US" smtClean="0">
                <a:solidFill>
                  <a:prstClr val="black">
                    <a:tint val="75000"/>
                  </a:prstClr>
                </a:solidFill>
              </a:rPr>
              <a:pPr/>
              <a:t>30-Jun-21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152914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42492C-376F-4896-A7A5-DF80BE66FA5A}" type="datetime1">
              <a:rPr lang="en-US" smtClean="0">
                <a:solidFill>
                  <a:prstClr val="black">
                    <a:tint val="75000"/>
                  </a:prstClr>
                </a:solidFill>
              </a:rPr>
              <a:pPr/>
              <a:t>30-Jun-21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249433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38678-5146-411A-8347-A8AFB22133EC}" type="datetime1">
              <a:rPr lang="en-US" smtClean="0">
                <a:solidFill>
                  <a:prstClr val="black">
                    <a:tint val="75000"/>
                  </a:prstClr>
                </a:solidFill>
              </a:rPr>
              <a:pPr/>
              <a:t>30-Jun-21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547582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D5F25A-5B15-406B-BD8E-654898E125D8}" type="datetime1">
              <a:rPr lang="en-US" smtClean="0">
                <a:solidFill>
                  <a:prstClr val="black">
                    <a:tint val="75000"/>
                  </a:prstClr>
                </a:solidFill>
              </a:rPr>
              <a:pPr/>
              <a:t>30-Jun-21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283803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1B11DA-6CD4-4365-91E0-5C180F5364E1}" type="datetime1">
              <a:rPr lang="en-US" smtClean="0">
                <a:solidFill>
                  <a:prstClr val="black">
                    <a:tint val="75000"/>
                  </a:prstClr>
                </a:solidFill>
              </a:rPr>
              <a:pPr/>
              <a:t>30-Jun-21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165957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185DB3-84D5-467F-8E96-E6CD6E00DFB9}" type="datetime1">
              <a:rPr lang="en-US" smtClean="0">
                <a:solidFill>
                  <a:prstClr val="black">
                    <a:tint val="75000"/>
                  </a:prstClr>
                </a:solidFill>
              </a:rPr>
              <a:pPr/>
              <a:t>30-Jun-21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3583515"/>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8FA03E-0F16-4C2C-9304-B832215E8F95}" type="datetime1">
              <a:rPr lang="en-US" smtClean="0">
                <a:solidFill>
                  <a:prstClr val="black">
                    <a:tint val="75000"/>
                  </a:prstClr>
                </a:solidFill>
              </a:rPr>
              <a:pPr/>
              <a:t>30-Jun-21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338271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56B2652-4C28-41C3-AA65-4F482ABCD1CD}"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0B93715-7707-49C7-AF37-56B906693BAA}" type="slidenum">
              <a:rPr lang="en-US" smtClean="0"/>
              <a:pPr>
                <a:defRPr/>
              </a:pPr>
              <a:t>‹#›</a:t>
            </a:fld>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 y="4846638"/>
            <a:ext cx="472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1600" dirty="0">
                <a:solidFill>
                  <a:srgbClr val="953735"/>
                </a:solidFill>
              </a:rPr>
              <a:t>PowerPoint Authors:</a:t>
            </a:r>
          </a:p>
          <a:p>
            <a:pPr eaLnBrk="1" hangingPunct="1">
              <a:defRPr/>
            </a:pPr>
            <a:r>
              <a:rPr lang="en-US" altLang="en-US" sz="1600" dirty="0">
                <a:solidFill>
                  <a:srgbClr val="953735"/>
                </a:solidFill>
              </a:rPr>
              <a:t>	Susan Coomer Galbreath, Ph.D., CPA</a:t>
            </a:r>
          </a:p>
          <a:p>
            <a:pPr eaLnBrk="1" hangingPunct="1">
              <a:defRPr/>
            </a:pPr>
            <a:r>
              <a:rPr lang="en-US" altLang="en-US" sz="1600" dirty="0">
                <a:solidFill>
                  <a:srgbClr val="953735"/>
                </a:solidFill>
              </a:rPr>
              <a:t>	Charles W. Caldwell, D.B.A., CMA</a:t>
            </a:r>
          </a:p>
          <a:p>
            <a:pPr eaLnBrk="1" hangingPunct="1">
              <a:defRPr/>
            </a:pPr>
            <a:r>
              <a:rPr lang="en-US" altLang="en-US" sz="1600" dirty="0">
                <a:solidFill>
                  <a:srgbClr val="953735"/>
                </a:solidFill>
              </a:rPr>
              <a:t>	Jon A. Booker, Ph.D., CPA, CIA</a:t>
            </a:r>
          </a:p>
          <a:p>
            <a:pPr eaLnBrk="1" hangingPunct="1">
              <a:defRPr/>
            </a:pPr>
            <a:r>
              <a:rPr lang="en-US" altLang="en-US" sz="1600" dirty="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000" i="1" dirty="0">
                <a:solidFill>
                  <a:srgbClr val="953735"/>
                </a:solidFill>
                <a:latin typeface="Times" pitchFamily="-84" charset="0"/>
                <a:ea typeface="ＭＳ Ｐゴシック" pitchFamily="-84"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solidFill>
                <a:prstClr val="black"/>
              </a:solidFill>
              <a:latin typeface="Arial" charset="0"/>
              <a:cs typeface="Arial" charset="0"/>
            </a:endParaRPr>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solidFill>
                <a:prstClr val="black"/>
              </a:solidFill>
              <a:latin typeface="Arial" charset="0"/>
              <a:cs typeface="Arial" charset="0"/>
            </a:endParaRPr>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cstate="print"/>
          <a:srcRect/>
          <a:stretch>
            <a:fillRect/>
          </a:stretch>
        </p:blipFill>
        <p:spPr bwMode="auto">
          <a:xfrm>
            <a:off x="5638800" y="3886200"/>
            <a:ext cx="3205163" cy="215741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fld id="{2EB99EF4-267E-48FF-8F24-39DD454FF633}" type="datetime1">
              <a:rPr lang="en-US" smtClean="0"/>
              <a:pPr>
                <a:defRPr/>
              </a:pPr>
              <a:t>30-Jun-21</a:t>
            </a:fld>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11" name="Slide Number Placeholder 5"/>
          <p:cNvSpPr>
            <a:spLocks noGrp="1"/>
          </p:cNvSpPr>
          <p:nvPr>
            <p:ph type="sldNum" sz="quarter" idx="12"/>
          </p:nvPr>
        </p:nvSpPr>
        <p:spPr/>
        <p:txBody>
          <a:bodyPr/>
          <a:lstStyle>
            <a:lvl1pPr>
              <a:defRPr/>
            </a:lvl1pPr>
          </a:lstStyle>
          <a:p>
            <a:pPr>
              <a:defRPr/>
            </a:pPr>
            <a:fld id="{A2D64276-551F-401A-9D53-F3F5EAA3F5EA}" type="slidenum">
              <a:rPr lang="en-US"/>
              <a:pPr>
                <a:defRPr/>
              </a:pPr>
              <a:t>‹#›</a:t>
            </a:fld>
            <a:endParaRPr lang="en-US" dirty="0"/>
          </a:p>
        </p:txBody>
      </p:sp>
    </p:spTree>
    <p:extLst>
      <p:ext uri="{BB962C8B-B14F-4D97-AF65-F5344CB8AC3E}">
        <p14:creationId xmlns:p14="http://schemas.microsoft.com/office/powerpoint/2010/main" val="23812673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41B618F-4DD0-425C-AEF8-15432432EB9F}"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D893F855-7302-490A-9B19-2099D8824147}" type="slidenum">
              <a:rPr lang="en-US"/>
              <a:pPr>
                <a:defRPr/>
              </a:pPr>
              <a:t>‹#›</a:t>
            </a:fld>
            <a:endParaRPr lang="en-US" dirty="0"/>
          </a:p>
        </p:txBody>
      </p:sp>
    </p:spTree>
    <p:extLst>
      <p:ext uri="{BB962C8B-B14F-4D97-AF65-F5344CB8AC3E}">
        <p14:creationId xmlns:p14="http://schemas.microsoft.com/office/powerpoint/2010/main" val="2603783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913054D-D5CC-445E-986A-C3717E4F3221}"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C01E265F-B7C4-49CD-826B-EA2060D2F87D}" type="slidenum">
              <a:rPr lang="en-US"/>
              <a:pPr>
                <a:defRPr/>
              </a:pPr>
              <a:t>‹#›</a:t>
            </a:fld>
            <a:endParaRPr lang="en-US" dirty="0"/>
          </a:p>
        </p:txBody>
      </p:sp>
    </p:spTree>
    <p:extLst>
      <p:ext uri="{BB962C8B-B14F-4D97-AF65-F5344CB8AC3E}">
        <p14:creationId xmlns:p14="http://schemas.microsoft.com/office/powerpoint/2010/main" val="22774854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495C830-A973-45D2-8E19-E06D181DCC61}" type="datetime1">
              <a:rPr lang="en-US" smtClean="0"/>
              <a:pPr>
                <a:defRPr/>
              </a:pPr>
              <a:t>30-Jun-21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50313438-6C87-4A7A-9E1E-90CC403C885A}" type="slidenum">
              <a:rPr lang="en-US"/>
              <a:pPr>
                <a:defRPr/>
              </a:pPr>
              <a:t>‹#›</a:t>
            </a:fld>
            <a:endParaRPr lang="en-US" dirty="0"/>
          </a:p>
        </p:txBody>
      </p:sp>
    </p:spTree>
    <p:extLst>
      <p:ext uri="{BB962C8B-B14F-4D97-AF65-F5344CB8AC3E}">
        <p14:creationId xmlns:p14="http://schemas.microsoft.com/office/powerpoint/2010/main" val="38899729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5420450-9C78-41A5-B27D-54FC441FA2CE}" type="datetime1">
              <a:rPr lang="en-US" smtClean="0"/>
              <a:pPr>
                <a:defRPr/>
              </a:pPr>
              <a:t>30-Jun-21</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5"/>
          <p:cNvSpPr>
            <a:spLocks noGrp="1"/>
          </p:cNvSpPr>
          <p:nvPr>
            <p:ph type="sldNum" sz="quarter" idx="12"/>
          </p:nvPr>
        </p:nvSpPr>
        <p:spPr/>
        <p:txBody>
          <a:bodyPr/>
          <a:lstStyle>
            <a:lvl1pPr>
              <a:defRPr/>
            </a:lvl1pPr>
          </a:lstStyle>
          <a:p>
            <a:pPr>
              <a:defRPr/>
            </a:pPr>
            <a:fld id="{BF497A6A-46DF-4A37-B860-07458E0A7640}" type="slidenum">
              <a:rPr lang="en-US"/>
              <a:pPr>
                <a:defRPr/>
              </a:pPr>
              <a:t>‹#›</a:t>
            </a:fld>
            <a:endParaRPr lang="en-US" dirty="0"/>
          </a:p>
        </p:txBody>
      </p:sp>
    </p:spTree>
    <p:extLst>
      <p:ext uri="{BB962C8B-B14F-4D97-AF65-F5344CB8AC3E}">
        <p14:creationId xmlns:p14="http://schemas.microsoft.com/office/powerpoint/2010/main" val="7082526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38EAB14-3B29-497D-BC60-B8FBEFEF3114}" type="datetime1">
              <a:rPr lang="en-US" smtClean="0"/>
              <a:pPr>
                <a:defRPr/>
              </a:pPr>
              <a:t>30-Jun-21</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5"/>
          <p:cNvSpPr>
            <a:spLocks noGrp="1"/>
          </p:cNvSpPr>
          <p:nvPr>
            <p:ph type="sldNum" sz="quarter" idx="12"/>
          </p:nvPr>
        </p:nvSpPr>
        <p:spPr/>
        <p:txBody>
          <a:bodyPr/>
          <a:lstStyle>
            <a:lvl1pPr>
              <a:defRPr/>
            </a:lvl1pPr>
          </a:lstStyle>
          <a:p>
            <a:pPr>
              <a:defRPr/>
            </a:pPr>
            <a:fld id="{C2AB13E1-0154-4F40-B4BA-A2EE81E096DB}" type="slidenum">
              <a:rPr lang="en-US"/>
              <a:pPr>
                <a:defRPr/>
              </a:pPr>
              <a:t>‹#›</a:t>
            </a:fld>
            <a:endParaRPr lang="en-US" dirty="0"/>
          </a:p>
        </p:txBody>
      </p:sp>
    </p:spTree>
    <p:extLst>
      <p:ext uri="{BB962C8B-B14F-4D97-AF65-F5344CB8AC3E}">
        <p14:creationId xmlns:p14="http://schemas.microsoft.com/office/powerpoint/2010/main" val="2618218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007EB97-D242-4589-A468-749DA07828AB}" type="datetime1">
              <a:rPr lang="en-US" smtClean="0"/>
              <a:pPr>
                <a:defRPr/>
              </a:pPr>
              <a:t>30-Jun-21</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5"/>
          <p:cNvSpPr>
            <a:spLocks noGrp="1"/>
          </p:cNvSpPr>
          <p:nvPr>
            <p:ph type="sldNum" sz="quarter" idx="12"/>
          </p:nvPr>
        </p:nvSpPr>
        <p:spPr/>
        <p:txBody>
          <a:bodyPr/>
          <a:lstStyle>
            <a:lvl1pPr>
              <a:defRPr/>
            </a:lvl1pPr>
          </a:lstStyle>
          <a:p>
            <a:pPr>
              <a:defRPr/>
            </a:pPr>
            <a:fld id="{00B2ECB3-9D41-4379-A4B3-68BA85551018}" type="slidenum">
              <a:rPr lang="en-US"/>
              <a:pPr>
                <a:defRPr/>
              </a:pPr>
              <a:t>‹#›</a:t>
            </a:fld>
            <a:endParaRPr lang="en-US" dirty="0"/>
          </a:p>
        </p:txBody>
      </p:sp>
    </p:spTree>
    <p:extLst>
      <p:ext uri="{BB962C8B-B14F-4D97-AF65-F5344CB8AC3E}">
        <p14:creationId xmlns:p14="http://schemas.microsoft.com/office/powerpoint/2010/main" val="42644940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C8ADAEF-5898-4C9B-80EB-9AAF5006C23F}" type="datetime1">
              <a:rPr lang="en-US" smtClean="0"/>
              <a:pPr>
                <a:defRPr/>
              </a:pPr>
              <a:t>30-Jun-21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FDCD8A21-9725-4105-B7D4-089B33EC57B2}" type="slidenum">
              <a:rPr lang="en-US"/>
              <a:pPr>
                <a:defRPr/>
              </a:pPr>
              <a:t>‹#›</a:t>
            </a:fld>
            <a:endParaRPr lang="en-US" dirty="0"/>
          </a:p>
        </p:txBody>
      </p:sp>
    </p:spTree>
    <p:extLst>
      <p:ext uri="{BB962C8B-B14F-4D97-AF65-F5344CB8AC3E}">
        <p14:creationId xmlns:p14="http://schemas.microsoft.com/office/powerpoint/2010/main" val="23991868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F24B52E-205B-4FB5-A4C4-F88869189297}" type="datetime1">
              <a:rPr lang="en-US" smtClean="0"/>
              <a:pPr>
                <a:defRPr/>
              </a:pPr>
              <a:t>30-Jun-21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ACBC382D-D40D-45DF-9FB3-7B2B76FC8C8C}" type="slidenum">
              <a:rPr lang="en-US"/>
              <a:pPr>
                <a:defRPr/>
              </a:pPr>
              <a:t>‹#›</a:t>
            </a:fld>
            <a:endParaRPr lang="en-US" dirty="0"/>
          </a:p>
        </p:txBody>
      </p:sp>
    </p:spTree>
    <p:extLst>
      <p:ext uri="{BB962C8B-B14F-4D97-AF65-F5344CB8AC3E}">
        <p14:creationId xmlns:p14="http://schemas.microsoft.com/office/powerpoint/2010/main" val="12575647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B4106C-AEFE-4F38-8A0A-0E9FE2B763B0}"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2FD16205-B38A-4D9D-B1F0-5F2FCC7832C5}" type="slidenum">
              <a:rPr lang="en-US"/>
              <a:pPr>
                <a:defRPr/>
              </a:pPr>
              <a:t>‹#›</a:t>
            </a:fld>
            <a:endParaRPr lang="en-US" dirty="0"/>
          </a:p>
        </p:txBody>
      </p:sp>
    </p:spTree>
    <p:extLst>
      <p:ext uri="{BB962C8B-B14F-4D97-AF65-F5344CB8AC3E}">
        <p14:creationId xmlns:p14="http://schemas.microsoft.com/office/powerpoint/2010/main" val="3281012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68F7F5EE-4DCE-4A63-84BE-E2CF25825B12}" type="datetime1">
              <a:rPr lang="en-US" smtClean="0"/>
              <a:pPr>
                <a:defRPr/>
              </a:pPr>
              <a:t>30-Jun-21</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2406C0E1-DF8D-4C3C-964A-111FFD0F096E}" type="slidenum">
              <a:rPr lang="en-US" smtClean="0"/>
              <a:pPr>
                <a:defRPr/>
              </a:pPr>
              <a:t>‹#›</a:t>
            </a:fld>
            <a:endParaRPr lang="en-US"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33C43B9-985C-4155-9ED6-D915FA96D710}"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84812E83-5298-4600-804F-E5B321288FFC}" type="slidenum">
              <a:rPr lang="en-US"/>
              <a:pPr>
                <a:defRPr/>
              </a:pPr>
              <a:t>‹#›</a:t>
            </a:fld>
            <a:endParaRPr lang="en-US" dirty="0"/>
          </a:p>
        </p:txBody>
      </p:sp>
    </p:spTree>
    <p:extLst>
      <p:ext uri="{BB962C8B-B14F-4D97-AF65-F5344CB8AC3E}">
        <p14:creationId xmlns:p14="http://schemas.microsoft.com/office/powerpoint/2010/main" val="30717489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8415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8990DEA9-CEA6-4B50-AB2E-56335CE36646}" type="datetime1">
              <a:rPr lang="en-US" smtClean="0"/>
              <a:pPr>
                <a:defRPr/>
              </a:pPr>
              <a:t>30-Jun-21</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F856502-6931-4BB7-9E44-21AF6382F1C3}" type="slidenum">
              <a:rPr lang="en-US" smtClean="0"/>
              <a:pPr>
                <a:defRPr/>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DF94CA0-A654-4EF6-8BD4-692AA0BAD4E5}" type="datetime1">
              <a:rPr lang="en-US" smtClean="0"/>
              <a:pPr>
                <a:defRPr/>
              </a:pPr>
              <a:t>30-Jun-21</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3FA3E834-4CE4-4776-9095-D1E56958E3A4}" type="slidenum">
              <a:rPr lang="en-US" smtClean="0"/>
              <a:pPr>
                <a:defRPr/>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418FCAD-E8A5-47A8-8DFB-D843F6B8B4FF}"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8656EA6-8ABB-4B81-80A7-24585A36DF96}" type="slidenum">
              <a:rPr lang="en-US" smtClean="0"/>
              <a:pPr>
                <a:defRPr/>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6F2B152D-B11B-49FA-B1BD-441FB7408991}"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95CD58B-15C5-4950-8B64-1F16902F7038}" type="slidenum">
              <a:rPr lang="en-US" smtClean="0"/>
              <a:pPr>
                <a:defRPr/>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C1688A3-A629-468C-B65E-AB653B7490CD}" type="datetime1">
              <a:rPr lang="en-US" smtClean="0"/>
              <a:pPr>
                <a:defRPr/>
              </a:pPr>
              <a:t>30-Jun-21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B5D1E94-5236-4476-B79D-3E0233888DA7}" type="slidenum">
              <a:rPr lang="en-US" smtClean="0"/>
              <a:pPr>
                <a:defRPr/>
              </a:pPr>
              <a:t>‹#›</a:t>
            </a:fld>
            <a:endParaRPr lang="en-US" dirty="0"/>
          </a:p>
        </p:txBody>
      </p:sp>
      <p:sp>
        <p:nvSpPr>
          <p:cNvPr id="7" name="TextBox 6"/>
          <p:cNvSpPr txBox="1"/>
          <p:nvPr userDrawn="1"/>
        </p:nvSpPr>
        <p:spPr>
          <a:xfrm>
            <a:off x="8499475" y="0"/>
            <a:ext cx="641350" cy="246063"/>
          </a:xfrm>
          <a:prstGeom prst="rect">
            <a:avLst/>
          </a:prstGeom>
          <a:solidFill>
            <a:schemeClr val="accent2">
              <a:lumMod val="75000"/>
            </a:schemeClr>
          </a:solidFill>
        </p:spPr>
        <p:txBody>
          <a:bodyPr>
            <a:spAutoFit/>
          </a:bodyPr>
          <a:lstStyle/>
          <a:p>
            <a:pPr algn="ctr" fontAlgn="auto">
              <a:spcBef>
                <a:spcPts val="0"/>
              </a:spcBef>
              <a:spcAft>
                <a:spcPts val="0"/>
              </a:spcAft>
              <a:defRPr/>
            </a:pPr>
            <a:r>
              <a:rPr lang="en-US" sz="1000" dirty="0">
                <a:solidFill>
                  <a:schemeClr val="bg1"/>
                </a:solidFill>
                <a:latin typeface="+mn-lt"/>
                <a:cs typeface="+mn-cs"/>
              </a:rPr>
              <a:t>18 - </a:t>
            </a:r>
            <a:fld id="{6CCF550C-5C83-4F48-9802-CB490C67C9C8}" type="slidenum">
              <a:rPr lang="en-US" sz="1000">
                <a:solidFill>
                  <a:schemeClr val="bg1"/>
                </a:solidFill>
                <a:latin typeface="+mn-lt"/>
                <a:cs typeface="+mn-cs"/>
              </a:rPr>
              <a:pPr algn="ctr" fontAlgn="auto">
                <a:spcBef>
                  <a:spcPts val="0"/>
                </a:spcBef>
                <a:spcAft>
                  <a:spcPts val="0"/>
                </a:spcAft>
                <a:defRPr/>
              </a:pPr>
              <a:t>‹#›</a:t>
            </a:fld>
            <a:endParaRPr lang="en-US" sz="1000" dirty="0">
              <a:solidFill>
                <a:schemeClr val="bg1"/>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085" r:id="rId12"/>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prstClr val="black">
                    <a:tint val="75000"/>
                  </a:prstClr>
                </a:solidFill>
                <a:latin typeface="Arial" charset="0"/>
                <a:cs typeface="Arial" charset="0"/>
              </a:defRPr>
            </a:lvl1pPr>
          </a:lstStyle>
          <a:p>
            <a:pPr>
              <a:defRPr/>
            </a:pPr>
            <a:fld id="{E2F1D968-D322-46A3-A0DE-8181868AB0E3}" type="datetime1">
              <a:rPr lang="en-US" smtClean="0"/>
              <a:pPr>
                <a:defRPr/>
              </a:pPr>
              <a:t>30-Jun-21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cs typeface="Arial"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Arial" charset="0"/>
                <a:cs typeface="Arial" charset="0"/>
              </a:defRPr>
            </a:lvl1pPr>
          </a:lstStyle>
          <a:p>
            <a:pPr>
              <a:defRPr/>
            </a:pPr>
            <a:fld id="{FFEFEBF3-B024-4270-8A5F-01B1000AFA69}" type="slidenum">
              <a:rPr lang="en-US"/>
              <a:pPr>
                <a:defRPr/>
              </a:pPr>
              <a:t>‹#›</a:t>
            </a:fld>
            <a:endParaRPr lang="en-US" dirty="0"/>
          </a:p>
        </p:txBody>
      </p:sp>
    </p:spTree>
    <p:extLst>
      <p:ext uri="{BB962C8B-B14F-4D97-AF65-F5344CB8AC3E}">
        <p14:creationId xmlns:p14="http://schemas.microsoft.com/office/powerpoint/2010/main" val="517366955"/>
      </p:ext>
    </p:extLst>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 id="2147484134" r:id="rId12"/>
    <p:sldLayoutId id="2147484135" r:id="rId13"/>
    <p:sldLayoutId id="2147484136" r:id="rId14"/>
    <p:sldLayoutId id="2147484137" r:id="rId15"/>
    <p:sldLayoutId id="2147484138" r:id="rId16"/>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ECB3FD4-0C1C-49BE-B09D-0306C236375B}" type="datetime1">
              <a:rPr lang="en-US" smtClean="0">
                <a:solidFill>
                  <a:prstClr val="black">
                    <a:tint val="75000"/>
                  </a:prstClr>
                </a:solidFill>
                <a:latin typeface="Calibri"/>
                <a:cs typeface="+mn-cs"/>
              </a:rPr>
              <a:pPr fontAlgn="auto">
                <a:spcBef>
                  <a:spcPts val="0"/>
                </a:spcBef>
                <a:spcAft>
                  <a:spcPts val="0"/>
                </a:spcAft>
              </a:pPr>
              <a:t>30-Jun-21</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547709053"/>
      </p:ext>
    </p:extLst>
  </p:cSld>
  <p:clrMap bg1="lt1" tx1="dk1" bg2="lt2" tx2="dk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 id="2147484169" r:id="rId6"/>
    <p:sldLayoutId id="2147484170" r:id="rId7"/>
    <p:sldLayoutId id="2147484171" r:id="rId8"/>
    <p:sldLayoutId id="2147484172" r:id="rId9"/>
    <p:sldLayoutId id="2147484173" r:id="rId10"/>
    <p:sldLayoutId id="2147484174"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9EB4EC27-5595-4A29-BA04-60219FE74872}" type="datetime1">
              <a:rPr lang="en-US" smtClean="0">
                <a:latin typeface="Arial" charset="0"/>
                <a:cs typeface="Arial" charset="0"/>
              </a:rPr>
              <a:pPr>
                <a:defRPr/>
              </a:pPr>
              <a:t>30-Jun-21</a:t>
            </a:fld>
            <a:endParaRPr lang="en-US" dirty="0">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r>
              <a:rPr lang="en-US" dirty="0">
                <a:latin typeface="Arial" charset="0"/>
                <a:cs typeface="Arial" charset="0"/>
              </a:rPr>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D891A689-0803-4CCF-ACBA-2A1354482F94}" type="slidenum">
              <a:rPr lang="en-US">
                <a:latin typeface="Arial" charset="0"/>
                <a:cs typeface="Arial" charset="0"/>
              </a:rPr>
              <a:pPr>
                <a:defRPr/>
              </a:pPr>
              <a:t>‹#›</a:t>
            </a:fld>
            <a:endParaRPr lang="en-US" dirty="0">
              <a:latin typeface="Arial" charset="0"/>
              <a:cs typeface="Arial" charset="0"/>
            </a:endParaRPr>
          </a:p>
        </p:txBody>
      </p:sp>
      <p:sp>
        <p:nvSpPr>
          <p:cNvPr id="7" name="TextBox 6"/>
          <p:cNvSpPr txBox="1"/>
          <p:nvPr userDrawn="1"/>
        </p:nvSpPr>
        <p:spPr>
          <a:xfrm>
            <a:off x="8499475" y="0"/>
            <a:ext cx="641350" cy="246063"/>
          </a:xfrm>
          <a:prstGeom prst="rect">
            <a:avLst/>
          </a:prstGeom>
          <a:solidFill>
            <a:schemeClr val="accent2">
              <a:lumMod val="75000"/>
            </a:schemeClr>
          </a:solidFill>
        </p:spPr>
        <p:txBody>
          <a:bodyPr>
            <a:spAutoFit/>
          </a:bodyPr>
          <a:lstStyle/>
          <a:p>
            <a:pPr algn="ctr">
              <a:defRPr/>
            </a:pPr>
            <a:r>
              <a:rPr lang="en-US" sz="1000" dirty="0">
                <a:solidFill>
                  <a:prstClr val="white"/>
                </a:solidFill>
                <a:latin typeface="Calibri" pitchFamily="-84" charset="0"/>
                <a:cs typeface="Arial" charset="0"/>
              </a:rPr>
              <a:t>11 - </a:t>
            </a:r>
            <a:fld id="{EBA22FDC-2EC4-4C71-81B8-15F6E812B458}" type="slidenum">
              <a:rPr lang="en-US" sz="1000">
                <a:solidFill>
                  <a:prstClr val="white"/>
                </a:solidFill>
                <a:latin typeface="Calibri" pitchFamily="-84" charset="0"/>
                <a:cs typeface="Arial" charset="0"/>
              </a:rPr>
              <a:pPr algn="ctr">
                <a:defRPr/>
              </a:pPr>
              <a:t>‹#›</a:t>
            </a:fld>
            <a:endParaRPr lang="en-US" sz="1000" dirty="0">
              <a:solidFill>
                <a:prstClr val="white"/>
              </a:solidFill>
              <a:latin typeface="Calibri" pitchFamily="-84" charset="0"/>
              <a:cs typeface="Arial" charset="0"/>
            </a:endParaRPr>
          </a:p>
        </p:txBody>
      </p:sp>
    </p:spTree>
    <p:extLst>
      <p:ext uri="{BB962C8B-B14F-4D97-AF65-F5344CB8AC3E}">
        <p14:creationId xmlns:p14="http://schemas.microsoft.com/office/powerpoint/2010/main" val="1862399728"/>
      </p:ext>
    </p:extLst>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 id="2147484203" r:id="rId12"/>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ctrTitle"/>
          </p:nvPr>
        </p:nvSpPr>
        <p:spPr>
          <a:xfrm>
            <a:off x="685800" y="609936"/>
            <a:ext cx="7772400" cy="1524000"/>
          </a:xfrm>
        </p:spPr>
        <p:txBody>
          <a:bodyPr/>
          <a:lstStyle/>
          <a:p>
            <a:pPr algn="l" eaLnBrk="1" hangingPunct="1"/>
            <a:r>
              <a:rPr lang="en-US" altLang="en-US" b="1" dirty="0">
                <a:ea typeface="MS PGothic" pitchFamily="34" charset="-128"/>
              </a:rPr>
              <a:t>Managerial Accounting Concepts and Principles</a:t>
            </a:r>
            <a:endParaRPr lang="en-US" altLang="en-US" b="1" dirty="0"/>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ubtitle 2"/>
          <p:cNvSpPr>
            <a:spLocks noGrp="1"/>
          </p:cNvSpPr>
          <p:nvPr>
            <p:ph type="subTitle" idx="1"/>
          </p:nvPr>
        </p:nvSpPr>
        <p:spPr>
          <a:xfrm>
            <a:off x="685800" y="2133936"/>
            <a:ext cx="3352800" cy="1752600"/>
          </a:xfrm>
        </p:spPr>
        <p:txBody>
          <a:bodyPr/>
          <a:lstStyle/>
          <a:p>
            <a:pPr algn="l" eaLnBrk="1" hangingPunct="1">
              <a:buFont typeface="Wingdings" pitchFamily="-107" charset="2"/>
              <a:buNone/>
            </a:pPr>
            <a:r>
              <a:rPr lang="en-US" altLang="en-US" dirty="0">
                <a:solidFill>
                  <a:srgbClr val="898989"/>
                </a:solidFill>
              </a:rPr>
              <a:t>Chapter 14</a:t>
            </a:r>
          </a:p>
          <a:p>
            <a:pPr algn="l" eaLnBrk="1" hangingPunct="1">
              <a:buFont typeface="Wingdings" pitchFamily="-107" charset="2"/>
              <a:buNone/>
            </a:pPr>
            <a:endParaRPr lang="en-US" altLang="en-US" sz="1600" b="1" dirty="0">
              <a:solidFill>
                <a:srgbClr val="0070C0"/>
              </a:solidFill>
            </a:endParaRPr>
          </a:p>
        </p:txBody>
      </p:sp>
      <p:sp>
        <p:nvSpPr>
          <p:cNvPr id="8" name="Rectangle 3"/>
          <p:cNvSpPr txBox="1">
            <a:spLocks noChangeArrowheads="1"/>
          </p:cNvSpPr>
          <p:nvPr/>
        </p:nvSpPr>
        <p:spPr bwMode="auto">
          <a:xfrm>
            <a:off x="685800" y="4225925"/>
            <a:ext cx="6173492" cy="1336675"/>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a:solidFill>
                  <a:srgbClr val="002060"/>
                </a:solidFill>
                <a:ea typeface="ＭＳ Ｐゴシック" pitchFamily="34" charset="-128"/>
              </a:rPr>
              <a:t>Wild and Shaw</a:t>
            </a:r>
          </a:p>
          <a:p>
            <a:pPr algn="l" eaLnBrk="1" hangingPunct="1">
              <a:defRPr/>
            </a:pPr>
            <a:r>
              <a:rPr lang="en-US" sz="2800" b="1" dirty="0">
                <a:solidFill>
                  <a:srgbClr val="002060"/>
                </a:solidFill>
                <a:ea typeface="ＭＳ Ｐゴシック" pitchFamily="34" charset="-128"/>
              </a:rPr>
              <a:t>Financial and </a:t>
            </a:r>
            <a:r>
              <a:rPr lang="en-US" sz="2800" b="1">
                <a:solidFill>
                  <a:srgbClr val="002060"/>
                </a:solidFill>
                <a:ea typeface="ＭＳ Ｐゴシック" pitchFamily="34" charset="-128"/>
              </a:rPr>
              <a:t>Managerial </a:t>
            </a:r>
            <a:r>
              <a:rPr lang="en-US" sz="2800" b="1" smtClean="0">
                <a:solidFill>
                  <a:srgbClr val="002060"/>
                </a:solidFill>
                <a:ea typeface="ＭＳ Ｐゴシック" pitchFamily="34" charset="-128"/>
              </a:rPr>
              <a:t>Accounting</a:t>
            </a:r>
            <a:endParaRPr lang="en-US" sz="2800" b="1" dirty="0">
              <a:solidFill>
                <a:srgbClr val="002060"/>
              </a:solidFill>
              <a:ea typeface="ＭＳ Ｐゴシック" pitchFamily="34" charset="-128"/>
            </a:endParaRPr>
          </a:p>
          <a:p>
            <a:pPr algn="l" eaLnBrk="1" hangingPunct="1">
              <a:defRPr/>
            </a:pPr>
            <a:r>
              <a:rPr lang="en-US" sz="2800" b="1" dirty="0">
                <a:solidFill>
                  <a:srgbClr val="002060"/>
                </a:solidFill>
                <a:ea typeface="ＭＳ Ｐゴシック" pitchFamily="34" charset="-128"/>
              </a:rPr>
              <a:t>9th Edition</a:t>
            </a:r>
          </a:p>
          <a:p>
            <a:pPr eaLnBrk="1" hangingPunct="1">
              <a:defRPr/>
            </a:pPr>
            <a:r>
              <a:rPr lang="en-US" sz="3900" b="1" dirty="0">
                <a:solidFill>
                  <a:srgbClr val="002060"/>
                </a:solidFill>
                <a:ea typeface="ＭＳ Ｐゴシック" pitchFamily="34" charset="-128"/>
              </a:rPr>
              <a:t> 	</a:t>
            </a:r>
            <a:endParaRPr lang="en-US" b="1" dirty="0">
              <a:solidFill>
                <a:srgbClr val="002060"/>
              </a:solidFill>
              <a:ea typeface="ＭＳ Ｐゴシック" pitchFamily="34" charset="-128"/>
            </a:endParaRPr>
          </a:p>
        </p:txBody>
      </p:sp>
      <p:sp>
        <p:nvSpPr>
          <p:cNvPr id="10" name="Text Placeholder 8">
            <a:extLst>
              <a:ext uri="{FF2B5EF4-FFF2-40B4-BE49-F238E27FC236}">
                <a16:creationId xmlns:a16="http://schemas.microsoft.com/office/drawing/2014/main" xmlns="" id="{BEFA858C-243B-974F-8237-F798B6FD9AE6}"/>
              </a:ext>
            </a:extLst>
          </p:cNvPr>
          <p:cNvSpPr txBox="1">
            <a:spLocks/>
          </p:cNvSpPr>
          <p:nvPr/>
        </p:nvSpPr>
        <p:spPr>
          <a:xfrm>
            <a:off x="477097" y="6355049"/>
            <a:ext cx="8458200" cy="502951"/>
          </a:xfrm>
          <a:prstGeom prst="rect">
            <a:avLst/>
          </a:prstGeom>
        </p:spPr>
        <p:txBody>
          <a:bodyPr vert="horz" lIns="91440" tIns="45720" rIns="91440" bIns="45720" rtlCol="0" anchor="ctr">
            <a:noAutofit/>
          </a:bodyPr>
          <a:lstStyle>
            <a:lvl1pPr marL="365125" marR="0" indent="-282575" algn="l" defTabSz="914400" rtl="0" eaLnBrk="0" fontAlgn="base" latinLnBrk="0" hangingPunct="0">
              <a:lnSpc>
                <a:spcPct val="100000"/>
              </a:lnSpc>
              <a:spcBef>
                <a:spcPts val="600"/>
              </a:spcBef>
              <a:spcAft>
                <a:spcPct val="0"/>
              </a:spcAft>
              <a:buClr>
                <a:srgbClr val="D16349"/>
              </a:buClr>
              <a:buSzPct val="80000"/>
              <a:buFont typeface="Wingdings 2" pitchFamily="18" charset="2"/>
              <a:buChar char=""/>
              <a:tabLst/>
              <a:defRPr lang="en-US" sz="2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39763" marR="0" indent="-236538" algn="l" defTabSz="914400" rtl="0" eaLnBrk="0" fontAlgn="base" latinLnBrk="0" hangingPunct="0">
              <a:lnSpc>
                <a:spcPct val="100000"/>
              </a:lnSpc>
              <a:spcBef>
                <a:spcPts val="550"/>
              </a:spcBef>
              <a:spcAft>
                <a:spcPct val="0"/>
              </a:spcAft>
              <a:buClr>
                <a:srgbClr val="D16349"/>
              </a:buClr>
              <a:buSzTx/>
              <a:buFont typeface="Verdana" pitchFamily="34" charset="0"/>
              <a:buChar char="◦"/>
              <a:tabLst/>
              <a:defRPr lang="en-US" sz="2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85825" marR="0" indent="-228600" algn="l" defTabSz="914400" rtl="0" eaLnBrk="0" fontAlgn="base" latinLnBrk="0" hangingPunct="0">
              <a:lnSpc>
                <a:spcPct val="100000"/>
              </a:lnSpc>
              <a:spcBef>
                <a:spcPct val="20000"/>
              </a:spcBef>
              <a:spcAft>
                <a:spcPct val="0"/>
              </a:spcAft>
              <a:buClr>
                <a:srgbClr val="CCB400"/>
              </a:buClr>
              <a:buSzTx/>
              <a:buFont typeface="Wingdings 2" pitchFamily="18" charset="2"/>
              <a:buChar char=""/>
              <a:tabLst/>
              <a:defRPr lang="en-US" sz="2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77315D"/>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77315D"/>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000" i="1" dirty="0">
                <a:latin typeface="STIX Two Text" panose="02020603050405020304" pitchFamily="18" charset="0"/>
              </a:rPr>
              <a:t>Copyright ©2022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2700311880"/>
      </p:ext>
    </p:extLst>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9" name="Rectangle 3"/>
          <p:cNvSpPr>
            <a:spLocks noChangeArrowheads="1"/>
          </p:cNvSpPr>
          <p:nvPr/>
        </p:nvSpPr>
        <p:spPr bwMode="auto">
          <a:xfrm>
            <a:off x="393700" y="1905000"/>
            <a:ext cx="4089400" cy="1752600"/>
          </a:xfrm>
          <a:prstGeom prst="rect">
            <a:avLst/>
          </a:prstGeom>
          <a:solidFill>
            <a:schemeClr val="accent2">
              <a:lumMod val="20000"/>
              <a:lumOff val="80000"/>
            </a:schemeClr>
          </a:solidFill>
          <a:ln w="28575">
            <a:solidFill>
              <a:schemeClr val="tx1"/>
            </a:solidFill>
            <a:miter lim="800000"/>
            <a:headEnd/>
            <a:tailEnd/>
          </a:ln>
        </p:spPr>
        <p:txBody>
          <a:bodyPr lIns="90488" tIns="44450" rIns="90488" bIns="44450"/>
          <a:lstStyle/>
          <a:p>
            <a:pPr marL="342900" indent="-342900" algn="ctr">
              <a:lnSpc>
                <a:spcPct val="90000"/>
              </a:lnSpc>
              <a:spcBef>
                <a:spcPct val="40000"/>
              </a:spcBef>
              <a:buClr>
                <a:schemeClr val="hlink"/>
              </a:buClr>
              <a:buSzPct val="60000"/>
              <a:buFont typeface="Wingdings" pitchFamily="2" charset="2"/>
              <a:buNone/>
              <a:defRPr/>
            </a:pPr>
            <a:r>
              <a:rPr lang="en-US" sz="2800" u="sng" dirty="0">
                <a:solidFill>
                  <a:srgbClr val="C00000"/>
                </a:solidFill>
                <a:latin typeface="Arial" charset="0"/>
              </a:rPr>
              <a:t>Direct costs</a:t>
            </a:r>
          </a:p>
          <a:p>
            <a:pPr marL="342900" indent="-342900">
              <a:lnSpc>
                <a:spcPct val="90000"/>
              </a:lnSpc>
              <a:spcBef>
                <a:spcPct val="40000"/>
              </a:spcBef>
              <a:buSzPct val="60000"/>
              <a:buFont typeface="Wingdings" pitchFamily="2" charset="2"/>
              <a:buChar char="l"/>
              <a:defRPr/>
            </a:pPr>
            <a:r>
              <a:rPr lang="en-US" sz="2600" b="1" dirty="0">
                <a:latin typeface="Arial" charset="0"/>
              </a:rPr>
              <a:t>Cost-effectively traceable to a cost object.</a:t>
            </a:r>
          </a:p>
        </p:txBody>
      </p:sp>
      <p:sp>
        <p:nvSpPr>
          <p:cNvPr id="10243" name="Rectangle 6"/>
          <p:cNvSpPr>
            <a:spLocks noChangeArrowheads="1"/>
          </p:cNvSpPr>
          <p:nvPr/>
        </p:nvSpPr>
        <p:spPr bwMode="auto">
          <a:xfrm>
            <a:off x="4813300" y="1905000"/>
            <a:ext cx="4089400" cy="1752600"/>
          </a:xfrm>
          <a:prstGeom prst="rect">
            <a:avLst/>
          </a:prstGeom>
          <a:solidFill>
            <a:schemeClr val="bg2"/>
          </a:solidFill>
          <a:ln w="28575">
            <a:solidFill>
              <a:schemeClr val="tx1"/>
            </a:solidFill>
            <a:miter lim="800000"/>
            <a:headEnd/>
            <a:tailEnd/>
          </a:ln>
        </p:spPr>
        <p:txBody>
          <a:bodyPr lIns="90488" tIns="44450" rIns="90488" bIns="44450"/>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90000"/>
              </a:lnSpc>
              <a:spcBef>
                <a:spcPct val="40000"/>
              </a:spcBef>
              <a:buClr>
                <a:schemeClr val="hlink"/>
              </a:buClr>
              <a:buSzPct val="60000"/>
              <a:buFont typeface="Wingdings" pitchFamily="2" charset="2"/>
              <a:buNone/>
            </a:pPr>
            <a:r>
              <a:rPr lang="en-US" altLang="en-US" sz="2800" u="sng" dirty="0">
                <a:solidFill>
                  <a:srgbClr val="C00000"/>
                </a:solidFill>
                <a:latin typeface="Arial" pitchFamily="34" charset="0"/>
              </a:rPr>
              <a:t>Indirect costs</a:t>
            </a:r>
          </a:p>
          <a:p>
            <a:pPr eaLnBrk="1" hangingPunct="1">
              <a:lnSpc>
                <a:spcPct val="90000"/>
              </a:lnSpc>
              <a:spcBef>
                <a:spcPct val="40000"/>
              </a:spcBef>
              <a:buSzPct val="60000"/>
              <a:buFont typeface="Wingdings" pitchFamily="2" charset="2"/>
              <a:buChar char="l"/>
            </a:pPr>
            <a:r>
              <a:rPr lang="en-US" altLang="en-US" sz="2600" b="1" dirty="0">
                <a:latin typeface="Arial" pitchFamily="34" charset="0"/>
              </a:rPr>
              <a:t>Cannot be cost-effectively traced to</a:t>
            </a:r>
            <a:br>
              <a:rPr lang="en-US" altLang="en-US" sz="2600" b="1" dirty="0">
                <a:latin typeface="Arial" pitchFamily="34" charset="0"/>
              </a:rPr>
            </a:br>
            <a:r>
              <a:rPr lang="en-US" altLang="en-US" sz="2600" b="1" dirty="0">
                <a:latin typeface="Arial" pitchFamily="34" charset="0"/>
              </a:rPr>
              <a:t>a cost object.</a:t>
            </a:r>
          </a:p>
        </p:txBody>
      </p:sp>
      <p:sp>
        <p:nvSpPr>
          <p:cNvPr id="10244" name="Rectangle 8"/>
          <p:cNvSpPr>
            <a:spLocks noGrp="1" noChangeArrowheads="1"/>
          </p:cNvSpPr>
          <p:nvPr>
            <p:ph type="title"/>
          </p:nvPr>
        </p:nvSpPr>
        <p:spPr>
          <a:xfrm>
            <a:off x="457200" y="533400"/>
            <a:ext cx="8229600" cy="1219200"/>
          </a:xfrm>
        </p:spPr>
        <p:txBody>
          <a:bodyPr>
            <a:normAutofit/>
          </a:bodyPr>
          <a:lstStyle/>
          <a:p>
            <a:r>
              <a:rPr lang="en-US" altLang="en-US" b="1" dirty="0"/>
              <a:t>Direct versus Indirect Costs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8" name="Rounded Rectangle 7"/>
          <p:cNvSpPr/>
          <p:nvPr/>
        </p:nvSpPr>
        <p:spPr>
          <a:xfrm>
            <a:off x="81012" y="6553201"/>
            <a:ext cx="5176788" cy="2102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sz="1100" dirty="0">
                <a:solidFill>
                  <a:prstClr val="black"/>
                </a:solidFill>
                <a:cs typeface="Arial" charset="0"/>
              </a:rPr>
              <a:t>Describe accounting concepts useful in classifying costs.</a:t>
            </a:r>
            <a:endParaRPr lang="en-US" sz="1100" dirty="0"/>
          </a:p>
        </p:txBody>
      </p:sp>
      <p:sp>
        <p:nvSpPr>
          <p:cNvPr id="10" name="Rectangle 9">
            <a:extLst>
              <a:ext uri="{FF2B5EF4-FFF2-40B4-BE49-F238E27FC236}">
                <a16:creationId xmlns:a16="http://schemas.microsoft.com/office/drawing/2014/main" xmlns="" id="{EBEF1787-6AC4-BD4F-8931-AFE6E5CAF1CE}"/>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TextBox 11">
            <a:extLst>
              <a:ext uri="{FF2B5EF4-FFF2-40B4-BE49-F238E27FC236}">
                <a16:creationId xmlns:a16="http://schemas.microsoft.com/office/drawing/2014/main" xmlns="" id="{B7C6B160-D4B4-4247-A01C-CD7A75E34EDC}"/>
              </a:ext>
            </a:extLst>
          </p:cNvPr>
          <p:cNvSpPr txBox="1"/>
          <p:nvPr/>
        </p:nvSpPr>
        <p:spPr>
          <a:xfrm>
            <a:off x="7985001" y="390952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14.5</a:t>
            </a:r>
          </a:p>
        </p:txBody>
      </p:sp>
      <p:sp>
        <p:nvSpPr>
          <p:cNvPr id="13" name="Slide Number Placeholder 7">
            <a:extLst>
              <a:ext uri="{FF2B5EF4-FFF2-40B4-BE49-F238E27FC236}">
                <a16:creationId xmlns:a16="http://schemas.microsoft.com/office/drawing/2014/main" xmlns="" id="{AB159801-6906-40B0-A1E9-C22A33FFE87C}"/>
              </a:ext>
            </a:extLst>
          </p:cNvPr>
          <p:cNvSpPr txBox="1">
            <a:spLocks/>
          </p:cNvSpPr>
          <p:nvPr/>
        </p:nvSpPr>
        <p:spPr>
          <a:xfrm>
            <a:off x="6834414" y="6370638"/>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14-</a:t>
            </a:r>
            <a:fld id="{389021C6-BF4E-47D5-A0FD-A156D54A87E1}" type="slidenum">
              <a:rPr lang="en-US" smtClean="0">
                <a:solidFill>
                  <a:schemeClr val="tx1">
                    <a:lumMod val="50000"/>
                    <a:lumOff val="50000"/>
                  </a:schemeClr>
                </a:solidFill>
              </a:rPr>
              <a:pPr>
                <a:defRPr/>
              </a:pPr>
              <a:t>10</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4FD25B8F-BA04-4A47-A776-781AD6926FAF}"/>
              </a:ext>
            </a:extLst>
          </p:cNvPr>
          <p:cNvPicPr>
            <a:picLocks noChangeAspect="1"/>
          </p:cNvPicPr>
          <p:nvPr/>
        </p:nvPicPr>
        <p:blipFill>
          <a:blip r:embed="rId3"/>
          <a:stretch>
            <a:fillRect/>
          </a:stretch>
        </p:blipFill>
        <p:spPr>
          <a:xfrm>
            <a:off x="313541" y="4104671"/>
            <a:ext cx="7581900" cy="2143125"/>
          </a:xfrm>
          <a:prstGeom prst="rect">
            <a:avLst/>
          </a:prstGeom>
        </p:spPr>
      </p:pic>
    </p:spTree>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AutoShape 7"/>
          <p:cNvSpPr>
            <a:spLocks noChangeArrowheads="1"/>
          </p:cNvSpPr>
          <p:nvPr/>
        </p:nvSpPr>
        <p:spPr bwMode="auto">
          <a:xfrm>
            <a:off x="762000" y="4038600"/>
            <a:ext cx="7543800" cy="1574800"/>
          </a:xfrm>
          <a:prstGeom prst="roundRect">
            <a:avLst>
              <a:gd name="adj" fmla="val 12495"/>
            </a:avLst>
          </a:prstGeom>
          <a:solidFill>
            <a:schemeClr val="bg1"/>
          </a:solidFill>
          <a:ln w="25400">
            <a:solidFill>
              <a:srgbClr val="FF3300"/>
            </a:solidFill>
            <a:round/>
            <a:headEnd/>
            <a:tailEnd/>
          </a:ln>
        </p:spPr>
        <p:txBody>
          <a:bodyPr wrap="none" lIns="90488" tIns="44450" rIns="90488" bIns="4445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u="sng" dirty="0">
                <a:solidFill>
                  <a:schemeClr val="tx2"/>
                </a:solidFill>
                <a:latin typeface="Arial" pitchFamily="34" charset="0"/>
              </a:rPr>
              <a:t>Examples in manufacturing a bike:</a:t>
            </a:r>
            <a:endParaRPr lang="en-US" altLang="en-US" sz="2400" b="1" dirty="0">
              <a:solidFill>
                <a:schemeClr val="tx2"/>
              </a:solidFill>
              <a:latin typeface="Arial" pitchFamily="34" charset="0"/>
            </a:endParaRPr>
          </a:p>
          <a:p>
            <a:pPr algn="ctr" eaLnBrk="1" hangingPunct="1">
              <a:spcBef>
                <a:spcPct val="0"/>
              </a:spcBef>
              <a:buFontTx/>
              <a:buNone/>
            </a:pPr>
            <a:r>
              <a:rPr lang="en-US" altLang="en-US" sz="2400" b="1" dirty="0">
                <a:latin typeface="Arial" pitchFamily="34" charset="0"/>
              </a:rPr>
              <a:t>Tires, seats, frame, pedals, brakes, and cables.</a:t>
            </a:r>
          </a:p>
        </p:txBody>
      </p:sp>
      <p:sp>
        <p:nvSpPr>
          <p:cNvPr id="19459" name="Rectangle 10"/>
          <p:cNvSpPr>
            <a:spLocks noGrp="1" noChangeArrowheads="1"/>
          </p:cNvSpPr>
          <p:nvPr>
            <p:ph type="title"/>
          </p:nvPr>
        </p:nvSpPr>
        <p:spPr>
          <a:xfrm>
            <a:off x="457200" y="685800"/>
            <a:ext cx="8229600" cy="914400"/>
          </a:xfrm>
        </p:spPr>
        <p:txBody>
          <a:bodyPr lIns="90488" tIns="44450" rIns="90488" bIns="44450"/>
          <a:lstStyle/>
          <a:p>
            <a:r>
              <a:rPr lang="en-US" altLang="en-US" b="1" dirty="0"/>
              <a:t>Direct Materials</a:t>
            </a:r>
          </a:p>
        </p:txBody>
      </p:sp>
      <p:sp>
        <p:nvSpPr>
          <p:cNvPr id="11" name="Rectangle 10"/>
          <p:cNvSpPr/>
          <p:nvPr/>
        </p:nvSpPr>
        <p:spPr>
          <a:xfrm>
            <a:off x="914400" y="1828800"/>
            <a:ext cx="7391400" cy="1816100"/>
          </a:xfrm>
          <a:prstGeom prst="rect">
            <a:avLst/>
          </a:prstGeom>
          <a:solidFill>
            <a:schemeClr val="bg1">
              <a:lumMod val="85000"/>
            </a:schemeClr>
          </a:solidFill>
          <a:ln>
            <a:solidFill>
              <a:srgbClr val="002060"/>
            </a:solidFill>
          </a:ln>
        </p:spPr>
        <p:txBody>
          <a:bodyPr wrap="square">
            <a:spAutoFit/>
          </a:bodyPr>
          <a:lstStyle/>
          <a:p>
            <a:pPr algn="ctr">
              <a:defRPr/>
            </a:pPr>
            <a:r>
              <a:rPr lang="en-US" sz="2800" dirty="0">
                <a:solidFill>
                  <a:srgbClr val="002060"/>
                </a:solidFill>
              </a:rPr>
              <a:t>Direct materials costs are costs for direct materials that are can be cost-effectively traced through the manufacturing process to finished goods.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10" name="Rectangle 9">
            <a:extLst>
              <a:ext uri="{FF2B5EF4-FFF2-40B4-BE49-F238E27FC236}">
                <a16:creationId xmlns:a16="http://schemas.microsoft.com/office/drawing/2014/main" xmlns="" id="{BBDE7E70-19EC-0948-95EF-FC2F22FB1725}"/>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Rounded Rectangle 20">
            <a:extLst>
              <a:ext uri="{FF2B5EF4-FFF2-40B4-BE49-F238E27FC236}">
                <a16:creationId xmlns:a16="http://schemas.microsoft.com/office/drawing/2014/main" xmlns="" id="{0F378046-6B11-463C-8A7D-C1112C824F5B}"/>
              </a:ext>
            </a:extLst>
          </p:cNvPr>
          <p:cNvSpPr/>
          <p:nvPr/>
        </p:nvSpPr>
        <p:spPr>
          <a:xfrm>
            <a:off x="81012" y="6553201"/>
            <a:ext cx="5176788" cy="2102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sz="1100" dirty="0">
                <a:solidFill>
                  <a:prstClr val="black"/>
                </a:solidFill>
                <a:cs typeface="Arial" charset="0"/>
              </a:rPr>
              <a:t>Describe accounting concepts useful in classifying costs.</a:t>
            </a:r>
            <a:endParaRPr lang="en-US" sz="1100" dirty="0"/>
          </a:p>
        </p:txBody>
      </p:sp>
      <p:sp>
        <p:nvSpPr>
          <p:cNvPr id="13" name="Slide Number Placeholder 7">
            <a:extLst>
              <a:ext uri="{FF2B5EF4-FFF2-40B4-BE49-F238E27FC236}">
                <a16:creationId xmlns:a16="http://schemas.microsoft.com/office/drawing/2014/main" xmlns="" id="{FFA7CECA-7491-4142-AAD7-88D8BAD6F666}"/>
              </a:ext>
            </a:extLst>
          </p:cNvPr>
          <p:cNvSpPr txBox="1">
            <a:spLocks/>
          </p:cNvSpPr>
          <p:nvPr/>
        </p:nvSpPr>
        <p:spPr>
          <a:xfrm>
            <a:off x="6781800" y="6398286"/>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14-</a:t>
            </a:r>
            <a:fld id="{389021C6-BF4E-47D5-A0FD-A156D54A87E1}" type="slidenum">
              <a:rPr lang="en-US" smtClean="0">
                <a:solidFill>
                  <a:schemeClr val="tx1">
                    <a:lumMod val="50000"/>
                    <a:lumOff val="50000"/>
                  </a:schemeClr>
                </a:solidFill>
              </a:rPr>
              <a:pPr>
                <a:defRPr/>
              </a:pPr>
              <a:t>11</a:t>
            </a:fld>
            <a:endParaRPr lang="en-US" dirty="0">
              <a:solidFill>
                <a:schemeClr val="tx1">
                  <a:lumMod val="50000"/>
                  <a:lumOff val="50000"/>
                </a:schemeClr>
              </a:solidFill>
            </a:endParaRPr>
          </a:p>
        </p:txBody>
      </p:sp>
    </p:spTree>
  </p:cSld>
  <p:clrMapOvr>
    <a:masterClrMapping/>
  </p:clrMapOvr>
  <p:transition spd="med">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AutoShape 5"/>
          <p:cNvSpPr>
            <a:spLocks noChangeArrowheads="1"/>
          </p:cNvSpPr>
          <p:nvPr/>
        </p:nvSpPr>
        <p:spPr bwMode="auto">
          <a:xfrm>
            <a:off x="457200" y="4265202"/>
            <a:ext cx="8077200" cy="1727200"/>
          </a:xfrm>
          <a:prstGeom prst="roundRect">
            <a:avLst>
              <a:gd name="adj" fmla="val 12495"/>
            </a:avLst>
          </a:prstGeom>
          <a:solidFill>
            <a:srgbClr val="FFFFCC"/>
          </a:solidFill>
          <a:ln w="25400">
            <a:solidFill>
              <a:srgbClr val="FF3300"/>
            </a:solidFill>
            <a:round/>
            <a:headEnd/>
            <a:tailEnd/>
          </a:ln>
        </p:spPr>
        <p:txBody>
          <a:bodyPr wrap="none" lIns="90488" tIns="44450" rIns="90488" bIns="4445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u="sng" dirty="0">
                <a:solidFill>
                  <a:schemeClr val="tx2"/>
                </a:solidFill>
                <a:latin typeface="Arial" pitchFamily="34" charset="0"/>
              </a:rPr>
              <a:t>Example in manufacture of a bike:</a:t>
            </a:r>
          </a:p>
          <a:p>
            <a:pPr algn="ctr" eaLnBrk="1" hangingPunct="1">
              <a:spcBef>
                <a:spcPct val="0"/>
              </a:spcBef>
              <a:buFontTx/>
              <a:buNone/>
            </a:pPr>
            <a:r>
              <a:rPr lang="en-US" altLang="en-US" sz="2400" b="1" dirty="0">
                <a:solidFill>
                  <a:schemeClr val="tx2"/>
                </a:solidFill>
                <a:latin typeface="Arial" pitchFamily="34" charset="0"/>
              </a:rPr>
              <a:t>Wages paid to bike assembly worker.</a:t>
            </a:r>
          </a:p>
        </p:txBody>
      </p:sp>
      <p:sp>
        <p:nvSpPr>
          <p:cNvPr id="20485" name="Rectangle 8"/>
          <p:cNvSpPr>
            <a:spLocks noGrp="1" noChangeArrowheads="1"/>
          </p:cNvSpPr>
          <p:nvPr>
            <p:ph type="title"/>
          </p:nvPr>
        </p:nvSpPr>
        <p:spPr>
          <a:xfrm>
            <a:off x="457200" y="838200"/>
            <a:ext cx="8229600" cy="762000"/>
          </a:xfrm>
        </p:spPr>
        <p:txBody>
          <a:bodyPr lIns="90488" tIns="44450" rIns="90488" bIns="44450"/>
          <a:lstStyle/>
          <a:p>
            <a:r>
              <a:rPr lang="en-US" altLang="en-US" b="1" dirty="0"/>
              <a:t>Direct Labor</a:t>
            </a:r>
          </a:p>
        </p:txBody>
      </p:sp>
      <p:sp>
        <p:nvSpPr>
          <p:cNvPr id="8" name="Rectangle 7"/>
          <p:cNvSpPr/>
          <p:nvPr/>
        </p:nvSpPr>
        <p:spPr>
          <a:xfrm>
            <a:off x="609600" y="2057400"/>
            <a:ext cx="7924800" cy="1815882"/>
          </a:xfrm>
          <a:prstGeom prst="rect">
            <a:avLst/>
          </a:prstGeom>
          <a:solidFill>
            <a:schemeClr val="bg1">
              <a:lumMod val="85000"/>
            </a:schemeClr>
          </a:solidFill>
          <a:ln>
            <a:solidFill>
              <a:srgbClr val="002060"/>
            </a:solidFill>
          </a:ln>
        </p:spPr>
        <p:txBody>
          <a:bodyPr wrap="square">
            <a:spAutoFit/>
          </a:bodyPr>
          <a:lstStyle/>
          <a:p>
            <a:pPr algn="ctr">
              <a:defRPr/>
            </a:pPr>
            <a:r>
              <a:rPr lang="en-US" sz="2800" dirty="0">
                <a:solidFill>
                  <a:srgbClr val="002060"/>
                </a:solidFill>
              </a:rPr>
              <a:t>Direct labor costs are the wages and salaries for direct labor that are cost-effectively traced through the manufacturing process to finished goods. </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11" name="Rectangle 10">
            <a:extLst>
              <a:ext uri="{FF2B5EF4-FFF2-40B4-BE49-F238E27FC236}">
                <a16:creationId xmlns:a16="http://schemas.microsoft.com/office/drawing/2014/main" xmlns="" id="{FA94017A-C2A0-FD49-BB2B-005A42BF9FAA}"/>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Rounded Rectangle 20">
            <a:extLst>
              <a:ext uri="{FF2B5EF4-FFF2-40B4-BE49-F238E27FC236}">
                <a16:creationId xmlns:a16="http://schemas.microsoft.com/office/drawing/2014/main" xmlns="" id="{C4B55F01-41C5-4D01-8A3F-FB1128F85131}"/>
              </a:ext>
            </a:extLst>
          </p:cNvPr>
          <p:cNvSpPr/>
          <p:nvPr/>
        </p:nvSpPr>
        <p:spPr>
          <a:xfrm>
            <a:off x="81012" y="6553201"/>
            <a:ext cx="5176788" cy="2102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sz="1100" dirty="0">
                <a:solidFill>
                  <a:prstClr val="black"/>
                </a:solidFill>
                <a:cs typeface="Arial" charset="0"/>
              </a:rPr>
              <a:t>Describe accounting concepts useful in classifying costs.</a:t>
            </a:r>
            <a:endParaRPr lang="en-US" sz="1100" dirty="0"/>
          </a:p>
        </p:txBody>
      </p:sp>
      <p:sp>
        <p:nvSpPr>
          <p:cNvPr id="10" name="Slide Number Placeholder 7">
            <a:extLst>
              <a:ext uri="{FF2B5EF4-FFF2-40B4-BE49-F238E27FC236}">
                <a16:creationId xmlns:a16="http://schemas.microsoft.com/office/drawing/2014/main" xmlns="" id="{ED1C3905-1468-45CC-91B8-3F07CD084454}"/>
              </a:ext>
            </a:extLst>
          </p:cNvPr>
          <p:cNvSpPr txBox="1">
            <a:spLocks/>
          </p:cNvSpPr>
          <p:nvPr/>
        </p:nvSpPr>
        <p:spPr>
          <a:xfrm>
            <a:off x="6781800" y="6398286"/>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14-</a:t>
            </a:r>
            <a:fld id="{389021C6-BF4E-47D5-A0FD-A156D54A87E1}" type="slidenum">
              <a:rPr lang="en-US" smtClean="0">
                <a:solidFill>
                  <a:schemeClr val="tx1">
                    <a:lumMod val="50000"/>
                    <a:lumOff val="50000"/>
                  </a:schemeClr>
                </a:solidFill>
              </a:rPr>
              <a:pPr>
                <a:defRPr/>
              </a:pPr>
              <a:t>12</a:t>
            </a:fld>
            <a:endParaRPr lang="en-US" dirty="0">
              <a:solidFill>
                <a:schemeClr val="tx1">
                  <a:lumMod val="50000"/>
                  <a:lumOff val="50000"/>
                </a:schemeClr>
              </a:solidFill>
            </a:endParaRPr>
          </a:p>
        </p:txBody>
      </p:sp>
    </p:spTree>
  </p:cSld>
  <p:clrMapOvr>
    <a:masterClrMapping/>
  </p:clrMapOvr>
  <p:transition spd="med">
    <p:zoom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AutoShape 3"/>
          <p:cNvSpPr>
            <a:spLocks noChangeArrowheads="1"/>
          </p:cNvSpPr>
          <p:nvPr/>
        </p:nvSpPr>
        <p:spPr bwMode="auto">
          <a:xfrm>
            <a:off x="1238250" y="3653402"/>
            <a:ext cx="6591300" cy="1981200"/>
          </a:xfrm>
          <a:prstGeom prst="roundRect">
            <a:avLst>
              <a:gd name="adj" fmla="val 12495"/>
            </a:avLst>
          </a:prstGeom>
          <a:solidFill>
            <a:srgbClr val="002060"/>
          </a:solidFill>
          <a:ln w="38100" cmpd="dbl">
            <a:solidFill>
              <a:schemeClr val="tx1"/>
            </a:solidFill>
            <a:round/>
            <a:headEnd/>
            <a:tailEnd/>
          </a:ln>
        </p:spPr>
        <p:txBody>
          <a:bodyPr wrap="none" lIns="90488" tIns="44450" rIns="90488" bIns="44450" anchor="ctr"/>
          <a:lstStyle/>
          <a:p>
            <a:pPr>
              <a:defRPr/>
            </a:pPr>
            <a:r>
              <a:rPr lang="en-US" sz="2400" b="1" u="sng" dirty="0">
                <a:solidFill>
                  <a:schemeClr val="bg1">
                    <a:lumMod val="95000"/>
                  </a:schemeClr>
                </a:solidFill>
              </a:rPr>
              <a:t>Examples:</a:t>
            </a:r>
          </a:p>
          <a:p>
            <a:pPr>
              <a:defRPr/>
            </a:pPr>
            <a:r>
              <a:rPr lang="en-US" sz="2400" b="1" dirty="0">
                <a:solidFill>
                  <a:schemeClr val="bg1">
                    <a:lumMod val="95000"/>
                  </a:schemeClr>
                </a:solidFill>
              </a:rPr>
              <a:t>Indirect labor – maintenance workers.</a:t>
            </a:r>
          </a:p>
          <a:p>
            <a:pPr>
              <a:defRPr/>
            </a:pPr>
            <a:r>
              <a:rPr lang="en-US" sz="2400" b="1" dirty="0">
                <a:solidFill>
                  <a:schemeClr val="bg1">
                    <a:lumMod val="95000"/>
                  </a:schemeClr>
                </a:solidFill>
              </a:rPr>
              <a:t>Indirect material – screws, nuts, staples. </a:t>
            </a:r>
            <a:br>
              <a:rPr lang="en-US" sz="2400" b="1" dirty="0">
                <a:solidFill>
                  <a:schemeClr val="bg1">
                    <a:lumMod val="95000"/>
                  </a:schemeClr>
                </a:solidFill>
              </a:rPr>
            </a:br>
            <a:r>
              <a:rPr lang="en-US" sz="2400" b="1" dirty="0">
                <a:solidFill>
                  <a:schemeClr val="bg1">
                    <a:lumMod val="95000"/>
                  </a:schemeClr>
                </a:solidFill>
              </a:rPr>
              <a:t>Indirect other costs - factory utility costs.</a:t>
            </a:r>
          </a:p>
        </p:txBody>
      </p:sp>
      <p:sp>
        <p:nvSpPr>
          <p:cNvPr id="21507" name="Rectangle 6"/>
          <p:cNvSpPr>
            <a:spLocks noGrp="1" noChangeArrowheads="1"/>
          </p:cNvSpPr>
          <p:nvPr>
            <p:ph type="title"/>
          </p:nvPr>
        </p:nvSpPr>
        <p:spPr>
          <a:xfrm>
            <a:off x="457200" y="685800"/>
            <a:ext cx="8229600" cy="1066800"/>
          </a:xfrm>
        </p:spPr>
        <p:txBody>
          <a:bodyPr lIns="90488" tIns="44450" rIns="90488" bIns="44450">
            <a:normAutofit/>
          </a:bodyPr>
          <a:lstStyle/>
          <a:p>
            <a:r>
              <a:rPr lang="en-US" altLang="en-US" b="1" dirty="0"/>
              <a:t>Factory Overhead</a:t>
            </a:r>
          </a:p>
        </p:txBody>
      </p:sp>
      <p:sp>
        <p:nvSpPr>
          <p:cNvPr id="6" name="Rectangle 5"/>
          <p:cNvSpPr/>
          <p:nvPr/>
        </p:nvSpPr>
        <p:spPr>
          <a:xfrm>
            <a:off x="457200" y="1586805"/>
            <a:ext cx="8153400" cy="1815882"/>
          </a:xfrm>
          <a:prstGeom prst="rect">
            <a:avLst/>
          </a:prstGeom>
          <a:solidFill>
            <a:schemeClr val="bg1">
              <a:lumMod val="85000"/>
            </a:schemeClr>
          </a:solidFill>
          <a:ln>
            <a:solidFill>
              <a:srgbClr val="002060"/>
            </a:solidFill>
          </a:ln>
        </p:spPr>
        <p:txBody>
          <a:bodyPr>
            <a:spAutoFit/>
          </a:bodyPr>
          <a:lstStyle/>
          <a:p>
            <a:pPr algn="ctr">
              <a:defRPr/>
            </a:pPr>
            <a:r>
              <a:rPr lang="en-US" sz="2800" dirty="0">
                <a:solidFill>
                  <a:srgbClr val="002060"/>
                </a:solidFill>
              </a:rPr>
              <a:t>Factory overhead consists of all manufacturing costs that are not direct materials or direct labor and cannot be cost-effectively traced to finished goods. </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12" name="Rectangle 11">
            <a:extLst>
              <a:ext uri="{FF2B5EF4-FFF2-40B4-BE49-F238E27FC236}">
                <a16:creationId xmlns:a16="http://schemas.microsoft.com/office/drawing/2014/main" xmlns="" id="{BF311076-5D83-C14D-A86B-705A2EDCAA05}"/>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Rounded Rectangle 20">
            <a:extLst>
              <a:ext uri="{FF2B5EF4-FFF2-40B4-BE49-F238E27FC236}">
                <a16:creationId xmlns:a16="http://schemas.microsoft.com/office/drawing/2014/main" xmlns="" id="{F5BA8BAA-4B49-4852-84AE-78B143975A19}"/>
              </a:ext>
            </a:extLst>
          </p:cNvPr>
          <p:cNvSpPr/>
          <p:nvPr/>
        </p:nvSpPr>
        <p:spPr>
          <a:xfrm>
            <a:off x="81012" y="6553201"/>
            <a:ext cx="5176788" cy="2102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sz="1100" dirty="0">
                <a:solidFill>
                  <a:prstClr val="black"/>
                </a:solidFill>
                <a:cs typeface="Arial" charset="0"/>
              </a:rPr>
              <a:t>Describe accounting concepts useful in classifying costs.</a:t>
            </a:r>
            <a:endParaRPr lang="en-US" sz="1100" dirty="0"/>
          </a:p>
        </p:txBody>
      </p:sp>
      <p:sp>
        <p:nvSpPr>
          <p:cNvPr id="10" name="Slide Number Placeholder 7">
            <a:extLst>
              <a:ext uri="{FF2B5EF4-FFF2-40B4-BE49-F238E27FC236}">
                <a16:creationId xmlns:a16="http://schemas.microsoft.com/office/drawing/2014/main" xmlns="" id="{853DF177-838E-44C0-B31C-9227BBFFCC1E}"/>
              </a:ext>
            </a:extLst>
          </p:cNvPr>
          <p:cNvSpPr txBox="1">
            <a:spLocks/>
          </p:cNvSpPr>
          <p:nvPr/>
        </p:nvSpPr>
        <p:spPr>
          <a:xfrm>
            <a:off x="6762750" y="6370638"/>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14-</a:t>
            </a:r>
            <a:fld id="{389021C6-BF4E-47D5-A0FD-A156D54A87E1}" type="slidenum">
              <a:rPr lang="en-US" smtClean="0">
                <a:solidFill>
                  <a:schemeClr val="tx1">
                    <a:lumMod val="50000"/>
                    <a:lumOff val="50000"/>
                  </a:schemeClr>
                </a:solidFill>
              </a:rPr>
              <a:pPr>
                <a:defRPr/>
              </a:pPr>
              <a:t>13</a:t>
            </a:fld>
            <a:endParaRPr lang="en-US" dirty="0">
              <a:solidFill>
                <a:schemeClr val="tx1">
                  <a:lumMod val="50000"/>
                  <a:lumOff val="50000"/>
                </a:schemeClr>
              </a:solidFill>
            </a:endParaRPr>
          </a:p>
        </p:txBody>
      </p:sp>
    </p:spTree>
  </p:cSld>
  <p:clrMapOvr>
    <a:masterClrMapping/>
  </p:clrMapOvr>
  <p:transition spd="med">
    <p:check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2"/>
          <p:cNvSpPr>
            <a:spLocks noChangeShapeType="1"/>
          </p:cNvSpPr>
          <p:nvPr/>
        </p:nvSpPr>
        <p:spPr bwMode="auto">
          <a:xfrm>
            <a:off x="1243013" y="3898900"/>
            <a:ext cx="0" cy="584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22531" name="Line 3"/>
          <p:cNvSpPr>
            <a:spLocks noChangeShapeType="1"/>
          </p:cNvSpPr>
          <p:nvPr/>
        </p:nvSpPr>
        <p:spPr bwMode="auto">
          <a:xfrm>
            <a:off x="3962400" y="3898900"/>
            <a:ext cx="0" cy="584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22532" name="Line 4"/>
          <p:cNvSpPr>
            <a:spLocks noChangeShapeType="1"/>
          </p:cNvSpPr>
          <p:nvPr/>
        </p:nvSpPr>
        <p:spPr bwMode="auto">
          <a:xfrm>
            <a:off x="7720013" y="3898900"/>
            <a:ext cx="0" cy="584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22533" name="Line 5"/>
          <p:cNvSpPr>
            <a:spLocks noChangeShapeType="1"/>
          </p:cNvSpPr>
          <p:nvPr/>
        </p:nvSpPr>
        <p:spPr bwMode="auto">
          <a:xfrm>
            <a:off x="4800600" y="3898900"/>
            <a:ext cx="0" cy="584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22534" name="Rectangle 6"/>
          <p:cNvSpPr>
            <a:spLocks noChangeArrowheads="1"/>
          </p:cNvSpPr>
          <p:nvPr/>
        </p:nvSpPr>
        <p:spPr bwMode="auto">
          <a:xfrm>
            <a:off x="515938" y="3030538"/>
            <a:ext cx="1454150" cy="857250"/>
          </a:xfrm>
          <a:prstGeom prst="rect">
            <a:avLst/>
          </a:prstGeom>
          <a:solidFill>
            <a:srgbClr val="FFCC66"/>
          </a:solidFill>
          <a:ln w="19050" cmpd="dbl">
            <a:solidFill>
              <a:schemeClr val="tx1"/>
            </a:solidFill>
            <a:miter lim="800000"/>
            <a:headEnd/>
            <a:tailEnd/>
          </a:ln>
        </p:spPr>
        <p:txBody>
          <a:bodyPr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a:latin typeface="Arial" pitchFamily="34" charset="0"/>
              </a:rPr>
              <a:t>Direct</a:t>
            </a:r>
            <a:br>
              <a:rPr lang="en-US" altLang="en-US" sz="2400" b="1" dirty="0">
                <a:latin typeface="Arial" pitchFamily="34" charset="0"/>
              </a:rPr>
            </a:br>
            <a:r>
              <a:rPr lang="en-US" altLang="en-US" sz="2400" b="1" dirty="0">
                <a:latin typeface="Arial" pitchFamily="34" charset="0"/>
              </a:rPr>
              <a:t>Material</a:t>
            </a:r>
          </a:p>
        </p:txBody>
      </p:sp>
      <p:sp>
        <p:nvSpPr>
          <p:cNvPr id="22535" name="Rectangle 7"/>
          <p:cNvSpPr>
            <a:spLocks noChangeArrowheads="1"/>
          </p:cNvSpPr>
          <p:nvPr/>
        </p:nvSpPr>
        <p:spPr bwMode="auto">
          <a:xfrm>
            <a:off x="3640138" y="3030538"/>
            <a:ext cx="1454150" cy="857250"/>
          </a:xfrm>
          <a:prstGeom prst="rect">
            <a:avLst/>
          </a:prstGeom>
          <a:solidFill>
            <a:srgbClr val="FFCC66"/>
          </a:solidFill>
          <a:ln w="19050" cmpd="dbl">
            <a:solidFill>
              <a:schemeClr val="tx1"/>
            </a:solidFill>
            <a:miter lim="800000"/>
            <a:headEnd/>
            <a:tailEnd/>
          </a:ln>
        </p:spPr>
        <p:txBody>
          <a:bodyPr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a:latin typeface="Arial" pitchFamily="34" charset="0"/>
              </a:rPr>
              <a:t>Direct</a:t>
            </a:r>
            <a:br>
              <a:rPr lang="en-US" altLang="en-US" sz="2400" b="1" dirty="0">
                <a:latin typeface="Arial" pitchFamily="34" charset="0"/>
              </a:rPr>
            </a:br>
            <a:r>
              <a:rPr lang="en-US" altLang="en-US" sz="2400" b="1" dirty="0">
                <a:latin typeface="Arial" pitchFamily="34" charset="0"/>
              </a:rPr>
              <a:t>Labor</a:t>
            </a:r>
          </a:p>
        </p:txBody>
      </p:sp>
      <p:sp>
        <p:nvSpPr>
          <p:cNvPr id="22536" name="Rectangle 8"/>
          <p:cNvSpPr>
            <a:spLocks noChangeArrowheads="1"/>
          </p:cNvSpPr>
          <p:nvPr/>
        </p:nvSpPr>
        <p:spPr bwMode="auto">
          <a:xfrm>
            <a:off x="6172200" y="3048000"/>
            <a:ext cx="2532063" cy="857250"/>
          </a:xfrm>
          <a:prstGeom prst="rect">
            <a:avLst/>
          </a:prstGeom>
          <a:solidFill>
            <a:srgbClr val="FFCC66"/>
          </a:solidFill>
          <a:ln w="19050" cmpd="dbl">
            <a:solidFill>
              <a:schemeClr val="tx1"/>
            </a:solidFill>
            <a:miter lim="800000"/>
            <a:headEnd/>
            <a:tailEnd/>
          </a:ln>
        </p:spPr>
        <p:txBody>
          <a:bodyPr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a:latin typeface="Arial" pitchFamily="34" charset="0"/>
              </a:rPr>
              <a:t>Factory</a:t>
            </a:r>
            <a:br>
              <a:rPr lang="en-US" altLang="en-US" sz="2400" b="1" dirty="0">
                <a:latin typeface="Arial" pitchFamily="34" charset="0"/>
              </a:rPr>
            </a:br>
            <a:r>
              <a:rPr lang="en-US" altLang="en-US" sz="2400" b="1" dirty="0">
                <a:latin typeface="Arial" pitchFamily="34" charset="0"/>
              </a:rPr>
              <a:t>Overhead</a:t>
            </a:r>
          </a:p>
        </p:txBody>
      </p:sp>
      <p:sp>
        <p:nvSpPr>
          <p:cNvPr id="22537" name="Line 9"/>
          <p:cNvSpPr>
            <a:spLocks noChangeShapeType="1"/>
          </p:cNvSpPr>
          <p:nvPr/>
        </p:nvSpPr>
        <p:spPr bwMode="auto">
          <a:xfrm>
            <a:off x="2590800" y="4508500"/>
            <a:ext cx="0" cy="584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22538" name="Line 10"/>
          <p:cNvSpPr>
            <a:spLocks noChangeShapeType="1"/>
          </p:cNvSpPr>
          <p:nvPr/>
        </p:nvSpPr>
        <p:spPr bwMode="auto">
          <a:xfrm>
            <a:off x="6248400" y="4508500"/>
            <a:ext cx="0" cy="584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22539" name="Rectangle 11"/>
          <p:cNvSpPr>
            <a:spLocks noChangeArrowheads="1"/>
          </p:cNvSpPr>
          <p:nvPr/>
        </p:nvSpPr>
        <p:spPr bwMode="auto">
          <a:xfrm>
            <a:off x="1676400" y="5105400"/>
            <a:ext cx="1970088" cy="857250"/>
          </a:xfrm>
          <a:prstGeom prst="rect">
            <a:avLst/>
          </a:prstGeom>
          <a:solidFill>
            <a:srgbClr val="A2C1FE"/>
          </a:solidFill>
          <a:ln w="19050" cmpd="dbl">
            <a:solidFill>
              <a:schemeClr val="tx1"/>
            </a:solidFill>
            <a:miter lim="800000"/>
            <a:headEnd/>
            <a:tailEnd/>
          </a:ln>
        </p:spPr>
        <p:txBody>
          <a:bodyPr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a:latin typeface="Arial" pitchFamily="34" charset="0"/>
              </a:rPr>
              <a:t>Prime</a:t>
            </a:r>
            <a:br>
              <a:rPr lang="en-US" altLang="en-US" sz="2400" b="1" dirty="0">
                <a:latin typeface="Arial" pitchFamily="34" charset="0"/>
              </a:rPr>
            </a:br>
            <a:r>
              <a:rPr lang="en-US" altLang="en-US" sz="2400" b="1" dirty="0">
                <a:latin typeface="Arial" pitchFamily="34" charset="0"/>
              </a:rPr>
              <a:t>Cost</a:t>
            </a:r>
          </a:p>
        </p:txBody>
      </p:sp>
      <p:sp>
        <p:nvSpPr>
          <p:cNvPr id="22540" name="Rectangle 12"/>
          <p:cNvSpPr>
            <a:spLocks noChangeArrowheads="1"/>
          </p:cNvSpPr>
          <p:nvPr/>
        </p:nvSpPr>
        <p:spPr bwMode="auto">
          <a:xfrm>
            <a:off x="5105400" y="5105400"/>
            <a:ext cx="2414588" cy="857250"/>
          </a:xfrm>
          <a:prstGeom prst="rect">
            <a:avLst/>
          </a:prstGeom>
          <a:solidFill>
            <a:srgbClr val="A2C1FE"/>
          </a:solidFill>
          <a:ln w="19050" cmpd="dbl">
            <a:solidFill>
              <a:schemeClr val="tx1"/>
            </a:solidFill>
            <a:miter lim="800000"/>
            <a:headEnd/>
            <a:tailEnd/>
          </a:ln>
        </p:spPr>
        <p:txBody>
          <a:bodyPr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a:latin typeface="Arial" pitchFamily="34" charset="0"/>
              </a:rPr>
              <a:t>Conversion</a:t>
            </a:r>
            <a:br>
              <a:rPr lang="en-US" altLang="en-US" sz="2400" b="1" dirty="0">
                <a:latin typeface="Arial" pitchFamily="34" charset="0"/>
              </a:rPr>
            </a:br>
            <a:r>
              <a:rPr lang="en-US" altLang="en-US" sz="2400" b="1" dirty="0">
                <a:latin typeface="Arial" pitchFamily="34" charset="0"/>
              </a:rPr>
              <a:t>Cost</a:t>
            </a:r>
          </a:p>
        </p:txBody>
      </p:sp>
      <p:sp>
        <p:nvSpPr>
          <p:cNvPr id="22541" name="Rectangle 13"/>
          <p:cNvSpPr>
            <a:spLocks noChangeArrowheads="1"/>
          </p:cNvSpPr>
          <p:nvPr/>
        </p:nvSpPr>
        <p:spPr bwMode="auto">
          <a:xfrm>
            <a:off x="152400" y="1676400"/>
            <a:ext cx="883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buFontTx/>
              <a:buNone/>
            </a:pPr>
            <a:r>
              <a:rPr lang="en-US" altLang="en-US" b="1" dirty="0">
                <a:solidFill>
                  <a:schemeClr val="tx2"/>
                </a:solidFill>
                <a:latin typeface="Arial" pitchFamily="34" charset="0"/>
              </a:rPr>
              <a:t>Manufacturing costs are often</a:t>
            </a:r>
            <a:br>
              <a:rPr lang="en-US" altLang="en-US" b="1" dirty="0">
                <a:solidFill>
                  <a:schemeClr val="tx2"/>
                </a:solidFill>
                <a:latin typeface="Arial" pitchFamily="34" charset="0"/>
              </a:rPr>
            </a:br>
            <a:r>
              <a:rPr lang="en-US" altLang="en-US" b="1" dirty="0">
                <a:solidFill>
                  <a:schemeClr val="tx2"/>
                </a:solidFill>
                <a:latin typeface="Arial" pitchFamily="34" charset="0"/>
              </a:rPr>
              <a:t>combined as follows:</a:t>
            </a:r>
          </a:p>
        </p:txBody>
      </p:sp>
      <p:cxnSp>
        <p:nvCxnSpPr>
          <p:cNvPr id="22542" name="AutoShape 15"/>
          <p:cNvCxnSpPr>
            <a:cxnSpLocks noChangeShapeType="1"/>
            <a:endCxn id="22532" idx="1"/>
          </p:cNvCxnSpPr>
          <p:nvPr/>
        </p:nvCxnSpPr>
        <p:spPr bwMode="auto">
          <a:xfrm>
            <a:off x="4789488" y="4495800"/>
            <a:ext cx="2930525" cy="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22543" name="AutoShape 16"/>
          <p:cNvCxnSpPr>
            <a:cxnSpLocks noChangeShapeType="1"/>
            <a:stCxn id="22530" idx="1"/>
            <a:endCxn id="22531" idx="1"/>
          </p:cNvCxnSpPr>
          <p:nvPr/>
        </p:nvCxnSpPr>
        <p:spPr bwMode="auto">
          <a:xfrm>
            <a:off x="1243013" y="4495800"/>
            <a:ext cx="2719387" cy="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22544" name="Rectangle 18"/>
          <p:cNvSpPr>
            <a:spLocks noGrp="1" noChangeArrowheads="1"/>
          </p:cNvSpPr>
          <p:nvPr>
            <p:ph type="title"/>
          </p:nvPr>
        </p:nvSpPr>
        <p:spPr>
          <a:xfrm>
            <a:off x="457200" y="533400"/>
            <a:ext cx="8229600" cy="1066800"/>
          </a:xfrm>
        </p:spPr>
        <p:txBody>
          <a:bodyPr lIns="90488" tIns="44450" rIns="90488" bIns="44450"/>
          <a:lstStyle/>
          <a:p>
            <a:r>
              <a:rPr lang="en-US" altLang="en-US" b="1" dirty="0"/>
              <a:t>Prime and Conversion Costs</a:t>
            </a:r>
          </a:p>
        </p:txBody>
      </p:sp>
      <p:sp>
        <p:nvSpPr>
          <p:cNvPr id="19" name="Rectangle 1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23" name="Rectangle 22">
            <a:extLst>
              <a:ext uri="{FF2B5EF4-FFF2-40B4-BE49-F238E27FC236}">
                <a16:creationId xmlns:a16="http://schemas.microsoft.com/office/drawing/2014/main" xmlns="" id="{E16D08ED-92A4-F744-9ED3-C00C0A59045F}"/>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2" name="Rounded Rectangle 20">
            <a:extLst>
              <a:ext uri="{FF2B5EF4-FFF2-40B4-BE49-F238E27FC236}">
                <a16:creationId xmlns:a16="http://schemas.microsoft.com/office/drawing/2014/main" xmlns="" id="{F0F942A8-456E-4F27-89F9-5CCF70536AD2}"/>
              </a:ext>
            </a:extLst>
          </p:cNvPr>
          <p:cNvSpPr/>
          <p:nvPr/>
        </p:nvSpPr>
        <p:spPr>
          <a:xfrm>
            <a:off x="81012" y="6553201"/>
            <a:ext cx="5176788" cy="2102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sz="1100" dirty="0">
                <a:solidFill>
                  <a:prstClr val="black"/>
                </a:solidFill>
                <a:cs typeface="Arial" charset="0"/>
              </a:rPr>
              <a:t>Describe accounting concepts useful in classifying costs.</a:t>
            </a:r>
            <a:endParaRPr lang="en-US" sz="1100" dirty="0"/>
          </a:p>
        </p:txBody>
      </p:sp>
      <p:sp>
        <p:nvSpPr>
          <p:cNvPr id="21" name="Slide Number Placeholder 7">
            <a:extLst>
              <a:ext uri="{FF2B5EF4-FFF2-40B4-BE49-F238E27FC236}">
                <a16:creationId xmlns:a16="http://schemas.microsoft.com/office/drawing/2014/main" xmlns="" id="{B4FD91ED-3BDC-481E-B840-C0718C97EDDF}"/>
              </a:ext>
            </a:extLst>
          </p:cNvPr>
          <p:cNvSpPr txBox="1">
            <a:spLocks/>
          </p:cNvSpPr>
          <p:nvPr/>
        </p:nvSpPr>
        <p:spPr>
          <a:xfrm>
            <a:off x="6836229"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14-</a:t>
            </a:r>
            <a:fld id="{389021C6-BF4E-47D5-A0FD-A156D54A87E1}" type="slidenum">
              <a:rPr lang="en-US" smtClean="0">
                <a:solidFill>
                  <a:schemeClr val="tx1">
                    <a:lumMod val="50000"/>
                    <a:lumOff val="50000"/>
                  </a:schemeClr>
                </a:solidFill>
              </a:rPr>
              <a:pPr>
                <a:defRPr/>
              </a:pPr>
              <a:t>14</a:t>
            </a:fld>
            <a:endParaRPr lang="en-US" dirty="0">
              <a:solidFill>
                <a:schemeClr val="tx1">
                  <a:lumMod val="50000"/>
                  <a:lumOff val="50000"/>
                </a:schemeClr>
              </a:solidFill>
            </a:endParaRPr>
          </a:p>
        </p:txBody>
      </p:sp>
    </p:spTree>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Oval 2"/>
          <p:cNvSpPr>
            <a:spLocks noChangeArrowheads="1"/>
          </p:cNvSpPr>
          <p:nvPr/>
        </p:nvSpPr>
        <p:spPr bwMode="auto">
          <a:xfrm>
            <a:off x="3278188" y="3048000"/>
            <a:ext cx="2578100" cy="990600"/>
          </a:xfrm>
          <a:prstGeom prst="ellipse">
            <a:avLst/>
          </a:prstGeom>
          <a:solidFill>
            <a:schemeClr val="accent1"/>
          </a:solidFill>
          <a:ln w="25400">
            <a:solidFill>
              <a:schemeClr val="tx1"/>
            </a:solidFill>
            <a:round/>
            <a:headEnd/>
            <a:tailEnd/>
          </a:ln>
        </p:spPr>
        <p:txBody>
          <a:bodyPr wrap="none" anchor="ctr"/>
          <a:lstStyle/>
          <a:p>
            <a:pPr algn="ctr">
              <a:defRPr/>
            </a:pPr>
            <a:r>
              <a:rPr lang="en-US" sz="3200" b="1" dirty="0">
                <a:solidFill>
                  <a:schemeClr val="bg1">
                    <a:lumMod val="95000"/>
                  </a:schemeClr>
                </a:solidFill>
                <a:latin typeface="Arial" charset="0"/>
              </a:rPr>
              <a:t>Product</a:t>
            </a:r>
          </a:p>
        </p:txBody>
      </p:sp>
      <p:sp>
        <p:nvSpPr>
          <p:cNvPr id="14339" name="Rectangle 4"/>
          <p:cNvSpPr>
            <a:spLocks noGrp="1" noChangeArrowheads="1"/>
          </p:cNvSpPr>
          <p:nvPr>
            <p:ph type="title"/>
          </p:nvPr>
        </p:nvSpPr>
        <p:spPr>
          <a:xfrm>
            <a:off x="457200" y="533400"/>
            <a:ext cx="8229600" cy="1219200"/>
          </a:xfrm>
        </p:spPr>
        <p:txBody>
          <a:bodyPr>
            <a:normAutofit/>
          </a:bodyPr>
          <a:lstStyle/>
          <a:p>
            <a:r>
              <a:rPr lang="en-US" altLang="en-US" b="1" dirty="0"/>
              <a:t>Manufacturing Costs</a:t>
            </a:r>
          </a:p>
        </p:txBody>
      </p:sp>
      <p:sp>
        <p:nvSpPr>
          <p:cNvPr id="19" name="Rectangle 18"/>
          <p:cNvSpPr/>
          <p:nvPr/>
        </p:nvSpPr>
        <p:spPr>
          <a:xfrm>
            <a:off x="495300" y="1905000"/>
            <a:ext cx="2193925" cy="822325"/>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en-US" sz="2400" dirty="0">
                <a:solidFill>
                  <a:schemeClr val="tx1"/>
                </a:solidFill>
                <a:latin typeface="Arial" pitchFamily="34" charset="0"/>
                <a:cs typeface="Arial" pitchFamily="34" charset="0"/>
              </a:rPr>
              <a:t>Direct</a:t>
            </a:r>
            <a:br>
              <a:rPr lang="en-US" sz="2400" dirty="0">
                <a:solidFill>
                  <a:schemeClr val="tx1"/>
                </a:solidFill>
                <a:latin typeface="Arial" pitchFamily="34" charset="0"/>
                <a:cs typeface="Arial" pitchFamily="34" charset="0"/>
              </a:rPr>
            </a:br>
            <a:r>
              <a:rPr lang="en-US" sz="2400" dirty="0">
                <a:solidFill>
                  <a:schemeClr val="tx1"/>
                </a:solidFill>
                <a:latin typeface="Arial" pitchFamily="34" charset="0"/>
                <a:cs typeface="Arial" pitchFamily="34" charset="0"/>
              </a:rPr>
              <a:t>Labor</a:t>
            </a:r>
          </a:p>
        </p:txBody>
      </p:sp>
      <p:sp>
        <p:nvSpPr>
          <p:cNvPr id="20" name="Rectangle 19"/>
          <p:cNvSpPr/>
          <p:nvPr/>
        </p:nvSpPr>
        <p:spPr>
          <a:xfrm>
            <a:off x="3470275" y="1828800"/>
            <a:ext cx="2193925" cy="7620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en-US" sz="2400" dirty="0">
                <a:solidFill>
                  <a:schemeClr val="tx1"/>
                </a:solidFill>
                <a:latin typeface="Arial" pitchFamily="34" charset="0"/>
                <a:cs typeface="Arial" pitchFamily="34" charset="0"/>
              </a:rPr>
              <a:t>Direct</a:t>
            </a:r>
            <a:br>
              <a:rPr lang="en-US" sz="2400" dirty="0">
                <a:solidFill>
                  <a:schemeClr val="tx1"/>
                </a:solidFill>
                <a:latin typeface="Arial" pitchFamily="34" charset="0"/>
                <a:cs typeface="Arial" pitchFamily="34" charset="0"/>
              </a:rPr>
            </a:br>
            <a:r>
              <a:rPr lang="en-US" sz="2400" dirty="0">
                <a:solidFill>
                  <a:schemeClr val="tx1"/>
                </a:solidFill>
                <a:latin typeface="Arial" pitchFamily="34" charset="0"/>
                <a:cs typeface="Arial" pitchFamily="34" charset="0"/>
              </a:rPr>
              <a:t>Material</a:t>
            </a:r>
          </a:p>
        </p:txBody>
      </p:sp>
      <p:sp>
        <p:nvSpPr>
          <p:cNvPr id="21" name="Rectangle 20"/>
          <p:cNvSpPr/>
          <p:nvPr/>
        </p:nvSpPr>
        <p:spPr>
          <a:xfrm>
            <a:off x="6438900" y="1905000"/>
            <a:ext cx="2193925" cy="822325"/>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en-US" sz="2400" dirty="0">
                <a:solidFill>
                  <a:schemeClr val="tx1"/>
                </a:solidFill>
                <a:latin typeface="Arial" pitchFamily="34" charset="0"/>
                <a:cs typeface="Arial" pitchFamily="34" charset="0"/>
              </a:rPr>
              <a:t>Factory Overhead</a:t>
            </a:r>
          </a:p>
        </p:txBody>
      </p:sp>
      <p:cxnSp>
        <p:nvCxnSpPr>
          <p:cNvPr id="23" name="Straight Arrow Connector 22"/>
          <p:cNvCxnSpPr>
            <a:stCxn id="19" idx="2"/>
          </p:cNvCxnSpPr>
          <p:nvPr/>
        </p:nvCxnSpPr>
        <p:spPr>
          <a:xfrm rot="16200000" flipH="1">
            <a:off x="2390775" y="1928813"/>
            <a:ext cx="465138" cy="20621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1" idx="2"/>
          </p:cNvCxnSpPr>
          <p:nvPr/>
        </p:nvCxnSpPr>
        <p:spPr>
          <a:xfrm rot="5400000">
            <a:off x="6274594" y="1931194"/>
            <a:ext cx="465138" cy="2057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46"/>
          <p:cNvGrpSpPr>
            <a:grpSpLocks/>
          </p:cNvGrpSpPr>
          <p:nvPr/>
        </p:nvGrpSpPr>
        <p:grpSpPr bwMode="auto">
          <a:xfrm>
            <a:off x="81012" y="4191000"/>
            <a:ext cx="8758186" cy="1905001"/>
            <a:chOff x="67165" y="4038600"/>
            <a:chExt cx="9012330" cy="2619376"/>
          </a:xfrm>
        </p:grpSpPr>
        <p:sp>
          <p:nvSpPr>
            <p:cNvPr id="14348" name="Line 7"/>
            <p:cNvSpPr>
              <a:spLocks noChangeShapeType="1"/>
            </p:cNvSpPr>
            <p:nvPr/>
          </p:nvSpPr>
          <p:spPr bwMode="auto">
            <a:xfrm flipV="1">
              <a:off x="2252663" y="4422775"/>
              <a:ext cx="0" cy="733798"/>
            </a:xfrm>
            <a:prstGeom prst="line">
              <a:avLst/>
            </a:prstGeom>
            <a:noFill/>
            <a:ln w="508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4349" name="Line 8"/>
            <p:cNvSpPr>
              <a:spLocks noChangeShapeType="1"/>
            </p:cNvSpPr>
            <p:nvPr/>
          </p:nvSpPr>
          <p:spPr bwMode="auto">
            <a:xfrm flipV="1">
              <a:off x="6765175" y="4422775"/>
              <a:ext cx="0" cy="733798"/>
            </a:xfrm>
            <a:prstGeom prst="line">
              <a:avLst/>
            </a:prstGeom>
            <a:noFill/>
            <a:ln w="508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41" name="Rectangle 3"/>
            <p:cNvSpPr>
              <a:spLocks noChangeArrowheads="1"/>
            </p:cNvSpPr>
            <p:nvPr/>
          </p:nvSpPr>
          <p:spPr bwMode="auto">
            <a:xfrm>
              <a:off x="67165" y="4038600"/>
              <a:ext cx="9012330" cy="646612"/>
            </a:xfrm>
            <a:prstGeom prst="rect">
              <a:avLst/>
            </a:prstGeom>
            <a:solidFill>
              <a:schemeClr val="accent2">
                <a:lumMod val="40000"/>
                <a:lumOff val="60000"/>
              </a:schemeClr>
            </a:solidFill>
            <a:ln w="28575" cmpd="thickThin">
              <a:solidFill>
                <a:schemeClr val="tx1"/>
              </a:solidFill>
              <a:miter lim="800000"/>
              <a:headEnd/>
              <a:tailEnd/>
            </a:ln>
          </p:spPr>
          <p:txBody>
            <a:bodyPr wrap="none" lIns="90488" tIns="44450" rIns="90488" bIns="44450" anchor="ctr"/>
            <a:lstStyle/>
            <a:p>
              <a:pPr algn="ctr">
                <a:defRPr/>
              </a:pPr>
              <a:r>
                <a:rPr lang="en-US" sz="2000" b="1" dirty="0">
                  <a:latin typeface="Arial" charset="0"/>
                </a:rPr>
                <a:t>Period costs </a:t>
              </a:r>
              <a:r>
                <a:rPr lang="en-US" sz="2000" dirty="0">
                  <a:latin typeface="Arial" charset="0"/>
                </a:rPr>
                <a:t>are nonproduction costs linked to a time period, (not products).</a:t>
              </a:r>
            </a:p>
          </p:txBody>
        </p:sp>
        <p:sp>
          <p:nvSpPr>
            <p:cNvPr id="45" name="Rectangle 9"/>
            <p:cNvSpPr>
              <a:spLocks noChangeArrowheads="1"/>
            </p:cNvSpPr>
            <p:nvPr/>
          </p:nvSpPr>
          <p:spPr bwMode="auto">
            <a:xfrm>
              <a:off x="4923705" y="5133974"/>
              <a:ext cx="4155790" cy="1524002"/>
            </a:xfrm>
            <a:prstGeom prst="rect">
              <a:avLst/>
            </a:prstGeom>
            <a:solidFill>
              <a:schemeClr val="accent2">
                <a:lumMod val="20000"/>
                <a:lumOff val="80000"/>
              </a:schemeClr>
            </a:solidFill>
            <a:ln w="28575" cmpd="thickThin">
              <a:solidFill>
                <a:schemeClr val="tx1"/>
              </a:solidFill>
              <a:miter lim="800000"/>
              <a:headEnd/>
              <a:tailEnd/>
            </a:ln>
          </p:spPr>
          <p:txBody>
            <a:bodyPr wrap="none" lIns="90488" tIns="44450" rIns="90488" bIns="44450" anchor="ctr"/>
            <a:lstStyle/>
            <a:p>
              <a:pPr algn="ctr">
                <a:spcBef>
                  <a:spcPct val="40000"/>
                </a:spcBef>
                <a:defRPr/>
              </a:pPr>
              <a:r>
                <a:rPr lang="en-US" dirty="0">
                  <a:latin typeface="Arial" charset="0"/>
                </a:rPr>
                <a:t>General and Administrative </a:t>
              </a:r>
              <a:br>
                <a:rPr lang="en-US" dirty="0">
                  <a:latin typeface="Arial" charset="0"/>
                </a:rPr>
              </a:br>
              <a:r>
                <a:rPr lang="en-US" dirty="0">
                  <a:latin typeface="Arial" charset="0"/>
                </a:rPr>
                <a:t>expenses are costs of staff support </a:t>
              </a:r>
              <a:br>
                <a:rPr lang="en-US" dirty="0">
                  <a:latin typeface="Arial" charset="0"/>
                </a:rPr>
              </a:br>
              <a:r>
                <a:rPr lang="en-US" dirty="0">
                  <a:latin typeface="Arial" charset="0"/>
                </a:rPr>
                <a:t>and administrative functions.</a:t>
              </a:r>
            </a:p>
          </p:txBody>
        </p:sp>
        <p:sp>
          <p:nvSpPr>
            <p:cNvPr id="46" name="Rectangle 10"/>
            <p:cNvSpPr>
              <a:spLocks noChangeArrowheads="1"/>
            </p:cNvSpPr>
            <p:nvPr/>
          </p:nvSpPr>
          <p:spPr bwMode="auto">
            <a:xfrm>
              <a:off x="328913" y="5129213"/>
              <a:ext cx="4124325" cy="1528762"/>
            </a:xfrm>
            <a:prstGeom prst="rect">
              <a:avLst/>
            </a:prstGeom>
            <a:solidFill>
              <a:schemeClr val="accent2">
                <a:lumMod val="20000"/>
                <a:lumOff val="80000"/>
              </a:schemeClr>
            </a:solidFill>
            <a:ln w="28575" cmpd="thickThin">
              <a:solidFill>
                <a:schemeClr val="tx1"/>
              </a:solidFill>
              <a:miter lim="800000"/>
              <a:headEnd/>
              <a:tailEnd/>
            </a:ln>
          </p:spPr>
          <p:txBody>
            <a:bodyPr wrap="none" lIns="90488" tIns="44450" rIns="90488" bIns="44450" anchor="ctr"/>
            <a:lstStyle/>
            <a:p>
              <a:pPr algn="ctr">
                <a:spcBef>
                  <a:spcPct val="40000"/>
                </a:spcBef>
                <a:defRPr/>
              </a:pPr>
              <a:r>
                <a:rPr lang="en-US" dirty="0">
                  <a:latin typeface="Arial" charset="0"/>
                </a:rPr>
                <a:t>Selling expenses are costs to</a:t>
              </a:r>
              <a:br>
                <a:rPr lang="en-US" dirty="0">
                  <a:latin typeface="Arial" charset="0"/>
                </a:rPr>
              </a:br>
              <a:r>
                <a:rPr lang="en-US" dirty="0">
                  <a:latin typeface="Arial" charset="0"/>
                </a:rPr>
                <a:t>obtain orders and to deliver</a:t>
              </a:r>
              <a:br>
                <a:rPr lang="en-US" dirty="0">
                  <a:latin typeface="Arial" charset="0"/>
                </a:rPr>
              </a:br>
              <a:r>
                <a:rPr lang="en-US" dirty="0">
                  <a:latin typeface="Arial" charset="0"/>
                </a:rPr>
                <a:t>finished goods to customers.</a:t>
              </a:r>
            </a:p>
          </p:txBody>
        </p:sp>
      </p:grpSp>
      <p:cxnSp>
        <p:nvCxnSpPr>
          <p:cNvPr id="22" name="Straight Arrow Connector 21"/>
          <p:cNvCxnSpPr>
            <a:stCxn id="20" idx="2"/>
            <a:endCxn id="48130" idx="0"/>
          </p:cNvCxnSpPr>
          <p:nvPr/>
        </p:nvCxnSpPr>
        <p:spPr>
          <a:xfrm>
            <a:off x="4567238" y="2590800"/>
            <a:ext cx="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28" name="Rectangle 27">
            <a:extLst>
              <a:ext uri="{FF2B5EF4-FFF2-40B4-BE49-F238E27FC236}">
                <a16:creationId xmlns:a16="http://schemas.microsoft.com/office/drawing/2014/main" xmlns="" id="{AC782F57-7108-8A43-81BF-E7CFBD8E384E}"/>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6" name="Rounded Rectangle 20">
            <a:extLst>
              <a:ext uri="{FF2B5EF4-FFF2-40B4-BE49-F238E27FC236}">
                <a16:creationId xmlns:a16="http://schemas.microsoft.com/office/drawing/2014/main" xmlns="" id="{755E2F47-F810-4A89-B7AA-40D976AB59D2}"/>
              </a:ext>
            </a:extLst>
          </p:cNvPr>
          <p:cNvSpPr/>
          <p:nvPr/>
        </p:nvSpPr>
        <p:spPr>
          <a:xfrm>
            <a:off x="81012" y="6553201"/>
            <a:ext cx="5176788" cy="2102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sz="1100" dirty="0">
                <a:solidFill>
                  <a:prstClr val="black"/>
                </a:solidFill>
                <a:cs typeface="Arial" charset="0"/>
              </a:rPr>
              <a:t>Describe accounting concepts useful in classifying costs.</a:t>
            </a:r>
            <a:endParaRPr lang="en-US" sz="1100" dirty="0"/>
          </a:p>
        </p:txBody>
      </p:sp>
      <p:sp>
        <p:nvSpPr>
          <p:cNvPr id="24" name="Slide Number Placeholder 7">
            <a:extLst>
              <a:ext uri="{FF2B5EF4-FFF2-40B4-BE49-F238E27FC236}">
                <a16:creationId xmlns:a16="http://schemas.microsoft.com/office/drawing/2014/main" xmlns="" id="{C45FED1D-0079-4D3F-BCC7-606BCEC3FA2D}"/>
              </a:ext>
            </a:extLst>
          </p:cNvPr>
          <p:cNvSpPr txBox="1">
            <a:spLocks/>
          </p:cNvSpPr>
          <p:nvPr/>
        </p:nvSpPr>
        <p:spPr>
          <a:xfrm>
            <a:off x="6819899"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14-</a:t>
            </a:r>
            <a:fld id="{389021C6-BF4E-47D5-A0FD-A156D54A87E1}" type="slidenum">
              <a:rPr lang="en-US" smtClean="0">
                <a:solidFill>
                  <a:schemeClr val="tx1">
                    <a:lumMod val="50000"/>
                    <a:lumOff val="50000"/>
                  </a:schemeClr>
                </a:solidFill>
              </a:rPr>
              <a:pPr>
                <a:defRPr/>
              </a:pPr>
              <a:t>15</a:t>
            </a:fld>
            <a:endParaRPr lang="en-US" dirty="0">
              <a:solidFill>
                <a:schemeClr val="tx1">
                  <a:lumMod val="50000"/>
                  <a:lumOff val="50000"/>
                </a:schemeClr>
              </a:solidFill>
            </a:endParaRPr>
          </a:p>
        </p:txBody>
      </p:sp>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title"/>
          </p:nvPr>
        </p:nvSpPr>
        <p:spPr>
          <a:xfrm>
            <a:off x="457200" y="762000"/>
            <a:ext cx="8229600" cy="1143000"/>
          </a:xfrm>
        </p:spPr>
        <p:txBody>
          <a:bodyPr>
            <a:normAutofit/>
          </a:bodyPr>
          <a:lstStyle/>
          <a:p>
            <a:r>
              <a:rPr lang="en-US" altLang="en-US" b="1" dirty="0"/>
              <a:t>Product versus Period Costs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8" name="TextBox 7"/>
          <p:cNvSpPr txBox="1"/>
          <p:nvPr/>
        </p:nvSpPr>
        <p:spPr>
          <a:xfrm>
            <a:off x="7814971" y="165009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14.7</a:t>
            </a:r>
          </a:p>
        </p:txBody>
      </p:sp>
      <p:sp>
        <p:nvSpPr>
          <p:cNvPr id="10" name="Rectangle 9">
            <a:extLst>
              <a:ext uri="{FF2B5EF4-FFF2-40B4-BE49-F238E27FC236}">
                <a16:creationId xmlns:a16="http://schemas.microsoft.com/office/drawing/2014/main" xmlns="" id="{B122DDF1-73F0-9B4F-9A46-74156491477F}"/>
              </a:ext>
            </a:extLst>
          </p:cNvPr>
          <p:cNvSpPr>
            <a:spLocks noGrp="1" noChangeArrowheads="1"/>
          </p:cNvSpPr>
          <p:nvPr/>
        </p:nvSpPr>
        <p:spPr bwMode="auto">
          <a:xfrm>
            <a:off x="6324600" y="638616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Rounded Rectangle 20">
            <a:extLst>
              <a:ext uri="{FF2B5EF4-FFF2-40B4-BE49-F238E27FC236}">
                <a16:creationId xmlns:a16="http://schemas.microsoft.com/office/drawing/2014/main" xmlns="" id="{68516422-1E30-4F4D-B55B-08A1BDEE25A2}"/>
              </a:ext>
            </a:extLst>
          </p:cNvPr>
          <p:cNvSpPr/>
          <p:nvPr/>
        </p:nvSpPr>
        <p:spPr>
          <a:xfrm>
            <a:off x="81012" y="6553201"/>
            <a:ext cx="5176788" cy="2102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sz="1100" dirty="0">
                <a:solidFill>
                  <a:prstClr val="black"/>
                </a:solidFill>
                <a:cs typeface="Arial" charset="0"/>
              </a:rPr>
              <a:t>Describe accounting concepts useful in classifying costs.</a:t>
            </a:r>
            <a:endParaRPr lang="en-US" sz="1100" dirty="0"/>
          </a:p>
        </p:txBody>
      </p:sp>
      <p:pic>
        <p:nvPicPr>
          <p:cNvPr id="3" name="Picture 2">
            <a:extLst>
              <a:ext uri="{FF2B5EF4-FFF2-40B4-BE49-F238E27FC236}">
                <a16:creationId xmlns:a16="http://schemas.microsoft.com/office/drawing/2014/main" xmlns="" id="{DF820CA6-0673-4EEE-8CA2-E8812F0E0293}"/>
              </a:ext>
            </a:extLst>
          </p:cNvPr>
          <p:cNvPicPr>
            <a:picLocks noChangeAspect="1"/>
          </p:cNvPicPr>
          <p:nvPr/>
        </p:nvPicPr>
        <p:blipFill>
          <a:blip r:embed="rId3"/>
          <a:stretch>
            <a:fillRect/>
          </a:stretch>
        </p:blipFill>
        <p:spPr>
          <a:xfrm>
            <a:off x="262229" y="2632990"/>
            <a:ext cx="8619542" cy="1819200"/>
          </a:xfrm>
          <a:prstGeom prst="rect">
            <a:avLst/>
          </a:prstGeom>
        </p:spPr>
      </p:pic>
      <p:sp>
        <p:nvSpPr>
          <p:cNvPr id="12" name="Slide Number Placeholder 7">
            <a:extLst>
              <a:ext uri="{FF2B5EF4-FFF2-40B4-BE49-F238E27FC236}">
                <a16:creationId xmlns:a16="http://schemas.microsoft.com/office/drawing/2014/main" xmlns="" id="{48CCEE9D-4F3E-4C6B-BD73-4C269551860D}"/>
              </a:ext>
            </a:extLst>
          </p:cNvPr>
          <p:cNvSpPr txBox="1">
            <a:spLocks/>
          </p:cNvSpPr>
          <p:nvPr/>
        </p:nvSpPr>
        <p:spPr>
          <a:xfrm>
            <a:off x="6721929"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14-</a:t>
            </a:r>
            <a:fld id="{389021C6-BF4E-47D5-A0FD-A156D54A87E1}" type="slidenum">
              <a:rPr lang="en-US" smtClean="0">
                <a:solidFill>
                  <a:schemeClr val="tx1">
                    <a:lumMod val="50000"/>
                    <a:lumOff val="50000"/>
                  </a:schemeClr>
                </a:solidFill>
              </a:rPr>
              <a:pPr>
                <a:defRPr/>
              </a:pPr>
              <a:t>16</a:t>
            </a:fld>
            <a:endParaRPr lang="en-US" dirty="0">
              <a:solidFill>
                <a:schemeClr val="tx1">
                  <a:lumMod val="50000"/>
                  <a:lumOff val="50000"/>
                </a:schemeClr>
              </a:solidFill>
            </a:endParaRPr>
          </a:p>
        </p:txBody>
      </p:sp>
    </p:spTree>
    <p:extLst>
      <p:ext uri="{BB962C8B-B14F-4D97-AF65-F5344CB8AC3E}">
        <p14:creationId xmlns:p14="http://schemas.microsoft.com/office/powerpoint/2010/main" val="61276860"/>
      </p:ext>
    </p:extLst>
  </p:cSld>
  <p:clrMapOvr>
    <a:masterClrMapping/>
  </p:clrMapOvr>
  <p:transition spd="med">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2"/>
          <p:cNvSpPr>
            <a:spLocks noGrp="1" noChangeArrowheads="1"/>
          </p:cNvSpPr>
          <p:nvPr>
            <p:ph type="title"/>
          </p:nvPr>
        </p:nvSpPr>
        <p:spPr>
          <a:xfrm>
            <a:off x="609600" y="1027284"/>
            <a:ext cx="8229600" cy="533400"/>
          </a:xfrm>
        </p:spPr>
        <p:txBody>
          <a:bodyPr>
            <a:normAutofit fontScale="90000"/>
          </a:bodyPr>
          <a:lstStyle/>
          <a:p>
            <a:r>
              <a:rPr lang="en-US" altLang="en-US" b="1" dirty="0"/>
              <a:t>Reporting Product and Period Costs</a:t>
            </a:r>
            <a:br>
              <a:rPr lang="en-US" altLang="en-US" b="1" dirty="0"/>
            </a:br>
            <a:r>
              <a:rPr lang="en-US" altLang="en-US" b="1" dirty="0"/>
              <a:t>in Financial Statements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8" name="TextBox 7"/>
          <p:cNvSpPr txBox="1"/>
          <p:nvPr/>
        </p:nvSpPr>
        <p:spPr>
          <a:xfrm>
            <a:off x="7623048" y="156068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14.8</a:t>
            </a:r>
          </a:p>
        </p:txBody>
      </p:sp>
      <p:sp>
        <p:nvSpPr>
          <p:cNvPr id="10" name="Rectangle 9">
            <a:extLst>
              <a:ext uri="{FF2B5EF4-FFF2-40B4-BE49-F238E27FC236}">
                <a16:creationId xmlns:a16="http://schemas.microsoft.com/office/drawing/2014/main" xmlns="" id="{2514EE25-A392-8449-8508-E152E55C855E}"/>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Rounded Rectangle 20">
            <a:extLst>
              <a:ext uri="{FF2B5EF4-FFF2-40B4-BE49-F238E27FC236}">
                <a16:creationId xmlns:a16="http://schemas.microsoft.com/office/drawing/2014/main" xmlns="" id="{23611B06-63B2-49F7-881A-641B244C8DBC}"/>
              </a:ext>
            </a:extLst>
          </p:cNvPr>
          <p:cNvSpPr/>
          <p:nvPr/>
        </p:nvSpPr>
        <p:spPr>
          <a:xfrm>
            <a:off x="81012" y="6553201"/>
            <a:ext cx="5176788" cy="2102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sz="1100" dirty="0">
                <a:solidFill>
                  <a:prstClr val="black"/>
                </a:solidFill>
                <a:cs typeface="Arial" charset="0"/>
              </a:rPr>
              <a:t>Describe accounting concepts useful in classifying costs.</a:t>
            </a:r>
            <a:endParaRPr lang="en-US" sz="1100" dirty="0"/>
          </a:p>
        </p:txBody>
      </p:sp>
      <p:pic>
        <p:nvPicPr>
          <p:cNvPr id="2" name="Picture 1">
            <a:extLst>
              <a:ext uri="{FF2B5EF4-FFF2-40B4-BE49-F238E27FC236}">
                <a16:creationId xmlns:a16="http://schemas.microsoft.com/office/drawing/2014/main" xmlns="" id="{4321CE78-7E5C-4259-9980-4F98449E137C}"/>
              </a:ext>
            </a:extLst>
          </p:cNvPr>
          <p:cNvPicPr>
            <a:picLocks noChangeAspect="1"/>
          </p:cNvPicPr>
          <p:nvPr/>
        </p:nvPicPr>
        <p:blipFill>
          <a:blip r:embed="rId3"/>
          <a:stretch>
            <a:fillRect/>
          </a:stretch>
        </p:blipFill>
        <p:spPr>
          <a:xfrm>
            <a:off x="496400" y="2512608"/>
            <a:ext cx="8038000" cy="3049991"/>
          </a:xfrm>
          <a:prstGeom prst="rect">
            <a:avLst/>
          </a:prstGeom>
        </p:spPr>
      </p:pic>
      <p:sp>
        <p:nvSpPr>
          <p:cNvPr id="12" name="Slide Number Placeholder 7">
            <a:extLst>
              <a:ext uri="{FF2B5EF4-FFF2-40B4-BE49-F238E27FC236}">
                <a16:creationId xmlns:a16="http://schemas.microsoft.com/office/drawing/2014/main" xmlns="" id="{F593085C-0747-4169-B92B-6BBD6F7D79B3}"/>
              </a:ext>
            </a:extLst>
          </p:cNvPr>
          <p:cNvSpPr txBox="1">
            <a:spLocks/>
          </p:cNvSpPr>
          <p:nvPr/>
        </p:nvSpPr>
        <p:spPr>
          <a:xfrm>
            <a:off x="6858000" y="6398286"/>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14-</a:t>
            </a:r>
            <a:fld id="{389021C6-BF4E-47D5-A0FD-A156D54A87E1}" type="slidenum">
              <a:rPr lang="en-US" smtClean="0">
                <a:solidFill>
                  <a:schemeClr val="tx1">
                    <a:lumMod val="50000"/>
                    <a:lumOff val="50000"/>
                  </a:schemeClr>
                </a:solidFill>
              </a:rPr>
              <a:pPr>
                <a:defRPr/>
              </a:pPr>
              <a:t>17</a:t>
            </a:fld>
            <a:endParaRPr lang="en-US" dirty="0">
              <a:solidFill>
                <a:schemeClr val="tx1">
                  <a:lumMod val="50000"/>
                  <a:lumOff val="50000"/>
                </a:schemeClr>
              </a:solidFill>
            </a:endParaRPr>
          </a:p>
        </p:txBody>
      </p:sp>
    </p:spTree>
    <p:extLst>
      <p:ext uri="{BB962C8B-B14F-4D97-AF65-F5344CB8AC3E}">
        <p14:creationId xmlns:p14="http://schemas.microsoft.com/office/powerpoint/2010/main" val="3051792055"/>
      </p:ext>
    </p:ext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
          <p:cNvSpPr>
            <a:spLocks noGrp="1" noChangeArrowheads="1"/>
          </p:cNvSpPr>
          <p:nvPr>
            <p:ph type="title"/>
          </p:nvPr>
        </p:nvSpPr>
        <p:spPr>
          <a:xfrm>
            <a:off x="457200" y="685800"/>
            <a:ext cx="8229600" cy="1143000"/>
          </a:xfrm>
        </p:spPr>
        <p:txBody>
          <a:bodyPr>
            <a:normAutofit fontScale="90000"/>
          </a:bodyPr>
          <a:lstStyle/>
          <a:p>
            <a:r>
              <a:rPr lang="en-US" altLang="en-US" b="1" dirty="0"/>
              <a:t>Cost Concepts for Service Companies</a:t>
            </a:r>
          </a:p>
        </p:txBody>
      </p:sp>
      <p:sp>
        <p:nvSpPr>
          <p:cNvPr id="5" name="Rectangle 4"/>
          <p:cNvSpPr/>
          <p:nvPr/>
        </p:nvSpPr>
        <p:spPr>
          <a:xfrm>
            <a:off x="685800" y="2133600"/>
            <a:ext cx="7696200" cy="954107"/>
          </a:xfrm>
          <a:prstGeom prst="rect">
            <a:avLst/>
          </a:prstGeom>
          <a:solidFill>
            <a:schemeClr val="accent4">
              <a:lumMod val="20000"/>
              <a:lumOff val="80000"/>
            </a:schemeClr>
          </a:solidFill>
          <a:ln>
            <a:solidFill>
              <a:srgbClr val="002060"/>
            </a:solidFill>
          </a:ln>
        </p:spPr>
        <p:txBody>
          <a:bodyPr wrap="square">
            <a:spAutoFit/>
          </a:bodyPr>
          <a:lstStyle/>
          <a:p>
            <a:pPr algn="ctr">
              <a:defRPr/>
            </a:pPr>
            <a:r>
              <a:rPr lang="en-US" sz="2800" b="1" dirty="0">
                <a:solidFill>
                  <a:srgbClr val="002060"/>
                </a:solidFill>
              </a:rPr>
              <a:t>The cost concepts described are generally applicable to service organizations. </a:t>
            </a:r>
          </a:p>
        </p:txBody>
      </p:sp>
      <p:sp>
        <p:nvSpPr>
          <p:cNvPr id="6" name="Rectangle 5"/>
          <p:cNvSpPr/>
          <p:nvPr/>
        </p:nvSpPr>
        <p:spPr>
          <a:xfrm>
            <a:off x="2590800" y="3395663"/>
            <a:ext cx="3886200" cy="2308324"/>
          </a:xfrm>
          <a:prstGeom prst="rect">
            <a:avLst/>
          </a:prstGeom>
          <a:solidFill>
            <a:srgbClr val="002060"/>
          </a:solidFill>
        </p:spPr>
        <p:txBody>
          <a:bodyPr>
            <a:spAutoFit/>
          </a:bodyPr>
          <a:lstStyle/>
          <a:p>
            <a:pPr algn="ctr">
              <a:defRPr/>
            </a:pPr>
            <a:r>
              <a:rPr lang="en-US" sz="2400" b="1" dirty="0">
                <a:solidFill>
                  <a:prstClr val="white">
                    <a:lumMod val="95000"/>
                  </a:prstClr>
                </a:solidFill>
              </a:rPr>
              <a:t>Service companies can classify costs as direct materials, direct labor, overhead, selling, or general and administrative costs. </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11" name="Rectangle 10">
            <a:extLst>
              <a:ext uri="{FF2B5EF4-FFF2-40B4-BE49-F238E27FC236}">
                <a16:creationId xmlns:a16="http://schemas.microsoft.com/office/drawing/2014/main" xmlns="" id="{24687F08-C0F4-9F47-BA9A-A738033BF10B}"/>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Rounded Rectangle 20">
            <a:extLst>
              <a:ext uri="{FF2B5EF4-FFF2-40B4-BE49-F238E27FC236}">
                <a16:creationId xmlns:a16="http://schemas.microsoft.com/office/drawing/2014/main" xmlns="" id="{ED26DA38-EB09-49A1-9EF6-8E2DD1AA0C56}"/>
              </a:ext>
            </a:extLst>
          </p:cNvPr>
          <p:cNvSpPr/>
          <p:nvPr/>
        </p:nvSpPr>
        <p:spPr>
          <a:xfrm>
            <a:off x="81012" y="6553201"/>
            <a:ext cx="5176788" cy="2102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sz="1100" dirty="0">
                <a:solidFill>
                  <a:prstClr val="black"/>
                </a:solidFill>
                <a:cs typeface="Arial" charset="0"/>
              </a:rPr>
              <a:t>Describe accounting concepts useful in classifying costs.</a:t>
            </a:r>
            <a:endParaRPr lang="en-US" sz="1100" dirty="0"/>
          </a:p>
        </p:txBody>
      </p:sp>
      <p:sp>
        <p:nvSpPr>
          <p:cNvPr id="9" name="Slide Number Placeholder 7">
            <a:extLst>
              <a:ext uri="{FF2B5EF4-FFF2-40B4-BE49-F238E27FC236}">
                <a16:creationId xmlns:a16="http://schemas.microsoft.com/office/drawing/2014/main" xmlns="" id="{0BF109F2-6C75-4145-A183-9C4633D7A26D}"/>
              </a:ext>
            </a:extLst>
          </p:cNvPr>
          <p:cNvSpPr txBox="1">
            <a:spLocks/>
          </p:cNvSpPr>
          <p:nvPr/>
        </p:nvSpPr>
        <p:spPr>
          <a:xfrm>
            <a:off x="6781800" y="6370638"/>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14-</a:t>
            </a:r>
            <a:fld id="{389021C6-BF4E-47D5-A0FD-A156D54A87E1}" type="slidenum">
              <a:rPr lang="en-US" smtClean="0">
                <a:solidFill>
                  <a:schemeClr val="tx1">
                    <a:lumMod val="50000"/>
                    <a:lumOff val="50000"/>
                  </a:schemeClr>
                </a:solidFill>
              </a:rPr>
              <a:pPr>
                <a:defRPr/>
              </a:pPr>
              <a:t>18</a:t>
            </a:fld>
            <a:endParaRPr lang="en-US" dirty="0">
              <a:solidFill>
                <a:schemeClr val="tx1">
                  <a:lumMod val="50000"/>
                  <a:lumOff val="50000"/>
                </a:schemeClr>
              </a:solidFill>
            </a:endParaRPr>
          </a:p>
        </p:txBody>
      </p:sp>
    </p:spTree>
    <p:extLst>
      <p:ext uri="{BB962C8B-B14F-4D97-AF65-F5344CB8AC3E}">
        <p14:creationId xmlns:p14="http://schemas.microsoft.com/office/powerpoint/2010/main" val="2557349068"/>
      </p:ext>
    </p:extLst>
  </p:cSld>
  <p:clrMapOvr>
    <a:masterClrMapping/>
  </p:clrMapOvr>
  <p:transition spd="med">
    <p:zoom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166391"/>
            <a:ext cx="7315200" cy="3124200"/>
          </a:xfrm>
        </p:spPr>
        <p:txBody>
          <a:bodyPr/>
          <a:lstStyle/>
          <a:p>
            <a:r>
              <a:rPr lang="en-US" altLang="en-US" dirty="0"/>
              <a:t/>
            </a:r>
            <a:br>
              <a:rPr lang="en-US" altLang="en-US" dirty="0"/>
            </a:br>
            <a:r>
              <a:rPr lang="en-US" altLang="en-US" dirty="0">
                <a:solidFill>
                  <a:prstClr val="black"/>
                </a:solidFill>
                <a:cs typeface="Arial" charset="0"/>
              </a:rPr>
              <a:t>Prepare an income statement and balance sheet for a manufacturer.</a:t>
            </a: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49437"/>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238271"/>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 P1</a:t>
            </a:r>
            <a:endParaRPr lang="en-US" sz="4400" dirty="0">
              <a:latin typeface="+mj-lt"/>
            </a:endParaRPr>
          </a:p>
        </p:txBody>
      </p:sp>
      <p:sp>
        <p:nvSpPr>
          <p:cNvPr id="10" name="Rectangle 9">
            <a:extLst>
              <a:ext uri="{FF2B5EF4-FFF2-40B4-BE49-F238E27FC236}">
                <a16:creationId xmlns:a16="http://schemas.microsoft.com/office/drawing/2014/main" xmlns="" id="{78EE4049-63D1-BA4C-910F-103F2789FD03}"/>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xmlns="" id="{9B193234-0B39-4C69-BE12-2B221592BD9B}"/>
              </a:ext>
            </a:extLst>
          </p:cNvPr>
          <p:cNvSpPr txBox="1">
            <a:spLocks/>
          </p:cNvSpPr>
          <p:nvPr/>
        </p:nvSpPr>
        <p:spPr>
          <a:xfrm>
            <a:off x="6781800" y="6370638"/>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14-</a:t>
            </a:r>
            <a:fld id="{389021C6-BF4E-47D5-A0FD-A156D54A87E1}" type="slidenum">
              <a:rPr lang="en-US" smtClean="0">
                <a:solidFill>
                  <a:schemeClr val="tx1">
                    <a:lumMod val="50000"/>
                    <a:lumOff val="50000"/>
                  </a:schemeClr>
                </a:solidFill>
              </a:rPr>
              <a:pPr>
                <a:defRPr/>
              </a:pPr>
              <a:t>19</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dirty="0">
                <a:solidFill>
                  <a:prstClr val="black"/>
                </a:solidFill>
              </a:rPr>
              <a:t/>
            </a:r>
            <a:br>
              <a:rPr lang="en-US" altLang="en-US" dirty="0">
                <a:solidFill>
                  <a:prstClr val="black"/>
                </a:solidFill>
              </a:rPr>
            </a:br>
            <a:r>
              <a:rPr lang="en-US" altLang="en-US" dirty="0">
                <a:solidFill>
                  <a:prstClr val="black"/>
                </a:solidFill>
              </a:rPr>
              <a:t/>
            </a:r>
            <a:br>
              <a:rPr lang="en-US" altLang="en-US" dirty="0">
                <a:solidFill>
                  <a:prstClr val="black"/>
                </a:solidFill>
              </a:rPr>
            </a:br>
            <a:r>
              <a:rPr lang="en-US" dirty="0">
                <a:solidFill>
                  <a:prstClr val="black"/>
                </a:solidFill>
              </a:rPr>
              <a:t/>
            </a:r>
            <a:br>
              <a:rPr lang="en-US" dirty="0">
                <a:solidFill>
                  <a:prstClr val="black"/>
                </a:solidFill>
              </a:rPr>
            </a:br>
            <a:r>
              <a:rPr lang="en-US" altLang="en-US" dirty="0">
                <a:solidFill>
                  <a:prstClr val="black"/>
                </a:solidFill>
              </a:rPr>
              <a:t/>
            </a:r>
            <a:br>
              <a:rPr lang="en-US" altLang="en-US" dirty="0">
                <a:solidFill>
                  <a:prstClr val="black"/>
                </a:solidFill>
              </a:rPr>
            </a:br>
            <a:endParaRPr lang="en-US" altLang="en-US" dirty="0">
              <a:solidFill>
                <a:prstClr val="black"/>
              </a:solidFill>
            </a:endParaRP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Arial" charset="0"/>
            </a:endParaRPr>
          </a:p>
        </p:txBody>
      </p:sp>
      <p:pic>
        <p:nvPicPr>
          <p:cNvPr id="6"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7" name="TextBox 6"/>
          <p:cNvSpPr txBox="1"/>
          <p:nvPr/>
        </p:nvSpPr>
        <p:spPr>
          <a:xfrm>
            <a:off x="762000" y="760115"/>
            <a:ext cx="7391400" cy="769441"/>
          </a:xfrm>
          <a:prstGeom prst="rect">
            <a:avLst/>
          </a:prstGeom>
          <a:noFill/>
        </p:spPr>
        <p:txBody>
          <a:bodyPr wrap="square" rtlCol="0">
            <a:spAutoFit/>
          </a:bodyPr>
          <a:lstStyle/>
          <a:p>
            <a:r>
              <a:rPr lang="en-US" altLang="en-US" sz="4400" b="1" dirty="0">
                <a:solidFill>
                  <a:prstClr val="black"/>
                </a:solidFill>
                <a:latin typeface="Calibri"/>
                <a:cs typeface="Arial" charset="0"/>
              </a:rPr>
              <a:t>Chapter 14 Learning Objectives</a:t>
            </a:r>
            <a:endParaRPr lang="en-US" sz="4400" dirty="0">
              <a:solidFill>
                <a:prstClr val="black"/>
              </a:solidFill>
              <a:latin typeface="Calibri"/>
              <a:cs typeface="Arial" charset="0"/>
            </a:endParaRPr>
          </a:p>
        </p:txBody>
      </p:sp>
      <p:sp>
        <p:nvSpPr>
          <p:cNvPr id="8" name="Rectangle 7"/>
          <p:cNvSpPr/>
          <p:nvPr/>
        </p:nvSpPr>
        <p:spPr>
          <a:xfrm>
            <a:off x="533400" y="2133600"/>
            <a:ext cx="8343900" cy="3539430"/>
          </a:xfrm>
          <a:prstGeom prst="rect">
            <a:avLst/>
          </a:prstGeom>
        </p:spPr>
        <p:txBody>
          <a:bodyPr wrap="square">
            <a:spAutoFit/>
          </a:bodyPr>
          <a:lstStyle/>
          <a:p>
            <a:r>
              <a:rPr lang="en-US" sz="1600" b="1" dirty="0">
                <a:solidFill>
                  <a:prstClr val="black"/>
                </a:solidFill>
                <a:latin typeface="Calibri"/>
                <a:cs typeface="Arial" charset="0"/>
              </a:rPr>
              <a:t>CONCEPTUAL</a:t>
            </a:r>
          </a:p>
          <a:p>
            <a:r>
              <a:rPr lang="en-US" sz="1600" b="1" dirty="0">
                <a:solidFill>
                  <a:prstClr val="black"/>
                </a:solidFill>
                <a:latin typeface="Calibri"/>
                <a:cs typeface="Arial" charset="0"/>
              </a:rPr>
              <a:t>C1  </a:t>
            </a:r>
            <a:r>
              <a:rPr lang="en-US" sz="1600" dirty="0">
                <a:solidFill>
                  <a:prstClr val="black"/>
                </a:solidFill>
                <a:latin typeface="Calibri"/>
                <a:cs typeface="Arial" charset="0"/>
              </a:rPr>
              <a:t>Explain the roles and ethics of managerial accounting.</a:t>
            </a:r>
          </a:p>
          <a:p>
            <a:r>
              <a:rPr lang="en-US" sz="1600" b="1" dirty="0">
                <a:solidFill>
                  <a:prstClr val="black"/>
                </a:solidFill>
                <a:latin typeface="Calibri"/>
                <a:cs typeface="Arial" charset="0"/>
              </a:rPr>
              <a:t>C2  </a:t>
            </a:r>
            <a:r>
              <a:rPr lang="en-US" sz="1600" dirty="0">
                <a:solidFill>
                  <a:prstClr val="black"/>
                </a:solidFill>
                <a:latin typeface="Calibri"/>
                <a:cs typeface="Arial" charset="0"/>
              </a:rPr>
              <a:t>Describe accounting concepts useful in classifying costs.</a:t>
            </a:r>
          </a:p>
          <a:p>
            <a:r>
              <a:rPr lang="en-US" sz="1600" b="1" dirty="0">
                <a:solidFill>
                  <a:prstClr val="black"/>
                </a:solidFill>
                <a:latin typeface="Calibri"/>
                <a:cs typeface="Arial" charset="0"/>
              </a:rPr>
              <a:t>C3</a:t>
            </a:r>
            <a:r>
              <a:rPr lang="en-US" sz="1600" dirty="0">
                <a:solidFill>
                  <a:prstClr val="black"/>
                </a:solidFill>
                <a:latin typeface="Calibri"/>
                <a:cs typeface="Arial" charset="0"/>
              </a:rPr>
              <a:t>  Explain manufacturing activities and the flow of manufacturing costs.</a:t>
            </a:r>
          </a:p>
          <a:p>
            <a:r>
              <a:rPr lang="en-US" sz="1600" b="1" dirty="0">
                <a:solidFill>
                  <a:prstClr val="black"/>
                </a:solidFill>
                <a:latin typeface="Calibri"/>
                <a:cs typeface="Arial" charset="0"/>
              </a:rPr>
              <a:t>C4  </a:t>
            </a:r>
            <a:r>
              <a:rPr lang="en-US" sz="1600" dirty="0">
                <a:solidFill>
                  <a:prstClr val="black"/>
                </a:solidFill>
                <a:latin typeface="Calibri"/>
                <a:cs typeface="Arial" charset="0"/>
              </a:rPr>
              <a:t>Describe trends in managerial accounting.</a:t>
            </a:r>
            <a:endParaRPr lang="en-US" sz="1600" b="1" dirty="0">
              <a:solidFill>
                <a:prstClr val="black"/>
              </a:solidFill>
              <a:latin typeface="Calibri"/>
              <a:cs typeface="Arial" charset="0"/>
            </a:endParaRPr>
          </a:p>
          <a:p>
            <a:endParaRPr lang="en-US" sz="1600" dirty="0">
              <a:solidFill>
                <a:prstClr val="black"/>
              </a:solidFill>
              <a:latin typeface="Calibri"/>
              <a:cs typeface="Arial" charset="0"/>
            </a:endParaRPr>
          </a:p>
          <a:p>
            <a:r>
              <a:rPr lang="en-US" sz="1600" b="1" dirty="0">
                <a:solidFill>
                  <a:prstClr val="black"/>
                </a:solidFill>
                <a:latin typeface="Calibri"/>
                <a:cs typeface="Arial" charset="0"/>
              </a:rPr>
              <a:t>ANALYTICAL</a:t>
            </a:r>
          </a:p>
          <a:p>
            <a:r>
              <a:rPr lang="en-US" sz="1600" b="1" dirty="0">
                <a:solidFill>
                  <a:prstClr val="black"/>
                </a:solidFill>
                <a:latin typeface="Calibri"/>
                <a:cs typeface="Arial" charset="0"/>
              </a:rPr>
              <a:t>A1  </a:t>
            </a:r>
            <a:r>
              <a:rPr lang="en-US" sz="1600" dirty="0">
                <a:solidFill>
                  <a:prstClr val="black"/>
                </a:solidFill>
                <a:latin typeface="Calibri"/>
                <a:cs typeface="Arial" charset="0"/>
              </a:rPr>
              <a:t>Assess raw materials inventory management using raw materials inventory turnover and days’</a:t>
            </a:r>
            <a:br>
              <a:rPr lang="en-US" sz="1600" dirty="0">
                <a:solidFill>
                  <a:prstClr val="black"/>
                </a:solidFill>
                <a:latin typeface="Calibri"/>
                <a:cs typeface="Arial" charset="0"/>
              </a:rPr>
            </a:br>
            <a:r>
              <a:rPr lang="en-US" sz="1600" dirty="0">
                <a:solidFill>
                  <a:prstClr val="black"/>
                </a:solidFill>
                <a:latin typeface="Calibri"/>
                <a:cs typeface="Arial" charset="0"/>
              </a:rPr>
              <a:t>       sales in raw materials inventory.</a:t>
            </a:r>
          </a:p>
          <a:p>
            <a:endParaRPr lang="en-US" sz="1600" dirty="0">
              <a:solidFill>
                <a:prstClr val="black"/>
              </a:solidFill>
              <a:latin typeface="Calibri"/>
              <a:cs typeface="Arial" charset="0"/>
            </a:endParaRPr>
          </a:p>
          <a:p>
            <a:r>
              <a:rPr lang="en-US" sz="1600" b="1" dirty="0">
                <a:solidFill>
                  <a:prstClr val="black"/>
                </a:solidFill>
                <a:latin typeface="Calibri"/>
                <a:cs typeface="Arial" charset="0"/>
              </a:rPr>
              <a:t>PROCEDURAL</a:t>
            </a:r>
          </a:p>
          <a:p>
            <a:r>
              <a:rPr lang="en-US" sz="1600" b="1" dirty="0">
                <a:solidFill>
                  <a:prstClr val="black"/>
                </a:solidFill>
                <a:latin typeface="Calibri"/>
                <a:cs typeface="Arial" charset="0"/>
              </a:rPr>
              <a:t>P1  </a:t>
            </a:r>
            <a:r>
              <a:rPr lang="en-US" sz="1600" dirty="0">
                <a:solidFill>
                  <a:prstClr val="black"/>
                </a:solidFill>
                <a:latin typeface="Calibri"/>
                <a:cs typeface="Arial" charset="0"/>
              </a:rPr>
              <a:t>Prepare an income statement and balance sheet for a manufacturer.</a:t>
            </a:r>
          </a:p>
          <a:p>
            <a:r>
              <a:rPr lang="en-US" sz="1600" b="1" dirty="0">
                <a:solidFill>
                  <a:prstClr val="black"/>
                </a:solidFill>
                <a:latin typeface="Calibri"/>
                <a:cs typeface="Arial" charset="0"/>
              </a:rPr>
              <a:t>P2  </a:t>
            </a:r>
            <a:r>
              <a:rPr lang="en-US" sz="1600" dirty="0">
                <a:solidFill>
                  <a:prstClr val="black"/>
                </a:solidFill>
                <a:latin typeface="Calibri"/>
                <a:cs typeface="Arial" charset="0"/>
              </a:rPr>
              <a:t>Prepare a schedule of cost of goods manufactured and explain its purpose and links to financial </a:t>
            </a:r>
            <a:br>
              <a:rPr lang="en-US" sz="1600" dirty="0">
                <a:solidFill>
                  <a:prstClr val="black"/>
                </a:solidFill>
                <a:latin typeface="Calibri"/>
                <a:cs typeface="Arial" charset="0"/>
              </a:rPr>
            </a:br>
            <a:r>
              <a:rPr lang="en-US" sz="1600" dirty="0">
                <a:solidFill>
                  <a:prstClr val="black"/>
                </a:solidFill>
                <a:latin typeface="Calibri"/>
                <a:cs typeface="Arial" charset="0"/>
              </a:rPr>
              <a:t>       statements. </a:t>
            </a:r>
          </a:p>
        </p:txBody>
      </p:sp>
      <p:sp>
        <p:nvSpPr>
          <p:cNvPr id="10" name="Rectangle 9">
            <a:extLst>
              <a:ext uri="{FF2B5EF4-FFF2-40B4-BE49-F238E27FC236}">
                <a16:creationId xmlns:a16="http://schemas.microsoft.com/office/drawing/2014/main" xmlns="" id="{248FD53E-97B7-444E-A9AF-7487752BF78D}"/>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253F1BBB-238A-AB49-B5D8-723642CC8BDD}"/>
              </a:ext>
            </a:extLst>
          </p:cNvPr>
          <p:cNvSpPr txBox="1">
            <a:spLocks/>
          </p:cNvSpPr>
          <p:nvPr/>
        </p:nvSpPr>
        <p:spPr>
          <a:xfrm>
            <a:off x="6721929"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14-</a:t>
            </a:r>
            <a:fld id="{389021C6-BF4E-47D5-A0FD-A156D54A87E1}" type="slidenum">
              <a:rPr lang="en-US" smtClean="0">
                <a:solidFill>
                  <a:schemeClr val="tx1">
                    <a:lumMod val="50000"/>
                    <a:lumOff val="50000"/>
                  </a:schemeClr>
                </a:solidFill>
              </a:rPr>
              <a:pPr>
                <a:defRPr/>
              </a:pPr>
              <a:t>2</a:t>
            </a:fld>
            <a:endParaRPr lang="en-US" dirty="0">
              <a:solidFill>
                <a:schemeClr val="tx1">
                  <a:lumMod val="50000"/>
                  <a:lumOff val="50000"/>
                </a:schemeClr>
              </a:solidFill>
            </a:endParaRPr>
          </a:p>
        </p:txBody>
      </p:sp>
    </p:spTree>
    <p:extLst>
      <p:ext uri="{BB962C8B-B14F-4D97-AF65-F5344CB8AC3E}">
        <p14:creationId xmlns:p14="http://schemas.microsoft.com/office/powerpoint/2010/main" val="1402144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3"/>
          <p:cNvSpPr>
            <a:spLocks noGrp="1" noChangeArrowheads="1"/>
          </p:cNvSpPr>
          <p:nvPr>
            <p:ph type="title"/>
          </p:nvPr>
        </p:nvSpPr>
        <p:spPr>
          <a:xfrm>
            <a:off x="457200" y="685800"/>
            <a:ext cx="8229600" cy="838200"/>
          </a:xfrm>
        </p:spPr>
        <p:txBody>
          <a:bodyPr>
            <a:normAutofit fontScale="90000"/>
          </a:bodyPr>
          <a:lstStyle/>
          <a:p>
            <a:r>
              <a:rPr lang="en-US" altLang="en-US" b="1" dirty="0"/>
              <a:t>Reporting Inventory on the </a:t>
            </a:r>
            <a:br>
              <a:rPr lang="en-US" altLang="en-US" b="1" dirty="0"/>
            </a:br>
            <a:r>
              <a:rPr lang="en-US" altLang="en-US" b="1" dirty="0"/>
              <a:t>Balance Sheet</a:t>
            </a:r>
          </a:p>
        </p:txBody>
      </p:sp>
      <p:grpSp>
        <p:nvGrpSpPr>
          <p:cNvPr id="2" name="Group 2"/>
          <p:cNvGrpSpPr>
            <a:grpSpLocks/>
          </p:cNvGrpSpPr>
          <p:nvPr/>
        </p:nvGrpSpPr>
        <p:grpSpPr bwMode="auto">
          <a:xfrm>
            <a:off x="6771005" y="3136295"/>
            <a:ext cx="2032000" cy="2232025"/>
            <a:chOff x="4246" y="2096"/>
            <a:chExt cx="1280" cy="1406"/>
          </a:xfrm>
        </p:grpSpPr>
        <p:sp>
          <p:nvSpPr>
            <p:cNvPr id="25615" name="Line 3"/>
            <p:cNvSpPr>
              <a:spLocks noChangeShapeType="1"/>
            </p:cNvSpPr>
            <p:nvPr/>
          </p:nvSpPr>
          <p:spPr bwMode="auto">
            <a:xfrm flipV="1">
              <a:off x="4902" y="2096"/>
              <a:ext cx="0" cy="512"/>
            </a:xfrm>
            <a:prstGeom prst="line">
              <a:avLst/>
            </a:prstGeom>
            <a:noFill/>
            <a:ln w="508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33808" name="Rectangle 4"/>
            <p:cNvSpPr>
              <a:spLocks noChangeArrowheads="1"/>
            </p:cNvSpPr>
            <p:nvPr/>
          </p:nvSpPr>
          <p:spPr bwMode="auto">
            <a:xfrm>
              <a:off x="4246" y="2600"/>
              <a:ext cx="1280" cy="902"/>
            </a:xfrm>
            <a:prstGeom prst="rect">
              <a:avLst/>
            </a:prstGeom>
            <a:solidFill>
              <a:schemeClr val="accent4">
                <a:lumMod val="20000"/>
                <a:lumOff val="80000"/>
              </a:schemeClr>
            </a:solidFill>
            <a:ln w="25400">
              <a:solidFill>
                <a:schemeClr val="tx1"/>
              </a:solidFill>
              <a:miter lim="800000"/>
              <a:headEnd/>
              <a:tailEnd/>
            </a:ln>
          </p:spPr>
          <p:txBody>
            <a:bodyPr wrap="none" lIns="90488" tIns="44450" rIns="90488" bIns="44450" anchor="ctr"/>
            <a:lstStyle/>
            <a:p>
              <a:pPr algn="ctr">
                <a:lnSpc>
                  <a:spcPct val="90000"/>
                </a:lnSpc>
                <a:defRPr/>
              </a:pPr>
              <a:r>
                <a:rPr lang="en-US" sz="2400" b="1" dirty="0">
                  <a:solidFill>
                    <a:schemeClr val="accent3">
                      <a:lumMod val="50000"/>
                    </a:schemeClr>
                  </a:solidFill>
                </a:rPr>
                <a:t>Completed</a:t>
              </a:r>
              <a:br>
                <a:rPr lang="en-US" sz="2400" b="1" dirty="0">
                  <a:solidFill>
                    <a:schemeClr val="accent3">
                      <a:lumMod val="50000"/>
                    </a:schemeClr>
                  </a:solidFill>
                </a:rPr>
              </a:br>
              <a:r>
                <a:rPr lang="en-US" sz="2400" b="1" dirty="0">
                  <a:solidFill>
                    <a:schemeClr val="accent3">
                      <a:lumMod val="50000"/>
                    </a:schemeClr>
                  </a:solidFill>
                </a:rPr>
                <a:t>products</a:t>
              </a:r>
              <a:br>
                <a:rPr lang="en-US" sz="2400" b="1" dirty="0">
                  <a:solidFill>
                    <a:schemeClr val="accent3">
                      <a:lumMod val="50000"/>
                    </a:schemeClr>
                  </a:solidFill>
                </a:rPr>
              </a:br>
              <a:r>
                <a:rPr lang="en-US" sz="2400" b="1" dirty="0">
                  <a:solidFill>
                    <a:schemeClr val="accent3">
                      <a:lumMod val="50000"/>
                    </a:schemeClr>
                  </a:solidFill>
                </a:rPr>
                <a:t>ready </a:t>
              </a:r>
              <a:br>
                <a:rPr lang="en-US" sz="2400" b="1" dirty="0">
                  <a:solidFill>
                    <a:schemeClr val="accent3">
                      <a:lumMod val="50000"/>
                    </a:schemeClr>
                  </a:solidFill>
                </a:rPr>
              </a:br>
              <a:r>
                <a:rPr lang="en-US" sz="2400" b="1" dirty="0">
                  <a:solidFill>
                    <a:schemeClr val="accent3">
                      <a:lumMod val="50000"/>
                    </a:schemeClr>
                  </a:solidFill>
                </a:rPr>
                <a:t>for sale.</a:t>
              </a:r>
            </a:p>
          </p:txBody>
        </p:sp>
      </p:grpSp>
      <p:sp>
        <p:nvSpPr>
          <p:cNvPr id="33795" name="Line 6"/>
          <p:cNvSpPr>
            <a:spLocks noChangeShapeType="1"/>
          </p:cNvSpPr>
          <p:nvPr/>
        </p:nvSpPr>
        <p:spPr bwMode="auto">
          <a:xfrm flipV="1">
            <a:off x="1487805" y="3136295"/>
            <a:ext cx="0" cy="812800"/>
          </a:xfrm>
          <a:prstGeom prst="line">
            <a:avLst/>
          </a:prstGeom>
          <a:noFill/>
          <a:ln w="508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33796" name="Rectangle 7"/>
          <p:cNvSpPr>
            <a:spLocks noChangeArrowheads="1"/>
          </p:cNvSpPr>
          <p:nvPr/>
        </p:nvSpPr>
        <p:spPr bwMode="auto">
          <a:xfrm>
            <a:off x="446405" y="3936395"/>
            <a:ext cx="2022475" cy="1423616"/>
          </a:xfrm>
          <a:prstGeom prst="rect">
            <a:avLst/>
          </a:prstGeom>
          <a:solidFill>
            <a:srgbClr val="CCECFF"/>
          </a:solidFill>
          <a:ln w="25400">
            <a:solidFill>
              <a:schemeClr val="tx1"/>
            </a:solidFill>
            <a:miter lim="800000"/>
            <a:headEnd/>
            <a:tailEnd/>
          </a:ln>
        </p:spPr>
        <p:txBody>
          <a:bodyPr wrap="none" lIns="90488" tIns="44450" rIns="90488" bIns="4445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90000"/>
              </a:lnSpc>
              <a:spcBef>
                <a:spcPct val="0"/>
              </a:spcBef>
              <a:buFontTx/>
              <a:buNone/>
            </a:pPr>
            <a:r>
              <a:rPr lang="en-US" altLang="en-US" sz="2400" b="1" dirty="0">
                <a:solidFill>
                  <a:schemeClr val="tx2"/>
                </a:solidFill>
                <a:latin typeface="Arial" pitchFamily="34" charset="0"/>
              </a:rPr>
              <a:t>Materials</a:t>
            </a:r>
            <a:br>
              <a:rPr lang="en-US" altLang="en-US" sz="2400" b="1" dirty="0">
                <a:solidFill>
                  <a:schemeClr val="tx2"/>
                </a:solidFill>
                <a:latin typeface="Arial" pitchFamily="34" charset="0"/>
              </a:rPr>
            </a:br>
            <a:r>
              <a:rPr lang="en-US" altLang="en-US" sz="2400" b="1" dirty="0">
                <a:solidFill>
                  <a:schemeClr val="tx2"/>
                </a:solidFill>
                <a:latin typeface="Arial" pitchFamily="34" charset="0"/>
              </a:rPr>
              <a:t>waiting to be</a:t>
            </a:r>
            <a:br>
              <a:rPr lang="en-US" altLang="en-US" sz="2400" b="1" dirty="0">
                <a:solidFill>
                  <a:schemeClr val="tx2"/>
                </a:solidFill>
                <a:latin typeface="Arial" pitchFamily="34" charset="0"/>
              </a:rPr>
            </a:br>
            <a:r>
              <a:rPr lang="en-US" altLang="en-US" sz="2400" b="1" dirty="0">
                <a:solidFill>
                  <a:schemeClr val="tx2"/>
                </a:solidFill>
                <a:latin typeface="Arial" pitchFamily="34" charset="0"/>
              </a:rPr>
              <a:t>processed.</a:t>
            </a:r>
          </a:p>
          <a:p>
            <a:pPr algn="ctr" eaLnBrk="1" hangingPunct="1">
              <a:lnSpc>
                <a:spcPct val="90000"/>
              </a:lnSpc>
              <a:spcBef>
                <a:spcPct val="0"/>
              </a:spcBef>
              <a:buFontTx/>
              <a:buNone/>
            </a:pPr>
            <a:endParaRPr lang="en-US" altLang="en-US" sz="2400" b="1" dirty="0">
              <a:solidFill>
                <a:schemeClr val="tx2"/>
              </a:solidFill>
              <a:latin typeface="Arial" pitchFamily="34" charset="0"/>
            </a:endParaRPr>
          </a:p>
        </p:txBody>
      </p:sp>
      <p:grpSp>
        <p:nvGrpSpPr>
          <p:cNvPr id="3" name="Group 8"/>
          <p:cNvGrpSpPr>
            <a:grpSpLocks/>
          </p:cNvGrpSpPr>
          <p:nvPr/>
        </p:nvGrpSpPr>
        <p:grpSpPr bwMode="auto">
          <a:xfrm>
            <a:off x="3253105" y="3110895"/>
            <a:ext cx="2794000" cy="3365500"/>
            <a:chOff x="2030" y="1856"/>
            <a:chExt cx="1760" cy="2120"/>
          </a:xfrm>
        </p:grpSpPr>
        <p:grpSp>
          <p:nvGrpSpPr>
            <p:cNvPr id="25611" name="Group 9"/>
            <p:cNvGrpSpPr>
              <a:grpSpLocks/>
            </p:cNvGrpSpPr>
            <p:nvPr/>
          </p:nvGrpSpPr>
          <p:grpSpPr bwMode="auto">
            <a:xfrm>
              <a:off x="2030" y="1856"/>
              <a:ext cx="1760" cy="2120"/>
              <a:chOff x="2030" y="1856"/>
              <a:chExt cx="1760" cy="2120"/>
            </a:xfrm>
          </p:grpSpPr>
          <p:sp>
            <p:nvSpPr>
              <p:cNvPr id="25613" name="Line 10"/>
              <p:cNvSpPr>
                <a:spLocks noChangeShapeType="1"/>
              </p:cNvSpPr>
              <p:nvPr/>
            </p:nvSpPr>
            <p:spPr bwMode="auto">
              <a:xfrm flipV="1">
                <a:off x="2886" y="1856"/>
                <a:ext cx="0" cy="512"/>
              </a:xfrm>
              <a:prstGeom prst="line">
                <a:avLst/>
              </a:prstGeom>
              <a:noFill/>
              <a:ln w="508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33806" name="Rectangle 11"/>
              <p:cNvSpPr>
                <a:spLocks noChangeArrowheads="1"/>
              </p:cNvSpPr>
              <p:nvPr/>
            </p:nvSpPr>
            <p:spPr bwMode="auto">
              <a:xfrm>
                <a:off x="2030" y="2360"/>
                <a:ext cx="1760" cy="1616"/>
              </a:xfrm>
              <a:prstGeom prst="rect">
                <a:avLst/>
              </a:prstGeom>
              <a:solidFill>
                <a:schemeClr val="accent1">
                  <a:lumMod val="20000"/>
                  <a:lumOff val="80000"/>
                </a:schemeClr>
              </a:solidFill>
              <a:ln w="25400">
                <a:solidFill>
                  <a:schemeClr val="tx1"/>
                </a:solidFill>
                <a:miter lim="800000"/>
                <a:headEnd/>
                <a:tailEnd/>
              </a:ln>
            </p:spPr>
            <p:txBody>
              <a:bodyPr wrap="none" lIns="90488" tIns="44450" rIns="90488" bIns="44450" anchor="ctr"/>
              <a:lstStyle/>
              <a:p>
                <a:pPr algn="ctr">
                  <a:lnSpc>
                    <a:spcPct val="90000"/>
                  </a:lnSpc>
                  <a:spcBef>
                    <a:spcPct val="100000"/>
                  </a:spcBef>
                  <a:defRPr/>
                </a:pPr>
                <a:r>
                  <a:rPr lang="en-US" sz="2400" b="1" dirty="0">
                    <a:solidFill>
                      <a:srgbClr val="C00000"/>
                    </a:solidFill>
                  </a:rPr>
                  <a:t>Partially complete</a:t>
                </a:r>
                <a:br>
                  <a:rPr lang="en-US" sz="2400" b="1" dirty="0">
                    <a:solidFill>
                      <a:srgbClr val="C00000"/>
                    </a:solidFill>
                  </a:rPr>
                </a:br>
                <a:r>
                  <a:rPr lang="en-US" sz="2400" b="1" dirty="0">
                    <a:solidFill>
                      <a:srgbClr val="C00000"/>
                    </a:solidFill>
                  </a:rPr>
                  <a:t>products.</a:t>
                </a:r>
              </a:p>
              <a:p>
                <a:pPr algn="ctr">
                  <a:lnSpc>
                    <a:spcPct val="90000"/>
                  </a:lnSpc>
                  <a:spcBef>
                    <a:spcPct val="100000"/>
                  </a:spcBef>
                  <a:defRPr/>
                </a:pPr>
                <a:r>
                  <a:rPr lang="en-US" sz="2400" b="1" dirty="0">
                    <a:solidFill>
                      <a:srgbClr val="C00000"/>
                    </a:solidFill>
                  </a:rPr>
                  <a:t>Some materials, </a:t>
                </a:r>
                <a:br>
                  <a:rPr lang="en-US" sz="2400" b="1" dirty="0">
                    <a:solidFill>
                      <a:srgbClr val="C00000"/>
                    </a:solidFill>
                  </a:rPr>
                </a:br>
                <a:r>
                  <a:rPr lang="en-US" sz="2400" b="1" dirty="0">
                    <a:solidFill>
                      <a:srgbClr val="C00000"/>
                    </a:solidFill>
                  </a:rPr>
                  <a:t>labor and/or</a:t>
                </a:r>
                <a:br>
                  <a:rPr lang="en-US" sz="2400" b="1" dirty="0">
                    <a:solidFill>
                      <a:srgbClr val="C00000"/>
                    </a:solidFill>
                  </a:rPr>
                </a:br>
                <a:r>
                  <a:rPr lang="en-US" sz="2400" b="1" dirty="0">
                    <a:solidFill>
                      <a:srgbClr val="C00000"/>
                    </a:solidFill>
                  </a:rPr>
                  <a:t>overhead have</a:t>
                </a:r>
                <a:br>
                  <a:rPr lang="en-US" sz="2400" b="1" dirty="0">
                    <a:solidFill>
                      <a:srgbClr val="C00000"/>
                    </a:solidFill>
                  </a:rPr>
                </a:br>
                <a:r>
                  <a:rPr lang="en-US" sz="2400" b="1" dirty="0">
                    <a:solidFill>
                      <a:srgbClr val="C00000"/>
                    </a:solidFill>
                  </a:rPr>
                  <a:t>been added.</a:t>
                </a:r>
              </a:p>
            </p:txBody>
          </p:sp>
        </p:grpSp>
        <p:sp>
          <p:nvSpPr>
            <p:cNvPr id="25612" name="Line 12"/>
            <p:cNvSpPr>
              <a:spLocks noChangeShapeType="1"/>
            </p:cNvSpPr>
            <p:nvPr/>
          </p:nvSpPr>
          <p:spPr bwMode="auto">
            <a:xfrm>
              <a:off x="2030" y="2928"/>
              <a:ext cx="176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sp>
        <p:nvSpPr>
          <p:cNvPr id="33798" name="Oval 14"/>
          <p:cNvSpPr>
            <a:spLocks noChangeArrowheads="1"/>
          </p:cNvSpPr>
          <p:nvPr/>
        </p:nvSpPr>
        <p:spPr bwMode="auto">
          <a:xfrm>
            <a:off x="519430" y="1725377"/>
            <a:ext cx="2000250" cy="1486509"/>
          </a:xfrm>
          <a:prstGeom prst="ellipse">
            <a:avLst/>
          </a:prstGeom>
          <a:solidFill>
            <a:srgbClr val="CCECFF"/>
          </a:solidFill>
          <a:ln w="25400">
            <a:solidFill>
              <a:schemeClr val="tx1"/>
            </a:solidFill>
            <a:round/>
            <a:headEnd/>
            <a:tailEnd/>
          </a:ln>
        </p:spPr>
        <p:txBody>
          <a:bodyPr wrap="none" lIns="90488" tIns="44450" rIns="90488" bIns="4445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solidFill>
                  <a:schemeClr val="tx2"/>
                </a:solidFill>
                <a:latin typeface="Arial" pitchFamily="34" charset="0"/>
              </a:rPr>
              <a:t>Raw</a:t>
            </a:r>
            <a:br>
              <a:rPr lang="en-US" altLang="en-US" sz="2400" b="1" dirty="0">
                <a:solidFill>
                  <a:schemeClr val="tx2"/>
                </a:solidFill>
                <a:latin typeface="Arial" pitchFamily="34" charset="0"/>
              </a:rPr>
            </a:br>
            <a:r>
              <a:rPr lang="en-US" altLang="en-US" sz="2400" b="1" dirty="0">
                <a:solidFill>
                  <a:schemeClr val="tx2"/>
                </a:solidFill>
                <a:latin typeface="Arial" pitchFamily="34" charset="0"/>
              </a:rPr>
              <a:t>Materials</a:t>
            </a:r>
          </a:p>
          <a:p>
            <a:pPr algn="ctr" eaLnBrk="1" hangingPunct="1">
              <a:spcBef>
                <a:spcPct val="0"/>
              </a:spcBef>
              <a:buFontTx/>
              <a:buNone/>
            </a:pPr>
            <a:r>
              <a:rPr lang="en-US" altLang="en-US" sz="2400" b="1" dirty="0">
                <a:solidFill>
                  <a:schemeClr val="tx2"/>
                </a:solidFill>
                <a:latin typeface="Arial" pitchFamily="34" charset="0"/>
              </a:rPr>
              <a:t>Inventory</a:t>
            </a:r>
          </a:p>
        </p:txBody>
      </p:sp>
      <p:sp>
        <p:nvSpPr>
          <p:cNvPr id="33799" name="Oval 15"/>
          <p:cNvSpPr>
            <a:spLocks noChangeArrowheads="1"/>
          </p:cNvSpPr>
          <p:nvPr/>
        </p:nvSpPr>
        <p:spPr bwMode="auto">
          <a:xfrm>
            <a:off x="6753748" y="1716467"/>
            <a:ext cx="2032000" cy="1422400"/>
          </a:xfrm>
          <a:prstGeom prst="ellipse">
            <a:avLst/>
          </a:prstGeom>
          <a:solidFill>
            <a:schemeClr val="accent4">
              <a:lumMod val="20000"/>
              <a:lumOff val="80000"/>
            </a:schemeClr>
          </a:solidFill>
          <a:ln w="25400">
            <a:solidFill>
              <a:schemeClr val="tx1"/>
            </a:solidFill>
            <a:round/>
            <a:headEnd/>
            <a:tailEnd/>
          </a:ln>
        </p:spPr>
        <p:txBody>
          <a:bodyPr wrap="none" lIns="90488" tIns="44450" rIns="90488" bIns="44450" anchor="ctr"/>
          <a:lstStyle/>
          <a:p>
            <a:pPr algn="ctr">
              <a:defRPr/>
            </a:pPr>
            <a:r>
              <a:rPr lang="en-US" sz="2400" b="1" dirty="0">
                <a:solidFill>
                  <a:schemeClr val="accent3">
                    <a:lumMod val="50000"/>
                  </a:schemeClr>
                </a:solidFill>
              </a:rPr>
              <a:t>Finished</a:t>
            </a:r>
            <a:br>
              <a:rPr lang="en-US" sz="2400" b="1" dirty="0">
                <a:solidFill>
                  <a:schemeClr val="accent3">
                    <a:lumMod val="50000"/>
                  </a:schemeClr>
                </a:solidFill>
              </a:rPr>
            </a:br>
            <a:r>
              <a:rPr lang="en-US" sz="2400" b="1" dirty="0">
                <a:solidFill>
                  <a:schemeClr val="accent3">
                    <a:lumMod val="50000"/>
                  </a:schemeClr>
                </a:solidFill>
              </a:rPr>
              <a:t>Goods</a:t>
            </a:r>
          </a:p>
          <a:p>
            <a:pPr algn="ctr">
              <a:defRPr/>
            </a:pPr>
            <a:r>
              <a:rPr lang="en-US" sz="2400" b="1" dirty="0">
                <a:solidFill>
                  <a:schemeClr val="accent3">
                    <a:lumMod val="50000"/>
                  </a:schemeClr>
                </a:solidFill>
              </a:rPr>
              <a:t>Inventory</a:t>
            </a:r>
          </a:p>
        </p:txBody>
      </p:sp>
      <p:sp>
        <p:nvSpPr>
          <p:cNvPr id="33800" name="Oval 16"/>
          <p:cNvSpPr>
            <a:spLocks noChangeArrowheads="1"/>
          </p:cNvSpPr>
          <p:nvPr/>
        </p:nvSpPr>
        <p:spPr bwMode="auto">
          <a:xfrm>
            <a:off x="3618229" y="1691035"/>
            <a:ext cx="2139950" cy="1422400"/>
          </a:xfrm>
          <a:prstGeom prst="ellipse">
            <a:avLst/>
          </a:prstGeom>
          <a:solidFill>
            <a:schemeClr val="accent1">
              <a:lumMod val="20000"/>
              <a:lumOff val="80000"/>
            </a:schemeClr>
          </a:solidFill>
          <a:ln w="25400">
            <a:solidFill>
              <a:schemeClr val="tx1"/>
            </a:solidFill>
            <a:round/>
            <a:headEnd/>
            <a:tailEnd/>
          </a:ln>
        </p:spPr>
        <p:txBody>
          <a:bodyPr wrap="none" lIns="90488" tIns="44450" rIns="90488" bIns="44450" anchor="ctr"/>
          <a:lstStyle/>
          <a:p>
            <a:pPr algn="ctr">
              <a:defRPr/>
            </a:pPr>
            <a:r>
              <a:rPr lang="en-US" sz="2400" b="1" dirty="0">
                <a:solidFill>
                  <a:srgbClr val="C00000"/>
                </a:solidFill>
              </a:rPr>
              <a:t>Work in</a:t>
            </a:r>
            <a:br>
              <a:rPr lang="en-US" sz="2400" b="1" dirty="0">
                <a:solidFill>
                  <a:srgbClr val="C00000"/>
                </a:solidFill>
              </a:rPr>
            </a:br>
            <a:r>
              <a:rPr lang="en-US" sz="2400" b="1" dirty="0">
                <a:solidFill>
                  <a:srgbClr val="C00000"/>
                </a:solidFill>
              </a:rPr>
              <a:t>Process</a:t>
            </a:r>
          </a:p>
          <a:p>
            <a:pPr algn="ctr">
              <a:defRPr/>
            </a:pPr>
            <a:r>
              <a:rPr lang="en-US" sz="2400" b="1" dirty="0">
                <a:solidFill>
                  <a:srgbClr val="C00000"/>
                </a:solidFill>
              </a:rPr>
              <a:t>Inventory</a:t>
            </a:r>
          </a:p>
        </p:txBody>
      </p:sp>
      <p:sp>
        <p:nvSpPr>
          <p:cNvPr id="17" name="Rectangle 16"/>
          <p:cNvSpPr/>
          <p:nvPr/>
        </p:nvSpPr>
        <p:spPr>
          <a:xfrm>
            <a:off x="8867" y="-15716"/>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19" name="Rounded Rectangle 18"/>
          <p:cNvSpPr/>
          <p:nvPr/>
        </p:nvSpPr>
        <p:spPr>
          <a:xfrm>
            <a:off x="33251" y="6612921"/>
            <a:ext cx="5910349" cy="214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solidFill>
                  <a:prstClr val="black"/>
                </a:solidFill>
                <a:cs typeface="Arial" charset="0"/>
              </a:rPr>
              <a:t>Prepare an income statement and balance sheet for a manufacturer.</a:t>
            </a:r>
            <a:endParaRPr lang="en-US" sz="1100" dirty="0"/>
          </a:p>
        </p:txBody>
      </p:sp>
      <p:sp>
        <p:nvSpPr>
          <p:cNvPr id="21" name="Rectangle 20">
            <a:extLst>
              <a:ext uri="{FF2B5EF4-FFF2-40B4-BE49-F238E27FC236}">
                <a16:creationId xmlns:a16="http://schemas.microsoft.com/office/drawing/2014/main" xmlns="" id="{3B3E98BD-93B8-9246-9462-F8E1A2BB0C3C}"/>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0" name="Slide Number Placeholder 7">
            <a:extLst>
              <a:ext uri="{FF2B5EF4-FFF2-40B4-BE49-F238E27FC236}">
                <a16:creationId xmlns:a16="http://schemas.microsoft.com/office/drawing/2014/main" xmlns="" id="{8CD3FAD6-A7D6-49C6-BCBA-A3223A221B45}"/>
              </a:ext>
            </a:extLst>
          </p:cNvPr>
          <p:cNvSpPr txBox="1">
            <a:spLocks/>
          </p:cNvSpPr>
          <p:nvPr/>
        </p:nvSpPr>
        <p:spPr>
          <a:xfrm>
            <a:off x="6831330" y="637501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14-</a:t>
            </a:r>
            <a:fld id="{389021C6-BF4E-47D5-A0FD-A156D54A87E1}" type="slidenum">
              <a:rPr lang="en-US" smtClean="0">
                <a:solidFill>
                  <a:schemeClr val="tx1">
                    <a:lumMod val="50000"/>
                    <a:lumOff val="50000"/>
                  </a:schemeClr>
                </a:solidFill>
              </a:rPr>
              <a:pPr>
                <a:defRPr/>
              </a:pPr>
              <a:t>20</a:t>
            </a:fld>
            <a:endParaRPr lang="en-US" dirty="0">
              <a:solidFill>
                <a:schemeClr val="tx1">
                  <a:lumMod val="50000"/>
                  <a:lumOff val="50000"/>
                </a:schemeClr>
              </a:solidFill>
            </a:endParaRPr>
          </a:p>
        </p:txBody>
      </p:sp>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3798"/>
                                        </p:tgtEl>
                                        <p:attrNameLst>
                                          <p:attrName>style.visibility</p:attrName>
                                        </p:attrNameLst>
                                      </p:cBhvr>
                                      <p:to>
                                        <p:strVal val="visible"/>
                                      </p:to>
                                    </p:set>
                                    <p:animEffect transition="in" filter="wipe(up)">
                                      <p:cBhvr>
                                        <p:cTn id="7" dur="500"/>
                                        <p:tgtEl>
                                          <p:spTgt spid="33798"/>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3795"/>
                                        </p:tgtEl>
                                        <p:attrNameLst>
                                          <p:attrName>style.visibility</p:attrName>
                                        </p:attrNameLst>
                                      </p:cBhvr>
                                      <p:to>
                                        <p:strVal val="visible"/>
                                      </p:to>
                                    </p:set>
                                    <p:animEffect transition="in" filter="wipe(up)">
                                      <p:cBhvr>
                                        <p:cTn id="11" dur="500"/>
                                        <p:tgtEl>
                                          <p:spTgt spid="33795"/>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3796"/>
                                        </p:tgtEl>
                                        <p:attrNameLst>
                                          <p:attrName>style.visibility</p:attrName>
                                        </p:attrNameLst>
                                      </p:cBhvr>
                                      <p:to>
                                        <p:strVal val="visible"/>
                                      </p:to>
                                    </p:set>
                                    <p:animEffect transition="in" filter="wipe(up)">
                                      <p:cBhvr>
                                        <p:cTn id="15" dur="500"/>
                                        <p:tgtEl>
                                          <p:spTgt spid="33796"/>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3800"/>
                                        </p:tgtEl>
                                        <p:attrNameLst>
                                          <p:attrName>style.visibility</p:attrName>
                                        </p:attrNameLst>
                                      </p:cBhvr>
                                      <p:to>
                                        <p:strVal val="visible"/>
                                      </p:to>
                                    </p:set>
                                    <p:animEffect transition="in" filter="wipe(up)">
                                      <p:cBhvr>
                                        <p:cTn id="19" dur="500"/>
                                        <p:tgtEl>
                                          <p:spTgt spid="33800"/>
                                        </p:tgtEl>
                                      </p:cBhvr>
                                    </p:animEffect>
                                  </p:childTnLst>
                                </p:cTn>
                              </p:par>
                            </p:childTnLst>
                          </p:cTn>
                        </p:par>
                        <p:par>
                          <p:cTn id="20" fill="hold" nodeType="afterGroup">
                            <p:stCondLst>
                              <p:cond delay="2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nodeType="afterGroup">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33799"/>
                                        </p:tgtEl>
                                        <p:attrNameLst>
                                          <p:attrName>style.visibility</p:attrName>
                                        </p:attrNameLst>
                                      </p:cBhvr>
                                      <p:to>
                                        <p:strVal val="visible"/>
                                      </p:to>
                                    </p:set>
                                    <p:animEffect transition="in" filter="wipe(up)">
                                      <p:cBhvr>
                                        <p:cTn id="27" dur="500"/>
                                        <p:tgtEl>
                                          <p:spTgt spid="33799"/>
                                        </p:tgtEl>
                                      </p:cBhvr>
                                    </p:animEffect>
                                  </p:childTnLst>
                                </p:cTn>
                              </p:par>
                            </p:childTnLst>
                          </p:cTn>
                        </p:par>
                        <p:par>
                          <p:cTn id="28" fill="hold" nodeType="afterGroup">
                            <p:stCondLst>
                              <p:cond delay="3000"/>
                            </p:stCondLst>
                            <p:childTnLst>
                              <p:par>
                                <p:cTn id="29" presetID="22" presetClass="entr" presetSubtype="1"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up)">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nimBg="1"/>
      <p:bldP spid="33796" grpId="0" animBg="1"/>
      <p:bldP spid="33798" grpId="0" animBg="1"/>
      <p:bldP spid="33799" grpId="0" animBg="1"/>
      <p:bldP spid="338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0" name="Rectangle 4"/>
          <p:cNvSpPr>
            <a:spLocks noChangeArrowheads="1"/>
          </p:cNvSpPr>
          <p:nvPr/>
        </p:nvSpPr>
        <p:spPr bwMode="auto">
          <a:xfrm>
            <a:off x="485775" y="5638800"/>
            <a:ext cx="8172450" cy="457201"/>
          </a:xfrm>
          <a:prstGeom prst="rect">
            <a:avLst/>
          </a:prstGeom>
          <a:solidFill>
            <a:schemeClr val="accent5">
              <a:lumMod val="20000"/>
              <a:lumOff val="80000"/>
            </a:schemeClr>
          </a:solidFill>
          <a:ln w="28575" cmpd="thickThin">
            <a:solidFill>
              <a:schemeClr val="accent3">
                <a:lumMod val="50000"/>
              </a:schemeClr>
            </a:solidFill>
            <a:miter lim="800000"/>
            <a:headEnd/>
            <a:tailEnd/>
          </a:ln>
        </p:spPr>
        <p:txBody>
          <a:bodyPr wrap="none" lIns="90488" tIns="44450" rIns="90488" bIns="44450" anchor="ctr"/>
          <a:lstStyle/>
          <a:p>
            <a:pPr algn="ctr">
              <a:defRPr/>
            </a:pPr>
            <a:r>
              <a:rPr lang="en-US" sz="2400" b="1" dirty="0">
                <a:solidFill>
                  <a:schemeClr val="accent3">
                    <a:lumMod val="50000"/>
                  </a:schemeClr>
                </a:solidFill>
              </a:rPr>
              <a:t>The primary difference is inventory.</a:t>
            </a:r>
          </a:p>
        </p:txBody>
      </p:sp>
      <p:sp>
        <p:nvSpPr>
          <p:cNvPr id="24581" name="Rectangle 13"/>
          <p:cNvSpPr>
            <a:spLocks noGrp="1" noChangeArrowheads="1"/>
          </p:cNvSpPr>
          <p:nvPr>
            <p:ph type="title"/>
          </p:nvPr>
        </p:nvSpPr>
        <p:spPr>
          <a:xfrm>
            <a:off x="454025" y="685799"/>
            <a:ext cx="8232775" cy="827405"/>
          </a:xfrm>
        </p:spPr>
        <p:txBody>
          <a:bodyPr>
            <a:normAutofit fontScale="90000"/>
          </a:bodyPr>
          <a:lstStyle/>
          <a:p>
            <a:r>
              <a:rPr lang="en-US" altLang="en-US" b="1" dirty="0"/>
              <a:t>Balance Sheets for Manufacturers, Merchandisers, and Servicers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10" name="TextBox 9"/>
          <p:cNvSpPr txBox="1"/>
          <p:nvPr/>
        </p:nvSpPr>
        <p:spPr>
          <a:xfrm>
            <a:off x="7483415" y="170106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14.10</a:t>
            </a:r>
          </a:p>
        </p:txBody>
      </p:sp>
      <p:sp>
        <p:nvSpPr>
          <p:cNvPr id="12" name="Rectangle 11">
            <a:extLst>
              <a:ext uri="{FF2B5EF4-FFF2-40B4-BE49-F238E27FC236}">
                <a16:creationId xmlns:a16="http://schemas.microsoft.com/office/drawing/2014/main" xmlns="" id="{B0CD477F-FAD7-AC42-A796-2B81574FA5BF}"/>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Rounded Rectangle 18">
            <a:extLst>
              <a:ext uri="{FF2B5EF4-FFF2-40B4-BE49-F238E27FC236}">
                <a16:creationId xmlns:a16="http://schemas.microsoft.com/office/drawing/2014/main" xmlns="" id="{BC6A3D45-DCE0-4296-B6BE-39F8AE61E804}"/>
              </a:ext>
            </a:extLst>
          </p:cNvPr>
          <p:cNvSpPr/>
          <p:nvPr/>
        </p:nvSpPr>
        <p:spPr>
          <a:xfrm>
            <a:off x="33251" y="6612921"/>
            <a:ext cx="5910349" cy="214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solidFill>
                  <a:prstClr val="black"/>
                </a:solidFill>
                <a:cs typeface="Arial" charset="0"/>
              </a:rPr>
              <a:t>Prepare an income statement and balance sheet for a manufacturer.</a:t>
            </a:r>
            <a:endParaRPr lang="en-US" sz="1100" dirty="0"/>
          </a:p>
        </p:txBody>
      </p:sp>
      <p:sp>
        <p:nvSpPr>
          <p:cNvPr id="14" name="Slide Number Placeholder 7">
            <a:extLst>
              <a:ext uri="{FF2B5EF4-FFF2-40B4-BE49-F238E27FC236}">
                <a16:creationId xmlns:a16="http://schemas.microsoft.com/office/drawing/2014/main" xmlns="" id="{8B3EB3D2-504F-49D9-A310-9340D6E72BB3}"/>
              </a:ext>
            </a:extLst>
          </p:cNvPr>
          <p:cNvSpPr txBox="1">
            <a:spLocks/>
          </p:cNvSpPr>
          <p:nvPr/>
        </p:nvSpPr>
        <p:spPr>
          <a:xfrm>
            <a:off x="6831330" y="637501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14-</a:t>
            </a:r>
            <a:fld id="{389021C6-BF4E-47D5-A0FD-A156D54A87E1}" type="slidenum">
              <a:rPr lang="en-US" smtClean="0">
                <a:solidFill>
                  <a:schemeClr val="tx1">
                    <a:lumMod val="50000"/>
                    <a:lumOff val="50000"/>
                  </a:schemeClr>
                </a:solidFill>
              </a:rPr>
              <a:pPr>
                <a:defRPr/>
              </a:pPr>
              <a:t>21</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6911640D-5993-40D0-B1E5-9B5106CE019E}"/>
              </a:ext>
            </a:extLst>
          </p:cNvPr>
          <p:cNvPicPr>
            <a:picLocks noChangeAspect="1"/>
          </p:cNvPicPr>
          <p:nvPr/>
        </p:nvPicPr>
        <p:blipFill>
          <a:blip r:embed="rId3"/>
          <a:stretch>
            <a:fillRect/>
          </a:stretch>
        </p:blipFill>
        <p:spPr>
          <a:xfrm>
            <a:off x="1155543" y="2457571"/>
            <a:ext cx="6869739" cy="2664309"/>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2820"/>
                                        </p:tgtEl>
                                        <p:attrNameLst>
                                          <p:attrName>style.visibility</p:attrName>
                                        </p:attrNameLst>
                                      </p:cBhvr>
                                      <p:to>
                                        <p:strVal val="visible"/>
                                      </p:to>
                                    </p:set>
                                    <p:animEffect transition="in" filter="dissolve">
                                      <p:cBhvr>
                                        <p:cTn id="7" dur="1000"/>
                                        <p:tgtEl>
                                          <p:spTgt spid="162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0"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2"/>
          <p:cNvSpPr>
            <a:spLocks noGrp="1" noChangeArrowheads="1"/>
          </p:cNvSpPr>
          <p:nvPr>
            <p:ph type="title"/>
          </p:nvPr>
        </p:nvSpPr>
        <p:spPr>
          <a:xfrm>
            <a:off x="457200" y="808565"/>
            <a:ext cx="8229600" cy="685800"/>
          </a:xfrm>
        </p:spPr>
        <p:txBody>
          <a:bodyPr>
            <a:normAutofit fontScale="90000"/>
          </a:bodyPr>
          <a:lstStyle/>
          <a:p>
            <a:r>
              <a:rPr lang="en-US" altLang="en-US" b="1" dirty="0"/>
              <a:t>Reporting Costs  and the Income Statement </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8" name="TextBox 7"/>
          <p:cNvSpPr txBox="1"/>
          <p:nvPr/>
        </p:nvSpPr>
        <p:spPr>
          <a:xfrm>
            <a:off x="7772401" y="193607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14.11</a:t>
            </a:r>
          </a:p>
        </p:txBody>
      </p:sp>
      <p:sp>
        <p:nvSpPr>
          <p:cNvPr id="10" name="Rectangle 9">
            <a:extLst>
              <a:ext uri="{FF2B5EF4-FFF2-40B4-BE49-F238E27FC236}">
                <a16:creationId xmlns:a16="http://schemas.microsoft.com/office/drawing/2014/main" xmlns="" id="{926DA7F2-4988-AE4E-A225-41EA786BDEA6}"/>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3" name="Picture 2">
            <a:extLst>
              <a:ext uri="{FF2B5EF4-FFF2-40B4-BE49-F238E27FC236}">
                <a16:creationId xmlns:a16="http://schemas.microsoft.com/office/drawing/2014/main" xmlns="" id="{731AA6A2-9B66-4393-8C92-49C976AA79DC}"/>
              </a:ext>
            </a:extLst>
          </p:cNvPr>
          <p:cNvPicPr>
            <a:picLocks noChangeAspect="1"/>
          </p:cNvPicPr>
          <p:nvPr/>
        </p:nvPicPr>
        <p:blipFill>
          <a:blip r:embed="rId3"/>
          <a:stretch>
            <a:fillRect/>
          </a:stretch>
        </p:blipFill>
        <p:spPr>
          <a:xfrm>
            <a:off x="295655" y="1854037"/>
            <a:ext cx="7114686" cy="1047296"/>
          </a:xfrm>
          <a:prstGeom prst="rect">
            <a:avLst/>
          </a:prstGeom>
        </p:spPr>
      </p:pic>
      <p:sp>
        <p:nvSpPr>
          <p:cNvPr id="13" name="TextBox 12">
            <a:extLst>
              <a:ext uri="{FF2B5EF4-FFF2-40B4-BE49-F238E27FC236}">
                <a16:creationId xmlns:a16="http://schemas.microsoft.com/office/drawing/2014/main" xmlns="" id="{2D70EFD8-7652-4E70-96D1-40ED2E0F1FD9}"/>
              </a:ext>
            </a:extLst>
          </p:cNvPr>
          <p:cNvSpPr txBox="1"/>
          <p:nvPr/>
        </p:nvSpPr>
        <p:spPr>
          <a:xfrm>
            <a:off x="7772401" y="348251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14.12</a:t>
            </a:r>
          </a:p>
        </p:txBody>
      </p:sp>
      <p:sp>
        <p:nvSpPr>
          <p:cNvPr id="4" name="Rounded Rectangle 18">
            <a:extLst>
              <a:ext uri="{FF2B5EF4-FFF2-40B4-BE49-F238E27FC236}">
                <a16:creationId xmlns:a16="http://schemas.microsoft.com/office/drawing/2014/main" xmlns="" id="{299F54E9-5D08-48F7-873B-545EF6F3471D}"/>
              </a:ext>
            </a:extLst>
          </p:cNvPr>
          <p:cNvSpPr/>
          <p:nvPr/>
        </p:nvSpPr>
        <p:spPr>
          <a:xfrm>
            <a:off x="33251" y="6612921"/>
            <a:ext cx="5910349" cy="214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solidFill>
                  <a:prstClr val="black"/>
                </a:solidFill>
                <a:cs typeface="Arial" charset="0"/>
              </a:rPr>
              <a:t>Prepare an income statement and balance sheet for a manufacturer.</a:t>
            </a:r>
            <a:endParaRPr lang="en-US" sz="1100" dirty="0"/>
          </a:p>
        </p:txBody>
      </p:sp>
      <p:pic>
        <p:nvPicPr>
          <p:cNvPr id="6" name="Picture 5">
            <a:extLst>
              <a:ext uri="{FF2B5EF4-FFF2-40B4-BE49-F238E27FC236}">
                <a16:creationId xmlns:a16="http://schemas.microsoft.com/office/drawing/2014/main" xmlns="" id="{EFD6BC18-5C87-4EC7-98B6-FEA2682B0DAA}"/>
              </a:ext>
            </a:extLst>
          </p:cNvPr>
          <p:cNvPicPr>
            <a:picLocks noChangeAspect="1"/>
          </p:cNvPicPr>
          <p:nvPr/>
        </p:nvPicPr>
        <p:blipFill>
          <a:blip r:embed="rId4"/>
          <a:stretch>
            <a:fillRect/>
          </a:stretch>
        </p:blipFill>
        <p:spPr>
          <a:xfrm>
            <a:off x="457200" y="3402090"/>
            <a:ext cx="7163421" cy="2770110"/>
          </a:xfrm>
          <a:prstGeom prst="rect">
            <a:avLst/>
          </a:prstGeom>
        </p:spPr>
      </p:pic>
      <p:sp>
        <p:nvSpPr>
          <p:cNvPr id="12" name="Slide Number Placeholder 7">
            <a:extLst>
              <a:ext uri="{FF2B5EF4-FFF2-40B4-BE49-F238E27FC236}">
                <a16:creationId xmlns:a16="http://schemas.microsoft.com/office/drawing/2014/main" xmlns="" id="{8EE529CC-C909-438B-A0A5-BB3E48543944}"/>
              </a:ext>
            </a:extLst>
          </p:cNvPr>
          <p:cNvSpPr txBox="1">
            <a:spLocks/>
          </p:cNvSpPr>
          <p:nvPr/>
        </p:nvSpPr>
        <p:spPr>
          <a:xfrm>
            <a:off x="6831330" y="637501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14-</a:t>
            </a:r>
            <a:fld id="{389021C6-BF4E-47D5-A0FD-A156D54A87E1}" type="slidenum">
              <a:rPr lang="en-US" smtClean="0">
                <a:solidFill>
                  <a:schemeClr val="tx1">
                    <a:lumMod val="50000"/>
                    <a:lumOff val="50000"/>
                  </a:schemeClr>
                </a:solidFill>
              </a:rPr>
              <a:pPr>
                <a:defRPr/>
              </a:pPr>
              <a:t>22</a:t>
            </a:fld>
            <a:endParaRPr lang="en-US" dirty="0">
              <a:solidFill>
                <a:schemeClr val="tx1">
                  <a:lumMod val="50000"/>
                  <a:lumOff val="50000"/>
                </a:schemeClr>
              </a:solidFill>
            </a:endParaRPr>
          </a:p>
        </p:txBody>
      </p:sp>
    </p:spTree>
  </p:cSld>
  <p:clrMapOvr>
    <a:masterClrMapping/>
  </p:clrMapOvr>
  <p:transition spd="med">
    <p:blinds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68432" y="2157008"/>
            <a:ext cx="7315200" cy="3124200"/>
          </a:xfrm>
        </p:spPr>
        <p:txBody>
          <a:bodyPr/>
          <a:lstStyle/>
          <a:p>
            <a:r>
              <a:rPr lang="en-US" altLang="en-US" dirty="0"/>
              <a:t/>
            </a:r>
            <a:br>
              <a:rPr lang="en-US" altLang="en-US" dirty="0"/>
            </a:br>
            <a:r>
              <a:rPr lang="en-US" altLang="en-US" dirty="0"/>
              <a:t/>
            </a:r>
            <a:br>
              <a:rPr lang="en-US" altLang="en-US" dirty="0"/>
            </a:br>
            <a:r>
              <a:rPr lang="en-US" dirty="0">
                <a:solidFill>
                  <a:prstClr val="black"/>
                </a:solidFill>
                <a:cs typeface="Arial" charset="0"/>
              </a:rPr>
              <a:t>Explain manufacturing activities and the flow of manufacturing costs.</a:t>
            </a:r>
            <a:br>
              <a:rPr lang="en-US" dirty="0">
                <a:solidFill>
                  <a:prstClr val="black"/>
                </a:solidFill>
                <a:cs typeface="Arial" charset="0"/>
              </a:rPr>
            </a:b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1066800" y="1708036"/>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8768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 C3</a:t>
            </a:r>
            <a:endParaRPr lang="en-US" sz="4400" dirty="0">
              <a:latin typeface="+mj-lt"/>
            </a:endParaRPr>
          </a:p>
        </p:txBody>
      </p:sp>
      <p:sp>
        <p:nvSpPr>
          <p:cNvPr id="10" name="Rectangle 9">
            <a:extLst>
              <a:ext uri="{FF2B5EF4-FFF2-40B4-BE49-F238E27FC236}">
                <a16:creationId xmlns:a16="http://schemas.microsoft.com/office/drawing/2014/main" xmlns="" id="{D610B84D-09A9-054B-A6CF-3D0F1DA3A268}"/>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xmlns="" id="{4A840D05-A406-4BB3-B965-BF103A949D33}"/>
              </a:ext>
            </a:extLst>
          </p:cNvPr>
          <p:cNvSpPr txBox="1">
            <a:spLocks/>
          </p:cNvSpPr>
          <p:nvPr/>
        </p:nvSpPr>
        <p:spPr>
          <a:xfrm>
            <a:off x="6831330" y="637501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14-</a:t>
            </a:r>
            <a:fld id="{389021C6-BF4E-47D5-A0FD-A156D54A87E1}" type="slidenum">
              <a:rPr lang="en-US" smtClean="0">
                <a:solidFill>
                  <a:schemeClr val="tx1">
                    <a:lumMod val="50000"/>
                    <a:lumOff val="50000"/>
                  </a:schemeClr>
                </a:solidFill>
              </a:rPr>
              <a:pPr>
                <a:defRPr/>
              </a:pPr>
              <a:t>23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0"/>
          <p:cNvSpPr>
            <a:spLocks noGrp="1" noChangeArrowheads="1"/>
          </p:cNvSpPr>
          <p:nvPr>
            <p:ph type="title"/>
          </p:nvPr>
        </p:nvSpPr>
        <p:spPr>
          <a:xfrm>
            <a:off x="457200" y="609600"/>
            <a:ext cx="8229600" cy="1143000"/>
          </a:xfrm>
        </p:spPr>
        <p:txBody>
          <a:bodyPr>
            <a:normAutofit/>
          </a:bodyPr>
          <a:lstStyle/>
          <a:p>
            <a:r>
              <a:rPr lang="en-US" altLang="en-US" b="1" dirty="0"/>
              <a:t>Flow of Manufacturing Activities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7" name="Rounded Rectangle 6"/>
          <p:cNvSpPr/>
          <p:nvPr/>
        </p:nvSpPr>
        <p:spPr>
          <a:xfrm>
            <a:off x="152400" y="6615112"/>
            <a:ext cx="6062749" cy="19812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solidFill>
                  <a:prstClr val="black"/>
                </a:solidFill>
                <a:cs typeface="Arial" charset="0"/>
              </a:rPr>
              <a:t>Explain manufacturing activities and the flow of manufacturing costs.</a:t>
            </a:r>
            <a:endParaRPr lang="en-US" sz="1100" dirty="0"/>
          </a:p>
        </p:txBody>
      </p:sp>
      <p:sp>
        <p:nvSpPr>
          <p:cNvPr id="10" name="Rectangle 9">
            <a:extLst>
              <a:ext uri="{FF2B5EF4-FFF2-40B4-BE49-F238E27FC236}">
                <a16:creationId xmlns:a16="http://schemas.microsoft.com/office/drawing/2014/main" xmlns="" id="{55D4475A-60F1-8844-AECA-7DE9E4F91EFF}"/>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8" name="TextBox 7"/>
          <p:cNvSpPr txBox="1"/>
          <p:nvPr/>
        </p:nvSpPr>
        <p:spPr>
          <a:xfrm>
            <a:off x="7927732" y="17526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14.13</a:t>
            </a:r>
          </a:p>
        </p:txBody>
      </p:sp>
      <p:pic>
        <p:nvPicPr>
          <p:cNvPr id="3" name="Picture 2">
            <a:extLst>
              <a:ext uri="{FF2B5EF4-FFF2-40B4-BE49-F238E27FC236}">
                <a16:creationId xmlns:a16="http://schemas.microsoft.com/office/drawing/2014/main" xmlns="" id="{C800361D-B6DC-4CED-A6EE-64BCBADF5BB1}"/>
              </a:ext>
            </a:extLst>
          </p:cNvPr>
          <p:cNvPicPr>
            <a:picLocks noChangeAspect="1"/>
          </p:cNvPicPr>
          <p:nvPr/>
        </p:nvPicPr>
        <p:blipFill>
          <a:blip r:embed="rId3"/>
          <a:stretch>
            <a:fillRect/>
          </a:stretch>
        </p:blipFill>
        <p:spPr>
          <a:xfrm>
            <a:off x="764932" y="1700428"/>
            <a:ext cx="7083668" cy="4278489"/>
          </a:xfrm>
          <a:prstGeom prst="rect">
            <a:avLst/>
          </a:prstGeom>
        </p:spPr>
      </p:pic>
      <p:sp>
        <p:nvSpPr>
          <p:cNvPr id="9" name="Slide Number Placeholder 7">
            <a:extLst>
              <a:ext uri="{FF2B5EF4-FFF2-40B4-BE49-F238E27FC236}">
                <a16:creationId xmlns:a16="http://schemas.microsoft.com/office/drawing/2014/main" xmlns="" id="{F783DD3E-4460-4867-98D8-2AF06EABF042}"/>
              </a:ext>
            </a:extLst>
          </p:cNvPr>
          <p:cNvSpPr txBox="1">
            <a:spLocks/>
          </p:cNvSpPr>
          <p:nvPr/>
        </p:nvSpPr>
        <p:spPr>
          <a:xfrm>
            <a:off x="6831330" y="637501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14-</a:t>
            </a:r>
            <a:fld id="{389021C6-BF4E-47D5-A0FD-A156D54A87E1}" type="slidenum">
              <a:rPr lang="en-US" smtClean="0">
                <a:solidFill>
                  <a:schemeClr val="tx1">
                    <a:lumMod val="50000"/>
                    <a:lumOff val="50000"/>
                  </a:schemeClr>
                </a:solidFill>
              </a:rPr>
              <a:pPr>
                <a:defRPr/>
              </a:pPr>
              <a:t>24</a:t>
            </a:fld>
            <a:endParaRPr lang="en-US" dirty="0">
              <a:solidFill>
                <a:schemeClr val="tx1">
                  <a:lumMod val="50000"/>
                  <a:lumOff val="50000"/>
                </a:schemeClr>
              </a:solidFill>
            </a:endParaRPr>
          </a:p>
        </p:txBody>
      </p:sp>
    </p:spTree>
  </p:cSld>
  <p:clrMapOvr>
    <a:masterClrMapping/>
  </p:clrMapOvr>
  <p:transition spd="med">
    <p:zoom dir="in"/>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144713"/>
            <a:ext cx="7315200" cy="3124200"/>
          </a:xfrm>
        </p:spPr>
        <p:txBody>
          <a:bodyPr/>
          <a:lstStyle/>
          <a:p>
            <a:r>
              <a:rPr lang="en-US" altLang="en-US" dirty="0"/>
              <a:t/>
            </a:r>
            <a:br>
              <a:rPr lang="en-US" altLang="en-US" dirty="0"/>
            </a:br>
            <a:r>
              <a:rPr lang="en-US" altLang="en-US" dirty="0"/>
              <a:t/>
            </a:r>
            <a:br>
              <a:rPr lang="en-US" altLang="en-US" dirty="0"/>
            </a:br>
            <a:r>
              <a:rPr lang="en-US" dirty="0">
                <a:solidFill>
                  <a:prstClr val="black"/>
                </a:solidFill>
                <a:cs typeface="Arial" charset="0"/>
              </a:rPr>
              <a:t>Prepare a schedule of cost of goods manufactured and explain its purpose and links to financial statements. </a:t>
            </a:r>
            <a:br>
              <a:rPr lang="en-US" dirty="0">
                <a:solidFill>
                  <a:prstClr val="black"/>
                </a:solidFill>
                <a:cs typeface="Arial" charset="0"/>
              </a:rPr>
            </a:b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65233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225256"/>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 P2</a:t>
            </a:r>
            <a:endParaRPr lang="en-US" sz="4400" dirty="0">
              <a:latin typeface="+mj-lt"/>
            </a:endParaRPr>
          </a:p>
        </p:txBody>
      </p:sp>
      <p:sp>
        <p:nvSpPr>
          <p:cNvPr id="10" name="Rectangle 9">
            <a:extLst>
              <a:ext uri="{FF2B5EF4-FFF2-40B4-BE49-F238E27FC236}">
                <a16:creationId xmlns:a16="http://schemas.microsoft.com/office/drawing/2014/main" xmlns="" id="{DF7EE9D3-5629-3D4B-9E37-26DB22BED00A}"/>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xmlns="" id="{CD0228DC-9C19-4564-9FEA-D9787CA472C1}"/>
              </a:ext>
            </a:extLst>
          </p:cNvPr>
          <p:cNvSpPr txBox="1">
            <a:spLocks/>
          </p:cNvSpPr>
          <p:nvPr/>
        </p:nvSpPr>
        <p:spPr>
          <a:xfrm>
            <a:off x="6831330" y="637501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14-</a:t>
            </a:r>
            <a:fld id="{389021C6-BF4E-47D5-A0FD-A156D54A87E1}" type="slidenum">
              <a:rPr lang="en-US" smtClean="0">
                <a:solidFill>
                  <a:schemeClr val="tx1">
                    <a:lumMod val="50000"/>
                    <a:lumOff val="50000"/>
                  </a:schemeClr>
                </a:solidFill>
              </a:rPr>
              <a:pPr>
                <a:defRPr/>
              </a:pPr>
              <a:t>25</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088967" y="2804129"/>
            <a:ext cx="6934200" cy="3530600"/>
          </a:xfrm>
          <a:prstGeom prst="rect">
            <a:avLst/>
          </a:prstGeom>
          <a:solidFill>
            <a:srgbClr val="C0FEF9"/>
          </a:solidFill>
          <a:ln w="50800">
            <a:solidFill>
              <a:srgbClr val="006B6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latin typeface="Arial" pitchFamily="34" charset="0"/>
            </a:endParaRPr>
          </a:p>
        </p:txBody>
      </p:sp>
      <p:sp>
        <p:nvSpPr>
          <p:cNvPr id="43011" name="Rectangle 3"/>
          <p:cNvSpPr>
            <a:spLocks noChangeArrowheads="1"/>
          </p:cNvSpPr>
          <p:nvPr/>
        </p:nvSpPr>
        <p:spPr bwMode="auto">
          <a:xfrm>
            <a:off x="211080" y="1600200"/>
            <a:ext cx="8636000" cy="914400"/>
          </a:xfrm>
          <a:prstGeom prst="rect">
            <a:avLst/>
          </a:prstGeom>
          <a:solidFill>
            <a:schemeClr val="accent4">
              <a:lumMod val="40000"/>
              <a:lumOff val="60000"/>
            </a:schemeClr>
          </a:solidFill>
          <a:ln w="50800">
            <a:solidFill>
              <a:schemeClr val="accent1">
                <a:lumMod val="50000"/>
              </a:schemeClr>
            </a:solidFill>
            <a:miter lim="800000"/>
            <a:headEnd/>
            <a:tailEnd/>
          </a:ln>
        </p:spPr>
        <p:txBody>
          <a:bodyPr wrap="none" anchor="ctr"/>
          <a:lstStyle/>
          <a:p>
            <a:pPr algn="ctr">
              <a:defRPr/>
            </a:pPr>
            <a:r>
              <a:rPr lang="en-US" sz="2800" b="1" dirty="0"/>
              <a:t>Summarizes the types and amounts of costs</a:t>
            </a:r>
          </a:p>
          <a:p>
            <a:pPr algn="ctr">
              <a:defRPr/>
            </a:pPr>
            <a:r>
              <a:rPr lang="en-US" sz="2800" b="1" dirty="0"/>
              <a:t>incurred in a company’s manufacturing process.</a:t>
            </a:r>
          </a:p>
        </p:txBody>
      </p:sp>
      <p:sp>
        <p:nvSpPr>
          <p:cNvPr id="29700" name="Rectangle 7"/>
          <p:cNvSpPr>
            <a:spLocks noGrp="1" noChangeArrowheads="1"/>
          </p:cNvSpPr>
          <p:nvPr>
            <p:ph type="title"/>
          </p:nvPr>
        </p:nvSpPr>
        <p:spPr>
          <a:xfrm>
            <a:off x="22167" y="501650"/>
            <a:ext cx="9067800" cy="1143000"/>
          </a:xfrm>
        </p:spPr>
        <p:txBody>
          <a:bodyPr>
            <a:normAutofit fontScale="90000"/>
          </a:bodyPr>
          <a:lstStyle/>
          <a:p>
            <a:r>
              <a:rPr lang="en-US" altLang="en-US" b="1" dirty="0"/>
              <a:t>Schedule of Cost of Good Manufactured</a:t>
            </a:r>
          </a:p>
        </p:txBody>
      </p:sp>
      <p:sp>
        <p:nvSpPr>
          <p:cNvPr id="29701" name="Rectangle 4"/>
          <p:cNvSpPr>
            <a:spLocks noGrp="1" noChangeArrowheads="1"/>
          </p:cNvSpPr>
          <p:nvPr>
            <p:ph type="body" idx="4294967295"/>
          </p:nvPr>
        </p:nvSpPr>
        <p:spPr>
          <a:xfrm>
            <a:off x="707967" y="2057400"/>
            <a:ext cx="8458200" cy="4495800"/>
          </a:xfrm>
          <a:noFill/>
        </p:spPr>
        <p:txBody>
          <a:bodyPr lIns="90488" tIns="44450" rIns="90488" bIns="44450"/>
          <a:lstStyle/>
          <a:p>
            <a:pPr>
              <a:lnSpc>
                <a:spcPct val="90000"/>
              </a:lnSpc>
              <a:spcBef>
                <a:spcPct val="35000"/>
              </a:spcBef>
              <a:buFont typeface="Wingdings" pitchFamily="2" charset="2"/>
              <a:buNone/>
            </a:pPr>
            <a:r>
              <a:rPr lang="en-US" altLang="en-US" sz="3000" dirty="0"/>
              <a:t>		</a:t>
            </a:r>
          </a:p>
          <a:p>
            <a:pPr>
              <a:lnSpc>
                <a:spcPct val="80000"/>
              </a:lnSpc>
              <a:buFont typeface="Wingdings" pitchFamily="2" charset="2"/>
              <a:buNone/>
            </a:pPr>
            <a:r>
              <a:rPr lang="en-US" altLang="en-US" sz="3000" dirty="0">
                <a:solidFill>
                  <a:srgbClr val="4C2E00"/>
                </a:solidFill>
              </a:rPr>
              <a:t>			</a:t>
            </a:r>
          </a:p>
          <a:p>
            <a:pPr>
              <a:lnSpc>
                <a:spcPct val="80000"/>
              </a:lnSpc>
              <a:buFont typeface="Wingdings" pitchFamily="2" charset="2"/>
              <a:buNone/>
            </a:pPr>
            <a:r>
              <a:rPr lang="en-US" altLang="en-US" sz="3000" dirty="0">
                <a:solidFill>
                  <a:srgbClr val="4C2E00"/>
                </a:solidFill>
              </a:rPr>
              <a:t>                 	</a:t>
            </a:r>
            <a:r>
              <a:rPr lang="en-US" altLang="en-US" sz="3000" b="1" dirty="0">
                <a:solidFill>
                  <a:srgbClr val="4C2E00"/>
                </a:solidFill>
              </a:rPr>
              <a:t>Direct Materials Used</a:t>
            </a:r>
          </a:p>
          <a:p>
            <a:pPr>
              <a:lnSpc>
                <a:spcPct val="80000"/>
              </a:lnSpc>
              <a:buFont typeface="Wingdings" pitchFamily="2" charset="2"/>
              <a:buNone/>
            </a:pPr>
            <a:r>
              <a:rPr lang="en-US" altLang="en-US" sz="3000" b="1" dirty="0">
                <a:solidFill>
                  <a:srgbClr val="4C2E00"/>
                </a:solidFill>
              </a:rPr>
              <a:t>		  +	Direct Labor</a:t>
            </a:r>
          </a:p>
          <a:p>
            <a:pPr>
              <a:lnSpc>
                <a:spcPct val="80000"/>
              </a:lnSpc>
              <a:buFont typeface="Wingdings" pitchFamily="2" charset="2"/>
              <a:buNone/>
            </a:pPr>
            <a:r>
              <a:rPr lang="en-US" altLang="en-US" sz="3000" b="1" dirty="0">
                <a:solidFill>
                  <a:srgbClr val="4C2E00"/>
                </a:solidFill>
              </a:rPr>
              <a:t>		  +	</a:t>
            </a:r>
            <a:r>
              <a:rPr lang="en-US" altLang="en-US" sz="3000" b="1" u="sng" dirty="0">
                <a:solidFill>
                  <a:srgbClr val="4C2E00"/>
                </a:solidFill>
              </a:rPr>
              <a:t>Factory Overhead</a:t>
            </a:r>
          </a:p>
          <a:p>
            <a:pPr>
              <a:lnSpc>
                <a:spcPct val="80000"/>
              </a:lnSpc>
              <a:buFont typeface="Wingdings" pitchFamily="2" charset="2"/>
              <a:buNone/>
            </a:pPr>
            <a:r>
              <a:rPr lang="en-US" altLang="en-US" sz="3000" b="1" dirty="0">
                <a:solidFill>
                  <a:srgbClr val="4C2E00"/>
                </a:solidFill>
              </a:rPr>
              <a:t>		  =	Total Manufacturing Costs</a:t>
            </a:r>
          </a:p>
          <a:p>
            <a:pPr>
              <a:lnSpc>
                <a:spcPct val="80000"/>
              </a:lnSpc>
              <a:buFont typeface="Wingdings" pitchFamily="2" charset="2"/>
              <a:buNone/>
            </a:pPr>
            <a:r>
              <a:rPr lang="en-US" altLang="en-US" sz="3000" b="1" dirty="0">
                <a:solidFill>
                  <a:srgbClr val="4C2E00"/>
                </a:solidFill>
              </a:rPr>
              <a:t>		  +	Beginning Work in Process</a:t>
            </a:r>
          </a:p>
          <a:p>
            <a:pPr>
              <a:lnSpc>
                <a:spcPct val="80000"/>
              </a:lnSpc>
              <a:buFont typeface="Wingdings" pitchFamily="2" charset="2"/>
              <a:buNone/>
            </a:pPr>
            <a:r>
              <a:rPr lang="en-US" altLang="en-US" sz="3000" b="1" dirty="0">
                <a:solidFill>
                  <a:srgbClr val="4C2E00"/>
                </a:solidFill>
              </a:rPr>
              <a:t>		  – 	</a:t>
            </a:r>
            <a:r>
              <a:rPr lang="en-US" altLang="en-US" sz="3000" b="1" u="sng" dirty="0">
                <a:solidFill>
                  <a:srgbClr val="4C2E00"/>
                </a:solidFill>
              </a:rPr>
              <a:t>Ending Work in Process</a:t>
            </a:r>
          </a:p>
          <a:p>
            <a:pPr>
              <a:lnSpc>
                <a:spcPct val="80000"/>
              </a:lnSpc>
              <a:buFont typeface="Wingdings" pitchFamily="2" charset="2"/>
              <a:buNone/>
            </a:pPr>
            <a:r>
              <a:rPr lang="en-US" altLang="en-US" sz="3000" b="1" dirty="0">
                <a:solidFill>
                  <a:srgbClr val="4C2E00"/>
                </a:solidFill>
              </a:rPr>
              <a:t>		  =	</a:t>
            </a:r>
            <a:r>
              <a:rPr lang="en-US" altLang="en-US" sz="3000" b="1" dirty="0">
                <a:solidFill>
                  <a:srgbClr val="C00000"/>
                </a:solidFill>
              </a:rPr>
              <a:t>Cost of Goods Manufactured</a:t>
            </a:r>
          </a:p>
        </p:txBody>
      </p:sp>
      <p:sp>
        <p:nvSpPr>
          <p:cNvPr id="7" name="Rectangle 6"/>
          <p:cNvSpPr/>
          <p:nvPr/>
        </p:nvSpPr>
        <p:spPr>
          <a:xfrm>
            <a:off x="22167" y="-10795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9" name="Rounded Rectangle 8"/>
          <p:cNvSpPr/>
          <p:nvPr/>
        </p:nvSpPr>
        <p:spPr>
          <a:xfrm>
            <a:off x="22167" y="6622227"/>
            <a:ext cx="8196349" cy="221803"/>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Prepare a schedule of cost of goods manufactured and explain its purpose and links to financial statements. </a:t>
            </a:r>
            <a:endParaRPr lang="en-US" sz="1100" dirty="0"/>
          </a:p>
        </p:txBody>
      </p:sp>
      <p:sp>
        <p:nvSpPr>
          <p:cNvPr id="11" name="Rectangle 10">
            <a:extLst>
              <a:ext uri="{FF2B5EF4-FFF2-40B4-BE49-F238E27FC236}">
                <a16:creationId xmlns:a16="http://schemas.microsoft.com/office/drawing/2014/main" xmlns="" id="{44A4445B-0C33-9E46-84F7-DEC00CF61973}"/>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C713482D-B724-43AC-B2F2-A4F1B4FDB218}"/>
              </a:ext>
            </a:extLst>
          </p:cNvPr>
          <p:cNvSpPr txBox="1">
            <a:spLocks/>
          </p:cNvSpPr>
          <p:nvPr/>
        </p:nvSpPr>
        <p:spPr>
          <a:xfrm>
            <a:off x="6831330" y="637501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14-</a:t>
            </a:r>
            <a:fld id="{389021C6-BF4E-47D5-A0FD-A156D54A87E1}" type="slidenum">
              <a:rPr lang="en-US" smtClean="0">
                <a:solidFill>
                  <a:schemeClr val="tx1">
                    <a:lumMod val="50000"/>
                    <a:lumOff val="50000"/>
                  </a:schemeClr>
                </a:solidFill>
              </a:rPr>
              <a:pPr>
                <a:defRPr/>
              </a:pPr>
              <a:t>26</a:t>
            </a:fld>
            <a:endParaRPr lang="en-US" dirty="0">
              <a:solidFill>
                <a:schemeClr val="tx1">
                  <a:lumMod val="50000"/>
                  <a:lumOff val="50000"/>
                </a:schemeClr>
              </a:solidFill>
            </a:endParaRPr>
          </a:p>
        </p:txBody>
      </p:sp>
    </p:spTree>
  </p:cSld>
  <p:clrMapOvr>
    <a:masterClrMapping/>
  </p:clrMapOvr>
  <p:transition spd="med">
    <p:check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9"/>
          <p:cNvSpPr>
            <a:spLocks noGrp="1" noChangeArrowheads="1"/>
          </p:cNvSpPr>
          <p:nvPr>
            <p:ph type="title"/>
          </p:nvPr>
        </p:nvSpPr>
        <p:spPr/>
        <p:txBody>
          <a:bodyPr/>
          <a:lstStyle/>
          <a:p>
            <a:r>
              <a:rPr lang="en-US" altLang="en-US" b="1" dirty="0"/>
              <a:t>Manufacturing Statement</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7" name="Rounded Rectangle 6"/>
          <p:cNvSpPr/>
          <p:nvPr/>
        </p:nvSpPr>
        <p:spPr>
          <a:xfrm>
            <a:off x="22167" y="6622227"/>
            <a:ext cx="8196349" cy="221803"/>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Prepare a schedule of cost of goods manufactured and explain its purpose and links to financial statements. </a:t>
            </a:r>
            <a:endParaRPr lang="en-US" sz="1100" dirty="0"/>
          </a:p>
        </p:txBody>
      </p:sp>
      <p:sp>
        <p:nvSpPr>
          <p:cNvPr id="8" name="TextBox 7"/>
          <p:cNvSpPr txBox="1"/>
          <p:nvPr/>
        </p:nvSpPr>
        <p:spPr>
          <a:xfrm>
            <a:off x="7685116" y="130882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14.14</a:t>
            </a:r>
          </a:p>
        </p:txBody>
      </p:sp>
      <p:sp>
        <p:nvSpPr>
          <p:cNvPr id="10" name="Rectangle 9">
            <a:extLst>
              <a:ext uri="{FF2B5EF4-FFF2-40B4-BE49-F238E27FC236}">
                <a16:creationId xmlns:a16="http://schemas.microsoft.com/office/drawing/2014/main" xmlns="" id="{33C1C32A-F876-394D-96B8-BE3776D372B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xmlns="" id="{1DCE569D-B389-4A11-8600-12763EFBA725}"/>
              </a:ext>
            </a:extLst>
          </p:cNvPr>
          <p:cNvSpPr txBox="1">
            <a:spLocks/>
          </p:cNvSpPr>
          <p:nvPr/>
        </p:nvSpPr>
        <p:spPr>
          <a:xfrm>
            <a:off x="6831330" y="637501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14-</a:t>
            </a:r>
            <a:fld id="{389021C6-BF4E-47D5-A0FD-A156D54A87E1}" type="slidenum">
              <a:rPr lang="en-US" smtClean="0">
                <a:solidFill>
                  <a:schemeClr val="tx1">
                    <a:lumMod val="50000"/>
                    <a:lumOff val="50000"/>
                  </a:schemeClr>
                </a:solidFill>
              </a:rPr>
              <a:pPr>
                <a:defRPr/>
              </a:pPr>
              <a:t>27</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6C83CFDB-CD2D-49F5-89C0-14BA417D5458}"/>
              </a:ext>
            </a:extLst>
          </p:cNvPr>
          <p:cNvPicPr>
            <a:picLocks noChangeAspect="1"/>
          </p:cNvPicPr>
          <p:nvPr/>
        </p:nvPicPr>
        <p:blipFill>
          <a:blip r:embed="rId3"/>
          <a:stretch>
            <a:fillRect/>
          </a:stretch>
        </p:blipFill>
        <p:spPr>
          <a:xfrm>
            <a:off x="2147105" y="1392274"/>
            <a:ext cx="4684225" cy="4722206"/>
          </a:xfrm>
          <a:prstGeom prst="rect">
            <a:avLst/>
          </a:prstGeom>
        </p:spPr>
      </p:pic>
    </p:spTree>
  </p:cSld>
  <p:clrMapOvr>
    <a:masterClrMapping/>
  </p:clrMapOvr>
  <p:transition spd="med">
    <p:blinds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8" name="Rounded Rectangle 7"/>
          <p:cNvSpPr/>
          <p:nvPr/>
        </p:nvSpPr>
        <p:spPr>
          <a:xfrm>
            <a:off x="22167" y="6612921"/>
            <a:ext cx="8196349" cy="2311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Prepare a schedule of cost of goods manufactured and explain its purpose and links to financial statements. </a:t>
            </a:r>
            <a:endParaRPr lang="en-US" sz="1100" dirty="0"/>
          </a:p>
        </p:txBody>
      </p:sp>
      <p:sp>
        <p:nvSpPr>
          <p:cNvPr id="13" name="Rectangle 12">
            <a:extLst>
              <a:ext uri="{FF2B5EF4-FFF2-40B4-BE49-F238E27FC236}">
                <a16:creationId xmlns:a16="http://schemas.microsoft.com/office/drawing/2014/main" xmlns="" id="{593C17F0-E973-BB46-98E8-91E477B82A88}"/>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Rectangle 9">
            <a:extLst>
              <a:ext uri="{FF2B5EF4-FFF2-40B4-BE49-F238E27FC236}">
                <a16:creationId xmlns:a16="http://schemas.microsoft.com/office/drawing/2014/main" xmlns="" id="{74B589FA-5629-6247-A711-709282F3FA89}"/>
              </a:ext>
            </a:extLst>
          </p:cNvPr>
          <p:cNvSpPr txBox="1">
            <a:spLocks noChangeArrowheads="1"/>
          </p:cNvSpPr>
          <p:nvPr/>
        </p:nvSpPr>
        <p:spPr>
          <a:xfrm>
            <a:off x="37407" y="646771"/>
            <a:ext cx="8846529"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altLang="en-US" sz="3600" b="1" dirty="0"/>
              <a:t>Key Calculations in Schedule of </a:t>
            </a:r>
            <a:br>
              <a:rPr lang="en-US" altLang="en-US" sz="3600" b="1" dirty="0"/>
            </a:br>
            <a:r>
              <a:rPr lang="en-US" altLang="en-US" sz="3600" b="1" dirty="0"/>
              <a:t>Cost of Goods Manufactured.</a:t>
            </a:r>
          </a:p>
        </p:txBody>
      </p:sp>
      <p:pic>
        <p:nvPicPr>
          <p:cNvPr id="2" name="Picture 1">
            <a:extLst>
              <a:ext uri="{FF2B5EF4-FFF2-40B4-BE49-F238E27FC236}">
                <a16:creationId xmlns:a16="http://schemas.microsoft.com/office/drawing/2014/main" xmlns="" id="{CAAFB726-BF85-461A-9681-C4174C10986B}"/>
              </a:ext>
            </a:extLst>
          </p:cNvPr>
          <p:cNvPicPr>
            <a:picLocks noChangeAspect="1"/>
          </p:cNvPicPr>
          <p:nvPr/>
        </p:nvPicPr>
        <p:blipFill>
          <a:blip r:embed="rId3"/>
          <a:stretch>
            <a:fillRect/>
          </a:stretch>
        </p:blipFill>
        <p:spPr>
          <a:xfrm>
            <a:off x="242488" y="2362200"/>
            <a:ext cx="8659023" cy="1731804"/>
          </a:xfrm>
          <a:prstGeom prst="rect">
            <a:avLst/>
          </a:prstGeom>
        </p:spPr>
      </p:pic>
      <p:sp>
        <p:nvSpPr>
          <p:cNvPr id="9" name="Slide Number Placeholder 7">
            <a:extLst>
              <a:ext uri="{FF2B5EF4-FFF2-40B4-BE49-F238E27FC236}">
                <a16:creationId xmlns:a16="http://schemas.microsoft.com/office/drawing/2014/main" xmlns="" id="{39AF9B33-1C4E-4E50-96A0-F5AFB8BC25DF}"/>
              </a:ext>
            </a:extLst>
          </p:cNvPr>
          <p:cNvSpPr txBox="1">
            <a:spLocks/>
          </p:cNvSpPr>
          <p:nvPr/>
        </p:nvSpPr>
        <p:spPr>
          <a:xfrm>
            <a:off x="6831330" y="637501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14-</a:t>
            </a:r>
            <a:fld id="{389021C6-BF4E-47D5-A0FD-A156D54A87E1}" type="slidenum">
              <a:rPr lang="en-US" smtClean="0">
                <a:solidFill>
                  <a:schemeClr val="tx1">
                    <a:lumMod val="50000"/>
                    <a:lumOff val="50000"/>
                  </a:schemeClr>
                </a:solidFill>
              </a:rPr>
              <a:pPr>
                <a:defRPr/>
              </a:pPr>
              <a:t>28</a:t>
            </a:fld>
            <a:endParaRPr lang="en-US" dirty="0">
              <a:solidFill>
                <a:schemeClr val="tx1">
                  <a:lumMod val="50000"/>
                  <a:lumOff val="50000"/>
                </a:schemeClr>
              </a:solidFill>
            </a:endParaRPr>
          </a:p>
        </p:txBody>
      </p:sp>
    </p:spTree>
  </p:cSld>
  <p:clrMapOvr>
    <a:masterClrMapping/>
  </p:clrMapOvr>
  <p:transition spd="med">
    <p:blinds/>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1219200"/>
          </a:xfrm>
        </p:spPr>
        <p:txBody>
          <a:bodyPr>
            <a:noAutofit/>
          </a:bodyPr>
          <a:lstStyle/>
          <a:p>
            <a:pPr>
              <a:defRPr/>
            </a:pPr>
            <a:r>
              <a:rPr lang="en-US" b="1" dirty="0"/>
              <a:t>Manufacturing Cost Flows Across Accounting Reports</a:t>
            </a:r>
          </a:p>
        </p:txBody>
      </p:sp>
      <p:pic>
        <p:nvPicPr>
          <p:cNvPr id="358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409950"/>
            <a:ext cx="2286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8" name="Rounded Rectangle 7"/>
          <p:cNvSpPr/>
          <p:nvPr/>
        </p:nvSpPr>
        <p:spPr>
          <a:xfrm>
            <a:off x="22167" y="6612921"/>
            <a:ext cx="8196349" cy="2311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Prepare a schedule of cost of goods manufactured and explain its purpose and links to financial statements. </a:t>
            </a:r>
            <a:endParaRPr lang="en-US" sz="1100" dirty="0"/>
          </a:p>
        </p:txBody>
      </p:sp>
      <p:sp>
        <p:nvSpPr>
          <p:cNvPr id="9" name="TextBox 8"/>
          <p:cNvSpPr txBox="1"/>
          <p:nvPr/>
        </p:nvSpPr>
        <p:spPr>
          <a:xfrm>
            <a:off x="7499230" y="182617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14.15</a:t>
            </a:r>
          </a:p>
        </p:txBody>
      </p:sp>
      <p:sp>
        <p:nvSpPr>
          <p:cNvPr id="11" name="Rectangle 10">
            <a:extLst>
              <a:ext uri="{FF2B5EF4-FFF2-40B4-BE49-F238E27FC236}">
                <a16:creationId xmlns:a16="http://schemas.microsoft.com/office/drawing/2014/main" xmlns="" id="{15F7FD39-0D52-E342-9782-BC4D50A68BE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BD71DECC-E18E-43E1-91B6-9B1A2F97F181}"/>
              </a:ext>
            </a:extLst>
          </p:cNvPr>
          <p:cNvSpPr txBox="1">
            <a:spLocks/>
          </p:cNvSpPr>
          <p:nvPr/>
        </p:nvSpPr>
        <p:spPr>
          <a:xfrm>
            <a:off x="6831330" y="637501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14-</a:t>
            </a:r>
            <a:fld id="{389021C6-BF4E-47D5-A0FD-A156D54A87E1}" type="slidenum">
              <a:rPr lang="en-US" smtClean="0">
                <a:solidFill>
                  <a:schemeClr val="tx1">
                    <a:lumMod val="50000"/>
                    <a:lumOff val="50000"/>
                  </a:schemeClr>
                </a:solidFill>
              </a:rPr>
              <a:pPr>
                <a:defRPr/>
              </a:pPr>
              <a:t>29</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7D44669A-09E4-462B-BB74-7AD4C73F0C9B}"/>
              </a:ext>
            </a:extLst>
          </p:cNvPr>
          <p:cNvPicPr>
            <a:picLocks noChangeAspect="1"/>
          </p:cNvPicPr>
          <p:nvPr/>
        </p:nvPicPr>
        <p:blipFill>
          <a:blip r:embed="rId4"/>
          <a:stretch>
            <a:fillRect/>
          </a:stretch>
        </p:blipFill>
        <p:spPr>
          <a:xfrm>
            <a:off x="457200" y="2560447"/>
            <a:ext cx="8380952" cy="2771429"/>
          </a:xfrm>
          <a:prstGeom prst="rect">
            <a:avLst/>
          </a:prstGeom>
        </p:spPr>
      </p:pic>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267744"/>
            <a:ext cx="7315200" cy="3124200"/>
          </a:xfrm>
        </p:spPr>
        <p:txBody>
          <a:bodyPr/>
          <a:lstStyle/>
          <a:p>
            <a:r>
              <a:rPr lang="en-US" altLang="en-US" dirty="0"/>
              <a:t/>
            </a:r>
            <a:br>
              <a:rPr lang="en-US" altLang="en-US" dirty="0"/>
            </a:br>
            <a:r>
              <a:rPr lang="en-US" altLang="en-US" dirty="0"/>
              <a:t/>
            </a:r>
            <a:br>
              <a:rPr lang="en-US" altLang="en-US" dirty="0"/>
            </a:br>
            <a:r>
              <a:rPr lang="en-US" altLang="en-US" dirty="0"/>
              <a:t> </a:t>
            </a:r>
            <a:r>
              <a:rPr lang="en-US" dirty="0">
                <a:solidFill>
                  <a:prstClr val="black"/>
                </a:solidFill>
                <a:cs typeface="Arial" charset="0"/>
              </a:rPr>
              <a:t>Explain the roles and ethics of managerial accounting.</a:t>
            </a:r>
            <a:br>
              <a:rPr lang="en-US" dirty="0">
                <a:solidFill>
                  <a:prstClr val="black"/>
                </a:solidFill>
                <a:cs typeface="Arial" charset="0"/>
              </a:rPr>
            </a:b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49437"/>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284831"/>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 C1</a:t>
            </a:r>
            <a:endParaRPr lang="en-US" sz="4400" dirty="0">
              <a:latin typeface="+mj-lt"/>
            </a:endParaRPr>
          </a:p>
        </p:txBody>
      </p:sp>
      <p:sp>
        <p:nvSpPr>
          <p:cNvPr id="10" name="Rectangle 9">
            <a:extLst>
              <a:ext uri="{FF2B5EF4-FFF2-40B4-BE49-F238E27FC236}">
                <a16:creationId xmlns:a16="http://schemas.microsoft.com/office/drawing/2014/main" xmlns="" id="{6E929E38-D84D-F648-9D45-E9164B2A157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xmlns="" id="{39488E27-09F1-4FD1-BDD7-3FE7B1F8AAAC}"/>
              </a:ext>
            </a:extLst>
          </p:cNvPr>
          <p:cNvSpPr txBox="1">
            <a:spLocks/>
          </p:cNvSpPr>
          <p:nvPr/>
        </p:nvSpPr>
        <p:spPr>
          <a:xfrm>
            <a:off x="6721929"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14-</a:t>
            </a:r>
            <a:fld id="{389021C6-BF4E-47D5-A0FD-A156D54A87E1}" type="slidenum">
              <a:rPr lang="en-US" smtClean="0">
                <a:solidFill>
                  <a:schemeClr val="tx1">
                    <a:lumMod val="50000"/>
                    <a:lumOff val="50000"/>
                  </a:schemeClr>
                </a:solidFill>
              </a:rPr>
              <a:pPr>
                <a:defRPr/>
              </a:pPr>
              <a:t>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normAutofit fontScale="90000"/>
          </a:bodyPr>
          <a:lstStyle/>
          <a:p>
            <a:r>
              <a:rPr lang="en-US" altLang="en-US" dirty="0"/>
              <a:t/>
            </a:r>
            <a:br>
              <a:rPr lang="en-US" altLang="en-US" dirty="0"/>
            </a:br>
            <a:r>
              <a:rPr lang="en-US" altLang="en-US" dirty="0"/>
              <a:t/>
            </a:r>
            <a:br>
              <a:rPr lang="en-US" altLang="en-US" dirty="0"/>
            </a:br>
            <a:r>
              <a:rPr lang="en-US" dirty="0">
                <a:solidFill>
                  <a:prstClr val="black"/>
                </a:solidFill>
                <a:cs typeface="Arial" charset="0"/>
              </a:rPr>
              <a:t>Describe trends in managerial accounting.</a:t>
            </a:r>
            <a:r>
              <a:rPr lang="en-US" b="1" dirty="0">
                <a:solidFill>
                  <a:prstClr val="black"/>
                </a:solidFill>
                <a:cs typeface="Arial" charset="0"/>
              </a:rPr>
              <a:t/>
            </a:r>
            <a:br>
              <a:rPr lang="en-US" b="1" dirty="0">
                <a:solidFill>
                  <a:prstClr val="black"/>
                </a:solidFill>
                <a:cs typeface="Arial" charset="0"/>
              </a:rPr>
            </a:b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8575"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340225"/>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 C4</a:t>
            </a:r>
            <a:endParaRPr lang="en-US" sz="4400" dirty="0">
              <a:latin typeface="+mj-lt"/>
            </a:endParaRPr>
          </a:p>
        </p:txBody>
      </p:sp>
      <p:sp>
        <p:nvSpPr>
          <p:cNvPr id="10" name="Rectangle 9">
            <a:extLst>
              <a:ext uri="{FF2B5EF4-FFF2-40B4-BE49-F238E27FC236}">
                <a16:creationId xmlns:a16="http://schemas.microsoft.com/office/drawing/2014/main" xmlns="" id="{CF981126-3B3D-9642-BF73-98CAC2FCDB3D}"/>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xmlns="" id="{6B4AB2F9-8A45-4138-A6D6-3589426D4F4B}"/>
              </a:ext>
            </a:extLst>
          </p:cNvPr>
          <p:cNvSpPr txBox="1">
            <a:spLocks/>
          </p:cNvSpPr>
          <p:nvPr/>
        </p:nvSpPr>
        <p:spPr>
          <a:xfrm>
            <a:off x="6831330" y="637501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14-</a:t>
            </a:r>
            <a:fld id="{389021C6-BF4E-47D5-A0FD-A156D54A87E1}" type="slidenum">
              <a:rPr lang="en-US" smtClean="0">
                <a:solidFill>
                  <a:schemeClr val="tx1">
                    <a:lumMod val="50000"/>
                    <a:lumOff val="50000"/>
                  </a:schemeClr>
                </a:solidFill>
              </a:rPr>
              <a:pPr>
                <a:defRPr/>
              </a:pPr>
              <a:t>30</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77186" y="375069"/>
            <a:ext cx="8229600" cy="990600"/>
          </a:xfrm>
        </p:spPr>
        <p:txBody>
          <a:bodyPr/>
          <a:lstStyle/>
          <a:p>
            <a:r>
              <a:rPr lang="en-US" altLang="en-US" b="1" dirty="0"/>
              <a:t>Trends in Managerial Accounting</a:t>
            </a:r>
          </a:p>
        </p:txBody>
      </p:sp>
      <p:sp>
        <p:nvSpPr>
          <p:cNvPr id="4" name="Rounded Rectangle 3"/>
          <p:cNvSpPr/>
          <p:nvPr/>
        </p:nvSpPr>
        <p:spPr>
          <a:xfrm>
            <a:off x="477186" y="2619225"/>
            <a:ext cx="29718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868" name="TextBox 4"/>
          <p:cNvSpPr txBox="1">
            <a:spLocks noChangeArrowheads="1"/>
          </p:cNvSpPr>
          <p:nvPr/>
        </p:nvSpPr>
        <p:spPr bwMode="auto">
          <a:xfrm>
            <a:off x="616886" y="2650975"/>
            <a:ext cx="266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latin typeface="Arial" pitchFamily="34" charset="0"/>
              </a:rPr>
              <a:t>Customer Orientation</a:t>
            </a:r>
            <a:endParaRPr lang="en-US" altLang="en-US" sz="2400" dirty="0">
              <a:latin typeface="Arial" pitchFamily="34" charset="0"/>
            </a:endParaRPr>
          </a:p>
        </p:txBody>
      </p:sp>
      <p:sp>
        <p:nvSpPr>
          <p:cNvPr id="6" name="Rounded Rectangle 5"/>
          <p:cNvSpPr/>
          <p:nvPr/>
        </p:nvSpPr>
        <p:spPr>
          <a:xfrm>
            <a:off x="477186" y="3924951"/>
            <a:ext cx="2971800" cy="9144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870" name="TextBox 6"/>
          <p:cNvSpPr txBox="1">
            <a:spLocks noChangeArrowheads="1"/>
          </p:cNvSpPr>
          <p:nvPr/>
        </p:nvSpPr>
        <p:spPr bwMode="auto">
          <a:xfrm>
            <a:off x="629586" y="4134002"/>
            <a:ext cx="2667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latin typeface="Arial" pitchFamily="34" charset="0"/>
              </a:rPr>
              <a:t>E-Commerce</a:t>
            </a:r>
            <a:endParaRPr lang="en-US" altLang="en-US" sz="2400" dirty="0">
              <a:latin typeface="Arial" pitchFamily="34" charset="0"/>
            </a:endParaRPr>
          </a:p>
        </p:txBody>
      </p:sp>
      <p:sp>
        <p:nvSpPr>
          <p:cNvPr id="8" name="Rounded Rectangle 7"/>
          <p:cNvSpPr/>
          <p:nvPr/>
        </p:nvSpPr>
        <p:spPr>
          <a:xfrm>
            <a:off x="5052608" y="2511775"/>
            <a:ext cx="2971800" cy="914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872" name="TextBox 8"/>
          <p:cNvSpPr txBox="1">
            <a:spLocks noChangeArrowheads="1"/>
          </p:cNvSpPr>
          <p:nvPr/>
        </p:nvSpPr>
        <p:spPr bwMode="auto">
          <a:xfrm>
            <a:off x="5205008" y="2543525"/>
            <a:ext cx="266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latin typeface="Arial" pitchFamily="34" charset="0"/>
              </a:rPr>
              <a:t>Global </a:t>
            </a:r>
          </a:p>
          <a:p>
            <a:pPr algn="ctr" eaLnBrk="1" hangingPunct="1">
              <a:spcBef>
                <a:spcPct val="0"/>
              </a:spcBef>
              <a:buFontTx/>
              <a:buNone/>
            </a:pPr>
            <a:r>
              <a:rPr lang="en-US" altLang="en-US" sz="2400" b="1" dirty="0">
                <a:latin typeface="Arial" pitchFamily="34" charset="0"/>
              </a:rPr>
              <a:t>Economy</a:t>
            </a:r>
            <a:endParaRPr lang="en-US" altLang="en-US" sz="2400" dirty="0">
              <a:latin typeface="Arial" pitchFamily="34" charset="0"/>
            </a:endParaRPr>
          </a:p>
        </p:txBody>
      </p:sp>
      <p:sp>
        <p:nvSpPr>
          <p:cNvPr id="10" name="Rounded Rectangle 9"/>
          <p:cNvSpPr/>
          <p:nvPr/>
        </p:nvSpPr>
        <p:spPr>
          <a:xfrm>
            <a:off x="5055656" y="3924951"/>
            <a:ext cx="2971800" cy="9144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874" name="TextBox 10"/>
          <p:cNvSpPr txBox="1">
            <a:spLocks noChangeArrowheads="1"/>
          </p:cNvSpPr>
          <p:nvPr/>
        </p:nvSpPr>
        <p:spPr bwMode="auto">
          <a:xfrm>
            <a:off x="5208056" y="3956701"/>
            <a:ext cx="266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latin typeface="Arial" pitchFamily="34" charset="0"/>
              </a:rPr>
              <a:t>Service Economy</a:t>
            </a:r>
            <a:endParaRPr lang="en-US" altLang="en-US" sz="2400" dirty="0">
              <a:latin typeface="Arial" pitchFamily="34" charset="0"/>
            </a:endParaRPr>
          </a:p>
        </p:txBody>
      </p:sp>
      <p:sp>
        <p:nvSpPr>
          <p:cNvPr id="12" name="Rounded Rectangle 11"/>
          <p:cNvSpPr/>
          <p:nvPr/>
        </p:nvSpPr>
        <p:spPr>
          <a:xfrm>
            <a:off x="477186" y="5224427"/>
            <a:ext cx="2971800" cy="9144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876" name="TextBox 12"/>
          <p:cNvSpPr txBox="1">
            <a:spLocks noChangeArrowheads="1"/>
          </p:cNvSpPr>
          <p:nvPr/>
        </p:nvSpPr>
        <p:spPr bwMode="auto">
          <a:xfrm>
            <a:off x="629586" y="5403815"/>
            <a:ext cx="2667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latin typeface="Arial" pitchFamily="34" charset="0"/>
              </a:rPr>
              <a:t>Lean Practices</a:t>
            </a:r>
            <a:endParaRPr lang="en-US" altLang="en-US" sz="2400" dirty="0">
              <a:latin typeface="Arial" pitchFamily="34" charset="0"/>
            </a:endParaRPr>
          </a:p>
        </p:txBody>
      </p:sp>
      <p:sp>
        <p:nvSpPr>
          <p:cNvPr id="14" name="Rounded Rectangle 13"/>
          <p:cNvSpPr/>
          <p:nvPr/>
        </p:nvSpPr>
        <p:spPr>
          <a:xfrm>
            <a:off x="5055656" y="5199889"/>
            <a:ext cx="2971800" cy="9144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878" name="TextBox 14"/>
          <p:cNvSpPr txBox="1">
            <a:spLocks noChangeArrowheads="1"/>
          </p:cNvSpPr>
          <p:nvPr/>
        </p:nvSpPr>
        <p:spPr bwMode="auto">
          <a:xfrm>
            <a:off x="5211231" y="5423727"/>
            <a:ext cx="2667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latin typeface="Arial" pitchFamily="34" charset="0"/>
              </a:rPr>
              <a:t>Value Chain</a:t>
            </a:r>
            <a:endParaRPr lang="en-US" altLang="en-US" sz="2400" dirty="0">
              <a:latin typeface="Arial" pitchFamily="34" charset="0"/>
            </a:endParaRPr>
          </a:p>
        </p:txBody>
      </p:sp>
      <p:sp>
        <p:nvSpPr>
          <p:cNvPr id="17" name="Rectangle 16"/>
          <p:cNvSpPr/>
          <p:nvPr/>
        </p:nvSpPr>
        <p:spPr>
          <a:xfrm>
            <a:off x="3048" y="-23569"/>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19" name="Rounded Rectangle 18"/>
          <p:cNvSpPr/>
          <p:nvPr/>
        </p:nvSpPr>
        <p:spPr>
          <a:xfrm>
            <a:off x="53514" y="6455266"/>
            <a:ext cx="4190999" cy="33623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Describe trends in managerial accounting.</a:t>
            </a:r>
            <a:endParaRPr lang="en-US" sz="1100" dirty="0"/>
          </a:p>
        </p:txBody>
      </p:sp>
      <p:sp>
        <p:nvSpPr>
          <p:cNvPr id="21" name="Rectangle 20">
            <a:extLst>
              <a:ext uri="{FF2B5EF4-FFF2-40B4-BE49-F238E27FC236}">
                <a16:creationId xmlns:a16="http://schemas.microsoft.com/office/drawing/2014/main" xmlns="" id="{AA9909B2-AFAC-2942-9C3C-EF62F4093CBA}"/>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0" name="Rounded Rectangle 13">
            <a:extLst>
              <a:ext uri="{FF2B5EF4-FFF2-40B4-BE49-F238E27FC236}">
                <a16:creationId xmlns:a16="http://schemas.microsoft.com/office/drawing/2014/main" xmlns="" id="{7B8617DC-307B-4ACD-93F4-ABB59BACCC24}"/>
              </a:ext>
            </a:extLst>
          </p:cNvPr>
          <p:cNvSpPr/>
          <p:nvPr/>
        </p:nvSpPr>
        <p:spPr>
          <a:xfrm>
            <a:off x="2798610" y="1473477"/>
            <a:ext cx="2971800" cy="9144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TextBox 14">
            <a:extLst>
              <a:ext uri="{FF2B5EF4-FFF2-40B4-BE49-F238E27FC236}">
                <a16:creationId xmlns:a16="http://schemas.microsoft.com/office/drawing/2014/main" xmlns="" id="{C4771DF6-E9CF-4567-A0C5-91073B9466A0}"/>
              </a:ext>
            </a:extLst>
          </p:cNvPr>
          <p:cNvSpPr txBox="1">
            <a:spLocks noChangeArrowheads="1"/>
          </p:cNvSpPr>
          <p:nvPr/>
        </p:nvSpPr>
        <p:spPr bwMode="auto">
          <a:xfrm>
            <a:off x="2911013" y="1515178"/>
            <a:ext cx="2667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latin typeface="Arial" pitchFamily="34" charset="0"/>
              </a:rPr>
              <a:t>Digital Manufacturing</a:t>
            </a:r>
            <a:endParaRPr lang="en-US" altLang="en-US" sz="2400" dirty="0">
              <a:latin typeface="Arial" pitchFamily="34" charset="0"/>
            </a:endParaRPr>
          </a:p>
        </p:txBody>
      </p:sp>
      <p:sp>
        <p:nvSpPr>
          <p:cNvPr id="24" name="Slide Number Placeholder 7">
            <a:extLst>
              <a:ext uri="{FF2B5EF4-FFF2-40B4-BE49-F238E27FC236}">
                <a16:creationId xmlns:a16="http://schemas.microsoft.com/office/drawing/2014/main" xmlns="" id="{3FACB174-3C2C-439B-A3B2-019262F1F733}"/>
              </a:ext>
            </a:extLst>
          </p:cNvPr>
          <p:cNvSpPr txBox="1">
            <a:spLocks/>
          </p:cNvSpPr>
          <p:nvPr/>
        </p:nvSpPr>
        <p:spPr>
          <a:xfrm>
            <a:off x="6831330" y="637501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14-</a:t>
            </a:r>
            <a:fld id="{389021C6-BF4E-47D5-A0FD-A156D54A87E1}" type="slidenum">
              <a:rPr lang="en-US" smtClean="0">
                <a:solidFill>
                  <a:schemeClr val="tx1">
                    <a:lumMod val="50000"/>
                    <a:lumOff val="50000"/>
                  </a:schemeClr>
                </a:solidFill>
              </a:rPr>
              <a:pPr>
                <a:defRPr/>
              </a:pPr>
              <a:t>31</a:t>
            </a:fld>
            <a:endParaRPr lang="en-US" dirty="0">
              <a:solidFill>
                <a:schemeClr val="tx1">
                  <a:lumMod val="50000"/>
                  <a:lumOff val="50000"/>
                </a:schemeClr>
              </a:solidFill>
            </a:endParaRPr>
          </a:p>
        </p:txBody>
      </p:sp>
    </p:spTree>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685800"/>
            <a:ext cx="8229600" cy="990600"/>
          </a:xfrm>
        </p:spPr>
        <p:txBody>
          <a:bodyPr>
            <a:normAutofit/>
          </a:bodyPr>
          <a:lstStyle/>
          <a:p>
            <a:r>
              <a:rPr lang="en-US" altLang="en-US" b="1" dirty="0"/>
              <a:t>Lean Principles</a:t>
            </a:r>
          </a:p>
        </p:txBody>
      </p:sp>
      <p:sp>
        <p:nvSpPr>
          <p:cNvPr id="4" name="TextBox 3"/>
          <p:cNvSpPr txBox="1"/>
          <p:nvPr/>
        </p:nvSpPr>
        <p:spPr>
          <a:xfrm>
            <a:off x="733425" y="1981200"/>
            <a:ext cx="7620000" cy="3046988"/>
          </a:xfrm>
          <a:prstGeom prst="rect">
            <a:avLst/>
          </a:prstGeom>
          <a:solidFill>
            <a:schemeClr val="accent2">
              <a:lumMod val="20000"/>
              <a:lumOff val="80000"/>
            </a:schemeClr>
          </a:solidFill>
          <a:ln>
            <a:solidFill>
              <a:schemeClr val="accent2">
                <a:lumMod val="50000"/>
              </a:schemeClr>
            </a:solidFill>
          </a:ln>
        </p:spPr>
        <p:txBody>
          <a:bodyPr>
            <a:spAutoFit/>
          </a:bodyPr>
          <a:lstStyle/>
          <a:p>
            <a:pPr algn="ctr">
              <a:defRPr/>
            </a:pPr>
            <a:r>
              <a:rPr lang="en-US" sz="2400" dirty="0"/>
              <a:t>The goal of a lean business model is to eliminate waste while “satisfying the customer” and “providing a positive return” to the company.</a:t>
            </a:r>
          </a:p>
          <a:p>
            <a:pPr algn="ctr">
              <a:defRPr/>
            </a:pPr>
            <a:endParaRPr lang="en-US" sz="2400" dirty="0"/>
          </a:p>
          <a:p>
            <a:pPr algn="ctr">
              <a:defRPr/>
            </a:pPr>
            <a:r>
              <a:rPr lang="en-US" sz="2400" dirty="0"/>
              <a:t>Continuous improvement rejects the notion of “good enough” and challenges employees and managers to continuously improve operations.</a:t>
            </a:r>
          </a:p>
          <a:p>
            <a:pPr algn="ctr">
              <a:defRPr/>
            </a:pPr>
            <a:endParaRPr lang="en-US" sz="2400" dirty="0"/>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8" name="Rounded Rectangle 7"/>
          <p:cNvSpPr/>
          <p:nvPr/>
        </p:nvSpPr>
        <p:spPr>
          <a:xfrm>
            <a:off x="53514" y="6455266"/>
            <a:ext cx="4190999" cy="33623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Describe trends in managerial accounting.</a:t>
            </a:r>
            <a:endParaRPr lang="en-US" sz="1100" dirty="0"/>
          </a:p>
        </p:txBody>
      </p:sp>
      <p:sp>
        <p:nvSpPr>
          <p:cNvPr id="10" name="Rectangle 9">
            <a:extLst>
              <a:ext uri="{FF2B5EF4-FFF2-40B4-BE49-F238E27FC236}">
                <a16:creationId xmlns:a16="http://schemas.microsoft.com/office/drawing/2014/main" xmlns="" id="{44A0971C-25A8-C344-BBFB-B21A9CD99B64}"/>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xmlns="" id="{AC2AA526-0CDA-4457-8A20-320FD4663108}"/>
              </a:ext>
            </a:extLst>
          </p:cNvPr>
          <p:cNvSpPr txBox="1">
            <a:spLocks/>
          </p:cNvSpPr>
          <p:nvPr/>
        </p:nvSpPr>
        <p:spPr>
          <a:xfrm>
            <a:off x="6831330" y="637501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14-</a:t>
            </a:r>
            <a:fld id="{389021C6-BF4E-47D5-A0FD-A156D54A87E1}" type="slidenum">
              <a:rPr lang="en-US" smtClean="0">
                <a:solidFill>
                  <a:schemeClr val="tx1">
                    <a:lumMod val="50000"/>
                    <a:lumOff val="50000"/>
                  </a:schemeClr>
                </a:solidFill>
              </a:rPr>
              <a:pPr>
                <a:defRPr/>
              </a:pPr>
              <a:t>32</a:t>
            </a:fld>
            <a:endParaRPr lang="en-US" dirty="0">
              <a:solidFill>
                <a:schemeClr val="tx1">
                  <a:lumMod val="50000"/>
                  <a:lumOff val="50000"/>
                </a:schemeClr>
              </a:solidFill>
            </a:endParaRPr>
          </a:p>
        </p:txBody>
      </p:sp>
    </p:spTree>
    <p:extLst>
      <p:ext uri="{BB962C8B-B14F-4D97-AF65-F5344CB8AC3E}">
        <p14:creationId xmlns:p14="http://schemas.microsoft.com/office/powerpoint/2010/main" val="2765986593"/>
      </p:ext>
    </p:extLst>
  </p:cSld>
  <p:clrMapOvr>
    <a:masterClrMapping/>
  </p:clrMapOvr>
  <p:transition spd="slow">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440725" y="1828800"/>
            <a:ext cx="3242875" cy="1197764"/>
          </a:xfrm>
          <a:prstGeom prst="rect">
            <a:avLst/>
          </a:prstGeom>
          <a:noFill/>
          <a:ln w="12700">
            <a:noFill/>
            <a:miter lim="800000"/>
            <a:headEnd/>
            <a:tailEnd/>
          </a:ln>
        </p:spPr>
        <p:txBody>
          <a:bodyPr wrap="none" lIns="90488" tIns="44450" rIns="90488" bIns="44450">
            <a:spAutoFit/>
          </a:bodyPr>
          <a:lstStyle/>
          <a:p>
            <a:pPr algn="ctr">
              <a:defRPr/>
            </a:pPr>
            <a:r>
              <a:rPr lang="en-US" sz="2400" b="1" dirty="0">
                <a:solidFill>
                  <a:schemeClr val="accent2">
                    <a:lumMod val="75000"/>
                  </a:schemeClr>
                </a:solidFill>
              </a:rPr>
              <a:t>Quality improvement</a:t>
            </a:r>
          </a:p>
          <a:p>
            <a:pPr algn="ctr">
              <a:defRPr/>
            </a:pPr>
            <a:r>
              <a:rPr lang="en-US" sz="2400" b="1" dirty="0">
                <a:solidFill>
                  <a:schemeClr val="accent2">
                    <a:lumMod val="75000"/>
                  </a:schemeClr>
                </a:solidFill>
              </a:rPr>
              <a:t>applied to its</a:t>
            </a:r>
          </a:p>
          <a:p>
            <a:pPr algn="ctr">
              <a:defRPr/>
            </a:pPr>
            <a:r>
              <a:rPr lang="en-US" sz="2400" b="1" dirty="0">
                <a:solidFill>
                  <a:schemeClr val="accent2">
                    <a:lumMod val="75000"/>
                  </a:schemeClr>
                </a:solidFill>
              </a:rPr>
              <a:t>business activities.</a:t>
            </a:r>
          </a:p>
        </p:txBody>
      </p:sp>
      <p:sp>
        <p:nvSpPr>
          <p:cNvPr id="11267" name="Rectangle 8"/>
          <p:cNvSpPr>
            <a:spLocks noChangeArrowheads="1"/>
          </p:cNvSpPr>
          <p:nvPr/>
        </p:nvSpPr>
        <p:spPr bwMode="auto">
          <a:xfrm>
            <a:off x="5573713" y="1966913"/>
            <a:ext cx="2816225" cy="828675"/>
          </a:xfrm>
          <a:prstGeom prst="rect">
            <a:avLst/>
          </a:prstGeom>
          <a:noFill/>
          <a:ln w="12700">
            <a:noFill/>
            <a:miter lim="800000"/>
            <a:headEnd/>
            <a:tailEnd/>
          </a:ln>
        </p:spPr>
        <p:txBody>
          <a:bodyPr wrap="none" lIns="90488" tIns="44450" rIns="90488" bIns="44450">
            <a:spAutoFit/>
          </a:bodyPr>
          <a:lstStyle/>
          <a:p>
            <a:pPr algn="ctr">
              <a:defRPr/>
            </a:pPr>
            <a:r>
              <a:rPr lang="en-US" sz="2400" b="1" dirty="0">
                <a:solidFill>
                  <a:schemeClr val="accent2">
                    <a:lumMod val="75000"/>
                  </a:schemeClr>
                </a:solidFill>
              </a:rPr>
              <a:t>Seek and uncover</a:t>
            </a:r>
          </a:p>
          <a:p>
            <a:pPr algn="ctr">
              <a:defRPr/>
            </a:pPr>
            <a:r>
              <a:rPr lang="en-US" sz="2400" b="1" dirty="0">
                <a:solidFill>
                  <a:schemeClr val="accent2">
                    <a:lumMod val="75000"/>
                  </a:schemeClr>
                </a:solidFill>
              </a:rPr>
              <a:t> waste.</a:t>
            </a:r>
          </a:p>
        </p:txBody>
      </p:sp>
      <p:sp>
        <p:nvSpPr>
          <p:cNvPr id="38918" name="Rectangle 11"/>
          <p:cNvSpPr>
            <a:spLocks noGrp="1" noChangeArrowheads="1"/>
          </p:cNvSpPr>
          <p:nvPr>
            <p:ph type="title"/>
          </p:nvPr>
        </p:nvSpPr>
        <p:spPr>
          <a:xfrm>
            <a:off x="457200" y="762000"/>
            <a:ext cx="8229600" cy="838200"/>
          </a:xfrm>
        </p:spPr>
        <p:txBody>
          <a:bodyPr/>
          <a:lstStyle/>
          <a:p>
            <a:r>
              <a:rPr lang="en-US" altLang="en-US" b="1" dirty="0"/>
              <a:t>Total Quality Management</a:t>
            </a:r>
          </a:p>
        </p:txBody>
      </p:sp>
      <p:sp>
        <p:nvSpPr>
          <p:cNvPr id="14" name="Rounded Rectangle 13"/>
          <p:cNvSpPr/>
          <p:nvPr/>
        </p:nvSpPr>
        <p:spPr>
          <a:xfrm>
            <a:off x="2895600" y="3132466"/>
            <a:ext cx="3352800" cy="1752600"/>
          </a:xfrm>
          <a:prstGeom prst="round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latin typeface="Arial" pitchFamily="34" charset="0"/>
                <a:cs typeface="Arial" pitchFamily="34" charset="0"/>
              </a:rPr>
              <a:t>Constant Focus on Higher Standards</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11" name="Rounded Rectangle 10"/>
          <p:cNvSpPr/>
          <p:nvPr/>
        </p:nvSpPr>
        <p:spPr>
          <a:xfrm>
            <a:off x="53514" y="6455266"/>
            <a:ext cx="4190999" cy="33623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Describe trends in managerial accounting.</a:t>
            </a:r>
            <a:endParaRPr lang="en-US" sz="1100" dirty="0"/>
          </a:p>
        </p:txBody>
      </p:sp>
      <p:sp>
        <p:nvSpPr>
          <p:cNvPr id="13" name="Rectangle 12">
            <a:extLst>
              <a:ext uri="{FF2B5EF4-FFF2-40B4-BE49-F238E27FC236}">
                <a16:creationId xmlns:a16="http://schemas.microsoft.com/office/drawing/2014/main" xmlns="" id="{C059B6D5-532A-0642-8585-8113FAF9BE89}"/>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08E89AEF-CF08-4D9C-883A-A959793653B8}"/>
              </a:ext>
            </a:extLst>
          </p:cNvPr>
          <p:cNvSpPr txBox="1">
            <a:spLocks/>
          </p:cNvSpPr>
          <p:nvPr/>
        </p:nvSpPr>
        <p:spPr>
          <a:xfrm>
            <a:off x="6831330" y="637501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14-</a:t>
            </a:r>
            <a:fld id="{389021C6-BF4E-47D5-A0FD-A156D54A87E1}" type="slidenum">
              <a:rPr lang="en-US" smtClean="0">
                <a:solidFill>
                  <a:schemeClr val="tx1">
                    <a:lumMod val="50000"/>
                    <a:lumOff val="50000"/>
                  </a:schemeClr>
                </a:solidFill>
              </a:rPr>
              <a:pPr>
                <a:defRPr/>
              </a:pPr>
              <a:t>33</a:t>
            </a:fld>
            <a:endParaRPr lang="en-US" dirty="0">
              <a:solidFill>
                <a:schemeClr val="tx1">
                  <a:lumMod val="50000"/>
                  <a:lumOff val="50000"/>
                </a:schemeClr>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up)">
                                      <p:cBhvr>
                                        <p:cTn id="7" dur="500"/>
                                        <p:tgtEl>
                                          <p:spTgt spid="11266"/>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267"/>
                                        </p:tgtEl>
                                        <p:attrNameLst>
                                          <p:attrName>style.visibility</p:attrName>
                                        </p:attrNameLst>
                                      </p:cBhvr>
                                      <p:to>
                                        <p:strVal val="visible"/>
                                      </p:to>
                                    </p:set>
                                    <p:animEffect transition="in" filter="wipe(up)">
                                      <p:cBhvr>
                                        <p:cTn id="11"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5791200" y="2066925"/>
            <a:ext cx="2982913" cy="1209675"/>
          </a:xfrm>
          <a:prstGeom prst="rect">
            <a:avLst/>
          </a:prstGeom>
          <a:solidFill>
            <a:schemeClr val="bg1">
              <a:lumMod val="95000"/>
            </a:schemeClr>
          </a:solidFill>
          <a:ln w="38100">
            <a:solidFill>
              <a:srgbClr val="002060"/>
            </a:solidFill>
            <a:miter lim="800000"/>
            <a:headEnd/>
            <a:tailEnd/>
          </a:ln>
        </p:spPr>
        <p:txBody>
          <a:bodyPr wrap="none" lIns="90488" tIns="44450" rIns="90488" bIns="44450">
            <a:spAutoFit/>
          </a:bodyPr>
          <a:lstStyle/>
          <a:p>
            <a:pPr algn="ctr">
              <a:defRPr/>
            </a:pPr>
            <a:r>
              <a:rPr lang="en-US" sz="2400" b="1" dirty="0">
                <a:solidFill>
                  <a:srgbClr val="002060"/>
                </a:solidFill>
              </a:rPr>
              <a:t>Complete products</a:t>
            </a:r>
            <a:br>
              <a:rPr lang="en-US" sz="2400" b="1" dirty="0">
                <a:solidFill>
                  <a:srgbClr val="002060"/>
                </a:solidFill>
              </a:rPr>
            </a:br>
            <a:r>
              <a:rPr lang="en-US" sz="2400" b="1" dirty="0">
                <a:solidFill>
                  <a:srgbClr val="FF0000"/>
                </a:solidFill>
              </a:rPr>
              <a:t>just-in-time </a:t>
            </a:r>
            <a:r>
              <a:rPr lang="en-US" sz="2400" b="1" dirty="0">
                <a:solidFill>
                  <a:srgbClr val="002060"/>
                </a:solidFill>
              </a:rPr>
              <a:t>to</a:t>
            </a:r>
            <a:br>
              <a:rPr lang="en-US" sz="2400" b="1" dirty="0">
                <a:solidFill>
                  <a:srgbClr val="002060"/>
                </a:solidFill>
              </a:rPr>
            </a:br>
            <a:r>
              <a:rPr lang="en-US" sz="2400" b="1" dirty="0">
                <a:solidFill>
                  <a:srgbClr val="002060"/>
                </a:solidFill>
              </a:rPr>
              <a:t>ship to customers</a:t>
            </a:r>
          </a:p>
        </p:txBody>
      </p:sp>
      <p:sp>
        <p:nvSpPr>
          <p:cNvPr id="2052" name="Line 3"/>
          <p:cNvSpPr>
            <a:spLocks noChangeShapeType="1"/>
          </p:cNvSpPr>
          <p:nvPr/>
        </p:nvSpPr>
        <p:spPr bwMode="auto">
          <a:xfrm>
            <a:off x="2949575" y="5581650"/>
            <a:ext cx="1651000" cy="0"/>
          </a:xfrm>
          <a:prstGeom prst="line">
            <a:avLst/>
          </a:prstGeom>
          <a:noFill/>
          <a:ln w="38100">
            <a:solidFill>
              <a:srgbClr val="00206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4101" name="Rectangle 5"/>
          <p:cNvSpPr>
            <a:spLocks noChangeArrowheads="1"/>
          </p:cNvSpPr>
          <p:nvPr/>
        </p:nvSpPr>
        <p:spPr bwMode="auto">
          <a:xfrm>
            <a:off x="4603750" y="4800600"/>
            <a:ext cx="3709988" cy="1209675"/>
          </a:xfrm>
          <a:prstGeom prst="rect">
            <a:avLst/>
          </a:prstGeom>
          <a:solidFill>
            <a:schemeClr val="bg1">
              <a:lumMod val="95000"/>
            </a:schemeClr>
          </a:solidFill>
          <a:ln w="38100">
            <a:solidFill>
              <a:srgbClr val="002060"/>
            </a:solidFill>
            <a:miter lim="800000"/>
            <a:headEnd/>
            <a:tailEnd/>
          </a:ln>
        </p:spPr>
        <p:txBody>
          <a:bodyPr wrap="none" lIns="90488" tIns="44450" rIns="90488" bIns="44450">
            <a:spAutoFit/>
          </a:bodyPr>
          <a:lstStyle/>
          <a:p>
            <a:pPr algn="ctr">
              <a:defRPr/>
            </a:pPr>
            <a:r>
              <a:rPr lang="en-US" sz="2400" b="1" dirty="0">
                <a:solidFill>
                  <a:srgbClr val="002060"/>
                </a:solidFill>
              </a:rPr>
              <a:t>Complete parts</a:t>
            </a:r>
            <a:br>
              <a:rPr lang="en-US" sz="2400" b="1" dirty="0">
                <a:solidFill>
                  <a:srgbClr val="002060"/>
                </a:solidFill>
              </a:rPr>
            </a:br>
            <a:r>
              <a:rPr lang="en-US" sz="2400" b="1" dirty="0">
                <a:solidFill>
                  <a:srgbClr val="FF0000"/>
                </a:solidFill>
              </a:rPr>
              <a:t>just-in-time </a:t>
            </a:r>
            <a:r>
              <a:rPr lang="en-US" sz="2400" b="1" dirty="0">
                <a:solidFill>
                  <a:srgbClr val="002060"/>
                </a:solidFill>
              </a:rPr>
              <a:t>for</a:t>
            </a:r>
            <a:br>
              <a:rPr lang="en-US" sz="2400" b="1" dirty="0">
                <a:solidFill>
                  <a:srgbClr val="002060"/>
                </a:solidFill>
              </a:rPr>
            </a:br>
            <a:r>
              <a:rPr lang="en-US" sz="2400" b="1" dirty="0">
                <a:solidFill>
                  <a:srgbClr val="002060"/>
                </a:solidFill>
              </a:rPr>
              <a:t>assembly into products</a:t>
            </a:r>
          </a:p>
        </p:txBody>
      </p:sp>
      <p:sp>
        <p:nvSpPr>
          <p:cNvPr id="2054" name="Line 6"/>
          <p:cNvSpPr>
            <a:spLocks noChangeShapeType="1"/>
          </p:cNvSpPr>
          <p:nvPr/>
        </p:nvSpPr>
        <p:spPr bwMode="auto">
          <a:xfrm>
            <a:off x="1827212" y="4038600"/>
            <a:ext cx="0" cy="833438"/>
          </a:xfrm>
          <a:prstGeom prst="line">
            <a:avLst/>
          </a:prstGeom>
          <a:noFill/>
          <a:ln w="38100">
            <a:solidFill>
              <a:srgbClr val="00206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4103" name="Rectangle 7"/>
          <p:cNvSpPr>
            <a:spLocks noChangeArrowheads="1"/>
          </p:cNvSpPr>
          <p:nvPr/>
        </p:nvSpPr>
        <p:spPr bwMode="auto">
          <a:xfrm>
            <a:off x="676275" y="3441700"/>
            <a:ext cx="2260600" cy="939800"/>
          </a:xfrm>
          <a:prstGeom prst="rect">
            <a:avLst/>
          </a:prstGeom>
          <a:solidFill>
            <a:schemeClr val="bg1">
              <a:lumMod val="95000"/>
            </a:schemeClr>
          </a:solidFill>
          <a:ln w="38100">
            <a:solidFill>
              <a:srgbClr val="002060"/>
            </a:solidFill>
            <a:miter lim="800000"/>
            <a:headEnd/>
            <a:tailEnd/>
          </a:ln>
        </p:spPr>
        <p:txBody>
          <a:bodyPr wrap="none" anchor="ctr"/>
          <a:lstStyle/>
          <a:p>
            <a:pPr algn="ctr">
              <a:defRPr/>
            </a:pPr>
            <a:r>
              <a:rPr lang="en-US" sz="2400" b="1" dirty="0">
                <a:solidFill>
                  <a:srgbClr val="002060"/>
                </a:solidFill>
              </a:rPr>
              <a:t>Schedule </a:t>
            </a:r>
          </a:p>
          <a:p>
            <a:pPr algn="ctr">
              <a:defRPr/>
            </a:pPr>
            <a:r>
              <a:rPr lang="en-US" sz="2400" b="1" dirty="0">
                <a:solidFill>
                  <a:srgbClr val="002060"/>
                </a:solidFill>
              </a:rPr>
              <a:t>Production</a:t>
            </a:r>
          </a:p>
        </p:txBody>
      </p:sp>
      <p:sp>
        <p:nvSpPr>
          <p:cNvPr id="2056" name="Line 8"/>
          <p:cNvSpPr>
            <a:spLocks noChangeShapeType="1"/>
          </p:cNvSpPr>
          <p:nvPr/>
        </p:nvSpPr>
        <p:spPr bwMode="auto">
          <a:xfrm>
            <a:off x="1806575" y="2928938"/>
            <a:ext cx="0" cy="508000"/>
          </a:xfrm>
          <a:prstGeom prst="line">
            <a:avLst/>
          </a:prstGeom>
          <a:noFill/>
          <a:ln w="38100">
            <a:solidFill>
              <a:srgbClr val="00206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4105" name="Rectangle 9"/>
          <p:cNvSpPr>
            <a:spLocks noChangeArrowheads="1"/>
          </p:cNvSpPr>
          <p:nvPr/>
        </p:nvSpPr>
        <p:spPr bwMode="auto">
          <a:xfrm>
            <a:off x="415925" y="4876800"/>
            <a:ext cx="2784475" cy="1197764"/>
          </a:xfrm>
          <a:prstGeom prst="rect">
            <a:avLst/>
          </a:prstGeom>
          <a:solidFill>
            <a:schemeClr val="bg1">
              <a:lumMod val="95000"/>
            </a:schemeClr>
          </a:solidFill>
          <a:ln w="38100">
            <a:solidFill>
              <a:srgbClr val="002060"/>
            </a:solidFill>
            <a:miter lim="800000"/>
            <a:headEnd/>
            <a:tailEnd/>
          </a:ln>
        </p:spPr>
        <p:txBody>
          <a:bodyPr wrap="square" lIns="90488" tIns="44450" rIns="90488" bIns="44450">
            <a:spAutoFit/>
          </a:bodyPr>
          <a:lstStyle/>
          <a:p>
            <a:pPr algn="ctr">
              <a:defRPr/>
            </a:pPr>
            <a:r>
              <a:rPr lang="en-US" sz="2400" b="1" dirty="0">
                <a:solidFill>
                  <a:srgbClr val="002060"/>
                </a:solidFill>
              </a:rPr>
              <a:t>Receive materials</a:t>
            </a:r>
            <a:br>
              <a:rPr lang="en-US" sz="2400" b="1" dirty="0">
                <a:solidFill>
                  <a:srgbClr val="002060"/>
                </a:solidFill>
              </a:rPr>
            </a:br>
            <a:r>
              <a:rPr lang="en-US" sz="2400" b="1" dirty="0">
                <a:solidFill>
                  <a:srgbClr val="FF0000"/>
                </a:solidFill>
              </a:rPr>
              <a:t>just-in-time </a:t>
            </a:r>
            <a:r>
              <a:rPr lang="en-US" sz="2400" b="1" dirty="0">
                <a:solidFill>
                  <a:srgbClr val="002060"/>
                </a:solidFill>
              </a:rPr>
              <a:t>for</a:t>
            </a:r>
            <a:br>
              <a:rPr lang="en-US" sz="2400" b="1" dirty="0">
                <a:solidFill>
                  <a:srgbClr val="002060"/>
                </a:solidFill>
              </a:rPr>
            </a:br>
            <a:r>
              <a:rPr lang="en-US" sz="2400" b="1" dirty="0">
                <a:solidFill>
                  <a:srgbClr val="002060"/>
                </a:solidFill>
              </a:rPr>
              <a:t>production</a:t>
            </a:r>
          </a:p>
        </p:txBody>
      </p:sp>
      <p:sp>
        <p:nvSpPr>
          <p:cNvPr id="2058" name="Line 10"/>
          <p:cNvSpPr>
            <a:spLocks noChangeShapeType="1"/>
          </p:cNvSpPr>
          <p:nvPr/>
        </p:nvSpPr>
        <p:spPr bwMode="auto">
          <a:xfrm flipV="1">
            <a:off x="6248400" y="3275746"/>
            <a:ext cx="1117600" cy="1524854"/>
          </a:xfrm>
          <a:prstGeom prst="line">
            <a:avLst/>
          </a:prstGeom>
          <a:noFill/>
          <a:ln w="38100">
            <a:solidFill>
              <a:srgbClr val="00206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4108" name="Rectangle 12"/>
          <p:cNvSpPr>
            <a:spLocks noChangeArrowheads="1"/>
          </p:cNvSpPr>
          <p:nvPr/>
        </p:nvSpPr>
        <p:spPr bwMode="auto">
          <a:xfrm>
            <a:off x="1017587" y="1725613"/>
            <a:ext cx="1579563" cy="1209675"/>
          </a:xfrm>
          <a:prstGeom prst="rect">
            <a:avLst/>
          </a:prstGeom>
          <a:solidFill>
            <a:schemeClr val="bg1">
              <a:lumMod val="95000"/>
            </a:schemeClr>
          </a:solidFill>
          <a:ln w="38100">
            <a:solidFill>
              <a:srgbClr val="002060"/>
            </a:solidFill>
            <a:miter lim="800000"/>
            <a:headEnd/>
            <a:tailEnd/>
          </a:ln>
        </p:spPr>
        <p:txBody>
          <a:bodyPr wrap="none" lIns="90488" tIns="44450" rIns="90488" bIns="44450">
            <a:spAutoFit/>
          </a:bodyPr>
          <a:lstStyle/>
          <a:p>
            <a:pPr algn="ctr">
              <a:defRPr/>
            </a:pPr>
            <a:r>
              <a:rPr lang="en-US" sz="2400" b="1" dirty="0">
                <a:solidFill>
                  <a:srgbClr val="002060"/>
                </a:solidFill>
              </a:rPr>
              <a:t>Receive</a:t>
            </a:r>
            <a:br>
              <a:rPr lang="en-US" sz="2400" b="1" dirty="0">
                <a:solidFill>
                  <a:srgbClr val="002060"/>
                </a:solidFill>
              </a:rPr>
            </a:br>
            <a:r>
              <a:rPr lang="en-US" sz="2400" b="1" dirty="0">
                <a:solidFill>
                  <a:srgbClr val="002060"/>
                </a:solidFill>
              </a:rPr>
              <a:t>customer</a:t>
            </a:r>
            <a:br>
              <a:rPr lang="en-US" sz="2400" b="1" dirty="0">
                <a:solidFill>
                  <a:srgbClr val="002060"/>
                </a:solidFill>
              </a:rPr>
            </a:br>
            <a:r>
              <a:rPr lang="en-US" sz="2400" b="1" dirty="0">
                <a:solidFill>
                  <a:srgbClr val="002060"/>
                </a:solidFill>
              </a:rPr>
              <a:t>orders</a:t>
            </a:r>
          </a:p>
        </p:txBody>
      </p:sp>
      <p:sp>
        <p:nvSpPr>
          <p:cNvPr id="39948" name="Rectangle 13"/>
          <p:cNvSpPr>
            <a:spLocks noGrp="1" noChangeArrowheads="1"/>
          </p:cNvSpPr>
          <p:nvPr>
            <p:ph type="title"/>
          </p:nvPr>
        </p:nvSpPr>
        <p:spPr>
          <a:xfrm>
            <a:off x="990600" y="609600"/>
            <a:ext cx="7391400" cy="990600"/>
          </a:xfrm>
        </p:spPr>
        <p:txBody>
          <a:bodyPr>
            <a:normAutofit fontScale="90000"/>
          </a:bodyPr>
          <a:lstStyle/>
          <a:p>
            <a:r>
              <a:rPr lang="en-US" altLang="en-US" b="1" dirty="0"/>
              <a:t>Just-In-Time (JIT) Manufacturing</a:t>
            </a:r>
          </a:p>
        </p:txBody>
      </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15" name="Rounded Rectangle 14"/>
          <p:cNvSpPr/>
          <p:nvPr/>
        </p:nvSpPr>
        <p:spPr>
          <a:xfrm>
            <a:off x="53514" y="6455266"/>
            <a:ext cx="4190999" cy="33623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Describe trends in managerial accounting.</a:t>
            </a:r>
            <a:endParaRPr lang="en-US" sz="1100" dirty="0"/>
          </a:p>
        </p:txBody>
      </p:sp>
      <p:sp>
        <p:nvSpPr>
          <p:cNvPr id="17" name="Rectangle 16">
            <a:extLst>
              <a:ext uri="{FF2B5EF4-FFF2-40B4-BE49-F238E27FC236}">
                <a16:creationId xmlns:a16="http://schemas.microsoft.com/office/drawing/2014/main" xmlns="" id="{9AB14CC5-E92D-0D46-B59A-4C7504D6B56B}"/>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xmlns="" id="{C2B20BCE-38D7-42A1-A972-3BC36C248E7E}"/>
              </a:ext>
            </a:extLst>
          </p:cNvPr>
          <p:cNvSpPr txBox="1">
            <a:spLocks/>
          </p:cNvSpPr>
          <p:nvPr/>
        </p:nvSpPr>
        <p:spPr>
          <a:xfrm>
            <a:off x="6831330" y="637501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14-</a:t>
            </a:r>
            <a:fld id="{389021C6-BF4E-47D5-A0FD-A156D54A87E1}" type="slidenum">
              <a:rPr lang="en-US" smtClean="0">
                <a:solidFill>
                  <a:schemeClr val="tx1">
                    <a:lumMod val="50000"/>
                    <a:lumOff val="50000"/>
                  </a:schemeClr>
                </a:solidFill>
              </a:rPr>
              <a:pPr>
                <a:defRPr/>
              </a:pPr>
              <a:t>34</a:t>
            </a:fld>
            <a:endParaRPr lang="en-US" dirty="0">
              <a:solidFill>
                <a:schemeClr val="tx1">
                  <a:lumMod val="50000"/>
                  <a:lumOff val="50000"/>
                </a:schemeClr>
              </a:solidFill>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wipe(up)">
                                      <p:cBhvr>
                                        <p:cTn id="7" dur="500"/>
                                        <p:tgtEl>
                                          <p:spTgt spid="205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108"/>
                                        </p:tgtEl>
                                        <p:attrNameLst>
                                          <p:attrName>style.visibility</p:attrName>
                                        </p:attrNameLst>
                                      </p:cBhvr>
                                      <p:to>
                                        <p:strVal val="visible"/>
                                      </p:to>
                                    </p:set>
                                    <p:animEffect transition="in" filter="wipe(up)">
                                      <p:cBhvr>
                                        <p:cTn id="10" dur="500"/>
                                        <p:tgtEl>
                                          <p:spTgt spid="410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4103"/>
                                        </p:tgtEl>
                                        <p:attrNameLst>
                                          <p:attrName>style.visibility</p:attrName>
                                        </p:attrNameLst>
                                      </p:cBhvr>
                                      <p:to>
                                        <p:strVal val="visible"/>
                                      </p:to>
                                    </p:set>
                                    <p:animEffect transition="in" filter="wipe(up)">
                                      <p:cBhvr>
                                        <p:cTn id="13" dur="500"/>
                                        <p:tgtEl>
                                          <p:spTgt spid="4103"/>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056"/>
                                        </p:tgtEl>
                                        <p:attrNameLst>
                                          <p:attrName>style.visibility</p:attrName>
                                        </p:attrNameLst>
                                      </p:cBhvr>
                                      <p:to>
                                        <p:strVal val="visible"/>
                                      </p:to>
                                    </p:set>
                                    <p:animEffect transition="in" filter="wipe(up)">
                                      <p:cBhvr>
                                        <p:cTn id="16" dur="500"/>
                                        <p:tgtEl>
                                          <p:spTgt spid="2056"/>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4105"/>
                                        </p:tgtEl>
                                        <p:attrNameLst>
                                          <p:attrName>style.visibility</p:attrName>
                                        </p:attrNameLst>
                                      </p:cBhvr>
                                      <p:to>
                                        <p:strVal val="visible"/>
                                      </p:to>
                                    </p:set>
                                    <p:animEffect transition="in" filter="wipe(up)">
                                      <p:cBhvr>
                                        <p:cTn id="19" dur="500"/>
                                        <p:tgtEl>
                                          <p:spTgt spid="4105"/>
                                        </p:tgtEl>
                                      </p:cBhvr>
                                    </p:animEffect>
                                  </p:childTnLst>
                                </p:cTn>
                              </p:par>
                            </p:childTnLst>
                          </p:cTn>
                        </p:par>
                        <p:par>
                          <p:cTn id="20" fill="hold" nodeType="afterGroup">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wipe(left)">
                                      <p:cBhvr>
                                        <p:cTn id="23" dur="500"/>
                                        <p:tgtEl>
                                          <p:spTgt spid="2052"/>
                                        </p:tgtEl>
                                      </p:cBhvr>
                                    </p:animEffect>
                                  </p:childTnLst>
                                </p:cTn>
                              </p:par>
                            </p:childTnLst>
                          </p:cTn>
                        </p:par>
                        <p:par>
                          <p:cTn id="24" fill="hold" nodeType="afterGroup">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4101"/>
                                        </p:tgtEl>
                                        <p:attrNameLst>
                                          <p:attrName>style.visibility</p:attrName>
                                        </p:attrNameLst>
                                      </p:cBhvr>
                                      <p:to>
                                        <p:strVal val="visible"/>
                                      </p:to>
                                    </p:set>
                                    <p:animEffect transition="in" filter="wipe(left)">
                                      <p:cBhvr>
                                        <p:cTn id="27" dur="500"/>
                                        <p:tgtEl>
                                          <p:spTgt spid="4101"/>
                                        </p:tgtEl>
                                      </p:cBhvr>
                                    </p:animEffect>
                                  </p:childTnLst>
                                </p:cTn>
                              </p:par>
                            </p:childTnLst>
                          </p:cTn>
                        </p:par>
                        <p:par>
                          <p:cTn id="28" fill="hold" nodeType="afterGroup">
                            <p:stCondLst>
                              <p:cond delay="1500"/>
                            </p:stCondLst>
                            <p:childTnLst>
                              <p:par>
                                <p:cTn id="29" presetID="22" presetClass="entr" presetSubtype="4" fill="hold" grpId="0" nodeType="afterEffect">
                                  <p:stCondLst>
                                    <p:cond delay="0"/>
                                  </p:stCondLst>
                                  <p:childTnLst>
                                    <p:set>
                                      <p:cBhvr>
                                        <p:cTn id="30" dur="1" fill="hold">
                                          <p:stCondLst>
                                            <p:cond delay="0"/>
                                          </p:stCondLst>
                                        </p:cTn>
                                        <p:tgtEl>
                                          <p:spTgt spid="2058"/>
                                        </p:tgtEl>
                                        <p:attrNameLst>
                                          <p:attrName>style.visibility</p:attrName>
                                        </p:attrNameLst>
                                      </p:cBhvr>
                                      <p:to>
                                        <p:strVal val="visible"/>
                                      </p:to>
                                    </p:set>
                                    <p:animEffect transition="in" filter="wipe(down)">
                                      <p:cBhvr>
                                        <p:cTn id="31" dur="500"/>
                                        <p:tgtEl>
                                          <p:spTgt spid="2058"/>
                                        </p:tgtEl>
                                      </p:cBhvr>
                                    </p:animEffect>
                                  </p:childTnLst>
                                </p:cTn>
                              </p:par>
                            </p:childTnLst>
                          </p:cTn>
                        </p:par>
                        <p:par>
                          <p:cTn id="32" fill="hold" nodeType="afterGroup">
                            <p:stCondLst>
                              <p:cond delay="2000"/>
                            </p:stCondLst>
                            <p:childTnLst>
                              <p:par>
                                <p:cTn id="33" presetID="22" presetClass="entr" presetSubtype="4" fill="hold" grpId="0" nodeType="afterEffect">
                                  <p:stCondLst>
                                    <p:cond delay="0"/>
                                  </p:stCondLst>
                                  <p:childTnLst>
                                    <p:set>
                                      <p:cBhvr>
                                        <p:cTn id="34" dur="1" fill="hold">
                                          <p:stCondLst>
                                            <p:cond delay="0"/>
                                          </p:stCondLst>
                                        </p:cTn>
                                        <p:tgtEl>
                                          <p:spTgt spid="6147"/>
                                        </p:tgtEl>
                                        <p:attrNameLst>
                                          <p:attrName>style.visibility</p:attrName>
                                        </p:attrNameLst>
                                      </p:cBhvr>
                                      <p:to>
                                        <p:strVal val="visible"/>
                                      </p:to>
                                    </p:set>
                                    <p:animEffect transition="in" filter="wipe(down)">
                                      <p:cBhvr>
                                        <p:cTn id="35"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2052" grpId="0" animBg="1"/>
      <p:bldP spid="4101" grpId="0" animBg="1"/>
      <p:bldP spid="2054" grpId="0" animBg="1"/>
      <p:bldP spid="4103" grpId="0" animBg="1"/>
      <p:bldP spid="2056" grpId="0" animBg="1"/>
      <p:bldP spid="4105" grpId="0" animBg="1"/>
      <p:bldP spid="2058" grpId="0" animBg="1"/>
      <p:bldP spid="410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685800"/>
            <a:ext cx="8229600" cy="990600"/>
          </a:xfrm>
        </p:spPr>
        <p:txBody>
          <a:bodyPr>
            <a:normAutofit/>
          </a:bodyPr>
          <a:lstStyle/>
          <a:p>
            <a:r>
              <a:rPr lang="en-US" altLang="en-US" b="1" dirty="0"/>
              <a:t>Value Chain</a:t>
            </a:r>
          </a:p>
        </p:txBody>
      </p:sp>
      <p:sp>
        <p:nvSpPr>
          <p:cNvPr id="4" name="TextBox 3"/>
          <p:cNvSpPr txBox="1"/>
          <p:nvPr/>
        </p:nvSpPr>
        <p:spPr>
          <a:xfrm>
            <a:off x="733425" y="1981200"/>
            <a:ext cx="7620000" cy="1569660"/>
          </a:xfrm>
          <a:prstGeom prst="rect">
            <a:avLst/>
          </a:prstGeom>
          <a:solidFill>
            <a:schemeClr val="accent2">
              <a:lumMod val="20000"/>
              <a:lumOff val="80000"/>
            </a:schemeClr>
          </a:solidFill>
          <a:ln>
            <a:solidFill>
              <a:schemeClr val="accent2">
                <a:lumMod val="50000"/>
              </a:schemeClr>
            </a:solidFill>
          </a:ln>
        </p:spPr>
        <p:txBody>
          <a:bodyPr>
            <a:spAutoFit/>
          </a:bodyPr>
          <a:lstStyle/>
          <a:p>
            <a:pPr algn="ctr">
              <a:defRPr/>
            </a:pPr>
            <a:r>
              <a:rPr lang="en-US" sz="2400" dirty="0"/>
              <a:t>The value chain refers to the series of principles that add value to a company’s products or services. Companies can use lean principles to increase efficiency and profits.</a:t>
            </a:r>
          </a:p>
        </p:txBody>
      </p:sp>
      <p:pic>
        <p:nvPicPr>
          <p:cNvPr id="4096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1" y="4191000"/>
            <a:ext cx="822960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8" name="Rounded Rectangle 7"/>
          <p:cNvSpPr/>
          <p:nvPr/>
        </p:nvSpPr>
        <p:spPr>
          <a:xfrm>
            <a:off x="53514" y="6455266"/>
            <a:ext cx="4190999" cy="33623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Describe trends in managerial accounting.</a:t>
            </a:r>
            <a:endParaRPr lang="en-US" sz="1100" dirty="0"/>
          </a:p>
        </p:txBody>
      </p:sp>
      <p:sp>
        <p:nvSpPr>
          <p:cNvPr id="9" name="TextBox 8"/>
          <p:cNvSpPr txBox="1"/>
          <p:nvPr/>
        </p:nvSpPr>
        <p:spPr>
          <a:xfrm>
            <a:off x="7569568" y="98508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14.16</a:t>
            </a:r>
          </a:p>
        </p:txBody>
      </p:sp>
      <p:sp>
        <p:nvSpPr>
          <p:cNvPr id="11" name="Rectangle 10">
            <a:extLst>
              <a:ext uri="{FF2B5EF4-FFF2-40B4-BE49-F238E27FC236}">
                <a16:creationId xmlns:a16="http://schemas.microsoft.com/office/drawing/2014/main" xmlns="" id="{3FDB4810-3CB7-CF4A-9ADF-D8902ADCC63E}"/>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78877B84-3C57-4F1E-AE43-92A540557436}"/>
              </a:ext>
            </a:extLst>
          </p:cNvPr>
          <p:cNvSpPr txBox="1">
            <a:spLocks/>
          </p:cNvSpPr>
          <p:nvPr/>
        </p:nvSpPr>
        <p:spPr>
          <a:xfrm>
            <a:off x="6831330" y="637501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14-</a:t>
            </a:r>
            <a:fld id="{389021C6-BF4E-47D5-A0FD-A156D54A87E1}" type="slidenum">
              <a:rPr lang="en-US" smtClean="0">
                <a:solidFill>
                  <a:schemeClr val="tx1">
                    <a:lumMod val="50000"/>
                    <a:lumOff val="50000"/>
                  </a:schemeClr>
                </a:solidFill>
              </a:rPr>
              <a:pPr>
                <a:defRPr/>
              </a:pPr>
              <a:t>35</a:t>
            </a:fld>
            <a:endParaRPr lang="en-US" dirty="0">
              <a:solidFill>
                <a:schemeClr val="tx1">
                  <a:lumMod val="50000"/>
                  <a:lumOff val="50000"/>
                </a:schemeClr>
              </a:solidFill>
            </a:endParaRPr>
          </a:p>
        </p:txBody>
      </p:sp>
    </p:spTree>
  </p:cSld>
  <p:clrMapOvr>
    <a:masterClrMapping/>
  </p:clrMapOvr>
  <p:transition spd="slow">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685800"/>
            <a:ext cx="8229600" cy="990600"/>
          </a:xfrm>
        </p:spPr>
        <p:txBody>
          <a:bodyPr>
            <a:normAutofit/>
          </a:bodyPr>
          <a:lstStyle/>
          <a:p>
            <a:r>
              <a:rPr lang="en-US" altLang="en-US" b="1" dirty="0"/>
              <a:t>Corporate Social Responsibility </a:t>
            </a:r>
          </a:p>
        </p:txBody>
      </p:sp>
      <p:sp>
        <p:nvSpPr>
          <p:cNvPr id="4" name="TextBox 3"/>
          <p:cNvSpPr txBox="1"/>
          <p:nvPr/>
        </p:nvSpPr>
        <p:spPr>
          <a:xfrm>
            <a:off x="571500" y="2033143"/>
            <a:ext cx="8001000" cy="2677656"/>
          </a:xfrm>
          <a:prstGeom prst="rect">
            <a:avLst/>
          </a:prstGeom>
          <a:solidFill>
            <a:schemeClr val="accent2">
              <a:lumMod val="20000"/>
              <a:lumOff val="80000"/>
            </a:schemeClr>
          </a:solidFill>
          <a:ln>
            <a:solidFill>
              <a:schemeClr val="accent2">
                <a:lumMod val="50000"/>
              </a:schemeClr>
            </a:solidFill>
          </a:ln>
        </p:spPr>
        <p:txBody>
          <a:bodyPr wrap="square">
            <a:spAutoFit/>
          </a:bodyPr>
          <a:lstStyle/>
          <a:p>
            <a:pPr marL="342900" indent="-342900">
              <a:buFont typeface="Arial" panose="020B0604020202020204" pitchFamily="34" charset="0"/>
              <a:buChar char="•"/>
              <a:defRPr/>
            </a:pPr>
            <a:r>
              <a:rPr lang="en-US" sz="2400" dirty="0"/>
              <a:t>Corporations must consider demands of employees, suppliers, and society.</a:t>
            </a:r>
          </a:p>
          <a:p>
            <a:pPr marL="342900" indent="-342900">
              <a:buFont typeface="Arial" panose="020B0604020202020204" pitchFamily="34" charset="0"/>
              <a:buChar char="•"/>
              <a:defRPr/>
            </a:pPr>
            <a:r>
              <a:rPr lang="en-US" sz="2400" dirty="0"/>
              <a:t>Corporate social responsibility (CSR) goes beyond law.</a:t>
            </a:r>
          </a:p>
          <a:p>
            <a:pPr marL="342900" indent="-342900">
              <a:buFont typeface="Arial" panose="020B0604020202020204" pitchFamily="34" charset="0"/>
              <a:buChar char="•"/>
              <a:defRPr/>
            </a:pPr>
            <a:r>
              <a:rPr lang="en-US" sz="2400" dirty="0"/>
              <a:t>Triple bottom line focuses on financial, social and environmental measures.</a:t>
            </a:r>
          </a:p>
          <a:p>
            <a:pPr marL="342900" indent="-342900">
              <a:buFont typeface="Arial" panose="020B0604020202020204" pitchFamily="34" charset="0"/>
              <a:buChar char="•"/>
              <a:defRPr/>
            </a:pPr>
            <a:r>
              <a:rPr lang="en-US" sz="2400" dirty="0"/>
              <a:t>Adopting a triple bottom line impacts how business report.</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8" name="Rounded Rectangle 7"/>
          <p:cNvSpPr/>
          <p:nvPr/>
        </p:nvSpPr>
        <p:spPr>
          <a:xfrm>
            <a:off x="53514" y="6455266"/>
            <a:ext cx="4190999" cy="33623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Describe trends in managerial accounting.</a:t>
            </a:r>
            <a:endParaRPr lang="en-US" sz="1100" dirty="0"/>
          </a:p>
        </p:txBody>
      </p:sp>
      <p:sp>
        <p:nvSpPr>
          <p:cNvPr id="10" name="Rectangle 9">
            <a:extLst>
              <a:ext uri="{FF2B5EF4-FFF2-40B4-BE49-F238E27FC236}">
                <a16:creationId xmlns:a16="http://schemas.microsoft.com/office/drawing/2014/main" xmlns="" id="{265EC272-5646-884C-AD44-834D4329770C}"/>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xmlns="" id="{A075C7FF-1585-4AC9-8C5F-135D0A2DC4DA}"/>
              </a:ext>
            </a:extLst>
          </p:cNvPr>
          <p:cNvSpPr txBox="1">
            <a:spLocks/>
          </p:cNvSpPr>
          <p:nvPr/>
        </p:nvSpPr>
        <p:spPr>
          <a:xfrm>
            <a:off x="6831330" y="637501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14-</a:t>
            </a:r>
            <a:fld id="{389021C6-BF4E-47D5-A0FD-A156D54A87E1}" type="slidenum">
              <a:rPr lang="en-US" smtClean="0">
                <a:solidFill>
                  <a:schemeClr val="tx1">
                    <a:lumMod val="50000"/>
                    <a:lumOff val="50000"/>
                  </a:schemeClr>
                </a:solidFill>
              </a:rPr>
              <a:pPr>
                <a:defRPr/>
              </a:pPr>
              <a:t>36</a:t>
            </a:fld>
            <a:endParaRPr lang="en-US" dirty="0">
              <a:solidFill>
                <a:schemeClr val="tx1">
                  <a:lumMod val="50000"/>
                  <a:lumOff val="50000"/>
                </a:schemeClr>
              </a:solidFill>
            </a:endParaRPr>
          </a:p>
        </p:txBody>
      </p:sp>
    </p:spTree>
    <p:extLst>
      <p:ext uri="{BB962C8B-B14F-4D97-AF65-F5344CB8AC3E}">
        <p14:creationId xmlns:p14="http://schemas.microsoft.com/office/powerpoint/2010/main" val="3324652153"/>
      </p:ext>
    </p:extLst>
  </p:cSld>
  <p:clrMapOvr>
    <a:masterClrMapping/>
  </p:clrMapOvr>
  <p:transition spd="slow">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286542"/>
            <a:ext cx="7315200" cy="3124200"/>
          </a:xfrm>
        </p:spPr>
        <p:txBody>
          <a:bodyPr/>
          <a:lstStyle/>
          <a:p>
            <a:r>
              <a:rPr lang="en-US" altLang="en-US" dirty="0"/>
              <a:t/>
            </a:r>
            <a:br>
              <a:rPr lang="en-US" altLang="en-US" dirty="0"/>
            </a:br>
            <a:r>
              <a:rPr lang="en-US" altLang="en-US" dirty="0"/>
              <a:t/>
            </a:r>
            <a:br>
              <a:rPr lang="en-US" altLang="en-US" dirty="0"/>
            </a:br>
            <a:r>
              <a:rPr lang="en-US" altLang="en-US" dirty="0"/>
              <a:t/>
            </a:r>
            <a:br>
              <a:rPr lang="en-US" altLang="en-US" dirty="0"/>
            </a:br>
            <a:r>
              <a:rPr lang="en-US" dirty="0">
                <a:solidFill>
                  <a:prstClr val="black"/>
                </a:solidFill>
                <a:cs typeface="Arial" charset="0"/>
              </a:rPr>
              <a:t>Assess raw materials inventory management using raw materials inventory turnover and days’ sales in raw materials inventory.</a:t>
            </a:r>
            <a:br>
              <a:rPr lang="en-US" dirty="0">
                <a:solidFill>
                  <a:prstClr val="black"/>
                </a:solidFill>
                <a:cs typeface="Arial" charset="0"/>
              </a:rPr>
            </a:b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759495"/>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879045"/>
            <a:ext cx="7315200" cy="87313"/>
          </a:xfrm>
          <a:prstGeom prst="rect">
            <a:avLst/>
          </a:prstGeom>
          <a:noFill/>
          <a:ln w="9525">
            <a:noFill/>
            <a:miter lim="800000"/>
            <a:headEnd/>
            <a:tailEnd/>
          </a:ln>
        </p:spPr>
      </p:pic>
      <p:sp>
        <p:nvSpPr>
          <p:cNvPr id="8" name="TextBox 7"/>
          <p:cNvSpPr txBox="1"/>
          <p:nvPr/>
        </p:nvSpPr>
        <p:spPr>
          <a:xfrm>
            <a:off x="2057400" y="761727"/>
            <a:ext cx="5334000" cy="769441"/>
          </a:xfrm>
          <a:prstGeom prst="rect">
            <a:avLst/>
          </a:prstGeom>
          <a:noFill/>
        </p:spPr>
        <p:txBody>
          <a:bodyPr wrap="square" rtlCol="0">
            <a:spAutoFit/>
          </a:bodyPr>
          <a:lstStyle/>
          <a:p>
            <a:r>
              <a:rPr lang="en-US" altLang="en-US" sz="4400" b="1" dirty="0">
                <a:latin typeface="+mj-lt"/>
              </a:rPr>
              <a:t>Learning Objective A1</a:t>
            </a:r>
            <a:endParaRPr lang="en-US" sz="4400" dirty="0">
              <a:latin typeface="+mj-lt"/>
            </a:endParaRPr>
          </a:p>
        </p:txBody>
      </p:sp>
      <p:sp>
        <p:nvSpPr>
          <p:cNvPr id="10" name="Rectangle 9">
            <a:extLst>
              <a:ext uri="{FF2B5EF4-FFF2-40B4-BE49-F238E27FC236}">
                <a16:creationId xmlns:a16="http://schemas.microsoft.com/office/drawing/2014/main" xmlns="" id="{34694C70-56B4-6246-847C-C74AC930D134}"/>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xmlns="" id="{ACC7FFCB-AA0B-4E34-BD07-3A5EA91AC3EE}"/>
              </a:ext>
            </a:extLst>
          </p:cNvPr>
          <p:cNvSpPr txBox="1">
            <a:spLocks/>
          </p:cNvSpPr>
          <p:nvPr/>
        </p:nvSpPr>
        <p:spPr>
          <a:xfrm>
            <a:off x="6831330" y="637501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14-</a:t>
            </a:r>
            <a:fld id="{389021C6-BF4E-47D5-A0FD-A156D54A87E1}" type="slidenum">
              <a:rPr lang="en-US" smtClean="0">
                <a:solidFill>
                  <a:schemeClr val="tx1">
                    <a:lumMod val="50000"/>
                    <a:lumOff val="50000"/>
                  </a:schemeClr>
                </a:solidFill>
              </a:rPr>
              <a:pPr>
                <a:defRPr/>
              </a:pPr>
              <a:t>37</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609600"/>
            <a:ext cx="8229600" cy="808038"/>
          </a:xfrm>
        </p:spPr>
        <p:txBody>
          <a:bodyPr/>
          <a:lstStyle/>
          <a:p>
            <a:r>
              <a:rPr lang="en-US" altLang="en-US" b="1" dirty="0"/>
              <a:t>Raw Materials Inventory Turnover</a:t>
            </a:r>
          </a:p>
        </p:txBody>
      </p:sp>
      <p:graphicFrame>
        <p:nvGraphicFramePr>
          <p:cNvPr id="5" name="Table 4"/>
          <p:cNvGraphicFramePr>
            <a:graphicFrameLocks noGrp="1"/>
          </p:cNvGraphicFramePr>
          <p:nvPr>
            <p:extLst>
              <p:ext uri="{D42A27DB-BD31-4B8C-83A1-F6EECF244321}">
                <p14:modId xmlns:p14="http://schemas.microsoft.com/office/powerpoint/2010/main" val="2953373426"/>
              </p:ext>
            </p:extLst>
          </p:nvPr>
        </p:nvGraphicFramePr>
        <p:xfrm>
          <a:off x="914400" y="1524000"/>
          <a:ext cx="7239000" cy="1878146"/>
        </p:xfrm>
        <a:graphic>
          <a:graphicData uri="http://schemas.openxmlformats.org/drawingml/2006/table">
            <a:tbl>
              <a:tblPr/>
              <a:tblGrid>
                <a:gridCol w="3554413">
                  <a:extLst>
                    <a:ext uri="{9D8B030D-6E8A-4147-A177-3AD203B41FA5}">
                      <a16:colId xmlns:a16="http://schemas.microsoft.com/office/drawing/2014/main" xmlns="" val="20000"/>
                    </a:ext>
                  </a:extLst>
                </a:gridCol>
                <a:gridCol w="3684587">
                  <a:extLst>
                    <a:ext uri="{9D8B030D-6E8A-4147-A177-3AD203B41FA5}">
                      <a16:colId xmlns:a16="http://schemas.microsoft.com/office/drawing/2014/main" xmlns="" val="20001"/>
                    </a:ext>
                  </a:extLst>
                </a:gridCol>
              </a:tblGrid>
              <a:tr h="588476">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FFFFFF"/>
                          </a:solidFill>
                          <a:effectLst/>
                          <a:latin typeface="Arial" charset="0"/>
                          <a:ea typeface="ＭＳ Ｐゴシック" pitchFamily="-65" charset="-128"/>
                          <a:cs typeface="Arial" charset="0"/>
                        </a:rPr>
                        <a:t>Raw materials</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FFFFFF"/>
                          </a:solidFill>
                          <a:effectLst/>
                          <a:latin typeface="Arial" charset="0"/>
                          <a:ea typeface="ＭＳ Ｐゴシック" pitchFamily="-65" charset="-128"/>
                          <a:cs typeface="Arial" charset="0"/>
                        </a:rPr>
                        <a:t>Inventory turnover = </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rgbClr val="FFFFFF"/>
                        </a:solidFill>
                        <a:effectLst/>
                        <a:latin typeface="Arial" charset="0"/>
                        <a:ea typeface="ＭＳ Ｐゴシック" pitchFamily="-65" charset="-128"/>
                        <a:cs typeface="Arial" charset="0"/>
                      </a:endParaRPr>
                    </a:p>
                  </a:txBody>
                  <a:tcPr marL="9525" marR="9525" marT="9510"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4A452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FFFFFF"/>
                          </a:solidFill>
                          <a:effectLst/>
                          <a:latin typeface="Arial" charset="0"/>
                          <a:ea typeface="ＭＳ Ｐゴシック" pitchFamily="-65" charset="-128"/>
                          <a:cs typeface="Arial" charset="0"/>
                        </a:rPr>
                        <a:t>Raw materials used</a:t>
                      </a:r>
                    </a:p>
                  </a:txBody>
                  <a:tcPr marL="9525" marR="9525" marT="951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4A452A"/>
                    </a:solidFill>
                  </a:tcPr>
                </a:tc>
                <a:extLst>
                  <a:ext uri="{0D108BD9-81ED-4DB2-BD59-A6C34878D82A}">
                    <a16:rowId xmlns:a16="http://schemas.microsoft.com/office/drawing/2014/main" xmlns="" val="10000"/>
                  </a:ext>
                </a:extLst>
              </a:tr>
              <a:tr h="1164124">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FFFFFF"/>
                          </a:solidFill>
                          <a:effectLst/>
                          <a:latin typeface="Arial" charset="0"/>
                          <a:ea typeface="ＭＳ Ｐゴシック" pitchFamily="-65" charset="-128"/>
                          <a:cs typeface="Arial" charset="0"/>
                        </a:rPr>
                        <a:t>Average raw materials inventory</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rgbClr val="FFFFFF"/>
                        </a:solidFill>
                        <a:effectLst/>
                        <a:latin typeface="Arial" charset="0"/>
                        <a:ea typeface="ＭＳ Ｐゴシック" pitchFamily="-65" charset="-128"/>
                        <a:cs typeface="Arial" charset="0"/>
                      </a:endParaRPr>
                    </a:p>
                  </a:txBody>
                  <a:tcPr marL="9525" marR="9525" marT="951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4A452A"/>
                    </a:solidFill>
                  </a:tcPr>
                </a:tc>
                <a:extLst>
                  <a:ext uri="{0D108BD9-81ED-4DB2-BD59-A6C34878D82A}">
                    <a16:rowId xmlns:a16="http://schemas.microsoft.com/office/drawing/2014/main" xmlns="" val="10001"/>
                  </a:ext>
                </a:extLst>
              </a:tr>
            </a:tbl>
          </a:graphicData>
        </a:graphic>
      </p:graphicFrame>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8" name="Rounded Rectangle 7"/>
          <p:cNvSpPr/>
          <p:nvPr/>
        </p:nvSpPr>
        <p:spPr>
          <a:xfrm>
            <a:off x="152400" y="6380017"/>
            <a:ext cx="6226233" cy="36703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 </a:t>
            </a:r>
            <a:r>
              <a:rPr lang="en-US" sz="1100" dirty="0">
                <a:solidFill>
                  <a:prstClr val="black"/>
                </a:solidFill>
                <a:cs typeface="Arial" charset="0"/>
              </a:rPr>
              <a:t>Assess raw materials inventory management using raw materials inventory </a:t>
            </a:r>
            <a:br>
              <a:rPr lang="en-US" sz="1100" dirty="0">
                <a:solidFill>
                  <a:prstClr val="black"/>
                </a:solidFill>
                <a:cs typeface="Arial" charset="0"/>
              </a:rPr>
            </a:br>
            <a:r>
              <a:rPr lang="en-US" sz="1100" dirty="0">
                <a:solidFill>
                  <a:prstClr val="black"/>
                </a:solidFill>
                <a:cs typeface="Arial" charset="0"/>
              </a:rPr>
              <a:t>turnover and days’ sales in raw materials inventory.</a:t>
            </a:r>
            <a:endParaRPr lang="en-US" sz="1100" dirty="0"/>
          </a:p>
        </p:txBody>
      </p:sp>
      <p:sp>
        <p:nvSpPr>
          <p:cNvPr id="2" name="TextBox 1"/>
          <p:cNvSpPr txBox="1"/>
          <p:nvPr/>
        </p:nvSpPr>
        <p:spPr>
          <a:xfrm>
            <a:off x="451338" y="4187176"/>
            <a:ext cx="4273062" cy="369332"/>
          </a:xfrm>
          <a:prstGeom prst="rect">
            <a:avLst/>
          </a:prstGeom>
          <a:noFill/>
        </p:spPr>
        <p:txBody>
          <a:bodyPr wrap="square" rtlCol="0">
            <a:spAutoFit/>
          </a:bodyPr>
          <a:lstStyle/>
          <a:p>
            <a:r>
              <a:rPr lang="en-US" b="1" dirty="0"/>
              <a:t>Where Average materials inventory =</a:t>
            </a:r>
            <a:endParaRPr lang="en-US" dirty="0"/>
          </a:p>
        </p:txBody>
      </p:sp>
      <p:sp>
        <p:nvSpPr>
          <p:cNvPr id="3" name="TextBox 2"/>
          <p:cNvSpPr txBox="1"/>
          <p:nvPr/>
        </p:nvSpPr>
        <p:spPr>
          <a:xfrm>
            <a:off x="4572000" y="3962400"/>
            <a:ext cx="4114800" cy="1200329"/>
          </a:xfrm>
          <a:prstGeom prst="rect">
            <a:avLst/>
          </a:prstGeom>
          <a:noFill/>
        </p:spPr>
        <p:txBody>
          <a:bodyPr wrap="square" rtlCol="0">
            <a:spAutoFit/>
          </a:bodyPr>
          <a:lstStyle/>
          <a:p>
            <a:pPr algn="ctr"/>
            <a:r>
              <a:rPr lang="en-US" b="1" dirty="0"/>
              <a:t>Beg material Inv. + End material Inv.</a:t>
            </a:r>
          </a:p>
          <a:p>
            <a:pPr algn="ctr"/>
            <a:endParaRPr lang="en-US" b="1" dirty="0"/>
          </a:p>
          <a:p>
            <a:pPr algn="ctr"/>
            <a:r>
              <a:rPr lang="en-US" b="1" dirty="0"/>
              <a:t>2</a:t>
            </a:r>
          </a:p>
          <a:p>
            <a:endParaRPr lang="en-US" dirty="0"/>
          </a:p>
        </p:txBody>
      </p:sp>
      <p:cxnSp>
        <p:nvCxnSpPr>
          <p:cNvPr id="10" name="Straight Connector 9"/>
          <p:cNvCxnSpPr/>
          <p:nvPr/>
        </p:nvCxnSpPr>
        <p:spPr>
          <a:xfrm>
            <a:off x="4724400" y="4419600"/>
            <a:ext cx="3841630" cy="0"/>
          </a:xfrm>
          <a:prstGeom prst="line">
            <a:avLst/>
          </a:prstGeom>
          <a:ln w="28575">
            <a:solidFill>
              <a:srgbClr val="4A452A"/>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24AE8DB0-6F98-FE42-A2CF-D4F7922C64F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0D8456AF-1897-40EF-887F-EE0AE994F25A}"/>
              </a:ext>
            </a:extLst>
          </p:cNvPr>
          <p:cNvSpPr txBox="1">
            <a:spLocks/>
          </p:cNvSpPr>
          <p:nvPr/>
        </p:nvSpPr>
        <p:spPr>
          <a:xfrm>
            <a:off x="6831330" y="637501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14-</a:t>
            </a:r>
            <a:fld id="{389021C6-BF4E-47D5-A0FD-A156D54A87E1}" type="slidenum">
              <a:rPr lang="en-US" smtClean="0">
                <a:solidFill>
                  <a:schemeClr val="tx1">
                    <a:lumMod val="50000"/>
                    <a:lumOff val="50000"/>
                  </a:schemeClr>
                </a:solidFill>
              </a:rPr>
              <a:pPr>
                <a:defRPr/>
              </a:pPr>
              <a:t>38</a:t>
            </a:fld>
            <a:endParaRPr lang="en-US" dirty="0">
              <a:solidFill>
                <a:schemeClr val="tx1">
                  <a:lumMod val="50000"/>
                  <a:lumOff val="50000"/>
                </a:schemeClr>
              </a:solidFill>
            </a:endParaRPr>
          </a:p>
        </p:txBody>
      </p:sp>
      <p:pic>
        <p:nvPicPr>
          <p:cNvPr id="4" name="Picture 3">
            <a:extLst>
              <a:ext uri="{FF2B5EF4-FFF2-40B4-BE49-F238E27FC236}">
                <a16:creationId xmlns:a16="http://schemas.microsoft.com/office/drawing/2014/main" xmlns="" id="{FB9287AA-F7AC-4088-931A-2BEA549BE06F}"/>
              </a:ext>
            </a:extLst>
          </p:cNvPr>
          <p:cNvPicPr>
            <a:picLocks noChangeAspect="1"/>
          </p:cNvPicPr>
          <p:nvPr/>
        </p:nvPicPr>
        <p:blipFill>
          <a:blip r:embed="rId3"/>
          <a:stretch>
            <a:fillRect/>
          </a:stretch>
        </p:blipFill>
        <p:spPr>
          <a:xfrm>
            <a:off x="914400" y="4990569"/>
            <a:ext cx="7371452" cy="769069"/>
          </a:xfrm>
          <a:prstGeom prst="rect">
            <a:avLst/>
          </a:prstGeom>
        </p:spPr>
      </p:pic>
    </p:spTree>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609600"/>
            <a:ext cx="8458200" cy="808038"/>
          </a:xfrm>
        </p:spPr>
        <p:txBody>
          <a:bodyPr>
            <a:normAutofit fontScale="90000"/>
          </a:bodyPr>
          <a:lstStyle/>
          <a:p>
            <a:r>
              <a:rPr lang="en-US" altLang="en-US" b="1" dirty="0"/>
              <a:t>Days’ Sales in Raw Materials Inventory</a:t>
            </a:r>
          </a:p>
        </p:txBody>
      </p:sp>
      <p:graphicFrame>
        <p:nvGraphicFramePr>
          <p:cNvPr id="5" name="Table 4"/>
          <p:cNvGraphicFramePr>
            <a:graphicFrameLocks noGrp="1"/>
          </p:cNvGraphicFramePr>
          <p:nvPr>
            <p:extLst>
              <p:ext uri="{D42A27DB-BD31-4B8C-83A1-F6EECF244321}">
                <p14:modId xmlns:p14="http://schemas.microsoft.com/office/powerpoint/2010/main" val="1585056158"/>
              </p:ext>
            </p:extLst>
          </p:nvPr>
        </p:nvGraphicFramePr>
        <p:xfrm>
          <a:off x="228600" y="1981200"/>
          <a:ext cx="7359445" cy="2015506"/>
        </p:xfrm>
        <a:graphic>
          <a:graphicData uri="http://schemas.openxmlformats.org/drawingml/2006/table">
            <a:tbl>
              <a:tblPr/>
              <a:tblGrid>
                <a:gridCol w="3613552">
                  <a:extLst>
                    <a:ext uri="{9D8B030D-6E8A-4147-A177-3AD203B41FA5}">
                      <a16:colId xmlns:a16="http://schemas.microsoft.com/office/drawing/2014/main" xmlns="" val="20000"/>
                    </a:ext>
                  </a:extLst>
                </a:gridCol>
                <a:gridCol w="3745893">
                  <a:extLst>
                    <a:ext uri="{9D8B030D-6E8A-4147-A177-3AD203B41FA5}">
                      <a16:colId xmlns:a16="http://schemas.microsoft.com/office/drawing/2014/main" xmlns="" val="20001"/>
                    </a:ext>
                  </a:extLst>
                </a:gridCol>
              </a:tblGrid>
              <a:tr h="1015349">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FFFFFF"/>
                          </a:solidFill>
                          <a:effectLst/>
                          <a:latin typeface="Arial" charset="0"/>
                          <a:ea typeface="ＭＳ Ｐゴシック" pitchFamily="-65" charset="-128"/>
                          <a:cs typeface="Arial" charset="0"/>
                        </a:rPr>
                        <a:t>Days’ sales in raw </a:t>
                      </a:r>
                      <a:br>
                        <a:rPr kumimoji="0" lang="en-US" sz="2800" b="0" i="0" u="none" strike="noStrike" cap="none" normalizeH="0" baseline="0" dirty="0">
                          <a:ln>
                            <a:noFill/>
                          </a:ln>
                          <a:solidFill>
                            <a:srgbClr val="FFFFFF"/>
                          </a:solidFill>
                          <a:effectLst/>
                          <a:latin typeface="Arial" charset="0"/>
                          <a:ea typeface="ＭＳ Ｐゴシック" pitchFamily="-65" charset="-128"/>
                          <a:cs typeface="Arial" charset="0"/>
                        </a:rPr>
                      </a:br>
                      <a:r>
                        <a:rPr kumimoji="0" lang="en-US" sz="2800" b="0" i="0" u="none" strike="noStrike" cap="none" normalizeH="0" baseline="0" dirty="0">
                          <a:ln>
                            <a:noFill/>
                          </a:ln>
                          <a:solidFill>
                            <a:srgbClr val="FFFFFF"/>
                          </a:solidFill>
                          <a:effectLst/>
                          <a:latin typeface="Arial" charset="0"/>
                          <a:ea typeface="ＭＳ Ｐゴシック" pitchFamily="-65" charset="-128"/>
                          <a:cs typeface="Arial" charset="0"/>
                        </a:rPr>
                        <a:t>materials inventory = </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rgbClr val="FFFFFF"/>
                        </a:solidFill>
                        <a:effectLst/>
                        <a:latin typeface="Arial" charset="0"/>
                        <a:ea typeface="ＭＳ Ｐゴシック" pitchFamily="-65" charset="-128"/>
                        <a:cs typeface="Arial" charset="0"/>
                      </a:endParaRPr>
                    </a:p>
                  </a:txBody>
                  <a:tcPr marL="9525" marR="9525" marT="9510"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4A452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FFFFFF"/>
                          </a:solidFill>
                          <a:effectLst/>
                          <a:latin typeface="Arial" charset="0"/>
                          <a:ea typeface="ＭＳ Ｐゴシック" pitchFamily="-65" charset="-128"/>
                          <a:cs typeface="Arial" charset="0"/>
                        </a:rPr>
                        <a:t>Ending raw materials inventory</a:t>
                      </a:r>
                    </a:p>
                  </a:txBody>
                  <a:tcPr marL="9525" marR="9525" marT="951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4A452A"/>
                    </a:solidFill>
                  </a:tcPr>
                </a:tc>
                <a:extLst>
                  <a:ext uri="{0D108BD9-81ED-4DB2-BD59-A6C34878D82A}">
                    <a16:rowId xmlns:a16="http://schemas.microsoft.com/office/drawing/2014/main" xmlns="" val="10000"/>
                  </a:ext>
                </a:extLst>
              </a:tr>
              <a:tr h="1000157">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FFFFFF"/>
                          </a:solidFill>
                          <a:effectLst/>
                          <a:latin typeface="Arial" charset="0"/>
                          <a:ea typeface="ＭＳ Ｐゴシック" pitchFamily="-65" charset="-128"/>
                          <a:cs typeface="Arial" charset="0"/>
                        </a:rPr>
                        <a:t>Raw materials used</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rgbClr val="FFFFFF"/>
                        </a:solidFill>
                        <a:effectLst/>
                        <a:latin typeface="Arial" charset="0"/>
                        <a:ea typeface="ＭＳ Ｐゴシック" pitchFamily="-65" charset="-128"/>
                        <a:cs typeface="Arial" charset="0"/>
                      </a:endParaRPr>
                    </a:p>
                  </a:txBody>
                  <a:tcPr marL="9525" marR="9525" marT="951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4A452A"/>
                    </a:solidFill>
                  </a:tcPr>
                </a:tc>
                <a:extLst>
                  <a:ext uri="{0D108BD9-81ED-4DB2-BD59-A6C34878D82A}">
                    <a16:rowId xmlns:a16="http://schemas.microsoft.com/office/drawing/2014/main" xmlns="" val="10001"/>
                  </a:ext>
                </a:extLst>
              </a:tr>
            </a:tbl>
          </a:graphicData>
        </a:graphic>
      </p:graphicFrame>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8" name="Rounded Rectangle 7"/>
          <p:cNvSpPr/>
          <p:nvPr/>
        </p:nvSpPr>
        <p:spPr>
          <a:xfrm>
            <a:off x="152400" y="6380017"/>
            <a:ext cx="6226233" cy="36703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 </a:t>
            </a:r>
            <a:r>
              <a:rPr lang="en-US" sz="1100" dirty="0">
                <a:solidFill>
                  <a:prstClr val="black"/>
                </a:solidFill>
                <a:cs typeface="Arial" charset="0"/>
              </a:rPr>
              <a:t>Assess raw materials inventory management using raw materials inventory </a:t>
            </a:r>
            <a:br>
              <a:rPr lang="en-US" sz="1100" dirty="0">
                <a:solidFill>
                  <a:prstClr val="black"/>
                </a:solidFill>
                <a:cs typeface="Arial" charset="0"/>
              </a:rPr>
            </a:br>
            <a:r>
              <a:rPr lang="en-US" sz="1100" dirty="0">
                <a:solidFill>
                  <a:prstClr val="black"/>
                </a:solidFill>
                <a:cs typeface="Arial" charset="0"/>
              </a:rPr>
              <a:t>turnover and days’ sales in raw materials inventory.</a:t>
            </a:r>
            <a:endParaRPr lang="en-US" sz="1100" dirty="0"/>
          </a:p>
        </p:txBody>
      </p:sp>
      <p:sp>
        <p:nvSpPr>
          <p:cNvPr id="2" name="TextBox 1"/>
          <p:cNvSpPr txBox="1"/>
          <p:nvPr/>
        </p:nvSpPr>
        <p:spPr>
          <a:xfrm>
            <a:off x="7572783" y="1971704"/>
            <a:ext cx="1327355" cy="2031325"/>
          </a:xfrm>
          <a:prstGeom prst="rect">
            <a:avLst/>
          </a:prstGeom>
          <a:solidFill>
            <a:srgbClr val="4A452A"/>
          </a:solidFill>
        </p:spPr>
        <p:txBody>
          <a:bodyPr wrap="square" rtlCol="0">
            <a:spAutoFit/>
          </a:bodyPr>
          <a:lstStyle/>
          <a:p>
            <a:endParaRPr lang="en-US" sz="2000" dirty="0">
              <a:solidFill>
                <a:srgbClr val="FFFFFF"/>
              </a:solidFill>
              <a:latin typeface="Arial" charset="0"/>
              <a:ea typeface="ＭＳ Ｐゴシック" pitchFamily="-65" charset="-128"/>
              <a:cs typeface="Arial" charset="0"/>
            </a:endParaRPr>
          </a:p>
          <a:p>
            <a:endParaRPr lang="en-US" sz="2800" dirty="0">
              <a:solidFill>
                <a:srgbClr val="FFFFFF"/>
              </a:solidFill>
              <a:latin typeface="Arial" charset="0"/>
              <a:ea typeface="ＭＳ Ｐゴシック" pitchFamily="-65" charset="-128"/>
              <a:cs typeface="Arial" charset="0"/>
            </a:endParaRPr>
          </a:p>
          <a:p>
            <a:r>
              <a:rPr lang="en-US" sz="2800" dirty="0">
                <a:solidFill>
                  <a:srgbClr val="FFFFFF"/>
                </a:solidFill>
                <a:latin typeface="Arial" charset="0"/>
                <a:ea typeface="ＭＳ Ｐゴシック" pitchFamily="-65" charset="-128"/>
                <a:cs typeface="Arial" charset="0"/>
              </a:rPr>
              <a:t>X 365</a:t>
            </a:r>
          </a:p>
          <a:p>
            <a:endParaRPr lang="en-US" sz="2800" dirty="0">
              <a:solidFill>
                <a:srgbClr val="FFFFFF"/>
              </a:solidFill>
              <a:latin typeface="Arial" charset="0"/>
              <a:ea typeface="ＭＳ Ｐゴシック" pitchFamily="-65" charset="-128"/>
              <a:cs typeface="Arial" charset="0"/>
            </a:endParaRPr>
          </a:p>
          <a:p>
            <a:endParaRPr lang="en-US" sz="2200" dirty="0">
              <a:solidFill>
                <a:srgbClr val="FFFFFF"/>
              </a:solidFill>
              <a:latin typeface="Arial" charset="0"/>
              <a:ea typeface="ＭＳ Ｐゴシック" pitchFamily="-65" charset="-128"/>
              <a:cs typeface="Arial" charset="0"/>
            </a:endParaRPr>
          </a:p>
        </p:txBody>
      </p:sp>
      <p:sp>
        <p:nvSpPr>
          <p:cNvPr id="10" name="Rectangle 9">
            <a:extLst>
              <a:ext uri="{FF2B5EF4-FFF2-40B4-BE49-F238E27FC236}">
                <a16:creationId xmlns:a16="http://schemas.microsoft.com/office/drawing/2014/main" xmlns="" id="{A08444FB-5D20-9A4B-9BD1-A3EE5EB4528B}"/>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xmlns="" id="{F990E589-FBFA-4EC7-90AD-D52770BBA2F0}"/>
              </a:ext>
            </a:extLst>
          </p:cNvPr>
          <p:cNvSpPr txBox="1">
            <a:spLocks/>
          </p:cNvSpPr>
          <p:nvPr/>
        </p:nvSpPr>
        <p:spPr>
          <a:xfrm>
            <a:off x="6831330" y="637501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14-</a:t>
            </a:r>
            <a:fld id="{389021C6-BF4E-47D5-A0FD-A156D54A87E1}" type="slidenum">
              <a:rPr lang="en-US" smtClean="0">
                <a:solidFill>
                  <a:schemeClr val="tx1">
                    <a:lumMod val="50000"/>
                    <a:lumOff val="50000"/>
                  </a:schemeClr>
                </a:solidFill>
              </a:rPr>
              <a:pPr>
                <a:defRPr/>
              </a:pPr>
              <a:t>39</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92C96190-DA86-493D-8608-6B63F0431F94}"/>
              </a:ext>
            </a:extLst>
          </p:cNvPr>
          <p:cNvPicPr>
            <a:picLocks noChangeAspect="1"/>
          </p:cNvPicPr>
          <p:nvPr/>
        </p:nvPicPr>
        <p:blipFill>
          <a:blip r:embed="rId3"/>
          <a:stretch>
            <a:fillRect/>
          </a:stretch>
        </p:blipFill>
        <p:spPr>
          <a:xfrm>
            <a:off x="1222231" y="4267200"/>
            <a:ext cx="6697670" cy="1346684"/>
          </a:xfrm>
          <a:prstGeom prst="rect">
            <a:avLst/>
          </a:prstGeom>
        </p:spPr>
      </p:pic>
    </p:spTree>
    <p:extLst>
      <p:ext uri="{BB962C8B-B14F-4D97-AF65-F5344CB8AC3E}">
        <p14:creationId xmlns:p14="http://schemas.microsoft.com/office/powerpoint/2010/main" val="3435263662"/>
      </p:ext>
    </p:ext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
          <p:cNvGrpSpPr>
            <a:grpSpLocks/>
          </p:cNvGrpSpPr>
          <p:nvPr/>
        </p:nvGrpSpPr>
        <p:grpSpPr bwMode="auto">
          <a:xfrm>
            <a:off x="2213445" y="1741881"/>
            <a:ext cx="4707344" cy="3198152"/>
            <a:chOff x="204" y="1020"/>
            <a:chExt cx="2584" cy="2952"/>
          </a:xfrm>
        </p:grpSpPr>
        <p:sp>
          <p:nvSpPr>
            <p:cNvPr id="5130" name="Rectangle 3"/>
            <p:cNvSpPr>
              <a:spLocks noChangeArrowheads="1"/>
            </p:cNvSpPr>
            <p:nvPr/>
          </p:nvSpPr>
          <p:spPr bwMode="auto">
            <a:xfrm>
              <a:off x="204" y="1020"/>
              <a:ext cx="2568" cy="2952"/>
            </a:xfrm>
            <a:prstGeom prst="rect">
              <a:avLst/>
            </a:prstGeom>
            <a:solidFill>
              <a:srgbClr val="A2C1FE"/>
            </a:solidFill>
            <a:ln w="38100" cmpd="dbl">
              <a:solidFill>
                <a:schemeClr val="tx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latin typeface="Arial" pitchFamily="34" charset="0"/>
              </a:endParaRPr>
            </a:p>
          </p:txBody>
        </p:sp>
        <p:sp>
          <p:nvSpPr>
            <p:cNvPr id="5131" name="Rectangle 4"/>
            <p:cNvSpPr>
              <a:spLocks noChangeArrowheads="1"/>
            </p:cNvSpPr>
            <p:nvPr/>
          </p:nvSpPr>
          <p:spPr bwMode="auto">
            <a:xfrm>
              <a:off x="209" y="1465"/>
              <a:ext cx="2579" cy="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800" dirty="0">
                  <a:solidFill>
                    <a:srgbClr val="C00000"/>
                  </a:solidFill>
                  <a:latin typeface="Arial" pitchFamily="34" charset="0"/>
                </a:rPr>
                <a:t>Managerial</a:t>
              </a:r>
              <a:r>
                <a:rPr lang="en-US" altLang="en-US" sz="2800" dirty="0">
                  <a:latin typeface="Arial" pitchFamily="34" charset="0"/>
                </a:rPr>
                <a:t> accounting</a:t>
              </a:r>
              <a:br>
                <a:rPr lang="en-US" altLang="en-US" sz="2800" dirty="0">
                  <a:latin typeface="Arial" pitchFamily="34" charset="0"/>
                </a:rPr>
              </a:br>
              <a:r>
                <a:rPr lang="en-US" altLang="en-US" sz="2800" dirty="0">
                  <a:latin typeface="Arial" pitchFamily="34" charset="0"/>
                </a:rPr>
                <a:t>provides financial and </a:t>
              </a:r>
            </a:p>
            <a:p>
              <a:pPr algn="ctr" eaLnBrk="1" hangingPunct="1">
                <a:spcBef>
                  <a:spcPct val="0"/>
                </a:spcBef>
                <a:buFontTx/>
                <a:buNone/>
              </a:pPr>
              <a:r>
                <a:rPr lang="en-US" altLang="en-US" sz="2800" dirty="0">
                  <a:latin typeface="Arial" pitchFamily="34" charset="0"/>
                </a:rPr>
                <a:t>nonfinancial information to </a:t>
              </a:r>
              <a:br>
                <a:rPr lang="en-US" altLang="en-US" sz="2800" dirty="0">
                  <a:latin typeface="Arial" pitchFamily="34" charset="0"/>
                </a:rPr>
              </a:br>
              <a:r>
                <a:rPr lang="en-US" altLang="en-US" sz="2800" dirty="0">
                  <a:latin typeface="Arial" pitchFamily="34" charset="0"/>
                </a:rPr>
                <a:t>an organization’s managers.</a:t>
              </a:r>
            </a:p>
          </p:txBody>
        </p:sp>
      </p:grpSp>
      <p:sp>
        <p:nvSpPr>
          <p:cNvPr id="5124" name="Rectangle 10"/>
          <p:cNvSpPr>
            <a:spLocks noGrp="1" noChangeArrowheads="1"/>
          </p:cNvSpPr>
          <p:nvPr>
            <p:ph type="title"/>
          </p:nvPr>
        </p:nvSpPr>
        <p:spPr>
          <a:xfrm>
            <a:off x="914400" y="609600"/>
            <a:ext cx="7772400" cy="914400"/>
          </a:xfrm>
        </p:spPr>
        <p:txBody>
          <a:bodyPr/>
          <a:lstStyle/>
          <a:p>
            <a:r>
              <a:rPr lang="en-US" altLang="en-US" b="1" dirty="0"/>
              <a:t>Managerial Accounting Basics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9" name="Rounded Rectangle 8"/>
          <p:cNvSpPr/>
          <p:nvPr/>
        </p:nvSpPr>
        <p:spPr>
          <a:xfrm>
            <a:off x="81012" y="6498621"/>
            <a:ext cx="4710987" cy="228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latin typeface="Calibri"/>
                <a:cs typeface="Arial" charset="0"/>
              </a:rPr>
              <a:t>Explain the roles and ethics of managerial accounting.</a:t>
            </a:r>
            <a:endParaRPr lang="en-US" sz="1100" dirty="0"/>
          </a:p>
        </p:txBody>
      </p:sp>
      <p:sp>
        <p:nvSpPr>
          <p:cNvPr id="11" name="Rectangle 10">
            <a:extLst>
              <a:ext uri="{FF2B5EF4-FFF2-40B4-BE49-F238E27FC236}">
                <a16:creationId xmlns:a16="http://schemas.microsoft.com/office/drawing/2014/main" xmlns="" id="{0ADA2B16-B748-3F4A-AEBC-07B3A6D7DEB3}"/>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64B67D25-11EA-422D-8790-38B73865CA3B}"/>
              </a:ext>
            </a:extLst>
          </p:cNvPr>
          <p:cNvSpPr txBox="1">
            <a:spLocks/>
          </p:cNvSpPr>
          <p:nvPr/>
        </p:nvSpPr>
        <p:spPr>
          <a:xfrm>
            <a:off x="6721929"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14-</a:t>
            </a:r>
            <a:fld id="{389021C6-BF4E-47D5-A0FD-A156D54A87E1}" type="slidenum">
              <a:rPr lang="en-US" smtClean="0">
                <a:solidFill>
                  <a:schemeClr val="tx1">
                    <a:lumMod val="50000"/>
                    <a:lumOff val="50000"/>
                  </a:schemeClr>
                </a:solidFill>
              </a:rPr>
              <a:pPr>
                <a:defRPr/>
              </a:pPr>
              <a:t>4</a:t>
            </a:fld>
            <a:endParaRPr lang="en-US" dirty="0">
              <a:solidFill>
                <a:schemeClr val="tx1">
                  <a:lumMod val="50000"/>
                  <a:lumOff val="50000"/>
                </a:schemeClr>
              </a:solidFill>
            </a:endParaRPr>
          </a:p>
        </p:txBody>
      </p:sp>
    </p:spTree>
  </p:cSld>
  <p:clrMapOvr>
    <a:masterClrMapping/>
  </p:clrMapOvr>
  <p:transition spd="med">
    <p:split orient="vert" dir="in"/>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p:cNvSpPr>
            <a:spLocks noGrp="1"/>
          </p:cNvSpPr>
          <p:nvPr>
            <p:ph type="title"/>
          </p:nvPr>
        </p:nvSpPr>
        <p:spPr>
          <a:xfrm>
            <a:off x="457200" y="1752600"/>
            <a:ext cx="8229600" cy="1143000"/>
          </a:xfrm>
        </p:spPr>
        <p:txBody>
          <a:bodyPr>
            <a:normAutofit/>
          </a:bodyPr>
          <a:lstStyle/>
          <a:p>
            <a:r>
              <a:rPr lang="en-US" altLang="en-US" b="1" dirty="0"/>
              <a:t>End of Chapter 14</a:t>
            </a:r>
          </a:p>
        </p:txBody>
      </p:sp>
      <p:sp>
        <p:nvSpPr>
          <p:cNvPr id="3" name="Rectangle 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6" name="Rectangle 5">
            <a:extLst>
              <a:ext uri="{FF2B5EF4-FFF2-40B4-BE49-F238E27FC236}">
                <a16:creationId xmlns:a16="http://schemas.microsoft.com/office/drawing/2014/main" xmlns="" id="{74BAE8B5-AC81-A84C-90BA-36CFDC22C958}"/>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8" name="Slide Number Placeholder 7">
            <a:extLst>
              <a:ext uri="{FF2B5EF4-FFF2-40B4-BE49-F238E27FC236}">
                <a16:creationId xmlns:a16="http://schemas.microsoft.com/office/drawing/2014/main" xmlns="" id="{1E9602CC-7F41-4AF8-B132-EBAC136395AD}"/>
              </a:ext>
            </a:extLst>
          </p:cNvPr>
          <p:cNvSpPr txBox="1">
            <a:spLocks/>
          </p:cNvSpPr>
          <p:nvPr/>
        </p:nvSpPr>
        <p:spPr>
          <a:xfrm>
            <a:off x="6831330" y="637501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14-</a:t>
            </a:r>
            <a:fld id="{389021C6-BF4E-47D5-A0FD-A156D54A87E1}" type="slidenum">
              <a:rPr lang="en-US" smtClean="0">
                <a:solidFill>
                  <a:schemeClr val="tx1">
                    <a:lumMod val="50000"/>
                    <a:lumOff val="50000"/>
                  </a:schemeClr>
                </a:solidFill>
              </a:rPr>
              <a:pPr>
                <a:defRPr/>
              </a:pPr>
              <a:t>40</a:t>
            </a:fld>
            <a:endParaRPr lang="en-US" dirty="0">
              <a:solidFill>
                <a:schemeClr val="tx1">
                  <a:lumMod val="50000"/>
                  <a:lumOff val="50000"/>
                </a:schemeClr>
              </a:solidFill>
            </a:endParaRPr>
          </a:p>
        </p:txBody>
      </p:sp>
    </p:spTree>
  </p:cSld>
  <p:clrMapOvr>
    <a:masterClrMapping/>
  </p:clrMapOvr>
  <p:transition>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11"/>
          <p:cNvSpPr>
            <a:spLocks noGrp="1" noChangeArrowheads="1"/>
          </p:cNvSpPr>
          <p:nvPr>
            <p:ph type="title"/>
          </p:nvPr>
        </p:nvSpPr>
        <p:spPr>
          <a:xfrm>
            <a:off x="457200" y="609600"/>
            <a:ext cx="8229600" cy="762000"/>
          </a:xfrm>
        </p:spPr>
        <p:txBody>
          <a:bodyPr>
            <a:normAutofit/>
          </a:bodyPr>
          <a:lstStyle/>
          <a:p>
            <a:r>
              <a:rPr lang="en-US" altLang="en-US" b="1" dirty="0"/>
              <a:t>Purpose of Managerial Accounting</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3" name="TextBox 2"/>
          <p:cNvSpPr txBox="1"/>
          <p:nvPr/>
        </p:nvSpPr>
        <p:spPr>
          <a:xfrm>
            <a:off x="1524000" y="4533898"/>
            <a:ext cx="2882900" cy="1107996"/>
          </a:xfrm>
          <a:prstGeom prst="rect">
            <a:avLst/>
          </a:prstGeom>
          <a:noFill/>
        </p:spPr>
        <p:txBody>
          <a:bodyPr wrap="square" rtlCol="0">
            <a:spAutoFit/>
          </a:bodyPr>
          <a:lstStyle/>
          <a:p>
            <a:pPr algn="ctr"/>
            <a:r>
              <a:rPr lang="en-US" b="1" dirty="0"/>
              <a:t>Planning</a:t>
            </a:r>
            <a:endParaRPr lang="en-US" sz="1600" b="1" dirty="0"/>
          </a:p>
          <a:p>
            <a:pPr marL="285750" indent="-285750">
              <a:buFont typeface="Arial" panose="020B0604020202020204" pitchFamily="34" charset="0"/>
              <a:buChar char="•"/>
            </a:pPr>
            <a:r>
              <a:rPr lang="en-US" sz="1600" dirty="0"/>
              <a:t>Process of setting goals and making plans to achieve them.</a:t>
            </a:r>
          </a:p>
        </p:txBody>
      </p:sp>
      <p:sp>
        <p:nvSpPr>
          <p:cNvPr id="10" name="TextBox 9"/>
          <p:cNvSpPr txBox="1"/>
          <p:nvPr/>
        </p:nvSpPr>
        <p:spPr>
          <a:xfrm>
            <a:off x="5334000" y="4410788"/>
            <a:ext cx="2882900" cy="1354217"/>
          </a:xfrm>
          <a:prstGeom prst="rect">
            <a:avLst/>
          </a:prstGeom>
          <a:noFill/>
        </p:spPr>
        <p:txBody>
          <a:bodyPr wrap="square" rtlCol="0">
            <a:spAutoFit/>
          </a:bodyPr>
          <a:lstStyle/>
          <a:p>
            <a:pPr algn="ctr"/>
            <a:r>
              <a:rPr lang="en-US" b="1" dirty="0"/>
              <a:t>Control</a:t>
            </a:r>
          </a:p>
          <a:p>
            <a:pPr marL="285750" indent="-285750">
              <a:buFont typeface="Arial" panose="020B0604020202020204" pitchFamily="34" charset="0"/>
              <a:buChar char="•"/>
            </a:pPr>
            <a:r>
              <a:rPr lang="en-US" sz="1600" dirty="0"/>
              <a:t>Process of monitoring and evaluating an organizations activities and employees.</a:t>
            </a:r>
          </a:p>
        </p:txBody>
      </p:sp>
      <p:sp>
        <p:nvSpPr>
          <p:cNvPr id="11" name="TextBox 10"/>
          <p:cNvSpPr txBox="1"/>
          <p:nvPr/>
        </p:nvSpPr>
        <p:spPr>
          <a:xfrm>
            <a:off x="7350371" y="156201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14.1</a:t>
            </a:r>
          </a:p>
        </p:txBody>
      </p:sp>
      <p:sp>
        <p:nvSpPr>
          <p:cNvPr id="13" name="Rectangle 12">
            <a:extLst>
              <a:ext uri="{FF2B5EF4-FFF2-40B4-BE49-F238E27FC236}">
                <a16:creationId xmlns:a16="http://schemas.microsoft.com/office/drawing/2014/main" xmlns="" id="{A6796B0A-11DE-C543-B822-923441BC084A}"/>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Rounded Rectangle 8">
            <a:extLst>
              <a:ext uri="{FF2B5EF4-FFF2-40B4-BE49-F238E27FC236}">
                <a16:creationId xmlns:a16="http://schemas.microsoft.com/office/drawing/2014/main" xmlns="" id="{003A3DD2-7506-419E-8973-B731DD220CFC}"/>
              </a:ext>
            </a:extLst>
          </p:cNvPr>
          <p:cNvSpPr/>
          <p:nvPr/>
        </p:nvSpPr>
        <p:spPr>
          <a:xfrm>
            <a:off x="81012" y="6498621"/>
            <a:ext cx="4710987" cy="228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latin typeface="Calibri"/>
                <a:cs typeface="Arial" charset="0"/>
              </a:rPr>
              <a:t>Explain the roles and ethics of managerial accounting.</a:t>
            </a:r>
            <a:endParaRPr lang="en-US" sz="1100" dirty="0"/>
          </a:p>
        </p:txBody>
      </p:sp>
      <p:pic>
        <p:nvPicPr>
          <p:cNvPr id="2" name="Picture 1">
            <a:extLst>
              <a:ext uri="{FF2B5EF4-FFF2-40B4-BE49-F238E27FC236}">
                <a16:creationId xmlns:a16="http://schemas.microsoft.com/office/drawing/2014/main" xmlns="" id="{BD7994D3-C6CF-49E2-A6C0-A4B6A83E9D2B}"/>
              </a:ext>
            </a:extLst>
          </p:cNvPr>
          <p:cNvPicPr>
            <a:picLocks noChangeAspect="1"/>
          </p:cNvPicPr>
          <p:nvPr/>
        </p:nvPicPr>
        <p:blipFill>
          <a:blip r:embed="rId3"/>
          <a:stretch>
            <a:fillRect/>
          </a:stretch>
        </p:blipFill>
        <p:spPr>
          <a:xfrm>
            <a:off x="750408" y="2582952"/>
            <a:ext cx="7904762" cy="1361905"/>
          </a:xfrm>
          <a:prstGeom prst="rect">
            <a:avLst/>
          </a:prstGeom>
        </p:spPr>
      </p:pic>
      <p:sp>
        <p:nvSpPr>
          <p:cNvPr id="15" name="Slide Number Placeholder 7">
            <a:extLst>
              <a:ext uri="{FF2B5EF4-FFF2-40B4-BE49-F238E27FC236}">
                <a16:creationId xmlns:a16="http://schemas.microsoft.com/office/drawing/2014/main" xmlns="" id="{148BA12D-6E3B-4EFE-8FB0-E5B6C044C315}"/>
              </a:ext>
            </a:extLst>
          </p:cNvPr>
          <p:cNvSpPr txBox="1">
            <a:spLocks/>
          </p:cNvSpPr>
          <p:nvPr/>
        </p:nvSpPr>
        <p:spPr>
          <a:xfrm>
            <a:off x="6721929"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14-</a:t>
            </a:r>
            <a:fld id="{389021C6-BF4E-47D5-A0FD-A156D54A87E1}" type="slidenum">
              <a:rPr lang="en-US" smtClean="0">
                <a:solidFill>
                  <a:schemeClr val="tx1">
                    <a:lumMod val="50000"/>
                    <a:lumOff val="50000"/>
                  </a:schemeClr>
                </a:solidFill>
              </a:rPr>
              <a:pPr>
                <a:defRPr/>
              </a:pPr>
              <a:t>5</a:t>
            </a:fld>
            <a:endParaRPr lang="en-US" dirty="0">
              <a:solidFill>
                <a:schemeClr val="tx1">
                  <a:lumMod val="50000"/>
                  <a:lumOff val="50000"/>
                </a:schemeClr>
              </a:solidFill>
            </a:endParaRPr>
          </a:p>
        </p:txBody>
      </p:sp>
    </p:spTree>
  </p:cSld>
  <p:clrMapOvr>
    <a:masterClrMapping/>
  </p:clrMapOvr>
  <p:transition spd="med">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a:xfrm>
            <a:off x="457200" y="381000"/>
            <a:ext cx="8229600" cy="1036638"/>
          </a:xfrm>
        </p:spPr>
        <p:txBody>
          <a:bodyPr/>
          <a:lstStyle/>
          <a:p>
            <a:r>
              <a:rPr lang="en-US" altLang="en-US" b="1" dirty="0"/>
              <a:t>Nature of Managerial Accounting</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8" name="TextBox 7"/>
          <p:cNvSpPr txBox="1"/>
          <p:nvPr/>
        </p:nvSpPr>
        <p:spPr>
          <a:xfrm>
            <a:off x="7772400" y="173189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14.2</a:t>
            </a:r>
          </a:p>
        </p:txBody>
      </p:sp>
      <p:sp>
        <p:nvSpPr>
          <p:cNvPr id="10" name="Rectangle 9">
            <a:extLst>
              <a:ext uri="{FF2B5EF4-FFF2-40B4-BE49-F238E27FC236}">
                <a16:creationId xmlns:a16="http://schemas.microsoft.com/office/drawing/2014/main" xmlns="" id="{AC23448C-A2F4-AD45-80F9-9280E6943806}"/>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Rounded Rectangle 8">
            <a:extLst>
              <a:ext uri="{FF2B5EF4-FFF2-40B4-BE49-F238E27FC236}">
                <a16:creationId xmlns:a16="http://schemas.microsoft.com/office/drawing/2014/main" xmlns="" id="{4BA4CAED-AE9B-4C78-99F0-9AF82BA080EC}"/>
              </a:ext>
            </a:extLst>
          </p:cNvPr>
          <p:cNvSpPr/>
          <p:nvPr/>
        </p:nvSpPr>
        <p:spPr>
          <a:xfrm>
            <a:off x="81012" y="6498621"/>
            <a:ext cx="4710987" cy="228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latin typeface="Calibri"/>
                <a:cs typeface="Arial" charset="0"/>
              </a:rPr>
              <a:t>Explain the roles and ethics of managerial accounting.</a:t>
            </a:r>
            <a:endParaRPr lang="en-US" sz="1100" dirty="0"/>
          </a:p>
        </p:txBody>
      </p:sp>
      <p:pic>
        <p:nvPicPr>
          <p:cNvPr id="3" name="Picture 2">
            <a:extLst>
              <a:ext uri="{FF2B5EF4-FFF2-40B4-BE49-F238E27FC236}">
                <a16:creationId xmlns:a16="http://schemas.microsoft.com/office/drawing/2014/main" xmlns="" id="{83F996E0-6BF3-4F99-99DB-789C159883C7}"/>
              </a:ext>
            </a:extLst>
          </p:cNvPr>
          <p:cNvPicPr>
            <a:picLocks noChangeAspect="1"/>
          </p:cNvPicPr>
          <p:nvPr/>
        </p:nvPicPr>
        <p:blipFill>
          <a:blip r:embed="rId3"/>
          <a:stretch>
            <a:fillRect/>
          </a:stretch>
        </p:blipFill>
        <p:spPr>
          <a:xfrm>
            <a:off x="1371600" y="1731894"/>
            <a:ext cx="6167532" cy="3394212"/>
          </a:xfrm>
          <a:prstGeom prst="rect">
            <a:avLst/>
          </a:prstGeom>
        </p:spPr>
      </p:pic>
      <p:sp>
        <p:nvSpPr>
          <p:cNvPr id="12" name="Slide Number Placeholder 7">
            <a:extLst>
              <a:ext uri="{FF2B5EF4-FFF2-40B4-BE49-F238E27FC236}">
                <a16:creationId xmlns:a16="http://schemas.microsoft.com/office/drawing/2014/main" xmlns="" id="{3001446B-537B-4243-8BA6-2F4730B89843}"/>
              </a:ext>
            </a:extLst>
          </p:cNvPr>
          <p:cNvSpPr txBox="1">
            <a:spLocks/>
          </p:cNvSpPr>
          <p:nvPr/>
        </p:nvSpPr>
        <p:spPr>
          <a:xfrm>
            <a:off x="6721929"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14-</a:t>
            </a:r>
            <a:fld id="{389021C6-BF4E-47D5-A0FD-A156D54A87E1}" type="slidenum">
              <a:rPr lang="en-US" smtClean="0">
                <a:solidFill>
                  <a:schemeClr val="tx1">
                    <a:lumMod val="50000"/>
                    <a:lumOff val="50000"/>
                  </a:schemeClr>
                </a:solidFill>
              </a:rPr>
              <a:pPr>
                <a:defRPr/>
              </a:pPr>
              <a:t>6</a:t>
            </a:fld>
            <a:endParaRPr lang="en-US" dirty="0">
              <a:solidFill>
                <a:schemeClr val="tx1">
                  <a:lumMod val="50000"/>
                  <a:lumOff val="50000"/>
                </a:schemeClr>
              </a:solidFill>
            </a:endParaRPr>
          </a:p>
        </p:txBody>
      </p:sp>
    </p:spTree>
  </p:cSld>
  <p:clrMapOvr>
    <a:masterClrMapping/>
  </p:clrMapOvr>
  <p:transition spd="med">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2" y="505691"/>
            <a:ext cx="8229600" cy="1143000"/>
          </a:xfrm>
        </p:spPr>
        <p:txBody>
          <a:bodyPr>
            <a:normAutofit fontScale="90000"/>
          </a:bodyPr>
          <a:lstStyle/>
          <a:p>
            <a:r>
              <a:rPr lang="en-US" altLang="en-US" b="1" dirty="0"/>
              <a:t>Fraud and Ethics in</a:t>
            </a:r>
            <a:br>
              <a:rPr lang="en-US" altLang="en-US" b="1" dirty="0"/>
            </a:br>
            <a:r>
              <a:rPr lang="en-US" altLang="en-US" b="1" dirty="0"/>
              <a:t>Managerial Accounting</a:t>
            </a:r>
            <a:endParaRPr lang="en-US" dirty="0"/>
          </a:p>
        </p:txBody>
      </p:sp>
      <p:sp>
        <p:nvSpPr>
          <p:cNvPr id="10" name="Rectangle 9"/>
          <p:cNvSpPr/>
          <p:nvPr/>
        </p:nvSpPr>
        <p:spPr>
          <a:xfrm>
            <a:off x="391391" y="1774399"/>
            <a:ext cx="8361218" cy="3045966"/>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defRPr/>
            </a:pPr>
            <a:r>
              <a:rPr lang="en-US" sz="2200" dirty="0">
                <a:solidFill>
                  <a:schemeClr val="tx1"/>
                </a:solidFill>
                <a:latin typeface="Arial" pitchFamily="34" charset="0"/>
                <a:cs typeface="Arial" pitchFamily="34" charset="0"/>
              </a:rPr>
              <a:t>Fraud affects all business and it is costly: The Association of Certified Fraud Examiners (ACFE) estimates the average U.S. business loses 5% of its annual revenues to fraud.</a:t>
            </a:r>
          </a:p>
          <a:p>
            <a:pPr marL="457200" indent="-457200">
              <a:defRPr/>
            </a:pPr>
            <a:r>
              <a:rPr lang="en-US" sz="2200" dirty="0">
                <a:solidFill>
                  <a:schemeClr val="tx1"/>
                </a:solidFill>
                <a:latin typeface="Arial" pitchFamily="34" charset="0"/>
                <a:cs typeface="Arial" pitchFamily="34" charset="0"/>
              </a:rPr>
              <a:t>An internal control system is procedures managers use to:</a:t>
            </a:r>
          </a:p>
          <a:p>
            <a:pPr marL="457200" indent="-457200">
              <a:buFont typeface="+mj-lt"/>
              <a:buAutoNum type="arabicPeriod"/>
              <a:defRPr/>
            </a:pPr>
            <a:r>
              <a:rPr lang="en-US" sz="2200" dirty="0">
                <a:solidFill>
                  <a:schemeClr val="tx1"/>
                </a:solidFill>
                <a:latin typeface="Arial" pitchFamily="34" charset="0"/>
                <a:cs typeface="Arial" pitchFamily="34" charset="0"/>
              </a:rPr>
              <a:t>Ensure reliable accounting</a:t>
            </a:r>
          </a:p>
          <a:p>
            <a:pPr marL="457200" indent="-457200">
              <a:buFont typeface="+mj-lt"/>
              <a:buAutoNum type="arabicPeriod"/>
              <a:defRPr/>
            </a:pPr>
            <a:r>
              <a:rPr lang="en-US" sz="2200" dirty="0">
                <a:solidFill>
                  <a:schemeClr val="tx1"/>
                </a:solidFill>
                <a:latin typeface="Arial" pitchFamily="34" charset="0"/>
                <a:cs typeface="Arial" pitchFamily="34" charset="0"/>
              </a:rPr>
              <a:t>Protect assets</a:t>
            </a:r>
          </a:p>
          <a:p>
            <a:pPr marL="457200" indent="-457200">
              <a:buFont typeface="+mj-lt"/>
              <a:buAutoNum type="arabicPeriod"/>
              <a:defRPr/>
            </a:pPr>
            <a:r>
              <a:rPr lang="en-US" sz="2200" dirty="0">
                <a:solidFill>
                  <a:schemeClr val="tx1"/>
                </a:solidFill>
                <a:latin typeface="Arial" pitchFamily="34" charset="0"/>
                <a:cs typeface="Arial" pitchFamily="34" charset="0"/>
              </a:rPr>
              <a:t>Uphold company policies</a:t>
            </a:r>
          </a:p>
          <a:p>
            <a:pPr marL="457200" indent="-457200">
              <a:buFont typeface="+mj-lt"/>
              <a:buAutoNum type="arabicPeriod"/>
              <a:defRPr/>
            </a:pPr>
            <a:r>
              <a:rPr lang="en-US" sz="2200" dirty="0">
                <a:solidFill>
                  <a:schemeClr val="tx1"/>
                </a:solidFill>
                <a:latin typeface="Arial" pitchFamily="34" charset="0"/>
                <a:cs typeface="Arial" pitchFamily="34" charset="0"/>
              </a:rPr>
              <a:t>Promote efficient operations.</a:t>
            </a:r>
          </a:p>
        </p:txBody>
      </p:sp>
      <p:sp>
        <p:nvSpPr>
          <p:cNvPr id="11" name="Rectangle 10"/>
          <p:cNvSpPr/>
          <p:nvPr/>
        </p:nvSpPr>
        <p:spPr>
          <a:xfrm>
            <a:off x="391391" y="4956287"/>
            <a:ext cx="8361218" cy="1428035"/>
          </a:xfrm>
          <a:prstGeom prst="rect">
            <a:avLst/>
          </a:prstGeom>
          <a:solidFill>
            <a:srgbClr val="00206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solidFill>
                  <a:schemeClr val="bg1">
                    <a:lumMod val="95000"/>
                  </a:schemeClr>
                </a:solidFill>
                <a:latin typeface="Arial" pitchFamily="34" charset="0"/>
                <a:cs typeface="Arial" pitchFamily="34" charset="0"/>
              </a:rPr>
              <a:t>The Institute of Management Accountants requires that management accountants be competent, maintain confidentiality, act with integrity, and communicate information in a fair and credible manner.</a:t>
            </a:r>
            <a:r>
              <a:rPr lang="en-US" sz="2200" b="1" dirty="0">
                <a:solidFill>
                  <a:schemeClr val="accent4">
                    <a:lumMod val="60000"/>
                    <a:lumOff val="40000"/>
                  </a:schemeClr>
                </a:solidFill>
                <a:latin typeface="Arial" pitchFamily="34" charset="0"/>
                <a:cs typeface="Arial" pitchFamily="34" charset="0"/>
              </a:rPr>
              <a:t> </a:t>
            </a:r>
          </a:p>
        </p:txBody>
      </p:sp>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9" name="Rectangle 8">
            <a:extLst>
              <a:ext uri="{FF2B5EF4-FFF2-40B4-BE49-F238E27FC236}">
                <a16:creationId xmlns:a16="http://schemas.microsoft.com/office/drawing/2014/main" xmlns="" id="{3113A0E8-02C7-D641-8912-58AE805B613D}"/>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Rounded Rectangle 8">
            <a:extLst>
              <a:ext uri="{FF2B5EF4-FFF2-40B4-BE49-F238E27FC236}">
                <a16:creationId xmlns:a16="http://schemas.microsoft.com/office/drawing/2014/main" xmlns="" id="{3656381D-58DD-4DBB-A4CE-990416EA5650}"/>
              </a:ext>
            </a:extLst>
          </p:cNvPr>
          <p:cNvSpPr/>
          <p:nvPr/>
        </p:nvSpPr>
        <p:spPr>
          <a:xfrm>
            <a:off x="81012" y="6498621"/>
            <a:ext cx="4710987" cy="228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latin typeface="Calibri"/>
                <a:cs typeface="Arial" charset="0"/>
              </a:rPr>
              <a:t>Explain the roles and ethics of managerial accounting.</a:t>
            </a:r>
            <a:endParaRPr lang="en-US" sz="1100" dirty="0"/>
          </a:p>
        </p:txBody>
      </p:sp>
      <p:sp>
        <p:nvSpPr>
          <p:cNvPr id="14" name="Slide Number Placeholder 7">
            <a:extLst>
              <a:ext uri="{FF2B5EF4-FFF2-40B4-BE49-F238E27FC236}">
                <a16:creationId xmlns:a16="http://schemas.microsoft.com/office/drawing/2014/main" xmlns="" id="{8DD13C16-37F0-4BD2-B988-77A167F02FA6}"/>
              </a:ext>
            </a:extLst>
          </p:cNvPr>
          <p:cNvSpPr txBox="1">
            <a:spLocks/>
          </p:cNvSpPr>
          <p:nvPr/>
        </p:nvSpPr>
        <p:spPr>
          <a:xfrm>
            <a:off x="6721929"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14-</a:t>
            </a:r>
            <a:fld id="{389021C6-BF4E-47D5-A0FD-A156D54A87E1}" type="slidenum">
              <a:rPr lang="en-US" smtClean="0">
                <a:solidFill>
                  <a:schemeClr val="tx1">
                    <a:lumMod val="50000"/>
                    <a:lumOff val="50000"/>
                  </a:schemeClr>
                </a:solidFill>
              </a:rPr>
              <a:pPr>
                <a:defRPr/>
              </a:pPr>
              <a:t>7</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94FCB59C-F95C-4B53-ABDC-FD348A994515}"/>
              </a:ext>
            </a:extLst>
          </p:cNvPr>
          <p:cNvPicPr>
            <a:picLocks noChangeAspect="1"/>
          </p:cNvPicPr>
          <p:nvPr/>
        </p:nvPicPr>
        <p:blipFill>
          <a:blip r:embed="rId3"/>
          <a:stretch>
            <a:fillRect/>
          </a:stretch>
        </p:blipFill>
        <p:spPr>
          <a:xfrm>
            <a:off x="7391400" y="3463237"/>
            <a:ext cx="1085714" cy="980952"/>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505145"/>
            <a:ext cx="8229600" cy="1295400"/>
          </a:xfrm>
        </p:spPr>
        <p:txBody>
          <a:bodyPr>
            <a:normAutofit/>
          </a:bodyPr>
          <a:lstStyle/>
          <a:p>
            <a:r>
              <a:rPr lang="en-US" altLang="en-US" b="1" dirty="0"/>
              <a:t>Career Paths</a:t>
            </a:r>
          </a:p>
        </p:txBody>
      </p:sp>
      <p:sp>
        <p:nvSpPr>
          <p:cNvPr id="3" name="Rectangle 2"/>
          <p:cNvSpPr/>
          <p:nvPr/>
        </p:nvSpPr>
        <p:spPr>
          <a:xfrm>
            <a:off x="781722" y="1736191"/>
            <a:ext cx="7696200" cy="2553382"/>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457200" indent="-457200">
              <a:defRPr/>
            </a:pPr>
            <a:r>
              <a:rPr lang="en-US" sz="2000" dirty="0">
                <a:solidFill>
                  <a:schemeClr val="tx1"/>
                </a:solidFill>
              </a:rPr>
              <a:t>Managerial accounting information is used in many careers:</a:t>
            </a:r>
          </a:p>
          <a:p>
            <a:pPr marL="457200" indent="-457200">
              <a:buFont typeface="Arial" panose="020B0604020202020204" pitchFamily="34" charset="0"/>
              <a:buChar char="•"/>
              <a:defRPr/>
            </a:pPr>
            <a:r>
              <a:rPr lang="en-US" sz="2000" dirty="0">
                <a:solidFill>
                  <a:schemeClr val="tx1"/>
                </a:solidFill>
              </a:rPr>
              <a:t>Marketing staff need sales and cost data to decide which products to promote.</a:t>
            </a:r>
          </a:p>
          <a:p>
            <a:pPr marL="457200" indent="-457200">
              <a:buFont typeface="Arial" panose="020B0604020202020204" pitchFamily="34" charset="0"/>
              <a:buChar char="•"/>
              <a:defRPr/>
            </a:pPr>
            <a:r>
              <a:rPr lang="en-US" sz="2000" dirty="0">
                <a:solidFill>
                  <a:schemeClr val="tx1"/>
                </a:solidFill>
              </a:rPr>
              <a:t>Management needs sales force details to evaluate performance.</a:t>
            </a:r>
          </a:p>
          <a:p>
            <a:pPr marL="457200" indent="-457200">
              <a:buFont typeface="Arial" panose="020B0604020202020204" pitchFamily="34" charset="0"/>
              <a:buChar char="•"/>
              <a:defRPr/>
            </a:pPr>
            <a:r>
              <a:rPr lang="en-US" sz="2000" dirty="0">
                <a:solidFill>
                  <a:schemeClr val="tx1"/>
                </a:solidFill>
              </a:rPr>
              <a:t>Entrepreneurs use costs, budgets, and financial statements.</a:t>
            </a:r>
          </a:p>
          <a:p>
            <a:pPr marL="457200" indent="-457200">
              <a:buFont typeface="Arial" panose="020B0604020202020204" pitchFamily="34" charset="0"/>
              <a:buChar char="•"/>
              <a:defRPr/>
            </a:pPr>
            <a:r>
              <a:rPr lang="en-US" sz="2000" dirty="0">
                <a:solidFill>
                  <a:schemeClr val="tx1"/>
                </a:solidFill>
              </a:rPr>
              <a:t>Decision makers in both for-profit and non-profit organizations use accounting data to make informed decisions and secure financing from donors.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9" name="TextBox 8"/>
          <p:cNvSpPr txBox="1"/>
          <p:nvPr/>
        </p:nvSpPr>
        <p:spPr>
          <a:xfrm>
            <a:off x="7483415" y="442609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14.4</a:t>
            </a:r>
          </a:p>
        </p:txBody>
      </p:sp>
      <p:pic>
        <p:nvPicPr>
          <p:cNvPr id="2" name="Picture 1">
            <a:extLst>
              <a:ext uri="{FF2B5EF4-FFF2-40B4-BE49-F238E27FC236}">
                <a16:creationId xmlns:a16="http://schemas.microsoft.com/office/drawing/2014/main" xmlns="" id="{BA497E67-A9EC-478D-B8AD-20954D1785A9}"/>
              </a:ext>
            </a:extLst>
          </p:cNvPr>
          <p:cNvPicPr>
            <a:picLocks noChangeAspect="1"/>
          </p:cNvPicPr>
          <p:nvPr/>
        </p:nvPicPr>
        <p:blipFill>
          <a:blip r:embed="rId3"/>
          <a:stretch>
            <a:fillRect/>
          </a:stretch>
        </p:blipFill>
        <p:spPr>
          <a:xfrm>
            <a:off x="562476" y="5173980"/>
            <a:ext cx="8019048" cy="971429"/>
          </a:xfrm>
          <a:prstGeom prst="rect">
            <a:avLst/>
          </a:prstGeom>
        </p:spPr>
      </p:pic>
      <p:sp>
        <p:nvSpPr>
          <p:cNvPr id="11" name="Rectangle 10">
            <a:extLst>
              <a:ext uri="{FF2B5EF4-FFF2-40B4-BE49-F238E27FC236}">
                <a16:creationId xmlns:a16="http://schemas.microsoft.com/office/drawing/2014/main" xmlns="" id="{4033E797-A7A3-714C-9220-ED47DF546878}"/>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Rounded Rectangle 8">
            <a:extLst>
              <a:ext uri="{FF2B5EF4-FFF2-40B4-BE49-F238E27FC236}">
                <a16:creationId xmlns:a16="http://schemas.microsoft.com/office/drawing/2014/main" xmlns="" id="{30D6EFEF-8509-4EEA-A6E2-4BC122F1B04F}"/>
              </a:ext>
            </a:extLst>
          </p:cNvPr>
          <p:cNvSpPr/>
          <p:nvPr/>
        </p:nvSpPr>
        <p:spPr>
          <a:xfrm>
            <a:off x="81012" y="6498621"/>
            <a:ext cx="4710987" cy="228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latin typeface="Calibri"/>
                <a:cs typeface="Arial" charset="0"/>
              </a:rPr>
              <a:t>Explain the roles and ethics of managerial accounting.</a:t>
            </a:r>
            <a:endParaRPr lang="en-US" sz="1100" dirty="0"/>
          </a:p>
        </p:txBody>
      </p:sp>
      <p:sp>
        <p:nvSpPr>
          <p:cNvPr id="13" name="Slide Number Placeholder 7">
            <a:extLst>
              <a:ext uri="{FF2B5EF4-FFF2-40B4-BE49-F238E27FC236}">
                <a16:creationId xmlns:a16="http://schemas.microsoft.com/office/drawing/2014/main" xmlns="" id="{4104F434-B9DB-474F-9DD6-812D3C23C6E0}"/>
              </a:ext>
            </a:extLst>
          </p:cNvPr>
          <p:cNvSpPr txBox="1">
            <a:spLocks/>
          </p:cNvSpPr>
          <p:nvPr/>
        </p:nvSpPr>
        <p:spPr>
          <a:xfrm>
            <a:off x="6721929"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14-</a:t>
            </a:r>
            <a:fld id="{389021C6-BF4E-47D5-A0FD-A156D54A87E1}" type="slidenum">
              <a:rPr lang="en-US" smtClean="0">
                <a:solidFill>
                  <a:schemeClr val="tx1">
                    <a:lumMod val="50000"/>
                    <a:lumOff val="50000"/>
                  </a:schemeClr>
                </a:solidFill>
              </a:rPr>
              <a:pPr>
                <a:defRPr/>
              </a:pPr>
              <a:t>8</a:t>
            </a:fld>
            <a:endParaRPr lang="en-US" dirty="0">
              <a:solidFill>
                <a:schemeClr val="tx1">
                  <a:lumMod val="50000"/>
                  <a:lumOff val="50000"/>
                </a:schemeClr>
              </a:solidFill>
            </a:endParaRPr>
          </a:p>
        </p:txBody>
      </p:sp>
    </p:spTree>
    <p:extLst>
      <p:ext uri="{BB962C8B-B14F-4D97-AF65-F5344CB8AC3E}">
        <p14:creationId xmlns:p14="http://schemas.microsoft.com/office/powerpoint/2010/main" val="254807419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094661"/>
            <a:ext cx="7315200" cy="3124200"/>
          </a:xfrm>
        </p:spPr>
        <p:txBody>
          <a:bodyPr/>
          <a:lstStyle/>
          <a:p>
            <a:r>
              <a:rPr lang="en-US" altLang="en-US" dirty="0"/>
              <a:t/>
            </a:r>
            <a:br>
              <a:rPr lang="en-US" altLang="en-US" dirty="0"/>
            </a:br>
            <a:r>
              <a:rPr lang="en-US" altLang="en-US" dirty="0"/>
              <a:t/>
            </a:r>
            <a:br>
              <a:rPr lang="en-US" altLang="en-US" dirty="0"/>
            </a:br>
            <a:r>
              <a:rPr lang="en-US" dirty="0">
                <a:solidFill>
                  <a:prstClr val="black"/>
                </a:solidFill>
                <a:cs typeface="Arial" charset="0"/>
              </a:rPr>
              <a:t>Describe accounting concepts useful in classifying costs.</a:t>
            </a:r>
            <a:br>
              <a:rPr lang="en-US" dirty="0">
                <a:solidFill>
                  <a:prstClr val="black"/>
                </a:solidFill>
                <a:cs typeface="Arial" charset="0"/>
              </a:rPr>
            </a:b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6482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 C2</a:t>
            </a:r>
            <a:endParaRPr lang="en-US" sz="4400" dirty="0">
              <a:latin typeface="+mj-lt"/>
            </a:endParaRPr>
          </a:p>
        </p:txBody>
      </p:sp>
      <p:sp>
        <p:nvSpPr>
          <p:cNvPr id="10" name="Rectangle 9">
            <a:extLst>
              <a:ext uri="{FF2B5EF4-FFF2-40B4-BE49-F238E27FC236}">
                <a16:creationId xmlns:a16="http://schemas.microsoft.com/office/drawing/2014/main" xmlns="" id="{242C2044-6EA3-D643-B964-3087D41F68D6}"/>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xmlns="" id="{843C2776-D29C-4AFC-98C0-2621B7AF10CD}"/>
              </a:ext>
            </a:extLst>
          </p:cNvPr>
          <p:cNvSpPr txBox="1">
            <a:spLocks/>
          </p:cNvSpPr>
          <p:nvPr/>
        </p:nvSpPr>
        <p:spPr>
          <a:xfrm>
            <a:off x="6721929"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14-</a:t>
            </a:r>
            <a:fld id="{389021C6-BF4E-47D5-A0FD-A156D54A87E1}" type="slidenum">
              <a:rPr lang="en-US" smtClean="0">
                <a:solidFill>
                  <a:schemeClr val="tx1">
                    <a:lumMod val="50000"/>
                    <a:lumOff val="50000"/>
                  </a:schemeClr>
                </a:solidFill>
              </a:rPr>
              <a:pPr>
                <a:defRPr/>
              </a:pPr>
              <a:t>9</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8479</TotalTime>
  <Words>5039</Words>
  <Application>Microsoft Office PowerPoint</Application>
  <PresentationFormat>On-screen Show (4:3)</PresentationFormat>
  <Paragraphs>435</Paragraphs>
  <Slides>40</Slides>
  <Notes>40</Notes>
  <HiddenSlides>0</HiddenSlides>
  <MMClips>0</MMClips>
  <ScaleCrop>false</ScaleCrop>
  <HeadingPairs>
    <vt:vector size="4" baseType="variant">
      <vt:variant>
        <vt:lpstr>Theme</vt:lpstr>
      </vt:variant>
      <vt:variant>
        <vt:i4>4</vt:i4>
      </vt:variant>
      <vt:variant>
        <vt:lpstr>Slide Titles</vt:lpstr>
      </vt:variant>
      <vt:variant>
        <vt:i4>40</vt:i4>
      </vt:variant>
    </vt:vector>
  </HeadingPairs>
  <TitlesOfParts>
    <vt:vector size="44" baseType="lpstr">
      <vt:lpstr>Theme1</vt:lpstr>
      <vt:lpstr>1_Theme1</vt:lpstr>
      <vt:lpstr>2_Office Theme</vt:lpstr>
      <vt:lpstr>4_Office Theme</vt:lpstr>
      <vt:lpstr>Managerial Accounting Concepts and Principles</vt:lpstr>
      <vt:lpstr>PowerPoint Presentation</vt:lpstr>
      <vt:lpstr>   Explain the roles and ethics of managerial accounting.   </vt:lpstr>
      <vt:lpstr>Managerial Accounting Basics</vt:lpstr>
      <vt:lpstr>Purpose of Managerial Accounting</vt:lpstr>
      <vt:lpstr>Nature of Managerial Accounting</vt:lpstr>
      <vt:lpstr>Fraud and Ethics in Managerial Accounting</vt:lpstr>
      <vt:lpstr>Career Paths</vt:lpstr>
      <vt:lpstr>  Describe accounting concepts useful in classifying costs.   </vt:lpstr>
      <vt:lpstr>Direct versus Indirect Costs</vt:lpstr>
      <vt:lpstr>Direct Materials</vt:lpstr>
      <vt:lpstr>Direct Labor</vt:lpstr>
      <vt:lpstr>Factory Overhead</vt:lpstr>
      <vt:lpstr>Prime and Conversion Costs</vt:lpstr>
      <vt:lpstr>Manufacturing Costs</vt:lpstr>
      <vt:lpstr>Product versus Period Costs</vt:lpstr>
      <vt:lpstr>Reporting Product and Period Costs in Financial Statements</vt:lpstr>
      <vt:lpstr>Cost Concepts for Service Companies</vt:lpstr>
      <vt:lpstr> Prepare an income statement and balance sheet for a manufacturer.  </vt:lpstr>
      <vt:lpstr>Reporting Inventory on the  Balance Sheet</vt:lpstr>
      <vt:lpstr>Balance Sheets for Manufacturers, Merchandisers, and Servicers</vt:lpstr>
      <vt:lpstr>Reporting Costs  and the Income Statement </vt:lpstr>
      <vt:lpstr>  Explain manufacturing activities and the flow of manufacturing costs.   </vt:lpstr>
      <vt:lpstr>Flow of Manufacturing Activities</vt:lpstr>
      <vt:lpstr>  Prepare a schedule of cost of goods manufactured and explain its purpose and links to financial statements.    </vt:lpstr>
      <vt:lpstr>Schedule of Cost of Good Manufactured</vt:lpstr>
      <vt:lpstr>Manufacturing Statement</vt:lpstr>
      <vt:lpstr>PowerPoint Presentation</vt:lpstr>
      <vt:lpstr>Manufacturing Cost Flows Across Accounting Reports</vt:lpstr>
      <vt:lpstr>  Describe trends in managerial accounting.   </vt:lpstr>
      <vt:lpstr>Trends in Managerial Accounting</vt:lpstr>
      <vt:lpstr>Lean Principles</vt:lpstr>
      <vt:lpstr>Total Quality Management</vt:lpstr>
      <vt:lpstr>Just-In-Time (JIT) Manufacturing</vt:lpstr>
      <vt:lpstr>Value Chain</vt:lpstr>
      <vt:lpstr>Corporate Social Responsibility </vt:lpstr>
      <vt:lpstr>   Assess raw materials inventory management using raw materials inventory turnover and days’ sales in raw materials inventory.   </vt:lpstr>
      <vt:lpstr>Raw Materials Inventory Turnover</vt:lpstr>
      <vt:lpstr>Days’ Sales in Raw Materials Inventory</vt:lpstr>
      <vt:lpstr>End of Chapter 14</vt:lpstr>
    </vt:vector>
  </TitlesOfParts>
  <Company>Jon A. Booker, Ph.D., CPA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Vimalraj Gopi</cp:lastModifiedBy>
  <cp:revision>483</cp:revision>
  <dcterms:created xsi:type="dcterms:W3CDTF">2008-06-11T19:43:46Z</dcterms:created>
  <dcterms:modified xsi:type="dcterms:W3CDTF">2021-06-30T11:05:46Z</dcterms:modified>
</cp:coreProperties>
</file>