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4" r:id="rId1"/>
  </p:sldMasterIdLst>
  <p:notesMasterIdLst>
    <p:notesMasterId r:id="rId45"/>
  </p:notesMasterIdLst>
  <p:handoutMasterIdLst>
    <p:handoutMasterId r:id="rId46"/>
  </p:handoutMasterIdLst>
  <p:sldIdLst>
    <p:sldId id="500" r:id="rId2"/>
    <p:sldId id="577" r:id="rId3"/>
    <p:sldId id="543" r:id="rId4"/>
    <p:sldId id="501" r:id="rId5"/>
    <p:sldId id="583" r:id="rId6"/>
    <p:sldId id="578" r:id="rId7"/>
    <p:sldId id="504" r:id="rId8"/>
    <p:sldId id="545" r:id="rId9"/>
    <p:sldId id="541" r:id="rId10"/>
    <p:sldId id="586" r:id="rId11"/>
    <p:sldId id="507" r:id="rId12"/>
    <p:sldId id="575" r:id="rId13"/>
    <p:sldId id="558" r:id="rId14"/>
    <p:sldId id="585" r:id="rId15"/>
    <p:sldId id="551" r:id="rId16"/>
    <p:sldId id="584" r:id="rId17"/>
    <p:sldId id="552" r:id="rId18"/>
    <p:sldId id="553" r:id="rId19"/>
    <p:sldId id="576" r:id="rId20"/>
    <p:sldId id="582" r:id="rId21"/>
    <p:sldId id="513" r:id="rId22"/>
    <p:sldId id="515" r:id="rId23"/>
    <p:sldId id="546" r:id="rId24"/>
    <p:sldId id="516" r:id="rId25"/>
    <p:sldId id="517" r:id="rId26"/>
    <p:sldId id="519" r:id="rId27"/>
    <p:sldId id="587" r:id="rId28"/>
    <p:sldId id="521" r:id="rId29"/>
    <p:sldId id="573" r:id="rId30"/>
    <p:sldId id="588" r:id="rId31"/>
    <p:sldId id="547" r:id="rId32"/>
    <p:sldId id="531" r:id="rId33"/>
    <p:sldId id="533" r:id="rId34"/>
    <p:sldId id="581" r:id="rId35"/>
    <p:sldId id="548" r:id="rId36"/>
    <p:sldId id="536" r:id="rId37"/>
    <p:sldId id="589" r:id="rId38"/>
    <p:sldId id="549" r:id="rId39"/>
    <p:sldId id="554" r:id="rId40"/>
    <p:sldId id="555" r:id="rId41"/>
    <p:sldId id="556" r:id="rId42"/>
    <p:sldId id="574" r:id="rId43"/>
    <p:sldId id="499" r:id="rId44"/>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2949">
          <p15:clr>
            <a:srgbClr val="A4A3A4"/>
          </p15:clr>
        </p15:guide>
        <p15:guide id="4"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auer, Lindsey" initials="SL" lastIdx="1" clrIdx="0"/>
  <p:cmAuthor id="1" name="Helen" initials="H" lastIdx="26" clrIdx="1"/>
  <p:cmAuthor id="2" name="Anna Boulware" initials="AB" lastIdx="24" clrIdx="2"/>
  <p:cmAuthor id="3" name="April Mohr" initials="AM" lastIdx="2" clrIdx="3">
    <p:extLst/>
  </p:cmAuthor>
  <p:cmAuthor id="4" name="Wanda Wong" initials="WW" lastIdx="12" clrIdx="4">
    <p:extLst/>
  </p:cmAuthor>
  <p:cmAuthor id="5" name="Mohr, April L (Jefferson)" initials="MAL(" lastIdx="18" clrIdx="5">
    <p:extLst/>
  </p:cmAuthor>
  <p:cmAuthor id="6" name="Helen Roybark" initials="HR" lastIdx="64"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DF6"/>
    <a:srgbClr val="FFFFAF"/>
    <a:srgbClr val="E9EFF7"/>
    <a:srgbClr val="ECF1F8"/>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948" autoAdjust="0"/>
    <p:restoredTop sz="89646" autoAdjust="0"/>
  </p:normalViewPr>
  <p:slideViewPr>
    <p:cSldViewPr>
      <p:cViewPr varScale="1">
        <p:scale>
          <a:sx n="90" d="100"/>
          <a:sy n="90" d="100"/>
        </p:scale>
        <p:origin x="-1200" y="-114"/>
      </p:cViewPr>
      <p:guideLst>
        <p:guide orient="horz" pos="2160"/>
        <p:guide pos="2880"/>
      </p:guideLst>
    </p:cSldViewPr>
  </p:slideViewPr>
  <p:outlineViewPr>
    <p:cViewPr>
      <p:scale>
        <a:sx n="33" d="100"/>
        <a:sy n="33" d="100"/>
      </p:scale>
      <p:origin x="0" y="-9372"/>
    </p:cViewPr>
  </p:outlineViewPr>
  <p:notesTextViewPr>
    <p:cViewPr>
      <p:scale>
        <a:sx n="100" d="100"/>
        <a:sy n="100" d="100"/>
      </p:scale>
      <p:origin x="0" y="0"/>
    </p:cViewPr>
  </p:notesTextViewPr>
  <p:sorterViewPr>
    <p:cViewPr>
      <p:scale>
        <a:sx n="66" d="100"/>
        <a:sy n="66" d="100"/>
      </p:scale>
      <p:origin x="0" y="-4008"/>
    </p:cViewPr>
  </p:sorterViewPr>
  <p:notesViewPr>
    <p:cSldViewPr>
      <p:cViewPr varScale="1">
        <p:scale>
          <a:sx n="83" d="100"/>
          <a:sy n="83" d="100"/>
        </p:scale>
        <p:origin x="2460" y="102"/>
      </p:cViewPr>
      <p:guideLst>
        <p:guide orient="horz" pos="2880"/>
        <p:guide orient="horz" pos="2949"/>
        <p:guide pos="2160"/>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2100" y="0"/>
            <a:ext cx="863338" cy="281218"/>
          </a:xfrm>
          <a:prstGeom prst="rect">
            <a:avLst/>
          </a:prstGeom>
        </p:spPr>
        <p:txBody>
          <a:bodyPr vert="horz" lIns="93936" tIns="46968" rIns="93936" bIns="46968" rtlCol="0" anchor="b"/>
          <a:lstStyle>
            <a:lvl1pPr algn="r">
              <a:defRPr sz="1200">
                <a:latin typeface="Arial" charset="0"/>
                <a:cs typeface="+mn-cs"/>
              </a:defRPr>
            </a:lvl1pPr>
          </a:lstStyle>
          <a:p>
            <a:pPr>
              <a:defRPr/>
            </a:pPr>
            <a:r>
              <a:rPr lang="en-US" dirty="0"/>
              <a:t>20-</a:t>
            </a:r>
            <a:fld id="{1C528D03-C112-487D-89F0-B92ACCDD8BB1}" type="slidenum">
              <a:rPr lang="en-US" smtClean="0"/>
              <a:pPr>
                <a:defRPr/>
              </a:pPr>
              <a:t>‹#›</a:t>
            </a:fld>
            <a:endParaRPr lang="en-US" dirty="0"/>
          </a:p>
        </p:txBody>
      </p:sp>
    </p:spTree>
    <p:extLst>
      <p:ext uri="{BB962C8B-B14F-4D97-AF65-F5344CB8AC3E}">
        <p14:creationId xmlns:p14="http://schemas.microsoft.com/office/powerpoint/2010/main" val="1742185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dirty="0"/>
          </a:p>
        </p:txBody>
      </p:sp>
      <p:sp>
        <p:nvSpPr>
          <p:cNvPr id="5" name="Notes Placeholder 4"/>
          <p:cNvSpPr>
            <a:spLocks noGrp="1"/>
          </p:cNvSpPr>
          <p:nvPr>
            <p:ph type="body" sz="quarter" idx="3"/>
          </p:nvPr>
        </p:nvSpPr>
        <p:spPr>
          <a:xfrm>
            <a:off x="707708" y="4447461"/>
            <a:ext cx="5661660" cy="4213384"/>
          </a:xfrm>
          <a:prstGeom prst="rect">
            <a:avLst/>
          </a:prstGeom>
          <a:ln>
            <a:noFill/>
          </a:ln>
        </p:spPr>
        <p:txBody>
          <a:bodyPr vert="horz" lIns="93936" tIns="46968" rIns="93936"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Slide Number Placeholder 4"/>
          <p:cNvSpPr txBox="1">
            <a:spLocks/>
          </p:cNvSpPr>
          <p:nvPr/>
        </p:nvSpPr>
        <p:spPr>
          <a:xfrm>
            <a:off x="5504392" y="0"/>
            <a:ext cx="1572683" cy="312103"/>
          </a:xfrm>
          <a:prstGeom prst="rect">
            <a:avLst/>
          </a:prstGeom>
        </p:spPr>
        <p:txBody>
          <a:bodyPr lIns="93936" tIns="46968" rIns="93936" bIns="46968" anchor="b"/>
          <a:lstStyle>
            <a:lvl1pPr algn="r">
              <a:defRPr sz="1200"/>
            </a:lvl1pPr>
          </a:lstStyle>
          <a:p>
            <a:pPr fontAlgn="auto">
              <a:spcBef>
                <a:spcPts val="0"/>
              </a:spcBef>
              <a:spcAft>
                <a:spcPts val="0"/>
              </a:spcAft>
              <a:defRPr/>
            </a:pPr>
            <a:r>
              <a:rPr lang="en-US" dirty="0">
                <a:latin typeface="+mn-lt"/>
                <a:cs typeface="+mn-cs"/>
              </a:rPr>
              <a:t> </a:t>
            </a:r>
            <a:fld id="{111CF60E-E5BD-4D16-836A-4E2575AA2A72}" type="slidenum">
              <a:rPr lang="en-US" smtClean="0">
                <a:latin typeface="+mn-lt"/>
                <a:cs typeface="+mn-cs"/>
              </a:rPr>
              <a:pPr fontAlgn="auto">
                <a:spcBef>
                  <a:spcPts val="0"/>
                </a:spcBef>
                <a:spcAft>
                  <a:spcPts val="0"/>
                </a:spcAft>
                <a:defRPr/>
              </a:pPr>
              <a:t>‹#›</a:t>
            </a:fld>
            <a:endParaRPr lang="en-US" dirty="0">
              <a:latin typeface="+mn-lt"/>
              <a:cs typeface="+mn-cs"/>
            </a:endParaRPr>
          </a:p>
        </p:txBody>
      </p:sp>
    </p:spTree>
    <p:extLst>
      <p:ext uri="{BB962C8B-B14F-4D97-AF65-F5344CB8AC3E}">
        <p14:creationId xmlns:p14="http://schemas.microsoft.com/office/powerpoint/2010/main" val="10508595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203865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This chapter explains how Toronto Sticks Company (TSC), a manufacturer of hockey sticks, prepares its budgets. Its master budget includes operating, capital expenditures, and cash budgets for each month in each quarter. It also includes a budgeted income statement for each quarter and a budgeted balance sheet as of the last day of each quarter. We show how TSC prepares budgets for October, November, and December. Exhibit 20.3 presents TSC’s balance sheet at the start of this budgeting period, which we refer to in preparing the component budgets.</a:t>
            </a:r>
            <a:endParaRPr lang="en-US" altLang="en-US" dirty="0"/>
          </a:p>
        </p:txBody>
      </p:sp>
    </p:spTree>
    <p:extLst>
      <p:ext uri="{BB962C8B-B14F-4D97-AF65-F5344CB8AC3E}">
        <p14:creationId xmlns:p14="http://schemas.microsoft.com/office/powerpoint/2010/main" val="142847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first step in preparing the master budget is the </a:t>
            </a:r>
            <a:r>
              <a:rPr lang="en-US" b="1" dirty="0"/>
              <a:t>sales budget</a:t>
            </a:r>
            <a:r>
              <a:rPr lang="en-US" dirty="0"/>
              <a:t>, which shows the planned sales units and the budgeted dollars from these sales. The sales budget is the starting point in the budgeting process because many costs, such as variable costs, change with sales. The sales budget comes from analysis of forecasted economic and market conditions, business capacity, and advertising plans.</a:t>
            </a:r>
          </a:p>
          <a:p>
            <a:endParaRPr lang="en-US" dirty="0"/>
          </a:p>
          <a:p>
            <a:r>
              <a:rPr lang="en-US" dirty="0"/>
              <a:t>TSC sold 700 hockey sticks at $60 per unit in September. After considering sales predictions and market conditions, TSC prepares its sales budget for the next three months, and the three-month total. The sales budget in Exhibit 20.4 includes forecasts of both unit sales and unit prices. </a:t>
            </a:r>
            <a:endParaRPr lang="en-US" altLang="en-US" dirty="0"/>
          </a:p>
        </p:txBody>
      </p:sp>
    </p:spTree>
    <p:extLst>
      <p:ext uri="{BB962C8B-B14F-4D97-AF65-F5344CB8AC3E}">
        <p14:creationId xmlns:p14="http://schemas.microsoft.com/office/powerpoint/2010/main" val="3682128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A manufacturer prepares a </a:t>
            </a:r>
            <a:r>
              <a:rPr lang="en-US" sz="1200" b="1" dirty="0"/>
              <a:t>production budget</a:t>
            </a:r>
            <a:r>
              <a:rPr lang="en-US" sz="1200" dirty="0"/>
              <a:t>, which shows the number of units to be produced in a period to meet budgeted sales and a desired inventory level.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Manufacturers often set a safety stock, a quantity of inventory that helps protect against lost sales caused by unfulfilled demands from customers or delays in shipments from suppliers. Exhibit 20.5 shows how to compute units to produce for a period. A production budget does not show costs; it is always expressed in units of product.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r>
              <a:rPr lang="en-US" altLang="en-US" dirty="0"/>
              <a:t>This slide depicts the general computation for the production required for a period. We start with budgeted ending inventory.</a:t>
            </a:r>
            <a:r>
              <a:rPr lang="en-US" altLang="en-US" baseline="0" dirty="0"/>
              <a:t> Then, we add the budgeted sales units for the period which come from the Sales budget. This will give us the required units needed for the period. Then, we subtract the number of units in beginning finished inventory to get the total units to be produced in the period.</a:t>
            </a:r>
          </a:p>
          <a:p>
            <a:endParaRPr lang="en-US" altLang="en-US" dirty="0"/>
          </a:p>
        </p:txBody>
      </p:sp>
    </p:spTree>
    <p:extLst>
      <p:ext uri="{BB962C8B-B14F-4D97-AF65-F5344CB8AC3E}">
        <p14:creationId xmlns:p14="http://schemas.microsoft.com/office/powerpoint/2010/main" val="2609479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dirty="0"/>
              <a:t>Starting in October, TSC decides that the number of units in its finished goods inventory at each month-end should equal 90% of next month’s budgeted sales. For example, inventory at the end of October should equal 90% of budgeted November sales, and so on. We can now prepare the production budget in Exhibit 20.6.</a:t>
            </a:r>
          </a:p>
          <a:p>
            <a:endParaRPr lang="en-US" sz="1200" kern="1200" dirty="0">
              <a:solidFill>
                <a:schemeClr val="tx1"/>
              </a:solidFill>
              <a:effectLst/>
              <a:latin typeface="+mn-lt"/>
              <a:ea typeface="+mn-ea"/>
              <a:cs typeface="+mn-cs"/>
            </a:endParaRPr>
          </a:p>
          <a:p>
            <a:r>
              <a:rPr lang="en-US" dirty="0"/>
              <a:t>The production budget can be viewed in two parts. </a:t>
            </a:r>
          </a:p>
          <a:p>
            <a:pPr marL="228600" indent="-228600">
              <a:buAutoNum type="arabicPeriod"/>
            </a:pPr>
            <a:r>
              <a:rPr lang="en-US" dirty="0"/>
              <a:t>Total required units. Budgeted sales units + Desired ending inventory units. </a:t>
            </a:r>
          </a:p>
          <a:p>
            <a:pPr marL="228600" indent="-228600">
              <a:buAutoNum type="arabicPeriod"/>
            </a:pPr>
            <a:r>
              <a:rPr lang="en-US" dirty="0"/>
              <a:t>Units to produce. Total required units − Beginning inventory units. </a:t>
            </a:r>
          </a:p>
          <a:p>
            <a:pPr marL="228600" indent="-228600">
              <a:buAutoNum type="arabicPeriod"/>
            </a:pPr>
            <a:endParaRPr lang="en-US" dirty="0"/>
          </a:p>
          <a:p>
            <a:pPr marL="0" indent="0">
              <a:buNone/>
            </a:pPr>
            <a:r>
              <a:rPr lang="en-US" dirty="0"/>
              <a:t>This budget reports units to produce each period. Units to produce is the basis of the manufacturing budgets for direct materials, direct labor, and overhead.</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altLang="en-US" dirty="0"/>
          </a:p>
        </p:txBody>
      </p:sp>
    </p:spTree>
    <p:extLst>
      <p:ext uri="{BB962C8B-B14F-4D97-AF65-F5344CB8AC3E}">
        <p14:creationId xmlns:p14="http://schemas.microsoft.com/office/powerpoint/2010/main" val="2871366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a:t>
            </a:r>
            <a:r>
              <a:rPr lang="en-US" b="1" dirty="0"/>
              <a:t>direct materials budget </a:t>
            </a:r>
            <a:r>
              <a:rPr lang="en-US" dirty="0"/>
              <a:t>shows the budgeted costs for direct materials that must be purchased to meet the budgeted production. Whereas the production budget shows units to produce, the direct materials budget translates the units to produce into budgeted costs.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Materials to be purchased is computed by multiplying units to be produced times the materials required per unit plus the desired ending materials inventory minus the beginning materials inventory.</a:t>
            </a:r>
          </a:p>
        </p:txBody>
      </p:sp>
    </p:spTree>
    <p:extLst>
      <p:ext uri="{BB962C8B-B14F-4D97-AF65-F5344CB8AC3E}">
        <p14:creationId xmlns:p14="http://schemas.microsoft.com/office/powerpoint/2010/main" val="1649069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dirty="0"/>
              <a:t>The </a:t>
            </a:r>
            <a:r>
              <a:rPr lang="en-US" b="1" dirty="0"/>
              <a:t>direct materials budget </a:t>
            </a:r>
            <a:r>
              <a:rPr lang="en-US" dirty="0"/>
              <a:t>shows the budgeted costs for the direct materials that must be purchased to meet the budged production.  Whereas the production budget shows </a:t>
            </a:r>
            <a:r>
              <a:rPr lang="en-US" i="1" dirty="0"/>
              <a:t>units </a:t>
            </a:r>
            <a:r>
              <a:rPr lang="en-US" dirty="0"/>
              <a:t>to be produced, the direct materials budget translates the units to be produced into budgeted </a:t>
            </a:r>
            <a:r>
              <a:rPr lang="en-US" i="1" dirty="0"/>
              <a:t>costs</a:t>
            </a:r>
            <a:r>
              <a:rPr lang="en-US" dirty="0"/>
              <a:t>.</a:t>
            </a:r>
          </a:p>
          <a:p>
            <a:endParaRPr lang="en-US" dirty="0"/>
          </a:p>
          <a:p>
            <a:r>
              <a:rPr lang="en-US" dirty="0"/>
              <a:t>Exhibit 20.7 shows the direct materials budget for TSC which has 5 steps to prepare it. </a:t>
            </a:r>
          </a:p>
          <a:p>
            <a:pPr marL="228600" indent="-228600">
              <a:buAutoNum type="arabicPeriod"/>
            </a:pPr>
            <a:r>
              <a:rPr lang="en-US" dirty="0"/>
              <a:t>Enter units to produce from the production budget. </a:t>
            </a:r>
          </a:p>
          <a:p>
            <a:pPr marL="228600" indent="-228600">
              <a:buAutoNum type="arabicPeriod"/>
            </a:pPr>
            <a:r>
              <a:rPr lang="en-US" dirty="0"/>
              <a:t>Enter materials required per unit. For TSC, this is 0.5 pound of wood required per unit. We then compute materials needed for production: for October, we take the 710 units to produce and multiply it by 0.5 pound to get 355 lbs. </a:t>
            </a:r>
          </a:p>
          <a:p>
            <a:pPr marL="228600" indent="-228600">
              <a:buAutoNum type="arabicPeriod"/>
            </a:pPr>
            <a:r>
              <a:rPr lang="en-US" dirty="0"/>
              <a:t>Add desired ending materials inventory. For TSC, its policy (starting in October) is to have ending materials equal to 50% of next period’s materials needed. This is 335 lbs. for October (50% of 670). </a:t>
            </a:r>
          </a:p>
          <a:p>
            <a:pPr marL="228600" indent="-228600">
              <a:buAutoNum type="arabicPeriod"/>
            </a:pPr>
            <a:r>
              <a:rPr lang="en-US" dirty="0"/>
              <a:t>Subtract beginning materials inventory. For TSC, this is 178 lbs. for October from Exhibit 20.3. We then compute materials to purchase, which is 512 lbs. (690 − 178). </a:t>
            </a:r>
          </a:p>
          <a:p>
            <a:pPr marL="228600" indent="-228600">
              <a:buAutoNum type="arabicPeriod"/>
            </a:pPr>
            <a:r>
              <a:rPr lang="en-US" dirty="0"/>
              <a:t>Enter materials cost. Materials cost is $20 per pound. We then compute cost of direct materials purchases as $10,240 for October ($20 × 512 pounds).</a:t>
            </a:r>
          </a:p>
        </p:txBody>
      </p:sp>
    </p:spTree>
    <p:extLst>
      <p:ext uri="{BB962C8B-B14F-4D97-AF65-F5344CB8AC3E}">
        <p14:creationId xmlns:p14="http://schemas.microsoft.com/office/powerpoint/2010/main" val="3329979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dirty="0"/>
              <a:t>The </a:t>
            </a:r>
            <a:r>
              <a:rPr lang="en-US" b="1" dirty="0"/>
              <a:t>direct labor budget </a:t>
            </a:r>
            <a:r>
              <a:rPr lang="en-US" dirty="0"/>
              <a:t>shows the budgeted costs for the direct labor needed for the budgeted production for the period. </a:t>
            </a:r>
          </a:p>
          <a:p>
            <a:endParaRPr lang="en-US" dirty="0"/>
          </a:p>
          <a:p>
            <a:r>
              <a:rPr lang="en-US" sz="1200" kern="1200" dirty="0">
                <a:solidFill>
                  <a:schemeClr val="tx1"/>
                </a:solidFill>
                <a:effectLst/>
                <a:latin typeface="+mn-lt"/>
                <a:ea typeface="+mn-ea"/>
                <a:cs typeface="+mn-cs"/>
              </a:rPr>
              <a:t>To develop a direct labor budget, companies need the following inputs:</a:t>
            </a:r>
          </a:p>
          <a:p>
            <a:r>
              <a:rPr lang="en-US" sz="1200" kern="1200" dirty="0">
                <a:solidFill>
                  <a:schemeClr val="tx1"/>
                </a:solidFill>
                <a:effectLst/>
                <a:latin typeface="+mn-lt"/>
                <a:ea typeface="+mn-ea"/>
                <a:cs typeface="+mn-cs"/>
              </a:rPr>
              <a:t>1. Number of units to produce (from production budget).</a:t>
            </a:r>
          </a:p>
          <a:p>
            <a:r>
              <a:rPr lang="en-US" sz="1200" kern="1200" dirty="0">
                <a:solidFill>
                  <a:schemeClr val="tx1"/>
                </a:solidFill>
                <a:effectLst/>
                <a:latin typeface="+mn-lt"/>
                <a:ea typeface="+mn-ea"/>
                <a:cs typeface="+mn-cs"/>
              </a:rPr>
              <a:t>2.</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Labor requirements per unit—direct labor hours for each unit of finished product.</a:t>
            </a:r>
          </a:p>
          <a:p>
            <a:r>
              <a:rPr lang="en-US" sz="1200" kern="1200" dirty="0">
                <a:solidFill>
                  <a:schemeClr val="tx1"/>
                </a:solidFill>
                <a:effectLst/>
                <a:latin typeface="+mn-lt"/>
                <a:ea typeface="+mn-ea"/>
                <a:cs typeface="+mn-cs"/>
              </a:rPr>
              <a:t>3.</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Cost per direct labor hour.</a:t>
            </a:r>
          </a:p>
        </p:txBody>
      </p:sp>
    </p:spTree>
    <p:extLst>
      <p:ext uri="{BB962C8B-B14F-4D97-AF65-F5344CB8AC3E}">
        <p14:creationId xmlns:p14="http://schemas.microsoft.com/office/powerpoint/2010/main" val="3546549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exhibit shows the direct labor budget for TSC which has 3 steps to prepare it.</a:t>
            </a:r>
          </a:p>
          <a:p>
            <a:r>
              <a:rPr lang="en-US" sz="1200" b="1" i="0" u="none" strike="noStrike" kern="1200" baseline="0" dirty="0">
                <a:solidFill>
                  <a:schemeClr val="tx1"/>
                </a:solidFill>
                <a:latin typeface="+mn-lt"/>
                <a:ea typeface="+mn-ea"/>
                <a:cs typeface="+mn-cs"/>
              </a:rPr>
              <a:t>1 Enter units to produce from the production budget.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2 Enter labor hours required per unit. </a:t>
            </a:r>
            <a:r>
              <a:rPr lang="en-US" sz="1200" b="0" i="0" u="none" strike="noStrike" kern="1200" baseline="0" dirty="0">
                <a:solidFill>
                  <a:schemeClr val="tx1"/>
                </a:solidFill>
                <a:latin typeface="+mn-lt"/>
                <a:ea typeface="+mn-ea"/>
                <a:cs typeface="+mn-cs"/>
              </a:rPr>
              <a:t>For TSC, this is 0.25 hour. We then compute direct labor hours needed. For TSC, we multiply the 710 units to produce in October by 0.25 hour to get 177.5 hours needed. </a:t>
            </a:r>
          </a:p>
          <a:p>
            <a:r>
              <a:rPr lang="en-US" sz="1200" b="1" i="0" u="none" strike="noStrike" kern="1200" baseline="0" dirty="0">
                <a:solidFill>
                  <a:schemeClr val="tx1"/>
                </a:solidFill>
                <a:latin typeface="+mn-lt"/>
                <a:ea typeface="+mn-ea"/>
                <a:cs typeface="+mn-cs"/>
              </a:rPr>
              <a:t>3 Enter labor cost per hour. </a:t>
            </a:r>
            <a:r>
              <a:rPr lang="en-US" sz="1200" b="0" i="0" u="none" strike="noStrike" kern="1200" baseline="0" dirty="0">
                <a:solidFill>
                  <a:schemeClr val="tx1"/>
                </a:solidFill>
                <a:latin typeface="+mn-lt"/>
                <a:ea typeface="+mn-ea"/>
                <a:cs typeface="+mn-cs"/>
              </a:rPr>
              <a:t>For TSC, labor cost is $12 per hour. We then compute the cost of direct labor as $2,130 (177.5 hours x $12).</a:t>
            </a:r>
            <a:endParaRPr lang="en-US" altLang="en-US" dirty="0"/>
          </a:p>
          <a:p>
            <a:pPr marL="228600" indent="-228600">
              <a:buAutoNum type="arabicPeriod"/>
            </a:pPr>
            <a:endParaRPr lang="en-US" altLang="en-US" dirty="0"/>
          </a:p>
        </p:txBody>
      </p:sp>
    </p:spTree>
    <p:extLst>
      <p:ext uri="{BB962C8B-B14F-4D97-AF65-F5344CB8AC3E}">
        <p14:creationId xmlns:p14="http://schemas.microsoft.com/office/powerpoint/2010/main" val="8257856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a:t>
            </a:r>
            <a:r>
              <a:rPr lang="en-US" b="1" dirty="0"/>
              <a:t>factory overhead budget </a:t>
            </a:r>
            <a:r>
              <a:rPr lang="en-US" dirty="0"/>
              <a:t>shows the budgeted costs for factory overhead that will be needed to complete the estimated production for the period. TSC separates variable and fixed overhead costs in its overhead budget, as do many companies.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Exhibit 20.9 shows the factory overhead budget for TSC which has three parts:</a:t>
            </a:r>
          </a:p>
          <a:p>
            <a:pPr marL="228600" indent="-228600">
              <a:buAutoNum type="arabicPeriod"/>
            </a:pPr>
            <a:r>
              <a:rPr lang="en-US" altLang="en-US" sz="1200" b="0" i="0" u="none" strike="noStrike" kern="1200" baseline="0" dirty="0">
                <a:solidFill>
                  <a:schemeClr val="tx1"/>
                </a:solidFill>
                <a:latin typeface="+mn-lt"/>
                <a:ea typeface="+mn-ea"/>
                <a:cs typeface="+mn-cs"/>
              </a:rPr>
              <a:t>Compute budgeted variable overhead. This is the direct labor hours from Exhibit 20.8 multiplied by the variable overhead rate per direct labor hour, or 177.5 x $10 for October. </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en-US" sz="1200" b="0" i="0" u="none" strike="noStrike" kern="1200" baseline="0" dirty="0">
                <a:solidFill>
                  <a:schemeClr val="tx1"/>
                </a:solidFill>
                <a:latin typeface="+mn-lt"/>
                <a:ea typeface="+mn-ea"/>
                <a:cs typeface="+mn-cs"/>
              </a:rPr>
              <a:t>Compute budgeted fixed overhead.  </a:t>
            </a:r>
            <a:r>
              <a:rPr lang="en-US" sz="1200" b="0" i="0" u="none" strike="noStrike" kern="1200" baseline="0" dirty="0">
                <a:solidFill>
                  <a:schemeClr val="tx1"/>
                </a:solidFill>
                <a:latin typeface="+mn-lt"/>
                <a:ea typeface="+mn-ea"/>
                <a:cs typeface="+mn-cs"/>
              </a:rPr>
              <a:t>TSC’s </a:t>
            </a:r>
            <a:r>
              <a:rPr lang="en-US" sz="1200" b="0" i="1" u="none" strike="noStrike" kern="1200" baseline="0" dirty="0">
                <a:solidFill>
                  <a:schemeClr val="tx1"/>
                </a:solidFill>
                <a:latin typeface="+mn-lt"/>
                <a:ea typeface="+mn-ea"/>
                <a:cs typeface="+mn-cs"/>
              </a:rPr>
              <a:t>fixed overhead </a:t>
            </a:r>
            <a:r>
              <a:rPr lang="en-US" sz="1200" b="0" i="0" u="none" strike="noStrike" kern="1200" baseline="0" dirty="0">
                <a:solidFill>
                  <a:schemeClr val="tx1"/>
                </a:solidFill>
                <a:latin typeface="+mn-lt"/>
                <a:ea typeface="+mn-ea"/>
                <a:cs typeface="+mn-cs"/>
              </a:rPr>
              <a:t>consists entirely of depreciation on manufacturing equipment. From Exhibit 20.3, this is $18,000 per year [($200,000 – $20,000)∕10 years], or $1,500 per month ($18,000∕12 months). </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sz="1200" b="0" i="0" u="none" strike="noStrike" kern="1200" baseline="0" dirty="0">
                <a:solidFill>
                  <a:schemeClr val="tx1"/>
                </a:solidFill>
                <a:latin typeface="+mn-lt"/>
                <a:ea typeface="+mn-ea"/>
                <a:cs typeface="+mn-cs"/>
              </a:rPr>
              <a:t>Compute budgeted total overhead as the total of parts 1 and 2.</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Variable cost items commonly include indirect materials, indirect labor, factory utilities, and maintenance of manufacturing equipment. Fixed cost items commonly include supervisor salaries, depreciation, and property taxes. We cover overhead budgets in detail in the next chapter </a:t>
            </a:r>
          </a:p>
          <a:p>
            <a:pPr marL="228600" indent="-228600">
              <a:buAutoNum type="arabicPeriod"/>
            </a:pPr>
            <a:endParaRPr lang="en-US" altLang="en-US" sz="1200" b="0" i="0" u="none" strike="noStrike" kern="1200" baseline="0" dirty="0">
              <a:solidFill>
                <a:schemeClr val="tx1"/>
              </a:solidFill>
              <a:latin typeface="+mn-lt"/>
              <a:ea typeface="+mn-ea"/>
              <a:cs typeface="+mn-cs"/>
            </a:endParaRPr>
          </a:p>
          <a:p>
            <a:endParaRPr lang="en-US" altLang="en-US" dirty="0"/>
          </a:p>
        </p:txBody>
      </p:sp>
    </p:spTree>
    <p:extLst>
      <p:ext uri="{BB962C8B-B14F-4D97-AF65-F5344CB8AC3E}">
        <p14:creationId xmlns:p14="http://schemas.microsoft.com/office/powerpoint/2010/main" val="5132829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With the three manufacturing budgets (direct materials, direct labor, and factory overhead), we can compute TSC’s budgeted product cost per unit and prepare a cost of goods sold budget.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Exhibit 20.10 summarizes the product cost per unit calculation for TSC. The cost of direct materials is from Exhibit 20.7 and cost of direct labor is from Exhibit 20.8. The predetermined variable overhead rate is from Exhibit 20.9. To compute product cost per unit for fixed overhead, we note that TSC expects to produce, on average, 1,000 units per month, which means its fixed overhead per unit is $1.50 ($1,500/1,000 units). Total product cost per unit is $17.00. </a:t>
            </a:r>
            <a:endParaRPr lang="en-US" altLang="en-US" dirty="0"/>
          </a:p>
        </p:txBody>
      </p:sp>
    </p:spTree>
    <p:extLst>
      <p:ext uri="{BB962C8B-B14F-4D97-AF65-F5344CB8AC3E}">
        <p14:creationId xmlns:p14="http://schemas.microsoft.com/office/powerpoint/2010/main" val="2407319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42459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The budgeted product cost per unit is used to prepare the cost of goods sold budget.  We use the budgeted sales units from Exhibit 20.4 multiplied by the budgeted cost per unit from Exhibit 20.10.</a:t>
            </a:r>
          </a:p>
        </p:txBody>
      </p:sp>
    </p:spTree>
    <p:extLst>
      <p:ext uri="{BB962C8B-B14F-4D97-AF65-F5344CB8AC3E}">
        <p14:creationId xmlns:p14="http://schemas.microsoft.com/office/powerpoint/2010/main" val="3381712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The </a:t>
            </a:r>
            <a:r>
              <a:rPr lang="en-US" sz="1200" b="1" i="0" u="none" strike="noStrike" kern="1200" baseline="0" dirty="0">
                <a:solidFill>
                  <a:schemeClr val="tx1"/>
                </a:solidFill>
                <a:latin typeface="+mn-lt"/>
                <a:ea typeface="+mn-ea"/>
                <a:cs typeface="+mn-cs"/>
              </a:rPr>
              <a:t>selling expense budget </a:t>
            </a:r>
            <a:r>
              <a:rPr lang="en-US" sz="1200" b="0" i="0" u="none" strike="noStrike" kern="1200" baseline="0" dirty="0">
                <a:solidFill>
                  <a:schemeClr val="tx1"/>
                </a:solidFill>
                <a:latin typeface="+mn-lt"/>
                <a:ea typeface="+mn-ea"/>
                <a:cs typeface="+mn-cs"/>
              </a:rPr>
              <a:t>shows the types and amounts of selling expenses expected during the budget period. TSC’s selling expense budget is in Exhibit 20.11. Its selling expenses consist of commissions of 10% of total sales paid to sales personnel and a $2,000 monthly salary paid to the sales manager. Sales commissions vary with sales volume, but the sales manager’s salary is fixed. Other common selling expenses include advertising and delivery expenses. </a:t>
            </a:r>
            <a:endParaRPr lang="en-US" altLang="en-US" dirty="0"/>
          </a:p>
        </p:txBody>
      </p:sp>
    </p:spTree>
    <p:extLst>
      <p:ext uri="{BB962C8B-B14F-4D97-AF65-F5344CB8AC3E}">
        <p14:creationId xmlns:p14="http://schemas.microsoft.com/office/powerpoint/2010/main" val="1560148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The </a:t>
            </a:r>
            <a:r>
              <a:rPr lang="en-US" sz="1200" b="1" i="0" u="none" strike="noStrike" kern="1200" baseline="0" dirty="0">
                <a:solidFill>
                  <a:schemeClr val="tx1"/>
                </a:solidFill>
                <a:latin typeface="+mn-lt"/>
                <a:ea typeface="+mn-ea"/>
                <a:cs typeface="+mn-cs"/>
              </a:rPr>
              <a:t>general and administrative expense budget </a:t>
            </a:r>
            <a:r>
              <a:rPr lang="en-US" sz="1200" b="0" i="0" u="none" strike="noStrike" kern="1200" baseline="0" dirty="0">
                <a:solidFill>
                  <a:schemeClr val="tx1"/>
                </a:solidFill>
                <a:latin typeface="+mn-lt"/>
                <a:ea typeface="+mn-ea"/>
                <a:cs typeface="+mn-cs"/>
              </a:rPr>
              <a:t>reports those expenses expected during the budget period. Exhibit 20.12 shows TSC’s general and administrative expense budget. It reports administrative salaries of $4,500 per month. Other common examples of general and administrative expenses include property taxes, office expenses, and insurance and depreciation on non-manufacturing assets. </a:t>
            </a:r>
            <a:endParaRPr lang="en-US" altLang="en-US" dirty="0"/>
          </a:p>
          <a:p>
            <a:endParaRPr lang="en-US" altLang="en-US" dirty="0"/>
          </a:p>
        </p:txBody>
      </p:sp>
    </p:spTree>
    <p:extLst>
      <p:ext uri="{BB962C8B-B14F-4D97-AF65-F5344CB8AC3E}">
        <p14:creationId xmlns:p14="http://schemas.microsoft.com/office/powerpoint/2010/main" val="4172498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34719900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capital expenditures budget reports expected cash receipts and cash payments related to the sale and purchase of plant assets.  The capital expenditures budget is usually prepared after the operating budgets.  The process of preparing operating budgets can reveal that the company requires more (or less) plant assets.</a:t>
            </a:r>
          </a:p>
          <a:p>
            <a:r>
              <a:rPr lang="en-US" altLang="en-US" dirty="0"/>
              <a:t>This slide includes the capital expenditures budget for TSC. TSC does not plan to dispose of any plant assets through December, but it does plan to buy equipment for $25,000 cash in December. </a:t>
            </a:r>
          </a:p>
        </p:txBody>
      </p:sp>
    </p:spTree>
    <p:extLst>
      <p:ext uri="{BB962C8B-B14F-4D97-AF65-F5344CB8AC3E}">
        <p14:creationId xmlns:p14="http://schemas.microsoft.com/office/powerpoint/2010/main" val="37816834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n-ea"/>
                <a:cs typeface="+mn-cs"/>
              </a:rPr>
              <a:t>A </a:t>
            </a:r>
            <a:r>
              <a:rPr lang="en-US" sz="1200" b="1" i="0" u="none" strike="noStrike" kern="1200" baseline="0" dirty="0">
                <a:solidFill>
                  <a:schemeClr val="tx1"/>
                </a:solidFill>
                <a:latin typeface="+mn-lt"/>
                <a:ea typeface="+mn-ea"/>
                <a:cs typeface="+mn-cs"/>
              </a:rPr>
              <a:t>cash budget </a:t>
            </a:r>
            <a:r>
              <a:rPr lang="en-US" sz="1200" b="0" i="0" u="none" strike="noStrike" kern="1200" baseline="0" dirty="0">
                <a:solidFill>
                  <a:schemeClr val="tx1"/>
                </a:solidFill>
                <a:latin typeface="+mn-lt"/>
                <a:ea typeface="+mn-ea"/>
                <a:cs typeface="+mn-cs"/>
              </a:rPr>
              <a:t>shows budgeted cash receipts and cash payments during the budget period. Managing cash flows is vital and a cash budget helps with that task. Most companies set a minimum cash balance to have available. If the cash budget indicates cash is below this minimum, the company can arrange loans. If the cash budget indicates cash above the minimum, the company can plan to pay off loans. Exhibit 20.13 shows the layout for the cash budget.  </a:t>
            </a:r>
            <a:endParaRPr lang="en-US" altLang="en-US" dirty="0"/>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When preparing a cash budget, add budgeted cash receipts to the beginning cash balance and subtract budgeted cash payments.  the layout for the cash budget.  </a:t>
            </a:r>
            <a:endParaRPr lang="en-US" altLang="en-US" dirty="0"/>
          </a:p>
        </p:txBody>
      </p:sp>
    </p:spTree>
    <p:extLst>
      <p:ext uri="{BB962C8B-B14F-4D97-AF65-F5344CB8AC3E}">
        <p14:creationId xmlns:p14="http://schemas.microsoft.com/office/powerpoint/2010/main" val="20030015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Managers use the sales budget, combined with knowledge about how frequently customers pay on credit sales, to budget monthly cash receipts.</a:t>
            </a:r>
            <a:r>
              <a:rPr lang="en-US" altLang="en-US" dirty="0">
                <a:cs typeface="Times New Roman" pitchFamily="18" charset="0"/>
              </a:rPr>
              <a:t>  </a:t>
            </a:r>
            <a:endParaRPr lang="en-US" altLang="en-US" dirty="0">
              <a:solidFill>
                <a:srgbClr val="CC0066"/>
              </a:solidFill>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We begin with budgeted sales. Analysis of past sales indicates that 40% of sales are for cash. The remaining 60% are credit sales; these customers are expected to pay in full in the month following the sales. For example, October’s budgeted cash receipts consist of $24,000 from October cash sales ($60,000 × 40%) plus the anticipated collection of $25,200 ($42,000 x 60%) from September credit sales. </a:t>
            </a:r>
            <a:endParaRPr lang="en-US" altLang="en-US" dirty="0"/>
          </a:p>
        </p:txBody>
      </p:sp>
    </p:spTree>
    <p:extLst>
      <p:ext uri="{BB962C8B-B14F-4D97-AF65-F5344CB8AC3E}">
        <p14:creationId xmlns:p14="http://schemas.microsoft.com/office/powerpoint/2010/main" val="3497099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Collection of Credit Sales over Several Periods </a:t>
            </a:r>
            <a:r>
              <a:rPr lang="en-US" altLang="en-US" dirty="0"/>
              <a:t>When credit sales take several periods to collect, the collections from prior periods reflect the multi-period collection pattern. For example, if TSC collects credit sales over two months such as 80% of credit sales in the first month after the sale and 20% of credit sales in the second month after the sale, and cash sales remain at 40% of current sales, budgeted cash receipts for December are shown here.</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Uncollectible Accounts </a:t>
            </a:r>
            <a:r>
              <a:rPr lang="en-US" sz="1200" b="0" i="0" u="none" strike="noStrike" kern="1200" baseline="0" dirty="0">
                <a:solidFill>
                  <a:schemeClr val="tx1"/>
                </a:solidFill>
                <a:latin typeface="+mn-lt"/>
                <a:ea typeface="+mn-ea"/>
                <a:cs typeface="+mn-cs"/>
              </a:rPr>
              <a:t>Let’s consider uncollectible accounts and assume that </a:t>
            </a:r>
            <a:r>
              <a:rPr lang="en-US" sz="1200" b="0" i="1" u="none" strike="noStrike" kern="1200" baseline="0" dirty="0">
                <a:solidFill>
                  <a:schemeClr val="tx1"/>
                </a:solidFill>
                <a:latin typeface="+mn-lt"/>
                <a:ea typeface="+mn-ea"/>
                <a:cs typeface="+mn-cs"/>
              </a:rPr>
              <a:t>5</a:t>
            </a:r>
            <a:r>
              <a:rPr lang="en-US" sz="1200" b="0" i="0" u="none" strike="noStrike" kern="1200" baseline="0" dirty="0">
                <a:solidFill>
                  <a:schemeClr val="tx1"/>
                </a:solidFill>
                <a:latin typeface="+mn-lt"/>
                <a:ea typeface="+mn-ea"/>
                <a:cs typeface="+mn-cs"/>
              </a:rPr>
              <a:t>% of credit sales are uncollectible. For the remaining 95% that are collectible, assume TSC collects 80% of credit sales in the first month after sale and collects 15% of credit sales in the second month after sale. The schedule of cash receipts for December is shown here.</a:t>
            </a:r>
            <a:endParaRPr lang="en-US" altLang="en-US" i="0" dirty="0"/>
          </a:p>
        </p:txBody>
      </p:sp>
    </p:spTree>
    <p:extLst>
      <p:ext uri="{BB962C8B-B14F-4D97-AF65-F5344CB8AC3E}">
        <p14:creationId xmlns:p14="http://schemas.microsoft.com/office/powerpoint/2010/main" val="22648077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Managers prepare a schedule of cash payments for direct materials. To do this, managers must know how direct materials are purchased (with cash or on credit) and, if on credit, when payment is made. TSC’s materials purchases are entirely on credit. It makes full payment in the month following purchases. Using this information, the schedule of cash payments for direct materials is in Exhibit 20.15. </a:t>
            </a:r>
          </a:p>
          <a:p>
            <a:endParaRPr lang="en-US" altLang="en-US" sz="1200" b="0" i="0" u="none" strike="noStrike" kern="1200" baseline="0" dirty="0">
              <a:solidFill>
                <a:schemeClr val="tx1"/>
              </a:solidFill>
              <a:latin typeface="+mn-lt"/>
              <a:ea typeface="+mn-ea"/>
              <a:cs typeface="+mn-cs"/>
            </a:endParaRPr>
          </a:p>
          <a:p>
            <a:r>
              <a:rPr lang="en-US" altLang="en-US" sz="1200" b="1" i="0" u="none" strike="noStrike" kern="1200" baseline="0" dirty="0">
                <a:solidFill>
                  <a:schemeClr val="tx1"/>
                </a:solidFill>
                <a:latin typeface="+mn-lt"/>
                <a:ea typeface="+mn-ea"/>
                <a:cs typeface="+mn-cs"/>
              </a:rPr>
              <a:t>Payment of Materials over Several Periods </a:t>
            </a:r>
            <a:r>
              <a:rPr lang="en-US" altLang="en-US" sz="1200" b="0" i="0" u="none" strike="noStrike" kern="1200" baseline="0" dirty="0">
                <a:solidFill>
                  <a:schemeClr val="tx1"/>
                </a:solidFill>
                <a:latin typeface="+mn-lt"/>
                <a:ea typeface="+mn-ea"/>
                <a:cs typeface="+mn-cs"/>
              </a:rPr>
              <a:t>When payment for materials occurs over several periods, the payments for those prior periods reflect the multi-period payment pattern. </a:t>
            </a:r>
            <a:r>
              <a:rPr lang="en-US" sz="1200" b="0" i="0" u="none" strike="noStrike" kern="1200" baseline="0" dirty="0">
                <a:solidFill>
                  <a:schemeClr val="tx1"/>
                </a:solidFill>
                <a:latin typeface="+mn-lt"/>
                <a:ea typeface="+mn-ea"/>
                <a:cs typeface="+mn-cs"/>
              </a:rPr>
              <a:t>For example, if TSC pays for 20% of purchases in the month of purchase and pays for 80% of purchases in the month after purchase, then its schedule of cash payments for direct materials is as shown in the bottom schedule on this slide. </a:t>
            </a:r>
            <a:endParaRPr lang="en-US" altLang="en-US" b="1" dirty="0"/>
          </a:p>
        </p:txBody>
      </p:sp>
    </p:spTree>
    <p:extLst>
      <p:ext uri="{BB962C8B-B14F-4D97-AF65-F5344CB8AC3E}">
        <p14:creationId xmlns:p14="http://schemas.microsoft.com/office/powerpoint/2010/main" val="41193615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noChangeArrowheads="1"/>
          </p:cNvSpPr>
          <p:nvPr>
            <p:ph type="body" idx="1"/>
          </p:nvPr>
        </p:nvSpPr>
        <p:spPr bwMode="auto"/>
        <p:txBody>
          <a:bodyPr wrap="square" numCol="1" anchor="t" anchorCtr="0" compatLnSpc="1">
            <a:prstTxWarp prst="textNoShape">
              <a:avLst/>
            </a:prstTxWarp>
            <a:normAutofit/>
          </a:bodyPr>
          <a:lstStyle/>
          <a:p>
            <a:r>
              <a:rPr lang="en-US" sz="1200" b="0" i="0" u="none" strike="noStrike" kern="1200" baseline="0" dirty="0">
                <a:solidFill>
                  <a:schemeClr val="tx1"/>
                </a:solidFill>
                <a:latin typeface="+mn-lt"/>
                <a:ea typeface="+mn-ea"/>
                <a:cs typeface="+mn-cs"/>
              </a:rPr>
              <a:t>To prepare the cash budget, managers use the cash receipts and cash payments from several budgets and schedules. Exhibit 20.16 shows the cash budget for TSC. The company begins October with $20,000 in cash (see Exhibit 20.3). We add $49,200 in cash receipts from customers. We then subtract $43,565 in cash payments for direct materials, direct labor, overhead, selling expenses, general and administrative expenses and income taxes due and paid in October. A few additional points about TSC’s cash budget: </a:t>
            </a:r>
          </a:p>
          <a:p>
            <a:pPr marL="171450" indent="-171450">
              <a:buFont typeface="Arial" panose="020B0604020202020204" pitchFamily="34" charset="0"/>
              <a:buChar char="•"/>
            </a:pPr>
            <a:r>
              <a:rPr lang="en-US" sz="1200" b="0" i="1" u="none" strike="noStrike" kern="1200" baseline="0" dirty="0">
                <a:solidFill>
                  <a:schemeClr val="tx1"/>
                </a:solidFill>
                <a:latin typeface="+mn-lt"/>
                <a:ea typeface="+mn-ea"/>
                <a:cs typeface="+mn-cs"/>
              </a:rPr>
              <a:t>Fixed overhead </a:t>
            </a:r>
            <a:r>
              <a:rPr lang="en-US" sz="1200" b="0" i="0" u="none" strike="noStrike" kern="1200" baseline="0" dirty="0">
                <a:solidFill>
                  <a:schemeClr val="tx1"/>
                </a:solidFill>
                <a:latin typeface="+mn-lt"/>
                <a:ea typeface="+mn-ea"/>
                <a:cs typeface="+mn-cs"/>
              </a:rPr>
              <a:t>from depreciation in the factory overhead budget (Exhibit 20.9) does not require a cash payment. Therefore, it is not in the cash budget. Other fixed overhead—such as payments for factory property taxes and insurance—</a:t>
            </a:r>
            <a:r>
              <a:rPr lang="en-US" sz="1200" b="0" i="1" u="none" strike="noStrike" kern="1200" baseline="0" dirty="0">
                <a:solidFill>
                  <a:schemeClr val="tx1"/>
                </a:solidFill>
                <a:latin typeface="+mn-lt"/>
                <a:ea typeface="+mn-ea"/>
                <a:cs typeface="+mn-cs"/>
              </a:rPr>
              <a:t>are </a:t>
            </a:r>
            <a:r>
              <a:rPr lang="en-US" sz="1200" b="0" i="0" u="none" strike="noStrike" kern="1200" baseline="0" dirty="0">
                <a:solidFill>
                  <a:schemeClr val="tx1"/>
                </a:solidFill>
                <a:latin typeface="+mn-lt"/>
                <a:ea typeface="+mn-ea"/>
                <a:cs typeface="+mn-cs"/>
              </a:rPr>
              <a:t>included if they require cash payments.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It announces plans to pay $3,000 of cash dividends in November.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It sets a minimum cash balance of $20,000 at each month-end. If TSC borrows cash, it must pay interest at 1% per month.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October 31 preliminary cash balance is $25,635 (before any loan activity). This amount is more than the $20,000 minimum. TSC uses the excess cash of $5,635 ($25,635 – $20,000) to pay off a portion of its loan. Looking at November, TSC’s preliminary cash balance is $43,246, and its $23,246 excess is sufficient to pay off its entire loan balance. </a:t>
            </a:r>
          </a:p>
          <a:p>
            <a:endParaRPr lang="en-US" altLang="en-US" sz="1100" dirty="0"/>
          </a:p>
        </p:txBody>
      </p:sp>
    </p:spTree>
    <p:extLst>
      <p:ext uri="{BB962C8B-B14F-4D97-AF65-F5344CB8AC3E}">
        <p14:creationId xmlns:p14="http://schemas.microsoft.com/office/powerpoint/2010/main" val="2568763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24654777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noChangeArrowheads="1"/>
          </p:cNvSpPr>
          <p:nvPr>
            <p:ph type="body" idx="1"/>
          </p:nvPr>
        </p:nvSpPr>
        <p:spPr bwMode="auto"/>
        <p:txBody>
          <a:bodyPr wrap="square" numCol="1" anchor="t" anchorCtr="0" compatLnSpc="1">
            <a:prstTxWarp prst="textNoShape">
              <a:avLst/>
            </a:prstTxWarp>
            <a:normAutofit/>
          </a:bodyPr>
          <a:lstStyle/>
          <a:p>
            <a:r>
              <a:rPr lang="en-US" sz="1200" b="1" i="0" u="none" strike="noStrike" kern="1200" baseline="0" dirty="0">
                <a:solidFill>
                  <a:schemeClr val="tx1"/>
                </a:solidFill>
                <a:latin typeface="+mn-lt"/>
                <a:ea typeface="+mn-ea"/>
                <a:cs typeface="+mn-cs"/>
              </a:rPr>
              <a:t>Interest on Loan Activity </a:t>
            </a:r>
            <a:r>
              <a:rPr lang="en-US" sz="1200" b="0" i="0" u="none" strike="noStrike" kern="1200" baseline="0" dirty="0">
                <a:solidFill>
                  <a:schemeClr val="tx1"/>
                </a:solidFill>
                <a:latin typeface="+mn-lt"/>
                <a:ea typeface="+mn-ea"/>
                <a:cs typeface="+mn-cs"/>
              </a:rPr>
              <a:t>If the cash balance exceeds $20,000 at month-end, TSC uses the excess to repay loans. If the cash balance is below $20,000 at month-end, TSC takes out a loan for the shortage. Interest on loans is computed as the beginning loan balance times interest rate %.</a:t>
            </a:r>
          </a:p>
          <a:p>
            <a:endParaRPr lang="en-US" alt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Using TSC’s interest rate of 1% per month, budgeted cash payments for interest follow and are reported in Exhibit 20.16. </a:t>
            </a:r>
            <a:endParaRPr lang="en-US" altLang="en-US" sz="1100" dirty="0"/>
          </a:p>
          <a:p>
            <a:endParaRPr lang="en-US" altLang="en-US" sz="1100" dirty="0"/>
          </a:p>
        </p:txBody>
      </p:sp>
    </p:spTree>
    <p:extLst>
      <p:ext uri="{BB962C8B-B14F-4D97-AF65-F5344CB8AC3E}">
        <p14:creationId xmlns:p14="http://schemas.microsoft.com/office/powerpoint/2010/main" val="25695381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24385180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Rectangle 3"/>
          <p:cNvSpPr>
            <a:spLocks noGrp="1" noChangeArrowheads="1"/>
          </p:cNvSpPr>
          <p:nvPr>
            <p:ph type="body" idx="1"/>
          </p:nvPr>
        </p:nvSpPr>
        <p:spPr bwMode="auto"/>
        <p:txBody>
          <a:bodyPr wrap="square" numCol="1" anchor="t" anchorCtr="0" compatLnSpc="1">
            <a:prstTxWarp prst="textNoShape">
              <a:avLst/>
            </a:prstTxWarp>
            <a:normAutofit/>
          </a:bodyPr>
          <a:lstStyle/>
          <a:p>
            <a:pPr defTabSz="939363">
              <a:defRPr/>
            </a:pPr>
            <a:r>
              <a:rPr lang="en-US" altLang="en-US" dirty="0"/>
              <a:t>Now that we have completed the cash budget, we are ready to prepare a budgeted income statement for the quarter.</a:t>
            </a:r>
            <a:r>
              <a:rPr lang="en-US" dirty="0"/>
              <a:t> The </a:t>
            </a:r>
            <a:r>
              <a:rPr lang="en-US" b="1" dirty="0"/>
              <a:t>budgeted income statement </a:t>
            </a:r>
            <a:r>
              <a:rPr lang="en-US" dirty="0"/>
              <a:t>shows budgeted sales and expenses for the budget period.</a:t>
            </a:r>
            <a:r>
              <a:rPr lang="en-US" altLang="en-US" b="1" dirty="0"/>
              <a:t> </a:t>
            </a:r>
            <a:r>
              <a:rPr lang="en-US" altLang="en-US" dirty="0"/>
              <a:t>Let’s look at the budgeted income statement for TSC.</a:t>
            </a:r>
            <a:r>
              <a:rPr lang="en-US" altLang="en-US" b="1" dirty="0"/>
              <a:t> </a:t>
            </a:r>
          </a:p>
          <a:p>
            <a:pPr defTabSz="939363">
              <a:defRPr/>
            </a:pPr>
            <a:endParaRPr lang="en-US" altLang="en-US" b="1" dirty="0"/>
          </a:p>
          <a:p>
            <a:r>
              <a:rPr lang="en-US" sz="1200" b="0" i="0" u="none" strike="noStrike" kern="1200" baseline="0" dirty="0">
                <a:solidFill>
                  <a:schemeClr val="tx1"/>
                </a:solidFill>
                <a:latin typeface="+mn-lt"/>
                <a:ea typeface="+mn-ea"/>
                <a:cs typeface="+mn-cs"/>
              </a:rPr>
              <a:t>TSC’s budgeted income statement is in Exhibit 20.17. All information is taken from budgets in this chapter. We predict income tax expense, as 40% of the budgeted income before income taxes. These taxes are not payable until next year and are not included on this quarter’s cash budget. </a:t>
            </a:r>
            <a:endParaRPr lang="en-US" altLang="en-US" b="1" dirty="0"/>
          </a:p>
          <a:p>
            <a:pPr>
              <a:lnSpc>
                <a:spcPct val="80000"/>
              </a:lnSpc>
              <a:defRPr/>
            </a:pPr>
            <a:endParaRPr lang="en-US" dirty="0"/>
          </a:p>
          <a:p>
            <a:pPr>
              <a:lnSpc>
                <a:spcPct val="80000"/>
              </a:lnSpc>
              <a:defRPr/>
            </a:pPr>
            <a:endParaRPr lang="en-US" dirty="0"/>
          </a:p>
          <a:p>
            <a:pPr>
              <a:lnSpc>
                <a:spcPct val="80000"/>
              </a:lnSpc>
              <a:defRPr/>
            </a:pPr>
            <a:endParaRPr lang="en-US" dirty="0"/>
          </a:p>
          <a:p>
            <a:pPr>
              <a:lnSpc>
                <a:spcPct val="80000"/>
              </a:lnSpc>
              <a:defRPr/>
            </a:pPr>
            <a:endParaRPr lang="en-US" dirty="0"/>
          </a:p>
          <a:p>
            <a:pPr>
              <a:lnSpc>
                <a:spcPct val="80000"/>
              </a:lnSpc>
              <a:defRPr/>
            </a:pPr>
            <a:endParaRPr lang="en-US" dirty="0"/>
          </a:p>
          <a:p>
            <a:pPr>
              <a:lnSpc>
                <a:spcPct val="80000"/>
              </a:lnSpc>
              <a:defRPr/>
            </a:pPr>
            <a:endParaRPr lang="en-US" dirty="0"/>
          </a:p>
        </p:txBody>
      </p:sp>
    </p:spTree>
    <p:extLst>
      <p:ext uri="{BB962C8B-B14F-4D97-AF65-F5344CB8AC3E}">
        <p14:creationId xmlns:p14="http://schemas.microsoft.com/office/powerpoint/2010/main" val="330248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10000"/>
          </a:bodyPr>
          <a:lstStyle/>
          <a:p>
            <a:r>
              <a:rPr lang="en-US" sz="1200" b="0" i="0" u="none" strike="noStrike" kern="1200" baseline="0" dirty="0">
                <a:solidFill>
                  <a:schemeClr val="tx1"/>
                </a:solidFill>
                <a:latin typeface="+mn-lt"/>
                <a:ea typeface="+mn-ea"/>
                <a:cs typeface="+mn-cs"/>
              </a:rPr>
              <a:t>The </a:t>
            </a:r>
            <a:r>
              <a:rPr lang="en-US" sz="1200" b="1" i="0" u="none" strike="noStrike" kern="1200" baseline="0" dirty="0">
                <a:solidFill>
                  <a:schemeClr val="tx1"/>
                </a:solidFill>
                <a:latin typeface="+mn-lt"/>
                <a:ea typeface="+mn-ea"/>
                <a:cs typeface="+mn-cs"/>
              </a:rPr>
              <a:t>budgeted balance sheet </a:t>
            </a:r>
            <a:r>
              <a:rPr lang="en-US" sz="1200" b="0" i="0" u="none" strike="noStrike" kern="1200" baseline="0" dirty="0">
                <a:solidFill>
                  <a:schemeClr val="tx1"/>
                </a:solidFill>
                <a:latin typeface="+mn-lt"/>
                <a:ea typeface="+mn-ea"/>
                <a:cs typeface="+mn-cs"/>
              </a:rPr>
              <a:t>shows budgeted amounts for assets, liabilities, and equity as of the end of the budget period. TSC’s budgeted balance sheet in Exhibit 20.18 is prepared using information from other budgets. Sources of amounts are in notes to the budgeted balance sheet. </a:t>
            </a:r>
            <a:endParaRPr lang="en-US" sz="1200" dirty="0"/>
          </a:p>
          <a:p>
            <a:endParaRPr lang="en-US" sz="1200" dirty="0"/>
          </a:p>
          <a:p>
            <a:r>
              <a:rPr lang="en-US" sz="1200" dirty="0"/>
              <a:t>TSC’s budgeted balance sheet is shown on this slide. It is prepared using information from the other budgets. </a:t>
            </a:r>
          </a:p>
          <a:p>
            <a:r>
              <a:rPr lang="en-US" sz="1200" b="0" i="0" u="none" strike="noStrike" kern="1200" baseline="0" dirty="0">
                <a:solidFill>
                  <a:schemeClr val="tx1"/>
                </a:solidFill>
                <a:latin typeface="+mn-lt"/>
                <a:ea typeface="+mn-ea"/>
                <a:cs typeface="+mn-cs"/>
              </a:rPr>
              <a:t>a.  Ending balance for December from the cash budget (in Exhibit 20.16).</a:t>
            </a:r>
          </a:p>
          <a:p>
            <a:r>
              <a:rPr lang="en-US" sz="1200" b="0" i="0" u="none" strike="noStrike" kern="1200" baseline="0" dirty="0">
                <a:solidFill>
                  <a:schemeClr val="tx1"/>
                </a:solidFill>
                <a:latin typeface="+mn-lt"/>
                <a:ea typeface="+mn-ea"/>
                <a:cs typeface="+mn-cs"/>
              </a:rPr>
              <a:t>b.  60% of $84,000 sales budgeted for December from the sales budget (in Exhibit 20.4).</a:t>
            </a:r>
          </a:p>
          <a:p>
            <a:r>
              <a:rPr lang="en-US" sz="1200" b="0" i="0" u="none" strike="noStrike" kern="1200" baseline="0" dirty="0">
                <a:solidFill>
                  <a:schemeClr val="tx1"/>
                </a:solidFill>
                <a:latin typeface="+mn-lt"/>
                <a:ea typeface="+mn-ea"/>
                <a:cs typeface="+mn-cs"/>
              </a:rPr>
              <a:t>c.  247.5 pounds of raw materials in budgeted ending inventory at the budgeted cost of $20 per pound (direct materials budget, in Exhibit 20.7).</a:t>
            </a:r>
          </a:p>
          <a:p>
            <a:r>
              <a:rPr lang="en-US" sz="1200" b="0" i="0" u="none" strike="noStrike" kern="1200" baseline="0" dirty="0">
                <a:solidFill>
                  <a:schemeClr val="tx1"/>
                </a:solidFill>
                <a:latin typeface="+mn-lt"/>
                <a:ea typeface="+mn-ea"/>
                <a:cs typeface="+mn-cs"/>
              </a:rPr>
              <a:t>d.  810 units in budgeted finished goods inventory (Exhibit 20.6) at the budgeted cost of $17 per unit (Exhibit</a:t>
            </a:r>
            <a:br>
              <a:rPr lang="en-US" sz="1200" b="0" i="0" u="none" strike="noStrike" kern="1200" baseline="0" dirty="0">
                <a:solidFill>
                  <a:schemeClr val="tx1"/>
                </a:solidFill>
                <a:latin typeface="+mn-lt"/>
                <a:ea typeface="+mn-ea"/>
                <a:cs typeface="+mn-cs"/>
              </a:rPr>
            </a:br>
            <a:r>
              <a:rPr lang="en-US" sz="1200" b="0" i="0" u="none" strike="noStrike" kern="1200" baseline="0" dirty="0">
                <a:solidFill>
                  <a:schemeClr val="tx1"/>
                </a:solidFill>
                <a:latin typeface="+mn-lt"/>
                <a:ea typeface="+mn-ea"/>
                <a:cs typeface="+mn-cs"/>
              </a:rPr>
              <a:t>     20.10).</a:t>
            </a:r>
          </a:p>
          <a:p>
            <a:r>
              <a:rPr lang="en-US" sz="1200" b="0" i="0" u="none" strike="noStrike" kern="1200" baseline="0" dirty="0">
                <a:solidFill>
                  <a:schemeClr val="tx1"/>
                </a:solidFill>
                <a:latin typeface="+mn-lt"/>
                <a:ea typeface="+mn-ea"/>
                <a:cs typeface="+mn-cs"/>
              </a:rPr>
              <a:t>e.  September 30 balance of $200,000 from the beginning balance sheet in Exhibit 20.3 plus $25,000 cost of</a:t>
            </a:r>
            <a:br>
              <a:rPr lang="en-US" sz="1200" b="0" i="0" u="none" strike="noStrike" kern="1200" baseline="0" dirty="0">
                <a:solidFill>
                  <a:schemeClr val="tx1"/>
                </a:solidFill>
                <a:latin typeface="+mn-lt"/>
                <a:ea typeface="+mn-ea"/>
                <a:cs typeface="+mn-cs"/>
              </a:rPr>
            </a:br>
            <a:r>
              <a:rPr lang="en-US" sz="1200" b="0" i="0" u="none" strike="noStrike" kern="1200" baseline="0" dirty="0">
                <a:solidFill>
                  <a:schemeClr val="tx1"/>
                </a:solidFill>
                <a:latin typeface="+mn-lt"/>
                <a:ea typeface="+mn-ea"/>
                <a:cs typeface="+mn-cs"/>
              </a:rPr>
              <a:t>     new equipment from the cash budget in Exhibit 20.16.</a:t>
            </a:r>
          </a:p>
          <a:p>
            <a:r>
              <a:rPr lang="en-US" sz="1200" b="0" i="0" u="none" strike="noStrike" kern="1200" baseline="0" dirty="0">
                <a:solidFill>
                  <a:schemeClr val="tx1"/>
                </a:solidFill>
                <a:latin typeface="+mn-lt"/>
                <a:ea typeface="+mn-ea"/>
                <a:cs typeface="+mn-cs"/>
              </a:rPr>
              <a:t>f.  September 30 balance of $36,000 from the beginning balance sheet in Exhibit 20.3 plus $4,500 depreciation expense from the factory overhead budget in Exhibit 20.9.</a:t>
            </a:r>
          </a:p>
          <a:p>
            <a:r>
              <a:rPr lang="en-US" sz="1200" b="0" i="0" u="none" strike="noStrike" kern="1200" baseline="0" dirty="0">
                <a:solidFill>
                  <a:schemeClr val="tx1"/>
                </a:solidFill>
                <a:latin typeface="+mn-lt"/>
                <a:ea typeface="+mn-ea"/>
                <a:cs typeface="+mn-cs"/>
              </a:rPr>
              <a:t>g.  Budgeted cost of materials purchases for December from Exhibit 20.7, to be paid in January.</a:t>
            </a:r>
          </a:p>
          <a:p>
            <a:r>
              <a:rPr lang="en-US" sz="1200" b="0" i="0" u="none" strike="noStrike" kern="1200" baseline="0" dirty="0">
                <a:solidFill>
                  <a:schemeClr val="tx1"/>
                </a:solidFill>
                <a:latin typeface="+mn-lt"/>
                <a:ea typeface="+mn-ea"/>
                <a:cs typeface="+mn-cs"/>
              </a:rPr>
              <a:t>h.  Income tax expense from the budgeted income statement for the fourth quarter in Exhibit 20.17, to be</a:t>
            </a:r>
            <a:br>
              <a:rPr lang="en-US" sz="1200" b="0" i="0" u="none" strike="noStrike" kern="1200" baseline="0" dirty="0">
                <a:solidFill>
                  <a:schemeClr val="tx1"/>
                </a:solidFill>
                <a:latin typeface="+mn-lt"/>
                <a:ea typeface="+mn-ea"/>
                <a:cs typeface="+mn-cs"/>
              </a:rPr>
            </a:br>
            <a:r>
              <a:rPr lang="en-US" sz="1200" b="0" i="0" u="none" strike="noStrike" kern="1200" baseline="0" dirty="0">
                <a:solidFill>
                  <a:schemeClr val="tx1"/>
                </a:solidFill>
                <a:latin typeface="+mn-lt"/>
                <a:ea typeface="+mn-ea"/>
                <a:cs typeface="+mn-cs"/>
              </a:rPr>
              <a:t>     paid in January.</a:t>
            </a:r>
          </a:p>
          <a:p>
            <a:r>
              <a:rPr lang="en-US" sz="1200" b="0" i="0" u="none" strike="noStrike" kern="1200" baseline="0" dirty="0">
                <a:solidFill>
                  <a:schemeClr val="tx1"/>
                </a:solidFill>
                <a:latin typeface="+mn-lt"/>
                <a:ea typeface="+mn-ea"/>
                <a:cs typeface="+mn-cs"/>
              </a:rPr>
              <a:t>i.   Unchanged from the beginning balance sheet in Exhibit 20.3.</a:t>
            </a:r>
          </a:p>
          <a:p>
            <a:r>
              <a:rPr lang="en-US" sz="1200" b="0" i="0" u="none" strike="noStrike" kern="1200" baseline="0" dirty="0">
                <a:solidFill>
                  <a:schemeClr val="tx1"/>
                </a:solidFill>
                <a:latin typeface="+mn-lt"/>
                <a:ea typeface="+mn-ea"/>
                <a:cs typeface="+mn-cs"/>
              </a:rPr>
              <a:t>j.   September 30 balance of $42,870 from the beginning balance sheet in Exhibit 20.3 plus budgeted net</a:t>
            </a:r>
            <a:br>
              <a:rPr lang="en-US" sz="1200" b="0" i="0" u="none" strike="noStrike" kern="1200" baseline="0" dirty="0">
                <a:solidFill>
                  <a:schemeClr val="tx1"/>
                </a:solidFill>
                <a:latin typeface="+mn-lt"/>
                <a:ea typeface="+mn-ea"/>
                <a:cs typeface="+mn-cs"/>
              </a:rPr>
            </a:br>
            <a:r>
              <a:rPr lang="en-US" sz="1200" b="0" i="0" u="none" strike="noStrike" kern="1200" baseline="0" dirty="0">
                <a:solidFill>
                  <a:schemeClr val="tx1"/>
                </a:solidFill>
                <a:latin typeface="+mn-lt"/>
                <a:ea typeface="+mn-ea"/>
                <a:cs typeface="+mn-cs"/>
              </a:rPr>
              <a:t>     income of $59,254 from the budgeted income statement in Exhibit 20.17 minus budgeted cash dividends </a:t>
            </a:r>
            <a:br>
              <a:rPr lang="en-US" sz="1200" b="0" i="0" u="none" strike="noStrike" kern="1200" baseline="0" dirty="0">
                <a:solidFill>
                  <a:schemeClr val="tx1"/>
                </a:solidFill>
                <a:latin typeface="+mn-lt"/>
                <a:ea typeface="+mn-ea"/>
                <a:cs typeface="+mn-cs"/>
              </a:rPr>
            </a:br>
            <a:r>
              <a:rPr lang="en-US" sz="1200" b="0" i="0" u="none" strike="noStrike" kern="1200" baseline="0" dirty="0">
                <a:solidFill>
                  <a:schemeClr val="tx1"/>
                </a:solidFill>
                <a:latin typeface="+mn-lt"/>
                <a:ea typeface="+mn-ea"/>
                <a:cs typeface="+mn-cs"/>
              </a:rPr>
              <a:t>     of $3,000 from the cash budget in Exhibit 20.16.</a:t>
            </a:r>
            <a:endParaRPr lang="en-US" altLang="en-US" sz="1200" dirty="0"/>
          </a:p>
        </p:txBody>
      </p:sp>
    </p:spTree>
    <p:extLst>
      <p:ext uri="{BB962C8B-B14F-4D97-AF65-F5344CB8AC3E}">
        <p14:creationId xmlns:p14="http://schemas.microsoft.com/office/powerpoint/2010/main" val="9479282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Service providers also use master budgets.  Since service providers do not manufacture goods and hold no inventory, they typically need fewer operating budgets than manufacturers do.  Exhibit 20.19 shows the master budget process for a service provider.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From Exhibit 20.19, service providers do not prepare production, direct materials, or factory overhead budgets.  In addition, since many services such as accounting, banking, and landscaping are labor-intensive, the direct labor budget is especially important.  </a:t>
            </a:r>
          </a:p>
          <a:p>
            <a:endParaRPr lang="en-US" altLang="en-US" dirty="0"/>
          </a:p>
        </p:txBody>
      </p:sp>
    </p:spTree>
    <p:extLst>
      <p:ext uri="{BB962C8B-B14F-4D97-AF65-F5344CB8AC3E}">
        <p14:creationId xmlns:p14="http://schemas.microsoft.com/office/powerpoint/2010/main" val="11007411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14365429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A direct labor budget is the key budget for a service firm. If an accounting firm underestimates the direct labor hours needed to complete an audit, it might charge too low a price. If the accounting firm overestimates the direct labor hours needed, it might bid too high a price (and lose jobs). Either way, income suffers if direct labor budgets are inaccurate.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direct labor cost for each employee is shown here.</a:t>
            </a:r>
          </a:p>
          <a:p>
            <a:endParaRPr lang="en-US" alt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Exhibit 20.21 shows the direct labor budget for a services job. The firm would use the $6,200 total direct labor cost in determining a price to bid for the job. </a:t>
            </a:r>
            <a:endParaRPr lang="en-US" altLang="en-US" dirty="0"/>
          </a:p>
        </p:txBody>
      </p:sp>
    </p:spTree>
    <p:extLst>
      <p:ext uri="{BB962C8B-B14F-4D97-AF65-F5344CB8AC3E}">
        <p14:creationId xmlns:p14="http://schemas.microsoft.com/office/powerpoint/2010/main" val="28284366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Services and other types of businesses can assess effectiveness of their workforce using </a:t>
            </a:r>
            <a:r>
              <a:rPr lang="en-US" sz="1200" b="1" i="0" u="none" strike="noStrike" kern="1200" baseline="0" dirty="0">
                <a:solidFill>
                  <a:schemeClr val="tx1"/>
                </a:solidFill>
                <a:latin typeface="+mn-lt"/>
                <a:ea typeface="+mn-ea"/>
                <a:cs typeface="+mn-cs"/>
              </a:rPr>
              <a:t>revenue per employee</a:t>
            </a:r>
            <a:r>
              <a:rPr lang="en-US" sz="1200" b="0" i="0" u="none" strike="noStrike" kern="1200" baseline="0" dirty="0">
                <a:solidFill>
                  <a:schemeClr val="tx1"/>
                </a:solidFill>
                <a:latin typeface="+mn-lt"/>
                <a:ea typeface="+mn-ea"/>
                <a:cs typeface="+mn-cs"/>
              </a:rPr>
              <a:t>, a ratio which measures the revenue generated per employee and is computed as shown here. </a:t>
            </a:r>
          </a:p>
          <a:p>
            <a:endParaRPr lang="en-US" alt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Revenue per employee is shown for </a:t>
            </a:r>
            <a:r>
              <a:rPr lang="en-US" sz="1200" b="1" i="0" u="none" strike="noStrike" kern="1200" baseline="0" dirty="0">
                <a:solidFill>
                  <a:schemeClr val="tx1"/>
                </a:solidFill>
                <a:latin typeface="+mn-lt"/>
                <a:ea typeface="+mn-ea"/>
                <a:cs typeface="+mn-cs"/>
              </a:rPr>
              <a:t>Microsoft </a:t>
            </a:r>
            <a:r>
              <a:rPr lang="en-US" sz="1200" b="0" i="0" u="none" strike="noStrike" kern="1200" baseline="0" dirty="0">
                <a:solidFill>
                  <a:schemeClr val="tx1"/>
                </a:solidFill>
                <a:latin typeface="+mn-lt"/>
                <a:ea typeface="+mn-ea"/>
                <a:cs typeface="+mn-cs"/>
              </a:rPr>
              <a:t>and </a:t>
            </a:r>
            <a:r>
              <a:rPr lang="en-US" sz="1200" b="1" i="0" u="none" strike="noStrike" kern="1200" baseline="0" dirty="0">
                <a:solidFill>
                  <a:schemeClr val="tx1"/>
                </a:solidFill>
                <a:latin typeface="+mn-lt"/>
                <a:ea typeface="+mn-ea"/>
                <a:cs typeface="+mn-cs"/>
              </a:rPr>
              <a:t>Hewlett Packard</a:t>
            </a:r>
            <a:r>
              <a:rPr lang="en-US" sz="1200" b="0" i="0" u="none" strike="noStrike" kern="1200" baseline="0" dirty="0">
                <a:solidFill>
                  <a:schemeClr val="tx1"/>
                </a:solidFill>
                <a:latin typeface="+mn-lt"/>
                <a:ea typeface="+mn-ea"/>
                <a:cs typeface="+mn-cs"/>
              </a:rPr>
              <a:t>. Microsoft’s revenue per employee increased during the current year, suggesting the company’s workforce became more effective in generating revenue. However, current year revenue per employee is higher for its competitor Hewlett Packard. </a:t>
            </a:r>
            <a:endParaRPr lang="en-US" altLang="en-US" dirty="0"/>
          </a:p>
        </p:txBody>
      </p:sp>
    </p:spTree>
    <p:extLst>
      <p:ext uri="{BB962C8B-B14F-4D97-AF65-F5344CB8AC3E}">
        <p14:creationId xmlns:p14="http://schemas.microsoft.com/office/powerpoint/2010/main" val="21615957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14083387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Unlike a manufacturing company, a merchandiser must prepare a merchandise purchases budget rather than a production budget. In addition,  a merchandiser does not prepare direct materials, direct labor, or factory overhead budgets. Let’s look at the merchandise purchases budget for Hockey Den (HD), a retailer of hockey sticks.</a:t>
            </a:r>
          </a:p>
          <a:p>
            <a:endParaRPr lang="en-US" altLang="en-US" dirty="0"/>
          </a:p>
        </p:txBody>
      </p:sp>
    </p:spTree>
    <p:extLst>
      <p:ext uri="{BB962C8B-B14F-4D97-AF65-F5344CB8AC3E}">
        <p14:creationId xmlns:p14="http://schemas.microsoft.com/office/powerpoint/2010/main" val="3252950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dirty="0"/>
              <a:t>Managers must ensure that activities of employees and</a:t>
            </a:r>
            <a:r>
              <a:rPr lang="en-US" baseline="0" dirty="0"/>
              <a:t> departments contribute </a:t>
            </a:r>
            <a:r>
              <a:rPr lang="en-US" dirty="0"/>
              <a:t>to meeting the company’s overall goals. Budgeting</a:t>
            </a:r>
            <a:r>
              <a:rPr lang="en-US" baseline="0" dirty="0"/>
              <a:t> is the process of planning future business actions and expressing them as formal plans. </a:t>
            </a:r>
            <a:r>
              <a:rPr lang="en-US" sz="1200" kern="1200" dirty="0">
                <a:solidFill>
                  <a:schemeClr val="tx1"/>
                </a:solidFill>
                <a:effectLst/>
                <a:latin typeface="+mn-lt"/>
                <a:ea typeface="+mn-ea"/>
                <a:cs typeface="+mn-cs"/>
              </a:rPr>
              <a:t>A </a:t>
            </a:r>
            <a:r>
              <a:rPr lang="en-US" sz="1200" b="1" kern="1200" dirty="0">
                <a:solidFill>
                  <a:schemeClr val="tx1"/>
                </a:solidFill>
                <a:effectLst/>
                <a:latin typeface="+mn-lt"/>
                <a:ea typeface="+mn-ea"/>
                <a:cs typeface="+mn-cs"/>
              </a:rPr>
              <a:t>budget</a:t>
            </a:r>
            <a:r>
              <a:rPr lang="en-US" sz="1200" kern="1200" dirty="0">
                <a:solidFill>
                  <a:schemeClr val="tx1"/>
                </a:solidFill>
                <a:effectLst/>
                <a:latin typeface="+mn-lt"/>
                <a:ea typeface="+mn-ea"/>
                <a:cs typeface="+mn-cs"/>
              </a:rPr>
              <a:t> is a formal statement of a company’s plans, expressed in dollars.  Unlike long-term</a:t>
            </a:r>
            <a:r>
              <a:rPr lang="en-US" sz="1200" i="1" kern="1200" dirty="0">
                <a:solidFill>
                  <a:schemeClr val="tx1"/>
                </a:solidFill>
                <a:effectLst/>
                <a:latin typeface="+mn-lt"/>
                <a:ea typeface="+mn-ea"/>
                <a:cs typeface="+mn-cs"/>
              </a:rPr>
              <a:t> strategic plans</a:t>
            </a:r>
            <a:r>
              <a:rPr lang="en-US" sz="1200" kern="1200" dirty="0">
                <a:solidFill>
                  <a:schemeClr val="tx1"/>
                </a:solidFill>
                <a:effectLst/>
                <a:latin typeface="+mn-lt"/>
                <a:ea typeface="+mn-ea"/>
                <a:cs typeface="+mn-cs"/>
              </a:rPr>
              <a:t>, budgets typically cover shorter periods such as a month, quarter, or year.  </a:t>
            </a:r>
          </a:p>
          <a:p>
            <a:endParaRPr lang="en-US" sz="1200" kern="1200" dirty="0">
              <a:solidFill>
                <a:schemeClr val="tx1"/>
              </a:solidFill>
              <a:effectLst/>
              <a:latin typeface="+mn-lt"/>
              <a:ea typeface="+mn-ea"/>
              <a:cs typeface="+mn-cs"/>
            </a:endParaRPr>
          </a:p>
          <a:p>
            <a:r>
              <a:rPr lang="en-US" dirty="0"/>
              <a:t>The budgetary control process involves four steps: (1) develop the budget from planned objectives, (2) compare actual results to budgeted amounts and analyze differences, (3) take corrective and strategic actions, and (4) establish new objectives and a new budget.</a:t>
            </a:r>
            <a:endParaRPr lang="en-US" sz="1200" kern="1200" dirty="0">
              <a:solidFill>
                <a:schemeClr val="tx1"/>
              </a:solidFill>
              <a:effectLst/>
              <a:latin typeface="+mn-lt"/>
              <a:ea typeface="+mn-ea"/>
              <a:cs typeface="+mn-cs"/>
            </a:endParaRPr>
          </a:p>
          <a:p>
            <a:endParaRPr lang="en-US" altLang="en-US" dirty="0"/>
          </a:p>
        </p:txBody>
      </p:sp>
    </p:spTree>
    <p:extLst>
      <p:ext uri="{BB962C8B-B14F-4D97-AF65-F5344CB8AC3E}">
        <p14:creationId xmlns:p14="http://schemas.microsoft.com/office/powerpoint/2010/main" val="10414284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939363">
              <a:defRPr/>
            </a:pPr>
            <a:r>
              <a:rPr lang="en-US" dirty="0"/>
              <a:t>A merchandiser usually expresses a </a:t>
            </a:r>
            <a:r>
              <a:rPr lang="en-US" b="1" dirty="0"/>
              <a:t>merchandise purchases budget </a:t>
            </a:r>
            <a:r>
              <a:rPr lang="en-US" dirty="0"/>
              <a:t>in both units and dollars. The slide shows the general layout for this budget. If only one product is involved, we can compute the number of dollars of inventory to be purchased for the budget by multiplying the units to be purchased by the cost per unit.</a:t>
            </a:r>
            <a:endParaRPr lang="en-US" altLang="en-US" dirty="0"/>
          </a:p>
          <a:p>
            <a:endParaRPr lang="en-US" altLang="en-US" dirty="0"/>
          </a:p>
          <a:p>
            <a:r>
              <a:rPr lang="en-US" sz="1200" kern="1200" dirty="0">
                <a:solidFill>
                  <a:schemeClr val="tx1"/>
                </a:solidFill>
                <a:effectLst/>
                <a:latin typeface="+mn-lt"/>
                <a:ea typeface="+mn-ea"/>
                <a:cs typeface="+mn-cs"/>
              </a:rPr>
              <a:t>A merchandise purchases budget, consists of 3 parts:</a:t>
            </a:r>
          </a:p>
          <a:p>
            <a:r>
              <a:rPr lang="en-US" sz="1200" kern="1200" dirty="0">
                <a:solidFill>
                  <a:schemeClr val="tx1"/>
                </a:solidFill>
                <a:effectLst/>
                <a:latin typeface="+mn-lt"/>
                <a:ea typeface="+mn-ea"/>
                <a:cs typeface="+mn-cs"/>
              </a:rPr>
              <a:t>1.  Budgeted sales units. </a:t>
            </a:r>
            <a:r>
              <a:rPr lang="en-US" dirty="0"/>
              <a:t>HD predicts unit sales as follows: October, 1,000; November, 800; December, 1,400, and January, 900.</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Desired ending inventory units. Starting with October, HD set a policy that ending inventory units should equal 90% of next month’s budgeted sales. For example, inventory units at the end of October should equal 90% of November’s budgeted sales units.</a:t>
            </a:r>
          </a:p>
          <a:p>
            <a:pPr marL="0" indent="0">
              <a:buNone/>
            </a:pPr>
            <a:r>
              <a:rPr lang="en-US" sz="1200" kern="1200" dirty="0">
                <a:solidFill>
                  <a:schemeClr val="tx1"/>
                </a:solidFill>
                <a:effectLst/>
                <a:latin typeface="+mn-lt"/>
                <a:ea typeface="+mn-ea"/>
                <a:cs typeface="+mn-cs"/>
              </a:rPr>
              <a:t>3.  Cost of merchandise purchases. HD expects the per unit purchase cost of $60 to remain unchanged through the budgeting period. Given 1,010 units are in inventory at September 30, HD can prepare the merchandise purchases budget shown in Exhibit 20A.3.</a:t>
            </a:r>
          </a:p>
          <a:p>
            <a:pPr marL="228600" indent="-228600">
              <a:buAutoNum type="arabicPeriod" startAt="3"/>
            </a:pP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0203742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en-US" sz="1200" kern="1200" dirty="0">
                <a:solidFill>
                  <a:schemeClr val="tx1"/>
                </a:solidFill>
                <a:effectLst/>
                <a:latin typeface="+mn-lt"/>
                <a:ea typeface="+mn-ea"/>
                <a:cs typeface="+mn-cs"/>
              </a:rPr>
              <a:t>Toronto Sticks Company is an exclusive supplier of hockey sticks to HD, meaning that the companies use the same budgeted sales figures in preparing budgets.  To prepare the merchandise purchases budget, we need three key inputs:</a:t>
            </a:r>
          </a:p>
          <a:p>
            <a:pPr marL="0" indent="0">
              <a:buNone/>
            </a:pPr>
            <a:endParaRPr lang="en-US" sz="1200" kern="1200" dirty="0">
              <a:solidFill>
                <a:schemeClr val="tx1"/>
              </a:solidFill>
              <a:effectLst/>
              <a:latin typeface="+mn-lt"/>
              <a:ea typeface="+mn-ea"/>
              <a:cs typeface="+mn-cs"/>
            </a:endParaRPr>
          </a:p>
          <a:p>
            <a:pPr marL="228600" indent="-228600">
              <a:buAutoNum type="arabicPeriod"/>
            </a:pPr>
            <a:r>
              <a:rPr lang="en-US" sz="1200" kern="1200" dirty="0">
                <a:solidFill>
                  <a:schemeClr val="tx1"/>
                </a:solidFill>
                <a:effectLst/>
                <a:latin typeface="+mn-lt"/>
                <a:ea typeface="+mn-ea"/>
                <a:cs typeface="+mn-cs"/>
              </a:rPr>
              <a:t>Budget sales units. HD predicts unit sales as: October, 1,000; November, 800; December, 1,400; January, 900.  </a:t>
            </a:r>
          </a:p>
          <a:p>
            <a:pPr marL="228600" indent="-228600">
              <a:buAutoNum type="arabicPeriod"/>
            </a:pPr>
            <a:r>
              <a:rPr lang="en-US" sz="1200" kern="1200" dirty="0">
                <a:solidFill>
                  <a:schemeClr val="tx1"/>
                </a:solidFill>
                <a:effectLst/>
                <a:latin typeface="+mn-lt"/>
                <a:ea typeface="+mn-ea"/>
                <a:cs typeface="+mn-cs"/>
              </a:rPr>
              <a:t>Desired ending inventory units. HD set a policy that ending inventory should equal 90% of next month’s predicted sales.  For example, inventory units at the end of October should equal 90% of November’s budgeted sales units.  </a:t>
            </a:r>
          </a:p>
          <a:p>
            <a:pPr marL="228600" indent="-228600">
              <a:buAutoNum type="arabicPeriod"/>
            </a:pPr>
            <a:r>
              <a:rPr lang="en-US" sz="1200" kern="1200" dirty="0">
                <a:solidFill>
                  <a:schemeClr val="tx1"/>
                </a:solidFill>
                <a:effectLst/>
                <a:latin typeface="+mn-lt"/>
                <a:ea typeface="+mn-ea"/>
                <a:cs typeface="+mn-cs"/>
              </a:rPr>
              <a:t>Cost. HD expects the per unit purchase cost of $60 to remain unchanged through the budgeting period. </a:t>
            </a:r>
            <a:endParaRPr lang="en-US" altLang="en-US" dirty="0"/>
          </a:p>
          <a:p>
            <a:pPr marL="0" marR="0" indent="0" algn="l" defTabSz="939363"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Given 1,010 units are in inventory at September 30, HD can prepare the merchandise purchases budget shown in Exhibit 20A.3. </a:t>
            </a:r>
            <a:endParaRPr lang="en-US" altLang="en-US" dirty="0"/>
          </a:p>
        </p:txBody>
      </p:sp>
    </p:spTree>
    <p:extLst>
      <p:ext uri="{BB962C8B-B14F-4D97-AF65-F5344CB8AC3E}">
        <p14:creationId xmlns:p14="http://schemas.microsoft.com/office/powerpoint/2010/main" val="2359300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Using the budgeted cost of merchandise purchases from Exhibit 20A.3, and given September purchases of $50,000, Hockey Den’s schedule of cash payments for merchandise is in Exhibit 20A.4. HD pays 40% of a month’s purchases in the month of purchase, and the remaining 60% is paid in the month after purchase. </a:t>
            </a:r>
            <a:endParaRPr lang="en-US" altLang="en-US" dirty="0"/>
          </a:p>
        </p:txBody>
      </p:sp>
    </p:spTree>
    <p:extLst>
      <p:ext uri="{BB962C8B-B14F-4D97-AF65-F5344CB8AC3E}">
        <p14:creationId xmlns:p14="http://schemas.microsoft.com/office/powerpoint/2010/main" val="2359300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4282182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r>
              <a:rPr lang="en-US" dirty="0"/>
              <a:t>Budgets benefit the key managerial functions of planning and controlling. </a:t>
            </a:r>
          </a:p>
          <a:p>
            <a:endParaRPr lang="en-US" dirty="0"/>
          </a:p>
          <a:p>
            <a:r>
              <a:rPr lang="en-US" dirty="0"/>
              <a:t>Plan: A budget focuses on future opportunities and threats to the organization. This focus on the future is important because the daily pressures of operating an organization can divert management’s attention from planning. Budgeting forces managers to plan for the future. </a:t>
            </a:r>
          </a:p>
          <a:p>
            <a:endParaRPr lang="en-US" dirty="0"/>
          </a:p>
          <a:p>
            <a:r>
              <a:rPr lang="en-US" dirty="0"/>
              <a:t>Control: The control function requires management to evaluate (benchmark) operations against some norm. Because budgeted performance considers important company, industry, and economic factors, a comparison of actual to budgeted performance provides an effective monitoring and control system. This comparison assists management in identifying problems and take corrective actions if necessary. </a:t>
            </a:r>
          </a:p>
          <a:p>
            <a:endParaRPr lang="en-US" dirty="0"/>
          </a:p>
          <a:p>
            <a:r>
              <a:rPr lang="en-US" dirty="0"/>
              <a:t>Coordinate: Budgeting helps to coordinate activities so that all employees and departments understand and work toward the company’s overall goals. </a:t>
            </a:r>
          </a:p>
          <a:p>
            <a:endParaRPr lang="en-US" dirty="0"/>
          </a:p>
          <a:p>
            <a:r>
              <a:rPr lang="en-US" dirty="0"/>
              <a:t>Communicate:  Written budgets effectively communicate management’s specific action plans to all employees. When plans are not written down, conversations can lead to uncertainty and confusion among employees. </a:t>
            </a:r>
          </a:p>
          <a:p>
            <a:endParaRPr lang="en-US" dirty="0"/>
          </a:p>
          <a:p>
            <a:r>
              <a:rPr lang="en-US" dirty="0"/>
              <a:t>Motivate: Budgets can be used to motivate employees. Budgeted performance levels can provide goals for employees to attain or even exceed. Many companies provide incentives, like cash bonuses, for employee performance that meets or exceeds budget goals.</a:t>
            </a:r>
            <a:endParaRPr lang="en-US" altLang="en-US" dirty="0"/>
          </a:p>
        </p:txBody>
      </p:sp>
    </p:spTree>
    <p:extLst>
      <p:ext uri="{BB962C8B-B14F-4D97-AF65-F5344CB8AC3E}">
        <p14:creationId xmlns:p14="http://schemas.microsoft.com/office/powerpoint/2010/main" val="3998544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sz="1200" dirty="0">
                <a:latin typeface="+mn-lt"/>
              </a:rPr>
              <a:t>Budgeting process has three important guidelines:</a:t>
            </a:r>
          </a:p>
          <a:p>
            <a:endParaRPr lang="en-US" altLang="en-US" sz="1200" dirty="0">
              <a:latin typeface="+mn-lt"/>
            </a:endParaRP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en-US" sz="1200" dirty="0">
                <a:latin typeface="+mn-lt"/>
              </a:rPr>
              <a:t>Goals reflected in a budget should be challenging but attainable.</a:t>
            </a:r>
          </a:p>
          <a:p>
            <a:pPr marL="228600" indent="-228600">
              <a:buAutoNum type="arabicPeriod"/>
            </a:pPr>
            <a:r>
              <a:rPr lang="en-US" altLang="en-US" sz="1200" dirty="0">
                <a:latin typeface="+mn-lt"/>
              </a:rPr>
              <a:t>Employees affected by a budget should help prepare it (participatory budgeting).</a:t>
            </a:r>
          </a:p>
          <a:p>
            <a:pPr marL="228600" indent="-228600">
              <a:buAutoNum type="arabicPeriod"/>
            </a:pPr>
            <a:r>
              <a:rPr lang="en-US" altLang="en-US" sz="1200" dirty="0">
                <a:latin typeface="+mn-lt"/>
              </a:rPr>
              <a:t>Evaluations offer opportunities to explain differences between actual and budgeted amounts.</a:t>
            </a:r>
          </a:p>
          <a:p>
            <a:pPr marL="228600" indent="-228600">
              <a:buAutoNum type="arabicPeriod"/>
            </a:pPr>
            <a:endParaRPr lang="en-US" altLang="en-US" sz="1200" dirty="0">
              <a:latin typeface="+mn-lt"/>
            </a:endParaRPr>
          </a:p>
          <a:p>
            <a:pPr marL="0" indent="0">
              <a:buFont typeface="Arial" panose="020B0604020202020204" pitchFamily="34" charset="0"/>
              <a:buNone/>
            </a:pPr>
            <a:r>
              <a:rPr lang="en-US" sz="1200" dirty="0">
                <a:latin typeface="+mn-lt"/>
              </a:rPr>
              <a:t>Under</a:t>
            </a:r>
            <a:r>
              <a:rPr lang="en-US" sz="1200" baseline="0" dirty="0">
                <a:latin typeface="+mn-lt"/>
              </a:rPr>
              <a:t> participatory budgeting, p</a:t>
            </a:r>
            <a:r>
              <a:rPr lang="en-US" sz="1200" dirty="0">
                <a:latin typeface="+mn-lt"/>
              </a:rPr>
              <a:t>otential negative outcomes of budgeted include:</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sz="1200" dirty="0">
                <a:latin typeface="+mn-lt"/>
              </a:rPr>
              <a:t>1. Pressure to meet results can cause employees to engage in unethical behavior or commit fraud.</a:t>
            </a:r>
          </a:p>
          <a:p>
            <a:pPr marL="0" lvl="0" indent="0">
              <a:buFont typeface="+mj-lt"/>
              <a:buNone/>
            </a:pPr>
            <a:r>
              <a:rPr lang="en-US" sz="1200" dirty="0">
                <a:latin typeface="+mn-lt"/>
              </a:rPr>
              <a:t>2. Employees may understate sales budgets and overstate expense budgets to allow cushion</a:t>
            </a:r>
            <a:r>
              <a:rPr lang="en-US" sz="1200" baseline="0" dirty="0">
                <a:latin typeface="+mn-lt"/>
              </a:rPr>
              <a:t> called budgetary slack.</a:t>
            </a:r>
            <a:endParaRPr lang="en-US" sz="1200" dirty="0">
              <a:latin typeface="+mn-lt"/>
            </a:endParaRPr>
          </a:p>
          <a:p>
            <a:pPr marL="0" lvl="0" indent="0">
              <a:buFont typeface="+mj-lt"/>
              <a:buNone/>
            </a:pPr>
            <a:r>
              <a:rPr lang="en-US" sz="1200" dirty="0">
                <a:latin typeface="+mn-lt"/>
              </a:rPr>
              <a:t>3. Employees might spend their budgeted</a:t>
            </a:r>
            <a:r>
              <a:rPr lang="en-US" sz="1200" baseline="0" dirty="0">
                <a:latin typeface="+mn-lt"/>
              </a:rPr>
              <a:t> amounts, even on </a:t>
            </a:r>
            <a:r>
              <a:rPr lang="en-US" sz="1200" dirty="0">
                <a:latin typeface="+mn-lt"/>
              </a:rPr>
              <a:t>unnecessary items, to ensure their budget is not reduced</a:t>
            </a:r>
            <a:br>
              <a:rPr lang="en-US" sz="1200" dirty="0">
                <a:latin typeface="+mn-lt"/>
              </a:rPr>
            </a:br>
            <a:r>
              <a:rPr lang="en-US" sz="1200" dirty="0">
                <a:latin typeface="+mn-lt"/>
              </a:rPr>
              <a:t>    next period.</a:t>
            </a:r>
            <a:endParaRPr lang="en-US" sz="1200" b="1" dirty="0">
              <a:latin typeface="+mn-lt"/>
            </a:endParaRPr>
          </a:p>
        </p:txBody>
      </p:sp>
    </p:spTree>
    <p:extLst>
      <p:ext uri="{BB962C8B-B14F-4D97-AF65-F5344CB8AC3E}">
        <p14:creationId xmlns:p14="http://schemas.microsoft.com/office/powerpoint/2010/main" val="1241232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budget period usually is tied to the company’s fiscal year. To help control operations the annual budget can be separated into quarterly or monthly budgets. These short-term budgets allow management to periodically evaluate performance and take timely corrective action. </a:t>
            </a:r>
          </a:p>
          <a:p>
            <a:endParaRPr lang="en-US" dirty="0"/>
          </a:p>
          <a:p>
            <a:r>
              <a:rPr lang="en-US" dirty="0"/>
              <a:t>Many companies apply </a:t>
            </a:r>
            <a:r>
              <a:rPr lang="en-US" b="1" dirty="0"/>
              <a:t>continuous budgeting </a:t>
            </a:r>
            <a:r>
              <a:rPr lang="en-US" dirty="0"/>
              <a:t>by preparing </a:t>
            </a:r>
            <a:r>
              <a:rPr lang="en-US" b="1" dirty="0"/>
              <a:t>rolling budgets</a:t>
            </a:r>
            <a:r>
              <a:rPr lang="en-US" dirty="0"/>
              <a:t>. In continuous budgeting, a company continually revises its budgets as time passes. In a rolling budget, a company revises its entire set of budgets by adding a new quarterly budget to replace the quarter that just elapsed. Thus, at any point in time, monthly or quarterly budgets are available for the next 12 months or four quarters. </a:t>
            </a:r>
            <a:endParaRPr lang="en-US" altLang="en-US" b="0" baseline="0" dirty="0"/>
          </a:p>
          <a:p>
            <a:endParaRPr lang="en-US" altLang="en-US" dirty="0"/>
          </a:p>
        </p:txBody>
      </p:sp>
    </p:spTree>
    <p:extLst>
      <p:ext uri="{BB962C8B-B14F-4D97-AF65-F5344CB8AC3E}">
        <p14:creationId xmlns:p14="http://schemas.microsoft.com/office/powerpoint/2010/main" val="2022484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4108660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A </a:t>
            </a:r>
            <a:r>
              <a:rPr lang="en-US" sz="1200" b="1" i="0" u="none" strike="noStrike" kern="1200" baseline="0" dirty="0">
                <a:solidFill>
                  <a:schemeClr val="tx1"/>
                </a:solidFill>
                <a:latin typeface="+mn-lt"/>
                <a:ea typeface="+mn-ea"/>
                <a:cs typeface="+mn-cs"/>
              </a:rPr>
              <a:t>master budget </a:t>
            </a:r>
            <a:r>
              <a:rPr lang="en-US" sz="1200" b="0" i="0" u="none" strike="noStrike" kern="1200" baseline="0" dirty="0">
                <a:solidFill>
                  <a:schemeClr val="tx1"/>
                </a:solidFill>
                <a:latin typeface="+mn-lt"/>
                <a:ea typeface="+mn-ea"/>
                <a:cs typeface="+mn-cs"/>
              </a:rPr>
              <a:t>is a formal, comprehensive plan that contains several interconnected budgets. Exhibit 20.2 summarizes the master budgeting process. The master budgeting process begins with the sales budget. The master budget includes individual budgets for sales, production (or merchandise purchases), expenses, capital expenditures, and cash. The process ends with preparation of budgeted financial statements. </a:t>
            </a:r>
            <a:endParaRPr lang="en-US" altLang="en-US" dirty="0"/>
          </a:p>
          <a:p>
            <a:endParaRPr lang="en-US" altLang="en-US" dirty="0"/>
          </a:p>
        </p:txBody>
      </p:sp>
    </p:spTree>
    <p:extLst>
      <p:ext uri="{BB962C8B-B14F-4D97-AF65-F5344CB8AC3E}">
        <p14:creationId xmlns:p14="http://schemas.microsoft.com/office/powerpoint/2010/main" val="4170844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1" name="Slide Number Placeholder 5"/>
          <p:cNvSpPr>
            <a:spLocks noGrp="1"/>
          </p:cNvSpPr>
          <p:nvPr>
            <p:ph type="sldNum" sz="quarter" idx="12"/>
          </p:nvPr>
        </p:nvSpPr>
        <p:spPr/>
        <p:txBody>
          <a:bodyPr/>
          <a:lstStyle>
            <a:lvl1pPr>
              <a:defRPr/>
            </a:lvl1pPr>
          </a:lstStyle>
          <a:p>
            <a:pPr>
              <a:defRPr/>
            </a:pPr>
            <a:fld id="{982F027D-6C26-4A98-9052-305AF9DBB82B}" type="slidenum">
              <a:rPr lang="en-US"/>
              <a:pPr>
                <a:defRPr/>
              </a:pPr>
              <a:t>‹#›</a:t>
            </a:fld>
            <a:endParaRPr lang="en-US" dirty="0"/>
          </a:p>
        </p:txBody>
      </p:sp>
      <p:sp>
        <p:nvSpPr>
          <p:cNvPr id="12" name="Rectangle 7"/>
          <p:cNvSpPr>
            <a:spLocks noChangeArrowheads="1"/>
          </p:cNvSpPr>
          <p:nvPr userDrawn="1"/>
        </p:nvSpPr>
        <p:spPr bwMode="auto">
          <a:xfrm>
            <a:off x="0" y="0"/>
            <a:ext cx="9144000" cy="533400"/>
          </a:xfrm>
          <a:prstGeom prst="rect">
            <a:avLst/>
          </a:prstGeom>
          <a:solidFill>
            <a:srgbClr val="006991"/>
          </a:solidFill>
          <a:ln w="28575" algn="ctr">
            <a:solidFill>
              <a:srgbClr val="445583"/>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en-US" dirty="0">
              <a:solidFill>
                <a:srgbClr val="FFFF00"/>
              </a:solidFill>
              <a:latin typeface="Palatino Linotype" panose="02040502050505030304" pitchFamily="18" charset="0"/>
            </a:endParaRPr>
          </a:p>
        </p:txBody>
      </p:sp>
    </p:spTree>
    <p:extLst>
      <p:ext uri="{BB962C8B-B14F-4D97-AF65-F5344CB8AC3E}">
        <p14:creationId xmlns:p14="http://schemas.microsoft.com/office/powerpoint/2010/main" val="2975191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A15033C-E6F2-45DB-8C6E-4E3DB9E454FD}" type="slidenum">
              <a:rPr lang="en-US"/>
              <a:pPr>
                <a:defRPr/>
              </a:pPr>
              <a:t>‹#›</a:t>
            </a:fld>
            <a:endParaRPr lang="en-US" dirty="0"/>
          </a:p>
        </p:txBody>
      </p:sp>
    </p:spTree>
    <p:extLst>
      <p:ext uri="{BB962C8B-B14F-4D97-AF65-F5344CB8AC3E}">
        <p14:creationId xmlns:p14="http://schemas.microsoft.com/office/powerpoint/2010/main" val="2785180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2500E0B-B876-4600-B9C8-74D5D058D2DF}" type="slidenum">
              <a:rPr lang="en-US"/>
              <a:pPr>
                <a:defRPr/>
              </a:pPr>
              <a:t>‹#›</a:t>
            </a:fld>
            <a:endParaRPr lang="en-US" dirty="0"/>
          </a:p>
        </p:txBody>
      </p:sp>
    </p:spTree>
    <p:extLst>
      <p:ext uri="{BB962C8B-B14F-4D97-AF65-F5344CB8AC3E}">
        <p14:creationId xmlns:p14="http://schemas.microsoft.com/office/powerpoint/2010/main" val="3818651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488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FBA2D53-C3FE-430D-A1E8-3968F4928F0A}" type="slidenum">
              <a:rPr lang="en-US"/>
              <a:pPr>
                <a:defRPr/>
              </a:pPr>
              <a:t>‹#›</a:t>
            </a:fld>
            <a:endParaRPr lang="en-US" dirty="0"/>
          </a:p>
        </p:txBody>
      </p:sp>
    </p:spTree>
    <p:extLst>
      <p:ext uri="{BB962C8B-B14F-4D97-AF65-F5344CB8AC3E}">
        <p14:creationId xmlns:p14="http://schemas.microsoft.com/office/powerpoint/2010/main" val="1072456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00D6331-0868-4E8E-AFFF-1824D9DE1DA2}" type="slidenum">
              <a:rPr lang="en-US"/>
              <a:pPr>
                <a:defRPr/>
              </a:pPr>
              <a:t>‹#›</a:t>
            </a:fld>
            <a:endParaRPr lang="en-US" dirty="0"/>
          </a:p>
        </p:txBody>
      </p:sp>
    </p:spTree>
    <p:extLst>
      <p:ext uri="{BB962C8B-B14F-4D97-AF65-F5344CB8AC3E}">
        <p14:creationId xmlns:p14="http://schemas.microsoft.com/office/powerpoint/2010/main" val="3041251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EBEA8C7-84E7-484D-A279-587E2DB07E97}" type="slidenum">
              <a:rPr lang="en-US"/>
              <a:pPr>
                <a:defRPr/>
              </a:pPr>
              <a:t>‹#›</a:t>
            </a:fld>
            <a:endParaRPr lang="en-US" dirty="0"/>
          </a:p>
        </p:txBody>
      </p:sp>
    </p:spTree>
    <p:extLst>
      <p:ext uri="{BB962C8B-B14F-4D97-AF65-F5344CB8AC3E}">
        <p14:creationId xmlns:p14="http://schemas.microsoft.com/office/powerpoint/2010/main" val="1988805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3CDF0CD-2AE5-4F5C-AE38-3FB1D0670F82}" type="slidenum">
              <a:rPr lang="en-US"/>
              <a:pPr>
                <a:defRPr/>
              </a:pPr>
              <a:t>‹#›</a:t>
            </a:fld>
            <a:endParaRPr lang="en-US" dirty="0"/>
          </a:p>
        </p:txBody>
      </p:sp>
    </p:spTree>
    <p:extLst>
      <p:ext uri="{BB962C8B-B14F-4D97-AF65-F5344CB8AC3E}">
        <p14:creationId xmlns:p14="http://schemas.microsoft.com/office/powerpoint/2010/main" val="434055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1B28DBF-8185-46EE-855F-634046A16E1B}" type="slidenum">
              <a:rPr lang="en-US"/>
              <a:pPr>
                <a:defRPr/>
              </a:pPr>
              <a:t>‹#›</a:t>
            </a:fld>
            <a:endParaRPr lang="en-US" dirty="0"/>
          </a:p>
        </p:txBody>
      </p:sp>
    </p:spTree>
    <p:extLst>
      <p:ext uri="{BB962C8B-B14F-4D97-AF65-F5344CB8AC3E}">
        <p14:creationId xmlns:p14="http://schemas.microsoft.com/office/powerpoint/2010/main" val="4125140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9CD3D93E-44A2-49C3-84A1-C643751E927B}" type="slidenum">
              <a:rPr lang="en-US"/>
              <a:pPr>
                <a:defRPr/>
              </a:pPr>
              <a:t>‹#›</a:t>
            </a:fld>
            <a:endParaRPr lang="en-US" dirty="0"/>
          </a:p>
        </p:txBody>
      </p:sp>
    </p:spTree>
    <p:extLst>
      <p:ext uri="{BB962C8B-B14F-4D97-AF65-F5344CB8AC3E}">
        <p14:creationId xmlns:p14="http://schemas.microsoft.com/office/powerpoint/2010/main" val="3954608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679C17F-C814-4EAE-9531-0164D8F27D98}" type="slidenum">
              <a:rPr lang="en-US"/>
              <a:pPr>
                <a:defRPr/>
              </a:pPr>
              <a:t>‹#›</a:t>
            </a:fld>
            <a:endParaRPr lang="en-US" dirty="0"/>
          </a:p>
        </p:txBody>
      </p:sp>
    </p:spTree>
    <p:extLst>
      <p:ext uri="{BB962C8B-B14F-4D97-AF65-F5344CB8AC3E}">
        <p14:creationId xmlns:p14="http://schemas.microsoft.com/office/powerpoint/2010/main" val="2184064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8E806F1-36E4-4871-933B-9D094DBD3E07}" type="slidenum">
              <a:rPr lang="en-US"/>
              <a:pPr>
                <a:defRPr/>
              </a:pPr>
              <a:t>‹#›</a:t>
            </a:fld>
            <a:endParaRPr lang="en-US" dirty="0"/>
          </a:p>
        </p:txBody>
      </p:sp>
    </p:spTree>
    <p:extLst>
      <p:ext uri="{BB962C8B-B14F-4D97-AF65-F5344CB8AC3E}">
        <p14:creationId xmlns:p14="http://schemas.microsoft.com/office/powerpoint/2010/main" val="1216875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Title Placeholder 1"/>
          <p:cNvSpPr>
            <a:spLocks noGrp="1"/>
          </p:cNvSpPr>
          <p:nvPr>
            <p:ph type="title"/>
          </p:nvPr>
        </p:nvSpPr>
        <p:spPr bwMode="auto">
          <a:xfrm>
            <a:off x="457200" y="34210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327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pPr>
              <a:defRPr/>
            </a:pPr>
            <a:fld id="{66F76DEE-3169-4B39-91F6-58260DEB2A63}" type="slidenum">
              <a:rPr lang="en-US"/>
              <a:pPr>
                <a:defRPr/>
              </a:pPr>
              <a:t>‹#›</a:t>
            </a:fld>
            <a:endParaRPr lang="en-US" dirty="0"/>
          </a:p>
        </p:txBody>
      </p:sp>
      <p:sp>
        <p:nvSpPr>
          <p:cNvPr id="8" name="Rectangle 7"/>
          <p:cNvSpPr>
            <a:spLocks noChangeArrowheads="1"/>
          </p:cNvSpPr>
          <p:nvPr userDrawn="1"/>
        </p:nvSpPr>
        <p:spPr bwMode="auto">
          <a:xfrm>
            <a:off x="0" y="0"/>
            <a:ext cx="9144000" cy="533400"/>
          </a:xfrm>
          <a:prstGeom prst="rect">
            <a:avLst/>
          </a:prstGeom>
          <a:solidFill>
            <a:srgbClr val="006991"/>
          </a:solidFill>
          <a:ln w="28575" algn="ctr">
            <a:solidFill>
              <a:srgbClr val="445583"/>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en-US" dirty="0">
              <a:solidFill>
                <a:srgbClr val="FFFF00"/>
              </a:solidFill>
              <a:latin typeface="Palatino Linotype" panose="02040502050505030304" pitchFamily="18" charset="0"/>
            </a:endParaRPr>
          </a:p>
        </p:txBody>
      </p:sp>
    </p:spTree>
  </p:cSld>
  <p:clrMap bg1="lt1" tx1="dk1" bg2="lt2" tx2="dk2" accent1="accent1" accent2="accent2" accent3="accent3" accent4="accent4" accent5="accent5" accent6="accent6" hlink="hlink" folHlink="folHlink"/>
  <p:sldLayoutIdLst>
    <p:sldLayoutId id="2147484260"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 id="2147484261"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3"/>
          <p:cNvSpPr>
            <a:spLocks noGrp="1"/>
          </p:cNvSpPr>
          <p:nvPr>
            <p:ph type="ctrTitle"/>
          </p:nvPr>
        </p:nvSpPr>
        <p:spPr>
          <a:xfrm>
            <a:off x="685800" y="685800"/>
            <a:ext cx="7467600" cy="979488"/>
          </a:xfrm>
        </p:spPr>
        <p:txBody>
          <a:bodyPr/>
          <a:lstStyle/>
          <a:p>
            <a:pPr algn="l"/>
            <a:r>
              <a:rPr lang="en-US" altLang="en-US" b="1" dirty="0"/>
              <a:t>Master Budgets and Planning</a:t>
            </a:r>
          </a:p>
        </p:txBody>
      </p:sp>
      <p:sp>
        <p:nvSpPr>
          <p:cNvPr id="7" name="Subtitle 2"/>
          <p:cNvSpPr>
            <a:spLocks noGrp="1"/>
          </p:cNvSpPr>
          <p:nvPr>
            <p:ph type="subTitle" idx="1"/>
          </p:nvPr>
        </p:nvSpPr>
        <p:spPr>
          <a:xfrm>
            <a:off x="685800" y="1905000"/>
            <a:ext cx="6400800" cy="1752600"/>
          </a:xfrm>
        </p:spPr>
        <p:txBody>
          <a:bodyPr/>
          <a:lstStyle/>
          <a:p>
            <a:pPr algn="l" eaLnBrk="1" hangingPunct="1">
              <a:buFont typeface="Wingdings" pitchFamily="-107" charset="2"/>
              <a:buNone/>
            </a:pPr>
            <a:r>
              <a:rPr lang="en-US" altLang="en-US" dirty="0">
                <a:solidFill>
                  <a:srgbClr val="898989"/>
                </a:solidFill>
              </a:rPr>
              <a:t>Chapter 20</a:t>
            </a:r>
          </a:p>
          <a:p>
            <a:pPr algn="l" eaLnBrk="1" hangingPunct="1">
              <a:buFont typeface="Wingdings" pitchFamily="-107" charset="2"/>
              <a:buNone/>
            </a:pPr>
            <a:endParaRPr lang="en-US" altLang="en-US" sz="1600" b="1" dirty="0">
              <a:solidFill>
                <a:srgbClr val="0070C0"/>
              </a:solidFill>
            </a:endParaRPr>
          </a:p>
        </p:txBody>
      </p:sp>
      <p:sp>
        <p:nvSpPr>
          <p:cNvPr id="8" name="Rectangle 3"/>
          <p:cNvSpPr txBox="1">
            <a:spLocks noChangeArrowheads="1"/>
          </p:cNvSpPr>
          <p:nvPr/>
        </p:nvSpPr>
        <p:spPr bwMode="auto">
          <a:xfrm>
            <a:off x="685800" y="4149725"/>
            <a:ext cx="6173492" cy="1336675"/>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a:solidFill>
                  <a:srgbClr val="002060"/>
                </a:solidFill>
                <a:ea typeface="ＭＳ Ｐゴシック" pitchFamily="34" charset="-128"/>
              </a:rPr>
              <a:t>Wild and Shaw</a:t>
            </a:r>
          </a:p>
          <a:p>
            <a:pPr algn="l" eaLnBrk="1" hangingPunct="1">
              <a:defRPr/>
            </a:pPr>
            <a:r>
              <a:rPr lang="en-US" sz="2800" b="1" dirty="0">
                <a:solidFill>
                  <a:srgbClr val="002060"/>
                </a:solidFill>
                <a:ea typeface="ＭＳ Ｐゴシック" pitchFamily="34" charset="-128"/>
              </a:rPr>
              <a:t>Financial </a:t>
            </a:r>
            <a:r>
              <a:rPr lang="en-US" sz="2800" b="1">
                <a:solidFill>
                  <a:srgbClr val="002060"/>
                </a:solidFill>
                <a:ea typeface="ＭＳ Ｐゴシック" pitchFamily="34" charset="-128"/>
              </a:rPr>
              <a:t>and </a:t>
            </a:r>
            <a:r>
              <a:rPr lang="en-US" sz="2800" b="1" smtClean="0">
                <a:solidFill>
                  <a:srgbClr val="002060"/>
                </a:solidFill>
                <a:ea typeface="ＭＳ Ｐゴシック" pitchFamily="34" charset="-128"/>
              </a:rPr>
              <a:t>Managerial </a:t>
            </a:r>
            <a:r>
              <a:rPr lang="en-US" sz="2800" b="1" dirty="0">
                <a:solidFill>
                  <a:srgbClr val="002060"/>
                </a:solidFill>
                <a:ea typeface="ＭＳ Ｐゴシック" pitchFamily="34" charset="-128"/>
              </a:rPr>
              <a:t>Accounting</a:t>
            </a:r>
          </a:p>
          <a:p>
            <a:pPr algn="l" eaLnBrk="1" hangingPunct="1">
              <a:defRPr/>
            </a:pPr>
            <a:r>
              <a:rPr lang="en-US" sz="2800" b="1" dirty="0">
                <a:solidFill>
                  <a:srgbClr val="002060"/>
                </a:solidFill>
                <a:ea typeface="ＭＳ Ｐゴシック" pitchFamily="34" charset="-128"/>
              </a:rPr>
              <a:t>9th Edition</a:t>
            </a:r>
          </a:p>
          <a:p>
            <a:pPr eaLnBrk="1" hangingPunct="1">
              <a:defRPr/>
            </a:pPr>
            <a:r>
              <a:rPr lang="en-US" sz="3900" b="1" dirty="0">
                <a:solidFill>
                  <a:srgbClr val="002060"/>
                </a:solidFill>
                <a:ea typeface="ＭＳ Ｐゴシック" pitchFamily="34" charset="-128"/>
              </a:rPr>
              <a:t> 	</a:t>
            </a:r>
            <a:endParaRPr lang="en-US" b="1" dirty="0">
              <a:solidFill>
                <a:srgbClr val="002060"/>
              </a:solidFill>
              <a:ea typeface="ＭＳ Ｐゴシック" pitchFamily="34" charset="-128"/>
            </a:endParaRPr>
          </a:p>
        </p:txBody>
      </p:sp>
      <p:sp>
        <p:nvSpPr>
          <p:cNvPr id="9" name="Text Placeholder 8">
            <a:extLst>
              <a:ext uri="{FF2B5EF4-FFF2-40B4-BE49-F238E27FC236}">
                <a16:creationId xmlns:a16="http://schemas.microsoft.com/office/drawing/2014/main" xmlns="" id="{71B4E6BD-43EB-6E40-8CD5-13E6CB6AD052}"/>
              </a:ext>
            </a:extLst>
          </p:cNvPr>
          <p:cNvSpPr txBox="1">
            <a:spLocks/>
          </p:cNvSpPr>
          <p:nvPr/>
        </p:nvSpPr>
        <p:spPr>
          <a:xfrm>
            <a:off x="477097" y="6355049"/>
            <a:ext cx="8458200" cy="502951"/>
          </a:xfrm>
          <a:prstGeom prst="rect">
            <a:avLst/>
          </a:prstGeom>
        </p:spPr>
        <p:txBody>
          <a:bodyPr vert="horz" lIns="91440" tIns="45720" rIns="91440" bIns="45720" rtlCol="0" anchor="ctr">
            <a:noAutofit/>
          </a:bodyPr>
          <a:lstStyle>
            <a:lvl1pPr marL="365125" marR="0" indent="-282575" algn="l" defTabSz="914400" rtl="0" eaLnBrk="0" fontAlgn="base" latinLnBrk="0" hangingPunct="0">
              <a:lnSpc>
                <a:spcPct val="100000"/>
              </a:lnSpc>
              <a:spcBef>
                <a:spcPts val="600"/>
              </a:spcBef>
              <a:spcAft>
                <a:spcPct val="0"/>
              </a:spcAft>
              <a:buClr>
                <a:srgbClr val="D16349"/>
              </a:buClr>
              <a:buSzPct val="80000"/>
              <a:buFont typeface="Wingdings 2" pitchFamily="18" charset="2"/>
              <a:buChar char=""/>
              <a:tabLst/>
              <a:defRPr lang="en-US" sz="2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39763" marR="0" indent="-236538" algn="l" defTabSz="914400" rtl="0" eaLnBrk="0" fontAlgn="base" latinLnBrk="0" hangingPunct="0">
              <a:lnSpc>
                <a:spcPct val="100000"/>
              </a:lnSpc>
              <a:spcBef>
                <a:spcPts val="550"/>
              </a:spcBef>
              <a:spcAft>
                <a:spcPct val="0"/>
              </a:spcAft>
              <a:buClr>
                <a:srgbClr val="D16349"/>
              </a:buClr>
              <a:buSzTx/>
              <a:buFont typeface="Verdana" pitchFamily="34" charset="0"/>
              <a:buChar char="◦"/>
              <a:tabLst/>
              <a:defRPr lang="en-US" sz="24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85825" marR="0" indent="-228600" algn="l" defTabSz="914400" rtl="0" eaLnBrk="0" fontAlgn="base" latinLnBrk="0" hangingPunct="0">
              <a:lnSpc>
                <a:spcPct val="100000"/>
              </a:lnSpc>
              <a:spcBef>
                <a:spcPct val="20000"/>
              </a:spcBef>
              <a:spcAft>
                <a:spcPct val="0"/>
              </a:spcAft>
              <a:buClr>
                <a:srgbClr val="CCB400"/>
              </a:buClr>
              <a:buSzTx/>
              <a:buFont typeface="Wingdings 2" pitchFamily="18" charset="2"/>
              <a:buChar char=""/>
              <a:tabLst/>
              <a:defRPr lang="en-US" sz="22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77315D"/>
              </a:buClr>
              <a:buFont typeface="Arial" panose="020B0604020202020204" pitchFamily="34" charset="0"/>
              <a:buChar char="–"/>
              <a:defRPr lang="en-US" sz="20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77315D"/>
              </a:buClr>
              <a:buFont typeface="Arial" panose="020B0604020202020204" pitchFamily="34" charset="0"/>
              <a:buChar char="»"/>
              <a:def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000" i="1" dirty="0">
                <a:solidFill>
                  <a:schemeClr val="tx1">
                    <a:lumMod val="50000"/>
                    <a:lumOff val="50000"/>
                  </a:schemeClr>
                </a:solidFill>
                <a:latin typeface="STIX Two Text" panose="02020603050405020304" pitchFamily="18" charset="0"/>
              </a:rPr>
              <a:t>Copyright ©2022 McGraw-Hill Education. All rights reserved. No reproduction or distribution without the prior written consent of McGraw-Hill Education.</a:t>
            </a:r>
          </a:p>
        </p:txBody>
      </p:sp>
    </p:spTree>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93688" y="608031"/>
            <a:ext cx="8534400" cy="1143000"/>
          </a:xfrm>
        </p:spPr>
        <p:txBody>
          <a:bodyPr/>
          <a:lstStyle/>
          <a:p>
            <a:r>
              <a:rPr lang="en-US" altLang="en-US" b="1" dirty="0"/>
              <a:t>Master Budget Balance Sheet</a:t>
            </a:r>
          </a:p>
        </p:txBody>
      </p:sp>
      <p:sp>
        <p:nvSpPr>
          <p:cNvPr id="8" name="TextBox 7"/>
          <p:cNvSpPr txBox="1"/>
          <p:nvPr/>
        </p:nvSpPr>
        <p:spPr>
          <a:xfrm>
            <a:off x="7589868" y="162935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20.3</a:t>
            </a:r>
          </a:p>
        </p:txBody>
      </p:sp>
      <p:sp>
        <p:nvSpPr>
          <p:cNvPr id="9" name="Rectangle 8">
            <a:extLst>
              <a:ext uri="{FF2B5EF4-FFF2-40B4-BE49-F238E27FC236}">
                <a16:creationId xmlns:a16="http://schemas.microsoft.com/office/drawing/2014/main" xmlns="" id="{AE38748E-DD93-2444-954A-F3AFD0EBC4B2}"/>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C6CCF9E5-2AC8-4A3D-AD0F-1125B3FCC2AB}"/>
              </a:ext>
            </a:extLst>
          </p:cNvPr>
          <p:cNvSpPr txBox="1">
            <a:spLocks/>
          </p:cNvSpPr>
          <p:nvPr/>
        </p:nvSpPr>
        <p:spPr>
          <a:xfrm>
            <a:off x="6743700" y="6344346"/>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20-</a:t>
            </a:r>
            <a:fld id="{389021C6-BF4E-47D5-A0FD-A156D54A87E1}" type="slidenum">
              <a:rPr lang="en-US" smtClean="0">
                <a:solidFill>
                  <a:schemeClr val="tx1">
                    <a:lumMod val="50000"/>
                    <a:lumOff val="50000"/>
                  </a:schemeClr>
                </a:solidFill>
              </a:rPr>
              <a:pPr>
                <a:defRPr/>
              </a:pPr>
              <a:t>10</a:t>
            </a:fld>
            <a:endParaRPr lang="en-US" dirty="0">
              <a:solidFill>
                <a:schemeClr val="tx1">
                  <a:lumMod val="50000"/>
                  <a:lumOff val="50000"/>
                </a:schemeClr>
              </a:solidFill>
            </a:endParaRPr>
          </a:p>
        </p:txBody>
      </p:sp>
      <p:sp>
        <p:nvSpPr>
          <p:cNvPr id="10" name="Rounded Rectangle 16">
            <a:extLst>
              <a:ext uri="{FF2B5EF4-FFF2-40B4-BE49-F238E27FC236}">
                <a16:creationId xmlns:a16="http://schemas.microsoft.com/office/drawing/2014/main" xmlns="" id="{1E02E2D7-67C4-4AFF-8D93-13E3E71D3699}"/>
              </a:ext>
            </a:extLst>
          </p:cNvPr>
          <p:cNvSpPr/>
          <p:nvPr/>
        </p:nvSpPr>
        <p:spPr>
          <a:xfrm>
            <a:off x="76199" y="6553200"/>
            <a:ext cx="6553201" cy="25175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Prepare the operating budgets of a master budget for a manufacturing company</a:t>
            </a:r>
            <a:r>
              <a:rPr lang="en-US" sz="1100" dirty="0">
                <a:solidFill>
                  <a:prstClr val="black"/>
                </a:solidFill>
              </a:rPr>
              <a:t>.</a:t>
            </a:r>
            <a:endParaRPr lang="en-US" sz="1100" dirty="0"/>
          </a:p>
        </p:txBody>
      </p:sp>
      <p:pic>
        <p:nvPicPr>
          <p:cNvPr id="2" name="Picture 1">
            <a:extLst>
              <a:ext uri="{FF2B5EF4-FFF2-40B4-BE49-F238E27FC236}">
                <a16:creationId xmlns:a16="http://schemas.microsoft.com/office/drawing/2014/main" xmlns="" id="{A2575AE7-63AE-4F02-8E97-7E7C715DFDAF}"/>
              </a:ext>
            </a:extLst>
          </p:cNvPr>
          <p:cNvPicPr>
            <a:picLocks noChangeAspect="1"/>
          </p:cNvPicPr>
          <p:nvPr/>
        </p:nvPicPr>
        <p:blipFill>
          <a:blip r:embed="rId3"/>
          <a:stretch>
            <a:fillRect/>
          </a:stretch>
        </p:blipFill>
        <p:spPr>
          <a:xfrm>
            <a:off x="590474" y="2369974"/>
            <a:ext cx="8096326" cy="3230086"/>
          </a:xfrm>
          <a:prstGeom prst="rect">
            <a:avLst/>
          </a:prstGeom>
        </p:spPr>
      </p:pic>
    </p:spTree>
    <p:extLst>
      <p:ext uri="{BB962C8B-B14F-4D97-AF65-F5344CB8AC3E}">
        <p14:creationId xmlns:p14="http://schemas.microsoft.com/office/powerpoint/2010/main" val="3256615918"/>
      </p:ext>
    </p:extLst>
  </p:cSld>
  <p:clrMapOvr>
    <a:masterClrMapping/>
  </p:clrMapOvr>
  <p:transition spd="med">
    <p:blinds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body" idx="1"/>
          </p:nvPr>
        </p:nvSpPr>
        <p:spPr>
          <a:xfrm>
            <a:off x="381000" y="1600200"/>
            <a:ext cx="8305800" cy="4686300"/>
          </a:xfrm>
          <a:solidFill>
            <a:schemeClr val="accent1">
              <a:lumMod val="20000"/>
              <a:lumOff val="80000"/>
            </a:schemeClr>
          </a:solidFill>
          <a:ln w="19050">
            <a:solidFill>
              <a:schemeClr val="tx2"/>
            </a:solidFill>
            <a:miter lim="800000"/>
            <a:headEnd/>
            <a:tailEnd/>
          </a:ln>
        </p:spPr>
        <p:txBody>
          <a:bodyPr lIns="90488" tIns="44450" rIns="90488" bIns="44450"/>
          <a:lstStyle/>
          <a:p>
            <a:pPr>
              <a:buFont typeface="Wingdings" pitchFamily="2" charset="2"/>
              <a:buNone/>
            </a:pPr>
            <a:r>
              <a:rPr lang="en-US" altLang="en-US" sz="2800" dirty="0">
                <a:latin typeface="Arial" charset="0"/>
                <a:cs typeface="Arial" charset="0"/>
              </a:rPr>
              <a:t>In September, </a:t>
            </a:r>
            <a:r>
              <a:rPr lang="en-US" altLang="en-US" sz="2800" i="1" dirty="0">
                <a:latin typeface="Arial" charset="0"/>
                <a:cs typeface="Arial" charset="0"/>
              </a:rPr>
              <a:t>Toronto Sticks Company</a:t>
            </a:r>
            <a:r>
              <a:rPr lang="en-US" altLang="en-US" sz="2800" dirty="0">
                <a:latin typeface="Arial" charset="0"/>
                <a:cs typeface="Arial" charset="0"/>
              </a:rPr>
              <a:t> sold 700 hockey sticks at $60 each.  Toronto Sticks prepared the following sales budget for the next three months: </a:t>
            </a:r>
          </a:p>
        </p:txBody>
      </p:sp>
      <p:sp>
        <p:nvSpPr>
          <p:cNvPr id="2053" name="Rectangle 5"/>
          <p:cNvSpPr>
            <a:spLocks noGrp="1" noChangeArrowheads="1"/>
          </p:cNvSpPr>
          <p:nvPr>
            <p:ph type="title"/>
          </p:nvPr>
        </p:nvSpPr>
        <p:spPr>
          <a:xfrm>
            <a:off x="369888" y="274638"/>
            <a:ext cx="8382000" cy="1143000"/>
          </a:xfrm>
        </p:spPr>
        <p:txBody>
          <a:bodyPr/>
          <a:lstStyle/>
          <a:p>
            <a:r>
              <a:rPr lang="en-US" altLang="en-US" b="1" dirty="0"/>
              <a:t>Sales Budget</a:t>
            </a:r>
          </a:p>
        </p:txBody>
      </p:sp>
      <p:sp>
        <p:nvSpPr>
          <p:cNvPr id="11" name="Rectangle 10">
            <a:extLst>
              <a:ext uri="{FF2B5EF4-FFF2-40B4-BE49-F238E27FC236}">
                <a16:creationId xmlns:a16="http://schemas.microsoft.com/office/drawing/2014/main" xmlns="" id="{5917DD58-45A3-7045-BE86-99B155F3D57B}"/>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TextBox 12">
            <a:extLst>
              <a:ext uri="{FF2B5EF4-FFF2-40B4-BE49-F238E27FC236}">
                <a16:creationId xmlns:a16="http://schemas.microsoft.com/office/drawing/2014/main" xmlns="" id="{D071DDDE-99D3-4E39-97CE-97BB8ED7A6B6}"/>
              </a:ext>
            </a:extLst>
          </p:cNvPr>
          <p:cNvSpPr txBox="1"/>
          <p:nvPr/>
        </p:nvSpPr>
        <p:spPr>
          <a:xfrm>
            <a:off x="7485090" y="328121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20.4</a:t>
            </a:r>
          </a:p>
        </p:txBody>
      </p:sp>
      <p:pic>
        <p:nvPicPr>
          <p:cNvPr id="3" name="Picture 2">
            <a:extLst>
              <a:ext uri="{FF2B5EF4-FFF2-40B4-BE49-F238E27FC236}">
                <a16:creationId xmlns:a16="http://schemas.microsoft.com/office/drawing/2014/main" xmlns="" id="{1C41A19B-5060-4617-B0CD-1005D39FA104}"/>
              </a:ext>
            </a:extLst>
          </p:cNvPr>
          <p:cNvPicPr>
            <a:picLocks noChangeAspect="1"/>
          </p:cNvPicPr>
          <p:nvPr/>
        </p:nvPicPr>
        <p:blipFill>
          <a:blip r:embed="rId3"/>
          <a:stretch>
            <a:fillRect/>
          </a:stretch>
        </p:blipFill>
        <p:spPr>
          <a:xfrm>
            <a:off x="457200" y="4040203"/>
            <a:ext cx="8126066" cy="1449674"/>
          </a:xfrm>
          <a:prstGeom prst="rect">
            <a:avLst/>
          </a:prstGeom>
        </p:spPr>
      </p:pic>
      <p:sp>
        <p:nvSpPr>
          <p:cNvPr id="9" name="Slide Number Placeholder 7">
            <a:extLst>
              <a:ext uri="{FF2B5EF4-FFF2-40B4-BE49-F238E27FC236}">
                <a16:creationId xmlns:a16="http://schemas.microsoft.com/office/drawing/2014/main" xmlns="" id="{3D126791-AEB6-4E5F-8902-A4579B883A74}"/>
              </a:ext>
            </a:extLst>
          </p:cNvPr>
          <p:cNvSpPr txBox="1">
            <a:spLocks/>
          </p:cNvSpPr>
          <p:nvPr/>
        </p:nvSpPr>
        <p:spPr>
          <a:xfrm>
            <a:off x="6743700" y="6344346"/>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20-</a:t>
            </a:r>
            <a:fld id="{389021C6-BF4E-47D5-A0FD-A156D54A87E1}" type="slidenum">
              <a:rPr lang="en-US" smtClean="0">
                <a:solidFill>
                  <a:schemeClr val="tx1">
                    <a:lumMod val="50000"/>
                    <a:lumOff val="50000"/>
                  </a:schemeClr>
                </a:solidFill>
              </a:rPr>
              <a:pPr>
                <a:defRPr/>
              </a:pPr>
              <a:t>11</a:t>
            </a:fld>
            <a:endParaRPr lang="en-US" dirty="0">
              <a:solidFill>
                <a:schemeClr val="tx1">
                  <a:lumMod val="50000"/>
                  <a:lumOff val="50000"/>
                </a:schemeClr>
              </a:solidFill>
            </a:endParaRPr>
          </a:p>
        </p:txBody>
      </p:sp>
      <p:sp>
        <p:nvSpPr>
          <p:cNvPr id="12" name="Rounded Rectangle 16">
            <a:extLst>
              <a:ext uri="{FF2B5EF4-FFF2-40B4-BE49-F238E27FC236}">
                <a16:creationId xmlns:a16="http://schemas.microsoft.com/office/drawing/2014/main" xmlns="" id="{CF96E92C-5AF4-4B2A-A54C-EAAB7FF62057}"/>
              </a:ext>
            </a:extLst>
          </p:cNvPr>
          <p:cNvSpPr/>
          <p:nvPr/>
        </p:nvSpPr>
        <p:spPr>
          <a:xfrm>
            <a:off x="76199" y="6553200"/>
            <a:ext cx="6553201" cy="25175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Prepare the operating budgets of a master budget for a manufacturing company</a:t>
            </a:r>
            <a:r>
              <a:rPr lang="en-US" sz="1100" dirty="0">
                <a:solidFill>
                  <a:prstClr val="black"/>
                </a:solidFill>
              </a:rPr>
              <a:t>.</a:t>
            </a:r>
            <a:endParaRPr lang="en-US" sz="1100" dirty="0"/>
          </a:p>
        </p:txBody>
      </p:sp>
    </p:spTree>
  </p:cSld>
  <p:clrMapOvr>
    <a:masterClrMapping/>
  </p:clrMapOvr>
  <p:transition spd="med">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p:cNvSpPr>
            <a:spLocks noGrp="1"/>
          </p:cNvSpPr>
          <p:nvPr>
            <p:ph type="title"/>
          </p:nvPr>
        </p:nvSpPr>
        <p:spPr>
          <a:xfrm>
            <a:off x="152400" y="328971"/>
            <a:ext cx="8799545" cy="1143000"/>
          </a:xfrm>
        </p:spPr>
        <p:txBody>
          <a:bodyPr>
            <a:noAutofit/>
          </a:bodyPr>
          <a:lstStyle/>
          <a:p>
            <a:pPr>
              <a:defRPr/>
            </a:pPr>
            <a:r>
              <a:rPr lang="en-US" b="1" dirty="0"/>
              <a:t>Computing Production Requirements</a:t>
            </a:r>
          </a:p>
        </p:txBody>
      </p:sp>
      <p:sp>
        <p:nvSpPr>
          <p:cNvPr id="4" name="TextBox 3"/>
          <p:cNvSpPr txBox="1"/>
          <p:nvPr/>
        </p:nvSpPr>
        <p:spPr>
          <a:xfrm>
            <a:off x="760251" y="5447827"/>
            <a:ext cx="7620000" cy="707886"/>
          </a:xfrm>
          <a:prstGeom prst="rect">
            <a:avLst/>
          </a:prstGeom>
          <a:solidFill>
            <a:schemeClr val="bg1">
              <a:lumMod val="95000"/>
            </a:schemeClr>
          </a:solidFill>
        </p:spPr>
        <p:txBody>
          <a:bodyPr wrap="square" rtlCol="0">
            <a:spAutoFit/>
          </a:bodyPr>
          <a:lstStyle/>
          <a:p>
            <a:pPr algn="ctr"/>
            <a:r>
              <a:rPr lang="en-US" altLang="en-US" sz="2000" b="1" dirty="0"/>
              <a:t>Note: A production budget does not show costs; it is always expressed in </a:t>
            </a:r>
            <a:r>
              <a:rPr lang="en-US" altLang="en-US" sz="2000" b="1" u="sng" dirty="0"/>
              <a:t>units</a:t>
            </a:r>
            <a:r>
              <a:rPr lang="en-US" altLang="en-US" sz="2000" b="1" dirty="0"/>
              <a:t> of product. </a:t>
            </a:r>
            <a:endParaRPr lang="en-US" sz="2000" b="1" dirty="0"/>
          </a:p>
        </p:txBody>
      </p:sp>
      <p:sp>
        <p:nvSpPr>
          <p:cNvPr id="5" name="TextBox 4"/>
          <p:cNvSpPr txBox="1"/>
          <p:nvPr/>
        </p:nvSpPr>
        <p:spPr>
          <a:xfrm>
            <a:off x="301302" y="1288181"/>
            <a:ext cx="8537898" cy="830997"/>
          </a:xfrm>
          <a:prstGeom prst="rect">
            <a:avLst/>
          </a:prstGeom>
          <a:solidFill>
            <a:schemeClr val="bg1">
              <a:lumMod val="95000"/>
            </a:schemeClr>
          </a:solidFill>
        </p:spPr>
        <p:txBody>
          <a:bodyPr wrap="square" rtlCol="0">
            <a:spAutoFit/>
          </a:bodyPr>
          <a:lstStyle/>
          <a:p>
            <a:pPr algn="ctr"/>
            <a:r>
              <a:rPr lang="en-US" sz="2400" dirty="0"/>
              <a:t>A manufacturer prepares a production budget, which shows the number of units to be produced in a period.</a:t>
            </a:r>
            <a:endParaRPr lang="en-US" altLang="en-US" sz="2400" dirty="0"/>
          </a:p>
        </p:txBody>
      </p:sp>
      <p:sp>
        <p:nvSpPr>
          <p:cNvPr id="6" name="Flowchart: Document 5"/>
          <p:cNvSpPr/>
          <p:nvPr/>
        </p:nvSpPr>
        <p:spPr>
          <a:xfrm>
            <a:off x="397153" y="2355680"/>
            <a:ext cx="7010400" cy="1445416"/>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r>
              <a:rPr lang="en-US" sz="2400" b="1" dirty="0"/>
              <a:t>The production budget is based on the unit sales projected in the sales budget, along with inventory considerations.</a:t>
            </a:r>
            <a:endParaRPr lang="en-US" altLang="en-US" sz="2400" b="1" dirty="0"/>
          </a:p>
        </p:txBody>
      </p:sp>
      <p:sp>
        <p:nvSpPr>
          <p:cNvPr id="10" name="TextBox 9"/>
          <p:cNvSpPr txBox="1"/>
          <p:nvPr/>
        </p:nvSpPr>
        <p:spPr>
          <a:xfrm>
            <a:off x="8075054" y="399215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20.5</a:t>
            </a:r>
          </a:p>
        </p:txBody>
      </p:sp>
      <p:pic>
        <p:nvPicPr>
          <p:cNvPr id="7" name="Picture 6">
            <a:extLst>
              <a:ext uri="{FF2B5EF4-FFF2-40B4-BE49-F238E27FC236}">
                <a16:creationId xmlns:a16="http://schemas.microsoft.com/office/drawing/2014/main" xmlns="" id="{DFE020E5-F26A-4B57-9E80-995207DD71F8}"/>
              </a:ext>
            </a:extLst>
          </p:cNvPr>
          <p:cNvPicPr>
            <a:picLocks noChangeAspect="1"/>
          </p:cNvPicPr>
          <p:nvPr/>
        </p:nvPicPr>
        <p:blipFill>
          <a:blip r:embed="rId3"/>
          <a:stretch>
            <a:fillRect/>
          </a:stretch>
        </p:blipFill>
        <p:spPr>
          <a:xfrm>
            <a:off x="397153" y="3953725"/>
            <a:ext cx="7521286" cy="1192180"/>
          </a:xfrm>
          <a:prstGeom prst="rect">
            <a:avLst/>
          </a:prstGeom>
        </p:spPr>
      </p:pic>
      <p:sp>
        <p:nvSpPr>
          <p:cNvPr id="14" name="Rectangle 13">
            <a:extLst>
              <a:ext uri="{FF2B5EF4-FFF2-40B4-BE49-F238E27FC236}">
                <a16:creationId xmlns:a16="http://schemas.microsoft.com/office/drawing/2014/main" xmlns="" id="{95398B94-212D-574A-B139-197FD50AA6A7}"/>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C087136E-D808-4FAF-A415-2B46C8859FF2}"/>
              </a:ext>
            </a:extLst>
          </p:cNvPr>
          <p:cNvSpPr txBox="1">
            <a:spLocks/>
          </p:cNvSpPr>
          <p:nvPr/>
        </p:nvSpPr>
        <p:spPr>
          <a:xfrm>
            <a:off x="6743700" y="6344346"/>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20-</a:t>
            </a:r>
            <a:fld id="{389021C6-BF4E-47D5-A0FD-A156D54A87E1}" type="slidenum">
              <a:rPr lang="en-US" smtClean="0">
                <a:solidFill>
                  <a:schemeClr val="tx1">
                    <a:lumMod val="50000"/>
                    <a:lumOff val="50000"/>
                  </a:schemeClr>
                </a:solidFill>
              </a:rPr>
              <a:pPr>
                <a:defRPr/>
              </a:pPr>
              <a:t>12</a:t>
            </a:fld>
            <a:endParaRPr lang="en-US" dirty="0">
              <a:solidFill>
                <a:schemeClr val="tx1">
                  <a:lumMod val="50000"/>
                  <a:lumOff val="50000"/>
                </a:schemeClr>
              </a:solidFill>
            </a:endParaRPr>
          </a:p>
        </p:txBody>
      </p:sp>
      <p:sp>
        <p:nvSpPr>
          <p:cNvPr id="15" name="Rounded Rectangle 16">
            <a:extLst>
              <a:ext uri="{FF2B5EF4-FFF2-40B4-BE49-F238E27FC236}">
                <a16:creationId xmlns:a16="http://schemas.microsoft.com/office/drawing/2014/main" xmlns="" id="{964DEAF1-FE14-4D4D-9DD5-91BA00D3C4B9}"/>
              </a:ext>
            </a:extLst>
          </p:cNvPr>
          <p:cNvSpPr/>
          <p:nvPr/>
        </p:nvSpPr>
        <p:spPr>
          <a:xfrm>
            <a:off x="76199" y="6553200"/>
            <a:ext cx="6553201" cy="25175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Prepare the operating budgets of a master budget for a manufacturing company</a:t>
            </a:r>
            <a:r>
              <a:rPr lang="en-US" sz="1100" dirty="0">
                <a:solidFill>
                  <a:prstClr val="black"/>
                </a:solidFill>
              </a:rPr>
              <a:t>.</a:t>
            </a:r>
            <a:endParaRPr lang="en-US" sz="1100" dirty="0"/>
          </a:p>
        </p:txBody>
      </p:sp>
    </p:spTree>
    <p:extLst>
      <p:ext uri="{BB962C8B-B14F-4D97-AF65-F5344CB8AC3E}">
        <p14:creationId xmlns:p14="http://schemas.microsoft.com/office/powerpoint/2010/main" val="3123449249"/>
      </p:ext>
    </p:extLst>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p:cNvSpPr>
            <a:spLocks noGrp="1"/>
          </p:cNvSpPr>
          <p:nvPr>
            <p:ph type="title"/>
          </p:nvPr>
        </p:nvSpPr>
        <p:spPr>
          <a:xfrm>
            <a:off x="417545" y="328971"/>
            <a:ext cx="8534400" cy="1143000"/>
          </a:xfrm>
        </p:spPr>
        <p:txBody>
          <a:bodyPr>
            <a:noAutofit/>
          </a:bodyPr>
          <a:lstStyle/>
          <a:p>
            <a:pPr>
              <a:defRPr/>
            </a:pPr>
            <a:r>
              <a:rPr lang="en-US" b="1" dirty="0"/>
              <a:t>Production Budget</a:t>
            </a:r>
          </a:p>
        </p:txBody>
      </p:sp>
      <p:sp>
        <p:nvSpPr>
          <p:cNvPr id="5" name="TextBox 4"/>
          <p:cNvSpPr txBox="1"/>
          <p:nvPr/>
        </p:nvSpPr>
        <p:spPr>
          <a:xfrm>
            <a:off x="301302" y="1302603"/>
            <a:ext cx="8537898" cy="830997"/>
          </a:xfrm>
          <a:prstGeom prst="rect">
            <a:avLst/>
          </a:prstGeom>
          <a:solidFill>
            <a:schemeClr val="bg1">
              <a:lumMod val="95000"/>
            </a:schemeClr>
          </a:solidFill>
        </p:spPr>
        <p:txBody>
          <a:bodyPr wrap="square" rtlCol="0">
            <a:spAutoFit/>
          </a:bodyPr>
          <a:lstStyle/>
          <a:p>
            <a:pPr algn="ctr"/>
            <a:r>
              <a:rPr lang="en-US" sz="2400" dirty="0"/>
              <a:t>The production budget is based on the unit sales projected in the sales budget, along with inventory considerations.</a:t>
            </a:r>
            <a:endParaRPr lang="en-US" altLang="en-US" sz="2400" dirty="0"/>
          </a:p>
        </p:txBody>
      </p:sp>
      <p:sp>
        <p:nvSpPr>
          <p:cNvPr id="9" name="TextBox 8"/>
          <p:cNvSpPr txBox="1"/>
          <p:nvPr/>
        </p:nvSpPr>
        <p:spPr>
          <a:xfrm>
            <a:off x="7772400" y="2318295"/>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20.6</a:t>
            </a:r>
          </a:p>
        </p:txBody>
      </p:sp>
      <p:sp>
        <p:nvSpPr>
          <p:cNvPr id="13" name="Rectangle 12">
            <a:extLst>
              <a:ext uri="{FF2B5EF4-FFF2-40B4-BE49-F238E27FC236}">
                <a16:creationId xmlns:a16="http://schemas.microsoft.com/office/drawing/2014/main" xmlns="" id="{A424368E-0004-DD4B-AC48-6BB3E0185983}"/>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FDDEFC1E-DE04-4A86-9BA0-13906D3EE1F1}"/>
              </a:ext>
            </a:extLst>
          </p:cNvPr>
          <p:cNvSpPr txBox="1">
            <a:spLocks/>
          </p:cNvSpPr>
          <p:nvPr/>
        </p:nvSpPr>
        <p:spPr>
          <a:xfrm>
            <a:off x="6743700" y="6344346"/>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20-</a:t>
            </a:r>
            <a:fld id="{389021C6-BF4E-47D5-A0FD-A156D54A87E1}" type="slidenum">
              <a:rPr lang="en-US" smtClean="0">
                <a:solidFill>
                  <a:schemeClr val="tx1">
                    <a:lumMod val="50000"/>
                    <a:lumOff val="50000"/>
                  </a:schemeClr>
                </a:solidFill>
              </a:rPr>
              <a:pPr>
                <a:defRPr/>
              </a:pPr>
              <a:t>13</a:t>
            </a:fld>
            <a:endParaRPr lang="en-US" dirty="0">
              <a:solidFill>
                <a:schemeClr val="tx1">
                  <a:lumMod val="50000"/>
                  <a:lumOff val="50000"/>
                </a:schemeClr>
              </a:solidFill>
            </a:endParaRPr>
          </a:p>
        </p:txBody>
      </p:sp>
      <p:sp>
        <p:nvSpPr>
          <p:cNvPr id="12" name="Rounded Rectangle 16">
            <a:extLst>
              <a:ext uri="{FF2B5EF4-FFF2-40B4-BE49-F238E27FC236}">
                <a16:creationId xmlns:a16="http://schemas.microsoft.com/office/drawing/2014/main" xmlns="" id="{79C5F4DB-9EA6-47A4-9250-290F6DC91ED5}"/>
              </a:ext>
            </a:extLst>
          </p:cNvPr>
          <p:cNvSpPr/>
          <p:nvPr/>
        </p:nvSpPr>
        <p:spPr>
          <a:xfrm>
            <a:off x="76199" y="6553200"/>
            <a:ext cx="6553201" cy="25175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kern="0" dirty="0">
                <a:solidFill>
                  <a:prstClr val="black"/>
                </a:solidFill>
                <a:latin typeface="Arial Narrow" pitchFamily="34" charset="0"/>
                <a:cs typeface="+mn-cs"/>
              </a:rPr>
              <a:t>P</a:t>
            </a:r>
            <a:r>
              <a:rPr kumimoji="0" lang="en-US" altLang="en-US" sz="1100"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Prepare the operating budgets of a master budget for a manufacturing company</a:t>
            </a:r>
            <a:r>
              <a:rPr lang="en-US" sz="1100" dirty="0">
                <a:solidFill>
                  <a:prstClr val="black"/>
                </a:solidFill>
              </a:rPr>
              <a:t>.</a:t>
            </a:r>
            <a:endParaRPr lang="en-US" sz="1100" dirty="0"/>
          </a:p>
        </p:txBody>
      </p:sp>
      <p:pic>
        <p:nvPicPr>
          <p:cNvPr id="3" name="Picture 2">
            <a:extLst>
              <a:ext uri="{FF2B5EF4-FFF2-40B4-BE49-F238E27FC236}">
                <a16:creationId xmlns:a16="http://schemas.microsoft.com/office/drawing/2014/main" xmlns="" id="{75C59919-EE29-4FB1-A82C-7DA11BB7EE13}"/>
              </a:ext>
            </a:extLst>
          </p:cNvPr>
          <p:cNvPicPr>
            <a:picLocks noChangeAspect="1"/>
          </p:cNvPicPr>
          <p:nvPr/>
        </p:nvPicPr>
        <p:blipFill>
          <a:blip r:embed="rId3"/>
          <a:stretch>
            <a:fillRect/>
          </a:stretch>
        </p:blipFill>
        <p:spPr>
          <a:xfrm>
            <a:off x="286062" y="2918907"/>
            <a:ext cx="7714337" cy="2576410"/>
          </a:xfrm>
          <a:prstGeom prst="rect">
            <a:avLst/>
          </a:prstGeom>
        </p:spPr>
      </p:pic>
    </p:spTree>
    <p:extLst>
      <p:ext uri="{BB962C8B-B14F-4D97-AF65-F5344CB8AC3E}">
        <p14:creationId xmlns:p14="http://schemas.microsoft.com/office/powerpoint/2010/main" val="3485220951"/>
      </p:ext>
    </p:extLst>
  </p:cSld>
  <p:clrMapOvr>
    <a:masterClrMapping/>
  </p:clrMapOvr>
  <p:transition spd="med">
    <p:zoom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p:cNvSpPr>
            <a:spLocks noGrp="1"/>
          </p:cNvSpPr>
          <p:nvPr>
            <p:ph type="title"/>
          </p:nvPr>
        </p:nvSpPr>
        <p:spPr>
          <a:xfrm>
            <a:off x="152400" y="328971"/>
            <a:ext cx="8989454" cy="1143000"/>
          </a:xfrm>
        </p:spPr>
        <p:txBody>
          <a:bodyPr>
            <a:noAutofit/>
          </a:bodyPr>
          <a:lstStyle/>
          <a:p>
            <a:pPr>
              <a:defRPr/>
            </a:pPr>
            <a:r>
              <a:rPr lang="en-US" b="1" dirty="0"/>
              <a:t>Computing Materials to be Purchased</a:t>
            </a:r>
          </a:p>
        </p:txBody>
      </p:sp>
      <p:sp>
        <p:nvSpPr>
          <p:cNvPr id="6" name="Flowchart: Document 5"/>
          <p:cNvSpPr/>
          <p:nvPr/>
        </p:nvSpPr>
        <p:spPr>
          <a:xfrm>
            <a:off x="570427" y="1607500"/>
            <a:ext cx="8153400" cy="1445416"/>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r>
              <a:rPr lang="en-US" sz="2400" b="1" dirty="0"/>
              <a:t>The direct materials budget is based on the production budget. </a:t>
            </a:r>
          </a:p>
          <a:p>
            <a:r>
              <a:rPr lang="en-US" altLang="en-US" sz="2400" b="1" dirty="0"/>
              <a:t>Expressed in costs.</a:t>
            </a:r>
          </a:p>
        </p:txBody>
      </p:sp>
      <p:sp>
        <p:nvSpPr>
          <p:cNvPr id="14" name="Rectangle 13">
            <a:extLst>
              <a:ext uri="{FF2B5EF4-FFF2-40B4-BE49-F238E27FC236}">
                <a16:creationId xmlns:a16="http://schemas.microsoft.com/office/drawing/2014/main" xmlns="" id="{95398B94-212D-574A-B139-197FD50AA6A7}"/>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2" name="Picture 1">
            <a:extLst>
              <a:ext uri="{FF2B5EF4-FFF2-40B4-BE49-F238E27FC236}">
                <a16:creationId xmlns:a16="http://schemas.microsoft.com/office/drawing/2014/main" xmlns="" id="{6A133410-6EEB-4BF5-8A13-9BCD2788909E}"/>
              </a:ext>
            </a:extLst>
          </p:cNvPr>
          <p:cNvPicPr>
            <a:picLocks noChangeAspect="1"/>
          </p:cNvPicPr>
          <p:nvPr/>
        </p:nvPicPr>
        <p:blipFill>
          <a:blip r:embed="rId3"/>
          <a:stretch>
            <a:fillRect/>
          </a:stretch>
        </p:blipFill>
        <p:spPr>
          <a:xfrm>
            <a:off x="195180" y="3711104"/>
            <a:ext cx="8491620" cy="686742"/>
          </a:xfrm>
          <a:prstGeom prst="rect">
            <a:avLst/>
          </a:prstGeom>
        </p:spPr>
      </p:pic>
      <p:sp>
        <p:nvSpPr>
          <p:cNvPr id="8" name="Slide Number Placeholder 7">
            <a:extLst>
              <a:ext uri="{FF2B5EF4-FFF2-40B4-BE49-F238E27FC236}">
                <a16:creationId xmlns:a16="http://schemas.microsoft.com/office/drawing/2014/main" xmlns="" id="{A4C92FF0-D95A-4225-B106-3B24D0CDBF18}"/>
              </a:ext>
            </a:extLst>
          </p:cNvPr>
          <p:cNvSpPr txBox="1">
            <a:spLocks/>
          </p:cNvSpPr>
          <p:nvPr/>
        </p:nvSpPr>
        <p:spPr>
          <a:xfrm>
            <a:off x="6743700" y="6344346"/>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20-</a:t>
            </a:r>
            <a:fld id="{389021C6-BF4E-47D5-A0FD-A156D54A87E1}" type="slidenum">
              <a:rPr lang="en-US" smtClean="0">
                <a:solidFill>
                  <a:schemeClr val="tx1">
                    <a:lumMod val="50000"/>
                    <a:lumOff val="50000"/>
                  </a:schemeClr>
                </a:solidFill>
              </a:rPr>
              <a:pPr>
                <a:defRPr/>
              </a:pPr>
              <a:t>14</a:t>
            </a:fld>
            <a:endParaRPr lang="en-US" dirty="0">
              <a:solidFill>
                <a:schemeClr val="tx1">
                  <a:lumMod val="50000"/>
                  <a:lumOff val="50000"/>
                </a:schemeClr>
              </a:solidFill>
            </a:endParaRPr>
          </a:p>
        </p:txBody>
      </p:sp>
      <p:sp>
        <p:nvSpPr>
          <p:cNvPr id="9" name="Rounded Rectangle 16">
            <a:extLst>
              <a:ext uri="{FF2B5EF4-FFF2-40B4-BE49-F238E27FC236}">
                <a16:creationId xmlns:a16="http://schemas.microsoft.com/office/drawing/2014/main" xmlns="" id="{B06584B2-97FC-41F4-BE40-87077CB04D6F}"/>
              </a:ext>
            </a:extLst>
          </p:cNvPr>
          <p:cNvSpPr/>
          <p:nvPr/>
        </p:nvSpPr>
        <p:spPr>
          <a:xfrm>
            <a:off x="76199" y="6553200"/>
            <a:ext cx="6553201" cy="25175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Prepare the operating budgets of a master budget for a manufacturing company</a:t>
            </a:r>
            <a:r>
              <a:rPr lang="en-US" sz="1100" dirty="0">
                <a:solidFill>
                  <a:prstClr val="black"/>
                </a:solidFill>
              </a:rPr>
              <a:t>.</a:t>
            </a:r>
            <a:endParaRPr lang="en-US" sz="1100" dirty="0"/>
          </a:p>
        </p:txBody>
      </p:sp>
    </p:spTree>
    <p:extLst>
      <p:ext uri="{BB962C8B-B14F-4D97-AF65-F5344CB8AC3E}">
        <p14:creationId xmlns:p14="http://schemas.microsoft.com/office/powerpoint/2010/main" val="486966140"/>
      </p:ext>
    </p:extLst>
  </p:cSld>
  <p:clrMapOvr>
    <a:masterClrMapping/>
  </p:clrMapOvr>
  <p:transition spd="med">
    <p:zoom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341863" y="283397"/>
            <a:ext cx="8534400" cy="1143000"/>
          </a:xfrm>
        </p:spPr>
        <p:txBody>
          <a:bodyPr>
            <a:noAutofit/>
          </a:bodyPr>
          <a:lstStyle/>
          <a:p>
            <a:pPr>
              <a:defRPr/>
            </a:pPr>
            <a:r>
              <a:rPr lang="en-US" b="1" dirty="0"/>
              <a:t>Direct Materials Budget</a:t>
            </a:r>
          </a:p>
        </p:txBody>
      </p:sp>
      <p:sp>
        <p:nvSpPr>
          <p:cNvPr id="5" name="TextBox 4"/>
          <p:cNvSpPr txBox="1"/>
          <p:nvPr/>
        </p:nvSpPr>
        <p:spPr>
          <a:xfrm>
            <a:off x="371410" y="1360379"/>
            <a:ext cx="8504853" cy="1200329"/>
          </a:xfrm>
          <a:prstGeom prst="rect">
            <a:avLst/>
          </a:prstGeom>
          <a:solidFill>
            <a:schemeClr val="bg1">
              <a:lumMod val="95000"/>
            </a:schemeClr>
          </a:solidFill>
        </p:spPr>
        <p:txBody>
          <a:bodyPr wrap="square" rtlCol="0">
            <a:spAutoFit/>
          </a:bodyPr>
          <a:lstStyle/>
          <a:p>
            <a:pPr algn="ctr"/>
            <a:r>
              <a:rPr lang="en-US" sz="2400" dirty="0"/>
              <a:t>The </a:t>
            </a:r>
            <a:r>
              <a:rPr lang="en-US" sz="2400" b="1" dirty="0"/>
              <a:t>direct materials budget </a:t>
            </a:r>
            <a:r>
              <a:rPr lang="en-US" sz="2400" dirty="0"/>
              <a:t>shows the budgeted costs for the direct materials that will need to be purchased to satisfy the estimated production for the period</a:t>
            </a:r>
          </a:p>
        </p:txBody>
      </p:sp>
      <p:sp>
        <p:nvSpPr>
          <p:cNvPr id="9" name="TextBox 8"/>
          <p:cNvSpPr txBox="1"/>
          <p:nvPr/>
        </p:nvSpPr>
        <p:spPr>
          <a:xfrm>
            <a:off x="7783606" y="260463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20.7</a:t>
            </a:r>
          </a:p>
        </p:txBody>
      </p:sp>
      <p:sp>
        <p:nvSpPr>
          <p:cNvPr id="12" name="Rectangle 11">
            <a:extLst>
              <a:ext uri="{FF2B5EF4-FFF2-40B4-BE49-F238E27FC236}">
                <a16:creationId xmlns:a16="http://schemas.microsoft.com/office/drawing/2014/main" xmlns="" id="{CAF5F2BC-22E7-EC45-B339-0C2F81434D7B}"/>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8BDF39D0-F572-4267-B67E-E5CC3B7D3A74}"/>
              </a:ext>
            </a:extLst>
          </p:cNvPr>
          <p:cNvSpPr txBox="1">
            <a:spLocks/>
          </p:cNvSpPr>
          <p:nvPr/>
        </p:nvSpPr>
        <p:spPr>
          <a:xfrm>
            <a:off x="6743700" y="6344346"/>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20-</a:t>
            </a:r>
            <a:fld id="{389021C6-BF4E-47D5-A0FD-A156D54A87E1}" type="slidenum">
              <a:rPr lang="en-US" smtClean="0">
                <a:solidFill>
                  <a:schemeClr val="tx1">
                    <a:lumMod val="50000"/>
                    <a:lumOff val="50000"/>
                  </a:schemeClr>
                </a:solidFill>
              </a:rPr>
              <a:pPr>
                <a:defRPr/>
              </a:pPr>
              <a:t>15</a:t>
            </a:fld>
            <a:endParaRPr lang="en-US" dirty="0">
              <a:solidFill>
                <a:schemeClr val="tx1">
                  <a:lumMod val="50000"/>
                  <a:lumOff val="50000"/>
                </a:schemeClr>
              </a:solidFill>
            </a:endParaRPr>
          </a:p>
        </p:txBody>
      </p:sp>
      <p:sp>
        <p:nvSpPr>
          <p:cNvPr id="13" name="Rounded Rectangle 16">
            <a:extLst>
              <a:ext uri="{FF2B5EF4-FFF2-40B4-BE49-F238E27FC236}">
                <a16:creationId xmlns:a16="http://schemas.microsoft.com/office/drawing/2014/main" xmlns="" id="{2E3058EC-1171-474B-B807-80FA6436FA37}"/>
              </a:ext>
            </a:extLst>
          </p:cNvPr>
          <p:cNvSpPr/>
          <p:nvPr/>
        </p:nvSpPr>
        <p:spPr>
          <a:xfrm>
            <a:off x="76199" y="6553200"/>
            <a:ext cx="6553201" cy="25175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Prepare the operating budgets of a master budget for a manufacturing company</a:t>
            </a:r>
            <a:r>
              <a:rPr lang="en-US" sz="1100" dirty="0">
                <a:solidFill>
                  <a:prstClr val="black"/>
                </a:solidFill>
              </a:rPr>
              <a:t>.</a:t>
            </a:r>
            <a:endParaRPr lang="en-US" sz="1100" dirty="0"/>
          </a:p>
        </p:txBody>
      </p:sp>
      <p:pic>
        <p:nvPicPr>
          <p:cNvPr id="2" name="Picture 2">
            <a:extLst>
              <a:ext uri="{FF2B5EF4-FFF2-40B4-BE49-F238E27FC236}">
                <a16:creationId xmlns:a16="http://schemas.microsoft.com/office/drawing/2014/main" xmlns="" id="{7AC3F80E-C3AE-4B02-9D24-C9A60D156C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995" y="3457943"/>
            <a:ext cx="7944010" cy="2743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860387"/>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p:cNvSpPr>
            <a:spLocks noGrp="1"/>
          </p:cNvSpPr>
          <p:nvPr>
            <p:ph type="title"/>
          </p:nvPr>
        </p:nvSpPr>
        <p:spPr>
          <a:xfrm>
            <a:off x="152400" y="328971"/>
            <a:ext cx="8989454" cy="1143000"/>
          </a:xfrm>
        </p:spPr>
        <p:txBody>
          <a:bodyPr>
            <a:noAutofit/>
          </a:bodyPr>
          <a:lstStyle/>
          <a:p>
            <a:pPr>
              <a:defRPr/>
            </a:pPr>
            <a:r>
              <a:rPr lang="en-US" b="1" dirty="0"/>
              <a:t>Computing Cost of Direct labor</a:t>
            </a:r>
          </a:p>
        </p:txBody>
      </p:sp>
      <p:sp>
        <p:nvSpPr>
          <p:cNvPr id="6" name="Flowchart: Document 5"/>
          <p:cNvSpPr/>
          <p:nvPr/>
        </p:nvSpPr>
        <p:spPr>
          <a:xfrm>
            <a:off x="524308" y="1735226"/>
            <a:ext cx="8153400" cy="1445416"/>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r>
              <a:rPr lang="en-US" sz="2400" b="1" dirty="0"/>
              <a:t>The direct labor budget is based on the production budget. </a:t>
            </a:r>
          </a:p>
          <a:p>
            <a:r>
              <a:rPr lang="en-US" altLang="en-US" sz="2400" b="1" dirty="0"/>
              <a:t>Expressed in costs.</a:t>
            </a:r>
          </a:p>
        </p:txBody>
      </p:sp>
      <p:sp>
        <p:nvSpPr>
          <p:cNvPr id="14" name="Rectangle 13">
            <a:extLst>
              <a:ext uri="{FF2B5EF4-FFF2-40B4-BE49-F238E27FC236}">
                <a16:creationId xmlns:a16="http://schemas.microsoft.com/office/drawing/2014/main" xmlns="" id="{95398B94-212D-574A-B139-197FD50AA6A7}"/>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3" name="Picture 2">
            <a:extLst>
              <a:ext uri="{FF2B5EF4-FFF2-40B4-BE49-F238E27FC236}">
                <a16:creationId xmlns:a16="http://schemas.microsoft.com/office/drawing/2014/main" xmlns="" id="{7FB7213C-FAD2-4244-89F3-83E880098288}"/>
              </a:ext>
            </a:extLst>
          </p:cNvPr>
          <p:cNvPicPr>
            <a:picLocks noChangeAspect="1"/>
          </p:cNvPicPr>
          <p:nvPr/>
        </p:nvPicPr>
        <p:blipFill>
          <a:blip r:embed="rId3"/>
          <a:stretch>
            <a:fillRect/>
          </a:stretch>
        </p:blipFill>
        <p:spPr>
          <a:xfrm>
            <a:off x="600478" y="3805085"/>
            <a:ext cx="8031002" cy="892334"/>
          </a:xfrm>
          <a:prstGeom prst="rect">
            <a:avLst/>
          </a:prstGeom>
        </p:spPr>
      </p:pic>
      <p:sp>
        <p:nvSpPr>
          <p:cNvPr id="8" name="Slide Number Placeholder 7">
            <a:extLst>
              <a:ext uri="{FF2B5EF4-FFF2-40B4-BE49-F238E27FC236}">
                <a16:creationId xmlns:a16="http://schemas.microsoft.com/office/drawing/2014/main" xmlns="" id="{5980EA60-DD3A-4728-89F2-F281DC48EFCC}"/>
              </a:ext>
            </a:extLst>
          </p:cNvPr>
          <p:cNvSpPr txBox="1">
            <a:spLocks/>
          </p:cNvSpPr>
          <p:nvPr/>
        </p:nvSpPr>
        <p:spPr>
          <a:xfrm>
            <a:off x="6743700" y="6344346"/>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20-</a:t>
            </a:r>
            <a:fld id="{389021C6-BF4E-47D5-A0FD-A156D54A87E1}" type="slidenum">
              <a:rPr lang="en-US" smtClean="0">
                <a:solidFill>
                  <a:schemeClr val="tx1">
                    <a:lumMod val="50000"/>
                    <a:lumOff val="50000"/>
                  </a:schemeClr>
                </a:solidFill>
              </a:rPr>
              <a:pPr>
                <a:defRPr/>
              </a:pPr>
              <a:t>16</a:t>
            </a:fld>
            <a:endParaRPr lang="en-US" dirty="0">
              <a:solidFill>
                <a:schemeClr val="tx1">
                  <a:lumMod val="50000"/>
                  <a:lumOff val="50000"/>
                </a:schemeClr>
              </a:solidFill>
            </a:endParaRPr>
          </a:p>
        </p:txBody>
      </p:sp>
      <p:sp>
        <p:nvSpPr>
          <p:cNvPr id="9" name="Rounded Rectangle 16">
            <a:extLst>
              <a:ext uri="{FF2B5EF4-FFF2-40B4-BE49-F238E27FC236}">
                <a16:creationId xmlns:a16="http://schemas.microsoft.com/office/drawing/2014/main" xmlns="" id="{990FE091-29E3-4618-BA7B-F5E50669F012}"/>
              </a:ext>
            </a:extLst>
          </p:cNvPr>
          <p:cNvSpPr/>
          <p:nvPr/>
        </p:nvSpPr>
        <p:spPr>
          <a:xfrm>
            <a:off x="76199" y="6553200"/>
            <a:ext cx="6553201" cy="25175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Prepare the operating budgets of a master budget for a manufacturing company</a:t>
            </a:r>
            <a:r>
              <a:rPr lang="en-US" sz="1100" dirty="0">
                <a:solidFill>
                  <a:prstClr val="black"/>
                </a:solidFill>
              </a:rPr>
              <a:t>.</a:t>
            </a:r>
            <a:endParaRPr lang="en-US" sz="1100" dirty="0"/>
          </a:p>
        </p:txBody>
      </p:sp>
    </p:spTree>
    <p:extLst>
      <p:ext uri="{BB962C8B-B14F-4D97-AF65-F5344CB8AC3E}">
        <p14:creationId xmlns:p14="http://schemas.microsoft.com/office/powerpoint/2010/main" val="1261362180"/>
      </p:ext>
    </p:extLst>
  </p:cSld>
  <p:clrMapOvr>
    <a:masterClrMapping/>
  </p:clrMapOvr>
  <p:transition spd="med">
    <p:zoom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357907" y="432554"/>
            <a:ext cx="8534400" cy="1143000"/>
          </a:xfrm>
        </p:spPr>
        <p:txBody>
          <a:bodyPr>
            <a:noAutofit/>
          </a:bodyPr>
          <a:lstStyle/>
          <a:p>
            <a:pPr>
              <a:defRPr/>
            </a:pPr>
            <a:r>
              <a:rPr lang="en-US" b="1" dirty="0"/>
              <a:t>Direct Labor Budget</a:t>
            </a:r>
          </a:p>
        </p:txBody>
      </p:sp>
      <p:sp>
        <p:nvSpPr>
          <p:cNvPr id="5" name="TextBox 4"/>
          <p:cNvSpPr txBox="1"/>
          <p:nvPr/>
        </p:nvSpPr>
        <p:spPr>
          <a:xfrm>
            <a:off x="563415" y="1377811"/>
            <a:ext cx="8123385" cy="1200329"/>
          </a:xfrm>
          <a:prstGeom prst="rect">
            <a:avLst/>
          </a:prstGeom>
          <a:solidFill>
            <a:schemeClr val="bg1">
              <a:lumMod val="95000"/>
            </a:schemeClr>
          </a:solidFill>
        </p:spPr>
        <p:txBody>
          <a:bodyPr wrap="square" rtlCol="0">
            <a:spAutoFit/>
          </a:bodyPr>
          <a:lstStyle/>
          <a:p>
            <a:pPr algn="ctr"/>
            <a:r>
              <a:rPr lang="en-US" sz="2400" dirty="0"/>
              <a:t>The </a:t>
            </a:r>
            <a:r>
              <a:rPr lang="en-US" sz="2400" b="1" dirty="0"/>
              <a:t>direct labor budget </a:t>
            </a:r>
            <a:r>
              <a:rPr lang="en-US" sz="2400" dirty="0"/>
              <a:t>shows the budgeted costs for the direct labor that will be needed to satisfy the estimated production for the period.</a:t>
            </a:r>
          </a:p>
        </p:txBody>
      </p:sp>
      <p:sp>
        <p:nvSpPr>
          <p:cNvPr id="10" name="TextBox 9"/>
          <p:cNvSpPr txBox="1"/>
          <p:nvPr/>
        </p:nvSpPr>
        <p:spPr>
          <a:xfrm>
            <a:off x="7620000" y="273469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20.8</a:t>
            </a:r>
          </a:p>
        </p:txBody>
      </p:sp>
      <p:sp>
        <p:nvSpPr>
          <p:cNvPr id="12" name="Rectangle 11">
            <a:extLst>
              <a:ext uri="{FF2B5EF4-FFF2-40B4-BE49-F238E27FC236}">
                <a16:creationId xmlns:a16="http://schemas.microsoft.com/office/drawing/2014/main" xmlns="" id="{D4010671-FCC4-AA44-A22B-058D35023536}"/>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Slide Number Placeholder 7">
            <a:extLst>
              <a:ext uri="{FF2B5EF4-FFF2-40B4-BE49-F238E27FC236}">
                <a16:creationId xmlns:a16="http://schemas.microsoft.com/office/drawing/2014/main" xmlns="" id="{F28EF355-E435-45F0-96DF-BDD42679D461}"/>
              </a:ext>
            </a:extLst>
          </p:cNvPr>
          <p:cNvSpPr txBox="1">
            <a:spLocks/>
          </p:cNvSpPr>
          <p:nvPr/>
        </p:nvSpPr>
        <p:spPr>
          <a:xfrm>
            <a:off x="6743700" y="6344346"/>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20-</a:t>
            </a:r>
            <a:fld id="{389021C6-BF4E-47D5-A0FD-A156D54A87E1}" type="slidenum">
              <a:rPr lang="en-US" smtClean="0">
                <a:solidFill>
                  <a:schemeClr val="tx1">
                    <a:lumMod val="50000"/>
                    <a:lumOff val="50000"/>
                  </a:schemeClr>
                </a:solidFill>
              </a:rPr>
              <a:pPr>
                <a:defRPr/>
              </a:pPr>
              <a:t>17</a:t>
            </a:fld>
            <a:endParaRPr lang="en-US" dirty="0">
              <a:solidFill>
                <a:schemeClr val="tx1">
                  <a:lumMod val="50000"/>
                  <a:lumOff val="50000"/>
                </a:schemeClr>
              </a:solidFill>
            </a:endParaRPr>
          </a:p>
        </p:txBody>
      </p:sp>
      <p:sp>
        <p:nvSpPr>
          <p:cNvPr id="13" name="Rounded Rectangle 16">
            <a:extLst>
              <a:ext uri="{FF2B5EF4-FFF2-40B4-BE49-F238E27FC236}">
                <a16:creationId xmlns:a16="http://schemas.microsoft.com/office/drawing/2014/main" xmlns="" id="{DB49A4E5-2A63-4AD5-99B8-74314FA7A715}"/>
              </a:ext>
            </a:extLst>
          </p:cNvPr>
          <p:cNvSpPr/>
          <p:nvPr/>
        </p:nvSpPr>
        <p:spPr>
          <a:xfrm>
            <a:off x="76199" y="6553200"/>
            <a:ext cx="6553201" cy="25175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Prepare the operating budgets of a master budget for a manufacturing company</a:t>
            </a:r>
            <a:r>
              <a:rPr lang="en-US" sz="1100" dirty="0">
                <a:solidFill>
                  <a:prstClr val="black"/>
                </a:solidFill>
              </a:rPr>
              <a:t>.</a:t>
            </a:r>
            <a:endParaRPr lang="en-US" sz="1100" dirty="0"/>
          </a:p>
        </p:txBody>
      </p:sp>
      <p:pic>
        <p:nvPicPr>
          <p:cNvPr id="2" name="Picture 1">
            <a:extLst>
              <a:ext uri="{FF2B5EF4-FFF2-40B4-BE49-F238E27FC236}">
                <a16:creationId xmlns:a16="http://schemas.microsoft.com/office/drawing/2014/main" xmlns="" id="{A7C91056-1BFB-49CC-A13F-7E5900176A7C}"/>
              </a:ext>
            </a:extLst>
          </p:cNvPr>
          <p:cNvPicPr>
            <a:picLocks noChangeAspect="1"/>
          </p:cNvPicPr>
          <p:nvPr/>
        </p:nvPicPr>
        <p:blipFill>
          <a:blip r:embed="rId3"/>
          <a:stretch>
            <a:fillRect/>
          </a:stretch>
        </p:blipFill>
        <p:spPr>
          <a:xfrm>
            <a:off x="801524" y="3523397"/>
            <a:ext cx="7540951" cy="1912760"/>
          </a:xfrm>
          <a:prstGeom prst="rect">
            <a:avLst/>
          </a:prstGeom>
        </p:spPr>
      </p:pic>
    </p:spTree>
    <p:extLst>
      <p:ext uri="{BB962C8B-B14F-4D97-AF65-F5344CB8AC3E}">
        <p14:creationId xmlns:p14="http://schemas.microsoft.com/office/powerpoint/2010/main" val="2357931458"/>
      </p:ext>
    </p:extLst>
  </p:cSld>
  <p:clrMapOvr>
    <a:masterClrMapping/>
  </p:clrMapOvr>
  <p:transition spd="med">
    <p:pull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283758" y="533400"/>
            <a:ext cx="8534400" cy="948455"/>
          </a:xfrm>
        </p:spPr>
        <p:txBody>
          <a:bodyPr>
            <a:noAutofit/>
          </a:bodyPr>
          <a:lstStyle/>
          <a:p>
            <a:pPr>
              <a:defRPr/>
            </a:pPr>
            <a:r>
              <a:rPr lang="en-US" b="1" dirty="0"/>
              <a:t>Factory Overhead Budget</a:t>
            </a:r>
          </a:p>
        </p:txBody>
      </p:sp>
      <p:sp>
        <p:nvSpPr>
          <p:cNvPr id="5" name="TextBox 4"/>
          <p:cNvSpPr txBox="1"/>
          <p:nvPr/>
        </p:nvSpPr>
        <p:spPr>
          <a:xfrm>
            <a:off x="283757" y="1309640"/>
            <a:ext cx="8534400" cy="1200329"/>
          </a:xfrm>
          <a:prstGeom prst="rect">
            <a:avLst/>
          </a:prstGeom>
          <a:solidFill>
            <a:schemeClr val="bg1">
              <a:lumMod val="95000"/>
            </a:schemeClr>
          </a:solidFill>
        </p:spPr>
        <p:txBody>
          <a:bodyPr wrap="square" rtlCol="0">
            <a:spAutoFit/>
          </a:bodyPr>
          <a:lstStyle/>
          <a:p>
            <a:pPr algn="ctr"/>
            <a:r>
              <a:rPr lang="en-US" sz="2400" b="1" dirty="0"/>
              <a:t>The factory overhead budget shows the budgeted costs for factory overhead that are needed to complete the estimated production for the period. </a:t>
            </a:r>
          </a:p>
        </p:txBody>
      </p:sp>
      <p:sp>
        <p:nvSpPr>
          <p:cNvPr id="8" name="TextBox 7"/>
          <p:cNvSpPr txBox="1"/>
          <p:nvPr/>
        </p:nvSpPr>
        <p:spPr>
          <a:xfrm>
            <a:off x="308663" y="5573177"/>
            <a:ext cx="8509494" cy="646331"/>
          </a:xfrm>
          <a:prstGeom prst="rect">
            <a:avLst/>
          </a:prstGeom>
          <a:solidFill>
            <a:schemeClr val="accent1">
              <a:lumMod val="20000"/>
              <a:lumOff val="80000"/>
            </a:schemeClr>
          </a:solidFill>
        </p:spPr>
        <p:txBody>
          <a:bodyPr wrap="square" rtlCol="0">
            <a:spAutoFit/>
          </a:bodyPr>
          <a:lstStyle/>
          <a:p>
            <a:pPr algn="ctr"/>
            <a:r>
              <a:rPr lang="en-US" altLang="en-US" b="1" dirty="0"/>
              <a:t>The variable portion of factory overhead is assigned at the rate of $2.50 per unit of production. The fixed overhead is $1,500 per month.</a:t>
            </a:r>
          </a:p>
        </p:txBody>
      </p:sp>
      <p:sp>
        <p:nvSpPr>
          <p:cNvPr id="12" name="TextBox 11"/>
          <p:cNvSpPr txBox="1"/>
          <p:nvPr/>
        </p:nvSpPr>
        <p:spPr>
          <a:xfrm>
            <a:off x="7992035" y="3009657"/>
            <a:ext cx="1001486"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20.9</a:t>
            </a:r>
          </a:p>
        </p:txBody>
      </p:sp>
      <p:sp>
        <p:nvSpPr>
          <p:cNvPr id="14" name="Rectangle 13">
            <a:extLst>
              <a:ext uri="{FF2B5EF4-FFF2-40B4-BE49-F238E27FC236}">
                <a16:creationId xmlns:a16="http://schemas.microsoft.com/office/drawing/2014/main" xmlns="" id="{A7604480-777D-3244-A2DB-6F2A475E49E5}"/>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01A178E9-1B60-4234-981A-E8ADE2007059}"/>
              </a:ext>
            </a:extLst>
          </p:cNvPr>
          <p:cNvSpPr txBox="1">
            <a:spLocks/>
          </p:cNvSpPr>
          <p:nvPr/>
        </p:nvSpPr>
        <p:spPr>
          <a:xfrm>
            <a:off x="6743700" y="6344346"/>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20-</a:t>
            </a:r>
            <a:fld id="{389021C6-BF4E-47D5-A0FD-A156D54A87E1}" type="slidenum">
              <a:rPr lang="en-US" smtClean="0">
                <a:solidFill>
                  <a:schemeClr val="tx1">
                    <a:lumMod val="50000"/>
                    <a:lumOff val="50000"/>
                  </a:schemeClr>
                </a:solidFill>
              </a:rPr>
              <a:pPr>
                <a:defRPr/>
              </a:pPr>
              <a:t>18</a:t>
            </a:fld>
            <a:endParaRPr lang="en-US" dirty="0">
              <a:solidFill>
                <a:schemeClr val="tx1">
                  <a:lumMod val="50000"/>
                  <a:lumOff val="50000"/>
                </a:schemeClr>
              </a:solidFill>
            </a:endParaRPr>
          </a:p>
        </p:txBody>
      </p:sp>
      <p:sp>
        <p:nvSpPr>
          <p:cNvPr id="11" name="Rounded Rectangle 16">
            <a:extLst>
              <a:ext uri="{FF2B5EF4-FFF2-40B4-BE49-F238E27FC236}">
                <a16:creationId xmlns:a16="http://schemas.microsoft.com/office/drawing/2014/main" xmlns="" id="{04C860BF-075D-43FA-923A-85C3CD931EE7}"/>
              </a:ext>
            </a:extLst>
          </p:cNvPr>
          <p:cNvSpPr/>
          <p:nvPr/>
        </p:nvSpPr>
        <p:spPr>
          <a:xfrm>
            <a:off x="76199" y="6553200"/>
            <a:ext cx="6553201" cy="25175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Prepare the operating budgets of a master budget for a manufacturing company</a:t>
            </a:r>
            <a:r>
              <a:rPr lang="en-US" sz="1100" dirty="0">
                <a:solidFill>
                  <a:prstClr val="black"/>
                </a:solidFill>
              </a:rPr>
              <a:t>.</a:t>
            </a:r>
            <a:endParaRPr lang="en-US" sz="1100" dirty="0"/>
          </a:p>
        </p:txBody>
      </p:sp>
      <p:pic>
        <p:nvPicPr>
          <p:cNvPr id="2" name="Picture 1">
            <a:extLst>
              <a:ext uri="{FF2B5EF4-FFF2-40B4-BE49-F238E27FC236}">
                <a16:creationId xmlns:a16="http://schemas.microsoft.com/office/drawing/2014/main" xmlns="" id="{DCE5F33A-188D-46F3-BC0E-AFCB1F97A292}"/>
              </a:ext>
            </a:extLst>
          </p:cNvPr>
          <p:cNvPicPr>
            <a:picLocks noChangeAspect="1"/>
          </p:cNvPicPr>
          <p:nvPr/>
        </p:nvPicPr>
        <p:blipFill>
          <a:blip r:embed="rId3"/>
          <a:stretch>
            <a:fillRect/>
          </a:stretch>
        </p:blipFill>
        <p:spPr>
          <a:xfrm>
            <a:off x="308663" y="3157010"/>
            <a:ext cx="7589885" cy="1725587"/>
          </a:xfrm>
          <a:prstGeom prst="rect">
            <a:avLst/>
          </a:prstGeom>
        </p:spPr>
      </p:pic>
    </p:spTree>
    <p:extLst>
      <p:ext uri="{BB962C8B-B14F-4D97-AF65-F5344CB8AC3E}">
        <p14:creationId xmlns:p14="http://schemas.microsoft.com/office/powerpoint/2010/main" val="2522360301"/>
      </p:ext>
    </p:extLst>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283758" y="533400"/>
            <a:ext cx="8534400" cy="852930"/>
          </a:xfrm>
        </p:spPr>
        <p:txBody>
          <a:bodyPr>
            <a:noAutofit/>
          </a:bodyPr>
          <a:lstStyle/>
          <a:p>
            <a:pPr>
              <a:defRPr/>
            </a:pPr>
            <a:r>
              <a:rPr lang="en-US" b="1" dirty="0"/>
              <a:t>Product Cost Per Unit</a:t>
            </a:r>
          </a:p>
        </p:txBody>
      </p:sp>
      <p:sp>
        <p:nvSpPr>
          <p:cNvPr id="5" name="TextBox 4"/>
          <p:cNvSpPr txBox="1"/>
          <p:nvPr/>
        </p:nvSpPr>
        <p:spPr>
          <a:xfrm>
            <a:off x="302808" y="1310581"/>
            <a:ext cx="8534400" cy="1200329"/>
          </a:xfrm>
          <a:prstGeom prst="rect">
            <a:avLst/>
          </a:prstGeom>
          <a:solidFill>
            <a:schemeClr val="bg1">
              <a:lumMod val="95000"/>
            </a:schemeClr>
          </a:solidFill>
        </p:spPr>
        <p:txBody>
          <a:bodyPr wrap="square" rtlCol="0">
            <a:spAutoFit/>
          </a:bodyPr>
          <a:lstStyle/>
          <a:p>
            <a:pPr algn="ctr"/>
            <a:r>
              <a:rPr lang="en-US" sz="2400" b="1" dirty="0"/>
              <a:t>TSC’s can compute product cost per unit from the three manufacturing budgets (direct materials, direct labor, and factory overhead). </a:t>
            </a:r>
          </a:p>
        </p:txBody>
      </p:sp>
      <p:sp>
        <p:nvSpPr>
          <p:cNvPr id="13" name="Rounded Rectangle 12"/>
          <p:cNvSpPr/>
          <p:nvPr/>
        </p:nvSpPr>
        <p:spPr>
          <a:xfrm>
            <a:off x="465729" y="2528472"/>
            <a:ext cx="8208558" cy="11524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Narrow" panose="020B0606020202030204" pitchFamily="34" charset="0"/>
              </a:rPr>
              <a:t>For budgeting purposes, TSC assumes it will normally produce 3,000 units of product each quarter, yielding fixed overhead of $1.50 per unit. TSC’s other product costs are all variable.</a:t>
            </a:r>
          </a:p>
        </p:txBody>
      </p:sp>
      <p:sp>
        <p:nvSpPr>
          <p:cNvPr id="10" name="TextBox 9"/>
          <p:cNvSpPr txBox="1"/>
          <p:nvPr/>
        </p:nvSpPr>
        <p:spPr>
          <a:xfrm>
            <a:off x="7751358" y="393459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20.10</a:t>
            </a:r>
          </a:p>
        </p:txBody>
      </p:sp>
      <p:sp>
        <p:nvSpPr>
          <p:cNvPr id="12" name="Rectangle 11">
            <a:extLst>
              <a:ext uri="{FF2B5EF4-FFF2-40B4-BE49-F238E27FC236}">
                <a16:creationId xmlns:a16="http://schemas.microsoft.com/office/drawing/2014/main" xmlns="" id="{8F455E70-9341-114E-8FB6-F99B8AC33D6B}"/>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Slide Number Placeholder 7">
            <a:extLst>
              <a:ext uri="{FF2B5EF4-FFF2-40B4-BE49-F238E27FC236}">
                <a16:creationId xmlns:a16="http://schemas.microsoft.com/office/drawing/2014/main" xmlns="" id="{CB5ED874-92D5-4AC5-B6A8-C899649CC8DF}"/>
              </a:ext>
            </a:extLst>
          </p:cNvPr>
          <p:cNvSpPr txBox="1">
            <a:spLocks/>
          </p:cNvSpPr>
          <p:nvPr/>
        </p:nvSpPr>
        <p:spPr>
          <a:xfrm>
            <a:off x="6743700" y="6344346"/>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20-</a:t>
            </a:r>
            <a:fld id="{389021C6-BF4E-47D5-A0FD-A156D54A87E1}" type="slidenum">
              <a:rPr lang="en-US" smtClean="0">
                <a:solidFill>
                  <a:schemeClr val="tx1">
                    <a:lumMod val="50000"/>
                    <a:lumOff val="50000"/>
                  </a:schemeClr>
                </a:solidFill>
              </a:rPr>
              <a:pPr>
                <a:defRPr/>
              </a:pPr>
              <a:t>19</a:t>
            </a:fld>
            <a:endParaRPr lang="en-US" dirty="0">
              <a:solidFill>
                <a:schemeClr val="tx1">
                  <a:lumMod val="50000"/>
                  <a:lumOff val="50000"/>
                </a:schemeClr>
              </a:solidFill>
            </a:endParaRPr>
          </a:p>
        </p:txBody>
      </p:sp>
      <p:sp>
        <p:nvSpPr>
          <p:cNvPr id="14" name="Rounded Rectangle 16">
            <a:extLst>
              <a:ext uri="{FF2B5EF4-FFF2-40B4-BE49-F238E27FC236}">
                <a16:creationId xmlns:a16="http://schemas.microsoft.com/office/drawing/2014/main" xmlns="" id="{9BDC3945-6EB0-45CD-BC40-66A5B6DD7CE7}"/>
              </a:ext>
            </a:extLst>
          </p:cNvPr>
          <p:cNvSpPr/>
          <p:nvPr/>
        </p:nvSpPr>
        <p:spPr>
          <a:xfrm>
            <a:off x="76199" y="6553200"/>
            <a:ext cx="6553201" cy="25175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Prepare the operating budgets of a master budget for a manufacturing company</a:t>
            </a:r>
            <a:r>
              <a:rPr lang="en-US" sz="1100" dirty="0">
                <a:solidFill>
                  <a:prstClr val="black"/>
                </a:solidFill>
              </a:rPr>
              <a:t>.</a:t>
            </a:r>
            <a:endParaRPr lang="en-US" sz="1100" dirty="0"/>
          </a:p>
        </p:txBody>
      </p:sp>
      <p:pic>
        <p:nvPicPr>
          <p:cNvPr id="3" name="Picture 2">
            <a:extLst>
              <a:ext uri="{FF2B5EF4-FFF2-40B4-BE49-F238E27FC236}">
                <a16:creationId xmlns:a16="http://schemas.microsoft.com/office/drawing/2014/main" xmlns="" id="{1151AD24-BE0F-4044-859F-A68EC5345C8A}"/>
              </a:ext>
            </a:extLst>
          </p:cNvPr>
          <p:cNvPicPr>
            <a:picLocks noChangeAspect="1"/>
          </p:cNvPicPr>
          <p:nvPr/>
        </p:nvPicPr>
        <p:blipFill>
          <a:blip r:embed="rId3"/>
          <a:stretch>
            <a:fillRect/>
          </a:stretch>
        </p:blipFill>
        <p:spPr>
          <a:xfrm>
            <a:off x="1143000" y="3933049"/>
            <a:ext cx="6240312" cy="2157324"/>
          </a:xfrm>
          <a:prstGeom prst="rect">
            <a:avLst/>
          </a:prstGeom>
        </p:spPr>
      </p:pic>
    </p:spTree>
    <p:extLst>
      <p:ext uri="{BB962C8B-B14F-4D97-AF65-F5344CB8AC3E}">
        <p14:creationId xmlns:p14="http://schemas.microsoft.com/office/powerpoint/2010/main" val="3679175788"/>
      </p:ext>
    </p:extLst>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914400" y="1828800"/>
            <a:ext cx="7315200" cy="3124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dirty="0">
                <a:solidFill>
                  <a:prstClr val="black"/>
                </a:solidFill>
              </a:rPr>
              <a:t/>
            </a:r>
            <a:br>
              <a:rPr lang="en-US" altLang="en-US" dirty="0">
                <a:solidFill>
                  <a:prstClr val="black"/>
                </a:solidFill>
              </a:rPr>
            </a:br>
            <a:r>
              <a:rPr lang="en-US" altLang="en-US" dirty="0">
                <a:solidFill>
                  <a:prstClr val="black"/>
                </a:solidFill>
              </a:rPr>
              <a:t/>
            </a:r>
            <a:br>
              <a:rPr lang="en-US" altLang="en-US" dirty="0">
                <a:solidFill>
                  <a:prstClr val="black"/>
                </a:solidFill>
              </a:rPr>
            </a:br>
            <a:r>
              <a:rPr lang="en-US" dirty="0">
                <a:solidFill>
                  <a:prstClr val="black"/>
                </a:solidFill>
              </a:rPr>
              <a:t/>
            </a:r>
            <a:br>
              <a:rPr lang="en-US" dirty="0">
                <a:solidFill>
                  <a:prstClr val="black"/>
                </a:solidFill>
              </a:rPr>
            </a:br>
            <a:r>
              <a:rPr lang="en-US" altLang="en-US" dirty="0">
                <a:solidFill>
                  <a:prstClr val="black"/>
                </a:solidFill>
              </a:rPr>
              <a:t/>
            </a:r>
            <a:br>
              <a:rPr lang="en-US" altLang="en-US" dirty="0">
                <a:solidFill>
                  <a:prstClr val="black"/>
                </a:solidFill>
              </a:rPr>
            </a:br>
            <a:endParaRPr lang="en-US" altLang="en-US" dirty="0">
              <a:solidFill>
                <a:prstClr val="black"/>
              </a:solidFill>
            </a:endParaRP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pic>
        <p:nvPicPr>
          <p:cNvPr id="6" name="Picture 2"/>
          <p:cNvPicPr>
            <a:picLocks noChangeAspect="1" noChangeArrowheads="1"/>
          </p:cNvPicPr>
          <p:nvPr/>
        </p:nvPicPr>
        <p:blipFill>
          <a:blip r:embed="rId3" cstate="print"/>
          <a:srcRect/>
          <a:stretch>
            <a:fillRect/>
          </a:stretch>
        </p:blipFill>
        <p:spPr bwMode="auto">
          <a:xfrm>
            <a:off x="838200" y="1485900"/>
            <a:ext cx="7315200" cy="87312"/>
          </a:xfrm>
          <a:prstGeom prst="rect">
            <a:avLst/>
          </a:prstGeom>
          <a:noFill/>
          <a:ln w="9525">
            <a:noFill/>
            <a:miter lim="800000"/>
            <a:headEnd/>
            <a:tailEnd/>
          </a:ln>
        </p:spPr>
      </p:pic>
      <p:sp>
        <p:nvSpPr>
          <p:cNvPr id="7" name="TextBox 6"/>
          <p:cNvSpPr txBox="1"/>
          <p:nvPr/>
        </p:nvSpPr>
        <p:spPr>
          <a:xfrm>
            <a:off x="762000" y="760115"/>
            <a:ext cx="7391400" cy="769441"/>
          </a:xfrm>
          <a:prstGeom prst="rect">
            <a:avLst/>
          </a:prstGeom>
          <a:noFill/>
        </p:spPr>
        <p:txBody>
          <a:bodyPr wrap="square" rtlCol="0">
            <a:spAutoFit/>
          </a:bodyPr>
          <a:lstStyle/>
          <a:p>
            <a:r>
              <a:rPr lang="en-US" altLang="en-US" sz="4400" b="1" dirty="0">
                <a:solidFill>
                  <a:prstClr val="black"/>
                </a:solidFill>
                <a:latin typeface="Calibri"/>
              </a:rPr>
              <a:t>Chapter 20 Learning Objectives</a:t>
            </a:r>
            <a:endParaRPr lang="en-US" sz="4400" dirty="0">
              <a:solidFill>
                <a:prstClr val="black"/>
              </a:solidFill>
              <a:latin typeface="Calibri"/>
            </a:endParaRPr>
          </a:p>
        </p:txBody>
      </p:sp>
      <p:sp>
        <p:nvSpPr>
          <p:cNvPr id="8" name="Rectangle 7"/>
          <p:cNvSpPr/>
          <p:nvPr/>
        </p:nvSpPr>
        <p:spPr>
          <a:xfrm>
            <a:off x="762000" y="1915379"/>
            <a:ext cx="8115300" cy="3046988"/>
          </a:xfrm>
          <a:prstGeom prst="rect">
            <a:avLst/>
          </a:prstGeom>
        </p:spPr>
        <p:txBody>
          <a:bodyPr wrap="square">
            <a:spAutoFit/>
          </a:bodyPr>
          <a:lstStyle/>
          <a:p>
            <a:r>
              <a:rPr lang="en-US" sz="1600" b="1" dirty="0">
                <a:solidFill>
                  <a:prstClr val="black"/>
                </a:solidFill>
                <a:latin typeface="Calibri"/>
              </a:rPr>
              <a:t>CONCEPTUAL</a:t>
            </a:r>
          </a:p>
          <a:p>
            <a:r>
              <a:rPr lang="en-US" sz="1600" b="1" dirty="0">
                <a:solidFill>
                  <a:prstClr val="black"/>
                </a:solidFill>
                <a:latin typeface="Calibri"/>
              </a:rPr>
              <a:t>C1  </a:t>
            </a:r>
            <a:r>
              <a:rPr lang="en-US" sz="1600" dirty="0">
                <a:solidFill>
                  <a:prstClr val="black"/>
                </a:solidFill>
                <a:latin typeface="Calibri"/>
              </a:rPr>
              <a:t>Describe the benefits of budgeting.</a:t>
            </a:r>
          </a:p>
          <a:p>
            <a:endParaRPr lang="en-US" sz="1600" dirty="0">
              <a:solidFill>
                <a:prstClr val="black"/>
              </a:solidFill>
              <a:latin typeface="Calibri"/>
            </a:endParaRPr>
          </a:p>
          <a:p>
            <a:r>
              <a:rPr lang="en-US" sz="1600" b="1" dirty="0">
                <a:solidFill>
                  <a:prstClr val="black"/>
                </a:solidFill>
                <a:latin typeface="Calibri"/>
              </a:rPr>
              <a:t>ANALYTICAL</a:t>
            </a:r>
          </a:p>
          <a:p>
            <a:r>
              <a:rPr lang="en-US" sz="1600" b="1" dirty="0">
                <a:solidFill>
                  <a:prstClr val="black"/>
                </a:solidFill>
                <a:latin typeface="Calibri"/>
              </a:rPr>
              <a:t>A1  </a:t>
            </a:r>
            <a:r>
              <a:rPr lang="en-US" sz="1600" dirty="0">
                <a:solidFill>
                  <a:prstClr val="black"/>
                </a:solidFill>
                <a:latin typeface="Calibri"/>
              </a:rPr>
              <a:t>Prepare a direct labor budget for a service firm and analyze revenue per employee.</a:t>
            </a:r>
          </a:p>
          <a:p>
            <a:endParaRPr lang="en-US" sz="1600" dirty="0">
              <a:solidFill>
                <a:prstClr val="black"/>
              </a:solidFill>
              <a:latin typeface="Calibri"/>
            </a:endParaRPr>
          </a:p>
          <a:p>
            <a:r>
              <a:rPr lang="en-US" sz="1600" b="1" dirty="0">
                <a:solidFill>
                  <a:prstClr val="black"/>
                </a:solidFill>
                <a:latin typeface="Calibri"/>
              </a:rPr>
              <a:t>PROCEDURAL</a:t>
            </a:r>
          </a:p>
          <a:p>
            <a:r>
              <a:rPr lang="en-US" sz="1600" b="1" dirty="0">
                <a:solidFill>
                  <a:prstClr val="black"/>
                </a:solidFill>
                <a:latin typeface="Calibri"/>
              </a:rPr>
              <a:t>P1  </a:t>
            </a:r>
            <a:r>
              <a:rPr lang="en-US" sz="1600" dirty="0">
                <a:solidFill>
                  <a:prstClr val="black"/>
                </a:solidFill>
                <a:latin typeface="Calibri"/>
              </a:rPr>
              <a:t>Prepare the operating budgets of a master budget for a manufacturing company.</a:t>
            </a:r>
          </a:p>
          <a:p>
            <a:r>
              <a:rPr lang="en-US" sz="1600" b="1" dirty="0">
                <a:solidFill>
                  <a:prstClr val="black"/>
                </a:solidFill>
                <a:latin typeface="Calibri"/>
              </a:rPr>
              <a:t>P2  </a:t>
            </a:r>
            <a:r>
              <a:rPr lang="en-US" sz="1600" dirty="0">
                <a:solidFill>
                  <a:prstClr val="black"/>
                </a:solidFill>
                <a:latin typeface="Calibri"/>
              </a:rPr>
              <a:t>Prepare a cash budget for a manufacturing company.</a:t>
            </a:r>
          </a:p>
          <a:p>
            <a:r>
              <a:rPr lang="en-US" sz="1600" b="1" dirty="0">
                <a:solidFill>
                  <a:prstClr val="black"/>
                </a:solidFill>
                <a:latin typeface="Calibri"/>
              </a:rPr>
              <a:t>P3  </a:t>
            </a:r>
            <a:r>
              <a:rPr lang="en-US" sz="1600" dirty="0">
                <a:solidFill>
                  <a:prstClr val="black"/>
                </a:solidFill>
                <a:latin typeface="Calibri"/>
              </a:rPr>
              <a:t>Prepare budgeted financial statements.</a:t>
            </a:r>
          </a:p>
          <a:p>
            <a:r>
              <a:rPr lang="en-US" sz="1600" b="1" dirty="0">
                <a:solidFill>
                  <a:prstClr val="black"/>
                </a:solidFill>
                <a:latin typeface="Calibri"/>
              </a:rPr>
              <a:t>P4</a:t>
            </a:r>
            <a:r>
              <a:rPr lang="en-US" sz="1600" dirty="0">
                <a:solidFill>
                  <a:prstClr val="black"/>
                </a:solidFill>
                <a:latin typeface="Calibri"/>
              </a:rPr>
              <a:t>  Prepare each component of a master budget for a merchandising company.  </a:t>
            </a:r>
          </a:p>
          <a:p>
            <a:r>
              <a:rPr lang="en-US" sz="1600" dirty="0">
                <a:solidFill>
                  <a:prstClr val="black"/>
                </a:solidFill>
                <a:latin typeface="Calibri"/>
              </a:rPr>
              <a:t>       (Appendix 20A)</a:t>
            </a:r>
          </a:p>
        </p:txBody>
      </p:sp>
      <p:sp>
        <p:nvSpPr>
          <p:cNvPr id="12" name="Rectangle 11">
            <a:extLst>
              <a:ext uri="{FF2B5EF4-FFF2-40B4-BE49-F238E27FC236}">
                <a16:creationId xmlns:a16="http://schemas.microsoft.com/office/drawing/2014/main" xmlns="" id="{E5C89968-BDE4-8A47-BEDB-D0DE5ED49837}"/>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73F930B6-58D1-AF4C-9C86-A96778DE7CAB}"/>
              </a:ext>
            </a:extLst>
          </p:cNvPr>
          <p:cNvSpPr txBox="1">
            <a:spLocks/>
          </p:cNvSpPr>
          <p:nvPr/>
        </p:nvSpPr>
        <p:spPr>
          <a:xfrm>
            <a:off x="6743700" y="6344346"/>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20-</a:t>
            </a:r>
            <a:fld id="{389021C6-BF4E-47D5-A0FD-A156D54A87E1}" type="slidenum">
              <a:rPr lang="en-US" smtClean="0">
                <a:solidFill>
                  <a:schemeClr val="tx1">
                    <a:lumMod val="50000"/>
                    <a:lumOff val="50000"/>
                  </a:schemeClr>
                </a:solidFill>
              </a:rPr>
              <a:pPr>
                <a:defRPr/>
              </a:pPr>
              <a:t>2</a:t>
            </a:fld>
            <a:endParaRPr lang="en-US" dirty="0">
              <a:solidFill>
                <a:schemeClr val="tx1">
                  <a:lumMod val="50000"/>
                  <a:lumOff val="50000"/>
                </a:schemeClr>
              </a:solidFill>
            </a:endParaRPr>
          </a:p>
        </p:txBody>
      </p:sp>
    </p:spTree>
    <p:extLst>
      <p:ext uri="{BB962C8B-B14F-4D97-AF65-F5344CB8AC3E}">
        <p14:creationId xmlns:p14="http://schemas.microsoft.com/office/powerpoint/2010/main" val="399402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283758" y="533400"/>
            <a:ext cx="8534400" cy="852930"/>
          </a:xfrm>
        </p:spPr>
        <p:txBody>
          <a:bodyPr>
            <a:noAutofit/>
          </a:bodyPr>
          <a:lstStyle/>
          <a:p>
            <a:pPr>
              <a:defRPr/>
            </a:pPr>
            <a:r>
              <a:rPr lang="en-US" b="1" dirty="0"/>
              <a:t>Cost of goods sold budget</a:t>
            </a:r>
          </a:p>
        </p:txBody>
      </p:sp>
      <p:sp>
        <p:nvSpPr>
          <p:cNvPr id="13" name="Rounded Rectangle 12"/>
          <p:cNvSpPr/>
          <p:nvPr/>
        </p:nvSpPr>
        <p:spPr>
          <a:xfrm>
            <a:off x="445477" y="1288337"/>
            <a:ext cx="8208558" cy="11524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Narrow" panose="020B0606020202030204" pitchFamily="34" charset="0"/>
              </a:rPr>
              <a:t>The product cost per unit is used to prepare the:</a:t>
            </a:r>
          </a:p>
          <a:p>
            <a:pPr marL="342900" indent="-342900" algn="ctr">
              <a:buFont typeface="Arial" panose="020B0604020202020204" pitchFamily="34" charset="0"/>
              <a:buChar char="•"/>
            </a:pPr>
            <a:r>
              <a:rPr lang="en-US" sz="2400" b="1" dirty="0">
                <a:latin typeface="Arial Narrow" panose="020B0606020202030204" pitchFamily="34" charset="0"/>
              </a:rPr>
              <a:t>Cost of goods sold budget</a:t>
            </a:r>
          </a:p>
          <a:p>
            <a:pPr marL="342900" indent="-342900" algn="ctr">
              <a:buFont typeface="Arial" panose="020B0604020202020204" pitchFamily="34" charset="0"/>
              <a:buChar char="•"/>
            </a:pPr>
            <a:r>
              <a:rPr lang="en-US" sz="2400" b="1" dirty="0">
                <a:latin typeface="Arial Narrow" panose="020B0606020202030204" pitchFamily="34" charset="0"/>
              </a:rPr>
              <a:t>Budgeted income statement</a:t>
            </a:r>
          </a:p>
        </p:txBody>
      </p:sp>
      <p:pic>
        <p:nvPicPr>
          <p:cNvPr id="3" name="Picture 2">
            <a:extLst>
              <a:ext uri="{FF2B5EF4-FFF2-40B4-BE49-F238E27FC236}">
                <a16:creationId xmlns:a16="http://schemas.microsoft.com/office/drawing/2014/main" xmlns="" id="{C8A9BB9A-7F5B-48E9-8A8E-3F00F65B7F38}"/>
              </a:ext>
            </a:extLst>
          </p:cNvPr>
          <p:cNvPicPr>
            <a:picLocks noChangeAspect="1"/>
          </p:cNvPicPr>
          <p:nvPr/>
        </p:nvPicPr>
        <p:blipFill>
          <a:blip r:embed="rId3"/>
          <a:stretch>
            <a:fillRect/>
          </a:stretch>
        </p:blipFill>
        <p:spPr>
          <a:xfrm>
            <a:off x="3163058" y="2477325"/>
            <a:ext cx="2773396" cy="1686912"/>
          </a:xfrm>
          <a:prstGeom prst="rect">
            <a:avLst/>
          </a:prstGeom>
        </p:spPr>
      </p:pic>
      <p:sp>
        <p:nvSpPr>
          <p:cNvPr id="12" name="Rectangle 11">
            <a:extLst>
              <a:ext uri="{FF2B5EF4-FFF2-40B4-BE49-F238E27FC236}">
                <a16:creationId xmlns:a16="http://schemas.microsoft.com/office/drawing/2014/main" xmlns="" id="{FF404BBF-4A11-F640-A04D-BD737DE1EFB4}"/>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Slide Number Placeholder 7">
            <a:extLst>
              <a:ext uri="{FF2B5EF4-FFF2-40B4-BE49-F238E27FC236}">
                <a16:creationId xmlns:a16="http://schemas.microsoft.com/office/drawing/2014/main" xmlns="" id="{27214F65-37EC-4CFA-B30D-0D052A818A6D}"/>
              </a:ext>
            </a:extLst>
          </p:cNvPr>
          <p:cNvSpPr txBox="1">
            <a:spLocks/>
          </p:cNvSpPr>
          <p:nvPr/>
        </p:nvSpPr>
        <p:spPr>
          <a:xfrm>
            <a:off x="6743700" y="6344346"/>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20-</a:t>
            </a:r>
            <a:fld id="{389021C6-BF4E-47D5-A0FD-A156D54A87E1}" type="slidenum">
              <a:rPr lang="en-US" smtClean="0">
                <a:solidFill>
                  <a:schemeClr val="tx1">
                    <a:lumMod val="50000"/>
                    <a:lumOff val="50000"/>
                  </a:schemeClr>
                </a:solidFill>
              </a:rPr>
              <a:pPr>
                <a:defRPr/>
              </a:pPr>
              <a:t>20</a:t>
            </a:fld>
            <a:endParaRPr lang="en-US" dirty="0">
              <a:solidFill>
                <a:schemeClr val="tx1">
                  <a:lumMod val="50000"/>
                  <a:lumOff val="50000"/>
                </a:schemeClr>
              </a:solidFill>
            </a:endParaRPr>
          </a:p>
        </p:txBody>
      </p:sp>
      <p:sp>
        <p:nvSpPr>
          <p:cNvPr id="10" name="Rounded Rectangle 16">
            <a:extLst>
              <a:ext uri="{FF2B5EF4-FFF2-40B4-BE49-F238E27FC236}">
                <a16:creationId xmlns:a16="http://schemas.microsoft.com/office/drawing/2014/main" xmlns="" id="{26A3844E-2AA0-4814-A708-DAC67882B025}"/>
              </a:ext>
            </a:extLst>
          </p:cNvPr>
          <p:cNvSpPr/>
          <p:nvPr/>
        </p:nvSpPr>
        <p:spPr>
          <a:xfrm>
            <a:off x="76199" y="6553200"/>
            <a:ext cx="6553201" cy="25175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Prepare the operating budgets of a master budget for a manufacturing company</a:t>
            </a:r>
            <a:r>
              <a:rPr lang="en-US" sz="1100" dirty="0">
                <a:solidFill>
                  <a:prstClr val="black"/>
                </a:solidFill>
              </a:rPr>
              <a:t>.</a:t>
            </a:r>
            <a:endParaRPr lang="en-US" sz="1100" dirty="0"/>
          </a:p>
        </p:txBody>
      </p:sp>
      <p:pic>
        <p:nvPicPr>
          <p:cNvPr id="2" name="Picture 1">
            <a:extLst>
              <a:ext uri="{FF2B5EF4-FFF2-40B4-BE49-F238E27FC236}">
                <a16:creationId xmlns:a16="http://schemas.microsoft.com/office/drawing/2014/main" xmlns="" id="{7D19DF85-2BE3-4CCF-AFAE-94007A1FDDBC}"/>
              </a:ext>
            </a:extLst>
          </p:cNvPr>
          <p:cNvPicPr>
            <a:picLocks noChangeAspect="1"/>
          </p:cNvPicPr>
          <p:nvPr/>
        </p:nvPicPr>
        <p:blipFill>
          <a:blip r:embed="rId4"/>
          <a:stretch>
            <a:fillRect/>
          </a:stretch>
        </p:blipFill>
        <p:spPr>
          <a:xfrm>
            <a:off x="735103" y="4066739"/>
            <a:ext cx="7673793" cy="1686912"/>
          </a:xfrm>
          <a:prstGeom prst="rect">
            <a:avLst/>
          </a:prstGeom>
        </p:spPr>
      </p:pic>
    </p:spTree>
    <p:extLst>
      <p:ext uri="{BB962C8B-B14F-4D97-AF65-F5344CB8AC3E}">
        <p14:creationId xmlns:p14="http://schemas.microsoft.com/office/powerpoint/2010/main" val="4162706374"/>
      </p:ext>
    </p:extLst>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1873D5C-8896-4626-8567-7C53922C2DB5}"/>
              </a:ext>
            </a:extLst>
          </p:cNvPr>
          <p:cNvPicPr>
            <a:picLocks noChangeAspect="1"/>
          </p:cNvPicPr>
          <p:nvPr/>
        </p:nvPicPr>
        <p:blipFill>
          <a:blip r:embed="rId3"/>
          <a:stretch>
            <a:fillRect/>
          </a:stretch>
        </p:blipFill>
        <p:spPr>
          <a:xfrm>
            <a:off x="505894" y="2230082"/>
            <a:ext cx="7955045" cy="1961084"/>
          </a:xfrm>
          <a:prstGeom prst="rect">
            <a:avLst/>
          </a:prstGeom>
        </p:spPr>
      </p:pic>
      <p:sp>
        <p:nvSpPr>
          <p:cNvPr id="6152" name="Rectangle 8"/>
          <p:cNvSpPr>
            <a:spLocks noGrp="1" noChangeArrowheads="1"/>
          </p:cNvSpPr>
          <p:nvPr>
            <p:ph type="title"/>
          </p:nvPr>
        </p:nvSpPr>
        <p:spPr>
          <a:xfrm>
            <a:off x="287383" y="457200"/>
            <a:ext cx="8534400" cy="1143000"/>
          </a:xfrm>
        </p:spPr>
        <p:txBody>
          <a:bodyPr/>
          <a:lstStyle/>
          <a:p>
            <a:r>
              <a:rPr lang="en-US" altLang="en-US" b="1" dirty="0"/>
              <a:t>Selling Expense Budget</a:t>
            </a:r>
            <a:endParaRPr lang="en-US" altLang="en-US" sz="2600" b="1" dirty="0"/>
          </a:p>
        </p:txBody>
      </p:sp>
      <p:sp>
        <p:nvSpPr>
          <p:cNvPr id="6148" name="AutoShape 5"/>
          <p:cNvSpPr>
            <a:spLocks noChangeArrowheads="1"/>
          </p:cNvSpPr>
          <p:nvPr/>
        </p:nvSpPr>
        <p:spPr bwMode="auto">
          <a:xfrm>
            <a:off x="2971800" y="3276600"/>
            <a:ext cx="4114800" cy="433347"/>
          </a:xfrm>
          <a:prstGeom prst="roundRect">
            <a:avLst>
              <a:gd name="adj" fmla="val 12495"/>
            </a:avLst>
          </a:prstGeom>
          <a:noFill/>
          <a:ln w="38100">
            <a:solidFill>
              <a:srgbClr val="0070C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12" name="Rectangle 3"/>
          <p:cNvSpPr>
            <a:spLocks noChangeArrowheads="1"/>
          </p:cNvSpPr>
          <p:nvPr/>
        </p:nvSpPr>
        <p:spPr bwMode="auto">
          <a:xfrm>
            <a:off x="678127" y="4672706"/>
            <a:ext cx="7752912" cy="965368"/>
          </a:xfrm>
          <a:prstGeom prst="rect">
            <a:avLst/>
          </a:prstGeom>
          <a:solidFill>
            <a:schemeClr val="accent1">
              <a:lumMod val="20000"/>
              <a:lumOff val="80000"/>
            </a:schemeClr>
          </a:solidFill>
          <a:ln>
            <a:noFill/>
          </a:ln>
        </p:spPr>
        <p:txBody>
          <a:bodyPr lIns="90488" tIns="44450" rIns="90488" bIns="44450"/>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5000"/>
              </a:lnSpc>
              <a:spcBef>
                <a:spcPct val="40000"/>
              </a:spcBef>
              <a:buSzPct val="100000"/>
              <a:buFont typeface="Wingdings" pitchFamily="2" charset="2"/>
              <a:buChar char="§"/>
            </a:pPr>
            <a:r>
              <a:rPr lang="en-US" altLang="en-US" sz="2200" b="1" dirty="0">
                <a:latin typeface="Arial Narrow" panose="020B0606020202030204" pitchFamily="34" charset="0"/>
              </a:rPr>
              <a:t>TSC pays sales commissions equal to 10 percent of total sales.</a:t>
            </a:r>
          </a:p>
          <a:p>
            <a:pPr eaLnBrk="1" hangingPunct="1">
              <a:lnSpc>
                <a:spcPct val="95000"/>
              </a:lnSpc>
              <a:spcBef>
                <a:spcPct val="40000"/>
              </a:spcBef>
              <a:buSzPct val="100000"/>
              <a:buFont typeface="Wingdings" pitchFamily="2" charset="2"/>
              <a:buChar char="§"/>
            </a:pPr>
            <a:r>
              <a:rPr lang="en-US" altLang="en-US" sz="2200" b="1" dirty="0">
                <a:latin typeface="Arial Narrow" panose="020B0606020202030204" pitchFamily="34" charset="0"/>
              </a:rPr>
              <a:t>TSC pays a monthly salary of $2,000 to its sales manager. </a:t>
            </a:r>
          </a:p>
        </p:txBody>
      </p:sp>
      <p:sp>
        <p:nvSpPr>
          <p:cNvPr id="13" name="TextBox 12"/>
          <p:cNvSpPr txBox="1"/>
          <p:nvPr/>
        </p:nvSpPr>
        <p:spPr>
          <a:xfrm>
            <a:off x="7556994" y="145280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20.11</a:t>
            </a:r>
          </a:p>
        </p:txBody>
      </p:sp>
      <p:sp>
        <p:nvSpPr>
          <p:cNvPr id="16" name="Rectangle 15">
            <a:extLst>
              <a:ext uri="{FF2B5EF4-FFF2-40B4-BE49-F238E27FC236}">
                <a16:creationId xmlns:a16="http://schemas.microsoft.com/office/drawing/2014/main" xmlns="" id="{3EFD7587-31B8-A94D-9E39-440B979D1C22}"/>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227C9EC8-FBDF-4410-BE9F-C01601F1F6B1}"/>
              </a:ext>
            </a:extLst>
          </p:cNvPr>
          <p:cNvSpPr txBox="1">
            <a:spLocks/>
          </p:cNvSpPr>
          <p:nvPr/>
        </p:nvSpPr>
        <p:spPr>
          <a:xfrm>
            <a:off x="6743700" y="6344346"/>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20-</a:t>
            </a:r>
            <a:fld id="{389021C6-BF4E-47D5-A0FD-A156D54A87E1}" type="slidenum">
              <a:rPr lang="en-US" smtClean="0">
                <a:solidFill>
                  <a:schemeClr val="tx1">
                    <a:lumMod val="50000"/>
                    <a:lumOff val="50000"/>
                  </a:schemeClr>
                </a:solidFill>
              </a:rPr>
              <a:pPr>
                <a:defRPr/>
              </a:pPr>
              <a:t>21</a:t>
            </a:fld>
            <a:endParaRPr lang="en-US" dirty="0">
              <a:solidFill>
                <a:schemeClr val="tx1">
                  <a:lumMod val="50000"/>
                  <a:lumOff val="50000"/>
                </a:schemeClr>
              </a:solidFill>
            </a:endParaRPr>
          </a:p>
        </p:txBody>
      </p:sp>
      <p:sp>
        <p:nvSpPr>
          <p:cNvPr id="11" name="Rounded Rectangle 16">
            <a:extLst>
              <a:ext uri="{FF2B5EF4-FFF2-40B4-BE49-F238E27FC236}">
                <a16:creationId xmlns:a16="http://schemas.microsoft.com/office/drawing/2014/main" xmlns="" id="{D13CE46F-0CA1-4BEA-AB13-6DCB550158D0}"/>
              </a:ext>
            </a:extLst>
          </p:cNvPr>
          <p:cNvSpPr/>
          <p:nvPr/>
        </p:nvSpPr>
        <p:spPr>
          <a:xfrm>
            <a:off x="76199" y="6553200"/>
            <a:ext cx="6553201" cy="25175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Prepare the operating budgets of a master budget for a manufacturing company</a:t>
            </a:r>
            <a:r>
              <a:rPr lang="en-US" sz="1100" dirty="0">
                <a:solidFill>
                  <a:prstClr val="black"/>
                </a:solidFill>
              </a:rPr>
              <a:t>.</a:t>
            </a:r>
            <a:endParaRPr lang="en-US" sz="1100" dirty="0"/>
          </a:p>
        </p:txBody>
      </p:sp>
    </p:spTree>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5"/>
          <p:cNvSpPr>
            <a:spLocks noGrp="1" noChangeArrowheads="1"/>
          </p:cNvSpPr>
          <p:nvPr>
            <p:ph type="title"/>
          </p:nvPr>
        </p:nvSpPr>
        <p:spPr>
          <a:xfrm>
            <a:off x="345687" y="785315"/>
            <a:ext cx="8534400" cy="1143000"/>
          </a:xfrm>
        </p:spPr>
        <p:txBody>
          <a:bodyPr/>
          <a:lstStyle/>
          <a:p>
            <a:r>
              <a:rPr lang="en-US" altLang="en-US" b="1" dirty="0"/>
              <a:t>General and Administrative</a:t>
            </a:r>
            <a:br>
              <a:rPr lang="en-US" altLang="en-US" b="1" dirty="0"/>
            </a:br>
            <a:r>
              <a:rPr lang="en-US" altLang="en-US" b="1" dirty="0"/>
              <a:t>Expense Budget</a:t>
            </a:r>
          </a:p>
        </p:txBody>
      </p:sp>
      <p:sp>
        <p:nvSpPr>
          <p:cNvPr id="8" name="Rectangle 3"/>
          <p:cNvSpPr>
            <a:spLocks noChangeArrowheads="1"/>
          </p:cNvSpPr>
          <p:nvPr/>
        </p:nvSpPr>
        <p:spPr bwMode="auto">
          <a:xfrm>
            <a:off x="193287" y="2059094"/>
            <a:ext cx="8839200" cy="912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ctr" eaLnBrk="1" hangingPunct="1">
              <a:lnSpc>
                <a:spcPct val="95000"/>
              </a:lnSpc>
              <a:spcBef>
                <a:spcPct val="40000"/>
              </a:spcBef>
              <a:buSzPct val="100000"/>
            </a:pPr>
            <a:r>
              <a:rPr lang="en-US" altLang="en-US" sz="2400" b="1" dirty="0"/>
              <a:t>Toronto Sticks Company has general and administrative salaries of $54,000 per year or $4,500 per month.</a:t>
            </a:r>
          </a:p>
        </p:txBody>
      </p:sp>
      <p:sp>
        <p:nvSpPr>
          <p:cNvPr id="10" name="TextBox 9"/>
          <p:cNvSpPr txBox="1"/>
          <p:nvPr/>
        </p:nvSpPr>
        <p:spPr>
          <a:xfrm>
            <a:off x="7928124" y="317965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20.12</a:t>
            </a:r>
          </a:p>
        </p:txBody>
      </p:sp>
      <p:sp>
        <p:nvSpPr>
          <p:cNvPr id="12" name="Rectangle 11">
            <a:extLst>
              <a:ext uri="{FF2B5EF4-FFF2-40B4-BE49-F238E27FC236}">
                <a16:creationId xmlns:a16="http://schemas.microsoft.com/office/drawing/2014/main" xmlns="" id="{37E0002D-793B-AD46-9603-D38EF64A89C0}"/>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2" name="Picture 1">
            <a:extLst>
              <a:ext uri="{FF2B5EF4-FFF2-40B4-BE49-F238E27FC236}">
                <a16:creationId xmlns:a16="http://schemas.microsoft.com/office/drawing/2014/main" xmlns="" id="{DF12BD22-A53D-4400-BC32-96C3D3580107}"/>
              </a:ext>
            </a:extLst>
          </p:cNvPr>
          <p:cNvPicPr>
            <a:picLocks noChangeAspect="1"/>
          </p:cNvPicPr>
          <p:nvPr/>
        </p:nvPicPr>
        <p:blipFill>
          <a:blip r:embed="rId3"/>
          <a:stretch>
            <a:fillRect/>
          </a:stretch>
        </p:blipFill>
        <p:spPr>
          <a:xfrm>
            <a:off x="681052" y="3085774"/>
            <a:ext cx="7050461" cy="1008966"/>
          </a:xfrm>
          <a:prstGeom prst="rect">
            <a:avLst/>
          </a:prstGeom>
        </p:spPr>
      </p:pic>
      <p:sp>
        <p:nvSpPr>
          <p:cNvPr id="9" name="Slide Number Placeholder 7">
            <a:extLst>
              <a:ext uri="{FF2B5EF4-FFF2-40B4-BE49-F238E27FC236}">
                <a16:creationId xmlns:a16="http://schemas.microsoft.com/office/drawing/2014/main" xmlns="" id="{F6FAEBBE-CE67-4006-B69E-B91638FA8D67}"/>
              </a:ext>
            </a:extLst>
          </p:cNvPr>
          <p:cNvSpPr txBox="1">
            <a:spLocks/>
          </p:cNvSpPr>
          <p:nvPr/>
        </p:nvSpPr>
        <p:spPr>
          <a:xfrm>
            <a:off x="6743700" y="6344346"/>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20-</a:t>
            </a:r>
            <a:fld id="{389021C6-BF4E-47D5-A0FD-A156D54A87E1}" type="slidenum">
              <a:rPr lang="en-US" smtClean="0">
                <a:solidFill>
                  <a:schemeClr val="tx1">
                    <a:lumMod val="50000"/>
                    <a:lumOff val="50000"/>
                  </a:schemeClr>
                </a:solidFill>
              </a:rPr>
              <a:pPr>
                <a:defRPr/>
              </a:pPr>
              <a:t>22</a:t>
            </a:fld>
            <a:endParaRPr lang="en-US" dirty="0">
              <a:solidFill>
                <a:schemeClr val="tx1">
                  <a:lumMod val="50000"/>
                  <a:lumOff val="50000"/>
                </a:schemeClr>
              </a:solidFill>
            </a:endParaRPr>
          </a:p>
        </p:txBody>
      </p:sp>
      <p:sp>
        <p:nvSpPr>
          <p:cNvPr id="13" name="Rounded Rectangle 16">
            <a:extLst>
              <a:ext uri="{FF2B5EF4-FFF2-40B4-BE49-F238E27FC236}">
                <a16:creationId xmlns:a16="http://schemas.microsoft.com/office/drawing/2014/main" xmlns="" id="{48D53D58-051B-4772-9684-DF03475166D9}"/>
              </a:ext>
            </a:extLst>
          </p:cNvPr>
          <p:cNvSpPr/>
          <p:nvPr/>
        </p:nvSpPr>
        <p:spPr>
          <a:xfrm>
            <a:off x="76199" y="6553200"/>
            <a:ext cx="6553201" cy="25175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Prepare the operating budgets of a master budget for a manufacturing company</a:t>
            </a:r>
            <a:r>
              <a:rPr lang="en-US" sz="1100" dirty="0">
                <a:solidFill>
                  <a:prstClr val="black"/>
                </a:solidFill>
              </a:rPr>
              <a:t>.</a:t>
            </a:r>
            <a:endParaRPr lang="en-US" sz="1100"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ctrTitle"/>
          </p:nvPr>
        </p:nvSpPr>
        <p:spPr>
          <a:xfrm>
            <a:off x="881418" y="2381347"/>
            <a:ext cx="7315200" cy="2229395"/>
          </a:xfrm>
        </p:spPr>
        <p:txBody>
          <a:bodyPr/>
          <a:lstStyle/>
          <a:p>
            <a:r>
              <a:rPr lang="en-US" altLang="en-US" sz="4400" dirty="0">
                <a:ea typeface="ＭＳ Ｐゴシック" pitchFamily="34" charset="-128"/>
              </a:rPr>
              <a:t>Prepare a cash </a:t>
            </a:r>
            <a:r>
              <a:rPr lang="en-US" altLang="en-US" dirty="0">
                <a:ea typeface="ＭＳ Ｐゴシック" pitchFamily="34" charset="-128"/>
              </a:rPr>
              <a:t>b</a:t>
            </a:r>
            <a:r>
              <a:rPr lang="en-US" altLang="en-US" sz="4400" dirty="0">
                <a:ea typeface="ＭＳ Ｐゴシック" pitchFamily="34" charset="-128"/>
              </a:rPr>
              <a:t>udget for a manufacturing company.</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12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7382" y="2336384"/>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667795"/>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133600" y="1072653"/>
            <a:ext cx="5257800" cy="769441"/>
          </a:xfrm>
          <a:prstGeom prst="rect">
            <a:avLst/>
          </a:prstGeom>
          <a:noFill/>
        </p:spPr>
        <p:txBody>
          <a:bodyPr wrap="square" rtlCol="0">
            <a:spAutoFit/>
          </a:bodyPr>
          <a:lstStyle/>
          <a:p>
            <a:r>
              <a:rPr lang="en-US" altLang="en-US" sz="4400" b="1" dirty="0">
                <a:latin typeface="+mj-lt"/>
              </a:rPr>
              <a:t>Learning Objective P2</a:t>
            </a:r>
            <a:endParaRPr lang="en-US" sz="4400" dirty="0">
              <a:latin typeface="+mj-lt"/>
            </a:endParaRPr>
          </a:p>
        </p:txBody>
      </p:sp>
      <p:sp>
        <p:nvSpPr>
          <p:cNvPr id="10" name="Rectangle 9">
            <a:extLst>
              <a:ext uri="{FF2B5EF4-FFF2-40B4-BE49-F238E27FC236}">
                <a16:creationId xmlns:a16="http://schemas.microsoft.com/office/drawing/2014/main" xmlns="" id="{55272569-9E62-6849-A293-F6C64576BD65}"/>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Slide Number Placeholder 7">
            <a:extLst>
              <a:ext uri="{FF2B5EF4-FFF2-40B4-BE49-F238E27FC236}">
                <a16:creationId xmlns:a16="http://schemas.microsoft.com/office/drawing/2014/main" xmlns="" id="{9D681CC3-1433-4822-8491-DD725D876692}"/>
              </a:ext>
            </a:extLst>
          </p:cNvPr>
          <p:cNvSpPr txBox="1">
            <a:spLocks/>
          </p:cNvSpPr>
          <p:nvPr/>
        </p:nvSpPr>
        <p:spPr>
          <a:xfrm>
            <a:off x="6743700" y="6344346"/>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20-</a:t>
            </a:r>
            <a:fld id="{389021C6-BF4E-47D5-A0FD-A156D54A87E1}" type="slidenum">
              <a:rPr lang="en-US" smtClean="0">
                <a:solidFill>
                  <a:schemeClr val="tx1">
                    <a:lumMod val="50000"/>
                    <a:lumOff val="50000"/>
                  </a:schemeClr>
                </a:solidFill>
              </a:rPr>
              <a:pPr>
                <a:defRPr/>
              </a:pPr>
              <a:t>23</a:t>
            </a:fld>
            <a:endParaRPr lang="en-US" dirty="0">
              <a:solidFill>
                <a:schemeClr val="tx1">
                  <a:lumMod val="50000"/>
                  <a:lumOff val="50000"/>
                </a:schemeClr>
              </a:solidFill>
            </a:endParaRPr>
          </a:p>
        </p:txBody>
      </p:sp>
    </p:spTree>
    <p:extLst>
      <p:ext uri="{BB962C8B-B14F-4D97-AF65-F5344CB8AC3E}">
        <p14:creationId xmlns:p14="http://schemas.microsoft.com/office/powerpoint/2010/main" val="90616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69888" y="274638"/>
            <a:ext cx="8382000" cy="1143000"/>
          </a:xfrm>
        </p:spPr>
        <p:txBody>
          <a:bodyPr/>
          <a:lstStyle/>
          <a:p>
            <a:r>
              <a:rPr lang="en-US" altLang="en-US" b="1" dirty="0"/>
              <a:t>Capital Expenditures Budget</a:t>
            </a:r>
          </a:p>
        </p:txBody>
      </p:sp>
      <p:sp>
        <p:nvSpPr>
          <p:cNvPr id="3" name="TextBox 2"/>
          <p:cNvSpPr txBox="1"/>
          <p:nvPr/>
        </p:nvSpPr>
        <p:spPr>
          <a:xfrm>
            <a:off x="369888" y="1529169"/>
            <a:ext cx="8088312" cy="1200329"/>
          </a:xfrm>
          <a:prstGeom prst="rect">
            <a:avLst/>
          </a:prstGeom>
          <a:solidFill>
            <a:schemeClr val="bg1">
              <a:lumMod val="95000"/>
            </a:schemeClr>
          </a:solidFill>
        </p:spPr>
        <p:txBody>
          <a:bodyPr wrap="square" rtlCol="0">
            <a:spAutoFit/>
          </a:bodyPr>
          <a:lstStyle/>
          <a:p>
            <a:pPr algn="ctr"/>
            <a:r>
              <a:rPr lang="en-US" sz="2300" dirty="0"/>
              <a:t>The </a:t>
            </a:r>
            <a:r>
              <a:rPr lang="en-US" sz="2300" b="1" dirty="0"/>
              <a:t>capital expenditures budget </a:t>
            </a:r>
            <a:r>
              <a:rPr lang="en-US" altLang="en-US" sz="2400" dirty="0"/>
              <a:t>reports expected cash receipts and cash payments related to the sale and purchase of plant assets.</a:t>
            </a:r>
            <a:r>
              <a:rPr lang="en-US" sz="2300" dirty="0"/>
              <a:t> </a:t>
            </a:r>
          </a:p>
        </p:txBody>
      </p:sp>
      <p:sp>
        <p:nvSpPr>
          <p:cNvPr id="12" name="Rectangle 11">
            <a:extLst>
              <a:ext uri="{FF2B5EF4-FFF2-40B4-BE49-F238E27FC236}">
                <a16:creationId xmlns:a16="http://schemas.microsoft.com/office/drawing/2014/main" xmlns="" id="{F502E128-CA51-EE41-A1A5-992DDC1CDA48}"/>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4" name="Picture 3">
            <a:extLst>
              <a:ext uri="{FF2B5EF4-FFF2-40B4-BE49-F238E27FC236}">
                <a16:creationId xmlns:a16="http://schemas.microsoft.com/office/drawing/2014/main" xmlns="" id="{59515CE9-C53C-457B-8A9A-B03BE553B089}"/>
              </a:ext>
            </a:extLst>
          </p:cNvPr>
          <p:cNvPicPr>
            <a:picLocks noChangeAspect="1"/>
          </p:cNvPicPr>
          <p:nvPr/>
        </p:nvPicPr>
        <p:blipFill>
          <a:blip r:embed="rId3"/>
          <a:stretch>
            <a:fillRect/>
          </a:stretch>
        </p:blipFill>
        <p:spPr>
          <a:xfrm>
            <a:off x="1371600" y="3159795"/>
            <a:ext cx="6055954" cy="1154162"/>
          </a:xfrm>
          <a:prstGeom prst="rect">
            <a:avLst/>
          </a:prstGeom>
        </p:spPr>
      </p:pic>
      <p:sp>
        <p:nvSpPr>
          <p:cNvPr id="14" name="Rounded Rectangle 8">
            <a:extLst>
              <a:ext uri="{FF2B5EF4-FFF2-40B4-BE49-F238E27FC236}">
                <a16:creationId xmlns:a16="http://schemas.microsoft.com/office/drawing/2014/main" xmlns="" id="{C64B4855-4524-4B2E-861C-EA47182D4A90}"/>
              </a:ext>
            </a:extLst>
          </p:cNvPr>
          <p:cNvSpPr/>
          <p:nvPr/>
        </p:nvSpPr>
        <p:spPr>
          <a:xfrm>
            <a:off x="184031" y="6520622"/>
            <a:ext cx="4876800" cy="21841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Prepare a cash budget for a manufacturing company.</a:t>
            </a:r>
          </a:p>
        </p:txBody>
      </p:sp>
      <p:sp>
        <p:nvSpPr>
          <p:cNvPr id="8" name="Slide Number Placeholder 7">
            <a:extLst>
              <a:ext uri="{FF2B5EF4-FFF2-40B4-BE49-F238E27FC236}">
                <a16:creationId xmlns:a16="http://schemas.microsoft.com/office/drawing/2014/main" xmlns="" id="{51D429EE-8C7F-4F5C-B645-1D883558622A}"/>
              </a:ext>
            </a:extLst>
          </p:cNvPr>
          <p:cNvSpPr txBox="1">
            <a:spLocks/>
          </p:cNvSpPr>
          <p:nvPr/>
        </p:nvSpPr>
        <p:spPr>
          <a:xfrm>
            <a:off x="6743700" y="6344346"/>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20-</a:t>
            </a:r>
            <a:fld id="{389021C6-BF4E-47D5-A0FD-A156D54A87E1}" type="slidenum">
              <a:rPr lang="en-US" smtClean="0">
                <a:solidFill>
                  <a:schemeClr val="tx1">
                    <a:lumMod val="50000"/>
                    <a:lumOff val="50000"/>
                  </a:schemeClr>
                </a:solidFill>
              </a:rPr>
              <a:pPr>
                <a:defRPr/>
              </a:pPr>
              <a:t>24</a:t>
            </a:fld>
            <a:endParaRPr lang="en-US" dirty="0">
              <a:solidFill>
                <a:schemeClr val="tx1">
                  <a:lumMod val="50000"/>
                  <a:lumOff val="50000"/>
                </a:schemeClr>
              </a:solidFill>
            </a:endParaRPr>
          </a:p>
        </p:txBody>
      </p:sp>
    </p:spTree>
  </p:cSld>
  <p:clrMapOvr>
    <a:masterClrMapping/>
  </p:clrMapOvr>
  <p:transition spd="med">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11"/>
          <p:cNvSpPr>
            <a:spLocks noGrp="1" noChangeArrowheads="1"/>
          </p:cNvSpPr>
          <p:nvPr>
            <p:ph type="title"/>
          </p:nvPr>
        </p:nvSpPr>
        <p:spPr>
          <a:xfrm>
            <a:off x="437838" y="249829"/>
            <a:ext cx="8382000" cy="808038"/>
          </a:xfrm>
        </p:spPr>
        <p:txBody>
          <a:bodyPr/>
          <a:lstStyle/>
          <a:p>
            <a:r>
              <a:rPr lang="en-US" altLang="en-US" dirty="0"/>
              <a:t/>
            </a:r>
            <a:br>
              <a:rPr lang="en-US" altLang="en-US" dirty="0"/>
            </a:br>
            <a:r>
              <a:rPr lang="en-US" altLang="en-US" b="1" dirty="0"/>
              <a:t>Cash Budget (Financing Budget)</a:t>
            </a:r>
          </a:p>
        </p:txBody>
      </p:sp>
      <p:sp>
        <p:nvSpPr>
          <p:cNvPr id="4" name="TextBox 3"/>
          <p:cNvSpPr txBox="1"/>
          <p:nvPr/>
        </p:nvSpPr>
        <p:spPr>
          <a:xfrm>
            <a:off x="76200" y="1359612"/>
            <a:ext cx="9067800" cy="830997"/>
          </a:xfrm>
          <a:prstGeom prst="rect">
            <a:avLst/>
          </a:prstGeom>
          <a:solidFill>
            <a:schemeClr val="bg1">
              <a:lumMod val="95000"/>
            </a:schemeClr>
          </a:solidFill>
        </p:spPr>
        <p:txBody>
          <a:bodyPr wrap="square" rtlCol="0">
            <a:spAutoFit/>
          </a:bodyPr>
          <a:lstStyle/>
          <a:p>
            <a:pPr algn="ctr"/>
            <a:r>
              <a:rPr lang="en-US" sz="2400" dirty="0"/>
              <a:t>The next step is to prepare the cash budget, which shows budged cash receipts and cash payments during the budget period. </a:t>
            </a:r>
          </a:p>
        </p:txBody>
      </p:sp>
      <p:sp>
        <p:nvSpPr>
          <p:cNvPr id="6" name="TextBox 5"/>
          <p:cNvSpPr txBox="1"/>
          <p:nvPr/>
        </p:nvSpPr>
        <p:spPr>
          <a:xfrm>
            <a:off x="1905000" y="2588509"/>
            <a:ext cx="5105400" cy="369332"/>
          </a:xfrm>
          <a:prstGeom prst="rect">
            <a:avLst/>
          </a:prstGeom>
          <a:solidFill>
            <a:srgbClr val="FFFFAF"/>
          </a:solidFill>
        </p:spPr>
        <p:txBody>
          <a:bodyPr wrap="square" rtlCol="0">
            <a:spAutoFit/>
          </a:bodyPr>
          <a:lstStyle/>
          <a:p>
            <a:r>
              <a:rPr lang="en-US" b="1" dirty="0"/>
              <a:t>The general formula for a cash budget is:</a:t>
            </a:r>
          </a:p>
        </p:txBody>
      </p:sp>
      <p:sp>
        <p:nvSpPr>
          <p:cNvPr id="9" name="Rounded Rectangle 8"/>
          <p:cNvSpPr/>
          <p:nvPr/>
        </p:nvSpPr>
        <p:spPr>
          <a:xfrm>
            <a:off x="76200" y="6633929"/>
            <a:ext cx="4876800" cy="21841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Prepare a cash budget for a manufacturing company.</a:t>
            </a:r>
          </a:p>
        </p:txBody>
      </p:sp>
      <p:sp>
        <p:nvSpPr>
          <p:cNvPr id="10" name="TextBox 9"/>
          <p:cNvSpPr txBox="1"/>
          <p:nvPr/>
        </p:nvSpPr>
        <p:spPr>
          <a:xfrm>
            <a:off x="7604185" y="261467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20.13</a:t>
            </a:r>
          </a:p>
        </p:txBody>
      </p:sp>
      <p:sp>
        <p:nvSpPr>
          <p:cNvPr id="12" name="Rectangle 11">
            <a:extLst>
              <a:ext uri="{FF2B5EF4-FFF2-40B4-BE49-F238E27FC236}">
                <a16:creationId xmlns:a16="http://schemas.microsoft.com/office/drawing/2014/main" xmlns="" id="{0B58F8FD-FFBF-074F-829B-1B47D3FE952A}"/>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989B603B-18B8-416B-9EA1-4975EFF14697}"/>
              </a:ext>
            </a:extLst>
          </p:cNvPr>
          <p:cNvSpPr txBox="1">
            <a:spLocks/>
          </p:cNvSpPr>
          <p:nvPr/>
        </p:nvSpPr>
        <p:spPr>
          <a:xfrm>
            <a:off x="6743700" y="6344346"/>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20-</a:t>
            </a:r>
            <a:fld id="{389021C6-BF4E-47D5-A0FD-A156D54A87E1}" type="slidenum">
              <a:rPr lang="en-US" smtClean="0">
                <a:solidFill>
                  <a:schemeClr val="tx1">
                    <a:lumMod val="50000"/>
                    <a:lumOff val="50000"/>
                  </a:schemeClr>
                </a:solidFill>
              </a:rPr>
              <a:pPr>
                <a:defRPr/>
              </a:pPr>
              <a:t>25</a:t>
            </a:fld>
            <a:endParaRPr lang="en-US" dirty="0">
              <a:solidFill>
                <a:schemeClr val="tx1">
                  <a:lumMod val="50000"/>
                  <a:lumOff val="50000"/>
                </a:schemeClr>
              </a:solidFill>
            </a:endParaRPr>
          </a:p>
        </p:txBody>
      </p:sp>
      <p:pic>
        <p:nvPicPr>
          <p:cNvPr id="5" name="Picture 4">
            <a:extLst>
              <a:ext uri="{FF2B5EF4-FFF2-40B4-BE49-F238E27FC236}">
                <a16:creationId xmlns:a16="http://schemas.microsoft.com/office/drawing/2014/main" xmlns="" id="{7D00D99F-1124-489D-8FAC-B338E5FFE8E5}"/>
              </a:ext>
            </a:extLst>
          </p:cNvPr>
          <p:cNvPicPr>
            <a:picLocks noChangeAspect="1"/>
          </p:cNvPicPr>
          <p:nvPr/>
        </p:nvPicPr>
        <p:blipFill>
          <a:blip r:embed="rId3"/>
          <a:stretch>
            <a:fillRect/>
          </a:stretch>
        </p:blipFill>
        <p:spPr>
          <a:xfrm>
            <a:off x="552952" y="3583991"/>
            <a:ext cx="8038095" cy="1533333"/>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0" name="Rectangle 15"/>
          <p:cNvSpPr>
            <a:spLocks noGrp="1" noChangeArrowheads="1"/>
          </p:cNvSpPr>
          <p:nvPr>
            <p:ph type="title"/>
          </p:nvPr>
        </p:nvSpPr>
        <p:spPr>
          <a:xfrm>
            <a:off x="304800" y="345408"/>
            <a:ext cx="8534400" cy="1143000"/>
          </a:xfrm>
        </p:spPr>
        <p:txBody>
          <a:bodyPr/>
          <a:lstStyle/>
          <a:p>
            <a:r>
              <a:rPr lang="en-US" altLang="en-US" b="1" dirty="0"/>
              <a:t>Budgeted Cash Receipts from Sales</a:t>
            </a:r>
          </a:p>
        </p:txBody>
      </p:sp>
      <p:sp>
        <p:nvSpPr>
          <p:cNvPr id="11291" name="Rectangle 11"/>
          <p:cNvSpPr>
            <a:spLocks noChangeArrowheads="1"/>
          </p:cNvSpPr>
          <p:nvPr/>
        </p:nvSpPr>
        <p:spPr bwMode="auto">
          <a:xfrm>
            <a:off x="1219200" y="5316899"/>
            <a:ext cx="6705600" cy="828432"/>
          </a:xfrm>
          <a:prstGeom prst="rect">
            <a:avLst/>
          </a:prstGeom>
          <a:solidFill>
            <a:srgbClr val="CCECFF"/>
          </a:solidFill>
          <a:ln w="57150" cmpd="thinThick">
            <a:solidFill>
              <a:srgbClr val="FC0128"/>
            </a:solidFill>
            <a:miter lim="800000"/>
            <a:headEnd/>
            <a:tailEnd/>
          </a:ln>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latin typeface="Arial Narrow" pitchFamily="34" charset="0"/>
              </a:rPr>
              <a:t>Accounts receivable balance at the end of each month is 60% of that month’s budgeted sales.</a:t>
            </a:r>
          </a:p>
        </p:txBody>
      </p:sp>
      <p:sp>
        <p:nvSpPr>
          <p:cNvPr id="11299" name="Rectangle 10"/>
          <p:cNvSpPr>
            <a:spLocks noChangeArrowheads="1"/>
          </p:cNvSpPr>
          <p:nvPr/>
        </p:nvSpPr>
        <p:spPr bwMode="auto">
          <a:xfrm>
            <a:off x="2895600" y="3442444"/>
            <a:ext cx="3685946" cy="459100"/>
          </a:xfrm>
          <a:prstGeom prst="rect">
            <a:avLst/>
          </a:prstGeom>
          <a:solidFill>
            <a:schemeClr val="bg1">
              <a:lumMod val="95000"/>
            </a:schemeClr>
          </a:solidFill>
          <a:ln w="57150" cmpd="thinThick">
            <a:solidFill>
              <a:schemeClr val="tx2"/>
            </a:solidFill>
            <a:miter lim="800000"/>
            <a:headEnd/>
            <a:tailEnd/>
          </a:ln>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dirty="0"/>
              <a:t>From TSC’ sales budget</a:t>
            </a:r>
          </a:p>
        </p:txBody>
      </p:sp>
      <p:sp>
        <p:nvSpPr>
          <p:cNvPr id="11293" name="Rectangle 8"/>
          <p:cNvSpPr>
            <a:spLocks noChangeArrowheads="1"/>
          </p:cNvSpPr>
          <p:nvPr/>
        </p:nvSpPr>
        <p:spPr bwMode="auto">
          <a:xfrm>
            <a:off x="3084585" y="4148820"/>
            <a:ext cx="3352800" cy="838200"/>
          </a:xfrm>
          <a:prstGeom prst="rect">
            <a:avLst/>
          </a:prstGeom>
          <a:solidFill>
            <a:srgbClr val="CCECFF"/>
          </a:solidFill>
          <a:ln w="57150" cmpd="thinThick">
            <a:solidFill>
              <a:srgbClr val="FC0128"/>
            </a:solidFill>
            <a:miter lim="800000"/>
            <a:headEnd/>
            <a:tailEnd/>
          </a:ln>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latin typeface="Arial Narrow" pitchFamily="34" charset="0"/>
              </a:rPr>
              <a:t>Cash sales are 40% </a:t>
            </a:r>
            <a:br>
              <a:rPr lang="en-US" altLang="en-US" sz="2400" b="1" dirty="0">
                <a:latin typeface="Arial Narrow" pitchFamily="34" charset="0"/>
              </a:rPr>
            </a:br>
            <a:r>
              <a:rPr lang="en-US" altLang="en-US" sz="2400" b="1" dirty="0">
                <a:latin typeface="Arial Narrow" pitchFamily="34" charset="0"/>
              </a:rPr>
              <a:t>of each month’s sales.</a:t>
            </a:r>
          </a:p>
        </p:txBody>
      </p:sp>
      <p:sp>
        <p:nvSpPr>
          <p:cNvPr id="14" name="TextBox 13"/>
          <p:cNvSpPr txBox="1"/>
          <p:nvPr/>
        </p:nvSpPr>
        <p:spPr>
          <a:xfrm>
            <a:off x="7888941" y="148840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20.14</a:t>
            </a:r>
          </a:p>
        </p:txBody>
      </p:sp>
      <p:sp>
        <p:nvSpPr>
          <p:cNvPr id="15" name="Rounded Rectangle 8">
            <a:extLst>
              <a:ext uri="{FF2B5EF4-FFF2-40B4-BE49-F238E27FC236}">
                <a16:creationId xmlns:a16="http://schemas.microsoft.com/office/drawing/2014/main" xmlns="" id="{16E0F190-8F3D-4B1B-9E98-29B1A48BE9BA}"/>
              </a:ext>
            </a:extLst>
          </p:cNvPr>
          <p:cNvSpPr/>
          <p:nvPr/>
        </p:nvSpPr>
        <p:spPr>
          <a:xfrm>
            <a:off x="76200" y="6608171"/>
            <a:ext cx="4876800" cy="21841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Prepare a cash budget for a manufacturing company.</a:t>
            </a:r>
          </a:p>
        </p:txBody>
      </p:sp>
      <p:sp>
        <p:nvSpPr>
          <p:cNvPr id="18" name="Rectangle 17">
            <a:extLst>
              <a:ext uri="{FF2B5EF4-FFF2-40B4-BE49-F238E27FC236}">
                <a16:creationId xmlns:a16="http://schemas.microsoft.com/office/drawing/2014/main" xmlns="" id="{1F82EB38-2DA4-2042-8F06-25B08222BCD0}"/>
              </a:ext>
            </a:extLst>
          </p:cNvPr>
          <p:cNvSpPr>
            <a:spLocks noGrp="1" noChangeArrowheads="1"/>
          </p:cNvSpPr>
          <p:nvPr/>
        </p:nvSpPr>
        <p:spPr bwMode="auto">
          <a:xfrm>
            <a:off x="6414973" y="646142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D198A020-E052-4DC8-8F89-465A456083EC}"/>
              </a:ext>
            </a:extLst>
          </p:cNvPr>
          <p:cNvSpPr txBox="1">
            <a:spLocks/>
          </p:cNvSpPr>
          <p:nvPr/>
        </p:nvSpPr>
        <p:spPr>
          <a:xfrm>
            <a:off x="6934200" y="6461456"/>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20-</a:t>
            </a:r>
            <a:fld id="{389021C6-BF4E-47D5-A0FD-A156D54A87E1}" type="slidenum">
              <a:rPr lang="en-US" smtClean="0">
                <a:solidFill>
                  <a:schemeClr val="tx1">
                    <a:lumMod val="50000"/>
                    <a:lumOff val="50000"/>
                  </a:schemeClr>
                </a:solidFill>
              </a:rPr>
              <a:pPr>
                <a:defRPr/>
              </a:pPr>
              <a:t>26</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F89D9B4B-54DD-4581-95B7-1DB278504C65}"/>
              </a:ext>
            </a:extLst>
          </p:cNvPr>
          <p:cNvPicPr>
            <a:picLocks noChangeAspect="1"/>
          </p:cNvPicPr>
          <p:nvPr/>
        </p:nvPicPr>
        <p:blipFill>
          <a:blip r:embed="rId3"/>
          <a:stretch>
            <a:fillRect/>
          </a:stretch>
        </p:blipFill>
        <p:spPr>
          <a:xfrm>
            <a:off x="609007" y="1392933"/>
            <a:ext cx="7178633" cy="1884571"/>
          </a:xfrm>
          <a:prstGeom prst="rect">
            <a:avLst/>
          </a:prstGeom>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99"/>
                                        </p:tgtEl>
                                        <p:attrNameLst>
                                          <p:attrName>style.visibility</p:attrName>
                                        </p:attrNameLst>
                                      </p:cBhvr>
                                      <p:to>
                                        <p:strVal val="visible"/>
                                      </p:to>
                                    </p:set>
                                    <p:animEffect transition="in" filter="dissolve">
                                      <p:cBhvr>
                                        <p:cTn id="7" dur="500"/>
                                        <p:tgtEl>
                                          <p:spTgt spid="1129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291"/>
                                        </p:tgtEl>
                                        <p:attrNameLst>
                                          <p:attrName>style.visibility</p:attrName>
                                        </p:attrNameLst>
                                      </p:cBhvr>
                                      <p:to>
                                        <p:strVal val="visible"/>
                                      </p:to>
                                    </p:set>
                                    <p:animEffect transition="in" filter="dissolve">
                                      <p:cBhvr>
                                        <p:cTn id="12" dur="1000"/>
                                        <p:tgtEl>
                                          <p:spTgt spid="1129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293"/>
                                        </p:tgtEl>
                                        <p:attrNameLst>
                                          <p:attrName>style.visibility</p:attrName>
                                        </p:attrNameLst>
                                      </p:cBhvr>
                                      <p:to>
                                        <p:strVal val="visible"/>
                                      </p:to>
                                    </p:set>
                                    <p:animEffect transition="in" filter="dissolve">
                                      <p:cBhvr>
                                        <p:cTn id="17" dur="1000"/>
                                        <p:tgtEl>
                                          <p:spTgt spid="11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1" grpId="0" animBg="1"/>
      <p:bldP spid="11299" grpId="0" animBg="1"/>
      <p:bldP spid="1129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0" name="Rectangle 15"/>
          <p:cNvSpPr>
            <a:spLocks noGrp="1" noChangeArrowheads="1"/>
          </p:cNvSpPr>
          <p:nvPr>
            <p:ph type="title"/>
          </p:nvPr>
        </p:nvSpPr>
        <p:spPr>
          <a:xfrm>
            <a:off x="304800" y="345408"/>
            <a:ext cx="8534400" cy="1143000"/>
          </a:xfrm>
        </p:spPr>
        <p:txBody>
          <a:bodyPr/>
          <a:lstStyle/>
          <a:p>
            <a:r>
              <a:rPr lang="en-US" altLang="en-US" b="1" dirty="0"/>
              <a:t>Budgeted Cash Receipts: Timing</a:t>
            </a:r>
          </a:p>
        </p:txBody>
      </p:sp>
      <p:sp>
        <p:nvSpPr>
          <p:cNvPr id="15" name="Rounded Rectangle 8">
            <a:extLst>
              <a:ext uri="{FF2B5EF4-FFF2-40B4-BE49-F238E27FC236}">
                <a16:creationId xmlns:a16="http://schemas.microsoft.com/office/drawing/2014/main" xmlns="" id="{16E0F190-8F3D-4B1B-9E98-29B1A48BE9BA}"/>
              </a:ext>
            </a:extLst>
          </p:cNvPr>
          <p:cNvSpPr/>
          <p:nvPr/>
        </p:nvSpPr>
        <p:spPr>
          <a:xfrm>
            <a:off x="76200" y="6608171"/>
            <a:ext cx="4876800" cy="21841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Prepare a cash budget for a manufacturing company.</a:t>
            </a:r>
          </a:p>
        </p:txBody>
      </p:sp>
      <p:sp>
        <p:nvSpPr>
          <p:cNvPr id="18" name="Rectangle 17">
            <a:extLst>
              <a:ext uri="{FF2B5EF4-FFF2-40B4-BE49-F238E27FC236}">
                <a16:creationId xmlns:a16="http://schemas.microsoft.com/office/drawing/2014/main" xmlns="" id="{1F82EB38-2DA4-2042-8F06-25B08222BCD0}"/>
              </a:ext>
            </a:extLst>
          </p:cNvPr>
          <p:cNvSpPr>
            <a:spLocks noGrp="1" noChangeArrowheads="1"/>
          </p:cNvSpPr>
          <p:nvPr/>
        </p:nvSpPr>
        <p:spPr bwMode="auto">
          <a:xfrm>
            <a:off x="6400800" y="6425608"/>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7" name="Slide Number Placeholder 7">
            <a:extLst>
              <a:ext uri="{FF2B5EF4-FFF2-40B4-BE49-F238E27FC236}">
                <a16:creationId xmlns:a16="http://schemas.microsoft.com/office/drawing/2014/main" xmlns="" id="{FA218DFD-6E68-4E0B-8F3A-7328A00A2EE1}"/>
              </a:ext>
            </a:extLst>
          </p:cNvPr>
          <p:cNvSpPr txBox="1">
            <a:spLocks/>
          </p:cNvSpPr>
          <p:nvPr/>
        </p:nvSpPr>
        <p:spPr>
          <a:xfrm>
            <a:off x="6920753" y="6425608"/>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20-</a:t>
            </a:r>
            <a:fld id="{389021C6-BF4E-47D5-A0FD-A156D54A87E1}" type="slidenum">
              <a:rPr lang="en-US" smtClean="0">
                <a:solidFill>
                  <a:schemeClr val="tx1">
                    <a:lumMod val="50000"/>
                    <a:lumOff val="50000"/>
                  </a:schemeClr>
                </a:solidFill>
              </a:rPr>
              <a:pPr>
                <a:defRPr/>
              </a:pPr>
              <a:t>27</a:t>
            </a:fld>
            <a:endParaRPr lang="en-US" dirty="0">
              <a:solidFill>
                <a:schemeClr val="tx1">
                  <a:lumMod val="50000"/>
                  <a:lumOff val="50000"/>
                </a:schemeClr>
              </a:solidFill>
            </a:endParaRPr>
          </a:p>
        </p:txBody>
      </p:sp>
      <p:pic>
        <p:nvPicPr>
          <p:cNvPr id="8" name="Picture 7">
            <a:extLst>
              <a:ext uri="{FF2B5EF4-FFF2-40B4-BE49-F238E27FC236}">
                <a16:creationId xmlns:a16="http://schemas.microsoft.com/office/drawing/2014/main" xmlns="" id="{F05FAF2D-DFBE-4292-BC35-ADE517EA5D9B}"/>
              </a:ext>
            </a:extLst>
          </p:cNvPr>
          <p:cNvPicPr>
            <a:picLocks noChangeAspect="1"/>
          </p:cNvPicPr>
          <p:nvPr/>
        </p:nvPicPr>
        <p:blipFill>
          <a:blip r:embed="rId3"/>
          <a:stretch>
            <a:fillRect/>
          </a:stretch>
        </p:blipFill>
        <p:spPr>
          <a:xfrm>
            <a:off x="677293" y="1417066"/>
            <a:ext cx="7527798" cy="2011934"/>
          </a:xfrm>
          <a:prstGeom prst="rect">
            <a:avLst/>
          </a:prstGeom>
        </p:spPr>
      </p:pic>
      <p:pic>
        <p:nvPicPr>
          <p:cNvPr id="2" name="Picture 1">
            <a:extLst>
              <a:ext uri="{FF2B5EF4-FFF2-40B4-BE49-F238E27FC236}">
                <a16:creationId xmlns:a16="http://schemas.microsoft.com/office/drawing/2014/main" xmlns="" id="{2E37B6A0-9D88-4DF2-8907-4A311F15ED53}"/>
              </a:ext>
            </a:extLst>
          </p:cNvPr>
          <p:cNvPicPr>
            <a:picLocks noChangeAspect="1"/>
          </p:cNvPicPr>
          <p:nvPr/>
        </p:nvPicPr>
        <p:blipFill>
          <a:blip r:embed="rId4"/>
          <a:stretch>
            <a:fillRect/>
          </a:stretch>
        </p:blipFill>
        <p:spPr>
          <a:xfrm>
            <a:off x="533400" y="3678786"/>
            <a:ext cx="7635832" cy="2178424"/>
          </a:xfrm>
          <a:prstGeom prst="rect">
            <a:avLst/>
          </a:prstGeom>
        </p:spPr>
      </p:pic>
    </p:spTree>
    <p:extLst>
      <p:ext uri="{BB962C8B-B14F-4D97-AF65-F5344CB8AC3E}">
        <p14:creationId xmlns:p14="http://schemas.microsoft.com/office/powerpoint/2010/main" val="516777502"/>
      </p:ext>
    </p:extLst>
  </p:cSld>
  <p:clrMapOvr>
    <a:masterClrMapping/>
  </p:clrMapOvr>
  <p:transition spd="med">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457200"/>
            <a:ext cx="8305800" cy="1143000"/>
          </a:xfrm>
        </p:spPr>
        <p:txBody>
          <a:bodyPr/>
          <a:lstStyle/>
          <a:p>
            <a:r>
              <a:rPr lang="en-US" altLang="en-US" b="1" dirty="0"/>
              <a:t>Cash Payments for Direct Materials</a:t>
            </a:r>
            <a:endParaRPr lang="en-US" b="1" dirty="0"/>
          </a:p>
        </p:txBody>
      </p:sp>
      <p:sp>
        <p:nvSpPr>
          <p:cNvPr id="15" name="TextBox 14"/>
          <p:cNvSpPr txBox="1"/>
          <p:nvPr/>
        </p:nvSpPr>
        <p:spPr>
          <a:xfrm>
            <a:off x="7873438" y="157166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20.15</a:t>
            </a:r>
          </a:p>
        </p:txBody>
      </p:sp>
      <p:sp>
        <p:nvSpPr>
          <p:cNvPr id="16" name="Rounded Rectangle 8">
            <a:extLst>
              <a:ext uri="{FF2B5EF4-FFF2-40B4-BE49-F238E27FC236}">
                <a16:creationId xmlns:a16="http://schemas.microsoft.com/office/drawing/2014/main" xmlns="" id="{E5359622-9FA0-4AE4-9C9F-84BEEB053487}"/>
              </a:ext>
            </a:extLst>
          </p:cNvPr>
          <p:cNvSpPr/>
          <p:nvPr/>
        </p:nvSpPr>
        <p:spPr>
          <a:xfrm>
            <a:off x="76200" y="6608171"/>
            <a:ext cx="4876800" cy="21841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Prepare a cash budget for a manufacturing company.</a:t>
            </a:r>
          </a:p>
        </p:txBody>
      </p:sp>
      <p:sp>
        <p:nvSpPr>
          <p:cNvPr id="14" name="Rectangle 13">
            <a:extLst>
              <a:ext uri="{FF2B5EF4-FFF2-40B4-BE49-F238E27FC236}">
                <a16:creationId xmlns:a16="http://schemas.microsoft.com/office/drawing/2014/main" xmlns="" id="{E66C178E-8454-A444-944D-252E147EEC24}"/>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8" name="Title 10">
            <a:extLst>
              <a:ext uri="{FF2B5EF4-FFF2-40B4-BE49-F238E27FC236}">
                <a16:creationId xmlns:a16="http://schemas.microsoft.com/office/drawing/2014/main" xmlns="" id="{A25FD0DE-7ABE-4258-8409-46952F4B63EC}"/>
              </a:ext>
            </a:extLst>
          </p:cNvPr>
          <p:cNvSpPr txBox="1">
            <a:spLocks/>
          </p:cNvSpPr>
          <p:nvPr/>
        </p:nvSpPr>
        <p:spPr bwMode="auto">
          <a:xfrm>
            <a:off x="461682" y="3316571"/>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b="1" dirty="0"/>
              <a:t>Payments Over Several Periods</a:t>
            </a:r>
            <a:endParaRPr lang="en-US" b="1" dirty="0"/>
          </a:p>
        </p:txBody>
      </p:sp>
      <p:sp>
        <p:nvSpPr>
          <p:cNvPr id="10" name="Slide Number Placeholder 7">
            <a:extLst>
              <a:ext uri="{FF2B5EF4-FFF2-40B4-BE49-F238E27FC236}">
                <a16:creationId xmlns:a16="http://schemas.microsoft.com/office/drawing/2014/main" xmlns="" id="{7BE9A2C4-4D7A-4730-83D9-A4B47C2BD241}"/>
              </a:ext>
            </a:extLst>
          </p:cNvPr>
          <p:cNvSpPr txBox="1">
            <a:spLocks/>
          </p:cNvSpPr>
          <p:nvPr/>
        </p:nvSpPr>
        <p:spPr>
          <a:xfrm>
            <a:off x="6743700" y="6344346"/>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20-</a:t>
            </a:r>
            <a:fld id="{389021C6-BF4E-47D5-A0FD-A156D54A87E1}" type="slidenum">
              <a:rPr lang="en-US" smtClean="0">
                <a:solidFill>
                  <a:schemeClr val="tx1">
                    <a:lumMod val="50000"/>
                    <a:lumOff val="50000"/>
                  </a:schemeClr>
                </a:solidFill>
              </a:rPr>
              <a:pPr>
                <a:defRPr/>
              </a:pPr>
              <a:t>28</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2F956442-2E10-4B86-9CFB-0738B183DD9E}"/>
              </a:ext>
            </a:extLst>
          </p:cNvPr>
          <p:cNvPicPr>
            <a:picLocks noChangeAspect="1"/>
          </p:cNvPicPr>
          <p:nvPr/>
        </p:nvPicPr>
        <p:blipFill>
          <a:blip r:embed="rId3"/>
          <a:stretch>
            <a:fillRect/>
          </a:stretch>
        </p:blipFill>
        <p:spPr>
          <a:xfrm>
            <a:off x="524124" y="1478969"/>
            <a:ext cx="7520482" cy="1876276"/>
          </a:xfrm>
          <a:prstGeom prst="rect">
            <a:avLst/>
          </a:prstGeom>
        </p:spPr>
      </p:pic>
      <p:pic>
        <p:nvPicPr>
          <p:cNvPr id="3" name="Picture 2">
            <a:extLst>
              <a:ext uri="{FF2B5EF4-FFF2-40B4-BE49-F238E27FC236}">
                <a16:creationId xmlns:a16="http://schemas.microsoft.com/office/drawing/2014/main" xmlns="" id="{C5AB26C5-FDBC-4390-B570-861E2E22A1BE}"/>
              </a:ext>
            </a:extLst>
          </p:cNvPr>
          <p:cNvPicPr>
            <a:picLocks noChangeAspect="1"/>
          </p:cNvPicPr>
          <p:nvPr/>
        </p:nvPicPr>
        <p:blipFill>
          <a:blip r:embed="rId4"/>
          <a:stretch>
            <a:fillRect/>
          </a:stretch>
        </p:blipFill>
        <p:spPr>
          <a:xfrm>
            <a:off x="664248" y="4299666"/>
            <a:ext cx="7382069" cy="1876276"/>
          </a:xfrm>
          <a:prstGeom prst="rect">
            <a:avLst/>
          </a:prstGeom>
        </p:spPr>
      </p:pic>
    </p:spTree>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467600" y="159628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20.16</a:t>
            </a:r>
          </a:p>
        </p:txBody>
      </p:sp>
      <p:sp>
        <p:nvSpPr>
          <p:cNvPr id="11" name="Rounded Rectangle 8">
            <a:extLst>
              <a:ext uri="{FF2B5EF4-FFF2-40B4-BE49-F238E27FC236}">
                <a16:creationId xmlns:a16="http://schemas.microsoft.com/office/drawing/2014/main" xmlns="" id="{16F37C2E-0C9E-46A5-A083-9D552BAD05BA}"/>
              </a:ext>
            </a:extLst>
          </p:cNvPr>
          <p:cNvSpPr/>
          <p:nvPr/>
        </p:nvSpPr>
        <p:spPr>
          <a:xfrm>
            <a:off x="76200" y="6608171"/>
            <a:ext cx="4876800" cy="21841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Prepare a cash budget for a manufacturing company.</a:t>
            </a:r>
          </a:p>
        </p:txBody>
      </p:sp>
      <p:sp>
        <p:nvSpPr>
          <p:cNvPr id="10" name="Rectangle 9">
            <a:extLst>
              <a:ext uri="{FF2B5EF4-FFF2-40B4-BE49-F238E27FC236}">
                <a16:creationId xmlns:a16="http://schemas.microsoft.com/office/drawing/2014/main" xmlns="" id="{F5A8D5B9-6F11-9D41-8E38-CA7847D62F38}"/>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Title 10">
            <a:extLst>
              <a:ext uri="{FF2B5EF4-FFF2-40B4-BE49-F238E27FC236}">
                <a16:creationId xmlns:a16="http://schemas.microsoft.com/office/drawing/2014/main" xmlns="" id="{DF47A5EB-684B-41AF-B061-24F8F44E9CB3}"/>
              </a:ext>
            </a:extLst>
          </p:cNvPr>
          <p:cNvSpPr txBox="1">
            <a:spLocks/>
          </p:cNvSpPr>
          <p:nvPr/>
        </p:nvSpPr>
        <p:spPr bwMode="auto">
          <a:xfrm>
            <a:off x="609600" y="453284"/>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b="1" dirty="0"/>
              <a:t>Preparing Cash Budget</a:t>
            </a:r>
            <a:endParaRPr lang="en-US" b="1" dirty="0"/>
          </a:p>
        </p:txBody>
      </p:sp>
      <p:sp>
        <p:nvSpPr>
          <p:cNvPr id="8" name="Slide Number Placeholder 7">
            <a:extLst>
              <a:ext uri="{FF2B5EF4-FFF2-40B4-BE49-F238E27FC236}">
                <a16:creationId xmlns:a16="http://schemas.microsoft.com/office/drawing/2014/main" xmlns="" id="{37AC2729-6553-498A-A5EF-92040CD4FE53}"/>
              </a:ext>
            </a:extLst>
          </p:cNvPr>
          <p:cNvSpPr txBox="1">
            <a:spLocks/>
          </p:cNvSpPr>
          <p:nvPr/>
        </p:nvSpPr>
        <p:spPr>
          <a:xfrm>
            <a:off x="6743700" y="6344346"/>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20-</a:t>
            </a:r>
            <a:fld id="{389021C6-BF4E-47D5-A0FD-A156D54A87E1}" type="slidenum">
              <a:rPr lang="en-US" smtClean="0">
                <a:solidFill>
                  <a:schemeClr val="tx1">
                    <a:lumMod val="50000"/>
                    <a:lumOff val="50000"/>
                  </a:schemeClr>
                </a:solidFill>
              </a:rPr>
              <a:pPr>
                <a:defRPr/>
              </a:pPr>
              <a:t>29</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1D4FCB4A-3D4E-4580-A558-01B11D639B19}"/>
              </a:ext>
            </a:extLst>
          </p:cNvPr>
          <p:cNvPicPr>
            <a:picLocks noChangeAspect="1"/>
          </p:cNvPicPr>
          <p:nvPr/>
        </p:nvPicPr>
        <p:blipFill>
          <a:blip r:embed="rId3"/>
          <a:stretch>
            <a:fillRect/>
          </a:stretch>
        </p:blipFill>
        <p:spPr>
          <a:xfrm>
            <a:off x="1166717" y="1480064"/>
            <a:ext cx="6095143" cy="4729632"/>
          </a:xfrm>
          <a:prstGeom prst="rect">
            <a:avLst/>
          </a:prstGeom>
        </p:spPr>
      </p:pic>
    </p:spTree>
  </p:cSld>
  <p:clrMapOvr>
    <a:masterClrMapping/>
  </p:clrMapOvr>
  <p:transition spd="med">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ctrTitle"/>
          </p:nvPr>
        </p:nvSpPr>
        <p:spPr>
          <a:xfrm>
            <a:off x="914400" y="1524000"/>
            <a:ext cx="7315200" cy="3124200"/>
          </a:xfrm>
        </p:spPr>
        <p:txBody>
          <a:bodyPr/>
          <a:lstStyle/>
          <a:p>
            <a:r>
              <a:rPr lang="en-US" altLang="en-US" dirty="0">
                <a:ea typeface="ＭＳ Ｐゴシック" pitchFamily="34" charset="-128"/>
              </a:rPr>
              <a:t/>
            </a:r>
            <a:br>
              <a:rPr lang="en-US" altLang="en-US" dirty="0">
                <a:ea typeface="ＭＳ Ｐゴシック" pitchFamily="34" charset="-128"/>
              </a:rPr>
            </a:br>
            <a:r>
              <a:rPr lang="en-US" altLang="en-US" dirty="0">
                <a:ea typeface="ＭＳ Ｐゴシック" pitchFamily="34" charset="-128"/>
              </a:rPr>
              <a:t>    </a:t>
            </a:r>
            <a:r>
              <a:rPr lang="en-US" dirty="0"/>
              <a:t>Describe the benefits of budgeting.</a:t>
            </a:r>
            <a:endParaRPr lang="en-US" altLang="en-US" sz="4400" dirty="0">
              <a:ea typeface="ＭＳ Ｐゴシック" pitchFamily="34" charset="-128"/>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12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2793" y="202083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2793" y="5049235"/>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133600" y="898576"/>
            <a:ext cx="5257800" cy="769441"/>
          </a:xfrm>
          <a:prstGeom prst="rect">
            <a:avLst/>
          </a:prstGeom>
          <a:noFill/>
        </p:spPr>
        <p:txBody>
          <a:bodyPr wrap="square" rtlCol="0">
            <a:spAutoFit/>
          </a:bodyPr>
          <a:lstStyle/>
          <a:p>
            <a:r>
              <a:rPr lang="en-US" altLang="en-US" sz="4400" b="1" dirty="0">
                <a:latin typeface="+mj-lt"/>
              </a:rPr>
              <a:t>Learning Objective C1</a:t>
            </a:r>
            <a:endParaRPr lang="en-US" sz="4400" dirty="0">
              <a:latin typeface="+mj-lt"/>
            </a:endParaRPr>
          </a:p>
        </p:txBody>
      </p:sp>
      <p:sp>
        <p:nvSpPr>
          <p:cNvPr id="10" name="Rectangle 9">
            <a:extLst>
              <a:ext uri="{FF2B5EF4-FFF2-40B4-BE49-F238E27FC236}">
                <a16:creationId xmlns:a16="http://schemas.microsoft.com/office/drawing/2014/main" xmlns="" id="{E112A32B-DFA5-FA4D-A43B-7EC7F16D829E}"/>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Slide Number Placeholder 7">
            <a:extLst>
              <a:ext uri="{FF2B5EF4-FFF2-40B4-BE49-F238E27FC236}">
                <a16:creationId xmlns:a16="http://schemas.microsoft.com/office/drawing/2014/main" xmlns="" id="{5BEAF369-548F-4C03-894F-4F9D1682D194}"/>
              </a:ext>
            </a:extLst>
          </p:cNvPr>
          <p:cNvSpPr txBox="1">
            <a:spLocks/>
          </p:cNvSpPr>
          <p:nvPr/>
        </p:nvSpPr>
        <p:spPr>
          <a:xfrm>
            <a:off x="6743700" y="6344346"/>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20-</a:t>
            </a:r>
            <a:fld id="{389021C6-BF4E-47D5-A0FD-A156D54A87E1}" type="slidenum">
              <a:rPr lang="en-US" smtClean="0">
                <a:solidFill>
                  <a:schemeClr val="tx1">
                    <a:lumMod val="50000"/>
                    <a:lumOff val="50000"/>
                  </a:schemeClr>
                </a:solidFill>
              </a:rPr>
              <a:pPr>
                <a:defRPr/>
              </a:pPr>
              <a:t>3</a:t>
            </a:fld>
            <a:endParaRPr lang="en-US" dirty="0">
              <a:solidFill>
                <a:schemeClr val="tx1">
                  <a:lumMod val="50000"/>
                  <a:lumOff val="50000"/>
                </a:schemeClr>
              </a:solidFill>
            </a:endParaRPr>
          </a:p>
        </p:txBody>
      </p:sp>
    </p:spTree>
    <p:extLst>
      <p:ext uri="{BB962C8B-B14F-4D97-AF65-F5344CB8AC3E}">
        <p14:creationId xmlns:p14="http://schemas.microsoft.com/office/powerpoint/2010/main" val="135384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8">
            <a:extLst>
              <a:ext uri="{FF2B5EF4-FFF2-40B4-BE49-F238E27FC236}">
                <a16:creationId xmlns:a16="http://schemas.microsoft.com/office/drawing/2014/main" xmlns="" id="{16F37C2E-0C9E-46A5-A083-9D552BAD05BA}"/>
              </a:ext>
            </a:extLst>
          </p:cNvPr>
          <p:cNvSpPr/>
          <p:nvPr/>
        </p:nvSpPr>
        <p:spPr>
          <a:xfrm>
            <a:off x="76200" y="6608171"/>
            <a:ext cx="4876800" cy="21841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Prepare a cash budget for a manufacturing company.</a:t>
            </a:r>
          </a:p>
        </p:txBody>
      </p:sp>
      <p:sp>
        <p:nvSpPr>
          <p:cNvPr id="10" name="Rectangle 9">
            <a:extLst>
              <a:ext uri="{FF2B5EF4-FFF2-40B4-BE49-F238E27FC236}">
                <a16:creationId xmlns:a16="http://schemas.microsoft.com/office/drawing/2014/main" xmlns="" id="{F5A8D5B9-6F11-9D41-8E38-CA7847D62F38}"/>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Title 10">
            <a:extLst>
              <a:ext uri="{FF2B5EF4-FFF2-40B4-BE49-F238E27FC236}">
                <a16:creationId xmlns:a16="http://schemas.microsoft.com/office/drawing/2014/main" xmlns="" id="{DF47A5EB-684B-41AF-B061-24F8F44E9CB3}"/>
              </a:ext>
            </a:extLst>
          </p:cNvPr>
          <p:cNvSpPr txBox="1">
            <a:spLocks/>
          </p:cNvSpPr>
          <p:nvPr/>
        </p:nvSpPr>
        <p:spPr bwMode="auto">
          <a:xfrm>
            <a:off x="685800" y="691250"/>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b="1" dirty="0"/>
              <a:t>Preparing the Cash Budget – Loan Activity</a:t>
            </a:r>
            <a:endParaRPr lang="en-US" b="1" dirty="0"/>
          </a:p>
        </p:txBody>
      </p:sp>
      <p:pic>
        <p:nvPicPr>
          <p:cNvPr id="3" name="Picture 2">
            <a:extLst>
              <a:ext uri="{FF2B5EF4-FFF2-40B4-BE49-F238E27FC236}">
                <a16:creationId xmlns:a16="http://schemas.microsoft.com/office/drawing/2014/main" xmlns="" id="{626060B8-AE8E-457D-8B84-CA340365CD11}"/>
              </a:ext>
            </a:extLst>
          </p:cNvPr>
          <p:cNvPicPr>
            <a:picLocks noChangeAspect="1"/>
          </p:cNvPicPr>
          <p:nvPr/>
        </p:nvPicPr>
        <p:blipFill>
          <a:blip r:embed="rId3"/>
          <a:stretch>
            <a:fillRect/>
          </a:stretch>
        </p:blipFill>
        <p:spPr>
          <a:xfrm>
            <a:off x="685800" y="2321017"/>
            <a:ext cx="7296631" cy="1809657"/>
          </a:xfrm>
          <a:prstGeom prst="rect">
            <a:avLst/>
          </a:prstGeom>
        </p:spPr>
      </p:pic>
      <p:sp>
        <p:nvSpPr>
          <p:cNvPr id="7" name="Slide Number Placeholder 7">
            <a:extLst>
              <a:ext uri="{FF2B5EF4-FFF2-40B4-BE49-F238E27FC236}">
                <a16:creationId xmlns:a16="http://schemas.microsoft.com/office/drawing/2014/main" xmlns="" id="{7A842444-041A-4D2B-99E6-3263C4538CFB}"/>
              </a:ext>
            </a:extLst>
          </p:cNvPr>
          <p:cNvSpPr txBox="1">
            <a:spLocks/>
          </p:cNvSpPr>
          <p:nvPr/>
        </p:nvSpPr>
        <p:spPr>
          <a:xfrm>
            <a:off x="6743700" y="6344346"/>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20-</a:t>
            </a:r>
            <a:fld id="{389021C6-BF4E-47D5-A0FD-A156D54A87E1}" type="slidenum">
              <a:rPr lang="en-US" smtClean="0">
                <a:solidFill>
                  <a:schemeClr val="tx1">
                    <a:lumMod val="50000"/>
                    <a:lumOff val="50000"/>
                  </a:schemeClr>
                </a:solidFill>
              </a:rPr>
              <a:pPr>
                <a:defRPr/>
              </a:pPr>
              <a:t>30</a:t>
            </a:fld>
            <a:endParaRPr lang="en-US" dirty="0">
              <a:solidFill>
                <a:schemeClr val="tx1">
                  <a:lumMod val="50000"/>
                  <a:lumOff val="50000"/>
                </a:schemeClr>
              </a:solidFill>
            </a:endParaRPr>
          </a:p>
        </p:txBody>
      </p:sp>
    </p:spTree>
    <p:extLst>
      <p:ext uri="{BB962C8B-B14F-4D97-AF65-F5344CB8AC3E}">
        <p14:creationId xmlns:p14="http://schemas.microsoft.com/office/powerpoint/2010/main" val="3142292823"/>
      </p:ext>
    </p:extLst>
  </p:cSld>
  <p:clrMapOvr>
    <a:masterClrMapping/>
  </p:clrMapOvr>
  <p:transition spd="med">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ctrTitle"/>
          </p:nvPr>
        </p:nvSpPr>
        <p:spPr>
          <a:xfrm>
            <a:off x="914400" y="1524000"/>
            <a:ext cx="7315200" cy="3124200"/>
          </a:xfrm>
        </p:spPr>
        <p:txBody>
          <a:bodyPr/>
          <a:lstStyle/>
          <a:p>
            <a:r>
              <a:rPr lang="en-US" altLang="en-US" dirty="0">
                <a:ea typeface="ＭＳ Ｐゴシック" pitchFamily="34" charset="-128"/>
              </a:rPr>
              <a:t/>
            </a:r>
            <a:br>
              <a:rPr lang="en-US" altLang="en-US" dirty="0">
                <a:ea typeface="ＭＳ Ｐゴシック" pitchFamily="34" charset="-128"/>
              </a:rPr>
            </a:br>
            <a:r>
              <a:rPr lang="en-US" altLang="en-US" dirty="0">
                <a:ea typeface="ＭＳ Ｐゴシック" pitchFamily="34" charset="-128"/>
              </a:rPr>
              <a:t>    </a:t>
            </a:r>
            <a:r>
              <a:rPr lang="en-US" altLang="en-US" sz="4400" dirty="0">
                <a:ea typeface="ＭＳ Ｐゴシック" pitchFamily="34" charset="-128"/>
              </a:rPr>
              <a:t>Prepare budgeted </a:t>
            </a:r>
            <a:r>
              <a:rPr lang="en-US" altLang="en-US" dirty="0">
                <a:ea typeface="ＭＳ Ｐゴシック" pitchFamily="34" charset="-128"/>
              </a:rPr>
              <a:t>f</a:t>
            </a:r>
            <a:r>
              <a:rPr lang="en-US" altLang="en-US" sz="4400" dirty="0">
                <a:ea typeface="ＭＳ Ｐゴシック" pitchFamily="34" charset="-128"/>
              </a:rPr>
              <a:t>inancial </a:t>
            </a:r>
            <a:r>
              <a:rPr lang="en-US" altLang="en-US" dirty="0">
                <a:ea typeface="ＭＳ Ｐゴシック" pitchFamily="34" charset="-128"/>
              </a:rPr>
              <a:t>s</a:t>
            </a:r>
            <a:r>
              <a:rPr lang="en-US" altLang="en-US" sz="4400" dirty="0">
                <a:ea typeface="ＭＳ Ｐゴシック" pitchFamily="34" charset="-128"/>
              </a:rPr>
              <a:t>tatements.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12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8284" y="2043998"/>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672263"/>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133600" y="877805"/>
            <a:ext cx="5257800" cy="769441"/>
          </a:xfrm>
          <a:prstGeom prst="rect">
            <a:avLst/>
          </a:prstGeom>
          <a:noFill/>
        </p:spPr>
        <p:txBody>
          <a:bodyPr wrap="square" rtlCol="0">
            <a:spAutoFit/>
          </a:bodyPr>
          <a:lstStyle/>
          <a:p>
            <a:r>
              <a:rPr lang="en-US" altLang="en-US" sz="4400" b="1" dirty="0">
                <a:latin typeface="+mj-lt"/>
              </a:rPr>
              <a:t>Learning Objective P3</a:t>
            </a:r>
            <a:endParaRPr lang="en-US" sz="4400" dirty="0">
              <a:latin typeface="+mj-lt"/>
            </a:endParaRPr>
          </a:p>
        </p:txBody>
      </p:sp>
      <p:sp>
        <p:nvSpPr>
          <p:cNvPr id="10" name="Rectangle 9">
            <a:extLst>
              <a:ext uri="{FF2B5EF4-FFF2-40B4-BE49-F238E27FC236}">
                <a16:creationId xmlns:a16="http://schemas.microsoft.com/office/drawing/2014/main" xmlns="" id="{AA628F99-DC03-7F40-9BB1-7C58DF4033B8}"/>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Slide Number Placeholder 7">
            <a:extLst>
              <a:ext uri="{FF2B5EF4-FFF2-40B4-BE49-F238E27FC236}">
                <a16:creationId xmlns:a16="http://schemas.microsoft.com/office/drawing/2014/main" xmlns="" id="{A0D2D721-D9F9-4D24-82B0-2E672D8E4B2C}"/>
              </a:ext>
            </a:extLst>
          </p:cNvPr>
          <p:cNvSpPr txBox="1">
            <a:spLocks/>
          </p:cNvSpPr>
          <p:nvPr/>
        </p:nvSpPr>
        <p:spPr>
          <a:xfrm>
            <a:off x="6743700" y="6344346"/>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20-</a:t>
            </a:r>
            <a:fld id="{389021C6-BF4E-47D5-A0FD-A156D54A87E1}" type="slidenum">
              <a:rPr lang="en-US" smtClean="0">
                <a:solidFill>
                  <a:schemeClr val="tx1">
                    <a:lumMod val="50000"/>
                    <a:lumOff val="50000"/>
                  </a:schemeClr>
                </a:solidFill>
              </a:rPr>
              <a:pPr>
                <a:defRPr/>
              </a:pPr>
              <a:t>31</a:t>
            </a:fld>
            <a:endParaRPr lang="en-US" dirty="0">
              <a:solidFill>
                <a:schemeClr val="tx1">
                  <a:lumMod val="50000"/>
                  <a:lumOff val="50000"/>
                </a:schemeClr>
              </a:solidFill>
            </a:endParaRPr>
          </a:p>
        </p:txBody>
      </p:sp>
    </p:spTree>
    <p:extLst>
      <p:ext uri="{BB962C8B-B14F-4D97-AF65-F5344CB8AC3E}">
        <p14:creationId xmlns:p14="http://schemas.microsoft.com/office/powerpoint/2010/main" val="313182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10"/>
          <p:cNvSpPr>
            <a:spLocks noGrp="1" noChangeArrowheads="1"/>
          </p:cNvSpPr>
          <p:nvPr>
            <p:ph type="title"/>
          </p:nvPr>
        </p:nvSpPr>
        <p:spPr>
          <a:xfrm>
            <a:off x="293688" y="533400"/>
            <a:ext cx="8534400" cy="736566"/>
          </a:xfrm>
        </p:spPr>
        <p:txBody>
          <a:bodyPr/>
          <a:lstStyle/>
          <a:p>
            <a:r>
              <a:rPr lang="en-US" altLang="en-US" b="1" dirty="0"/>
              <a:t>Budgeted Income Statement</a:t>
            </a:r>
          </a:p>
        </p:txBody>
      </p:sp>
      <p:sp>
        <p:nvSpPr>
          <p:cNvPr id="36" name="Rectangle 35"/>
          <p:cNvSpPr/>
          <p:nvPr/>
        </p:nvSpPr>
        <p:spPr>
          <a:xfrm>
            <a:off x="456555" y="5194656"/>
            <a:ext cx="8208666" cy="1200329"/>
          </a:xfrm>
          <a:prstGeom prst="rect">
            <a:avLst/>
          </a:prstGeom>
          <a:solidFill>
            <a:schemeClr val="bg1">
              <a:lumMod val="95000"/>
            </a:schemeClr>
          </a:solidFill>
          <a:ln w="38100">
            <a:solidFill>
              <a:schemeClr val="tx2">
                <a:lumMod val="50000"/>
              </a:schemeClr>
            </a:solidFill>
          </a:ln>
        </p:spPr>
        <p:txBody>
          <a:bodyPr wrap="square">
            <a:spAutoFit/>
          </a:bodyPr>
          <a:lstStyle/>
          <a:p>
            <a:pPr marL="285750" indent="-285750" algn="ctr">
              <a:buFont typeface="Arial" panose="020B0604020202020204" pitchFamily="34" charset="0"/>
              <a:buChar char="•"/>
            </a:pPr>
            <a:r>
              <a:rPr lang="en-US" dirty="0"/>
              <a:t>All information in the budgeted income statement is taken from the component budgets we’ve examined on previous slides.</a:t>
            </a:r>
          </a:p>
          <a:p>
            <a:pPr marL="285750" indent="-285750" algn="ctr">
              <a:buFont typeface="Arial" panose="020B0604020202020204" pitchFamily="34" charset="0"/>
              <a:buChar char="•"/>
            </a:pPr>
            <a:r>
              <a:rPr lang="en-US" dirty="0"/>
              <a:t>The predicted amount of income tax expense for the quarter, computed as 40% of the budgeted pretax income, is included.</a:t>
            </a:r>
          </a:p>
        </p:txBody>
      </p:sp>
      <p:sp>
        <p:nvSpPr>
          <p:cNvPr id="10" name="Rounded Rectangle 9"/>
          <p:cNvSpPr/>
          <p:nvPr/>
        </p:nvSpPr>
        <p:spPr>
          <a:xfrm>
            <a:off x="76200" y="6643593"/>
            <a:ext cx="4038600" cy="18298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Prepare budgeted financial statements.</a:t>
            </a:r>
          </a:p>
        </p:txBody>
      </p:sp>
      <p:sp>
        <p:nvSpPr>
          <p:cNvPr id="11" name="TextBox 10"/>
          <p:cNvSpPr txBox="1"/>
          <p:nvPr/>
        </p:nvSpPr>
        <p:spPr>
          <a:xfrm>
            <a:off x="7761288" y="1365285"/>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20.17</a:t>
            </a:r>
          </a:p>
        </p:txBody>
      </p:sp>
      <p:sp>
        <p:nvSpPr>
          <p:cNvPr id="12" name="Rectangle 11">
            <a:extLst>
              <a:ext uri="{FF2B5EF4-FFF2-40B4-BE49-F238E27FC236}">
                <a16:creationId xmlns:a16="http://schemas.microsoft.com/office/drawing/2014/main" xmlns="" id="{E6914251-3807-2C4A-A9AD-EAC7AE4EB7F0}"/>
              </a:ext>
            </a:extLst>
          </p:cNvPr>
          <p:cNvSpPr>
            <a:spLocks noGrp="1" noChangeArrowheads="1"/>
          </p:cNvSpPr>
          <p:nvPr/>
        </p:nvSpPr>
        <p:spPr bwMode="auto">
          <a:xfrm>
            <a:off x="6511103" y="648087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Slide Number Placeholder 7">
            <a:extLst>
              <a:ext uri="{FF2B5EF4-FFF2-40B4-BE49-F238E27FC236}">
                <a16:creationId xmlns:a16="http://schemas.microsoft.com/office/drawing/2014/main" xmlns="" id="{B6CA9996-D297-4306-9DCC-25AA2326C7E4}"/>
              </a:ext>
            </a:extLst>
          </p:cNvPr>
          <p:cNvSpPr txBox="1">
            <a:spLocks/>
          </p:cNvSpPr>
          <p:nvPr/>
        </p:nvSpPr>
        <p:spPr>
          <a:xfrm>
            <a:off x="6934200" y="6461030"/>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20-</a:t>
            </a:r>
            <a:fld id="{389021C6-BF4E-47D5-A0FD-A156D54A87E1}" type="slidenum">
              <a:rPr lang="en-US" smtClean="0">
                <a:solidFill>
                  <a:schemeClr val="tx1">
                    <a:lumMod val="50000"/>
                    <a:lumOff val="50000"/>
                  </a:schemeClr>
                </a:solidFill>
              </a:rPr>
              <a:pPr>
                <a:defRPr/>
              </a:pPr>
              <a:t>32</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7E8F70D3-3F18-4551-9707-209D6A5034F7}"/>
              </a:ext>
            </a:extLst>
          </p:cNvPr>
          <p:cNvPicPr>
            <a:picLocks noChangeAspect="1"/>
          </p:cNvPicPr>
          <p:nvPr/>
        </p:nvPicPr>
        <p:blipFill>
          <a:blip r:embed="rId3"/>
          <a:stretch>
            <a:fillRect/>
          </a:stretch>
        </p:blipFill>
        <p:spPr>
          <a:xfrm>
            <a:off x="2331000" y="1371093"/>
            <a:ext cx="4482000" cy="3486000"/>
          </a:xfrm>
          <a:prstGeom prst="rect">
            <a:avLst/>
          </a:prstGeom>
        </p:spPr>
      </p:pic>
    </p:spTree>
  </p:cSld>
  <p:clrMapOvr>
    <a:masterClrMapping/>
  </p:clrMapOvr>
  <p:transition spd="med">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7" name="Rectangle 5"/>
          <p:cNvSpPr>
            <a:spLocks noGrp="1" noChangeArrowheads="1"/>
          </p:cNvSpPr>
          <p:nvPr>
            <p:ph type="title"/>
          </p:nvPr>
        </p:nvSpPr>
        <p:spPr>
          <a:xfrm>
            <a:off x="304800" y="442262"/>
            <a:ext cx="8382000" cy="1143000"/>
          </a:xfrm>
        </p:spPr>
        <p:txBody>
          <a:bodyPr>
            <a:normAutofit/>
          </a:bodyPr>
          <a:lstStyle/>
          <a:p>
            <a:pPr>
              <a:defRPr/>
            </a:pPr>
            <a:r>
              <a:rPr lang="en-US" b="1" dirty="0"/>
              <a:t>Budgeted Balance Sheet</a:t>
            </a:r>
          </a:p>
        </p:txBody>
      </p:sp>
      <p:sp>
        <p:nvSpPr>
          <p:cNvPr id="9" name="Rounded Rectangle 8"/>
          <p:cNvSpPr/>
          <p:nvPr/>
        </p:nvSpPr>
        <p:spPr>
          <a:xfrm>
            <a:off x="76200" y="6643593"/>
            <a:ext cx="4038600" cy="18298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Prepare budgeted financial statements.</a:t>
            </a:r>
          </a:p>
        </p:txBody>
      </p:sp>
      <p:sp>
        <p:nvSpPr>
          <p:cNvPr id="10" name="TextBox 9"/>
          <p:cNvSpPr txBox="1"/>
          <p:nvPr/>
        </p:nvSpPr>
        <p:spPr>
          <a:xfrm>
            <a:off x="7543800" y="167640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20.18</a:t>
            </a:r>
          </a:p>
        </p:txBody>
      </p:sp>
      <p:sp>
        <p:nvSpPr>
          <p:cNvPr id="8" name="Rectangle 7">
            <a:extLst>
              <a:ext uri="{FF2B5EF4-FFF2-40B4-BE49-F238E27FC236}">
                <a16:creationId xmlns:a16="http://schemas.microsoft.com/office/drawing/2014/main" xmlns="" id="{2C0C9FAF-CAF6-804C-9B2C-0CF69CEDE2E4}"/>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2" name="Picture 1">
            <a:extLst>
              <a:ext uri="{FF2B5EF4-FFF2-40B4-BE49-F238E27FC236}">
                <a16:creationId xmlns:a16="http://schemas.microsoft.com/office/drawing/2014/main" xmlns="" id="{262383D3-0A4C-4DA9-AA9F-407A63261A07}"/>
              </a:ext>
            </a:extLst>
          </p:cNvPr>
          <p:cNvPicPr>
            <a:picLocks noChangeAspect="1"/>
          </p:cNvPicPr>
          <p:nvPr/>
        </p:nvPicPr>
        <p:blipFill>
          <a:blip r:embed="rId3"/>
          <a:stretch>
            <a:fillRect/>
          </a:stretch>
        </p:blipFill>
        <p:spPr>
          <a:xfrm>
            <a:off x="701387" y="2551331"/>
            <a:ext cx="7623858" cy="2706469"/>
          </a:xfrm>
          <a:prstGeom prst="rect">
            <a:avLst/>
          </a:prstGeom>
        </p:spPr>
      </p:pic>
      <p:sp>
        <p:nvSpPr>
          <p:cNvPr id="12" name="Slide Number Placeholder 7">
            <a:extLst>
              <a:ext uri="{FF2B5EF4-FFF2-40B4-BE49-F238E27FC236}">
                <a16:creationId xmlns:a16="http://schemas.microsoft.com/office/drawing/2014/main" xmlns="" id="{6D5F5C22-20D0-4D1C-88C1-2B72BE3C5C73}"/>
              </a:ext>
            </a:extLst>
          </p:cNvPr>
          <p:cNvSpPr txBox="1">
            <a:spLocks/>
          </p:cNvSpPr>
          <p:nvPr/>
        </p:nvSpPr>
        <p:spPr>
          <a:xfrm>
            <a:off x="6743700" y="6344346"/>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20-</a:t>
            </a:r>
            <a:fld id="{389021C6-BF4E-47D5-A0FD-A156D54A87E1}" type="slidenum">
              <a:rPr lang="en-US" smtClean="0">
                <a:solidFill>
                  <a:schemeClr val="tx1">
                    <a:lumMod val="50000"/>
                    <a:lumOff val="50000"/>
                  </a:schemeClr>
                </a:solidFill>
              </a:rPr>
              <a:pPr>
                <a:defRPr/>
              </a:pPr>
              <a:t>33</a:t>
            </a:fld>
            <a:endParaRPr lang="en-US" dirty="0">
              <a:solidFill>
                <a:schemeClr val="tx1">
                  <a:lumMod val="50000"/>
                  <a:lumOff val="50000"/>
                </a:schemeClr>
              </a:solidFill>
            </a:endParaRPr>
          </a:p>
        </p:txBody>
      </p:sp>
    </p:spTree>
  </p:cSld>
  <p:clrMapOvr>
    <a:masterClrMapping/>
  </p:clrMapOvr>
  <p:transition spd="med">
    <p:check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40794" y="2946518"/>
            <a:ext cx="7723937" cy="2853970"/>
          </a:xfrm>
          <a:prstGeom prst="rect">
            <a:avLst/>
          </a:prstGeom>
        </p:spPr>
      </p:pic>
      <p:sp>
        <p:nvSpPr>
          <p:cNvPr id="23562" name="Rectangle 10"/>
          <p:cNvSpPr>
            <a:spLocks noGrp="1" noChangeArrowheads="1"/>
          </p:cNvSpPr>
          <p:nvPr>
            <p:ph type="title"/>
          </p:nvPr>
        </p:nvSpPr>
        <p:spPr>
          <a:xfrm>
            <a:off x="267513" y="378390"/>
            <a:ext cx="8534400" cy="1143000"/>
          </a:xfrm>
        </p:spPr>
        <p:txBody>
          <a:bodyPr/>
          <a:lstStyle/>
          <a:p>
            <a:r>
              <a:rPr lang="en-US" altLang="en-US" b="1" dirty="0"/>
              <a:t>Budgeting for Service Companies</a:t>
            </a:r>
          </a:p>
        </p:txBody>
      </p:sp>
      <p:sp>
        <p:nvSpPr>
          <p:cNvPr id="14" name="TextBox 13"/>
          <p:cNvSpPr txBox="1"/>
          <p:nvPr/>
        </p:nvSpPr>
        <p:spPr>
          <a:xfrm>
            <a:off x="560388" y="1447090"/>
            <a:ext cx="8001000" cy="1200329"/>
          </a:xfrm>
          <a:prstGeom prst="rect">
            <a:avLst/>
          </a:prstGeom>
          <a:solidFill>
            <a:schemeClr val="bg1">
              <a:lumMod val="95000"/>
            </a:schemeClr>
          </a:solidFill>
        </p:spPr>
        <p:txBody>
          <a:bodyPr wrap="square" rtlCol="0">
            <a:spAutoFit/>
          </a:bodyPr>
          <a:lstStyle/>
          <a:p>
            <a:pPr algn="ctr"/>
            <a:r>
              <a:rPr lang="en-US" sz="2400" dirty="0"/>
              <a:t>Service providers also use master budgets but typically need fewer operating budgets than manufacturers. </a:t>
            </a:r>
          </a:p>
          <a:p>
            <a:pPr algn="ctr"/>
            <a:r>
              <a:rPr lang="en-US" sz="2400" dirty="0"/>
              <a:t>Important budgets for a service companies include:</a:t>
            </a:r>
          </a:p>
        </p:txBody>
      </p:sp>
      <p:sp>
        <p:nvSpPr>
          <p:cNvPr id="16" name="Rounded Rectangle 15"/>
          <p:cNvSpPr/>
          <p:nvPr/>
        </p:nvSpPr>
        <p:spPr>
          <a:xfrm>
            <a:off x="76200" y="6643593"/>
            <a:ext cx="4038600" cy="18298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Prepare budgeted financial statements.</a:t>
            </a:r>
          </a:p>
        </p:txBody>
      </p:sp>
      <p:sp>
        <p:nvSpPr>
          <p:cNvPr id="17" name="TextBox 16"/>
          <p:cNvSpPr txBox="1"/>
          <p:nvPr/>
        </p:nvSpPr>
        <p:spPr>
          <a:xfrm>
            <a:off x="7438685" y="3112995"/>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20.19</a:t>
            </a:r>
          </a:p>
        </p:txBody>
      </p:sp>
      <p:sp>
        <p:nvSpPr>
          <p:cNvPr id="9" name="Rectangle 8">
            <a:extLst>
              <a:ext uri="{FF2B5EF4-FFF2-40B4-BE49-F238E27FC236}">
                <a16:creationId xmlns:a16="http://schemas.microsoft.com/office/drawing/2014/main" xmlns="" id="{BF7C7464-4BA3-2C44-BFBB-275BC7A9F221}"/>
              </a:ext>
            </a:extLst>
          </p:cNvPr>
          <p:cNvSpPr>
            <a:spLocks noGrp="1" noChangeArrowheads="1"/>
          </p:cNvSpPr>
          <p:nvPr/>
        </p:nvSpPr>
        <p:spPr bwMode="auto">
          <a:xfrm>
            <a:off x="6356070" y="6408737"/>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4BBBC989-130A-42F8-A2B5-EC496187A61A}"/>
              </a:ext>
            </a:extLst>
          </p:cNvPr>
          <p:cNvSpPr txBox="1">
            <a:spLocks/>
          </p:cNvSpPr>
          <p:nvPr/>
        </p:nvSpPr>
        <p:spPr>
          <a:xfrm>
            <a:off x="6672795" y="636996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20-</a:t>
            </a:r>
            <a:fld id="{389021C6-BF4E-47D5-A0FD-A156D54A87E1}" type="slidenum">
              <a:rPr lang="en-US" smtClean="0">
                <a:solidFill>
                  <a:schemeClr val="tx1">
                    <a:lumMod val="50000"/>
                    <a:lumOff val="50000"/>
                  </a:schemeClr>
                </a:solidFill>
              </a:rPr>
              <a:pPr>
                <a:defRPr/>
              </a:pPr>
              <a:t>34</a:t>
            </a:fld>
            <a:endParaRPr lang="en-US" dirty="0">
              <a:solidFill>
                <a:schemeClr val="tx1">
                  <a:lumMod val="50000"/>
                  <a:lumOff val="50000"/>
                </a:schemeClr>
              </a:solidFill>
            </a:endParaRPr>
          </a:p>
        </p:txBody>
      </p:sp>
    </p:spTree>
    <p:extLst>
      <p:ext uri="{BB962C8B-B14F-4D97-AF65-F5344CB8AC3E}">
        <p14:creationId xmlns:p14="http://schemas.microsoft.com/office/powerpoint/2010/main" val="562793367"/>
      </p:ext>
    </p:extLst>
  </p:cSld>
  <p:clrMapOvr>
    <a:masterClrMapping/>
  </p:clrMapOvr>
  <p:transition spd="med">
    <p:split orient="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ctrTitle"/>
          </p:nvPr>
        </p:nvSpPr>
        <p:spPr>
          <a:xfrm>
            <a:off x="914400" y="1478373"/>
            <a:ext cx="7315200" cy="3124200"/>
          </a:xfrm>
        </p:spPr>
        <p:txBody>
          <a:bodyPr/>
          <a:lstStyle/>
          <a:p>
            <a:r>
              <a:rPr lang="en-US" altLang="en-US" dirty="0">
                <a:ea typeface="ＭＳ Ｐゴシック" pitchFamily="34" charset="-128"/>
              </a:rPr>
              <a:t/>
            </a:r>
            <a:br>
              <a:rPr lang="en-US" altLang="en-US" dirty="0">
                <a:ea typeface="ＭＳ Ｐゴシック" pitchFamily="34" charset="-128"/>
              </a:rPr>
            </a:br>
            <a:r>
              <a:rPr lang="en-US" dirty="0">
                <a:solidFill>
                  <a:prstClr val="black"/>
                </a:solidFill>
              </a:rPr>
              <a:t>Prepare a direct labor budget for a service firm and analyze revenue per employee.</a:t>
            </a:r>
            <a:endParaRPr lang="en-US" altLang="en-US" sz="4400" dirty="0">
              <a:ea typeface="ＭＳ Ｐゴシック" pitchFamily="34" charset="-128"/>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12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806709"/>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876800"/>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057400" y="850354"/>
            <a:ext cx="5486400" cy="769441"/>
          </a:xfrm>
          <a:prstGeom prst="rect">
            <a:avLst/>
          </a:prstGeom>
          <a:noFill/>
        </p:spPr>
        <p:txBody>
          <a:bodyPr wrap="square" rtlCol="0">
            <a:spAutoFit/>
          </a:bodyPr>
          <a:lstStyle/>
          <a:p>
            <a:r>
              <a:rPr lang="en-US" altLang="en-US" sz="4400" b="1" dirty="0">
                <a:latin typeface="+mj-lt"/>
              </a:rPr>
              <a:t>Learning Objective A1</a:t>
            </a:r>
            <a:endParaRPr lang="en-US" sz="4400" dirty="0">
              <a:latin typeface="+mj-lt"/>
            </a:endParaRPr>
          </a:p>
        </p:txBody>
      </p:sp>
      <p:sp>
        <p:nvSpPr>
          <p:cNvPr id="10" name="Rectangle 9">
            <a:extLst>
              <a:ext uri="{FF2B5EF4-FFF2-40B4-BE49-F238E27FC236}">
                <a16:creationId xmlns:a16="http://schemas.microsoft.com/office/drawing/2014/main" xmlns="" id="{BBCCC784-353F-9A4E-9877-1E69C55A07AC}"/>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Slide Number Placeholder 7">
            <a:extLst>
              <a:ext uri="{FF2B5EF4-FFF2-40B4-BE49-F238E27FC236}">
                <a16:creationId xmlns:a16="http://schemas.microsoft.com/office/drawing/2014/main" xmlns="" id="{16E4110A-A683-4C4B-BDB0-A0EF0F849BDD}"/>
              </a:ext>
            </a:extLst>
          </p:cNvPr>
          <p:cNvSpPr txBox="1">
            <a:spLocks/>
          </p:cNvSpPr>
          <p:nvPr/>
        </p:nvSpPr>
        <p:spPr>
          <a:xfrm>
            <a:off x="6934200" y="63462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20-</a:t>
            </a:r>
            <a:fld id="{389021C6-BF4E-47D5-A0FD-A156D54A87E1}" type="slidenum">
              <a:rPr lang="en-US" smtClean="0">
                <a:solidFill>
                  <a:schemeClr val="tx1">
                    <a:lumMod val="50000"/>
                    <a:lumOff val="50000"/>
                  </a:schemeClr>
                </a:solidFill>
              </a:rPr>
              <a:pPr>
                <a:defRPr/>
              </a:pPr>
              <a:t>35</a:t>
            </a:fld>
            <a:endParaRPr lang="en-US" dirty="0">
              <a:solidFill>
                <a:schemeClr val="tx1">
                  <a:lumMod val="50000"/>
                  <a:lumOff val="50000"/>
                </a:schemeClr>
              </a:solidFill>
            </a:endParaRPr>
          </a:p>
        </p:txBody>
      </p:sp>
    </p:spTree>
    <p:extLst>
      <p:ext uri="{BB962C8B-B14F-4D97-AF65-F5344CB8AC3E}">
        <p14:creationId xmlns:p14="http://schemas.microsoft.com/office/powerpoint/2010/main" val="1987536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380999" y="433152"/>
            <a:ext cx="8382000" cy="1143000"/>
          </a:xfrm>
        </p:spPr>
        <p:txBody>
          <a:bodyPr/>
          <a:lstStyle/>
          <a:p>
            <a:r>
              <a:rPr lang="en-US" altLang="en-US" b="1" dirty="0"/>
              <a:t>Direct Labor Budget</a:t>
            </a:r>
          </a:p>
        </p:txBody>
      </p:sp>
      <p:sp>
        <p:nvSpPr>
          <p:cNvPr id="11" name="Rounded Rectangle 10"/>
          <p:cNvSpPr/>
          <p:nvPr/>
        </p:nvSpPr>
        <p:spPr>
          <a:xfrm>
            <a:off x="76200" y="6597981"/>
            <a:ext cx="6324600" cy="22859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 </a:t>
            </a:r>
            <a:r>
              <a:rPr lang="en-US" sz="1100" dirty="0">
                <a:solidFill>
                  <a:prstClr val="black"/>
                </a:solidFill>
                <a:latin typeface="Calibri"/>
              </a:rPr>
              <a:t>Prepare a direct labor budget for a service firm and analyze revenue per employee.</a:t>
            </a:r>
            <a:endParaRPr lang="en-US" sz="1100" dirty="0"/>
          </a:p>
        </p:txBody>
      </p:sp>
      <p:sp>
        <p:nvSpPr>
          <p:cNvPr id="12" name="TextBox 11"/>
          <p:cNvSpPr txBox="1"/>
          <p:nvPr/>
        </p:nvSpPr>
        <p:spPr>
          <a:xfrm>
            <a:off x="7810500" y="295010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20.21</a:t>
            </a:r>
          </a:p>
        </p:txBody>
      </p:sp>
      <p:sp>
        <p:nvSpPr>
          <p:cNvPr id="14" name="Rectangle 13">
            <a:extLst>
              <a:ext uri="{FF2B5EF4-FFF2-40B4-BE49-F238E27FC236}">
                <a16:creationId xmlns:a16="http://schemas.microsoft.com/office/drawing/2014/main" xmlns="" id="{CC211A97-4308-A947-A673-18991DC14019}"/>
              </a:ext>
            </a:extLst>
          </p:cNvPr>
          <p:cNvSpPr>
            <a:spLocks noGrp="1" noChangeArrowheads="1"/>
          </p:cNvSpPr>
          <p:nvPr/>
        </p:nvSpPr>
        <p:spPr bwMode="auto">
          <a:xfrm>
            <a:off x="6400800" y="6359847"/>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8" name="Slide Number Placeholder 7">
            <a:extLst>
              <a:ext uri="{FF2B5EF4-FFF2-40B4-BE49-F238E27FC236}">
                <a16:creationId xmlns:a16="http://schemas.microsoft.com/office/drawing/2014/main" xmlns="" id="{10E264A5-0FE4-41B3-A80A-33BCA4D52644}"/>
              </a:ext>
            </a:extLst>
          </p:cNvPr>
          <p:cNvSpPr txBox="1">
            <a:spLocks/>
          </p:cNvSpPr>
          <p:nvPr/>
        </p:nvSpPr>
        <p:spPr>
          <a:xfrm>
            <a:off x="6743700" y="6344346"/>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20-</a:t>
            </a:r>
            <a:fld id="{389021C6-BF4E-47D5-A0FD-A156D54A87E1}" type="slidenum">
              <a:rPr lang="en-US" smtClean="0">
                <a:solidFill>
                  <a:schemeClr val="tx1">
                    <a:lumMod val="50000"/>
                    <a:lumOff val="50000"/>
                  </a:schemeClr>
                </a:solidFill>
              </a:rPr>
              <a:pPr>
                <a:defRPr/>
              </a:pPr>
              <a:t>36</a:t>
            </a:fld>
            <a:endParaRPr lang="en-US" dirty="0">
              <a:solidFill>
                <a:schemeClr val="tx1">
                  <a:lumMod val="50000"/>
                  <a:lumOff val="50000"/>
                </a:schemeClr>
              </a:solidFill>
            </a:endParaRPr>
          </a:p>
        </p:txBody>
      </p:sp>
      <p:pic>
        <p:nvPicPr>
          <p:cNvPr id="4" name="Picture 3">
            <a:extLst>
              <a:ext uri="{FF2B5EF4-FFF2-40B4-BE49-F238E27FC236}">
                <a16:creationId xmlns:a16="http://schemas.microsoft.com/office/drawing/2014/main" xmlns="" id="{793272A3-6672-4425-BB96-F406D26E7714}"/>
              </a:ext>
            </a:extLst>
          </p:cNvPr>
          <p:cNvPicPr>
            <a:picLocks noChangeAspect="1"/>
          </p:cNvPicPr>
          <p:nvPr/>
        </p:nvPicPr>
        <p:blipFill>
          <a:blip r:embed="rId3"/>
          <a:stretch>
            <a:fillRect/>
          </a:stretch>
        </p:blipFill>
        <p:spPr>
          <a:xfrm>
            <a:off x="1181173" y="2932177"/>
            <a:ext cx="6302242" cy="1528947"/>
          </a:xfrm>
          <a:prstGeom prst="rect">
            <a:avLst/>
          </a:prstGeom>
        </p:spPr>
      </p:pic>
      <p:pic>
        <p:nvPicPr>
          <p:cNvPr id="5" name="Picture 4">
            <a:extLst>
              <a:ext uri="{FF2B5EF4-FFF2-40B4-BE49-F238E27FC236}">
                <a16:creationId xmlns:a16="http://schemas.microsoft.com/office/drawing/2014/main" xmlns="" id="{F94924C7-DD5B-42CD-9017-FB9FC9328291}"/>
              </a:ext>
            </a:extLst>
          </p:cNvPr>
          <p:cNvPicPr>
            <a:picLocks noChangeAspect="1"/>
          </p:cNvPicPr>
          <p:nvPr/>
        </p:nvPicPr>
        <p:blipFill>
          <a:blip r:embed="rId4"/>
          <a:stretch>
            <a:fillRect/>
          </a:stretch>
        </p:blipFill>
        <p:spPr>
          <a:xfrm>
            <a:off x="1017182" y="1677938"/>
            <a:ext cx="7109635" cy="646331"/>
          </a:xfrm>
          <a:prstGeom prst="rect">
            <a:avLst/>
          </a:prstGeom>
        </p:spPr>
      </p:pic>
    </p:spTree>
  </p:cSld>
  <p:clrMapOvr>
    <a:masterClrMapping/>
  </p:clrMapOvr>
  <p:transition spd="med">
    <p:blinds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381000" y="521606"/>
            <a:ext cx="8382000" cy="1143000"/>
          </a:xfrm>
        </p:spPr>
        <p:txBody>
          <a:bodyPr/>
          <a:lstStyle/>
          <a:p>
            <a:r>
              <a:rPr lang="en-US" altLang="en-US" b="1" dirty="0"/>
              <a:t>Revenue per Employee</a:t>
            </a:r>
          </a:p>
        </p:txBody>
      </p:sp>
      <p:sp>
        <p:nvSpPr>
          <p:cNvPr id="11" name="Rounded Rectangle 10"/>
          <p:cNvSpPr/>
          <p:nvPr/>
        </p:nvSpPr>
        <p:spPr>
          <a:xfrm>
            <a:off x="76200" y="6597981"/>
            <a:ext cx="6324600" cy="22859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 </a:t>
            </a:r>
            <a:r>
              <a:rPr lang="en-US" sz="1100" dirty="0">
                <a:solidFill>
                  <a:prstClr val="black"/>
                </a:solidFill>
                <a:latin typeface="Calibri"/>
              </a:rPr>
              <a:t>Prepare a direct labor budget for a service firm and analyze revenue per employee.</a:t>
            </a:r>
            <a:endParaRPr lang="en-US" sz="1100" dirty="0"/>
          </a:p>
        </p:txBody>
      </p:sp>
      <p:sp>
        <p:nvSpPr>
          <p:cNvPr id="14" name="Rectangle 13">
            <a:extLst>
              <a:ext uri="{FF2B5EF4-FFF2-40B4-BE49-F238E27FC236}">
                <a16:creationId xmlns:a16="http://schemas.microsoft.com/office/drawing/2014/main" xmlns="" id="{CC211A97-4308-A947-A673-18991DC14019}"/>
              </a:ext>
            </a:extLst>
          </p:cNvPr>
          <p:cNvSpPr>
            <a:spLocks noGrp="1" noChangeArrowheads="1"/>
          </p:cNvSpPr>
          <p:nvPr/>
        </p:nvSpPr>
        <p:spPr bwMode="auto">
          <a:xfrm>
            <a:off x="6400800" y="636938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3" name="Picture 2">
            <a:extLst>
              <a:ext uri="{FF2B5EF4-FFF2-40B4-BE49-F238E27FC236}">
                <a16:creationId xmlns:a16="http://schemas.microsoft.com/office/drawing/2014/main" xmlns="" id="{AAD80B52-EE4C-4DA2-847A-D1878D52A3B7}"/>
              </a:ext>
            </a:extLst>
          </p:cNvPr>
          <p:cNvPicPr>
            <a:picLocks noChangeAspect="1"/>
          </p:cNvPicPr>
          <p:nvPr/>
        </p:nvPicPr>
        <p:blipFill>
          <a:blip r:embed="rId3"/>
          <a:stretch>
            <a:fillRect/>
          </a:stretch>
        </p:blipFill>
        <p:spPr>
          <a:xfrm>
            <a:off x="590901" y="1971866"/>
            <a:ext cx="8176581" cy="1833467"/>
          </a:xfrm>
          <a:prstGeom prst="rect">
            <a:avLst/>
          </a:prstGeom>
        </p:spPr>
      </p:pic>
      <p:sp>
        <p:nvSpPr>
          <p:cNvPr id="7" name="Slide Number Placeholder 7">
            <a:extLst>
              <a:ext uri="{FF2B5EF4-FFF2-40B4-BE49-F238E27FC236}">
                <a16:creationId xmlns:a16="http://schemas.microsoft.com/office/drawing/2014/main" xmlns="" id="{7BED1B75-A96E-4864-8EE7-DF4A8062AF11}"/>
              </a:ext>
            </a:extLst>
          </p:cNvPr>
          <p:cNvSpPr txBox="1">
            <a:spLocks/>
          </p:cNvSpPr>
          <p:nvPr/>
        </p:nvSpPr>
        <p:spPr>
          <a:xfrm>
            <a:off x="6743700" y="6344346"/>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20-</a:t>
            </a:r>
            <a:fld id="{389021C6-BF4E-47D5-A0FD-A156D54A87E1}" type="slidenum">
              <a:rPr lang="en-US" smtClean="0">
                <a:solidFill>
                  <a:schemeClr val="tx1">
                    <a:lumMod val="50000"/>
                    <a:lumOff val="50000"/>
                  </a:schemeClr>
                </a:solidFill>
              </a:rPr>
              <a:pPr>
                <a:defRPr/>
              </a:pPr>
              <a:t>37</a:t>
            </a:fld>
            <a:endParaRPr lang="en-US" dirty="0">
              <a:solidFill>
                <a:schemeClr val="tx1">
                  <a:lumMod val="50000"/>
                  <a:lumOff val="50000"/>
                </a:schemeClr>
              </a:solidFill>
            </a:endParaRPr>
          </a:p>
        </p:txBody>
      </p:sp>
    </p:spTree>
    <p:extLst>
      <p:ext uri="{BB962C8B-B14F-4D97-AF65-F5344CB8AC3E}">
        <p14:creationId xmlns:p14="http://schemas.microsoft.com/office/powerpoint/2010/main" val="535180575"/>
      </p:ext>
    </p:extLst>
  </p:cSld>
  <p:clrMapOvr>
    <a:masterClrMapping/>
  </p:clrMapOvr>
  <p:transition spd="med">
    <p:blinds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ctrTitle"/>
          </p:nvPr>
        </p:nvSpPr>
        <p:spPr>
          <a:xfrm>
            <a:off x="914400" y="1848616"/>
            <a:ext cx="7315200" cy="3124200"/>
          </a:xfrm>
        </p:spPr>
        <p:txBody>
          <a:bodyPr/>
          <a:lstStyle/>
          <a:p>
            <a:r>
              <a:rPr lang="en-US" altLang="en-US" dirty="0">
                <a:ea typeface="ＭＳ Ｐゴシック" pitchFamily="34" charset="-128"/>
              </a:rPr>
              <a:t/>
            </a:r>
            <a:br>
              <a:rPr lang="en-US" altLang="en-US" dirty="0">
                <a:ea typeface="ＭＳ Ｐゴシック" pitchFamily="34" charset="-128"/>
              </a:rPr>
            </a:br>
            <a:r>
              <a:rPr lang="en-US" altLang="en-US" dirty="0">
                <a:ea typeface="ＭＳ Ｐゴシック" pitchFamily="34" charset="-128"/>
              </a:rPr>
              <a:t> </a:t>
            </a:r>
            <a:r>
              <a:rPr lang="en-US" altLang="en-US" i="1" dirty="0">
                <a:ea typeface="ＭＳ Ｐゴシック" pitchFamily="34" charset="-128"/>
              </a:rPr>
              <a:t>Appendix A</a:t>
            </a:r>
            <a:r>
              <a:rPr lang="en-US" altLang="en-US" dirty="0">
                <a:ea typeface="ＭＳ Ｐゴシック" pitchFamily="34" charset="-128"/>
              </a:rPr>
              <a:t/>
            </a:r>
            <a:br>
              <a:rPr lang="en-US" altLang="en-US" dirty="0">
                <a:ea typeface="ＭＳ Ｐゴシック" pitchFamily="34" charset="-128"/>
              </a:rPr>
            </a:br>
            <a:r>
              <a:rPr lang="en-US" dirty="0"/>
              <a:t>Prepare each component of a master budget for a merchandising company.</a:t>
            </a:r>
            <a:endParaRPr lang="en-US" altLang="en-US" sz="4400" dirty="0">
              <a:ea typeface="ＭＳ Ｐゴシック" pitchFamily="34" charset="-128"/>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12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936749"/>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5545028"/>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 P4</a:t>
            </a:r>
            <a:endParaRPr lang="en-US" sz="4400" dirty="0">
              <a:latin typeface="+mj-lt"/>
            </a:endParaRPr>
          </a:p>
        </p:txBody>
      </p:sp>
      <p:sp>
        <p:nvSpPr>
          <p:cNvPr id="10" name="Rectangle 9">
            <a:extLst>
              <a:ext uri="{FF2B5EF4-FFF2-40B4-BE49-F238E27FC236}">
                <a16:creationId xmlns:a16="http://schemas.microsoft.com/office/drawing/2014/main" xmlns="" id="{7F675DF8-A02C-1C48-A7D1-FD8FAEB34EA1}"/>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Slide Number Placeholder 7">
            <a:extLst>
              <a:ext uri="{FF2B5EF4-FFF2-40B4-BE49-F238E27FC236}">
                <a16:creationId xmlns:a16="http://schemas.microsoft.com/office/drawing/2014/main" xmlns="" id="{357B1C64-77EA-4154-9E25-80DCF1B99055}"/>
              </a:ext>
            </a:extLst>
          </p:cNvPr>
          <p:cNvSpPr txBox="1">
            <a:spLocks/>
          </p:cNvSpPr>
          <p:nvPr/>
        </p:nvSpPr>
        <p:spPr>
          <a:xfrm>
            <a:off x="6743700" y="6344346"/>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20-</a:t>
            </a:r>
            <a:fld id="{389021C6-BF4E-47D5-A0FD-A156D54A87E1}" type="slidenum">
              <a:rPr lang="en-US" smtClean="0">
                <a:solidFill>
                  <a:schemeClr val="tx1">
                    <a:lumMod val="50000"/>
                    <a:lumOff val="50000"/>
                  </a:schemeClr>
                </a:solidFill>
              </a:rPr>
              <a:pPr>
                <a:defRPr/>
              </a:pPr>
              <a:t>38</a:t>
            </a:fld>
            <a:endParaRPr lang="en-US" dirty="0">
              <a:solidFill>
                <a:schemeClr val="tx1">
                  <a:lumMod val="50000"/>
                  <a:lumOff val="50000"/>
                </a:schemeClr>
              </a:solidFill>
            </a:endParaRPr>
          </a:p>
        </p:txBody>
      </p:sp>
    </p:spTree>
    <p:extLst>
      <p:ext uri="{BB962C8B-B14F-4D97-AF65-F5344CB8AC3E}">
        <p14:creationId xmlns:p14="http://schemas.microsoft.com/office/powerpoint/2010/main" val="408147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65402" y="3092076"/>
            <a:ext cx="7810524" cy="2730609"/>
          </a:xfrm>
          <a:prstGeom prst="rect">
            <a:avLst/>
          </a:prstGeom>
        </p:spPr>
      </p:pic>
      <p:sp>
        <p:nvSpPr>
          <p:cNvPr id="44037" name="Rectangle 5"/>
          <p:cNvSpPr>
            <a:spLocks noGrp="1" noChangeArrowheads="1"/>
          </p:cNvSpPr>
          <p:nvPr>
            <p:ph type="title"/>
          </p:nvPr>
        </p:nvSpPr>
        <p:spPr>
          <a:xfrm>
            <a:off x="381000" y="644291"/>
            <a:ext cx="8382000" cy="1143000"/>
          </a:xfrm>
        </p:spPr>
        <p:txBody>
          <a:bodyPr/>
          <a:lstStyle/>
          <a:p>
            <a:r>
              <a:rPr lang="en-US" altLang="en-US" b="1" dirty="0"/>
              <a:t>Master Budget Process for a Merchandiser</a:t>
            </a:r>
          </a:p>
        </p:txBody>
      </p:sp>
      <p:sp>
        <p:nvSpPr>
          <p:cNvPr id="9" name="TextBox 8"/>
          <p:cNvSpPr txBox="1"/>
          <p:nvPr/>
        </p:nvSpPr>
        <p:spPr>
          <a:xfrm>
            <a:off x="490084" y="1906644"/>
            <a:ext cx="7391400" cy="1200329"/>
          </a:xfrm>
          <a:prstGeom prst="rect">
            <a:avLst/>
          </a:prstGeom>
          <a:solidFill>
            <a:schemeClr val="bg1">
              <a:lumMod val="95000"/>
            </a:schemeClr>
          </a:solidFill>
        </p:spPr>
        <p:txBody>
          <a:bodyPr wrap="square" rtlCol="0">
            <a:spAutoFit/>
          </a:bodyPr>
          <a:lstStyle/>
          <a:p>
            <a:pPr algn="ctr"/>
            <a:r>
              <a:rPr lang="en-US" sz="2400" dirty="0"/>
              <a:t>Unlike a manufacturing company, a merchandiser must prepare a merchandise purchases budget rather than a production budget.</a:t>
            </a:r>
          </a:p>
        </p:txBody>
      </p:sp>
      <p:sp>
        <p:nvSpPr>
          <p:cNvPr id="8" name="Rounded Rectangle 7"/>
          <p:cNvSpPr/>
          <p:nvPr/>
        </p:nvSpPr>
        <p:spPr>
          <a:xfrm>
            <a:off x="37011" y="6477000"/>
            <a:ext cx="6363789" cy="24447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 </a:t>
            </a:r>
            <a:r>
              <a:rPr lang="en-US" sz="1100" dirty="0"/>
              <a:t>Prepare each component of a master budget for a merchandising company.</a:t>
            </a:r>
          </a:p>
        </p:txBody>
      </p:sp>
      <p:sp>
        <p:nvSpPr>
          <p:cNvPr id="10" name="TextBox 9"/>
          <p:cNvSpPr txBox="1"/>
          <p:nvPr/>
        </p:nvSpPr>
        <p:spPr>
          <a:xfrm>
            <a:off x="7311798" y="330098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22A.1</a:t>
            </a:r>
          </a:p>
        </p:txBody>
      </p:sp>
      <p:sp>
        <p:nvSpPr>
          <p:cNvPr id="12" name="Rectangle 11">
            <a:extLst>
              <a:ext uri="{FF2B5EF4-FFF2-40B4-BE49-F238E27FC236}">
                <a16:creationId xmlns:a16="http://schemas.microsoft.com/office/drawing/2014/main" xmlns="" id="{346095CD-D55F-484B-B0B1-B7580F032FCC}"/>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E8297DA4-B666-4859-8B3F-53E78171B86C}"/>
              </a:ext>
            </a:extLst>
          </p:cNvPr>
          <p:cNvSpPr txBox="1">
            <a:spLocks/>
          </p:cNvSpPr>
          <p:nvPr/>
        </p:nvSpPr>
        <p:spPr>
          <a:xfrm>
            <a:off x="6743700" y="6344346"/>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20-</a:t>
            </a:r>
            <a:fld id="{389021C6-BF4E-47D5-A0FD-A156D54A87E1}" type="slidenum">
              <a:rPr lang="en-US" smtClean="0">
                <a:solidFill>
                  <a:schemeClr val="tx1">
                    <a:lumMod val="50000"/>
                    <a:lumOff val="50000"/>
                  </a:schemeClr>
                </a:solidFill>
              </a:rPr>
              <a:pPr>
                <a:defRPr/>
              </a:pPr>
              <a:t>39</a:t>
            </a:fld>
            <a:endParaRPr lang="en-US" dirty="0">
              <a:solidFill>
                <a:schemeClr val="tx1">
                  <a:lumMod val="50000"/>
                  <a:lumOff val="50000"/>
                </a:schemeClr>
              </a:solidFill>
            </a:endParaRPr>
          </a:p>
        </p:txBody>
      </p:sp>
    </p:spTree>
    <p:extLst>
      <p:ext uri="{BB962C8B-B14F-4D97-AF65-F5344CB8AC3E}">
        <p14:creationId xmlns:p14="http://schemas.microsoft.com/office/powerpoint/2010/main" val="1150855481"/>
      </p:ext>
    </p:extLst>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0"/>
          <p:cNvSpPr>
            <a:spLocks noChangeArrowheads="1"/>
          </p:cNvSpPr>
          <p:nvPr/>
        </p:nvSpPr>
        <p:spPr bwMode="auto">
          <a:xfrm>
            <a:off x="717088" y="3363543"/>
            <a:ext cx="7481344" cy="2551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b="1" dirty="0"/>
              <a:t>Budgeting – process of planning future business actions </a:t>
            </a:r>
          </a:p>
          <a:p>
            <a:pPr eaLnBrk="1" hangingPunct="1"/>
            <a:r>
              <a:rPr lang="en-US" altLang="en-US" sz="2000" b="1" dirty="0"/>
              <a:t>and expressing them as formal plans.</a:t>
            </a:r>
          </a:p>
          <a:p>
            <a:pPr eaLnBrk="1" hangingPunct="1"/>
            <a:endParaRPr lang="en-US" altLang="en-US" sz="2000" b="1" dirty="0"/>
          </a:p>
          <a:p>
            <a:pPr eaLnBrk="1" hangingPunct="1"/>
            <a:r>
              <a:rPr lang="en-US" altLang="en-US" sz="2000" b="1" dirty="0"/>
              <a:t>Budget – formal statement of a company’s plans in dollars.</a:t>
            </a:r>
          </a:p>
          <a:p>
            <a:pPr eaLnBrk="1" hangingPunct="1"/>
            <a:endParaRPr lang="en-US" altLang="en-US" sz="2000" b="1" dirty="0"/>
          </a:p>
          <a:p>
            <a:pPr eaLnBrk="1" hangingPunct="1"/>
            <a:r>
              <a:rPr lang="en-US" altLang="en-US" sz="2000" b="1" dirty="0"/>
              <a:t>Budgetary control process – management’s use of budgets </a:t>
            </a:r>
          </a:p>
          <a:p>
            <a:pPr eaLnBrk="1" hangingPunct="1"/>
            <a:r>
              <a:rPr lang="en-US" altLang="en-US" sz="2000" b="1" dirty="0"/>
              <a:t>to see that planned objectives are met.</a:t>
            </a:r>
          </a:p>
          <a:p>
            <a:pPr algn="ctr" eaLnBrk="1" hangingPunct="1"/>
            <a:endParaRPr lang="en-US" altLang="en-US" sz="2000" b="1" dirty="0"/>
          </a:p>
        </p:txBody>
      </p:sp>
      <p:sp>
        <p:nvSpPr>
          <p:cNvPr id="26" name="Rectangle 11"/>
          <p:cNvSpPr>
            <a:spLocks noChangeArrowheads="1"/>
          </p:cNvSpPr>
          <p:nvPr/>
        </p:nvSpPr>
        <p:spPr bwMode="auto">
          <a:xfrm>
            <a:off x="2133599" y="810145"/>
            <a:ext cx="4648322" cy="428322"/>
          </a:xfrm>
          <a:prstGeom prst="rect">
            <a:avLst/>
          </a:prstGeom>
          <a:noFill/>
          <a:ln w="12700">
            <a:noFill/>
            <a:miter lim="800000"/>
            <a:headEnd/>
            <a:tailEnd/>
          </a:ln>
        </p:spPr>
        <p:txBody>
          <a:bodyPr wrap="square" lIns="90488" tIns="44450" rIns="90488" bIns="44450">
            <a:spAutoFit/>
          </a:bodyPr>
          <a:lstStyle/>
          <a:p>
            <a:pPr algn="ctr">
              <a:defRPr/>
            </a:pPr>
            <a:r>
              <a:rPr lang="en-US" sz="2200" b="1" dirty="0">
                <a:solidFill>
                  <a:srgbClr val="0070C0"/>
                </a:solidFill>
              </a:rPr>
              <a:t>Budgeting Process</a:t>
            </a:r>
          </a:p>
        </p:txBody>
      </p:sp>
      <p:sp>
        <p:nvSpPr>
          <p:cNvPr id="30" name="Rounded Rectangle 29"/>
          <p:cNvSpPr/>
          <p:nvPr/>
        </p:nvSpPr>
        <p:spPr>
          <a:xfrm>
            <a:off x="152400" y="6558269"/>
            <a:ext cx="3657600" cy="21365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Describe the benefits of budgeting.</a:t>
            </a:r>
          </a:p>
        </p:txBody>
      </p:sp>
      <p:sp>
        <p:nvSpPr>
          <p:cNvPr id="15" name="Rectangle 14">
            <a:extLst>
              <a:ext uri="{FF2B5EF4-FFF2-40B4-BE49-F238E27FC236}">
                <a16:creationId xmlns:a16="http://schemas.microsoft.com/office/drawing/2014/main" xmlns="" id="{E52A74E3-0828-CD43-8E84-110DA2322224}"/>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2" name="Picture 1">
            <a:extLst>
              <a:ext uri="{FF2B5EF4-FFF2-40B4-BE49-F238E27FC236}">
                <a16:creationId xmlns:a16="http://schemas.microsoft.com/office/drawing/2014/main" xmlns="" id="{1B0442C4-AE4D-49C8-9082-C991B76D35EA}"/>
              </a:ext>
            </a:extLst>
          </p:cNvPr>
          <p:cNvPicPr>
            <a:picLocks noChangeAspect="1"/>
          </p:cNvPicPr>
          <p:nvPr/>
        </p:nvPicPr>
        <p:blipFill>
          <a:blip r:embed="rId3"/>
          <a:stretch>
            <a:fillRect/>
          </a:stretch>
        </p:blipFill>
        <p:spPr>
          <a:xfrm>
            <a:off x="1108947" y="1632328"/>
            <a:ext cx="6495238" cy="1438095"/>
          </a:xfrm>
          <a:prstGeom prst="rect">
            <a:avLst/>
          </a:prstGeom>
        </p:spPr>
      </p:pic>
      <p:sp>
        <p:nvSpPr>
          <p:cNvPr id="17" name="TextBox 16">
            <a:extLst>
              <a:ext uri="{FF2B5EF4-FFF2-40B4-BE49-F238E27FC236}">
                <a16:creationId xmlns:a16="http://schemas.microsoft.com/office/drawing/2014/main" xmlns="" id="{FF6F952C-2145-4F44-B38F-FC9C66A74679}"/>
              </a:ext>
            </a:extLst>
          </p:cNvPr>
          <p:cNvSpPr txBox="1"/>
          <p:nvPr/>
        </p:nvSpPr>
        <p:spPr>
          <a:xfrm>
            <a:off x="7772400" y="163232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20.1</a:t>
            </a:r>
          </a:p>
        </p:txBody>
      </p:sp>
      <p:sp>
        <p:nvSpPr>
          <p:cNvPr id="9" name="Slide Number Placeholder 7">
            <a:extLst>
              <a:ext uri="{FF2B5EF4-FFF2-40B4-BE49-F238E27FC236}">
                <a16:creationId xmlns:a16="http://schemas.microsoft.com/office/drawing/2014/main" xmlns="" id="{9F0FEBF9-B965-4A1E-8E6B-A533EB0E88A1}"/>
              </a:ext>
            </a:extLst>
          </p:cNvPr>
          <p:cNvSpPr txBox="1">
            <a:spLocks/>
          </p:cNvSpPr>
          <p:nvPr/>
        </p:nvSpPr>
        <p:spPr>
          <a:xfrm>
            <a:off x="6743700" y="6344346"/>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20-</a:t>
            </a:r>
            <a:fld id="{389021C6-BF4E-47D5-A0FD-A156D54A87E1}" type="slidenum">
              <a:rPr lang="en-US" smtClean="0">
                <a:solidFill>
                  <a:schemeClr val="tx1">
                    <a:lumMod val="50000"/>
                    <a:lumOff val="50000"/>
                  </a:schemeClr>
                </a:solidFill>
              </a:rPr>
              <a:pPr>
                <a:defRPr/>
              </a:pPr>
              <a:t>4</a:t>
            </a:fld>
            <a:endParaRPr lang="en-US" dirty="0">
              <a:solidFill>
                <a:schemeClr val="tx1">
                  <a:lumMod val="50000"/>
                  <a:lumOff val="50000"/>
                </a:schemeClr>
              </a:solidFill>
            </a:endParaRPr>
          </a:p>
        </p:txBody>
      </p:sp>
    </p:spTree>
  </p:cSld>
  <p:clrMapOvr>
    <a:masterClrMapping/>
  </p:clrMapOvr>
  <p:transition spd="med">
    <p:zoom dir="in"/>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5" name="Rectangle 11"/>
          <p:cNvSpPr>
            <a:spLocks noChangeArrowheads="1"/>
          </p:cNvSpPr>
          <p:nvPr/>
        </p:nvSpPr>
        <p:spPr bwMode="auto">
          <a:xfrm>
            <a:off x="735255" y="4873611"/>
            <a:ext cx="7823200" cy="508000"/>
          </a:xfrm>
          <a:prstGeom prst="rect">
            <a:avLst/>
          </a:prstGeom>
          <a:solidFill>
            <a:srgbClr val="C8FEC8"/>
          </a:solidFill>
          <a:ln w="25400">
            <a:solidFill>
              <a:schemeClr val="tx1"/>
            </a:solidFill>
            <a:miter lim="800000"/>
            <a:headEnd/>
            <a:tailEnd/>
          </a:ln>
        </p:spPr>
        <p:txBody>
          <a:bodyPr wrap="none" lIns="90488" tIns="44450" rIns="90488" bIns="4445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t>Let’s prepare the purchases budget for Hockey Den.</a:t>
            </a:r>
          </a:p>
        </p:txBody>
      </p:sp>
      <p:sp>
        <p:nvSpPr>
          <p:cNvPr id="45066" name="Rectangle 12"/>
          <p:cNvSpPr>
            <a:spLocks noGrp="1" noChangeArrowheads="1"/>
          </p:cNvSpPr>
          <p:nvPr>
            <p:ph type="title"/>
          </p:nvPr>
        </p:nvSpPr>
        <p:spPr>
          <a:xfrm>
            <a:off x="37011" y="757206"/>
            <a:ext cx="9106989" cy="1096962"/>
          </a:xfrm>
        </p:spPr>
        <p:txBody>
          <a:bodyPr/>
          <a:lstStyle/>
          <a:p>
            <a:r>
              <a:rPr lang="en-US" altLang="en-US" b="1" dirty="0"/>
              <a:t>Preparing the Merchandise </a:t>
            </a:r>
            <a:br>
              <a:rPr lang="en-US" altLang="en-US" b="1" dirty="0"/>
            </a:br>
            <a:r>
              <a:rPr lang="en-US" altLang="en-US" b="1" dirty="0"/>
              <a:t>Purchases Budget</a:t>
            </a:r>
          </a:p>
        </p:txBody>
      </p:sp>
      <p:sp>
        <p:nvSpPr>
          <p:cNvPr id="16" name="Rectangle 15"/>
          <p:cNvSpPr/>
          <p:nvPr/>
        </p:nvSpPr>
        <p:spPr>
          <a:xfrm>
            <a:off x="1398588" y="2260570"/>
            <a:ext cx="6324600" cy="8382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The general layout for the purchases  budget in equation form is:</a:t>
            </a:r>
            <a:endParaRPr lang="en-US" sz="2400" dirty="0"/>
          </a:p>
        </p:txBody>
      </p:sp>
      <p:sp>
        <p:nvSpPr>
          <p:cNvPr id="10" name="TextBox 9"/>
          <p:cNvSpPr txBox="1"/>
          <p:nvPr/>
        </p:nvSpPr>
        <p:spPr>
          <a:xfrm>
            <a:off x="7939088" y="225285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22A.2</a:t>
            </a:r>
          </a:p>
        </p:txBody>
      </p:sp>
      <p:sp>
        <p:nvSpPr>
          <p:cNvPr id="12" name="Rounded Rectangle 11"/>
          <p:cNvSpPr/>
          <p:nvPr/>
        </p:nvSpPr>
        <p:spPr>
          <a:xfrm>
            <a:off x="37011" y="6477000"/>
            <a:ext cx="6363789" cy="24447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 </a:t>
            </a:r>
            <a:r>
              <a:rPr lang="en-US" sz="1100" dirty="0"/>
              <a:t>Prepare each component of a master budget for a merchandising company.</a:t>
            </a:r>
          </a:p>
        </p:txBody>
      </p:sp>
      <p:sp>
        <p:nvSpPr>
          <p:cNvPr id="13" name="Rectangle 12">
            <a:extLst>
              <a:ext uri="{FF2B5EF4-FFF2-40B4-BE49-F238E27FC236}">
                <a16:creationId xmlns:a16="http://schemas.microsoft.com/office/drawing/2014/main" xmlns="" id="{E5EE2A78-5BE5-4845-ADCC-089BB97F0550}"/>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57550097-B980-4361-973D-460EFE310C7D}"/>
              </a:ext>
            </a:extLst>
          </p:cNvPr>
          <p:cNvSpPr txBox="1">
            <a:spLocks/>
          </p:cNvSpPr>
          <p:nvPr/>
        </p:nvSpPr>
        <p:spPr>
          <a:xfrm>
            <a:off x="6743700" y="6344346"/>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20-</a:t>
            </a:r>
            <a:fld id="{389021C6-BF4E-47D5-A0FD-A156D54A87E1}" type="slidenum">
              <a:rPr lang="en-US" smtClean="0">
                <a:solidFill>
                  <a:schemeClr val="tx1">
                    <a:lumMod val="50000"/>
                    <a:lumOff val="50000"/>
                  </a:schemeClr>
                </a:solidFill>
              </a:rPr>
              <a:pPr>
                <a:defRPr/>
              </a:pPr>
              <a:t>40</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FD7EB98D-DAEC-4DD3-A1B7-55A6E8C3E031}"/>
              </a:ext>
            </a:extLst>
          </p:cNvPr>
          <p:cNvPicPr>
            <a:picLocks noChangeAspect="1"/>
          </p:cNvPicPr>
          <p:nvPr/>
        </p:nvPicPr>
        <p:blipFill>
          <a:blip r:embed="rId3"/>
          <a:stretch>
            <a:fillRect/>
          </a:stretch>
        </p:blipFill>
        <p:spPr>
          <a:xfrm>
            <a:off x="126507" y="3277093"/>
            <a:ext cx="8879381" cy="926762"/>
          </a:xfrm>
          <a:prstGeom prst="rect">
            <a:avLst/>
          </a:prstGeom>
        </p:spPr>
      </p:pic>
    </p:spTree>
    <p:extLst>
      <p:ext uri="{BB962C8B-B14F-4D97-AF65-F5344CB8AC3E}">
        <p14:creationId xmlns:p14="http://schemas.microsoft.com/office/powerpoint/2010/main" val="3456456033"/>
      </p:ext>
    </p:extLst>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5065"/>
                                        </p:tgtEl>
                                        <p:attrNameLst>
                                          <p:attrName>style.visibility</p:attrName>
                                        </p:attrNameLst>
                                      </p:cBhvr>
                                      <p:to>
                                        <p:strVal val="visible"/>
                                      </p:to>
                                    </p:set>
                                    <p:animEffect transition="in" filter="fade">
                                      <p:cBhvr>
                                        <p:cTn id="12" dur="1000"/>
                                        <p:tgtEl>
                                          <p:spTgt spid="45065"/>
                                        </p:tgtEl>
                                      </p:cBhvr>
                                    </p:animEffect>
                                    <p:anim calcmode="lin" valueType="num">
                                      <p:cBhvr>
                                        <p:cTn id="13" dur="1000" fill="hold"/>
                                        <p:tgtEl>
                                          <p:spTgt spid="45065"/>
                                        </p:tgtEl>
                                        <p:attrNameLst>
                                          <p:attrName>ppt_x</p:attrName>
                                        </p:attrNameLst>
                                      </p:cBhvr>
                                      <p:tavLst>
                                        <p:tav tm="0">
                                          <p:val>
                                            <p:strVal val="#ppt_x"/>
                                          </p:val>
                                        </p:tav>
                                        <p:tav tm="100000">
                                          <p:val>
                                            <p:strVal val="#ppt_x"/>
                                          </p:val>
                                        </p:tav>
                                      </p:tavLst>
                                    </p:anim>
                                    <p:anim calcmode="lin" valueType="num">
                                      <p:cBhvr>
                                        <p:cTn id="14" dur="1000" fill="hold"/>
                                        <p:tgtEl>
                                          <p:spTgt spid="450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5" grpId="0" animBg="1"/>
      <p:bldP spid="1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A1C47EF-AEE1-40CE-B512-B1832CF1380B}"/>
              </a:ext>
            </a:extLst>
          </p:cNvPr>
          <p:cNvPicPr>
            <a:picLocks noChangeAspect="1"/>
          </p:cNvPicPr>
          <p:nvPr/>
        </p:nvPicPr>
        <p:blipFill>
          <a:blip r:embed="rId3"/>
          <a:stretch>
            <a:fillRect/>
          </a:stretch>
        </p:blipFill>
        <p:spPr>
          <a:xfrm>
            <a:off x="332870" y="1606304"/>
            <a:ext cx="7695238" cy="2952381"/>
          </a:xfrm>
          <a:prstGeom prst="rect">
            <a:avLst/>
          </a:prstGeom>
        </p:spPr>
      </p:pic>
      <p:sp>
        <p:nvSpPr>
          <p:cNvPr id="4107" name="Rectangle 12"/>
          <p:cNvSpPr>
            <a:spLocks noGrp="1" noChangeArrowheads="1"/>
          </p:cNvSpPr>
          <p:nvPr>
            <p:ph type="title"/>
          </p:nvPr>
        </p:nvSpPr>
        <p:spPr>
          <a:xfrm>
            <a:off x="0" y="274638"/>
            <a:ext cx="9144000" cy="1143000"/>
          </a:xfrm>
        </p:spPr>
        <p:txBody>
          <a:bodyPr/>
          <a:lstStyle/>
          <a:p>
            <a:r>
              <a:rPr lang="en-US" altLang="en-US" b="1" dirty="0"/>
              <a:t>Merchandise Purchases Budget</a:t>
            </a:r>
          </a:p>
        </p:txBody>
      </p:sp>
      <p:sp>
        <p:nvSpPr>
          <p:cNvPr id="26" name="TextBox 25"/>
          <p:cNvSpPr txBox="1"/>
          <p:nvPr/>
        </p:nvSpPr>
        <p:spPr>
          <a:xfrm>
            <a:off x="1924050" y="4928530"/>
            <a:ext cx="5295900" cy="646331"/>
          </a:xfrm>
          <a:prstGeom prst="rect">
            <a:avLst/>
          </a:prstGeom>
          <a:solidFill>
            <a:schemeClr val="bg1">
              <a:lumMod val="95000"/>
            </a:schemeClr>
          </a:solidFill>
          <a:ln w="28575">
            <a:solidFill>
              <a:schemeClr val="accent1">
                <a:lumMod val="50000"/>
              </a:schemeClr>
            </a:solidFill>
          </a:ln>
        </p:spPr>
        <p:txBody>
          <a:bodyPr wrap="square" rtlCol="0">
            <a:spAutoFit/>
          </a:bodyPr>
          <a:lstStyle/>
          <a:p>
            <a:pPr algn="ctr"/>
            <a:r>
              <a:rPr lang="en-US" altLang="en-US" b="1" dirty="0"/>
              <a:t>Ending inventory for a month in units, should equal  90% of next month’s unit sales.</a:t>
            </a:r>
            <a:endParaRPr lang="en-US" b="1" dirty="0"/>
          </a:p>
        </p:txBody>
      </p:sp>
      <p:sp>
        <p:nvSpPr>
          <p:cNvPr id="14" name="TextBox 13"/>
          <p:cNvSpPr txBox="1"/>
          <p:nvPr/>
        </p:nvSpPr>
        <p:spPr>
          <a:xfrm>
            <a:off x="7992249" y="173116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22A.3</a:t>
            </a:r>
          </a:p>
        </p:txBody>
      </p:sp>
      <p:sp>
        <p:nvSpPr>
          <p:cNvPr id="16" name="Rounded Rectangle 15"/>
          <p:cNvSpPr/>
          <p:nvPr/>
        </p:nvSpPr>
        <p:spPr>
          <a:xfrm>
            <a:off x="76200" y="6546255"/>
            <a:ext cx="6363789" cy="24447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 </a:t>
            </a:r>
            <a:r>
              <a:rPr lang="en-US" sz="1100" dirty="0"/>
              <a:t>Prepare each component of a master budget for a merchandising company.</a:t>
            </a:r>
          </a:p>
        </p:txBody>
      </p:sp>
      <p:sp>
        <p:nvSpPr>
          <p:cNvPr id="17" name="Rectangle 16">
            <a:extLst>
              <a:ext uri="{FF2B5EF4-FFF2-40B4-BE49-F238E27FC236}">
                <a16:creationId xmlns:a16="http://schemas.microsoft.com/office/drawing/2014/main" xmlns="" id="{B8846BAA-7269-0C4D-AD1C-8289D3339F85}"/>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Slide Number Placeholder 7">
            <a:extLst>
              <a:ext uri="{FF2B5EF4-FFF2-40B4-BE49-F238E27FC236}">
                <a16:creationId xmlns:a16="http://schemas.microsoft.com/office/drawing/2014/main" xmlns="" id="{10D2EF79-8E99-4132-B1CC-C38DCADBAB09}"/>
              </a:ext>
            </a:extLst>
          </p:cNvPr>
          <p:cNvSpPr txBox="1">
            <a:spLocks/>
          </p:cNvSpPr>
          <p:nvPr/>
        </p:nvSpPr>
        <p:spPr>
          <a:xfrm>
            <a:off x="6743700" y="6344346"/>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20-</a:t>
            </a:r>
            <a:fld id="{389021C6-BF4E-47D5-A0FD-A156D54A87E1}" type="slidenum">
              <a:rPr lang="en-US" smtClean="0">
                <a:solidFill>
                  <a:schemeClr val="tx1">
                    <a:lumMod val="50000"/>
                    <a:lumOff val="50000"/>
                  </a:schemeClr>
                </a:solidFill>
              </a:rPr>
              <a:pPr>
                <a:defRPr/>
              </a:pPr>
              <a:t>41</a:t>
            </a:fld>
            <a:endParaRPr lang="en-US" dirty="0">
              <a:solidFill>
                <a:schemeClr val="tx1">
                  <a:lumMod val="50000"/>
                  <a:lumOff val="50000"/>
                </a:schemeClr>
              </a:solidFill>
            </a:endParaRPr>
          </a:p>
        </p:txBody>
      </p:sp>
    </p:spTree>
    <p:extLst>
      <p:ext uri="{BB962C8B-B14F-4D97-AF65-F5344CB8AC3E}">
        <p14:creationId xmlns:p14="http://schemas.microsoft.com/office/powerpoint/2010/main" val="3033529652"/>
      </p:ext>
    </p:extLst>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7" name="Rectangle 12"/>
          <p:cNvSpPr>
            <a:spLocks noGrp="1" noChangeArrowheads="1"/>
          </p:cNvSpPr>
          <p:nvPr>
            <p:ph type="title"/>
          </p:nvPr>
        </p:nvSpPr>
        <p:spPr>
          <a:xfrm>
            <a:off x="-12700" y="851000"/>
            <a:ext cx="9144000" cy="1143000"/>
          </a:xfrm>
        </p:spPr>
        <p:txBody>
          <a:bodyPr/>
          <a:lstStyle/>
          <a:p>
            <a:r>
              <a:rPr lang="en-US" altLang="en-US" b="1" dirty="0"/>
              <a:t>Schedule of Cash Payments for Merchandise Purchases</a:t>
            </a:r>
          </a:p>
        </p:txBody>
      </p:sp>
      <p:sp>
        <p:nvSpPr>
          <p:cNvPr id="26" name="TextBox 25"/>
          <p:cNvSpPr txBox="1"/>
          <p:nvPr/>
        </p:nvSpPr>
        <p:spPr>
          <a:xfrm>
            <a:off x="2133600" y="4953000"/>
            <a:ext cx="4703717" cy="646331"/>
          </a:xfrm>
          <a:prstGeom prst="rect">
            <a:avLst/>
          </a:prstGeom>
          <a:solidFill>
            <a:schemeClr val="bg1">
              <a:lumMod val="95000"/>
            </a:schemeClr>
          </a:solidFill>
          <a:ln w="28575">
            <a:solidFill>
              <a:schemeClr val="accent1">
                <a:lumMod val="50000"/>
              </a:schemeClr>
            </a:solidFill>
          </a:ln>
        </p:spPr>
        <p:txBody>
          <a:bodyPr wrap="square" rtlCol="0">
            <a:spAutoFit/>
          </a:bodyPr>
          <a:lstStyle/>
          <a:p>
            <a:pPr algn="ctr"/>
            <a:r>
              <a:rPr lang="en-US" b="1" dirty="0">
                <a:latin typeface="Arial Narrow" pitchFamily="34" charset="0"/>
              </a:rPr>
              <a:t>Subtract beginning inventory to determine the budgeted number of units to be purchased.</a:t>
            </a:r>
          </a:p>
        </p:txBody>
      </p:sp>
      <p:sp>
        <p:nvSpPr>
          <p:cNvPr id="15" name="Rounded Rectangle 14"/>
          <p:cNvSpPr/>
          <p:nvPr/>
        </p:nvSpPr>
        <p:spPr>
          <a:xfrm>
            <a:off x="68641" y="6594929"/>
            <a:ext cx="6363789" cy="24447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 </a:t>
            </a:r>
            <a:r>
              <a:rPr lang="en-US" sz="1100" dirty="0"/>
              <a:t>Prepare each component of a master budget for a merchandising company.</a:t>
            </a:r>
          </a:p>
        </p:txBody>
      </p:sp>
      <p:sp>
        <p:nvSpPr>
          <p:cNvPr id="16" name="Rectangle 15">
            <a:extLst>
              <a:ext uri="{FF2B5EF4-FFF2-40B4-BE49-F238E27FC236}">
                <a16:creationId xmlns:a16="http://schemas.microsoft.com/office/drawing/2014/main" xmlns="" id="{F4FC8FF7-ED55-F64F-A855-A7E9BF2BBA7C}"/>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8" name="TextBox 17">
            <a:extLst>
              <a:ext uri="{FF2B5EF4-FFF2-40B4-BE49-F238E27FC236}">
                <a16:creationId xmlns:a16="http://schemas.microsoft.com/office/drawing/2014/main" xmlns="" id="{28572714-D32D-4D1B-9BB4-5C55BF0541E0}"/>
              </a:ext>
            </a:extLst>
          </p:cNvPr>
          <p:cNvSpPr txBox="1"/>
          <p:nvPr/>
        </p:nvSpPr>
        <p:spPr>
          <a:xfrm>
            <a:off x="7729818" y="180448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22A.4</a:t>
            </a:r>
          </a:p>
        </p:txBody>
      </p:sp>
      <p:sp>
        <p:nvSpPr>
          <p:cNvPr id="9" name="Slide Number Placeholder 7">
            <a:extLst>
              <a:ext uri="{FF2B5EF4-FFF2-40B4-BE49-F238E27FC236}">
                <a16:creationId xmlns:a16="http://schemas.microsoft.com/office/drawing/2014/main" xmlns="" id="{CA2D5D89-A64B-4627-A1CF-4734AD064B77}"/>
              </a:ext>
            </a:extLst>
          </p:cNvPr>
          <p:cNvSpPr txBox="1">
            <a:spLocks/>
          </p:cNvSpPr>
          <p:nvPr/>
        </p:nvSpPr>
        <p:spPr>
          <a:xfrm>
            <a:off x="6743700" y="6344346"/>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20-</a:t>
            </a:r>
            <a:fld id="{389021C6-BF4E-47D5-A0FD-A156D54A87E1}" type="slidenum">
              <a:rPr lang="en-US" smtClean="0">
                <a:solidFill>
                  <a:schemeClr val="tx1">
                    <a:lumMod val="50000"/>
                    <a:lumOff val="50000"/>
                  </a:schemeClr>
                </a:solidFill>
              </a:rPr>
              <a:pPr>
                <a:defRPr/>
              </a:pPr>
              <a:t>42</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AE9D195B-24F5-45EE-AB73-6A286A3F7B41}"/>
              </a:ext>
            </a:extLst>
          </p:cNvPr>
          <p:cNvPicPr>
            <a:picLocks noChangeAspect="1"/>
          </p:cNvPicPr>
          <p:nvPr/>
        </p:nvPicPr>
        <p:blipFill>
          <a:blip r:embed="rId3"/>
          <a:stretch>
            <a:fillRect/>
          </a:stretch>
        </p:blipFill>
        <p:spPr>
          <a:xfrm>
            <a:off x="955388" y="2684163"/>
            <a:ext cx="7207824" cy="1895391"/>
          </a:xfrm>
          <a:prstGeom prst="rect">
            <a:avLst/>
          </a:prstGeom>
        </p:spPr>
      </p:pic>
    </p:spTree>
    <p:extLst>
      <p:ext uri="{BB962C8B-B14F-4D97-AF65-F5344CB8AC3E}">
        <p14:creationId xmlns:p14="http://schemas.microsoft.com/office/powerpoint/2010/main" val="3033529652"/>
      </p:ext>
    </p:extLst>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590800"/>
            <a:ext cx="8229600" cy="1143000"/>
          </a:xfrm>
        </p:spPr>
        <p:txBody>
          <a:bodyPr/>
          <a:lstStyle/>
          <a:p>
            <a:pPr>
              <a:defRPr/>
            </a:pPr>
            <a:r>
              <a:rPr lang="en-US" b="1" dirty="0"/>
              <a:t>End of Chapter 20</a:t>
            </a:r>
          </a:p>
        </p:txBody>
      </p:sp>
      <p:sp>
        <p:nvSpPr>
          <p:cNvPr id="6" name="Rectangle 5">
            <a:extLst>
              <a:ext uri="{FF2B5EF4-FFF2-40B4-BE49-F238E27FC236}">
                <a16:creationId xmlns:a16="http://schemas.microsoft.com/office/drawing/2014/main" xmlns="" id="{354814CF-34B9-3B46-96A6-99D3F87500F9}"/>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5" name="Slide Number Placeholder 7">
            <a:extLst>
              <a:ext uri="{FF2B5EF4-FFF2-40B4-BE49-F238E27FC236}">
                <a16:creationId xmlns:a16="http://schemas.microsoft.com/office/drawing/2014/main" xmlns="" id="{A2AB2668-42B2-4190-A542-273771B25829}"/>
              </a:ext>
            </a:extLst>
          </p:cNvPr>
          <p:cNvSpPr txBox="1">
            <a:spLocks/>
          </p:cNvSpPr>
          <p:nvPr/>
        </p:nvSpPr>
        <p:spPr>
          <a:xfrm>
            <a:off x="6743700" y="6344346"/>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20-</a:t>
            </a:r>
            <a:fld id="{389021C6-BF4E-47D5-A0FD-A156D54A87E1}" type="slidenum">
              <a:rPr lang="en-US" smtClean="0">
                <a:solidFill>
                  <a:schemeClr val="tx1">
                    <a:lumMod val="50000"/>
                    <a:lumOff val="50000"/>
                  </a:schemeClr>
                </a:solidFill>
              </a:rPr>
              <a:pPr>
                <a:defRPr/>
              </a:pPr>
              <a:t>43</a:t>
            </a:fld>
            <a:endParaRPr lang="en-US" dirty="0">
              <a:solidFill>
                <a:schemeClr val="tx1">
                  <a:lumMod val="50000"/>
                  <a:lumOff val="50000"/>
                </a:schemeClr>
              </a:solidFill>
            </a:endParaRPr>
          </a:p>
        </p:txBody>
      </p:sp>
    </p:spTree>
  </p:cSld>
  <p:clrMapOvr>
    <a:masterClrMapping/>
  </p:clrMapOvr>
  <p:transition>
    <p:wipe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a:grpSpLocks/>
          </p:cNvGrpSpPr>
          <p:nvPr/>
        </p:nvGrpSpPr>
        <p:grpSpPr bwMode="auto">
          <a:xfrm>
            <a:off x="2872202" y="839688"/>
            <a:ext cx="4938298" cy="5568196"/>
            <a:chOff x="2799968" y="462353"/>
            <a:chExt cx="4938298" cy="5567110"/>
          </a:xfrm>
        </p:grpSpPr>
        <p:sp>
          <p:nvSpPr>
            <p:cNvPr id="21" name="Rectangle 7"/>
            <p:cNvSpPr>
              <a:spLocks noChangeArrowheads="1"/>
            </p:cNvSpPr>
            <p:nvPr/>
          </p:nvSpPr>
          <p:spPr bwMode="auto">
            <a:xfrm>
              <a:off x="2799968" y="4708847"/>
              <a:ext cx="3152490" cy="1320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dirty="0">
                  <a:solidFill>
                    <a:srgbClr val="FF0000"/>
                  </a:solidFill>
                </a:rPr>
                <a:t>Communicate:</a:t>
              </a:r>
              <a:br>
                <a:rPr lang="en-US" altLang="en-US" sz="2000" b="1" dirty="0">
                  <a:solidFill>
                    <a:srgbClr val="FF0000"/>
                  </a:solidFill>
                </a:rPr>
              </a:br>
              <a:r>
                <a:rPr lang="en-US" altLang="en-US" sz="2000" b="1" dirty="0">
                  <a:solidFill>
                    <a:srgbClr val="FF0000"/>
                  </a:solidFill>
                </a:rPr>
                <a:t>management specific </a:t>
              </a:r>
              <a:br>
                <a:rPr lang="en-US" altLang="en-US" sz="2000" b="1" dirty="0">
                  <a:solidFill>
                    <a:srgbClr val="FF0000"/>
                  </a:solidFill>
                </a:rPr>
              </a:br>
              <a:r>
                <a:rPr lang="en-US" altLang="en-US" sz="2000" b="1" dirty="0">
                  <a:solidFill>
                    <a:srgbClr val="FF0000"/>
                  </a:solidFill>
                </a:rPr>
                <a:t>action plans</a:t>
              </a:r>
              <a:br>
                <a:rPr lang="en-US" altLang="en-US" sz="2000" b="1" dirty="0">
                  <a:solidFill>
                    <a:srgbClr val="FF0000"/>
                  </a:solidFill>
                </a:rPr>
              </a:br>
              <a:r>
                <a:rPr lang="en-US" altLang="en-US" sz="2000" b="1" dirty="0">
                  <a:solidFill>
                    <a:srgbClr val="FF0000"/>
                  </a:solidFill>
                </a:rPr>
                <a:t>to all employees.</a:t>
              </a:r>
            </a:p>
          </p:txBody>
        </p:sp>
        <p:sp>
          <p:nvSpPr>
            <p:cNvPr id="22" name="Rectangle 10"/>
            <p:cNvSpPr>
              <a:spLocks noChangeArrowheads="1"/>
            </p:cNvSpPr>
            <p:nvPr/>
          </p:nvSpPr>
          <p:spPr bwMode="auto">
            <a:xfrm>
              <a:off x="4976291" y="462353"/>
              <a:ext cx="2761975" cy="1320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dirty="0"/>
                <a:t>Control:</a:t>
              </a:r>
              <a:br>
                <a:rPr lang="en-US" altLang="en-US" sz="2000" b="1" dirty="0"/>
              </a:br>
              <a:r>
                <a:rPr lang="en-US" altLang="en-US" sz="2000" b="1" dirty="0"/>
                <a:t>provides benchmark</a:t>
              </a:r>
              <a:br>
                <a:rPr lang="en-US" altLang="en-US" sz="2000" b="1" dirty="0"/>
              </a:br>
              <a:r>
                <a:rPr lang="en-US" altLang="en-US" sz="2000" b="1" dirty="0"/>
                <a:t>for evaluating</a:t>
              </a:r>
              <a:br>
                <a:rPr lang="en-US" altLang="en-US" sz="2000" b="1" dirty="0"/>
              </a:br>
              <a:r>
                <a:rPr lang="en-US" altLang="en-US" sz="2000" b="1" dirty="0"/>
                <a:t>performance.</a:t>
              </a:r>
            </a:p>
          </p:txBody>
        </p:sp>
      </p:grpSp>
      <p:sp>
        <p:nvSpPr>
          <p:cNvPr id="23" name="Rectangle 12"/>
          <p:cNvSpPr>
            <a:spLocks noChangeArrowheads="1"/>
          </p:cNvSpPr>
          <p:nvPr/>
        </p:nvSpPr>
        <p:spPr bwMode="auto">
          <a:xfrm>
            <a:off x="1681608" y="685800"/>
            <a:ext cx="3133406" cy="162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dirty="0">
                <a:solidFill>
                  <a:srgbClr val="008000"/>
                </a:solidFill>
              </a:rPr>
              <a:t>Plan:</a:t>
            </a:r>
            <a:br>
              <a:rPr lang="en-US" altLang="en-US" sz="2000" b="1" dirty="0">
                <a:solidFill>
                  <a:srgbClr val="008000"/>
                </a:solidFill>
              </a:rPr>
            </a:br>
            <a:r>
              <a:rPr lang="en-US" altLang="en-US" sz="2000" b="1" dirty="0">
                <a:solidFill>
                  <a:srgbClr val="008000"/>
                </a:solidFill>
              </a:rPr>
              <a:t>focuses on</a:t>
            </a:r>
            <a:br>
              <a:rPr lang="en-US" altLang="en-US" sz="2000" b="1" dirty="0">
                <a:solidFill>
                  <a:srgbClr val="008000"/>
                </a:solidFill>
              </a:rPr>
            </a:br>
            <a:r>
              <a:rPr lang="en-US" altLang="en-US" sz="2000" b="1" dirty="0">
                <a:solidFill>
                  <a:srgbClr val="008000"/>
                </a:solidFill>
              </a:rPr>
              <a:t>future </a:t>
            </a:r>
            <a:br>
              <a:rPr lang="en-US" altLang="en-US" sz="2000" b="1" dirty="0">
                <a:solidFill>
                  <a:srgbClr val="008000"/>
                </a:solidFill>
              </a:rPr>
            </a:br>
            <a:r>
              <a:rPr lang="en-US" altLang="en-US" sz="2000" b="1" dirty="0">
                <a:solidFill>
                  <a:srgbClr val="008000"/>
                </a:solidFill>
              </a:rPr>
              <a:t>opportunities</a:t>
            </a:r>
          </a:p>
          <a:p>
            <a:pPr algn="ctr" eaLnBrk="1" hangingPunct="1"/>
            <a:r>
              <a:rPr lang="en-US" altLang="en-US" sz="2000" b="1" dirty="0">
                <a:solidFill>
                  <a:srgbClr val="008000"/>
                </a:solidFill>
              </a:rPr>
              <a:t>and threats.</a:t>
            </a:r>
          </a:p>
        </p:txBody>
      </p:sp>
      <p:grpSp>
        <p:nvGrpSpPr>
          <p:cNvPr id="24" name="Group 20"/>
          <p:cNvGrpSpPr>
            <a:grpSpLocks/>
          </p:cNvGrpSpPr>
          <p:nvPr/>
        </p:nvGrpSpPr>
        <p:grpSpPr bwMode="auto">
          <a:xfrm>
            <a:off x="51120" y="2840763"/>
            <a:ext cx="9041760" cy="2593900"/>
            <a:chOff x="-34417" y="2463347"/>
            <a:chExt cx="9042751" cy="2594134"/>
          </a:xfrm>
        </p:grpSpPr>
        <p:sp>
          <p:nvSpPr>
            <p:cNvPr id="25" name="Rectangle 9"/>
            <p:cNvSpPr>
              <a:spLocks noChangeArrowheads="1"/>
            </p:cNvSpPr>
            <p:nvPr/>
          </p:nvSpPr>
          <p:spPr bwMode="auto">
            <a:xfrm>
              <a:off x="-34417" y="2463347"/>
              <a:ext cx="2973713" cy="1936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dirty="0">
                  <a:solidFill>
                    <a:schemeClr val="accent4">
                      <a:lumMod val="75000"/>
                    </a:schemeClr>
                  </a:solidFill>
                </a:rPr>
                <a:t>Motivate:</a:t>
              </a:r>
              <a:br>
                <a:rPr lang="en-US" altLang="en-US" sz="2000" b="1" dirty="0">
                  <a:solidFill>
                    <a:schemeClr val="accent4">
                      <a:lumMod val="75000"/>
                    </a:schemeClr>
                  </a:solidFill>
                </a:rPr>
              </a:br>
              <a:r>
                <a:rPr lang="en-US" altLang="en-US" sz="2000" b="1" dirty="0">
                  <a:solidFill>
                    <a:schemeClr val="accent4">
                      <a:lumMod val="75000"/>
                    </a:schemeClr>
                  </a:solidFill>
                </a:rPr>
                <a:t>budgeting performance levels provide</a:t>
              </a:r>
            </a:p>
            <a:p>
              <a:pPr algn="ctr" eaLnBrk="1" hangingPunct="1"/>
              <a:r>
                <a:rPr lang="en-US" altLang="en-US" sz="2000" b="1" dirty="0">
                  <a:solidFill>
                    <a:schemeClr val="accent4">
                      <a:lumMod val="75000"/>
                    </a:schemeClr>
                  </a:solidFill>
                </a:rPr>
                <a:t>goals for employees to attain or exceed.</a:t>
              </a:r>
            </a:p>
          </p:txBody>
        </p:sp>
        <p:sp>
          <p:nvSpPr>
            <p:cNvPr id="26" name="Rectangle 11"/>
            <p:cNvSpPr>
              <a:spLocks noChangeArrowheads="1"/>
            </p:cNvSpPr>
            <p:nvPr/>
          </p:nvSpPr>
          <p:spPr bwMode="auto">
            <a:xfrm>
              <a:off x="5939810" y="2597611"/>
              <a:ext cx="3068524" cy="2459870"/>
            </a:xfrm>
            <a:prstGeom prst="rect">
              <a:avLst/>
            </a:prstGeom>
            <a:noFill/>
            <a:ln w="12700">
              <a:noFill/>
              <a:miter lim="800000"/>
              <a:headEnd/>
              <a:tailEnd/>
            </a:ln>
          </p:spPr>
          <p:txBody>
            <a:bodyPr wrap="square" lIns="90488" tIns="44450" rIns="90488" bIns="44450">
              <a:spAutoFit/>
            </a:bodyPr>
            <a:lstStyle/>
            <a:p>
              <a:pPr algn="ctr">
                <a:defRPr/>
              </a:pPr>
              <a:r>
                <a:rPr lang="en-US" sz="2200" b="1" dirty="0">
                  <a:solidFill>
                    <a:srgbClr val="0070C0"/>
                  </a:solidFill>
                </a:rPr>
                <a:t>Coordinate:</a:t>
              </a:r>
              <a:br>
                <a:rPr lang="en-US" sz="2200" b="1" dirty="0">
                  <a:solidFill>
                    <a:srgbClr val="0070C0"/>
                  </a:solidFill>
                </a:rPr>
              </a:br>
              <a:r>
                <a:rPr lang="en-US" sz="2200" b="1" dirty="0">
                  <a:solidFill>
                    <a:srgbClr val="0070C0"/>
                  </a:solidFill>
                </a:rPr>
                <a:t>activities of all employees and departments to work toward the company’s overall goals.</a:t>
              </a:r>
            </a:p>
          </p:txBody>
        </p:sp>
      </p:grpSp>
      <p:sp>
        <p:nvSpPr>
          <p:cNvPr id="27" name="Oval 5"/>
          <p:cNvSpPr>
            <a:spLocks noChangeArrowheads="1"/>
          </p:cNvSpPr>
          <p:nvPr/>
        </p:nvSpPr>
        <p:spPr bwMode="auto">
          <a:xfrm>
            <a:off x="3200828" y="2814185"/>
            <a:ext cx="2973387" cy="1676400"/>
          </a:xfrm>
          <a:prstGeom prst="ellipse">
            <a:avLst/>
          </a:prstGeom>
          <a:solidFill>
            <a:srgbClr val="009900"/>
          </a:solidFill>
          <a:ln w="50800">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dirty="0">
              <a:solidFill>
                <a:schemeClr val="bg1"/>
              </a:solidFill>
            </a:endParaRPr>
          </a:p>
        </p:txBody>
      </p:sp>
      <p:sp>
        <p:nvSpPr>
          <p:cNvPr id="28" name="Rectangle 6"/>
          <p:cNvSpPr>
            <a:spLocks noChangeArrowheads="1"/>
          </p:cNvSpPr>
          <p:nvPr/>
        </p:nvSpPr>
        <p:spPr bwMode="auto">
          <a:xfrm>
            <a:off x="3466298" y="3053897"/>
            <a:ext cx="2558394" cy="1136208"/>
          </a:xfrm>
          <a:prstGeom prst="rect">
            <a:avLst/>
          </a:prstGeom>
          <a:noFill/>
          <a:ln w="12700">
            <a:noFill/>
            <a:miter lim="800000"/>
            <a:headEnd/>
            <a:tailEnd/>
          </a:ln>
        </p:spPr>
        <p:txBody>
          <a:bodyPr wrap="none" lIns="90488" tIns="44450" rIns="90488" bIns="44450">
            <a:spAutoFit/>
          </a:bodyPr>
          <a:lstStyle/>
          <a:p>
            <a:pPr algn="ctr">
              <a:defRPr/>
            </a:pPr>
            <a:r>
              <a:rPr lang="en-US" sz="3400" b="1" dirty="0">
                <a:solidFill>
                  <a:schemeClr val="bg1"/>
                </a:solidFill>
                <a:effectLst>
                  <a:outerShdw blurRad="38100" dist="38100" dir="2700000" algn="tl">
                    <a:srgbClr val="000000">
                      <a:alpha val="43137"/>
                    </a:srgbClr>
                  </a:outerShdw>
                </a:effectLst>
              </a:rPr>
              <a:t>Benefits of </a:t>
            </a:r>
            <a:br>
              <a:rPr lang="en-US" sz="3400" b="1" dirty="0">
                <a:solidFill>
                  <a:schemeClr val="bg1"/>
                </a:solidFill>
                <a:effectLst>
                  <a:outerShdw blurRad="38100" dist="38100" dir="2700000" algn="tl">
                    <a:srgbClr val="000000">
                      <a:alpha val="43137"/>
                    </a:srgbClr>
                  </a:outerShdw>
                </a:effectLst>
              </a:rPr>
            </a:br>
            <a:r>
              <a:rPr lang="en-US" sz="3400" b="1" dirty="0">
                <a:solidFill>
                  <a:schemeClr val="bg1"/>
                </a:solidFill>
                <a:effectLst>
                  <a:outerShdw blurRad="38100" dist="38100" dir="2700000" algn="tl">
                    <a:srgbClr val="000000">
                      <a:alpha val="43137"/>
                    </a:srgbClr>
                  </a:outerShdw>
                </a:effectLst>
              </a:rPr>
              <a:t>Budgeting</a:t>
            </a:r>
          </a:p>
        </p:txBody>
      </p:sp>
      <p:sp>
        <p:nvSpPr>
          <p:cNvPr id="30" name="Rounded Rectangle 29"/>
          <p:cNvSpPr/>
          <p:nvPr/>
        </p:nvSpPr>
        <p:spPr>
          <a:xfrm>
            <a:off x="152400" y="6558269"/>
            <a:ext cx="3657600" cy="21365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Describe the benefits of budgeting.</a:t>
            </a:r>
          </a:p>
        </p:txBody>
      </p:sp>
      <p:sp>
        <p:nvSpPr>
          <p:cNvPr id="15" name="Rectangle 14">
            <a:extLst>
              <a:ext uri="{FF2B5EF4-FFF2-40B4-BE49-F238E27FC236}">
                <a16:creationId xmlns:a16="http://schemas.microsoft.com/office/drawing/2014/main" xmlns="" id="{E52A74E3-0828-CD43-8E84-110DA2322224}"/>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xmlns="" id="{21DE5196-5374-41A0-BC71-4B5BA9510573}"/>
              </a:ext>
            </a:extLst>
          </p:cNvPr>
          <p:cNvSpPr txBox="1">
            <a:spLocks/>
          </p:cNvSpPr>
          <p:nvPr/>
        </p:nvSpPr>
        <p:spPr>
          <a:xfrm>
            <a:off x="6743700" y="6344346"/>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20-</a:t>
            </a:r>
            <a:fld id="{389021C6-BF4E-47D5-A0FD-A156D54A87E1}" type="slidenum">
              <a:rPr lang="en-US" smtClean="0">
                <a:solidFill>
                  <a:schemeClr val="tx1">
                    <a:lumMod val="50000"/>
                    <a:lumOff val="50000"/>
                  </a:schemeClr>
                </a:solidFill>
              </a:rPr>
              <a:pPr>
                <a:defRPr/>
              </a:pPr>
              <a:t>5</a:t>
            </a:fld>
            <a:endParaRPr lang="en-US" dirty="0">
              <a:solidFill>
                <a:schemeClr val="tx1">
                  <a:lumMod val="50000"/>
                  <a:lumOff val="50000"/>
                </a:schemeClr>
              </a:solidFill>
            </a:endParaRPr>
          </a:p>
        </p:txBody>
      </p:sp>
    </p:spTree>
    <p:extLst>
      <p:ext uri="{BB962C8B-B14F-4D97-AF65-F5344CB8AC3E}">
        <p14:creationId xmlns:p14="http://schemas.microsoft.com/office/powerpoint/2010/main" val="2062253981"/>
      </p:ext>
    </p:extLst>
  </p:cSld>
  <p:clrMapOvr>
    <a:masterClrMapping/>
  </p:clrMapOvr>
  <p:transition spd="med">
    <p:zoom dir="in"/>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317812"/>
            <a:ext cx="8686800" cy="5016758"/>
          </a:xfrm>
          <a:prstGeom prst="rect">
            <a:avLst/>
          </a:prstGeom>
          <a:solidFill>
            <a:schemeClr val="accent1">
              <a:lumMod val="20000"/>
              <a:lumOff val="80000"/>
            </a:schemeClr>
          </a:solidFill>
        </p:spPr>
        <p:txBody>
          <a:bodyPr wrap="square" rtlCol="0">
            <a:spAutoFit/>
          </a:bodyPr>
          <a:lstStyle/>
          <a:p>
            <a:pPr marL="342900" indent="-342900">
              <a:buFont typeface="Arial" panose="020B0604020202020204" pitchFamily="34" charset="0"/>
              <a:buChar char="•"/>
            </a:pPr>
            <a:r>
              <a:rPr lang="en-US" sz="2800" dirty="0"/>
              <a:t>Budgets can be a positive motivating force when:</a:t>
            </a:r>
          </a:p>
          <a:p>
            <a:pPr marL="971550" lvl="1" indent="-514350">
              <a:buFont typeface="+mj-lt"/>
              <a:buAutoNum type="arabicPeriod"/>
            </a:pPr>
            <a:r>
              <a:rPr lang="en-US" sz="2400" dirty="0"/>
              <a:t>Goals reflected in budget are challenging but attainable.</a:t>
            </a:r>
          </a:p>
          <a:p>
            <a:pPr marL="971550" lvl="1" indent="-514350">
              <a:buFont typeface="+mj-lt"/>
              <a:buAutoNum type="arabicPeriod"/>
            </a:pPr>
            <a:r>
              <a:rPr lang="en-US" sz="2400" dirty="0"/>
              <a:t>Employees affected by budget help prepare it.</a:t>
            </a:r>
          </a:p>
          <a:p>
            <a:pPr marL="971550" lvl="1" indent="-514350">
              <a:buFont typeface="+mj-lt"/>
              <a:buAutoNum type="arabicPeriod"/>
            </a:pPr>
            <a:r>
              <a:rPr lang="en-US" sz="2400" dirty="0"/>
              <a:t>Evaluations offer opportunities to explain differences between actual and budgeted amounts.</a:t>
            </a:r>
          </a:p>
          <a:p>
            <a:pPr marL="342900" indent="-342900">
              <a:buFont typeface="Arial" panose="020B0604020202020204" pitchFamily="34" charset="0"/>
              <a:buChar char="•"/>
            </a:pPr>
            <a:r>
              <a:rPr lang="en-US" sz="2800" dirty="0"/>
              <a:t>Potential negative outcomes include:</a:t>
            </a:r>
          </a:p>
          <a:p>
            <a:pPr marL="971550" lvl="1" indent="-514350">
              <a:buFont typeface="+mj-lt"/>
              <a:buAutoNum type="arabicPeriod"/>
            </a:pPr>
            <a:r>
              <a:rPr lang="en-US" sz="2400" dirty="0"/>
              <a:t>Pressure to meet results can employees to engage in unethical behavior or commit fraud.</a:t>
            </a:r>
          </a:p>
          <a:p>
            <a:pPr marL="971550" lvl="1" indent="-514350">
              <a:buFont typeface="+mj-lt"/>
              <a:buAutoNum type="arabicPeriod"/>
            </a:pPr>
            <a:r>
              <a:rPr lang="en-US" sz="2400" dirty="0"/>
              <a:t>Employees might understate sales budgets and overstate expense budgets to allow a cushion.</a:t>
            </a:r>
          </a:p>
          <a:p>
            <a:pPr marL="971550" lvl="1" indent="-514350">
              <a:buFont typeface="+mj-lt"/>
              <a:buAutoNum type="arabicPeriod"/>
            </a:pPr>
            <a:r>
              <a:rPr lang="en-US" sz="2400" dirty="0"/>
              <a:t>Employees might spend budgets on unnecessary items to ensure budget is not reduced next period.</a:t>
            </a:r>
            <a:endParaRPr lang="en-US" sz="2400" b="1" dirty="0"/>
          </a:p>
        </p:txBody>
      </p:sp>
      <p:sp>
        <p:nvSpPr>
          <p:cNvPr id="20" name="Rectangle 14"/>
          <p:cNvSpPr>
            <a:spLocks noGrp="1" noChangeArrowheads="1"/>
          </p:cNvSpPr>
          <p:nvPr>
            <p:ph type="title"/>
          </p:nvPr>
        </p:nvSpPr>
        <p:spPr>
          <a:xfrm>
            <a:off x="152400" y="579219"/>
            <a:ext cx="8534400" cy="792381"/>
          </a:xfrm>
        </p:spPr>
        <p:txBody>
          <a:bodyPr/>
          <a:lstStyle/>
          <a:p>
            <a:r>
              <a:rPr lang="en-US" altLang="en-US" b="1" dirty="0"/>
              <a:t>Budgeting and Human Behavior</a:t>
            </a:r>
          </a:p>
        </p:txBody>
      </p:sp>
      <p:sp>
        <p:nvSpPr>
          <p:cNvPr id="7" name="Rounded Rectangle 6"/>
          <p:cNvSpPr/>
          <p:nvPr/>
        </p:nvSpPr>
        <p:spPr>
          <a:xfrm>
            <a:off x="152400" y="6558269"/>
            <a:ext cx="3657600" cy="21365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Describe the benefits of budgeting.</a:t>
            </a:r>
          </a:p>
        </p:txBody>
      </p:sp>
      <p:sp>
        <p:nvSpPr>
          <p:cNvPr id="8" name="Rectangle 7">
            <a:extLst>
              <a:ext uri="{FF2B5EF4-FFF2-40B4-BE49-F238E27FC236}">
                <a16:creationId xmlns:a16="http://schemas.microsoft.com/office/drawing/2014/main" xmlns="" id="{1446B24C-91D0-FB43-9C88-37FAE90B8808}"/>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5E981E27-D1AE-4D4B-A942-33840718375C}"/>
              </a:ext>
            </a:extLst>
          </p:cNvPr>
          <p:cNvSpPr txBox="1">
            <a:spLocks/>
          </p:cNvSpPr>
          <p:nvPr/>
        </p:nvSpPr>
        <p:spPr>
          <a:xfrm>
            <a:off x="6743700" y="6344346"/>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20-</a:t>
            </a:r>
            <a:fld id="{389021C6-BF4E-47D5-A0FD-A156D54A87E1}" type="slidenum">
              <a:rPr lang="en-US" smtClean="0">
                <a:solidFill>
                  <a:schemeClr val="tx1">
                    <a:lumMod val="50000"/>
                    <a:lumOff val="50000"/>
                  </a:schemeClr>
                </a:solidFill>
              </a:rPr>
              <a:pPr>
                <a:defRPr/>
              </a:pPr>
              <a:t>6</a:t>
            </a:fld>
            <a:endParaRPr lang="en-US" dirty="0">
              <a:solidFill>
                <a:schemeClr val="tx1">
                  <a:lumMod val="50000"/>
                  <a:lumOff val="50000"/>
                </a:schemeClr>
              </a:solidFill>
            </a:endParaRPr>
          </a:p>
        </p:txBody>
      </p:sp>
    </p:spTree>
    <p:extLst>
      <p:ext uri="{BB962C8B-B14F-4D97-AF65-F5344CB8AC3E}">
        <p14:creationId xmlns:p14="http://schemas.microsoft.com/office/powerpoint/2010/main" val="1260182314"/>
      </p:ext>
    </p:extLst>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4" name="Rectangle 14"/>
          <p:cNvSpPr>
            <a:spLocks noGrp="1" noChangeArrowheads="1"/>
          </p:cNvSpPr>
          <p:nvPr>
            <p:ph type="title"/>
          </p:nvPr>
        </p:nvSpPr>
        <p:spPr>
          <a:xfrm>
            <a:off x="304799" y="459503"/>
            <a:ext cx="8534400" cy="1143000"/>
          </a:xfrm>
        </p:spPr>
        <p:txBody>
          <a:bodyPr/>
          <a:lstStyle/>
          <a:p>
            <a:r>
              <a:rPr lang="en-US" altLang="en-US" b="1" dirty="0"/>
              <a:t>Budget Reporting and Timing</a:t>
            </a:r>
          </a:p>
        </p:txBody>
      </p:sp>
      <p:sp>
        <p:nvSpPr>
          <p:cNvPr id="16" name="Rectangle 8"/>
          <p:cNvSpPr>
            <a:spLocks noChangeArrowheads="1"/>
          </p:cNvSpPr>
          <p:nvPr/>
        </p:nvSpPr>
        <p:spPr bwMode="auto">
          <a:xfrm>
            <a:off x="990599" y="1752600"/>
            <a:ext cx="7239001" cy="3536866"/>
          </a:xfrm>
          <a:prstGeom prst="rect">
            <a:avLst/>
          </a:prstGeom>
          <a:solidFill>
            <a:schemeClr val="accent1"/>
          </a:solidFill>
          <a:ln w="57150" cmpd="thinThick">
            <a:solidFill>
              <a:schemeClr val="tx2"/>
            </a:solidFill>
            <a:miter lim="800000"/>
            <a:headEnd/>
            <a:tailEnd/>
          </a:ln>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457200" eaLnBrk="1" hangingPunct="1">
              <a:buFont typeface="Arial" panose="020B0604020202020204" pitchFamily="34" charset="0"/>
              <a:buChar char="•"/>
            </a:pPr>
            <a:r>
              <a:rPr lang="en-US" altLang="en-US" sz="2800" b="1" dirty="0">
                <a:solidFill>
                  <a:schemeClr val="bg1"/>
                </a:solidFill>
              </a:rPr>
              <a:t>Continuous budgeting applied by preparing rolling budgets. </a:t>
            </a:r>
          </a:p>
          <a:p>
            <a:pPr marL="457200" indent="-457200" eaLnBrk="1" hangingPunct="1">
              <a:buFont typeface="Arial" panose="020B0604020202020204" pitchFamily="34" charset="0"/>
              <a:buChar char="•"/>
            </a:pPr>
            <a:r>
              <a:rPr lang="en-US" altLang="en-US" sz="2800" b="1" dirty="0">
                <a:solidFill>
                  <a:schemeClr val="bg1"/>
                </a:solidFill>
              </a:rPr>
              <a:t>Continually revise budgets as time passes.</a:t>
            </a:r>
          </a:p>
          <a:p>
            <a:pPr marL="457200" indent="-457200" eaLnBrk="1" hangingPunct="1">
              <a:buFont typeface="Arial" panose="020B0604020202020204" pitchFamily="34" charset="0"/>
              <a:buChar char="•"/>
            </a:pPr>
            <a:r>
              <a:rPr lang="en-US" altLang="en-US" sz="2800" b="1" dirty="0">
                <a:solidFill>
                  <a:schemeClr val="bg1"/>
                </a:solidFill>
              </a:rPr>
              <a:t>Rolling budget – company revises entire set of budgets by adding new quarterly budget to replace the quarter just elapsed. </a:t>
            </a:r>
          </a:p>
        </p:txBody>
      </p:sp>
      <p:sp>
        <p:nvSpPr>
          <p:cNvPr id="8" name="Rounded Rectangle 7"/>
          <p:cNvSpPr/>
          <p:nvPr/>
        </p:nvSpPr>
        <p:spPr>
          <a:xfrm>
            <a:off x="152400" y="6558269"/>
            <a:ext cx="3657600" cy="21365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Describe the benefits of budgeting.</a:t>
            </a:r>
          </a:p>
        </p:txBody>
      </p:sp>
      <p:sp>
        <p:nvSpPr>
          <p:cNvPr id="9" name="Rectangle 8">
            <a:extLst>
              <a:ext uri="{FF2B5EF4-FFF2-40B4-BE49-F238E27FC236}">
                <a16:creationId xmlns:a16="http://schemas.microsoft.com/office/drawing/2014/main" xmlns="" id="{3D33D65D-0F18-D647-8E01-4924E33FE95E}"/>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7" name="Slide Number Placeholder 7">
            <a:extLst>
              <a:ext uri="{FF2B5EF4-FFF2-40B4-BE49-F238E27FC236}">
                <a16:creationId xmlns:a16="http://schemas.microsoft.com/office/drawing/2014/main" xmlns="" id="{5E71E6AC-B08C-4F2B-A0DA-FF23286ABB64}"/>
              </a:ext>
            </a:extLst>
          </p:cNvPr>
          <p:cNvSpPr txBox="1">
            <a:spLocks/>
          </p:cNvSpPr>
          <p:nvPr/>
        </p:nvSpPr>
        <p:spPr>
          <a:xfrm>
            <a:off x="6743700" y="6344346"/>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20-</a:t>
            </a:r>
            <a:fld id="{389021C6-BF4E-47D5-A0FD-A156D54A87E1}" type="slidenum">
              <a:rPr lang="en-US" smtClean="0">
                <a:solidFill>
                  <a:schemeClr val="tx1">
                    <a:lumMod val="50000"/>
                    <a:lumOff val="50000"/>
                  </a:schemeClr>
                </a:solidFill>
              </a:rPr>
              <a:pPr>
                <a:defRPr/>
              </a:pPr>
              <a:t>7</a:t>
            </a:fld>
            <a:endParaRPr lang="en-US" dirty="0">
              <a:solidFill>
                <a:schemeClr val="tx1">
                  <a:lumMod val="50000"/>
                  <a:lumOff val="50000"/>
                </a:schemeClr>
              </a:solidFill>
            </a:endParaRP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1500"/>
                                  </p:stCondLst>
                                  <p:childTnLst>
                                    <p:set>
                                      <p:cBhvr>
                                        <p:cTn id="6" dur="1" fill="hold">
                                          <p:stCondLst>
                                            <p:cond delay="0"/>
                                          </p:stCondLst>
                                        </p:cTn>
                                        <p:tgtEl>
                                          <p:spTgt spid="16"/>
                                        </p:tgtEl>
                                        <p:attrNameLst>
                                          <p:attrName>style.visibility</p:attrName>
                                        </p:attrNameLst>
                                      </p:cBhvr>
                                      <p:to>
                                        <p:strVal val="visible"/>
                                      </p:to>
                                    </p:set>
                                    <p:animEffect transition="in" filter="wedg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ctrTitle"/>
          </p:nvPr>
        </p:nvSpPr>
        <p:spPr>
          <a:xfrm>
            <a:off x="914400" y="1524000"/>
            <a:ext cx="7315200" cy="3124200"/>
          </a:xfrm>
        </p:spPr>
        <p:txBody>
          <a:bodyPr/>
          <a:lstStyle/>
          <a:p>
            <a:r>
              <a:rPr lang="en-US" altLang="en-US" dirty="0">
                <a:ea typeface="ＭＳ Ｐゴシック" pitchFamily="34" charset="-128"/>
              </a:rPr>
              <a:t/>
            </a:r>
            <a:br>
              <a:rPr lang="en-US" altLang="en-US" dirty="0">
                <a:ea typeface="ＭＳ Ｐゴシック" pitchFamily="34" charset="-128"/>
              </a:rPr>
            </a:br>
            <a:r>
              <a:rPr lang="en-US" dirty="0"/>
              <a:t>Prepare the operating budgets of a master budget for a manufacturing company.</a:t>
            </a:r>
            <a:endParaRPr lang="en-US" altLang="en-US" sz="4400" dirty="0">
              <a:ea typeface="ＭＳ Ｐゴシック" pitchFamily="34" charset="-128"/>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12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837679"/>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5245647"/>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133600" y="850353"/>
            <a:ext cx="5257800" cy="769441"/>
          </a:xfrm>
          <a:prstGeom prst="rect">
            <a:avLst/>
          </a:prstGeom>
          <a:noFill/>
        </p:spPr>
        <p:txBody>
          <a:bodyPr wrap="square" rtlCol="0">
            <a:spAutoFit/>
          </a:bodyPr>
          <a:lstStyle/>
          <a:p>
            <a:r>
              <a:rPr lang="en-US" altLang="en-US" sz="4400" b="1" dirty="0">
                <a:latin typeface="+mj-lt"/>
              </a:rPr>
              <a:t>Learning Objective P1</a:t>
            </a:r>
            <a:endParaRPr lang="en-US" sz="4400" dirty="0">
              <a:latin typeface="+mj-lt"/>
            </a:endParaRPr>
          </a:p>
        </p:txBody>
      </p:sp>
      <p:sp>
        <p:nvSpPr>
          <p:cNvPr id="10" name="Rectangle 9">
            <a:extLst>
              <a:ext uri="{FF2B5EF4-FFF2-40B4-BE49-F238E27FC236}">
                <a16:creationId xmlns:a16="http://schemas.microsoft.com/office/drawing/2014/main" xmlns="" id="{DB3BED6A-C441-F24C-B1FA-9E9750DCC4CE}"/>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Slide Number Placeholder 7">
            <a:extLst>
              <a:ext uri="{FF2B5EF4-FFF2-40B4-BE49-F238E27FC236}">
                <a16:creationId xmlns:a16="http://schemas.microsoft.com/office/drawing/2014/main" xmlns="" id="{366642B0-4846-4447-A663-D0B025C37AEB}"/>
              </a:ext>
            </a:extLst>
          </p:cNvPr>
          <p:cNvSpPr txBox="1">
            <a:spLocks/>
          </p:cNvSpPr>
          <p:nvPr/>
        </p:nvSpPr>
        <p:spPr>
          <a:xfrm>
            <a:off x="6743700" y="6344346"/>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20-</a:t>
            </a:r>
            <a:fld id="{389021C6-BF4E-47D5-A0FD-A156D54A87E1}" type="slidenum">
              <a:rPr lang="en-US" smtClean="0">
                <a:solidFill>
                  <a:schemeClr val="tx1">
                    <a:lumMod val="50000"/>
                    <a:lumOff val="50000"/>
                  </a:schemeClr>
                </a:solidFill>
              </a:rPr>
              <a:pPr>
                <a:defRPr/>
              </a:pPr>
              <a:t>8</a:t>
            </a:fld>
            <a:endParaRPr lang="en-US" dirty="0">
              <a:solidFill>
                <a:schemeClr val="tx1">
                  <a:lumMod val="50000"/>
                  <a:lumOff val="50000"/>
                </a:schemeClr>
              </a:solidFill>
            </a:endParaRPr>
          </a:p>
        </p:txBody>
      </p:sp>
    </p:spTree>
    <p:extLst>
      <p:ext uri="{BB962C8B-B14F-4D97-AF65-F5344CB8AC3E}">
        <p14:creationId xmlns:p14="http://schemas.microsoft.com/office/powerpoint/2010/main" val="266672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93688" y="608031"/>
            <a:ext cx="8534400" cy="1143000"/>
          </a:xfrm>
        </p:spPr>
        <p:txBody>
          <a:bodyPr/>
          <a:lstStyle/>
          <a:p>
            <a:r>
              <a:rPr lang="en-US" altLang="en-US" b="1" dirty="0"/>
              <a:t>Master Budget Components</a:t>
            </a:r>
          </a:p>
        </p:txBody>
      </p:sp>
      <p:pic>
        <p:nvPicPr>
          <p:cNvPr id="4" name="Picture 3"/>
          <p:cNvPicPr>
            <a:picLocks noChangeAspect="1"/>
          </p:cNvPicPr>
          <p:nvPr/>
        </p:nvPicPr>
        <p:blipFill>
          <a:blip r:embed="rId3"/>
          <a:stretch>
            <a:fillRect/>
          </a:stretch>
        </p:blipFill>
        <p:spPr>
          <a:xfrm>
            <a:off x="496297" y="2057400"/>
            <a:ext cx="8151406" cy="3576429"/>
          </a:xfrm>
          <a:prstGeom prst="rect">
            <a:avLst/>
          </a:prstGeom>
        </p:spPr>
      </p:pic>
      <p:sp>
        <p:nvSpPr>
          <p:cNvPr id="8" name="TextBox 7"/>
          <p:cNvSpPr txBox="1"/>
          <p:nvPr/>
        </p:nvSpPr>
        <p:spPr>
          <a:xfrm>
            <a:off x="7580903" y="206383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20.2</a:t>
            </a:r>
          </a:p>
        </p:txBody>
      </p:sp>
      <p:sp>
        <p:nvSpPr>
          <p:cNvPr id="9" name="Rectangle 8">
            <a:extLst>
              <a:ext uri="{FF2B5EF4-FFF2-40B4-BE49-F238E27FC236}">
                <a16:creationId xmlns:a16="http://schemas.microsoft.com/office/drawing/2014/main" xmlns="" id="{AE38748E-DD93-2444-954A-F3AFD0EBC4B2}"/>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Rounded Rectangle 16">
            <a:extLst>
              <a:ext uri="{FF2B5EF4-FFF2-40B4-BE49-F238E27FC236}">
                <a16:creationId xmlns:a16="http://schemas.microsoft.com/office/drawing/2014/main" xmlns="" id="{7CA12E10-4C04-4D40-813C-402BEA03415B}"/>
              </a:ext>
            </a:extLst>
          </p:cNvPr>
          <p:cNvSpPr/>
          <p:nvPr/>
        </p:nvSpPr>
        <p:spPr>
          <a:xfrm>
            <a:off x="76199" y="6553200"/>
            <a:ext cx="6553201" cy="25175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Prepare the operating budgets of a master budget for a manufacturing company</a:t>
            </a:r>
            <a:r>
              <a:rPr lang="en-US" sz="1100" dirty="0">
                <a:solidFill>
                  <a:prstClr val="black"/>
                </a:solidFill>
              </a:rPr>
              <a:t>.</a:t>
            </a:r>
            <a:endParaRPr lang="en-US" sz="1100" dirty="0"/>
          </a:p>
        </p:txBody>
      </p:sp>
      <p:sp>
        <p:nvSpPr>
          <p:cNvPr id="10" name="Slide Number Placeholder 7">
            <a:extLst>
              <a:ext uri="{FF2B5EF4-FFF2-40B4-BE49-F238E27FC236}">
                <a16:creationId xmlns:a16="http://schemas.microsoft.com/office/drawing/2014/main" xmlns="" id="{101B5674-6E6C-4D0F-8DD5-0095F8B54B97}"/>
              </a:ext>
            </a:extLst>
          </p:cNvPr>
          <p:cNvSpPr txBox="1">
            <a:spLocks/>
          </p:cNvSpPr>
          <p:nvPr/>
        </p:nvSpPr>
        <p:spPr>
          <a:xfrm>
            <a:off x="6743700" y="6344346"/>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20-</a:t>
            </a:r>
            <a:fld id="{389021C6-BF4E-47D5-A0FD-A156D54A87E1}" type="slidenum">
              <a:rPr lang="en-US" smtClean="0">
                <a:solidFill>
                  <a:schemeClr val="tx1">
                    <a:lumMod val="50000"/>
                    <a:lumOff val="50000"/>
                  </a:schemeClr>
                </a:solidFill>
              </a:rPr>
              <a:pPr>
                <a:defRPr/>
              </a:pPr>
              <a:t>9</a:t>
            </a:fld>
            <a:endParaRPr lang="en-US" dirty="0">
              <a:solidFill>
                <a:schemeClr val="tx1">
                  <a:lumMod val="50000"/>
                  <a:lumOff val="50000"/>
                </a:schemeClr>
              </a:solidFill>
            </a:endParaRPr>
          </a:p>
        </p:txBody>
      </p:sp>
    </p:spTree>
  </p:cSld>
  <p:clrMapOvr>
    <a:masterClrMapping/>
  </p:clrMapOvr>
  <p:transition spd="med">
    <p:blinds dir="ver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12872</TotalTime>
  <Words>5845</Words>
  <Application>Microsoft Office PowerPoint</Application>
  <PresentationFormat>On-screen Show (4:3)</PresentationFormat>
  <Paragraphs>421</Paragraphs>
  <Slides>43</Slides>
  <Notes>43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Master Budgets and Planning</vt:lpstr>
      <vt:lpstr>PowerPoint Presentation</vt:lpstr>
      <vt:lpstr>     Describe the benefits of budgeting.</vt:lpstr>
      <vt:lpstr>PowerPoint Presentation</vt:lpstr>
      <vt:lpstr>PowerPoint Presentation</vt:lpstr>
      <vt:lpstr>Budgeting and Human Behavior</vt:lpstr>
      <vt:lpstr>Budget Reporting and Timing</vt:lpstr>
      <vt:lpstr> Prepare the operating budgets of a master budget for a manufacturing company.</vt:lpstr>
      <vt:lpstr>Master Budget Components</vt:lpstr>
      <vt:lpstr>Master Budget Balance Sheet</vt:lpstr>
      <vt:lpstr>Sales Budget</vt:lpstr>
      <vt:lpstr>Computing Production Requirements</vt:lpstr>
      <vt:lpstr>Production Budget</vt:lpstr>
      <vt:lpstr>Computing Materials to be Purchased</vt:lpstr>
      <vt:lpstr>Direct Materials Budget</vt:lpstr>
      <vt:lpstr>Computing Cost of Direct labor</vt:lpstr>
      <vt:lpstr>Direct Labor Budget</vt:lpstr>
      <vt:lpstr>Factory Overhead Budget</vt:lpstr>
      <vt:lpstr>Product Cost Per Unit</vt:lpstr>
      <vt:lpstr>Cost of goods sold budget</vt:lpstr>
      <vt:lpstr>Selling Expense Budget</vt:lpstr>
      <vt:lpstr>General and Administrative Expense Budget</vt:lpstr>
      <vt:lpstr>Prepare a cash budget for a manufacturing company.</vt:lpstr>
      <vt:lpstr>Capital Expenditures Budget</vt:lpstr>
      <vt:lpstr> Cash Budget (Financing Budget)</vt:lpstr>
      <vt:lpstr>Budgeted Cash Receipts from Sales</vt:lpstr>
      <vt:lpstr>Budgeted Cash Receipts: Timing</vt:lpstr>
      <vt:lpstr>Cash Payments for Direct Materials</vt:lpstr>
      <vt:lpstr>PowerPoint Presentation</vt:lpstr>
      <vt:lpstr>PowerPoint Presentation</vt:lpstr>
      <vt:lpstr>     Prepare budgeted financial statements.</vt:lpstr>
      <vt:lpstr>Budgeted Income Statement</vt:lpstr>
      <vt:lpstr>Budgeted Balance Sheet</vt:lpstr>
      <vt:lpstr>Budgeting for Service Companies</vt:lpstr>
      <vt:lpstr> Prepare a direct labor budget for a service firm and analyze revenue per employee.</vt:lpstr>
      <vt:lpstr>Direct Labor Budget</vt:lpstr>
      <vt:lpstr>Revenue per Employee</vt:lpstr>
      <vt:lpstr>  Appendix A Prepare each component of a master budget for a merchandising company.</vt:lpstr>
      <vt:lpstr>Master Budget Process for a Merchandiser</vt:lpstr>
      <vt:lpstr>Preparing the Merchandise  Purchases Budget</vt:lpstr>
      <vt:lpstr>Merchandise Purchases Budget</vt:lpstr>
      <vt:lpstr>Schedule of Cash Payments for Merchandise Purchases</vt:lpstr>
      <vt:lpstr>End of Chapter 20</vt:lpstr>
    </vt:vector>
  </TitlesOfParts>
  <Company>Jon A. Booker, Ph.D., CPA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Vimalraj Gopi</cp:lastModifiedBy>
  <cp:revision>1052</cp:revision>
  <dcterms:created xsi:type="dcterms:W3CDTF">2008-06-11T19:43:46Z</dcterms:created>
  <dcterms:modified xsi:type="dcterms:W3CDTF">2021-06-30T11:08:24Z</dcterms:modified>
</cp:coreProperties>
</file>