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notesMasterIdLst>
    <p:notesMasterId r:id="rId39"/>
  </p:notesMasterIdLst>
  <p:handoutMasterIdLst>
    <p:handoutMasterId r:id="rId40"/>
  </p:handoutMasterIdLst>
  <p:sldIdLst>
    <p:sldId id="438" r:id="rId2"/>
    <p:sldId id="440" r:id="rId3"/>
    <p:sldId id="421" r:id="rId4"/>
    <p:sldId id="394" r:id="rId5"/>
    <p:sldId id="395" r:id="rId6"/>
    <p:sldId id="396" r:id="rId7"/>
    <p:sldId id="446" r:id="rId8"/>
    <p:sldId id="401" r:id="rId9"/>
    <p:sldId id="450" r:id="rId10"/>
    <p:sldId id="406" r:id="rId11"/>
    <p:sldId id="407" r:id="rId12"/>
    <p:sldId id="404" r:id="rId13"/>
    <p:sldId id="451" r:id="rId14"/>
    <p:sldId id="408" r:id="rId15"/>
    <p:sldId id="462" r:id="rId16"/>
    <p:sldId id="464" r:id="rId17"/>
    <p:sldId id="463" r:id="rId18"/>
    <p:sldId id="452" r:id="rId19"/>
    <p:sldId id="410" r:id="rId20"/>
    <p:sldId id="411" r:id="rId21"/>
    <p:sldId id="465" r:id="rId22"/>
    <p:sldId id="453" r:id="rId23"/>
    <p:sldId id="445" r:id="rId24"/>
    <p:sldId id="466" r:id="rId25"/>
    <p:sldId id="454" r:id="rId26"/>
    <p:sldId id="448" r:id="rId27"/>
    <p:sldId id="447" r:id="rId28"/>
    <p:sldId id="456" r:id="rId29"/>
    <p:sldId id="457" r:id="rId30"/>
    <p:sldId id="449" r:id="rId31"/>
    <p:sldId id="455" r:id="rId32"/>
    <p:sldId id="397" r:id="rId33"/>
    <p:sldId id="399" r:id="rId34"/>
    <p:sldId id="459" r:id="rId35"/>
    <p:sldId id="460" r:id="rId36"/>
    <p:sldId id="461" r:id="rId37"/>
    <p:sldId id="258" r:id="rId38"/>
  </p:sldIdLst>
  <p:sldSz cx="9144000" cy="6858000" type="screen4x3"/>
  <p:notesSz cx="7077075" cy="9363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49">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auer, Lindsey" initials="SL" lastIdx="10" clrIdx="0"/>
  <p:cmAuthor id="7" name="Helen Roybark" initials="HR" lastIdx="18" clrIdx="7">
    <p:extLst/>
  </p:cmAuthor>
  <p:cmAuthor id="1" name="Reviewer" initials="R" lastIdx="51" clrIdx="1"/>
  <p:cmAuthor id="2" name="CC106" initials="C" lastIdx="22" clrIdx="2"/>
  <p:cmAuthor id="3" name="Anna Boulware" initials="AB" lastIdx="27" clrIdx="3"/>
  <p:cmAuthor id="4" name="April Mohr" initials="AM" lastIdx="3" clrIdx="4">
    <p:extLst/>
  </p:cmAuthor>
  <p:cmAuthor id="5" name="Mohr, April L (Jefferson)" initials="MAL(" lastIdx="1" clrIdx="5">
    <p:extLst/>
  </p:cmAuthor>
  <p:cmAuthor id="6" name="Wanda Wong" initials="WW" lastIdx="2"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9"/>
    <a:srgbClr val="E3EBF5"/>
    <a:srgbClr val="FFFF66"/>
    <a:srgbClr val="1102D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19" autoAdjust="0"/>
    <p:restoredTop sz="89520" autoAdjust="0"/>
  </p:normalViewPr>
  <p:slideViewPr>
    <p:cSldViewPr>
      <p:cViewPr varScale="1">
        <p:scale>
          <a:sx n="90" d="100"/>
          <a:sy n="90" d="100"/>
        </p:scale>
        <p:origin x="-120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80"/>
    </p:cViewPr>
  </p:sorterViewPr>
  <p:notesViewPr>
    <p:cSldViewPr>
      <p:cViewPr varScale="1">
        <p:scale>
          <a:sx n="64" d="100"/>
          <a:sy n="64" d="100"/>
        </p:scale>
        <p:origin x="3149" y="5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212100" y="0"/>
            <a:ext cx="863338" cy="281218"/>
          </a:xfrm>
          <a:prstGeom prst="rect">
            <a:avLst/>
          </a:prstGeom>
        </p:spPr>
        <p:txBody>
          <a:bodyPr vert="horz" wrap="square" lIns="93936" tIns="46968" rIns="93936" bIns="46968" numCol="1" anchor="b" anchorCtr="0" compatLnSpc="1">
            <a:prstTxWarp prst="textNoShape">
              <a:avLst/>
            </a:prstTxWarp>
          </a:bodyPr>
          <a:lstStyle>
            <a:lvl1pPr algn="r" eaLnBrk="1" hangingPunct="1">
              <a:defRPr sz="1200"/>
            </a:lvl1pPr>
          </a:lstStyle>
          <a:p>
            <a:r>
              <a:rPr lang="en-US" altLang="en-US" dirty="0"/>
              <a:t>23-</a:t>
            </a:r>
            <a:fld id="{3534FC62-6496-46A7-80B5-676971670599}" type="slidenum">
              <a:rPr lang="en-US" altLang="en-US" smtClean="0"/>
              <a:pPr/>
              <a:t>‹#›</a:t>
            </a:fld>
            <a:endParaRPr lang="en-US" altLang="en-US" dirty="0"/>
          </a:p>
        </p:txBody>
      </p:sp>
    </p:spTree>
    <p:extLst>
      <p:ext uri="{BB962C8B-B14F-4D97-AF65-F5344CB8AC3E}">
        <p14:creationId xmlns:p14="http://schemas.microsoft.com/office/powerpoint/2010/main" val="3311833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wrap="square" lIns="93936" tIns="46968" rIns="93936" bIns="46968"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07708" y="4447461"/>
            <a:ext cx="5661660" cy="4213384"/>
          </a:xfrm>
          <a:prstGeom prst="rect">
            <a:avLst/>
          </a:prstGeom>
          <a:ln>
            <a:noFill/>
          </a:ln>
        </p:spPr>
        <p:txBody>
          <a:bodyPr vert="horz" wrap="square" lIns="93936" tIns="46968" rIns="93936" bIns="46968"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Slide Number Placeholder 4"/>
          <p:cNvSpPr txBox="1">
            <a:spLocks/>
          </p:cNvSpPr>
          <p:nvPr/>
        </p:nvSpPr>
        <p:spPr>
          <a:xfrm>
            <a:off x="5504392" y="0"/>
            <a:ext cx="1572683" cy="312103"/>
          </a:xfrm>
          <a:prstGeom prst="rect">
            <a:avLst/>
          </a:prstGeom>
        </p:spPr>
        <p:txBody>
          <a:bodyPr lIns="93936" tIns="46968" rIns="93936" bIns="46968"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altLang="en-US" sz="1200" dirty="0">
                <a:latin typeface="Calibri" pitchFamily="34" charset="0"/>
              </a:rPr>
              <a:t>23-</a:t>
            </a:r>
            <a:fld id="{78CFE3D4-0462-4FAA-9538-1837AE86EA30}" type="slidenum">
              <a:rPr lang="en-US" altLang="en-US" sz="1200" smtClean="0">
                <a:latin typeface="Calibri" pitchFamily="34" charset="0"/>
              </a:rPr>
              <a:pPr algn="r" eaLnBrk="1" hangingPunct="1"/>
              <a:t>‹#›</a:t>
            </a:fld>
            <a:endParaRPr lang="en-US" altLang="en-US" sz="1200" dirty="0">
              <a:latin typeface="Calibri" pitchFamily="34" charset="0"/>
            </a:endParaRPr>
          </a:p>
        </p:txBody>
      </p:sp>
    </p:spTree>
    <p:extLst>
      <p:ext uri="{BB962C8B-B14F-4D97-AF65-F5344CB8AC3E}">
        <p14:creationId xmlns:p14="http://schemas.microsoft.com/office/powerpoint/2010/main" val="1136397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p:spPr>
      </p:sp>
      <p:sp>
        <p:nvSpPr>
          <p:cNvPr id="167939" name="Notes Placeholder 2"/>
          <p:cNvSpPr>
            <a:spLocks noGrp="1"/>
          </p:cNvSpPr>
          <p:nvPr>
            <p:ph type="body" idx="1"/>
          </p:nvPr>
        </p:nvSpPr>
        <p:spPr bwMode="auto">
          <a:noFill/>
        </p:spPr>
        <p:txBody>
          <a:bodyPr/>
          <a:lstStyle/>
          <a:p>
            <a:pPr eaLnBrk="1" hangingPunct="1">
              <a:spcBef>
                <a:spcPct val="0"/>
              </a:spcBef>
            </a:pPr>
            <a:endParaRPr lang="en-US" altLang="en-US" dirty="0">
              <a:ea typeface="ＭＳ Ｐゴシック" pitchFamily="34" charset="-128"/>
            </a:endParaRPr>
          </a:p>
        </p:txBody>
      </p:sp>
    </p:spTree>
    <p:extLst>
      <p:ext uri="{BB962C8B-B14F-4D97-AF65-F5344CB8AC3E}">
        <p14:creationId xmlns:p14="http://schemas.microsoft.com/office/powerpoint/2010/main" val="2093564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mn-lt"/>
                <a:ea typeface="ＭＳ Ｐゴシック" pitchFamily="-84" charset="-128"/>
                <a:cs typeface="ＭＳ Ｐゴシック" pitchFamily="-84" charset="-128"/>
              </a:rPr>
              <a:t>Many companies must decide whether to sell partially completed products as is or to process them further into other products. For example, a peanut grower could sell its peanut harvest as is, or it could process peanuts further into other products such as peanut butter, peanut oil, and peanut lotion. The decision depends on the incremental costs and revenues of processing further. </a:t>
            </a:r>
          </a:p>
          <a:p>
            <a:endParaRPr lang="en-US" altLang="en-US" sz="1200" b="0" i="0" u="none" strike="noStrike" kern="1200" baseline="0" dirty="0">
              <a:solidFill>
                <a:schemeClr val="tx1"/>
              </a:solidFill>
              <a:latin typeface="+mn-lt"/>
              <a:ea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To illustrate, suppose a company has spent $30,000 to harvest peanuts. The company can sell the peanuts to another manufacturer as raw material for $50,000. Alternatively, it can process them further and produce a nutritional supplement. Processing further costs an additional $80,000 and will result in revenues of $150,000. The company must decide whether selling as is or processing further produces the higher income. </a:t>
            </a:r>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p:txBody>
      </p:sp>
    </p:spTree>
    <p:extLst>
      <p:ext uri="{BB962C8B-B14F-4D97-AF65-F5344CB8AC3E}">
        <p14:creationId xmlns:p14="http://schemas.microsoft.com/office/powerpoint/2010/main" val="341550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dirty="0">
                <a:latin typeface="+mn-lt"/>
                <a:ea typeface="ＭＳ Ｐゴシック" pitchFamily="34" charset="-128"/>
                <a:cs typeface="Arial" charset="0"/>
              </a:rPr>
              <a:t>Exhibit 23.3 shows the sell or process analysis. The income of $70,000 from processing further is greater than the income of $50,000 from selling as is. The company should process further and earn $20,000 of incremental income ($70,000 - $50,000). The </a:t>
            </a:r>
            <a:r>
              <a:rPr lang="en-US" sz="1200" b="0" i="0" u="none" strike="noStrike" kern="1200" baseline="0" dirty="0">
                <a:solidFill>
                  <a:schemeClr val="tx1"/>
                </a:solidFill>
                <a:latin typeface="+mn-lt"/>
                <a:ea typeface="ＭＳ Ｐゴシック" pitchFamily="-84" charset="-128"/>
                <a:cs typeface="ＭＳ Ｐゴシック" pitchFamily="-84" charset="-128"/>
              </a:rPr>
              <a:t>$30,000 of previously incurred harvesting costs are </a:t>
            </a:r>
            <a:r>
              <a:rPr lang="en-US" sz="1200" b="0" i="1" u="none" strike="noStrike" kern="1200" baseline="0" dirty="0">
                <a:solidFill>
                  <a:schemeClr val="tx1"/>
                </a:solidFill>
                <a:latin typeface="+mn-lt"/>
                <a:ea typeface="ＭＳ Ｐゴシック" pitchFamily="-84" charset="-128"/>
                <a:cs typeface="ＭＳ Ｐゴシック" pitchFamily="-84" charset="-128"/>
              </a:rPr>
              <a:t>excluded </a:t>
            </a:r>
            <a:r>
              <a:rPr lang="en-US" sz="1200" b="0" i="0" u="none" strike="noStrike" kern="1200" baseline="0" dirty="0">
                <a:solidFill>
                  <a:schemeClr val="tx1"/>
                </a:solidFill>
                <a:latin typeface="+mn-lt"/>
                <a:ea typeface="ＭＳ Ｐゴシック" pitchFamily="-84" charset="-128"/>
                <a:cs typeface="ＭＳ Ｐゴシック" pitchFamily="-84" charset="-128"/>
              </a:rPr>
              <a:t>from the analysis. Those are sunk costs and are not relevant to the decision. </a:t>
            </a:r>
          </a:p>
          <a:p>
            <a:endParaRPr lang="en-US" sz="1200" b="1" i="0" u="none" strike="noStrike" kern="1200" baseline="0" dirty="0">
              <a:solidFill>
                <a:schemeClr val="tx1"/>
              </a:solidFill>
              <a:latin typeface="+mn-lt"/>
              <a:ea typeface="ＭＳ Ｐゴシック" pitchFamily="-84" charset="-128"/>
              <a:cs typeface="ＭＳ Ｐゴシック" pitchFamily="-84" charset="-128"/>
            </a:endParaRPr>
          </a:p>
          <a:p>
            <a:r>
              <a:rPr lang="en-US" sz="1200" b="1" i="0" u="none" strike="noStrike" kern="1200" baseline="0" dirty="0">
                <a:solidFill>
                  <a:schemeClr val="tx1"/>
                </a:solidFill>
                <a:latin typeface="+mn-lt"/>
                <a:ea typeface="ＭＳ Ｐゴシック" pitchFamily="-84" charset="-128"/>
                <a:cs typeface="ＭＳ Ｐゴシック" pitchFamily="-84" charset="-128"/>
              </a:rPr>
              <a:t>Decision rule: </a:t>
            </a:r>
            <a:r>
              <a:rPr lang="en-US" sz="1200" b="0" i="0" u="none" strike="noStrike" kern="1200" baseline="0" dirty="0">
                <a:solidFill>
                  <a:schemeClr val="tx1"/>
                </a:solidFill>
                <a:latin typeface="+mn-lt"/>
                <a:ea typeface="ＭＳ Ｐゴシック" pitchFamily="-84" charset="-128"/>
                <a:cs typeface="ＭＳ Ｐゴシック" pitchFamily="-84" charset="-128"/>
              </a:rPr>
              <a:t>Select the action with the higher income, so they will process further to earn $20,000 incremental income.</a:t>
            </a:r>
            <a:endParaRPr lang="en-US" altLang="en-US" sz="1200" dirty="0">
              <a:latin typeface="+mn-lt"/>
              <a:ea typeface="ＭＳ Ｐゴシック" pitchFamily="34" charset="-128"/>
            </a:endParaRPr>
          </a:p>
        </p:txBody>
      </p:sp>
    </p:spTree>
    <p:extLst>
      <p:ext uri="{BB962C8B-B14F-4D97-AF65-F5344CB8AC3E}">
        <p14:creationId xmlns:p14="http://schemas.microsoft.com/office/powerpoint/2010/main" val="3467928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altLang="en-US" dirty="0">
                <a:ea typeface="ＭＳ Ｐゴシック" pitchFamily="34" charset="-128"/>
              </a:rPr>
              <a:t>A variation of the sell or process decision is the scrap or rework decision. Manufacturing processes sometimes yield defective products.  Managers must decide whether to scrap or rework these products.  </a:t>
            </a:r>
          </a:p>
          <a:p>
            <a:endParaRPr lang="en-US" altLang="en-US" dirty="0">
              <a:ea typeface="ＭＳ Ｐゴシック" pitchFamily="3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Assume that FasTrac has 1,000 defective units of a product that have already cost $10,000 to manufacture. These units can be sold as scrap for $4,000, or they can be reworked for $8,000 and then sold for $15,000. Should FasTrac sell the units as scrap or rework them?</a:t>
            </a:r>
          </a:p>
          <a:p>
            <a:endParaRPr lang="en-US" altLang="en-US" sz="1200" b="0" i="0" u="none" strike="noStrike" kern="1200" baseline="0" dirty="0">
              <a:solidFill>
                <a:schemeClr val="tx1"/>
              </a:solidFill>
              <a:latin typeface="+mn-lt"/>
              <a:ea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The $10,000 manufacturing cost already incurred is a sunk cost and is irrelevant. The $4,000 revenue as scrap is the opportunity cost of reworking and is relevant. Analysis is in this exhibit.  FasTrac should rework the units and obtain $3,000 ($7,000 - $4,000) of incremental income. </a:t>
            </a:r>
            <a:endParaRPr lang="en-US" altLang="en-US" dirty="0">
              <a:ea typeface="ＭＳ Ｐゴシック" pitchFamily="34" charset="-128"/>
            </a:endParaRPr>
          </a:p>
        </p:txBody>
      </p:sp>
    </p:spTree>
    <p:extLst>
      <p:ext uri="{BB962C8B-B14F-4D97-AF65-F5344CB8AC3E}">
        <p14:creationId xmlns:p14="http://schemas.microsoft.com/office/powerpoint/2010/main" val="1194046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1570726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40000"/>
              </a:spcBef>
              <a:buFont typeface="Wingdings" pitchFamily="2" charset="2"/>
              <a:buNone/>
            </a:pPr>
            <a:r>
              <a:rPr lang="en-US" altLang="en-US" dirty="0">
                <a:ea typeface="ＭＳ Ｐゴシック" pitchFamily="34" charset="-128"/>
                <a:cs typeface="Arial" charset="0"/>
              </a:rPr>
              <a:t>When a company sells a variety of products and its production facilities are constrained, management looks for the most profitable </a:t>
            </a:r>
            <a:r>
              <a:rPr lang="en-US" altLang="en-US" i="1" dirty="0">
                <a:ea typeface="ＭＳ Ｐゴシック" pitchFamily="34" charset="-128"/>
                <a:cs typeface="Arial" charset="0"/>
              </a:rPr>
              <a:t>sales mix </a:t>
            </a:r>
            <a:r>
              <a:rPr lang="en-US" altLang="en-US" dirty="0">
                <a:ea typeface="ＭＳ Ｐゴシック" pitchFamily="34" charset="-128"/>
                <a:cs typeface="Arial" charset="0"/>
              </a:rPr>
              <a:t>of products. Management </a:t>
            </a:r>
            <a:r>
              <a:rPr lang="en-US" altLang="en-US" dirty="0">
                <a:ea typeface="ＭＳ Ｐゴシック" pitchFamily="34" charset="-128"/>
              </a:rPr>
              <a:t>focuses on the </a:t>
            </a:r>
            <a:r>
              <a:rPr lang="en-US" altLang="en-US" b="1" i="1" dirty="0">
                <a:ea typeface="ＭＳ Ｐゴシック" pitchFamily="34" charset="-128"/>
              </a:rPr>
              <a:t>contribution margin</a:t>
            </a:r>
            <a:r>
              <a:rPr lang="en-US" altLang="en-US" dirty="0">
                <a:ea typeface="ＭＳ Ｐゴシック" pitchFamily="34" charset="-128"/>
              </a:rPr>
              <a:t> </a:t>
            </a:r>
            <a:r>
              <a:rPr lang="en-US" altLang="en-US" b="1" i="1" dirty="0">
                <a:ea typeface="ＭＳ Ｐゴシック" pitchFamily="34" charset="-128"/>
              </a:rPr>
              <a:t>per unit of scarce resource.</a:t>
            </a:r>
            <a:endParaRPr lang="en-US" altLang="en-US" b="1" i="1" dirty="0">
              <a:ea typeface="ＭＳ Ｐゴシック" pitchFamily="34" charset="-128"/>
              <a:cs typeface="Arial" charset="0"/>
            </a:endParaRPr>
          </a:p>
          <a:p>
            <a:endParaRPr lang="en-US" altLang="en-US" dirty="0">
              <a:ea typeface="ＭＳ Ｐゴシック" pitchFamily="34" charset="-128"/>
            </a:endParaRPr>
          </a:p>
        </p:txBody>
      </p:sp>
    </p:spTree>
    <p:extLst>
      <p:ext uri="{BB962C8B-B14F-4D97-AF65-F5344CB8AC3E}">
        <p14:creationId xmlns:p14="http://schemas.microsoft.com/office/powerpoint/2010/main" val="3132478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Rectangle 3"/>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sz="1200" b="0" i="0" u="none" strike="noStrike" kern="1200" baseline="0" dirty="0">
                <a:solidFill>
                  <a:schemeClr val="tx1"/>
                </a:solidFill>
                <a:latin typeface="+mn-lt"/>
                <a:ea typeface="ＭＳ Ｐゴシック" pitchFamily="-84" charset="-128"/>
                <a:cs typeface="ＭＳ Ｐゴシック" pitchFamily="-84" charset="-128"/>
              </a:rPr>
              <a:t>To illustrate, let’s look at a company that makes two models of scooters with selling prices and variable costs in Exhibit 23.5. The same machines are used to produce both models. The company has a capacity of 2,000 machine hours (MH) per year. Pro model uses 1 machine hour per unit while Max uses 2 machine hours per unit. </a:t>
            </a:r>
            <a:r>
              <a:rPr lang="en-US" sz="1200" b="1" i="0" u="none" strike="noStrike" kern="1200" baseline="0" dirty="0">
                <a:solidFill>
                  <a:schemeClr val="tx1"/>
                </a:solidFill>
                <a:latin typeface="+mn-lt"/>
                <a:ea typeface="ＭＳ Ｐゴシック" pitchFamily="-84" charset="-128"/>
                <a:cs typeface="ＭＳ Ｐゴシック" pitchFamily="-84" charset="-128"/>
              </a:rPr>
              <a:t>The company should produce the model that yields the highest contribution margin per machine hour, until market demand is satisfied. </a:t>
            </a:r>
          </a:p>
          <a:p>
            <a:endParaRPr lang="en-US" sz="1200" b="1"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Exhibit 23.5 shows the contribution margin per machine hour for both models. The Pro model has a higher contribution margin of $150 per </a:t>
            </a:r>
            <a:r>
              <a:rPr lang="en-US" sz="1200" b="0" i="1" u="none" strike="noStrike" kern="1200" baseline="0" dirty="0">
                <a:solidFill>
                  <a:schemeClr val="tx1"/>
                </a:solidFill>
                <a:latin typeface="+mn-lt"/>
                <a:ea typeface="ＭＳ Ｐゴシック" pitchFamily="-84" charset="-128"/>
                <a:cs typeface="ＭＳ Ｐゴシック" pitchFamily="-84" charset="-128"/>
              </a:rPr>
              <a:t>machine hour</a:t>
            </a:r>
            <a:r>
              <a:rPr lang="en-US" sz="1200" b="0" i="0" u="none" strike="noStrike" kern="1200" baseline="0" dirty="0">
                <a:solidFill>
                  <a:schemeClr val="tx1"/>
                </a:solidFill>
                <a:latin typeface="+mn-lt"/>
                <a:ea typeface="ＭＳ Ｐゴシック" pitchFamily="-84" charset="-128"/>
                <a:cs typeface="ＭＳ Ｐゴシック" pitchFamily="-84" charset="-128"/>
              </a:rPr>
              <a:t>. The company should produce as many units of Pro as possible, up to the market demand. </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292290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Rectangle 3"/>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sz="1200" b="1" i="0" u="none" strike="noStrike" kern="1200" baseline="0" dirty="0">
                <a:solidFill>
                  <a:schemeClr val="tx1"/>
                </a:solidFill>
                <a:latin typeface="+mn-lt"/>
                <a:ea typeface="ＭＳ Ｐゴシック" pitchFamily="-84" charset="-128"/>
                <a:cs typeface="ＭＳ Ｐゴシック" pitchFamily="-84" charset="-128"/>
              </a:rPr>
              <a:t>Unlimited Demand: </a:t>
            </a:r>
          </a:p>
          <a:p>
            <a:r>
              <a:rPr lang="en-US" sz="1200" b="0" i="0" u="none" strike="noStrike" kern="1200" baseline="0" dirty="0">
                <a:solidFill>
                  <a:schemeClr val="tx1"/>
                </a:solidFill>
                <a:latin typeface="+mn-lt"/>
                <a:ea typeface="ＭＳ Ｐゴシック" pitchFamily="-84" charset="-128"/>
                <a:cs typeface="ＭＳ Ｐゴシック" pitchFamily="-84" charset="-128"/>
              </a:rPr>
              <a:t>If the market will buy all that the company can produce, </a:t>
            </a:r>
            <a:r>
              <a:rPr lang="en-US" sz="1200" kern="1200" dirty="0">
                <a:solidFill>
                  <a:schemeClr val="tx1"/>
                </a:solidFill>
                <a:latin typeface="+mn-lt"/>
                <a:ea typeface="ＭＳ Ｐゴシック" pitchFamily="-84" charset="-128"/>
                <a:cs typeface="ＭＳ Ｐゴシック" pitchFamily="-84" charset="-128"/>
              </a:rPr>
              <a:t>the company should devote all 2,000 machine hours to production of the Pro model (2,000 MH / 1MH per unit = 2,000 units of Pro), </a:t>
            </a:r>
            <a:r>
              <a:rPr lang="en-US" sz="1200" b="0" i="0" u="none" strike="noStrike" kern="1200" baseline="0" dirty="0">
                <a:solidFill>
                  <a:schemeClr val="tx1"/>
                </a:solidFill>
                <a:latin typeface="+mn-lt"/>
                <a:ea typeface="ＭＳ Ｐゴシック" pitchFamily="-84" charset="-128"/>
                <a:cs typeface="ＭＳ Ｐゴシック" pitchFamily="-84" charset="-128"/>
              </a:rPr>
              <a:t>and none to the Max model. This sales mix would yield a contribution margin of $300,000 per year, the maximum the company could make under the existing capacity of 2,000 machine hours per year as shown in Exhibit 23.6.</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093860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Rectangle 3"/>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sz="1200" b="1" i="0" u="none" strike="noStrike" kern="1200" baseline="0" dirty="0">
                <a:solidFill>
                  <a:schemeClr val="tx1"/>
                </a:solidFill>
                <a:latin typeface="+mn-lt"/>
                <a:ea typeface="ＭＳ Ｐゴシック" pitchFamily="-84" charset="-128"/>
                <a:cs typeface="ＭＳ Ｐゴシック" pitchFamily="-84" charset="-128"/>
              </a:rPr>
              <a:t>Limited Demand: </a:t>
            </a:r>
          </a:p>
          <a:p>
            <a:r>
              <a:rPr lang="en-US" sz="1200" b="0" i="0" u="none" strike="noStrike" kern="1200" baseline="0" dirty="0">
                <a:solidFill>
                  <a:schemeClr val="tx1"/>
                </a:solidFill>
                <a:latin typeface="+mn-lt"/>
                <a:ea typeface="ＭＳ Ｐゴシック" pitchFamily="-84" charset="-128"/>
                <a:cs typeface="ＭＳ Ｐゴシック" pitchFamily="-84" charset="-128"/>
              </a:rPr>
              <a:t>If demand for the Pro model is limited to 1,200 units, the company will first produce 1,200 units of Pro using 1,200 machine hours required to make them. This leaves 800 machine hours to produce the Max model. The 800 MH result in 400 Max scooters as each Max requires 2 MH to make. This sales mix yields a $220,000 contribution margin in Exhibit 23.7. </a:t>
            </a:r>
          </a:p>
          <a:p>
            <a:endParaRPr lang="en-US" altLang="en-US" sz="1200" b="0" i="0" u="none" strike="noStrike" kern="1200" baseline="0" dirty="0">
              <a:solidFill>
                <a:schemeClr val="tx1"/>
              </a:solidFill>
              <a:latin typeface="+mn-lt"/>
              <a:ea typeface="ＭＳ Ｐゴシック" pitchFamily="-84" charset="-128"/>
            </a:endParaRPr>
          </a:p>
          <a:p>
            <a:r>
              <a:rPr lang="en-US" sz="1200" b="1" i="0" u="none" strike="noStrike" kern="1200" baseline="0" dirty="0">
                <a:solidFill>
                  <a:schemeClr val="tx1"/>
                </a:solidFill>
                <a:latin typeface="+mn-lt"/>
                <a:ea typeface="ＭＳ Ｐゴシック" pitchFamily="-84" charset="-128"/>
                <a:cs typeface="ＭＳ Ｐゴシック" pitchFamily="-84" charset="-128"/>
              </a:rPr>
              <a:t>Decision rule: </a:t>
            </a:r>
            <a:r>
              <a:rPr lang="en-US" sz="1200" b="0" i="0" u="none" strike="noStrike" kern="1200" baseline="0" dirty="0">
                <a:solidFill>
                  <a:schemeClr val="tx1"/>
                </a:solidFill>
                <a:latin typeface="+mn-lt"/>
                <a:ea typeface="ＭＳ Ｐゴシック" pitchFamily="-84" charset="-128"/>
                <a:cs typeface="ＭＳ Ｐゴシック" pitchFamily="-84" charset="-128"/>
              </a:rPr>
              <a:t>If product demand is limited, produce the product with the highest contribution margin per unit of scarce resource up to its total demand. Use remaining capacity to produce the product with the next highest contribution margin per unit of scarce resource. </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738405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4285759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mn-lt"/>
                <a:ea typeface="ＭＳ Ｐゴシック" pitchFamily="-84" charset="-128"/>
                <a:cs typeface="ＭＳ Ｐゴシック" pitchFamily="-84" charset="-128"/>
              </a:rPr>
              <a:t>When a segment of a business is performing poorly, management must consider eliminating it. Segments with contribution margin less than </a:t>
            </a:r>
            <a:r>
              <a:rPr lang="en-US" sz="1200" b="0" i="1" u="none" strike="noStrike" kern="1200" baseline="0" dirty="0">
                <a:solidFill>
                  <a:schemeClr val="tx1"/>
                </a:solidFill>
                <a:latin typeface="+mn-lt"/>
                <a:ea typeface="ＭＳ Ｐゴシック" pitchFamily="-84" charset="-128"/>
                <a:cs typeface="ＭＳ Ｐゴシック" pitchFamily="-84" charset="-128"/>
              </a:rPr>
              <a:t>avoidable fixed costs </a:t>
            </a:r>
            <a:r>
              <a:rPr lang="en-US" sz="1200" b="0" i="0" u="none" strike="noStrike" kern="1200" baseline="0" dirty="0">
                <a:solidFill>
                  <a:schemeClr val="tx1"/>
                </a:solidFill>
                <a:latin typeface="+mn-lt"/>
                <a:ea typeface="ＭＳ Ｐゴシック" pitchFamily="-84" charset="-128"/>
                <a:cs typeface="ＭＳ Ｐゴシック" pitchFamily="-84" charset="-128"/>
              </a:rPr>
              <a:t>are candidates for elimination. </a:t>
            </a:r>
          </a:p>
          <a:p>
            <a:endParaRPr lang="en-US" sz="1200" i="0" kern="1200" dirty="0">
              <a:solidFill>
                <a:schemeClr val="tx1"/>
              </a:solidFill>
              <a:latin typeface="+mn-lt"/>
              <a:ea typeface="ＭＳ Ｐゴシック" pitchFamily="-84" charset="-128"/>
              <a:cs typeface="ＭＳ Ｐゴシック" pitchFamily="-84" charset="-128"/>
            </a:endParaRPr>
          </a:p>
          <a:p>
            <a:r>
              <a:rPr lang="en-US" altLang="en-US" sz="1200" b="1" i="0" kern="1200" dirty="0">
                <a:solidFill>
                  <a:schemeClr val="tx1"/>
                </a:solidFill>
                <a:latin typeface="+mn-lt"/>
                <a:ea typeface="ＭＳ Ｐゴシック" pitchFamily="-84" charset="-128"/>
              </a:rPr>
              <a:t>Avoidable costs: </a:t>
            </a:r>
            <a:r>
              <a:rPr lang="en-US" sz="1200" b="0" i="0" u="none" strike="noStrike" kern="1200" baseline="0" dirty="0">
                <a:solidFill>
                  <a:schemeClr val="tx1"/>
                </a:solidFill>
                <a:latin typeface="+mn-lt"/>
                <a:ea typeface="ＭＳ Ｐゴシック" pitchFamily="-84" charset="-128"/>
                <a:cs typeface="ＭＳ Ｐゴシック" pitchFamily="-84" charset="-128"/>
              </a:rPr>
              <a:t>are eliminated when the segment is eliminated; they include all variable costs and direct fixed costs such as rent on that segment’s space and insurance on that segment’s eliminated equipment. </a:t>
            </a:r>
          </a:p>
          <a:p>
            <a:endParaRPr lang="en-US" altLang="en-US" sz="1200" b="1" i="0" kern="1200" dirty="0">
              <a:solidFill>
                <a:schemeClr val="tx1"/>
              </a:solidFill>
              <a:latin typeface="+mn-lt"/>
              <a:ea typeface="ＭＳ Ｐゴシック" pitchFamily="-84" charset="-128"/>
            </a:endParaRPr>
          </a:p>
          <a:p>
            <a:r>
              <a:rPr lang="en-US" altLang="en-US" sz="1200" b="1" i="0" kern="1200" dirty="0">
                <a:solidFill>
                  <a:schemeClr val="tx1"/>
                </a:solidFill>
                <a:latin typeface="+mn-lt"/>
                <a:ea typeface="ＭＳ Ｐゴシック" pitchFamily="-84" charset="-128"/>
              </a:rPr>
              <a:t>Unavoidable costs: </a:t>
            </a:r>
            <a:r>
              <a:rPr lang="en-US" sz="1200" b="0" i="0" u="none" strike="noStrike" kern="1200" baseline="0" dirty="0">
                <a:solidFill>
                  <a:schemeClr val="tx1"/>
                </a:solidFill>
                <a:latin typeface="+mn-lt"/>
                <a:ea typeface="ＭＳ Ｐゴシック" pitchFamily="-84" charset="-128"/>
                <a:cs typeface="ＭＳ Ｐゴシック" pitchFamily="-84" charset="-128"/>
              </a:rPr>
              <a:t>remain even if the segment is eliminated; these costs are allocated to remaining segments when a segment is eliminated. </a:t>
            </a:r>
            <a:endParaRPr lang="en-US" altLang="en-US" b="1" dirty="0">
              <a:ea typeface="ＭＳ Ｐゴシック" pitchFamily="34" charset="-128"/>
            </a:endParaRPr>
          </a:p>
        </p:txBody>
      </p:sp>
    </p:spTree>
    <p:extLst>
      <p:ext uri="{BB962C8B-B14F-4D97-AF65-F5344CB8AC3E}">
        <p14:creationId xmlns:p14="http://schemas.microsoft.com/office/powerpoint/2010/main" val="3433946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28239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mn-lt"/>
                <a:ea typeface="ＭＳ Ｐゴシック" pitchFamily="-84" charset="-128"/>
                <a:cs typeface="ＭＳ Ｐゴシック" pitchFamily="-84" charset="-128"/>
              </a:rPr>
              <a:t>FasTrac reports results for its three segments in Exhibit 23.8. Total income is $95,000. However, its Treadmill segment shows a $10,000 loss. Management is considering eliminating its Treadmill segment. We must be careful as some segment costs might be unavoidable even if the segment is eliminated. </a:t>
            </a:r>
          </a:p>
          <a:p>
            <a:endParaRPr lang="en-US" altLang="en-US" sz="1200" b="0" i="0" u="none" strike="noStrike" kern="1200" baseline="0" dirty="0">
              <a:solidFill>
                <a:schemeClr val="tx1"/>
              </a:solidFill>
              <a:latin typeface="+mn-lt"/>
              <a:ea typeface="ＭＳ Ｐゴシック"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0" u="none" strike="noStrike" kern="1200" baseline="0" dirty="0">
                <a:solidFill>
                  <a:schemeClr val="tx1"/>
                </a:solidFill>
                <a:latin typeface="+mn-lt"/>
                <a:ea typeface="ＭＳ Ｐゴシック" pitchFamily="-84" charset="-128"/>
                <a:cs typeface="ＭＳ Ｐゴシック" pitchFamily="-84" charset="-128"/>
              </a:rPr>
              <a:t>Decision rule: </a:t>
            </a:r>
            <a:r>
              <a:rPr lang="en-US" sz="1200" b="0" i="0" u="none" strike="noStrike" kern="1200" baseline="0" dirty="0">
                <a:solidFill>
                  <a:schemeClr val="tx1"/>
                </a:solidFill>
                <a:latin typeface="+mn-lt"/>
                <a:ea typeface="ＭＳ Ｐゴシック" pitchFamily="-84" charset="-128"/>
                <a:cs typeface="ＭＳ Ｐゴシック" pitchFamily="-84" charset="-128"/>
              </a:rPr>
              <a:t>A segment should be eliminated if income increases from elimination; it should continue if income decreases from elimination. </a:t>
            </a:r>
            <a:endParaRPr lang="en-US" altLang="en-US" dirty="0">
              <a:ea typeface="ＭＳ Ｐゴシック" pitchFamily="34" charset="-128"/>
            </a:endParaRPr>
          </a:p>
          <a:p>
            <a:endParaRPr lang="en-US" altLang="en-US" dirty="0">
              <a:ea typeface="ＭＳ Ｐゴシック" pitchFamily="34" charset="-128"/>
            </a:endParaRPr>
          </a:p>
        </p:txBody>
      </p:sp>
    </p:spTree>
    <p:extLst>
      <p:ext uri="{BB962C8B-B14F-4D97-AF65-F5344CB8AC3E}">
        <p14:creationId xmlns:p14="http://schemas.microsoft.com/office/powerpoint/2010/main" val="3595695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mn-lt"/>
                <a:ea typeface="ＭＳ Ｐゴシック" pitchFamily="-84" charset="-128"/>
                <a:cs typeface="ＭＳ Ｐゴシック" pitchFamily="-84" charset="-128"/>
              </a:rPr>
              <a:t>Eliminating the Treadmill division would eliminate its sales, variable costs, and contribution margin. Its $15,000 in fixed costs consists of $4,000 in avoidable costs and $11,000 in unavoidable costs. The $11,000 in unavoidable costs would be reallocated to Wellness ($8,000) and Fitness ($3,000). Revised results are in Exhibit 23.9. We see that if the Treadmill segment is eliminated, total income decreases by $1,000, from $95,000 to $94,000. This means the </a:t>
            </a:r>
            <a:r>
              <a:rPr lang="en-US" sz="1200" b="0" i="1" u="none" strike="noStrike" kern="1200" baseline="0" dirty="0">
                <a:solidFill>
                  <a:schemeClr val="tx1"/>
                </a:solidFill>
                <a:latin typeface="+mn-lt"/>
                <a:ea typeface="ＭＳ Ｐゴシック" pitchFamily="-84" charset="-128"/>
                <a:cs typeface="ＭＳ Ｐゴシック" pitchFamily="-84" charset="-128"/>
              </a:rPr>
              <a:t>Treadmill segment should continue</a:t>
            </a:r>
            <a:r>
              <a:rPr lang="en-US" sz="1200" b="0" i="0" u="none" strike="noStrike" kern="1200" baseline="0" dirty="0">
                <a:solidFill>
                  <a:schemeClr val="tx1"/>
                </a:solidFill>
                <a:latin typeface="+mn-lt"/>
                <a:ea typeface="ＭＳ Ｐゴシック" pitchFamily="-84" charset="-128"/>
                <a:cs typeface="ＭＳ Ｐゴシック" pitchFamily="-84" charset="-128"/>
              </a:rPr>
              <a:t>. </a:t>
            </a:r>
          </a:p>
          <a:p>
            <a:endParaRPr lang="en-US" altLang="en-US" sz="1200" b="0" i="0" u="none" strike="noStrike" kern="1200" baseline="0" dirty="0">
              <a:solidFill>
                <a:schemeClr val="tx1"/>
              </a:solidFill>
              <a:latin typeface="+mn-lt"/>
              <a:ea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The same decision is made using the segment elimination analysis in Exhibit 23.10. The Continue column shows Treadmill results for the current period. The Eliminate column shows what items remain after the segment is eliminated. We see $0 for sales, variable costs, and contribution margin as they all disappear if the segment is eliminated. The Eliminate column does show $11,000 of fixed costs that are unavoidable even if the segment is eliminated.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The Income Increase (Decrease) column shows the $1,000 decreased income if the segment is eliminated. This indicates the segment should </a:t>
            </a:r>
            <a:r>
              <a:rPr lang="en-US" sz="1200" b="0" i="1" u="none" strike="noStrike" kern="1200" baseline="0" dirty="0">
                <a:solidFill>
                  <a:schemeClr val="tx1"/>
                </a:solidFill>
                <a:latin typeface="+mn-lt"/>
                <a:ea typeface="ＭＳ Ｐゴシック" pitchFamily="-84" charset="-128"/>
                <a:cs typeface="ＭＳ Ｐゴシック" pitchFamily="-84" charset="-128"/>
              </a:rPr>
              <a:t>not </a:t>
            </a:r>
            <a:r>
              <a:rPr lang="en-US" sz="1200" b="0" i="0" u="none" strike="noStrike" kern="1200" baseline="0" dirty="0">
                <a:solidFill>
                  <a:schemeClr val="tx1"/>
                </a:solidFill>
                <a:latin typeface="+mn-lt"/>
                <a:ea typeface="ＭＳ Ｐゴシック" pitchFamily="-84" charset="-128"/>
                <a:cs typeface="ＭＳ Ｐゴシック" pitchFamily="-84" charset="-128"/>
              </a:rPr>
              <a:t>be eliminated and is the same result from comparing Exhibit 23.8 to Exhibit 23.9.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1" i="0" u="none" strike="noStrike" kern="1200" baseline="0" dirty="0">
                <a:solidFill>
                  <a:schemeClr val="tx1"/>
                </a:solidFill>
                <a:latin typeface="+mn-lt"/>
                <a:ea typeface="ＭＳ Ｐゴシック" pitchFamily="-84" charset="-128"/>
                <a:cs typeface="ＭＳ Ｐゴシック" pitchFamily="-84" charset="-128"/>
              </a:rPr>
              <a:t>Decision rule: </a:t>
            </a:r>
            <a:r>
              <a:rPr lang="en-US" sz="1200" b="0" i="0" u="none" strike="noStrike" kern="1200" baseline="0" dirty="0">
                <a:solidFill>
                  <a:schemeClr val="tx1"/>
                </a:solidFill>
                <a:latin typeface="+mn-lt"/>
                <a:ea typeface="ＭＳ Ｐゴシック" pitchFamily="-84" charset="-128"/>
                <a:cs typeface="ＭＳ Ｐゴシック" pitchFamily="-84" charset="-128"/>
              </a:rPr>
              <a:t>A segment should be eliminated if income increases from elimination; it should continue if income decreases from elimination. </a:t>
            </a:r>
          </a:p>
        </p:txBody>
      </p:sp>
    </p:spTree>
    <p:extLst>
      <p:ext uri="{BB962C8B-B14F-4D97-AF65-F5344CB8AC3E}">
        <p14:creationId xmlns:p14="http://schemas.microsoft.com/office/powerpoint/2010/main" val="139539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268389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altLang="en-US" dirty="0">
                <a:ea typeface="ＭＳ Ｐゴシック" pitchFamily="34" charset="-128"/>
              </a:rPr>
              <a:t>Managers </a:t>
            </a:r>
            <a:r>
              <a:rPr lang="en-US" sz="1200" b="0" i="0" u="none" strike="noStrike" kern="1200" baseline="0" dirty="0">
                <a:solidFill>
                  <a:schemeClr val="tx1"/>
                </a:solidFill>
                <a:latin typeface="+mn-lt"/>
                <a:ea typeface="ＭＳ Ｐゴシック" pitchFamily="-84" charset="-128"/>
                <a:cs typeface="ＭＳ Ｐゴシック" pitchFamily="-84" charset="-128"/>
              </a:rPr>
              <a:t>periodically must decide whether to keep using a plant asset such as equipment or to replace it. Advances in technology typically mean newer equipment can operate more efficiently and at lower cost. </a:t>
            </a:r>
          </a:p>
          <a:p>
            <a:endParaRPr lang="en-US" altLang="en-US" sz="1200" b="0" i="0" u="none" strike="noStrike" kern="1200" baseline="0" dirty="0">
              <a:solidFill>
                <a:schemeClr val="tx1"/>
              </a:solidFill>
              <a:latin typeface="+mn-lt"/>
              <a:ea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The keep or replace analysis compares the revenues and costs of keeping the old asset versus replacing with the new asset. Relevant revenues and costs include any change in variable manufacturing costs with the new asset and the net cost of the new asset (computed as its purchase price minus any trade-in allowance or cash received from sale of the old asset). </a:t>
            </a:r>
          </a:p>
          <a:p>
            <a:endParaRPr lang="en-US" altLang="en-US" sz="1200" b="0" i="0" u="none" strike="noStrike" kern="1200" baseline="0" dirty="0">
              <a:solidFill>
                <a:schemeClr val="tx1"/>
              </a:solidFill>
              <a:latin typeface="+mn-lt"/>
              <a:ea typeface="ＭＳ Ｐゴシック"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0" u="none" strike="noStrike" kern="1200" baseline="0" dirty="0">
                <a:solidFill>
                  <a:schemeClr val="tx1"/>
                </a:solidFill>
                <a:latin typeface="+mn-lt"/>
                <a:ea typeface="ＭＳ Ｐゴシック" pitchFamily="-84" charset="-128"/>
                <a:cs typeface="ＭＳ Ｐゴシック" pitchFamily="-84" charset="-128"/>
              </a:rPr>
              <a:t>Decision rule: </a:t>
            </a:r>
            <a:r>
              <a:rPr lang="en-US" sz="1200" b="0" i="0" u="none" strike="noStrike" kern="1200" baseline="0" dirty="0">
                <a:solidFill>
                  <a:schemeClr val="tx1"/>
                </a:solidFill>
                <a:latin typeface="+mn-lt"/>
                <a:ea typeface="ＭＳ Ｐゴシック" pitchFamily="-84" charset="-128"/>
                <a:cs typeface="ＭＳ Ｐゴシック" pitchFamily="-84" charset="-128"/>
              </a:rPr>
              <a:t>Replace an asset if income increases (but keep the asset if income decreases) from the replacement. </a:t>
            </a:r>
            <a:endParaRPr lang="en-US" altLang="en-US" dirty="0">
              <a:ea typeface="ＭＳ Ｐゴシック" pitchFamily="34" charset="-128"/>
            </a:endParaRPr>
          </a:p>
        </p:txBody>
      </p:sp>
    </p:spTree>
    <p:extLst>
      <p:ext uri="{BB962C8B-B14F-4D97-AF65-F5344CB8AC3E}">
        <p14:creationId xmlns:p14="http://schemas.microsoft.com/office/powerpoint/2010/main" val="2645669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sz="1200" b="0" i="0" u="none" strike="noStrike" kern="1200" baseline="0" dirty="0">
                <a:solidFill>
                  <a:schemeClr val="tx1"/>
                </a:solidFill>
                <a:latin typeface="+mn-lt"/>
                <a:ea typeface="ＭＳ Ｐゴシック" pitchFamily="-84" charset="-128"/>
                <a:cs typeface="ＭＳ Ｐゴシック" pitchFamily="-84" charset="-128"/>
              </a:rPr>
              <a:t>To illustrate, FasTrac is considering replacing an existing machine with a new machine.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The keep or replace analysis is in Exhibit 23.11. We should keep the existing machine because the new machine will decrease overall income by $5,000. The $20,000 book value of the old machine is not relevant as book value is a sunk cost and cannot be changed.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1" i="0" u="none" strike="noStrike" kern="1200" baseline="0" dirty="0">
                <a:solidFill>
                  <a:schemeClr val="tx1"/>
                </a:solidFill>
                <a:latin typeface="+mn-lt"/>
                <a:ea typeface="ＭＳ Ｐゴシック" pitchFamily="-84" charset="-128"/>
                <a:cs typeface="ＭＳ Ｐゴシック" pitchFamily="-84" charset="-128"/>
              </a:rPr>
              <a:t>Decision rule: </a:t>
            </a:r>
            <a:r>
              <a:rPr lang="en-US" sz="1200" b="0" i="0" u="none" strike="noStrike" kern="1200" baseline="0" dirty="0">
                <a:solidFill>
                  <a:schemeClr val="tx1"/>
                </a:solidFill>
                <a:latin typeface="+mn-lt"/>
                <a:ea typeface="ＭＳ Ｐゴシック" pitchFamily="-84" charset="-128"/>
                <a:cs typeface="ＭＳ Ｐゴシック" pitchFamily="-84" charset="-128"/>
              </a:rPr>
              <a:t>Keep the current machine.</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p:txBody>
      </p:sp>
    </p:spTree>
    <p:extLst>
      <p:ext uri="{BB962C8B-B14F-4D97-AF65-F5344CB8AC3E}">
        <p14:creationId xmlns:p14="http://schemas.microsoft.com/office/powerpoint/2010/main" val="2568237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42767543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707707" y="4447461"/>
            <a:ext cx="5583026" cy="42133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3" tIns="45661" rIns="92953" bIns="45661"/>
          <a:lstStyle/>
          <a:p>
            <a:r>
              <a:rPr lang="en-US" sz="1200" b="0" i="0" u="none" strike="noStrike" kern="1200" baseline="0" dirty="0">
                <a:solidFill>
                  <a:schemeClr val="tx1"/>
                </a:solidFill>
                <a:latin typeface="+mn-lt"/>
                <a:ea typeface="ＭＳ Ｐゴシック" pitchFamily="-84" charset="-128"/>
                <a:cs typeface="ＭＳ Ｐゴシック" pitchFamily="-84" charset="-128"/>
              </a:rPr>
              <a:t>Pricing decisions are one of the more important decisions that managers make. It is also one of the most difficult decisions. Managers must take concepts involving supply and demand and apply that to its product or service pricing. For that purpose it is important for managers to understand the setting in which they set prices.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Companies can be </a:t>
            </a:r>
            <a:r>
              <a:rPr lang="en-US" sz="1200" b="1" i="0" u="none" strike="noStrike" kern="1200" baseline="0" dirty="0">
                <a:solidFill>
                  <a:schemeClr val="tx1"/>
                </a:solidFill>
                <a:latin typeface="+mn-lt"/>
                <a:ea typeface="ＭＳ Ｐゴシック" pitchFamily="-84" charset="-128"/>
                <a:cs typeface="ＭＳ Ｐゴシック" pitchFamily="-84" charset="-128"/>
              </a:rPr>
              <a:t>price takers </a:t>
            </a:r>
            <a:r>
              <a:rPr lang="en-US" sz="1200" b="0" i="0" u="none" strike="noStrike" kern="1200" baseline="0" dirty="0">
                <a:solidFill>
                  <a:schemeClr val="tx1"/>
                </a:solidFill>
                <a:latin typeface="+mn-lt"/>
                <a:ea typeface="ＭＳ Ｐゴシック" pitchFamily="-84" charset="-128"/>
                <a:cs typeface="ＭＳ Ｐゴシック" pitchFamily="-84" charset="-128"/>
              </a:rPr>
              <a:t>or </a:t>
            </a:r>
            <a:r>
              <a:rPr lang="en-US" sz="1200" b="1" i="0" u="none" strike="noStrike" kern="1200" baseline="0" dirty="0">
                <a:solidFill>
                  <a:schemeClr val="tx1"/>
                </a:solidFill>
                <a:latin typeface="+mn-lt"/>
                <a:ea typeface="ＭＳ Ｐゴシック" pitchFamily="-84" charset="-128"/>
                <a:cs typeface="ＭＳ Ｐゴシック" pitchFamily="-84" charset="-128"/>
              </a:rPr>
              <a:t>price setters </a:t>
            </a:r>
            <a:r>
              <a:rPr lang="en-US" sz="1200" b="0" i="0" u="none" strike="noStrike" kern="1200" baseline="0" dirty="0">
                <a:solidFill>
                  <a:schemeClr val="tx1"/>
                </a:solidFill>
                <a:latin typeface="+mn-lt"/>
                <a:ea typeface="ＭＳ Ｐゴシック" pitchFamily="-84" charset="-128"/>
                <a:cs typeface="ＭＳ Ｐゴシック" pitchFamily="-84" charset="-128"/>
              </a:rPr>
              <a:t>or anywhere in between these extremes. The graphic below reflects this range and the characteristics of companies at the extremes. Price takers have less control over setting prices, whereas price setters have more control. Price takers use more target pricing type methods, and price setters use more cost-plus pricing. Most companies lie somewhere in between these extremes. We describe three normal pricing methods. </a:t>
            </a:r>
            <a:endParaRPr lang="en-US" altLang="en-US" dirty="0">
              <a:ea typeface="ＭＳ Ｐゴシック" pitchFamily="34" charset="-128"/>
            </a:endParaRPr>
          </a:p>
        </p:txBody>
      </p:sp>
    </p:spTree>
    <p:extLst>
      <p:ext uri="{BB962C8B-B14F-4D97-AF65-F5344CB8AC3E}">
        <p14:creationId xmlns:p14="http://schemas.microsoft.com/office/powerpoint/2010/main" val="147452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707707" y="4447461"/>
            <a:ext cx="5583026" cy="42133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3" tIns="45661" rIns="92953" bIns="45661"/>
          <a:lstStyle/>
          <a:p>
            <a:r>
              <a:rPr lang="en-US" sz="1200" b="0" i="1" u="none" strike="noStrike" kern="1200" baseline="0" dirty="0">
                <a:solidFill>
                  <a:schemeClr val="tx1"/>
                </a:solidFill>
                <a:latin typeface="+mn-lt"/>
                <a:ea typeface="ＭＳ Ｐゴシック" pitchFamily="-84" charset="-128"/>
                <a:cs typeface="ＭＳ Ｐゴシック" pitchFamily="-84" charset="-128"/>
              </a:rPr>
              <a:t>Cost</a:t>
            </a:r>
            <a:r>
              <a:rPr lang="en-US" sz="1200" b="0" i="0" u="none" strike="noStrike" kern="1200" baseline="0" dirty="0">
                <a:solidFill>
                  <a:schemeClr val="tx1"/>
                </a:solidFill>
                <a:latin typeface="+mn-lt"/>
                <a:ea typeface="ＭＳ Ｐゴシック" pitchFamily="-84" charset="-128"/>
                <a:cs typeface="ＭＳ Ｐゴシック" pitchFamily="-84" charset="-128"/>
              </a:rPr>
              <a:t>-</a:t>
            </a:r>
            <a:r>
              <a:rPr lang="en-US" sz="1200" b="0" i="1" u="none" strike="noStrike" kern="1200" baseline="0" dirty="0">
                <a:solidFill>
                  <a:schemeClr val="tx1"/>
                </a:solidFill>
                <a:latin typeface="+mn-lt"/>
                <a:ea typeface="ＭＳ Ｐゴシック" pitchFamily="-84" charset="-128"/>
                <a:cs typeface="ＭＳ Ｐゴシック" pitchFamily="-84" charset="-128"/>
              </a:rPr>
              <a:t>plus </a:t>
            </a:r>
            <a:r>
              <a:rPr lang="en-US" sz="1200" b="0" i="0" u="none" strike="noStrike" kern="1200" baseline="0" dirty="0">
                <a:solidFill>
                  <a:schemeClr val="tx1"/>
                </a:solidFill>
                <a:latin typeface="+mn-lt"/>
                <a:ea typeface="ＭＳ Ｐゴシック" pitchFamily="-84" charset="-128"/>
                <a:cs typeface="ＭＳ Ｐゴシック" pitchFamily="-84" charset="-128"/>
              </a:rPr>
              <a:t>methods are common when companies are price-setters. Management adds a </a:t>
            </a:r>
            <a:r>
              <a:rPr lang="en-US" sz="1200" b="1" i="0" u="none" strike="noStrike" kern="1200" baseline="0" dirty="0">
                <a:solidFill>
                  <a:schemeClr val="tx1"/>
                </a:solidFill>
                <a:latin typeface="+mn-lt"/>
                <a:ea typeface="ＭＳ Ｐゴシック" pitchFamily="-84" charset="-128"/>
                <a:cs typeface="ＭＳ Ｐゴシック" pitchFamily="-84" charset="-128"/>
              </a:rPr>
              <a:t>markup </a:t>
            </a:r>
            <a:r>
              <a:rPr lang="en-US" sz="1200" b="0" i="0" u="none" strike="noStrike" kern="1200" baseline="0" dirty="0">
                <a:solidFill>
                  <a:schemeClr val="tx1"/>
                </a:solidFill>
                <a:latin typeface="+mn-lt"/>
                <a:ea typeface="ＭＳ Ｐゴシック" pitchFamily="-84" charset="-128"/>
                <a:cs typeface="ＭＳ Ｐゴシック" pitchFamily="-84" charset="-128"/>
              </a:rPr>
              <a:t>to cost to get selling price: Selling price per unit = Cost per unit + Markup per unit.</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The </a:t>
            </a:r>
            <a:r>
              <a:rPr lang="en-US" sz="1200" b="1" i="0" u="none" strike="noStrike" kern="1200" baseline="0" dirty="0">
                <a:solidFill>
                  <a:schemeClr val="tx1"/>
                </a:solidFill>
                <a:latin typeface="+mn-lt"/>
                <a:ea typeface="ＭＳ Ｐゴシック" pitchFamily="-84" charset="-128"/>
                <a:cs typeface="ＭＳ Ｐゴシック" pitchFamily="-84" charset="-128"/>
              </a:rPr>
              <a:t>total cost method, </a:t>
            </a:r>
            <a:r>
              <a:rPr lang="en-US" sz="1200" b="0" i="0" u="none" strike="noStrike" kern="1200" baseline="0" dirty="0">
                <a:solidFill>
                  <a:schemeClr val="tx1"/>
                </a:solidFill>
                <a:latin typeface="+mn-lt"/>
                <a:ea typeface="ＭＳ Ｐゴシック" pitchFamily="-84" charset="-128"/>
                <a:cs typeface="ＭＳ Ｐゴシック" pitchFamily="-84" charset="-128"/>
              </a:rPr>
              <a:t>or cost-plus pricing, is a three-step process. </a:t>
            </a:r>
          </a:p>
          <a:p>
            <a:endParaRPr lang="en-US" sz="1200" b="0" i="0" u="none" strike="noStrike" kern="1200" baseline="0" dirty="0">
              <a:solidFill>
                <a:schemeClr val="tx1"/>
              </a:solidFill>
              <a:effectLst/>
              <a:latin typeface="+mn-lt"/>
              <a:ea typeface="ＭＳ Ｐゴシック" pitchFamily="-84" charset="-128"/>
              <a:cs typeface="ＭＳ Ｐゴシック" pitchFamily="-84" charset="-128"/>
            </a:endParaRPr>
          </a:p>
          <a:p>
            <a:pPr marL="228600" indent="-228600">
              <a:buAutoNum type="arabicPeriod"/>
            </a:pPr>
            <a:r>
              <a:rPr lang="en-US" sz="1200" kern="1200" dirty="0">
                <a:solidFill>
                  <a:schemeClr val="tx1"/>
                </a:solidFill>
                <a:effectLst/>
                <a:latin typeface="+mn-lt"/>
                <a:ea typeface="ＭＳ Ｐゴシック" pitchFamily="-84" charset="-128"/>
                <a:cs typeface="ＭＳ Ｐゴシック" pitchFamily="-84" charset="-128"/>
              </a:rPr>
              <a:t>Determine total cost per unit: product costs plus selling and administrative costs. Total costs divided by total units expected to be produced and sold.</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US" sz="1200" kern="1200" dirty="0">
                <a:solidFill>
                  <a:schemeClr val="tx1"/>
                </a:solidFill>
                <a:effectLst/>
                <a:latin typeface="+mn-lt"/>
                <a:ea typeface="ＭＳ Ｐゴシック" pitchFamily="-84" charset="-128"/>
                <a:cs typeface="ＭＳ Ｐゴシック" pitchFamily="-84" charset="-128"/>
              </a:rPr>
              <a:t>Determine dollar markup per unit: total cost per unit x markup percentage.</a:t>
            </a:r>
          </a:p>
          <a:p>
            <a:pPr marL="228600" indent="-228600">
              <a:buAutoNum type="arabicPeriod"/>
            </a:pPr>
            <a:r>
              <a:rPr lang="en-US" sz="1200" kern="1200" dirty="0">
                <a:solidFill>
                  <a:schemeClr val="tx1"/>
                </a:solidFill>
                <a:effectLst/>
                <a:latin typeface="+mn-lt"/>
                <a:ea typeface="ＭＳ Ｐゴシック" pitchFamily="-84" charset="-128"/>
                <a:cs typeface="ＭＳ Ｐゴシック" pitchFamily="-84" charset="-128"/>
              </a:rPr>
              <a:t>Determine selling price per unit: total cost per unit plus markup per unit.</a:t>
            </a:r>
          </a:p>
        </p:txBody>
      </p:sp>
    </p:spTree>
    <p:extLst>
      <p:ext uri="{BB962C8B-B14F-4D97-AF65-F5344CB8AC3E}">
        <p14:creationId xmlns:p14="http://schemas.microsoft.com/office/powerpoint/2010/main" val="18773095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707707" y="4447461"/>
            <a:ext cx="5583026" cy="42133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3" tIns="45661" rIns="92953" bIns="45661"/>
          <a:lstStyle/>
          <a:p>
            <a:r>
              <a:rPr lang="en-US" sz="1200" b="0" i="0" u="none" strike="noStrike" kern="1200" baseline="0" dirty="0">
                <a:solidFill>
                  <a:schemeClr val="tx1"/>
                </a:solidFill>
                <a:latin typeface="+mn-lt"/>
                <a:ea typeface="ＭＳ Ｐゴシック" pitchFamily="-84" charset="-128"/>
                <a:cs typeface="ＭＳ Ｐゴシック" pitchFamily="-84" charset="-128"/>
              </a:rPr>
              <a:t>To illustrate, a company produces headphones and it targets a 20% markup on total cost. It expects to produce and sell 10,000 headphones. The following additional information is available.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We apply the three-step total cost method to determine selling price per unit.</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1" i="0" u="none" strike="noStrike" kern="1200" baseline="0" dirty="0">
                <a:solidFill>
                  <a:schemeClr val="tx1"/>
                </a:solidFill>
                <a:latin typeface="+mn-lt"/>
                <a:ea typeface="ＭＳ Ｐゴシック" pitchFamily="-84" charset="-128"/>
                <a:cs typeface="ＭＳ Ｐゴシック" pitchFamily="-84" charset="-128"/>
              </a:rPr>
              <a:t>Step 1: </a:t>
            </a:r>
            <a:r>
              <a:rPr lang="en-US" sz="1200" b="0" i="0" u="none" strike="noStrike" kern="1200" baseline="0" dirty="0">
                <a:solidFill>
                  <a:schemeClr val="tx1"/>
                </a:solidFill>
                <a:latin typeface="+mn-lt"/>
                <a:ea typeface="ＭＳ Ｐゴシック" pitchFamily="-84" charset="-128"/>
                <a:cs typeface="ＭＳ Ｐゴシック" pitchFamily="-84" charset="-128"/>
              </a:rPr>
              <a:t>Total cost per unit: add product costs (direct materials, direct labor, variable overhead, and fixed overhead), to selling, general and administrative costs to get total cost which is divided by the units to be produced and sold to get total cost per unit of $70.</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1" i="0" u="none" strike="noStrike" kern="1200" baseline="0" dirty="0">
                <a:solidFill>
                  <a:schemeClr val="tx1"/>
                </a:solidFill>
                <a:latin typeface="+mn-lt"/>
                <a:ea typeface="ＭＳ Ｐゴシック" pitchFamily="-84" charset="-128"/>
                <a:cs typeface="ＭＳ Ｐゴシック" pitchFamily="-84" charset="-128"/>
              </a:rPr>
              <a:t>Step 2: </a:t>
            </a:r>
            <a:r>
              <a:rPr lang="en-US" sz="1200" b="0" i="0" u="none" strike="noStrike" kern="1200" baseline="0" dirty="0">
                <a:solidFill>
                  <a:schemeClr val="tx1"/>
                </a:solidFill>
                <a:latin typeface="+mn-lt"/>
                <a:ea typeface="ＭＳ Ｐゴシック" pitchFamily="-84" charset="-128"/>
                <a:cs typeface="ＭＳ Ｐゴシック" pitchFamily="-84" charset="-128"/>
              </a:rPr>
              <a:t>Markup per unit: Total cost per unit of $70 times 20% markup percentage = $14.</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1" i="0" u="none" strike="noStrike" kern="1200" baseline="0" dirty="0">
                <a:solidFill>
                  <a:schemeClr val="tx1"/>
                </a:solidFill>
                <a:latin typeface="+mn-lt"/>
                <a:ea typeface="ＭＳ Ｐゴシック" pitchFamily="-84" charset="-128"/>
                <a:cs typeface="ＭＳ Ｐゴシック" pitchFamily="-84" charset="-128"/>
              </a:rPr>
              <a:t>Step 3: </a:t>
            </a:r>
            <a:r>
              <a:rPr lang="en-US" sz="1200" b="0" i="0" u="none" strike="noStrike" kern="1200" baseline="0" dirty="0">
                <a:solidFill>
                  <a:schemeClr val="tx1"/>
                </a:solidFill>
                <a:latin typeface="+mn-lt"/>
                <a:ea typeface="ＭＳ Ｐゴシック" pitchFamily="-84" charset="-128"/>
                <a:cs typeface="ＭＳ Ｐゴシック" pitchFamily="-84" charset="-128"/>
              </a:rPr>
              <a:t>Selling price per unit: Total cost per unit of $70 plus $14 markup per unit = $84 Selling price per unit.</a:t>
            </a:r>
          </a:p>
        </p:txBody>
      </p:sp>
    </p:spTree>
    <p:extLst>
      <p:ext uri="{BB962C8B-B14F-4D97-AF65-F5344CB8AC3E}">
        <p14:creationId xmlns:p14="http://schemas.microsoft.com/office/powerpoint/2010/main" val="35942515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707707" y="4447461"/>
            <a:ext cx="5583026" cy="42133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3" tIns="45661" rIns="92953" bIns="45661"/>
          <a:lstStyle/>
          <a:p>
            <a:r>
              <a:rPr lang="en-US" sz="1200" b="0" i="0" u="none" strike="noStrike" kern="1200" baseline="0" dirty="0">
                <a:solidFill>
                  <a:schemeClr val="tx1"/>
                </a:solidFill>
                <a:latin typeface="+mn-lt"/>
                <a:ea typeface="ＭＳ Ｐゴシック" pitchFamily="-84" charset="-128"/>
                <a:cs typeface="ＭＳ Ｐゴシック" pitchFamily="-84" charset="-128"/>
              </a:rPr>
              <a:t>When competition is high, companies might be price-takers and have little control in setting prices. In such cases </a:t>
            </a:r>
            <a:r>
              <a:rPr lang="en-US" sz="1200" b="1" i="0" u="none" strike="noStrike" kern="1200" baseline="0" dirty="0">
                <a:solidFill>
                  <a:schemeClr val="tx1"/>
                </a:solidFill>
                <a:latin typeface="+mn-lt"/>
                <a:ea typeface="ＭＳ Ｐゴシック" pitchFamily="-84" charset="-128"/>
                <a:cs typeface="ＭＳ Ｐゴシック" pitchFamily="-84" charset="-128"/>
              </a:rPr>
              <a:t>target costing, </a:t>
            </a:r>
            <a:r>
              <a:rPr lang="en-US" sz="1200" b="0" i="0" u="none" strike="noStrike" kern="1200" baseline="0" dirty="0">
                <a:solidFill>
                  <a:schemeClr val="tx1"/>
                </a:solidFill>
                <a:latin typeface="+mn-lt"/>
                <a:ea typeface="ＭＳ Ｐゴシック" pitchFamily="-84" charset="-128"/>
                <a:cs typeface="ＭＳ Ｐゴシック" pitchFamily="-84" charset="-128"/>
              </a:rPr>
              <a:t>or target pricing, can be useful.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Target cost = Expected selling price – Target profit.</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If the target cost is too high, lean techniques can be used to determine whether the cost can be reduced enough that the target profit can be made. For example, if the expected selling price for headphones is $80 each and the company wants to make a profit of $14 per unit, it must find a way to reduce its target cost per unit to $66 ($80 price − $14 target profit). </a:t>
            </a:r>
            <a:endParaRPr lang="en-US" sz="1200" kern="1200" dirty="0">
              <a:solidFill>
                <a:schemeClr val="tx1"/>
              </a:solidFill>
              <a:effectLst/>
              <a:latin typeface="+mn-lt"/>
              <a:ea typeface="ＭＳ Ｐゴシック" pitchFamily="-84" charset="-128"/>
              <a:cs typeface="ＭＳ Ｐゴシック" pitchFamily="-84" charset="-128"/>
            </a:endParaRPr>
          </a:p>
        </p:txBody>
      </p:sp>
    </p:spTree>
    <p:extLst>
      <p:ext uri="{BB962C8B-B14F-4D97-AF65-F5344CB8AC3E}">
        <p14:creationId xmlns:p14="http://schemas.microsoft.com/office/powerpoint/2010/main" val="809253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9426380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noChangeArrowheads="1"/>
          </p:cNvSpPr>
          <p:nvPr>
            <p:ph type="body" idx="1"/>
          </p:nvPr>
        </p:nvSpPr>
        <p:spPr bwMode="auto">
          <a:xfrm>
            <a:off x="707707" y="4447461"/>
            <a:ext cx="5583026" cy="42133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3" tIns="45661" rIns="92953" bIns="45661"/>
          <a:lstStyle/>
          <a:p>
            <a:r>
              <a:rPr lang="en-US" sz="1200" b="0" i="0" u="none" strike="noStrike" kern="1200" baseline="0" dirty="0">
                <a:solidFill>
                  <a:schemeClr val="tx1"/>
                </a:solidFill>
                <a:latin typeface="+mn-lt"/>
                <a:ea typeface="ＭＳ Ｐゴシック" pitchFamily="-84" charset="-128"/>
                <a:cs typeface="ＭＳ Ｐゴシック" pitchFamily="-84" charset="-128"/>
              </a:rPr>
              <a:t>The </a:t>
            </a:r>
            <a:r>
              <a:rPr lang="en-US" sz="1200" b="1" i="0" u="none" strike="noStrike" kern="1200" baseline="0" dirty="0">
                <a:solidFill>
                  <a:schemeClr val="tx1"/>
                </a:solidFill>
                <a:latin typeface="+mn-lt"/>
                <a:ea typeface="ＭＳ Ｐゴシック" pitchFamily="-84" charset="-128"/>
                <a:cs typeface="ＭＳ Ｐゴシック" pitchFamily="-84" charset="-128"/>
              </a:rPr>
              <a:t>variable cost method </a:t>
            </a:r>
            <a:r>
              <a:rPr lang="en-US" sz="1200" b="0" i="0" u="none" strike="noStrike" kern="1200" baseline="0" dirty="0">
                <a:solidFill>
                  <a:schemeClr val="tx1"/>
                </a:solidFill>
                <a:latin typeface="+mn-lt"/>
                <a:ea typeface="ＭＳ Ｐゴシック" pitchFamily="-84" charset="-128"/>
                <a:cs typeface="ＭＳ Ｐゴシック" pitchFamily="-84" charset="-128"/>
              </a:rPr>
              <a:t>determines price by adding a markup to variable cost. The markup is set to cover fixed costs plus target profit on top of variable cost. Three steps are needed.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pPr marL="228600" indent="-228600">
              <a:buAutoNum type="arabicPeriod"/>
            </a:pPr>
            <a:r>
              <a:rPr lang="en-US" sz="1200" b="0" i="0" u="none" strike="noStrike" kern="1200" baseline="0" dirty="0">
                <a:solidFill>
                  <a:schemeClr val="tx1"/>
                </a:solidFill>
                <a:latin typeface="+mn-lt"/>
                <a:ea typeface="ＭＳ Ｐゴシック" pitchFamily="-84" charset="-128"/>
                <a:cs typeface="ＭＳ Ｐゴシック" pitchFamily="-84" charset="-128"/>
              </a:rPr>
              <a:t>Determine markup percentage. (Target profit + Total fixed costs) / Total variable cost.</a:t>
            </a:r>
          </a:p>
          <a:p>
            <a:pPr marL="228600" indent="-228600">
              <a:buAutoNum type="arabicPeriod"/>
            </a:pPr>
            <a:r>
              <a:rPr lang="en-US" sz="1200" b="0" i="0" u="none" strike="noStrike" kern="1200" baseline="0" dirty="0">
                <a:solidFill>
                  <a:schemeClr val="tx1"/>
                </a:solidFill>
                <a:latin typeface="+mn-lt"/>
                <a:ea typeface="ＭＳ Ｐゴシック" pitchFamily="-84" charset="-128"/>
                <a:cs typeface="ＭＳ Ｐゴシック" pitchFamily="-84" charset="-128"/>
              </a:rPr>
              <a:t>Determine dollar markup per unit. Variable cost per unit x Markup percentage.</a:t>
            </a:r>
          </a:p>
          <a:p>
            <a:pPr marL="228600" indent="-228600">
              <a:buAutoNum type="arabicPeriod"/>
            </a:pPr>
            <a:r>
              <a:rPr lang="en-US" sz="1200" b="0" i="0" u="none" strike="noStrike" kern="1200" baseline="0" dirty="0">
                <a:solidFill>
                  <a:schemeClr val="tx1"/>
                </a:solidFill>
                <a:latin typeface="+mn-lt"/>
                <a:ea typeface="ＭＳ Ｐゴシック" pitchFamily="-84" charset="-128"/>
                <a:cs typeface="ＭＳ Ｐゴシック" pitchFamily="-84" charset="-128"/>
              </a:rPr>
              <a:t>Determine selling price per unit. Variable cost per unit + Markup per unit.</a:t>
            </a:r>
          </a:p>
          <a:p>
            <a:endParaRPr lang="en-US" sz="1200" b="0" i="0" u="none" strike="noStrike" kern="1200" baseline="0" dirty="0">
              <a:solidFill>
                <a:schemeClr val="tx1"/>
              </a:solidFill>
              <a:effectLst/>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To illustrate, we draw on the variable and fixed cost data for 10,000 headphones from the previous total cost example. Our target profit is $140,000. </a:t>
            </a:r>
            <a:r>
              <a:rPr lang="en-US" sz="1200" kern="1200" dirty="0">
                <a:solidFill>
                  <a:schemeClr val="tx1"/>
                </a:solidFill>
                <a:latin typeface="+mn-lt"/>
                <a:ea typeface="ＭＳ Ｐゴシック" pitchFamily="-84" charset="-128"/>
                <a:cs typeface="ＭＳ Ｐゴシック" pitchFamily="-84" charset="-128"/>
              </a:rPr>
              <a:t>At a selling price of $84 per unit, income equals the contribution margin (10,000 units x $34 markup per unit) minus $200,000 fixed costs, which is $140,000.</a:t>
            </a:r>
            <a:endParaRPr lang="en-US" altLang="en-US" dirty="0">
              <a:ea typeface="ＭＳ Ｐゴシック" pitchFamily="34" charset="-128"/>
            </a:endParaRPr>
          </a:p>
        </p:txBody>
      </p:sp>
    </p:spTree>
    <p:extLst>
      <p:ext uri="{BB962C8B-B14F-4D97-AF65-F5344CB8AC3E}">
        <p14:creationId xmlns:p14="http://schemas.microsoft.com/office/powerpoint/2010/main" val="38215201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6490670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mn-lt"/>
                <a:ea typeface="ＭＳ Ｐゴシック" pitchFamily="-84" charset="-128"/>
                <a:cs typeface="ＭＳ Ｐゴシック" pitchFamily="-84" charset="-128"/>
              </a:rPr>
              <a:t>Companies sometimes receive special offers at prices lower than their normal selling prices. We evaluate these special offers by computing their income effects.</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To illustrate, FasTrac produces and sells 100,000 units annually. Its per unit and annual sales and costs are in the contribution margin income statement in this exhibit. Its normal selling price is $10.00 per unit, and each unit sold generates $2.00 per unit of income. </a:t>
            </a:r>
          </a:p>
          <a:p>
            <a:endParaRPr lang="en-US" altLang="en-US" sz="1200" b="0" i="0" u="none" strike="noStrike" kern="1200" baseline="0" dirty="0">
              <a:solidFill>
                <a:schemeClr val="tx1"/>
              </a:solidFill>
              <a:latin typeface="+mn-lt"/>
              <a:ea typeface="ＭＳ Ｐゴシック"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a:solidFill>
                  <a:schemeClr val="tx1"/>
                </a:solidFill>
                <a:latin typeface="+mn-lt"/>
                <a:ea typeface="ＭＳ Ｐゴシック" pitchFamily="-84" charset="-128"/>
                <a:cs typeface="ＭＳ Ｐゴシック" pitchFamily="-84" charset="-128"/>
              </a:rPr>
              <a:t>Decision rule</a:t>
            </a:r>
            <a:r>
              <a:rPr lang="en-US" sz="1200" b="0" kern="1200" dirty="0">
                <a:solidFill>
                  <a:schemeClr val="tx1"/>
                </a:solidFill>
                <a:latin typeface="+mn-lt"/>
                <a:ea typeface="ＭＳ Ｐゴシック" pitchFamily="-84" charset="-128"/>
                <a:cs typeface="ＭＳ Ｐゴシック" pitchFamily="-84" charset="-128"/>
              </a:rPr>
              <a:t>: Accept the special offer if income increases (and reject it if income decreases).</a:t>
            </a:r>
          </a:p>
          <a:p>
            <a:endParaRPr lang="en-US" altLang="en-US" dirty="0">
              <a:ea typeface="ＭＳ Ｐゴシック" pitchFamily="34" charset="-128"/>
            </a:endParaRPr>
          </a:p>
        </p:txBody>
      </p:sp>
    </p:spTree>
    <p:extLst>
      <p:ext uri="{BB962C8B-B14F-4D97-AF65-F5344CB8AC3E}">
        <p14:creationId xmlns:p14="http://schemas.microsoft.com/office/powerpoint/2010/main" val="14843662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p:txBody>
          <a:bodyPr>
            <a:normAutofit/>
          </a:bodyPr>
          <a:lstStyle/>
          <a:p>
            <a:r>
              <a:rPr lang="en-US" sz="1200" b="0" i="0" u="none" strike="noStrike" kern="1200" baseline="0" dirty="0">
                <a:solidFill>
                  <a:schemeClr val="tx1"/>
                </a:solidFill>
                <a:latin typeface="+mn-lt"/>
                <a:ea typeface="ＭＳ Ｐゴシック" pitchFamily="-84" charset="-128"/>
                <a:cs typeface="ＭＳ Ｐゴシック" pitchFamily="-84" charset="-128"/>
              </a:rPr>
              <a:t>A new customer wants to buy 10,000 units at $8.50 each and export them to another country. The offer price is below the normal price of $10.00 per unit, but this sale would be several times larger than any single previous sale and it would use idle capacity. Because the units will be exported, this new business will not affect current sales. </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r>
              <a:rPr lang="en-US" sz="1200" b="0" i="0" u="none" strike="noStrike" kern="1200" baseline="0" dirty="0">
                <a:solidFill>
                  <a:schemeClr val="tx1"/>
                </a:solidFill>
                <a:latin typeface="+mn-lt"/>
                <a:ea typeface="ＭＳ Ｐゴシック" pitchFamily="-84" charset="-128"/>
                <a:cs typeface="ＭＳ Ｐゴシック" pitchFamily="-84" charset="-128"/>
              </a:rPr>
              <a:t>We focus on incremental costs to determine whether accepting the offer will increase income. The historical cost per unit is not necessarily the cost of this special order.</a:t>
            </a:r>
          </a:p>
          <a:p>
            <a:endParaRPr lang="en-US" sz="1200" b="0" i="0" u="none" strike="noStrike" kern="1200" baseline="0" dirty="0">
              <a:solidFill>
                <a:schemeClr val="tx1"/>
              </a:solidFill>
              <a:latin typeface="+mn-lt"/>
              <a:ea typeface="ＭＳ Ｐゴシック" pitchFamily="-84" charset="-128"/>
              <a:cs typeface="ＭＳ Ｐゴシック" pitchFamily="-84" charset="-128"/>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84" charset="-128"/>
                <a:cs typeface="ＭＳ Ｐゴシック" pitchFamily="-84" charset="-128"/>
              </a:rPr>
              <a:t>Variable manufacturing costs to produce this order will be the same as for its normal business—$3.50 per unit for direct materials, $2.20 per unit for direct labor, and $0.90 per unit for variable overhead.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84" charset="-128"/>
                <a:cs typeface="ＭＳ Ｐゴシック" pitchFamily="-84" charset="-128"/>
              </a:rPr>
              <a:t>Fixed overhead costs will not change regardless of whether this order is accepted. Fixed overhead costs of $0.60 per unit on normal business are not relevant to this decision.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ＭＳ Ｐゴシック" pitchFamily="-84" charset="-128"/>
                <a:cs typeface="ＭＳ Ｐゴシック" pitchFamily="-84" charset="-128"/>
              </a:rPr>
              <a:t>This order will incur </a:t>
            </a:r>
            <a:r>
              <a:rPr lang="en-US" sz="1200" b="0" i="1" u="none" strike="noStrike" kern="1200" baseline="0" dirty="0">
                <a:solidFill>
                  <a:schemeClr val="tx1"/>
                </a:solidFill>
                <a:latin typeface="+mn-lt"/>
                <a:ea typeface="ＭＳ Ｐゴシック" pitchFamily="-84" charset="-128"/>
                <a:cs typeface="ＭＳ Ｐゴシック" pitchFamily="-84" charset="-128"/>
              </a:rPr>
              <a:t>incremental </a:t>
            </a:r>
            <a:r>
              <a:rPr lang="en-US" sz="1200" b="0" i="0" u="none" strike="noStrike" kern="1200" baseline="0" dirty="0">
                <a:solidFill>
                  <a:schemeClr val="tx1"/>
                </a:solidFill>
                <a:latin typeface="+mn-lt"/>
                <a:ea typeface="ＭＳ Ｐゴシック" pitchFamily="-84" charset="-128"/>
                <a:cs typeface="ＭＳ Ｐゴシック" pitchFamily="-84" charset="-128"/>
              </a:rPr>
              <a:t>fixed general and administrative costs of $1,000. </a:t>
            </a:r>
          </a:p>
          <a:p>
            <a:endParaRPr lang="en-US" altLang="en-US" sz="1200" b="0" i="0" u="none" strike="noStrike" kern="1200" baseline="0" dirty="0">
              <a:solidFill>
                <a:schemeClr val="tx1"/>
              </a:solidFill>
              <a:latin typeface="+mn-lt"/>
              <a:ea typeface="ＭＳ Ｐゴシック"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ＭＳ Ｐゴシック" pitchFamily="-84" charset="-128"/>
                <a:cs typeface="ＭＳ Ｐゴシック" pitchFamily="-84" charset="-128"/>
              </a:rPr>
              <a:t>We prepare a contribution margin income statement covering only this special offer. This exhibit shows that accepting this special offer results in $18,000 of additional income.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ea typeface="ＭＳ Ｐゴシック" panose="020B0600070205080204" pitchFamily="34" charset="-128"/>
            </a:endParaRPr>
          </a:p>
          <a:p>
            <a:endParaRPr lang="en-US" sz="1200" kern="1200" dirty="0">
              <a:solidFill>
                <a:schemeClr val="tx1"/>
              </a:solidFill>
              <a:latin typeface="+mn-lt"/>
              <a:ea typeface="ＭＳ Ｐゴシック" pitchFamily="-84" charset="-128"/>
              <a:cs typeface="ＭＳ Ｐゴシック" pitchFamily="-84" charset="-128"/>
            </a:endParaRPr>
          </a:p>
          <a:p>
            <a:endParaRPr lang="en-US" altLang="en-US" sz="1200" kern="1200" dirty="0">
              <a:solidFill>
                <a:schemeClr val="tx1"/>
              </a:solidFill>
              <a:latin typeface="+mn-lt"/>
              <a:ea typeface="ＭＳ Ｐゴシック" pitchFamily="-84" charset="-128"/>
            </a:endParaRPr>
          </a:p>
          <a:p>
            <a:endParaRPr lang="en-US" altLang="en-US" sz="1200" b="0" kern="1200" dirty="0">
              <a:solidFill>
                <a:schemeClr val="tx1"/>
              </a:solidFill>
              <a:latin typeface="+mn-lt"/>
              <a:ea typeface="ＭＳ Ｐゴシック" pitchFamily="-84" charset="-128"/>
            </a:endParaRPr>
          </a:p>
          <a:p>
            <a:pPr>
              <a:defRPr/>
            </a:pPr>
            <a:endParaRPr lang="en-US" altLang="en-US" dirty="0">
              <a:ea typeface="ＭＳ Ｐゴシック" panose="020B0600070205080204" pitchFamily="34" charset="-128"/>
            </a:endParaRPr>
          </a:p>
          <a:p>
            <a:pPr>
              <a:defRPr/>
            </a:pPr>
            <a:endParaRPr lang="en-US" altLang="en-US" dirty="0">
              <a:ea typeface="ＭＳ Ｐゴシック" panose="020B0600070205080204" pitchFamily="34" charset="-128"/>
            </a:endParaRPr>
          </a:p>
          <a:p>
            <a:pPr>
              <a:defRPr/>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3934881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41009044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It is common to price services using </a:t>
            </a:r>
            <a:r>
              <a:rPr lang="en-US" b="1" dirty="0"/>
              <a:t>time and materials pricing</a:t>
            </a:r>
            <a:r>
              <a:rPr lang="en-US" dirty="0"/>
              <a:t>. With this method, companies set a price for direct labor and a price for direct materials, and each includes a charge for overhead costs and a target profit. Auto mechanics, construction companies, electricians, and accounting firms commonly use time and materials pricing. </a:t>
            </a:r>
          </a:p>
          <a:p>
            <a:endParaRPr lang="en-US" dirty="0"/>
          </a:p>
          <a:p>
            <a:r>
              <a:rPr lang="en-US" dirty="0"/>
              <a:t>Time and materials pricing follows these steps. </a:t>
            </a:r>
          </a:p>
          <a:p>
            <a:pPr marL="228600" indent="-228600">
              <a:buAutoNum type="arabicPeriod"/>
            </a:pPr>
            <a:r>
              <a:rPr lang="en-US" dirty="0"/>
              <a:t>Compute the </a:t>
            </a:r>
            <a:r>
              <a:rPr lang="en-US" sz="1200" b="1" i="0" u="none" strike="noStrike" kern="1200" baseline="0" dirty="0">
                <a:solidFill>
                  <a:schemeClr val="tx1"/>
                </a:solidFill>
                <a:latin typeface="+mn-lt"/>
                <a:ea typeface="ＭＳ Ｐゴシック" pitchFamily="-84" charset="-128"/>
                <a:cs typeface="ＭＳ Ｐゴシック" pitchFamily="-84" charset="-128"/>
              </a:rPr>
              <a:t>time charge </a:t>
            </a:r>
            <a:r>
              <a:rPr lang="en-US" sz="1200" b="0" i="0" u="none" strike="noStrike" kern="1200" baseline="0" dirty="0">
                <a:solidFill>
                  <a:schemeClr val="tx1"/>
                </a:solidFill>
                <a:latin typeface="+mn-lt"/>
                <a:ea typeface="ＭＳ Ｐゴシック" pitchFamily="-84" charset="-128"/>
                <a:cs typeface="ＭＳ Ｐゴシック" pitchFamily="-84" charset="-128"/>
              </a:rPr>
              <a:t>(in $) per hour of direct labor. This includes a charge for non-materials related overhead costs plus a target profit </a:t>
            </a:r>
          </a:p>
          <a:p>
            <a:pPr marL="228600" indent="-228600">
              <a:buAutoNum type="arabicPeriod"/>
            </a:pPr>
            <a:r>
              <a:rPr lang="en-US" dirty="0"/>
              <a:t>Compute the </a:t>
            </a:r>
            <a:r>
              <a:rPr lang="en-US" b="1" dirty="0"/>
              <a:t>materials markup </a:t>
            </a:r>
            <a:r>
              <a:rPr lang="en-US" dirty="0"/>
              <a:t>(%), which includes </a:t>
            </a:r>
            <a:r>
              <a:rPr lang="en-US" sz="1200" b="0" i="0" u="none" strike="noStrike" kern="1200" baseline="0" dirty="0">
                <a:solidFill>
                  <a:schemeClr val="tx1"/>
                </a:solidFill>
                <a:latin typeface="+mn-lt"/>
                <a:ea typeface="ＭＳ Ｐゴシック" pitchFamily="-84" charset="-128"/>
                <a:cs typeface="ＭＳ Ｐゴシック" pitchFamily="-84" charset="-128"/>
              </a:rPr>
              <a:t>overhead costs related to buying, storing, and handling materials, plus a target profit margin on materials’ cost. </a:t>
            </a:r>
            <a:r>
              <a:rPr lang="en-US" dirty="0"/>
              <a:t> </a:t>
            </a:r>
          </a:p>
          <a:p>
            <a:pPr marL="228600" indent="-228600">
              <a:buAutoNum type="arabicPeriod"/>
            </a:pPr>
            <a:r>
              <a:rPr lang="en-US" dirty="0"/>
              <a:t>Estimate direct labor hours and costs, direct materials cost, and the markup to get price. </a:t>
            </a:r>
          </a:p>
        </p:txBody>
      </p:sp>
    </p:spTree>
    <p:extLst>
      <p:ext uri="{BB962C8B-B14F-4D97-AF65-F5344CB8AC3E}">
        <p14:creationId xmlns:p14="http://schemas.microsoft.com/office/powerpoint/2010/main" val="19756283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Erin Builders reports </a:t>
            </a:r>
            <a:r>
              <a:rPr lang="en-US" dirty="0"/>
              <a:t>the information for the coming year as shown in this slide.</a:t>
            </a:r>
          </a:p>
          <a:p>
            <a:endParaRPr lang="en-US" altLang="en-US" dirty="0">
              <a:ea typeface="ＭＳ Ｐゴシック" pitchFamily="34" charset="-128"/>
            </a:endParaRPr>
          </a:p>
          <a:p>
            <a:r>
              <a:rPr lang="en-US" dirty="0"/>
              <a:t>The rate per hour of direct labor is computed as: </a:t>
            </a:r>
          </a:p>
          <a:p>
            <a:r>
              <a:rPr lang="en-US" dirty="0"/>
              <a:t>Direct labor rate ……………………………………………………………… $40/DLH</a:t>
            </a:r>
          </a:p>
          <a:p>
            <a:r>
              <a:rPr lang="en-US" dirty="0"/>
              <a:t>Non-materials related overhead ……………………………………   $10/DLH</a:t>
            </a:r>
          </a:p>
          <a:p>
            <a:r>
              <a:rPr lang="en-US" dirty="0"/>
              <a:t>Materials-related overhead ……………………………………………… 3% of direct materials cost </a:t>
            </a:r>
          </a:p>
          <a:p>
            <a:r>
              <a:rPr lang="en-US" dirty="0"/>
              <a:t>Target profit margin ………………………………………………………   $22% </a:t>
            </a:r>
          </a:p>
          <a:p>
            <a:endParaRPr lang="en-US" altLang="en-US" dirty="0">
              <a:ea typeface="ＭＳ Ｐゴシック" pitchFamily="34" charset="-128"/>
            </a:endParaRPr>
          </a:p>
          <a:p>
            <a:r>
              <a:rPr lang="en-US" dirty="0"/>
              <a:t>Time charge per hour of direct labor is shown in step 1.</a:t>
            </a:r>
          </a:p>
          <a:p>
            <a:r>
              <a:rPr lang="en-US" altLang="en-US" dirty="0">
                <a:ea typeface="ＭＳ Ｐゴシック" pitchFamily="34" charset="-128"/>
              </a:rPr>
              <a:t>Materials markup per dollar of materials cost is shown in step 2.</a:t>
            </a:r>
          </a:p>
          <a:p>
            <a:r>
              <a:rPr lang="en-US" altLang="en-US" dirty="0">
                <a:ea typeface="ＭＳ Ｐゴシック" pitchFamily="34" charset="-128"/>
              </a:rPr>
              <a:t>The job is estimated to use 300 direct labor hours and $14,000 of direct materials.</a:t>
            </a:r>
          </a:p>
          <a:p>
            <a:r>
              <a:rPr lang="en-US" altLang="en-US" dirty="0">
                <a:ea typeface="ＭＳ Ｐゴシック" pitchFamily="34" charset="-128"/>
              </a:rPr>
              <a:t>Time and materials price is shown in step 3 as $35,800.</a:t>
            </a:r>
          </a:p>
        </p:txBody>
      </p:sp>
    </p:spTree>
    <p:extLst>
      <p:ext uri="{BB962C8B-B14F-4D97-AF65-F5344CB8AC3E}">
        <p14:creationId xmlns:p14="http://schemas.microsoft.com/office/powerpoint/2010/main" val="41095315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ea typeface="ＭＳ Ｐゴシック" pitchFamily="34" charset="-128"/>
            </a:endParaRPr>
          </a:p>
        </p:txBody>
      </p:sp>
    </p:spTree>
    <p:extLst>
      <p:ext uri="{BB962C8B-B14F-4D97-AF65-F5344CB8AC3E}">
        <p14:creationId xmlns:p14="http://schemas.microsoft.com/office/powerpoint/2010/main" val="2273540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Managerial decision making has five steps: (1) Define the decision, (2) identify alternatives, (3) collect relevant information and evaluate alternatives, (4) select the course of action, and (5) analyze and assess decisions made. These five steps are illustrated in Exhibit 23.1. Managers use financial information, like expected revenues and costs, for decision making. Nonfinancial information is also important and includes environmental and social data.</a:t>
            </a:r>
            <a:endParaRPr lang="en-US" altLang="en-US" dirty="0">
              <a:ea typeface="ＭＳ Ｐゴシック" pitchFamily="34" charset="-128"/>
            </a:endParaRPr>
          </a:p>
        </p:txBody>
      </p:sp>
    </p:spTree>
    <p:extLst>
      <p:ext uri="{BB962C8B-B14F-4D97-AF65-F5344CB8AC3E}">
        <p14:creationId xmlns:p14="http://schemas.microsoft.com/office/powerpoint/2010/main" val="4046912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dirty="0">
                <a:solidFill>
                  <a:schemeClr val="tx1"/>
                </a:solidFill>
                <a:effectLst/>
                <a:latin typeface="+mn-lt"/>
                <a:ea typeface="ＭＳ Ｐゴシック" pitchFamily="-84" charset="-128"/>
                <a:cs typeface="ＭＳ Ｐゴシック" pitchFamily="-84" charset="-128"/>
              </a:rPr>
              <a:t>Managers must be able to distinguish between relevant and irrelevant costs and benefits. Relevant costs and benefits must be considered in managerial decisions. Irrelevant costs and benefits must be ignored for managerial decisions. Relevant costs and benefits are future-oriented, tied to cash flows, and/or focus on incremental effects across alternative managerial decisions. Those incremental, also called differential or avoidable, effects are important to identify so good managerial decisions are made. </a:t>
            </a:r>
          </a:p>
          <a:p>
            <a:endParaRPr lang="en-US" sz="1200" b="0" i="0" u="none" strike="noStrike" kern="1200" dirty="0">
              <a:solidFill>
                <a:schemeClr val="tx1"/>
              </a:solidFill>
              <a:effectLst/>
              <a:latin typeface="+mn-lt"/>
              <a:ea typeface="ＭＳ Ｐゴシック" pitchFamily="-84" charset="-128"/>
              <a:cs typeface="ＭＳ Ｐゴシック"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ＭＳ Ｐゴシック" pitchFamily="-84" charset="-128"/>
                <a:cs typeface="ＭＳ Ｐゴシック" pitchFamily="-84" charset="-128"/>
              </a:rPr>
              <a:t>Incremental revenues </a:t>
            </a:r>
            <a:r>
              <a:rPr lang="en-US" sz="1200" b="0" i="0" u="none" strike="noStrike" kern="1200" dirty="0">
                <a:solidFill>
                  <a:schemeClr val="tx1"/>
                </a:solidFill>
                <a:effectLst/>
                <a:latin typeface="+mn-lt"/>
                <a:ea typeface="ＭＳ Ｐゴシック" pitchFamily="-84" charset="-128"/>
                <a:cs typeface="ＭＳ Ｐゴシック" pitchFamily="-84" charset="-128"/>
              </a:rPr>
              <a:t>are additional revenues generated by selecting a certain course of action over another.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ＭＳ Ｐゴシック" pitchFamily="-84" charset="-128"/>
                <a:cs typeface="ＭＳ Ｐゴシック" pitchFamily="-84" charset="-128"/>
              </a:rPr>
              <a:t>Incremental costs, </a:t>
            </a:r>
            <a:r>
              <a:rPr lang="en-US" sz="1200" b="0" i="0" u="none" strike="noStrike" kern="1200" dirty="0">
                <a:solidFill>
                  <a:schemeClr val="tx1"/>
                </a:solidFill>
                <a:effectLst/>
                <a:latin typeface="+mn-lt"/>
                <a:ea typeface="ＭＳ Ｐゴシック" pitchFamily="-84" charset="-128"/>
                <a:cs typeface="ＭＳ Ｐゴシック" pitchFamily="-84" charset="-128"/>
              </a:rPr>
              <a:t>or </a:t>
            </a:r>
            <a:r>
              <a:rPr lang="en-US" sz="1200" b="0" i="1" u="none" strike="noStrike" kern="1200" dirty="0">
                <a:solidFill>
                  <a:schemeClr val="tx1"/>
                </a:solidFill>
                <a:effectLst/>
                <a:latin typeface="+mn-lt"/>
                <a:ea typeface="ＭＳ Ｐゴシック" pitchFamily="-84" charset="-128"/>
                <a:cs typeface="ＭＳ Ｐゴシック" pitchFamily="-84" charset="-128"/>
              </a:rPr>
              <a:t>differential</a:t>
            </a:r>
            <a:r>
              <a:rPr lang="en-US" sz="1200" b="0" i="0" u="none" strike="noStrike" kern="1200" dirty="0">
                <a:solidFill>
                  <a:schemeClr val="tx1"/>
                </a:solidFill>
                <a:effectLst/>
                <a:latin typeface="+mn-lt"/>
                <a:ea typeface="ＭＳ Ｐゴシック" pitchFamily="-84" charset="-128"/>
                <a:cs typeface="ＭＳ Ｐゴシック" pitchFamily="-84" charset="-128"/>
              </a:rPr>
              <a:t> </a:t>
            </a:r>
            <a:r>
              <a:rPr lang="en-US" sz="1200" b="0" i="1" u="none" strike="noStrike" kern="1200" dirty="0">
                <a:solidFill>
                  <a:schemeClr val="tx1"/>
                </a:solidFill>
                <a:effectLst/>
                <a:latin typeface="+mn-lt"/>
                <a:ea typeface="ＭＳ Ｐゴシック" pitchFamily="-84" charset="-128"/>
                <a:cs typeface="ＭＳ Ｐゴシック" pitchFamily="-84" charset="-128"/>
              </a:rPr>
              <a:t>costs</a:t>
            </a:r>
            <a:r>
              <a:rPr lang="en-US" sz="1200" b="0" i="0" u="none" strike="noStrike" kern="1200" dirty="0">
                <a:solidFill>
                  <a:schemeClr val="tx1"/>
                </a:solidFill>
                <a:effectLst/>
                <a:latin typeface="+mn-lt"/>
                <a:ea typeface="ＭＳ Ｐゴシック" pitchFamily="-84" charset="-128"/>
                <a:cs typeface="ＭＳ Ｐゴシック" pitchFamily="-84" charset="-128"/>
              </a:rPr>
              <a:t>, are the additional costs incurred if a company pursues a certain course of action.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0" u="none" strike="noStrike" kern="1200" dirty="0">
                <a:solidFill>
                  <a:schemeClr val="tx1"/>
                </a:solidFill>
                <a:effectLst/>
                <a:latin typeface="+mn-lt"/>
                <a:ea typeface="ＭＳ Ｐゴシック" pitchFamily="-84" charset="-128"/>
                <a:cs typeface="ＭＳ Ｐゴシック" pitchFamily="-84" charset="-128"/>
              </a:rPr>
              <a:t>Incremental income </a:t>
            </a:r>
            <a:r>
              <a:rPr lang="en-US" sz="1200" b="0" i="0" u="none" strike="noStrike" kern="1200" dirty="0">
                <a:solidFill>
                  <a:schemeClr val="tx1"/>
                </a:solidFill>
                <a:effectLst/>
                <a:latin typeface="+mn-lt"/>
                <a:ea typeface="ＭＳ Ｐゴシック" pitchFamily="-84" charset="-128"/>
                <a:cs typeface="ＭＳ Ｐゴシック" pitchFamily="-84" charset="-128"/>
              </a:rPr>
              <a:t>is incremental revenues minus incremental costs. A good rule of thumb is to choose the alternative that most increases incremental income.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dirty="0">
              <a:solidFill>
                <a:schemeClr val="tx1"/>
              </a:solidFill>
              <a:effectLst/>
              <a:latin typeface="+mn-lt"/>
              <a:ea typeface="ＭＳ Ｐゴシック" pitchFamily="-84" charset="-128"/>
              <a:cs typeface="ＭＳ Ｐゴシック" pitchFamily="-84" charset="-128"/>
            </a:endParaRPr>
          </a:p>
          <a:p>
            <a:endParaRPr lang="en-US" sz="1200" kern="1200" dirty="0">
              <a:solidFill>
                <a:schemeClr val="tx1"/>
              </a:solidFill>
              <a:effectLst/>
              <a:latin typeface="+mn-lt"/>
              <a:ea typeface="ＭＳ Ｐゴシック" pitchFamily="-84" charset="-128"/>
              <a:cs typeface="ＭＳ Ｐゴシック" pitchFamily="-84" charset="-128"/>
            </a:endParaRPr>
          </a:p>
        </p:txBody>
      </p:sp>
    </p:spTree>
    <p:extLst>
      <p:ext uri="{BB962C8B-B14F-4D97-AF65-F5344CB8AC3E}">
        <p14:creationId xmlns:p14="http://schemas.microsoft.com/office/powerpoint/2010/main" val="355287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dirty="0">
                <a:solidFill>
                  <a:schemeClr val="tx1"/>
                </a:solidFill>
                <a:effectLst/>
                <a:latin typeface="+mn-lt"/>
                <a:ea typeface="ＭＳ Ｐゴシック" pitchFamily="-84" charset="-128"/>
                <a:cs typeface="ＭＳ Ｐゴシック" pitchFamily="-84" charset="-128"/>
              </a:rPr>
              <a:t>Four types of costs are important when distinguishing relevant costs including: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dirty="0">
              <a:solidFill>
                <a:schemeClr val="tx1"/>
              </a:solidFill>
              <a:effectLst/>
              <a:latin typeface="+mn-lt"/>
              <a:ea typeface="ＭＳ Ｐゴシック" pitchFamily="-84" charset="-128"/>
              <a:cs typeface="ＭＳ Ｐゴシック" pitchFamily="-84" charset="-128"/>
            </a:endParaRPr>
          </a:p>
          <a:p>
            <a:r>
              <a:rPr lang="en-US" sz="1200" b="1" i="0" u="none" strike="noStrike" kern="1200" dirty="0">
                <a:solidFill>
                  <a:schemeClr val="tx1"/>
                </a:solidFill>
                <a:effectLst/>
                <a:latin typeface="+mn-lt"/>
                <a:ea typeface="ＭＳ Ｐゴシック" pitchFamily="-84" charset="-128"/>
                <a:cs typeface="ＭＳ Ｐゴシック" pitchFamily="-84" charset="-128"/>
              </a:rPr>
              <a:t>Sunk costs </a:t>
            </a:r>
            <a:r>
              <a:rPr lang="en-US" sz="1200" b="0" i="0" u="none" strike="noStrike" kern="1200" dirty="0">
                <a:solidFill>
                  <a:schemeClr val="tx1"/>
                </a:solidFill>
                <a:effectLst/>
                <a:latin typeface="+mn-lt"/>
                <a:ea typeface="ＭＳ Ｐゴシック" pitchFamily="-84" charset="-128"/>
                <a:cs typeface="ＭＳ Ｐゴシック" pitchFamily="-84" charset="-128"/>
              </a:rPr>
              <a:t>which arise from a past decision and cannot be avoided or changed; it is irrelevant to current and future decisions. </a:t>
            </a:r>
            <a:r>
              <a:rPr lang="en-US" sz="1200" b="0" i="0" u="none" strike="noStrike" kern="1200" baseline="0" dirty="0">
                <a:solidFill>
                  <a:schemeClr val="tx1"/>
                </a:solidFill>
                <a:latin typeface="+mn-lt"/>
                <a:ea typeface="ＭＳ Ｐゴシック" pitchFamily="-84" charset="-128"/>
                <a:cs typeface="ＭＳ Ｐゴシック" pitchFamily="-84" charset="-128"/>
              </a:rPr>
              <a:t>An example is the $1,000 we </a:t>
            </a:r>
            <a:r>
              <a:rPr lang="en-US" sz="1200" b="0" i="1" u="none" strike="noStrike" kern="1200" baseline="0" dirty="0">
                <a:solidFill>
                  <a:schemeClr val="tx1"/>
                </a:solidFill>
                <a:latin typeface="+mn-lt"/>
                <a:ea typeface="ＭＳ Ｐゴシック" pitchFamily="-84" charset="-128"/>
                <a:cs typeface="ＭＳ Ｐゴシック" pitchFamily="-84" charset="-128"/>
              </a:rPr>
              <a:t>previously </a:t>
            </a:r>
            <a:r>
              <a:rPr lang="en-US" sz="1200" b="0" i="0" u="none" strike="noStrike" kern="1200" baseline="0" dirty="0">
                <a:solidFill>
                  <a:schemeClr val="tx1"/>
                </a:solidFill>
                <a:latin typeface="+mn-lt"/>
                <a:ea typeface="ＭＳ Ｐゴシック" pitchFamily="-84" charset="-128"/>
                <a:cs typeface="ＭＳ Ｐゴシック" pitchFamily="-84" charset="-128"/>
              </a:rPr>
              <a:t>paid for a smartphone. That sunk cost is not relevant to a decision to replace it if it breaks. Likewise, depreciation of the original cost of an asset is a sunk cost. Most of a company’s allocated costs, including fixed overhead, are sunk costs. </a:t>
            </a:r>
          </a:p>
          <a:p>
            <a:endParaRPr lang="en-US" sz="1200" b="0" i="0" u="none" strike="noStrike" kern="1200" dirty="0">
              <a:solidFill>
                <a:schemeClr val="tx1"/>
              </a:solidFill>
              <a:effectLst/>
              <a:latin typeface="+mn-lt"/>
              <a:ea typeface="ＭＳ Ｐゴシック" pitchFamily="-84" charset="-128"/>
              <a:cs typeface="ＭＳ Ｐゴシック" pitchFamily="-84" charset="-128"/>
            </a:endParaRPr>
          </a:p>
          <a:p>
            <a:r>
              <a:rPr lang="en-US" sz="1200" b="1" i="0" u="none" strike="noStrike" kern="1200" dirty="0">
                <a:solidFill>
                  <a:schemeClr val="tx1"/>
                </a:solidFill>
                <a:effectLst/>
                <a:latin typeface="+mn-lt"/>
                <a:ea typeface="ＭＳ Ｐゴシック" pitchFamily="-84" charset="-128"/>
                <a:cs typeface="ＭＳ Ｐゴシック" pitchFamily="-84" charset="-128"/>
              </a:rPr>
              <a:t>Out-of-pocket </a:t>
            </a:r>
            <a:r>
              <a:rPr lang="en-US" sz="1200" b="0" i="0" u="none" strike="noStrike" kern="1200" dirty="0">
                <a:solidFill>
                  <a:schemeClr val="tx1"/>
                </a:solidFill>
                <a:effectLst/>
                <a:latin typeface="+mn-lt"/>
                <a:ea typeface="ＭＳ Ｐゴシック" pitchFamily="-84" charset="-128"/>
                <a:cs typeface="ＭＳ Ｐゴシック" pitchFamily="-84" charset="-128"/>
              </a:rPr>
              <a:t>cost requires a future outlay of cash and is relevant for decisions.  </a:t>
            </a:r>
            <a:r>
              <a:rPr lang="en-US" sz="1200" b="0" i="0" u="none" strike="noStrike" kern="1200" baseline="0" dirty="0">
                <a:solidFill>
                  <a:schemeClr val="tx1"/>
                </a:solidFill>
                <a:latin typeface="+mn-lt"/>
                <a:ea typeface="ＭＳ Ｐゴシック" pitchFamily="-84" charset="-128"/>
                <a:cs typeface="ＭＳ Ｐゴシック" pitchFamily="-84" charset="-128"/>
              </a:rPr>
              <a:t>For instance, the cost of a </a:t>
            </a:r>
            <a:r>
              <a:rPr lang="en-US" sz="1200" b="0" i="1" u="none" strike="noStrike" kern="1200" baseline="0" dirty="0">
                <a:solidFill>
                  <a:schemeClr val="tx1"/>
                </a:solidFill>
                <a:latin typeface="+mn-lt"/>
                <a:ea typeface="ＭＳ Ｐゴシック" pitchFamily="-84" charset="-128"/>
                <a:cs typeface="ＭＳ Ｐゴシック" pitchFamily="-84" charset="-128"/>
              </a:rPr>
              <a:t>future </a:t>
            </a:r>
            <a:r>
              <a:rPr lang="en-US" sz="1200" b="0" i="0" u="none" strike="noStrike" kern="1200" baseline="0" dirty="0">
                <a:solidFill>
                  <a:schemeClr val="tx1"/>
                </a:solidFill>
                <a:latin typeface="+mn-lt"/>
                <a:ea typeface="ＭＳ Ｐゴシック" pitchFamily="-84" charset="-128"/>
                <a:cs typeface="ＭＳ Ｐゴシック" pitchFamily="-84" charset="-128"/>
              </a:rPr>
              <a:t>phone purchase is relevant to the decision of whether to replace a phone. </a:t>
            </a:r>
            <a:endParaRPr lang="en-US" sz="1200" b="0" i="0" u="none" strike="noStrike" kern="1200" dirty="0">
              <a:solidFill>
                <a:schemeClr val="tx1"/>
              </a:solidFill>
              <a:effectLst/>
              <a:latin typeface="+mn-lt"/>
              <a:ea typeface="ＭＳ Ｐゴシック" pitchFamily="-84" charset="-128"/>
              <a:cs typeface="ＭＳ Ｐゴシック"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dirty="0">
              <a:solidFill>
                <a:schemeClr val="tx1"/>
              </a:solidFill>
              <a:effectLst/>
              <a:latin typeface="+mn-lt"/>
              <a:ea typeface="ＭＳ Ｐゴシック" pitchFamily="-84" charset="-128"/>
              <a:cs typeface="ＭＳ Ｐゴシック" pitchFamily="-84" charset="-128"/>
            </a:endParaRPr>
          </a:p>
          <a:p>
            <a:r>
              <a:rPr lang="en-US" sz="1200" b="1" i="0" u="none" strike="noStrike" kern="1200" dirty="0">
                <a:solidFill>
                  <a:schemeClr val="tx1"/>
                </a:solidFill>
                <a:effectLst/>
                <a:latin typeface="+mn-lt"/>
                <a:ea typeface="ＭＳ Ｐゴシック" pitchFamily="-84" charset="-128"/>
                <a:cs typeface="ＭＳ Ｐゴシック" pitchFamily="-84" charset="-128"/>
              </a:rPr>
              <a:t>Opportunity cost </a:t>
            </a:r>
            <a:r>
              <a:rPr lang="en-US" sz="1200" b="0" i="0" u="none" strike="noStrike" kern="1200" dirty="0">
                <a:solidFill>
                  <a:schemeClr val="tx1"/>
                </a:solidFill>
                <a:effectLst/>
                <a:latin typeface="+mn-lt"/>
                <a:ea typeface="ＭＳ Ｐゴシック" pitchFamily="-84" charset="-128"/>
                <a:cs typeface="ＭＳ Ｐゴシック" pitchFamily="-84" charset="-128"/>
              </a:rPr>
              <a:t>is the potential benefit lost by taking a specific action instead of alternative actions. They are relevant to many managerial decisions. </a:t>
            </a:r>
            <a:r>
              <a:rPr lang="en-US" sz="1200" b="0" i="0" u="none" strike="noStrike" kern="1200" baseline="0" dirty="0">
                <a:solidFill>
                  <a:schemeClr val="tx1"/>
                </a:solidFill>
                <a:latin typeface="+mn-lt"/>
                <a:ea typeface="ＭＳ Ｐゴシック" pitchFamily="-84" charset="-128"/>
                <a:cs typeface="ＭＳ Ｐゴシック" pitchFamily="-84" charset="-128"/>
              </a:rPr>
              <a:t>An example is a student giving up wages from a job to attend summer school. The lost wages are part of the cost of attending summer school. Although opportunity costs are not entered in accounting records, they are relevant to many managerial decisions. </a:t>
            </a:r>
          </a:p>
          <a:p>
            <a:endParaRPr lang="en-US" altLang="en-US" dirty="0">
              <a:ea typeface="ＭＳ Ｐゴシック" pitchFamily="34" charset="-128"/>
              <a:cs typeface="Arial"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0" kern="1200" dirty="0">
                <a:solidFill>
                  <a:schemeClr val="tx1"/>
                </a:solidFill>
                <a:latin typeface="+mn-lt"/>
                <a:ea typeface="ＭＳ Ｐゴシック" pitchFamily="-84" charset="-128"/>
                <a:cs typeface="ＭＳ Ｐゴシック" pitchFamily="-84" charset="-128"/>
              </a:rPr>
              <a:t>Avoidable cost </a:t>
            </a:r>
            <a:r>
              <a:rPr lang="en-US" sz="1200" b="0" i="0" kern="1200" dirty="0">
                <a:solidFill>
                  <a:schemeClr val="tx1"/>
                </a:solidFill>
                <a:latin typeface="+mn-lt"/>
                <a:ea typeface="ＭＳ Ｐゴシック" pitchFamily="-84" charset="-128"/>
                <a:cs typeface="ＭＳ Ｐゴシック" pitchFamily="-84" charset="-128"/>
              </a:rPr>
              <a:t>is a cost that can be eliminated by choosing one alternative versus another; an avoidable </a:t>
            </a:r>
            <a:r>
              <a:rPr lang="en-US" sz="1200" kern="1200" dirty="0">
                <a:solidFill>
                  <a:schemeClr val="tx1"/>
                </a:solidFill>
                <a:latin typeface="+mn-lt"/>
                <a:ea typeface="ＭＳ Ｐゴシック" pitchFamily="-84" charset="-128"/>
                <a:cs typeface="ＭＳ Ｐゴシック" pitchFamily="-84" charset="-128"/>
              </a:rPr>
              <a:t>cost is always relevant. An example is an employee salary that is avoidable if their work is automated.</a:t>
            </a:r>
            <a:endParaRPr lang="en-US" altLang="en-US" dirty="0">
              <a:ea typeface="ＭＳ Ｐゴシック" pitchFamily="34" charset="-128"/>
            </a:endParaRPr>
          </a:p>
          <a:p>
            <a:endParaRPr lang="en-US" altLang="en-US" dirty="0">
              <a:ea typeface="ＭＳ Ｐゴシック" pitchFamily="34" charset="-128"/>
            </a:endParaRPr>
          </a:p>
          <a:p>
            <a:endParaRPr lang="en-US" altLang="en-US" dirty="0">
              <a:ea typeface="ＭＳ Ｐゴシック" pitchFamily="34" charset="-128"/>
            </a:endParaRPr>
          </a:p>
        </p:txBody>
      </p:sp>
    </p:spTree>
    <p:extLst>
      <p:ext uri="{BB962C8B-B14F-4D97-AF65-F5344CB8AC3E}">
        <p14:creationId xmlns:p14="http://schemas.microsoft.com/office/powerpoint/2010/main" val="1443493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2797776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mn-lt"/>
                <a:ea typeface="ＭＳ Ｐゴシック" pitchFamily="-84" charset="-128"/>
                <a:cs typeface="ＭＳ Ｐゴシック" pitchFamily="-84" charset="-128"/>
              </a:rPr>
              <a:t>Buying goods or services from an external supplier is called </a:t>
            </a:r>
            <a:r>
              <a:rPr lang="en-US" sz="1200" b="1" i="0" u="none" strike="noStrike" kern="1200" baseline="0" dirty="0">
                <a:solidFill>
                  <a:schemeClr val="tx1"/>
                </a:solidFill>
                <a:latin typeface="+mn-lt"/>
                <a:ea typeface="ＭＳ Ｐゴシック" pitchFamily="-84" charset="-128"/>
                <a:cs typeface="ＭＳ Ｐゴシック" pitchFamily="-84" charset="-128"/>
              </a:rPr>
              <a:t>outsourcing. </a:t>
            </a:r>
            <a:r>
              <a:rPr lang="en-US" sz="1200" b="0" i="0" u="none" strike="noStrike" kern="1200" baseline="0" dirty="0">
                <a:solidFill>
                  <a:schemeClr val="tx1"/>
                </a:solidFill>
                <a:latin typeface="+mn-lt"/>
                <a:ea typeface="ＭＳ Ｐゴシック" pitchFamily="-84" charset="-128"/>
                <a:cs typeface="ＭＳ Ｐゴシック" pitchFamily="-84" charset="-128"/>
              </a:rPr>
              <a:t>The decision to make or buy depends on the costs of each alternative. To illustrate, let’s look at FasTrac, an exercise supplements and equipment manufacturer operating at 80% of capacity, and consider its production decisions. </a:t>
            </a:r>
            <a:endParaRPr lang="en-US" altLang="en-US" dirty="0">
              <a:ea typeface="ＭＳ Ｐゴシック" pitchFamily="34" charset="-128"/>
            </a:endParaRPr>
          </a:p>
          <a:p>
            <a:endParaRPr lang="en-US" altLang="en-US" dirty="0">
              <a:ea typeface="ＭＳ Ｐゴシック" pitchFamily="34" charset="-128"/>
            </a:endParaRPr>
          </a:p>
          <a:p>
            <a:r>
              <a:rPr lang="en-US" altLang="en-US" dirty="0">
                <a:ea typeface="ＭＳ Ｐゴシック" pitchFamily="34" charset="-128"/>
              </a:rPr>
              <a:t>FasTrac currently buys a key part for its main product for $1.20 per unit. With excess capacity, making this part would incur per unit variable costs of $0.35 for direct materials and $0.50 for direct labor.   As shown on your screen, the unit cost of the part includes direct material, direct labor, and factory overhead. Management must also consider incremental overhead costs which include power for operating machines, extra supplies, and added cleanup costs. Management estimates this incremental overhead at $0.20 per unit.</a:t>
            </a:r>
          </a:p>
          <a:p>
            <a:endParaRPr lang="en-US" altLang="en-US" dirty="0">
              <a:ea typeface="ＭＳ Ｐゴシック" pitchFamily="34" charset="-128"/>
            </a:endParaRPr>
          </a:p>
          <a:p>
            <a:r>
              <a:rPr lang="en-US" altLang="en-US" dirty="0">
                <a:ea typeface="ＭＳ Ｐゴシック" pitchFamily="34" charset="-128"/>
              </a:rPr>
              <a:t>Our cost per unit analysis is shown in this exhibit. The cost to make the part is $1.05 which is less than the $1.20 cost to buy it.  </a:t>
            </a:r>
          </a:p>
          <a:p>
            <a:endParaRPr lang="en-US" altLang="en-US" dirty="0">
              <a:ea typeface="ＭＳ Ｐゴシック" pitchFamily="34" charset="-128"/>
            </a:endParaRPr>
          </a:p>
          <a:p>
            <a:r>
              <a:rPr lang="en-US" altLang="en-US" b="1" dirty="0">
                <a:ea typeface="ＭＳ Ｐゴシック" pitchFamily="34" charset="-128"/>
              </a:rPr>
              <a:t>Decision rule:</a:t>
            </a:r>
            <a:r>
              <a:rPr lang="en-US" altLang="en-US" dirty="0">
                <a:ea typeface="ＭＳ Ｐゴシック" pitchFamily="34" charset="-128"/>
              </a:rPr>
              <a:t> Cost savings to MAKE is $0.15 per unit.</a:t>
            </a:r>
          </a:p>
          <a:p>
            <a:endParaRPr lang="en-US" altLang="en-US" dirty="0">
              <a:ea typeface="ＭＳ Ｐゴシック" pitchFamily="34" charset="-128"/>
            </a:endParaRPr>
          </a:p>
          <a:p>
            <a:r>
              <a:rPr lang="en-US" sz="1200" b="1" i="0" u="none" strike="noStrike" kern="1200" baseline="0" dirty="0">
                <a:solidFill>
                  <a:schemeClr val="tx1"/>
                </a:solidFill>
                <a:latin typeface="+mn-lt"/>
                <a:ea typeface="ＭＳ Ｐゴシック" pitchFamily="-84" charset="-128"/>
                <a:cs typeface="ＭＳ Ｐゴシック" pitchFamily="-84" charset="-128"/>
              </a:rPr>
              <a:t>Additional Factors </a:t>
            </a:r>
            <a:r>
              <a:rPr lang="en-US" sz="1200" b="0" i="0" u="none" strike="noStrike" kern="1200" baseline="0" dirty="0">
                <a:solidFill>
                  <a:schemeClr val="tx1"/>
                </a:solidFill>
                <a:latin typeface="+mn-lt"/>
                <a:ea typeface="ＭＳ Ｐゴシック" pitchFamily="-84" charset="-128"/>
                <a:cs typeface="ＭＳ Ｐゴシック" pitchFamily="-84" charset="-128"/>
              </a:rPr>
              <a:t>While it is less costly to make the part in this case, the company also should consider nonfinancial factors. These include product quality, timeliness of delivery, reactions of suppliers, and employee morale and workload. When additional factors are considered, small cost per unit differences might not matter. </a:t>
            </a:r>
            <a:endParaRPr lang="en-US" altLang="en-US" dirty="0">
              <a:ea typeface="ＭＳ Ｐゴシック" pitchFamily="34" charset="-128"/>
            </a:endParaRPr>
          </a:p>
        </p:txBody>
      </p:sp>
    </p:spTree>
    <p:extLst>
      <p:ext uri="{BB962C8B-B14F-4D97-AF65-F5344CB8AC3E}">
        <p14:creationId xmlns:p14="http://schemas.microsoft.com/office/powerpoint/2010/main" val="3762858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Tree>
    <p:extLst>
      <p:ext uri="{BB962C8B-B14F-4D97-AF65-F5344CB8AC3E}">
        <p14:creationId xmlns:p14="http://schemas.microsoft.com/office/powerpoint/2010/main" val="747353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200"/>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p:cNvSpPr>
            <a:spLocks noGrp="1"/>
          </p:cNvSpPr>
          <p:nvPr>
            <p:ph type="sldNum" sz="quarter" idx="10"/>
          </p:nvPr>
        </p:nvSpPr>
        <p:spPr/>
        <p:txBody>
          <a:bodyPr/>
          <a:lstStyle>
            <a:lvl1pPr>
              <a:defRPr/>
            </a:lvl1pPr>
          </a:lstStyle>
          <a:p>
            <a:fld id="{CCA60B85-6314-4745-943C-97FC7808888D}" type="slidenum">
              <a:rPr lang="en-US" altLang="en-US"/>
              <a:pPr/>
              <a:t>‹#›</a:t>
            </a:fld>
            <a:endParaRPr lang="en-US" altLang="en-US" dirty="0"/>
          </a:p>
        </p:txBody>
      </p:sp>
    </p:spTree>
    <p:extLst>
      <p:ext uri="{BB962C8B-B14F-4D97-AF65-F5344CB8AC3E}">
        <p14:creationId xmlns:p14="http://schemas.microsoft.com/office/powerpoint/2010/main" val="255097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54780C-D81C-4E93-81ED-32198CF6AE13}" type="datetime1">
              <a:rPr lang="en-US"/>
              <a:pPr>
                <a:defRPr/>
              </a:pPr>
              <a:t>30-Jun-21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BA913DE-8C1C-41F1-8EAD-D3F956D68207}" type="slidenum">
              <a:rPr lang="en-US" altLang="en-US"/>
              <a:pPr/>
              <a:t>‹#›</a:t>
            </a:fld>
            <a:endParaRPr lang="en-US" altLang="en-US" dirty="0"/>
          </a:p>
        </p:txBody>
      </p:sp>
    </p:spTree>
    <p:extLst>
      <p:ext uri="{BB962C8B-B14F-4D97-AF65-F5344CB8AC3E}">
        <p14:creationId xmlns:p14="http://schemas.microsoft.com/office/powerpoint/2010/main" val="231944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440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85800"/>
            <a:ext cx="6019800" cy="5440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8CC3B1B-1248-4C11-BF0B-24A78E290F11}" type="datetime1">
              <a:rPr lang="en-US"/>
              <a:pPr>
                <a:defRPr/>
              </a:pPr>
              <a:t>30-Jun-21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7B85FBA9-AF81-4431-A662-8CEB2CEA807D}" type="slidenum">
              <a:rPr lang="en-US" altLang="en-US"/>
              <a:pPr/>
              <a:t>‹#›</a:t>
            </a:fld>
            <a:endParaRPr lang="en-US" altLang="en-US" dirty="0"/>
          </a:p>
        </p:txBody>
      </p:sp>
    </p:spTree>
    <p:extLst>
      <p:ext uri="{BB962C8B-B14F-4D97-AF65-F5344CB8AC3E}">
        <p14:creationId xmlns:p14="http://schemas.microsoft.com/office/powerpoint/2010/main" val="343629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01000" cy="1143000"/>
          </a:xfrm>
        </p:spPr>
        <p:txBody>
          <a:bodyPr/>
          <a:lstStyle>
            <a:lvl1pPr algn="ctr">
              <a:defRPr/>
            </a:lvl1pPr>
          </a:lstStyle>
          <a:p>
            <a:r>
              <a:rPr lang="en-US"/>
              <a:t>Click to edit Master title style</a:t>
            </a:r>
          </a:p>
        </p:txBody>
      </p:sp>
      <p:sp>
        <p:nvSpPr>
          <p:cNvPr id="11" name="Content Placeholder 10"/>
          <p:cNvSpPr>
            <a:spLocks noGrp="1"/>
          </p:cNvSpPr>
          <p:nvPr>
            <p:ph sz="quarter" idx="2"/>
          </p:nvPr>
        </p:nvSpPr>
        <p:spPr>
          <a:xfrm>
            <a:off x="73342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fld id="{578D89FB-1E1B-4571-870C-6125DA37D1D5}" type="slidenum">
              <a:rPr lang="en-US" altLang="en-US"/>
              <a:pPr/>
              <a:t>‹#›</a:t>
            </a:fld>
            <a:endParaRPr lang="en-US" altLang="en-US" dirty="0"/>
          </a:p>
        </p:txBody>
      </p:sp>
    </p:spTree>
    <p:extLst>
      <p:ext uri="{BB962C8B-B14F-4D97-AF65-F5344CB8AC3E}">
        <p14:creationId xmlns:p14="http://schemas.microsoft.com/office/powerpoint/2010/main" val="220375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45C216B-DCC2-4C2B-9289-7DDABFBE3F4C}" type="datetime1">
              <a:rPr lang="en-US"/>
              <a:pPr>
                <a:defRPr/>
              </a:pPr>
              <a:t>30-Jun-21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0BE8EB79-E929-4C7D-A47A-28BE46A7D556}" type="slidenum">
              <a:rPr lang="en-US" altLang="en-US"/>
              <a:pPr/>
              <a:t>‹#›</a:t>
            </a:fld>
            <a:endParaRPr lang="en-US" altLang="en-US" dirty="0"/>
          </a:p>
        </p:txBody>
      </p:sp>
    </p:spTree>
    <p:extLst>
      <p:ext uri="{BB962C8B-B14F-4D97-AF65-F5344CB8AC3E}">
        <p14:creationId xmlns:p14="http://schemas.microsoft.com/office/powerpoint/2010/main" val="1225150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5BB96D6-6594-48EE-818A-519C6A9D5189}" type="datetime1">
              <a:rPr lang="en-US"/>
              <a:pPr>
                <a:defRPr/>
              </a:pPr>
              <a:t>30-Jun-21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F9F62DD-0481-47CA-9193-769BA4AB17ED}" type="slidenum">
              <a:rPr lang="en-US" altLang="en-US"/>
              <a:pPr/>
              <a:t>‹#›</a:t>
            </a:fld>
            <a:endParaRPr lang="en-US" altLang="en-US" dirty="0"/>
          </a:p>
        </p:txBody>
      </p:sp>
    </p:spTree>
    <p:extLst>
      <p:ext uri="{BB962C8B-B14F-4D97-AF65-F5344CB8AC3E}">
        <p14:creationId xmlns:p14="http://schemas.microsoft.com/office/powerpoint/2010/main" val="344216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28E7C3B-D56A-43F7-8159-2BE4E8EE5925}" type="datetime1">
              <a:rPr lang="en-US"/>
              <a:pPr>
                <a:defRPr/>
              </a:pPr>
              <a:t>30-Jun-21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BF306E3E-0750-48F0-8D09-652BCB5A71FA}" type="slidenum">
              <a:rPr lang="en-US" altLang="en-US"/>
              <a:pPr/>
              <a:t>‹#›</a:t>
            </a:fld>
            <a:endParaRPr lang="en-US" altLang="en-US" dirty="0"/>
          </a:p>
        </p:txBody>
      </p:sp>
    </p:spTree>
    <p:extLst>
      <p:ext uri="{BB962C8B-B14F-4D97-AF65-F5344CB8AC3E}">
        <p14:creationId xmlns:p14="http://schemas.microsoft.com/office/powerpoint/2010/main" val="17349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50CA9B1-5901-49ED-9C9A-2FA9DED797B8}" type="datetime1">
              <a:rPr lang="en-US"/>
              <a:pPr>
                <a:defRPr/>
              </a:pPr>
              <a:t>30-Jun-21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76351F59-B69D-4F75-98E2-56A685E947D9}" type="slidenum">
              <a:rPr lang="en-US" altLang="en-US"/>
              <a:pPr/>
              <a:t>‹#›</a:t>
            </a:fld>
            <a:endParaRPr lang="en-US" altLang="en-US" dirty="0"/>
          </a:p>
        </p:txBody>
      </p:sp>
    </p:spTree>
    <p:extLst>
      <p:ext uri="{BB962C8B-B14F-4D97-AF65-F5344CB8AC3E}">
        <p14:creationId xmlns:p14="http://schemas.microsoft.com/office/powerpoint/2010/main" val="70335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vl1p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743D76-3A48-4CEE-A746-1D98E9DAA5BA}" type="datetime1">
              <a:rPr lang="en-US"/>
              <a:pPr>
                <a:defRPr/>
              </a:pPr>
              <a:t>30-Jun-21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206E4460-2358-421F-B14B-82A8FDA5C43C}" type="slidenum">
              <a:rPr lang="en-US" altLang="en-US"/>
              <a:pPr/>
              <a:t>‹#›</a:t>
            </a:fld>
            <a:endParaRPr lang="en-US" altLang="en-US" dirty="0"/>
          </a:p>
        </p:txBody>
      </p:sp>
    </p:spTree>
    <p:extLst>
      <p:ext uri="{BB962C8B-B14F-4D97-AF65-F5344CB8AC3E}">
        <p14:creationId xmlns:p14="http://schemas.microsoft.com/office/powerpoint/2010/main" val="474841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C11249-8C38-4834-BF52-78BEF112EDE5}" type="datetime1">
              <a:rPr lang="en-US"/>
              <a:pPr>
                <a:defRPr/>
              </a:pPr>
              <a:t>30-Jun-21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68116A77-D22B-4B61-A895-8DAB1A70CB59}" type="slidenum">
              <a:rPr lang="en-US" altLang="en-US"/>
              <a:pPr/>
              <a:t>‹#›</a:t>
            </a:fld>
            <a:endParaRPr lang="en-US" altLang="en-US" dirty="0"/>
          </a:p>
        </p:txBody>
      </p:sp>
    </p:spTree>
    <p:extLst>
      <p:ext uri="{BB962C8B-B14F-4D97-AF65-F5344CB8AC3E}">
        <p14:creationId xmlns:p14="http://schemas.microsoft.com/office/powerpoint/2010/main" val="968598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9017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905000"/>
            <a:ext cx="3008313" cy="4157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BD4FFEE-01DC-43FF-80B2-A423F66285CE}" type="datetime1">
              <a:rPr lang="en-US"/>
              <a:pPr>
                <a:defRPr/>
              </a:pPr>
              <a:t>30-Jun-21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C8838B3-4AC8-45B6-9F6D-54AB4F8BE50B}" type="slidenum">
              <a:rPr lang="en-US" altLang="en-US"/>
              <a:pPr/>
              <a:t>‹#›</a:t>
            </a:fld>
            <a:endParaRPr lang="en-US" altLang="en-US" dirty="0"/>
          </a:p>
        </p:txBody>
      </p:sp>
    </p:spTree>
    <p:extLst>
      <p:ext uri="{BB962C8B-B14F-4D97-AF65-F5344CB8AC3E}">
        <p14:creationId xmlns:p14="http://schemas.microsoft.com/office/powerpoint/2010/main" val="4659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779BE8-C29E-4C79-BFA3-192CA5A7AA9D}" type="datetime1">
              <a:rPr lang="en-US"/>
              <a:pPr>
                <a:defRPr/>
              </a:pPr>
              <a:t>30-Jun-21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B728CCC2-0E9A-4D1A-BB00-DB966305B71C}" type="slidenum">
              <a:rPr lang="en-US" altLang="en-US"/>
              <a:pPr/>
              <a:t>‹#›</a:t>
            </a:fld>
            <a:endParaRPr lang="en-US" altLang="en-US" dirty="0"/>
          </a:p>
        </p:txBody>
      </p:sp>
    </p:spTree>
    <p:extLst>
      <p:ext uri="{BB962C8B-B14F-4D97-AF65-F5344CB8AC3E}">
        <p14:creationId xmlns:p14="http://schemas.microsoft.com/office/powerpoint/2010/main" val="154542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2133600"/>
            <a:ext cx="82296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cs typeface="Arial" charset="0"/>
              </a:defRPr>
            </a:lvl1pPr>
          </a:lstStyle>
          <a:p>
            <a:pPr>
              <a:defRPr/>
            </a:pPr>
            <a:fld id="{97D83C83-4EE1-4838-9295-A5DBAEBD1C85}" type="datetime1">
              <a:rPr lang="en-US"/>
              <a:pPr>
                <a:defRPr/>
              </a:pPr>
              <a:t>30-Jun-21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cs typeface="Arial"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FDDD146-FEEC-45ED-9DDF-FE2090CD8216}" type="slidenum">
              <a:rPr lang="en-US" altLang="en-US"/>
              <a:pPr/>
              <a:t>‹#›</a:t>
            </a:fld>
            <a:endParaRPr lang="en-US" altLang="en-US" dirty="0"/>
          </a:p>
        </p:txBody>
      </p:sp>
      <p:sp>
        <p:nvSpPr>
          <p:cNvPr id="1031" name="Rectangle 7"/>
          <p:cNvSpPr>
            <a:spLocks noChangeArrowheads="1"/>
          </p:cNvSpPr>
          <p:nvPr userDrawn="1"/>
        </p:nvSpPr>
        <p:spPr bwMode="auto">
          <a:xfrm>
            <a:off x="0" y="0"/>
            <a:ext cx="9144000" cy="533400"/>
          </a:xfrm>
          <a:prstGeom prst="rect">
            <a:avLst/>
          </a:prstGeom>
          <a:solidFill>
            <a:srgbClr val="006991"/>
          </a:solidFill>
          <a:ln w="28575" algn="ctr">
            <a:solidFill>
              <a:srgbClr val="445583"/>
            </a:solidFill>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endParaRPr lang="en-US" dirty="0">
              <a:solidFill>
                <a:srgbClr val="FFFF00"/>
              </a:solidFill>
              <a:latin typeface="Palatino Linotype" panose="02040502050505030304" pitchFamily="18" charset="0"/>
            </a:endParaRPr>
          </a:p>
        </p:txBody>
      </p:sp>
    </p:spTree>
  </p:cSld>
  <p:clrMap bg1="lt1" tx1="dk1" bg2="lt2" tx2="dk2" accent1="accent1" accent2="accent2" accent3="accent3" accent4="accent4" accent5="accent5" accent6="accent6" hlink="hlink" folHlink="folHlink"/>
  <p:sldLayoutIdLst>
    <p:sldLayoutId id="2147484210"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 id="2147484211" r:id="rId12"/>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8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8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3"/>
          <p:cNvSpPr>
            <a:spLocks noGrp="1"/>
          </p:cNvSpPr>
          <p:nvPr>
            <p:ph type="ctrTitle"/>
          </p:nvPr>
        </p:nvSpPr>
        <p:spPr>
          <a:xfrm>
            <a:off x="685800" y="533400"/>
            <a:ext cx="7772400" cy="1470025"/>
          </a:xfrm>
        </p:spPr>
        <p:txBody>
          <a:bodyPr/>
          <a:lstStyle/>
          <a:p>
            <a:pPr algn="l" eaLnBrk="1" hangingPunct="1"/>
            <a:r>
              <a:rPr lang="en-US" altLang="en-US" sz="4400" b="1" dirty="0"/>
              <a:t>Relevant Costs for </a:t>
            </a:r>
            <a:br>
              <a:rPr lang="en-US" altLang="en-US" sz="4400" b="1" dirty="0"/>
            </a:br>
            <a:r>
              <a:rPr lang="en-US" altLang="en-US" sz="4400" b="1" dirty="0"/>
              <a:t>Managerial Decisions</a:t>
            </a:r>
          </a:p>
        </p:txBody>
      </p:sp>
      <p:sp>
        <p:nvSpPr>
          <p:cNvPr id="10" name="Rectangle 9"/>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eaLnBrk="1" fontAlgn="auto" hangingPunct="1">
              <a:spcBef>
                <a:spcPts val="0"/>
              </a:spcBef>
              <a:spcAft>
                <a:spcPts val="0"/>
              </a:spcAft>
              <a:defRPr/>
            </a:pPr>
            <a:endParaRPr lang="en-US" kern="0" dirty="0">
              <a:solidFill>
                <a:sysClr val="window" lastClr="FFFFFF"/>
              </a:solidFill>
              <a:latin typeface="Palatino Linotype"/>
            </a:endParaRPr>
          </a:p>
        </p:txBody>
      </p:sp>
      <p:sp>
        <p:nvSpPr>
          <p:cNvPr id="8" name="Subtitle 2"/>
          <p:cNvSpPr>
            <a:spLocks noGrp="1"/>
          </p:cNvSpPr>
          <p:nvPr>
            <p:ph type="subTitle" idx="1"/>
          </p:nvPr>
        </p:nvSpPr>
        <p:spPr>
          <a:xfrm>
            <a:off x="729663" y="2126578"/>
            <a:ext cx="6400800" cy="1752600"/>
          </a:xfrm>
        </p:spPr>
        <p:txBody>
          <a:bodyPr/>
          <a:lstStyle/>
          <a:p>
            <a:pPr algn="l" eaLnBrk="1" hangingPunct="1">
              <a:buFont typeface="Wingdings" pitchFamily="-107" charset="2"/>
              <a:buNone/>
            </a:pPr>
            <a:r>
              <a:rPr lang="en-US" altLang="en-US" dirty="0">
                <a:solidFill>
                  <a:srgbClr val="898989"/>
                </a:solidFill>
              </a:rPr>
              <a:t>Chapter 23</a:t>
            </a:r>
          </a:p>
          <a:p>
            <a:pPr algn="l" eaLnBrk="1" hangingPunct="1">
              <a:buFont typeface="Wingdings" pitchFamily="-107" charset="2"/>
              <a:buNone/>
            </a:pPr>
            <a:endParaRPr lang="en-US" altLang="en-US" sz="1600" b="1" dirty="0">
              <a:solidFill>
                <a:srgbClr val="0070C0"/>
              </a:solidFill>
            </a:endParaRPr>
          </a:p>
        </p:txBody>
      </p:sp>
      <p:sp>
        <p:nvSpPr>
          <p:cNvPr id="9" name="Rectangle 3"/>
          <p:cNvSpPr txBox="1">
            <a:spLocks noChangeArrowheads="1"/>
          </p:cNvSpPr>
          <p:nvPr/>
        </p:nvSpPr>
        <p:spPr bwMode="auto">
          <a:xfrm>
            <a:off x="533400" y="4186238"/>
            <a:ext cx="6173492" cy="1336675"/>
          </a:xfrm>
          <a:prstGeom prst="rect">
            <a:avLst/>
          </a:prstGeom>
          <a:noFill/>
          <a:ln w="9525">
            <a:noFill/>
            <a:miter lim="800000"/>
            <a:headEnd/>
            <a:tailEnd/>
          </a:ln>
          <a:effectLst>
            <a:outerShdw dist="17961" dir="2700000" algn="ctr" rotWithShape="0">
              <a:schemeClr val="bg2"/>
            </a:outerShdw>
          </a:effec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eaLnBrk="1" hangingPunct="1">
              <a:defRPr/>
            </a:pPr>
            <a:r>
              <a:rPr lang="en-US" sz="2800" b="1" dirty="0">
                <a:solidFill>
                  <a:srgbClr val="002060"/>
                </a:solidFill>
                <a:ea typeface="ＭＳ Ｐゴシック" pitchFamily="34" charset="-128"/>
              </a:rPr>
              <a:t>Wild and Shaw</a:t>
            </a:r>
          </a:p>
          <a:p>
            <a:pPr algn="l" eaLnBrk="1" hangingPunct="1">
              <a:defRPr/>
            </a:pPr>
            <a:r>
              <a:rPr lang="en-US" sz="2800" b="1" dirty="0">
                <a:solidFill>
                  <a:srgbClr val="002060"/>
                </a:solidFill>
                <a:ea typeface="ＭＳ Ｐゴシック" pitchFamily="34" charset="-128"/>
              </a:rPr>
              <a:t>Financial and </a:t>
            </a:r>
            <a:r>
              <a:rPr lang="en-US" sz="2800" b="1">
                <a:solidFill>
                  <a:srgbClr val="002060"/>
                </a:solidFill>
                <a:ea typeface="ＭＳ Ｐゴシック" pitchFamily="34" charset="-128"/>
              </a:rPr>
              <a:t>Managerial </a:t>
            </a:r>
            <a:r>
              <a:rPr lang="en-US" sz="2800" b="1" smtClean="0">
                <a:solidFill>
                  <a:srgbClr val="002060"/>
                </a:solidFill>
                <a:ea typeface="ＭＳ Ｐゴシック" pitchFamily="34" charset="-128"/>
              </a:rPr>
              <a:t>Accounting</a:t>
            </a:r>
            <a:endParaRPr lang="en-US" sz="2800" b="1" dirty="0">
              <a:solidFill>
                <a:srgbClr val="002060"/>
              </a:solidFill>
              <a:ea typeface="ＭＳ Ｐゴシック" pitchFamily="34" charset="-128"/>
            </a:endParaRPr>
          </a:p>
          <a:p>
            <a:pPr algn="l" eaLnBrk="1" hangingPunct="1">
              <a:defRPr/>
            </a:pPr>
            <a:r>
              <a:rPr lang="en-US" sz="2800" b="1" dirty="0">
                <a:solidFill>
                  <a:srgbClr val="002060"/>
                </a:solidFill>
                <a:ea typeface="ＭＳ Ｐゴシック" pitchFamily="34" charset="-128"/>
              </a:rPr>
              <a:t>9th Edition</a:t>
            </a:r>
          </a:p>
          <a:p>
            <a:pPr eaLnBrk="1" hangingPunct="1">
              <a:defRPr/>
            </a:pPr>
            <a:r>
              <a:rPr lang="en-US" sz="3900" b="1" dirty="0">
                <a:solidFill>
                  <a:srgbClr val="002060"/>
                </a:solidFill>
                <a:ea typeface="ＭＳ Ｐゴシック" pitchFamily="34" charset="-128"/>
              </a:rPr>
              <a:t> 	</a:t>
            </a:r>
            <a:endParaRPr lang="en-US" b="1" dirty="0">
              <a:solidFill>
                <a:srgbClr val="002060"/>
              </a:solidFill>
              <a:ea typeface="ＭＳ Ｐゴシック" pitchFamily="34" charset="-128"/>
            </a:endParaRPr>
          </a:p>
        </p:txBody>
      </p:sp>
      <p:sp>
        <p:nvSpPr>
          <p:cNvPr id="7" name="Text Placeholder 8">
            <a:extLst>
              <a:ext uri="{FF2B5EF4-FFF2-40B4-BE49-F238E27FC236}">
                <a16:creationId xmlns:a16="http://schemas.microsoft.com/office/drawing/2014/main" xmlns="" id="{7DA24456-5E8D-0C4A-B3C6-ADC668667268}"/>
              </a:ext>
            </a:extLst>
          </p:cNvPr>
          <p:cNvSpPr txBox="1">
            <a:spLocks/>
          </p:cNvSpPr>
          <p:nvPr/>
        </p:nvSpPr>
        <p:spPr>
          <a:xfrm>
            <a:off x="477097" y="6355049"/>
            <a:ext cx="8458200" cy="502951"/>
          </a:xfrm>
          <a:prstGeom prst="rect">
            <a:avLst/>
          </a:prstGeom>
        </p:spPr>
        <p:txBody>
          <a:bodyPr vert="horz" lIns="91440" tIns="45720" rIns="91440" bIns="45720" rtlCol="0" anchor="ctr">
            <a:noAutofit/>
          </a:bodyPr>
          <a:lstStyle>
            <a:lvl1pPr marL="365125" marR="0" indent="-282575" algn="l" defTabSz="914400" rtl="0" eaLnBrk="0" fontAlgn="base" latinLnBrk="0" hangingPunct="0">
              <a:lnSpc>
                <a:spcPct val="100000"/>
              </a:lnSpc>
              <a:spcBef>
                <a:spcPts val="600"/>
              </a:spcBef>
              <a:spcAft>
                <a:spcPct val="0"/>
              </a:spcAft>
              <a:buClr>
                <a:srgbClr val="D16349"/>
              </a:buClr>
              <a:buSzPct val="80000"/>
              <a:buFont typeface="Wingdings 2" pitchFamily="18" charset="2"/>
              <a:buChar char=""/>
              <a:tabLst/>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39763" marR="0" indent="-236538" algn="l" defTabSz="914400" rtl="0" eaLnBrk="0" fontAlgn="base" latinLnBrk="0" hangingPunct="0">
              <a:lnSpc>
                <a:spcPct val="100000"/>
              </a:lnSpc>
              <a:spcBef>
                <a:spcPts val="550"/>
              </a:spcBef>
              <a:spcAft>
                <a:spcPct val="0"/>
              </a:spcAft>
              <a:buClr>
                <a:srgbClr val="D16349"/>
              </a:buClr>
              <a:buSzTx/>
              <a:buFont typeface="Verdana" pitchFamily="34" charset="0"/>
              <a:buChar char="◦"/>
              <a:tabLst/>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885825" marR="0" indent="-228600" algn="l" defTabSz="914400" rtl="0" eaLnBrk="0" fontAlgn="base" latinLnBrk="0" hangingPunct="0">
              <a:lnSpc>
                <a:spcPct val="100000"/>
              </a:lnSpc>
              <a:spcBef>
                <a:spcPct val="20000"/>
              </a:spcBef>
              <a:spcAft>
                <a:spcPct val="0"/>
              </a:spcAft>
              <a:buClr>
                <a:srgbClr val="CCB400"/>
              </a:buClr>
              <a:buSzTx/>
              <a:buFont typeface="Wingdings 2" pitchFamily="18" charset="2"/>
              <a:buChar char=""/>
              <a:tabLst/>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rgbClr val="77315D"/>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rgbClr val="77315D"/>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00" i="1" dirty="0">
                <a:latin typeface="STIX Two Text" panose="02020603050405020304" pitchFamily="18" charset="0"/>
              </a:rPr>
              <a:t>Copyright ©2022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70814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4"/>
          <p:cNvSpPr>
            <a:spLocks noGrp="1" noChangeArrowheads="1"/>
          </p:cNvSpPr>
          <p:nvPr>
            <p:ph type="title"/>
          </p:nvPr>
        </p:nvSpPr>
        <p:spPr>
          <a:xfrm>
            <a:off x="457200" y="360318"/>
            <a:ext cx="8229600" cy="1143000"/>
          </a:xfrm>
        </p:spPr>
        <p:txBody>
          <a:bodyPr/>
          <a:lstStyle/>
          <a:p>
            <a:r>
              <a:rPr lang="en-US" altLang="en-US" sz="3600" dirty="0">
                <a:ea typeface="ＭＳ Ｐゴシック" pitchFamily="34" charset="-128"/>
              </a:rPr>
              <a:t>Sell or Process</a:t>
            </a:r>
          </a:p>
        </p:txBody>
      </p:sp>
      <p:sp>
        <p:nvSpPr>
          <p:cNvPr id="7" name="Rectangle 6"/>
          <p:cNvSpPr/>
          <p:nvPr/>
        </p:nvSpPr>
        <p:spPr>
          <a:xfrm>
            <a:off x="1050985" y="1581376"/>
            <a:ext cx="6553200" cy="2419124"/>
          </a:xfrm>
          <a:prstGeom prst="rect">
            <a:avLst/>
          </a:prstGeom>
          <a:solidFill>
            <a:schemeClr val="accent4">
              <a:lumMod val="20000"/>
              <a:lumOff val="80000"/>
            </a:schemeClr>
          </a:solidFill>
          <a:ln w="28575">
            <a:solidFill>
              <a:schemeClr val="tx1"/>
            </a:solidFill>
          </a:ln>
        </p:spPr>
        <p:txBody>
          <a:bodyPr wrap="square">
            <a:spAutoFit/>
          </a:bodyPr>
          <a:lstStyle/>
          <a:p>
            <a:pPr marL="285750" indent="-285750" eaLnBrk="1" hangingPunct="1">
              <a:lnSpc>
                <a:spcPct val="90000"/>
              </a:lnSpc>
              <a:buClr>
                <a:schemeClr val="tx1"/>
              </a:buClr>
              <a:buSzPct val="100000"/>
              <a:buFont typeface="Wingdings" pitchFamily="-84" charset="2"/>
              <a:buChar char="§"/>
              <a:defRPr/>
            </a:pPr>
            <a:r>
              <a:rPr lang="en-US" sz="2400" dirty="0">
                <a:latin typeface="Calibri" pitchFamily="-84" charset="0"/>
              </a:rPr>
              <a:t>Companies must decide whether to sell partially completed products as is or to process them as other products.</a:t>
            </a:r>
          </a:p>
          <a:p>
            <a:pPr marL="285750" indent="-285750" eaLnBrk="1" hangingPunct="1">
              <a:lnSpc>
                <a:spcPct val="90000"/>
              </a:lnSpc>
              <a:buClr>
                <a:schemeClr val="tx1"/>
              </a:buClr>
              <a:buSzPct val="100000"/>
              <a:buFont typeface="Wingdings" pitchFamily="-84" charset="2"/>
              <a:buChar char="§"/>
              <a:defRPr/>
            </a:pPr>
            <a:r>
              <a:rPr lang="en-US" sz="2400" dirty="0">
                <a:latin typeface="Calibri" pitchFamily="-84" charset="0"/>
              </a:rPr>
              <a:t>Decision depends on the costs and revenues of processing further.</a:t>
            </a:r>
          </a:p>
          <a:p>
            <a:pPr marL="285750" indent="-285750" eaLnBrk="1" hangingPunct="1">
              <a:lnSpc>
                <a:spcPct val="90000"/>
              </a:lnSpc>
              <a:buClr>
                <a:schemeClr val="tx1"/>
              </a:buClr>
              <a:buSzPct val="100000"/>
              <a:buFont typeface="Wingdings" pitchFamily="-84" charset="2"/>
              <a:buChar char="§"/>
              <a:defRPr/>
            </a:pPr>
            <a:r>
              <a:rPr lang="en-US" sz="2400" dirty="0">
                <a:latin typeface="Calibri" pitchFamily="-84" charset="0"/>
              </a:rPr>
              <a:t>Company will select the action with the higher income.</a:t>
            </a:r>
          </a:p>
        </p:txBody>
      </p:sp>
      <p:sp>
        <p:nvSpPr>
          <p:cNvPr id="11" name="Rounded Rectangle 10"/>
          <p:cNvSpPr/>
          <p:nvPr/>
        </p:nvSpPr>
        <p:spPr>
          <a:xfrm>
            <a:off x="1" y="6629400"/>
            <a:ext cx="4038599" cy="197183"/>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P2</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sell or process decisions.</a:t>
            </a:r>
          </a:p>
        </p:txBody>
      </p:sp>
      <p:sp>
        <p:nvSpPr>
          <p:cNvPr id="9" name="Rectangle 8">
            <a:extLst>
              <a:ext uri="{FF2B5EF4-FFF2-40B4-BE49-F238E27FC236}">
                <a16:creationId xmlns:a16="http://schemas.microsoft.com/office/drawing/2014/main" xmlns="" id="{153A35AC-8CF2-7B4D-BBBB-54DAE6535925}"/>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3" name="Slide Number Placeholder 7">
            <a:extLst>
              <a:ext uri="{FF2B5EF4-FFF2-40B4-BE49-F238E27FC236}">
                <a16:creationId xmlns:a16="http://schemas.microsoft.com/office/drawing/2014/main" xmlns="" id="{8A816CF8-3A77-3941-905F-C168C6313E0B}"/>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8" name="Slide Number Placeholder 7">
            <a:extLst>
              <a:ext uri="{FF2B5EF4-FFF2-40B4-BE49-F238E27FC236}">
                <a16:creationId xmlns:a16="http://schemas.microsoft.com/office/drawing/2014/main" xmlns="" id="{AC7B797F-561E-4EB2-B00A-F8CA4999E85F}"/>
              </a:ext>
            </a:extLst>
          </p:cNvPr>
          <p:cNvSpPr txBox="1">
            <a:spLocks/>
          </p:cNvSpPr>
          <p:nvPr/>
        </p:nvSpPr>
        <p:spPr>
          <a:xfrm>
            <a:off x="685800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10</a:t>
            </a:fld>
            <a:endParaRPr lang="en-US"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1000"/>
                                        <p:tgtEl>
                                          <p:spTgt spid="7">
                                            <p:bg/>
                                          </p:spTgt>
                                        </p:tgtEl>
                                      </p:cBhvr>
                                    </p:animEffect>
                                    <p:anim calcmode="lin" valueType="num">
                                      <p:cBhvr>
                                        <p:cTn id="8" dur="1000" fill="hold"/>
                                        <p:tgtEl>
                                          <p:spTgt spid="7">
                                            <p:bg/>
                                          </p:spTgt>
                                        </p:tgtEl>
                                        <p:attrNameLst>
                                          <p:attrName>ppt_x</p:attrName>
                                        </p:attrNameLst>
                                      </p:cBhvr>
                                      <p:tavLst>
                                        <p:tav tm="0">
                                          <p:val>
                                            <p:strVal val="#ppt_x"/>
                                          </p:val>
                                        </p:tav>
                                        <p:tav tm="100000">
                                          <p:val>
                                            <p:strVal val="#ppt_x"/>
                                          </p:val>
                                        </p:tav>
                                      </p:tavLst>
                                    </p:anim>
                                    <p:anim calcmode="lin" valueType="num">
                                      <p:cBhvr>
                                        <p:cTn id="9" dur="1000" fill="hold"/>
                                        <p:tgtEl>
                                          <p:spTgt spid="7">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4"/>
          <p:cNvSpPr>
            <a:spLocks noGrp="1" noChangeArrowheads="1"/>
          </p:cNvSpPr>
          <p:nvPr>
            <p:ph type="title"/>
          </p:nvPr>
        </p:nvSpPr>
        <p:spPr>
          <a:xfrm>
            <a:off x="304800" y="304800"/>
            <a:ext cx="8534400" cy="1143000"/>
          </a:xfrm>
        </p:spPr>
        <p:txBody>
          <a:bodyPr/>
          <a:lstStyle/>
          <a:p>
            <a:r>
              <a:rPr lang="en-US" altLang="en-US" sz="4000" dirty="0">
                <a:ea typeface="ＭＳ Ｐゴシック" pitchFamily="34" charset="-128"/>
              </a:rPr>
              <a:t>Sell or Process Analysis</a:t>
            </a:r>
          </a:p>
        </p:txBody>
      </p:sp>
      <p:sp>
        <p:nvSpPr>
          <p:cNvPr id="9" name="Rectangle 3"/>
          <p:cNvSpPr>
            <a:spLocks noChangeArrowheads="1"/>
          </p:cNvSpPr>
          <p:nvPr/>
        </p:nvSpPr>
        <p:spPr bwMode="auto">
          <a:xfrm>
            <a:off x="926084" y="4822293"/>
            <a:ext cx="7102907" cy="1013098"/>
          </a:xfrm>
          <a:prstGeom prst="rect">
            <a:avLst/>
          </a:prstGeom>
          <a:solidFill>
            <a:srgbClr val="FFFF89"/>
          </a:solidFill>
          <a:ln w="25400">
            <a:solidFill>
              <a:schemeClr val="tx2"/>
            </a:solidFill>
            <a:miter lim="800000"/>
            <a:headEnd/>
            <a:tailEnd/>
          </a:ln>
        </p:spPr>
        <p:txBody>
          <a:bodyPr wrap="none" lIns="90488" tIns="44450" rIns="90488" bIns="44450">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000" dirty="0">
                <a:latin typeface="Arial" charset="0"/>
              </a:rPr>
              <a:t> </a:t>
            </a:r>
            <a:r>
              <a:rPr lang="en-US" altLang="en-US" sz="2000" b="1" dirty="0">
                <a:latin typeface="Arial" charset="0"/>
              </a:rPr>
              <a:t>Decision rule</a:t>
            </a:r>
            <a:r>
              <a:rPr lang="en-US" altLang="en-US" sz="2000" dirty="0">
                <a:latin typeface="Arial" charset="0"/>
              </a:rPr>
              <a:t>: Select the alternative with the higher income.</a:t>
            </a:r>
          </a:p>
          <a:p>
            <a:pPr algn="ctr" eaLnBrk="1" hangingPunct="1">
              <a:spcBef>
                <a:spcPct val="0"/>
              </a:spcBef>
              <a:buFontTx/>
              <a:buNone/>
            </a:pPr>
            <a:r>
              <a:rPr lang="en-US" altLang="en-US" sz="2000" dirty="0">
                <a:latin typeface="Arial" charset="0"/>
              </a:rPr>
              <a:t>Company should process further to earn $20,000 </a:t>
            </a:r>
          </a:p>
          <a:p>
            <a:pPr algn="ctr" eaLnBrk="1" hangingPunct="1">
              <a:spcBef>
                <a:spcPct val="0"/>
              </a:spcBef>
              <a:buFontTx/>
              <a:buNone/>
            </a:pPr>
            <a:r>
              <a:rPr lang="en-US" altLang="en-US" sz="2000" dirty="0">
                <a:latin typeface="Arial" charset="0"/>
              </a:rPr>
              <a:t>of incremental income ($70,000 – $50,000).</a:t>
            </a:r>
            <a:endParaRPr lang="en-US" altLang="en-US" sz="2000" b="1" dirty="0">
              <a:latin typeface="Arial" charset="0"/>
            </a:endParaRPr>
          </a:p>
        </p:txBody>
      </p:sp>
      <p:sp>
        <p:nvSpPr>
          <p:cNvPr id="13" name="Rounded Rectangular Callout 12"/>
          <p:cNvSpPr/>
          <p:nvPr/>
        </p:nvSpPr>
        <p:spPr>
          <a:xfrm>
            <a:off x="631885" y="3666557"/>
            <a:ext cx="7880230" cy="821405"/>
          </a:xfrm>
          <a:prstGeom prst="wedgeRoundRectCallout">
            <a:avLst>
              <a:gd name="adj1" fmla="val -47256"/>
              <a:gd name="adj2" fmla="val 20729"/>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bg1"/>
                </a:solidFill>
                <a:ea typeface="ＭＳ Ｐゴシック" pitchFamily="-84" charset="-128"/>
                <a:cs typeface="ＭＳ Ｐゴシック" pitchFamily="-84" charset="-128"/>
              </a:rPr>
              <a:t>The $30,000 of previously incurred costs are excluded from the analysis. These costs are </a:t>
            </a:r>
            <a:r>
              <a:rPr lang="en-US" sz="2000" b="1" i="1" dirty="0">
                <a:solidFill>
                  <a:schemeClr val="bg1"/>
                </a:solidFill>
                <a:ea typeface="ＭＳ Ｐゴシック" pitchFamily="-84" charset="-128"/>
                <a:cs typeface="ＭＳ Ｐゴシック" pitchFamily="-84" charset="-128"/>
              </a:rPr>
              <a:t>sunk costs</a:t>
            </a:r>
            <a:r>
              <a:rPr lang="en-US" sz="2000" b="1" dirty="0">
                <a:solidFill>
                  <a:schemeClr val="bg1"/>
                </a:solidFill>
                <a:ea typeface="ＭＳ Ｐゴシック" pitchFamily="-84" charset="-128"/>
                <a:cs typeface="ＭＳ Ｐゴシック" pitchFamily="-84" charset="-128"/>
              </a:rPr>
              <a:t> and are not relevant!</a:t>
            </a:r>
            <a:endParaRPr lang="en-US" sz="2000" b="1" dirty="0">
              <a:solidFill>
                <a:schemeClr val="bg1"/>
              </a:solidFill>
            </a:endParaRPr>
          </a:p>
        </p:txBody>
      </p:sp>
      <p:sp>
        <p:nvSpPr>
          <p:cNvPr id="14" name="Rounded Rectangle 10">
            <a:extLst>
              <a:ext uri="{FF2B5EF4-FFF2-40B4-BE49-F238E27FC236}">
                <a16:creationId xmlns:a16="http://schemas.microsoft.com/office/drawing/2014/main" xmlns="" id="{BE1541FB-B31D-427C-8245-A246A079466F}"/>
              </a:ext>
            </a:extLst>
          </p:cNvPr>
          <p:cNvSpPr/>
          <p:nvPr/>
        </p:nvSpPr>
        <p:spPr>
          <a:xfrm>
            <a:off x="1" y="6629400"/>
            <a:ext cx="4038599" cy="197183"/>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P2</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sell or process decisions.</a:t>
            </a:r>
          </a:p>
        </p:txBody>
      </p:sp>
      <p:sp>
        <p:nvSpPr>
          <p:cNvPr id="12" name="Rectangle 11">
            <a:extLst>
              <a:ext uri="{FF2B5EF4-FFF2-40B4-BE49-F238E27FC236}">
                <a16:creationId xmlns:a16="http://schemas.microsoft.com/office/drawing/2014/main" xmlns="" id="{DEBE6B0C-7725-4C41-A91D-7375CAC102F5}"/>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5" name="Slide Number Placeholder 7">
            <a:extLst>
              <a:ext uri="{FF2B5EF4-FFF2-40B4-BE49-F238E27FC236}">
                <a16:creationId xmlns:a16="http://schemas.microsoft.com/office/drawing/2014/main" xmlns="" id="{09A5E107-17C7-2B4E-9F22-BF2C189699CD}"/>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1" name="TextBox 10">
            <a:extLst>
              <a:ext uri="{FF2B5EF4-FFF2-40B4-BE49-F238E27FC236}">
                <a16:creationId xmlns:a16="http://schemas.microsoft.com/office/drawing/2014/main" xmlns="" id="{EECFC442-8B30-4CD8-AA76-20C2B23CC5C7}"/>
              </a:ext>
            </a:extLst>
          </p:cNvPr>
          <p:cNvSpPr txBox="1"/>
          <p:nvPr/>
        </p:nvSpPr>
        <p:spPr>
          <a:xfrm>
            <a:off x="7683690" y="1496466"/>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23.3</a:t>
            </a:r>
          </a:p>
        </p:txBody>
      </p:sp>
      <p:sp>
        <p:nvSpPr>
          <p:cNvPr id="10" name="Slide Number Placeholder 7">
            <a:extLst>
              <a:ext uri="{FF2B5EF4-FFF2-40B4-BE49-F238E27FC236}">
                <a16:creationId xmlns:a16="http://schemas.microsoft.com/office/drawing/2014/main" xmlns="" id="{FDD060E1-FD83-4519-B7BA-F7DDFD09F4FB}"/>
              </a:ext>
            </a:extLst>
          </p:cNvPr>
          <p:cNvSpPr txBox="1">
            <a:spLocks/>
          </p:cNvSpPr>
          <p:nvPr/>
        </p:nvSpPr>
        <p:spPr>
          <a:xfrm>
            <a:off x="6858000" y="6340474"/>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11</a:t>
            </a:fld>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911556D0-2948-486A-96CF-199226274E81}"/>
              </a:ext>
            </a:extLst>
          </p:cNvPr>
          <p:cNvPicPr>
            <a:picLocks noChangeAspect="1"/>
          </p:cNvPicPr>
          <p:nvPr/>
        </p:nvPicPr>
        <p:blipFill>
          <a:blip r:embed="rId3"/>
          <a:stretch>
            <a:fillRect/>
          </a:stretch>
        </p:blipFill>
        <p:spPr>
          <a:xfrm>
            <a:off x="1491822" y="1485846"/>
            <a:ext cx="5971429" cy="14857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title"/>
          </p:nvPr>
        </p:nvSpPr>
        <p:spPr>
          <a:xfrm>
            <a:off x="487363" y="284163"/>
            <a:ext cx="8229600" cy="1143000"/>
          </a:xfrm>
        </p:spPr>
        <p:txBody>
          <a:bodyPr/>
          <a:lstStyle/>
          <a:p>
            <a:r>
              <a:rPr lang="en-US" altLang="en-US" sz="4000" b="1" dirty="0">
                <a:ea typeface="ＭＳ Ｐゴシック" pitchFamily="34" charset="-128"/>
              </a:rPr>
              <a:t>Scrap or Rework</a:t>
            </a:r>
          </a:p>
        </p:txBody>
      </p:sp>
      <p:sp>
        <p:nvSpPr>
          <p:cNvPr id="10" name="Rounded Rectangle 10">
            <a:extLst>
              <a:ext uri="{FF2B5EF4-FFF2-40B4-BE49-F238E27FC236}">
                <a16:creationId xmlns:a16="http://schemas.microsoft.com/office/drawing/2014/main" xmlns="" id="{02CD06FA-C173-44FD-BDDB-432E07CA1413}"/>
              </a:ext>
            </a:extLst>
          </p:cNvPr>
          <p:cNvSpPr/>
          <p:nvPr/>
        </p:nvSpPr>
        <p:spPr>
          <a:xfrm>
            <a:off x="1" y="6629400"/>
            <a:ext cx="4038599" cy="197183"/>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P2</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sell or process decisions.</a:t>
            </a:r>
          </a:p>
        </p:txBody>
      </p:sp>
      <p:sp>
        <p:nvSpPr>
          <p:cNvPr id="11" name="Rounded Rectangular Callout 2">
            <a:extLst>
              <a:ext uri="{FF2B5EF4-FFF2-40B4-BE49-F238E27FC236}">
                <a16:creationId xmlns:a16="http://schemas.microsoft.com/office/drawing/2014/main" xmlns="" id="{7B390351-20CA-4900-9C43-3BFFF6414A1B}"/>
              </a:ext>
            </a:extLst>
          </p:cNvPr>
          <p:cNvSpPr/>
          <p:nvPr/>
        </p:nvSpPr>
        <p:spPr>
          <a:xfrm>
            <a:off x="533400" y="1161395"/>
            <a:ext cx="8062913" cy="2042916"/>
          </a:xfrm>
          <a:prstGeom prst="wedgeRoundRectCallout">
            <a:avLst>
              <a:gd name="adj1" fmla="val 36542"/>
              <a:gd name="adj2" fmla="val 46038"/>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en-US" sz="2400" b="1" dirty="0">
                <a:solidFill>
                  <a:schemeClr val="tx1"/>
                </a:solidFill>
                <a:ea typeface="ＭＳ Ｐゴシック" panose="020B0600070205080204" pitchFamily="34" charset="-128"/>
              </a:rPr>
              <a:t>Variation of sell or process is scrap or rework.</a:t>
            </a:r>
          </a:p>
          <a:p>
            <a:pPr algn="ctr">
              <a:defRPr/>
            </a:pPr>
            <a:r>
              <a:rPr lang="en-US" altLang="en-US" sz="2400" b="1" dirty="0">
                <a:solidFill>
                  <a:schemeClr val="tx1"/>
                </a:solidFill>
                <a:ea typeface="ＭＳ Ｐゴシック" panose="020B0600070205080204" pitchFamily="34" charset="-128"/>
              </a:rPr>
              <a:t>Often in manufacturing, we have products that do not pass inspection and are therefore, defective.  We can either scrap them or rework them. </a:t>
            </a:r>
          </a:p>
          <a:p>
            <a:pPr algn="ctr">
              <a:defRPr/>
            </a:pPr>
            <a:r>
              <a:rPr lang="en-US" sz="2400" b="1" dirty="0">
                <a:solidFill>
                  <a:schemeClr val="tx1"/>
                </a:solidFill>
                <a:ea typeface="ＭＳ Ｐゴシック" panose="020B0600070205080204" pitchFamily="34" charset="-128"/>
              </a:rPr>
              <a:t>Decision rule: selection option with highest income.</a:t>
            </a:r>
            <a:endParaRPr lang="en-US" sz="2400" b="1" dirty="0">
              <a:solidFill>
                <a:schemeClr val="tx1"/>
              </a:solidFill>
            </a:endParaRPr>
          </a:p>
        </p:txBody>
      </p:sp>
      <p:sp>
        <p:nvSpPr>
          <p:cNvPr id="9" name="Rectangle 8">
            <a:extLst>
              <a:ext uri="{FF2B5EF4-FFF2-40B4-BE49-F238E27FC236}">
                <a16:creationId xmlns:a16="http://schemas.microsoft.com/office/drawing/2014/main" xmlns="" id="{70A4790E-D6DF-D642-89FB-ABF625B920F1}"/>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2" name="Slide Number Placeholder 7">
            <a:extLst>
              <a:ext uri="{FF2B5EF4-FFF2-40B4-BE49-F238E27FC236}">
                <a16:creationId xmlns:a16="http://schemas.microsoft.com/office/drawing/2014/main" xmlns="" id="{9A2BAE9D-7E0E-D04A-B5B3-CB65917A8B37}"/>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8" name="TextBox 7">
            <a:extLst>
              <a:ext uri="{FF2B5EF4-FFF2-40B4-BE49-F238E27FC236}">
                <a16:creationId xmlns:a16="http://schemas.microsoft.com/office/drawing/2014/main" xmlns="" id="{AA3F789A-C046-43A5-A72B-7E7EDAC60A3B}"/>
              </a:ext>
            </a:extLst>
          </p:cNvPr>
          <p:cNvSpPr txBox="1"/>
          <p:nvPr/>
        </p:nvSpPr>
        <p:spPr>
          <a:xfrm>
            <a:off x="7622275" y="3677386"/>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23.4</a:t>
            </a:r>
          </a:p>
        </p:txBody>
      </p:sp>
      <p:sp>
        <p:nvSpPr>
          <p:cNvPr id="13" name="Slide Number Placeholder 7">
            <a:extLst>
              <a:ext uri="{FF2B5EF4-FFF2-40B4-BE49-F238E27FC236}">
                <a16:creationId xmlns:a16="http://schemas.microsoft.com/office/drawing/2014/main" xmlns="" id="{A64F8776-8370-44DD-A782-D0945E28E12E}"/>
              </a:ext>
            </a:extLst>
          </p:cNvPr>
          <p:cNvSpPr txBox="1">
            <a:spLocks/>
          </p:cNvSpPr>
          <p:nvPr/>
        </p:nvSpPr>
        <p:spPr>
          <a:xfrm>
            <a:off x="6781800" y="6340474"/>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12</a:t>
            </a:fld>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8D2F3F1A-FFC1-4659-BCE0-4A8E87EE3CFE}"/>
              </a:ext>
            </a:extLst>
          </p:cNvPr>
          <p:cNvPicPr>
            <a:picLocks noChangeAspect="1"/>
          </p:cNvPicPr>
          <p:nvPr/>
        </p:nvPicPr>
        <p:blipFill>
          <a:blip r:embed="rId3"/>
          <a:stretch>
            <a:fillRect/>
          </a:stretch>
        </p:blipFill>
        <p:spPr>
          <a:xfrm>
            <a:off x="914400" y="3629392"/>
            <a:ext cx="6575778" cy="228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4"/>
          <p:cNvSpPr>
            <a:spLocks noGrp="1"/>
          </p:cNvSpPr>
          <p:nvPr>
            <p:ph type="ctrTitle"/>
          </p:nvPr>
        </p:nvSpPr>
        <p:spPr>
          <a:xfrm>
            <a:off x="914400" y="18288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altLang="en-US" sz="4400" dirty="0">
                <a:ea typeface="ＭＳ Ｐゴシック" pitchFamily="34" charset="-128"/>
              </a:rPr>
              <a:t>Determine sales mix with constrained resources.</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12800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214247"/>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00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926" y="5162005"/>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43100" y="892722"/>
            <a:ext cx="5257800" cy="769441"/>
          </a:xfrm>
          <a:prstGeom prst="rect">
            <a:avLst/>
          </a:prstGeom>
          <a:noFill/>
        </p:spPr>
        <p:txBody>
          <a:bodyPr wrap="square" rtlCol="0">
            <a:spAutoFit/>
          </a:bodyPr>
          <a:lstStyle/>
          <a:p>
            <a:r>
              <a:rPr lang="en-US" altLang="en-US" sz="4400" b="1" dirty="0">
                <a:latin typeface="+mj-lt"/>
              </a:rPr>
              <a:t>Learning Objective P3</a:t>
            </a:r>
            <a:endParaRPr lang="en-US" sz="4400" dirty="0">
              <a:latin typeface="+mj-lt"/>
            </a:endParaRPr>
          </a:p>
        </p:txBody>
      </p:sp>
      <p:sp>
        <p:nvSpPr>
          <p:cNvPr id="10" name="Rectangle 9">
            <a:extLst>
              <a:ext uri="{FF2B5EF4-FFF2-40B4-BE49-F238E27FC236}">
                <a16:creationId xmlns:a16="http://schemas.microsoft.com/office/drawing/2014/main" xmlns="" id="{DA14B77B-AA01-AB4A-8CF1-0D6CAB05A7B1}"/>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605438B4-C4D4-2246-8CFC-3EBFA0497862}"/>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09916F54-6ADE-4AA3-B0C7-C45D743510E2}"/>
              </a:ext>
            </a:extLst>
          </p:cNvPr>
          <p:cNvSpPr txBox="1">
            <a:spLocks/>
          </p:cNvSpPr>
          <p:nvPr/>
        </p:nvSpPr>
        <p:spPr>
          <a:xfrm>
            <a:off x="685800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13</a:t>
            </a:fld>
            <a:endParaRPr lang="en-US" dirty="0">
              <a:solidFill>
                <a:schemeClr val="tx1">
                  <a:lumMod val="50000"/>
                  <a:lumOff val="50000"/>
                </a:schemeClr>
              </a:solidFill>
            </a:endParaRPr>
          </a:p>
        </p:txBody>
      </p:sp>
    </p:spTree>
    <p:extLst>
      <p:ext uri="{BB962C8B-B14F-4D97-AF65-F5344CB8AC3E}">
        <p14:creationId xmlns:p14="http://schemas.microsoft.com/office/powerpoint/2010/main" val="263927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4"/>
          <p:cNvSpPr>
            <a:spLocks noGrp="1" noChangeArrowheads="1"/>
          </p:cNvSpPr>
          <p:nvPr>
            <p:ph type="title"/>
          </p:nvPr>
        </p:nvSpPr>
        <p:spPr>
          <a:xfrm>
            <a:off x="457200" y="381000"/>
            <a:ext cx="8229600" cy="1143000"/>
          </a:xfrm>
        </p:spPr>
        <p:txBody>
          <a:bodyPr/>
          <a:lstStyle/>
          <a:p>
            <a:r>
              <a:rPr lang="en-US" altLang="en-US" sz="3600" dirty="0">
                <a:ea typeface="ＭＳ Ｐゴシック" pitchFamily="34" charset="-128"/>
              </a:rPr>
              <a:t>Sales Mix When Resources Constrained</a:t>
            </a:r>
          </a:p>
        </p:txBody>
      </p:sp>
      <p:sp>
        <p:nvSpPr>
          <p:cNvPr id="50180" name="Rectangle 2"/>
          <p:cNvSpPr>
            <a:spLocks noGrp="1" noChangeArrowheads="1"/>
          </p:cNvSpPr>
          <p:nvPr>
            <p:ph type="body" idx="4294967295"/>
          </p:nvPr>
        </p:nvSpPr>
        <p:spPr>
          <a:xfrm>
            <a:off x="609600" y="1676400"/>
            <a:ext cx="7467600" cy="4191000"/>
          </a:xfrm>
          <a:solidFill>
            <a:schemeClr val="bg1">
              <a:lumMod val="95000"/>
            </a:schemeClr>
          </a:solidFill>
          <a:ln w="28575">
            <a:solidFill>
              <a:schemeClr val="tx1"/>
            </a:solidFill>
          </a:ln>
        </p:spPr>
        <p:txBody>
          <a:bodyPr lIns="90488" tIns="44450" rIns="90488" bIns="44450"/>
          <a:lstStyle/>
          <a:p>
            <a:pPr>
              <a:lnSpc>
                <a:spcPct val="90000"/>
              </a:lnSpc>
              <a:spcBef>
                <a:spcPct val="40000"/>
              </a:spcBef>
              <a:buFont typeface="Wingdings" pitchFamily="-84" charset="2"/>
              <a:buChar char="§"/>
              <a:defRPr/>
            </a:pPr>
            <a:r>
              <a:rPr lang="en-US" sz="2200" b="1" dirty="0">
                <a:cs typeface="Arial" charset="0"/>
              </a:rPr>
              <a:t>When a company sells a variety of products, some are likely to be more profitable than others.</a:t>
            </a:r>
          </a:p>
          <a:p>
            <a:pPr>
              <a:lnSpc>
                <a:spcPct val="90000"/>
              </a:lnSpc>
              <a:spcBef>
                <a:spcPct val="40000"/>
              </a:spcBef>
              <a:buFont typeface="Wingdings" pitchFamily="-84" charset="2"/>
              <a:buChar char="§"/>
              <a:defRPr/>
            </a:pPr>
            <a:r>
              <a:rPr lang="en-US" sz="2200" b="1" dirty="0">
                <a:cs typeface="Arial" charset="0"/>
              </a:rPr>
              <a:t>Management looks for most profitable sales mix of products.</a:t>
            </a:r>
          </a:p>
          <a:p>
            <a:pPr>
              <a:defRPr/>
            </a:pPr>
            <a:r>
              <a:rPr lang="en-US" sz="2200" b="1" dirty="0"/>
              <a:t>If production facilities are limited, producing more of one product usually means producing less of others.</a:t>
            </a:r>
          </a:p>
          <a:p>
            <a:pPr>
              <a:defRPr/>
            </a:pPr>
            <a:r>
              <a:rPr lang="en-US" sz="2200" b="1" dirty="0"/>
              <a:t>In this case, management must identify the most profitable combination, or </a:t>
            </a:r>
            <a:r>
              <a:rPr lang="en-US" sz="2200" b="1" i="1" dirty="0">
                <a:solidFill>
                  <a:srgbClr val="002060"/>
                </a:solidFill>
              </a:rPr>
              <a:t>sales mix </a:t>
            </a:r>
            <a:r>
              <a:rPr lang="en-US" sz="2200" b="1" i="1" dirty="0"/>
              <a:t>of products.</a:t>
            </a:r>
          </a:p>
          <a:p>
            <a:pPr>
              <a:defRPr/>
            </a:pPr>
            <a:r>
              <a:rPr lang="en-US" sz="2200" b="1" dirty="0">
                <a:cs typeface="Arial" charset="0"/>
              </a:rPr>
              <a:t>Management </a:t>
            </a:r>
            <a:r>
              <a:rPr lang="en-US" sz="2200" b="1" dirty="0"/>
              <a:t>focuses on the </a:t>
            </a:r>
            <a:r>
              <a:rPr lang="en-US" sz="2200" b="1" i="1" dirty="0">
                <a:solidFill>
                  <a:srgbClr val="002060"/>
                </a:solidFill>
              </a:rPr>
              <a:t>contribution margin</a:t>
            </a:r>
            <a:r>
              <a:rPr lang="en-US" sz="2200" b="1" dirty="0">
                <a:solidFill>
                  <a:srgbClr val="002060"/>
                </a:solidFill>
              </a:rPr>
              <a:t> </a:t>
            </a:r>
            <a:r>
              <a:rPr lang="en-US" sz="2200" b="1" i="1" dirty="0">
                <a:solidFill>
                  <a:srgbClr val="002060"/>
                </a:solidFill>
              </a:rPr>
              <a:t>per unit of scarce resource</a:t>
            </a:r>
            <a:r>
              <a:rPr lang="en-US" sz="2200" b="1" i="1" dirty="0"/>
              <a:t>.</a:t>
            </a:r>
            <a:endParaRPr lang="en-US" sz="2200" b="1" i="1" dirty="0">
              <a:cs typeface="Arial" charset="0"/>
            </a:endParaRPr>
          </a:p>
        </p:txBody>
      </p:sp>
      <p:sp>
        <p:nvSpPr>
          <p:cNvPr id="8" name="Rounded Rectangle 7"/>
          <p:cNvSpPr/>
          <p:nvPr/>
        </p:nvSpPr>
        <p:spPr>
          <a:xfrm>
            <a:off x="1" y="6612921"/>
            <a:ext cx="42671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P3</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sales mix with constrained resources.</a:t>
            </a:r>
          </a:p>
        </p:txBody>
      </p:sp>
      <p:sp>
        <p:nvSpPr>
          <p:cNvPr id="9" name="Rectangle 8">
            <a:extLst>
              <a:ext uri="{FF2B5EF4-FFF2-40B4-BE49-F238E27FC236}">
                <a16:creationId xmlns:a16="http://schemas.microsoft.com/office/drawing/2014/main" xmlns="" id="{66841052-9C74-CB4E-91AD-42AA31539576}"/>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0" name="Slide Number Placeholder 7">
            <a:extLst>
              <a:ext uri="{FF2B5EF4-FFF2-40B4-BE49-F238E27FC236}">
                <a16:creationId xmlns:a16="http://schemas.microsoft.com/office/drawing/2014/main" xmlns="" id="{D997BBA1-B01E-0446-B234-ABAFB09122BF}"/>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7" name="Slide Number Placeholder 7">
            <a:extLst>
              <a:ext uri="{FF2B5EF4-FFF2-40B4-BE49-F238E27FC236}">
                <a16:creationId xmlns:a16="http://schemas.microsoft.com/office/drawing/2014/main" xmlns="" id="{F936ADA4-6D80-402C-A8C2-BD6B2EAB5111}"/>
              </a:ext>
            </a:extLst>
          </p:cNvPr>
          <p:cNvSpPr txBox="1">
            <a:spLocks/>
          </p:cNvSpPr>
          <p:nvPr/>
        </p:nvSpPr>
        <p:spPr>
          <a:xfrm>
            <a:off x="6858000" y="633031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14</a:t>
            </a:fld>
            <a:endParaRPr lang="en-US"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0180">
                                            <p:bg/>
                                          </p:spTgt>
                                        </p:tgtEl>
                                        <p:attrNameLst>
                                          <p:attrName>style.visibility</p:attrName>
                                        </p:attrNameLst>
                                      </p:cBhvr>
                                      <p:to>
                                        <p:strVal val="visible"/>
                                      </p:to>
                                    </p:set>
                                    <p:animEffect transition="in" filter="fade">
                                      <p:cBhvr>
                                        <p:cTn id="7" dur="2000"/>
                                        <p:tgtEl>
                                          <p:spTgt spid="50180">
                                            <p:bg/>
                                          </p:spTgt>
                                        </p:tgtEl>
                                      </p:cBhvr>
                                    </p:animEffect>
                                    <p:anim calcmode="lin" valueType="num">
                                      <p:cBhvr>
                                        <p:cTn id="8" dur="2000" fill="hold"/>
                                        <p:tgtEl>
                                          <p:spTgt spid="50180">
                                            <p:bg/>
                                          </p:spTgt>
                                        </p:tgtEl>
                                        <p:attrNameLst>
                                          <p:attrName>ppt_x</p:attrName>
                                        </p:attrNameLst>
                                      </p:cBhvr>
                                      <p:tavLst>
                                        <p:tav tm="0">
                                          <p:val>
                                            <p:strVal val="#ppt_x"/>
                                          </p:val>
                                        </p:tav>
                                        <p:tav tm="100000">
                                          <p:val>
                                            <p:strVal val="#ppt_x"/>
                                          </p:val>
                                        </p:tav>
                                      </p:tavLst>
                                    </p:anim>
                                    <p:anim calcmode="lin" valueType="num">
                                      <p:cBhvr>
                                        <p:cTn id="9" dur="2000" fill="hold"/>
                                        <p:tgtEl>
                                          <p:spTgt spid="50180">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0180">
                                            <p:txEl>
                                              <p:pRg st="0" end="0"/>
                                            </p:txEl>
                                          </p:spTgt>
                                        </p:tgtEl>
                                        <p:attrNameLst>
                                          <p:attrName>style.visibility</p:attrName>
                                        </p:attrNameLst>
                                      </p:cBhvr>
                                      <p:to>
                                        <p:strVal val="visible"/>
                                      </p:to>
                                    </p:set>
                                    <p:animEffect transition="in" filter="fade">
                                      <p:cBhvr>
                                        <p:cTn id="12" dur="2000"/>
                                        <p:tgtEl>
                                          <p:spTgt spid="50180">
                                            <p:txEl>
                                              <p:pRg st="0" end="0"/>
                                            </p:txEl>
                                          </p:spTgt>
                                        </p:tgtEl>
                                      </p:cBhvr>
                                    </p:animEffect>
                                    <p:anim calcmode="lin" valueType="num">
                                      <p:cBhvr>
                                        <p:cTn id="13" dur="2000" fill="hold"/>
                                        <p:tgtEl>
                                          <p:spTgt spid="50180">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50180">
                                            <p:txEl>
                                              <p:pRg st="0" end="0"/>
                                            </p:txEl>
                                          </p:spTgt>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50180">
                                            <p:txEl>
                                              <p:pRg st="1" end="1"/>
                                            </p:txEl>
                                          </p:spTgt>
                                        </p:tgtEl>
                                        <p:attrNameLst>
                                          <p:attrName>style.visibility</p:attrName>
                                        </p:attrNameLst>
                                      </p:cBhvr>
                                      <p:to>
                                        <p:strVal val="visible"/>
                                      </p:to>
                                    </p:set>
                                    <p:animEffect transition="in" filter="fade">
                                      <p:cBhvr>
                                        <p:cTn id="18" dur="2000"/>
                                        <p:tgtEl>
                                          <p:spTgt spid="50180">
                                            <p:txEl>
                                              <p:pRg st="1" end="1"/>
                                            </p:txEl>
                                          </p:spTgt>
                                        </p:tgtEl>
                                      </p:cBhvr>
                                    </p:animEffect>
                                    <p:anim calcmode="lin" valueType="num">
                                      <p:cBhvr>
                                        <p:cTn id="19" dur="2000" fill="hold"/>
                                        <p:tgtEl>
                                          <p:spTgt spid="50180">
                                            <p:txEl>
                                              <p:pRg st="1" end="1"/>
                                            </p:txEl>
                                          </p:spTgt>
                                        </p:tgtEl>
                                        <p:attrNameLst>
                                          <p:attrName>ppt_x</p:attrName>
                                        </p:attrNameLst>
                                      </p:cBhvr>
                                      <p:tavLst>
                                        <p:tav tm="0">
                                          <p:val>
                                            <p:strVal val="#ppt_x"/>
                                          </p:val>
                                        </p:tav>
                                        <p:tav tm="100000">
                                          <p:val>
                                            <p:strVal val="#ppt_x"/>
                                          </p:val>
                                        </p:tav>
                                      </p:tavLst>
                                    </p:anim>
                                    <p:anim calcmode="lin" valueType="num">
                                      <p:cBhvr>
                                        <p:cTn id="20" dur="2000" fill="hold"/>
                                        <p:tgtEl>
                                          <p:spTgt spid="50180">
                                            <p:txEl>
                                              <p:pRg st="1" end="1"/>
                                            </p:txEl>
                                          </p:spTgt>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4000"/>
                            </p:stCondLst>
                            <p:childTnLst>
                              <p:par>
                                <p:cTn id="22" presetID="42" presetClass="entr" presetSubtype="0" fill="hold" grpId="0" nodeType="afterEffect">
                                  <p:stCondLst>
                                    <p:cond delay="0"/>
                                  </p:stCondLst>
                                  <p:childTnLst>
                                    <p:set>
                                      <p:cBhvr>
                                        <p:cTn id="23" dur="1" fill="hold">
                                          <p:stCondLst>
                                            <p:cond delay="0"/>
                                          </p:stCondLst>
                                        </p:cTn>
                                        <p:tgtEl>
                                          <p:spTgt spid="50180">
                                            <p:txEl>
                                              <p:pRg st="2" end="2"/>
                                            </p:txEl>
                                          </p:spTgt>
                                        </p:tgtEl>
                                        <p:attrNameLst>
                                          <p:attrName>style.visibility</p:attrName>
                                        </p:attrNameLst>
                                      </p:cBhvr>
                                      <p:to>
                                        <p:strVal val="visible"/>
                                      </p:to>
                                    </p:set>
                                    <p:animEffect transition="in" filter="fade">
                                      <p:cBhvr>
                                        <p:cTn id="24" dur="2000"/>
                                        <p:tgtEl>
                                          <p:spTgt spid="50180">
                                            <p:txEl>
                                              <p:pRg st="2" end="2"/>
                                            </p:txEl>
                                          </p:spTgt>
                                        </p:tgtEl>
                                      </p:cBhvr>
                                    </p:animEffect>
                                    <p:anim calcmode="lin" valueType="num">
                                      <p:cBhvr>
                                        <p:cTn id="25" dur="2000" fill="hold"/>
                                        <p:tgtEl>
                                          <p:spTgt spid="50180">
                                            <p:txEl>
                                              <p:pRg st="2" end="2"/>
                                            </p:txEl>
                                          </p:spTgt>
                                        </p:tgtEl>
                                        <p:attrNameLst>
                                          <p:attrName>ppt_x</p:attrName>
                                        </p:attrNameLst>
                                      </p:cBhvr>
                                      <p:tavLst>
                                        <p:tav tm="0">
                                          <p:val>
                                            <p:strVal val="#ppt_x"/>
                                          </p:val>
                                        </p:tav>
                                        <p:tav tm="100000">
                                          <p:val>
                                            <p:strVal val="#ppt_x"/>
                                          </p:val>
                                        </p:tav>
                                      </p:tavLst>
                                    </p:anim>
                                    <p:anim calcmode="lin" valueType="num">
                                      <p:cBhvr>
                                        <p:cTn id="26" dur="2000" fill="hold"/>
                                        <p:tgtEl>
                                          <p:spTgt spid="50180">
                                            <p:txEl>
                                              <p:pRg st="2" end="2"/>
                                            </p:txEl>
                                          </p:spTgt>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6000"/>
                            </p:stCondLst>
                            <p:childTnLst>
                              <p:par>
                                <p:cTn id="28" presetID="42" presetClass="entr" presetSubtype="0" fill="hold" grpId="0" nodeType="afterEffect">
                                  <p:stCondLst>
                                    <p:cond delay="0"/>
                                  </p:stCondLst>
                                  <p:childTnLst>
                                    <p:set>
                                      <p:cBhvr>
                                        <p:cTn id="29" dur="1" fill="hold">
                                          <p:stCondLst>
                                            <p:cond delay="0"/>
                                          </p:stCondLst>
                                        </p:cTn>
                                        <p:tgtEl>
                                          <p:spTgt spid="50180">
                                            <p:txEl>
                                              <p:pRg st="3" end="3"/>
                                            </p:txEl>
                                          </p:spTgt>
                                        </p:tgtEl>
                                        <p:attrNameLst>
                                          <p:attrName>style.visibility</p:attrName>
                                        </p:attrNameLst>
                                      </p:cBhvr>
                                      <p:to>
                                        <p:strVal val="visible"/>
                                      </p:to>
                                    </p:set>
                                    <p:animEffect transition="in" filter="fade">
                                      <p:cBhvr>
                                        <p:cTn id="30" dur="2000"/>
                                        <p:tgtEl>
                                          <p:spTgt spid="50180">
                                            <p:txEl>
                                              <p:pRg st="3" end="3"/>
                                            </p:txEl>
                                          </p:spTgt>
                                        </p:tgtEl>
                                      </p:cBhvr>
                                    </p:animEffect>
                                    <p:anim calcmode="lin" valueType="num">
                                      <p:cBhvr>
                                        <p:cTn id="31" dur="2000" fill="hold"/>
                                        <p:tgtEl>
                                          <p:spTgt spid="50180">
                                            <p:txEl>
                                              <p:pRg st="3" end="3"/>
                                            </p:txEl>
                                          </p:spTgt>
                                        </p:tgtEl>
                                        <p:attrNameLst>
                                          <p:attrName>ppt_x</p:attrName>
                                        </p:attrNameLst>
                                      </p:cBhvr>
                                      <p:tavLst>
                                        <p:tav tm="0">
                                          <p:val>
                                            <p:strVal val="#ppt_x"/>
                                          </p:val>
                                        </p:tav>
                                        <p:tav tm="100000">
                                          <p:val>
                                            <p:strVal val="#ppt_x"/>
                                          </p:val>
                                        </p:tav>
                                      </p:tavLst>
                                    </p:anim>
                                    <p:anim calcmode="lin" valueType="num">
                                      <p:cBhvr>
                                        <p:cTn id="32" dur="2000" fill="hold"/>
                                        <p:tgtEl>
                                          <p:spTgt spid="50180">
                                            <p:txEl>
                                              <p:pRg st="3" end="3"/>
                                            </p:txEl>
                                          </p:spTgt>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8000"/>
                            </p:stCondLst>
                            <p:childTnLst>
                              <p:par>
                                <p:cTn id="34" presetID="42" presetClass="entr" presetSubtype="0" fill="hold" grpId="0" nodeType="afterEffect">
                                  <p:stCondLst>
                                    <p:cond delay="0"/>
                                  </p:stCondLst>
                                  <p:childTnLst>
                                    <p:set>
                                      <p:cBhvr>
                                        <p:cTn id="35" dur="1" fill="hold">
                                          <p:stCondLst>
                                            <p:cond delay="0"/>
                                          </p:stCondLst>
                                        </p:cTn>
                                        <p:tgtEl>
                                          <p:spTgt spid="50180">
                                            <p:txEl>
                                              <p:pRg st="4" end="4"/>
                                            </p:txEl>
                                          </p:spTgt>
                                        </p:tgtEl>
                                        <p:attrNameLst>
                                          <p:attrName>style.visibility</p:attrName>
                                        </p:attrNameLst>
                                      </p:cBhvr>
                                      <p:to>
                                        <p:strVal val="visible"/>
                                      </p:to>
                                    </p:set>
                                    <p:animEffect transition="in" filter="fade">
                                      <p:cBhvr>
                                        <p:cTn id="36" dur="2000"/>
                                        <p:tgtEl>
                                          <p:spTgt spid="50180">
                                            <p:txEl>
                                              <p:pRg st="4" end="4"/>
                                            </p:txEl>
                                          </p:spTgt>
                                        </p:tgtEl>
                                      </p:cBhvr>
                                    </p:animEffect>
                                    <p:anim calcmode="lin" valueType="num">
                                      <p:cBhvr>
                                        <p:cTn id="37" dur="2000" fill="hold"/>
                                        <p:tgtEl>
                                          <p:spTgt spid="50180">
                                            <p:txEl>
                                              <p:pRg st="4" end="4"/>
                                            </p:txEl>
                                          </p:spTgt>
                                        </p:tgtEl>
                                        <p:attrNameLst>
                                          <p:attrName>ppt_x</p:attrName>
                                        </p:attrNameLst>
                                      </p:cBhvr>
                                      <p:tavLst>
                                        <p:tav tm="0">
                                          <p:val>
                                            <p:strVal val="#ppt_x"/>
                                          </p:val>
                                        </p:tav>
                                        <p:tav tm="100000">
                                          <p:val>
                                            <p:strVal val="#ppt_x"/>
                                          </p:val>
                                        </p:tav>
                                      </p:tavLst>
                                    </p:anim>
                                    <p:anim calcmode="lin" valueType="num">
                                      <p:cBhvr>
                                        <p:cTn id="38" dur="2000" fill="hold"/>
                                        <p:tgtEl>
                                          <p:spTgt spid="5018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bldLvl="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title"/>
          </p:nvPr>
        </p:nvSpPr>
        <p:spPr>
          <a:xfrm>
            <a:off x="478221" y="729944"/>
            <a:ext cx="8229600" cy="838200"/>
          </a:xfrm>
        </p:spPr>
        <p:txBody>
          <a:bodyPr/>
          <a:lstStyle/>
          <a:p>
            <a:r>
              <a:rPr lang="en-US" altLang="en-US" sz="3500" dirty="0">
                <a:ea typeface="ＭＳ Ｐゴシック" pitchFamily="34" charset="-128"/>
              </a:rPr>
              <a:t>Sales Mix When Resources are Constrained – Illustration</a:t>
            </a:r>
          </a:p>
        </p:txBody>
      </p:sp>
      <p:sp>
        <p:nvSpPr>
          <p:cNvPr id="109571" name="TextBox 11"/>
          <p:cNvSpPr txBox="1">
            <a:spLocks noChangeArrowheads="1"/>
          </p:cNvSpPr>
          <p:nvPr/>
        </p:nvSpPr>
        <p:spPr bwMode="auto">
          <a:xfrm>
            <a:off x="525517" y="1810119"/>
            <a:ext cx="82772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200" b="1" dirty="0">
                <a:latin typeface="Arial Narrow" pitchFamily="34" charset="0"/>
              </a:rPr>
              <a:t>Company makes and sells two models of scooters, using the same machines.  </a:t>
            </a:r>
          </a:p>
        </p:txBody>
      </p:sp>
      <p:sp>
        <p:nvSpPr>
          <p:cNvPr id="41991" name="Rectangle 18"/>
          <p:cNvSpPr>
            <a:spLocks noChangeArrowheads="1"/>
          </p:cNvSpPr>
          <p:nvPr/>
        </p:nvSpPr>
        <p:spPr bwMode="auto">
          <a:xfrm>
            <a:off x="192142" y="2514748"/>
            <a:ext cx="8610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000" dirty="0">
                <a:solidFill>
                  <a:srgbClr val="C00000"/>
                </a:solidFill>
                <a:latin typeface="Arial Narrow" pitchFamily="34" charset="0"/>
              </a:rPr>
              <a:t>Pro uses one machine hour per unit; Max uses two machine hours per unit.</a:t>
            </a:r>
            <a:br>
              <a:rPr lang="en-US" altLang="en-US" sz="2000" dirty="0">
                <a:solidFill>
                  <a:srgbClr val="C00000"/>
                </a:solidFill>
                <a:latin typeface="Arial Narrow" pitchFamily="34" charset="0"/>
              </a:rPr>
            </a:br>
            <a:r>
              <a:rPr lang="en-US" altLang="en-US" sz="2000" dirty="0">
                <a:solidFill>
                  <a:srgbClr val="C00000"/>
                </a:solidFill>
                <a:latin typeface="Arial Narrow" pitchFamily="34" charset="0"/>
              </a:rPr>
              <a:t>We need to determine each product’s </a:t>
            </a:r>
            <a:r>
              <a:rPr lang="en-US" altLang="en-US" sz="2000" b="1" i="1" dirty="0">
                <a:solidFill>
                  <a:srgbClr val="C00000"/>
                </a:solidFill>
                <a:latin typeface="Arial Narrow" pitchFamily="34" charset="0"/>
              </a:rPr>
              <a:t>contribution margin per machine hour</a:t>
            </a:r>
            <a:r>
              <a:rPr lang="en-US" altLang="en-US" sz="2000" dirty="0">
                <a:solidFill>
                  <a:srgbClr val="C00000"/>
                </a:solidFill>
                <a:latin typeface="Arial Narrow" pitchFamily="34" charset="0"/>
              </a:rPr>
              <a:t>. </a:t>
            </a:r>
          </a:p>
        </p:txBody>
      </p:sp>
      <p:sp>
        <p:nvSpPr>
          <p:cNvPr id="16" name="TextBox 15"/>
          <p:cNvSpPr txBox="1">
            <a:spLocks noChangeArrowheads="1"/>
          </p:cNvSpPr>
          <p:nvPr/>
        </p:nvSpPr>
        <p:spPr bwMode="auto">
          <a:xfrm>
            <a:off x="228600" y="5086748"/>
            <a:ext cx="8686800" cy="1200329"/>
          </a:xfrm>
          <a:prstGeom prst="rect">
            <a:avLst/>
          </a:prstGeom>
          <a:solidFill>
            <a:srgbClr val="FFFF89"/>
          </a:solidFill>
          <a:ln w="9525">
            <a:solidFill>
              <a:schemeClr val="tx2"/>
            </a:solidFill>
            <a:miter lim="800000"/>
            <a:headEnd/>
            <a:tailEnd/>
          </a:ln>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r>
              <a:rPr lang="en-US" altLang="en-US" sz="1800" b="1" dirty="0">
                <a:latin typeface="Arial" charset="0"/>
              </a:rPr>
              <a:t>Decision rule</a:t>
            </a:r>
            <a:r>
              <a:rPr lang="en-US" altLang="en-US" sz="1800" dirty="0">
                <a:latin typeface="Arial" charset="0"/>
              </a:rPr>
              <a:t>: Produce the model that yields the highest contribution margin per machine hour until market demand is satisfied.</a:t>
            </a:r>
          </a:p>
          <a:p>
            <a:pPr>
              <a:spcBef>
                <a:spcPct val="0"/>
              </a:spcBef>
              <a:buFontTx/>
              <a:buNone/>
            </a:pPr>
            <a:r>
              <a:rPr lang="en-US" altLang="en-US" sz="1800" dirty="0">
                <a:latin typeface="Arial" charset="0"/>
              </a:rPr>
              <a:t>Pro model has a higher </a:t>
            </a:r>
            <a:r>
              <a:rPr lang="en-US" altLang="en-US" sz="1800" b="1" u="sng" dirty="0">
                <a:latin typeface="Arial" charset="0"/>
              </a:rPr>
              <a:t>contribution margin of $150 per machine hour</a:t>
            </a:r>
            <a:r>
              <a:rPr lang="en-US" altLang="en-US" sz="1800" dirty="0">
                <a:latin typeface="Arial" charset="0"/>
              </a:rPr>
              <a:t>. The company should produce as many units of Pro as possible, up to market demand.</a:t>
            </a:r>
          </a:p>
        </p:txBody>
      </p:sp>
      <p:sp>
        <p:nvSpPr>
          <p:cNvPr id="18" name="TextBox 17"/>
          <p:cNvSpPr txBox="1"/>
          <p:nvPr/>
        </p:nvSpPr>
        <p:spPr>
          <a:xfrm>
            <a:off x="6852920" y="3312201"/>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23.5</a:t>
            </a:r>
          </a:p>
        </p:txBody>
      </p:sp>
      <p:sp>
        <p:nvSpPr>
          <p:cNvPr id="13" name="Rounded Rectangle 7">
            <a:extLst>
              <a:ext uri="{FF2B5EF4-FFF2-40B4-BE49-F238E27FC236}">
                <a16:creationId xmlns:a16="http://schemas.microsoft.com/office/drawing/2014/main" xmlns="" id="{E3F984E4-671A-43CC-BA87-47BB9B068F0B}"/>
              </a:ext>
            </a:extLst>
          </p:cNvPr>
          <p:cNvSpPr/>
          <p:nvPr/>
        </p:nvSpPr>
        <p:spPr>
          <a:xfrm>
            <a:off x="1" y="6612921"/>
            <a:ext cx="42671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P3</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sales mix with constrained resources.</a:t>
            </a:r>
          </a:p>
        </p:txBody>
      </p:sp>
      <p:sp>
        <p:nvSpPr>
          <p:cNvPr id="14" name="Rectangle 13">
            <a:extLst>
              <a:ext uri="{FF2B5EF4-FFF2-40B4-BE49-F238E27FC236}">
                <a16:creationId xmlns:a16="http://schemas.microsoft.com/office/drawing/2014/main" xmlns="" id="{5F0FD4B6-9B3B-5143-B381-A38CB8E13DC0}"/>
              </a:ext>
            </a:extLst>
          </p:cNvPr>
          <p:cNvSpPr>
            <a:spLocks noGrp="1" noChangeArrowheads="1"/>
          </p:cNvSpPr>
          <p:nvPr/>
        </p:nvSpPr>
        <p:spPr bwMode="auto">
          <a:xfrm>
            <a:off x="6521570" y="63843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5" name="Slide Number Placeholder 7">
            <a:extLst>
              <a:ext uri="{FF2B5EF4-FFF2-40B4-BE49-F238E27FC236}">
                <a16:creationId xmlns:a16="http://schemas.microsoft.com/office/drawing/2014/main" xmlns="" id="{A627A3CE-41AC-6A43-8634-C2A19D470E77}"/>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BA4EFE27-1A9D-4BDC-BD32-B8733FE63300}"/>
              </a:ext>
            </a:extLst>
          </p:cNvPr>
          <p:cNvPicPr>
            <a:picLocks noChangeAspect="1"/>
          </p:cNvPicPr>
          <p:nvPr/>
        </p:nvPicPr>
        <p:blipFill>
          <a:blip r:embed="rId3"/>
          <a:stretch>
            <a:fillRect/>
          </a:stretch>
        </p:blipFill>
        <p:spPr>
          <a:xfrm>
            <a:off x="1995763" y="3244557"/>
            <a:ext cx="4466667" cy="1733333"/>
          </a:xfrm>
          <a:prstGeom prst="rect">
            <a:avLst/>
          </a:prstGeom>
        </p:spPr>
      </p:pic>
      <p:sp>
        <p:nvSpPr>
          <p:cNvPr id="11" name="Slide Number Placeholder 7">
            <a:extLst>
              <a:ext uri="{FF2B5EF4-FFF2-40B4-BE49-F238E27FC236}">
                <a16:creationId xmlns:a16="http://schemas.microsoft.com/office/drawing/2014/main" xmlns="" id="{6A9FD7EA-30A3-45AE-AF84-5F213BC19E8C}"/>
              </a:ext>
            </a:extLst>
          </p:cNvPr>
          <p:cNvSpPr txBox="1">
            <a:spLocks/>
          </p:cNvSpPr>
          <p:nvPr/>
        </p:nvSpPr>
        <p:spPr>
          <a:xfrm>
            <a:off x="6852920" y="6394482"/>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15</a:t>
            </a:fld>
            <a:endParaRPr lang="en-US" dirty="0">
              <a:solidFill>
                <a:schemeClr val="tx1">
                  <a:lumMod val="50000"/>
                  <a:lumOff val="50000"/>
                </a:schemeClr>
              </a:solidFill>
            </a:endParaRPr>
          </a:p>
        </p:txBody>
      </p:sp>
    </p:spTree>
    <p:extLst>
      <p:ext uri="{BB962C8B-B14F-4D97-AF65-F5344CB8AC3E}">
        <p14:creationId xmlns:p14="http://schemas.microsoft.com/office/powerpoint/2010/main" val="3000578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991">
                                            <p:txEl>
                                              <p:pRg st="0" end="0"/>
                                            </p:txEl>
                                          </p:spTgt>
                                        </p:tgtEl>
                                        <p:attrNameLst>
                                          <p:attrName>style.visibility</p:attrName>
                                        </p:attrNameLst>
                                      </p:cBhvr>
                                      <p:to>
                                        <p:strVal val="visible"/>
                                      </p:to>
                                    </p:set>
                                    <p:animEffect transition="in" filter="fade">
                                      <p:cBhvr>
                                        <p:cTn id="7" dur="1000"/>
                                        <p:tgtEl>
                                          <p:spTgt spid="41991">
                                            <p:txEl>
                                              <p:pRg st="0" end="0"/>
                                            </p:txEl>
                                          </p:spTgt>
                                        </p:tgtEl>
                                      </p:cBhvr>
                                    </p:animEffect>
                                    <p:anim calcmode="lin" valueType="num">
                                      <p:cBhvr>
                                        <p:cTn id="8" dur="1000" fill="hold"/>
                                        <p:tgtEl>
                                          <p:spTgt spid="419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checkerboard(across)">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build="p" bldLvl="2"/>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title"/>
          </p:nvPr>
        </p:nvSpPr>
        <p:spPr>
          <a:xfrm>
            <a:off x="478221" y="729944"/>
            <a:ext cx="8229600" cy="838200"/>
          </a:xfrm>
        </p:spPr>
        <p:txBody>
          <a:bodyPr/>
          <a:lstStyle/>
          <a:p>
            <a:r>
              <a:rPr lang="en-US" altLang="en-US" sz="3500" dirty="0">
                <a:ea typeface="ＭＳ Ｐゴシック" pitchFamily="34" charset="-128"/>
              </a:rPr>
              <a:t>Sales Mix When Resources are Constrained and Unlimited Demand - Illustration</a:t>
            </a:r>
          </a:p>
        </p:txBody>
      </p:sp>
      <p:sp>
        <p:nvSpPr>
          <p:cNvPr id="16" name="TextBox 15"/>
          <p:cNvSpPr txBox="1">
            <a:spLocks noChangeArrowheads="1"/>
          </p:cNvSpPr>
          <p:nvPr/>
        </p:nvSpPr>
        <p:spPr bwMode="auto">
          <a:xfrm>
            <a:off x="478220" y="5185411"/>
            <a:ext cx="8056179" cy="646331"/>
          </a:xfrm>
          <a:prstGeom prst="rect">
            <a:avLst/>
          </a:prstGeom>
          <a:solidFill>
            <a:srgbClr val="FFFF89"/>
          </a:solidFill>
          <a:ln w="9525">
            <a:solidFill>
              <a:schemeClr val="tx2"/>
            </a:solidFill>
            <a:miter lim="800000"/>
            <a:headEnd/>
            <a:tailEnd/>
          </a:ln>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r>
              <a:rPr lang="en-US" altLang="en-US" sz="1800" b="1" dirty="0">
                <a:latin typeface="Arial" charset="0"/>
              </a:rPr>
              <a:t>Decision rule</a:t>
            </a:r>
            <a:r>
              <a:rPr lang="en-US" altLang="en-US" sz="1800" dirty="0">
                <a:latin typeface="Arial" charset="0"/>
              </a:rPr>
              <a:t>: If demand for products is unlimited, devote all machine hours to production of the most profitable product (per unit of scarce resource). </a:t>
            </a:r>
          </a:p>
        </p:txBody>
      </p:sp>
      <p:sp>
        <p:nvSpPr>
          <p:cNvPr id="18" name="TextBox 17"/>
          <p:cNvSpPr txBox="1"/>
          <p:nvPr/>
        </p:nvSpPr>
        <p:spPr>
          <a:xfrm>
            <a:off x="7994431" y="3273855"/>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23.6</a:t>
            </a:r>
          </a:p>
        </p:txBody>
      </p:sp>
      <p:sp>
        <p:nvSpPr>
          <p:cNvPr id="13" name="Rounded Rectangle 7">
            <a:extLst>
              <a:ext uri="{FF2B5EF4-FFF2-40B4-BE49-F238E27FC236}">
                <a16:creationId xmlns:a16="http://schemas.microsoft.com/office/drawing/2014/main" xmlns="" id="{E3F984E4-671A-43CC-BA87-47BB9B068F0B}"/>
              </a:ext>
            </a:extLst>
          </p:cNvPr>
          <p:cNvSpPr/>
          <p:nvPr/>
        </p:nvSpPr>
        <p:spPr>
          <a:xfrm>
            <a:off x="1" y="6612921"/>
            <a:ext cx="42671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P3</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sales mix with constrained resources.</a:t>
            </a:r>
          </a:p>
        </p:txBody>
      </p:sp>
      <p:sp>
        <p:nvSpPr>
          <p:cNvPr id="14" name="Rectangle 13">
            <a:extLst>
              <a:ext uri="{FF2B5EF4-FFF2-40B4-BE49-F238E27FC236}">
                <a16:creationId xmlns:a16="http://schemas.microsoft.com/office/drawing/2014/main" xmlns="" id="{5F0FD4B6-9B3B-5143-B381-A38CB8E13DC0}"/>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5" name="Slide Number Placeholder 7">
            <a:extLst>
              <a:ext uri="{FF2B5EF4-FFF2-40B4-BE49-F238E27FC236}">
                <a16:creationId xmlns:a16="http://schemas.microsoft.com/office/drawing/2014/main" xmlns="" id="{A627A3CE-41AC-6A43-8634-C2A19D470E77}"/>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2" name="TextBox 11">
            <a:extLst>
              <a:ext uri="{FF2B5EF4-FFF2-40B4-BE49-F238E27FC236}">
                <a16:creationId xmlns:a16="http://schemas.microsoft.com/office/drawing/2014/main" xmlns="" id="{5B20780F-7B7D-4FF9-8A19-8D87FB4D9A16}"/>
              </a:ext>
            </a:extLst>
          </p:cNvPr>
          <p:cNvSpPr txBox="1">
            <a:spLocks noChangeArrowheads="1"/>
          </p:cNvSpPr>
          <p:nvPr/>
        </p:nvSpPr>
        <p:spPr bwMode="auto">
          <a:xfrm>
            <a:off x="525517" y="1810119"/>
            <a:ext cx="82772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200" b="1" dirty="0">
                <a:latin typeface="Arial Narrow" pitchFamily="34" charset="0"/>
              </a:rPr>
              <a:t>Company makes and sells two models of scooters, using the same machines.  </a:t>
            </a:r>
          </a:p>
        </p:txBody>
      </p:sp>
      <p:sp>
        <p:nvSpPr>
          <p:cNvPr id="17" name="Rectangle 18">
            <a:extLst>
              <a:ext uri="{FF2B5EF4-FFF2-40B4-BE49-F238E27FC236}">
                <a16:creationId xmlns:a16="http://schemas.microsoft.com/office/drawing/2014/main" xmlns="" id="{ADBE4932-8684-4F8E-9B1E-9E081F8CBF78}"/>
              </a:ext>
            </a:extLst>
          </p:cNvPr>
          <p:cNvSpPr>
            <a:spLocks noChangeArrowheads="1"/>
          </p:cNvSpPr>
          <p:nvPr/>
        </p:nvSpPr>
        <p:spPr bwMode="auto">
          <a:xfrm>
            <a:off x="266700" y="2467592"/>
            <a:ext cx="8610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000" dirty="0">
                <a:solidFill>
                  <a:srgbClr val="C00000"/>
                </a:solidFill>
                <a:latin typeface="Arial Narrow" pitchFamily="34" charset="0"/>
              </a:rPr>
              <a:t>Pro uses one machine hour per unit; Max uses two machine hours per unit.</a:t>
            </a:r>
            <a:br>
              <a:rPr lang="en-US" altLang="en-US" sz="2000" dirty="0">
                <a:solidFill>
                  <a:srgbClr val="C00000"/>
                </a:solidFill>
                <a:latin typeface="Arial Narrow" pitchFamily="34" charset="0"/>
              </a:rPr>
            </a:br>
            <a:r>
              <a:rPr lang="en-US" altLang="en-US" sz="2000" dirty="0">
                <a:solidFill>
                  <a:srgbClr val="C00000"/>
                </a:solidFill>
                <a:latin typeface="Arial Narrow" pitchFamily="34" charset="0"/>
              </a:rPr>
              <a:t>We need to determine each product’s </a:t>
            </a:r>
            <a:r>
              <a:rPr lang="en-US" altLang="en-US" sz="2000" b="1" i="1" dirty="0">
                <a:solidFill>
                  <a:srgbClr val="C00000"/>
                </a:solidFill>
                <a:latin typeface="Arial Narrow" pitchFamily="34" charset="0"/>
              </a:rPr>
              <a:t>contribution margin per machine hour</a:t>
            </a:r>
            <a:r>
              <a:rPr lang="en-US" altLang="en-US" sz="2000" dirty="0">
                <a:solidFill>
                  <a:srgbClr val="C00000"/>
                </a:solidFill>
                <a:latin typeface="Arial Narrow" pitchFamily="34" charset="0"/>
              </a:rPr>
              <a:t>. </a:t>
            </a:r>
          </a:p>
        </p:txBody>
      </p:sp>
      <p:sp>
        <p:nvSpPr>
          <p:cNvPr id="11" name="Slide Number Placeholder 7">
            <a:extLst>
              <a:ext uri="{FF2B5EF4-FFF2-40B4-BE49-F238E27FC236}">
                <a16:creationId xmlns:a16="http://schemas.microsoft.com/office/drawing/2014/main" xmlns="" id="{A64C3A7D-7D64-4BA9-B184-E06EADBD4FEB}"/>
              </a:ext>
            </a:extLst>
          </p:cNvPr>
          <p:cNvSpPr txBox="1">
            <a:spLocks/>
          </p:cNvSpPr>
          <p:nvPr/>
        </p:nvSpPr>
        <p:spPr>
          <a:xfrm>
            <a:off x="6764721" y="6344467"/>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16</a:t>
            </a:fld>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DBC99D8C-0DE7-4DE7-BC91-1AD489391732}"/>
              </a:ext>
            </a:extLst>
          </p:cNvPr>
          <p:cNvPicPr>
            <a:picLocks noChangeAspect="1"/>
          </p:cNvPicPr>
          <p:nvPr/>
        </p:nvPicPr>
        <p:blipFill>
          <a:blip r:embed="rId3"/>
          <a:stretch>
            <a:fillRect/>
          </a:stretch>
        </p:blipFill>
        <p:spPr>
          <a:xfrm>
            <a:off x="413845" y="3286184"/>
            <a:ext cx="7706710" cy="1740632"/>
          </a:xfrm>
          <a:prstGeom prst="rect">
            <a:avLst/>
          </a:prstGeom>
        </p:spPr>
      </p:pic>
    </p:spTree>
    <p:extLst>
      <p:ext uri="{BB962C8B-B14F-4D97-AF65-F5344CB8AC3E}">
        <p14:creationId xmlns:p14="http://schemas.microsoft.com/office/powerpoint/2010/main" val="77191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fade">
                                      <p:cBhvr>
                                        <p:cTn id="12" dur="1000"/>
                                        <p:tgtEl>
                                          <p:spTgt spid="17">
                                            <p:txEl>
                                              <p:pRg st="0" end="0"/>
                                            </p:txEl>
                                          </p:spTgt>
                                        </p:tgtEl>
                                      </p:cBhvr>
                                    </p:animEffect>
                                    <p:anim calcmode="lin" valueType="num">
                                      <p:cBhvr>
                                        <p:cTn id="13"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title"/>
          </p:nvPr>
        </p:nvSpPr>
        <p:spPr>
          <a:xfrm>
            <a:off x="478221" y="729944"/>
            <a:ext cx="8229600" cy="838200"/>
          </a:xfrm>
        </p:spPr>
        <p:txBody>
          <a:bodyPr/>
          <a:lstStyle/>
          <a:p>
            <a:r>
              <a:rPr lang="en-US" altLang="en-US" sz="3500" dirty="0">
                <a:ea typeface="ＭＳ Ｐゴシック" pitchFamily="34" charset="-128"/>
              </a:rPr>
              <a:t>Sales Mix When Resources are Constrained and Limited Demand - Illustration</a:t>
            </a:r>
          </a:p>
        </p:txBody>
      </p:sp>
      <p:sp>
        <p:nvSpPr>
          <p:cNvPr id="16" name="TextBox 15"/>
          <p:cNvSpPr txBox="1">
            <a:spLocks noChangeArrowheads="1"/>
          </p:cNvSpPr>
          <p:nvPr/>
        </p:nvSpPr>
        <p:spPr bwMode="auto">
          <a:xfrm>
            <a:off x="478221" y="5164512"/>
            <a:ext cx="7924800" cy="923330"/>
          </a:xfrm>
          <a:prstGeom prst="rect">
            <a:avLst/>
          </a:prstGeom>
          <a:solidFill>
            <a:srgbClr val="FFFF89"/>
          </a:solidFill>
          <a:ln w="9525">
            <a:solidFill>
              <a:schemeClr val="tx2"/>
            </a:solidFill>
            <a:miter lim="800000"/>
            <a:headEnd/>
            <a:tailEnd/>
          </a:ln>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spcBef>
                <a:spcPct val="0"/>
              </a:spcBef>
              <a:buFontTx/>
              <a:buNone/>
            </a:pPr>
            <a:r>
              <a:rPr lang="en-US" altLang="en-US" sz="1800" b="1" dirty="0">
                <a:latin typeface="Arial" charset="0"/>
              </a:rPr>
              <a:t>Decision rule</a:t>
            </a:r>
            <a:r>
              <a:rPr lang="en-US" altLang="en-US" sz="1800" dirty="0">
                <a:latin typeface="Arial" charset="0"/>
              </a:rPr>
              <a:t>: If demand for products is limited, produce the most profitable product (per unit of scarce resource) up to point of total demand. Use remaining capacity to produce the next most profitable product.</a:t>
            </a:r>
          </a:p>
        </p:txBody>
      </p:sp>
      <p:sp>
        <p:nvSpPr>
          <p:cNvPr id="18" name="TextBox 17"/>
          <p:cNvSpPr txBox="1"/>
          <p:nvPr/>
        </p:nvSpPr>
        <p:spPr>
          <a:xfrm>
            <a:off x="7869621" y="3483817"/>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23.7</a:t>
            </a:r>
          </a:p>
        </p:txBody>
      </p:sp>
      <p:sp>
        <p:nvSpPr>
          <p:cNvPr id="13" name="Rounded Rectangle 7">
            <a:extLst>
              <a:ext uri="{FF2B5EF4-FFF2-40B4-BE49-F238E27FC236}">
                <a16:creationId xmlns:a16="http://schemas.microsoft.com/office/drawing/2014/main" xmlns="" id="{E3F984E4-671A-43CC-BA87-47BB9B068F0B}"/>
              </a:ext>
            </a:extLst>
          </p:cNvPr>
          <p:cNvSpPr/>
          <p:nvPr/>
        </p:nvSpPr>
        <p:spPr>
          <a:xfrm>
            <a:off x="1" y="6612921"/>
            <a:ext cx="42671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P3</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sales mix with constrained resources.</a:t>
            </a:r>
          </a:p>
        </p:txBody>
      </p:sp>
      <p:sp>
        <p:nvSpPr>
          <p:cNvPr id="14" name="Rectangle 13">
            <a:extLst>
              <a:ext uri="{FF2B5EF4-FFF2-40B4-BE49-F238E27FC236}">
                <a16:creationId xmlns:a16="http://schemas.microsoft.com/office/drawing/2014/main" xmlns="" id="{5F0FD4B6-9B3B-5143-B381-A38CB8E13DC0}"/>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5" name="Slide Number Placeholder 7">
            <a:extLst>
              <a:ext uri="{FF2B5EF4-FFF2-40B4-BE49-F238E27FC236}">
                <a16:creationId xmlns:a16="http://schemas.microsoft.com/office/drawing/2014/main" xmlns="" id="{A627A3CE-41AC-6A43-8634-C2A19D470E77}"/>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2" name="TextBox 11">
            <a:extLst>
              <a:ext uri="{FF2B5EF4-FFF2-40B4-BE49-F238E27FC236}">
                <a16:creationId xmlns:a16="http://schemas.microsoft.com/office/drawing/2014/main" xmlns="" id="{0515BE80-18EE-4AFD-86E8-E09DC9DC46B4}"/>
              </a:ext>
            </a:extLst>
          </p:cNvPr>
          <p:cNvSpPr txBox="1">
            <a:spLocks noChangeArrowheads="1"/>
          </p:cNvSpPr>
          <p:nvPr/>
        </p:nvSpPr>
        <p:spPr bwMode="auto">
          <a:xfrm>
            <a:off x="525517" y="1810119"/>
            <a:ext cx="82772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200" b="1" dirty="0">
                <a:latin typeface="Arial Narrow" pitchFamily="34" charset="0"/>
              </a:rPr>
              <a:t>Company makes and sells two models of scooters, using the same machines.  </a:t>
            </a:r>
          </a:p>
        </p:txBody>
      </p:sp>
      <p:sp>
        <p:nvSpPr>
          <p:cNvPr id="17" name="Rectangle 18">
            <a:extLst>
              <a:ext uri="{FF2B5EF4-FFF2-40B4-BE49-F238E27FC236}">
                <a16:creationId xmlns:a16="http://schemas.microsoft.com/office/drawing/2014/main" xmlns="" id="{9F549C35-EE31-499B-AF2C-39DDDBD89FBD}"/>
              </a:ext>
            </a:extLst>
          </p:cNvPr>
          <p:cNvSpPr>
            <a:spLocks noChangeArrowheads="1"/>
          </p:cNvSpPr>
          <p:nvPr/>
        </p:nvSpPr>
        <p:spPr bwMode="auto">
          <a:xfrm>
            <a:off x="186855" y="2506677"/>
            <a:ext cx="8610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000" dirty="0">
                <a:solidFill>
                  <a:srgbClr val="C00000"/>
                </a:solidFill>
                <a:latin typeface="Arial Narrow" pitchFamily="34" charset="0"/>
              </a:rPr>
              <a:t>Pro uses one machine hour per unit; Max uses two machine hours per unit.</a:t>
            </a:r>
            <a:br>
              <a:rPr lang="en-US" altLang="en-US" sz="2000" dirty="0">
                <a:solidFill>
                  <a:srgbClr val="C00000"/>
                </a:solidFill>
                <a:latin typeface="Arial Narrow" pitchFamily="34" charset="0"/>
              </a:rPr>
            </a:br>
            <a:r>
              <a:rPr lang="en-US" altLang="en-US" sz="2000" dirty="0">
                <a:solidFill>
                  <a:srgbClr val="C00000"/>
                </a:solidFill>
                <a:latin typeface="Arial Narrow" pitchFamily="34" charset="0"/>
              </a:rPr>
              <a:t>We need to determine each product’s </a:t>
            </a:r>
            <a:r>
              <a:rPr lang="en-US" altLang="en-US" sz="2000" b="1" i="1" dirty="0">
                <a:solidFill>
                  <a:srgbClr val="C00000"/>
                </a:solidFill>
                <a:latin typeface="Arial Narrow" pitchFamily="34" charset="0"/>
              </a:rPr>
              <a:t>contribution margin per machine hour</a:t>
            </a:r>
            <a:r>
              <a:rPr lang="en-US" altLang="en-US" sz="2000" dirty="0">
                <a:solidFill>
                  <a:srgbClr val="C00000"/>
                </a:solidFill>
                <a:latin typeface="Arial Narrow" pitchFamily="34" charset="0"/>
              </a:rPr>
              <a:t>. </a:t>
            </a:r>
          </a:p>
        </p:txBody>
      </p:sp>
      <p:sp>
        <p:nvSpPr>
          <p:cNvPr id="11" name="Slide Number Placeholder 7">
            <a:extLst>
              <a:ext uri="{FF2B5EF4-FFF2-40B4-BE49-F238E27FC236}">
                <a16:creationId xmlns:a16="http://schemas.microsoft.com/office/drawing/2014/main" xmlns="" id="{3F106F06-2F11-4692-8D1F-A3A0A387778F}"/>
              </a:ext>
            </a:extLst>
          </p:cNvPr>
          <p:cNvSpPr txBox="1">
            <a:spLocks/>
          </p:cNvSpPr>
          <p:nvPr/>
        </p:nvSpPr>
        <p:spPr>
          <a:xfrm>
            <a:off x="6804211" y="633031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17</a:t>
            </a:fld>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BD82EFB5-E301-4012-8FE3-3FEA12E5537E}"/>
              </a:ext>
            </a:extLst>
          </p:cNvPr>
          <p:cNvPicPr>
            <a:picLocks noChangeAspect="1"/>
          </p:cNvPicPr>
          <p:nvPr/>
        </p:nvPicPr>
        <p:blipFill>
          <a:blip r:embed="rId3"/>
          <a:stretch>
            <a:fillRect/>
          </a:stretch>
        </p:blipFill>
        <p:spPr>
          <a:xfrm>
            <a:off x="280079" y="3354112"/>
            <a:ext cx="7517042" cy="1689781"/>
          </a:xfrm>
          <a:prstGeom prst="rect">
            <a:avLst/>
          </a:prstGeom>
        </p:spPr>
      </p:pic>
    </p:spTree>
    <p:extLst>
      <p:ext uri="{BB962C8B-B14F-4D97-AF65-F5344CB8AC3E}">
        <p14:creationId xmlns:p14="http://schemas.microsoft.com/office/powerpoint/2010/main" val="329475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fade">
                                      <p:cBhvr>
                                        <p:cTn id="12" dur="1000"/>
                                        <p:tgtEl>
                                          <p:spTgt spid="17">
                                            <p:txEl>
                                              <p:pRg st="0" end="0"/>
                                            </p:txEl>
                                          </p:spTgt>
                                        </p:tgtEl>
                                      </p:cBhvr>
                                    </p:animEffect>
                                    <p:anim calcmode="lin" valueType="num">
                                      <p:cBhvr>
                                        <p:cTn id="13"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4"/>
          <p:cNvSpPr>
            <a:spLocks noGrp="1"/>
          </p:cNvSpPr>
          <p:nvPr>
            <p:ph type="ctrTitle"/>
          </p:nvPr>
        </p:nvSpPr>
        <p:spPr>
          <a:xfrm>
            <a:off x="914400" y="18288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altLang="en-US" sz="4400" dirty="0">
                <a:ea typeface="ＭＳ Ｐゴシック" pitchFamily="34" charset="-128"/>
              </a:rPr>
              <a:t>Evaluate segment elimination decisions.</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12800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214247"/>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00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926" y="5162005"/>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057400" y="882562"/>
            <a:ext cx="5257800" cy="769441"/>
          </a:xfrm>
          <a:prstGeom prst="rect">
            <a:avLst/>
          </a:prstGeom>
          <a:noFill/>
        </p:spPr>
        <p:txBody>
          <a:bodyPr wrap="square" rtlCol="0">
            <a:spAutoFit/>
          </a:bodyPr>
          <a:lstStyle/>
          <a:p>
            <a:r>
              <a:rPr lang="en-US" altLang="en-US" sz="4400" b="1" dirty="0">
                <a:latin typeface="+mj-lt"/>
              </a:rPr>
              <a:t>Learning Objective P4</a:t>
            </a:r>
            <a:endParaRPr lang="en-US" sz="4400" dirty="0">
              <a:latin typeface="+mj-lt"/>
            </a:endParaRPr>
          </a:p>
        </p:txBody>
      </p:sp>
      <p:sp>
        <p:nvSpPr>
          <p:cNvPr id="10" name="Rectangle 9">
            <a:extLst>
              <a:ext uri="{FF2B5EF4-FFF2-40B4-BE49-F238E27FC236}">
                <a16:creationId xmlns:a16="http://schemas.microsoft.com/office/drawing/2014/main" xmlns="" id="{CFCF260B-6197-FA4D-8E0A-E2483D1A70C9}"/>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A09440D5-8088-834C-8FA0-3ADF3D8FC3BF}"/>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EF622D36-1A70-4915-BE06-A0B3CE1606E8}"/>
              </a:ext>
            </a:extLst>
          </p:cNvPr>
          <p:cNvSpPr txBox="1">
            <a:spLocks/>
          </p:cNvSpPr>
          <p:nvPr/>
        </p:nvSpPr>
        <p:spPr>
          <a:xfrm>
            <a:off x="6781800" y="6340474"/>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18</a:t>
            </a:fld>
            <a:endParaRPr lang="en-US" dirty="0">
              <a:solidFill>
                <a:schemeClr val="tx1">
                  <a:lumMod val="50000"/>
                  <a:lumOff val="50000"/>
                </a:schemeClr>
              </a:solidFill>
            </a:endParaRPr>
          </a:p>
        </p:txBody>
      </p:sp>
    </p:spTree>
    <p:extLst>
      <p:ext uri="{BB962C8B-B14F-4D97-AF65-F5344CB8AC3E}">
        <p14:creationId xmlns:p14="http://schemas.microsoft.com/office/powerpoint/2010/main" val="356969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ChangeArrowheads="1"/>
          </p:cNvSpPr>
          <p:nvPr/>
        </p:nvSpPr>
        <p:spPr bwMode="auto">
          <a:xfrm>
            <a:off x="304800" y="1387474"/>
            <a:ext cx="8382000" cy="3105978"/>
          </a:xfrm>
          <a:prstGeom prst="rect">
            <a:avLst/>
          </a:prstGeom>
          <a:solidFill>
            <a:schemeClr val="bg1">
              <a:lumMod val="95000"/>
            </a:schemeClr>
          </a:solidFill>
          <a:ln w="57150" cmpd="thickThin">
            <a:solidFill>
              <a:schemeClr val="accent4">
                <a:lumMod val="75000"/>
              </a:schemeClr>
            </a:solidFill>
            <a:miter lim="800000"/>
            <a:headEnd/>
            <a:tailEnd/>
          </a:ln>
        </p:spPr>
        <p:txBody>
          <a:bodyPr wrap="square" lIns="90488" tIns="44450" rIns="90488" bIns="44450">
            <a:spAutoFit/>
          </a:bodyPr>
          <a:lstStyle/>
          <a:p>
            <a:pPr marL="457200" indent="-457200" eaLnBrk="1" hangingPunct="1">
              <a:buFont typeface="Arial" panose="020B0604020202020204" pitchFamily="34" charset="0"/>
              <a:buChar char="•"/>
              <a:defRPr/>
            </a:pPr>
            <a:r>
              <a:rPr lang="en-US" sz="2800" b="1" dirty="0">
                <a:solidFill>
                  <a:schemeClr val="tx2"/>
                </a:solidFill>
                <a:latin typeface="Calibri" pitchFamily="-84" charset="0"/>
              </a:rPr>
              <a:t>A segment is a candidate for elimination if its </a:t>
            </a:r>
            <a:r>
              <a:rPr lang="en-US" sz="2800" b="1" dirty="0">
                <a:solidFill>
                  <a:srgbClr val="1F497D"/>
                </a:solidFill>
                <a:latin typeface="Calibri" pitchFamily="-84" charset="0"/>
              </a:rPr>
              <a:t>contribution margin is </a:t>
            </a:r>
            <a:r>
              <a:rPr lang="en-US" sz="2800" b="1" dirty="0">
                <a:solidFill>
                  <a:schemeClr val="tx2"/>
                </a:solidFill>
                <a:latin typeface="Calibri" pitchFamily="-84" charset="0"/>
              </a:rPr>
              <a:t>less than its </a:t>
            </a:r>
            <a:r>
              <a:rPr lang="en-US" sz="2800" b="1" dirty="0">
                <a:solidFill>
                  <a:srgbClr val="C00000"/>
                </a:solidFill>
                <a:latin typeface="Calibri" pitchFamily="-84" charset="0"/>
              </a:rPr>
              <a:t>avoidable</a:t>
            </a:r>
            <a:r>
              <a:rPr lang="en-US" sz="2800" b="1" dirty="0">
                <a:solidFill>
                  <a:schemeClr val="tx2"/>
                </a:solidFill>
                <a:latin typeface="Calibri" pitchFamily="-84" charset="0"/>
              </a:rPr>
              <a:t> fixed costs.  </a:t>
            </a:r>
          </a:p>
          <a:p>
            <a:pPr marL="457200" indent="-457200" eaLnBrk="1" hangingPunct="1">
              <a:buFont typeface="Arial" panose="020B0604020202020204" pitchFamily="34" charset="0"/>
              <a:buChar char="•"/>
              <a:defRPr/>
            </a:pPr>
            <a:r>
              <a:rPr lang="en-US" sz="2800" b="1" dirty="0">
                <a:solidFill>
                  <a:srgbClr val="C00000"/>
                </a:solidFill>
                <a:latin typeface="Calibri" pitchFamily="-84" charset="0"/>
              </a:rPr>
              <a:t>Avoidable</a:t>
            </a:r>
            <a:r>
              <a:rPr lang="en-US" sz="2800" b="1" dirty="0">
                <a:solidFill>
                  <a:schemeClr val="tx2"/>
                </a:solidFill>
                <a:latin typeface="Calibri" pitchFamily="-84" charset="0"/>
              </a:rPr>
              <a:t> costs are amounts that are eliminated when the segment is eliminated.</a:t>
            </a:r>
          </a:p>
          <a:p>
            <a:pPr marL="457200" indent="-457200" eaLnBrk="1" hangingPunct="1">
              <a:buFont typeface="Arial" panose="020B0604020202020204" pitchFamily="34" charset="0"/>
              <a:buChar char="•"/>
              <a:defRPr/>
            </a:pPr>
            <a:r>
              <a:rPr lang="en-US" sz="2800" b="1" dirty="0">
                <a:solidFill>
                  <a:srgbClr val="C00000"/>
                </a:solidFill>
                <a:latin typeface="Calibri" pitchFamily="-84" charset="0"/>
              </a:rPr>
              <a:t>Unavoidable</a:t>
            </a:r>
            <a:r>
              <a:rPr lang="en-US" sz="2800" b="1" dirty="0">
                <a:solidFill>
                  <a:schemeClr val="tx2"/>
                </a:solidFill>
                <a:latin typeface="Calibri" pitchFamily="-84" charset="0"/>
              </a:rPr>
              <a:t> costs are amounts that would remain even if the segment was eliminated.</a:t>
            </a:r>
          </a:p>
        </p:txBody>
      </p:sp>
      <p:sp>
        <p:nvSpPr>
          <p:cNvPr id="115715" name="Rectangle 6"/>
          <p:cNvSpPr>
            <a:spLocks noGrp="1" noChangeArrowheads="1"/>
          </p:cNvSpPr>
          <p:nvPr>
            <p:ph type="title"/>
          </p:nvPr>
        </p:nvSpPr>
        <p:spPr>
          <a:xfrm>
            <a:off x="457200" y="385763"/>
            <a:ext cx="8229600" cy="1143000"/>
          </a:xfrm>
        </p:spPr>
        <p:txBody>
          <a:bodyPr/>
          <a:lstStyle/>
          <a:p>
            <a:r>
              <a:rPr lang="en-US" altLang="en-US" sz="4000" dirty="0">
                <a:ea typeface="ＭＳ Ｐゴシック" pitchFamily="34" charset="-128"/>
              </a:rPr>
              <a:t>Segment Elimination</a:t>
            </a:r>
          </a:p>
        </p:txBody>
      </p:sp>
      <p:sp>
        <p:nvSpPr>
          <p:cNvPr id="13" name="Rounded Rectangle 12"/>
          <p:cNvSpPr/>
          <p:nvPr/>
        </p:nvSpPr>
        <p:spPr>
          <a:xfrm>
            <a:off x="1" y="6612921"/>
            <a:ext cx="38099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P4</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segment elimination decisions.</a:t>
            </a:r>
          </a:p>
        </p:txBody>
      </p:sp>
      <p:sp>
        <p:nvSpPr>
          <p:cNvPr id="9" name="Rectangle 8">
            <a:extLst>
              <a:ext uri="{FF2B5EF4-FFF2-40B4-BE49-F238E27FC236}">
                <a16:creationId xmlns:a16="http://schemas.microsoft.com/office/drawing/2014/main" xmlns="" id="{671A552A-0472-C04E-915B-78555280FA90}"/>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0" name="Slide Number Placeholder 7">
            <a:extLst>
              <a:ext uri="{FF2B5EF4-FFF2-40B4-BE49-F238E27FC236}">
                <a16:creationId xmlns:a16="http://schemas.microsoft.com/office/drawing/2014/main" xmlns="" id="{6D166BF1-C583-B743-B897-ADA013EF2409}"/>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8" name="Slide Number Placeholder 7">
            <a:extLst>
              <a:ext uri="{FF2B5EF4-FFF2-40B4-BE49-F238E27FC236}">
                <a16:creationId xmlns:a16="http://schemas.microsoft.com/office/drawing/2014/main" xmlns="" id="{98FDD032-B4C2-4B2A-AD84-4165CDB94494}"/>
              </a:ext>
            </a:extLst>
          </p:cNvPr>
          <p:cNvSpPr txBox="1">
            <a:spLocks/>
          </p:cNvSpPr>
          <p:nvPr/>
        </p:nvSpPr>
        <p:spPr>
          <a:xfrm>
            <a:off x="6781800" y="6354627"/>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19</a:t>
            </a:fld>
            <a:endParaRPr lang="en-US"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914400" y="1828800"/>
            <a:ext cx="7315200" cy="31242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dirty="0">
                <a:solidFill>
                  <a:prstClr val="black"/>
                </a:solidFill>
              </a:rPr>
              <a:t/>
            </a:r>
            <a:br>
              <a:rPr lang="en-US" altLang="en-US" dirty="0">
                <a:solidFill>
                  <a:prstClr val="black"/>
                </a:solidFill>
              </a:rPr>
            </a:br>
            <a:r>
              <a:rPr lang="en-US" altLang="en-US" dirty="0">
                <a:solidFill>
                  <a:prstClr val="black"/>
                </a:solidFill>
              </a:rPr>
              <a:t/>
            </a:r>
            <a:br>
              <a:rPr lang="en-US" altLang="en-US" dirty="0">
                <a:solidFill>
                  <a:prstClr val="black"/>
                </a:solidFill>
              </a:rPr>
            </a:br>
            <a:r>
              <a:rPr lang="en-US" dirty="0">
                <a:solidFill>
                  <a:prstClr val="black"/>
                </a:solidFill>
              </a:rPr>
              <a:t/>
            </a:r>
            <a:br>
              <a:rPr lang="en-US" dirty="0">
                <a:solidFill>
                  <a:prstClr val="black"/>
                </a:solidFill>
              </a:rPr>
            </a:br>
            <a:r>
              <a:rPr lang="en-US" altLang="en-US" dirty="0">
                <a:solidFill>
                  <a:prstClr val="black"/>
                </a:solidFill>
              </a:rPr>
              <a:t/>
            </a:r>
            <a:br>
              <a:rPr lang="en-US" altLang="en-US" dirty="0">
                <a:solidFill>
                  <a:prstClr val="black"/>
                </a:solidFill>
              </a:rPr>
            </a:br>
            <a:endParaRPr lang="en-US" altLang="en-US" dirty="0">
              <a:solidFill>
                <a:prstClr val="black"/>
              </a:solidFill>
            </a:endParaRPr>
          </a:p>
        </p:txBody>
      </p:sp>
      <p:sp>
        <p:nvSpPr>
          <p:cNvPr id="5" name="Rectangle 4"/>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endParaRPr>
          </a:p>
        </p:txBody>
      </p:sp>
      <p:pic>
        <p:nvPicPr>
          <p:cNvPr id="6" name="Picture 2"/>
          <p:cNvPicPr>
            <a:picLocks noChangeAspect="1" noChangeArrowheads="1"/>
          </p:cNvPicPr>
          <p:nvPr/>
        </p:nvPicPr>
        <p:blipFill>
          <a:blip r:embed="rId3" cstate="print"/>
          <a:srcRect/>
          <a:stretch>
            <a:fillRect/>
          </a:stretch>
        </p:blipFill>
        <p:spPr bwMode="auto">
          <a:xfrm>
            <a:off x="838200" y="1485900"/>
            <a:ext cx="7315200" cy="87312"/>
          </a:xfrm>
          <a:prstGeom prst="rect">
            <a:avLst/>
          </a:prstGeom>
          <a:noFill/>
          <a:ln w="9525">
            <a:noFill/>
            <a:miter lim="800000"/>
            <a:headEnd/>
            <a:tailEnd/>
          </a:ln>
        </p:spPr>
      </p:pic>
      <p:sp>
        <p:nvSpPr>
          <p:cNvPr id="7" name="TextBox 6"/>
          <p:cNvSpPr txBox="1"/>
          <p:nvPr/>
        </p:nvSpPr>
        <p:spPr>
          <a:xfrm>
            <a:off x="762000" y="760115"/>
            <a:ext cx="7391400" cy="769441"/>
          </a:xfrm>
          <a:prstGeom prst="rect">
            <a:avLst/>
          </a:prstGeom>
          <a:noFill/>
        </p:spPr>
        <p:txBody>
          <a:bodyPr wrap="square" rtlCol="0">
            <a:spAutoFit/>
          </a:bodyPr>
          <a:lstStyle/>
          <a:p>
            <a:r>
              <a:rPr lang="en-US" altLang="en-US" sz="4400" b="1" dirty="0">
                <a:solidFill>
                  <a:prstClr val="black"/>
                </a:solidFill>
                <a:latin typeface="Calibri"/>
              </a:rPr>
              <a:t>Chapter 23 Learning Objectives</a:t>
            </a:r>
            <a:endParaRPr lang="en-US" sz="4400" dirty="0">
              <a:solidFill>
                <a:prstClr val="black"/>
              </a:solidFill>
              <a:latin typeface="Calibri"/>
            </a:endParaRPr>
          </a:p>
        </p:txBody>
      </p:sp>
      <p:sp>
        <p:nvSpPr>
          <p:cNvPr id="8" name="Rectangle 7"/>
          <p:cNvSpPr/>
          <p:nvPr/>
        </p:nvSpPr>
        <p:spPr>
          <a:xfrm>
            <a:off x="762000" y="1915379"/>
            <a:ext cx="8115300" cy="3785652"/>
          </a:xfrm>
          <a:prstGeom prst="rect">
            <a:avLst/>
          </a:prstGeom>
        </p:spPr>
        <p:txBody>
          <a:bodyPr wrap="square">
            <a:spAutoFit/>
          </a:bodyPr>
          <a:lstStyle/>
          <a:p>
            <a:r>
              <a:rPr lang="en-US" sz="1600" b="1" dirty="0">
                <a:solidFill>
                  <a:prstClr val="black"/>
                </a:solidFill>
                <a:latin typeface="Calibri"/>
              </a:rPr>
              <a:t>CONCEPTUAL</a:t>
            </a:r>
          </a:p>
          <a:p>
            <a:r>
              <a:rPr lang="en-US" sz="1600" b="1" dirty="0">
                <a:solidFill>
                  <a:prstClr val="black"/>
                </a:solidFill>
                <a:latin typeface="Calibri"/>
              </a:rPr>
              <a:t>C1  </a:t>
            </a:r>
            <a:r>
              <a:rPr lang="en-US" sz="1600" dirty="0">
                <a:solidFill>
                  <a:prstClr val="black"/>
                </a:solidFill>
                <a:latin typeface="Calibri"/>
              </a:rPr>
              <a:t>Describe the use of relevant costs and benefits for short-term decisions.</a:t>
            </a:r>
          </a:p>
          <a:p>
            <a:endParaRPr lang="en-US" sz="1600" dirty="0">
              <a:solidFill>
                <a:prstClr val="black"/>
              </a:solidFill>
              <a:latin typeface="Calibri"/>
            </a:endParaRPr>
          </a:p>
          <a:p>
            <a:r>
              <a:rPr lang="en-US" sz="1600" b="1" dirty="0">
                <a:solidFill>
                  <a:prstClr val="black"/>
                </a:solidFill>
                <a:latin typeface="Calibri"/>
              </a:rPr>
              <a:t>ANALYTICAL</a:t>
            </a:r>
          </a:p>
          <a:p>
            <a:r>
              <a:rPr lang="en-US" sz="1600" b="1" dirty="0">
                <a:solidFill>
                  <a:prstClr val="black"/>
                </a:solidFill>
                <a:latin typeface="Calibri"/>
              </a:rPr>
              <a:t>A1  </a:t>
            </a:r>
            <a:r>
              <a:rPr lang="en-US" sz="1600" dirty="0">
                <a:solidFill>
                  <a:prstClr val="black"/>
                </a:solidFill>
                <a:latin typeface="Calibri"/>
              </a:rPr>
              <a:t>Determine price of services using time and materials pricing.</a:t>
            </a:r>
          </a:p>
          <a:p>
            <a:endParaRPr lang="en-US" sz="1600" dirty="0">
              <a:solidFill>
                <a:prstClr val="black"/>
              </a:solidFill>
              <a:latin typeface="Calibri"/>
            </a:endParaRPr>
          </a:p>
          <a:p>
            <a:r>
              <a:rPr lang="en-US" sz="1600" b="1" dirty="0">
                <a:solidFill>
                  <a:prstClr val="black"/>
                </a:solidFill>
                <a:latin typeface="Calibri"/>
              </a:rPr>
              <a:t>PROCEDURAL</a:t>
            </a:r>
          </a:p>
          <a:p>
            <a:r>
              <a:rPr lang="en-US" sz="1600" b="1" dirty="0">
                <a:solidFill>
                  <a:prstClr val="black"/>
                </a:solidFill>
                <a:latin typeface="Calibri"/>
              </a:rPr>
              <a:t>P1  </a:t>
            </a:r>
            <a:r>
              <a:rPr lang="en-US" sz="1600" dirty="0">
                <a:solidFill>
                  <a:prstClr val="black"/>
                </a:solidFill>
                <a:latin typeface="Calibri"/>
              </a:rPr>
              <a:t>Evaluate make or buy decisions.</a:t>
            </a:r>
          </a:p>
          <a:p>
            <a:r>
              <a:rPr lang="en-US" sz="1600" b="1" dirty="0">
                <a:solidFill>
                  <a:prstClr val="black"/>
                </a:solidFill>
                <a:latin typeface="Calibri"/>
              </a:rPr>
              <a:t>P2  </a:t>
            </a:r>
            <a:r>
              <a:rPr lang="en-US" sz="1600" dirty="0">
                <a:solidFill>
                  <a:prstClr val="black"/>
                </a:solidFill>
                <a:latin typeface="Calibri"/>
              </a:rPr>
              <a:t>Evaluate sell or process decisions.</a:t>
            </a:r>
          </a:p>
          <a:p>
            <a:r>
              <a:rPr lang="en-US" sz="1600" b="1" dirty="0">
                <a:solidFill>
                  <a:prstClr val="black"/>
                </a:solidFill>
                <a:latin typeface="Calibri"/>
              </a:rPr>
              <a:t>P3  </a:t>
            </a:r>
            <a:r>
              <a:rPr lang="en-US" sz="1600" dirty="0">
                <a:solidFill>
                  <a:prstClr val="black"/>
                </a:solidFill>
                <a:latin typeface="Calibri"/>
              </a:rPr>
              <a:t>Determine sales mix with constrained resources.</a:t>
            </a:r>
          </a:p>
          <a:p>
            <a:r>
              <a:rPr lang="en-US" sz="1600" b="1" dirty="0">
                <a:solidFill>
                  <a:prstClr val="black"/>
                </a:solidFill>
                <a:latin typeface="Calibri"/>
              </a:rPr>
              <a:t>P4  </a:t>
            </a:r>
            <a:r>
              <a:rPr lang="en-US" sz="1600" dirty="0">
                <a:solidFill>
                  <a:prstClr val="black"/>
                </a:solidFill>
                <a:latin typeface="Calibri"/>
              </a:rPr>
              <a:t>Evaluate segment elimination decisions.</a:t>
            </a:r>
          </a:p>
          <a:p>
            <a:r>
              <a:rPr lang="en-US" sz="1600" b="1" dirty="0">
                <a:solidFill>
                  <a:prstClr val="black"/>
                </a:solidFill>
                <a:latin typeface="Calibri"/>
              </a:rPr>
              <a:t>P5  </a:t>
            </a:r>
            <a:r>
              <a:rPr lang="en-US" sz="1600" dirty="0">
                <a:solidFill>
                  <a:prstClr val="black"/>
                </a:solidFill>
                <a:latin typeface="Calibri"/>
              </a:rPr>
              <a:t>Evaluate keep or replace decisions.</a:t>
            </a:r>
          </a:p>
          <a:p>
            <a:r>
              <a:rPr lang="en-US" sz="1600" b="1" dirty="0">
                <a:solidFill>
                  <a:prstClr val="black"/>
                </a:solidFill>
                <a:latin typeface="Calibri"/>
              </a:rPr>
              <a:t>P6  </a:t>
            </a:r>
            <a:r>
              <a:rPr lang="en-US" sz="1600" dirty="0">
                <a:solidFill>
                  <a:prstClr val="black"/>
                </a:solidFill>
                <a:latin typeface="Calibri"/>
              </a:rPr>
              <a:t>Determine product selling price.</a:t>
            </a:r>
          </a:p>
          <a:p>
            <a:r>
              <a:rPr lang="en-US" sz="1600" b="1" dirty="0">
                <a:solidFill>
                  <a:prstClr val="black"/>
                </a:solidFill>
                <a:latin typeface="Calibri"/>
              </a:rPr>
              <a:t>P7  </a:t>
            </a:r>
            <a:r>
              <a:rPr lang="en-US" sz="1600" dirty="0">
                <a:solidFill>
                  <a:prstClr val="black"/>
                </a:solidFill>
                <a:latin typeface="Calibri"/>
              </a:rPr>
              <a:t>Evaluate special offer decisions.</a:t>
            </a:r>
            <a:endParaRPr lang="en-US" sz="1600" b="1" dirty="0">
              <a:solidFill>
                <a:prstClr val="black"/>
              </a:solidFill>
              <a:latin typeface="Calibri"/>
            </a:endParaRPr>
          </a:p>
          <a:p>
            <a:endParaRPr lang="en-US" sz="1600" dirty="0">
              <a:solidFill>
                <a:prstClr val="black"/>
              </a:solidFill>
              <a:latin typeface="Calibri"/>
            </a:endParaRPr>
          </a:p>
        </p:txBody>
      </p:sp>
      <p:sp>
        <p:nvSpPr>
          <p:cNvPr id="10" name="Rectangle 9">
            <a:extLst>
              <a:ext uri="{FF2B5EF4-FFF2-40B4-BE49-F238E27FC236}">
                <a16:creationId xmlns:a16="http://schemas.microsoft.com/office/drawing/2014/main" xmlns="" id="{23D843C3-86F6-CA43-836A-570F4434062A}"/>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C3B3337E-7C2A-4645-BFC8-729406777BDF}"/>
              </a:ext>
            </a:extLst>
          </p:cNvPr>
          <p:cNvSpPr txBox="1">
            <a:spLocks/>
          </p:cNvSpPr>
          <p:nvPr/>
        </p:nvSpPr>
        <p:spPr>
          <a:xfrm>
            <a:off x="6721439" y="6334979"/>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a:t>
            </a:fld>
            <a:endParaRPr lang="en-US" dirty="0">
              <a:solidFill>
                <a:schemeClr val="tx1">
                  <a:lumMod val="50000"/>
                  <a:lumOff val="50000"/>
                </a:schemeClr>
              </a:solidFill>
            </a:endParaRPr>
          </a:p>
        </p:txBody>
      </p:sp>
    </p:spTree>
    <p:extLst>
      <p:ext uri="{BB962C8B-B14F-4D97-AF65-F5344CB8AC3E}">
        <p14:creationId xmlns:p14="http://schemas.microsoft.com/office/powerpoint/2010/main" val="668718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6"/>
          <p:cNvSpPr>
            <a:spLocks noGrp="1" noChangeArrowheads="1"/>
          </p:cNvSpPr>
          <p:nvPr>
            <p:ph type="title"/>
          </p:nvPr>
        </p:nvSpPr>
        <p:spPr/>
        <p:txBody>
          <a:bodyPr/>
          <a:lstStyle/>
          <a:p>
            <a:r>
              <a:rPr lang="en-US" altLang="en-US" sz="4000" dirty="0">
                <a:ea typeface="ＭＳ Ｐゴシック" pitchFamily="34" charset="-128"/>
              </a:rPr>
              <a:t>Segment Income</a:t>
            </a:r>
          </a:p>
        </p:txBody>
      </p:sp>
      <p:sp>
        <p:nvSpPr>
          <p:cNvPr id="8" name="TextBox 7"/>
          <p:cNvSpPr txBox="1"/>
          <p:nvPr/>
        </p:nvSpPr>
        <p:spPr>
          <a:xfrm>
            <a:off x="7817593" y="1553467"/>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23.8</a:t>
            </a:r>
          </a:p>
        </p:txBody>
      </p:sp>
      <p:sp>
        <p:nvSpPr>
          <p:cNvPr id="9" name="Rounded Rectangle 12">
            <a:extLst>
              <a:ext uri="{FF2B5EF4-FFF2-40B4-BE49-F238E27FC236}">
                <a16:creationId xmlns:a16="http://schemas.microsoft.com/office/drawing/2014/main" xmlns="" id="{3A24D27D-6F48-4265-A2B6-2CCB6B18930C}"/>
              </a:ext>
            </a:extLst>
          </p:cNvPr>
          <p:cNvSpPr/>
          <p:nvPr/>
        </p:nvSpPr>
        <p:spPr>
          <a:xfrm>
            <a:off x="1" y="6612921"/>
            <a:ext cx="38099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P4</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segment elimination decisions.</a:t>
            </a:r>
          </a:p>
        </p:txBody>
      </p:sp>
      <p:sp>
        <p:nvSpPr>
          <p:cNvPr id="10" name="Rectangle 9">
            <a:extLst>
              <a:ext uri="{FF2B5EF4-FFF2-40B4-BE49-F238E27FC236}">
                <a16:creationId xmlns:a16="http://schemas.microsoft.com/office/drawing/2014/main" xmlns="" id="{EEE04692-0867-3546-92F1-FA40D5483761}"/>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C7335E01-6F2A-434A-88D3-C41303869B09}"/>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4" name="TextBox 3">
            <a:extLst>
              <a:ext uri="{FF2B5EF4-FFF2-40B4-BE49-F238E27FC236}">
                <a16:creationId xmlns:a16="http://schemas.microsoft.com/office/drawing/2014/main" xmlns="" id="{2148D5F2-B5F2-4A94-9668-4B48FEC6D449}"/>
              </a:ext>
            </a:extLst>
          </p:cNvPr>
          <p:cNvSpPr txBox="1"/>
          <p:nvPr/>
        </p:nvSpPr>
        <p:spPr>
          <a:xfrm>
            <a:off x="457200" y="4059878"/>
            <a:ext cx="7633187" cy="1569660"/>
          </a:xfrm>
          <a:prstGeom prst="rect">
            <a:avLst/>
          </a:prstGeom>
          <a:noFill/>
        </p:spPr>
        <p:txBody>
          <a:bodyPr wrap="square" rtlCol="0">
            <a:spAutoFit/>
          </a:bodyPr>
          <a:lstStyle/>
          <a:p>
            <a:r>
              <a:rPr lang="en-US" sz="2400" b="1" dirty="0"/>
              <a:t>Decision Rule: </a:t>
            </a:r>
            <a:r>
              <a:rPr lang="en-US" sz="2400" dirty="0"/>
              <a:t>A segment should be eliminated if</a:t>
            </a:r>
            <a:br>
              <a:rPr lang="en-US" sz="2400" dirty="0"/>
            </a:br>
            <a:r>
              <a:rPr lang="en-US" sz="2400" dirty="0"/>
              <a:t>                          income increases from elimination. </a:t>
            </a:r>
            <a:br>
              <a:rPr lang="en-US" sz="2400" dirty="0"/>
            </a:br>
            <a:r>
              <a:rPr lang="en-US" sz="2400" dirty="0"/>
              <a:t>                          It should continue if income decreases</a:t>
            </a:r>
            <a:br>
              <a:rPr lang="en-US" sz="2400" dirty="0"/>
            </a:br>
            <a:r>
              <a:rPr lang="en-US" sz="2400" dirty="0"/>
              <a:t>                          from elimination.</a:t>
            </a:r>
          </a:p>
        </p:txBody>
      </p:sp>
      <p:sp>
        <p:nvSpPr>
          <p:cNvPr id="12" name="Slide Number Placeholder 7">
            <a:extLst>
              <a:ext uri="{FF2B5EF4-FFF2-40B4-BE49-F238E27FC236}">
                <a16:creationId xmlns:a16="http://schemas.microsoft.com/office/drawing/2014/main" xmlns="" id="{131D24CB-EF62-428A-BDEE-5934F7DA9EA8}"/>
              </a:ext>
            </a:extLst>
          </p:cNvPr>
          <p:cNvSpPr txBox="1">
            <a:spLocks/>
          </p:cNvSpPr>
          <p:nvPr/>
        </p:nvSpPr>
        <p:spPr>
          <a:xfrm>
            <a:off x="6821290" y="6340474"/>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20</a:t>
            </a:fld>
            <a:endParaRPr lang="en-US" dirty="0">
              <a:solidFill>
                <a:schemeClr val="tx1">
                  <a:lumMod val="50000"/>
                  <a:lumOff val="50000"/>
                </a:schemeClr>
              </a:solidFill>
            </a:endParaRPr>
          </a:p>
        </p:txBody>
      </p:sp>
      <p:pic>
        <p:nvPicPr>
          <p:cNvPr id="2" name="Picture 1">
            <a:extLst>
              <a:ext uri="{FF2B5EF4-FFF2-40B4-BE49-F238E27FC236}">
                <a16:creationId xmlns:a16="http://schemas.microsoft.com/office/drawing/2014/main" xmlns="" id="{B0E1F802-7B7F-4239-919A-7BE53745C5DE}"/>
              </a:ext>
            </a:extLst>
          </p:cNvPr>
          <p:cNvPicPr>
            <a:picLocks noChangeAspect="1"/>
          </p:cNvPicPr>
          <p:nvPr/>
        </p:nvPicPr>
        <p:blipFill>
          <a:blip r:embed="rId3"/>
          <a:stretch>
            <a:fillRect/>
          </a:stretch>
        </p:blipFill>
        <p:spPr>
          <a:xfrm>
            <a:off x="776342" y="1547832"/>
            <a:ext cx="6443002" cy="210976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6"/>
          <p:cNvSpPr>
            <a:spLocks noGrp="1" noChangeArrowheads="1"/>
          </p:cNvSpPr>
          <p:nvPr>
            <p:ph type="title"/>
          </p:nvPr>
        </p:nvSpPr>
        <p:spPr/>
        <p:txBody>
          <a:bodyPr/>
          <a:lstStyle/>
          <a:p>
            <a:r>
              <a:rPr lang="en-US" altLang="en-US" sz="4000" dirty="0">
                <a:ea typeface="ＭＳ Ｐゴシック" pitchFamily="34" charset="-128"/>
              </a:rPr>
              <a:t>Segment Elimination Analysis</a:t>
            </a:r>
          </a:p>
        </p:txBody>
      </p:sp>
      <p:sp>
        <p:nvSpPr>
          <p:cNvPr id="8" name="TextBox 7"/>
          <p:cNvSpPr txBox="1"/>
          <p:nvPr/>
        </p:nvSpPr>
        <p:spPr>
          <a:xfrm>
            <a:off x="7870080" y="1900535"/>
            <a:ext cx="1066800" cy="923330"/>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Exhibits 23.9 &amp; 23.10</a:t>
            </a:r>
          </a:p>
        </p:txBody>
      </p:sp>
      <p:sp>
        <p:nvSpPr>
          <p:cNvPr id="9" name="Rounded Rectangle 12">
            <a:extLst>
              <a:ext uri="{FF2B5EF4-FFF2-40B4-BE49-F238E27FC236}">
                <a16:creationId xmlns:a16="http://schemas.microsoft.com/office/drawing/2014/main" xmlns="" id="{3A24D27D-6F48-4265-A2B6-2CCB6B18930C}"/>
              </a:ext>
            </a:extLst>
          </p:cNvPr>
          <p:cNvSpPr/>
          <p:nvPr/>
        </p:nvSpPr>
        <p:spPr>
          <a:xfrm>
            <a:off x="1" y="6612921"/>
            <a:ext cx="38099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P4</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segment elimination decisions.</a:t>
            </a:r>
          </a:p>
        </p:txBody>
      </p:sp>
      <p:sp>
        <p:nvSpPr>
          <p:cNvPr id="10" name="Rectangle 9">
            <a:extLst>
              <a:ext uri="{FF2B5EF4-FFF2-40B4-BE49-F238E27FC236}">
                <a16:creationId xmlns:a16="http://schemas.microsoft.com/office/drawing/2014/main" xmlns="" id="{EEE04692-0867-3546-92F1-FA40D5483761}"/>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C7335E01-6F2A-434A-88D3-C41303869B09}"/>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2" name="Slide Number Placeholder 7">
            <a:extLst>
              <a:ext uri="{FF2B5EF4-FFF2-40B4-BE49-F238E27FC236}">
                <a16:creationId xmlns:a16="http://schemas.microsoft.com/office/drawing/2014/main" xmlns="" id="{9A5B37C0-8C6C-4FF5-9669-B8CFDF1085DB}"/>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21</a:t>
            </a:fld>
            <a:endParaRPr lang="en-US" dirty="0">
              <a:solidFill>
                <a:schemeClr val="tx1">
                  <a:lumMod val="50000"/>
                  <a:lumOff val="50000"/>
                </a:schemeClr>
              </a:solidFill>
            </a:endParaRPr>
          </a:p>
        </p:txBody>
      </p:sp>
      <p:pic>
        <p:nvPicPr>
          <p:cNvPr id="2" name="Picture 1">
            <a:extLst>
              <a:ext uri="{FF2B5EF4-FFF2-40B4-BE49-F238E27FC236}">
                <a16:creationId xmlns:a16="http://schemas.microsoft.com/office/drawing/2014/main" xmlns="" id="{C163AF5A-ED80-4BAB-936B-8978F5BF3939}"/>
              </a:ext>
            </a:extLst>
          </p:cNvPr>
          <p:cNvPicPr>
            <a:picLocks noChangeAspect="1"/>
          </p:cNvPicPr>
          <p:nvPr/>
        </p:nvPicPr>
        <p:blipFill>
          <a:blip r:embed="rId3"/>
          <a:stretch>
            <a:fillRect/>
          </a:stretch>
        </p:blipFill>
        <p:spPr>
          <a:xfrm>
            <a:off x="1034810" y="4495800"/>
            <a:ext cx="7074380" cy="1713896"/>
          </a:xfrm>
          <a:prstGeom prst="rect">
            <a:avLst/>
          </a:prstGeom>
        </p:spPr>
      </p:pic>
      <p:pic>
        <p:nvPicPr>
          <p:cNvPr id="3" name="Picture 2">
            <a:extLst>
              <a:ext uri="{FF2B5EF4-FFF2-40B4-BE49-F238E27FC236}">
                <a16:creationId xmlns:a16="http://schemas.microsoft.com/office/drawing/2014/main" xmlns="" id="{8822D182-52FC-4398-8FAA-62BB49C18419}"/>
              </a:ext>
            </a:extLst>
          </p:cNvPr>
          <p:cNvPicPr>
            <a:picLocks noChangeAspect="1"/>
          </p:cNvPicPr>
          <p:nvPr/>
        </p:nvPicPr>
        <p:blipFill>
          <a:blip r:embed="rId4"/>
          <a:stretch>
            <a:fillRect/>
          </a:stretch>
        </p:blipFill>
        <p:spPr>
          <a:xfrm>
            <a:off x="1755506" y="1794669"/>
            <a:ext cx="5632988" cy="2391086"/>
          </a:xfrm>
          <a:prstGeom prst="rect">
            <a:avLst/>
          </a:prstGeom>
        </p:spPr>
      </p:pic>
    </p:spTree>
    <p:extLst>
      <p:ext uri="{BB962C8B-B14F-4D97-AF65-F5344CB8AC3E}">
        <p14:creationId xmlns:p14="http://schemas.microsoft.com/office/powerpoint/2010/main" val="58455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4"/>
          <p:cNvSpPr>
            <a:spLocks noGrp="1"/>
          </p:cNvSpPr>
          <p:nvPr>
            <p:ph type="ctrTitle"/>
          </p:nvPr>
        </p:nvSpPr>
        <p:spPr>
          <a:xfrm>
            <a:off x="914400" y="18288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altLang="en-US" sz="4400" dirty="0">
                <a:ea typeface="ＭＳ Ｐゴシック" pitchFamily="34" charset="-128"/>
              </a:rPr>
              <a:t>Evaluate keep or replace decisions.</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12800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214247"/>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00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926" y="5162005"/>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828800" y="876980"/>
            <a:ext cx="5257800" cy="769441"/>
          </a:xfrm>
          <a:prstGeom prst="rect">
            <a:avLst/>
          </a:prstGeom>
          <a:noFill/>
        </p:spPr>
        <p:txBody>
          <a:bodyPr wrap="square" rtlCol="0">
            <a:spAutoFit/>
          </a:bodyPr>
          <a:lstStyle/>
          <a:p>
            <a:r>
              <a:rPr lang="en-US" altLang="en-US" sz="4400" b="1" dirty="0">
                <a:latin typeface="+mj-lt"/>
              </a:rPr>
              <a:t>Learning Objective P5</a:t>
            </a:r>
            <a:endParaRPr lang="en-US" sz="4400" dirty="0">
              <a:latin typeface="+mj-lt"/>
            </a:endParaRPr>
          </a:p>
        </p:txBody>
      </p:sp>
      <p:sp>
        <p:nvSpPr>
          <p:cNvPr id="10" name="Rectangle 9">
            <a:extLst>
              <a:ext uri="{FF2B5EF4-FFF2-40B4-BE49-F238E27FC236}">
                <a16:creationId xmlns:a16="http://schemas.microsoft.com/office/drawing/2014/main" xmlns="" id="{F0880048-3366-9043-B5BF-2CED8CE41740}"/>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E9276582-9DEC-D344-B321-E52843491559}"/>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72C5BCF6-43B4-4217-A995-B0D0B13622AF}"/>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22</a:t>
            </a:fld>
            <a:endParaRPr lang="en-US" dirty="0">
              <a:solidFill>
                <a:schemeClr val="tx1">
                  <a:lumMod val="50000"/>
                  <a:lumOff val="50000"/>
                </a:schemeClr>
              </a:solidFill>
            </a:endParaRPr>
          </a:p>
        </p:txBody>
      </p:sp>
    </p:spTree>
    <p:extLst>
      <p:ext uri="{BB962C8B-B14F-4D97-AF65-F5344CB8AC3E}">
        <p14:creationId xmlns:p14="http://schemas.microsoft.com/office/powerpoint/2010/main" val="313948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4"/>
          <p:cNvSpPr>
            <a:spLocks noGrp="1" noChangeArrowheads="1"/>
          </p:cNvSpPr>
          <p:nvPr>
            <p:ph type="title"/>
          </p:nvPr>
        </p:nvSpPr>
        <p:spPr>
          <a:xfrm>
            <a:off x="469900" y="449263"/>
            <a:ext cx="8229600" cy="1143000"/>
          </a:xfrm>
        </p:spPr>
        <p:txBody>
          <a:bodyPr/>
          <a:lstStyle/>
          <a:p>
            <a:r>
              <a:rPr lang="en-US" altLang="en-US" sz="4000" b="1" dirty="0">
                <a:ea typeface="ＭＳ Ｐゴシック" pitchFamily="34" charset="-128"/>
              </a:rPr>
              <a:t>Keep or Replace</a:t>
            </a:r>
          </a:p>
        </p:txBody>
      </p:sp>
      <p:sp>
        <p:nvSpPr>
          <p:cNvPr id="87044" name="Rectangle 6"/>
          <p:cNvSpPr>
            <a:spLocks noChangeArrowheads="1"/>
          </p:cNvSpPr>
          <p:nvPr/>
        </p:nvSpPr>
        <p:spPr bwMode="auto">
          <a:xfrm>
            <a:off x="457200" y="1447800"/>
            <a:ext cx="8077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342900" indent="-342900" eaLnBrk="1" hangingPunct="1">
              <a:spcBef>
                <a:spcPct val="0"/>
              </a:spcBef>
            </a:pPr>
            <a:r>
              <a:rPr lang="en-US" altLang="en-US" sz="2400" b="1" dirty="0"/>
              <a:t>Managers must periodically decide whether to keep using a plant asset or replace it.</a:t>
            </a:r>
          </a:p>
          <a:p>
            <a:pPr marL="342900" indent="-342900" eaLnBrk="1" hangingPunct="1">
              <a:spcBef>
                <a:spcPct val="0"/>
              </a:spcBef>
            </a:pPr>
            <a:r>
              <a:rPr lang="en-US" altLang="en-US" sz="2400" b="1" dirty="0"/>
              <a:t>Compare revenues and costs of keeping the old asset versus replacing it with a new asset.</a:t>
            </a:r>
          </a:p>
        </p:txBody>
      </p:sp>
      <p:sp>
        <p:nvSpPr>
          <p:cNvPr id="11" name="Rounded Rectangle 10"/>
          <p:cNvSpPr/>
          <p:nvPr/>
        </p:nvSpPr>
        <p:spPr>
          <a:xfrm>
            <a:off x="1" y="6612921"/>
            <a:ext cx="35813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P5</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keep or replace decisions.</a:t>
            </a:r>
          </a:p>
        </p:txBody>
      </p:sp>
      <p:grpSp>
        <p:nvGrpSpPr>
          <p:cNvPr id="9" name="Group 4">
            <a:extLst>
              <a:ext uri="{FF2B5EF4-FFF2-40B4-BE49-F238E27FC236}">
                <a16:creationId xmlns:a16="http://schemas.microsoft.com/office/drawing/2014/main" xmlns="" id="{A427A346-9C75-4285-B314-6E04B99B467D}"/>
              </a:ext>
            </a:extLst>
          </p:cNvPr>
          <p:cNvGrpSpPr>
            <a:grpSpLocks/>
          </p:cNvGrpSpPr>
          <p:nvPr/>
        </p:nvGrpSpPr>
        <p:grpSpPr bwMode="auto">
          <a:xfrm>
            <a:off x="383075" y="3426038"/>
            <a:ext cx="8403249" cy="1761686"/>
            <a:chOff x="1566" y="2377"/>
            <a:chExt cx="2627" cy="1220"/>
          </a:xfrm>
        </p:grpSpPr>
        <p:sp>
          <p:nvSpPr>
            <p:cNvPr id="10" name="AutoShape 5">
              <a:extLst>
                <a:ext uri="{FF2B5EF4-FFF2-40B4-BE49-F238E27FC236}">
                  <a16:creationId xmlns:a16="http://schemas.microsoft.com/office/drawing/2014/main" xmlns="" id="{06B25E38-C58B-4C75-B3EB-BDDC277F1C37}"/>
                </a:ext>
              </a:extLst>
            </p:cNvPr>
            <p:cNvSpPr>
              <a:spLocks noChangeArrowheads="1"/>
            </p:cNvSpPr>
            <p:nvPr/>
          </p:nvSpPr>
          <p:spPr bwMode="auto">
            <a:xfrm rot="5400000">
              <a:off x="2270" y="1673"/>
              <a:ext cx="1220" cy="2627"/>
            </a:xfrm>
            <a:prstGeom prst="wedgeRoundRectCallout">
              <a:avLst>
                <a:gd name="adj1" fmla="val -10915"/>
                <a:gd name="adj2" fmla="val 49849"/>
                <a:gd name="adj3" fmla="val 16667"/>
              </a:avLst>
            </a:prstGeom>
            <a:solidFill>
              <a:srgbClr val="CCECFF"/>
            </a:solidFill>
            <a:ln w="25400">
              <a:solidFill>
                <a:srgbClr val="0070C0"/>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13" name="Rectangle 6">
              <a:extLst>
                <a:ext uri="{FF2B5EF4-FFF2-40B4-BE49-F238E27FC236}">
                  <a16:creationId xmlns:a16="http://schemas.microsoft.com/office/drawing/2014/main" xmlns="" id="{C7697C7A-AD2C-4036-93B4-011FA540A8ED}"/>
                </a:ext>
              </a:extLst>
            </p:cNvPr>
            <p:cNvSpPr>
              <a:spLocks noChangeArrowheads="1"/>
            </p:cNvSpPr>
            <p:nvPr/>
          </p:nvSpPr>
          <p:spPr bwMode="auto">
            <a:xfrm>
              <a:off x="1620" y="2461"/>
              <a:ext cx="2523" cy="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dirty="0">
                  <a:latin typeface="Arial" charset="0"/>
                </a:rPr>
                <a:t>Decision rule: Replace an asset if overall income</a:t>
              </a:r>
              <a:br>
                <a:rPr lang="en-US" altLang="en-US" sz="2400" b="1" dirty="0">
                  <a:latin typeface="Arial" charset="0"/>
                </a:rPr>
              </a:br>
              <a:r>
                <a:rPr lang="en-US" altLang="en-US" sz="2400" b="1" dirty="0">
                  <a:latin typeface="Arial" charset="0"/>
                </a:rPr>
                <a:t>                         increases. Keep the asset if overall </a:t>
              </a:r>
              <a:br>
                <a:rPr lang="en-US" altLang="en-US" sz="2400" b="1" dirty="0">
                  <a:latin typeface="Arial" charset="0"/>
                </a:rPr>
              </a:br>
              <a:r>
                <a:rPr lang="en-US" altLang="en-US" sz="2400" b="1" dirty="0">
                  <a:latin typeface="Arial" charset="0"/>
                </a:rPr>
                <a:t>                         income decreases with replacement.</a:t>
              </a:r>
            </a:p>
          </p:txBody>
        </p:sp>
      </p:grpSp>
      <p:sp>
        <p:nvSpPr>
          <p:cNvPr id="14" name="Rectangle 13">
            <a:extLst>
              <a:ext uri="{FF2B5EF4-FFF2-40B4-BE49-F238E27FC236}">
                <a16:creationId xmlns:a16="http://schemas.microsoft.com/office/drawing/2014/main" xmlns="" id="{089AD2AC-F54F-EA43-BB36-C326A39C5419}"/>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5" name="Slide Number Placeholder 7">
            <a:extLst>
              <a:ext uri="{FF2B5EF4-FFF2-40B4-BE49-F238E27FC236}">
                <a16:creationId xmlns:a16="http://schemas.microsoft.com/office/drawing/2014/main" xmlns="" id="{481F8FA6-894B-7F46-9349-1473B5436D8A}"/>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2" name="Slide Number Placeholder 7">
            <a:extLst>
              <a:ext uri="{FF2B5EF4-FFF2-40B4-BE49-F238E27FC236}">
                <a16:creationId xmlns:a16="http://schemas.microsoft.com/office/drawing/2014/main" xmlns="" id="{DCFFC7F9-B758-47C6-97A7-5896FE904C00}"/>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23</a:t>
            </a:fld>
            <a:endParaRPr lang="en-US" dirty="0">
              <a:solidFill>
                <a:schemeClr val="tx1">
                  <a:lumMod val="50000"/>
                  <a:lumOff val="50000"/>
                </a:schemeClr>
              </a:solidFill>
            </a:endParaRPr>
          </a:p>
        </p:txBody>
      </p:sp>
    </p:spTree>
    <p:extLst>
      <p:ext uri="{BB962C8B-B14F-4D97-AF65-F5344CB8AC3E}">
        <p14:creationId xmlns:p14="http://schemas.microsoft.com/office/powerpoint/2010/main" val="236308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4"/>
          <p:cNvSpPr>
            <a:spLocks noGrp="1" noChangeArrowheads="1"/>
          </p:cNvSpPr>
          <p:nvPr>
            <p:ph type="title"/>
          </p:nvPr>
        </p:nvSpPr>
        <p:spPr>
          <a:xfrm>
            <a:off x="469900" y="449263"/>
            <a:ext cx="8229600" cy="1143000"/>
          </a:xfrm>
        </p:spPr>
        <p:txBody>
          <a:bodyPr/>
          <a:lstStyle/>
          <a:p>
            <a:r>
              <a:rPr lang="en-US" altLang="en-US" sz="4000" b="1" dirty="0">
                <a:ea typeface="ＭＳ Ｐゴシック" pitchFamily="34" charset="-128"/>
              </a:rPr>
              <a:t>Keep or Replace Analysis</a:t>
            </a:r>
          </a:p>
        </p:txBody>
      </p:sp>
      <p:sp>
        <p:nvSpPr>
          <p:cNvPr id="87044" name="Rectangle 6"/>
          <p:cNvSpPr>
            <a:spLocks noChangeArrowheads="1"/>
          </p:cNvSpPr>
          <p:nvPr/>
        </p:nvSpPr>
        <p:spPr bwMode="auto">
          <a:xfrm>
            <a:off x="381000" y="1320704"/>
            <a:ext cx="8610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2400" b="1" dirty="0"/>
              <a:t>FasTrac is considering replacing an existing machine with a new machine.  </a:t>
            </a:r>
          </a:p>
        </p:txBody>
      </p:sp>
      <p:sp>
        <p:nvSpPr>
          <p:cNvPr id="11" name="Rounded Rectangle 10"/>
          <p:cNvSpPr/>
          <p:nvPr/>
        </p:nvSpPr>
        <p:spPr>
          <a:xfrm>
            <a:off x="1" y="6612921"/>
            <a:ext cx="3581399" cy="213662"/>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P5</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keep or replace decisions.</a:t>
            </a:r>
          </a:p>
        </p:txBody>
      </p:sp>
      <p:sp>
        <p:nvSpPr>
          <p:cNvPr id="12" name="TextBox 11"/>
          <p:cNvSpPr txBox="1"/>
          <p:nvPr/>
        </p:nvSpPr>
        <p:spPr>
          <a:xfrm>
            <a:off x="7846302" y="3921893"/>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23.11</a:t>
            </a:r>
          </a:p>
        </p:txBody>
      </p:sp>
      <p:grpSp>
        <p:nvGrpSpPr>
          <p:cNvPr id="9" name="Group 4">
            <a:extLst>
              <a:ext uri="{FF2B5EF4-FFF2-40B4-BE49-F238E27FC236}">
                <a16:creationId xmlns:a16="http://schemas.microsoft.com/office/drawing/2014/main" xmlns="" id="{A427A346-9C75-4285-B314-6E04B99B467D}"/>
              </a:ext>
            </a:extLst>
          </p:cNvPr>
          <p:cNvGrpSpPr>
            <a:grpSpLocks/>
          </p:cNvGrpSpPr>
          <p:nvPr/>
        </p:nvGrpSpPr>
        <p:grpSpPr bwMode="auto">
          <a:xfrm>
            <a:off x="469900" y="5776422"/>
            <a:ext cx="7772400" cy="516921"/>
            <a:chOff x="1525" y="2377"/>
            <a:chExt cx="2668" cy="1220"/>
          </a:xfrm>
        </p:grpSpPr>
        <p:sp>
          <p:nvSpPr>
            <p:cNvPr id="10" name="AutoShape 5">
              <a:extLst>
                <a:ext uri="{FF2B5EF4-FFF2-40B4-BE49-F238E27FC236}">
                  <a16:creationId xmlns:a16="http://schemas.microsoft.com/office/drawing/2014/main" xmlns="" id="{06B25E38-C58B-4C75-B3EB-BDDC277F1C37}"/>
                </a:ext>
              </a:extLst>
            </p:cNvPr>
            <p:cNvSpPr>
              <a:spLocks noChangeArrowheads="1"/>
            </p:cNvSpPr>
            <p:nvPr/>
          </p:nvSpPr>
          <p:spPr bwMode="auto">
            <a:xfrm rot="5400000">
              <a:off x="2270" y="1673"/>
              <a:ext cx="1220" cy="2627"/>
            </a:xfrm>
            <a:prstGeom prst="wedgeRoundRectCallout">
              <a:avLst>
                <a:gd name="adj1" fmla="val -10915"/>
                <a:gd name="adj2" fmla="val 49849"/>
                <a:gd name="adj3" fmla="val 16667"/>
              </a:avLst>
            </a:prstGeom>
            <a:solidFill>
              <a:srgbClr val="CCECFF"/>
            </a:solidFill>
            <a:ln w="25400">
              <a:solidFill>
                <a:srgbClr val="0070C0"/>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13" name="Rectangle 6">
              <a:extLst>
                <a:ext uri="{FF2B5EF4-FFF2-40B4-BE49-F238E27FC236}">
                  <a16:creationId xmlns:a16="http://schemas.microsoft.com/office/drawing/2014/main" xmlns="" id="{C7697C7A-AD2C-4036-93B4-011FA540A8ED}"/>
                </a:ext>
              </a:extLst>
            </p:cNvPr>
            <p:cNvSpPr>
              <a:spLocks noChangeArrowheads="1"/>
            </p:cNvSpPr>
            <p:nvPr/>
          </p:nvSpPr>
          <p:spPr bwMode="auto">
            <a:xfrm>
              <a:off x="1525" y="2461"/>
              <a:ext cx="2618"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latin typeface="Arial" charset="0"/>
                </a:rPr>
                <a:t>Decision rule: Keep the current machine</a:t>
              </a:r>
            </a:p>
          </p:txBody>
        </p:sp>
      </p:grpSp>
      <p:sp>
        <p:nvSpPr>
          <p:cNvPr id="14" name="Rectangle 13">
            <a:extLst>
              <a:ext uri="{FF2B5EF4-FFF2-40B4-BE49-F238E27FC236}">
                <a16:creationId xmlns:a16="http://schemas.microsoft.com/office/drawing/2014/main" xmlns="" id="{089AD2AC-F54F-EA43-BB36-C326A39C5419}"/>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5" name="Slide Number Placeholder 7">
            <a:extLst>
              <a:ext uri="{FF2B5EF4-FFF2-40B4-BE49-F238E27FC236}">
                <a16:creationId xmlns:a16="http://schemas.microsoft.com/office/drawing/2014/main" xmlns="" id="{481F8FA6-894B-7F46-9349-1473B5436D8A}"/>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6" name="Slide Number Placeholder 7">
            <a:extLst>
              <a:ext uri="{FF2B5EF4-FFF2-40B4-BE49-F238E27FC236}">
                <a16:creationId xmlns:a16="http://schemas.microsoft.com/office/drawing/2014/main" xmlns="" id="{8FE2C16F-A351-4434-9B39-3DAB0482A3A4}"/>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24</a:t>
            </a:fld>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1B23E4A9-2264-437E-9FD9-EC18F22B112E}"/>
              </a:ext>
            </a:extLst>
          </p:cNvPr>
          <p:cNvPicPr>
            <a:picLocks noChangeAspect="1"/>
          </p:cNvPicPr>
          <p:nvPr/>
        </p:nvPicPr>
        <p:blipFill>
          <a:blip r:embed="rId3"/>
          <a:stretch>
            <a:fillRect/>
          </a:stretch>
        </p:blipFill>
        <p:spPr>
          <a:xfrm>
            <a:off x="1512515" y="3823010"/>
            <a:ext cx="5809524" cy="1714286"/>
          </a:xfrm>
          <a:prstGeom prst="rect">
            <a:avLst/>
          </a:prstGeom>
        </p:spPr>
      </p:pic>
      <p:pic>
        <p:nvPicPr>
          <p:cNvPr id="5" name="Picture 4">
            <a:extLst>
              <a:ext uri="{FF2B5EF4-FFF2-40B4-BE49-F238E27FC236}">
                <a16:creationId xmlns:a16="http://schemas.microsoft.com/office/drawing/2014/main" xmlns="" id="{F1187A93-1B7C-4EAF-915B-EFCF4AC27867}"/>
              </a:ext>
            </a:extLst>
          </p:cNvPr>
          <p:cNvPicPr>
            <a:picLocks noChangeAspect="1"/>
          </p:cNvPicPr>
          <p:nvPr/>
        </p:nvPicPr>
        <p:blipFill>
          <a:blip r:embed="rId4"/>
          <a:stretch>
            <a:fillRect/>
          </a:stretch>
        </p:blipFill>
        <p:spPr>
          <a:xfrm>
            <a:off x="1095824" y="2149642"/>
            <a:ext cx="7180952" cy="1552381"/>
          </a:xfrm>
          <a:prstGeom prst="rect">
            <a:avLst/>
          </a:prstGeom>
        </p:spPr>
      </p:pic>
    </p:spTree>
    <p:extLst>
      <p:ext uri="{BB962C8B-B14F-4D97-AF65-F5344CB8AC3E}">
        <p14:creationId xmlns:p14="http://schemas.microsoft.com/office/powerpoint/2010/main" val="3671172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4"/>
          <p:cNvSpPr>
            <a:spLocks noGrp="1"/>
          </p:cNvSpPr>
          <p:nvPr>
            <p:ph type="ctrTitle"/>
          </p:nvPr>
        </p:nvSpPr>
        <p:spPr>
          <a:xfrm>
            <a:off x="914400" y="18288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altLang="en-US" sz="4400" dirty="0">
                <a:ea typeface="ＭＳ Ｐゴシック" pitchFamily="34" charset="-128"/>
              </a:rPr>
              <a:t>Determine product </a:t>
            </a:r>
            <a:br>
              <a:rPr lang="en-US" altLang="en-US" sz="4400" dirty="0">
                <a:ea typeface="ＭＳ Ｐゴシック" pitchFamily="34" charset="-128"/>
              </a:rPr>
            </a:br>
            <a:r>
              <a:rPr lang="en-US" altLang="en-US" sz="4400" dirty="0">
                <a:ea typeface="ＭＳ Ｐゴシック" pitchFamily="34" charset="-128"/>
              </a:rPr>
              <a:t>selling price.</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12800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214247"/>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00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926" y="5162005"/>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55626" y="885189"/>
            <a:ext cx="5257800" cy="769441"/>
          </a:xfrm>
          <a:prstGeom prst="rect">
            <a:avLst/>
          </a:prstGeom>
          <a:noFill/>
        </p:spPr>
        <p:txBody>
          <a:bodyPr wrap="square" rtlCol="0">
            <a:spAutoFit/>
          </a:bodyPr>
          <a:lstStyle/>
          <a:p>
            <a:r>
              <a:rPr lang="en-US" altLang="en-US" sz="4400" b="1" dirty="0">
                <a:latin typeface="+mj-lt"/>
              </a:rPr>
              <a:t>Learning Objective P6</a:t>
            </a:r>
            <a:endParaRPr lang="en-US" sz="4400" dirty="0">
              <a:latin typeface="+mj-lt"/>
            </a:endParaRPr>
          </a:p>
        </p:txBody>
      </p:sp>
      <p:sp>
        <p:nvSpPr>
          <p:cNvPr id="10" name="Rectangle 9">
            <a:extLst>
              <a:ext uri="{FF2B5EF4-FFF2-40B4-BE49-F238E27FC236}">
                <a16:creationId xmlns:a16="http://schemas.microsoft.com/office/drawing/2014/main" xmlns="" id="{31D0A378-2B99-E647-8663-334CDC1F19CA}"/>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DF05F210-F37C-C149-A17D-4BE724DD8F23}"/>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B1D68971-23E5-4E64-8DE4-AEE782724B4E}"/>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25</a:t>
            </a:fld>
            <a:endParaRPr lang="en-US" dirty="0">
              <a:solidFill>
                <a:schemeClr val="tx1">
                  <a:lumMod val="50000"/>
                  <a:lumOff val="50000"/>
                </a:schemeClr>
              </a:solidFill>
            </a:endParaRPr>
          </a:p>
        </p:txBody>
      </p:sp>
    </p:spTree>
    <p:extLst>
      <p:ext uri="{BB962C8B-B14F-4D97-AF65-F5344CB8AC3E}">
        <p14:creationId xmlns:p14="http://schemas.microsoft.com/office/powerpoint/2010/main" val="950436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4"/>
          <p:cNvSpPr>
            <a:spLocks noGrp="1" noChangeArrowheads="1"/>
          </p:cNvSpPr>
          <p:nvPr>
            <p:ph type="body" idx="1"/>
          </p:nvPr>
        </p:nvSpPr>
        <p:spPr>
          <a:xfrm>
            <a:off x="2438400" y="1357159"/>
            <a:ext cx="6498479" cy="4800601"/>
          </a:xfrm>
          <a:solidFill>
            <a:schemeClr val="accent6">
              <a:lumMod val="20000"/>
              <a:lumOff val="80000"/>
            </a:schemeClr>
          </a:solidFill>
        </p:spPr>
        <p:txBody>
          <a:bodyPr lIns="90488" tIns="44450" rIns="90488" bIns="44450"/>
          <a:lstStyle/>
          <a:p>
            <a:pPr marL="0" indent="0">
              <a:lnSpc>
                <a:spcPct val="90000"/>
              </a:lnSpc>
              <a:spcBef>
                <a:spcPct val="35000"/>
              </a:spcBef>
              <a:buNone/>
              <a:tabLst>
                <a:tab pos="909638" algn="l"/>
                <a:tab pos="1079500" algn="l"/>
                <a:tab pos="1249363" algn="l"/>
                <a:tab pos="1376363" algn="l"/>
              </a:tabLst>
            </a:pPr>
            <a:r>
              <a:rPr lang="en-US" altLang="en-US" sz="2800" dirty="0">
                <a:solidFill>
                  <a:srgbClr val="4C2E00"/>
                </a:solidFill>
                <a:latin typeface="Arial" charset="0"/>
                <a:ea typeface="ＭＳ Ｐゴシック" pitchFamily="34" charset="-128"/>
                <a:cs typeface="Arial" charset="0"/>
              </a:rPr>
              <a:t>Companies can be a price taker or a price setter (or somewhere in between).</a:t>
            </a:r>
          </a:p>
          <a:p>
            <a:pPr marL="0" indent="0">
              <a:lnSpc>
                <a:spcPct val="90000"/>
              </a:lnSpc>
              <a:spcBef>
                <a:spcPct val="35000"/>
              </a:spcBef>
              <a:buNone/>
              <a:tabLst>
                <a:tab pos="909638" algn="l"/>
                <a:tab pos="1079500" algn="l"/>
                <a:tab pos="1249363" algn="l"/>
                <a:tab pos="1376363" algn="l"/>
              </a:tabLst>
            </a:pPr>
            <a:r>
              <a:rPr lang="en-US" altLang="en-US" sz="2800" dirty="0">
                <a:solidFill>
                  <a:srgbClr val="4C2E00"/>
                </a:solidFill>
                <a:latin typeface="Arial" charset="0"/>
                <a:ea typeface="ＭＳ Ｐゴシック" pitchFamily="34" charset="-128"/>
                <a:cs typeface="Arial" charset="0"/>
              </a:rPr>
              <a:t>Price takers have less control over setting prices.</a:t>
            </a:r>
          </a:p>
          <a:p>
            <a:pPr marL="0" indent="0">
              <a:lnSpc>
                <a:spcPct val="90000"/>
              </a:lnSpc>
              <a:spcBef>
                <a:spcPct val="35000"/>
              </a:spcBef>
              <a:buNone/>
              <a:tabLst>
                <a:tab pos="909638" algn="l"/>
                <a:tab pos="1079500" algn="l"/>
                <a:tab pos="1249363" algn="l"/>
                <a:tab pos="1376363" algn="l"/>
              </a:tabLst>
            </a:pPr>
            <a:r>
              <a:rPr lang="en-US" altLang="en-US" sz="2800" dirty="0">
                <a:solidFill>
                  <a:srgbClr val="4C2E00"/>
                </a:solidFill>
                <a:latin typeface="Arial" charset="0"/>
                <a:ea typeface="ＭＳ Ｐゴシック" pitchFamily="34" charset="-128"/>
                <a:cs typeface="Arial" charset="0"/>
              </a:rPr>
              <a:t>Price setters have more control over setting prices.</a:t>
            </a:r>
          </a:p>
          <a:p>
            <a:pPr marL="0" indent="0">
              <a:lnSpc>
                <a:spcPct val="90000"/>
              </a:lnSpc>
              <a:spcBef>
                <a:spcPct val="35000"/>
              </a:spcBef>
              <a:buNone/>
              <a:tabLst>
                <a:tab pos="909638" algn="l"/>
                <a:tab pos="1079500" algn="l"/>
                <a:tab pos="1249363" algn="l"/>
                <a:tab pos="1376363" algn="l"/>
              </a:tabLst>
            </a:pPr>
            <a:r>
              <a:rPr lang="en-US" altLang="en-US" sz="2800" dirty="0">
                <a:solidFill>
                  <a:srgbClr val="4C2E00"/>
                </a:solidFill>
                <a:latin typeface="Arial" charset="0"/>
                <a:ea typeface="ＭＳ Ｐゴシック" pitchFamily="34" charset="-128"/>
                <a:cs typeface="Arial" charset="0"/>
              </a:rPr>
              <a:t>Price takers use more target pricing type methods.</a:t>
            </a:r>
          </a:p>
          <a:p>
            <a:pPr marL="0" indent="0">
              <a:lnSpc>
                <a:spcPct val="90000"/>
              </a:lnSpc>
              <a:spcBef>
                <a:spcPct val="35000"/>
              </a:spcBef>
              <a:buNone/>
              <a:tabLst>
                <a:tab pos="909638" algn="l"/>
                <a:tab pos="1079500" algn="l"/>
                <a:tab pos="1249363" algn="l"/>
                <a:tab pos="1376363" algn="l"/>
              </a:tabLst>
            </a:pPr>
            <a:r>
              <a:rPr lang="en-US" altLang="en-US" sz="2800" dirty="0">
                <a:solidFill>
                  <a:srgbClr val="4C2E00"/>
                </a:solidFill>
                <a:latin typeface="Arial" charset="0"/>
                <a:ea typeface="ＭＳ Ｐゴシック" pitchFamily="34" charset="-128"/>
                <a:cs typeface="Arial" charset="0"/>
              </a:rPr>
              <a:t>Price setters use more cost-plus pricing.</a:t>
            </a:r>
            <a:endParaRPr lang="en-US" altLang="en-US" sz="2000" dirty="0">
              <a:solidFill>
                <a:srgbClr val="4C2E00"/>
              </a:solidFill>
              <a:latin typeface="Arial" charset="0"/>
              <a:ea typeface="ＭＳ Ｐゴシック" pitchFamily="34" charset="-128"/>
              <a:cs typeface="Arial" charset="0"/>
            </a:endParaRPr>
          </a:p>
        </p:txBody>
      </p:sp>
      <p:sp>
        <p:nvSpPr>
          <p:cNvPr id="54276" name="Rectangle 14"/>
          <p:cNvSpPr>
            <a:spLocks noGrp="1" noChangeArrowheads="1"/>
          </p:cNvSpPr>
          <p:nvPr>
            <p:ph type="title"/>
          </p:nvPr>
        </p:nvSpPr>
        <p:spPr>
          <a:xfrm>
            <a:off x="572540" y="437134"/>
            <a:ext cx="8229600" cy="861029"/>
          </a:xfrm>
        </p:spPr>
        <p:txBody>
          <a:bodyPr/>
          <a:lstStyle/>
          <a:p>
            <a:r>
              <a:rPr lang="en-US" altLang="en-US" sz="4000" b="1" dirty="0">
                <a:ea typeface="ＭＳ Ｐゴシック" pitchFamily="34" charset="-128"/>
              </a:rPr>
              <a:t>Normal Pricing</a:t>
            </a:r>
          </a:p>
        </p:txBody>
      </p:sp>
      <p:sp>
        <p:nvSpPr>
          <p:cNvPr id="7" name="Rectangle 6">
            <a:extLst>
              <a:ext uri="{FF2B5EF4-FFF2-40B4-BE49-F238E27FC236}">
                <a16:creationId xmlns:a16="http://schemas.microsoft.com/office/drawing/2014/main" xmlns="" id="{013638E3-1AE7-624D-B02D-5F27B22F2FCC}"/>
              </a:ext>
            </a:extLst>
          </p:cNvPr>
          <p:cNvSpPr>
            <a:spLocks noGrp="1" noChangeArrowheads="1"/>
          </p:cNvSpPr>
          <p:nvPr/>
        </p:nvSpPr>
        <p:spPr bwMode="auto">
          <a:xfrm>
            <a:off x="6489940" y="6340475"/>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8" name="Slide Number Placeholder 7">
            <a:extLst>
              <a:ext uri="{FF2B5EF4-FFF2-40B4-BE49-F238E27FC236}">
                <a16:creationId xmlns:a16="http://schemas.microsoft.com/office/drawing/2014/main" xmlns="" id="{C51F1003-131D-6443-9FBD-052CE19644CF}"/>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Rounded Rectangle 9">
            <a:extLst>
              <a:ext uri="{FF2B5EF4-FFF2-40B4-BE49-F238E27FC236}">
                <a16:creationId xmlns:a16="http://schemas.microsoft.com/office/drawing/2014/main" xmlns="" id="{62262755-5648-4FC3-8AA7-DE757ACEE764}"/>
              </a:ext>
            </a:extLst>
          </p:cNvPr>
          <p:cNvSpPr/>
          <p:nvPr/>
        </p:nvSpPr>
        <p:spPr>
          <a:xfrm>
            <a:off x="1" y="6574821"/>
            <a:ext cx="3428999" cy="251760"/>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P6</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product selling price.</a:t>
            </a:r>
            <a:endParaRPr lang="en-US" sz="1100" b="1" dirty="0">
              <a:solidFill>
                <a:prstClr val="black"/>
              </a:solidFill>
              <a:latin typeface="Calibri"/>
            </a:endParaRPr>
          </a:p>
        </p:txBody>
      </p:sp>
      <p:sp>
        <p:nvSpPr>
          <p:cNvPr id="10" name="Slide Number Placeholder 7">
            <a:extLst>
              <a:ext uri="{FF2B5EF4-FFF2-40B4-BE49-F238E27FC236}">
                <a16:creationId xmlns:a16="http://schemas.microsoft.com/office/drawing/2014/main" xmlns="" id="{AF3F1DB5-3532-49CF-BFD1-C287821628F9}"/>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26</a:t>
            </a:fld>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4FC183DD-0042-4331-B44C-87D655C04033}"/>
              </a:ext>
            </a:extLst>
          </p:cNvPr>
          <p:cNvPicPr>
            <a:picLocks noChangeAspect="1"/>
          </p:cNvPicPr>
          <p:nvPr/>
        </p:nvPicPr>
        <p:blipFill>
          <a:blip r:embed="rId3"/>
          <a:stretch>
            <a:fillRect/>
          </a:stretch>
        </p:blipFill>
        <p:spPr>
          <a:xfrm>
            <a:off x="341860" y="1285998"/>
            <a:ext cx="1801419" cy="4871762"/>
          </a:xfrm>
          <a:prstGeom prst="rect">
            <a:avLst/>
          </a:prstGeom>
        </p:spPr>
      </p:pic>
    </p:spTree>
    <p:extLst>
      <p:ext uri="{BB962C8B-B14F-4D97-AF65-F5344CB8AC3E}">
        <p14:creationId xmlns:p14="http://schemas.microsoft.com/office/powerpoint/2010/main" val="200631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4"/>
          <p:cNvSpPr>
            <a:spLocks noGrp="1" noChangeArrowheads="1"/>
          </p:cNvSpPr>
          <p:nvPr>
            <p:ph type="body" idx="1"/>
          </p:nvPr>
        </p:nvSpPr>
        <p:spPr>
          <a:xfrm>
            <a:off x="313899" y="1051274"/>
            <a:ext cx="8382000" cy="1981200"/>
          </a:xfrm>
          <a:solidFill>
            <a:schemeClr val="accent6">
              <a:lumMod val="40000"/>
              <a:lumOff val="60000"/>
              <a:alpha val="91000"/>
            </a:schemeClr>
          </a:solidFill>
        </p:spPr>
        <p:txBody>
          <a:bodyPr lIns="90488" tIns="44450" rIns="90488" bIns="44450"/>
          <a:lstStyle/>
          <a:p>
            <a:pPr>
              <a:lnSpc>
                <a:spcPct val="90000"/>
              </a:lnSpc>
              <a:spcBef>
                <a:spcPct val="35000"/>
              </a:spcBef>
              <a:tabLst>
                <a:tab pos="909638" algn="l"/>
                <a:tab pos="1079500" algn="l"/>
                <a:tab pos="1249363" algn="l"/>
                <a:tab pos="1376363" algn="l"/>
              </a:tabLst>
            </a:pPr>
            <a:r>
              <a:rPr lang="en-US" altLang="en-US" sz="2800" dirty="0">
                <a:latin typeface="Arial" charset="0"/>
                <a:ea typeface="ＭＳ Ｐゴシック" pitchFamily="34" charset="-128"/>
                <a:cs typeface="Arial" charset="0"/>
              </a:rPr>
              <a:t>Cost-plus pricing methods common when companies are price-setters.</a:t>
            </a:r>
          </a:p>
          <a:p>
            <a:pPr>
              <a:lnSpc>
                <a:spcPct val="90000"/>
              </a:lnSpc>
              <a:spcBef>
                <a:spcPct val="35000"/>
              </a:spcBef>
              <a:tabLst>
                <a:tab pos="909638" algn="l"/>
                <a:tab pos="1079500" algn="l"/>
                <a:tab pos="1249363" algn="l"/>
                <a:tab pos="1376363" algn="l"/>
              </a:tabLst>
            </a:pPr>
            <a:r>
              <a:rPr lang="en-US" altLang="en-US" sz="2800" dirty="0">
                <a:latin typeface="Arial" charset="0"/>
                <a:ea typeface="ＭＳ Ｐゴシック" pitchFamily="34" charset="-128"/>
                <a:cs typeface="Arial" charset="0"/>
              </a:rPr>
              <a:t>Management adds a markup to cost to get selling price.</a:t>
            </a:r>
          </a:p>
          <a:p>
            <a:pPr marL="971550" lvl="1" indent="-514350">
              <a:lnSpc>
                <a:spcPct val="90000"/>
              </a:lnSpc>
              <a:spcBef>
                <a:spcPct val="35000"/>
              </a:spcBef>
              <a:buFont typeface="+mj-lt"/>
              <a:buAutoNum type="arabicPeriod"/>
              <a:tabLst>
                <a:tab pos="909638" algn="l"/>
                <a:tab pos="1079500" algn="l"/>
                <a:tab pos="1249363" algn="l"/>
                <a:tab pos="1376363" algn="l"/>
              </a:tabLst>
            </a:pPr>
            <a:endParaRPr lang="en-US" altLang="en-US" dirty="0">
              <a:latin typeface="Arial" charset="0"/>
              <a:ea typeface="ＭＳ Ｐゴシック" pitchFamily="34" charset="-128"/>
              <a:cs typeface="Arial" charset="0"/>
            </a:endParaRPr>
          </a:p>
          <a:p>
            <a:pPr marL="338138" indent="-338138" algn="ctr">
              <a:lnSpc>
                <a:spcPct val="90000"/>
              </a:lnSpc>
              <a:spcBef>
                <a:spcPct val="35000"/>
              </a:spcBef>
              <a:buFont typeface="Wingdings" pitchFamily="2" charset="2"/>
              <a:buNone/>
              <a:tabLst>
                <a:tab pos="909638" algn="l"/>
                <a:tab pos="1079500" algn="l"/>
                <a:tab pos="1249363" algn="l"/>
                <a:tab pos="1376363" algn="l"/>
              </a:tabLst>
            </a:pPr>
            <a:endParaRPr lang="en-US" altLang="en-US" dirty="0">
              <a:solidFill>
                <a:srgbClr val="4C2E00"/>
              </a:solidFill>
              <a:latin typeface="Arial" charset="0"/>
              <a:ea typeface="ＭＳ Ｐゴシック" pitchFamily="34" charset="-128"/>
              <a:cs typeface="Arial" charset="0"/>
            </a:endParaRPr>
          </a:p>
        </p:txBody>
      </p:sp>
      <p:sp>
        <p:nvSpPr>
          <p:cNvPr id="54276" name="Rectangle 14"/>
          <p:cNvSpPr>
            <a:spLocks noGrp="1" noChangeArrowheads="1"/>
          </p:cNvSpPr>
          <p:nvPr>
            <p:ph type="title"/>
          </p:nvPr>
        </p:nvSpPr>
        <p:spPr>
          <a:xfrm>
            <a:off x="600501" y="283179"/>
            <a:ext cx="8229600" cy="920750"/>
          </a:xfrm>
        </p:spPr>
        <p:txBody>
          <a:bodyPr/>
          <a:lstStyle/>
          <a:p>
            <a:r>
              <a:rPr lang="en-US" altLang="en-US" sz="4000" b="1" dirty="0">
                <a:ea typeface="ＭＳ Ｐゴシック" pitchFamily="34" charset="-128"/>
              </a:rPr>
              <a:t>Cost-Plus Methods</a:t>
            </a:r>
          </a:p>
        </p:txBody>
      </p:sp>
      <p:sp>
        <p:nvSpPr>
          <p:cNvPr id="7" name="Rectangle 6">
            <a:extLst>
              <a:ext uri="{FF2B5EF4-FFF2-40B4-BE49-F238E27FC236}">
                <a16:creationId xmlns:a16="http://schemas.microsoft.com/office/drawing/2014/main" xmlns="" id="{1F28BA6E-D981-3F48-A4B4-6D156D94221B}"/>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8" name="Slide Number Placeholder 7">
            <a:extLst>
              <a:ext uri="{FF2B5EF4-FFF2-40B4-BE49-F238E27FC236}">
                <a16:creationId xmlns:a16="http://schemas.microsoft.com/office/drawing/2014/main" xmlns="" id="{F353AB1F-621B-2D4C-BBE6-EADE5CF508D2}"/>
              </a:ext>
            </a:extLst>
          </p:cNvPr>
          <p:cNvSpPr txBox="1">
            <a:spLocks/>
          </p:cNvSpPr>
          <p:nvPr/>
        </p:nvSpPr>
        <p:spPr>
          <a:xfrm>
            <a:off x="6521570" y="6381782"/>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Rounded Rectangle 9">
            <a:extLst>
              <a:ext uri="{FF2B5EF4-FFF2-40B4-BE49-F238E27FC236}">
                <a16:creationId xmlns:a16="http://schemas.microsoft.com/office/drawing/2014/main" xmlns="" id="{55A76D39-BF2E-42D6-B95E-894125A6B53B}"/>
              </a:ext>
            </a:extLst>
          </p:cNvPr>
          <p:cNvSpPr/>
          <p:nvPr/>
        </p:nvSpPr>
        <p:spPr>
          <a:xfrm>
            <a:off x="1" y="6574821"/>
            <a:ext cx="3428999" cy="251760"/>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P6</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product selling price.</a:t>
            </a:r>
            <a:endParaRPr lang="en-US" sz="1100" b="1" dirty="0">
              <a:solidFill>
                <a:prstClr val="black"/>
              </a:solidFill>
              <a:latin typeface="Calibri"/>
            </a:endParaRPr>
          </a:p>
        </p:txBody>
      </p:sp>
      <p:sp>
        <p:nvSpPr>
          <p:cNvPr id="10" name="Slide Number Placeholder 7">
            <a:extLst>
              <a:ext uri="{FF2B5EF4-FFF2-40B4-BE49-F238E27FC236}">
                <a16:creationId xmlns:a16="http://schemas.microsoft.com/office/drawing/2014/main" xmlns="" id="{67FB9B3C-2D9D-4AA5-A56C-8867F2C2C36D}"/>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27</a:t>
            </a:fld>
            <a:endParaRPr lang="en-US" dirty="0">
              <a:solidFill>
                <a:schemeClr val="tx1">
                  <a:lumMod val="50000"/>
                  <a:lumOff val="50000"/>
                </a:schemeClr>
              </a:solidFill>
            </a:endParaRPr>
          </a:p>
        </p:txBody>
      </p:sp>
      <p:pic>
        <p:nvPicPr>
          <p:cNvPr id="2" name="Picture 1">
            <a:extLst>
              <a:ext uri="{FF2B5EF4-FFF2-40B4-BE49-F238E27FC236}">
                <a16:creationId xmlns:a16="http://schemas.microsoft.com/office/drawing/2014/main" xmlns="" id="{E9408147-F495-4818-8409-A7AFA593B665}"/>
              </a:ext>
            </a:extLst>
          </p:cNvPr>
          <p:cNvPicPr>
            <a:picLocks noChangeAspect="1"/>
          </p:cNvPicPr>
          <p:nvPr/>
        </p:nvPicPr>
        <p:blipFill>
          <a:blip r:embed="rId3"/>
          <a:stretch>
            <a:fillRect/>
          </a:stretch>
        </p:blipFill>
        <p:spPr>
          <a:xfrm>
            <a:off x="727223" y="3130294"/>
            <a:ext cx="7142857" cy="3038095"/>
          </a:xfrm>
          <a:prstGeom prst="rect">
            <a:avLst/>
          </a:prstGeom>
        </p:spPr>
      </p:pic>
    </p:spTree>
    <p:extLst>
      <p:ext uri="{BB962C8B-B14F-4D97-AF65-F5344CB8AC3E}">
        <p14:creationId xmlns:p14="http://schemas.microsoft.com/office/powerpoint/2010/main" val="320403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14"/>
          <p:cNvSpPr>
            <a:spLocks noGrp="1" noChangeArrowheads="1"/>
          </p:cNvSpPr>
          <p:nvPr>
            <p:ph type="title"/>
          </p:nvPr>
        </p:nvSpPr>
        <p:spPr>
          <a:xfrm>
            <a:off x="621542" y="436905"/>
            <a:ext cx="8229600" cy="920750"/>
          </a:xfrm>
        </p:spPr>
        <p:txBody>
          <a:bodyPr/>
          <a:lstStyle/>
          <a:p>
            <a:r>
              <a:rPr lang="en-US" altLang="en-US" sz="4000" b="1" dirty="0">
                <a:ea typeface="ＭＳ Ｐゴシック" pitchFamily="34" charset="-128"/>
              </a:rPr>
              <a:t>Total Cost Method</a:t>
            </a:r>
          </a:p>
        </p:txBody>
      </p:sp>
      <p:sp>
        <p:nvSpPr>
          <p:cNvPr id="11" name="Rectangle 4">
            <a:extLst>
              <a:ext uri="{FF2B5EF4-FFF2-40B4-BE49-F238E27FC236}">
                <a16:creationId xmlns:a16="http://schemas.microsoft.com/office/drawing/2014/main" xmlns="" id="{D9A09A63-CEE1-475B-BF84-08E28FB02A50}"/>
              </a:ext>
            </a:extLst>
          </p:cNvPr>
          <p:cNvSpPr txBox="1">
            <a:spLocks noChangeArrowheads="1"/>
          </p:cNvSpPr>
          <p:nvPr/>
        </p:nvSpPr>
        <p:spPr bwMode="auto">
          <a:xfrm>
            <a:off x="914400" y="1271492"/>
            <a:ext cx="7315200" cy="457814"/>
          </a:xfrm>
          <a:prstGeom prst="rect">
            <a:avLst/>
          </a:prstGeom>
          <a:solidFill>
            <a:schemeClr val="accent6">
              <a:lumMod val="40000"/>
              <a:lumOff val="60000"/>
              <a:alpha val="91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8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8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35000"/>
              </a:spcBef>
              <a:buNone/>
              <a:tabLst>
                <a:tab pos="909638" algn="l"/>
                <a:tab pos="1079500" algn="l"/>
                <a:tab pos="1249363" algn="l"/>
                <a:tab pos="1376363" algn="l"/>
              </a:tabLst>
            </a:pPr>
            <a:r>
              <a:rPr lang="en-US" altLang="en-US" sz="2400" dirty="0">
                <a:latin typeface="Arial" charset="0"/>
                <a:ea typeface="ＭＳ Ｐゴシック" pitchFamily="34" charset="-128"/>
                <a:cs typeface="Arial" charset="0"/>
              </a:rPr>
              <a:t>Applying the three-step process to determine price:</a:t>
            </a:r>
          </a:p>
        </p:txBody>
      </p:sp>
      <p:sp>
        <p:nvSpPr>
          <p:cNvPr id="9" name="Rectangle 8">
            <a:extLst>
              <a:ext uri="{FF2B5EF4-FFF2-40B4-BE49-F238E27FC236}">
                <a16:creationId xmlns:a16="http://schemas.microsoft.com/office/drawing/2014/main" xmlns="" id="{2D6DFFC0-4F0A-AD4F-9B44-B23A2D929434}"/>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2" name="Slide Number Placeholder 7">
            <a:extLst>
              <a:ext uri="{FF2B5EF4-FFF2-40B4-BE49-F238E27FC236}">
                <a16:creationId xmlns:a16="http://schemas.microsoft.com/office/drawing/2014/main" xmlns="" id="{ABAE35A1-E767-5D44-94BA-E3CF10D8907D}"/>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3" name="Rounded Rectangle 9">
            <a:extLst>
              <a:ext uri="{FF2B5EF4-FFF2-40B4-BE49-F238E27FC236}">
                <a16:creationId xmlns:a16="http://schemas.microsoft.com/office/drawing/2014/main" xmlns="" id="{F38DDE45-CED9-4996-BCB9-C551AFEE0DEB}"/>
              </a:ext>
            </a:extLst>
          </p:cNvPr>
          <p:cNvSpPr/>
          <p:nvPr/>
        </p:nvSpPr>
        <p:spPr>
          <a:xfrm>
            <a:off x="1" y="6574821"/>
            <a:ext cx="3428999" cy="251760"/>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P6</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product selling price.</a:t>
            </a:r>
            <a:endParaRPr lang="en-US" sz="1100" b="1" dirty="0">
              <a:solidFill>
                <a:prstClr val="black"/>
              </a:solidFill>
              <a:latin typeface="Calibri"/>
            </a:endParaRPr>
          </a:p>
        </p:txBody>
      </p:sp>
      <p:pic>
        <p:nvPicPr>
          <p:cNvPr id="14" name="Picture 13">
            <a:extLst>
              <a:ext uri="{FF2B5EF4-FFF2-40B4-BE49-F238E27FC236}">
                <a16:creationId xmlns:a16="http://schemas.microsoft.com/office/drawing/2014/main" xmlns="" id="{E27894F5-F949-4B4A-AB75-8E2CE3589872}"/>
              </a:ext>
            </a:extLst>
          </p:cNvPr>
          <p:cNvPicPr>
            <a:picLocks noChangeAspect="1"/>
          </p:cNvPicPr>
          <p:nvPr/>
        </p:nvPicPr>
        <p:blipFill>
          <a:blip r:embed="rId3"/>
          <a:stretch>
            <a:fillRect/>
          </a:stretch>
        </p:blipFill>
        <p:spPr>
          <a:xfrm>
            <a:off x="962863" y="1904840"/>
            <a:ext cx="7314286" cy="1238095"/>
          </a:xfrm>
          <a:prstGeom prst="rect">
            <a:avLst/>
          </a:prstGeom>
        </p:spPr>
      </p:pic>
      <p:sp>
        <p:nvSpPr>
          <p:cNvPr id="10" name="Slide Number Placeholder 7">
            <a:extLst>
              <a:ext uri="{FF2B5EF4-FFF2-40B4-BE49-F238E27FC236}">
                <a16:creationId xmlns:a16="http://schemas.microsoft.com/office/drawing/2014/main" xmlns="" id="{D0386E1A-BF6B-4092-B543-CA60865E09E3}"/>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28</a:t>
            </a:fld>
            <a:endParaRPr lang="en-US" dirty="0">
              <a:solidFill>
                <a:schemeClr val="tx1">
                  <a:lumMod val="50000"/>
                  <a:lumOff val="50000"/>
                </a:schemeClr>
              </a:solidFill>
            </a:endParaRPr>
          </a:p>
        </p:txBody>
      </p:sp>
      <p:pic>
        <p:nvPicPr>
          <p:cNvPr id="2" name="Picture 1">
            <a:extLst>
              <a:ext uri="{FF2B5EF4-FFF2-40B4-BE49-F238E27FC236}">
                <a16:creationId xmlns:a16="http://schemas.microsoft.com/office/drawing/2014/main" xmlns="" id="{80BCB03A-593E-45A6-8D29-2305434299AA}"/>
              </a:ext>
            </a:extLst>
          </p:cNvPr>
          <p:cNvPicPr>
            <a:picLocks noChangeAspect="1"/>
          </p:cNvPicPr>
          <p:nvPr/>
        </p:nvPicPr>
        <p:blipFill>
          <a:blip r:embed="rId4"/>
          <a:stretch>
            <a:fillRect/>
          </a:stretch>
        </p:blipFill>
        <p:spPr>
          <a:xfrm>
            <a:off x="914400" y="3152155"/>
            <a:ext cx="7182051" cy="2956249"/>
          </a:xfrm>
          <a:prstGeom prst="rect">
            <a:avLst/>
          </a:prstGeom>
        </p:spPr>
      </p:pic>
    </p:spTree>
    <p:extLst>
      <p:ext uri="{BB962C8B-B14F-4D97-AF65-F5344CB8AC3E}">
        <p14:creationId xmlns:p14="http://schemas.microsoft.com/office/powerpoint/2010/main" val="106245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14"/>
          <p:cNvSpPr>
            <a:spLocks noGrp="1" noChangeArrowheads="1"/>
          </p:cNvSpPr>
          <p:nvPr>
            <p:ph type="title"/>
          </p:nvPr>
        </p:nvSpPr>
        <p:spPr>
          <a:xfrm>
            <a:off x="622465" y="570896"/>
            <a:ext cx="8229600" cy="920750"/>
          </a:xfrm>
        </p:spPr>
        <p:txBody>
          <a:bodyPr/>
          <a:lstStyle/>
          <a:p>
            <a:r>
              <a:rPr lang="en-US" altLang="en-US" sz="4000" b="1" dirty="0">
                <a:ea typeface="ＭＳ Ｐゴシック" pitchFamily="34" charset="-128"/>
              </a:rPr>
              <a:t>Target Costing Method</a:t>
            </a:r>
          </a:p>
        </p:txBody>
      </p:sp>
      <p:sp>
        <p:nvSpPr>
          <p:cNvPr id="11" name="Rectangle 4">
            <a:extLst>
              <a:ext uri="{FF2B5EF4-FFF2-40B4-BE49-F238E27FC236}">
                <a16:creationId xmlns:a16="http://schemas.microsoft.com/office/drawing/2014/main" xmlns="" id="{D9A09A63-CEE1-475B-BF84-08E28FB02A50}"/>
              </a:ext>
            </a:extLst>
          </p:cNvPr>
          <p:cNvSpPr txBox="1">
            <a:spLocks noChangeArrowheads="1"/>
          </p:cNvSpPr>
          <p:nvPr/>
        </p:nvSpPr>
        <p:spPr bwMode="auto">
          <a:xfrm>
            <a:off x="876300" y="1752879"/>
            <a:ext cx="7391399" cy="2514600"/>
          </a:xfrm>
          <a:prstGeom prst="rect">
            <a:avLst/>
          </a:prstGeom>
          <a:solidFill>
            <a:schemeClr val="accent6">
              <a:lumMod val="40000"/>
              <a:lumOff val="60000"/>
              <a:alpha val="91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8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8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35000"/>
              </a:spcBef>
              <a:buNone/>
              <a:tabLst>
                <a:tab pos="909638" algn="l"/>
                <a:tab pos="1079500" algn="l"/>
                <a:tab pos="1249363" algn="l"/>
                <a:tab pos="1376363" algn="l"/>
              </a:tabLst>
            </a:pPr>
            <a:r>
              <a:rPr lang="en-US" altLang="en-US" sz="2400" dirty="0">
                <a:latin typeface="Arial" charset="0"/>
                <a:ea typeface="ＭＳ Ｐゴシック" pitchFamily="34" charset="-128"/>
                <a:cs typeface="Arial" charset="0"/>
              </a:rPr>
              <a:t>Target costing can be used when competition is high.</a:t>
            </a:r>
          </a:p>
          <a:p>
            <a:pPr>
              <a:lnSpc>
                <a:spcPct val="90000"/>
              </a:lnSpc>
              <a:spcBef>
                <a:spcPct val="35000"/>
              </a:spcBef>
              <a:tabLst>
                <a:tab pos="909638" algn="l"/>
                <a:tab pos="1079500" algn="l"/>
                <a:tab pos="1249363" algn="l"/>
                <a:tab pos="1376363" algn="l"/>
              </a:tabLst>
            </a:pPr>
            <a:r>
              <a:rPr lang="en-US" altLang="en-US" sz="2400" dirty="0">
                <a:latin typeface="Arial" charset="0"/>
                <a:ea typeface="ＭＳ Ｐゴシック" pitchFamily="34" charset="-128"/>
                <a:cs typeface="Arial" charset="0"/>
              </a:rPr>
              <a:t>Expected selling price is $80.</a:t>
            </a:r>
          </a:p>
          <a:p>
            <a:pPr>
              <a:lnSpc>
                <a:spcPct val="90000"/>
              </a:lnSpc>
              <a:spcBef>
                <a:spcPct val="35000"/>
              </a:spcBef>
              <a:tabLst>
                <a:tab pos="909638" algn="l"/>
                <a:tab pos="1079500" algn="l"/>
                <a:tab pos="1249363" algn="l"/>
                <a:tab pos="1376363" algn="l"/>
              </a:tabLst>
            </a:pPr>
            <a:r>
              <a:rPr lang="en-US" altLang="en-US" sz="2400" dirty="0">
                <a:latin typeface="Arial" charset="0"/>
                <a:ea typeface="ＭＳ Ｐゴシック" pitchFamily="34" charset="-128"/>
                <a:cs typeface="Arial" charset="0"/>
              </a:rPr>
              <a:t>Company wants profit of $14 per unit.</a:t>
            </a:r>
          </a:p>
          <a:p>
            <a:pPr>
              <a:lnSpc>
                <a:spcPct val="90000"/>
              </a:lnSpc>
              <a:spcBef>
                <a:spcPct val="35000"/>
              </a:spcBef>
              <a:tabLst>
                <a:tab pos="909638" algn="l"/>
                <a:tab pos="1079500" algn="l"/>
                <a:tab pos="1249363" algn="l"/>
                <a:tab pos="1376363" algn="l"/>
              </a:tabLst>
            </a:pPr>
            <a:r>
              <a:rPr lang="en-US" altLang="en-US" sz="2400" dirty="0">
                <a:latin typeface="Arial" charset="0"/>
                <a:ea typeface="ＭＳ Ｐゴシック" pitchFamily="34" charset="-128"/>
                <a:cs typeface="Arial" charset="0"/>
              </a:rPr>
              <a:t>Company must reduce target cost per unit to $66 ($80 price - $14 target profit).</a:t>
            </a:r>
          </a:p>
          <a:p>
            <a:pPr>
              <a:lnSpc>
                <a:spcPct val="90000"/>
              </a:lnSpc>
              <a:spcBef>
                <a:spcPct val="35000"/>
              </a:spcBef>
              <a:tabLst>
                <a:tab pos="909638" algn="l"/>
                <a:tab pos="1079500" algn="l"/>
                <a:tab pos="1249363" algn="l"/>
                <a:tab pos="1376363" algn="l"/>
              </a:tabLst>
            </a:pPr>
            <a:endParaRPr lang="en-US" altLang="en-US" sz="2400" dirty="0">
              <a:latin typeface="Arial" charset="0"/>
              <a:ea typeface="ＭＳ Ｐゴシック" pitchFamily="34" charset="-128"/>
              <a:cs typeface="Arial" charset="0"/>
            </a:endParaRPr>
          </a:p>
          <a:p>
            <a:pPr>
              <a:lnSpc>
                <a:spcPct val="90000"/>
              </a:lnSpc>
              <a:spcBef>
                <a:spcPct val="35000"/>
              </a:spcBef>
              <a:tabLst>
                <a:tab pos="909638" algn="l"/>
                <a:tab pos="1079500" algn="l"/>
                <a:tab pos="1249363" algn="l"/>
                <a:tab pos="1376363" algn="l"/>
              </a:tabLst>
            </a:pPr>
            <a:endParaRPr lang="en-US" altLang="en-US" sz="2400" dirty="0">
              <a:latin typeface="Arial" charset="0"/>
              <a:ea typeface="ＭＳ Ｐゴシック" pitchFamily="34" charset="-128"/>
              <a:cs typeface="Arial" charset="0"/>
            </a:endParaRPr>
          </a:p>
          <a:p>
            <a:pPr>
              <a:lnSpc>
                <a:spcPct val="90000"/>
              </a:lnSpc>
              <a:spcBef>
                <a:spcPct val="35000"/>
              </a:spcBef>
              <a:tabLst>
                <a:tab pos="909638" algn="l"/>
                <a:tab pos="1079500" algn="l"/>
                <a:tab pos="1249363" algn="l"/>
                <a:tab pos="1376363" algn="l"/>
              </a:tabLst>
            </a:pPr>
            <a:endParaRPr lang="en-US" altLang="en-US" sz="2400" dirty="0">
              <a:latin typeface="Arial" charset="0"/>
              <a:ea typeface="ＭＳ Ｐゴシック" pitchFamily="34" charset="-128"/>
              <a:cs typeface="Arial" charset="0"/>
            </a:endParaRPr>
          </a:p>
          <a:p>
            <a:pPr>
              <a:lnSpc>
                <a:spcPct val="90000"/>
              </a:lnSpc>
              <a:spcBef>
                <a:spcPct val="35000"/>
              </a:spcBef>
              <a:tabLst>
                <a:tab pos="909638" algn="l"/>
                <a:tab pos="1079500" algn="l"/>
                <a:tab pos="1249363" algn="l"/>
                <a:tab pos="1376363" algn="l"/>
              </a:tabLst>
            </a:pPr>
            <a:endParaRPr lang="en-US" altLang="en-US" sz="2400" dirty="0">
              <a:latin typeface="Arial" charset="0"/>
              <a:ea typeface="ＭＳ Ｐゴシック" pitchFamily="34" charset="-128"/>
              <a:cs typeface="Arial" charset="0"/>
            </a:endParaRPr>
          </a:p>
          <a:p>
            <a:pPr marL="0" indent="0">
              <a:lnSpc>
                <a:spcPct val="90000"/>
              </a:lnSpc>
              <a:spcBef>
                <a:spcPct val="35000"/>
              </a:spcBef>
              <a:buNone/>
              <a:tabLst>
                <a:tab pos="909638" algn="l"/>
                <a:tab pos="1079500" algn="l"/>
                <a:tab pos="1249363" algn="l"/>
                <a:tab pos="1376363" algn="l"/>
              </a:tabLst>
            </a:pPr>
            <a:endParaRPr lang="en-US" altLang="en-US" sz="2400" dirty="0">
              <a:latin typeface="Arial" charset="0"/>
              <a:ea typeface="ＭＳ Ｐゴシック" pitchFamily="34" charset="-128"/>
              <a:cs typeface="Arial" charset="0"/>
            </a:endParaRPr>
          </a:p>
        </p:txBody>
      </p:sp>
      <p:sp>
        <p:nvSpPr>
          <p:cNvPr id="7" name="Rectangle 6">
            <a:extLst>
              <a:ext uri="{FF2B5EF4-FFF2-40B4-BE49-F238E27FC236}">
                <a16:creationId xmlns:a16="http://schemas.microsoft.com/office/drawing/2014/main" xmlns="" id="{1EDB6C76-E6E5-AA4A-898F-23C1339777B5}"/>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8" name="Slide Number Placeholder 7">
            <a:extLst>
              <a:ext uri="{FF2B5EF4-FFF2-40B4-BE49-F238E27FC236}">
                <a16:creationId xmlns:a16="http://schemas.microsoft.com/office/drawing/2014/main" xmlns="" id="{75E04908-C1B2-FF41-82B4-3DD5B57BCD45}"/>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Rounded Rectangle 9">
            <a:extLst>
              <a:ext uri="{FF2B5EF4-FFF2-40B4-BE49-F238E27FC236}">
                <a16:creationId xmlns:a16="http://schemas.microsoft.com/office/drawing/2014/main" xmlns="" id="{2F2503EC-976E-43CA-901B-E73512249D60}"/>
              </a:ext>
            </a:extLst>
          </p:cNvPr>
          <p:cNvSpPr/>
          <p:nvPr/>
        </p:nvSpPr>
        <p:spPr>
          <a:xfrm>
            <a:off x="1" y="6574821"/>
            <a:ext cx="3428999" cy="251760"/>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P6</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product selling price.</a:t>
            </a:r>
            <a:endParaRPr lang="en-US" sz="1100" b="1" dirty="0">
              <a:solidFill>
                <a:prstClr val="black"/>
              </a:solidFill>
              <a:latin typeface="Calibri"/>
            </a:endParaRPr>
          </a:p>
        </p:txBody>
      </p:sp>
      <p:pic>
        <p:nvPicPr>
          <p:cNvPr id="2" name="Picture 1">
            <a:extLst>
              <a:ext uri="{FF2B5EF4-FFF2-40B4-BE49-F238E27FC236}">
                <a16:creationId xmlns:a16="http://schemas.microsoft.com/office/drawing/2014/main" xmlns="" id="{43AB526D-639E-42E0-98CF-71BF017323D4}"/>
              </a:ext>
            </a:extLst>
          </p:cNvPr>
          <p:cNvPicPr>
            <a:picLocks noChangeAspect="1"/>
          </p:cNvPicPr>
          <p:nvPr/>
        </p:nvPicPr>
        <p:blipFill>
          <a:blip r:embed="rId3"/>
          <a:stretch>
            <a:fillRect/>
          </a:stretch>
        </p:blipFill>
        <p:spPr>
          <a:xfrm>
            <a:off x="1295690" y="4621050"/>
            <a:ext cx="6318731" cy="533400"/>
          </a:xfrm>
          <a:prstGeom prst="rect">
            <a:avLst/>
          </a:prstGeom>
        </p:spPr>
      </p:pic>
      <p:sp>
        <p:nvSpPr>
          <p:cNvPr id="10" name="Slide Number Placeholder 7">
            <a:extLst>
              <a:ext uri="{FF2B5EF4-FFF2-40B4-BE49-F238E27FC236}">
                <a16:creationId xmlns:a16="http://schemas.microsoft.com/office/drawing/2014/main" xmlns="" id="{0C36FE71-DEDB-40C0-97BA-51B6002CF924}"/>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29</a:t>
            </a:fld>
            <a:endParaRPr lang="en-US" dirty="0">
              <a:solidFill>
                <a:schemeClr val="tx1">
                  <a:lumMod val="50000"/>
                  <a:lumOff val="50000"/>
                </a:schemeClr>
              </a:solidFill>
            </a:endParaRPr>
          </a:p>
        </p:txBody>
      </p:sp>
    </p:spTree>
    <p:extLst>
      <p:ext uri="{BB962C8B-B14F-4D97-AF65-F5344CB8AC3E}">
        <p14:creationId xmlns:p14="http://schemas.microsoft.com/office/powerpoint/2010/main" val="1895513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4"/>
          <p:cNvSpPr>
            <a:spLocks noGrp="1"/>
          </p:cNvSpPr>
          <p:nvPr>
            <p:ph type="ctrTitle"/>
          </p:nvPr>
        </p:nvSpPr>
        <p:spPr>
          <a:xfrm>
            <a:off x="914400" y="15240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altLang="en-US" dirty="0">
                <a:ea typeface="ＭＳ Ｐゴシック" pitchFamily="34" charset="-128"/>
              </a:rPr>
              <a:t>    </a:t>
            </a:r>
            <a:r>
              <a:rPr lang="en-US" sz="4400" dirty="0">
                <a:solidFill>
                  <a:prstClr val="black"/>
                </a:solidFill>
              </a:rPr>
              <a:t>Describe the use of relevant costs and benefits for short-term decisions.</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645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6439" y="1812165"/>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6439" y="5105400"/>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057400" y="778545"/>
            <a:ext cx="5257800" cy="769441"/>
          </a:xfrm>
          <a:prstGeom prst="rect">
            <a:avLst/>
          </a:prstGeom>
          <a:noFill/>
        </p:spPr>
        <p:txBody>
          <a:bodyPr wrap="square" rtlCol="0">
            <a:spAutoFit/>
          </a:bodyPr>
          <a:lstStyle/>
          <a:p>
            <a:r>
              <a:rPr lang="en-US" altLang="en-US" sz="4400" b="1" dirty="0">
                <a:latin typeface="+mj-lt"/>
              </a:rPr>
              <a:t>Learning Objective C1</a:t>
            </a:r>
            <a:endParaRPr lang="en-US" sz="4400" dirty="0">
              <a:latin typeface="+mj-lt"/>
            </a:endParaRPr>
          </a:p>
        </p:txBody>
      </p:sp>
      <p:sp>
        <p:nvSpPr>
          <p:cNvPr id="10" name="Rectangle 9">
            <a:extLst>
              <a:ext uri="{FF2B5EF4-FFF2-40B4-BE49-F238E27FC236}">
                <a16:creationId xmlns:a16="http://schemas.microsoft.com/office/drawing/2014/main" xmlns="" id="{1BAFE661-7082-0745-870F-647385E6C0B2}"/>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6B6BBA9F-9575-7949-85C2-5AACB4509C85}"/>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C8CADD38-5F86-4B7A-AAFA-2AA4066EFB94}"/>
              </a:ext>
            </a:extLst>
          </p:cNvPr>
          <p:cNvSpPr txBox="1">
            <a:spLocks/>
          </p:cNvSpPr>
          <p:nvPr/>
        </p:nvSpPr>
        <p:spPr>
          <a:xfrm>
            <a:off x="6721439" y="6334979"/>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a:t>
            </a:fld>
            <a:endParaRPr lang="en-US"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14"/>
          <p:cNvSpPr>
            <a:spLocks noGrp="1" noChangeArrowheads="1"/>
          </p:cNvSpPr>
          <p:nvPr>
            <p:ph type="title"/>
          </p:nvPr>
        </p:nvSpPr>
        <p:spPr>
          <a:xfrm>
            <a:off x="493713" y="298450"/>
            <a:ext cx="8229600" cy="1143000"/>
          </a:xfrm>
        </p:spPr>
        <p:txBody>
          <a:bodyPr/>
          <a:lstStyle/>
          <a:p>
            <a:r>
              <a:rPr lang="en-US" altLang="en-US" sz="4000" b="1" dirty="0">
                <a:ea typeface="ＭＳ Ｐゴシック" pitchFamily="34" charset="-128"/>
              </a:rPr>
              <a:t>Variable Cost Method</a:t>
            </a:r>
          </a:p>
        </p:txBody>
      </p:sp>
      <p:sp>
        <p:nvSpPr>
          <p:cNvPr id="31" name="Rectangle 30">
            <a:extLst>
              <a:ext uri="{FF2B5EF4-FFF2-40B4-BE49-F238E27FC236}">
                <a16:creationId xmlns:a16="http://schemas.microsoft.com/office/drawing/2014/main" xmlns="" id="{EC9CD0D8-51AF-E942-8152-D15C6B7532A8}"/>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32" name="Slide Number Placeholder 7">
            <a:extLst>
              <a:ext uri="{FF2B5EF4-FFF2-40B4-BE49-F238E27FC236}">
                <a16:creationId xmlns:a16="http://schemas.microsoft.com/office/drawing/2014/main" xmlns="" id="{DD5042F0-C6EA-7342-A3F6-2B16A16EE869}"/>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29" name="Rounded Rectangle 9">
            <a:extLst>
              <a:ext uri="{FF2B5EF4-FFF2-40B4-BE49-F238E27FC236}">
                <a16:creationId xmlns:a16="http://schemas.microsoft.com/office/drawing/2014/main" xmlns="" id="{E1F9DFD4-F639-450D-A081-0C09BE051D2C}"/>
              </a:ext>
            </a:extLst>
          </p:cNvPr>
          <p:cNvSpPr/>
          <p:nvPr/>
        </p:nvSpPr>
        <p:spPr>
          <a:xfrm>
            <a:off x="1" y="6574821"/>
            <a:ext cx="3428999" cy="251760"/>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P6</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product selling price.</a:t>
            </a:r>
            <a:endParaRPr lang="en-US" sz="1100" b="1" dirty="0">
              <a:solidFill>
                <a:prstClr val="black"/>
              </a:solidFill>
              <a:latin typeface="Calibri"/>
            </a:endParaRPr>
          </a:p>
        </p:txBody>
      </p:sp>
      <p:sp>
        <p:nvSpPr>
          <p:cNvPr id="10" name="Slide Number Placeholder 7">
            <a:extLst>
              <a:ext uri="{FF2B5EF4-FFF2-40B4-BE49-F238E27FC236}">
                <a16:creationId xmlns:a16="http://schemas.microsoft.com/office/drawing/2014/main" xmlns="" id="{691F7964-F01D-4A8F-B679-2AAB21F5498D}"/>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30</a:t>
            </a:fld>
            <a:endParaRPr lang="en-US" dirty="0">
              <a:solidFill>
                <a:schemeClr val="tx1">
                  <a:lumMod val="50000"/>
                  <a:lumOff val="50000"/>
                </a:schemeClr>
              </a:solidFill>
            </a:endParaRPr>
          </a:p>
        </p:txBody>
      </p:sp>
      <p:pic>
        <p:nvPicPr>
          <p:cNvPr id="4" name="Picture 3">
            <a:extLst>
              <a:ext uri="{FF2B5EF4-FFF2-40B4-BE49-F238E27FC236}">
                <a16:creationId xmlns:a16="http://schemas.microsoft.com/office/drawing/2014/main" xmlns="" id="{EBC94FC7-7F15-403C-861A-FADEEE5E0033}"/>
              </a:ext>
            </a:extLst>
          </p:cNvPr>
          <p:cNvPicPr>
            <a:picLocks noChangeAspect="1"/>
          </p:cNvPicPr>
          <p:nvPr/>
        </p:nvPicPr>
        <p:blipFill>
          <a:blip r:embed="rId3"/>
          <a:stretch>
            <a:fillRect/>
          </a:stretch>
        </p:blipFill>
        <p:spPr>
          <a:xfrm>
            <a:off x="1600200" y="1161785"/>
            <a:ext cx="5649506" cy="2584525"/>
          </a:xfrm>
          <a:prstGeom prst="rect">
            <a:avLst/>
          </a:prstGeom>
        </p:spPr>
      </p:pic>
      <p:pic>
        <p:nvPicPr>
          <p:cNvPr id="5" name="Picture 4">
            <a:extLst>
              <a:ext uri="{FF2B5EF4-FFF2-40B4-BE49-F238E27FC236}">
                <a16:creationId xmlns:a16="http://schemas.microsoft.com/office/drawing/2014/main" xmlns="" id="{E4AADF8C-4453-45BA-9D49-986ABC3DE959}"/>
              </a:ext>
            </a:extLst>
          </p:cNvPr>
          <p:cNvPicPr>
            <a:picLocks noChangeAspect="1"/>
          </p:cNvPicPr>
          <p:nvPr/>
        </p:nvPicPr>
        <p:blipFill>
          <a:blip r:embed="rId4"/>
          <a:stretch>
            <a:fillRect/>
          </a:stretch>
        </p:blipFill>
        <p:spPr>
          <a:xfrm>
            <a:off x="744000" y="3803057"/>
            <a:ext cx="7361905" cy="2647619"/>
          </a:xfrm>
          <a:prstGeom prst="rect">
            <a:avLst/>
          </a:prstGeom>
        </p:spPr>
      </p:pic>
    </p:spTree>
    <p:extLst>
      <p:ext uri="{BB962C8B-B14F-4D97-AF65-F5344CB8AC3E}">
        <p14:creationId xmlns:p14="http://schemas.microsoft.com/office/powerpoint/2010/main" val="210397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4"/>
          <p:cNvSpPr>
            <a:spLocks noGrp="1"/>
          </p:cNvSpPr>
          <p:nvPr>
            <p:ph type="ctrTitle"/>
          </p:nvPr>
        </p:nvSpPr>
        <p:spPr>
          <a:xfrm>
            <a:off x="914400" y="18288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altLang="en-US" sz="4400" dirty="0">
                <a:ea typeface="ＭＳ Ｐゴシック" pitchFamily="34" charset="-128"/>
              </a:rPr>
              <a:t>Evaluate special offer decisions.</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12800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214247"/>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00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926" y="5162005"/>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55626" y="917620"/>
            <a:ext cx="5257800" cy="769441"/>
          </a:xfrm>
          <a:prstGeom prst="rect">
            <a:avLst/>
          </a:prstGeom>
          <a:noFill/>
        </p:spPr>
        <p:txBody>
          <a:bodyPr wrap="square" rtlCol="0">
            <a:spAutoFit/>
          </a:bodyPr>
          <a:lstStyle/>
          <a:p>
            <a:r>
              <a:rPr lang="en-US" altLang="en-US" sz="4400" b="1" dirty="0">
                <a:latin typeface="+mj-lt"/>
              </a:rPr>
              <a:t>Learning Objective P7</a:t>
            </a:r>
            <a:endParaRPr lang="en-US" sz="4400" dirty="0">
              <a:latin typeface="+mj-lt"/>
            </a:endParaRPr>
          </a:p>
        </p:txBody>
      </p:sp>
      <p:sp>
        <p:nvSpPr>
          <p:cNvPr id="10" name="Rectangle 9">
            <a:extLst>
              <a:ext uri="{FF2B5EF4-FFF2-40B4-BE49-F238E27FC236}">
                <a16:creationId xmlns:a16="http://schemas.microsoft.com/office/drawing/2014/main" xmlns="" id="{A442A7AC-CB33-8441-BC29-C5AF0E8C8A3C}"/>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7E3F5411-5C6A-084E-A978-60A38E1DAD4E}"/>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5255DFF1-A0F3-48B8-8043-19B271347561}"/>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31</a:t>
            </a:fld>
            <a:endParaRPr lang="en-US" dirty="0">
              <a:solidFill>
                <a:schemeClr val="tx1">
                  <a:lumMod val="50000"/>
                  <a:lumOff val="50000"/>
                </a:schemeClr>
              </a:solidFill>
            </a:endParaRPr>
          </a:p>
        </p:txBody>
      </p:sp>
    </p:spTree>
    <p:extLst>
      <p:ext uri="{BB962C8B-B14F-4D97-AF65-F5344CB8AC3E}">
        <p14:creationId xmlns:p14="http://schemas.microsoft.com/office/powerpoint/2010/main" val="7809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p:cNvSpPr>
            <a:spLocks noGrp="1" noChangeArrowheads="1"/>
          </p:cNvSpPr>
          <p:nvPr>
            <p:ph type="title"/>
          </p:nvPr>
        </p:nvSpPr>
        <p:spPr>
          <a:xfrm>
            <a:off x="457200" y="445499"/>
            <a:ext cx="8229600" cy="784936"/>
          </a:xfrm>
        </p:spPr>
        <p:txBody>
          <a:bodyPr/>
          <a:lstStyle/>
          <a:p>
            <a:r>
              <a:rPr lang="en-US" altLang="en-US" sz="4000" b="1" dirty="0">
                <a:ea typeface="ＭＳ Ｐゴシック" pitchFamily="34" charset="-128"/>
              </a:rPr>
              <a:t>Special Pricing</a:t>
            </a:r>
          </a:p>
        </p:txBody>
      </p:sp>
      <p:sp>
        <p:nvSpPr>
          <p:cNvPr id="7" name="TextBox 6"/>
          <p:cNvSpPr txBox="1"/>
          <p:nvPr/>
        </p:nvSpPr>
        <p:spPr>
          <a:xfrm>
            <a:off x="425570" y="1120676"/>
            <a:ext cx="8229600" cy="2308324"/>
          </a:xfrm>
          <a:prstGeom prst="rect">
            <a:avLst/>
          </a:prstGeom>
          <a:solidFill>
            <a:schemeClr val="bg1">
              <a:lumMod val="95000"/>
            </a:schemeClr>
          </a:solidFill>
          <a:ln w="28575">
            <a:solidFill>
              <a:schemeClr val="tx2">
                <a:lumMod val="50000"/>
              </a:schemeClr>
            </a:solidFill>
          </a:ln>
        </p:spPr>
        <p:txBody>
          <a:bodyPr wrap="square">
            <a:spAutoFit/>
          </a:bodyPr>
          <a:lstStyle/>
          <a:p>
            <a:pPr eaLnBrk="1" hangingPunct="1">
              <a:buFont typeface="Wingdings" pitchFamily="-84" charset="2"/>
              <a:buNone/>
              <a:defRPr/>
            </a:pPr>
            <a:r>
              <a:rPr lang="en-US" sz="2400" dirty="0">
                <a:solidFill>
                  <a:schemeClr val="tx2"/>
                </a:solidFill>
                <a:latin typeface="Calibri" pitchFamily="-84" charset="0"/>
              </a:rPr>
              <a:t>Companies sometimes receive special offers at prices lower than normal selling price.</a:t>
            </a:r>
          </a:p>
          <a:p>
            <a:pPr eaLnBrk="1" hangingPunct="1">
              <a:buFont typeface="Wingdings" pitchFamily="-84" charset="2"/>
              <a:buNone/>
              <a:defRPr/>
            </a:pPr>
            <a:r>
              <a:rPr lang="en-US" sz="2400" dirty="0">
                <a:solidFill>
                  <a:schemeClr val="tx2"/>
                </a:solidFill>
                <a:latin typeface="Calibri" pitchFamily="-84" charset="0"/>
              </a:rPr>
              <a:t>The decision to accept special offers should be based their income effects.</a:t>
            </a:r>
          </a:p>
          <a:p>
            <a:pPr eaLnBrk="1" hangingPunct="1">
              <a:buFont typeface="Wingdings" pitchFamily="-84" charset="2"/>
              <a:buNone/>
              <a:defRPr/>
            </a:pPr>
            <a:r>
              <a:rPr lang="en-US" sz="2400" b="1" dirty="0">
                <a:solidFill>
                  <a:schemeClr val="tx2"/>
                </a:solidFill>
                <a:latin typeface="Calibri" pitchFamily="-84" charset="0"/>
              </a:rPr>
              <a:t>Decision rule: </a:t>
            </a:r>
            <a:r>
              <a:rPr lang="en-US" sz="2400" dirty="0">
                <a:solidFill>
                  <a:schemeClr val="tx2"/>
                </a:solidFill>
                <a:latin typeface="Calibri" pitchFamily="-84" charset="0"/>
              </a:rPr>
              <a:t>Accept the special offer if income increases (and reject it if income decreases).</a:t>
            </a:r>
          </a:p>
        </p:txBody>
      </p:sp>
      <p:sp>
        <p:nvSpPr>
          <p:cNvPr id="8" name="Rounded Rectangle 7"/>
          <p:cNvSpPr/>
          <p:nvPr/>
        </p:nvSpPr>
        <p:spPr>
          <a:xfrm>
            <a:off x="1" y="6597984"/>
            <a:ext cx="3276599" cy="228599"/>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P7</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special offer decisions.</a:t>
            </a:r>
          </a:p>
        </p:txBody>
      </p:sp>
      <p:sp>
        <p:nvSpPr>
          <p:cNvPr id="10" name="TextBox 9"/>
          <p:cNvSpPr txBox="1"/>
          <p:nvPr/>
        </p:nvSpPr>
        <p:spPr>
          <a:xfrm>
            <a:off x="7239000" y="3581400"/>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23.12</a:t>
            </a:r>
          </a:p>
        </p:txBody>
      </p:sp>
      <p:sp>
        <p:nvSpPr>
          <p:cNvPr id="12" name="Rectangle 11">
            <a:extLst>
              <a:ext uri="{FF2B5EF4-FFF2-40B4-BE49-F238E27FC236}">
                <a16:creationId xmlns:a16="http://schemas.microsoft.com/office/drawing/2014/main" xmlns="" id="{BDE0FBE3-0CA1-1C45-BD69-977A0FBCA4C0}"/>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3" name="Slide Number Placeholder 7">
            <a:extLst>
              <a:ext uri="{FF2B5EF4-FFF2-40B4-BE49-F238E27FC236}">
                <a16:creationId xmlns:a16="http://schemas.microsoft.com/office/drawing/2014/main" xmlns="" id="{620C55A0-F766-BA4A-9988-7A4FE14B03FB}"/>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0DCBFB5A-236F-44CE-85AB-416D258E4EFF}"/>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32</a:t>
            </a:fld>
            <a:endParaRPr lang="en-US" dirty="0">
              <a:solidFill>
                <a:schemeClr val="tx1">
                  <a:lumMod val="50000"/>
                  <a:lumOff val="50000"/>
                </a:schemeClr>
              </a:solidFill>
            </a:endParaRPr>
          </a:p>
        </p:txBody>
      </p:sp>
      <p:pic>
        <p:nvPicPr>
          <p:cNvPr id="2" name="Picture 1">
            <a:extLst>
              <a:ext uri="{FF2B5EF4-FFF2-40B4-BE49-F238E27FC236}">
                <a16:creationId xmlns:a16="http://schemas.microsoft.com/office/drawing/2014/main" xmlns="" id="{BD58EB18-B9F8-4091-AE20-D091C7C351FC}"/>
              </a:ext>
            </a:extLst>
          </p:cNvPr>
          <p:cNvPicPr>
            <a:picLocks noChangeAspect="1"/>
          </p:cNvPicPr>
          <p:nvPr/>
        </p:nvPicPr>
        <p:blipFill>
          <a:blip r:embed="rId3"/>
          <a:stretch>
            <a:fillRect/>
          </a:stretch>
        </p:blipFill>
        <p:spPr>
          <a:xfrm>
            <a:off x="2240065" y="3545834"/>
            <a:ext cx="4552381" cy="2866667"/>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a:xfrm>
            <a:off x="533400" y="320675"/>
            <a:ext cx="8229600" cy="1143000"/>
          </a:xfrm>
        </p:spPr>
        <p:txBody>
          <a:bodyPr/>
          <a:lstStyle/>
          <a:p>
            <a:r>
              <a:rPr lang="en-US" altLang="en-US" sz="4000" dirty="0">
                <a:ea typeface="ＭＳ Ｐゴシック" pitchFamily="34" charset="-128"/>
              </a:rPr>
              <a:t>Special Pricing Analysis</a:t>
            </a:r>
          </a:p>
        </p:txBody>
      </p:sp>
      <p:sp>
        <p:nvSpPr>
          <p:cNvPr id="19467" name="Rectangle 4"/>
          <p:cNvSpPr>
            <a:spLocks noChangeArrowheads="1"/>
          </p:cNvSpPr>
          <p:nvPr/>
        </p:nvSpPr>
        <p:spPr bwMode="auto">
          <a:xfrm>
            <a:off x="520583" y="1336062"/>
            <a:ext cx="8131175" cy="951543"/>
          </a:xfrm>
          <a:prstGeom prst="rect">
            <a:avLst/>
          </a:prstGeom>
          <a:solidFill>
            <a:schemeClr val="accent1">
              <a:lumMod val="20000"/>
              <a:lumOff val="80000"/>
            </a:schemeClr>
          </a:solidFill>
          <a:ln w="57150" cmpd="thinThick">
            <a:solidFill>
              <a:schemeClr val="tx1"/>
            </a:solidFill>
            <a:miter lim="800000"/>
            <a:headEnd/>
            <a:tailEnd/>
          </a:ln>
        </p:spPr>
        <p:txBody>
          <a:bodyPr lIns="90488" tIns="44450" rIns="90488" bIns="44450">
            <a:spAutoFit/>
          </a:bodyPr>
          <a:lstStyle/>
          <a:p>
            <a:pPr algn="ctr" eaLnBrk="1" hangingPunct="1">
              <a:defRPr/>
            </a:pPr>
            <a:r>
              <a:rPr lang="en-US" sz="2800" b="1" dirty="0">
                <a:latin typeface="Calibri" pitchFamily="-84" charset="0"/>
              </a:rPr>
              <a:t>Decision: FasTrac should accept the offer to earn additional  income of $18,000.</a:t>
            </a:r>
          </a:p>
        </p:txBody>
      </p:sp>
      <p:sp>
        <p:nvSpPr>
          <p:cNvPr id="10" name="TextBox 9"/>
          <p:cNvSpPr txBox="1"/>
          <p:nvPr/>
        </p:nvSpPr>
        <p:spPr>
          <a:xfrm>
            <a:off x="7584958" y="2539988"/>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23.13</a:t>
            </a:r>
          </a:p>
        </p:txBody>
      </p:sp>
      <p:sp>
        <p:nvSpPr>
          <p:cNvPr id="12" name="Rounded Rectangle 7">
            <a:extLst>
              <a:ext uri="{FF2B5EF4-FFF2-40B4-BE49-F238E27FC236}">
                <a16:creationId xmlns:a16="http://schemas.microsoft.com/office/drawing/2014/main" xmlns="" id="{F7B727AC-FBF9-4C39-9F5B-E0B14A3CB419}"/>
              </a:ext>
            </a:extLst>
          </p:cNvPr>
          <p:cNvSpPr/>
          <p:nvPr/>
        </p:nvSpPr>
        <p:spPr>
          <a:xfrm>
            <a:off x="1" y="6597984"/>
            <a:ext cx="3276599" cy="228599"/>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P7</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special offer decisions.</a:t>
            </a:r>
          </a:p>
        </p:txBody>
      </p:sp>
      <p:sp>
        <p:nvSpPr>
          <p:cNvPr id="13" name="Rectangle 12">
            <a:extLst>
              <a:ext uri="{FF2B5EF4-FFF2-40B4-BE49-F238E27FC236}">
                <a16:creationId xmlns:a16="http://schemas.microsoft.com/office/drawing/2014/main" xmlns="" id="{A2BF076E-550A-1B43-82E2-328022C710BA}"/>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4" name="Slide Number Placeholder 7">
            <a:extLst>
              <a:ext uri="{FF2B5EF4-FFF2-40B4-BE49-F238E27FC236}">
                <a16:creationId xmlns:a16="http://schemas.microsoft.com/office/drawing/2014/main" xmlns="" id="{EA789796-CD7F-D84D-80A6-854D24D0A74F}"/>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1" name="Slide Number Placeholder 7">
            <a:extLst>
              <a:ext uri="{FF2B5EF4-FFF2-40B4-BE49-F238E27FC236}">
                <a16:creationId xmlns:a16="http://schemas.microsoft.com/office/drawing/2014/main" xmlns="" id="{E4AF5DB4-D839-48E2-AF96-49B1563507FB}"/>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33</a:t>
            </a:fld>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40F1A245-3ACA-4D6C-8F78-64166BF1027E}"/>
              </a:ext>
            </a:extLst>
          </p:cNvPr>
          <p:cNvPicPr>
            <a:picLocks noChangeAspect="1"/>
          </p:cNvPicPr>
          <p:nvPr/>
        </p:nvPicPr>
        <p:blipFill>
          <a:blip r:embed="rId3"/>
          <a:stretch>
            <a:fillRect/>
          </a:stretch>
        </p:blipFill>
        <p:spPr>
          <a:xfrm>
            <a:off x="1295400" y="2475865"/>
            <a:ext cx="6080117" cy="36763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4"/>
          <p:cNvSpPr>
            <a:spLocks noGrp="1"/>
          </p:cNvSpPr>
          <p:nvPr>
            <p:ph type="ctrTitle"/>
          </p:nvPr>
        </p:nvSpPr>
        <p:spPr>
          <a:xfrm>
            <a:off x="914400" y="15240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sz="4400" dirty="0">
                <a:solidFill>
                  <a:prstClr val="black"/>
                </a:solidFill>
              </a:rPr>
              <a:t>Determine price of services using time and materials pricing.</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645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6439" y="1812165"/>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4839383"/>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05000" y="850354"/>
            <a:ext cx="5638800" cy="769441"/>
          </a:xfrm>
          <a:prstGeom prst="rect">
            <a:avLst/>
          </a:prstGeom>
          <a:noFill/>
        </p:spPr>
        <p:txBody>
          <a:bodyPr wrap="square" rtlCol="0">
            <a:spAutoFit/>
          </a:bodyPr>
          <a:lstStyle/>
          <a:p>
            <a:r>
              <a:rPr lang="en-US" altLang="en-US" sz="4400" b="1" dirty="0">
                <a:latin typeface="+mj-lt"/>
              </a:rPr>
              <a:t>Learning Objective A1</a:t>
            </a:r>
            <a:endParaRPr lang="en-US" sz="4400" dirty="0">
              <a:latin typeface="+mj-lt"/>
            </a:endParaRPr>
          </a:p>
        </p:txBody>
      </p:sp>
      <p:sp>
        <p:nvSpPr>
          <p:cNvPr id="10" name="Rectangle 9">
            <a:extLst>
              <a:ext uri="{FF2B5EF4-FFF2-40B4-BE49-F238E27FC236}">
                <a16:creationId xmlns:a16="http://schemas.microsoft.com/office/drawing/2014/main" xmlns="" id="{4D773A77-6C92-CA40-A5B9-5EF996F80EB4}"/>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7C039556-D298-6E4E-B572-93E7BCBEC2F0}"/>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2F6DA671-4188-4267-B50A-8105F32781FF}"/>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34</a:t>
            </a:fld>
            <a:endParaRPr lang="en-US" dirty="0">
              <a:solidFill>
                <a:schemeClr val="tx1">
                  <a:lumMod val="50000"/>
                  <a:lumOff val="50000"/>
                </a:schemeClr>
              </a:solidFill>
            </a:endParaRPr>
          </a:p>
        </p:txBody>
      </p:sp>
    </p:spTree>
    <p:extLst>
      <p:ext uri="{BB962C8B-B14F-4D97-AF65-F5344CB8AC3E}">
        <p14:creationId xmlns:p14="http://schemas.microsoft.com/office/powerpoint/2010/main" val="165202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a:xfrm>
            <a:off x="381000" y="438751"/>
            <a:ext cx="8382000" cy="944562"/>
          </a:xfrm>
        </p:spPr>
        <p:txBody>
          <a:bodyPr/>
          <a:lstStyle/>
          <a:p>
            <a:r>
              <a:rPr lang="en-US" altLang="en-US" sz="4000" dirty="0">
                <a:ea typeface="ＭＳ Ｐゴシック" pitchFamily="34" charset="-128"/>
              </a:rPr>
              <a:t>Time and Materials Pricing</a:t>
            </a:r>
          </a:p>
        </p:txBody>
      </p:sp>
      <p:sp>
        <p:nvSpPr>
          <p:cNvPr id="66563" name="TextBox 6"/>
          <p:cNvSpPr txBox="1">
            <a:spLocks noChangeArrowheads="1"/>
          </p:cNvSpPr>
          <p:nvPr/>
        </p:nvSpPr>
        <p:spPr bwMode="auto">
          <a:xfrm>
            <a:off x="609599" y="1356854"/>
            <a:ext cx="7956431" cy="4154984"/>
          </a:xfrm>
          <a:prstGeom prst="rect">
            <a:avLst/>
          </a:prstGeom>
          <a:solidFill>
            <a:schemeClr val="bg1">
              <a:lumMod val="95000"/>
            </a:schemeClr>
          </a:solidFill>
          <a:ln w="9525">
            <a:solidFill>
              <a:srgbClr val="4A7EBB"/>
            </a:solidFill>
            <a:miter lim="800000"/>
            <a:headEnd/>
            <a:tailEnd/>
          </a:ln>
          <a:effectLst>
            <a:outerShdw dist="38100" dir="2700000" algn="br" rotWithShape="0">
              <a:srgbClr val="808080">
                <a:alpha val="42998"/>
              </a:srgbClr>
            </a:outerShdw>
          </a:effec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sz="2400" dirty="0">
                <a:latin typeface="Calibri" panose="020F0502020204030204" pitchFamily="34" charset="0"/>
              </a:rPr>
              <a:t>Time and materials pricing commonly used to price services.</a:t>
            </a:r>
          </a:p>
          <a:p>
            <a:pPr eaLnBrk="1" hangingPunct="1">
              <a:defRPr/>
            </a:pPr>
            <a:r>
              <a:rPr lang="en-US" sz="2400" dirty="0">
                <a:latin typeface="Calibri" panose="020F0502020204030204" pitchFamily="34" charset="0"/>
              </a:rPr>
              <a:t>Companies set a price for direct labor, direct materials, overhead, and a target profit.</a:t>
            </a:r>
          </a:p>
          <a:p>
            <a:pPr eaLnBrk="1" hangingPunct="1">
              <a:defRPr/>
            </a:pPr>
            <a:r>
              <a:rPr lang="en-US" sz="2400" dirty="0">
                <a:latin typeface="Calibri" panose="020F0502020204030204" pitchFamily="34" charset="0"/>
              </a:rPr>
              <a:t>Follows three steps:</a:t>
            </a:r>
          </a:p>
          <a:p>
            <a:pPr marL="228600" indent="-228600">
              <a:buAutoNum type="arabicPeriod"/>
            </a:pPr>
            <a:r>
              <a:rPr lang="en-US" sz="2400" dirty="0">
                <a:latin typeface="Calibri" panose="020F0502020204030204" pitchFamily="34" charset="0"/>
              </a:rPr>
              <a:t> Compute time charge (in $) per hour of direct labor. This rate includes a charge for non-materials overhead. </a:t>
            </a:r>
          </a:p>
          <a:p>
            <a:pPr marL="228600" indent="-228600">
              <a:buAutoNum type="arabicPeriod"/>
            </a:pPr>
            <a:r>
              <a:rPr lang="en-US" sz="2400" dirty="0">
                <a:latin typeface="Calibri" panose="020F0502020204030204" pitchFamily="34" charset="0"/>
              </a:rPr>
              <a:t> Compute the materials markup (%), which includes the overhead costs relating to buying, storing, and handling materials, plus a target profit margin on the materials’ cost. </a:t>
            </a:r>
          </a:p>
          <a:p>
            <a:pPr marL="228600" indent="-228600">
              <a:buAutoNum type="arabicPeriod"/>
            </a:pPr>
            <a:r>
              <a:rPr lang="en-US" sz="2400" dirty="0">
                <a:latin typeface="Calibri" panose="020F0502020204030204" pitchFamily="34" charset="0"/>
              </a:rPr>
              <a:t> Estimate direct labor hours and costs, direct materials cost, and the markup to get price. </a:t>
            </a:r>
            <a:endParaRPr lang="en-US" sz="2800" dirty="0">
              <a:latin typeface="Calibri" panose="020F0502020204030204" pitchFamily="34" charset="0"/>
            </a:endParaRPr>
          </a:p>
        </p:txBody>
      </p:sp>
      <p:sp>
        <p:nvSpPr>
          <p:cNvPr id="7" name="Rectangle 6">
            <a:extLst>
              <a:ext uri="{FF2B5EF4-FFF2-40B4-BE49-F238E27FC236}">
                <a16:creationId xmlns:a16="http://schemas.microsoft.com/office/drawing/2014/main" xmlns="" id="{E5C73D3C-A4F7-5848-9280-7069DD6A6E39}"/>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9" name="Slide Number Placeholder 7">
            <a:extLst>
              <a:ext uri="{FF2B5EF4-FFF2-40B4-BE49-F238E27FC236}">
                <a16:creationId xmlns:a16="http://schemas.microsoft.com/office/drawing/2014/main" xmlns="" id="{BE2E80FC-8AC5-8E4D-9817-D8E32623FF36}"/>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0" name="Slide Number Placeholder 7">
            <a:extLst>
              <a:ext uri="{FF2B5EF4-FFF2-40B4-BE49-F238E27FC236}">
                <a16:creationId xmlns:a16="http://schemas.microsoft.com/office/drawing/2014/main" xmlns="" id="{5A872293-18BB-4C3F-A41E-F7C75E529D2D}"/>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35</a:t>
            </a:fld>
            <a:endParaRPr lang="en-US" dirty="0">
              <a:solidFill>
                <a:schemeClr val="tx1">
                  <a:lumMod val="50000"/>
                  <a:lumOff val="50000"/>
                </a:schemeClr>
              </a:solidFill>
            </a:endParaRPr>
          </a:p>
        </p:txBody>
      </p:sp>
      <p:sp>
        <p:nvSpPr>
          <p:cNvPr id="2" name="Rounded Rectangle 7">
            <a:extLst>
              <a:ext uri="{FF2B5EF4-FFF2-40B4-BE49-F238E27FC236}">
                <a16:creationId xmlns:a16="http://schemas.microsoft.com/office/drawing/2014/main" xmlns="" id="{F59B5E49-4278-4772-8CE7-C78B8E5DCC5B}"/>
              </a:ext>
            </a:extLst>
          </p:cNvPr>
          <p:cNvSpPr/>
          <p:nvPr/>
        </p:nvSpPr>
        <p:spPr>
          <a:xfrm>
            <a:off x="1" y="6597983"/>
            <a:ext cx="5105399" cy="228599"/>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A1</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price of services using time and materials pricing.</a:t>
            </a:r>
          </a:p>
        </p:txBody>
      </p:sp>
    </p:spTree>
    <p:extLst>
      <p:ext uri="{BB962C8B-B14F-4D97-AF65-F5344CB8AC3E}">
        <p14:creationId xmlns:p14="http://schemas.microsoft.com/office/powerpoint/2010/main" val="2976868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a:xfrm>
            <a:off x="381000" y="438751"/>
            <a:ext cx="8382000" cy="944562"/>
          </a:xfrm>
        </p:spPr>
        <p:txBody>
          <a:bodyPr/>
          <a:lstStyle/>
          <a:p>
            <a:r>
              <a:rPr lang="en-US" altLang="en-US" sz="4000" dirty="0">
                <a:ea typeface="ＭＳ Ｐゴシック" pitchFamily="34" charset="-128"/>
              </a:rPr>
              <a:t>Time and Materials Pricing Analysis</a:t>
            </a:r>
          </a:p>
        </p:txBody>
      </p:sp>
      <p:sp>
        <p:nvSpPr>
          <p:cNvPr id="8" name="Rounded Rectangle 7">
            <a:extLst>
              <a:ext uri="{FF2B5EF4-FFF2-40B4-BE49-F238E27FC236}">
                <a16:creationId xmlns:a16="http://schemas.microsoft.com/office/drawing/2014/main" xmlns="" id="{7EC228CA-96DE-49CE-ACAB-B8CB992BD481}"/>
              </a:ext>
            </a:extLst>
          </p:cNvPr>
          <p:cNvSpPr/>
          <p:nvPr/>
        </p:nvSpPr>
        <p:spPr>
          <a:xfrm>
            <a:off x="1" y="6597983"/>
            <a:ext cx="5105399" cy="228599"/>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A1</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Determine price of services using time and materials pricing.</a:t>
            </a:r>
          </a:p>
        </p:txBody>
      </p:sp>
      <p:sp>
        <p:nvSpPr>
          <p:cNvPr id="9" name="TextBox 8">
            <a:extLst>
              <a:ext uri="{FF2B5EF4-FFF2-40B4-BE49-F238E27FC236}">
                <a16:creationId xmlns:a16="http://schemas.microsoft.com/office/drawing/2014/main" xmlns="" id="{D5725437-E3B9-47D3-BD4B-CB7DAB0425F3}"/>
              </a:ext>
            </a:extLst>
          </p:cNvPr>
          <p:cNvSpPr txBox="1"/>
          <p:nvPr/>
        </p:nvSpPr>
        <p:spPr>
          <a:xfrm>
            <a:off x="7870080" y="1360940"/>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23.14</a:t>
            </a:r>
          </a:p>
        </p:txBody>
      </p:sp>
      <p:sp>
        <p:nvSpPr>
          <p:cNvPr id="10" name="Rectangle 9">
            <a:extLst>
              <a:ext uri="{FF2B5EF4-FFF2-40B4-BE49-F238E27FC236}">
                <a16:creationId xmlns:a16="http://schemas.microsoft.com/office/drawing/2014/main" xmlns="" id="{32342ED7-7915-DE4F-87DE-0E8F588DFA89}"/>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2BBA4503-4779-B443-A74B-508D3DB7AE02}"/>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2" name="Slide Number Placeholder 7">
            <a:extLst>
              <a:ext uri="{FF2B5EF4-FFF2-40B4-BE49-F238E27FC236}">
                <a16:creationId xmlns:a16="http://schemas.microsoft.com/office/drawing/2014/main" xmlns="" id="{7D0288A1-65B8-48BD-ACD6-C448403C13A8}"/>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36</a:t>
            </a:fld>
            <a:endParaRPr lang="en-US" dirty="0">
              <a:solidFill>
                <a:schemeClr val="tx1">
                  <a:lumMod val="50000"/>
                  <a:lumOff val="50000"/>
                </a:schemeClr>
              </a:solidFill>
            </a:endParaRPr>
          </a:p>
        </p:txBody>
      </p:sp>
      <p:pic>
        <p:nvPicPr>
          <p:cNvPr id="2" name="Picture 1">
            <a:extLst>
              <a:ext uri="{FF2B5EF4-FFF2-40B4-BE49-F238E27FC236}">
                <a16:creationId xmlns:a16="http://schemas.microsoft.com/office/drawing/2014/main" xmlns="" id="{FF34BA57-28E2-40F9-A120-5CA656BCA19A}"/>
              </a:ext>
            </a:extLst>
          </p:cNvPr>
          <p:cNvPicPr>
            <a:picLocks noChangeAspect="1"/>
          </p:cNvPicPr>
          <p:nvPr/>
        </p:nvPicPr>
        <p:blipFill>
          <a:blip r:embed="rId3"/>
          <a:stretch>
            <a:fillRect/>
          </a:stretch>
        </p:blipFill>
        <p:spPr>
          <a:xfrm>
            <a:off x="428027" y="1281112"/>
            <a:ext cx="7442053" cy="4928584"/>
          </a:xfrm>
          <a:prstGeom prst="rect">
            <a:avLst/>
          </a:prstGeom>
        </p:spPr>
      </p:pic>
    </p:spTree>
    <p:extLst>
      <p:ext uri="{BB962C8B-B14F-4D97-AF65-F5344CB8AC3E}">
        <p14:creationId xmlns:p14="http://schemas.microsoft.com/office/powerpoint/2010/main" val="4830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3"/>
          <p:cNvSpPr>
            <a:spLocks noGrp="1"/>
          </p:cNvSpPr>
          <p:nvPr>
            <p:ph type="title"/>
          </p:nvPr>
        </p:nvSpPr>
        <p:spPr>
          <a:xfrm>
            <a:off x="533400" y="2743200"/>
            <a:ext cx="8229600" cy="1143000"/>
          </a:xfrm>
        </p:spPr>
        <p:txBody>
          <a:bodyPr/>
          <a:lstStyle/>
          <a:p>
            <a:r>
              <a:rPr lang="en-US" altLang="en-US" sz="4400" dirty="0">
                <a:ea typeface="ＭＳ Ｐゴシック" pitchFamily="34" charset="-128"/>
              </a:rPr>
              <a:t>End of Chapter 23</a:t>
            </a:r>
          </a:p>
        </p:txBody>
      </p:sp>
      <p:sp>
        <p:nvSpPr>
          <p:cNvPr id="5" name="Rectangle 4">
            <a:extLst>
              <a:ext uri="{FF2B5EF4-FFF2-40B4-BE49-F238E27FC236}">
                <a16:creationId xmlns:a16="http://schemas.microsoft.com/office/drawing/2014/main" xmlns="" id="{EB8F16C6-5F8F-8D40-9260-D9EEB497BDB8}"/>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6" name="Slide Number Placeholder 7">
            <a:extLst>
              <a:ext uri="{FF2B5EF4-FFF2-40B4-BE49-F238E27FC236}">
                <a16:creationId xmlns:a16="http://schemas.microsoft.com/office/drawing/2014/main" xmlns="" id="{87C6411F-F057-684A-A98C-B9656AC16C10}"/>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7" name="Slide Number Placeholder 7">
            <a:extLst>
              <a:ext uri="{FF2B5EF4-FFF2-40B4-BE49-F238E27FC236}">
                <a16:creationId xmlns:a16="http://schemas.microsoft.com/office/drawing/2014/main" xmlns="" id="{7910FA73-B4D0-404B-8F25-B93EEC77DACC}"/>
              </a:ext>
            </a:extLst>
          </p:cNvPr>
          <p:cNvSpPr txBox="1">
            <a:spLocks/>
          </p:cNvSpPr>
          <p:nvPr/>
        </p:nvSpPr>
        <p:spPr>
          <a:xfrm>
            <a:off x="680328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37</a:t>
            </a:fld>
            <a:endParaRPr lang="en-US"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284162" y="1403967"/>
            <a:ext cx="8610600" cy="646331"/>
          </a:xfrm>
          <a:gradFill rotWithShape="1">
            <a:gsLst>
              <a:gs pos="0">
                <a:srgbClr val="F5FFE6"/>
              </a:gs>
              <a:gs pos="64999">
                <a:srgbClr val="E4FDC2"/>
              </a:gs>
              <a:gs pos="100000">
                <a:srgbClr val="DAFDA7"/>
              </a:gs>
            </a:gsLst>
            <a:lin ang="5400000" scaled="1"/>
          </a:gradFill>
          <a:ln cap="flat">
            <a:solidFill>
              <a:srgbClr val="98B954"/>
            </a:solidFill>
            <a:miter lim="800000"/>
            <a:headEnd/>
            <a:tailEnd/>
          </a:ln>
          <a:effectLst>
            <a:outerShdw dist="20000" dir="5400000" rotWithShape="0">
              <a:srgbClr val="000000">
                <a:alpha val="37999"/>
              </a:srgbClr>
            </a:outerShdw>
          </a:effectLst>
        </p:spPr>
        <p:txBody>
          <a:bodyPr lIns="90488" tIns="44450" rIns="90488" bIns="44450"/>
          <a:lstStyle/>
          <a:p>
            <a:pPr algn="ctr">
              <a:lnSpc>
                <a:spcPct val="90000"/>
              </a:lnSpc>
              <a:buFont typeface="Wingdings" pitchFamily="2" charset="2"/>
              <a:buNone/>
            </a:pPr>
            <a:r>
              <a:rPr lang="en-US" altLang="en-US" dirty="0">
                <a:solidFill>
                  <a:srgbClr val="000000"/>
                </a:solidFill>
                <a:ea typeface="ＭＳ Ｐゴシック" pitchFamily="34" charset="-128"/>
                <a:cs typeface="Arial" charset="0"/>
              </a:rPr>
              <a:t>  Decision making has five steps:</a:t>
            </a:r>
          </a:p>
        </p:txBody>
      </p:sp>
      <p:sp>
        <p:nvSpPr>
          <p:cNvPr id="66563" name="Rectangle 4"/>
          <p:cNvSpPr>
            <a:spLocks noGrp="1" noChangeArrowheads="1"/>
          </p:cNvSpPr>
          <p:nvPr>
            <p:ph type="title"/>
          </p:nvPr>
        </p:nvSpPr>
        <p:spPr>
          <a:xfrm>
            <a:off x="474663" y="381000"/>
            <a:ext cx="8229600" cy="1143000"/>
          </a:xfrm>
        </p:spPr>
        <p:txBody>
          <a:bodyPr/>
          <a:lstStyle/>
          <a:p>
            <a:r>
              <a:rPr lang="en-US" altLang="en-US" sz="4000" b="1" dirty="0">
                <a:ea typeface="ＭＳ Ｐゴシック" pitchFamily="34" charset="-128"/>
              </a:rPr>
              <a:t>Decision Making</a:t>
            </a:r>
          </a:p>
        </p:txBody>
      </p:sp>
      <p:sp>
        <p:nvSpPr>
          <p:cNvPr id="8" name="Rounded Rectangle 7"/>
          <p:cNvSpPr/>
          <p:nvPr/>
        </p:nvSpPr>
        <p:spPr>
          <a:xfrm>
            <a:off x="1" y="6562725"/>
            <a:ext cx="5562599" cy="263857"/>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a:t>
            </a:r>
            <a:r>
              <a:rPr lang="en-US" altLang="en-US" sz="1100" b="1" kern="0" dirty="0">
                <a:solidFill>
                  <a:prstClr val="black"/>
                </a:solidFill>
                <a:latin typeface="Arial Narrow" pitchFamily="34" charset="0"/>
                <a:cs typeface="+mn-cs"/>
              </a:rPr>
              <a:t>C1</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Describe the use of relevant costs and benefits for short-term decisions.</a:t>
            </a:r>
          </a:p>
        </p:txBody>
      </p:sp>
      <p:sp>
        <p:nvSpPr>
          <p:cNvPr id="9" name="TextBox 8"/>
          <p:cNvSpPr txBox="1"/>
          <p:nvPr/>
        </p:nvSpPr>
        <p:spPr>
          <a:xfrm>
            <a:off x="7827962" y="2321193"/>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23.1</a:t>
            </a:r>
          </a:p>
        </p:txBody>
      </p:sp>
      <p:sp>
        <p:nvSpPr>
          <p:cNvPr id="11" name="Rectangle 10">
            <a:extLst>
              <a:ext uri="{FF2B5EF4-FFF2-40B4-BE49-F238E27FC236}">
                <a16:creationId xmlns:a16="http://schemas.microsoft.com/office/drawing/2014/main" xmlns="" id="{61D00979-6024-E94C-ACA2-9EE3E4A999EA}"/>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2" name="Slide Number Placeholder 7">
            <a:extLst>
              <a:ext uri="{FF2B5EF4-FFF2-40B4-BE49-F238E27FC236}">
                <a16:creationId xmlns:a16="http://schemas.microsoft.com/office/drawing/2014/main" xmlns="" id="{B92C39ED-7F1F-0C42-819B-F4806000AF79}"/>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pic>
        <p:nvPicPr>
          <p:cNvPr id="2" name="Picture 1">
            <a:extLst>
              <a:ext uri="{FF2B5EF4-FFF2-40B4-BE49-F238E27FC236}">
                <a16:creationId xmlns:a16="http://schemas.microsoft.com/office/drawing/2014/main" xmlns="" id="{E2560D54-FAA6-48D4-B89C-329FBEF73137}"/>
              </a:ext>
            </a:extLst>
          </p:cNvPr>
          <p:cNvPicPr>
            <a:picLocks noChangeAspect="1"/>
          </p:cNvPicPr>
          <p:nvPr/>
        </p:nvPicPr>
        <p:blipFill>
          <a:blip r:embed="rId3"/>
          <a:stretch>
            <a:fillRect/>
          </a:stretch>
        </p:blipFill>
        <p:spPr>
          <a:xfrm>
            <a:off x="875648" y="3203507"/>
            <a:ext cx="7485714" cy="1447619"/>
          </a:xfrm>
          <a:prstGeom prst="rect">
            <a:avLst/>
          </a:prstGeom>
        </p:spPr>
      </p:pic>
      <p:sp>
        <p:nvSpPr>
          <p:cNvPr id="10" name="Slide Number Placeholder 7">
            <a:extLst>
              <a:ext uri="{FF2B5EF4-FFF2-40B4-BE49-F238E27FC236}">
                <a16:creationId xmlns:a16="http://schemas.microsoft.com/office/drawing/2014/main" xmlns="" id="{2D03F07F-61B4-466C-8A1A-A2E4C2DCF63D}"/>
              </a:ext>
            </a:extLst>
          </p:cNvPr>
          <p:cNvSpPr txBox="1">
            <a:spLocks/>
          </p:cNvSpPr>
          <p:nvPr/>
        </p:nvSpPr>
        <p:spPr>
          <a:xfrm>
            <a:off x="6721439" y="6334979"/>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4</a:t>
            </a:fld>
            <a:endParaRPr lang="en-US"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xfrm>
            <a:off x="202324" y="1676400"/>
            <a:ext cx="8484476" cy="4191000"/>
          </a:xfrm>
        </p:spPr>
        <p:txBody>
          <a:bodyPr lIns="90488" tIns="44450" rIns="90488" bIns="44450"/>
          <a:lstStyle/>
          <a:p>
            <a:pPr lvl="1">
              <a:buClr>
                <a:schemeClr val="tx1"/>
              </a:buClr>
            </a:pPr>
            <a:r>
              <a:rPr lang="en-US" altLang="en-US" b="1" dirty="0">
                <a:solidFill>
                  <a:srgbClr val="4A452A"/>
                </a:solidFill>
                <a:ea typeface="ＭＳ Ｐゴシック" pitchFamily="34" charset="-128"/>
                <a:cs typeface="Arial" charset="0"/>
              </a:rPr>
              <a:t>Incremental revenues</a:t>
            </a:r>
            <a:r>
              <a:rPr lang="en-US" altLang="en-US" dirty="0">
                <a:solidFill>
                  <a:srgbClr val="4A452A"/>
                </a:solidFill>
                <a:ea typeface="ＭＳ Ｐゴシック" pitchFamily="34" charset="-128"/>
                <a:cs typeface="Arial" charset="0"/>
              </a:rPr>
              <a:t>: additional revenues generated by selecting one action over another.</a:t>
            </a:r>
          </a:p>
          <a:p>
            <a:pPr lvl="1">
              <a:buClr>
                <a:schemeClr val="tx1"/>
              </a:buClr>
            </a:pPr>
            <a:r>
              <a:rPr lang="en-US" altLang="en-US" b="1" dirty="0">
                <a:solidFill>
                  <a:srgbClr val="4A452A"/>
                </a:solidFill>
                <a:ea typeface="ＭＳ Ｐゴシック" pitchFamily="34" charset="-128"/>
                <a:cs typeface="Arial" charset="0"/>
              </a:rPr>
              <a:t>Incremental costs: </a:t>
            </a:r>
            <a:r>
              <a:rPr lang="en-US" altLang="en-US" dirty="0">
                <a:solidFill>
                  <a:srgbClr val="4A452A"/>
                </a:solidFill>
                <a:ea typeface="ＭＳ Ｐゴシック" pitchFamily="34" charset="-128"/>
                <a:cs typeface="Arial" charset="0"/>
              </a:rPr>
              <a:t>additional costs incurred if a company pursues a certain course of action.</a:t>
            </a:r>
          </a:p>
          <a:p>
            <a:pPr lvl="1">
              <a:buClr>
                <a:schemeClr val="tx1"/>
              </a:buClr>
            </a:pPr>
            <a:r>
              <a:rPr lang="en-US" altLang="en-US" b="1" dirty="0">
                <a:solidFill>
                  <a:srgbClr val="4A452A"/>
                </a:solidFill>
                <a:ea typeface="ＭＳ Ｐゴシック" pitchFamily="34" charset="-128"/>
                <a:cs typeface="Arial" charset="0"/>
              </a:rPr>
              <a:t>Incremental income: </a:t>
            </a:r>
            <a:r>
              <a:rPr lang="en-US" altLang="en-US" dirty="0">
                <a:solidFill>
                  <a:srgbClr val="4A452A"/>
                </a:solidFill>
                <a:ea typeface="ＭＳ Ｐゴシック" pitchFamily="34" charset="-128"/>
                <a:cs typeface="Arial" charset="0"/>
              </a:rPr>
              <a:t>incremental revenues minus incremental costs.</a:t>
            </a:r>
          </a:p>
          <a:p>
            <a:pPr lvl="1">
              <a:buClr>
                <a:schemeClr val="tx1"/>
              </a:buClr>
            </a:pPr>
            <a:r>
              <a:rPr lang="en-US" altLang="en-US" b="1" dirty="0">
                <a:solidFill>
                  <a:srgbClr val="4A452A"/>
                </a:solidFill>
                <a:ea typeface="ＭＳ Ｐゴシック" pitchFamily="34" charset="-128"/>
                <a:cs typeface="Arial" charset="0"/>
              </a:rPr>
              <a:t>Rule: </a:t>
            </a:r>
            <a:r>
              <a:rPr lang="en-US" altLang="en-US" dirty="0">
                <a:solidFill>
                  <a:srgbClr val="4A452A"/>
                </a:solidFill>
                <a:ea typeface="ＭＳ Ｐゴシック" pitchFamily="34" charset="-128"/>
                <a:cs typeface="Arial" charset="0"/>
              </a:rPr>
              <a:t>choose alternative that most increases income.</a:t>
            </a:r>
            <a:endParaRPr lang="en-US" altLang="en-US" b="1" dirty="0">
              <a:solidFill>
                <a:srgbClr val="4A452A"/>
              </a:solidFill>
              <a:ea typeface="ＭＳ Ｐゴシック" pitchFamily="34" charset="-128"/>
              <a:cs typeface="Arial" charset="0"/>
            </a:endParaRPr>
          </a:p>
        </p:txBody>
      </p:sp>
      <p:sp>
        <p:nvSpPr>
          <p:cNvPr id="68611" name="Rectangle 7"/>
          <p:cNvSpPr>
            <a:spLocks noGrp="1" noChangeArrowheads="1"/>
          </p:cNvSpPr>
          <p:nvPr>
            <p:ph type="title"/>
          </p:nvPr>
        </p:nvSpPr>
        <p:spPr>
          <a:xfrm>
            <a:off x="228600" y="465138"/>
            <a:ext cx="8229600" cy="1143000"/>
          </a:xfrm>
        </p:spPr>
        <p:txBody>
          <a:bodyPr/>
          <a:lstStyle/>
          <a:p>
            <a:r>
              <a:rPr lang="en-US" altLang="en-US" sz="4000" b="1" dirty="0">
                <a:ea typeface="ＭＳ Ｐゴシック" pitchFamily="34" charset="-128"/>
              </a:rPr>
              <a:t>Relevant Costs and Benefits</a:t>
            </a:r>
          </a:p>
        </p:txBody>
      </p:sp>
      <p:sp>
        <p:nvSpPr>
          <p:cNvPr id="10" name="Rectangle 9">
            <a:extLst>
              <a:ext uri="{FF2B5EF4-FFF2-40B4-BE49-F238E27FC236}">
                <a16:creationId xmlns:a16="http://schemas.microsoft.com/office/drawing/2014/main" xmlns="" id="{1E9B31D3-6A08-124E-B1FD-6DDA6585A434}"/>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75C0379D-A815-2544-A62B-6B2B366A65BA}"/>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8" name="Rounded Rectangle 7">
            <a:extLst>
              <a:ext uri="{FF2B5EF4-FFF2-40B4-BE49-F238E27FC236}">
                <a16:creationId xmlns:a16="http://schemas.microsoft.com/office/drawing/2014/main" xmlns="" id="{94BC6D4F-AB6E-4116-A1F3-5E0F46E1DAC8}"/>
              </a:ext>
            </a:extLst>
          </p:cNvPr>
          <p:cNvSpPr/>
          <p:nvPr/>
        </p:nvSpPr>
        <p:spPr>
          <a:xfrm>
            <a:off x="1" y="6562725"/>
            <a:ext cx="5562599" cy="263857"/>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a:t>
            </a:r>
            <a:r>
              <a:rPr lang="en-US" altLang="en-US" sz="1100" b="1" kern="0" dirty="0">
                <a:solidFill>
                  <a:prstClr val="black"/>
                </a:solidFill>
                <a:latin typeface="Arial Narrow" pitchFamily="34" charset="0"/>
                <a:cs typeface="+mn-cs"/>
              </a:rPr>
              <a:t>C1</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Describe the use of relevant costs and benefits for short-term decisions.</a:t>
            </a:r>
          </a:p>
        </p:txBody>
      </p:sp>
      <p:sp>
        <p:nvSpPr>
          <p:cNvPr id="7" name="Slide Number Placeholder 7">
            <a:extLst>
              <a:ext uri="{FF2B5EF4-FFF2-40B4-BE49-F238E27FC236}">
                <a16:creationId xmlns:a16="http://schemas.microsoft.com/office/drawing/2014/main" xmlns="" id="{B18FC5DD-14AB-4DC1-95BB-CC41F0068718}"/>
              </a:ext>
            </a:extLst>
          </p:cNvPr>
          <p:cNvSpPr txBox="1">
            <a:spLocks/>
          </p:cNvSpPr>
          <p:nvPr/>
        </p:nvSpPr>
        <p:spPr>
          <a:xfrm>
            <a:off x="6721439" y="6334979"/>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5</a:t>
            </a:fld>
            <a:endParaRPr lang="en-US" dirty="0">
              <a:solidFill>
                <a:schemeClr val="tx1">
                  <a:lumMod val="50000"/>
                  <a:lumOff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animEffect transition="in" filter="fade">
                                      <p:cBhvr>
                                        <p:cTn id="7" dur="1000"/>
                                        <p:tgtEl>
                                          <p:spTgt spid="58370">
                                            <p:txEl>
                                              <p:pRg st="0" end="0"/>
                                            </p:txEl>
                                          </p:spTgt>
                                        </p:tgtEl>
                                      </p:cBhvr>
                                    </p:animEffect>
                                    <p:anim calcmode="lin" valueType="num">
                                      <p:cBhvr>
                                        <p:cTn id="8" dur="1000" fill="hold"/>
                                        <p:tgtEl>
                                          <p:spTgt spid="5837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8370">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8370">
                                            <p:txEl>
                                              <p:pRg st="1" end="1"/>
                                            </p:txEl>
                                          </p:spTgt>
                                        </p:tgtEl>
                                        <p:attrNameLst>
                                          <p:attrName>style.visibility</p:attrName>
                                        </p:attrNameLst>
                                      </p:cBhvr>
                                      <p:to>
                                        <p:strVal val="visible"/>
                                      </p:to>
                                    </p:set>
                                    <p:animEffect transition="in" filter="fade">
                                      <p:cBhvr>
                                        <p:cTn id="13" dur="1000"/>
                                        <p:tgtEl>
                                          <p:spTgt spid="58370">
                                            <p:txEl>
                                              <p:pRg st="1" end="1"/>
                                            </p:txEl>
                                          </p:spTgt>
                                        </p:tgtEl>
                                      </p:cBhvr>
                                    </p:animEffect>
                                    <p:anim calcmode="lin" valueType="num">
                                      <p:cBhvr>
                                        <p:cTn id="14" dur="1000" fill="hold"/>
                                        <p:tgtEl>
                                          <p:spTgt spid="58370">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83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8370">
                                            <p:txEl>
                                              <p:pRg st="2" end="2"/>
                                            </p:txEl>
                                          </p:spTgt>
                                        </p:tgtEl>
                                        <p:attrNameLst>
                                          <p:attrName>style.visibility</p:attrName>
                                        </p:attrNameLst>
                                      </p:cBhvr>
                                      <p:to>
                                        <p:strVal val="visible"/>
                                      </p:to>
                                    </p:set>
                                    <p:animEffect transition="in" filter="fade">
                                      <p:cBhvr>
                                        <p:cTn id="20" dur="1000"/>
                                        <p:tgtEl>
                                          <p:spTgt spid="58370">
                                            <p:txEl>
                                              <p:pRg st="2" end="2"/>
                                            </p:txEl>
                                          </p:spTgt>
                                        </p:tgtEl>
                                      </p:cBhvr>
                                    </p:animEffect>
                                    <p:anim calcmode="lin" valueType="num">
                                      <p:cBhvr>
                                        <p:cTn id="21" dur="1000" fill="hold"/>
                                        <p:tgtEl>
                                          <p:spTgt spid="58370">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583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8370">
                                            <p:txEl>
                                              <p:pRg st="3" end="3"/>
                                            </p:txEl>
                                          </p:spTgt>
                                        </p:tgtEl>
                                        <p:attrNameLst>
                                          <p:attrName>style.visibility</p:attrName>
                                        </p:attrNameLst>
                                      </p:cBhvr>
                                      <p:to>
                                        <p:strVal val="visible"/>
                                      </p:to>
                                    </p:set>
                                    <p:animEffect transition="in" filter="fade">
                                      <p:cBhvr>
                                        <p:cTn id="27" dur="1000"/>
                                        <p:tgtEl>
                                          <p:spTgt spid="58370">
                                            <p:txEl>
                                              <p:pRg st="3" end="3"/>
                                            </p:txEl>
                                          </p:spTgt>
                                        </p:tgtEl>
                                      </p:cBhvr>
                                    </p:animEffect>
                                    <p:anim calcmode="lin" valueType="num">
                                      <p:cBhvr>
                                        <p:cTn id="28" dur="1000" fill="hold"/>
                                        <p:tgtEl>
                                          <p:spTgt spid="58370">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583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title"/>
          </p:nvPr>
        </p:nvSpPr>
        <p:spPr>
          <a:xfrm>
            <a:off x="457200" y="270805"/>
            <a:ext cx="8229600" cy="911766"/>
          </a:xfrm>
        </p:spPr>
        <p:txBody>
          <a:bodyPr/>
          <a:lstStyle/>
          <a:p>
            <a:r>
              <a:rPr lang="en-US" altLang="en-US" sz="4000" dirty="0">
                <a:ea typeface="ＭＳ Ｐゴシック" pitchFamily="34" charset="-128"/>
              </a:rPr>
              <a:t>Relevant vs. Irrelevant Costs</a:t>
            </a:r>
          </a:p>
        </p:txBody>
      </p:sp>
      <p:sp>
        <p:nvSpPr>
          <p:cNvPr id="60419" name="Rectangle 2"/>
          <p:cNvSpPr>
            <a:spLocks noGrp="1" noChangeArrowheads="1"/>
          </p:cNvSpPr>
          <p:nvPr>
            <p:ph type="body" idx="4294967295"/>
          </p:nvPr>
        </p:nvSpPr>
        <p:spPr>
          <a:xfrm>
            <a:off x="184624" y="1152555"/>
            <a:ext cx="8692548" cy="1332824"/>
          </a:xfrm>
          <a:solidFill>
            <a:schemeClr val="accent1">
              <a:lumMod val="20000"/>
              <a:lumOff val="80000"/>
            </a:schemeClr>
          </a:solidFill>
          <a:ln w="28575" cap="flat">
            <a:solidFill>
              <a:schemeClr val="tx1"/>
            </a:solidFill>
          </a:ln>
        </p:spPr>
        <p:txBody>
          <a:bodyPr lIns="90488" tIns="44450" rIns="90488" bIns="44450" anchor="ctr"/>
          <a:lstStyle/>
          <a:p>
            <a:pPr>
              <a:buFont typeface="Wingdings" panose="05000000000000000000" pitchFamily="2" charset="2"/>
              <a:buNone/>
              <a:defRPr/>
            </a:pPr>
            <a:r>
              <a:rPr lang="en-US" altLang="en-US" sz="2600" b="1" i="1" dirty="0">
                <a:ea typeface="ＭＳ Ｐゴシック" panose="020B0600070205080204" pitchFamily="34" charset="-128"/>
              </a:rPr>
              <a:t> </a:t>
            </a:r>
            <a:r>
              <a:rPr lang="en-US" altLang="en-US" sz="2600" b="1" i="1" u="sng" dirty="0">
                <a:solidFill>
                  <a:srgbClr val="C00000"/>
                </a:solidFill>
                <a:ea typeface="ＭＳ Ｐゴシック" panose="020B0600070205080204" pitchFamily="34" charset="-128"/>
                <a:cs typeface="Arial" panose="020B0604020202020204" pitchFamily="34" charset="0"/>
              </a:rPr>
              <a:t>Sunk cost </a:t>
            </a:r>
            <a:r>
              <a:rPr lang="en-US" altLang="en-US" sz="2600" dirty="0">
                <a:ea typeface="ＭＳ Ｐゴシック" panose="020B0600070205080204" pitchFamily="34" charset="-128"/>
                <a:cs typeface="Arial" panose="020B0604020202020204" pitchFamily="34" charset="0"/>
              </a:rPr>
              <a:t>arises from a past decision and cannot be avoided or changed. </a:t>
            </a:r>
            <a:r>
              <a:rPr lang="en-US" altLang="en-US" sz="2600" dirty="0">
                <a:solidFill>
                  <a:srgbClr val="C00000"/>
                </a:solidFill>
                <a:ea typeface="ＭＳ Ｐゴシック" panose="020B0600070205080204" pitchFamily="34" charset="-128"/>
                <a:cs typeface="Arial" panose="020B0604020202020204" pitchFamily="34" charset="0"/>
              </a:rPr>
              <a:t>Sunk costs </a:t>
            </a:r>
            <a:r>
              <a:rPr lang="en-US" altLang="en-US" sz="2600" dirty="0">
                <a:ea typeface="ＭＳ Ｐゴシック" panose="020B0600070205080204" pitchFamily="34" charset="-128"/>
                <a:cs typeface="Arial" panose="020B0604020202020204" pitchFamily="34" charset="0"/>
              </a:rPr>
              <a:t>are</a:t>
            </a:r>
            <a:r>
              <a:rPr lang="en-US" altLang="en-US" sz="2600" dirty="0">
                <a:solidFill>
                  <a:srgbClr val="FF0000"/>
                </a:solidFill>
                <a:ea typeface="ＭＳ Ｐゴシック" panose="020B0600070205080204" pitchFamily="34" charset="-128"/>
                <a:cs typeface="Arial" panose="020B0604020202020204" pitchFamily="34" charset="0"/>
              </a:rPr>
              <a:t> </a:t>
            </a:r>
            <a:r>
              <a:rPr lang="en-US" altLang="en-US" sz="2600" u="sng" dirty="0">
                <a:solidFill>
                  <a:srgbClr val="C00000"/>
                </a:solidFill>
                <a:ea typeface="ＭＳ Ｐゴシック" panose="020B0600070205080204" pitchFamily="34" charset="-128"/>
                <a:cs typeface="Arial" panose="020B0604020202020204" pitchFamily="34" charset="0"/>
              </a:rPr>
              <a:t>irrelevant to current and future decisions</a:t>
            </a:r>
            <a:r>
              <a:rPr lang="en-US" altLang="en-US" sz="2600" dirty="0">
                <a:ea typeface="ＭＳ Ｐゴシック" panose="020B0600070205080204" pitchFamily="34" charset="-128"/>
                <a:cs typeface="Arial" panose="020B0604020202020204" pitchFamily="34" charset="0"/>
              </a:rPr>
              <a:t>.</a:t>
            </a:r>
          </a:p>
        </p:txBody>
      </p:sp>
      <p:sp>
        <p:nvSpPr>
          <p:cNvPr id="14" name="Rectangle 13"/>
          <p:cNvSpPr/>
          <p:nvPr/>
        </p:nvSpPr>
        <p:spPr>
          <a:xfrm>
            <a:off x="2567118" y="2618662"/>
            <a:ext cx="6276954" cy="830997"/>
          </a:xfrm>
          <a:prstGeom prst="rect">
            <a:avLst/>
          </a:prstGeom>
          <a:solidFill>
            <a:schemeClr val="bg1">
              <a:lumMod val="95000"/>
            </a:schemeClr>
          </a:solidFill>
          <a:ln w="28575">
            <a:solidFill>
              <a:schemeClr val="tx1"/>
            </a:solidFill>
          </a:ln>
        </p:spPr>
        <p:txBody>
          <a:bodyPr wrap="square" anchor="ctr">
            <a:spAutoFit/>
          </a:bodyPr>
          <a:lstStyle/>
          <a:p>
            <a:pPr eaLnBrk="1" hangingPunct="1">
              <a:defRPr/>
            </a:pPr>
            <a:r>
              <a:rPr lang="en-US" sz="2400" b="1" i="1" u="sng" dirty="0">
                <a:solidFill>
                  <a:srgbClr val="C00000"/>
                </a:solidFill>
                <a:latin typeface="Calibri" pitchFamily="-84" charset="0"/>
              </a:rPr>
              <a:t>Out-of-pocket cost </a:t>
            </a:r>
            <a:r>
              <a:rPr lang="en-US" sz="2400" dirty="0">
                <a:latin typeface="Calibri" pitchFamily="-84" charset="0"/>
              </a:rPr>
              <a:t>requires a future outlay</a:t>
            </a:r>
            <a:br>
              <a:rPr lang="en-US" sz="2400" dirty="0">
                <a:latin typeface="Calibri" pitchFamily="-84" charset="0"/>
              </a:rPr>
            </a:br>
            <a:r>
              <a:rPr lang="en-US" sz="2400" dirty="0">
                <a:latin typeface="Calibri" pitchFamily="-84" charset="0"/>
              </a:rPr>
              <a:t>of cash. </a:t>
            </a:r>
            <a:r>
              <a:rPr lang="en-US" sz="2400" dirty="0">
                <a:solidFill>
                  <a:srgbClr val="C00000"/>
                </a:solidFill>
                <a:latin typeface="Calibri" pitchFamily="-84" charset="0"/>
              </a:rPr>
              <a:t>Out-of-pocket costs </a:t>
            </a:r>
            <a:r>
              <a:rPr lang="en-US" sz="2400" dirty="0">
                <a:latin typeface="Calibri" pitchFamily="-84" charset="0"/>
              </a:rPr>
              <a:t>are</a:t>
            </a:r>
            <a:r>
              <a:rPr lang="en-US" sz="2400" dirty="0">
                <a:solidFill>
                  <a:srgbClr val="3333FF"/>
                </a:solidFill>
                <a:latin typeface="Calibri" pitchFamily="-84" charset="0"/>
              </a:rPr>
              <a:t> </a:t>
            </a:r>
            <a:r>
              <a:rPr lang="en-US" sz="2400" u="sng" dirty="0">
                <a:solidFill>
                  <a:srgbClr val="C00000"/>
                </a:solidFill>
                <a:latin typeface="Calibri" pitchFamily="-84" charset="0"/>
              </a:rPr>
              <a:t>relevant</a:t>
            </a:r>
            <a:r>
              <a:rPr lang="en-US" sz="2400" dirty="0">
                <a:solidFill>
                  <a:schemeClr val="tx2"/>
                </a:solidFill>
                <a:latin typeface="Calibri" pitchFamily="-84" charset="0"/>
              </a:rPr>
              <a:t>.</a:t>
            </a:r>
          </a:p>
        </p:txBody>
      </p:sp>
      <p:sp>
        <p:nvSpPr>
          <p:cNvPr id="12" name="Rectangle 11"/>
          <p:cNvSpPr/>
          <p:nvPr/>
        </p:nvSpPr>
        <p:spPr>
          <a:xfrm>
            <a:off x="2550548" y="3661230"/>
            <a:ext cx="6310094" cy="1200329"/>
          </a:xfrm>
          <a:prstGeom prst="rect">
            <a:avLst/>
          </a:prstGeom>
          <a:solidFill>
            <a:schemeClr val="accent3">
              <a:lumMod val="20000"/>
              <a:lumOff val="80000"/>
            </a:schemeClr>
          </a:solidFill>
          <a:ln w="28575">
            <a:solidFill>
              <a:schemeClr val="tx1"/>
            </a:solidFill>
          </a:ln>
        </p:spPr>
        <p:txBody>
          <a:bodyPr wrap="square" anchor="ctr">
            <a:spAutoFit/>
          </a:bodyPr>
          <a:lstStyle/>
          <a:p>
            <a:pPr eaLnBrk="1" hangingPunct="1">
              <a:buFont typeface="Wingdings" pitchFamily="-84" charset="2"/>
              <a:buNone/>
              <a:defRPr/>
            </a:pPr>
            <a:r>
              <a:rPr lang="en-US" sz="2400" b="1" i="1" u="sng" dirty="0">
                <a:solidFill>
                  <a:srgbClr val="C00000"/>
                </a:solidFill>
                <a:latin typeface="Calibri" pitchFamily="-84" charset="0"/>
              </a:rPr>
              <a:t>Opportunity cost </a:t>
            </a:r>
            <a:r>
              <a:rPr lang="en-US" sz="2400" dirty="0">
                <a:latin typeface="Calibri" pitchFamily="-84" charset="0"/>
              </a:rPr>
              <a:t>is the potential benefit lost by taking an action over an alternative action.  </a:t>
            </a:r>
            <a:r>
              <a:rPr lang="en-US" sz="2400" dirty="0">
                <a:solidFill>
                  <a:srgbClr val="C00000"/>
                </a:solidFill>
                <a:latin typeface="Calibri" pitchFamily="-84" charset="0"/>
              </a:rPr>
              <a:t>Opportunity costs </a:t>
            </a:r>
            <a:r>
              <a:rPr lang="en-US" sz="2400" dirty="0">
                <a:latin typeface="Calibri" pitchFamily="-84" charset="0"/>
              </a:rPr>
              <a:t>are </a:t>
            </a:r>
            <a:r>
              <a:rPr lang="en-US" sz="2400" u="sng" dirty="0">
                <a:solidFill>
                  <a:srgbClr val="C00000"/>
                </a:solidFill>
                <a:latin typeface="Calibri" pitchFamily="-84" charset="0"/>
              </a:rPr>
              <a:t>relevant</a:t>
            </a:r>
            <a:r>
              <a:rPr lang="en-US" sz="2400" dirty="0">
                <a:latin typeface="Calibri" pitchFamily="-84" charset="0"/>
              </a:rPr>
              <a:t>.</a:t>
            </a:r>
          </a:p>
        </p:txBody>
      </p:sp>
      <p:sp>
        <p:nvSpPr>
          <p:cNvPr id="2" name="TextBox 1"/>
          <p:cNvSpPr txBox="1"/>
          <p:nvPr/>
        </p:nvSpPr>
        <p:spPr>
          <a:xfrm>
            <a:off x="2610835" y="5028456"/>
            <a:ext cx="6259513" cy="1200329"/>
          </a:xfrm>
          <a:prstGeom prst="rect">
            <a:avLst/>
          </a:prstGeom>
          <a:solidFill>
            <a:schemeClr val="bg1">
              <a:lumMod val="95000"/>
            </a:schemeClr>
          </a:solidFill>
          <a:ln w="28575">
            <a:solidFill>
              <a:schemeClr val="tx1"/>
            </a:solidFill>
          </a:ln>
        </p:spPr>
        <p:txBody>
          <a:bodyPr wrap="square">
            <a:spAutoFit/>
          </a:bodyPr>
          <a:lstStyle/>
          <a:p>
            <a:pPr>
              <a:defRPr/>
            </a:pPr>
            <a:r>
              <a:rPr lang="en-US" sz="2400" b="1" i="1" u="sng" dirty="0">
                <a:solidFill>
                  <a:srgbClr val="C00000"/>
                </a:solidFill>
                <a:latin typeface="Calibri" pitchFamily="-84" charset="0"/>
              </a:rPr>
              <a:t>Avoidable cost </a:t>
            </a:r>
            <a:r>
              <a:rPr lang="en-US" sz="2400" dirty="0">
                <a:latin typeface="Calibri" pitchFamily="-84" charset="0"/>
              </a:rPr>
              <a:t>can be eliminated by choosing one alternative versus another. </a:t>
            </a:r>
            <a:r>
              <a:rPr lang="en-US" sz="2400" dirty="0">
                <a:solidFill>
                  <a:srgbClr val="C00000"/>
                </a:solidFill>
                <a:latin typeface="Calibri" pitchFamily="-84" charset="0"/>
              </a:rPr>
              <a:t>Avoidable costs </a:t>
            </a:r>
            <a:r>
              <a:rPr lang="en-US" sz="2400" dirty="0">
                <a:latin typeface="Calibri" pitchFamily="-84" charset="0"/>
              </a:rPr>
              <a:t>are </a:t>
            </a:r>
            <a:r>
              <a:rPr lang="en-US" sz="2400" u="sng" dirty="0">
                <a:solidFill>
                  <a:srgbClr val="C00000"/>
                </a:solidFill>
                <a:latin typeface="Calibri" pitchFamily="-84" charset="0"/>
              </a:rPr>
              <a:t>relevant</a:t>
            </a:r>
            <a:r>
              <a:rPr lang="en-US" sz="2400" dirty="0">
                <a:latin typeface="Calibri" pitchFamily="-84" charset="0"/>
              </a:rPr>
              <a:t>.</a:t>
            </a:r>
            <a:endParaRPr lang="en-US" b="1"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xmlns="" id="{2DD106C1-5635-2340-80CD-F9CF06A76C86}"/>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6" name="Slide Number Placeholder 7">
            <a:extLst>
              <a:ext uri="{FF2B5EF4-FFF2-40B4-BE49-F238E27FC236}">
                <a16:creationId xmlns:a16="http://schemas.microsoft.com/office/drawing/2014/main" xmlns="" id="{758B816B-5EC9-B842-A386-90835A72E304}"/>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1" name="Rounded Rectangle 7">
            <a:extLst>
              <a:ext uri="{FF2B5EF4-FFF2-40B4-BE49-F238E27FC236}">
                <a16:creationId xmlns:a16="http://schemas.microsoft.com/office/drawing/2014/main" xmlns="" id="{302CDDED-E081-49D4-866A-F00F1F502EC0}"/>
              </a:ext>
            </a:extLst>
          </p:cNvPr>
          <p:cNvSpPr/>
          <p:nvPr/>
        </p:nvSpPr>
        <p:spPr>
          <a:xfrm>
            <a:off x="1" y="6562725"/>
            <a:ext cx="5562599" cy="263857"/>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a:t>
            </a:r>
            <a:r>
              <a:rPr lang="en-US" altLang="en-US" sz="1100" b="1" kern="0" dirty="0">
                <a:solidFill>
                  <a:prstClr val="black"/>
                </a:solidFill>
                <a:latin typeface="Arial Narrow" pitchFamily="34" charset="0"/>
                <a:cs typeface="+mn-cs"/>
              </a:rPr>
              <a:t>C1</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Describe the use of relevant costs and benefits for short-term decisions.</a:t>
            </a:r>
          </a:p>
        </p:txBody>
      </p:sp>
      <p:sp>
        <p:nvSpPr>
          <p:cNvPr id="13" name="Slide Number Placeholder 7">
            <a:extLst>
              <a:ext uri="{FF2B5EF4-FFF2-40B4-BE49-F238E27FC236}">
                <a16:creationId xmlns:a16="http://schemas.microsoft.com/office/drawing/2014/main" xmlns="" id="{6FD30977-F3EE-45C4-8309-13FC8573F687}"/>
              </a:ext>
            </a:extLst>
          </p:cNvPr>
          <p:cNvSpPr txBox="1">
            <a:spLocks/>
          </p:cNvSpPr>
          <p:nvPr/>
        </p:nvSpPr>
        <p:spPr>
          <a:xfrm>
            <a:off x="6721439" y="6334979"/>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6</a:t>
            </a:fld>
            <a:endParaRPr lang="en-US" dirty="0">
              <a:solidFill>
                <a:schemeClr val="tx1">
                  <a:lumMod val="50000"/>
                  <a:lumOff val="50000"/>
                </a:schemeClr>
              </a:solidFill>
            </a:endParaRPr>
          </a:p>
        </p:txBody>
      </p:sp>
      <p:pic>
        <p:nvPicPr>
          <p:cNvPr id="5" name="Picture 4">
            <a:extLst>
              <a:ext uri="{FF2B5EF4-FFF2-40B4-BE49-F238E27FC236}">
                <a16:creationId xmlns:a16="http://schemas.microsoft.com/office/drawing/2014/main" xmlns="" id="{B6704786-F927-4F06-B545-C30A992D9AA9}"/>
              </a:ext>
            </a:extLst>
          </p:cNvPr>
          <p:cNvPicPr>
            <a:picLocks noChangeAspect="1"/>
          </p:cNvPicPr>
          <p:nvPr/>
        </p:nvPicPr>
        <p:blipFill>
          <a:blip r:embed="rId3"/>
          <a:stretch>
            <a:fillRect/>
          </a:stretch>
        </p:blipFill>
        <p:spPr>
          <a:xfrm>
            <a:off x="169126" y="3010420"/>
            <a:ext cx="2097448" cy="27244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lide(fromLeft)">
                                      <p:cBhvr>
                                        <p:cTn id="7" dur="3000"/>
                                        <p:tgtEl>
                                          <p:spTgt spid="14"/>
                                        </p:tgtEl>
                                      </p:cBhvr>
                                    </p:animEffect>
                                  </p:childTnLst>
                                </p:cTn>
                              </p:par>
                            </p:childTnLst>
                          </p:cTn>
                        </p:par>
                        <p:par>
                          <p:cTn id="8" fill="hold" nodeType="afterGroup">
                            <p:stCondLst>
                              <p:cond delay="3000"/>
                            </p:stCondLst>
                            <p:childTnLst>
                              <p:par>
                                <p:cTn id="9" presetID="1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slide(fromLeft)">
                                      <p:cBhvr>
                                        <p:cTn id="11" dur="3000"/>
                                        <p:tgtEl>
                                          <p:spTgt spid="12"/>
                                        </p:tgtEl>
                                      </p:cBhvr>
                                    </p:animEffect>
                                  </p:childTnLst>
                                </p:cTn>
                              </p:par>
                            </p:childTnLst>
                          </p:cTn>
                        </p:par>
                        <p:par>
                          <p:cTn id="12" fill="hold" nodeType="afterGroup">
                            <p:stCondLst>
                              <p:cond delay="6000"/>
                            </p:stCondLst>
                            <p:childTnLst>
                              <p:par>
                                <p:cTn id="13" presetID="53" presetClass="entr" presetSubtype="16" fill="hold" grpId="0" nodeType="afterEffect">
                                  <p:stCondLst>
                                    <p:cond delay="1000"/>
                                  </p:stCondLst>
                                  <p:childTnLst>
                                    <p:set>
                                      <p:cBhvr>
                                        <p:cTn id="14" dur="1" fill="hold">
                                          <p:stCondLst>
                                            <p:cond delay="0"/>
                                          </p:stCondLst>
                                        </p:cTn>
                                        <p:tgtEl>
                                          <p:spTgt spid="2"/>
                                        </p:tgtEl>
                                        <p:attrNameLst>
                                          <p:attrName>style.visibility</p:attrName>
                                        </p:attrNameLst>
                                      </p:cBhvr>
                                      <p:to>
                                        <p:strVal val="visible"/>
                                      </p:to>
                                    </p:set>
                                    <p:anim calcmode="lin" valueType="num">
                                      <p:cBhvr>
                                        <p:cTn id="15" dur="2000" fill="hold"/>
                                        <p:tgtEl>
                                          <p:spTgt spid="2"/>
                                        </p:tgtEl>
                                        <p:attrNameLst>
                                          <p:attrName>ppt_w</p:attrName>
                                        </p:attrNameLst>
                                      </p:cBhvr>
                                      <p:tavLst>
                                        <p:tav tm="0">
                                          <p:val>
                                            <p:fltVal val="0"/>
                                          </p:val>
                                        </p:tav>
                                        <p:tav tm="100000">
                                          <p:val>
                                            <p:strVal val="#ppt_w"/>
                                          </p:val>
                                        </p:tav>
                                      </p:tavLst>
                                    </p:anim>
                                    <p:anim calcmode="lin" valueType="num">
                                      <p:cBhvr>
                                        <p:cTn id="16" dur="2000" fill="hold"/>
                                        <p:tgtEl>
                                          <p:spTgt spid="2"/>
                                        </p:tgtEl>
                                        <p:attrNameLst>
                                          <p:attrName>ppt_h</p:attrName>
                                        </p:attrNameLst>
                                      </p:cBhvr>
                                      <p:tavLst>
                                        <p:tav tm="0">
                                          <p:val>
                                            <p:fltVal val="0"/>
                                          </p:val>
                                        </p:tav>
                                        <p:tav tm="100000">
                                          <p:val>
                                            <p:strVal val="#ppt_h"/>
                                          </p:val>
                                        </p:tav>
                                      </p:tavLst>
                                    </p:anim>
                                    <p:animEffect transition="in" filter="fad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4"/>
          <p:cNvSpPr>
            <a:spLocks noGrp="1"/>
          </p:cNvSpPr>
          <p:nvPr>
            <p:ph type="ctrTitle"/>
          </p:nvPr>
        </p:nvSpPr>
        <p:spPr>
          <a:xfrm>
            <a:off x="914400" y="18288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altLang="en-US" sz="4400" dirty="0">
                <a:ea typeface="ＭＳ Ｐゴシック" pitchFamily="34" charset="-128"/>
              </a:rPr>
              <a:t> Evaluate make or buy decisions.</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12800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214247"/>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00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926" y="5162005"/>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55626" y="892945"/>
            <a:ext cx="5257800" cy="769441"/>
          </a:xfrm>
          <a:prstGeom prst="rect">
            <a:avLst/>
          </a:prstGeom>
          <a:noFill/>
        </p:spPr>
        <p:txBody>
          <a:bodyPr wrap="square" rtlCol="0">
            <a:spAutoFit/>
          </a:bodyPr>
          <a:lstStyle/>
          <a:p>
            <a:r>
              <a:rPr lang="en-US" altLang="en-US" sz="4400" b="1" dirty="0">
                <a:latin typeface="+mj-lt"/>
              </a:rPr>
              <a:t>Learning Objective P1</a:t>
            </a:r>
            <a:endParaRPr lang="en-US" sz="4400" dirty="0">
              <a:latin typeface="+mj-lt"/>
            </a:endParaRPr>
          </a:p>
        </p:txBody>
      </p:sp>
      <p:sp>
        <p:nvSpPr>
          <p:cNvPr id="10" name="Rectangle 9">
            <a:extLst>
              <a:ext uri="{FF2B5EF4-FFF2-40B4-BE49-F238E27FC236}">
                <a16:creationId xmlns:a16="http://schemas.microsoft.com/office/drawing/2014/main" xmlns="" id="{58D7C86B-7112-D448-AFB5-054D8D0004AB}"/>
              </a:ext>
            </a:extLst>
          </p:cNvPr>
          <p:cNvSpPr>
            <a:spLocks noGrp="1" noChangeArrowheads="1"/>
          </p:cNvSpPr>
          <p:nvPr/>
        </p:nvSpPr>
        <p:spPr bwMode="auto">
          <a:xfrm>
            <a:off x="6521570" y="6408737"/>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D825957B-F3B5-564B-9151-4634688BA59D}"/>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C427FFF2-AA5C-4B09-A360-9BAA31F951D6}"/>
              </a:ext>
            </a:extLst>
          </p:cNvPr>
          <p:cNvSpPr txBox="1">
            <a:spLocks/>
          </p:cNvSpPr>
          <p:nvPr/>
        </p:nvSpPr>
        <p:spPr>
          <a:xfrm>
            <a:off x="6858000" y="6408737"/>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7</a:t>
            </a:fld>
            <a:endParaRPr lang="en-US" dirty="0">
              <a:solidFill>
                <a:schemeClr val="tx1">
                  <a:lumMod val="50000"/>
                  <a:lumOff val="50000"/>
                </a:schemeClr>
              </a:solidFill>
            </a:endParaRPr>
          </a:p>
        </p:txBody>
      </p:sp>
    </p:spTree>
    <p:extLst>
      <p:ext uri="{BB962C8B-B14F-4D97-AF65-F5344CB8AC3E}">
        <p14:creationId xmlns:p14="http://schemas.microsoft.com/office/powerpoint/2010/main" val="365204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4"/>
          <p:cNvSpPr>
            <a:spLocks noGrp="1" noChangeArrowheads="1"/>
          </p:cNvSpPr>
          <p:nvPr>
            <p:ph type="title"/>
          </p:nvPr>
        </p:nvSpPr>
        <p:spPr>
          <a:xfrm>
            <a:off x="469900" y="449263"/>
            <a:ext cx="8229600" cy="1143000"/>
          </a:xfrm>
        </p:spPr>
        <p:txBody>
          <a:bodyPr/>
          <a:lstStyle/>
          <a:p>
            <a:r>
              <a:rPr lang="en-US" altLang="en-US" sz="4000" b="1" dirty="0">
                <a:ea typeface="ＭＳ Ｐゴシック" pitchFamily="34" charset="-128"/>
              </a:rPr>
              <a:t>Make or Buy Analysis</a:t>
            </a:r>
          </a:p>
        </p:txBody>
      </p:sp>
      <p:sp>
        <p:nvSpPr>
          <p:cNvPr id="87044" name="Rectangle 6"/>
          <p:cNvSpPr>
            <a:spLocks noChangeArrowheads="1"/>
          </p:cNvSpPr>
          <p:nvPr/>
        </p:nvSpPr>
        <p:spPr bwMode="auto">
          <a:xfrm>
            <a:off x="457200" y="1447800"/>
            <a:ext cx="807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342900" indent="-342900" eaLnBrk="1" hangingPunct="1">
              <a:spcBef>
                <a:spcPct val="0"/>
              </a:spcBef>
            </a:pPr>
            <a:r>
              <a:rPr lang="en-US" altLang="en-US" sz="2400" dirty="0"/>
              <a:t>FasTrac currently buys a key part for $1.20 per unit. </a:t>
            </a:r>
          </a:p>
          <a:p>
            <a:pPr marL="342900" indent="-342900" eaLnBrk="1" hangingPunct="1">
              <a:spcBef>
                <a:spcPct val="0"/>
              </a:spcBef>
            </a:pPr>
            <a:r>
              <a:rPr lang="en-US" altLang="en-US" sz="2400" dirty="0"/>
              <a:t>Cost to make is $1.05 and includes direct materials, direct labor, and incremental overhead.</a:t>
            </a:r>
          </a:p>
        </p:txBody>
      </p:sp>
      <p:sp>
        <p:nvSpPr>
          <p:cNvPr id="4" name="TextBox 3"/>
          <p:cNvSpPr txBox="1"/>
          <p:nvPr/>
        </p:nvSpPr>
        <p:spPr>
          <a:xfrm>
            <a:off x="457200" y="5654675"/>
            <a:ext cx="7900988" cy="400050"/>
          </a:xfrm>
          <a:prstGeom prst="rect">
            <a:avLst/>
          </a:prstGeom>
          <a:solidFill>
            <a:schemeClr val="bg1">
              <a:lumMod val="95000"/>
            </a:schemeClr>
          </a:solidFill>
          <a:ln w="28575">
            <a:solidFill>
              <a:srgbClr val="0070C0"/>
            </a:solidFill>
          </a:ln>
        </p:spPr>
        <p:txBody>
          <a:bodyPr>
            <a:spAutoFit/>
          </a:bodyPr>
          <a:lstStyle/>
          <a:p>
            <a:pPr algn="ctr">
              <a:defRPr/>
            </a:pPr>
            <a:r>
              <a:rPr lang="en-US" sz="2000" b="1" dirty="0">
                <a:latin typeface="Arial Narrow" panose="020B0606020202030204" pitchFamily="34" charset="0"/>
                <a:cs typeface="Arial" panose="020B0604020202020204" pitchFamily="34" charset="0"/>
              </a:rPr>
              <a:t>Decision rule: Make the part to save $0.15 per unit.</a:t>
            </a:r>
          </a:p>
        </p:txBody>
      </p:sp>
      <p:sp>
        <p:nvSpPr>
          <p:cNvPr id="12" name="Rounded Rectangle 6">
            <a:extLst>
              <a:ext uri="{FF2B5EF4-FFF2-40B4-BE49-F238E27FC236}">
                <a16:creationId xmlns:a16="http://schemas.microsoft.com/office/drawing/2014/main" xmlns="" id="{272ECCF2-4C32-4207-AD33-AA01843E4FB4}"/>
              </a:ext>
            </a:extLst>
          </p:cNvPr>
          <p:cNvSpPr/>
          <p:nvPr/>
        </p:nvSpPr>
        <p:spPr>
          <a:xfrm>
            <a:off x="1" y="6607704"/>
            <a:ext cx="3352799" cy="218879"/>
          </a:xfrm>
          <a:prstGeom prst="roundRect">
            <a:avLst/>
          </a:prstGeom>
          <a:solidFill>
            <a:srgbClr val="FFFFCC"/>
          </a:solidFill>
          <a:ln w="25400" cap="flat" cmpd="sng" algn="ctr">
            <a:solidFill>
              <a:srgbClr val="4F81BD">
                <a:shade val="50000"/>
              </a:srgbClr>
            </a:solidFill>
            <a:prstDash val="solid"/>
          </a:ln>
          <a:effectLst/>
        </p:spPr>
        <p:txBody>
          <a:bodyPr anchor="ctr"/>
          <a:lstStyle/>
          <a:p>
            <a:r>
              <a:rPr kumimoji="0" lang="en-US" altLang="en-US" sz="1100" b="1" i="0" u="none" strike="noStrike" kern="0" cap="none" spc="0" normalizeH="0" baseline="0" noProof="0" dirty="0">
                <a:ln>
                  <a:noFill/>
                </a:ln>
                <a:solidFill>
                  <a:prstClr val="black"/>
                </a:solidFill>
                <a:effectLst/>
                <a:uLnTx/>
                <a:uFillTx/>
                <a:latin typeface="Arial Narrow" pitchFamily="34" charset="0"/>
                <a:ea typeface="+mn-ea"/>
                <a:cs typeface="+mn-cs"/>
              </a:rPr>
              <a:t>Learning Objective </a:t>
            </a:r>
            <a:r>
              <a:rPr kumimoji="0" lang="en-US" altLang="en-US" sz="1100" b="1" i="0" u="none" strike="noStrike" kern="0" cap="none" spc="0" normalizeH="0" baseline="0" dirty="0">
                <a:ln>
                  <a:noFill/>
                </a:ln>
                <a:solidFill>
                  <a:prstClr val="black"/>
                </a:solidFill>
                <a:effectLst/>
                <a:uLnTx/>
                <a:uFillTx/>
                <a:latin typeface="Arial Narrow" pitchFamily="34" charset="0"/>
                <a:ea typeface="+mn-ea"/>
                <a:cs typeface="+mn-cs"/>
              </a:rPr>
              <a:t>P</a:t>
            </a:r>
            <a:r>
              <a:rPr lang="en-US" altLang="en-US" sz="1100" b="1" kern="0" dirty="0">
                <a:solidFill>
                  <a:prstClr val="black"/>
                </a:solidFill>
                <a:latin typeface="Arial Narrow" pitchFamily="34" charset="0"/>
                <a:cs typeface="+mn-cs"/>
              </a:rPr>
              <a:t>1</a:t>
            </a:r>
            <a:r>
              <a:rPr lang="en-US" altLang="en-US" sz="1100" b="1" kern="0" noProof="0" dirty="0">
                <a:solidFill>
                  <a:prstClr val="black"/>
                </a:solidFill>
                <a:latin typeface="Arial Narrow" pitchFamily="34" charset="0"/>
                <a:cs typeface="+mn-cs"/>
              </a:rPr>
              <a:t>:</a:t>
            </a:r>
            <a:r>
              <a:rPr lang="en-US" sz="1100" dirty="0">
                <a:solidFill>
                  <a:prstClr val="black"/>
                </a:solidFill>
                <a:latin typeface="Calibri"/>
              </a:rPr>
              <a:t> Evaluate make or buy decisions.</a:t>
            </a:r>
          </a:p>
        </p:txBody>
      </p:sp>
      <p:sp>
        <p:nvSpPr>
          <p:cNvPr id="11" name="Rectangle 10">
            <a:extLst>
              <a:ext uri="{FF2B5EF4-FFF2-40B4-BE49-F238E27FC236}">
                <a16:creationId xmlns:a16="http://schemas.microsoft.com/office/drawing/2014/main" xmlns="" id="{A08FCBCC-E68E-A84D-8592-8C8AC5CF7F6A}"/>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3" name="Slide Number Placeholder 7">
            <a:extLst>
              <a:ext uri="{FF2B5EF4-FFF2-40B4-BE49-F238E27FC236}">
                <a16:creationId xmlns:a16="http://schemas.microsoft.com/office/drawing/2014/main" xmlns="" id="{00F66276-985C-524C-90D8-761593473B58}"/>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14" name="TextBox 13">
            <a:extLst>
              <a:ext uri="{FF2B5EF4-FFF2-40B4-BE49-F238E27FC236}">
                <a16:creationId xmlns:a16="http://schemas.microsoft.com/office/drawing/2014/main" xmlns="" id="{E7169116-C5D0-47EE-9CC4-3402BFE37A82}"/>
              </a:ext>
            </a:extLst>
          </p:cNvPr>
          <p:cNvSpPr txBox="1"/>
          <p:nvPr/>
        </p:nvSpPr>
        <p:spPr>
          <a:xfrm>
            <a:off x="7554036" y="2727213"/>
            <a:ext cx="1066800" cy="646331"/>
          </a:xfrm>
          <a:prstGeom prst="rect">
            <a:avLst/>
          </a:prstGeom>
          <a:solidFill>
            <a:srgbClr val="FFFF99"/>
          </a:solidFill>
        </p:spPr>
        <p:txBody>
          <a:bodyPr wrap="square" rtlCol="0">
            <a:spAutoFit/>
          </a:bodyPr>
          <a:lstStyle/>
          <a:p>
            <a:pPr algn="ctr" fontAlgn="auto">
              <a:spcBef>
                <a:spcPts val="0"/>
              </a:spcBef>
              <a:spcAft>
                <a:spcPts val="0"/>
              </a:spcAft>
              <a:defRPr/>
            </a:pPr>
            <a:r>
              <a:rPr lang="en-US" kern="0" dirty="0">
                <a:latin typeface="Berlin Sans FB" panose="020E0602020502020306" pitchFamily="34" charset="0"/>
              </a:rPr>
              <a:t>Exhibit 23.2</a:t>
            </a:r>
          </a:p>
        </p:txBody>
      </p:sp>
      <p:sp>
        <p:nvSpPr>
          <p:cNvPr id="10" name="Slide Number Placeholder 7">
            <a:extLst>
              <a:ext uri="{FF2B5EF4-FFF2-40B4-BE49-F238E27FC236}">
                <a16:creationId xmlns:a16="http://schemas.microsoft.com/office/drawing/2014/main" xmlns="" id="{D97D355C-BFDD-4743-BD11-A79CA17A0495}"/>
              </a:ext>
            </a:extLst>
          </p:cNvPr>
          <p:cNvSpPr txBox="1">
            <a:spLocks/>
          </p:cNvSpPr>
          <p:nvPr/>
        </p:nvSpPr>
        <p:spPr>
          <a:xfrm>
            <a:off x="6721439" y="6334979"/>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8</a:t>
            </a:fld>
            <a:endParaRPr lang="en-US" dirty="0">
              <a:solidFill>
                <a:schemeClr val="tx1">
                  <a:lumMod val="50000"/>
                  <a:lumOff val="50000"/>
                </a:schemeClr>
              </a:solidFill>
            </a:endParaRPr>
          </a:p>
        </p:txBody>
      </p:sp>
      <p:pic>
        <p:nvPicPr>
          <p:cNvPr id="3" name="Picture 2">
            <a:extLst>
              <a:ext uri="{FF2B5EF4-FFF2-40B4-BE49-F238E27FC236}">
                <a16:creationId xmlns:a16="http://schemas.microsoft.com/office/drawing/2014/main" xmlns="" id="{A3599D68-89D4-4889-B2F9-E116B0135293}"/>
              </a:ext>
            </a:extLst>
          </p:cNvPr>
          <p:cNvPicPr>
            <a:picLocks noChangeAspect="1"/>
          </p:cNvPicPr>
          <p:nvPr/>
        </p:nvPicPr>
        <p:blipFill>
          <a:blip r:embed="rId3"/>
          <a:stretch>
            <a:fillRect/>
          </a:stretch>
        </p:blipFill>
        <p:spPr>
          <a:xfrm>
            <a:off x="1583446" y="2727213"/>
            <a:ext cx="5648496" cy="26359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4"/>
          <p:cNvSpPr>
            <a:spLocks noGrp="1"/>
          </p:cNvSpPr>
          <p:nvPr>
            <p:ph type="ctrTitle"/>
          </p:nvPr>
        </p:nvSpPr>
        <p:spPr>
          <a:xfrm>
            <a:off x="914400" y="1828800"/>
            <a:ext cx="7315200" cy="3124200"/>
          </a:xfrm>
        </p:spPr>
        <p:txBody>
          <a:bodyPr/>
          <a:lstStyle/>
          <a:p>
            <a:r>
              <a:rPr lang="en-US" altLang="en-US" dirty="0">
                <a:ea typeface="ＭＳ Ｐゴシック" pitchFamily="34" charset="-128"/>
              </a:rPr>
              <a:t/>
            </a:r>
            <a:br>
              <a:rPr lang="en-US" altLang="en-US" dirty="0">
                <a:ea typeface="ＭＳ Ｐゴシック" pitchFamily="34" charset="-128"/>
              </a:rPr>
            </a:br>
            <a:r>
              <a:rPr lang="en-US" altLang="en-US" sz="4400" dirty="0">
                <a:ea typeface="ＭＳ Ｐゴシック" pitchFamily="34" charset="-128"/>
              </a:rPr>
              <a:t>Evaluate sell or process decisions.</a:t>
            </a:r>
          </a:p>
        </p:txBody>
      </p:sp>
      <p:sp>
        <p:nvSpPr>
          <p:cNvPr id="7" name="Rectangle 6"/>
          <p:cNvSpPr/>
          <p:nvPr/>
        </p:nvSpPr>
        <p:spPr>
          <a:xfrm>
            <a:off x="0" y="0"/>
            <a:ext cx="9144000" cy="533400"/>
          </a:xfrm>
          <a:prstGeom prst="rect">
            <a:avLst/>
          </a:prstGeom>
          <a:solidFill>
            <a:srgbClr val="006991"/>
          </a:solidFill>
          <a:ln w="28575" cap="flat" cmpd="sng" algn="ctr">
            <a:solidFill>
              <a:srgbClr val="6076B4">
                <a:shade val="50000"/>
              </a:srgbClr>
            </a:solidFill>
            <a:prstDash val="solid"/>
          </a:ln>
          <a:effectLst/>
        </p:spPr>
        <p:txBody>
          <a:bodyPr anchor="ctr"/>
          <a:lstStyle/>
          <a:p>
            <a:pPr algn="ctr" fontAlgn="auto">
              <a:spcBef>
                <a:spcPts val="0"/>
              </a:spcBef>
              <a:spcAft>
                <a:spcPts val="0"/>
              </a:spcAft>
              <a:defRPr/>
            </a:pPr>
            <a:endParaRPr lang="en-US" kern="0" dirty="0">
              <a:solidFill>
                <a:srgbClr val="FFFF00"/>
              </a:solidFill>
              <a:latin typeface="Palatino Linotype"/>
              <a:cs typeface="+mn-cs"/>
            </a:endParaRPr>
          </a:p>
        </p:txBody>
      </p:sp>
      <p:pic>
        <p:nvPicPr>
          <p:cNvPr id="12800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214247"/>
            <a:ext cx="7315200" cy="8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00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926" y="5162005"/>
            <a:ext cx="7315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55626" y="870584"/>
            <a:ext cx="5257800" cy="769441"/>
          </a:xfrm>
          <a:prstGeom prst="rect">
            <a:avLst/>
          </a:prstGeom>
          <a:noFill/>
        </p:spPr>
        <p:txBody>
          <a:bodyPr wrap="square" rtlCol="0">
            <a:spAutoFit/>
          </a:bodyPr>
          <a:lstStyle/>
          <a:p>
            <a:r>
              <a:rPr lang="en-US" altLang="en-US" sz="4400" b="1" dirty="0">
                <a:latin typeface="+mj-lt"/>
              </a:rPr>
              <a:t>Learning Objective P2</a:t>
            </a:r>
            <a:endParaRPr lang="en-US" sz="4400" dirty="0">
              <a:latin typeface="+mj-lt"/>
            </a:endParaRPr>
          </a:p>
        </p:txBody>
      </p:sp>
      <p:sp>
        <p:nvSpPr>
          <p:cNvPr id="10" name="Rectangle 9">
            <a:extLst>
              <a:ext uri="{FF2B5EF4-FFF2-40B4-BE49-F238E27FC236}">
                <a16:creationId xmlns:a16="http://schemas.microsoft.com/office/drawing/2014/main" xmlns="" id="{4092763A-FDF2-DB4B-BC37-8426F96CEE6B}"/>
              </a:ext>
            </a:extLst>
          </p:cNvPr>
          <p:cNvSpPr>
            <a:spLocks noGrp="1" noChangeArrowheads="1"/>
          </p:cNvSpPr>
          <p:nvPr/>
        </p:nvSpPr>
        <p:spPr bwMode="auto">
          <a:xfrm>
            <a:off x="6521570" y="6346222"/>
            <a:ext cx="2165230" cy="228599"/>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smtClean="0">
                <a:solidFill>
                  <a:prstClr val="black">
                    <a:tint val="75000"/>
                  </a:prstClr>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t> © McGraw-Hill Education </a:t>
            </a:r>
            <a:endParaRPr lang="en-US" sz="1600" dirty="0"/>
          </a:p>
        </p:txBody>
      </p:sp>
      <p:sp>
        <p:nvSpPr>
          <p:cNvPr id="11" name="Slide Number Placeholder 7">
            <a:extLst>
              <a:ext uri="{FF2B5EF4-FFF2-40B4-BE49-F238E27FC236}">
                <a16:creationId xmlns:a16="http://schemas.microsoft.com/office/drawing/2014/main" xmlns="" id="{81EFA090-0C35-5D46-A98A-209A5009DD75}"/>
              </a:ext>
            </a:extLst>
          </p:cNvPr>
          <p:cNvSpPr txBox="1">
            <a:spLocks/>
          </p:cNvSpPr>
          <p:nvPr/>
        </p:nvSpPr>
        <p:spPr>
          <a:xfrm>
            <a:off x="652157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dirty="0">
              <a:solidFill>
                <a:schemeClr val="tx1">
                  <a:lumMod val="50000"/>
                  <a:lumOff val="50000"/>
                </a:schemeClr>
              </a:solidFill>
            </a:endParaRPr>
          </a:p>
        </p:txBody>
      </p:sp>
      <p:sp>
        <p:nvSpPr>
          <p:cNvPr id="9" name="Slide Number Placeholder 7">
            <a:extLst>
              <a:ext uri="{FF2B5EF4-FFF2-40B4-BE49-F238E27FC236}">
                <a16:creationId xmlns:a16="http://schemas.microsoft.com/office/drawing/2014/main" xmlns="" id="{A4753626-F5EE-4BB4-9C12-EDA8DB93A6CB}"/>
              </a:ext>
            </a:extLst>
          </p:cNvPr>
          <p:cNvSpPr txBox="1">
            <a:spLocks/>
          </p:cNvSpPr>
          <p:nvPr/>
        </p:nvSpPr>
        <p:spPr>
          <a:xfrm>
            <a:off x="6858000" y="6340475"/>
            <a:ext cx="2133600" cy="365125"/>
          </a:xfrm>
          <a:prstGeom prst="rect">
            <a:avLst/>
          </a:prstGeom>
        </p:spPr>
        <p:txBody>
          <a:bodyP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dirty="0">
                <a:solidFill>
                  <a:schemeClr val="tx1">
                    <a:lumMod val="50000"/>
                    <a:lumOff val="50000"/>
                  </a:schemeClr>
                </a:solidFill>
              </a:rPr>
              <a:t>23-</a:t>
            </a:r>
            <a:fld id="{389021C6-BF4E-47D5-A0FD-A156D54A87E1}" type="slidenum">
              <a:rPr lang="en-US" smtClean="0">
                <a:solidFill>
                  <a:schemeClr val="tx1">
                    <a:lumMod val="50000"/>
                    <a:lumOff val="50000"/>
                  </a:schemeClr>
                </a:solidFill>
              </a:rPr>
              <a:pPr>
                <a:defRPr/>
              </a:pPr>
              <a:t>9</a:t>
            </a:fld>
            <a:endParaRPr lang="en-US" dirty="0">
              <a:solidFill>
                <a:schemeClr val="tx1">
                  <a:lumMod val="50000"/>
                  <a:lumOff val="50000"/>
                </a:schemeClr>
              </a:solidFill>
            </a:endParaRPr>
          </a:p>
        </p:txBody>
      </p:sp>
    </p:spTree>
    <p:extLst>
      <p:ext uri="{BB962C8B-B14F-4D97-AF65-F5344CB8AC3E}">
        <p14:creationId xmlns:p14="http://schemas.microsoft.com/office/powerpoint/2010/main" val="2067148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12456</TotalTime>
  <Words>5035</Words>
  <Application>Microsoft Office PowerPoint</Application>
  <PresentationFormat>On-screen Show (4:3)</PresentationFormat>
  <Paragraphs>390</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Relevant Costs for  Managerial Decisions</vt:lpstr>
      <vt:lpstr>PowerPoint Presentation</vt:lpstr>
      <vt:lpstr>     Describe the use of relevant costs and benefits for short-term decisions.</vt:lpstr>
      <vt:lpstr>Decision Making</vt:lpstr>
      <vt:lpstr>Relevant Costs and Benefits</vt:lpstr>
      <vt:lpstr>Relevant vs. Irrelevant Costs</vt:lpstr>
      <vt:lpstr>  Evaluate make or buy decisions.</vt:lpstr>
      <vt:lpstr>Make or Buy Analysis</vt:lpstr>
      <vt:lpstr> Evaluate sell or process decisions.</vt:lpstr>
      <vt:lpstr>Sell or Process</vt:lpstr>
      <vt:lpstr>Sell or Process Analysis</vt:lpstr>
      <vt:lpstr>Scrap or Rework</vt:lpstr>
      <vt:lpstr> Determine sales mix with constrained resources.</vt:lpstr>
      <vt:lpstr>Sales Mix When Resources Constrained</vt:lpstr>
      <vt:lpstr>Sales Mix When Resources are Constrained – Illustration</vt:lpstr>
      <vt:lpstr>Sales Mix When Resources are Constrained and Unlimited Demand - Illustration</vt:lpstr>
      <vt:lpstr>Sales Mix When Resources are Constrained and Limited Demand - Illustration</vt:lpstr>
      <vt:lpstr> Evaluate segment elimination decisions.</vt:lpstr>
      <vt:lpstr>Segment Elimination</vt:lpstr>
      <vt:lpstr>Segment Income</vt:lpstr>
      <vt:lpstr>Segment Elimination Analysis</vt:lpstr>
      <vt:lpstr> Evaluate keep or replace decisions.</vt:lpstr>
      <vt:lpstr>Keep or Replace</vt:lpstr>
      <vt:lpstr>Keep or Replace Analysis</vt:lpstr>
      <vt:lpstr> Determine product  selling price.</vt:lpstr>
      <vt:lpstr>Normal Pricing</vt:lpstr>
      <vt:lpstr>Cost-Plus Methods</vt:lpstr>
      <vt:lpstr>Total Cost Method</vt:lpstr>
      <vt:lpstr>Target Costing Method</vt:lpstr>
      <vt:lpstr>Variable Cost Method</vt:lpstr>
      <vt:lpstr> Evaluate special offer decisions.</vt:lpstr>
      <vt:lpstr>Special Pricing</vt:lpstr>
      <vt:lpstr>Special Pricing Analysis</vt:lpstr>
      <vt:lpstr> Determine price of services using time and materials pricing.</vt:lpstr>
      <vt:lpstr>Time and Materials Pricing</vt:lpstr>
      <vt:lpstr>Time and Materials Pricing Analysis</vt:lpstr>
      <vt:lpstr>End of Chapter 23</vt:lpstr>
    </vt:vector>
  </TitlesOfParts>
  <Company>Jon A. Booker, Ph.D., CPA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 A. Booker</dc:creator>
  <cp:lastModifiedBy>Vimalraj Gopi</cp:lastModifiedBy>
  <cp:revision>573</cp:revision>
  <dcterms:created xsi:type="dcterms:W3CDTF">2012-08-27T17:59:49Z</dcterms:created>
  <dcterms:modified xsi:type="dcterms:W3CDTF">2021-06-30T11:07:45Z</dcterms:modified>
</cp:coreProperties>
</file>