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2"/>
  </p:notesMasterIdLst>
  <p:handoutMasterIdLst>
    <p:handoutMasterId r:id="rId43"/>
  </p:handoutMasterIdLst>
  <p:sldIdLst>
    <p:sldId id="336" r:id="rId2"/>
    <p:sldId id="256"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39"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291" r:id="rId4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9" clrIdx="0">
    <p:extLst/>
  </p:cmAuthor>
  <p:cmAuthor id="2" name="Agate Development Isaacks" initials="A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4C8"/>
    <a:srgbClr val="339933"/>
    <a:srgbClr val="008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7" autoAdjust="0"/>
    <p:restoredTop sz="77278" autoAdjust="0"/>
  </p:normalViewPr>
  <p:slideViewPr>
    <p:cSldViewPr>
      <p:cViewPr varScale="1">
        <p:scale>
          <a:sx n="85" d="100"/>
          <a:sy n="85" d="100"/>
        </p:scale>
        <p:origin x="-720" y="-112"/>
      </p:cViewPr>
      <p:guideLst>
        <p:guide orient="horz" pos="2160"/>
        <p:guide pos="2880"/>
      </p:guideLst>
    </p:cSldViewPr>
  </p:slideViewPr>
  <p:outlineViewPr>
    <p:cViewPr>
      <p:scale>
        <a:sx n="33" d="100"/>
        <a:sy n="33" d="100"/>
      </p:scale>
      <p:origin x="0" y="-18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994" name="TextBox 5"/>
          <p:cNvSpPr txBox="1">
            <a:spLocks noChangeArrowheads="1"/>
          </p:cNvSpPr>
          <p:nvPr/>
        </p:nvSpPr>
        <p:spPr bwMode="auto">
          <a:xfrm>
            <a:off x="5818928" y="1"/>
            <a:ext cx="1258147" cy="251958"/>
          </a:xfrm>
          <a:prstGeom prst="rect">
            <a:avLst/>
          </a:prstGeom>
          <a:noFill/>
          <a:ln>
            <a:noFill/>
          </a:ln>
          <a:extLst/>
        </p:spPr>
        <p:txBody>
          <a:bodyPr lIns="93936" tIns="46968" rIns="93936" bIns="4696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000" dirty="0">
                <a:cs typeface="Arial" panose="020B0604020202020204" pitchFamily="34" charset="0"/>
              </a:rPr>
              <a:t>1-</a:t>
            </a:r>
            <a:fld id="{820F4F8B-FD07-4214-8B56-7B3B6F653F8D}" type="slidenum">
              <a:rPr lang="en-US" altLang="en-US" sz="1000">
                <a:cs typeface="Arial" panose="020B0604020202020204" pitchFamily="34" charset="0"/>
              </a:rPr>
              <a:pPr algn="r" eaLnBrk="1" hangingPunct="1"/>
              <a:t>‹#›</a:t>
            </a:fld>
            <a:endParaRPr lang="en-US" altLang="en-US" sz="1000" dirty="0">
              <a:cs typeface="Arial" panose="020B0604020202020204" pitchFamily="34" charset="0"/>
            </a:endParaRPr>
          </a:p>
        </p:txBody>
      </p:sp>
    </p:spTree>
    <p:extLst>
      <p:ext uri="{BB962C8B-B14F-4D97-AF65-F5344CB8AC3E}">
        <p14:creationId xmlns:p14="http://schemas.microsoft.com/office/powerpoint/2010/main" val="1436088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6" name="TextBox 7"/>
          <p:cNvSpPr txBox="1">
            <a:spLocks noChangeArrowheads="1"/>
          </p:cNvSpPr>
          <p:nvPr/>
        </p:nvSpPr>
        <p:spPr bwMode="auto">
          <a:xfrm>
            <a:off x="5818928" y="1"/>
            <a:ext cx="1258147" cy="251958"/>
          </a:xfrm>
          <a:prstGeom prst="rect">
            <a:avLst/>
          </a:prstGeom>
          <a:noFill/>
          <a:ln>
            <a:noFill/>
          </a:ln>
          <a:extLst/>
        </p:spPr>
        <p:txBody>
          <a:bodyPr lIns="93936" tIns="46968" rIns="93936" bIns="46968">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000" dirty="0">
                <a:cs typeface="Arial" panose="020B0604020202020204" pitchFamily="34" charset="0"/>
              </a:rPr>
              <a:t>1-</a:t>
            </a:r>
            <a:fld id="{5819EB5B-11F9-47A3-8D69-020D3EBC5113}" type="slidenum">
              <a:rPr lang="en-US" altLang="en-US" sz="1000">
                <a:cs typeface="Arial" panose="020B0604020202020204" pitchFamily="34" charset="0"/>
              </a:rPr>
              <a:pPr algn="r" eaLnBrk="1" hangingPunct="1"/>
              <a:t>‹#›</a:t>
            </a:fld>
            <a:endParaRPr lang="en-US" altLang="en-US" sz="1000" dirty="0">
              <a:cs typeface="Arial" panose="020B0604020202020204" pitchFamily="34" charset="0"/>
            </a:endParaRPr>
          </a:p>
        </p:txBody>
      </p:sp>
    </p:spTree>
    <p:extLst>
      <p:ext uri="{BB962C8B-B14F-4D97-AF65-F5344CB8AC3E}">
        <p14:creationId xmlns:p14="http://schemas.microsoft.com/office/powerpoint/2010/main" val="15386008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Fundamentals of Cost Accounting, 6</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Lanen/Anderson/Maher </a:t>
            </a:r>
          </a:p>
        </p:txBody>
      </p:sp>
    </p:spTree>
    <p:extLst>
      <p:ext uri="{BB962C8B-B14F-4D97-AF65-F5344CB8AC3E}">
        <p14:creationId xmlns:p14="http://schemas.microsoft.com/office/powerpoint/2010/main" val="141402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We emphasize that it is individuals (people) like us who make decisions.</a:t>
            </a:r>
          </a:p>
        </p:txBody>
      </p:sp>
    </p:spTree>
    <p:extLst>
      <p:ext uri="{BB962C8B-B14F-4D97-AF65-F5344CB8AC3E}">
        <p14:creationId xmlns:p14="http://schemas.microsoft.com/office/powerpoint/2010/main" val="101077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Now we are going to look at an example involving decision making using the company AM Bakery.</a:t>
            </a:r>
          </a:p>
        </p:txBody>
      </p:sp>
    </p:spTree>
    <p:extLst>
      <p:ext uri="{BB962C8B-B14F-4D97-AF65-F5344CB8AC3E}">
        <p14:creationId xmlns:p14="http://schemas.microsoft.com/office/powerpoint/2010/main" val="155263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What drives the cost of utilities and the cost of marketing? The number of distribution channels for AM Bakery drives utilities and marketing. If AM Bakery opens a new channel (food truck), the utilities and marketing costs will increase. On the other hand, what drives the cost of labor or the cost of the ingredients for the baked goods?  The number of baked goods produced will determine how many employees are needed and how much flour, butter, and other ingredients are required.</a:t>
            </a:r>
          </a:p>
        </p:txBody>
      </p:sp>
    </p:spTree>
    <p:extLst>
      <p:ext uri="{BB962C8B-B14F-4D97-AF65-F5344CB8AC3E}">
        <p14:creationId xmlns:p14="http://schemas.microsoft.com/office/powerpoint/2010/main" val="106676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After identifying the cost drivers, AM Bakery looks at its differential costs. Differential costs are costs that differ between alternatives. AM’s differential costs are those costs that are different if they expand versus if they do not expand. Get it? Differential costs differ. </a:t>
            </a:r>
          </a:p>
        </p:txBody>
      </p:sp>
    </p:spTree>
    <p:extLst>
      <p:ext uri="{BB962C8B-B14F-4D97-AF65-F5344CB8AC3E}">
        <p14:creationId xmlns:p14="http://schemas.microsoft.com/office/powerpoint/2010/main" val="197659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Like differential costs, differential revenues differ between actions. What are AM’s expected revenues if they expand? What are the expected revenues if they do not expand? The difference between these expected revenues is differential revenue.</a:t>
            </a:r>
          </a:p>
        </p:txBody>
      </p:sp>
    </p:spTree>
    <p:extLst>
      <p:ext uri="{BB962C8B-B14F-4D97-AF65-F5344CB8AC3E}">
        <p14:creationId xmlns:p14="http://schemas.microsoft.com/office/powerpoint/2010/main" val="118023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Look at AM’s projected income statement. If AM maintains the status quo and does not expand, revenue will be $11,200. However, they expect revenues to increase 50% if they expand. Differential revenue is $5,600. If ingredients and labor increase 45%, AM has differential costs of $1,215 and $1,395 for those costs. Additionally, the cost of utilities will increase by 20%, while marketing costs will increase by 300%. </a:t>
            </a:r>
            <a:r>
              <a:rPr lang="en-US" altLang="en-US" dirty="0" smtClean="0">
                <a:ea typeface="ＭＳ Ｐゴシック" panose="020B0600070205080204" pitchFamily="34" charset="-128"/>
              </a:rPr>
              <a:t>These </a:t>
            </a:r>
            <a:r>
              <a:rPr lang="en-US" altLang="en-US" dirty="0">
                <a:ea typeface="ＭＳ Ｐゴシック" panose="020B0600070205080204" pitchFamily="34" charset="-128"/>
              </a:rPr>
              <a:t>amounts are $100 and $50 in terms of being additional differential costs</a:t>
            </a:r>
            <a:r>
              <a:rPr lang="en-US" altLang="en-US" dirty="0" smtClean="0">
                <a:ea typeface="ＭＳ Ｐゴシック" panose="020B0600070205080204" pitchFamily="34" charset="-128"/>
              </a:rPr>
              <a:t>. </a:t>
            </a:r>
            <a:r>
              <a:rPr lang="en-US" altLang="en-US" dirty="0">
                <a:ea typeface="ＭＳ Ｐゴシック" panose="020B0600070205080204" pitchFamily="34" charset="-128"/>
              </a:rPr>
              <a:t>Rent is not a differential cost. Finally, the new distribution channel of using a food truck for sale adds new costs related only to the food truck of $900 and $150, for the truck lease and truck operating costs. </a:t>
            </a:r>
          </a:p>
          <a:p>
            <a:pPr>
              <a:spcBef>
                <a:spcPct val="0"/>
              </a:spcBef>
            </a:pPr>
            <a:endParaRPr lang="en-US" altLang="en-US" dirty="0">
              <a:ea typeface="ＭＳ Ｐゴシック" panose="020B0600070205080204" pitchFamily="34" charset="-128"/>
            </a:endParaRPr>
          </a:p>
          <a:p>
            <a:pPr>
              <a:spcBef>
                <a:spcPct val="0"/>
              </a:spcBef>
            </a:pPr>
            <a:r>
              <a:rPr lang="en-US" altLang="en-US" dirty="0">
                <a:ea typeface="ＭＳ Ｐゴシック" panose="020B0600070205080204" pitchFamily="34" charset="-128"/>
              </a:rPr>
              <a:t>Using this cost information to analyze revenues and costs, AM Bakery determines that it has differential profits of $1,790 if it expands, rather than maintaining the status quo.</a:t>
            </a:r>
          </a:p>
        </p:txBody>
      </p:sp>
    </p:spTree>
    <p:extLst>
      <p:ext uri="{BB962C8B-B14F-4D97-AF65-F5344CB8AC3E}">
        <p14:creationId xmlns:p14="http://schemas.microsoft.com/office/powerpoint/2010/main" val="203634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Responsibility centers may be departments, divisions, segments, or subsidiaries. The manager assigned to lead the unit is accountable for the unit’s operations and resources.</a:t>
            </a:r>
          </a:p>
        </p:txBody>
      </p:sp>
    </p:spTree>
    <p:extLst>
      <p:ext uri="{BB962C8B-B14F-4D97-AF65-F5344CB8AC3E}">
        <p14:creationId xmlns:p14="http://schemas.microsoft.com/office/powerpoint/2010/main" val="40247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This is an example of an organization’s chart. Please notice that Ed Walsh is in charge of bakery sales and Ady Joss is in charge of food truck sales.  Are these responsibility centers?</a:t>
            </a:r>
          </a:p>
        </p:txBody>
      </p:sp>
    </p:spTree>
    <p:extLst>
      <p:ext uri="{BB962C8B-B14F-4D97-AF65-F5344CB8AC3E}">
        <p14:creationId xmlns:p14="http://schemas.microsoft.com/office/powerpoint/2010/main" val="195316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Do you think that general and administrative costs should be distributed to the two operations?</a:t>
            </a:r>
          </a:p>
          <a:p>
            <a:pPr>
              <a:spcBef>
                <a:spcPct val="0"/>
              </a:spcBef>
            </a:pPr>
            <a:endParaRPr lang="en-US" altLang="en-US" dirty="0">
              <a:ea typeface="ＭＳ Ｐゴシック" panose="020B0600070205080204" pitchFamily="34" charset="-128"/>
            </a:endParaRPr>
          </a:p>
          <a:p>
            <a:pPr>
              <a:spcBef>
                <a:spcPct val="0"/>
              </a:spcBef>
            </a:pPr>
            <a:r>
              <a:rPr lang="en-US" altLang="en-US" dirty="0">
                <a:ea typeface="ＭＳ Ｐゴシック" panose="020B0600070205080204" pitchFamily="34" charset="-128"/>
              </a:rPr>
              <a:t>Notations a, b, and c shown on next slide</a:t>
            </a:r>
          </a:p>
        </p:txBody>
      </p:sp>
    </p:spTree>
    <p:extLst>
      <p:ext uri="{BB962C8B-B14F-4D97-AF65-F5344CB8AC3E}">
        <p14:creationId xmlns:p14="http://schemas.microsoft.com/office/powerpoint/2010/main" val="476976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spcBef>
                <a:spcPct val="0"/>
              </a:spcBef>
              <a:defRPr/>
            </a:pPr>
            <a:r>
              <a:rPr lang="en-US" altLang="en-US" dirty="0">
                <a:ea typeface="ＭＳ Ｐゴシック" panose="020B0600070205080204" pitchFamily="34" charset="-128"/>
              </a:rPr>
              <a:t>Notations a, b, and c from the previous slide</a:t>
            </a:r>
          </a:p>
          <a:p>
            <a:pPr>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3224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Chapter 1: Cost Accounting: Information for Decision Making</a:t>
            </a:r>
          </a:p>
          <a:p>
            <a:pPr>
              <a:spcBef>
                <a:spcPct val="0"/>
              </a:spcBef>
            </a:pPr>
            <a:endParaRPr lang="en-US" altLang="en-US" dirty="0">
              <a:ea typeface="ＭＳ Ｐゴシック" panose="020B0600070205080204" pitchFamily="34" charset="-128"/>
            </a:endParaRPr>
          </a:p>
          <a:p>
            <a:pPr>
              <a:spcBef>
                <a:spcPct val="0"/>
              </a:spcBef>
            </a:pPr>
            <a:r>
              <a:rPr lang="en-US" altLang="en-US" dirty="0">
                <a:ea typeface="ＭＳ Ｐゴシック" panose="020B0600070205080204" pitchFamily="34" charset="-128"/>
              </a:rPr>
              <a:t>The study of the Fundamentals of Cost Accounting begins with a review and overview of information necessary for decision making.</a:t>
            </a:r>
          </a:p>
        </p:txBody>
      </p:sp>
    </p:spTree>
    <p:extLst>
      <p:ext uri="{BB962C8B-B14F-4D97-AF65-F5344CB8AC3E}">
        <p14:creationId xmlns:p14="http://schemas.microsoft.com/office/powerpoint/2010/main" val="149571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budget, or a financial plan for the revenues and resources needed to meet financial goals, is an important tool for the financial success of both individuals and organizations. Do you have a budget?</a:t>
            </a:r>
          </a:p>
          <a:p>
            <a:r>
              <a:rPr lang="en-US" altLang="en-US" dirty="0">
                <a:ea typeface="ＭＳ Ｐゴシック" panose="020B0600070205080204" pitchFamily="34" charset="-128"/>
              </a:rPr>
              <a:t>Another important use of cost accounting information is the evaluation of the performance of an organization. Comparing the actual results to the budgeted results allows managers to evaluate the performance of the organization and owners to evaluate the performance of individual managers. For example, look </a:t>
            </a:r>
            <a:r>
              <a:rPr lang="en-US" altLang="en-US" dirty="0" smtClean="0">
                <a:ea typeface="ＭＳ Ｐゴシック" panose="020B0600070205080204" pitchFamily="34" charset="-128"/>
              </a:rPr>
              <a:t>at the </a:t>
            </a:r>
            <a:r>
              <a:rPr lang="en-US" altLang="en-US" dirty="0">
                <a:ea typeface="ＭＳ Ｐゴシック" panose="020B0600070205080204" pitchFamily="34" charset="-128"/>
              </a:rPr>
              <a:t>AM</a:t>
            </a:r>
            <a:r>
              <a:rPr lang="en-US" altLang="en-US" baseline="0" dirty="0">
                <a:ea typeface="ＭＳ Ｐゴシック" panose="020B0600070205080204" pitchFamily="34" charset="-128"/>
              </a:rPr>
              <a:t> Bakery</a:t>
            </a:r>
            <a:r>
              <a:rPr lang="en-US" altLang="en-US" dirty="0">
                <a:ea typeface="ＭＳ Ｐゴシック" panose="020B0600070205080204" pitchFamily="34" charset="-128"/>
              </a:rPr>
              <a:t>’s actual activity and costs compared to budgeted activity and costs. If AM</a:t>
            </a:r>
            <a:r>
              <a:rPr lang="en-US" altLang="en-US" baseline="0" dirty="0">
                <a:ea typeface="ＭＳ Ｐゴシック" panose="020B0600070205080204" pitchFamily="34" charset="-128"/>
              </a:rPr>
              <a:t> Bakery </a:t>
            </a:r>
            <a:r>
              <a:rPr lang="en-US" altLang="en-US" dirty="0">
                <a:ea typeface="ＭＳ Ｐゴシック" panose="020B0600070205080204" pitchFamily="34" charset="-128"/>
              </a:rPr>
              <a:t>budgeted selling $52,200</a:t>
            </a:r>
            <a:r>
              <a:rPr lang="en-US" altLang="en-US" baseline="0" dirty="0">
                <a:ea typeface="ＭＳ Ｐゴシック" panose="020B0600070205080204" pitchFamily="34" charset="-128"/>
              </a:rPr>
              <a:t> worth of</a:t>
            </a:r>
            <a:r>
              <a:rPr lang="en-US" altLang="en-US" dirty="0">
                <a:ea typeface="ＭＳ Ｐゴシック" panose="020B0600070205080204" pitchFamily="34" charset="-128"/>
              </a:rPr>
              <a:t> cookies and actually sold $52,200 worth of cookies in the month of August, why were the food costs $700 less than</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anticipated?  </a:t>
            </a:r>
          </a:p>
          <a:p>
            <a:r>
              <a:rPr lang="en-US" altLang="en-US" dirty="0">
                <a:ea typeface="ＭＳ Ｐゴシック" panose="020B0600070205080204" pitchFamily="34" charset="-128"/>
              </a:rPr>
              <a:t>In evaluating activities for August, AM</a:t>
            </a:r>
            <a:r>
              <a:rPr lang="en-US" altLang="en-US" baseline="0" dirty="0">
                <a:ea typeface="ＭＳ Ｐゴシック" panose="020B0600070205080204" pitchFamily="34" charset="-128"/>
              </a:rPr>
              <a:t> Bakery</a:t>
            </a:r>
            <a:r>
              <a:rPr lang="en-US" altLang="en-US" dirty="0">
                <a:ea typeface="ＭＳ Ｐゴシック" panose="020B0600070205080204" pitchFamily="34" charset="-128"/>
              </a:rPr>
              <a:t> is also interested in seeing if</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actual labor costs equaled the amount budgeted? As part of the planning and control process, managers prepare budgets containing expectations about revenues and costs for the coming period. At the end of the period, managers compare actual results with the budget. This allows them to see whether changes can be made to improve future operations. </a:t>
            </a:r>
          </a:p>
        </p:txBody>
      </p:sp>
    </p:spTree>
    <p:extLst>
      <p:ext uri="{BB962C8B-B14F-4D97-AF65-F5344CB8AC3E}">
        <p14:creationId xmlns:p14="http://schemas.microsoft.com/office/powerpoint/2010/main" val="812539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Cost accounting continues to experience dramatic changes. Developments in information technology (IT) have nearly eliminated manual bookkeeping. </a:t>
            </a:r>
            <a:r>
              <a:rPr lang="en-US" altLang="en-US" dirty="0" smtClean="0">
                <a:ea typeface="ＭＳ Ｐゴシック" panose="020B0600070205080204" pitchFamily="34" charset="-128"/>
              </a:rPr>
              <a:t>Emphasis </a:t>
            </a:r>
            <a:r>
              <a:rPr lang="en-US" altLang="en-US" dirty="0">
                <a:ea typeface="ＭＳ Ｐゴシック" panose="020B0600070205080204" pitchFamily="34" charset="-128"/>
              </a:rPr>
              <a:t>on cost control is increasing in all types of organizations.</a:t>
            </a:r>
          </a:p>
        </p:txBody>
      </p:sp>
    </p:spTree>
    <p:extLst>
      <p:ext uri="{BB962C8B-B14F-4D97-AF65-F5344CB8AC3E}">
        <p14:creationId xmlns:p14="http://schemas.microsoft.com/office/powerpoint/2010/main" val="502512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Product engineers need cost accounting information to make decisions about alternative materials. For example, Johnson Controls, a manufacturer of automobile seats, needs to make trade-offs between the cost and weight of materials.</a:t>
            </a:r>
          </a:p>
        </p:txBody>
      </p:sp>
    </p:spTree>
    <p:extLst>
      <p:ext uri="{BB962C8B-B14F-4D97-AF65-F5344CB8AC3E}">
        <p14:creationId xmlns:p14="http://schemas.microsoft.com/office/powerpoint/2010/main" val="1818189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Product designers must write detailed specification on a product’s design and manufacture</a:t>
            </a:r>
            <a:r>
              <a:rPr lang="en-US" altLang="en-US" dirty="0" smtClean="0">
                <a:ea typeface="ＭＳ Ｐゴシック" panose="020B0600070205080204" pitchFamily="34" charset="-128"/>
              </a:rPr>
              <a:t>. </a:t>
            </a:r>
            <a:r>
              <a:rPr lang="en-US" altLang="en-US" dirty="0">
                <a:ea typeface="ＭＳ Ｐゴシック" panose="020B0600070205080204" pitchFamily="34" charset="-128"/>
              </a:rPr>
              <a:t>In general, activity-based costing provides more detailed cost information, enabling managers to make more informed decisions.</a:t>
            </a:r>
          </a:p>
        </p:txBody>
      </p:sp>
    </p:spTree>
    <p:extLst>
      <p:ext uri="{BB962C8B-B14F-4D97-AF65-F5344CB8AC3E}">
        <p14:creationId xmlns:p14="http://schemas.microsoft.com/office/powerpoint/2010/main" val="1773777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cost accounting system provides performance measures which summarize the increase or decrease in how well a process, unit, individual, or organization is working. </a:t>
            </a:r>
          </a:p>
        </p:txBody>
      </p:sp>
    </p:spTree>
    <p:extLst>
      <p:ext uri="{BB962C8B-B14F-4D97-AF65-F5344CB8AC3E}">
        <p14:creationId xmlns:p14="http://schemas.microsoft.com/office/powerpoint/2010/main" val="507580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Just-in-time (JIT) method in production or purchasing means each unit is produced or purchased just in time for its use.</a:t>
            </a:r>
          </a:p>
        </p:txBody>
      </p:sp>
    </p:spTree>
    <p:extLst>
      <p:ext uri="{BB962C8B-B14F-4D97-AF65-F5344CB8AC3E}">
        <p14:creationId xmlns:p14="http://schemas.microsoft.com/office/powerpoint/2010/main" val="1106283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Customers are the life-blood of companies. It is essential to satisfy the customer’s needs. In order to provide competitive services, many companies offer premium customers perks such as </a:t>
            </a:r>
            <a:r>
              <a:rPr lang="en-US" altLang="en-US" dirty="0" smtClean="0">
                <a:ea typeface="ＭＳ Ｐゴシック" panose="020B0600070205080204" pitchFamily="34" charset="-128"/>
              </a:rPr>
              <a:t>complimentary </a:t>
            </a:r>
            <a:r>
              <a:rPr lang="en-US" altLang="en-US" dirty="0">
                <a:ea typeface="ＭＳ Ｐゴシック" panose="020B0600070205080204" pitchFamily="34" charset="-128"/>
              </a:rPr>
              <a:t>services, frequent flyer miles, or points which can be redeemed for products or services.</a:t>
            </a:r>
          </a:p>
        </p:txBody>
      </p:sp>
    </p:spTree>
    <p:extLst>
      <p:ext uri="{BB962C8B-B14F-4D97-AF65-F5344CB8AC3E}">
        <p14:creationId xmlns:p14="http://schemas.microsoft.com/office/powerpoint/2010/main" val="38931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order to minimize costs or provide better quality, firms frequently hire other firms to help in particular aspects of their business. </a:t>
            </a:r>
            <a:r>
              <a:rPr lang="en-US" altLang="en-US" dirty="0" smtClean="0">
                <a:ea typeface="ＭＳ Ｐゴシック" panose="020B0600070205080204" pitchFamily="34" charset="-128"/>
              </a:rPr>
              <a:t>A </a:t>
            </a:r>
            <a:r>
              <a:rPr lang="en-US" altLang="en-US" dirty="0">
                <a:ea typeface="ＭＳ Ｐゴシック" panose="020B0600070205080204" pitchFamily="34" charset="-128"/>
              </a:rPr>
              <a:t>common example is the use of shipping companies such as Federal Express.</a:t>
            </a:r>
          </a:p>
        </p:txBody>
      </p:sp>
    </p:spTree>
    <p:extLst>
      <p:ext uri="{BB962C8B-B14F-4D97-AF65-F5344CB8AC3E}">
        <p14:creationId xmlns:p14="http://schemas.microsoft.com/office/powerpoint/2010/main" val="2037260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Total Quality Management is a management system which places emphasis on quality. All aspects of the business are analyzed, from purchasing to selling to customer support, for ways to improve the quality of the good or service.</a:t>
            </a:r>
          </a:p>
        </p:txBody>
      </p:sp>
    </p:spTree>
    <p:extLst>
      <p:ext uri="{BB962C8B-B14F-4D97-AF65-F5344CB8AC3E}">
        <p14:creationId xmlns:p14="http://schemas.microsoft.com/office/powerpoint/2010/main" val="763787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Enterprise resource planning (ERP) uses information technology to link the various processes of the enterprise into a single comprehensive information system. Because all </a:t>
            </a:r>
            <a:r>
              <a:rPr lang="en-US" altLang="en-US" dirty="0" smtClean="0">
                <a:ea typeface="ＭＳ Ｐゴシック" panose="020B0600070205080204" pitchFamily="34" charset="-128"/>
              </a:rPr>
              <a:t>of the </a:t>
            </a:r>
            <a:r>
              <a:rPr lang="en-US" altLang="en-US" dirty="0">
                <a:ea typeface="ＭＳ Ｐゴシック" panose="020B0600070205080204" pitchFamily="34" charset="-128"/>
              </a:rPr>
              <a:t>company’s processes are integrated, ERP has significant potential for providing information on the cost of products and services. However, implementation problems are keeping many companies from realizing this potential.</a:t>
            </a:r>
          </a:p>
        </p:txBody>
      </p:sp>
    </p:spTree>
    <p:extLst>
      <p:ext uri="{BB962C8B-B14F-4D97-AF65-F5344CB8AC3E}">
        <p14:creationId xmlns:p14="http://schemas.microsoft.com/office/powerpoint/2010/main" val="147114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After studying this chapter, you should be able to: First, describe the way managers use accounting information to create value in organizations. Second, distinguish between the uses and users of cost accounting and financial accounting information. Third, explain how cost accounting information is used for decision making and performance evaluation in organizations. Fourth, identify current trends in cost accounting. And finally, understand ethical issues faced by accountants and ways to deal with ethical problems that you face in your career.</a:t>
            </a:r>
          </a:p>
        </p:txBody>
      </p:sp>
    </p:spTree>
    <p:extLst>
      <p:ext uri="{BB962C8B-B14F-4D97-AF65-F5344CB8AC3E}">
        <p14:creationId xmlns:p14="http://schemas.microsoft.com/office/powerpoint/2010/main" val="82988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As a financial or operation manager in an organization, you will work with many financial professionals.</a:t>
            </a:r>
          </a:p>
        </p:txBody>
      </p:sp>
    </p:spTree>
    <p:extLst>
      <p:ext uri="{BB962C8B-B14F-4D97-AF65-F5344CB8AC3E}">
        <p14:creationId xmlns:p14="http://schemas.microsoft.com/office/powerpoint/2010/main" val="1487693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Accountants report information that can have a substantial impact on the careers of managers who are generally held accountable for achieving financial performance targets. Failure to achieve a target can have serious negative consequences for a manager. Therefore, accountants may find themselves under pressure by management to make accounting choices that improve performance reports rather than </a:t>
            </a:r>
            <a:r>
              <a:rPr lang="en-US" altLang="en-US">
                <a:ea typeface="ＭＳ Ｐゴシック" panose="020B0600070205080204" pitchFamily="34" charset="-128"/>
              </a:rPr>
              <a:t>accurately </a:t>
            </a:r>
            <a:r>
              <a:rPr lang="en-US" altLang="en-US" smtClean="0">
                <a:ea typeface="ＭＳ Ｐゴシック" panose="020B0600070205080204" pitchFamily="34" charset="-128"/>
              </a:rPr>
              <a:t>reflecting </a:t>
            </a:r>
            <a:r>
              <a:rPr lang="en-US" altLang="en-US" dirty="0">
                <a:ea typeface="ＭＳ Ｐゴシック" panose="020B0600070205080204" pitchFamily="34" charset="-128"/>
              </a:rPr>
              <a:t>performance. As a professional accountant, manager, or business owner, you will face ethical situations on an everyday basis.</a:t>
            </a:r>
          </a:p>
        </p:txBody>
      </p:sp>
    </p:spTree>
    <p:extLst>
      <p:ext uri="{BB962C8B-B14F-4D97-AF65-F5344CB8AC3E}">
        <p14:creationId xmlns:p14="http://schemas.microsoft.com/office/powerpoint/2010/main" val="513308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an attempt to influence the accounting profession, professional organizations such as the Institute of Management Accountants (the IMA) and the American Institute of Certified Public Accountants (the AICPA) have developed codes of ethics to which their members are expected to adhere. The IMA code of conduct appears both in this chapter and in the appendix to this chapter. The IMA’s Standards of Ethical Conduct prescribe the established course of action a member should take when faced with significant ethical issues.</a:t>
            </a:r>
          </a:p>
        </p:txBody>
      </p:sp>
    </p:spTree>
    <p:extLst>
      <p:ext uri="{BB962C8B-B14F-4D97-AF65-F5344CB8AC3E}">
        <p14:creationId xmlns:p14="http://schemas.microsoft.com/office/powerpoint/2010/main" val="739090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When there is a public perception of widespread ethical problems, the result is often legislation making certain conduct not only unethical, but also illegal. Congress passed the Sarbanes-Oxley Act of 2002 to address some of the more serious problems of corporate governance that surfaced in the late 1990s and early 2000s.</a:t>
            </a:r>
          </a:p>
        </p:txBody>
      </p:sp>
    </p:spTree>
    <p:extLst>
      <p:ext uri="{BB962C8B-B14F-4D97-AF65-F5344CB8AC3E}">
        <p14:creationId xmlns:p14="http://schemas.microsoft.com/office/powerpoint/2010/main" val="852972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Title III of the Sarbanes-Oxley Act deals with corporate responsibility. The law requires that the chief executive officer, the individual who manages the entire corporation, and the chief financial officer, the individual who manages the entire accounting and finance function of the corporation, </a:t>
            </a:r>
            <a:r>
              <a:rPr lang="en-US" altLang="en-US" dirty="0" smtClean="0">
                <a:ea typeface="ＭＳ Ｐゴシック" panose="020B0600070205080204" pitchFamily="34" charset="-128"/>
              </a:rPr>
              <a:t>to sign </a:t>
            </a:r>
            <a:r>
              <a:rPr lang="en-US" altLang="en-US" dirty="0">
                <a:ea typeface="ＭＳ Ｐゴシック" panose="020B0600070205080204" pitchFamily="34" charset="-128"/>
              </a:rPr>
              <a:t>financial reports and stipulate that the financial statements do not omit material information. According to Title IV, they must further disclose that they have evaluated the company’s internal controls and have notified the company’s auditors and the audit committee of any fraud that involves management.</a:t>
            </a:r>
          </a:p>
        </p:txBody>
      </p:sp>
    </p:spTree>
    <p:extLst>
      <p:ext uri="{BB962C8B-B14F-4D97-AF65-F5344CB8AC3E}">
        <p14:creationId xmlns:p14="http://schemas.microsoft.com/office/powerpoint/2010/main" val="1451514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Appendix: Institute of Management Accountants Code of Ethics (as of July 2017)</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Institute of Management Accountants Code of Ethics addresses four standards: competence, confidentiality, integrity, and credibility.</a:t>
            </a:r>
          </a:p>
        </p:txBody>
      </p:sp>
    </p:spTree>
    <p:extLst>
      <p:ext uri="{BB962C8B-B14F-4D97-AF65-F5344CB8AC3E}">
        <p14:creationId xmlns:p14="http://schemas.microsoft.com/office/powerpoint/2010/main" val="183752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competence standard addresses members’ responsibilities related to the level of professional competence, the performance of professional duties, and the preparation of reports and recommendations.</a:t>
            </a:r>
          </a:p>
        </p:txBody>
      </p:sp>
    </p:spTree>
    <p:extLst>
      <p:ext uri="{BB962C8B-B14F-4D97-AF65-F5344CB8AC3E}">
        <p14:creationId xmlns:p14="http://schemas.microsoft.com/office/powerpoint/2010/main" val="255018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confidentiality standard requires members to refrain from disclosing confidential information, to inform subordinates regarding the confidentiality of information acquired, and to refrain from using confidential information for personal gain. </a:t>
            </a:r>
          </a:p>
        </p:txBody>
      </p:sp>
    </p:spTree>
    <p:extLst>
      <p:ext uri="{BB962C8B-B14F-4D97-AF65-F5344CB8AC3E}">
        <p14:creationId xmlns:p14="http://schemas.microsoft.com/office/powerpoint/2010/main" val="1866793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integrity standard addresses conflict of interest, the communication of unfavorable as well as favorable information, and the members’ responsibility to the profession.</a:t>
            </a:r>
          </a:p>
        </p:txBody>
      </p:sp>
    </p:spTree>
    <p:extLst>
      <p:ext uri="{BB962C8B-B14F-4D97-AF65-F5344CB8AC3E}">
        <p14:creationId xmlns:p14="http://schemas.microsoft.com/office/powerpoint/2010/main" val="377428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And finally, the credibility standard refers to members’ responsibility to be fair and objective and to disclose all relevant information. </a:t>
            </a:r>
          </a:p>
        </p:txBody>
      </p:sp>
    </p:spTree>
    <p:extLst>
      <p:ext uri="{BB962C8B-B14F-4D97-AF65-F5344CB8AC3E}">
        <p14:creationId xmlns:p14="http://schemas.microsoft.com/office/powerpoint/2010/main" val="191730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The value chain describes the set of activities that increase the value of an organization’s products or services. Value-added activities are activities that customers perceive as valuable because the activity adds utility to the goods or services they purchase. In other words, customers define value.</a:t>
            </a:r>
          </a:p>
        </p:txBody>
      </p:sp>
    </p:spTree>
    <p:extLst>
      <p:ext uri="{BB962C8B-B14F-4D97-AF65-F5344CB8AC3E}">
        <p14:creationId xmlns:p14="http://schemas.microsoft.com/office/powerpoint/2010/main" val="1072093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End of Chapter 1.</a:t>
            </a:r>
          </a:p>
        </p:txBody>
      </p:sp>
    </p:spTree>
    <p:extLst>
      <p:ext uri="{BB962C8B-B14F-4D97-AF65-F5344CB8AC3E}">
        <p14:creationId xmlns:p14="http://schemas.microsoft.com/office/powerpoint/2010/main" val="113828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All products start with research and development. Is research and development (creating and developing ideas related to a new product) value-added or nonvalue-added?</a:t>
            </a:r>
          </a:p>
          <a:p>
            <a:pPr>
              <a:spcBef>
                <a:spcPct val="0"/>
              </a:spcBef>
            </a:pPr>
            <a:r>
              <a:rPr lang="en-US" altLang="en-US" dirty="0">
                <a:ea typeface="ＭＳ Ｐゴシック" panose="020B0600070205080204" pitchFamily="34" charset="-128"/>
              </a:rPr>
              <a:t>Once we have the idea for a new product, the product must be developed and engineered. Does this add value?</a:t>
            </a:r>
          </a:p>
          <a:p>
            <a:pPr>
              <a:spcBef>
                <a:spcPct val="0"/>
              </a:spcBef>
            </a:pPr>
            <a:r>
              <a:rPr lang="en-US" altLang="en-US" dirty="0">
                <a:ea typeface="ＭＳ Ｐゴシック" panose="020B0600070205080204" pitchFamily="34" charset="-128"/>
              </a:rPr>
              <a:t>The purchasing department is responsible for acquiring all of the necessary components and supplies in order to produce the product</a:t>
            </a:r>
            <a:r>
              <a:rPr lang="en-US" altLang="en-US" dirty="0" smtClean="0">
                <a:ea typeface="ＭＳ Ｐゴシック" panose="020B0600070205080204" pitchFamily="34" charset="-128"/>
              </a:rPr>
              <a:t>. </a:t>
            </a:r>
            <a:r>
              <a:rPr lang="en-US" altLang="en-US" dirty="0">
                <a:ea typeface="ＭＳ Ｐゴシック" panose="020B0600070205080204" pitchFamily="34" charset="-128"/>
              </a:rPr>
              <a:t>Does this add value?</a:t>
            </a:r>
          </a:p>
          <a:p>
            <a:pPr>
              <a:spcBef>
                <a:spcPct val="0"/>
              </a:spcBef>
            </a:pPr>
            <a:r>
              <a:rPr lang="en-US" altLang="en-US" dirty="0">
                <a:ea typeface="ＭＳ Ｐゴシック" panose="020B0600070205080204" pitchFamily="34" charset="-128"/>
              </a:rPr>
              <a:t>We must produce the product or deliver the service in order for the product or service to have value to a customer.</a:t>
            </a:r>
          </a:p>
          <a:p>
            <a:pPr>
              <a:spcBef>
                <a:spcPct val="0"/>
              </a:spcBef>
            </a:pPr>
            <a:r>
              <a:rPr lang="en-US" altLang="en-US" dirty="0">
                <a:ea typeface="ＭＳ Ｐゴシック" panose="020B0600070205080204" pitchFamily="34" charset="-128"/>
              </a:rPr>
              <a:t>We need to inform potential customers about the attributes of our product or service.</a:t>
            </a:r>
          </a:p>
          <a:p>
            <a:pPr>
              <a:spcBef>
                <a:spcPct val="0"/>
              </a:spcBef>
            </a:pPr>
            <a:r>
              <a:rPr lang="en-US" altLang="en-US" dirty="0">
                <a:ea typeface="ＭＳ Ｐゴシック" panose="020B0600070205080204" pitchFamily="34" charset="-128"/>
              </a:rPr>
              <a:t>Delivering the product or service to the customer adds value. If the customer does not </a:t>
            </a:r>
            <a:r>
              <a:rPr lang="en-US" altLang="en-US" dirty="0" smtClean="0">
                <a:ea typeface="ＭＳ Ｐゴシック" panose="020B0600070205080204" pitchFamily="34" charset="-128"/>
              </a:rPr>
              <a:t>have </a:t>
            </a:r>
            <a:r>
              <a:rPr lang="en-US" altLang="en-US" dirty="0">
                <a:ea typeface="ＭＳ Ｐゴシック" panose="020B0600070205080204" pitchFamily="34" charset="-128"/>
              </a:rPr>
              <a:t>the product or service, it has no value.</a:t>
            </a:r>
          </a:p>
          <a:p>
            <a:pPr>
              <a:spcBef>
                <a:spcPct val="0"/>
              </a:spcBef>
            </a:pPr>
            <a:r>
              <a:rPr lang="en-US" altLang="en-US" dirty="0">
                <a:ea typeface="ＭＳ Ｐゴシック" panose="020B0600070205080204" pitchFamily="34" charset="-128"/>
              </a:rPr>
              <a:t>Finally, chances are you have experienced the value of customer service. Have you ever called the technical support line for a software application you installed on your computer? If so, I hope the support added value to your product.  </a:t>
            </a:r>
          </a:p>
        </p:txBody>
      </p:sp>
    </p:spTree>
    <p:extLst>
      <p:ext uri="{BB962C8B-B14F-4D97-AF65-F5344CB8AC3E}">
        <p14:creationId xmlns:p14="http://schemas.microsoft.com/office/powerpoint/2010/main" val="204307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Financial accounting information is designed for decision makers who are not directly involved in the daily management of the firm.  Cost accounting information is designed for managers.</a:t>
            </a:r>
          </a:p>
        </p:txBody>
      </p:sp>
    </p:spTree>
    <p:extLst>
      <p:ext uri="{BB962C8B-B14F-4D97-AF65-F5344CB8AC3E}">
        <p14:creationId xmlns:p14="http://schemas.microsoft.com/office/powerpoint/2010/main" val="187236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Who establishes or defines the system? For financial accounting, external standard-setting groups (FASB, IFRS) do this. For cost accounting, management does this.</a:t>
            </a:r>
          </a:p>
        </p:txBody>
      </p:sp>
    </p:spTree>
    <p:extLst>
      <p:ext uri="{BB962C8B-B14F-4D97-AF65-F5344CB8AC3E}">
        <p14:creationId xmlns:p14="http://schemas.microsoft.com/office/powerpoint/2010/main" val="180286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The most important participant in any business is the customer. A customer is an individual who purchases or uses the product or service offered. Having said that, let’s consider the customers of cost accounting.</a:t>
            </a:r>
          </a:p>
          <a:p>
            <a:pPr>
              <a:spcBef>
                <a:spcPct val="0"/>
              </a:spcBef>
            </a:pPr>
            <a:endParaRPr lang="en-US" altLang="en-US" dirty="0">
              <a:ea typeface="ＭＳ Ｐゴシック" panose="020B0600070205080204" pitchFamily="34" charset="-128"/>
            </a:endParaRPr>
          </a:p>
          <a:p>
            <a:pPr>
              <a:spcBef>
                <a:spcPct val="0"/>
              </a:spcBef>
            </a:pPr>
            <a:r>
              <a:rPr lang="en-US" altLang="en-US" dirty="0">
                <a:ea typeface="ＭＳ Ｐゴシック" panose="020B0600070205080204" pitchFamily="34" charset="-128"/>
              </a:rPr>
              <a:t>Who uses the information provided by the cost accounting system? Managers use the information in making decisions. Managers continually make decisions about how to improve operations. Owners of the firm also use cost accounting information. Owners use the information to evaluate the performance of the managers.</a:t>
            </a:r>
          </a:p>
        </p:txBody>
      </p:sp>
    </p:spTree>
    <p:extLst>
      <p:ext uri="{BB962C8B-B14F-4D97-AF65-F5344CB8AC3E}">
        <p14:creationId xmlns:p14="http://schemas.microsoft.com/office/powerpoint/2010/main" val="183937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anose="020B0600070205080204" pitchFamily="34" charset="-128"/>
              </a:rPr>
              <a:t>The key question is: What adds value to the firm? Let’s look at how cost information adds value to the organization.  Cost information adds value to the organization if that information improves managers’ decisions.</a:t>
            </a:r>
          </a:p>
        </p:txBody>
      </p:sp>
    </p:spTree>
    <p:extLst>
      <p:ext uri="{BB962C8B-B14F-4D97-AF65-F5344CB8AC3E}">
        <p14:creationId xmlns:p14="http://schemas.microsoft.com/office/powerpoint/2010/main" val="141962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10668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14400" y="24669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04875" y="1066800"/>
            <a:ext cx="228600" cy="1279525"/>
          </a:xfrm>
          <a:prstGeom prst="rect">
            <a:avLst/>
          </a:prstGeom>
          <a:solidFill>
            <a:srgbClr val="33993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914400" y="2466975"/>
            <a:ext cx="228600" cy="685800"/>
          </a:xfrm>
          <a:prstGeom prst="rect">
            <a:avLst/>
          </a:prstGeom>
          <a:solidFill>
            <a:srgbClr val="0064C8"/>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1219200" y="1304925"/>
            <a:ext cx="6858000" cy="990600"/>
          </a:xfrm>
        </p:spPr>
        <p:txBody>
          <a:bodyPr anchor="t"/>
          <a:lstStyle>
            <a:lvl1pPr algn="r">
              <a:defRPr sz="3200" b="1">
                <a:solidFill>
                  <a:srgbClr val="FF6600"/>
                </a:solidFill>
              </a:defRPr>
            </a:lvl1pPr>
          </a:lstStyle>
          <a:p>
            <a:r>
              <a:rPr lang="en-US" dirty="0"/>
              <a:t>Click to edit Master title style</a:t>
            </a:r>
          </a:p>
        </p:txBody>
      </p:sp>
      <p:sp>
        <p:nvSpPr>
          <p:cNvPr id="9" name="Subtitle 8"/>
          <p:cNvSpPr>
            <a:spLocks noGrp="1"/>
          </p:cNvSpPr>
          <p:nvPr>
            <p:ph type="subTitle" idx="1"/>
          </p:nvPr>
        </p:nvSpPr>
        <p:spPr>
          <a:xfrm>
            <a:off x="1219200" y="2543175"/>
            <a:ext cx="6858000" cy="533400"/>
          </a:xfrm>
        </p:spPr>
        <p:txBody>
          <a:bodyPr/>
          <a:lstStyle>
            <a:lvl1pPr marL="0" indent="0" algn="r">
              <a:buNone/>
              <a:defRPr sz="2000" b="1">
                <a:solidFill>
                  <a:srgbClr val="FF6600"/>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3" name="Isosceles Triangle 12">
            <a:extLst>
              <a:ext uri="{FF2B5EF4-FFF2-40B4-BE49-F238E27FC236}"/>
            </a:extLst>
          </p:cNvPr>
          <p:cNvSpPr>
            <a:spLocks noChangeAspect="1"/>
          </p:cNvSpPr>
          <p:nvPr userDrawn="1"/>
        </p:nvSpPr>
        <p:spPr>
          <a:xfrm rot="5400000">
            <a:off x="1488281" y="6512719"/>
            <a:ext cx="192088" cy="120650"/>
          </a:xfrm>
          <a:prstGeom prst="triangle">
            <a:avLst>
              <a:gd name="adj" fmla="val 50000"/>
            </a:avLst>
          </a:prstGeom>
          <a:solidFill>
            <a:srgbClr val="FF6600"/>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6600"/>
              </a:solidFill>
              <a:latin typeface="Gill Sans MT" pitchFamily="34" charset="0"/>
            </a:endParaRPr>
          </a:p>
        </p:txBody>
      </p:sp>
      <p:sp>
        <p:nvSpPr>
          <p:cNvPr id="14" name="Text Box 18">
            <a:extLst>
              <a:ext uri="{FF2B5EF4-FFF2-40B4-BE49-F238E27FC236}"/>
            </a:extLst>
          </p:cNvPr>
          <p:cNvSpPr txBox="1">
            <a:spLocks noChangeArrowheads="1"/>
          </p:cNvSpPr>
          <p:nvPr userDrawn="1"/>
        </p:nvSpPr>
        <p:spPr bwMode="auto">
          <a:xfrm>
            <a:off x="1524000" y="64579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15"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1-</a:t>
            </a:r>
            <a:fld id="{C5ABD2B8-FF13-3141-BE62-63336382FF77}"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extLst>
      <p:ext uri="{BB962C8B-B14F-4D97-AF65-F5344CB8AC3E}">
        <p14:creationId xmlns:p14="http://schemas.microsoft.com/office/powerpoint/2010/main" val="318950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76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19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Tree>
    <p:extLst>
      <p:ext uri="{BB962C8B-B14F-4D97-AF65-F5344CB8AC3E}">
        <p14:creationId xmlns:p14="http://schemas.microsoft.com/office/powerpoint/2010/main" val="224581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4066263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traight Connector 27"/>
          <p:cNvSpPr>
            <a:spLocks noChangeShapeType="1"/>
          </p:cNvSpPr>
          <p:nvPr/>
        </p:nvSpPr>
        <p:spPr bwMode="auto">
          <a:xfrm>
            <a:off x="457200" y="65024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9" name="Straight Connector 28"/>
          <p:cNvSpPr>
            <a:spLocks noChangeShapeType="1"/>
          </p:cNvSpPr>
          <p:nvPr/>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Text Box 18">
            <a:extLst>
              <a:ext uri="{FF2B5EF4-FFF2-40B4-BE49-F238E27FC236}"/>
            </a:extLst>
          </p:cNvPr>
          <p:cNvSpPr txBox="1">
            <a:spLocks noChangeArrowheads="1"/>
          </p:cNvSpPr>
          <p:nvPr userDrawn="1"/>
        </p:nvSpPr>
        <p:spPr bwMode="auto">
          <a:xfrm>
            <a:off x="1524000" y="64738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8"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1-</a:t>
            </a:r>
            <a:fld id="{C5ABD2B8-FF13-3141-BE62-63336382FF77}"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cSld>
  <p:clrMap bg1="lt1" tx1="dk1" bg2="lt2" tx2="dk2" accent1="accent1" accent2="accent2" accent3="accent3" accent4="accent4" accent5="accent5" accent6="accent6" hlink="hlink" folHlink="folHlink"/>
  <p:sldLayoutIdLst>
    <p:sldLayoutId id="2147484012" r:id="rId1"/>
    <p:sldLayoutId id="2147484009" r:id="rId2"/>
    <p:sldLayoutId id="2147484010" r:id="rId3"/>
    <p:sldLayoutId id="2147484011" r:id="rId4"/>
    <p:sldLayoutId id="2147484013" r:id="rId5"/>
  </p:sldLayoutIdLst>
  <p:hf sldNum="0" hdr="0" ftr="0" dt="0"/>
  <p:txStyles>
    <p:titleStyle>
      <a:lvl1pPr algn="l" rtl="0" eaLnBrk="0" fontAlgn="base" hangingPunct="0">
        <a:spcBef>
          <a:spcPct val="0"/>
        </a:spcBef>
        <a:spcAft>
          <a:spcPct val="0"/>
        </a:spcAft>
        <a:defRPr sz="3200" kern="1200">
          <a:solidFill>
            <a:srgbClr val="FF6600"/>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66800" y="6400800"/>
            <a:ext cx="6781800" cy="338554"/>
          </a:xfrm>
          <a:prstGeom prst="rect">
            <a:avLst/>
          </a:prstGeom>
          <a:noFill/>
        </p:spPr>
        <p:txBody>
          <a:bodyPr>
            <a:spAutoFit/>
          </a:bodyPr>
          <a:lstStyle/>
          <a:p>
            <a:pPr algn="ctr">
              <a:defRPr/>
            </a:pPr>
            <a:r>
              <a:rPr lang="en-US" sz="800" i="1" dirty="0">
                <a:solidFill>
                  <a:schemeClr val="bg1">
                    <a:lumMod val="50000"/>
                  </a:schemeClr>
                </a:solidFill>
              </a:rPr>
              <a:t>Copyright ©2020 McGraw-Hill Education. All rights reserved. No reproduction or distribution without the prior written consent of McGraw-Hill Education.</a:t>
            </a:r>
            <a:endParaRPr lang="en-US" sz="800" dirty="0">
              <a:solidFill>
                <a:schemeClr val="bg1">
                  <a:lumMod val="50000"/>
                </a:schemeClr>
              </a:solidFill>
            </a:endParaRPr>
          </a:p>
        </p:txBody>
      </p:sp>
      <p:pic>
        <p:nvPicPr>
          <p:cNvPr id="5" name="Picture 4" descr="Lanen6e20ld_nm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81000"/>
            <a:ext cx="4408013" cy="5638800"/>
          </a:xfrm>
          <a:prstGeom prst="rect">
            <a:avLst/>
          </a:prstGeom>
        </p:spPr>
      </p:pic>
    </p:spTree>
  </p:cSld>
  <p:clrMapOvr>
    <a:masterClrMapping/>
  </p:clrMapOvr>
  <p:transition xmlns:p14="http://schemas.microsoft.com/office/powerpoint/2010/main">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92100"/>
            <a:ext cx="8229600" cy="914400"/>
          </a:xfrm>
        </p:spPr>
        <p:txBody>
          <a:bodyPr/>
          <a:lstStyle/>
          <a:p>
            <a:pPr eaLnBrk="1" hangingPunct="1">
              <a:lnSpc>
                <a:spcPts val="4400"/>
              </a:lnSpc>
            </a:pPr>
            <a:r>
              <a:rPr lang="en-US" altLang="en-US" sz="4000" dirty="0">
                <a:ea typeface="ＭＳ Ｐゴシック" panose="020B0600070205080204" pitchFamily="34" charset="-128"/>
              </a:rPr>
              <a:t>Cost Data for Managerial</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Decisions</a:t>
            </a:r>
          </a:p>
        </p:txBody>
      </p:sp>
      <p:sp>
        <p:nvSpPr>
          <p:cNvPr id="4" name="Rectangle 5"/>
          <p:cNvSpPr>
            <a:spLocks noChangeArrowheads="1"/>
          </p:cNvSpPr>
          <p:nvPr/>
        </p:nvSpPr>
        <p:spPr bwMode="blackWhite">
          <a:xfrm>
            <a:off x="1828800" y="1371600"/>
            <a:ext cx="5486400" cy="1447800"/>
          </a:xfrm>
          <a:prstGeom prst="rect">
            <a:avLst/>
          </a:prstGeom>
          <a:solidFill>
            <a:schemeClr val="bg1">
              <a:lumMod val="85000"/>
            </a:schemeClr>
          </a:solidFill>
          <a:ln w="12700">
            <a:solidFill>
              <a:srgbClr val="FF6600"/>
            </a:solidFill>
            <a:miter lim="800000"/>
            <a:headEnd type="none" w="sm" len="sm"/>
            <a:tailEnd type="none" w="sm" len="sm"/>
          </a:ln>
        </p:spPr>
        <p:txBody>
          <a:bodyPr lIns="91434" tIns="45717" rIns="91434" bIns="45717" anchor="ctr"/>
          <a:lstStyle/>
          <a:p>
            <a:pPr algn="ctr" defTabSz="272356" eaLnBrk="0" hangingPunct="0">
              <a:defRPr/>
            </a:pPr>
            <a:r>
              <a:rPr lang="en-US" sz="3200" dirty="0">
                <a:solidFill>
                  <a:srgbClr val="000000"/>
                </a:solidFill>
                <a:latin typeface="Gill Sans"/>
                <a:cs typeface="Gill Sans"/>
              </a:rPr>
              <a:t>Costs for decision making</a:t>
            </a:r>
          </a:p>
        </p:txBody>
      </p:sp>
      <p:sp>
        <p:nvSpPr>
          <p:cNvPr id="5" name="Rectangle 5"/>
          <p:cNvSpPr>
            <a:spLocks noChangeArrowheads="1"/>
          </p:cNvSpPr>
          <p:nvPr/>
        </p:nvSpPr>
        <p:spPr bwMode="blackWhite">
          <a:xfrm>
            <a:off x="1828800" y="3043238"/>
            <a:ext cx="5486400" cy="1452562"/>
          </a:xfrm>
          <a:prstGeom prst="rect">
            <a:avLst/>
          </a:prstGeom>
          <a:solidFill>
            <a:schemeClr val="bg1">
              <a:lumMod val="85000"/>
            </a:schemeClr>
          </a:solidFill>
          <a:ln w="12700">
            <a:solidFill>
              <a:srgbClr val="FF6600"/>
            </a:solidFill>
            <a:miter lim="800000"/>
            <a:headEnd type="none" w="sm" len="sm"/>
            <a:tailEnd type="none" w="sm" len="sm"/>
          </a:ln>
        </p:spPr>
        <p:txBody>
          <a:bodyPr lIns="91434" tIns="45717" rIns="91434" bIns="45717" anchor="ctr"/>
          <a:lstStyle/>
          <a:p>
            <a:pPr algn="ctr" defTabSz="272356" eaLnBrk="0" hangingPunct="0">
              <a:defRPr/>
            </a:pPr>
            <a:r>
              <a:rPr lang="en-US" sz="3200" dirty="0">
                <a:solidFill>
                  <a:srgbClr val="000000"/>
                </a:solidFill>
                <a:latin typeface="Gill Sans"/>
                <a:cs typeface="Gill Sans"/>
              </a:rPr>
              <a:t>Costs for control and evaluations</a:t>
            </a:r>
          </a:p>
        </p:txBody>
      </p:sp>
      <p:sp>
        <p:nvSpPr>
          <p:cNvPr id="6" name="Rectangle 5"/>
          <p:cNvSpPr>
            <a:spLocks noChangeArrowheads="1"/>
          </p:cNvSpPr>
          <p:nvPr/>
        </p:nvSpPr>
        <p:spPr bwMode="blackWhite">
          <a:xfrm>
            <a:off x="1828800" y="4724400"/>
            <a:ext cx="5486400" cy="1447800"/>
          </a:xfrm>
          <a:prstGeom prst="rect">
            <a:avLst/>
          </a:prstGeom>
          <a:solidFill>
            <a:schemeClr val="bg1">
              <a:lumMod val="85000"/>
            </a:schemeClr>
          </a:solidFill>
          <a:ln w="12700">
            <a:solidFill>
              <a:srgbClr val="FF6600"/>
            </a:solidFill>
            <a:miter lim="800000"/>
            <a:headEnd type="none" w="sm" len="sm"/>
            <a:tailEnd type="none" w="sm" len="sm"/>
          </a:ln>
        </p:spPr>
        <p:txBody>
          <a:bodyPr lIns="91434" tIns="45717" rIns="91434" bIns="45717" anchor="ctr"/>
          <a:lstStyle/>
          <a:p>
            <a:pPr algn="ctr" defTabSz="272356" eaLnBrk="0" hangingPunct="0">
              <a:defRPr/>
            </a:pPr>
            <a:r>
              <a:rPr lang="en-US" sz="3200" dirty="0">
                <a:solidFill>
                  <a:srgbClr val="000000"/>
                </a:solidFill>
                <a:latin typeface="Gill Sans"/>
                <a:cs typeface="Gill Sans"/>
              </a:rPr>
              <a:t>Different data for different decisions</a:t>
            </a:r>
          </a:p>
        </p:txBody>
      </p:sp>
      <p:sp>
        <p:nvSpPr>
          <p:cNvPr id="9" name="Rectangle 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Costs for Decision Making</a:t>
            </a:r>
          </a:p>
        </p:txBody>
      </p:sp>
      <p:sp>
        <p:nvSpPr>
          <p:cNvPr id="3" name="Rectangle 2"/>
          <p:cNvSpPr>
            <a:spLocks noChangeArrowheads="1"/>
          </p:cNvSpPr>
          <p:nvPr/>
        </p:nvSpPr>
        <p:spPr bwMode="blackWhite">
          <a:xfrm>
            <a:off x="1096963" y="2011363"/>
            <a:ext cx="6950075" cy="823912"/>
          </a:xfrm>
          <a:prstGeom prst="rect">
            <a:avLst/>
          </a:prstGeom>
          <a:solidFill>
            <a:schemeClr val="bg2">
              <a:lumMod val="90000"/>
            </a:schemeClr>
          </a:solidFill>
          <a:ln w="12700">
            <a:solidFill>
              <a:srgbClr val="FF6600"/>
            </a:solidFill>
            <a:miter lim="800000"/>
            <a:headEnd type="none" w="sm" len="sm"/>
            <a:tailEnd type="none" w="sm" len="sm"/>
          </a:ln>
        </p:spPr>
        <p:txBody>
          <a:bodyPr lIns="91434" tIns="45717" rIns="91434" bIns="45717" anchor="ctr"/>
          <a:lstStyle/>
          <a:p>
            <a:pPr defTabSz="272356" eaLnBrk="0" hangingPunct="0">
              <a:defRPr/>
            </a:pPr>
            <a:r>
              <a:rPr lang="en-US" sz="2400" dirty="0">
                <a:solidFill>
                  <a:srgbClr val="000000"/>
                </a:solidFill>
                <a:latin typeface="Gill Sans"/>
                <a:cs typeface="Gill Sans"/>
              </a:rPr>
              <a:t>The AM Bakery has been making and selling baked goods through a small store.</a:t>
            </a:r>
          </a:p>
        </p:txBody>
      </p:sp>
      <p:sp>
        <p:nvSpPr>
          <p:cNvPr id="4" name="Rectangle 5"/>
          <p:cNvSpPr>
            <a:spLocks noChangeArrowheads="1"/>
          </p:cNvSpPr>
          <p:nvPr/>
        </p:nvSpPr>
        <p:spPr bwMode="blackWhite">
          <a:xfrm>
            <a:off x="1096963" y="3108325"/>
            <a:ext cx="6950075" cy="1692275"/>
          </a:xfrm>
          <a:prstGeom prst="rect">
            <a:avLst/>
          </a:prstGeom>
          <a:solidFill>
            <a:schemeClr val="bg2">
              <a:lumMod val="90000"/>
            </a:schemeClr>
          </a:solidFill>
          <a:ln w="12700">
            <a:solidFill>
              <a:srgbClr val="FF6600"/>
            </a:solidFill>
            <a:miter lim="800000"/>
            <a:headEnd type="none" w="sm" len="sm"/>
            <a:tailEnd type="none" w="sm" len="sm"/>
          </a:ln>
        </p:spPr>
        <p:txBody>
          <a:bodyPr lIns="91434" tIns="45717" rIns="91434" bIns="45717" anchor="ctr"/>
          <a:lstStyle/>
          <a:p>
            <a:pPr defTabSz="272356" eaLnBrk="0" hangingPunct="0">
              <a:defRPr/>
            </a:pPr>
            <a:r>
              <a:rPr lang="en-US" sz="2400" dirty="0">
                <a:solidFill>
                  <a:srgbClr val="000000"/>
                </a:solidFill>
                <a:latin typeface="Gill Sans"/>
                <a:cs typeface="Gill Sans"/>
              </a:rPr>
              <a:t>One of the customers suggests that the business expand operations and sell the bakery </a:t>
            </a:r>
            <a:r>
              <a:rPr lang="en-US" sz="2400" dirty="0" smtClean="0">
                <a:solidFill>
                  <a:srgbClr val="000000"/>
                </a:solidFill>
                <a:latin typeface="Gill Sans"/>
                <a:cs typeface="Gill Sans"/>
              </a:rPr>
              <a:t>offerings </a:t>
            </a:r>
            <a:r>
              <a:rPr lang="en-US" sz="2400" dirty="0">
                <a:solidFill>
                  <a:srgbClr val="000000"/>
                </a:solidFill>
                <a:latin typeface="Gill Sans"/>
                <a:cs typeface="Gill Sans"/>
              </a:rPr>
              <a:t>at the morning and afternoon break times at the office park using a food truck.</a:t>
            </a:r>
          </a:p>
        </p:txBody>
      </p:sp>
      <p:sp>
        <p:nvSpPr>
          <p:cNvPr id="5" name="Rectangle 5"/>
          <p:cNvSpPr>
            <a:spLocks noChangeArrowheads="1"/>
          </p:cNvSpPr>
          <p:nvPr/>
        </p:nvSpPr>
        <p:spPr bwMode="blackWhite">
          <a:xfrm>
            <a:off x="1096963" y="5105400"/>
            <a:ext cx="5151437" cy="762000"/>
          </a:xfrm>
          <a:prstGeom prst="rect">
            <a:avLst/>
          </a:prstGeom>
          <a:solidFill>
            <a:schemeClr val="bg2">
              <a:lumMod val="90000"/>
            </a:schemeClr>
          </a:solidFill>
          <a:ln w="12700">
            <a:solidFill>
              <a:srgbClr val="FF6600"/>
            </a:solidFill>
            <a:miter lim="800000"/>
            <a:headEnd type="none" w="sm" len="sm"/>
            <a:tailEnd type="none" w="sm" len="sm"/>
          </a:ln>
        </p:spPr>
        <p:txBody>
          <a:bodyPr lIns="91434" tIns="45717" rIns="91434" bIns="45717" anchor="ctr"/>
          <a:lstStyle/>
          <a:p>
            <a:pPr defTabSz="272356" eaLnBrk="0" hangingPunct="0">
              <a:defRPr/>
            </a:pPr>
            <a:r>
              <a:rPr lang="en-US" sz="2400" dirty="0">
                <a:solidFill>
                  <a:srgbClr val="000000"/>
                </a:solidFill>
                <a:latin typeface="Gill Sans"/>
                <a:cs typeface="Gill Sans"/>
              </a:rPr>
              <a:t>Should the company expand operations?</a:t>
            </a:r>
          </a:p>
        </p:txBody>
      </p:sp>
      <p:sp>
        <p:nvSpPr>
          <p:cNvPr id="9" name="Rectangle 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AM Bakery’s Cost Drivers</a:t>
            </a:r>
          </a:p>
        </p:txBody>
      </p:sp>
      <p:sp>
        <p:nvSpPr>
          <p:cNvPr id="5" name="TextBox 4"/>
          <p:cNvSpPr txBox="1">
            <a:spLocks noChangeArrowheads="1"/>
          </p:cNvSpPr>
          <p:nvPr/>
        </p:nvSpPr>
        <p:spPr bwMode="auto">
          <a:xfrm>
            <a:off x="5303838" y="1828800"/>
            <a:ext cx="3290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dirty="0"/>
              <a:t>Driver</a:t>
            </a:r>
          </a:p>
        </p:txBody>
      </p:sp>
      <p:grpSp>
        <p:nvGrpSpPr>
          <p:cNvPr id="2" name="Group 16"/>
          <p:cNvGrpSpPr>
            <a:grpSpLocks/>
          </p:cNvGrpSpPr>
          <p:nvPr/>
        </p:nvGrpSpPr>
        <p:grpSpPr bwMode="auto">
          <a:xfrm>
            <a:off x="1189038" y="1828800"/>
            <a:ext cx="2193925" cy="3749675"/>
            <a:chOff x="1188720" y="1828800"/>
            <a:chExt cx="2194560" cy="3749040"/>
          </a:xfrm>
        </p:grpSpPr>
        <p:sp>
          <p:nvSpPr>
            <p:cNvPr id="15371" name="TextBox 3"/>
            <p:cNvSpPr txBox="1">
              <a:spLocks noChangeArrowheads="1"/>
            </p:cNvSpPr>
            <p:nvPr/>
          </p:nvSpPr>
          <p:spPr bwMode="auto">
            <a:xfrm>
              <a:off x="1188720" y="1828800"/>
              <a:ext cx="210312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dirty="0"/>
                <a:t>Cost</a:t>
              </a:r>
            </a:p>
          </p:txBody>
        </p:sp>
        <p:sp>
          <p:nvSpPr>
            <p:cNvPr id="15372" name="TextBox 5"/>
            <p:cNvSpPr txBox="1">
              <a:spLocks noChangeArrowheads="1"/>
            </p:cNvSpPr>
            <p:nvPr/>
          </p:nvSpPr>
          <p:spPr bwMode="auto">
            <a:xfrm>
              <a:off x="1188720" y="2743045"/>
              <a:ext cx="2194560" cy="549182"/>
            </a:xfrm>
            <a:prstGeom prst="rect">
              <a:avLst/>
            </a:prstGeom>
            <a:solidFill>
              <a:srgbClr val="F79646"/>
            </a:solidFill>
            <a:ln w="19050">
              <a:solidFill>
                <a:schemeClr val="tx1"/>
              </a:solidFill>
              <a:miter lim="800000"/>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Utilities</a:t>
              </a:r>
            </a:p>
          </p:txBody>
        </p:sp>
        <p:sp>
          <p:nvSpPr>
            <p:cNvPr id="15373" name="TextBox 6"/>
            <p:cNvSpPr txBox="1">
              <a:spLocks noChangeArrowheads="1"/>
            </p:cNvSpPr>
            <p:nvPr/>
          </p:nvSpPr>
          <p:spPr bwMode="auto">
            <a:xfrm>
              <a:off x="1188720" y="3382700"/>
              <a:ext cx="2194560" cy="549182"/>
            </a:xfrm>
            <a:prstGeom prst="rect">
              <a:avLst/>
            </a:prstGeom>
            <a:solidFill>
              <a:srgbClr val="F79646"/>
            </a:solidFill>
            <a:ln w="19050">
              <a:solidFill>
                <a:schemeClr val="tx1"/>
              </a:solidFill>
              <a:miter lim="800000"/>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Marketing</a:t>
              </a:r>
            </a:p>
          </p:txBody>
        </p:sp>
        <p:sp>
          <p:nvSpPr>
            <p:cNvPr id="15374" name="TextBox 7"/>
            <p:cNvSpPr txBox="1">
              <a:spLocks noChangeArrowheads="1"/>
            </p:cNvSpPr>
            <p:nvPr/>
          </p:nvSpPr>
          <p:spPr bwMode="auto">
            <a:xfrm>
              <a:off x="1188720" y="4387417"/>
              <a:ext cx="2194560" cy="549182"/>
            </a:xfrm>
            <a:prstGeom prst="rect">
              <a:avLst/>
            </a:prstGeom>
            <a:solidFill>
              <a:srgbClr val="F79646"/>
            </a:solidFill>
            <a:ln w="19050">
              <a:solidFill>
                <a:schemeClr val="tx1"/>
              </a:solidFill>
              <a:miter lim="800000"/>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Labor</a:t>
              </a:r>
            </a:p>
          </p:txBody>
        </p:sp>
        <p:sp>
          <p:nvSpPr>
            <p:cNvPr id="15375" name="TextBox 8"/>
            <p:cNvSpPr txBox="1">
              <a:spLocks noChangeArrowheads="1"/>
            </p:cNvSpPr>
            <p:nvPr/>
          </p:nvSpPr>
          <p:spPr bwMode="auto">
            <a:xfrm>
              <a:off x="1188720" y="5028658"/>
              <a:ext cx="2194560" cy="549182"/>
            </a:xfrm>
            <a:prstGeom prst="rect">
              <a:avLst/>
            </a:prstGeom>
            <a:solidFill>
              <a:srgbClr val="F79646"/>
            </a:solidFill>
            <a:ln w="19050">
              <a:solidFill>
                <a:schemeClr val="tx1"/>
              </a:solidFill>
              <a:miter lim="800000"/>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Ingredients</a:t>
              </a:r>
            </a:p>
          </p:txBody>
        </p:sp>
      </p:grpSp>
      <p:grpSp>
        <p:nvGrpSpPr>
          <p:cNvPr id="3" name="Group 18"/>
          <p:cNvGrpSpPr/>
          <p:nvPr/>
        </p:nvGrpSpPr>
        <p:grpSpPr>
          <a:xfrm>
            <a:off x="3383181" y="2743693"/>
            <a:ext cx="5212574" cy="1188429"/>
            <a:chOff x="3383280" y="2743200"/>
            <a:chExt cx="5212080" cy="1188720"/>
          </a:xfrm>
          <a:solidFill>
            <a:srgbClr val="FF0000"/>
          </a:solidFill>
        </p:grpSpPr>
        <p:sp>
          <p:nvSpPr>
            <p:cNvPr id="10" name="TextBox 9"/>
            <p:cNvSpPr txBox="1"/>
            <p:nvPr/>
          </p:nvSpPr>
          <p:spPr>
            <a:xfrm>
              <a:off x="5303520" y="2743200"/>
              <a:ext cx="3291840" cy="1188720"/>
            </a:xfrm>
            <a:prstGeom prst="rect">
              <a:avLst/>
            </a:prstGeom>
            <a:solidFill>
              <a:schemeClr val="accent6"/>
            </a:solidFill>
            <a:ln w="19050">
              <a:solidFill>
                <a:schemeClr val="tx1"/>
              </a:solidFill>
            </a:ln>
          </p:spPr>
          <p:txBody>
            <a:bodyPr wrap="none" anchor="ctr"/>
            <a:lstStyle/>
            <a:p>
              <a:pPr algn="ctr" eaLnBrk="0" hangingPunct="0">
                <a:defRPr/>
              </a:pPr>
              <a:r>
                <a:rPr lang="en-US" sz="2300" dirty="0">
                  <a:latin typeface="Arial" charset="0"/>
                </a:rPr>
                <a:t>Number of distribution </a:t>
              </a:r>
            </a:p>
            <a:p>
              <a:pPr algn="ctr" eaLnBrk="0" hangingPunct="0">
                <a:defRPr/>
              </a:pPr>
              <a:r>
                <a:rPr lang="en-US" sz="2300" dirty="0">
                  <a:latin typeface="Arial" charset="0"/>
                </a:rPr>
                <a:t>channels</a:t>
              </a:r>
            </a:p>
          </p:txBody>
        </p:sp>
        <p:cxnSp>
          <p:nvCxnSpPr>
            <p:cNvPr id="13" name="Elbow Connector 12"/>
            <p:cNvCxnSpPr>
              <a:endCxn id="10" idx="1"/>
            </p:cNvCxnSpPr>
            <p:nvPr/>
          </p:nvCxnSpPr>
          <p:spPr>
            <a:xfrm>
              <a:off x="3383280" y="3017520"/>
              <a:ext cx="1920240" cy="320040"/>
            </a:xfrm>
            <a:prstGeom prst="bentConnector3">
              <a:avLst>
                <a:gd name="adj1" fmla="val 50000"/>
              </a:avLst>
            </a:prstGeom>
            <a:grpFill/>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endCxn id="10" idx="1"/>
            </p:cNvCxnSpPr>
            <p:nvPr/>
          </p:nvCxnSpPr>
          <p:spPr>
            <a:xfrm flipV="1">
              <a:off x="3383280" y="3337560"/>
              <a:ext cx="1920240" cy="320040"/>
            </a:xfrm>
            <a:prstGeom prst="bentConnector3">
              <a:avLst>
                <a:gd name="adj1" fmla="val 50000"/>
              </a:avLst>
            </a:prstGeom>
            <a:grpFill/>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20"/>
          <p:cNvGrpSpPr>
            <a:grpSpLocks/>
          </p:cNvGrpSpPr>
          <p:nvPr/>
        </p:nvGrpSpPr>
        <p:grpSpPr bwMode="auto">
          <a:xfrm>
            <a:off x="3382963" y="4389438"/>
            <a:ext cx="5303837" cy="1096962"/>
            <a:chOff x="3383280" y="4389120"/>
            <a:chExt cx="5303520" cy="1097280"/>
          </a:xfrm>
        </p:grpSpPr>
        <p:sp>
          <p:nvSpPr>
            <p:cNvPr id="15368" name="TextBox 10"/>
            <p:cNvSpPr txBox="1">
              <a:spLocks noChangeArrowheads="1"/>
            </p:cNvSpPr>
            <p:nvPr/>
          </p:nvSpPr>
          <p:spPr bwMode="auto">
            <a:xfrm>
              <a:off x="5304040" y="4389120"/>
              <a:ext cx="3382760" cy="1097280"/>
            </a:xfrm>
            <a:prstGeom prst="rect">
              <a:avLst/>
            </a:prstGeom>
            <a:solidFill>
              <a:srgbClr val="F79646"/>
            </a:solidFill>
            <a:ln w="19050">
              <a:solidFill>
                <a:schemeClr val="tx1"/>
              </a:solidFill>
              <a:miter lim="800000"/>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Number of baked goods</a:t>
              </a:r>
            </a:p>
          </p:txBody>
        </p:sp>
        <p:cxnSp>
          <p:nvCxnSpPr>
            <p:cNvPr id="18" name="Elbow Connector 17"/>
            <p:cNvCxnSpPr>
              <a:endCxn id="15368" idx="1"/>
            </p:cNvCxnSpPr>
            <p:nvPr/>
          </p:nvCxnSpPr>
          <p:spPr>
            <a:xfrm>
              <a:off x="3383280" y="4662249"/>
              <a:ext cx="1920760" cy="276305"/>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5375" idx="3"/>
              <a:endCxn id="15368" idx="1"/>
            </p:cNvCxnSpPr>
            <p:nvPr/>
          </p:nvCxnSpPr>
          <p:spPr>
            <a:xfrm flipV="1">
              <a:off x="3383280" y="4938554"/>
              <a:ext cx="1920760" cy="365231"/>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17"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ppt_w/2"/>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Differential Costs</a:t>
            </a:r>
          </a:p>
        </p:txBody>
      </p:sp>
      <p:sp>
        <p:nvSpPr>
          <p:cNvPr id="3" name="Rectangle 2"/>
          <p:cNvSpPr>
            <a:spLocks noChangeArrowheads="1"/>
          </p:cNvSpPr>
          <p:nvPr/>
        </p:nvSpPr>
        <p:spPr bwMode="blackWhite">
          <a:xfrm>
            <a:off x="2804319" y="1752600"/>
            <a:ext cx="3535363" cy="1770063"/>
          </a:xfrm>
          <a:prstGeom prst="rect">
            <a:avLst/>
          </a:prstGeom>
          <a:solidFill>
            <a:schemeClr val="bg2">
              <a:lumMod val="90000"/>
            </a:schemeClr>
          </a:solidFill>
          <a:ln w="12700">
            <a:solidFill>
              <a:schemeClr val="tx1"/>
            </a:solidFill>
            <a:miter lim="800000"/>
            <a:headEnd type="none" w="sm" len="sm"/>
            <a:tailEnd type="none" w="sm" len="sm"/>
          </a:ln>
        </p:spPr>
        <p:txBody>
          <a:bodyPr lIns="91434" tIns="45717" rIns="91434" bIns="45717" anchor="ctr"/>
          <a:lstStyle/>
          <a:p>
            <a:pPr algn="ctr" defTabSz="272356" eaLnBrk="0" hangingPunct="0">
              <a:defRPr/>
            </a:pPr>
            <a:r>
              <a:rPr lang="en-US" sz="2800" dirty="0">
                <a:solidFill>
                  <a:srgbClr val="000000"/>
                </a:solidFill>
                <a:latin typeface="Gill Sans"/>
                <a:cs typeface="Gill Sans"/>
              </a:rPr>
              <a:t>Costs that change in response to a particular course of action.</a:t>
            </a:r>
          </a:p>
        </p:txBody>
      </p:sp>
      <p:sp>
        <p:nvSpPr>
          <p:cNvPr id="4" name="Rectangle 3"/>
          <p:cNvSpPr>
            <a:spLocks noChangeArrowheads="1"/>
          </p:cNvSpPr>
          <p:nvPr/>
        </p:nvSpPr>
        <p:spPr bwMode="blackWhite">
          <a:xfrm>
            <a:off x="2804319" y="4252913"/>
            <a:ext cx="3535363" cy="1766887"/>
          </a:xfrm>
          <a:prstGeom prst="rect">
            <a:avLst/>
          </a:prstGeom>
          <a:solidFill>
            <a:schemeClr val="bg2">
              <a:lumMod val="90000"/>
            </a:schemeClr>
          </a:solidFill>
          <a:ln w="12700">
            <a:solidFill>
              <a:schemeClr val="tx1"/>
            </a:solidFill>
            <a:miter lim="800000"/>
            <a:headEnd type="none" w="sm" len="sm"/>
            <a:tailEnd type="none" w="sm" len="sm"/>
          </a:ln>
        </p:spPr>
        <p:txBody>
          <a:bodyPr lIns="91434" tIns="45717" rIns="91434" bIns="45717" anchor="ctr"/>
          <a:lstStyle/>
          <a:p>
            <a:pPr algn="ctr" defTabSz="272356" eaLnBrk="0" hangingPunct="0">
              <a:defRPr/>
            </a:pPr>
            <a:r>
              <a:rPr lang="en-US" sz="2800" dirty="0">
                <a:solidFill>
                  <a:srgbClr val="000000"/>
                </a:solidFill>
                <a:latin typeface="Gill Sans"/>
                <a:cs typeface="Gill Sans"/>
              </a:rPr>
              <a:t>Differential costs change (differ) between actions.</a:t>
            </a:r>
          </a:p>
        </p:txBody>
      </p:sp>
      <p:sp>
        <p:nvSpPr>
          <p:cNvPr id="7" name="Rectangle 6"/>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Differential Revenues</a:t>
            </a:r>
          </a:p>
        </p:txBody>
      </p:sp>
      <p:sp>
        <p:nvSpPr>
          <p:cNvPr id="3" name="Rectangle 2"/>
          <p:cNvSpPr>
            <a:spLocks noChangeArrowheads="1"/>
          </p:cNvSpPr>
          <p:nvPr/>
        </p:nvSpPr>
        <p:spPr bwMode="blackWhite">
          <a:xfrm>
            <a:off x="2842419" y="1600200"/>
            <a:ext cx="3459162" cy="1906588"/>
          </a:xfrm>
          <a:prstGeom prst="rect">
            <a:avLst/>
          </a:prstGeom>
          <a:solidFill>
            <a:schemeClr val="bg2">
              <a:lumMod val="90000"/>
            </a:schemeClr>
          </a:solidFill>
          <a:ln w="12700">
            <a:solidFill>
              <a:schemeClr val="tx2">
                <a:lumMod val="75000"/>
              </a:schemeClr>
            </a:solidFill>
            <a:miter lim="800000"/>
            <a:headEnd type="none" w="sm" len="sm"/>
            <a:tailEnd type="none" w="sm" len="sm"/>
          </a:ln>
        </p:spPr>
        <p:txBody>
          <a:bodyPr lIns="91434" tIns="45717" rIns="91434" bIns="45717" anchor="ctr"/>
          <a:lstStyle/>
          <a:p>
            <a:pPr algn="ctr" defTabSz="272356" eaLnBrk="0" hangingPunct="0">
              <a:defRPr/>
            </a:pPr>
            <a:r>
              <a:rPr lang="en-US" sz="2800" dirty="0">
                <a:solidFill>
                  <a:schemeClr val="tx2">
                    <a:lumMod val="50000"/>
                  </a:schemeClr>
                </a:solidFill>
                <a:latin typeface="Gill Sans"/>
                <a:cs typeface="Gill Sans"/>
              </a:rPr>
              <a:t>Revenues that change in response to a particular course of action.</a:t>
            </a:r>
          </a:p>
        </p:txBody>
      </p:sp>
      <p:sp>
        <p:nvSpPr>
          <p:cNvPr id="4" name="Rectangle 3"/>
          <p:cNvSpPr>
            <a:spLocks noChangeArrowheads="1"/>
          </p:cNvSpPr>
          <p:nvPr/>
        </p:nvSpPr>
        <p:spPr bwMode="blackWhite">
          <a:xfrm>
            <a:off x="2842419" y="4040188"/>
            <a:ext cx="3459162" cy="1903412"/>
          </a:xfrm>
          <a:prstGeom prst="rect">
            <a:avLst/>
          </a:prstGeom>
          <a:solidFill>
            <a:schemeClr val="bg2">
              <a:lumMod val="90000"/>
            </a:schemeClr>
          </a:solidFill>
          <a:ln w="12700">
            <a:solidFill>
              <a:schemeClr val="tx2">
                <a:lumMod val="75000"/>
              </a:schemeClr>
            </a:solidFill>
            <a:miter lim="800000"/>
            <a:headEnd type="none" w="sm" len="sm"/>
            <a:tailEnd type="none" w="sm" len="sm"/>
          </a:ln>
        </p:spPr>
        <p:txBody>
          <a:bodyPr lIns="91434" tIns="45717" rIns="91434" bIns="45717" anchor="ctr"/>
          <a:lstStyle/>
          <a:p>
            <a:pPr algn="ctr" defTabSz="272356" eaLnBrk="0" hangingPunct="0">
              <a:defRPr/>
            </a:pPr>
            <a:r>
              <a:rPr lang="en-US" sz="2800" dirty="0">
                <a:solidFill>
                  <a:schemeClr val="tx2">
                    <a:lumMod val="50000"/>
                  </a:schemeClr>
                </a:solidFill>
                <a:latin typeface="Gill Sans"/>
                <a:cs typeface="Gill Sans"/>
              </a:rPr>
              <a:t>Differential revenues change (differ) between actions.</a:t>
            </a:r>
          </a:p>
        </p:txBody>
      </p:sp>
      <p:sp>
        <p:nvSpPr>
          <p:cNvPr id="7" name="Rectangle 6"/>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80988"/>
            <a:ext cx="8229600" cy="914400"/>
          </a:xfrm>
        </p:spPr>
        <p:txBody>
          <a:bodyPr/>
          <a:lstStyle/>
          <a:p>
            <a:pPr>
              <a:lnSpc>
                <a:spcPts val="4400"/>
              </a:lnSpc>
            </a:pPr>
            <a:r>
              <a:rPr lang="en-US" altLang="en-US" sz="4000" dirty="0">
                <a:ea typeface="ＭＳ Ｐゴシック" panose="020B0600070205080204" pitchFamily="34" charset="-128"/>
              </a:rPr>
              <a:t>Differential Costs, Revenues, and Profits</a:t>
            </a:r>
          </a:p>
        </p:txBody>
      </p:sp>
      <p:sp>
        <p:nvSpPr>
          <p:cNvPr id="18" name="Rectangle 17"/>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grpSp>
        <p:nvGrpSpPr>
          <p:cNvPr id="34" name="Group 16"/>
          <p:cNvGrpSpPr>
            <a:grpSpLocks/>
          </p:cNvGrpSpPr>
          <p:nvPr/>
        </p:nvGrpSpPr>
        <p:grpSpPr bwMode="auto">
          <a:xfrm>
            <a:off x="914400" y="1232978"/>
            <a:ext cx="7315200" cy="4389437"/>
            <a:chOff x="914400" y="914710"/>
            <a:chExt cx="7315200" cy="4388810"/>
          </a:xfrm>
        </p:grpSpPr>
        <p:sp>
          <p:nvSpPr>
            <p:cNvPr id="35" name="TextBox 3"/>
            <p:cNvSpPr txBox="1">
              <a:spLocks noChangeArrowheads="1"/>
            </p:cNvSpPr>
            <p:nvPr/>
          </p:nvSpPr>
          <p:spPr bwMode="auto">
            <a:xfrm>
              <a:off x="914400" y="2743488"/>
              <a:ext cx="1981200" cy="2560032"/>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b="1" dirty="0"/>
                <a:t>Sales revenue</a:t>
              </a:r>
            </a:p>
            <a:p>
              <a:r>
                <a:rPr lang="en-US" altLang="en-US" sz="1200" b="1" dirty="0"/>
                <a:t>Costs:</a:t>
              </a:r>
            </a:p>
            <a:p>
              <a:r>
                <a:rPr lang="en-US" altLang="en-US" sz="1200" b="1" dirty="0"/>
                <a:t>	Ingredients</a:t>
              </a:r>
            </a:p>
            <a:p>
              <a:r>
                <a:rPr lang="en-US" altLang="en-US" sz="1200" b="1" dirty="0"/>
                <a:t>	Labor</a:t>
              </a:r>
            </a:p>
            <a:p>
              <a:r>
                <a:rPr lang="en-US" altLang="en-US" sz="1200" b="1" dirty="0"/>
                <a:t>	Utilities</a:t>
              </a:r>
            </a:p>
            <a:p>
              <a:r>
                <a:rPr lang="en-US" altLang="en-US" sz="1200" b="1" dirty="0"/>
                <a:t>	Rent</a:t>
              </a:r>
            </a:p>
            <a:p>
              <a:r>
                <a:rPr lang="en-US" altLang="en-US" sz="1200" b="1" dirty="0"/>
                <a:t>	Marketing</a:t>
              </a:r>
            </a:p>
            <a:p>
              <a:r>
                <a:rPr lang="en-US" altLang="en-US" sz="1200" b="1" dirty="0"/>
                <a:t>	Truck Lease</a:t>
              </a:r>
            </a:p>
            <a:p>
              <a:r>
                <a:rPr lang="en-US" altLang="en-US" sz="1200" b="1" dirty="0"/>
                <a:t>	Truck Costs</a:t>
              </a:r>
            </a:p>
            <a:p>
              <a:r>
                <a:rPr lang="en-US" altLang="en-US" sz="1200" b="1" dirty="0"/>
                <a:t>Total costs</a:t>
              </a:r>
            </a:p>
            <a:p>
              <a:endParaRPr lang="en-US" altLang="en-US" sz="1200" b="1" dirty="0"/>
            </a:p>
            <a:p>
              <a:r>
                <a:rPr lang="en-US" altLang="en-US" sz="1200" b="1" dirty="0"/>
                <a:t>Operating profits</a:t>
              </a:r>
            </a:p>
          </p:txBody>
        </p:sp>
        <p:sp>
          <p:nvSpPr>
            <p:cNvPr id="36" name="TextBox 4"/>
            <p:cNvSpPr txBox="1">
              <a:spLocks noChangeArrowheads="1"/>
            </p:cNvSpPr>
            <p:nvPr/>
          </p:nvSpPr>
          <p:spPr bwMode="auto">
            <a:xfrm>
              <a:off x="2895600" y="2743201"/>
              <a:ext cx="1828800" cy="2553157"/>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dirty="0"/>
                <a:t>$11,200</a:t>
              </a:r>
            </a:p>
            <a:p>
              <a:pPr algn="ctr"/>
              <a:endParaRPr lang="en-US" altLang="en-US" sz="1200" b="1" dirty="0"/>
            </a:p>
            <a:p>
              <a:pPr algn="ctr"/>
              <a:r>
                <a:rPr lang="en-US" altLang="en-US" sz="1200" b="1" dirty="0"/>
                <a:t>  $2,700</a:t>
              </a:r>
            </a:p>
            <a:p>
              <a:pPr algn="ctr"/>
              <a:r>
                <a:rPr lang="en-US" altLang="en-US" sz="1200" b="1" dirty="0"/>
                <a:t>   3,100</a:t>
              </a:r>
            </a:p>
            <a:p>
              <a:pPr algn="ctr"/>
              <a:r>
                <a:rPr lang="en-US" altLang="en-US" sz="1200" b="1" dirty="0"/>
                <a:t>      500</a:t>
              </a:r>
            </a:p>
            <a:p>
              <a:pPr algn="ctr"/>
              <a:r>
                <a:rPr lang="en-US" altLang="en-US" sz="1200" b="1" dirty="0"/>
                <a:t>      900</a:t>
              </a:r>
            </a:p>
            <a:p>
              <a:pPr algn="ctr"/>
              <a:r>
                <a:rPr lang="en-US" altLang="en-US" sz="1200" b="1" dirty="0"/>
                <a:t>        25</a:t>
              </a:r>
            </a:p>
            <a:p>
              <a:pPr algn="ctr"/>
              <a:r>
                <a:rPr lang="en-US" altLang="en-US" sz="1200" b="1" dirty="0"/>
                <a:t>         0</a:t>
              </a:r>
            </a:p>
            <a:p>
              <a:pPr algn="ctr"/>
              <a:r>
                <a:rPr lang="en-US" altLang="en-US" sz="1200" b="1" u="sng" dirty="0"/>
                <a:t>         0</a:t>
              </a:r>
            </a:p>
            <a:p>
              <a:pPr algn="ctr"/>
              <a:r>
                <a:rPr lang="en-US" altLang="en-US" sz="1200" b="1" u="sng" dirty="0"/>
                <a:t>$7,225</a:t>
              </a:r>
            </a:p>
            <a:p>
              <a:pPr algn="ctr"/>
              <a:endParaRPr lang="en-US" altLang="en-US" sz="1200" b="1" dirty="0"/>
            </a:p>
            <a:p>
              <a:pPr algn="ctr"/>
              <a:r>
                <a:rPr lang="en-US" altLang="en-US" sz="1200" b="1" dirty="0"/>
                <a:t>$3,975</a:t>
              </a:r>
            </a:p>
          </p:txBody>
        </p:sp>
        <p:sp>
          <p:nvSpPr>
            <p:cNvPr id="37" name="TextBox 5"/>
            <p:cNvSpPr txBox="1">
              <a:spLocks noChangeArrowheads="1"/>
            </p:cNvSpPr>
            <p:nvPr/>
          </p:nvSpPr>
          <p:spPr bwMode="auto">
            <a:xfrm>
              <a:off x="4572000" y="2743488"/>
              <a:ext cx="1828800" cy="2560032"/>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dirty="0"/>
                <a:t>$16,800</a:t>
              </a:r>
              <a:r>
                <a:rPr lang="en-US" altLang="en-US" sz="1200" b="1" baseline="30000" dirty="0"/>
                <a:t>a</a:t>
              </a:r>
            </a:p>
            <a:p>
              <a:pPr algn="ctr"/>
              <a:r>
                <a:rPr lang="en-US" altLang="en-US" sz="1200" b="1" dirty="0"/>
                <a:t>  </a:t>
              </a:r>
            </a:p>
            <a:p>
              <a:pPr algn="ctr"/>
              <a:r>
                <a:rPr lang="en-US" altLang="en-US" sz="1200" b="1" dirty="0"/>
                <a:t>  $3,915</a:t>
              </a:r>
              <a:r>
                <a:rPr lang="en-US" altLang="en-US" sz="1200" b="1" baseline="30000" dirty="0"/>
                <a:t>b</a:t>
              </a:r>
            </a:p>
            <a:p>
              <a:pPr algn="ctr"/>
              <a:r>
                <a:rPr lang="en-US" altLang="en-US" sz="1200" b="1" dirty="0"/>
                <a:t>     4,495</a:t>
              </a:r>
              <a:r>
                <a:rPr lang="en-US" altLang="en-US" sz="1200" b="1" baseline="30000" dirty="0"/>
                <a:t>b</a:t>
              </a:r>
            </a:p>
            <a:p>
              <a:pPr algn="ctr"/>
              <a:r>
                <a:rPr lang="en-US" altLang="en-US" sz="1200" b="1" dirty="0"/>
                <a:t>       600</a:t>
              </a:r>
              <a:r>
                <a:rPr lang="en-US" altLang="en-US" sz="1200" b="1" baseline="30000" dirty="0"/>
                <a:t>c</a:t>
              </a:r>
            </a:p>
            <a:p>
              <a:pPr algn="ctr"/>
              <a:r>
                <a:rPr lang="en-US" altLang="en-US" sz="1200" b="1" dirty="0"/>
                <a:t>       900</a:t>
              </a:r>
              <a:r>
                <a:rPr lang="en-US" altLang="en-US" sz="1200" b="1" baseline="30000" dirty="0"/>
                <a:t>d</a:t>
              </a:r>
            </a:p>
            <a:p>
              <a:pPr algn="ctr"/>
              <a:r>
                <a:rPr lang="en-US" altLang="en-US" sz="1200" b="1" dirty="0"/>
                <a:t>        75</a:t>
              </a:r>
              <a:r>
                <a:rPr lang="en-US" altLang="en-US" sz="1200" b="1" baseline="30000" dirty="0"/>
                <a:t>e</a:t>
              </a:r>
            </a:p>
            <a:p>
              <a:pPr algn="ctr"/>
              <a:r>
                <a:rPr lang="en-US" altLang="en-US" sz="1200" b="1" dirty="0"/>
                <a:t>     900</a:t>
              </a:r>
              <a:r>
                <a:rPr lang="en-US" altLang="en-US" sz="1200" b="1" baseline="30000" dirty="0"/>
                <a:t>f</a:t>
              </a:r>
            </a:p>
            <a:p>
              <a:pPr algn="ctr"/>
              <a:r>
                <a:rPr lang="en-US" altLang="en-US" sz="1200" b="1" u="sng" dirty="0"/>
                <a:t>     150</a:t>
              </a:r>
              <a:r>
                <a:rPr lang="en-US" altLang="en-US" sz="1200" b="1" u="sng" baseline="30000" dirty="0"/>
                <a:t>f</a:t>
              </a:r>
            </a:p>
            <a:p>
              <a:pPr algn="ctr"/>
              <a:r>
                <a:rPr lang="en-US" altLang="en-US" sz="1200" b="1" u="sng" dirty="0"/>
                <a:t>$11,035</a:t>
              </a:r>
            </a:p>
            <a:p>
              <a:pPr algn="ctr"/>
              <a:endParaRPr lang="en-US" altLang="en-US" sz="1200" b="1" u="sng" dirty="0"/>
            </a:p>
            <a:p>
              <a:pPr algn="ctr"/>
              <a:r>
                <a:rPr lang="en-US" altLang="en-US" sz="1200" b="1" dirty="0"/>
                <a:t>$5,765</a:t>
              </a:r>
            </a:p>
          </p:txBody>
        </p:sp>
        <p:sp>
          <p:nvSpPr>
            <p:cNvPr id="38" name="TextBox 6"/>
            <p:cNvSpPr txBox="1">
              <a:spLocks noChangeArrowheads="1"/>
            </p:cNvSpPr>
            <p:nvPr/>
          </p:nvSpPr>
          <p:spPr bwMode="auto">
            <a:xfrm>
              <a:off x="6248400" y="2736326"/>
              <a:ext cx="1828800" cy="2560032"/>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dirty="0"/>
                <a:t>$5,600</a:t>
              </a:r>
            </a:p>
            <a:p>
              <a:pPr algn="ctr"/>
              <a:endParaRPr lang="en-US" altLang="en-US" sz="1200" b="1" dirty="0"/>
            </a:p>
            <a:p>
              <a:pPr algn="ctr"/>
              <a:r>
                <a:rPr lang="en-US" altLang="en-US" sz="1200" b="1" dirty="0"/>
                <a:t>$1,215</a:t>
              </a:r>
            </a:p>
            <a:p>
              <a:pPr algn="ctr"/>
              <a:r>
                <a:rPr lang="en-US" altLang="en-US" sz="1200" b="1" dirty="0"/>
                <a:t>  1,395</a:t>
              </a:r>
            </a:p>
            <a:p>
              <a:pPr algn="ctr"/>
              <a:r>
                <a:rPr lang="en-US" altLang="en-US" sz="1200" b="1" dirty="0"/>
                <a:t>     100</a:t>
              </a:r>
            </a:p>
            <a:p>
              <a:pPr algn="ctr"/>
              <a:r>
                <a:rPr lang="en-US" altLang="en-US" sz="1200" b="1" dirty="0"/>
                <a:t>      -0-</a:t>
              </a:r>
            </a:p>
            <a:p>
              <a:pPr algn="ctr"/>
              <a:r>
                <a:rPr lang="en-US" altLang="en-US" sz="1200" b="1" dirty="0"/>
                <a:t>     50</a:t>
              </a:r>
            </a:p>
            <a:p>
              <a:pPr algn="ctr"/>
              <a:r>
                <a:rPr lang="en-US" altLang="en-US" sz="1200" b="1" dirty="0"/>
                <a:t>    900</a:t>
              </a:r>
            </a:p>
            <a:p>
              <a:pPr algn="ctr"/>
              <a:r>
                <a:rPr lang="en-US" altLang="en-US" sz="1200" b="1" u="sng" dirty="0"/>
                <a:t>    150</a:t>
              </a:r>
            </a:p>
            <a:p>
              <a:pPr algn="ctr"/>
              <a:r>
                <a:rPr lang="en-US" altLang="en-US" sz="1200" b="1" dirty="0"/>
                <a:t>$3,810</a:t>
              </a:r>
            </a:p>
            <a:p>
              <a:pPr algn="ctr"/>
              <a:endParaRPr lang="en-US" altLang="en-US" sz="1200" b="1" dirty="0"/>
            </a:p>
            <a:p>
              <a:pPr algn="ctr"/>
              <a:r>
                <a:rPr lang="en-US" altLang="en-US" sz="1200" b="1" dirty="0"/>
                <a:t>$1,790</a:t>
              </a:r>
            </a:p>
          </p:txBody>
        </p:sp>
        <p:sp>
          <p:nvSpPr>
            <p:cNvPr id="39" name="TextBox 7"/>
            <p:cNvSpPr txBox="1">
              <a:spLocks noChangeArrowheads="1"/>
            </p:cNvSpPr>
            <p:nvPr/>
          </p:nvSpPr>
          <p:spPr bwMode="auto">
            <a:xfrm>
              <a:off x="2743200" y="1920240"/>
              <a:ext cx="18288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b"/>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(1)</a:t>
              </a:r>
              <a:br>
                <a:rPr lang="en-US" altLang="en-US" sz="1600" b="1" dirty="0"/>
              </a:br>
              <a:r>
                <a:rPr lang="en-US" altLang="en-US" sz="1600" b="1" dirty="0"/>
                <a:t>Status Quo</a:t>
              </a:r>
            </a:p>
            <a:p>
              <a:pPr algn="ctr"/>
              <a:r>
                <a:rPr lang="en-US" altLang="en-US" sz="1600" b="1" dirty="0"/>
                <a:t>Original Bakery</a:t>
              </a:r>
            </a:p>
            <a:p>
              <a:pPr algn="ctr"/>
              <a:r>
                <a:rPr lang="en-US" altLang="en-US" sz="1600" b="1" dirty="0"/>
                <a:t>Sales Only</a:t>
              </a:r>
            </a:p>
          </p:txBody>
        </p:sp>
        <p:sp>
          <p:nvSpPr>
            <p:cNvPr id="40" name="TextBox 8"/>
            <p:cNvSpPr txBox="1">
              <a:spLocks noChangeArrowheads="1"/>
            </p:cNvSpPr>
            <p:nvPr/>
          </p:nvSpPr>
          <p:spPr bwMode="auto">
            <a:xfrm>
              <a:off x="4572000" y="1920240"/>
              <a:ext cx="18288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b"/>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(2) </a:t>
              </a:r>
              <a:br>
                <a:rPr lang="en-US" altLang="en-US" sz="1600" b="1" dirty="0"/>
              </a:br>
              <a:r>
                <a:rPr lang="en-US" altLang="en-US" sz="1600" b="1" dirty="0"/>
                <a:t>Alternative</a:t>
              </a:r>
            </a:p>
            <a:p>
              <a:pPr algn="ctr"/>
              <a:r>
                <a:rPr lang="en-US" altLang="en-US" sz="1600" b="1" dirty="0"/>
                <a:t>Original Bakery </a:t>
              </a:r>
            </a:p>
            <a:p>
              <a:pPr algn="ctr"/>
              <a:r>
                <a:rPr lang="en-US" altLang="en-US" sz="1600" b="1" dirty="0"/>
                <a:t>Plus Food Truck </a:t>
              </a:r>
            </a:p>
            <a:p>
              <a:pPr algn="ctr"/>
              <a:r>
                <a:rPr lang="en-US" altLang="en-US" sz="1600" b="1" dirty="0"/>
                <a:t>Sales</a:t>
              </a:r>
            </a:p>
          </p:txBody>
        </p:sp>
        <p:sp>
          <p:nvSpPr>
            <p:cNvPr id="41" name="TextBox 9"/>
            <p:cNvSpPr txBox="1">
              <a:spLocks noChangeArrowheads="1"/>
            </p:cNvSpPr>
            <p:nvPr/>
          </p:nvSpPr>
          <p:spPr bwMode="auto">
            <a:xfrm>
              <a:off x="6400800" y="1920240"/>
              <a:ext cx="18288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b"/>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(3) </a:t>
              </a:r>
              <a:br>
                <a:rPr lang="en-US" altLang="en-US" sz="1600" b="1" dirty="0"/>
              </a:br>
              <a:endParaRPr lang="en-US" altLang="en-US" sz="1600" b="1" dirty="0"/>
            </a:p>
            <a:p>
              <a:pPr algn="ctr"/>
              <a:endParaRPr lang="en-US" altLang="en-US" sz="1600" b="1" dirty="0"/>
            </a:p>
            <a:p>
              <a:pPr algn="ctr"/>
              <a:r>
                <a:rPr lang="en-US" altLang="en-US" sz="1600" b="1" dirty="0"/>
                <a:t>Difference</a:t>
              </a:r>
            </a:p>
          </p:txBody>
        </p:sp>
        <p:sp>
          <p:nvSpPr>
            <p:cNvPr id="42" name="TextBox 10"/>
            <p:cNvSpPr txBox="1">
              <a:spLocks noChangeArrowheads="1"/>
            </p:cNvSpPr>
            <p:nvPr/>
          </p:nvSpPr>
          <p:spPr bwMode="auto">
            <a:xfrm>
              <a:off x="1600200" y="914710"/>
              <a:ext cx="5867400" cy="70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AM Bakery</a:t>
              </a:r>
            </a:p>
            <a:p>
              <a:pPr algn="ctr"/>
              <a:r>
                <a:rPr lang="en-US" altLang="en-US" sz="1600" b="1" dirty="0"/>
                <a:t>Projected Income Statement for a Representative Week</a:t>
              </a:r>
            </a:p>
          </p:txBody>
        </p:sp>
      </p:grpSp>
      <p:grpSp>
        <p:nvGrpSpPr>
          <p:cNvPr id="43" name="Group 17"/>
          <p:cNvGrpSpPr>
            <a:grpSpLocks/>
          </p:cNvGrpSpPr>
          <p:nvPr/>
        </p:nvGrpSpPr>
        <p:grpSpPr bwMode="auto">
          <a:xfrm>
            <a:off x="1337788" y="5720988"/>
            <a:ext cx="3371395" cy="656387"/>
            <a:chOff x="864707" y="5501639"/>
            <a:chExt cx="3371436" cy="746406"/>
          </a:xfrm>
        </p:grpSpPr>
        <p:sp>
          <p:nvSpPr>
            <p:cNvPr id="44" name="TextBox 12"/>
            <p:cNvSpPr txBox="1">
              <a:spLocks noChangeArrowheads="1"/>
            </p:cNvSpPr>
            <p:nvPr/>
          </p:nvSpPr>
          <p:spPr bwMode="auto">
            <a:xfrm>
              <a:off x="914400" y="5501639"/>
              <a:ext cx="3303148" cy="32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ctr"/>
            <a:lstStyle>
              <a:lvl1pPr defTabSz="1825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1825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1825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1825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1825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dirty="0"/>
                <a:t>(a) 50 percent higher than status quo</a:t>
              </a:r>
            </a:p>
          </p:txBody>
        </p:sp>
        <p:sp>
          <p:nvSpPr>
            <p:cNvPr id="45" name="TextBox 13"/>
            <p:cNvSpPr txBox="1">
              <a:spLocks noChangeArrowheads="1"/>
            </p:cNvSpPr>
            <p:nvPr/>
          </p:nvSpPr>
          <p:spPr bwMode="auto">
            <a:xfrm>
              <a:off x="864707" y="5742495"/>
              <a:ext cx="3352841"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ctr"/>
            <a:lstStyle>
              <a:lvl1pPr defTabSz="1825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1825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1825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1825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1825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dirty="0"/>
                <a:t> (b) 45 percent higher than	 status quo</a:t>
              </a:r>
            </a:p>
          </p:txBody>
        </p:sp>
        <p:sp>
          <p:nvSpPr>
            <p:cNvPr id="46" name="TextBox 14"/>
            <p:cNvSpPr txBox="1">
              <a:spLocks noChangeArrowheads="1"/>
            </p:cNvSpPr>
            <p:nvPr/>
          </p:nvSpPr>
          <p:spPr bwMode="auto">
            <a:xfrm>
              <a:off x="914400" y="5911888"/>
              <a:ext cx="3321743" cy="3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ctr"/>
            <a:lstStyle>
              <a:lvl1pPr defTabSz="1825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1825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1825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1825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1825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dirty="0"/>
                <a:t>(c) 20 percent higher than status quo</a:t>
              </a:r>
            </a:p>
          </p:txBody>
        </p:sp>
      </p:grpSp>
      <p:sp>
        <p:nvSpPr>
          <p:cNvPr id="47" name="TextBox 46">
            <a:extLst>
              <a:ext uri="{FF2B5EF4-FFF2-40B4-BE49-F238E27FC236}">
                <a16:creationId xmlns:a16="http://schemas.microsoft.com/office/drawing/2014/main" xmlns="" id="{94EAA47D-F235-F940-90FE-B4C243DC2698}"/>
              </a:ext>
            </a:extLst>
          </p:cNvPr>
          <p:cNvSpPr txBox="1"/>
          <p:nvPr/>
        </p:nvSpPr>
        <p:spPr>
          <a:xfrm>
            <a:off x="4533900" y="5731043"/>
            <a:ext cx="3159162" cy="646331"/>
          </a:xfrm>
          <a:prstGeom prst="rect">
            <a:avLst/>
          </a:prstGeom>
          <a:noFill/>
        </p:spPr>
        <p:txBody>
          <a:bodyPr wrap="square" rtlCol="0">
            <a:spAutoFit/>
          </a:bodyPr>
          <a:lstStyle/>
          <a:p>
            <a:r>
              <a:rPr lang="en-US" sz="1200" dirty="0"/>
              <a:t>(d) No additional </a:t>
            </a:r>
            <a:r>
              <a:rPr lang="en-US" sz="1200" dirty="0" smtClean="0"/>
              <a:t>rent required</a:t>
            </a:r>
            <a:endParaRPr lang="en-US" sz="1200" dirty="0"/>
          </a:p>
          <a:p>
            <a:r>
              <a:rPr lang="en-US" sz="1200" dirty="0"/>
              <a:t>(e) 300 percent higher than status quo</a:t>
            </a:r>
          </a:p>
          <a:p>
            <a:r>
              <a:rPr lang="en-US" sz="1200" dirty="0"/>
              <a:t>(f) New costs for food trucks only</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1463"/>
            <a:ext cx="8229600" cy="914400"/>
          </a:xfrm>
        </p:spPr>
        <p:txBody>
          <a:bodyPr/>
          <a:lstStyle/>
          <a:p>
            <a:pPr eaLnBrk="1" hangingPunct="1">
              <a:lnSpc>
                <a:spcPts val="4400"/>
              </a:lnSpc>
            </a:pPr>
            <a:r>
              <a:rPr lang="en-US" altLang="en-US" sz="4000" dirty="0">
                <a:ea typeface="ＭＳ Ｐゴシック" panose="020B0600070205080204" pitchFamily="34" charset="-128"/>
              </a:rPr>
              <a:t>Costs for Control and Evaluation</a:t>
            </a:r>
          </a:p>
        </p:txBody>
      </p:sp>
      <p:sp>
        <p:nvSpPr>
          <p:cNvPr id="4" name="Rectangle 3"/>
          <p:cNvSpPr>
            <a:spLocks noChangeArrowheads="1"/>
          </p:cNvSpPr>
          <p:nvPr/>
        </p:nvSpPr>
        <p:spPr bwMode="blackWhite">
          <a:xfrm>
            <a:off x="914400" y="1524000"/>
            <a:ext cx="7315200" cy="1905000"/>
          </a:xfrm>
          <a:prstGeom prst="rect">
            <a:avLst/>
          </a:prstGeom>
          <a:solidFill>
            <a:schemeClr val="accent6">
              <a:lumMod val="60000"/>
              <a:lumOff val="40000"/>
            </a:schemeClr>
          </a:solidFill>
          <a:ln w="12700">
            <a:solidFill>
              <a:schemeClr val="tx2">
                <a:lumMod val="75000"/>
              </a:schemeClr>
            </a:solidFill>
            <a:miter lim="800000"/>
            <a:headEnd type="none" w="sm" len="sm"/>
            <a:tailEnd type="none" w="sm" len="sm"/>
          </a:ln>
        </p:spPr>
        <p:txBody>
          <a:bodyPr lIns="91434" tIns="45717" rIns="91434" bIns="45717" anchor="ctr"/>
          <a:lstStyle/>
          <a:p>
            <a:pPr algn="ctr" defTabSz="272356" eaLnBrk="0" hangingPunct="0">
              <a:defRPr/>
            </a:pPr>
            <a:r>
              <a:rPr lang="en-US" sz="2800" dirty="0">
                <a:latin typeface="Gill Sans"/>
                <a:cs typeface="Gill Sans"/>
              </a:rPr>
              <a:t>A responsibility center is a specific unit of an organization assigned to a manager who is held accountable for its operations and resources.</a:t>
            </a:r>
          </a:p>
        </p:txBody>
      </p:sp>
      <p:sp>
        <p:nvSpPr>
          <p:cNvPr id="7" name="Rectangle 6"/>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1463"/>
            <a:ext cx="8229600" cy="914400"/>
          </a:xfrm>
        </p:spPr>
        <p:txBody>
          <a:bodyPr/>
          <a:lstStyle/>
          <a:p>
            <a:pPr>
              <a:lnSpc>
                <a:spcPts val="4400"/>
              </a:lnSpc>
            </a:pPr>
            <a:r>
              <a:rPr lang="en-US" altLang="en-US" sz="4000" dirty="0">
                <a:ea typeface="ＭＳ Ｐゴシック" panose="020B0600070205080204" pitchFamily="34" charset="-128"/>
              </a:rPr>
              <a:t>Responsibility Centers,</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Revenues, and Costs</a:t>
            </a:r>
          </a:p>
        </p:txBody>
      </p:sp>
      <p:grpSp>
        <p:nvGrpSpPr>
          <p:cNvPr id="3" name="Group 10"/>
          <p:cNvGrpSpPr>
            <a:grpSpLocks/>
          </p:cNvGrpSpPr>
          <p:nvPr/>
        </p:nvGrpSpPr>
        <p:grpSpPr bwMode="auto">
          <a:xfrm>
            <a:off x="549275" y="1646238"/>
            <a:ext cx="8045450" cy="4114800"/>
            <a:chOff x="548640" y="1645920"/>
            <a:chExt cx="8046720" cy="4114800"/>
          </a:xfrm>
        </p:grpSpPr>
        <p:sp>
          <p:nvSpPr>
            <p:cNvPr id="20485" name="Rectangle 3"/>
            <p:cNvSpPr>
              <a:spLocks noChangeArrowheads="1"/>
            </p:cNvSpPr>
            <p:nvPr/>
          </p:nvSpPr>
          <p:spPr bwMode="auto">
            <a:xfrm>
              <a:off x="2742911" y="1645920"/>
              <a:ext cx="3658177" cy="1646237"/>
            </a:xfrm>
            <a:prstGeom prst="rect">
              <a:avLst/>
            </a:prstGeom>
            <a:solidFill>
              <a:srgbClr val="F79646"/>
            </a:solidFill>
            <a:ln w="12700" algn="ctr">
              <a:solidFill>
                <a:schemeClr val="tx1"/>
              </a:solidFill>
              <a:miter lim="800000"/>
              <a:headEnd/>
              <a:tailEnd/>
            </a:ln>
          </p:spPr>
          <p:txBody>
            <a:bodyPr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Adam Mercer</a:t>
              </a:r>
            </a:p>
            <a:p>
              <a:pPr algn="ctr"/>
              <a:r>
                <a:rPr lang="en-US" altLang="en-US" sz="2400" dirty="0">
                  <a:cs typeface="Arial" panose="020B0604020202020204" pitchFamily="34" charset="0"/>
                </a:rPr>
                <a:t>President</a:t>
              </a:r>
            </a:p>
          </p:txBody>
        </p:sp>
        <p:sp>
          <p:nvSpPr>
            <p:cNvPr id="20486" name="Rectangle 4"/>
            <p:cNvSpPr>
              <a:spLocks noChangeArrowheads="1"/>
            </p:cNvSpPr>
            <p:nvPr/>
          </p:nvSpPr>
          <p:spPr bwMode="auto">
            <a:xfrm>
              <a:off x="548640" y="4114482"/>
              <a:ext cx="3658177" cy="1646238"/>
            </a:xfrm>
            <a:prstGeom prst="rect">
              <a:avLst/>
            </a:prstGeom>
            <a:solidFill>
              <a:srgbClr val="F79646"/>
            </a:solidFill>
            <a:ln w="12700" algn="ctr">
              <a:solidFill>
                <a:schemeClr val="tx1"/>
              </a:solidFill>
              <a:miter lim="800000"/>
              <a:headEnd/>
              <a:tailEnd/>
            </a:ln>
          </p:spPr>
          <p:txBody>
            <a:bodyPr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Ed Walsh</a:t>
              </a:r>
            </a:p>
            <a:p>
              <a:pPr algn="ctr"/>
              <a:r>
                <a:rPr lang="en-US" altLang="en-US" sz="2400" dirty="0">
                  <a:cs typeface="Arial" panose="020B0604020202020204" pitchFamily="34" charset="0"/>
                </a:rPr>
                <a:t>Vice-President</a:t>
              </a:r>
            </a:p>
            <a:p>
              <a:pPr algn="ctr"/>
              <a:r>
                <a:rPr lang="en-US" altLang="en-US" sz="2400" dirty="0">
                  <a:cs typeface="Arial" panose="020B0604020202020204" pitchFamily="34" charset="0"/>
                </a:rPr>
                <a:t>Bakery Sales</a:t>
              </a:r>
            </a:p>
          </p:txBody>
        </p:sp>
        <p:sp>
          <p:nvSpPr>
            <p:cNvPr id="20487" name="Rectangle 5"/>
            <p:cNvSpPr>
              <a:spLocks noChangeArrowheads="1"/>
            </p:cNvSpPr>
            <p:nvPr/>
          </p:nvSpPr>
          <p:spPr bwMode="auto">
            <a:xfrm>
              <a:off x="4937183" y="4114482"/>
              <a:ext cx="3658177" cy="1646238"/>
            </a:xfrm>
            <a:prstGeom prst="rect">
              <a:avLst/>
            </a:prstGeom>
            <a:solidFill>
              <a:srgbClr val="F79646"/>
            </a:solidFill>
            <a:ln w="12700" algn="ctr">
              <a:solidFill>
                <a:schemeClr val="tx1"/>
              </a:solidFill>
              <a:miter lim="800000"/>
              <a:headEnd/>
              <a:tailEnd/>
            </a:ln>
          </p:spPr>
          <p:txBody>
            <a:bodyPr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Ady Joss</a:t>
              </a:r>
            </a:p>
            <a:p>
              <a:pPr algn="ctr"/>
              <a:r>
                <a:rPr lang="en-US" altLang="en-US" sz="2400" dirty="0">
                  <a:cs typeface="Arial" panose="020B0604020202020204" pitchFamily="34" charset="0"/>
                </a:rPr>
                <a:t>Vice-President</a:t>
              </a:r>
            </a:p>
            <a:p>
              <a:pPr algn="ctr"/>
              <a:r>
                <a:rPr lang="en-US" altLang="en-US" sz="2400" dirty="0">
                  <a:cs typeface="Arial" panose="020B0604020202020204" pitchFamily="34" charset="0"/>
                </a:rPr>
                <a:t>Food Truck Sales</a:t>
              </a:r>
            </a:p>
          </p:txBody>
        </p:sp>
        <p:cxnSp>
          <p:nvCxnSpPr>
            <p:cNvPr id="2" name="Elbow Connector 7"/>
            <p:cNvCxnSpPr>
              <a:cxnSpLocks/>
              <a:stCxn id="20485" idx="2"/>
              <a:endCxn id="20486" idx="0"/>
            </p:cNvCxnSpPr>
            <p:nvPr/>
          </p:nvCxnSpPr>
          <p:spPr>
            <a:xfrm rot="5400000">
              <a:off x="3063702" y="2606184"/>
              <a:ext cx="822325" cy="219427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a:cxnSpLocks/>
              <a:stCxn id="20485" idx="2"/>
              <a:endCxn id="20487" idx="0"/>
            </p:cNvCxnSpPr>
            <p:nvPr/>
          </p:nvCxnSpPr>
          <p:spPr>
            <a:xfrm rot="16200000" flipH="1">
              <a:off x="5257973" y="2606184"/>
              <a:ext cx="822325" cy="219427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5"/>
          <p:cNvGrpSpPr>
            <a:grpSpLocks/>
          </p:cNvGrpSpPr>
          <p:nvPr/>
        </p:nvGrpSpPr>
        <p:grpSpPr bwMode="auto">
          <a:xfrm>
            <a:off x="822005" y="1153716"/>
            <a:ext cx="7499989" cy="5262575"/>
            <a:chOff x="822321" y="1312532"/>
            <a:chExt cx="7498719" cy="5261735"/>
          </a:xfrm>
        </p:grpSpPr>
        <p:sp>
          <p:nvSpPr>
            <p:cNvPr id="21513" name="TextBox 3"/>
            <p:cNvSpPr txBox="1">
              <a:spLocks noChangeArrowheads="1"/>
            </p:cNvSpPr>
            <p:nvPr/>
          </p:nvSpPr>
          <p:spPr bwMode="auto">
            <a:xfrm>
              <a:off x="2468880" y="1312532"/>
              <a:ext cx="4206240" cy="68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smtClean="0"/>
                <a:t>The AM </a:t>
              </a:r>
              <a:r>
                <a:rPr lang="en-US" altLang="en-US" sz="1600" b="1" dirty="0"/>
                <a:t>Bakery</a:t>
              </a:r>
            </a:p>
            <a:p>
              <a:pPr algn="ctr"/>
              <a:r>
                <a:rPr lang="en-US" altLang="en-US" sz="1600" b="1" dirty="0"/>
                <a:t>Income Statement, For the Month Ending August 31</a:t>
              </a:r>
            </a:p>
          </p:txBody>
        </p:sp>
        <p:sp>
          <p:nvSpPr>
            <p:cNvPr id="21514" name="TextBox 5"/>
            <p:cNvSpPr txBox="1">
              <a:spLocks noChangeArrowheads="1"/>
            </p:cNvSpPr>
            <p:nvPr/>
          </p:nvSpPr>
          <p:spPr bwMode="auto">
            <a:xfrm>
              <a:off x="822321" y="2285811"/>
              <a:ext cx="3109386" cy="4288456"/>
            </a:xfrm>
            <a:prstGeom prst="rect">
              <a:avLst/>
            </a:prstGeom>
            <a:solidFill>
              <a:srgbClr val="F79646"/>
            </a:solidFill>
            <a:ln w="12700">
              <a:solidFill>
                <a:schemeClr val="tx1"/>
              </a:solidFill>
              <a:miter lim="800000"/>
              <a:headEnd/>
              <a:tailEnd/>
            </a:ln>
          </p:spPr>
          <p:txBody>
            <a:bodyPr wrap="none" lIns="97530" tIns="48765" rIns="97530" bIns="48765"/>
            <a:lstStyle>
              <a:lvl1pPr defTabSz="1825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1825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1825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1825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1825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b="1" dirty="0"/>
                <a:t>Sales revenue</a:t>
              </a:r>
            </a:p>
            <a:p>
              <a:r>
                <a:rPr lang="en-US" altLang="en-US" sz="1600" b="1" dirty="0"/>
                <a:t>Department costs:</a:t>
              </a:r>
            </a:p>
            <a:p>
              <a:r>
                <a:rPr lang="en-US" altLang="en-US" sz="1600" b="1" dirty="0"/>
                <a:t>	</a:t>
              </a:r>
              <a:r>
                <a:rPr lang="en-US" altLang="en-US" sz="1600" b="1" dirty="0" smtClean="0"/>
                <a:t>Ingredients</a:t>
              </a:r>
              <a:endParaRPr lang="en-US" altLang="en-US" sz="1600" b="1" dirty="0"/>
            </a:p>
            <a:p>
              <a:r>
                <a:rPr lang="en-US" altLang="en-US" sz="1600" b="1" dirty="0"/>
                <a:t>	Labor</a:t>
              </a:r>
              <a:r>
                <a:rPr lang="en-US" altLang="en-US" sz="1600" b="1" baseline="30000" dirty="0"/>
                <a:t>a</a:t>
              </a:r>
              <a:endParaRPr lang="en-US" altLang="en-US" sz="1600" b="1" dirty="0"/>
            </a:p>
            <a:p>
              <a:r>
                <a:rPr lang="en-US" altLang="en-US" sz="1600" b="1" dirty="0"/>
                <a:t>	Utilities</a:t>
              </a:r>
            </a:p>
            <a:p>
              <a:r>
                <a:rPr lang="en-US" altLang="en-US" sz="1600" b="1" dirty="0"/>
                <a:t>	Rent</a:t>
              </a:r>
            </a:p>
            <a:p>
              <a:r>
                <a:rPr lang="en-US" altLang="en-US" sz="1600" b="1" dirty="0"/>
                <a:t>	Marketing</a:t>
              </a:r>
            </a:p>
            <a:p>
              <a:r>
                <a:rPr lang="en-US" altLang="en-US" sz="1600" b="1" dirty="0"/>
                <a:t>	Truck Lease</a:t>
              </a:r>
            </a:p>
            <a:p>
              <a:r>
                <a:rPr lang="en-US" altLang="en-US" sz="1600" b="1" dirty="0"/>
                <a:t>	Truck operating cost</a:t>
              </a:r>
            </a:p>
            <a:p>
              <a:r>
                <a:rPr lang="en-US" altLang="en-US" sz="1600" b="1" dirty="0"/>
                <a:t>Total channel costs</a:t>
              </a:r>
            </a:p>
            <a:p>
              <a:r>
                <a:rPr lang="en-US" altLang="en-US" sz="1600" b="1" dirty="0"/>
                <a:t>Channel margin</a:t>
              </a:r>
              <a:r>
                <a:rPr lang="en-US" altLang="en-US" sz="1600" b="1" baseline="30000" dirty="0"/>
                <a:t>b</a:t>
              </a:r>
              <a:endParaRPr lang="en-US" altLang="en-US" sz="1600" b="1" dirty="0"/>
            </a:p>
            <a:p>
              <a:r>
                <a:rPr lang="en-US" altLang="en-US" sz="1600" b="1" dirty="0"/>
                <a:t>General and admin. costs:</a:t>
              </a:r>
            </a:p>
            <a:p>
              <a:r>
                <a:rPr lang="en-US" altLang="en-US" sz="1600" b="1" dirty="0"/>
                <a:t>	</a:t>
              </a:r>
              <a:r>
                <a:rPr lang="en-US" altLang="en-US" sz="1600" b="1" dirty="0" smtClean="0"/>
                <a:t>Corp. </a:t>
              </a:r>
              <a:r>
                <a:rPr lang="en-US" altLang="en-US" sz="1600" b="1" dirty="0"/>
                <a:t>office operations</a:t>
              </a:r>
              <a:r>
                <a:rPr lang="en-US" altLang="en-US" sz="1600" b="1" baseline="30000" dirty="0"/>
                <a:t>c</a:t>
              </a:r>
              <a:endParaRPr lang="en-US" altLang="en-US" sz="1600" b="1" dirty="0"/>
            </a:p>
            <a:p>
              <a:r>
                <a:rPr lang="en-US" altLang="en-US" sz="1600" b="1" dirty="0"/>
                <a:t>	Other</a:t>
              </a:r>
            </a:p>
            <a:p>
              <a:r>
                <a:rPr lang="en-US" altLang="en-US" sz="1600" b="1" dirty="0"/>
                <a:t>Total general and admin. costs</a:t>
              </a:r>
            </a:p>
            <a:p>
              <a:endParaRPr lang="en-US" altLang="en-US" sz="1600" b="1" dirty="0"/>
            </a:p>
            <a:p>
              <a:r>
                <a:rPr lang="en-US" altLang="en-US" sz="1600" b="1" dirty="0"/>
                <a:t>Operating profit</a:t>
              </a:r>
            </a:p>
          </p:txBody>
        </p:sp>
        <p:sp>
          <p:nvSpPr>
            <p:cNvPr id="21515" name="TextBox 6"/>
            <p:cNvSpPr txBox="1">
              <a:spLocks noChangeArrowheads="1"/>
            </p:cNvSpPr>
            <p:nvPr/>
          </p:nvSpPr>
          <p:spPr bwMode="auto">
            <a:xfrm>
              <a:off x="3932346" y="2285813"/>
              <a:ext cx="1461839" cy="4288454"/>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t>$52,200</a:t>
              </a:r>
            </a:p>
            <a:p>
              <a:pPr algn="ctr"/>
              <a:endParaRPr lang="en-US" altLang="en-US" sz="1600" dirty="0"/>
            </a:p>
            <a:p>
              <a:pPr algn="ctr"/>
              <a:r>
                <a:rPr lang="en-US" altLang="en-US" sz="1600" dirty="0"/>
                <a:t>  12,500</a:t>
              </a:r>
            </a:p>
            <a:p>
              <a:pPr algn="ctr"/>
              <a:r>
                <a:rPr lang="en-US" altLang="en-US" sz="1600" dirty="0"/>
                <a:t>   15,200</a:t>
              </a:r>
            </a:p>
            <a:p>
              <a:pPr algn="ctr"/>
              <a:r>
                <a:rPr lang="en-US" altLang="en-US" sz="1600" dirty="0"/>
                <a:t>    2,400</a:t>
              </a:r>
            </a:p>
            <a:p>
              <a:pPr algn="ctr"/>
              <a:r>
                <a:rPr lang="en-US" altLang="en-US" sz="1600" dirty="0"/>
                <a:t>    3,600</a:t>
              </a:r>
            </a:p>
            <a:p>
              <a:pPr algn="ctr"/>
              <a:r>
                <a:rPr lang="en-US" altLang="en-US" sz="1600" dirty="0"/>
                <a:t>       200</a:t>
              </a:r>
            </a:p>
            <a:p>
              <a:pPr algn="ctr"/>
              <a:r>
                <a:rPr lang="en-US" altLang="en-US" sz="1600" dirty="0"/>
                <a:t>          0</a:t>
              </a:r>
            </a:p>
            <a:p>
              <a:pPr algn="ctr"/>
              <a:r>
                <a:rPr lang="en-US" altLang="en-US" sz="1600" dirty="0"/>
                <a:t>          </a:t>
              </a:r>
              <a:r>
                <a:rPr lang="en-US" altLang="en-US" sz="1600" u="sng" dirty="0"/>
                <a:t>0</a:t>
              </a:r>
            </a:p>
            <a:p>
              <a:pPr algn="ctr"/>
              <a:r>
                <a:rPr lang="en-US" altLang="en-US" sz="1600" u="sng" dirty="0"/>
                <a:t>$33,900</a:t>
              </a:r>
            </a:p>
            <a:p>
              <a:pPr algn="ctr"/>
              <a:r>
                <a:rPr lang="en-US" altLang="en-US" sz="1600" dirty="0"/>
                <a:t>$18,300</a:t>
              </a:r>
            </a:p>
          </p:txBody>
        </p:sp>
        <p:sp>
          <p:nvSpPr>
            <p:cNvPr id="21516" name="TextBox 7"/>
            <p:cNvSpPr txBox="1">
              <a:spLocks noChangeArrowheads="1"/>
            </p:cNvSpPr>
            <p:nvPr/>
          </p:nvSpPr>
          <p:spPr bwMode="auto">
            <a:xfrm>
              <a:off x="5394186" y="2285813"/>
              <a:ext cx="1463427" cy="4288454"/>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t>$28,000</a:t>
              </a:r>
            </a:p>
            <a:p>
              <a:pPr algn="ctr"/>
              <a:endParaRPr lang="en-US" altLang="en-US" sz="1600" dirty="0"/>
            </a:p>
            <a:p>
              <a:pPr algn="ctr"/>
              <a:r>
                <a:rPr lang="en-US" altLang="en-US" sz="1600" dirty="0"/>
                <a:t>    6,100</a:t>
              </a:r>
            </a:p>
            <a:p>
              <a:pPr algn="ctr"/>
              <a:r>
                <a:rPr lang="en-US" altLang="en-US" sz="1600" dirty="0"/>
                <a:t>    7,000</a:t>
              </a:r>
            </a:p>
            <a:p>
              <a:pPr algn="ctr"/>
              <a:r>
                <a:rPr lang="en-US" altLang="en-US" sz="1600" dirty="0"/>
                <a:t>       550</a:t>
              </a:r>
            </a:p>
            <a:p>
              <a:pPr algn="ctr"/>
              <a:r>
                <a:rPr lang="en-US" altLang="en-US" sz="1600" dirty="0"/>
                <a:t>           0</a:t>
              </a:r>
            </a:p>
            <a:p>
              <a:pPr algn="ctr"/>
              <a:r>
                <a:rPr lang="en-US" altLang="en-US" sz="1600" dirty="0"/>
                <a:t>       225</a:t>
              </a:r>
            </a:p>
            <a:p>
              <a:pPr algn="ctr"/>
              <a:r>
                <a:rPr lang="en-US" altLang="en-US" sz="1600" dirty="0"/>
                <a:t>    3,900</a:t>
              </a:r>
            </a:p>
            <a:p>
              <a:pPr algn="ctr"/>
              <a:r>
                <a:rPr lang="en-US" altLang="en-US" sz="1600" dirty="0"/>
                <a:t>       </a:t>
              </a:r>
              <a:r>
                <a:rPr lang="en-US" altLang="en-US" sz="1600" u="sng" dirty="0"/>
                <a:t>700</a:t>
              </a:r>
            </a:p>
            <a:p>
              <a:pPr algn="ctr"/>
              <a:r>
                <a:rPr lang="en-US" altLang="en-US" sz="1600" dirty="0"/>
                <a:t> $</a:t>
              </a:r>
              <a:r>
                <a:rPr lang="en-US" altLang="en-US" sz="1600" u="sng" dirty="0"/>
                <a:t>18,475</a:t>
              </a:r>
            </a:p>
            <a:p>
              <a:pPr algn="ctr"/>
              <a:r>
                <a:rPr lang="en-US" altLang="en-US" sz="1600" dirty="0"/>
                <a:t>   $9,525</a:t>
              </a:r>
            </a:p>
          </p:txBody>
        </p:sp>
        <p:sp>
          <p:nvSpPr>
            <p:cNvPr id="21517" name="TextBox 8"/>
            <p:cNvSpPr txBox="1">
              <a:spLocks noChangeArrowheads="1"/>
            </p:cNvSpPr>
            <p:nvPr/>
          </p:nvSpPr>
          <p:spPr bwMode="auto">
            <a:xfrm>
              <a:off x="6857613" y="2285890"/>
              <a:ext cx="1463427" cy="4288377"/>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charset="0"/>
                  <a:ea typeface="ＭＳ Ｐゴシック" pitchFamily="34" charset="-128"/>
                </a:defRPr>
              </a:lvl1pPr>
              <a:lvl2pPr marL="742950" indent="-285750" defTabSz="912813" eaLnBrk="0" hangingPunct="0">
                <a:defRPr>
                  <a:solidFill>
                    <a:schemeClr val="tx1"/>
                  </a:solidFill>
                  <a:latin typeface="Arial" charset="0"/>
                  <a:ea typeface="ＭＳ Ｐゴシック" pitchFamily="34" charset="-128"/>
                </a:defRPr>
              </a:lvl2pPr>
              <a:lvl3pPr marL="1143000" indent="-228600" defTabSz="912813" eaLnBrk="0" hangingPunct="0">
                <a:defRPr>
                  <a:solidFill>
                    <a:schemeClr val="tx1"/>
                  </a:solidFill>
                  <a:latin typeface="Arial" charset="0"/>
                  <a:ea typeface="ＭＳ Ｐゴシック" pitchFamily="34" charset="-128"/>
                </a:defRPr>
              </a:lvl3pPr>
              <a:lvl4pPr marL="1600200" indent="-228600" defTabSz="912813" eaLnBrk="0" hangingPunct="0">
                <a:defRPr>
                  <a:solidFill>
                    <a:schemeClr val="tx1"/>
                  </a:solidFill>
                  <a:latin typeface="Arial" charset="0"/>
                  <a:ea typeface="ＭＳ Ｐゴシック" pitchFamily="34" charset="-128"/>
                </a:defRPr>
              </a:lvl4pPr>
              <a:lvl5pPr marL="2057400" indent="-228600" defTabSz="912813" eaLnBrk="0" hangingPunct="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r>
                <a:rPr lang="en-US" sz="1600" b="1" dirty="0"/>
                <a:t>$80,200</a:t>
              </a:r>
            </a:p>
            <a:p>
              <a:pPr algn="ctr">
                <a:defRPr/>
              </a:pPr>
              <a:endParaRPr lang="en-US" sz="1600" b="1" dirty="0"/>
            </a:p>
            <a:p>
              <a:pPr algn="ctr">
                <a:defRPr/>
              </a:pPr>
              <a:r>
                <a:rPr lang="en-US" sz="1600" b="1" dirty="0"/>
                <a:t>  18,600</a:t>
              </a:r>
            </a:p>
            <a:p>
              <a:pPr algn="ctr">
                <a:defRPr/>
              </a:pPr>
              <a:r>
                <a:rPr lang="en-US" sz="1600" b="1" dirty="0"/>
                <a:t>  22,200</a:t>
              </a:r>
            </a:p>
            <a:p>
              <a:pPr algn="ctr">
                <a:defRPr/>
              </a:pPr>
              <a:r>
                <a:rPr lang="en-US" sz="1600" b="1" dirty="0"/>
                <a:t>    2,950</a:t>
              </a:r>
            </a:p>
            <a:p>
              <a:pPr algn="ctr">
                <a:defRPr/>
              </a:pPr>
              <a:r>
                <a:rPr lang="en-US" sz="1600" b="1" dirty="0"/>
                <a:t>    3,600</a:t>
              </a:r>
            </a:p>
            <a:p>
              <a:pPr algn="ctr">
                <a:defRPr/>
              </a:pPr>
              <a:r>
                <a:rPr lang="en-US" sz="1600" b="1" dirty="0"/>
                <a:t>      425</a:t>
              </a:r>
            </a:p>
            <a:p>
              <a:pPr algn="ctr">
                <a:defRPr/>
              </a:pPr>
              <a:r>
                <a:rPr lang="en-US" sz="1600" b="1" dirty="0"/>
                <a:t>   3,900</a:t>
              </a:r>
            </a:p>
            <a:p>
              <a:pPr algn="ctr">
                <a:defRPr/>
              </a:pPr>
              <a:r>
                <a:rPr lang="en-US" sz="1600" b="1" dirty="0"/>
                <a:t>      </a:t>
              </a:r>
              <a:r>
                <a:rPr lang="en-US" sz="1600" b="1" u="sng" dirty="0"/>
                <a:t>700</a:t>
              </a:r>
            </a:p>
            <a:p>
              <a:pPr algn="ctr">
                <a:defRPr/>
              </a:pPr>
              <a:r>
                <a:rPr lang="en-US" sz="1600" b="1" dirty="0"/>
                <a:t> $</a:t>
              </a:r>
              <a:r>
                <a:rPr lang="en-US" sz="1600" b="1" u="sng" dirty="0"/>
                <a:t>52,375</a:t>
              </a:r>
            </a:p>
            <a:p>
              <a:pPr algn="ctr">
                <a:defRPr/>
              </a:pPr>
              <a:r>
                <a:rPr lang="en-US" sz="1600" b="1" dirty="0"/>
                <a:t> $27,825</a:t>
              </a:r>
            </a:p>
            <a:p>
              <a:pPr algn="ctr">
                <a:defRPr/>
              </a:pPr>
              <a:endParaRPr lang="en-US" sz="1600" b="1" u="sng" dirty="0"/>
            </a:p>
            <a:p>
              <a:pPr algn="ctr">
                <a:defRPr/>
              </a:pPr>
              <a:r>
                <a:rPr lang="en-US" sz="1600" b="1" dirty="0"/>
                <a:t>5,400</a:t>
              </a:r>
            </a:p>
            <a:p>
              <a:pPr algn="ctr">
                <a:defRPr/>
              </a:pPr>
              <a:r>
                <a:rPr lang="en-US" sz="1600" b="1" u="dbl" dirty="0"/>
                <a:t>2,900</a:t>
              </a:r>
              <a:endParaRPr lang="en-US" sz="1600" b="1" u="sng" dirty="0"/>
            </a:p>
            <a:p>
              <a:pPr algn="ctr">
                <a:defRPr/>
              </a:pPr>
              <a:r>
                <a:rPr lang="en-US" sz="1600" b="1" u="dbl" dirty="0"/>
                <a:t>$8,300</a:t>
              </a:r>
            </a:p>
            <a:p>
              <a:pPr algn="ctr">
                <a:defRPr/>
              </a:pPr>
              <a:endParaRPr lang="en-US" sz="1600" b="1" u="dbl" dirty="0"/>
            </a:p>
            <a:p>
              <a:pPr algn="ctr">
                <a:defRPr/>
              </a:pPr>
              <a:r>
                <a:rPr lang="en-US" sz="1600" b="1" u="dbl" dirty="0"/>
                <a:t>$19,525</a:t>
              </a:r>
            </a:p>
          </p:txBody>
        </p:sp>
        <p:sp>
          <p:nvSpPr>
            <p:cNvPr id="21518" name="TextBox 9"/>
            <p:cNvSpPr txBox="1">
              <a:spLocks noChangeArrowheads="1"/>
            </p:cNvSpPr>
            <p:nvPr/>
          </p:nvSpPr>
          <p:spPr bwMode="auto">
            <a:xfrm>
              <a:off x="3931920" y="173736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b"/>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Bakery</a:t>
              </a:r>
            </a:p>
          </p:txBody>
        </p:sp>
        <p:sp>
          <p:nvSpPr>
            <p:cNvPr id="21519" name="TextBox 10"/>
            <p:cNvSpPr txBox="1">
              <a:spLocks noChangeArrowheads="1"/>
            </p:cNvSpPr>
            <p:nvPr/>
          </p:nvSpPr>
          <p:spPr bwMode="auto">
            <a:xfrm>
              <a:off x="5394960" y="173736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b"/>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Food Trucks</a:t>
              </a:r>
            </a:p>
          </p:txBody>
        </p:sp>
        <p:sp>
          <p:nvSpPr>
            <p:cNvPr id="21520" name="TextBox 11"/>
            <p:cNvSpPr txBox="1">
              <a:spLocks noChangeArrowheads="1"/>
            </p:cNvSpPr>
            <p:nvPr/>
          </p:nvSpPr>
          <p:spPr bwMode="auto">
            <a:xfrm>
              <a:off x="6858000" y="173736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b"/>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Total</a:t>
              </a:r>
            </a:p>
          </p:txBody>
        </p:sp>
      </p:grpSp>
      <p:sp>
        <p:nvSpPr>
          <p:cNvPr id="18" name="Rectangle 17"/>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
        <p:nvSpPr>
          <p:cNvPr id="21509" name="Title 1"/>
          <p:cNvSpPr>
            <a:spLocks noGrp="1"/>
          </p:cNvSpPr>
          <p:nvPr>
            <p:ph type="title"/>
          </p:nvPr>
        </p:nvSpPr>
        <p:spPr>
          <a:xfrm>
            <a:off x="457200" y="271463"/>
            <a:ext cx="8229600" cy="914400"/>
          </a:xfrm>
        </p:spPr>
        <p:txBody>
          <a:bodyPr/>
          <a:lstStyle/>
          <a:p>
            <a:pPr>
              <a:lnSpc>
                <a:spcPts val="4400"/>
              </a:lnSpc>
            </a:pPr>
            <a:r>
              <a:rPr lang="en-US" altLang="en-US" sz="4000" dirty="0">
                <a:ea typeface="ＭＳ Ｐゴシック" panose="020B0600070205080204" pitchFamily="34" charset="-128"/>
              </a:rPr>
              <a:t>Responsibility Centers,</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Revenues, and </a:t>
            </a:r>
            <a:r>
              <a:rPr lang="en-US" altLang="en-US" sz="4000" dirty="0" smtClean="0">
                <a:ea typeface="ＭＳ Ｐゴシック" panose="020B0600070205080204" pitchFamily="34" charset="-128"/>
              </a:rPr>
              <a:t>Costs (2)</a:t>
            </a:r>
            <a:endParaRPr lang="en-US" altLang="en-US" sz="4000" dirty="0">
              <a:ea typeface="ＭＳ Ｐゴシック" panose="020B0600070205080204" pitchFamily="34" charset="-128"/>
            </a:endParaRPr>
          </a:p>
        </p:txBody>
      </p:sp>
    </p:spTree>
  </p:cSld>
  <p:clrMapOvr>
    <a:masterClrMapping/>
  </p:clrMapOvr>
  <p:transition xmlns:p14="http://schemas.microsoft.com/office/powerpoint/2010/main">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1463"/>
            <a:ext cx="8229600" cy="914400"/>
          </a:xfrm>
        </p:spPr>
        <p:txBody>
          <a:bodyPr/>
          <a:lstStyle/>
          <a:p>
            <a:pPr eaLnBrk="1" hangingPunct="1">
              <a:lnSpc>
                <a:spcPts val="4400"/>
              </a:lnSpc>
            </a:pPr>
            <a:r>
              <a:rPr lang="en-US" altLang="en-US" sz="4000" dirty="0">
                <a:ea typeface="ＭＳ Ｐゴシック" panose="020B0600070205080204" pitchFamily="34" charset="-128"/>
              </a:rPr>
              <a:t>Responsibility Centers,</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Revenues, and </a:t>
            </a:r>
            <a:r>
              <a:rPr lang="en-US" altLang="en-US" sz="4000" dirty="0" smtClean="0">
                <a:ea typeface="ＭＳ Ｐゴシック" panose="020B0600070205080204" pitchFamily="34" charset="-128"/>
              </a:rPr>
              <a:t>Costs (3)</a:t>
            </a:r>
            <a:endParaRPr lang="en-US" altLang="en-US" sz="4000" dirty="0">
              <a:ea typeface="ＭＳ Ｐゴシック" panose="020B0600070205080204" pitchFamily="34" charset="-128"/>
            </a:endParaRPr>
          </a:p>
        </p:txBody>
      </p:sp>
      <p:sp>
        <p:nvSpPr>
          <p:cNvPr id="4" name="Rectangle 3"/>
          <p:cNvSpPr>
            <a:spLocks noChangeArrowheads="1"/>
          </p:cNvSpPr>
          <p:nvPr/>
        </p:nvSpPr>
        <p:spPr bwMode="blackWhite">
          <a:xfrm>
            <a:off x="685800" y="1524000"/>
            <a:ext cx="7620000" cy="4343400"/>
          </a:xfrm>
          <a:prstGeom prst="rect">
            <a:avLst/>
          </a:prstGeom>
          <a:solidFill>
            <a:schemeClr val="accent6">
              <a:lumMod val="60000"/>
              <a:lumOff val="40000"/>
            </a:schemeClr>
          </a:solidFill>
          <a:ln w="12700">
            <a:solidFill>
              <a:schemeClr val="tx2">
                <a:lumMod val="75000"/>
              </a:schemeClr>
            </a:solidFill>
            <a:miter lim="800000"/>
            <a:headEnd type="none" w="sm" len="sm"/>
            <a:tailEnd type="none" w="sm" len="sm"/>
          </a:ln>
        </p:spPr>
        <p:txBody>
          <a:bodyPr lIns="91434" tIns="45717" rIns="91434" bIns="45717" anchor="ctr"/>
          <a:lstStyle/>
          <a:p>
            <a:pPr algn="ctr" defTabSz="272356" eaLnBrk="0" hangingPunct="0">
              <a:defRPr/>
            </a:pPr>
            <a:r>
              <a:rPr lang="en-US" sz="2800" dirty="0">
                <a:solidFill>
                  <a:srgbClr val="000000"/>
                </a:solidFill>
                <a:latin typeface="Gill Sans"/>
                <a:cs typeface="Gill Sans"/>
              </a:rPr>
              <a:t>NOTATIONS from the Income Statement shown on the previous slide</a:t>
            </a:r>
            <a:r>
              <a:rPr lang="en-US" sz="2800" dirty="0" smtClean="0">
                <a:solidFill>
                  <a:srgbClr val="000000"/>
                </a:solidFill>
                <a:latin typeface="Gill Sans"/>
                <a:cs typeface="Gill Sans"/>
              </a:rPr>
              <a:t>:</a:t>
            </a:r>
          </a:p>
          <a:p>
            <a:pPr marL="398462" algn="ctr" defTabSz="272356" eaLnBrk="0" hangingPunct="0">
              <a:defRPr/>
            </a:pPr>
            <a:endParaRPr lang="en-US" sz="2800" dirty="0" smtClean="0">
              <a:solidFill>
                <a:srgbClr val="000000"/>
              </a:solidFill>
              <a:latin typeface="Gill Sans"/>
              <a:cs typeface="Gill Sans"/>
            </a:endParaRPr>
          </a:p>
          <a:p>
            <a:pPr marL="519113" indent="-514350" defTabSz="272356" eaLnBrk="0" hangingPunct="0">
              <a:buFont typeface="+mj-lt"/>
              <a:buAutoNum type="alphaLcParenR"/>
              <a:defRPr/>
            </a:pPr>
            <a:r>
              <a:rPr lang="en-US" sz="2800" dirty="0" smtClean="0">
                <a:solidFill>
                  <a:srgbClr val="000000"/>
                </a:solidFill>
                <a:latin typeface="Gill Sans"/>
                <a:cs typeface="Gill Sans"/>
              </a:rPr>
              <a:t>Includes channel </a:t>
            </a:r>
            <a:r>
              <a:rPr lang="en-US" sz="2800" dirty="0" smtClean="0">
                <a:solidFill>
                  <a:srgbClr val="000000"/>
                </a:solidFill>
                <a:latin typeface="Gill Sans"/>
                <a:cs typeface="Gill Sans"/>
              </a:rPr>
              <a:t>managers’ </a:t>
            </a:r>
            <a:r>
              <a:rPr lang="en-US" sz="2800" dirty="0" smtClean="0">
                <a:solidFill>
                  <a:srgbClr val="000000"/>
                </a:solidFill>
                <a:latin typeface="Gill Sans"/>
                <a:cs typeface="Gill Sans"/>
              </a:rPr>
              <a:t>salaries, but  excludes the President’s (Adam’s) salary.</a:t>
            </a:r>
          </a:p>
          <a:p>
            <a:pPr marL="519113" indent="-514350" defTabSz="272356" eaLnBrk="0" hangingPunct="0">
              <a:buFont typeface="+mj-lt"/>
              <a:buAutoNum type="alphaLcParenR"/>
              <a:defRPr/>
            </a:pPr>
            <a:r>
              <a:rPr lang="en-US" sz="2800" dirty="0" smtClean="0">
                <a:solidFill>
                  <a:srgbClr val="000000"/>
                </a:solidFill>
                <a:latin typeface="Gill Sans"/>
                <a:cs typeface="Gill Sans"/>
              </a:rPr>
              <a:t>The difference between revenues and costs attributable to a specific channel.</a:t>
            </a:r>
          </a:p>
          <a:p>
            <a:pPr marL="519113" indent="-514350" defTabSz="272356" eaLnBrk="0" hangingPunct="0">
              <a:buFont typeface="+mj-lt"/>
              <a:buAutoNum type="alphaLcParenR"/>
              <a:defRPr/>
            </a:pPr>
            <a:r>
              <a:rPr lang="en-US" sz="2800" dirty="0" smtClean="0">
                <a:solidFill>
                  <a:srgbClr val="000000"/>
                </a:solidFill>
                <a:latin typeface="Gill Sans"/>
                <a:cs typeface="Gill Sans"/>
              </a:rPr>
              <a:t>Includes </a:t>
            </a:r>
            <a:r>
              <a:rPr lang="en-US" sz="2800" dirty="0">
                <a:solidFill>
                  <a:srgbClr val="000000"/>
                </a:solidFill>
                <a:latin typeface="Gill Sans"/>
                <a:cs typeface="Gill Sans"/>
              </a:rPr>
              <a:t>the General Manager’s salary</a:t>
            </a:r>
          </a:p>
        </p:txBody>
      </p:sp>
      <p:sp>
        <p:nvSpPr>
          <p:cNvPr id="7" name="Rectangle 6"/>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prstClr val="white"/>
                </a:solidFill>
              </a:rPr>
              <a:t>LO 1-3</a:t>
            </a:r>
          </a:p>
        </p:txBody>
      </p:sp>
    </p:spTree>
    <p:extLst>
      <p:ext uri="{BB962C8B-B14F-4D97-AF65-F5344CB8AC3E}">
        <p14:creationId xmlns:p14="http://schemas.microsoft.com/office/powerpoint/2010/main" val="2627384497"/>
      </p:ext>
    </p:extLst>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19200"/>
            <a:ext cx="6858000" cy="990600"/>
          </a:xfrm>
        </p:spPr>
        <p:txBody>
          <a:bodyPr>
            <a:noAutofit/>
          </a:bodyPr>
          <a:lstStyle/>
          <a:p>
            <a:pPr eaLnBrk="1" fontAlgn="auto" hangingPunct="1">
              <a:spcAft>
                <a:spcPts val="0"/>
              </a:spcAft>
              <a:defRPr/>
            </a:pPr>
            <a:r>
              <a:rPr lang="en-US" dirty="0">
                <a:ea typeface="+mj-ea"/>
                <a:cs typeface="+mj-cs"/>
              </a:rPr>
              <a:t>Cost Accounting: Information for Decision Making</a:t>
            </a:r>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3"/>
              <a:buNone/>
              <a:defRPr/>
            </a:pPr>
            <a:r>
              <a:rPr lang="en-US" dirty="0"/>
              <a:t>Chapter 1</a:t>
            </a:r>
          </a:p>
        </p:txBody>
      </p:sp>
    </p:spTree>
  </p:cSld>
  <p:clrMapOvr>
    <a:masterClrMapping/>
  </p:clrMapOvr>
  <p:transition xmlns:p14="http://schemas.microsoft.com/office/powerpoint/2010/main" spd="med">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017838" y="1189038"/>
            <a:ext cx="31083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AM Bakery</a:t>
            </a:r>
          </a:p>
          <a:p>
            <a:pPr algn="ctr"/>
            <a:r>
              <a:rPr lang="en-US" altLang="en-US" sz="1600" b="1" dirty="0"/>
              <a:t>Bakery Sales</a:t>
            </a:r>
          </a:p>
          <a:p>
            <a:pPr algn="ctr"/>
            <a:r>
              <a:rPr lang="en-US" altLang="en-US" sz="1600" b="1" dirty="0" smtClean="0"/>
              <a:t>Actual and Budgeted Costs</a:t>
            </a:r>
            <a:endParaRPr lang="en-US" altLang="en-US" sz="1600" b="1" dirty="0"/>
          </a:p>
          <a:p>
            <a:pPr algn="ctr"/>
            <a:r>
              <a:rPr lang="en-US" altLang="en-US" sz="1600" b="1" dirty="0"/>
              <a:t>For the Month Ending August 31</a:t>
            </a:r>
          </a:p>
        </p:txBody>
      </p:sp>
      <p:grpSp>
        <p:nvGrpSpPr>
          <p:cNvPr id="22531" name="Group 15"/>
          <p:cNvGrpSpPr>
            <a:grpSpLocks/>
          </p:cNvGrpSpPr>
          <p:nvPr/>
        </p:nvGrpSpPr>
        <p:grpSpPr bwMode="auto">
          <a:xfrm>
            <a:off x="822325" y="2286000"/>
            <a:ext cx="7499350" cy="4114800"/>
            <a:chOff x="822960" y="2011680"/>
            <a:chExt cx="7498080" cy="4114800"/>
          </a:xfrm>
        </p:grpSpPr>
        <p:sp>
          <p:nvSpPr>
            <p:cNvPr id="22534" name="TextBox 5"/>
            <p:cNvSpPr txBox="1">
              <a:spLocks noChangeArrowheads="1"/>
            </p:cNvSpPr>
            <p:nvPr/>
          </p:nvSpPr>
          <p:spPr bwMode="auto">
            <a:xfrm>
              <a:off x="822960" y="2376805"/>
              <a:ext cx="3109386" cy="3749675"/>
            </a:xfrm>
            <a:prstGeom prst="rect">
              <a:avLst/>
            </a:prstGeom>
            <a:solidFill>
              <a:srgbClr val="F79646"/>
            </a:solidFill>
            <a:ln w="12700">
              <a:solidFill>
                <a:schemeClr val="tx1"/>
              </a:solidFill>
              <a:miter lim="800000"/>
              <a:headEnd/>
              <a:tailEnd/>
            </a:ln>
          </p:spPr>
          <p:txBody>
            <a:bodyPr wrap="none" lIns="97530" tIns="48765" rIns="97530" bIns="48765"/>
            <a:lstStyle>
              <a:lvl1pPr defTabSz="1825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1825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1825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1825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1825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182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b="1" dirty="0"/>
                <a:t>Ingredients:</a:t>
              </a:r>
            </a:p>
            <a:p>
              <a:r>
                <a:rPr lang="en-US" altLang="en-US" sz="1400" b="1" dirty="0"/>
                <a:t>	Flour</a:t>
              </a:r>
            </a:p>
            <a:p>
              <a:r>
                <a:rPr lang="en-US" altLang="en-US" sz="1400" b="1" dirty="0"/>
                <a:t>	Butter</a:t>
              </a:r>
            </a:p>
            <a:p>
              <a:r>
                <a:rPr lang="en-US" altLang="en-US" sz="1400" b="1" dirty="0"/>
                <a:t>	Oil</a:t>
              </a:r>
            </a:p>
            <a:p>
              <a:r>
                <a:rPr lang="en-US" altLang="en-US" sz="1400" b="1" dirty="0"/>
                <a:t>	Fruit</a:t>
              </a:r>
            </a:p>
            <a:p>
              <a:r>
                <a:rPr lang="en-US" altLang="en-US" sz="1400" b="1" dirty="0"/>
                <a:t>	Nuts</a:t>
              </a:r>
            </a:p>
            <a:p>
              <a:r>
                <a:rPr lang="en-US" altLang="en-US" sz="1400" b="1" dirty="0"/>
                <a:t>	Chocolate</a:t>
              </a:r>
            </a:p>
            <a:p>
              <a:r>
                <a:rPr lang="en-US" altLang="en-US" sz="1400" b="1" dirty="0"/>
                <a:t>	Other</a:t>
              </a:r>
            </a:p>
            <a:p>
              <a:r>
                <a:rPr lang="en-US" altLang="en-US" sz="1400" b="1" dirty="0"/>
                <a:t>Total Ingredients</a:t>
              </a:r>
            </a:p>
            <a:p>
              <a:r>
                <a:rPr lang="en-US" altLang="en-US" sz="1400" b="1" dirty="0"/>
                <a:t>Labor:</a:t>
              </a:r>
            </a:p>
            <a:p>
              <a:r>
                <a:rPr lang="en-US" altLang="en-US" sz="1400" b="1" dirty="0"/>
                <a:t>	Channel Manager</a:t>
              </a:r>
            </a:p>
            <a:p>
              <a:r>
                <a:rPr lang="en-US" altLang="en-US" sz="1400" b="1" dirty="0"/>
                <a:t>	Other</a:t>
              </a:r>
            </a:p>
            <a:p>
              <a:r>
                <a:rPr lang="en-US" altLang="en-US" sz="1400" b="1" dirty="0"/>
                <a:t>Utilities</a:t>
              </a:r>
            </a:p>
            <a:p>
              <a:r>
                <a:rPr lang="en-US" altLang="en-US" sz="1400" b="1" dirty="0"/>
                <a:t>Rent</a:t>
              </a:r>
            </a:p>
            <a:p>
              <a:r>
                <a:rPr lang="en-US" altLang="en-US" sz="1400" b="1" dirty="0"/>
                <a:t>Marketing</a:t>
              </a:r>
            </a:p>
            <a:p>
              <a:r>
                <a:rPr lang="en-US" altLang="en-US" sz="1400" b="1" dirty="0"/>
                <a:t>Total bakery costs</a:t>
              </a:r>
            </a:p>
            <a:p>
              <a:r>
                <a:rPr lang="en-US" altLang="en-US" sz="1400" b="1" dirty="0"/>
                <a:t>Revenues</a:t>
              </a:r>
            </a:p>
          </p:txBody>
        </p:sp>
        <p:sp>
          <p:nvSpPr>
            <p:cNvPr id="22535" name="TextBox 6"/>
            <p:cNvSpPr txBox="1">
              <a:spLocks noChangeArrowheads="1"/>
            </p:cNvSpPr>
            <p:nvPr/>
          </p:nvSpPr>
          <p:spPr bwMode="auto">
            <a:xfrm>
              <a:off x="3931920" y="2376804"/>
              <a:ext cx="1461839" cy="3749675"/>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1400" b="1" dirty="0"/>
            </a:p>
            <a:p>
              <a:pPr algn="ctr"/>
              <a:r>
                <a:rPr lang="en-US" altLang="en-US" sz="1400" b="1" dirty="0"/>
                <a:t>$  3,900</a:t>
              </a:r>
            </a:p>
            <a:p>
              <a:pPr algn="ctr"/>
              <a:r>
                <a:rPr lang="en-US" altLang="en-US" sz="1400" b="1" dirty="0"/>
                <a:t>    3,500</a:t>
              </a:r>
            </a:p>
            <a:p>
              <a:pPr algn="ctr"/>
              <a:r>
                <a:rPr lang="en-US" altLang="en-US" sz="1400" b="1" dirty="0"/>
                <a:t>    1,700</a:t>
              </a:r>
            </a:p>
            <a:p>
              <a:pPr algn="ctr"/>
              <a:r>
                <a:rPr lang="en-US" altLang="en-US" sz="1400" b="1" dirty="0"/>
                <a:t>    1,300</a:t>
              </a:r>
            </a:p>
            <a:p>
              <a:pPr algn="ctr"/>
              <a:r>
                <a:rPr lang="en-US" altLang="en-US" sz="1400" b="1" dirty="0"/>
                <a:t>     </a:t>
              </a:r>
              <a:r>
                <a:rPr lang="en-US" altLang="en-US" sz="1400" b="1" dirty="0" smtClean="0"/>
                <a:t> 900</a:t>
              </a:r>
              <a:endParaRPr lang="en-US" altLang="en-US" sz="1400" b="1" dirty="0"/>
            </a:p>
            <a:p>
              <a:pPr algn="ctr"/>
              <a:r>
                <a:rPr lang="en-US" altLang="en-US" sz="1400" b="1" dirty="0"/>
                <a:t>   </a:t>
              </a:r>
              <a:r>
                <a:rPr lang="en-US" altLang="en-US" sz="1400" b="1" dirty="0" smtClean="0"/>
                <a:t>   </a:t>
              </a:r>
              <a:r>
                <a:rPr lang="en-US" altLang="en-US" sz="1400" b="1" dirty="0"/>
                <a:t>800</a:t>
              </a:r>
            </a:p>
            <a:p>
              <a:pPr algn="ctr"/>
              <a:r>
                <a:rPr lang="en-US" altLang="en-US" sz="1400" b="1" dirty="0"/>
                <a:t>     </a:t>
              </a:r>
              <a:r>
                <a:rPr lang="en-US" altLang="en-US" sz="1400" b="1" dirty="0" smtClean="0"/>
                <a:t> </a:t>
              </a:r>
              <a:r>
                <a:rPr lang="en-US" altLang="en-US" sz="1400" b="1" u="sng" dirty="0" smtClean="0"/>
                <a:t>400</a:t>
              </a:r>
              <a:endParaRPr lang="en-US" altLang="en-US" sz="1400" b="1" u="sng" dirty="0"/>
            </a:p>
            <a:p>
              <a:pPr algn="ctr"/>
              <a:r>
                <a:rPr lang="en-US" altLang="en-US" sz="1400" b="1" dirty="0"/>
                <a:t>$12,500</a:t>
              </a:r>
            </a:p>
            <a:p>
              <a:pPr algn="ctr"/>
              <a:endParaRPr lang="en-US" altLang="en-US" sz="1400" b="1" dirty="0"/>
            </a:p>
            <a:p>
              <a:pPr algn="ctr"/>
              <a:r>
                <a:rPr lang="en-US" altLang="en-US" sz="1400" b="1" dirty="0"/>
                <a:t> $4,500</a:t>
              </a:r>
            </a:p>
            <a:p>
              <a:pPr algn="ctr"/>
              <a:r>
                <a:rPr lang="en-US" altLang="en-US" sz="1400" b="1" dirty="0"/>
                <a:t> 10,700</a:t>
              </a:r>
            </a:p>
            <a:p>
              <a:pPr algn="ctr"/>
              <a:r>
                <a:rPr lang="en-US" altLang="en-US" sz="1400" b="1" dirty="0"/>
                <a:t>    2,400</a:t>
              </a:r>
            </a:p>
            <a:p>
              <a:pPr algn="ctr"/>
              <a:r>
                <a:rPr lang="en-US" altLang="en-US" sz="1400" b="1" dirty="0"/>
                <a:t>   3,600</a:t>
              </a:r>
            </a:p>
            <a:p>
              <a:pPr algn="ctr"/>
              <a:r>
                <a:rPr lang="en-US" altLang="en-US" sz="1400" b="1" u="sng" dirty="0"/>
                <a:t>      200</a:t>
              </a:r>
            </a:p>
            <a:p>
              <a:pPr algn="ctr"/>
              <a:r>
                <a:rPr lang="en-US" altLang="en-US" sz="1400" b="1" u="dbl" dirty="0"/>
                <a:t>$33,900</a:t>
              </a:r>
            </a:p>
            <a:p>
              <a:pPr algn="ctr"/>
              <a:r>
                <a:rPr lang="en-US" altLang="en-US" sz="1400" b="1" dirty="0"/>
                <a:t>$52,200</a:t>
              </a:r>
              <a:endParaRPr lang="en-US" altLang="en-US" sz="1200" b="1" dirty="0"/>
            </a:p>
          </p:txBody>
        </p:sp>
        <p:sp>
          <p:nvSpPr>
            <p:cNvPr id="22536" name="TextBox 7"/>
            <p:cNvSpPr txBox="1">
              <a:spLocks noChangeArrowheads="1"/>
            </p:cNvSpPr>
            <p:nvPr/>
          </p:nvSpPr>
          <p:spPr bwMode="auto">
            <a:xfrm>
              <a:off x="5394186" y="2376805"/>
              <a:ext cx="1463427" cy="3749675"/>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1400" b="1" dirty="0"/>
            </a:p>
            <a:p>
              <a:pPr algn="ctr"/>
              <a:r>
                <a:rPr lang="en-US" altLang="en-US" sz="1400" b="1" dirty="0"/>
                <a:t>$  3,700</a:t>
              </a:r>
            </a:p>
            <a:p>
              <a:pPr algn="ctr"/>
              <a:r>
                <a:rPr lang="en-US" altLang="en-US" sz="1400" b="1" dirty="0"/>
                <a:t>    3,400</a:t>
              </a:r>
            </a:p>
            <a:p>
              <a:pPr algn="ctr"/>
              <a:r>
                <a:rPr lang="en-US" altLang="en-US" sz="1400" b="1" dirty="0"/>
                <a:t>    1,800</a:t>
              </a:r>
            </a:p>
            <a:p>
              <a:pPr algn="ctr"/>
              <a:r>
                <a:rPr lang="en-US" altLang="en-US" sz="1400" b="1" dirty="0"/>
                <a:t>    1,000</a:t>
              </a:r>
            </a:p>
            <a:p>
              <a:pPr algn="ctr"/>
              <a:r>
                <a:rPr lang="en-US" altLang="en-US" sz="1400" b="1" dirty="0"/>
                <a:t>  </a:t>
              </a:r>
              <a:r>
                <a:rPr lang="en-US" altLang="en-US" sz="1400" b="1" dirty="0" smtClean="0"/>
                <a:t>    </a:t>
              </a:r>
              <a:r>
                <a:rPr lang="en-US" altLang="en-US" sz="1400" b="1" dirty="0"/>
                <a:t>800</a:t>
              </a:r>
            </a:p>
            <a:p>
              <a:pPr algn="ctr"/>
              <a:r>
                <a:rPr lang="en-US" altLang="en-US" sz="1400" b="1" dirty="0"/>
                <a:t>  </a:t>
              </a:r>
              <a:r>
                <a:rPr lang="en-US" altLang="en-US" sz="1400" b="1" dirty="0" smtClean="0"/>
                <a:t>    </a:t>
              </a:r>
              <a:r>
                <a:rPr lang="en-US" altLang="en-US" sz="1400" b="1" dirty="0"/>
                <a:t>800</a:t>
              </a:r>
            </a:p>
            <a:p>
              <a:pPr algn="ctr"/>
              <a:r>
                <a:rPr lang="en-US" altLang="en-US" sz="1400" b="1" u="sng" dirty="0"/>
                <a:t>  </a:t>
              </a:r>
              <a:r>
                <a:rPr lang="en-US" altLang="en-US" sz="1400" b="1" u="sng" dirty="0" smtClean="0"/>
                <a:t>    </a:t>
              </a:r>
              <a:r>
                <a:rPr lang="en-US" altLang="en-US" sz="1400" b="1" u="sng" dirty="0"/>
                <a:t>300</a:t>
              </a:r>
            </a:p>
            <a:p>
              <a:pPr algn="ctr"/>
              <a:r>
                <a:rPr lang="en-US" altLang="en-US" sz="1400" b="1" dirty="0"/>
                <a:t>$11,800</a:t>
              </a:r>
            </a:p>
            <a:p>
              <a:pPr algn="ctr"/>
              <a:r>
                <a:rPr lang="en-US" altLang="en-US" sz="1400" b="1" dirty="0"/>
                <a:t>    </a:t>
              </a:r>
            </a:p>
            <a:p>
              <a:pPr algn="ctr"/>
              <a:r>
                <a:rPr lang="en-US" altLang="en-US" sz="1400" b="1" dirty="0"/>
                <a:t> $4,500</a:t>
              </a:r>
            </a:p>
            <a:p>
              <a:pPr algn="ctr"/>
              <a:r>
                <a:rPr lang="en-US" altLang="en-US" sz="1400" b="1" dirty="0"/>
                <a:t> 10,900</a:t>
              </a:r>
            </a:p>
            <a:p>
              <a:pPr algn="ctr"/>
              <a:r>
                <a:rPr lang="en-US" altLang="en-US" sz="1400" b="1" dirty="0"/>
                <a:t>    2,300</a:t>
              </a:r>
            </a:p>
            <a:p>
              <a:pPr algn="ctr"/>
              <a:r>
                <a:rPr lang="en-US" altLang="en-US" sz="1400" b="1" dirty="0"/>
                <a:t>    3,600</a:t>
              </a:r>
            </a:p>
            <a:p>
              <a:pPr algn="ctr"/>
              <a:r>
                <a:rPr lang="en-US" altLang="en-US" sz="1400" b="1" u="sng" dirty="0"/>
                <a:t>       100</a:t>
              </a:r>
            </a:p>
            <a:p>
              <a:pPr algn="ctr"/>
              <a:r>
                <a:rPr lang="en-US" altLang="en-US" sz="1400" b="1" u="dbl" dirty="0"/>
                <a:t>$33,200</a:t>
              </a:r>
            </a:p>
            <a:p>
              <a:pPr algn="ctr"/>
              <a:r>
                <a:rPr lang="en-US" altLang="en-US" sz="1400" b="1" dirty="0"/>
                <a:t>  $52,200</a:t>
              </a:r>
            </a:p>
          </p:txBody>
        </p:sp>
        <p:sp>
          <p:nvSpPr>
            <p:cNvPr id="22537" name="TextBox 8"/>
            <p:cNvSpPr txBox="1">
              <a:spLocks noChangeArrowheads="1"/>
            </p:cNvSpPr>
            <p:nvPr/>
          </p:nvSpPr>
          <p:spPr bwMode="auto">
            <a:xfrm>
              <a:off x="6857613" y="2376805"/>
              <a:ext cx="1463427" cy="3749675"/>
            </a:xfrm>
            <a:prstGeom prst="rect">
              <a:avLst/>
            </a:prstGeom>
            <a:solidFill>
              <a:srgbClr val="F79646"/>
            </a:solidFill>
            <a:ln w="12700">
              <a:solidFill>
                <a:schemeClr val="tx1"/>
              </a:solidFill>
              <a:miter lim="800000"/>
              <a:headEnd/>
              <a:tailEnd/>
            </a:ln>
          </p:spPr>
          <p:txBody>
            <a:bodyPr wrap="none" lIns="97530" tIns="48765" rIns="97530" bIns="48765"/>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1200" b="1" dirty="0"/>
            </a:p>
            <a:p>
              <a:pPr algn="ctr"/>
              <a:r>
                <a:rPr lang="en-US" altLang="en-US" sz="1400" b="1" dirty="0"/>
                <a:t>$ 200</a:t>
              </a:r>
            </a:p>
            <a:p>
              <a:pPr algn="ctr"/>
              <a:r>
                <a:rPr lang="en-US" altLang="en-US" sz="1400" b="1" dirty="0"/>
                <a:t>   100</a:t>
              </a:r>
            </a:p>
            <a:p>
              <a:pPr algn="ctr"/>
              <a:r>
                <a:rPr lang="en-US" altLang="en-US" sz="1400" b="1" dirty="0"/>
                <a:t>    (100)</a:t>
              </a:r>
            </a:p>
            <a:p>
              <a:pPr algn="ctr"/>
              <a:r>
                <a:rPr lang="en-US" altLang="en-US" sz="1400" b="1" dirty="0"/>
                <a:t>   300</a:t>
              </a:r>
            </a:p>
            <a:p>
              <a:pPr algn="ctr"/>
              <a:r>
                <a:rPr lang="en-US" altLang="en-US" sz="1400" b="1" dirty="0"/>
                <a:t>    </a:t>
              </a:r>
              <a:r>
                <a:rPr lang="en-US" altLang="en-US" sz="1400" b="1" dirty="0" smtClean="0"/>
                <a:t>100   </a:t>
              </a:r>
              <a:endParaRPr lang="en-US" altLang="en-US" sz="1400" b="1" dirty="0"/>
            </a:p>
            <a:p>
              <a:pPr algn="ctr"/>
              <a:r>
                <a:rPr lang="en-US" altLang="en-US" sz="1400" b="1" dirty="0"/>
                <a:t>    -0-</a:t>
              </a:r>
            </a:p>
            <a:p>
              <a:pPr algn="ctr"/>
              <a:r>
                <a:rPr lang="en-US" altLang="en-US" sz="1400" b="1" u="sng" dirty="0"/>
                <a:t>   100</a:t>
              </a:r>
            </a:p>
            <a:p>
              <a:pPr algn="ctr"/>
              <a:r>
                <a:rPr lang="en-US" altLang="en-US" sz="1400" b="1" dirty="0"/>
                <a:t> $700</a:t>
              </a:r>
            </a:p>
            <a:p>
              <a:pPr algn="ctr"/>
              <a:r>
                <a:rPr lang="en-US" altLang="en-US" sz="1400" b="1" dirty="0"/>
                <a:t>      </a:t>
              </a:r>
            </a:p>
            <a:p>
              <a:pPr algn="ctr"/>
              <a:r>
                <a:rPr lang="en-US" altLang="en-US" sz="1400" b="1" dirty="0"/>
                <a:t>$ -0-</a:t>
              </a:r>
            </a:p>
            <a:p>
              <a:pPr algn="ctr"/>
              <a:r>
                <a:rPr lang="en-US" altLang="en-US" sz="1400" b="1" dirty="0"/>
                <a:t>   (200)</a:t>
              </a:r>
            </a:p>
            <a:p>
              <a:pPr algn="ctr"/>
              <a:r>
                <a:rPr lang="en-US" altLang="en-US" sz="1400" b="1" dirty="0"/>
                <a:t>     100  </a:t>
              </a:r>
            </a:p>
            <a:p>
              <a:pPr algn="ctr"/>
              <a:r>
                <a:rPr lang="en-US" altLang="en-US" sz="1400" b="1" dirty="0"/>
                <a:t>    -0-</a:t>
              </a:r>
            </a:p>
            <a:p>
              <a:pPr algn="ctr"/>
              <a:r>
                <a:rPr lang="en-US" altLang="en-US" sz="1400" b="1" u="sng" dirty="0"/>
                <a:t>    100</a:t>
              </a:r>
            </a:p>
            <a:p>
              <a:pPr algn="ctr"/>
              <a:r>
                <a:rPr lang="en-US" altLang="en-US" sz="1400" b="1" u="dbl" dirty="0"/>
                <a:t>  $700</a:t>
              </a:r>
            </a:p>
            <a:p>
              <a:pPr algn="ctr"/>
              <a:r>
                <a:rPr lang="en-US" altLang="en-US" sz="1600" b="1" dirty="0"/>
                <a:t>  -0-</a:t>
              </a:r>
            </a:p>
          </p:txBody>
        </p:sp>
        <p:sp>
          <p:nvSpPr>
            <p:cNvPr id="22538" name="TextBox 9"/>
            <p:cNvSpPr txBox="1">
              <a:spLocks noChangeArrowheads="1"/>
            </p:cNvSpPr>
            <p:nvPr/>
          </p:nvSpPr>
          <p:spPr bwMode="auto">
            <a:xfrm>
              <a:off x="3931920" y="2011680"/>
              <a:ext cx="14630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Actual</a:t>
              </a:r>
            </a:p>
          </p:txBody>
        </p:sp>
        <p:sp>
          <p:nvSpPr>
            <p:cNvPr id="22539" name="TextBox 10"/>
            <p:cNvSpPr txBox="1">
              <a:spLocks noChangeArrowheads="1"/>
            </p:cNvSpPr>
            <p:nvPr/>
          </p:nvSpPr>
          <p:spPr bwMode="auto">
            <a:xfrm>
              <a:off x="5394960" y="2011680"/>
              <a:ext cx="14630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smtClean="0"/>
                <a:t>Budgeted</a:t>
              </a:r>
              <a:endParaRPr lang="en-US" altLang="en-US" sz="1600" b="1" dirty="0"/>
            </a:p>
          </p:txBody>
        </p:sp>
        <p:sp>
          <p:nvSpPr>
            <p:cNvPr id="22540" name="TextBox 11"/>
            <p:cNvSpPr txBox="1">
              <a:spLocks noChangeArrowheads="1"/>
            </p:cNvSpPr>
            <p:nvPr/>
          </p:nvSpPr>
          <p:spPr bwMode="auto">
            <a:xfrm>
              <a:off x="6858000" y="2011680"/>
              <a:ext cx="14630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t>Difference</a:t>
              </a:r>
            </a:p>
          </p:txBody>
        </p:sp>
      </p:grpSp>
      <p:sp>
        <p:nvSpPr>
          <p:cNvPr id="14" name="Rectangle 13"/>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
        <p:nvSpPr>
          <p:cNvPr id="22533" name="Title 1"/>
          <p:cNvSpPr>
            <a:spLocks noGrp="1"/>
          </p:cNvSpPr>
          <p:nvPr>
            <p:ph type="title"/>
          </p:nvPr>
        </p:nvSpPr>
        <p:spPr>
          <a:xfrm>
            <a:off x="457200" y="271463"/>
            <a:ext cx="8229600" cy="914400"/>
          </a:xfrm>
        </p:spPr>
        <p:txBody>
          <a:bodyPr/>
          <a:lstStyle/>
          <a:p>
            <a:pPr>
              <a:lnSpc>
                <a:spcPts val="4400"/>
              </a:lnSpc>
            </a:pPr>
            <a:r>
              <a:rPr lang="en-US" altLang="en-US" sz="4000" dirty="0">
                <a:ea typeface="ＭＳ Ｐゴシック" panose="020B0600070205080204" pitchFamily="34" charset="-128"/>
              </a:rPr>
              <a:t>Responsibility Centers,</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Revenues, and </a:t>
            </a:r>
            <a:r>
              <a:rPr lang="en-US" altLang="en-US" sz="4000" dirty="0" smtClean="0">
                <a:ea typeface="ＭＳ Ｐゴシック" panose="020B0600070205080204" pitchFamily="34" charset="-128"/>
              </a:rPr>
              <a:t>Costs (4)</a:t>
            </a:r>
            <a:endParaRPr lang="en-US" altLang="en-US" sz="4000" dirty="0">
              <a:ea typeface="ＭＳ Ｐゴシック" panose="020B0600070205080204" pitchFamily="34" charset="-128"/>
            </a:endParaRPr>
          </a:p>
        </p:txBody>
      </p:sp>
    </p:spTree>
  </p:cSld>
  <p:clrMapOvr>
    <a:masterClrMapping/>
  </p:clrMapOvr>
  <p:transition xmlns:p14="http://schemas.microsoft.com/office/powerpoint/2010/mai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Trends in Cost Accounting</a:t>
            </a:r>
          </a:p>
        </p:txBody>
      </p:sp>
      <p:sp>
        <p:nvSpPr>
          <p:cNvPr id="4" name="Rectangle 3" descr="Rectangle: Click to edit Master text styles&#10;Second level&#10;Third level&#10;Fourth level&#10;Fifth level"/>
          <p:cNvSpPr>
            <a:spLocks noChangeArrowheads="1"/>
          </p:cNvSpPr>
          <p:nvPr/>
        </p:nvSpPr>
        <p:spPr bwMode="auto">
          <a:xfrm>
            <a:off x="1828800" y="18288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3500"/>
              </a:lnSpc>
              <a:buFont typeface="Wingdings" panose="05000000000000000000" pitchFamily="2" charset="2"/>
              <a:buAutoNum type="arabicPeriod"/>
            </a:pPr>
            <a:r>
              <a:rPr lang="en-US" altLang="en-US" sz="2400" dirty="0">
                <a:cs typeface="Arial" panose="020B0604020202020204" pitchFamily="34" charset="0"/>
              </a:rPr>
              <a:t> Research and development</a:t>
            </a:r>
          </a:p>
          <a:p>
            <a:pPr>
              <a:lnSpc>
                <a:spcPts val="3500"/>
              </a:lnSpc>
              <a:buFont typeface="Wingdings" panose="05000000000000000000" pitchFamily="2" charset="2"/>
              <a:buAutoNum type="arabicPeriod"/>
            </a:pPr>
            <a:r>
              <a:rPr lang="en-US" altLang="en-US" sz="2400" dirty="0">
                <a:cs typeface="Arial" panose="020B0604020202020204" pitchFamily="34" charset="0"/>
              </a:rPr>
              <a:t> Design</a:t>
            </a:r>
          </a:p>
          <a:p>
            <a:pPr>
              <a:lnSpc>
                <a:spcPts val="3500"/>
              </a:lnSpc>
              <a:buFont typeface="Wingdings" panose="05000000000000000000" pitchFamily="2" charset="2"/>
              <a:buAutoNum type="arabicPeriod"/>
            </a:pPr>
            <a:r>
              <a:rPr lang="en-US" altLang="en-US" sz="2400" dirty="0">
                <a:cs typeface="Arial" panose="020B0604020202020204" pitchFamily="34" charset="0"/>
              </a:rPr>
              <a:t> Purchasing</a:t>
            </a:r>
          </a:p>
          <a:p>
            <a:pPr>
              <a:lnSpc>
                <a:spcPts val="3500"/>
              </a:lnSpc>
              <a:buFont typeface="Wingdings" panose="05000000000000000000" pitchFamily="2" charset="2"/>
              <a:buAutoNum type="arabicPeriod"/>
            </a:pPr>
            <a:r>
              <a:rPr lang="en-US" altLang="en-US" sz="2400" dirty="0">
                <a:cs typeface="Arial" panose="020B0604020202020204" pitchFamily="34" charset="0"/>
              </a:rPr>
              <a:t> Production</a:t>
            </a:r>
          </a:p>
          <a:p>
            <a:pPr>
              <a:lnSpc>
                <a:spcPts val="3500"/>
              </a:lnSpc>
              <a:buFont typeface="Wingdings" panose="05000000000000000000" pitchFamily="2" charset="2"/>
              <a:buAutoNum type="arabicPeriod"/>
            </a:pPr>
            <a:r>
              <a:rPr lang="en-US" altLang="en-US" sz="2400" dirty="0">
                <a:cs typeface="Arial" panose="020B0604020202020204" pitchFamily="34" charset="0"/>
              </a:rPr>
              <a:t> Marketing </a:t>
            </a:r>
          </a:p>
          <a:p>
            <a:pPr>
              <a:lnSpc>
                <a:spcPts val="3500"/>
              </a:lnSpc>
              <a:buFont typeface="Wingdings" panose="05000000000000000000" pitchFamily="2" charset="2"/>
              <a:buAutoNum type="arabicPeriod"/>
            </a:pPr>
            <a:r>
              <a:rPr lang="en-US" altLang="en-US" sz="2400" dirty="0">
                <a:cs typeface="Arial" panose="020B0604020202020204" pitchFamily="34" charset="0"/>
              </a:rPr>
              <a:t> Distribution </a:t>
            </a:r>
          </a:p>
          <a:p>
            <a:pPr>
              <a:lnSpc>
                <a:spcPts val="3500"/>
              </a:lnSpc>
              <a:buFont typeface="Wingdings" panose="05000000000000000000" pitchFamily="2" charset="2"/>
              <a:buAutoNum type="arabicPeriod"/>
            </a:pPr>
            <a:r>
              <a:rPr lang="en-US" altLang="en-US" sz="2400" dirty="0">
                <a:cs typeface="Arial" panose="020B0604020202020204" pitchFamily="34" charset="0"/>
              </a:rPr>
              <a:t> Customer service</a:t>
            </a:r>
          </a:p>
          <a:p>
            <a:pPr>
              <a:lnSpc>
                <a:spcPts val="3500"/>
              </a:lnSpc>
            </a:pPr>
            <a:r>
              <a:rPr lang="en-US" altLang="en-US" sz="2400" dirty="0">
                <a:cs typeface="Arial" panose="020B0604020202020204" pitchFamily="34" charset="0"/>
              </a:rPr>
              <a:t>8. ERP – Enterprise resource planning</a:t>
            </a:r>
          </a:p>
          <a:p>
            <a:pPr>
              <a:lnSpc>
                <a:spcPts val="3500"/>
              </a:lnSpc>
            </a:pPr>
            <a:r>
              <a:rPr lang="en-US" altLang="en-US" sz="2400" dirty="0">
                <a:cs typeface="Arial" panose="020B0604020202020204" pitchFamily="34" charset="0"/>
              </a:rPr>
              <a:t>9. Creating value in the organization</a:t>
            </a:r>
          </a:p>
        </p:txBody>
      </p:sp>
      <p:sp>
        <p:nvSpPr>
          <p:cNvPr id="23556" name="Rectangle 4"/>
          <p:cNvSpPr>
            <a:spLocks noChangeArrowheads="1"/>
          </p:cNvSpPr>
          <p:nvPr/>
        </p:nvSpPr>
        <p:spPr bwMode="auto">
          <a:xfrm>
            <a:off x="1600200" y="1279525"/>
            <a:ext cx="5943600" cy="45720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rgbClr val="0000CC"/>
                </a:solidFill>
              </a:rPr>
              <a:t>LO 1-4</a:t>
            </a:r>
            <a:r>
              <a:rPr lang="en-US" altLang="en-US" sz="2400" dirty="0">
                <a:solidFill>
                  <a:srgbClr val="0000CC"/>
                </a:solidFill>
              </a:rPr>
              <a:t>	</a:t>
            </a:r>
            <a:r>
              <a:rPr lang="en-US" altLang="en-US" sz="2000" dirty="0"/>
              <a:t>Identify current trends in cost accounting.</a:t>
            </a:r>
          </a:p>
        </p:txBody>
      </p:sp>
      <p:sp>
        <p:nvSpPr>
          <p:cNvPr id="6" name="Rectangle 5"/>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1463"/>
            <a:ext cx="8229600" cy="914400"/>
          </a:xfrm>
        </p:spPr>
        <p:txBody>
          <a:bodyPr/>
          <a:lstStyle/>
          <a:p>
            <a:pPr eaLnBrk="1" hangingPunct="1">
              <a:lnSpc>
                <a:spcPts val="4400"/>
              </a:lnSpc>
            </a:pPr>
            <a:r>
              <a:rPr lang="en-US" altLang="en-US" sz="4000" dirty="0">
                <a:ea typeface="ＭＳ Ｐゴシック" panose="020B0600070205080204" pitchFamily="34" charset="-128"/>
              </a:rPr>
              <a:t>Cost Accounting in</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Research and Development</a:t>
            </a:r>
          </a:p>
        </p:txBody>
      </p:sp>
      <p:sp>
        <p:nvSpPr>
          <p:cNvPr id="4" name="TextBox 3"/>
          <p:cNvSpPr txBox="1">
            <a:spLocks noChangeArrowheads="1"/>
          </p:cNvSpPr>
          <p:nvPr/>
        </p:nvSpPr>
        <p:spPr bwMode="auto">
          <a:xfrm>
            <a:off x="822325" y="1371600"/>
            <a:ext cx="7499350" cy="944563"/>
          </a:xfrm>
          <a:prstGeom prst="rect">
            <a:avLst/>
          </a:prstGeom>
          <a:solidFill>
            <a:schemeClr val="accent6">
              <a:lumMod val="60000"/>
              <a:lumOff val="40000"/>
            </a:schemeClr>
          </a:solidFill>
          <a:ln w="9525">
            <a:solidFill>
              <a:schemeClr val="tx2">
                <a:lumMod val="75000"/>
              </a:schemeClr>
            </a:solidFill>
            <a:miter lim="800000"/>
            <a:headEnd/>
            <a:tailEnd/>
          </a:ln>
        </p:spPr>
        <p:txBody>
          <a:bodyPr lIns="91434" tIns="45717" rIns="91434" bIns="45717"/>
          <a:lstStyle/>
          <a:p>
            <a:pPr algn="ctr" defTabSz="272356" eaLnBrk="0" hangingPunct="0">
              <a:defRPr/>
            </a:pPr>
            <a:r>
              <a:rPr lang="en-US" sz="2800" dirty="0">
                <a:solidFill>
                  <a:srgbClr val="000000"/>
                </a:solidFill>
                <a:latin typeface="Gill Sans"/>
                <a:cs typeface="Gill Sans"/>
              </a:rPr>
              <a:t>Lean manufacturing techniques are not simply about production. </a:t>
            </a:r>
          </a:p>
        </p:txBody>
      </p:sp>
      <p:sp>
        <p:nvSpPr>
          <p:cNvPr id="5" name="TextBox 4"/>
          <p:cNvSpPr txBox="1">
            <a:spLocks noChangeArrowheads="1"/>
          </p:cNvSpPr>
          <p:nvPr/>
        </p:nvSpPr>
        <p:spPr bwMode="auto">
          <a:xfrm>
            <a:off x="822325" y="2620963"/>
            <a:ext cx="7499350" cy="1447800"/>
          </a:xfrm>
          <a:prstGeom prst="rect">
            <a:avLst/>
          </a:prstGeom>
          <a:solidFill>
            <a:schemeClr val="accent6">
              <a:lumMod val="60000"/>
              <a:lumOff val="40000"/>
            </a:schemeClr>
          </a:solidFill>
          <a:ln w="9525">
            <a:solidFill>
              <a:schemeClr val="tx2">
                <a:lumMod val="75000"/>
              </a:schemeClr>
            </a:solidFill>
            <a:miter lim="800000"/>
            <a:headEnd/>
            <a:tailEnd/>
          </a:ln>
        </p:spPr>
        <p:txBody>
          <a:bodyPr lIns="91434" tIns="45717" rIns="91434" bIns="45717"/>
          <a:lstStyle/>
          <a:p>
            <a:pPr algn="ctr" defTabSz="272356" eaLnBrk="0" hangingPunct="0">
              <a:defRPr/>
            </a:pPr>
            <a:r>
              <a:rPr lang="en-US" sz="2800" dirty="0">
                <a:solidFill>
                  <a:srgbClr val="000000"/>
                </a:solidFill>
                <a:latin typeface="Gill Sans"/>
                <a:cs typeface="Gill Sans"/>
              </a:rPr>
              <a:t>Companies partner with suppliers in the development stage to ensure cost-effective deigns for products.</a:t>
            </a:r>
          </a:p>
        </p:txBody>
      </p:sp>
      <p:sp>
        <p:nvSpPr>
          <p:cNvPr id="7" name="Rectangle 6"/>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Cost Accounting in Design</a:t>
            </a:r>
          </a:p>
        </p:txBody>
      </p:sp>
      <p:sp>
        <p:nvSpPr>
          <p:cNvPr id="4" name="TextBox 3"/>
          <p:cNvSpPr txBox="1">
            <a:spLocks noChangeArrowheads="1"/>
          </p:cNvSpPr>
          <p:nvPr/>
        </p:nvSpPr>
        <p:spPr bwMode="auto">
          <a:xfrm>
            <a:off x="1096963" y="1447800"/>
            <a:ext cx="6950075" cy="990600"/>
          </a:xfrm>
          <a:prstGeom prst="rect">
            <a:avLst/>
          </a:prstGeom>
          <a:solidFill>
            <a:schemeClr val="bg1">
              <a:lumMod val="85000"/>
            </a:schemeClr>
          </a:solidFill>
          <a:ln w="9525">
            <a:solidFill>
              <a:srgbClr val="000000"/>
            </a:solidFill>
            <a:miter lim="800000"/>
            <a:headEnd/>
            <a:tailEnd/>
          </a:ln>
        </p:spPr>
        <p:txBody>
          <a:bodyPr lIns="91434" tIns="45717" rIns="91434" bIns="45717"/>
          <a:lstStyle/>
          <a:p>
            <a:pPr algn="ctr" defTabSz="272356" eaLnBrk="0" hangingPunct="0">
              <a:defRPr/>
            </a:pPr>
            <a:r>
              <a:rPr lang="en-US" sz="2800" dirty="0">
                <a:solidFill>
                  <a:srgbClr val="000000"/>
                </a:solidFill>
                <a:latin typeface="Gill Sans"/>
                <a:cs typeface="Gill Sans"/>
              </a:rPr>
              <a:t>Product designers must write detailed specifications on a product’s design. </a:t>
            </a:r>
          </a:p>
        </p:txBody>
      </p:sp>
      <p:sp>
        <p:nvSpPr>
          <p:cNvPr id="5" name="Rectangle 3" descr="Rectangle: Click to edit Master text styles&#10;Second level&#10;Third level&#10;Fourth level&#10;Fifth level"/>
          <p:cNvSpPr>
            <a:spLocks noChangeArrowheads="1"/>
          </p:cNvSpPr>
          <p:nvPr/>
        </p:nvSpPr>
        <p:spPr bwMode="auto">
          <a:xfrm>
            <a:off x="1096963" y="4171950"/>
            <a:ext cx="6950075" cy="1847850"/>
          </a:xfrm>
          <a:prstGeom prst="rect">
            <a:avLst/>
          </a:prstGeom>
          <a:solidFill>
            <a:schemeClr val="bg1">
              <a:lumMod val="85000"/>
            </a:schemeClr>
          </a:solidFill>
          <a:ln w="9525">
            <a:solidFill>
              <a:srgbClr val="000000"/>
            </a:solidFill>
            <a:miter lim="800000"/>
            <a:headEnd/>
            <a:tailEnd/>
          </a:ln>
        </p:spPr>
        <p:txBody>
          <a:bodyPr lIns="91434" tIns="45717" rIns="91434" bIns="45717"/>
          <a:lstStyle/>
          <a:p>
            <a:pPr algn="ctr" defTabSz="272356" eaLnBrk="0" hangingPunct="0">
              <a:defRPr/>
            </a:pPr>
            <a:r>
              <a:rPr lang="en-US" sz="2800" dirty="0">
                <a:solidFill>
                  <a:srgbClr val="000000"/>
                </a:solidFill>
                <a:latin typeface="Gill Sans"/>
                <a:cs typeface="Gill Sans"/>
              </a:rPr>
              <a:t>Activity-based costing (ABC) assigns costs of activities needed to make a product, then sums the cost of those activities to compute the total cost of the product.</a:t>
            </a:r>
          </a:p>
        </p:txBody>
      </p:sp>
      <p:sp>
        <p:nvSpPr>
          <p:cNvPr id="6" name="TextBox 5"/>
          <p:cNvSpPr txBox="1">
            <a:spLocks noChangeArrowheads="1"/>
          </p:cNvSpPr>
          <p:nvPr/>
        </p:nvSpPr>
        <p:spPr bwMode="auto">
          <a:xfrm>
            <a:off x="1096963" y="2786063"/>
            <a:ext cx="6950075" cy="1023937"/>
          </a:xfrm>
          <a:prstGeom prst="rect">
            <a:avLst/>
          </a:prstGeom>
          <a:solidFill>
            <a:schemeClr val="bg1">
              <a:lumMod val="85000"/>
            </a:schemeClr>
          </a:solidFill>
          <a:ln w="9525">
            <a:solidFill>
              <a:srgbClr val="000000"/>
            </a:solidFill>
            <a:miter lim="800000"/>
            <a:headEnd/>
            <a:tailEnd/>
          </a:ln>
        </p:spPr>
        <p:txBody>
          <a:bodyPr lIns="91434" tIns="45717" rIns="91434" bIns="45717"/>
          <a:lstStyle/>
          <a:p>
            <a:pPr algn="ctr" defTabSz="272356" eaLnBrk="0" hangingPunct="0">
              <a:defRPr/>
            </a:pPr>
            <a:r>
              <a:rPr lang="en-US" sz="2800" dirty="0">
                <a:solidFill>
                  <a:srgbClr val="000000"/>
                </a:solidFill>
                <a:latin typeface="Gill Sans"/>
                <a:cs typeface="Gill Sans"/>
              </a:rPr>
              <a:t>This is often referred to as design for manufacturing (DFM).</a:t>
            </a:r>
          </a:p>
        </p:txBody>
      </p:sp>
      <p:sp>
        <p:nvSpPr>
          <p:cNvPr id="9" name="Rectangle 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Cost Accounting in Purchasing</a:t>
            </a:r>
          </a:p>
        </p:txBody>
      </p:sp>
      <p:sp>
        <p:nvSpPr>
          <p:cNvPr id="4" name="TextBox 3"/>
          <p:cNvSpPr txBox="1">
            <a:spLocks noChangeArrowheads="1"/>
          </p:cNvSpPr>
          <p:nvPr/>
        </p:nvSpPr>
        <p:spPr bwMode="auto">
          <a:xfrm>
            <a:off x="1096963" y="1646238"/>
            <a:ext cx="6950075" cy="822325"/>
          </a:xfrm>
          <a:prstGeom prst="rect">
            <a:avLst/>
          </a:prstGeom>
          <a:solidFill>
            <a:schemeClr val="bg1">
              <a:lumMod val="85000"/>
            </a:schemeClr>
          </a:solidFill>
          <a:ln w="9525">
            <a:solidFill>
              <a:schemeClr val="tx1"/>
            </a:solidFill>
            <a:miter lim="800000"/>
            <a:headEnd/>
            <a:tailEnd/>
          </a:ln>
        </p:spPr>
        <p:txBody>
          <a:bodyPr lIns="91434" tIns="45717" rIns="91434" bIns="45717"/>
          <a:lstStyle/>
          <a:p>
            <a:pPr algn="ctr" defTabSz="272356" eaLnBrk="0" hangingPunct="0">
              <a:defRPr/>
            </a:pPr>
            <a:r>
              <a:rPr lang="en-US" sz="2400" dirty="0">
                <a:latin typeface="Gill Sans"/>
                <a:cs typeface="Gill Sans"/>
              </a:rPr>
              <a:t>Performance measurement indicates how well a process is working.</a:t>
            </a:r>
          </a:p>
        </p:txBody>
      </p:sp>
      <p:sp>
        <p:nvSpPr>
          <p:cNvPr id="6" name="TextBox 5"/>
          <p:cNvSpPr txBox="1">
            <a:spLocks noChangeArrowheads="1"/>
          </p:cNvSpPr>
          <p:nvPr/>
        </p:nvSpPr>
        <p:spPr bwMode="auto">
          <a:xfrm>
            <a:off x="1096963" y="2714625"/>
            <a:ext cx="6950075" cy="457200"/>
          </a:xfrm>
          <a:prstGeom prst="rect">
            <a:avLst/>
          </a:prstGeom>
          <a:solidFill>
            <a:schemeClr val="bg1">
              <a:lumMod val="85000"/>
            </a:schemeClr>
          </a:solidFill>
          <a:ln w="9525">
            <a:solidFill>
              <a:schemeClr val="tx1"/>
            </a:solidFill>
            <a:miter lim="800000"/>
            <a:headEnd/>
            <a:tailEnd/>
          </a:ln>
        </p:spPr>
        <p:txBody>
          <a:bodyPr lIns="91434" tIns="45717" rIns="91434" bIns="45717"/>
          <a:lstStyle/>
          <a:p>
            <a:pPr algn="ctr" defTabSz="272356" eaLnBrk="0" hangingPunct="0">
              <a:defRPr/>
            </a:pPr>
            <a:r>
              <a:rPr lang="en-US" sz="2400" dirty="0">
                <a:latin typeface="Gill Sans"/>
                <a:cs typeface="Gill Sans"/>
              </a:rPr>
              <a:t>It minimizes unnecessary transaction processes.</a:t>
            </a:r>
          </a:p>
        </p:txBody>
      </p:sp>
      <p:sp>
        <p:nvSpPr>
          <p:cNvPr id="8" name="TextBox 7"/>
          <p:cNvSpPr txBox="1">
            <a:spLocks noChangeArrowheads="1"/>
          </p:cNvSpPr>
          <p:nvPr/>
        </p:nvSpPr>
        <p:spPr bwMode="auto">
          <a:xfrm>
            <a:off x="1096963" y="3417887"/>
            <a:ext cx="6980237" cy="908050"/>
          </a:xfrm>
          <a:prstGeom prst="rect">
            <a:avLst/>
          </a:prstGeom>
          <a:solidFill>
            <a:schemeClr val="bg1">
              <a:lumMod val="85000"/>
            </a:schemeClr>
          </a:solidFill>
          <a:ln w="9525">
            <a:solidFill>
              <a:schemeClr val="tx1"/>
            </a:solidFill>
            <a:miter lim="800000"/>
            <a:headEnd/>
            <a:tailEnd/>
          </a:ln>
        </p:spPr>
        <p:txBody>
          <a:bodyPr lIns="91434" tIns="45717" rIns="91434" bIns="45717"/>
          <a:lstStyle/>
          <a:p>
            <a:pPr algn="ctr" defTabSz="272356" eaLnBrk="0" hangingPunct="0">
              <a:defRPr/>
            </a:pPr>
            <a:r>
              <a:rPr lang="en-US" sz="2400" dirty="0">
                <a:latin typeface="Gill Sans"/>
                <a:cs typeface="Gill Sans"/>
              </a:rPr>
              <a:t>Benchmarking methods measure products, services, and activities against the best performance.</a:t>
            </a:r>
          </a:p>
        </p:txBody>
      </p:sp>
      <p:sp>
        <p:nvSpPr>
          <p:cNvPr id="9" name="Rectangle 3" descr="Rectangle: Click to edit Master text styles&#10;Second level&#10;Third level&#10;Fourth level&#10;Fifth level"/>
          <p:cNvSpPr>
            <a:spLocks noChangeArrowheads="1"/>
          </p:cNvSpPr>
          <p:nvPr/>
        </p:nvSpPr>
        <p:spPr bwMode="auto">
          <a:xfrm>
            <a:off x="1096963" y="4572000"/>
            <a:ext cx="6950075" cy="822325"/>
          </a:xfrm>
          <a:prstGeom prst="rect">
            <a:avLst/>
          </a:prstGeom>
          <a:solidFill>
            <a:schemeClr val="bg1">
              <a:lumMod val="85000"/>
            </a:schemeClr>
          </a:solidFill>
          <a:ln w="9525">
            <a:solidFill>
              <a:schemeClr val="tx1"/>
            </a:solidFill>
            <a:miter lim="800000"/>
            <a:headEnd/>
            <a:tailEnd/>
          </a:ln>
        </p:spPr>
        <p:txBody>
          <a:bodyPr lIns="91434" tIns="45717" rIns="91434" bIns="45717"/>
          <a:lstStyle/>
          <a:p>
            <a:pPr algn="ctr" defTabSz="272356" eaLnBrk="0" hangingPunct="0">
              <a:defRPr/>
            </a:pPr>
            <a:r>
              <a:rPr lang="en-US" sz="2400" dirty="0">
                <a:latin typeface="Gill Sans"/>
                <a:cs typeface="Gill Sans"/>
              </a:rPr>
              <a:t>Benchmarking is an ongoing process resulting in continuous improvement.</a:t>
            </a:r>
          </a:p>
        </p:txBody>
      </p:sp>
      <p:sp>
        <p:nvSpPr>
          <p:cNvPr id="10" name="Rectangle 9"/>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Cost Accounting in Production</a:t>
            </a:r>
          </a:p>
        </p:txBody>
      </p:sp>
      <p:sp>
        <p:nvSpPr>
          <p:cNvPr id="4" name="TextBox 3"/>
          <p:cNvSpPr txBox="1">
            <a:spLocks noChangeArrowheads="1"/>
          </p:cNvSpPr>
          <p:nvPr/>
        </p:nvSpPr>
        <p:spPr bwMode="auto">
          <a:xfrm>
            <a:off x="1096963" y="1646238"/>
            <a:ext cx="6950075" cy="1096962"/>
          </a:xfrm>
          <a:prstGeom prst="rect">
            <a:avLst/>
          </a:prstGeom>
          <a:solidFill>
            <a:schemeClr val="accent6">
              <a:lumMod val="40000"/>
              <a:lumOff val="60000"/>
            </a:schemeClr>
          </a:solidFill>
          <a:ln w="9525">
            <a:solidFill>
              <a:schemeClr val="tx1"/>
            </a:solidFill>
            <a:miter lim="800000"/>
            <a:headEnd/>
            <a:tailEnd/>
          </a:ln>
        </p:spPr>
        <p:txBody>
          <a:bodyPr lIns="91434" tIns="45717" rIns="91434" bIns="45717"/>
          <a:lstStyle/>
          <a:p>
            <a:pPr algn="ctr" defTabSz="272356" eaLnBrk="0" hangingPunct="0">
              <a:defRPr/>
            </a:pPr>
            <a:r>
              <a:rPr lang="en-US" sz="2800" dirty="0">
                <a:latin typeface="Gill Sans"/>
                <a:cs typeface="Gill Sans"/>
              </a:rPr>
              <a:t>A lean accounting system provides measures at a work cell or process level.</a:t>
            </a:r>
          </a:p>
        </p:txBody>
      </p:sp>
      <p:sp>
        <p:nvSpPr>
          <p:cNvPr id="8" name="Rectangle 3" descr="Rectangle: Click to edit Master text styles&#10;Second level&#10;Third level&#10;Fourth level&#10;Fifth level"/>
          <p:cNvSpPr>
            <a:spLocks noChangeArrowheads="1"/>
          </p:cNvSpPr>
          <p:nvPr/>
        </p:nvSpPr>
        <p:spPr bwMode="auto">
          <a:xfrm>
            <a:off x="1096963" y="2971801"/>
            <a:ext cx="6950075" cy="1066800"/>
          </a:xfrm>
          <a:prstGeom prst="rect">
            <a:avLst/>
          </a:prstGeom>
          <a:solidFill>
            <a:schemeClr val="accent6">
              <a:lumMod val="40000"/>
              <a:lumOff val="60000"/>
            </a:schemeClr>
          </a:solidFill>
          <a:ln w="9525">
            <a:solidFill>
              <a:schemeClr val="tx1"/>
            </a:solidFill>
            <a:miter lim="800000"/>
            <a:headEnd/>
            <a:tailEnd/>
          </a:ln>
        </p:spPr>
        <p:txBody>
          <a:bodyPr lIns="91434" tIns="45717" rIns="91434" bIns="45717"/>
          <a:lstStyle/>
          <a:p>
            <a:pPr algn="ctr" defTabSz="272356" eaLnBrk="0" hangingPunct="0">
              <a:defRPr/>
            </a:pPr>
            <a:r>
              <a:rPr lang="en-US" sz="2800" dirty="0">
                <a:latin typeface="Gill Sans"/>
                <a:cs typeface="Gill Sans"/>
              </a:rPr>
              <a:t>JIT is an inventory system designed to lower the cost of maintaining excess inventory.</a:t>
            </a:r>
          </a:p>
        </p:txBody>
      </p:sp>
      <p:sp>
        <p:nvSpPr>
          <p:cNvPr id="9" name="Rectangle 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Cost Accounting in Marketing</a:t>
            </a:r>
          </a:p>
        </p:txBody>
      </p:sp>
      <p:sp>
        <p:nvSpPr>
          <p:cNvPr id="4" name="TextBox 3"/>
          <p:cNvSpPr txBox="1">
            <a:spLocks noChangeArrowheads="1"/>
          </p:cNvSpPr>
          <p:nvPr/>
        </p:nvSpPr>
        <p:spPr bwMode="auto">
          <a:xfrm>
            <a:off x="1736725" y="1524000"/>
            <a:ext cx="5670550" cy="2209800"/>
          </a:xfrm>
          <a:prstGeom prst="rect">
            <a:avLst/>
          </a:prstGeom>
          <a:solidFill>
            <a:schemeClr val="accent6">
              <a:lumMod val="40000"/>
              <a:lumOff val="60000"/>
            </a:schemeClr>
          </a:solidFill>
          <a:ln w="9525">
            <a:solidFill>
              <a:schemeClr val="tx1"/>
            </a:solidFill>
            <a:miter lim="800000"/>
            <a:headEnd/>
            <a:tailEnd/>
          </a:ln>
        </p:spPr>
        <p:txBody>
          <a:bodyPr lIns="91434" tIns="45717" rIns="91434" bIns="45717"/>
          <a:lstStyle/>
          <a:p>
            <a:pPr algn="ctr" defTabSz="272356" eaLnBrk="0" hangingPunct="0">
              <a:defRPr/>
            </a:pPr>
            <a:r>
              <a:rPr lang="en-US" sz="2800" dirty="0">
                <a:latin typeface="Gill Sans"/>
                <a:cs typeface="Gill Sans"/>
              </a:rPr>
              <a:t>Customer relationship management (CRM) is a system that allows firms to target profitable customers by assessing </a:t>
            </a:r>
            <a:r>
              <a:rPr lang="en-US" sz="2800" dirty="0" smtClean="0">
                <a:latin typeface="Gill Sans"/>
                <a:cs typeface="Gill Sans"/>
              </a:rPr>
              <a:t>customer revenues </a:t>
            </a:r>
            <a:r>
              <a:rPr lang="en-US" sz="2800" dirty="0">
                <a:latin typeface="Gill Sans"/>
                <a:cs typeface="Gill Sans"/>
              </a:rPr>
              <a:t>and costs. </a:t>
            </a:r>
          </a:p>
        </p:txBody>
      </p:sp>
      <p:sp>
        <p:nvSpPr>
          <p:cNvPr id="6" name="TextBox 5"/>
          <p:cNvSpPr txBox="1">
            <a:spLocks noChangeArrowheads="1"/>
          </p:cNvSpPr>
          <p:nvPr/>
        </p:nvSpPr>
        <p:spPr bwMode="auto">
          <a:xfrm>
            <a:off x="1736725" y="3994150"/>
            <a:ext cx="5670550" cy="1873250"/>
          </a:xfrm>
          <a:prstGeom prst="rect">
            <a:avLst/>
          </a:prstGeom>
          <a:solidFill>
            <a:schemeClr val="accent6">
              <a:lumMod val="40000"/>
              <a:lumOff val="60000"/>
            </a:schemeClr>
          </a:solidFill>
          <a:ln w="9525">
            <a:solidFill>
              <a:schemeClr val="tx1"/>
            </a:solidFill>
            <a:miter lim="800000"/>
            <a:headEnd/>
            <a:tailEnd/>
          </a:ln>
        </p:spPr>
        <p:txBody>
          <a:bodyPr lIns="91434" tIns="45717" rIns="91434" bIns="45717"/>
          <a:lstStyle/>
          <a:p>
            <a:pPr algn="ctr" defTabSz="272356" eaLnBrk="0" hangingPunct="0">
              <a:defRPr/>
            </a:pPr>
            <a:r>
              <a:rPr lang="en-US" sz="2800" dirty="0">
                <a:latin typeface="Gill Sans"/>
                <a:cs typeface="Gill Sans"/>
              </a:rPr>
              <a:t>Harrah’s Entertainment provides </a:t>
            </a:r>
            <a:r>
              <a:rPr lang="en-US" sz="2800" dirty="0" smtClean="0">
                <a:latin typeface="Gill Sans"/>
                <a:cs typeface="Gill Sans"/>
              </a:rPr>
              <a:t>complimentary </a:t>
            </a:r>
            <a:r>
              <a:rPr lang="en-US" sz="2800" dirty="0">
                <a:latin typeface="Gill Sans"/>
                <a:cs typeface="Gill Sans"/>
              </a:rPr>
              <a:t>services to some customers (typically called “comping”).</a:t>
            </a:r>
          </a:p>
        </p:txBody>
      </p:sp>
      <p:sp>
        <p:nvSpPr>
          <p:cNvPr id="9" name="Rectangle 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Cost Accounting in Distribution</a:t>
            </a:r>
          </a:p>
        </p:txBody>
      </p:sp>
      <p:sp>
        <p:nvSpPr>
          <p:cNvPr id="4" name="TextBox 3"/>
          <p:cNvSpPr txBox="1">
            <a:spLocks noChangeArrowheads="1"/>
          </p:cNvSpPr>
          <p:nvPr/>
        </p:nvSpPr>
        <p:spPr bwMode="auto">
          <a:xfrm>
            <a:off x="1096963" y="1646238"/>
            <a:ext cx="6950075" cy="1189037"/>
          </a:xfrm>
          <a:prstGeom prst="rect">
            <a:avLst/>
          </a:prstGeom>
          <a:solidFill>
            <a:schemeClr val="bg1">
              <a:lumMod val="75000"/>
            </a:schemeClr>
          </a:solidFill>
          <a:ln w="9525">
            <a:solidFill>
              <a:schemeClr val="tx1"/>
            </a:solidFill>
            <a:miter lim="800000"/>
            <a:headEnd/>
            <a:tailEnd/>
          </a:ln>
        </p:spPr>
        <p:txBody>
          <a:bodyPr lIns="91434" tIns="45717" rIns="91434" bIns="45717"/>
          <a:lstStyle/>
          <a:p>
            <a:pPr algn="ctr" defTabSz="272356" eaLnBrk="0" hangingPunct="0">
              <a:defRPr/>
            </a:pPr>
            <a:r>
              <a:rPr lang="en-US" sz="2400" dirty="0">
                <a:latin typeface="Gill Sans"/>
                <a:cs typeface="Gill Sans"/>
              </a:rPr>
              <a:t>Outsourcing occurs when a firm’s activities are performed by another organization or individual in the supply or distribution chain.</a:t>
            </a:r>
          </a:p>
        </p:txBody>
      </p:sp>
      <p:sp>
        <p:nvSpPr>
          <p:cNvPr id="6" name="TextBox 5"/>
          <p:cNvSpPr txBox="1">
            <a:spLocks noChangeArrowheads="1"/>
          </p:cNvSpPr>
          <p:nvPr/>
        </p:nvSpPr>
        <p:spPr bwMode="auto">
          <a:xfrm>
            <a:off x="1096963" y="3017838"/>
            <a:ext cx="6950075" cy="457200"/>
          </a:xfrm>
          <a:prstGeom prst="rect">
            <a:avLst/>
          </a:prstGeom>
          <a:solidFill>
            <a:schemeClr val="bg1">
              <a:lumMod val="75000"/>
            </a:schemeClr>
          </a:solidFill>
          <a:ln w="9525">
            <a:solidFill>
              <a:schemeClr val="tx1"/>
            </a:solidFill>
            <a:miter lim="800000"/>
            <a:headEnd/>
            <a:tailEnd/>
          </a:ln>
        </p:spPr>
        <p:txBody>
          <a:bodyPr wrap="none" lIns="91434" tIns="45717" rIns="91434" bIns="45717"/>
          <a:lstStyle/>
          <a:p>
            <a:pPr algn="ctr" defTabSz="272356" eaLnBrk="0" hangingPunct="0">
              <a:defRPr/>
            </a:pPr>
            <a:r>
              <a:rPr lang="en-US" sz="2400" dirty="0">
                <a:latin typeface="Gill Sans"/>
                <a:cs typeface="Gill Sans"/>
              </a:rPr>
              <a:t>Nikon, for example, relies on UPS for distribution.</a:t>
            </a:r>
          </a:p>
        </p:txBody>
      </p:sp>
      <p:sp>
        <p:nvSpPr>
          <p:cNvPr id="9" name="Rectangle 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Cost Accounting in </a:t>
            </a:r>
            <a:r>
              <a:rPr lang="en-US" altLang="en-US" sz="4000" dirty="0" smtClean="0">
                <a:ea typeface="ＭＳ Ｐゴシック" panose="020B0600070205080204" pitchFamily="34" charset="-128"/>
              </a:rPr>
              <a:t/>
            </a:r>
            <a:br>
              <a:rPr lang="en-US" altLang="en-US" sz="4000" dirty="0" smtClean="0">
                <a:ea typeface="ＭＳ Ｐゴシック" panose="020B0600070205080204" pitchFamily="34" charset="-128"/>
              </a:rPr>
            </a:br>
            <a:r>
              <a:rPr lang="en-US" altLang="en-US" sz="4000" dirty="0" smtClean="0">
                <a:ea typeface="ＭＳ Ｐゴシック" panose="020B0600070205080204" pitchFamily="34" charset="-128"/>
              </a:rPr>
              <a:t>Customer </a:t>
            </a:r>
            <a:r>
              <a:rPr lang="en-US" altLang="en-US" sz="4000" dirty="0">
                <a:ea typeface="ＭＳ Ｐゴシック" panose="020B0600070205080204" pitchFamily="34" charset="-128"/>
              </a:rPr>
              <a:t>Service</a:t>
            </a:r>
          </a:p>
        </p:txBody>
      </p:sp>
      <p:sp>
        <p:nvSpPr>
          <p:cNvPr id="7" name="TextBox 6"/>
          <p:cNvSpPr txBox="1">
            <a:spLocks noChangeArrowheads="1"/>
          </p:cNvSpPr>
          <p:nvPr/>
        </p:nvSpPr>
        <p:spPr bwMode="auto">
          <a:xfrm>
            <a:off x="1638300" y="1598613"/>
            <a:ext cx="5867400" cy="1068387"/>
          </a:xfrm>
          <a:prstGeom prst="rect">
            <a:avLst/>
          </a:prstGeom>
          <a:solidFill>
            <a:schemeClr val="accent6">
              <a:lumMod val="60000"/>
              <a:lumOff val="40000"/>
            </a:schemeClr>
          </a:solidFill>
          <a:ln w="9525">
            <a:solidFill>
              <a:schemeClr val="tx1"/>
            </a:solidFill>
            <a:miter lim="800000"/>
            <a:headEnd/>
            <a:tailEnd/>
          </a:ln>
        </p:spPr>
        <p:txBody>
          <a:bodyPr lIns="91434" tIns="45717" rIns="91434" bIns="45717"/>
          <a:lstStyle/>
          <a:p>
            <a:pPr algn="ctr" defTabSz="272356" eaLnBrk="0" hangingPunct="0">
              <a:defRPr/>
            </a:pPr>
            <a:r>
              <a:rPr lang="en-US" sz="2800" dirty="0">
                <a:latin typeface="Gill Sans"/>
                <a:cs typeface="Gill Sans"/>
              </a:rPr>
              <a:t>TQM is a management method which focuses on excelling in all dimensions.</a:t>
            </a:r>
          </a:p>
        </p:txBody>
      </p:sp>
      <p:sp>
        <p:nvSpPr>
          <p:cNvPr id="8" name="Rectangle 3" descr="Rectangle: Click to edit Master text styles&#10;Second level&#10;Third level&#10;Fourth level&#10;Fifth level"/>
          <p:cNvSpPr>
            <a:spLocks noChangeArrowheads="1"/>
          </p:cNvSpPr>
          <p:nvPr/>
        </p:nvSpPr>
        <p:spPr bwMode="auto">
          <a:xfrm>
            <a:off x="1638300" y="4343400"/>
            <a:ext cx="5867400" cy="1447800"/>
          </a:xfrm>
          <a:prstGeom prst="rect">
            <a:avLst/>
          </a:prstGeom>
          <a:solidFill>
            <a:schemeClr val="accent6">
              <a:lumMod val="60000"/>
              <a:lumOff val="40000"/>
            </a:schemeClr>
          </a:solidFill>
          <a:ln w="9525">
            <a:solidFill>
              <a:schemeClr val="tx1"/>
            </a:solidFill>
            <a:miter lim="800000"/>
            <a:headEnd/>
            <a:tailEnd/>
          </a:ln>
        </p:spPr>
        <p:txBody>
          <a:bodyPr lIns="91434" tIns="45717" rIns="91434" bIns="45717"/>
          <a:lstStyle/>
          <a:p>
            <a:pPr algn="ctr" defTabSz="272356" eaLnBrk="0" hangingPunct="0">
              <a:defRPr/>
            </a:pPr>
            <a:r>
              <a:rPr lang="en-US" sz="2800" dirty="0">
                <a:latin typeface="Gill Sans"/>
                <a:cs typeface="Gill Sans"/>
              </a:rPr>
              <a:t>Cost of quality (COQ) is a system that identifies the costs of producing defective items.</a:t>
            </a:r>
          </a:p>
        </p:txBody>
      </p:sp>
      <p:sp>
        <p:nvSpPr>
          <p:cNvPr id="9" name="TextBox 8"/>
          <p:cNvSpPr txBox="1">
            <a:spLocks noChangeArrowheads="1"/>
          </p:cNvSpPr>
          <p:nvPr/>
        </p:nvSpPr>
        <p:spPr bwMode="auto">
          <a:xfrm>
            <a:off x="1638300" y="3008312"/>
            <a:ext cx="5867400" cy="993775"/>
          </a:xfrm>
          <a:prstGeom prst="rect">
            <a:avLst/>
          </a:prstGeom>
          <a:solidFill>
            <a:schemeClr val="accent6">
              <a:lumMod val="60000"/>
              <a:lumOff val="40000"/>
            </a:schemeClr>
          </a:solidFill>
          <a:ln w="9525">
            <a:solidFill>
              <a:schemeClr val="tx1"/>
            </a:solidFill>
            <a:miter lim="800000"/>
            <a:headEnd/>
            <a:tailEnd/>
          </a:ln>
        </p:spPr>
        <p:txBody>
          <a:bodyPr lIns="91434" tIns="45717" rIns="91434" bIns="45717"/>
          <a:lstStyle/>
          <a:p>
            <a:pPr algn="ctr" defTabSz="272356" eaLnBrk="0" hangingPunct="0">
              <a:defRPr/>
            </a:pPr>
            <a:r>
              <a:rPr lang="en-US" sz="2800" dirty="0">
                <a:latin typeface="Gill Sans"/>
                <a:cs typeface="Gill Sans"/>
              </a:rPr>
              <a:t>The emphasis is placed on quality. Quality is defined by the customer.</a:t>
            </a:r>
          </a:p>
        </p:txBody>
      </p:sp>
      <p:sp>
        <p:nvSpPr>
          <p:cNvPr id="11" name="Rectangle 10"/>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Enterprise Resource Planning</a:t>
            </a:r>
          </a:p>
        </p:txBody>
      </p:sp>
      <p:sp>
        <p:nvSpPr>
          <p:cNvPr id="4" name="Text Box 3"/>
          <p:cNvSpPr txBox="1">
            <a:spLocks noChangeArrowheads="1"/>
          </p:cNvSpPr>
          <p:nvPr/>
        </p:nvSpPr>
        <p:spPr bwMode="auto">
          <a:xfrm>
            <a:off x="838200" y="1325900"/>
            <a:ext cx="71326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800" dirty="0">
                <a:cs typeface="Arial" panose="020B0604020202020204" pitchFamily="34" charset="0"/>
              </a:rPr>
              <a:t>Information technology linking various processes of the enterprise into a single comprehensive information system</a:t>
            </a:r>
          </a:p>
        </p:txBody>
      </p:sp>
      <p:sp>
        <p:nvSpPr>
          <p:cNvPr id="7" name="AutoShape 6"/>
          <p:cNvSpPr>
            <a:spLocks noChangeArrowheads="1"/>
          </p:cNvSpPr>
          <p:nvPr/>
        </p:nvSpPr>
        <p:spPr bwMode="auto">
          <a:xfrm>
            <a:off x="3475038" y="3416395"/>
            <a:ext cx="2193925" cy="1279525"/>
          </a:xfrm>
          <a:prstGeom prst="plaque">
            <a:avLst>
              <a:gd name="adj" fmla="val 16667"/>
            </a:avLst>
          </a:prstGeom>
          <a:solidFill>
            <a:srgbClr val="F79646"/>
          </a:solidFill>
          <a:ln w="12700">
            <a:solidFill>
              <a:schemeClr val="tx1"/>
            </a:solidFill>
            <a:miter lim="800000"/>
            <a:headEnd/>
            <a:tailEnd/>
          </a:ln>
        </p:spPr>
        <p:txBody>
          <a:bodyPr wrap="none" lIns="91434" tIns="45717" rIns="91434" bIns="45717"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Technology</a:t>
            </a:r>
          </a:p>
        </p:txBody>
      </p:sp>
      <p:grpSp>
        <p:nvGrpSpPr>
          <p:cNvPr id="2" name="Group 20"/>
          <p:cNvGrpSpPr>
            <a:grpSpLocks/>
          </p:cNvGrpSpPr>
          <p:nvPr/>
        </p:nvGrpSpPr>
        <p:grpSpPr bwMode="auto">
          <a:xfrm>
            <a:off x="457200" y="2959196"/>
            <a:ext cx="3017838" cy="1112452"/>
            <a:chOff x="457200" y="2834640"/>
            <a:chExt cx="3017520" cy="1112773"/>
          </a:xfrm>
        </p:grpSpPr>
        <p:sp>
          <p:nvSpPr>
            <p:cNvPr id="31763" name="AutoShape 4"/>
            <p:cNvSpPr>
              <a:spLocks noChangeArrowheads="1"/>
            </p:cNvSpPr>
            <p:nvPr/>
          </p:nvSpPr>
          <p:spPr bwMode="auto">
            <a:xfrm>
              <a:off x="457200" y="2834640"/>
              <a:ext cx="2195282" cy="914664"/>
            </a:xfrm>
            <a:prstGeom prst="rect">
              <a:avLst/>
            </a:prstGeom>
            <a:solidFill>
              <a:srgbClr val="F79646"/>
            </a:solidFill>
            <a:ln w="12700">
              <a:solidFill>
                <a:schemeClr val="tx1"/>
              </a:solidFill>
              <a:round/>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Purchasing</a:t>
              </a:r>
            </a:p>
          </p:txBody>
        </p:sp>
        <p:cxnSp>
          <p:nvCxnSpPr>
            <p:cNvPr id="12" name="Straight Arrow Connector 11"/>
            <p:cNvCxnSpPr>
              <a:stCxn id="7" idx="1"/>
              <a:endCxn id="31763" idx="3"/>
            </p:cNvCxnSpPr>
            <p:nvPr/>
          </p:nvCxnSpPr>
          <p:spPr>
            <a:xfrm flipH="1" flipV="1">
              <a:off x="2652482" y="3291972"/>
              <a:ext cx="822238" cy="65544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1"/>
          <p:cNvGrpSpPr>
            <a:grpSpLocks/>
          </p:cNvGrpSpPr>
          <p:nvPr/>
        </p:nvGrpSpPr>
        <p:grpSpPr bwMode="auto">
          <a:xfrm>
            <a:off x="457200" y="4071648"/>
            <a:ext cx="3017838" cy="1081470"/>
            <a:chOff x="457200" y="3947416"/>
            <a:chExt cx="3017520" cy="1081784"/>
          </a:xfrm>
        </p:grpSpPr>
        <p:sp>
          <p:nvSpPr>
            <p:cNvPr id="31761" name="AutoShape 5"/>
            <p:cNvSpPr>
              <a:spLocks noChangeArrowheads="1"/>
            </p:cNvSpPr>
            <p:nvPr/>
          </p:nvSpPr>
          <p:spPr bwMode="auto">
            <a:xfrm>
              <a:off x="457200" y="4114535"/>
              <a:ext cx="2195282" cy="914665"/>
            </a:xfrm>
            <a:prstGeom prst="rect">
              <a:avLst/>
            </a:prstGeom>
            <a:solidFill>
              <a:srgbClr val="F79646"/>
            </a:solidFill>
            <a:ln w="12700">
              <a:solidFill>
                <a:schemeClr val="tx1"/>
              </a:solidFill>
              <a:round/>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Human </a:t>
              </a:r>
            </a:p>
            <a:p>
              <a:pPr algn="ctr"/>
              <a:r>
                <a:rPr lang="en-US" altLang="en-US" sz="2400" dirty="0">
                  <a:cs typeface="Arial" panose="020B0604020202020204" pitchFamily="34" charset="0"/>
                </a:rPr>
                <a:t>Resources</a:t>
              </a:r>
            </a:p>
          </p:txBody>
        </p:sp>
        <p:cxnSp>
          <p:nvCxnSpPr>
            <p:cNvPr id="14" name="Straight Arrow Connector 13"/>
            <p:cNvCxnSpPr>
              <a:stCxn id="7" idx="1"/>
              <a:endCxn id="31761" idx="3"/>
            </p:cNvCxnSpPr>
            <p:nvPr/>
          </p:nvCxnSpPr>
          <p:spPr>
            <a:xfrm flipH="1">
              <a:off x="2652482" y="3947416"/>
              <a:ext cx="822238" cy="62445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22"/>
          <p:cNvGrpSpPr>
            <a:grpSpLocks/>
          </p:cNvGrpSpPr>
          <p:nvPr/>
        </p:nvGrpSpPr>
        <p:grpSpPr bwMode="auto">
          <a:xfrm>
            <a:off x="3475038" y="4711410"/>
            <a:ext cx="2193925" cy="1448187"/>
            <a:chOff x="3474720" y="4586696"/>
            <a:chExt cx="2194560" cy="1448344"/>
          </a:xfrm>
        </p:grpSpPr>
        <p:sp>
          <p:nvSpPr>
            <p:cNvPr id="31759" name="AutoShape 9"/>
            <p:cNvSpPr>
              <a:spLocks noChangeArrowheads="1"/>
            </p:cNvSpPr>
            <p:nvPr/>
          </p:nvSpPr>
          <p:spPr bwMode="auto">
            <a:xfrm>
              <a:off x="3474720" y="5120541"/>
              <a:ext cx="2194560" cy="914499"/>
            </a:xfrm>
            <a:prstGeom prst="rect">
              <a:avLst/>
            </a:prstGeom>
            <a:solidFill>
              <a:srgbClr val="F79646"/>
            </a:solidFill>
            <a:ln w="12700">
              <a:solidFill>
                <a:schemeClr val="tx1"/>
              </a:solidFill>
              <a:round/>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Marketing</a:t>
              </a:r>
            </a:p>
          </p:txBody>
        </p:sp>
        <p:cxnSp>
          <p:nvCxnSpPr>
            <p:cNvPr id="16" name="Straight Arrow Connector 15"/>
            <p:cNvCxnSpPr>
              <a:stCxn id="7" idx="2"/>
              <a:endCxn id="31759" idx="0"/>
            </p:cNvCxnSpPr>
            <p:nvPr/>
          </p:nvCxnSpPr>
          <p:spPr>
            <a:xfrm>
              <a:off x="4572001" y="4586696"/>
              <a:ext cx="0" cy="53384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24"/>
          <p:cNvGrpSpPr>
            <a:grpSpLocks/>
          </p:cNvGrpSpPr>
          <p:nvPr/>
        </p:nvGrpSpPr>
        <p:grpSpPr bwMode="auto">
          <a:xfrm>
            <a:off x="5668963" y="2959203"/>
            <a:ext cx="3017837" cy="1220887"/>
            <a:chOff x="5669280" y="2834640"/>
            <a:chExt cx="3017520" cy="1221236"/>
          </a:xfrm>
        </p:grpSpPr>
        <p:sp>
          <p:nvSpPr>
            <p:cNvPr id="31757" name="AutoShape 7"/>
            <p:cNvSpPr>
              <a:spLocks noChangeArrowheads="1"/>
            </p:cNvSpPr>
            <p:nvPr/>
          </p:nvSpPr>
          <p:spPr bwMode="auto">
            <a:xfrm>
              <a:off x="6491519" y="2834640"/>
              <a:ext cx="2195281" cy="914664"/>
            </a:xfrm>
            <a:prstGeom prst="rect">
              <a:avLst/>
            </a:prstGeom>
            <a:solidFill>
              <a:srgbClr val="F79646"/>
            </a:solidFill>
            <a:ln w="12700">
              <a:solidFill>
                <a:schemeClr val="tx1"/>
              </a:solidFill>
              <a:round/>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Production</a:t>
              </a:r>
            </a:p>
          </p:txBody>
        </p:sp>
        <p:cxnSp>
          <p:nvCxnSpPr>
            <p:cNvPr id="18" name="Straight Arrow Connector 17"/>
            <p:cNvCxnSpPr>
              <a:stCxn id="7" idx="3"/>
            </p:cNvCxnSpPr>
            <p:nvPr/>
          </p:nvCxnSpPr>
          <p:spPr>
            <a:xfrm flipV="1">
              <a:off x="5669280" y="3415928"/>
              <a:ext cx="822239" cy="63994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23"/>
          <p:cNvGrpSpPr>
            <a:grpSpLocks/>
          </p:cNvGrpSpPr>
          <p:nvPr/>
        </p:nvGrpSpPr>
        <p:grpSpPr bwMode="auto">
          <a:xfrm>
            <a:off x="5668963" y="4071648"/>
            <a:ext cx="3017837" cy="1081470"/>
            <a:chOff x="5669280" y="3947416"/>
            <a:chExt cx="3017520" cy="1081784"/>
          </a:xfrm>
        </p:grpSpPr>
        <p:sp>
          <p:nvSpPr>
            <p:cNvPr id="31755" name="AutoShape 8"/>
            <p:cNvSpPr>
              <a:spLocks noChangeArrowheads="1"/>
            </p:cNvSpPr>
            <p:nvPr/>
          </p:nvSpPr>
          <p:spPr bwMode="auto">
            <a:xfrm>
              <a:off x="6491519" y="4114535"/>
              <a:ext cx="2195281" cy="914665"/>
            </a:xfrm>
            <a:prstGeom prst="rect">
              <a:avLst/>
            </a:prstGeom>
            <a:solidFill>
              <a:srgbClr val="F79646"/>
            </a:solidFill>
            <a:ln w="12700">
              <a:solidFill>
                <a:schemeClr val="tx1"/>
              </a:solidFill>
              <a:round/>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Finance</a:t>
              </a:r>
            </a:p>
          </p:txBody>
        </p:sp>
        <p:cxnSp>
          <p:nvCxnSpPr>
            <p:cNvPr id="20" name="Straight Arrow Connector 19"/>
            <p:cNvCxnSpPr>
              <a:stCxn id="7" idx="3"/>
              <a:endCxn id="31755" idx="1"/>
            </p:cNvCxnSpPr>
            <p:nvPr/>
          </p:nvCxnSpPr>
          <p:spPr>
            <a:xfrm>
              <a:off x="5669280" y="3947416"/>
              <a:ext cx="822239" cy="62445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8"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upLeft)">
                                      <p:cBhvr>
                                        <p:cTn id="16" dur="500"/>
                                        <p:tgtEl>
                                          <p:spTgt spid="2"/>
                                        </p:tgtEl>
                                      </p:cBhvr>
                                    </p:animEffect>
                                  </p:childTnLst>
                                </p:cTn>
                              </p:par>
                            </p:childTnLst>
                          </p:cTn>
                        </p:par>
                        <p:par>
                          <p:cTn id="17" fill="hold" nodeType="afterGroup">
                            <p:stCondLst>
                              <p:cond delay="1500"/>
                            </p:stCondLst>
                            <p:childTnLst>
                              <p:par>
                                <p:cTn id="18" presetID="18" presetClass="entr" presetSubtype="1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nodeType="afterGroup">
                            <p:stCondLst>
                              <p:cond delay="2500"/>
                            </p:stCondLst>
                            <p:childTnLst>
                              <p:par>
                                <p:cTn id="26" presetID="18" presetClass="entr" presetSubtype="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Right)">
                                      <p:cBhvr>
                                        <p:cTn id="28" dur="500"/>
                                        <p:tgtEl>
                                          <p:spTgt spid="8"/>
                                        </p:tgtEl>
                                      </p:cBhvr>
                                    </p:animEffect>
                                  </p:childTnLst>
                                </p:cTn>
                              </p:par>
                            </p:childTnLst>
                          </p:cTn>
                        </p:par>
                        <p:par>
                          <p:cTn id="29" fill="hold" nodeType="afterGroup">
                            <p:stCondLst>
                              <p:cond delay="3000"/>
                            </p:stCondLst>
                            <p:childTnLst>
                              <p:par>
                                <p:cTn id="30" presetID="18" presetClass="entr" presetSubtype="3"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up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Learning Objectives</a:t>
            </a:r>
          </a:p>
        </p:txBody>
      </p:sp>
      <p:sp>
        <p:nvSpPr>
          <p:cNvPr id="3" name="Rectangle 2"/>
          <p:cNvSpPr>
            <a:spLocks noChangeArrowheads="1"/>
          </p:cNvSpPr>
          <p:nvPr/>
        </p:nvSpPr>
        <p:spPr bwMode="auto">
          <a:xfrm>
            <a:off x="1189038" y="1997075"/>
            <a:ext cx="6765925" cy="3870325"/>
          </a:xfrm>
          <a:prstGeom prst="rect">
            <a:avLst/>
          </a:prstGeom>
          <a:solidFill>
            <a:srgbClr val="C6D9F1"/>
          </a:solidFill>
          <a:ln w="9525">
            <a:noFill/>
            <a:miter lim="800000"/>
            <a:headEnd/>
            <a:tailEnd/>
          </a:ln>
        </p:spPr>
        <p:txBody>
          <a:bodyPr wrap="none" lIns="91434" tIns="45717" rIns="91434" bIns="45717"/>
          <a:lstStyle/>
          <a:p>
            <a:pPr defTabSz="364629" eaLnBrk="0" hangingPunct="0">
              <a:spcAft>
                <a:spcPts val="0"/>
              </a:spcAft>
              <a:defRPr/>
            </a:pPr>
            <a:r>
              <a:rPr lang="en-US" sz="2400" b="1" dirty="0">
                <a:solidFill>
                  <a:srgbClr val="0000CC"/>
                </a:solidFill>
                <a:latin typeface="Arial" charset="0"/>
              </a:rPr>
              <a:t>LO 1-1</a:t>
            </a:r>
            <a:r>
              <a:rPr lang="en-US" sz="2400" b="1" dirty="0">
                <a:solidFill>
                  <a:srgbClr val="0000CC"/>
                </a:solidFill>
                <a:effectLst>
                  <a:outerShdw blurRad="38100" dist="38100" dir="2700000" algn="tl">
                    <a:srgbClr val="000000"/>
                  </a:outerShdw>
                </a:effectLst>
                <a:latin typeface="Arial" charset="0"/>
              </a:rPr>
              <a:t>	</a:t>
            </a:r>
            <a:r>
              <a:rPr lang="en-US" sz="2000" dirty="0">
                <a:latin typeface="Arial" charset="0"/>
              </a:rPr>
              <a:t>Describe the way managers use accounting</a:t>
            </a:r>
          </a:p>
          <a:p>
            <a:pPr defTabSz="364629" eaLnBrk="0" hangingPunct="0">
              <a:spcAft>
                <a:spcPts val="0"/>
              </a:spcAft>
              <a:defRPr/>
            </a:pPr>
            <a:r>
              <a:rPr lang="en-US" sz="2000" dirty="0">
                <a:latin typeface="Arial" charset="0"/>
              </a:rPr>
              <a:t>			information to create value in organizations.</a:t>
            </a:r>
            <a:br>
              <a:rPr lang="en-US" sz="2000" dirty="0">
                <a:latin typeface="Arial" charset="0"/>
              </a:rPr>
            </a:br>
            <a:r>
              <a:rPr lang="en-US" sz="2400" b="1" dirty="0">
                <a:solidFill>
                  <a:srgbClr val="0000CC"/>
                </a:solidFill>
                <a:latin typeface="Arial" charset="0"/>
              </a:rPr>
              <a:t>LO 1-2</a:t>
            </a:r>
            <a:r>
              <a:rPr lang="en-US" sz="2400" b="1" dirty="0">
                <a:solidFill>
                  <a:srgbClr val="0000CC"/>
                </a:solidFill>
                <a:effectLst>
                  <a:outerShdw blurRad="38100" dist="38100" dir="2700000" algn="tl">
                    <a:srgbClr val="000000"/>
                  </a:outerShdw>
                </a:effectLst>
                <a:latin typeface="Arial" charset="0"/>
              </a:rPr>
              <a:t>	</a:t>
            </a:r>
            <a:r>
              <a:rPr lang="en-US" sz="2000" dirty="0">
                <a:latin typeface="Arial" charset="0"/>
              </a:rPr>
              <a:t>Distinguish between the uses and users of cost</a:t>
            </a:r>
          </a:p>
          <a:p>
            <a:pPr defTabSz="364629" eaLnBrk="0" hangingPunct="0">
              <a:spcAft>
                <a:spcPts val="0"/>
              </a:spcAft>
              <a:defRPr/>
            </a:pPr>
            <a:r>
              <a:rPr lang="en-US" sz="2000" dirty="0">
                <a:latin typeface="Arial" charset="0"/>
              </a:rPr>
              <a:t>			accounting and financial accounting information. </a:t>
            </a:r>
          </a:p>
          <a:p>
            <a:pPr defTabSz="364629" eaLnBrk="0" hangingPunct="0">
              <a:spcAft>
                <a:spcPts val="0"/>
              </a:spcAft>
              <a:defRPr/>
            </a:pPr>
            <a:r>
              <a:rPr lang="en-US" sz="2400" b="1" dirty="0">
                <a:solidFill>
                  <a:srgbClr val="0000CC"/>
                </a:solidFill>
                <a:latin typeface="Arial" charset="0"/>
                <a:cs typeface="Arial" charset="0"/>
              </a:rPr>
              <a:t>LO 1-3</a:t>
            </a:r>
            <a:r>
              <a:rPr lang="en-US" sz="2400" b="1" dirty="0">
                <a:solidFill>
                  <a:srgbClr val="0000CC"/>
                </a:solidFill>
                <a:effectLst>
                  <a:outerShdw blurRad="38100" dist="38100" dir="2700000" algn="tl">
                    <a:srgbClr val="000000"/>
                  </a:outerShdw>
                </a:effectLst>
                <a:latin typeface="Arial" charset="0"/>
                <a:cs typeface="Arial" charset="0"/>
              </a:rPr>
              <a:t>	</a:t>
            </a:r>
            <a:r>
              <a:rPr lang="en-US" sz="2000" dirty="0">
                <a:latin typeface="Arial" charset="0"/>
                <a:cs typeface="Arial" charset="0"/>
              </a:rPr>
              <a:t>Explain how cost accounting information is used</a:t>
            </a:r>
          </a:p>
          <a:p>
            <a:pPr defTabSz="364629" eaLnBrk="0" hangingPunct="0">
              <a:spcAft>
                <a:spcPts val="0"/>
              </a:spcAft>
              <a:defRPr/>
            </a:pPr>
            <a:r>
              <a:rPr lang="en-US" sz="2000" dirty="0">
                <a:latin typeface="Arial" charset="0"/>
                <a:cs typeface="Arial" charset="0"/>
              </a:rPr>
              <a:t>			for decision making and performance evaluation</a:t>
            </a:r>
          </a:p>
          <a:p>
            <a:pPr defTabSz="364629" eaLnBrk="0" hangingPunct="0">
              <a:spcAft>
                <a:spcPts val="0"/>
              </a:spcAft>
              <a:defRPr/>
            </a:pPr>
            <a:r>
              <a:rPr lang="en-US" sz="2000" dirty="0">
                <a:latin typeface="Arial" charset="0"/>
                <a:cs typeface="Arial" charset="0"/>
              </a:rPr>
              <a:t>			in organizations.</a:t>
            </a:r>
          </a:p>
          <a:p>
            <a:pPr defTabSz="364629" eaLnBrk="0" hangingPunct="0">
              <a:spcAft>
                <a:spcPts val="0"/>
              </a:spcAft>
              <a:defRPr/>
            </a:pPr>
            <a:r>
              <a:rPr lang="en-US" sz="2400" b="1" dirty="0">
                <a:solidFill>
                  <a:srgbClr val="0000CC"/>
                </a:solidFill>
                <a:latin typeface="Arial" charset="0"/>
              </a:rPr>
              <a:t>LO 1-4	</a:t>
            </a:r>
            <a:r>
              <a:rPr lang="en-US" sz="2000" dirty="0">
                <a:latin typeface="Arial" charset="0"/>
              </a:rPr>
              <a:t>Identify current trends in cost accounting.</a:t>
            </a:r>
          </a:p>
          <a:p>
            <a:pPr defTabSz="364629" eaLnBrk="0" hangingPunct="0">
              <a:spcAft>
                <a:spcPts val="0"/>
              </a:spcAft>
              <a:defRPr/>
            </a:pPr>
            <a:r>
              <a:rPr lang="en-US" sz="2400" b="1" dirty="0">
                <a:solidFill>
                  <a:srgbClr val="0000CC"/>
                </a:solidFill>
                <a:latin typeface="Arial" charset="0"/>
              </a:rPr>
              <a:t>LO 1-5	</a:t>
            </a:r>
            <a:r>
              <a:rPr lang="en-US" sz="2000" dirty="0">
                <a:latin typeface="Arial" charset="0"/>
              </a:rPr>
              <a:t>Understand ethical issues faced by accountants</a:t>
            </a:r>
          </a:p>
          <a:p>
            <a:pPr defTabSz="364629" eaLnBrk="0" hangingPunct="0">
              <a:spcAft>
                <a:spcPts val="0"/>
              </a:spcAft>
              <a:defRPr/>
            </a:pPr>
            <a:r>
              <a:rPr lang="en-US" sz="2000" dirty="0">
                <a:latin typeface="Arial" charset="0"/>
              </a:rPr>
              <a:t>			and ways to deal with ethical problems that you</a:t>
            </a:r>
          </a:p>
          <a:p>
            <a:pPr defTabSz="364629" eaLnBrk="0" hangingPunct="0">
              <a:spcAft>
                <a:spcPts val="0"/>
              </a:spcAft>
              <a:defRPr/>
            </a:pPr>
            <a:r>
              <a:rPr lang="en-US" sz="2000" dirty="0">
                <a:latin typeface="Arial" charset="0"/>
              </a:rPr>
              <a:t>			face in your career.</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1463"/>
            <a:ext cx="8229600" cy="914400"/>
          </a:xfrm>
        </p:spPr>
        <p:txBody>
          <a:bodyPr/>
          <a:lstStyle/>
          <a:p>
            <a:pPr eaLnBrk="1" hangingPunct="1">
              <a:lnSpc>
                <a:spcPts val="4400"/>
              </a:lnSpc>
            </a:pPr>
            <a:r>
              <a:rPr lang="en-US" altLang="en-US" sz="4000" dirty="0">
                <a:ea typeface="ＭＳ Ｐゴシック" panose="020B0600070205080204" pitchFamily="34" charset="-128"/>
              </a:rPr>
              <a:t>Key Financial Players</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in an Organization</a:t>
            </a:r>
          </a:p>
        </p:txBody>
      </p:sp>
      <p:grpSp>
        <p:nvGrpSpPr>
          <p:cNvPr id="2" name="Group 23"/>
          <p:cNvGrpSpPr/>
          <p:nvPr/>
        </p:nvGrpSpPr>
        <p:grpSpPr>
          <a:xfrm>
            <a:off x="319645" y="2925495"/>
            <a:ext cx="8504019" cy="823636"/>
            <a:chOff x="320040" y="2926080"/>
            <a:chExt cx="8503921" cy="822960"/>
          </a:xfrm>
          <a:solidFill>
            <a:schemeClr val="bg2"/>
          </a:solidFill>
        </p:grpSpPr>
        <p:sp>
          <p:nvSpPr>
            <p:cNvPr id="5" name="Rectangle 4"/>
            <p:cNvSpPr/>
            <p:nvPr/>
          </p:nvSpPr>
          <p:spPr>
            <a:xfrm>
              <a:off x="320040" y="2926080"/>
              <a:ext cx="192024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Treasurer</a:t>
              </a:r>
            </a:p>
          </p:txBody>
        </p:sp>
        <p:sp>
          <p:nvSpPr>
            <p:cNvPr id="10" name="Rectangle 9"/>
            <p:cNvSpPr/>
            <p:nvPr/>
          </p:nvSpPr>
          <p:spPr>
            <a:xfrm>
              <a:off x="2240281" y="2926080"/>
              <a:ext cx="320040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Manages liquid assets</a:t>
              </a:r>
            </a:p>
          </p:txBody>
        </p:sp>
        <p:sp>
          <p:nvSpPr>
            <p:cNvPr id="15" name="Rectangle 14"/>
            <p:cNvSpPr/>
            <p:nvPr/>
          </p:nvSpPr>
          <p:spPr>
            <a:xfrm>
              <a:off x="5440681" y="2926080"/>
              <a:ext cx="338328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Determines where to</a:t>
              </a:r>
            </a:p>
            <a:p>
              <a:pPr defTabSz="0" eaLnBrk="0" hangingPunct="0">
                <a:defRPr/>
              </a:pPr>
              <a:r>
                <a:rPr lang="en-US" sz="2100" dirty="0">
                  <a:solidFill>
                    <a:schemeClr val="tx1"/>
                  </a:solidFill>
                  <a:latin typeface="Arial" pitchFamily="34" charset="0"/>
                  <a:cs typeface="Arial" pitchFamily="34" charset="0"/>
                </a:rPr>
                <a:t>invest cash balances</a:t>
              </a:r>
            </a:p>
          </p:txBody>
        </p:sp>
      </p:grpSp>
      <p:grpSp>
        <p:nvGrpSpPr>
          <p:cNvPr id="3" name="Group 24"/>
          <p:cNvGrpSpPr/>
          <p:nvPr/>
        </p:nvGrpSpPr>
        <p:grpSpPr>
          <a:xfrm>
            <a:off x="319646" y="3749149"/>
            <a:ext cx="8504018" cy="823538"/>
            <a:chOff x="320041" y="3749040"/>
            <a:chExt cx="8503920" cy="822960"/>
          </a:xfrm>
          <a:solidFill>
            <a:schemeClr val="bg2"/>
          </a:solidFill>
        </p:grpSpPr>
        <p:sp>
          <p:nvSpPr>
            <p:cNvPr id="6" name="Rectangle 5"/>
            <p:cNvSpPr/>
            <p:nvPr/>
          </p:nvSpPr>
          <p:spPr>
            <a:xfrm>
              <a:off x="320041" y="3749040"/>
              <a:ext cx="192024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Controller</a:t>
              </a:r>
            </a:p>
          </p:txBody>
        </p:sp>
        <p:sp>
          <p:nvSpPr>
            <p:cNvPr id="11" name="Rectangle 10"/>
            <p:cNvSpPr/>
            <p:nvPr/>
          </p:nvSpPr>
          <p:spPr>
            <a:xfrm>
              <a:off x="2240281" y="3749040"/>
              <a:ext cx="320040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Plans and designs</a:t>
              </a:r>
            </a:p>
            <a:p>
              <a:pPr defTabSz="0" eaLnBrk="0" hangingPunct="0">
                <a:defRPr/>
              </a:pPr>
              <a:r>
                <a:rPr lang="en-US" sz="2100" dirty="0">
                  <a:solidFill>
                    <a:schemeClr val="tx1"/>
                  </a:solidFill>
                  <a:latin typeface="Arial" pitchFamily="34" charset="0"/>
                  <a:cs typeface="Arial" pitchFamily="34" charset="0"/>
                </a:rPr>
                <a:t>information systems</a:t>
              </a:r>
            </a:p>
          </p:txBody>
        </p:sp>
        <p:sp>
          <p:nvSpPr>
            <p:cNvPr id="16" name="Rectangle 15"/>
            <p:cNvSpPr/>
            <p:nvPr/>
          </p:nvSpPr>
          <p:spPr>
            <a:xfrm>
              <a:off x="5440681" y="3749040"/>
              <a:ext cx="338328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Determines cost</a:t>
              </a:r>
            </a:p>
            <a:p>
              <a:pPr defTabSz="0" eaLnBrk="0" hangingPunct="0">
                <a:defRPr/>
              </a:pPr>
              <a:r>
                <a:rPr lang="en-US" sz="2100" dirty="0">
                  <a:solidFill>
                    <a:schemeClr val="tx1"/>
                  </a:solidFill>
                  <a:latin typeface="Arial" pitchFamily="34" charset="0"/>
                  <a:cs typeface="Arial" pitchFamily="34" charset="0"/>
                </a:rPr>
                <a:t>accounting policies</a:t>
              </a:r>
            </a:p>
          </p:txBody>
        </p:sp>
      </p:grpSp>
      <p:grpSp>
        <p:nvGrpSpPr>
          <p:cNvPr id="4" name="Group 25"/>
          <p:cNvGrpSpPr/>
          <p:nvPr/>
        </p:nvGrpSpPr>
        <p:grpSpPr>
          <a:xfrm>
            <a:off x="319643" y="4571315"/>
            <a:ext cx="8503920" cy="823538"/>
            <a:chOff x="320040" y="4572000"/>
            <a:chExt cx="8503921" cy="822960"/>
          </a:xfrm>
          <a:solidFill>
            <a:schemeClr val="bg2"/>
          </a:solidFill>
        </p:grpSpPr>
        <p:sp>
          <p:nvSpPr>
            <p:cNvPr id="7" name="Rectangle 6"/>
            <p:cNvSpPr/>
            <p:nvPr/>
          </p:nvSpPr>
          <p:spPr>
            <a:xfrm>
              <a:off x="320040" y="4572000"/>
              <a:ext cx="192024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Internal</a:t>
              </a:r>
            </a:p>
            <a:p>
              <a:pPr defTabSz="0" eaLnBrk="0" hangingPunct="0">
                <a:defRPr/>
              </a:pPr>
              <a:r>
                <a:rPr lang="en-US" sz="2100" dirty="0">
                  <a:solidFill>
                    <a:schemeClr val="tx1"/>
                  </a:solidFill>
                  <a:latin typeface="Arial" pitchFamily="34" charset="0"/>
                  <a:cs typeface="Arial" pitchFamily="34" charset="0"/>
                </a:rPr>
                <a:t>auditor</a:t>
              </a:r>
            </a:p>
          </p:txBody>
        </p:sp>
        <p:sp>
          <p:nvSpPr>
            <p:cNvPr id="12" name="Rectangle 11"/>
            <p:cNvSpPr/>
            <p:nvPr/>
          </p:nvSpPr>
          <p:spPr>
            <a:xfrm>
              <a:off x="2240281" y="4572000"/>
              <a:ext cx="320040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Ensures compliance</a:t>
              </a:r>
            </a:p>
            <a:p>
              <a:pPr defTabSz="0" eaLnBrk="0" hangingPunct="0">
                <a:defRPr/>
              </a:pPr>
              <a:r>
                <a:rPr lang="en-US" sz="2100" dirty="0">
                  <a:solidFill>
                    <a:schemeClr val="tx1"/>
                  </a:solidFill>
                  <a:latin typeface="Arial" pitchFamily="34" charset="0"/>
                  <a:cs typeface="Arial" pitchFamily="34" charset="0"/>
                </a:rPr>
                <a:t>with laws</a:t>
              </a:r>
            </a:p>
          </p:txBody>
        </p:sp>
        <p:sp>
          <p:nvSpPr>
            <p:cNvPr id="17" name="Rectangle 16"/>
            <p:cNvSpPr/>
            <p:nvPr/>
          </p:nvSpPr>
          <p:spPr>
            <a:xfrm>
              <a:off x="5440681" y="4572000"/>
              <a:ext cx="338328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Ensures that procurement</a:t>
              </a:r>
            </a:p>
            <a:p>
              <a:pPr defTabSz="0" eaLnBrk="0" hangingPunct="0">
                <a:defRPr/>
              </a:pPr>
              <a:r>
                <a:rPr lang="en-US" sz="2100" dirty="0">
                  <a:solidFill>
                    <a:schemeClr val="tx1"/>
                  </a:solidFill>
                  <a:latin typeface="Arial" pitchFamily="34" charset="0"/>
                  <a:cs typeface="Arial" pitchFamily="34" charset="0"/>
                </a:rPr>
                <a:t>rules are followed</a:t>
              </a:r>
            </a:p>
          </p:txBody>
        </p:sp>
      </p:grpSp>
      <p:grpSp>
        <p:nvGrpSpPr>
          <p:cNvPr id="9" name="Group 26"/>
          <p:cNvGrpSpPr/>
          <p:nvPr/>
        </p:nvGrpSpPr>
        <p:grpSpPr>
          <a:xfrm>
            <a:off x="319645" y="5394870"/>
            <a:ext cx="8504019" cy="823636"/>
            <a:chOff x="320040" y="5394960"/>
            <a:chExt cx="8503921" cy="822960"/>
          </a:xfrm>
          <a:solidFill>
            <a:schemeClr val="bg2"/>
          </a:solidFill>
        </p:grpSpPr>
        <p:sp>
          <p:nvSpPr>
            <p:cNvPr id="8" name="Rectangle 7"/>
            <p:cNvSpPr/>
            <p:nvPr/>
          </p:nvSpPr>
          <p:spPr>
            <a:xfrm>
              <a:off x="320040" y="5394960"/>
              <a:ext cx="192024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Cost</a:t>
              </a:r>
            </a:p>
            <a:p>
              <a:pPr defTabSz="0" eaLnBrk="0" hangingPunct="0">
                <a:defRPr/>
              </a:pPr>
              <a:r>
                <a:rPr lang="en-US" sz="2100" dirty="0">
                  <a:solidFill>
                    <a:schemeClr val="tx1"/>
                  </a:solidFill>
                  <a:latin typeface="Arial" pitchFamily="34" charset="0"/>
                  <a:cs typeface="Arial" pitchFamily="34" charset="0"/>
                </a:rPr>
                <a:t>accountant</a:t>
              </a:r>
            </a:p>
          </p:txBody>
        </p:sp>
        <p:sp>
          <p:nvSpPr>
            <p:cNvPr id="13" name="Rectangle 12"/>
            <p:cNvSpPr/>
            <p:nvPr/>
          </p:nvSpPr>
          <p:spPr>
            <a:xfrm>
              <a:off x="2240281" y="5394960"/>
              <a:ext cx="320040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Records, measures,</a:t>
              </a:r>
            </a:p>
            <a:p>
              <a:pPr defTabSz="0" eaLnBrk="0" hangingPunct="0">
                <a:defRPr/>
              </a:pPr>
              <a:r>
                <a:rPr lang="en-US" sz="2100" dirty="0">
                  <a:solidFill>
                    <a:schemeClr val="tx1"/>
                  </a:solidFill>
                  <a:latin typeface="Arial" pitchFamily="34" charset="0"/>
                  <a:cs typeface="Arial" pitchFamily="34" charset="0"/>
                </a:rPr>
                <a:t>and analyzes costs</a:t>
              </a:r>
            </a:p>
          </p:txBody>
        </p:sp>
        <p:sp>
          <p:nvSpPr>
            <p:cNvPr id="18" name="Rectangle 17"/>
            <p:cNvSpPr/>
            <p:nvPr/>
          </p:nvSpPr>
          <p:spPr>
            <a:xfrm>
              <a:off x="5440681" y="5394960"/>
              <a:ext cx="3383280" cy="82296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0" eaLnBrk="0" hangingPunct="0">
                <a:defRPr/>
              </a:pPr>
              <a:r>
                <a:rPr lang="en-US" sz="2100" dirty="0">
                  <a:solidFill>
                    <a:schemeClr val="tx1"/>
                  </a:solidFill>
                  <a:latin typeface="Arial" pitchFamily="34" charset="0"/>
                  <a:cs typeface="Arial" pitchFamily="34" charset="0"/>
                </a:rPr>
                <a:t>Evaluates costs of</a:t>
              </a:r>
            </a:p>
            <a:p>
              <a:pPr defTabSz="0" eaLnBrk="0" hangingPunct="0">
                <a:defRPr/>
              </a:pPr>
              <a:r>
                <a:rPr lang="en-US" sz="2100" dirty="0">
                  <a:solidFill>
                    <a:schemeClr val="tx1"/>
                  </a:solidFill>
                  <a:latin typeface="Arial" pitchFamily="34" charset="0"/>
                  <a:cs typeface="Arial" pitchFamily="34" charset="0"/>
                </a:rPr>
                <a:t>products and processes</a:t>
              </a:r>
            </a:p>
          </p:txBody>
        </p:sp>
      </p:grpSp>
      <p:grpSp>
        <p:nvGrpSpPr>
          <p:cNvPr id="14" name="Group 22"/>
          <p:cNvGrpSpPr>
            <a:grpSpLocks/>
          </p:cNvGrpSpPr>
          <p:nvPr/>
        </p:nvGrpSpPr>
        <p:grpSpPr bwMode="auto">
          <a:xfrm>
            <a:off x="320675" y="1646238"/>
            <a:ext cx="8502650" cy="1279525"/>
            <a:chOff x="320040" y="1645920"/>
            <a:chExt cx="8503921" cy="1280160"/>
          </a:xfrm>
        </p:grpSpPr>
        <p:sp>
          <p:nvSpPr>
            <p:cNvPr id="32777" name="Rectangle 3"/>
            <p:cNvSpPr>
              <a:spLocks noChangeArrowheads="1"/>
            </p:cNvSpPr>
            <p:nvPr/>
          </p:nvSpPr>
          <p:spPr bwMode="auto">
            <a:xfrm>
              <a:off x="320040" y="2103347"/>
              <a:ext cx="1919575" cy="822733"/>
            </a:xfrm>
            <a:prstGeom prst="rect">
              <a:avLst/>
            </a:prstGeom>
            <a:solidFill>
              <a:schemeClr val="bg2"/>
            </a:solidFill>
            <a:ln w="12700" algn="ctr">
              <a:solidFill>
                <a:schemeClr val="tx1"/>
              </a:solidFill>
              <a:miter lim="800000"/>
              <a:headEnd/>
              <a:tailEnd/>
            </a:ln>
          </p:spPr>
          <p:txBody>
            <a:bodyPr wrap="none" lIns="97530" tIns="48765" rIns="97530" bIns="48765" anchor="ctr"/>
            <a:lstStyle>
              <a:lvl1pPr defTabSz="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200" dirty="0">
                  <a:cs typeface="Arial" panose="020B0604020202020204" pitchFamily="34" charset="0"/>
                </a:rPr>
                <a:t>Chief financial</a:t>
              </a:r>
            </a:p>
            <a:p>
              <a:r>
                <a:rPr lang="en-US" altLang="en-US" sz="2200" dirty="0">
                  <a:cs typeface="Arial" panose="020B0604020202020204" pitchFamily="34" charset="0"/>
                </a:rPr>
                <a:t>officer (CFO)</a:t>
              </a:r>
            </a:p>
          </p:txBody>
        </p:sp>
        <p:sp>
          <p:nvSpPr>
            <p:cNvPr id="32778" name="Rectangle 8"/>
            <p:cNvSpPr>
              <a:spLocks noChangeArrowheads="1"/>
            </p:cNvSpPr>
            <p:nvPr/>
          </p:nvSpPr>
          <p:spPr bwMode="auto">
            <a:xfrm>
              <a:off x="2239615" y="2103347"/>
              <a:ext cx="3200878" cy="822733"/>
            </a:xfrm>
            <a:prstGeom prst="rect">
              <a:avLst/>
            </a:prstGeom>
            <a:solidFill>
              <a:schemeClr val="bg2"/>
            </a:solidFill>
            <a:ln w="12700" algn="ctr">
              <a:solidFill>
                <a:schemeClr val="tx1"/>
              </a:solidFill>
              <a:miter lim="800000"/>
              <a:headEnd/>
              <a:tailEnd/>
            </a:ln>
          </p:spPr>
          <p:txBody>
            <a:bodyPr wrap="none" lIns="97530" tIns="48765" rIns="97530" bIns="48765" anchor="ctr"/>
            <a:lstStyle>
              <a:lvl1pPr defTabSz="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200" dirty="0">
                  <a:cs typeface="Arial" panose="020B0604020202020204" pitchFamily="34" charset="0"/>
                </a:rPr>
                <a:t>Manages entire finance</a:t>
              </a:r>
            </a:p>
            <a:p>
              <a:r>
                <a:rPr lang="en-US" altLang="en-US" sz="2200" dirty="0">
                  <a:cs typeface="Arial" panose="020B0604020202020204" pitchFamily="34" charset="0"/>
                </a:rPr>
                <a:t>and accounting function</a:t>
              </a:r>
            </a:p>
          </p:txBody>
        </p:sp>
        <p:sp>
          <p:nvSpPr>
            <p:cNvPr id="32779" name="Rectangle 13"/>
            <p:cNvSpPr>
              <a:spLocks noChangeArrowheads="1"/>
            </p:cNvSpPr>
            <p:nvPr/>
          </p:nvSpPr>
          <p:spPr bwMode="auto">
            <a:xfrm>
              <a:off x="5440493" y="2103347"/>
              <a:ext cx="3383468" cy="822733"/>
            </a:xfrm>
            <a:prstGeom prst="rect">
              <a:avLst/>
            </a:prstGeom>
            <a:solidFill>
              <a:schemeClr val="bg2"/>
            </a:solidFill>
            <a:ln w="12700" algn="ctr">
              <a:solidFill>
                <a:schemeClr val="tx1"/>
              </a:solidFill>
              <a:miter lim="800000"/>
              <a:headEnd/>
              <a:tailEnd/>
            </a:ln>
          </p:spPr>
          <p:txBody>
            <a:bodyPr wrap="none" lIns="97530" tIns="48765" rIns="97530" bIns="48765" anchor="ctr"/>
            <a:lstStyle>
              <a:lvl1pPr defTabSz="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200" dirty="0">
                  <a:cs typeface="Arial" panose="020B0604020202020204" pitchFamily="34" charset="0"/>
                </a:rPr>
                <a:t>Signs off on financial</a:t>
              </a:r>
            </a:p>
            <a:p>
              <a:r>
                <a:rPr lang="en-US" altLang="en-US" sz="2200" dirty="0">
                  <a:cs typeface="Arial" panose="020B0604020202020204" pitchFamily="34" charset="0"/>
                </a:rPr>
                <a:t>statements</a:t>
              </a:r>
            </a:p>
          </p:txBody>
        </p:sp>
        <p:sp>
          <p:nvSpPr>
            <p:cNvPr id="32780" name="TextBox 18"/>
            <p:cNvSpPr txBox="1">
              <a:spLocks noChangeArrowheads="1"/>
            </p:cNvSpPr>
            <p:nvPr/>
          </p:nvSpPr>
          <p:spPr bwMode="auto">
            <a:xfrm>
              <a:off x="2240281" y="164592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200" dirty="0"/>
                <a:t>Major Responsibilities</a:t>
              </a:r>
            </a:p>
          </p:txBody>
        </p:sp>
        <p:sp>
          <p:nvSpPr>
            <p:cNvPr id="32781" name="TextBox 19"/>
            <p:cNvSpPr txBox="1">
              <a:spLocks noChangeArrowheads="1"/>
            </p:cNvSpPr>
            <p:nvPr/>
          </p:nvSpPr>
          <p:spPr bwMode="auto">
            <a:xfrm>
              <a:off x="5440681" y="1645920"/>
              <a:ext cx="3383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b"/>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200" dirty="0"/>
                <a:t>Example Activities</a:t>
              </a:r>
            </a:p>
          </p:txBody>
        </p:sp>
        <p:sp>
          <p:nvSpPr>
            <p:cNvPr id="32782" name="TextBox 20"/>
            <p:cNvSpPr txBox="1">
              <a:spLocks noChangeArrowheads="1"/>
            </p:cNvSpPr>
            <p:nvPr/>
          </p:nvSpPr>
          <p:spPr bwMode="auto">
            <a:xfrm>
              <a:off x="320041" y="1645920"/>
              <a:ext cx="1920240"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200" dirty="0"/>
                <a:t>Title</a:t>
              </a:r>
            </a:p>
          </p:txBody>
        </p:sp>
      </p:grpSp>
      <p:sp>
        <p:nvSpPr>
          <p:cNvPr id="29" name="Rectangle 2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Ethical Issues for Accountants</a:t>
            </a:r>
          </a:p>
        </p:txBody>
      </p:sp>
      <p:sp>
        <p:nvSpPr>
          <p:cNvPr id="5" name="Text Box 3"/>
          <p:cNvSpPr txBox="1">
            <a:spLocks noChangeArrowheads="1"/>
          </p:cNvSpPr>
          <p:nvPr/>
        </p:nvSpPr>
        <p:spPr bwMode="auto">
          <a:xfrm>
            <a:off x="1006475" y="2925763"/>
            <a:ext cx="71310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800" dirty="0">
                <a:cs typeface="Arial" panose="020B0604020202020204" pitchFamily="34" charset="0"/>
              </a:rPr>
              <a:t>The design of the cost accounting system has the potential to be misused to defraud customers, employees, or shareholders.</a:t>
            </a:r>
          </a:p>
        </p:txBody>
      </p:sp>
      <p:sp>
        <p:nvSpPr>
          <p:cNvPr id="33796" name="Rectangle 5"/>
          <p:cNvSpPr>
            <a:spLocks noChangeArrowheads="1"/>
          </p:cNvSpPr>
          <p:nvPr/>
        </p:nvSpPr>
        <p:spPr bwMode="auto">
          <a:xfrm>
            <a:off x="1189038" y="1279525"/>
            <a:ext cx="6765925" cy="109855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rgbClr val="0000CC"/>
                </a:solidFill>
              </a:rPr>
              <a:t>LO 1-5	</a:t>
            </a:r>
            <a:r>
              <a:rPr lang="en-US" altLang="en-US" sz="2000" dirty="0"/>
              <a:t>Understand ethical issues faced by accountants</a:t>
            </a:r>
          </a:p>
          <a:p>
            <a:r>
              <a:rPr lang="en-US" altLang="en-US" sz="2000" dirty="0"/>
              <a:t>			and ways to deal with ethical problems that you</a:t>
            </a:r>
          </a:p>
          <a:p>
            <a:r>
              <a:rPr lang="en-US" altLang="en-US" sz="2000" dirty="0"/>
              <a:t>			face in your career.</a:t>
            </a:r>
          </a:p>
        </p:txBody>
      </p:sp>
      <p:sp>
        <p:nvSpPr>
          <p:cNvPr id="7" name="Rectangle 6"/>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1-5</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Ethics</a:t>
            </a:r>
          </a:p>
        </p:txBody>
      </p:sp>
      <p:sp>
        <p:nvSpPr>
          <p:cNvPr id="34819" name="TextBox 2"/>
          <p:cNvSpPr txBox="1">
            <a:spLocks noChangeArrowheads="1"/>
          </p:cNvSpPr>
          <p:nvPr/>
        </p:nvSpPr>
        <p:spPr bwMode="auto">
          <a:xfrm>
            <a:off x="762000" y="1295400"/>
            <a:ext cx="7678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Follow the Institute of Management Accountants (IMA) guidelines:</a:t>
            </a:r>
          </a:p>
        </p:txBody>
      </p:sp>
      <p:sp>
        <p:nvSpPr>
          <p:cNvPr id="4" name="Rectangle 3" descr="Rectangle: Click to edit Master text styles&#10;Second level&#10;Third level&#10;Fourth level&#10;Fifth level"/>
          <p:cNvSpPr>
            <a:spLocks noChangeArrowheads="1"/>
          </p:cNvSpPr>
          <p:nvPr/>
        </p:nvSpPr>
        <p:spPr bwMode="auto">
          <a:xfrm>
            <a:off x="762000" y="3505200"/>
            <a:ext cx="7678738" cy="1219200"/>
          </a:xfrm>
          <a:prstGeom prst="rect">
            <a:avLst/>
          </a:prstGeom>
          <a:solidFill>
            <a:schemeClr val="bg1">
              <a:lumMod val="75000"/>
            </a:schemeClr>
          </a:solidFill>
          <a:ln w="9525">
            <a:solidFill>
              <a:schemeClr val="tx1"/>
            </a:solidFill>
            <a:miter lim="800000"/>
            <a:headEnd/>
            <a:tailEnd/>
          </a:ln>
        </p:spPr>
        <p:txBody>
          <a:bodyPr lIns="91434" tIns="45717" rIns="91434" bIns="45717"/>
          <a:lstStyle/>
          <a:p>
            <a:pPr algn="ctr" defTabSz="272356" eaLnBrk="0" hangingPunct="0">
              <a:defRPr/>
            </a:pPr>
            <a:r>
              <a:rPr lang="en-US" sz="2400" dirty="0">
                <a:latin typeface="Gill Sans"/>
                <a:cs typeface="Gill Sans"/>
              </a:rPr>
              <a:t>CLARIFY the relevant issues and concepts by discussion with a disinterested party or contact the appropriate confidential ethics “hotline.”</a:t>
            </a:r>
          </a:p>
        </p:txBody>
      </p:sp>
      <p:sp>
        <p:nvSpPr>
          <p:cNvPr id="5" name="TextBox 4"/>
          <p:cNvSpPr txBox="1">
            <a:spLocks noChangeArrowheads="1"/>
          </p:cNvSpPr>
          <p:nvPr/>
        </p:nvSpPr>
        <p:spPr bwMode="auto">
          <a:xfrm>
            <a:off x="762000" y="2362200"/>
            <a:ext cx="7678738" cy="914400"/>
          </a:xfrm>
          <a:prstGeom prst="rect">
            <a:avLst/>
          </a:prstGeom>
          <a:solidFill>
            <a:schemeClr val="bg1">
              <a:lumMod val="75000"/>
            </a:schemeClr>
          </a:solidFill>
          <a:ln w="9525">
            <a:solidFill>
              <a:schemeClr val="tx1"/>
            </a:solidFill>
            <a:miter lim="800000"/>
            <a:headEnd/>
            <a:tailEnd/>
          </a:ln>
        </p:spPr>
        <p:txBody>
          <a:bodyPr lIns="91434" tIns="45717" rIns="91434" bIns="45717"/>
          <a:lstStyle/>
          <a:p>
            <a:pPr algn="ctr" defTabSz="272356" eaLnBrk="0" hangingPunct="0">
              <a:defRPr/>
            </a:pPr>
            <a:r>
              <a:rPr lang="en-US" sz="2400" dirty="0">
                <a:latin typeface="Gill Sans"/>
                <a:cs typeface="Gill Sans"/>
              </a:rPr>
              <a:t>DISCUSS </a:t>
            </a:r>
            <a:r>
              <a:rPr lang="en-US" sz="2200" dirty="0">
                <a:latin typeface="Gill Sans"/>
                <a:cs typeface="Gill Sans"/>
              </a:rPr>
              <a:t>conflicts with the immediate superior, unless the superior is involved. If so, go to the next authority level.</a:t>
            </a:r>
          </a:p>
        </p:txBody>
      </p:sp>
      <p:sp>
        <p:nvSpPr>
          <p:cNvPr id="6" name="TextBox 5"/>
          <p:cNvSpPr txBox="1">
            <a:spLocks noChangeArrowheads="1"/>
          </p:cNvSpPr>
          <p:nvPr/>
        </p:nvSpPr>
        <p:spPr bwMode="auto">
          <a:xfrm>
            <a:off x="762000" y="4876800"/>
            <a:ext cx="7678738" cy="838200"/>
          </a:xfrm>
          <a:prstGeom prst="rect">
            <a:avLst/>
          </a:prstGeom>
          <a:solidFill>
            <a:schemeClr val="bg1">
              <a:lumMod val="75000"/>
            </a:schemeClr>
          </a:solidFill>
          <a:ln w="9525">
            <a:solidFill>
              <a:schemeClr val="tx1"/>
            </a:solidFill>
            <a:miter lim="800000"/>
            <a:headEnd/>
            <a:tailEnd/>
          </a:ln>
        </p:spPr>
        <p:txBody>
          <a:bodyPr lIns="91434" tIns="45717" rIns="91434" bIns="45717"/>
          <a:lstStyle/>
          <a:p>
            <a:pPr algn="ctr" defTabSz="272356" eaLnBrk="0" hangingPunct="0">
              <a:defRPr/>
            </a:pPr>
            <a:r>
              <a:rPr lang="en-US" sz="2400" dirty="0">
                <a:latin typeface="Gill Sans"/>
                <a:cs typeface="Gill Sans"/>
              </a:rPr>
              <a:t>CONSULT an attorney about your rights and obligations.</a:t>
            </a:r>
          </a:p>
        </p:txBody>
      </p:sp>
      <p:sp>
        <p:nvSpPr>
          <p:cNvPr id="10" name="Rectangle 9"/>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Sarbanes-Oxley Act of 2002</a:t>
            </a:r>
          </a:p>
        </p:txBody>
      </p:sp>
      <p:sp>
        <p:nvSpPr>
          <p:cNvPr id="9" name="Rectangle 8"/>
          <p:cNvSpPr>
            <a:spLocks noChangeArrowheads="1"/>
          </p:cNvSpPr>
          <p:nvPr/>
        </p:nvSpPr>
        <p:spPr bwMode="auto">
          <a:xfrm>
            <a:off x="409575" y="1463675"/>
            <a:ext cx="2743200" cy="1279525"/>
          </a:xfrm>
          <a:prstGeom prst="rect">
            <a:avLst/>
          </a:prstGeom>
          <a:solidFill>
            <a:srgbClr val="F79646"/>
          </a:solidFill>
          <a:ln w="12700" algn="ctr">
            <a:solidFill>
              <a:schemeClr val="tx1"/>
            </a:solidFill>
            <a:miter lim="800000"/>
            <a:headEnd/>
            <a:tailEnd/>
          </a:ln>
        </p:spPr>
        <p:txBody>
          <a:bodyPr wrap="none" lIns="91434" tIns="45717" rIns="91434" bIns="45717"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What is the</a:t>
            </a:r>
          </a:p>
          <a:p>
            <a:pPr algn="ctr"/>
            <a:r>
              <a:rPr lang="en-US" altLang="en-US" sz="2400" dirty="0">
                <a:cs typeface="Arial" panose="020B0604020202020204" pitchFamily="34" charset="0"/>
              </a:rPr>
              <a:t>intent?</a:t>
            </a:r>
          </a:p>
        </p:txBody>
      </p:sp>
      <p:sp>
        <p:nvSpPr>
          <p:cNvPr id="10" name="Rectangle 9"/>
          <p:cNvSpPr>
            <a:spLocks noChangeArrowheads="1"/>
          </p:cNvSpPr>
          <p:nvPr/>
        </p:nvSpPr>
        <p:spPr bwMode="auto">
          <a:xfrm>
            <a:off x="409575" y="3200400"/>
            <a:ext cx="2743200" cy="1279525"/>
          </a:xfrm>
          <a:prstGeom prst="rect">
            <a:avLst/>
          </a:prstGeom>
          <a:solidFill>
            <a:srgbClr val="F79646"/>
          </a:solidFill>
          <a:ln w="12700" algn="ctr">
            <a:solidFill>
              <a:schemeClr val="tx1"/>
            </a:solidFill>
            <a:miter lim="800000"/>
            <a:headEnd/>
            <a:tailEnd/>
          </a:ln>
        </p:spPr>
        <p:txBody>
          <a:bodyPr wrap="none" lIns="91434" tIns="45717" rIns="91434" bIns="45717"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Who is</a:t>
            </a:r>
          </a:p>
          <a:p>
            <a:pPr algn="ctr"/>
            <a:r>
              <a:rPr lang="en-US" altLang="en-US" sz="2400" dirty="0">
                <a:cs typeface="Arial" panose="020B0604020202020204" pitchFamily="34" charset="0"/>
              </a:rPr>
              <a:t>impacted?</a:t>
            </a:r>
          </a:p>
        </p:txBody>
      </p:sp>
      <p:sp>
        <p:nvSpPr>
          <p:cNvPr id="11" name="Rectangle 10"/>
          <p:cNvSpPr>
            <a:spLocks noChangeArrowheads="1"/>
          </p:cNvSpPr>
          <p:nvPr/>
        </p:nvSpPr>
        <p:spPr bwMode="auto">
          <a:xfrm>
            <a:off x="457200" y="4937125"/>
            <a:ext cx="2743200" cy="1281113"/>
          </a:xfrm>
          <a:prstGeom prst="rect">
            <a:avLst/>
          </a:prstGeom>
          <a:solidFill>
            <a:srgbClr val="F79646"/>
          </a:solidFill>
          <a:ln w="12700" algn="ctr">
            <a:solidFill>
              <a:schemeClr val="tx1"/>
            </a:solidFill>
            <a:miter lim="800000"/>
            <a:headEnd/>
            <a:tailEnd/>
          </a:ln>
        </p:spPr>
        <p:txBody>
          <a:bodyPr wrap="none" lIns="91434" tIns="45717" rIns="91434" bIns="45717"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How are</a:t>
            </a:r>
          </a:p>
          <a:p>
            <a:pPr algn="ctr"/>
            <a:r>
              <a:rPr lang="en-US" altLang="en-US" sz="2400" dirty="0">
                <a:cs typeface="Arial" panose="020B0604020202020204" pitchFamily="34" charset="0"/>
              </a:rPr>
              <a:t>corporations</a:t>
            </a:r>
          </a:p>
          <a:p>
            <a:pPr algn="ctr"/>
            <a:r>
              <a:rPr lang="en-US" altLang="en-US" sz="2400" dirty="0">
                <a:cs typeface="Arial" panose="020B0604020202020204" pitchFamily="34" charset="0"/>
              </a:rPr>
              <a:t>impacted?</a:t>
            </a:r>
          </a:p>
        </p:txBody>
      </p:sp>
      <p:grpSp>
        <p:nvGrpSpPr>
          <p:cNvPr id="2" name="Group 21"/>
          <p:cNvGrpSpPr>
            <a:grpSpLocks/>
          </p:cNvGrpSpPr>
          <p:nvPr/>
        </p:nvGrpSpPr>
        <p:grpSpPr bwMode="auto">
          <a:xfrm>
            <a:off x="3152775" y="1463675"/>
            <a:ext cx="5534025" cy="1279525"/>
            <a:chOff x="3153508" y="1463040"/>
            <a:chExt cx="5533292" cy="1280160"/>
          </a:xfrm>
        </p:grpSpPr>
        <p:sp>
          <p:nvSpPr>
            <p:cNvPr id="35854" name="Rectangle 11"/>
            <p:cNvSpPr>
              <a:spLocks noChangeArrowheads="1"/>
            </p:cNvSpPr>
            <p:nvPr/>
          </p:nvSpPr>
          <p:spPr bwMode="auto">
            <a:xfrm>
              <a:off x="5943963" y="1463040"/>
              <a:ext cx="2742837" cy="1280160"/>
            </a:xfrm>
            <a:prstGeom prst="rect">
              <a:avLst/>
            </a:prstGeom>
            <a:solidFill>
              <a:srgbClr val="F79646"/>
            </a:solidFill>
            <a:ln w="12700" algn="ctr">
              <a:solidFill>
                <a:schemeClr val="tx1"/>
              </a:solidFill>
              <a:miter lim="800000"/>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Address problem</a:t>
              </a:r>
            </a:p>
            <a:p>
              <a:pPr algn="ctr"/>
              <a:r>
                <a:rPr lang="en-US" altLang="en-US" sz="2400" dirty="0">
                  <a:cs typeface="Arial" panose="020B0604020202020204" pitchFamily="34" charset="0"/>
                </a:rPr>
                <a:t>of corporate</a:t>
              </a:r>
            </a:p>
            <a:p>
              <a:pPr algn="ctr"/>
              <a:r>
                <a:rPr lang="en-US" altLang="en-US" sz="2400" dirty="0">
                  <a:cs typeface="Arial" panose="020B0604020202020204" pitchFamily="34" charset="0"/>
                </a:rPr>
                <a:t>governance</a:t>
              </a:r>
            </a:p>
          </p:txBody>
        </p:sp>
        <p:cxnSp>
          <p:nvCxnSpPr>
            <p:cNvPr id="16" name="Straight Arrow Connector 15"/>
            <p:cNvCxnSpPr>
              <a:stCxn id="9" idx="3"/>
              <a:endCxn id="35854" idx="1"/>
            </p:cNvCxnSpPr>
            <p:nvPr/>
          </p:nvCxnSpPr>
          <p:spPr>
            <a:xfrm>
              <a:off x="3153508" y="2103121"/>
              <a:ext cx="2790455"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2"/>
          <p:cNvGrpSpPr>
            <a:grpSpLocks/>
          </p:cNvGrpSpPr>
          <p:nvPr/>
        </p:nvGrpSpPr>
        <p:grpSpPr bwMode="auto">
          <a:xfrm>
            <a:off x="3152775" y="3200400"/>
            <a:ext cx="5534025" cy="1279525"/>
            <a:chOff x="3153508" y="3200400"/>
            <a:chExt cx="5533292" cy="1280160"/>
          </a:xfrm>
        </p:grpSpPr>
        <p:sp>
          <p:nvSpPr>
            <p:cNvPr id="35852" name="Rectangle 12"/>
            <p:cNvSpPr>
              <a:spLocks noChangeArrowheads="1"/>
            </p:cNvSpPr>
            <p:nvPr/>
          </p:nvSpPr>
          <p:spPr bwMode="auto">
            <a:xfrm>
              <a:off x="5943963" y="3200400"/>
              <a:ext cx="2742837" cy="1280160"/>
            </a:xfrm>
            <a:prstGeom prst="rect">
              <a:avLst/>
            </a:prstGeom>
            <a:solidFill>
              <a:srgbClr val="F79646"/>
            </a:solidFill>
            <a:ln w="12700" algn="ctr">
              <a:solidFill>
                <a:schemeClr val="tx1"/>
              </a:solidFill>
              <a:miter lim="800000"/>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Accounting firms</a:t>
              </a:r>
            </a:p>
            <a:p>
              <a:pPr algn="ctr"/>
              <a:r>
                <a:rPr lang="en-US" altLang="en-US" sz="2400" dirty="0">
                  <a:cs typeface="Arial" panose="020B0604020202020204" pitchFamily="34" charset="0"/>
                </a:rPr>
                <a:t>and</a:t>
              </a:r>
            </a:p>
            <a:p>
              <a:pPr algn="ctr"/>
              <a:r>
                <a:rPr lang="en-US" altLang="en-US" sz="2400" dirty="0">
                  <a:cs typeface="Arial" panose="020B0604020202020204" pitchFamily="34" charset="0"/>
                </a:rPr>
                <a:t>corporations</a:t>
              </a:r>
            </a:p>
          </p:txBody>
        </p:sp>
        <p:cxnSp>
          <p:nvCxnSpPr>
            <p:cNvPr id="18" name="Straight Arrow Connector 17"/>
            <p:cNvCxnSpPr>
              <a:stCxn id="10" idx="3"/>
              <a:endCxn id="35852" idx="1"/>
            </p:cNvCxnSpPr>
            <p:nvPr/>
          </p:nvCxnSpPr>
          <p:spPr>
            <a:xfrm>
              <a:off x="3153508" y="3840481"/>
              <a:ext cx="2790455"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23"/>
          <p:cNvGrpSpPr>
            <a:grpSpLocks/>
          </p:cNvGrpSpPr>
          <p:nvPr/>
        </p:nvGrpSpPr>
        <p:grpSpPr bwMode="auto">
          <a:xfrm>
            <a:off x="3200400" y="4937125"/>
            <a:ext cx="5486400" cy="1281113"/>
            <a:chOff x="3200400" y="4937760"/>
            <a:chExt cx="5486400" cy="1280160"/>
          </a:xfrm>
        </p:grpSpPr>
        <p:sp>
          <p:nvSpPr>
            <p:cNvPr id="35850" name="Rectangle 13"/>
            <p:cNvSpPr>
              <a:spLocks noChangeArrowheads="1"/>
            </p:cNvSpPr>
            <p:nvPr/>
          </p:nvSpPr>
          <p:spPr bwMode="auto">
            <a:xfrm>
              <a:off x="5943600" y="4937760"/>
              <a:ext cx="2743200" cy="1280160"/>
            </a:xfrm>
            <a:prstGeom prst="rect">
              <a:avLst/>
            </a:prstGeom>
            <a:solidFill>
              <a:srgbClr val="F79646"/>
            </a:solidFill>
            <a:ln w="12700" algn="ctr">
              <a:solidFill>
                <a:schemeClr val="tx1"/>
              </a:solidFill>
              <a:miter lim="800000"/>
              <a:headEnd/>
              <a:tailEnd/>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Corporate</a:t>
              </a:r>
            </a:p>
            <a:p>
              <a:pPr algn="ctr"/>
              <a:r>
                <a:rPr lang="en-US" altLang="en-US" sz="2400" dirty="0">
                  <a:cs typeface="Arial" panose="020B0604020202020204" pitchFamily="34" charset="0"/>
                </a:rPr>
                <a:t>responsibility</a:t>
              </a:r>
            </a:p>
          </p:txBody>
        </p:sp>
        <p:cxnSp>
          <p:nvCxnSpPr>
            <p:cNvPr id="20" name="Straight Arrow Connector 19"/>
            <p:cNvCxnSpPr>
              <a:stCxn id="11" idx="3"/>
              <a:endCxn id="35850" idx="1"/>
            </p:cNvCxnSpPr>
            <p:nvPr/>
          </p:nvCxnSpPr>
          <p:spPr>
            <a:xfrm>
              <a:off x="3200400" y="5578633"/>
              <a:ext cx="2743200"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Corporate Responsibility</a:t>
            </a:r>
          </a:p>
        </p:txBody>
      </p:sp>
      <p:sp>
        <p:nvSpPr>
          <p:cNvPr id="3" name="TextBox 2"/>
          <p:cNvSpPr txBox="1">
            <a:spLocks noChangeArrowheads="1"/>
          </p:cNvSpPr>
          <p:nvPr/>
        </p:nvSpPr>
        <p:spPr bwMode="auto">
          <a:xfrm>
            <a:off x="1676400" y="1366838"/>
            <a:ext cx="3473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b="1" dirty="0">
                <a:solidFill>
                  <a:srgbClr val="FF6600"/>
                </a:solidFill>
              </a:rPr>
              <a:t>Who is impacted?</a:t>
            </a:r>
          </a:p>
        </p:txBody>
      </p:sp>
      <p:sp>
        <p:nvSpPr>
          <p:cNvPr id="4" name="TextBox 3"/>
          <p:cNvSpPr txBox="1">
            <a:spLocks noChangeArrowheads="1"/>
          </p:cNvSpPr>
          <p:nvPr/>
        </p:nvSpPr>
        <p:spPr bwMode="auto">
          <a:xfrm>
            <a:off x="1676400" y="3763962"/>
            <a:ext cx="3473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b="1" dirty="0">
                <a:solidFill>
                  <a:srgbClr val="FF6600"/>
                </a:solidFill>
              </a:rPr>
              <a:t>What is the impact?</a:t>
            </a:r>
          </a:p>
        </p:txBody>
      </p:sp>
      <p:sp>
        <p:nvSpPr>
          <p:cNvPr id="5" name="TextBox 4"/>
          <p:cNvSpPr txBox="1">
            <a:spLocks noChangeArrowheads="1"/>
          </p:cNvSpPr>
          <p:nvPr/>
        </p:nvSpPr>
        <p:spPr bwMode="auto">
          <a:xfrm>
            <a:off x="731838" y="1828800"/>
            <a:ext cx="76803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sz="2400" dirty="0">
                <a:cs typeface="Arial" panose="020B0604020202020204" pitchFamily="34" charset="0"/>
              </a:rPr>
              <a:t> 	CEO	– Chief Executive Officer</a:t>
            </a:r>
          </a:p>
          <a:p>
            <a:r>
              <a:rPr lang="en-US" altLang="en-US" sz="2400" dirty="0">
                <a:cs typeface="Arial" panose="020B0604020202020204" pitchFamily="34" charset="0"/>
              </a:rPr>
              <a:t>				– Manages entire corporation</a:t>
            </a:r>
          </a:p>
          <a:p>
            <a:pPr>
              <a:buFont typeface="Arial" panose="020B0604020202020204" pitchFamily="34" charset="0"/>
              <a:buChar char="•"/>
            </a:pPr>
            <a:r>
              <a:rPr lang="en-US" altLang="en-US" sz="2400" dirty="0">
                <a:cs typeface="Arial" panose="020B0604020202020204" pitchFamily="34" charset="0"/>
              </a:rPr>
              <a:t> 	CFO	– Chief Financial Officer</a:t>
            </a:r>
          </a:p>
          <a:p>
            <a:r>
              <a:rPr lang="en-US" altLang="en-US" sz="2400" dirty="0">
                <a:cs typeface="Arial" panose="020B0604020202020204" pitchFamily="34" charset="0"/>
              </a:rPr>
              <a:t>				– Manages accounting and finance</a:t>
            </a:r>
          </a:p>
        </p:txBody>
      </p:sp>
      <p:sp>
        <p:nvSpPr>
          <p:cNvPr id="7" name="Rectangle 6" descr="Rectangle: Click to edit Master text styles&#10;Second level&#10;Third level&#10;Fourth level&#10;Fifth level"/>
          <p:cNvSpPr>
            <a:spLocks noChangeArrowheads="1"/>
          </p:cNvSpPr>
          <p:nvPr/>
        </p:nvSpPr>
        <p:spPr bwMode="auto">
          <a:xfrm>
            <a:off x="731838" y="4206875"/>
            <a:ext cx="7680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sz="2400" dirty="0">
                <a:cs typeface="Arial" panose="020B0604020202020204" pitchFamily="34" charset="0"/>
              </a:rPr>
              <a:t> 	The officers of the corporation must sign the financial</a:t>
            </a:r>
          </a:p>
          <a:p>
            <a:r>
              <a:rPr lang="en-US" altLang="en-US" sz="2400" dirty="0">
                <a:cs typeface="Arial" panose="020B0604020202020204" pitchFamily="34" charset="0"/>
              </a:rPr>
              <a:t>	reports stipulating that the financial statements do not</a:t>
            </a:r>
          </a:p>
          <a:p>
            <a:r>
              <a:rPr lang="en-US" altLang="en-US" sz="2400" dirty="0">
                <a:cs typeface="Arial" panose="020B0604020202020204" pitchFamily="34" charset="0"/>
              </a:rPr>
              <a:t>	omit material information.</a:t>
            </a:r>
          </a:p>
        </p:txBody>
      </p:sp>
      <p:sp>
        <p:nvSpPr>
          <p:cNvPr id="8" name="TextBox 7"/>
          <p:cNvSpPr txBox="1">
            <a:spLocks noChangeArrowheads="1"/>
          </p:cNvSpPr>
          <p:nvPr/>
        </p:nvSpPr>
        <p:spPr bwMode="auto">
          <a:xfrm>
            <a:off x="731838" y="5394325"/>
            <a:ext cx="7680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2400" dirty="0">
                <a:cs typeface="Arial" panose="020B0604020202020204" pitchFamily="34" charset="0"/>
              </a:rPr>
              <a:t> 	The company must disclose the evaluation of their</a:t>
            </a:r>
          </a:p>
          <a:p>
            <a:r>
              <a:rPr lang="en-US" altLang="en-US" sz="2400" dirty="0">
                <a:cs typeface="Arial" panose="020B0604020202020204" pitchFamily="34" charset="0"/>
              </a:rPr>
              <a:t>	internal controls.</a:t>
            </a:r>
          </a:p>
        </p:txBody>
      </p:sp>
      <p:sp>
        <p:nvSpPr>
          <p:cNvPr id="11" name="Rectangle 10"/>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80988"/>
            <a:ext cx="8229600" cy="914400"/>
          </a:xfrm>
        </p:spPr>
        <p:txBody>
          <a:bodyPr/>
          <a:lstStyle/>
          <a:p>
            <a:pPr eaLnBrk="1" hangingPunct="1">
              <a:lnSpc>
                <a:spcPts val="4400"/>
              </a:lnSpc>
            </a:pPr>
            <a:r>
              <a:rPr lang="en-US" altLang="en-US" sz="3600" dirty="0">
                <a:ea typeface="ＭＳ Ｐゴシック" panose="020B0600070205080204" pitchFamily="34" charset="-128"/>
              </a:rPr>
              <a:t>Appendix: Institute of Management Accountants Code of Ethics</a:t>
            </a:r>
          </a:p>
        </p:txBody>
      </p:sp>
      <p:sp>
        <p:nvSpPr>
          <p:cNvPr id="6" name="Rectangle 5"/>
          <p:cNvSpPr/>
          <p:nvPr/>
        </p:nvSpPr>
        <p:spPr>
          <a:xfrm>
            <a:off x="762000" y="1600200"/>
            <a:ext cx="2971800" cy="13716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Competence</a:t>
            </a:r>
          </a:p>
        </p:txBody>
      </p:sp>
      <p:sp>
        <p:nvSpPr>
          <p:cNvPr id="7" name="Rectangle 6"/>
          <p:cNvSpPr/>
          <p:nvPr/>
        </p:nvSpPr>
        <p:spPr>
          <a:xfrm>
            <a:off x="4953000" y="1600200"/>
            <a:ext cx="2971800" cy="13716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Confidentiality</a:t>
            </a:r>
          </a:p>
        </p:txBody>
      </p:sp>
      <p:sp>
        <p:nvSpPr>
          <p:cNvPr id="9" name="Rectangle 8"/>
          <p:cNvSpPr/>
          <p:nvPr/>
        </p:nvSpPr>
        <p:spPr>
          <a:xfrm>
            <a:off x="762000" y="4038600"/>
            <a:ext cx="2971800" cy="13716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Integrity</a:t>
            </a:r>
          </a:p>
        </p:txBody>
      </p:sp>
      <p:sp>
        <p:nvSpPr>
          <p:cNvPr id="10" name="Rectangle 9"/>
          <p:cNvSpPr/>
          <p:nvPr/>
        </p:nvSpPr>
        <p:spPr>
          <a:xfrm>
            <a:off x="4953000" y="4038600"/>
            <a:ext cx="2971800" cy="13716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Credibility</a:t>
            </a:r>
          </a:p>
        </p:txBody>
      </p:sp>
    </p:spTree>
  </p:cSld>
  <p:clrMapOvr>
    <a:masterClrMapping/>
  </p:clrMapOvr>
  <p:transition xmlns:p14="http://schemas.microsoft.com/office/powerpoint/2010/mai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9556" y="1676400"/>
            <a:ext cx="8153400" cy="3886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latin typeface="Gill Sans"/>
              <a:cs typeface="Gill Sans"/>
            </a:endParaRPr>
          </a:p>
        </p:txBody>
      </p:sp>
      <p:sp>
        <p:nvSpPr>
          <p:cNvPr id="38915"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Competence</a:t>
            </a:r>
          </a:p>
        </p:txBody>
      </p:sp>
      <p:sp>
        <p:nvSpPr>
          <p:cNvPr id="38916" name="Rectangle 3" descr="Rectangle: Click to edit Master text styles&#10;Second level&#10;Third level&#10;Fourth level&#10;Fifth level"/>
          <p:cNvSpPr>
            <a:spLocks noChangeArrowheads="1"/>
          </p:cNvSpPr>
          <p:nvPr/>
        </p:nvSpPr>
        <p:spPr bwMode="auto">
          <a:xfrm>
            <a:off x="2005619" y="1660525"/>
            <a:ext cx="512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latin typeface="Gill Sans"/>
                <a:cs typeface="Gill Sans"/>
              </a:rPr>
              <a:t>Members have a responsibility to:</a:t>
            </a:r>
          </a:p>
        </p:txBody>
      </p:sp>
      <p:sp>
        <p:nvSpPr>
          <p:cNvPr id="4" name="Text Box 4"/>
          <p:cNvSpPr txBox="1">
            <a:spLocks noChangeArrowheads="1"/>
          </p:cNvSpPr>
          <p:nvPr/>
        </p:nvSpPr>
        <p:spPr bwMode="auto">
          <a:xfrm>
            <a:off x="550675" y="2209800"/>
            <a:ext cx="8031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1.	Maintain an appropriate level of professional leadership and </a:t>
            </a:r>
          </a:p>
          <a:p>
            <a:r>
              <a:rPr lang="en-US" altLang="en-US" sz="2400" dirty="0">
                <a:latin typeface="Gill Sans"/>
                <a:cs typeface="Gill Sans"/>
              </a:rPr>
              <a:t>	expertise by enhancing knowledge and skills.</a:t>
            </a:r>
          </a:p>
        </p:txBody>
      </p:sp>
      <p:sp>
        <p:nvSpPr>
          <p:cNvPr id="5" name="Text Box 5"/>
          <p:cNvSpPr txBox="1">
            <a:spLocks noChangeArrowheads="1"/>
          </p:cNvSpPr>
          <p:nvPr/>
        </p:nvSpPr>
        <p:spPr bwMode="auto">
          <a:xfrm>
            <a:off x="550675" y="3216275"/>
            <a:ext cx="8031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2.	Perform professional duties in accordance with</a:t>
            </a:r>
          </a:p>
          <a:p>
            <a:r>
              <a:rPr lang="en-US" altLang="en-US" sz="2400" dirty="0">
                <a:latin typeface="Gill Sans"/>
                <a:cs typeface="Gill Sans"/>
              </a:rPr>
              <a:t>	relevant laws, regulations, and technical standards.</a:t>
            </a:r>
          </a:p>
        </p:txBody>
      </p:sp>
      <p:sp>
        <p:nvSpPr>
          <p:cNvPr id="6" name="Text Box 6"/>
          <p:cNvSpPr txBox="1">
            <a:spLocks noChangeArrowheads="1"/>
          </p:cNvSpPr>
          <p:nvPr/>
        </p:nvSpPr>
        <p:spPr bwMode="auto">
          <a:xfrm>
            <a:off x="550675" y="4221162"/>
            <a:ext cx="803116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3.	Provide decision support information and recommendations</a:t>
            </a:r>
          </a:p>
          <a:p>
            <a:r>
              <a:rPr lang="en-US" altLang="en-US" sz="2400" dirty="0">
                <a:latin typeface="Gill Sans"/>
                <a:cs typeface="Gill Sans"/>
              </a:rPr>
              <a:t>	that are accurate, clear, concise, and timely.  Recognize and</a:t>
            </a:r>
          </a:p>
          <a:p>
            <a:r>
              <a:rPr lang="en-US" altLang="en-US" sz="2400" dirty="0">
                <a:latin typeface="Gill Sans"/>
                <a:cs typeface="Gill Sans"/>
              </a:rPr>
              <a:t>	help manage </a:t>
            </a:r>
            <a:r>
              <a:rPr lang="en-US" altLang="en-US" sz="2400" dirty="0" smtClean="0">
                <a:latin typeface="Gill Sans"/>
                <a:cs typeface="Gill Sans"/>
              </a:rPr>
              <a:t>risk.</a:t>
            </a:r>
            <a:endParaRPr lang="en-US" altLang="en-US" sz="2400" dirty="0">
              <a:latin typeface="Gill Sans"/>
              <a:cs typeface="Gill Sans"/>
            </a:endParaRPr>
          </a:p>
        </p:txBody>
      </p:sp>
      <p:sp>
        <p:nvSpPr>
          <p:cNvPr id="7" name="Text Box 7"/>
          <p:cNvSpPr txBox="1">
            <a:spLocks noChangeArrowheads="1"/>
          </p:cNvSpPr>
          <p:nvPr/>
        </p:nvSpPr>
        <p:spPr bwMode="auto">
          <a:xfrm>
            <a:off x="274638" y="5791200"/>
            <a:ext cx="8594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cs typeface="Arial" panose="020B0604020202020204" pitchFamily="34" charset="0"/>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2192" y="1676400"/>
            <a:ext cx="7967149" cy="3505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latin typeface="Gill Sans"/>
              <a:cs typeface="Gill Sans"/>
            </a:endParaRPr>
          </a:p>
        </p:txBody>
      </p:sp>
      <p:sp>
        <p:nvSpPr>
          <p:cNvPr id="39939"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Confidentiality</a:t>
            </a:r>
          </a:p>
        </p:txBody>
      </p:sp>
      <p:sp>
        <p:nvSpPr>
          <p:cNvPr id="39940" name="Rectangle 3" descr="Rectangle: Click to edit Master text styles&#10;Second level&#10;Third level&#10;Fourth level&#10;Fifth level"/>
          <p:cNvSpPr>
            <a:spLocks noChangeArrowheads="1"/>
          </p:cNvSpPr>
          <p:nvPr/>
        </p:nvSpPr>
        <p:spPr bwMode="auto">
          <a:xfrm>
            <a:off x="1835523" y="1660525"/>
            <a:ext cx="546048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latin typeface="Gill Sans"/>
                <a:cs typeface="Gill Sans"/>
              </a:rPr>
              <a:t>Members have a responsibility to:</a:t>
            </a:r>
          </a:p>
        </p:txBody>
      </p:sp>
      <p:sp>
        <p:nvSpPr>
          <p:cNvPr id="4" name="Text Box 4"/>
          <p:cNvSpPr txBox="1">
            <a:spLocks noChangeArrowheads="1"/>
          </p:cNvSpPr>
          <p:nvPr/>
        </p:nvSpPr>
        <p:spPr bwMode="auto">
          <a:xfrm>
            <a:off x="624415" y="2209800"/>
            <a:ext cx="788270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chemeClr val="hlink"/>
              </a:buClr>
              <a:buSzPct val="110000"/>
            </a:pPr>
            <a:r>
              <a:rPr lang="en-US" altLang="en-US" sz="2400" dirty="0">
                <a:latin typeface="Gill Sans"/>
                <a:cs typeface="Gill Sans"/>
              </a:rPr>
              <a:t>1.	Keep information confidential except when disclosure</a:t>
            </a:r>
          </a:p>
          <a:p>
            <a:pPr>
              <a:buClr>
                <a:schemeClr val="hlink"/>
              </a:buClr>
              <a:buSzPct val="110000"/>
            </a:pPr>
            <a:r>
              <a:rPr lang="en-US" altLang="en-US" sz="2400" dirty="0">
                <a:latin typeface="Gill Sans"/>
                <a:cs typeface="Gill Sans"/>
              </a:rPr>
              <a:t>	is authorized or legally required.</a:t>
            </a:r>
          </a:p>
        </p:txBody>
      </p:sp>
      <p:sp>
        <p:nvSpPr>
          <p:cNvPr id="5" name="Text Box 5"/>
          <p:cNvSpPr txBox="1">
            <a:spLocks noChangeArrowheads="1"/>
          </p:cNvSpPr>
          <p:nvPr/>
        </p:nvSpPr>
        <p:spPr bwMode="auto">
          <a:xfrm>
            <a:off x="624415" y="3216275"/>
            <a:ext cx="788270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2.	Inform all relevant parties regarding appropriate use</a:t>
            </a:r>
          </a:p>
          <a:p>
            <a:r>
              <a:rPr lang="en-US" altLang="en-US" sz="2400" dirty="0">
                <a:latin typeface="Gill Sans"/>
                <a:cs typeface="Gill Sans"/>
              </a:rPr>
              <a:t>	of confidential information. </a:t>
            </a:r>
            <a:r>
              <a:rPr lang="en-US" altLang="en-US" sz="2400" dirty="0" smtClean="0">
                <a:latin typeface="Gill Sans"/>
                <a:cs typeface="Gill Sans"/>
              </a:rPr>
              <a:t>Monitor </a:t>
            </a:r>
            <a:r>
              <a:rPr lang="en-US" altLang="en-US" sz="2400" dirty="0">
                <a:latin typeface="Gill Sans"/>
                <a:cs typeface="Gill Sans"/>
              </a:rPr>
              <a:t>to ensure compliance.</a:t>
            </a:r>
          </a:p>
        </p:txBody>
      </p:sp>
      <p:sp>
        <p:nvSpPr>
          <p:cNvPr id="6" name="Text Box 6"/>
          <p:cNvSpPr txBox="1">
            <a:spLocks noChangeArrowheads="1"/>
          </p:cNvSpPr>
          <p:nvPr/>
        </p:nvSpPr>
        <p:spPr bwMode="auto">
          <a:xfrm>
            <a:off x="624415" y="4221163"/>
            <a:ext cx="788270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chemeClr val="hlink"/>
              </a:buClr>
              <a:buSzPct val="110000"/>
            </a:pPr>
            <a:r>
              <a:rPr lang="en-US" altLang="en-US" sz="2400" dirty="0">
                <a:latin typeface="Gill Sans"/>
                <a:cs typeface="Gill Sans"/>
              </a:rPr>
              <a:t>3.	Refrain from using confidential information for unethical</a:t>
            </a:r>
          </a:p>
          <a:p>
            <a:pPr>
              <a:buClr>
                <a:schemeClr val="hlink"/>
              </a:buClr>
              <a:buSzPct val="110000"/>
            </a:pPr>
            <a:r>
              <a:rPr lang="en-US" altLang="en-US" sz="2400" dirty="0">
                <a:latin typeface="Gill Sans"/>
                <a:cs typeface="Gill Sans"/>
              </a:rPr>
              <a:t>	or illegal advantage.</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7082" y="1295400"/>
            <a:ext cx="8153400" cy="5029199"/>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latin typeface="Gill Sans"/>
              <a:cs typeface="Gill Sans"/>
            </a:endParaRPr>
          </a:p>
        </p:txBody>
      </p:sp>
      <p:sp>
        <p:nvSpPr>
          <p:cNvPr id="40963"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Integrity</a:t>
            </a:r>
          </a:p>
        </p:txBody>
      </p:sp>
      <p:sp>
        <p:nvSpPr>
          <p:cNvPr id="40964" name="Rectangle 3" descr="Rectangle: Click to edit Master text styles&#10;Second level&#10;Third level&#10;Fourth level&#10;Fifth level"/>
          <p:cNvSpPr>
            <a:spLocks noChangeArrowheads="1"/>
          </p:cNvSpPr>
          <p:nvPr/>
        </p:nvSpPr>
        <p:spPr bwMode="auto">
          <a:xfrm>
            <a:off x="1835664" y="1279525"/>
            <a:ext cx="545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latin typeface="Gill Sans"/>
                <a:cs typeface="Gill Sans"/>
              </a:rPr>
              <a:t>Members have a responsibility to:</a:t>
            </a:r>
          </a:p>
        </p:txBody>
      </p:sp>
      <p:sp>
        <p:nvSpPr>
          <p:cNvPr id="4" name="Text Box 4"/>
          <p:cNvSpPr txBox="1">
            <a:spLocks noChangeArrowheads="1"/>
          </p:cNvSpPr>
          <p:nvPr/>
        </p:nvSpPr>
        <p:spPr bwMode="auto">
          <a:xfrm>
            <a:off x="530293" y="1828800"/>
            <a:ext cx="8066979"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1.	Mitigate actual conflicts of interest. </a:t>
            </a:r>
            <a:r>
              <a:rPr lang="en-US" altLang="en-US" sz="2400" dirty="0" smtClean="0">
                <a:latin typeface="Gill Sans"/>
                <a:cs typeface="Gill Sans"/>
              </a:rPr>
              <a:t>Regularly </a:t>
            </a:r>
            <a:r>
              <a:rPr lang="en-US" altLang="en-US" sz="2400" dirty="0">
                <a:latin typeface="Gill Sans"/>
                <a:cs typeface="Gill Sans"/>
              </a:rPr>
              <a:t>communicate</a:t>
            </a:r>
          </a:p>
          <a:p>
            <a:r>
              <a:rPr lang="en-US" altLang="en-US" sz="2400" dirty="0">
                <a:latin typeface="Gill Sans"/>
                <a:cs typeface="Gill Sans"/>
              </a:rPr>
              <a:t>	with business associates to avoid apparent conflicts of</a:t>
            </a:r>
          </a:p>
          <a:p>
            <a:r>
              <a:rPr lang="en-US" altLang="en-US" sz="2400" dirty="0">
                <a:latin typeface="Gill Sans"/>
                <a:cs typeface="Gill Sans"/>
              </a:rPr>
              <a:t>	interest. Advise all parties of any potential conflicts of </a:t>
            </a:r>
          </a:p>
          <a:p>
            <a:r>
              <a:rPr lang="en-US" altLang="en-US" sz="2400" dirty="0">
                <a:latin typeface="Gill Sans"/>
                <a:cs typeface="Gill Sans"/>
              </a:rPr>
              <a:t>	interest</a:t>
            </a:r>
            <a:r>
              <a:rPr lang="en-US" altLang="en-US" sz="2400" dirty="0" smtClean="0">
                <a:latin typeface="Gill Sans"/>
                <a:cs typeface="Gill Sans"/>
              </a:rPr>
              <a:t>.</a:t>
            </a:r>
          </a:p>
        </p:txBody>
      </p:sp>
      <p:sp>
        <p:nvSpPr>
          <p:cNvPr id="5" name="Text Box 5"/>
          <p:cNvSpPr txBox="1">
            <a:spLocks noChangeArrowheads="1"/>
          </p:cNvSpPr>
          <p:nvPr/>
        </p:nvSpPr>
        <p:spPr bwMode="auto">
          <a:xfrm>
            <a:off x="530293" y="3464983"/>
            <a:ext cx="8066979"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2.	Refrain from engaging in any conduct that </a:t>
            </a:r>
            <a:r>
              <a:rPr lang="en-US" altLang="en-US" sz="2400" dirty="0" smtClean="0">
                <a:latin typeface="Gill Sans"/>
                <a:cs typeface="Gill Sans"/>
              </a:rPr>
              <a:t>would prejudice</a:t>
            </a:r>
            <a:endParaRPr lang="en-US" altLang="en-US" sz="2400" dirty="0">
              <a:latin typeface="Gill Sans"/>
              <a:cs typeface="Gill Sans"/>
            </a:endParaRPr>
          </a:p>
          <a:p>
            <a:r>
              <a:rPr lang="en-US" altLang="en-US" sz="2400" dirty="0">
                <a:latin typeface="Gill Sans"/>
                <a:cs typeface="Gill Sans"/>
              </a:rPr>
              <a:t>	carrying out duties ethically.</a:t>
            </a:r>
          </a:p>
        </p:txBody>
      </p:sp>
      <p:sp>
        <p:nvSpPr>
          <p:cNvPr id="6" name="Text Box 6"/>
          <p:cNvSpPr txBox="1">
            <a:spLocks noChangeArrowheads="1"/>
          </p:cNvSpPr>
          <p:nvPr/>
        </p:nvSpPr>
        <p:spPr bwMode="auto">
          <a:xfrm>
            <a:off x="530293" y="4399491"/>
            <a:ext cx="8066979"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3.	Abstain from engaging in or supporting any activity that</a:t>
            </a:r>
          </a:p>
          <a:p>
            <a:r>
              <a:rPr lang="en-US" altLang="en-US" sz="2400" dirty="0">
                <a:latin typeface="Gill Sans"/>
                <a:cs typeface="Gill Sans"/>
              </a:rPr>
              <a:t>	might discredit the profession</a:t>
            </a:r>
            <a:r>
              <a:rPr lang="en-US" altLang="en-US" sz="2400" dirty="0" smtClean="0">
                <a:latin typeface="Gill Sans"/>
                <a:cs typeface="Gill Sans"/>
              </a:rPr>
              <a:t>.</a:t>
            </a:r>
          </a:p>
        </p:txBody>
      </p:sp>
      <p:sp>
        <p:nvSpPr>
          <p:cNvPr id="2" name="TextBox 1"/>
          <p:cNvSpPr txBox="1"/>
          <p:nvPr/>
        </p:nvSpPr>
        <p:spPr>
          <a:xfrm>
            <a:off x="508688" y="5410200"/>
            <a:ext cx="8110189" cy="830997"/>
          </a:xfrm>
          <a:prstGeom prst="rect">
            <a:avLst/>
          </a:prstGeom>
          <a:noFill/>
        </p:spPr>
        <p:txBody>
          <a:bodyPr wrap="square" rtlCol="0">
            <a:spAutoFit/>
          </a:bodyPr>
          <a:lstStyle/>
          <a:p>
            <a:r>
              <a:rPr lang="en-US" altLang="en-US" sz="2400" dirty="0">
                <a:latin typeface="Gill Sans"/>
                <a:cs typeface="Gill Sans"/>
              </a:rPr>
              <a:t>4. Contribute to a positive ethical culture and place integrity</a:t>
            </a:r>
          </a:p>
          <a:p>
            <a:pPr defTabSz="334963"/>
            <a:r>
              <a:rPr lang="en-US" altLang="en-US" sz="2400" dirty="0">
                <a:latin typeface="Gill Sans"/>
                <a:cs typeface="Gill Sans"/>
              </a:rPr>
              <a:t>	</a:t>
            </a:r>
            <a:r>
              <a:rPr lang="en-US" altLang="en-US" sz="2400" dirty="0" smtClean="0">
                <a:latin typeface="Gill Sans"/>
                <a:cs typeface="Gill Sans"/>
              </a:rPr>
              <a:t>of </a:t>
            </a:r>
            <a:r>
              <a:rPr lang="en-US" altLang="en-US" sz="2400" dirty="0">
                <a:latin typeface="Gill Sans"/>
                <a:cs typeface="Gill Sans"/>
              </a:rPr>
              <a:t>the profession above personal interests.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1295400"/>
            <a:ext cx="7924800" cy="5029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41987"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Credibility</a:t>
            </a:r>
          </a:p>
        </p:txBody>
      </p:sp>
      <p:sp>
        <p:nvSpPr>
          <p:cNvPr id="41988" name="Rectangle 3" descr="Rectangle: Click to edit Master text styles&#10;Second level&#10;Third level&#10;Fourth level&#10;Fifth level"/>
          <p:cNvSpPr>
            <a:spLocks noChangeArrowheads="1"/>
          </p:cNvSpPr>
          <p:nvPr/>
        </p:nvSpPr>
        <p:spPr bwMode="auto">
          <a:xfrm>
            <a:off x="1805782" y="1279525"/>
            <a:ext cx="553243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2714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2714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2714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2714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2714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2714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latin typeface="Gill Sans"/>
                <a:cs typeface="Gill Sans"/>
              </a:rPr>
              <a:t>Members have a responsibility to:</a:t>
            </a:r>
          </a:p>
        </p:txBody>
      </p:sp>
      <p:sp>
        <p:nvSpPr>
          <p:cNvPr id="4" name="Text Box 4"/>
          <p:cNvSpPr txBox="1">
            <a:spLocks noChangeArrowheads="1"/>
          </p:cNvSpPr>
          <p:nvPr/>
        </p:nvSpPr>
        <p:spPr bwMode="auto">
          <a:xfrm>
            <a:off x="651599" y="1828800"/>
            <a:ext cx="78408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1.	Communicate information fairly and objectively.</a:t>
            </a:r>
          </a:p>
        </p:txBody>
      </p:sp>
      <p:sp>
        <p:nvSpPr>
          <p:cNvPr id="5" name="Text Box 5"/>
          <p:cNvSpPr txBox="1">
            <a:spLocks noChangeArrowheads="1"/>
          </p:cNvSpPr>
          <p:nvPr/>
        </p:nvSpPr>
        <p:spPr bwMode="auto">
          <a:xfrm>
            <a:off x="651599" y="2424548"/>
            <a:ext cx="784080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2.	Provide all relevant information that could reasonably</a:t>
            </a:r>
          </a:p>
          <a:p>
            <a:r>
              <a:rPr lang="en-US" altLang="en-US" sz="2400" dirty="0">
                <a:latin typeface="Gill Sans"/>
                <a:cs typeface="Gill Sans"/>
              </a:rPr>
              <a:t>	be expected to influence an intended user’s understanding</a:t>
            </a:r>
          </a:p>
          <a:p>
            <a:r>
              <a:rPr lang="en-US" altLang="en-US" sz="2400" dirty="0">
                <a:latin typeface="Gill Sans"/>
                <a:cs typeface="Gill Sans"/>
              </a:rPr>
              <a:t>	of the reports, analyses, or recommendations.</a:t>
            </a:r>
          </a:p>
        </p:txBody>
      </p:sp>
      <p:sp>
        <p:nvSpPr>
          <p:cNvPr id="6" name="Text Box 6"/>
          <p:cNvSpPr txBox="1">
            <a:spLocks noChangeArrowheads="1"/>
          </p:cNvSpPr>
          <p:nvPr/>
        </p:nvSpPr>
        <p:spPr bwMode="auto">
          <a:xfrm>
            <a:off x="651599" y="3752133"/>
            <a:ext cx="784080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Gill Sans"/>
                <a:cs typeface="Gill Sans"/>
              </a:rPr>
              <a:t>3.	Report delays or deficiencies in information, timeliness,</a:t>
            </a:r>
          </a:p>
          <a:p>
            <a:r>
              <a:rPr lang="en-US" altLang="en-US" sz="2400" dirty="0">
                <a:latin typeface="Gill Sans"/>
                <a:cs typeface="Gill Sans"/>
              </a:rPr>
              <a:t>	processing, or internal controls in conformance with</a:t>
            </a:r>
          </a:p>
          <a:p>
            <a:r>
              <a:rPr lang="en-US" altLang="en-US" sz="2400" dirty="0">
                <a:latin typeface="Gill Sans"/>
                <a:cs typeface="Gill Sans"/>
              </a:rPr>
              <a:t>	organization policy and/or applicable law</a:t>
            </a:r>
            <a:r>
              <a:rPr lang="en-US" altLang="en-US" sz="2400" dirty="0" smtClean="0">
                <a:latin typeface="Gill Sans"/>
                <a:cs typeface="Gill Sans"/>
              </a:rPr>
              <a:t>.</a:t>
            </a:r>
            <a:endParaRPr lang="en-US" altLang="en-US" sz="2400" dirty="0">
              <a:latin typeface="Gill Sans"/>
              <a:cs typeface="Gill Sans"/>
            </a:endParaRPr>
          </a:p>
        </p:txBody>
      </p:sp>
      <p:sp>
        <p:nvSpPr>
          <p:cNvPr id="2" name="TextBox 1"/>
          <p:cNvSpPr txBox="1"/>
          <p:nvPr/>
        </p:nvSpPr>
        <p:spPr>
          <a:xfrm>
            <a:off x="630600" y="5094006"/>
            <a:ext cx="7882800" cy="1200328"/>
          </a:xfrm>
          <a:prstGeom prst="rect">
            <a:avLst/>
          </a:prstGeom>
          <a:noFill/>
        </p:spPr>
        <p:txBody>
          <a:bodyPr wrap="square" rtlCol="0">
            <a:spAutoFit/>
          </a:bodyPr>
          <a:lstStyle/>
          <a:p>
            <a:r>
              <a:rPr lang="en-US" altLang="en-US" sz="2400" dirty="0">
                <a:latin typeface="Gill Sans"/>
                <a:cs typeface="Gill Sans"/>
              </a:rPr>
              <a:t>4. Communicate professional limitations or other constraints</a:t>
            </a:r>
          </a:p>
          <a:p>
            <a:pPr>
              <a:tabLst>
                <a:tab pos="334963" algn="l"/>
              </a:tabLst>
            </a:pPr>
            <a:r>
              <a:rPr lang="en-US" altLang="en-US" sz="2400" dirty="0">
                <a:latin typeface="Gill Sans"/>
                <a:cs typeface="Gill Sans"/>
              </a:rPr>
              <a:t>	that would preclude responsible judgment or successful</a:t>
            </a:r>
          </a:p>
          <a:p>
            <a:pPr defTabSz="334963"/>
            <a:r>
              <a:rPr lang="en-US" altLang="en-US" sz="2400" dirty="0">
                <a:latin typeface="Gill Sans"/>
                <a:cs typeface="Gill Sans"/>
              </a:rPr>
              <a:t>	performance of an activity.</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Grp="1" noChangeArrowheads="1"/>
          </p:cNvSpPr>
          <p:nvPr>
            <p:ph type="title"/>
          </p:nvPr>
        </p:nvSpPr>
        <p:spPr/>
        <p:txBody>
          <a:bodyPr/>
          <a:lstStyle/>
          <a:p>
            <a:pPr eaLnBrk="1" hangingPunct="1"/>
            <a:r>
              <a:rPr lang="en-US" altLang="en-US" sz="4000" dirty="0">
                <a:ea typeface="ＭＳ Ｐゴシック" panose="020B0600070205080204" pitchFamily="34" charset="-128"/>
              </a:rPr>
              <a:t>Value Chain</a:t>
            </a:r>
          </a:p>
        </p:txBody>
      </p:sp>
      <p:sp>
        <p:nvSpPr>
          <p:cNvPr id="7" name="Text Box 5"/>
          <p:cNvSpPr txBox="1">
            <a:spLocks noChangeArrowheads="1"/>
          </p:cNvSpPr>
          <p:nvPr/>
        </p:nvSpPr>
        <p:spPr bwMode="auto">
          <a:xfrm>
            <a:off x="549275" y="2560638"/>
            <a:ext cx="80454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cs typeface="Arial" panose="020B0604020202020204" pitchFamily="34" charset="0"/>
              </a:rPr>
              <a:t>The </a:t>
            </a:r>
            <a:r>
              <a:rPr lang="en-US" altLang="en-US" sz="2400" b="1" dirty="0">
                <a:solidFill>
                  <a:srgbClr val="FF6600"/>
                </a:solidFill>
                <a:cs typeface="Arial" panose="020B0604020202020204" pitchFamily="34" charset="0"/>
              </a:rPr>
              <a:t>value chain </a:t>
            </a:r>
            <a:r>
              <a:rPr lang="en-US" altLang="en-US" sz="2400" dirty="0">
                <a:cs typeface="Arial" panose="020B0604020202020204" pitchFamily="34" charset="0"/>
              </a:rPr>
              <a:t>describes a set of activities that transforms raw materials and resources into the goods and services </a:t>
            </a:r>
            <a:r>
              <a:rPr lang="en-US" altLang="en-US" sz="2400" dirty="0" smtClean="0">
                <a:cs typeface="Arial" panose="020B0604020202020204" pitchFamily="34" charset="0"/>
              </a:rPr>
              <a:t>end users </a:t>
            </a:r>
            <a:r>
              <a:rPr lang="en-US" altLang="en-US" sz="2400" dirty="0">
                <a:cs typeface="Arial" panose="020B0604020202020204" pitchFamily="34" charset="0"/>
              </a:rPr>
              <a:t>purchase and consume.</a:t>
            </a:r>
          </a:p>
        </p:txBody>
      </p:sp>
      <p:sp>
        <p:nvSpPr>
          <p:cNvPr id="7172" name="Rectangle 5"/>
          <p:cNvSpPr>
            <a:spLocks noChangeArrowheads="1"/>
          </p:cNvSpPr>
          <p:nvPr/>
        </p:nvSpPr>
        <p:spPr bwMode="auto">
          <a:xfrm>
            <a:off x="1189038" y="1646238"/>
            <a:ext cx="6765925" cy="731837"/>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rgbClr val="0000CC"/>
                </a:solidFill>
              </a:rPr>
              <a:t>LO 1-1</a:t>
            </a:r>
            <a:r>
              <a:rPr lang="en-US" altLang="en-US" sz="2400" dirty="0">
                <a:solidFill>
                  <a:srgbClr val="0000CC"/>
                </a:solidFill>
              </a:rPr>
              <a:t>	</a:t>
            </a:r>
            <a:r>
              <a:rPr lang="en-US" altLang="en-US" sz="2000" dirty="0"/>
              <a:t>Describe the way managers use accounting</a:t>
            </a:r>
          </a:p>
          <a:p>
            <a:r>
              <a:rPr lang="en-US" altLang="en-US" sz="2000" dirty="0"/>
              <a:t>			information to create value in organizations.</a:t>
            </a:r>
          </a:p>
        </p:txBody>
      </p:sp>
      <p:sp>
        <p:nvSpPr>
          <p:cNvPr id="9" name="Rectangle 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1-1</a:t>
            </a:r>
          </a:p>
        </p:txBody>
      </p:sp>
      <p:sp>
        <p:nvSpPr>
          <p:cNvPr id="10" name="Rectangle 9"/>
          <p:cNvSpPr/>
          <p:nvPr/>
        </p:nvSpPr>
        <p:spPr>
          <a:xfrm>
            <a:off x="609600" y="4038600"/>
            <a:ext cx="2743200" cy="1295400"/>
          </a:xfrm>
          <a:prstGeom prst="rect">
            <a:avLst/>
          </a:prstGeom>
          <a:solidFill>
            <a:srgbClr val="FF660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latin typeface="Arial" pitchFamily="34" charset="0"/>
                <a:cs typeface="Arial" pitchFamily="34" charset="0"/>
              </a:rPr>
              <a:t>Value-Added Activities</a:t>
            </a:r>
          </a:p>
        </p:txBody>
      </p:sp>
      <p:sp>
        <p:nvSpPr>
          <p:cNvPr id="11" name="Rectangle 10"/>
          <p:cNvSpPr/>
          <p:nvPr/>
        </p:nvSpPr>
        <p:spPr>
          <a:xfrm>
            <a:off x="5029200" y="4038600"/>
            <a:ext cx="3657600" cy="1295400"/>
          </a:xfrm>
          <a:prstGeom prst="rect">
            <a:avLst/>
          </a:prstGeom>
          <a:solidFill>
            <a:srgbClr val="FF660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00"/>
                </a:solidFill>
                <a:latin typeface="Arial" pitchFamily="34" charset="0"/>
                <a:cs typeface="Arial" pitchFamily="34" charset="0"/>
              </a:rPr>
              <a:t>Those activities that</a:t>
            </a:r>
          </a:p>
          <a:p>
            <a:pPr algn="ctr">
              <a:defRPr/>
            </a:pPr>
            <a:r>
              <a:rPr lang="en-US" sz="2000" b="1" dirty="0">
                <a:solidFill>
                  <a:srgbClr val="000000"/>
                </a:solidFill>
                <a:latin typeface="Arial" pitchFamily="34" charset="0"/>
                <a:cs typeface="Arial" pitchFamily="34" charset="0"/>
              </a:rPr>
              <a:t>customers perceive as</a:t>
            </a:r>
          </a:p>
          <a:p>
            <a:pPr algn="ctr">
              <a:defRPr/>
            </a:pPr>
            <a:r>
              <a:rPr lang="en-US" sz="2000" b="1" dirty="0">
                <a:solidFill>
                  <a:srgbClr val="000000"/>
                </a:solidFill>
                <a:latin typeface="Arial" pitchFamily="34" charset="0"/>
                <a:cs typeface="Arial" pitchFamily="34" charset="0"/>
              </a:rPr>
              <a:t>adding utility to the goods or services they purchase.</a:t>
            </a:r>
          </a:p>
        </p:txBody>
      </p:sp>
      <p:cxnSp>
        <p:nvCxnSpPr>
          <p:cNvPr id="13" name="Straight Arrow Connector 12"/>
          <p:cNvCxnSpPr>
            <a:stCxn id="10" idx="3"/>
            <a:endCxn id="11" idx="1"/>
          </p:cNvCxnSpPr>
          <p:nvPr/>
        </p:nvCxnSpPr>
        <p:spPr>
          <a:xfrm>
            <a:off x="3352800" y="4686300"/>
            <a:ext cx="1676400" cy="0"/>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altLang="en-US" sz="4000" dirty="0">
                <a:ea typeface="ＭＳ Ｐゴシック" panose="020B0600070205080204" pitchFamily="34" charset="-128"/>
              </a:rPr>
              <a:t>End of Chapter 1</a:t>
            </a:r>
          </a:p>
        </p:txBody>
      </p:sp>
    </p:spTree>
  </p:cSld>
  <p:clrMapOvr>
    <a:masterClrMapping/>
  </p:clrMapOvr>
  <p:transition xmlns:p14="http://schemas.microsoft.com/office/powerpoint/2010/main" spd="med">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The Value Chain Components</a:t>
            </a:r>
          </a:p>
        </p:txBody>
      </p:sp>
      <p:grpSp>
        <p:nvGrpSpPr>
          <p:cNvPr id="2" name="Group 12"/>
          <p:cNvGrpSpPr/>
          <p:nvPr/>
        </p:nvGrpSpPr>
        <p:grpSpPr>
          <a:xfrm>
            <a:off x="1279764" y="1828409"/>
            <a:ext cx="6584075" cy="914783"/>
            <a:chOff x="0" y="2376488"/>
            <a:chExt cx="6583680" cy="914400"/>
          </a:xfrm>
          <a:solidFill>
            <a:schemeClr val="accent6"/>
          </a:solidFill>
        </p:grpSpPr>
        <p:sp>
          <p:nvSpPr>
            <p:cNvPr id="5" name="AutoShape 3" descr="80%"/>
            <p:cNvSpPr>
              <a:spLocks noChangeArrowheads="1"/>
            </p:cNvSpPr>
            <p:nvPr/>
          </p:nvSpPr>
          <p:spPr bwMode="auto">
            <a:xfrm>
              <a:off x="0" y="2376488"/>
              <a:ext cx="2194560" cy="914400"/>
            </a:xfrm>
            <a:prstGeom prst="rect">
              <a:avLst/>
            </a:prstGeom>
            <a:grpFill/>
            <a:ln w="19050">
              <a:solidFill>
                <a:schemeClr val="tx1"/>
              </a:solidFill>
              <a:miter lim="800000"/>
              <a:headEnd/>
              <a:tailEnd/>
            </a:ln>
            <a:effectLst/>
          </p:spPr>
          <p:txBody>
            <a:bodyPr wrap="none" anchor="ctr"/>
            <a:lstStyle/>
            <a:p>
              <a:pPr algn="ctr" eaLnBrk="0" hangingPunct="0">
                <a:defRPr/>
              </a:pPr>
              <a:r>
                <a:rPr lang="en-US" sz="2300" dirty="0">
                  <a:latin typeface="Gill Sans"/>
                  <a:cs typeface="Gill Sans"/>
                </a:rPr>
                <a:t>Research &amp;</a:t>
              </a:r>
            </a:p>
            <a:p>
              <a:pPr algn="ctr" eaLnBrk="0" hangingPunct="0">
                <a:defRPr/>
              </a:pPr>
              <a:r>
                <a:rPr lang="en-US" sz="2300" dirty="0">
                  <a:latin typeface="Gill Sans"/>
                  <a:cs typeface="Gill Sans"/>
                </a:rPr>
                <a:t>Development</a:t>
              </a:r>
            </a:p>
          </p:txBody>
        </p:sp>
        <p:sp>
          <p:nvSpPr>
            <p:cNvPr id="6" name="AutoShape 4" descr="80%"/>
            <p:cNvSpPr>
              <a:spLocks noChangeArrowheads="1"/>
            </p:cNvSpPr>
            <p:nvPr/>
          </p:nvSpPr>
          <p:spPr bwMode="auto">
            <a:xfrm>
              <a:off x="2194560" y="2376488"/>
              <a:ext cx="2194560" cy="914400"/>
            </a:xfrm>
            <a:prstGeom prst="rect">
              <a:avLst/>
            </a:prstGeom>
            <a:grpFill/>
            <a:ln w="19050">
              <a:solidFill>
                <a:schemeClr val="tx1"/>
              </a:solidFill>
              <a:miter lim="800000"/>
              <a:headEnd/>
              <a:tailEnd/>
            </a:ln>
            <a:effectLst/>
          </p:spPr>
          <p:txBody>
            <a:bodyPr wrap="none" anchor="ctr"/>
            <a:lstStyle/>
            <a:p>
              <a:pPr algn="ctr" eaLnBrk="0" hangingPunct="0">
                <a:defRPr/>
              </a:pPr>
              <a:r>
                <a:rPr lang="en-US" sz="2300" dirty="0">
                  <a:latin typeface="Gill Sans"/>
                  <a:cs typeface="Gill Sans"/>
                </a:rPr>
                <a:t>Design</a:t>
              </a:r>
            </a:p>
          </p:txBody>
        </p:sp>
        <p:sp>
          <p:nvSpPr>
            <p:cNvPr id="7" name="AutoShape 5" descr="80%"/>
            <p:cNvSpPr>
              <a:spLocks noChangeArrowheads="1"/>
            </p:cNvSpPr>
            <p:nvPr/>
          </p:nvSpPr>
          <p:spPr bwMode="auto">
            <a:xfrm>
              <a:off x="4389120" y="2376488"/>
              <a:ext cx="2194560" cy="914400"/>
            </a:xfrm>
            <a:prstGeom prst="rect">
              <a:avLst/>
            </a:prstGeom>
            <a:grpFill/>
            <a:ln w="19050">
              <a:solidFill>
                <a:schemeClr val="tx1"/>
              </a:solidFill>
              <a:miter lim="800000"/>
              <a:headEnd/>
              <a:tailEnd/>
            </a:ln>
            <a:effectLst/>
          </p:spPr>
          <p:txBody>
            <a:bodyPr wrap="none" anchor="ctr"/>
            <a:lstStyle/>
            <a:p>
              <a:pPr algn="ctr" eaLnBrk="0" hangingPunct="0">
                <a:defRPr/>
              </a:pPr>
              <a:r>
                <a:rPr lang="en-US" sz="2300" dirty="0">
                  <a:latin typeface="Gill Sans"/>
                  <a:cs typeface="Gill Sans"/>
                </a:rPr>
                <a:t>Purchasing</a:t>
              </a:r>
            </a:p>
          </p:txBody>
        </p:sp>
      </p:grpSp>
      <p:grpSp>
        <p:nvGrpSpPr>
          <p:cNvPr id="3" name="Group 13"/>
          <p:cNvGrpSpPr/>
          <p:nvPr/>
        </p:nvGrpSpPr>
        <p:grpSpPr>
          <a:xfrm>
            <a:off x="1279764" y="4935741"/>
            <a:ext cx="6584075" cy="914882"/>
            <a:chOff x="0" y="4935538"/>
            <a:chExt cx="6583680" cy="914400"/>
          </a:xfrm>
          <a:solidFill>
            <a:schemeClr val="accent6"/>
          </a:solidFill>
        </p:grpSpPr>
        <p:sp>
          <p:nvSpPr>
            <p:cNvPr id="8" name="AutoShape 6" descr="80%"/>
            <p:cNvSpPr>
              <a:spLocks noChangeArrowheads="1"/>
            </p:cNvSpPr>
            <p:nvPr/>
          </p:nvSpPr>
          <p:spPr bwMode="auto">
            <a:xfrm>
              <a:off x="0" y="4935538"/>
              <a:ext cx="2194560" cy="914400"/>
            </a:xfrm>
            <a:prstGeom prst="rect">
              <a:avLst/>
            </a:prstGeom>
            <a:grpFill/>
            <a:ln w="19050">
              <a:solidFill>
                <a:schemeClr val="tx1"/>
              </a:solidFill>
              <a:miter lim="800000"/>
              <a:headEnd/>
              <a:tailEnd/>
            </a:ln>
            <a:effectLst/>
          </p:spPr>
          <p:txBody>
            <a:bodyPr wrap="none" anchor="ctr"/>
            <a:lstStyle/>
            <a:p>
              <a:pPr algn="ctr" eaLnBrk="0" hangingPunct="0">
                <a:defRPr/>
              </a:pPr>
              <a:r>
                <a:rPr lang="en-US" sz="2300" dirty="0">
                  <a:latin typeface="Gill Sans"/>
                  <a:cs typeface="Gill Sans"/>
                </a:rPr>
                <a:t>Marketing &amp;</a:t>
              </a:r>
            </a:p>
            <a:p>
              <a:pPr algn="ctr" eaLnBrk="0" hangingPunct="0">
                <a:defRPr/>
              </a:pPr>
              <a:r>
                <a:rPr lang="en-US" sz="2300" dirty="0">
                  <a:latin typeface="Gill Sans"/>
                  <a:cs typeface="Gill Sans"/>
                </a:rPr>
                <a:t>Sales</a:t>
              </a:r>
            </a:p>
          </p:txBody>
        </p:sp>
        <p:sp>
          <p:nvSpPr>
            <p:cNvPr id="9" name="AutoShape 7" descr="80%"/>
            <p:cNvSpPr>
              <a:spLocks noChangeArrowheads="1"/>
            </p:cNvSpPr>
            <p:nvPr/>
          </p:nvSpPr>
          <p:spPr bwMode="auto">
            <a:xfrm>
              <a:off x="2194560" y="4935538"/>
              <a:ext cx="2194560" cy="914400"/>
            </a:xfrm>
            <a:prstGeom prst="rect">
              <a:avLst/>
            </a:prstGeom>
            <a:grpFill/>
            <a:ln w="19050">
              <a:solidFill>
                <a:schemeClr val="tx1"/>
              </a:solidFill>
              <a:miter lim="800000"/>
              <a:headEnd/>
              <a:tailEnd/>
            </a:ln>
            <a:effectLst/>
          </p:spPr>
          <p:txBody>
            <a:bodyPr wrap="none" anchor="ctr"/>
            <a:lstStyle/>
            <a:p>
              <a:pPr algn="ctr" eaLnBrk="0" hangingPunct="0">
                <a:defRPr/>
              </a:pPr>
              <a:r>
                <a:rPr lang="en-US" sz="2300" dirty="0">
                  <a:latin typeface="Gill Sans"/>
                  <a:cs typeface="Gill Sans"/>
                </a:rPr>
                <a:t>Distribution</a:t>
              </a:r>
            </a:p>
          </p:txBody>
        </p:sp>
        <p:sp>
          <p:nvSpPr>
            <p:cNvPr id="10" name="AutoShape 8" descr="80%"/>
            <p:cNvSpPr>
              <a:spLocks noChangeArrowheads="1"/>
            </p:cNvSpPr>
            <p:nvPr/>
          </p:nvSpPr>
          <p:spPr bwMode="auto">
            <a:xfrm>
              <a:off x="4389120" y="4935538"/>
              <a:ext cx="2194560" cy="914400"/>
            </a:xfrm>
            <a:prstGeom prst="rect">
              <a:avLst/>
            </a:prstGeom>
            <a:grpFill/>
            <a:ln w="19050">
              <a:solidFill>
                <a:schemeClr val="tx1"/>
              </a:solidFill>
              <a:miter lim="800000"/>
              <a:headEnd/>
              <a:tailEnd/>
            </a:ln>
            <a:effectLst/>
          </p:spPr>
          <p:txBody>
            <a:bodyPr wrap="none" anchor="ctr"/>
            <a:lstStyle/>
            <a:p>
              <a:pPr algn="ctr" eaLnBrk="0" hangingPunct="0">
                <a:defRPr/>
              </a:pPr>
              <a:r>
                <a:rPr lang="en-US" sz="2300" dirty="0">
                  <a:latin typeface="Gill Sans"/>
                  <a:cs typeface="Gill Sans"/>
                </a:rPr>
                <a:t>Customer</a:t>
              </a:r>
            </a:p>
            <a:p>
              <a:pPr algn="ctr" eaLnBrk="0" hangingPunct="0">
                <a:defRPr/>
              </a:pPr>
              <a:r>
                <a:rPr lang="en-US" sz="2300" dirty="0">
                  <a:latin typeface="Gill Sans"/>
                  <a:cs typeface="Gill Sans"/>
                </a:rPr>
                <a:t>Service</a:t>
              </a:r>
            </a:p>
          </p:txBody>
        </p:sp>
      </p:grpSp>
      <p:sp>
        <p:nvSpPr>
          <p:cNvPr id="11" name="AutoShape 8" descr="80%"/>
          <p:cNvSpPr>
            <a:spLocks noChangeArrowheads="1"/>
          </p:cNvSpPr>
          <p:nvPr/>
        </p:nvSpPr>
        <p:spPr bwMode="auto">
          <a:xfrm>
            <a:off x="3475038" y="3382963"/>
            <a:ext cx="2193925" cy="914400"/>
          </a:xfrm>
          <a:prstGeom prst="rect">
            <a:avLst/>
          </a:prstGeom>
          <a:solidFill>
            <a:srgbClr val="F79646"/>
          </a:solidFill>
          <a:ln w="19050">
            <a:solidFill>
              <a:schemeClr val="tx1"/>
            </a:solidFill>
            <a:miter lim="800000"/>
            <a:headEnd/>
            <a:tailEnd/>
          </a:ln>
        </p:spPr>
        <p:txBody>
          <a:bodyPr wrap="none" lIns="91434" tIns="45717" rIns="91434" bIns="45717"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latin typeface="Gill Sans"/>
                <a:cs typeface="Gill Sans"/>
              </a:rPr>
              <a:t>Production</a:t>
            </a:r>
          </a:p>
        </p:txBody>
      </p:sp>
      <p:sp>
        <p:nvSpPr>
          <p:cNvPr id="14" name="Rectangle 13"/>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Accounting Systems</a:t>
            </a:r>
          </a:p>
        </p:txBody>
      </p:sp>
      <p:grpSp>
        <p:nvGrpSpPr>
          <p:cNvPr id="2" name="Group 16"/>
          <p:cNvGrpSpPr>
            <a:grpSpLocks/>
          </p:cNvGrpSpPr>
          <p:nvPr/>
        </p:nvGrpSpPr>
        <p:grpSpPr bwMode="auto">
          <a:xfrm>
            <a:off x="1281113" y="2378075"/>
            <a:ext cx="6581775" cy="1554163"/>
            <a:chOff x="1281113" y="2377440"/>
            <a:chExt cx="6581775" cy="1554162"/>
          </a:xfrm>
        </p:grpSpPr>
        <p:sp>
          <p:nvSpPr>
            <p:cNvPr id="9227" name="Rectangle 3"/>
            <p:cNvSpPr>
              <a:spLocks noChangeArrowheads="1"/>
            </p:cNvSpPr>
            <p:nvPr/>
          </p:nvSpPr>
          <p:spPr bwMode="blackWhite">
            <a:xfrm>
              <a:off x="1281113" y="2377440"/>
              <a:ext cx="2376487" cy="1554162"/>
            </a:xfrm>
            <a:prstGeom prst="rect">
              <a:avLst/>
            </a:prstGeom>
            <a:solidFill>
              <a:srgbClr val="F79646"/>
            </a:solidFill>
            <a:ln w="19050">
              <a:solidFill>
                <a:schemeClr val="tx1"/>
              </a:solidFill>
              <a:miter lim="800000"/>
              <a:headEnd type="none" w="sm" len="sm"/>
              <a:tailEnd type="none" w="sm" len="sm"/>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Financial</a:t>
              </a:r>
            </a:p>
            <a:p>
              <a:pPr algn="ctr"/>
              <a:r>
                <a:rPr lang="en-US" altLang="en-US" sz="2400" dirty="0"/>
                <a:t>accounting</a:t>
              </a:r>
            </a:p>
          </p:txBody>
        </p:sp>
        <p:sp>
          <p:nvSpPr>
            <p:cNvPr id="9228" name="Rectangle 5"/>
            <p:cNvSpPr>
              <a:spLocks noChangeArrowheads="1"/>
            </p:cNvSpPr>
            <p:nvPr/>
          </p:nvSpPr>
          <p:spPr bwMode="blackWhite">
            <a:xfrm>
              <a:off x="5486400" y="2377440"/>
              <a:ext cx="2376488" cy="1554162"/>
            </a:xfrm>
            <a:prstGeom prst="rect">
              <a:avLst/>
            </a:prstGeom>
            <a:solidFill>
              <a:srgbClr val="F79646"/>
            </a:solidFill>
            <a:ln w="19050">
              <a:solidFill>
                <a:schemeClr val="tx1"/>
              </a:solidFill>
              <a:miter lim="800000"/>
              <a:headEnd type="none" w="sm" len="sm"/>
              <a:tailEnd type="none" w="sm" len="sm"/>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Financial</a:t>
              </a:r>
            </a:p>
            <a:p>
              <a:pPr algn="ctr"/>
              <a:r>
                <a:rPr lang="en-US" altLang="en-US" sz="2400" dirty="0"/>
                <a:t>position and</a:t>
              </a:r>
            </a:p>
            <a:p>
              <a:pPr algn="ctr"/>
              <a:r>
                <a:rPr lang="en-US" altLang="en-US" sz="2400" dirty="0"/>
                <a:t>income</a:t>
              </a:r>
            </a:p>
          </p:txBody>
        </p:sp>
        <p:cxnSp>
          <p:nvCxnSpPr>
            <p:cNvPr id="9229" name="AutoShape 7"/>
            <p:cNvCxnSpPr>
              <a:cxnSpLocks noChangeShapeType="1"/>
              <a:stCxn id="9227" idx="3"/>
              <a:endCxn id="9228" idx="1"/>
            </p:cNvCxnSpPr>
            <p:nvPr/>
          </p:nvCxnSpPr>
          <p:spPr bwMode="auto">
            <a:xfrm>
              <a:off x="3657601" y="3155315"/>
              <a:ext cx="1828800" cy="0"/>
            </a:xfrm>
            <a:prstGeom prst="straightConnector1">
              <a:avLst/>
            </a:prstGeom>
            <a:noFill/>
            <a:ln w="28575">
              <a:solidFill>
                <a:schemeClr val="tx1"/>
              </a:solidFill>
              <a:round/>
              <a:headEnd type="none" w="sm" len="sm"/>
              <a:tailEnd type="triangle" w="lg" len="med"/>
            </a:ln>
            <a:extLst>
              <a:ext uri="{909E8E84-426E-40dd-AFC4-6F175D3DCCD1}">
                <a14:hiddenFill xmlns:a14="http://schemas.microsoft.com/office/drawing/2010/main">
                  <a:noFill/>
                </a14:hiddenFill>
              </a:ext>
            </a:extLst>
          </p:spPr>
        </p:cxnSp>
        <p:sp>
          <p:nvSpPr>
            <p:cNvPr id="9230" name="Text Box 8"/>
            <p:cNvSpPr txBox="1">
              <a:spLocks noChangeArrowheads="1"/>
            </p:cNvSpPr>
            <p:nvPr/>
          </p:nvSpPr>
          <p:spPr bwMode="auto">
            <a:xfrm>
              <a:off x="3657600" y="2652077"/>
              <a:ext cx="18288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400" dirty="0"/>
                <a:t>Reports</a:t>
              </a:r>
            </a:p>
          </p:txBody>
        </p:sp>
      </p:grpSp>
      <p:grpSp>
        <p:nvGrpSpPr>
          <p:cNvPr id="3" name="Group 17"/>
          <p:cNvGrpSpPr>
            <a:grpSpLocks/>
          </p:cNvGrpSpPr>
          <p:nvPr/>
        </p:nvGrpSpPr>
        <p:grpSpPr bwMode="auto">
          <a:xfrm>
            <a:off x="1292225" y="4389438"/>
            <a:ext cx="6581775" cy="1554162"/>
            <a:chOff x="1281113" y="4389120"/>
            <a:chExt cx="6581775" cy="1554163"/>
          </a:xfrm>
        </p:grpSpPr>
        <p:sp>
          <p:nvSpPr>
            <p:cNvPr id="9223" name="Rectangle 4"/>
            <p:cNvSpPr>
              <a:spLocks noChangeArrowheads="1"/>
            </p:cNvSpPr>
            <p:nvPr/>
          </p:nvSpPr>
          <p:spPr bwMode="grayWhite">
            <a:xfrm>
              <a:off x="1281113" y="4389120"/>
              <a:ext cx="2376488" cy="1554163"/>
            </a:xfrm>
            <a:prstGeom prst="rect">
              <a:avLst/>
            </a:prstGeom>
            <a:solidFill>
              <a:srgbClr val="F79646"/>
            </a:solidFill>
            <a:ln w="19050">
              <a:solidFill>
                <a:schemeClr val="tx1"/>
              </a:solidFill>
              <a:miter lim="800000"/>
              <a:headEnd type="none" w="sm" len="sm"/>
              <a:tailEnd type="none" w="sm" len="sm"/>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Cost</a:t>
              </a:r>
            </a:p>
            <a:p>
              <a:pPr algn="ctr"/>
              <a:r>
                <a:rPr lang="en-US" altLang="en-US" sz="2400" dirty="0"/>
                <a:t>accounting</a:t>
              </a:r>
            </a:p>
          </p:txBody>
        </p:sp>
        <p:sp>
          <p:nvSpPr>
            <p:cNvPr id="9224" name="Rectangle 6"/>
            <p:cNvSpPr>
              <a:spLocks noChangeArrowheads="1"/>
            </p:cNvSpPr>
            <p:nvPr/>
          </p:nvSpPr>
          <p:spPr bwMode="grayWhite">
            <a:xfrm>
              <a:off x="5486401" y="4389120"/>
              <a:ext cx="2376487" cy="1554163"/>
            </a:xfrm>
            <a:prstGeom prst="rect">
              <a:avLst/>
            </a:prstGeom>
            <a:solidFill>
              <a:srgbClr val="F79646"/>
            </a:solidFill>
            <a:ln w="19050">
              <a:solidFill>
                <a:schemeClr val="tx1"/>
              </a:solidFill>
              <a:miter lim="800000"/>
              <a:headEnd type="none" w="sm" len="sm"/>
              <a:tailEnd type="none" w="sm" len="sm"/>
            </a:ln>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Information</a:t>
              </a:r>
            </a:p>
            <a:p>
              <a:pPr algn="ctr"/>
              <a:r>
                <a:rPr lang="en-US" altLang="en-US" sz="2400" dirty="0"/>
                <a:t>about costs</a:t>
              </a:r>
            </a:p>
          </p:txBody>
        </p:sp>
        <p:cxnSp>
          <p:nvCxnSpPr>
            <p:cNvPr id="9225" name="AutoShape 10"/>
            <p:cNvCxnSpPr>
              <a:cxnSpLocks noChangeShapeType="1"/>
              <a:stCxn id="9223" idx="3"/>
            </p:cNvCxnSpPr>
            <p:nvPr/>
          </p:nvCxnSpPr>
          <p:spPr bwMode="black">
            <a:xfrm>
              <a:off x="3671888" y="5166995"/>
              <a:ext cx="1800225" cy="0"/>
            </a:xfrm>
            <a:prstGeom prst="straightConnector1">
              <a:avLst/>
            </a:prstGeom>
            <a:noFill/>
            <a:ln w="28575">
              <a:solidFill>
                <a:schemeClr val="tx1"/>
              </a:solidFill>
              <a:round/>
              <a:headEnd type="none" w="sm" len="sm"/>
              <a:tailEnd type="triangle" w="lg" len="med"/>
            </a:ln>
            <a:extLst>
              <a:ext uri="{909E8E84-426E-40dd-AFC4-6F175D3DCCD1}">
                <a14:hiddenFill xmlns:a14="http://schemas.microsoft.com/office/drawing/2010/main">
                  <a:noFill/>
                </a14:hiddenFill>
              </a:ext>
            </a:extLst>
          </p:spPr>
        </p:cxnSp>
        <p:sp>
          <p:nvSpPr>
            <p:cNvPr id="9226" name="Text Box 11"/>
            <p:cNvSpPr txBox="1">
              <a:spLocks noChangeArrowheads="1"/>
            </p:cNvSpPr>
            <p:nvPr/>
          </p:nvSpPr>
          <p:spPr bwMode="black">
            <a:xfrm>
              <a:off x="3657600" y="4663758"/>
              <a:ext cx="1828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7530" tIns="48765" rIns="97530" bIns="48765" anchor="ct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400" dirty="0"/>
                <a:t>Reports</a:t>
              </a:r>
            </a:p>
          </p:txBody>
        </p:sp>
      </p:grpSp>
      <p:sp>
        <p:nvSpPr>
          <p:cNvPr id="9221" name="Rectangle 13"/>
          <p:cNvSpPr>
            <a:spLocks noChangeArrowheads="1"/>
          </p:cNvSpPr>
          <p:nvPr/>
        </p:nvSpPr>
        <p:spPr bwMode="auto">
          <a:xfrm>
            <a:off x="1189038" y="1279525"/>
            <a:ext cx="6765925" cy="731838"/>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rgbClr val="0000CC"/>
                </a:solidFill>
              </a:rPr>
              <a:t>LO 1-2</a:t>
            </a:r>
            <a:r>
              <a:rPr lang="en-US" altLang="en-US" sz="2400" b="1" dirty="0">
                <a:solidFill>
                  <a:srgbClr val="0099FF"/>
                </a:solidFill>
              </a:rPr>
              <a:t>	</a:t>
            </a:r>
            <a:r>
              <a:rPr lang="en-US" altLang="en-US" sz="2000" dirty="0"/>
              <a:t>Distinguish between the uses and users of cost</a:t>
            </a:r>
          </a:p>
          <a:p>
            <a:r>
              <a:rPr lang="en-US" altLang="en-US" sz="2000" dirty="0"/>
              <a:t>			accounting and financial accounting information. </a:t>
            </a:r>
          </a:p>
        </p:txBody>
      </p:sp>
      <p:sp>
        <p:nvSpPr>
          <p:cNvPr id="15" name="Rectangle 14"/>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1-2</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Accounting </a:t>
            </a:r>
            <a:r>
              <a:rPr lang="en-US" altLang="en-US" sz="4000" dirty="0" smtClean="0">
                <a:ea typeface="ＭＳ Ｐゴシック" panose="020B0600070205080204" pitchFamily="34" charset="-128"/>
              </a:rPr>
              <a:t>Systems (2)</a:t>
            </a:r>
            <a:endParaRPr lang="en-US" altLang="en-US" sz="4000" dirty="0">
              <a:ea typeface="ＭＳ Ｐゴシック" panose="020B0600070205080204" pitchFamily="34" charset="-128"/>
            </a:endParaRPr>
          </a:p>
        </p:txBody>
      </p:sp>
      <p:sp>
        <p:nvSpPr>
          <p:cNvPr id="16" name="Rectangle 4"/>
          <p:cNvSpPr>
            <a:spLocks noChangeArrowheads="1"/>
          </p:cNvSpPr>
          <p:nvPr/>
        </p:nvSpPr>
        <p:spPr bwMode="grayWhite">
          <a:xfrm>
            <a:off x="914400" y="3086100"/>
            <a:ext cx="7315200" cy="1676400"/>
          </a:xfrm>
          <a:prstGeom prst="rect">
            <a:avLst/>
          </a:prstGeom>
          <a:solidFill>
            <a:schemeClr val="bg2">
              <a:lumMod val="75000"/>
            </a:schemeClr>
          </a:solidFill>
          <a:ln w="12700">
            <a:solidFill>
              <a:schemeClr val="tx1"/>
            </a:solidFill>
            <a:miter lim="800000"/>
            <a:headEnd type="none" w="sm" len="sm"/>
            <a:tailEnd type="none" w="sm" len="sm"/>
          </a:ln>
        </p:spPr>
        <p:txBody>
          <a:bodyPr lIns="91434" tIns="45717" rIns="91434" bIns="45717"/>
          <a:lstStyle/>
          <a:p>
            <a:pPr algn="ctr" defTabSz="272356" eaLnBrk="0" hangingPunct="0">
              <a:defRPr/>
            </a:pPr>
            <a:r>
              <a:rPr lang="en-US" sz="2400" dirty="0">
                <a:latin typeface="Gill Sans"/>
                <a:cs typeface="Gill Sans"/>
              </a:rPr>
              <a:t>The financial data prepared for this purpose are governed by generally accepted accounting principles (GAAP) in the United States	 and by international financial reporting standards (IFRS) in many other countries.</a:t>
            </a:r>
          </a:p>
        </p:txBody>
      </p:sp>
      <p:sp>
        <p:nvSpPr>
          <p:cNvPr id="25603" name="Rectangle 5"/>
          <p:cNvSpPr>
            <a:spLocks noChangeArrowheads="1"/>
          </p:cNvSpPr>
          <p:nvPr/>
        </p:nvSpPr>
        <p:spPr bwMode="blackWhite">
          <a:xfrm>
            <a:off x="914400" y="1463675"/>
            <a:ext cx="7315200" cy="1279525"/>
          </a:xfrm>
          <a:prstGeom prst="rect">
            <a:avLst/>
          </a:prstGeom>
          <a:solidFill>
            <a:schemeClr val="bg2">
              <a:lumMod val="75000"/>
            </a:schemeClr>
          </a:solidFill>
          <a:ln w="12700">
            <a:solidFill>
              <a:schemeClr val="tx1"/>
            </a:solidFill>
            <a:miter lim="800000"/>
            <a:headEnd type="none" w="sm" len="sm"/>
            <a:tailEnd type="none" w="sm" len="sm"/>
          </a:ln>
        </p:spPr>
        <p:txBody>
          <a:bodyPr lIns="91434" tIns="45717" rIns="91434" bIns="45717" anchor="ctr"/>
          <a:lstStyle/>
          <a:p>
            <a:pPr algn="ctr" defTabSz="272356" eaLnBrk="0" hangingPunct="0">
              <a:defRPr/>
            </a:pPr>
            <a:r>
              <a:rPr lang="en-US" sz="2400" dirty="0">
                <a:latin typeface="Gill Sans"/>
                <a:cs typeface="Gill Sans"/>
              </a:rPr>
              <a:t>The primary purpose of financial accounting is to provide investors and creditors information regarding company and management performance.</a:t>
            </a:r>
          </a:p>
        </p:txBody>
      </p:sp>
      <p:sp>
        <p:nvSpPr>
          <p:cNvPr id="18" name="Rectangle 4"/>
          <p:cNvSpPr>
            <a:spLocks noChangeArrowheads="1"/>
          </p:cNvSpPr>
          <p:nvPr/>
        </p:nvSpPr>
        <p:spPr bwMode="grayWhite">
          <a:xfrm>
            <a:off x="914400" y="5105400"/>
            <a:ext cx="7315200" cy="914400"/>
          </a:xfrm>
          <a:prstGeom prst="rect">
            <a:avLst/>
          </a:prstGeom>
          <a:solidFill>
            <a:schemeClr val="bg2">
              <a:lumMod val="75000"/>
            </a:schemeClr>
          </a:solidFill>
          <a:ln w="12700">
            <a:solidFill>
              <a:schemeClr val="tx1"/>
            </a:solidFill>
            <a:miter lim="800000"/>
            <a:headEnd type="none" w="sm" len="sm"/>
            <a:tailEnd type="none" w="sm" len="sm"/>
          </a:ln>
        </p:spPr>
        <p:txBody>
          <a:bodyPr lIns="91434" tIns="45717" rIns="91434" bIns="45717" anchor="ctr"/>
          <a:lstStyle/>
          <a:p>
            <a:pPr algn="ctr" defTabSz="272356" eaLnBrk="0" hangingPunct="0">
              <a:defRPr/>
            </a:pPr>
            <a:r>
              <a:rPr lang="en-US" sz="2400" dirty="0">
                <a:latin typeface="Gill Sans"/>
                <a:cs typeface="Gill Sans"/>
              </a:rPr>
              <a:t>In contrast, cost data for managerial use need not comply with GAAP or IFRS.</a:t>
            </a:r>
          </a:p>
        </p:txBody>
      </p:sp>
      <p:sp>
        <p:nvSpPr>
          <p:cNvPr id="9" name="Rectangle 8"/>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1-2</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Customers of Accounting</a:t>
            </a:r>
          </a:p>
        </p:txBody>
      </p:sp>
      <p:sp>
        <p:nvSpPr>
          <p:cNvPr id="4" name="Rectangle 4"/>
          <p:cNvSpPr>
            <a:spLocks noChangeArrowheads="1"/>
          </p:cNvSpPr>
          <p:nvPr/>
        </p:nvSpPr>
        <p:spPr bwMode="grayWhite">
          <a:xfrm>
            <a:off x="1096963" y="4343400"/>
            <a:ext cx="6950075" cy="914400"/>
          </a:xfrm>
          <a:prstGeom prst="rect">
            <a:avLst/>
          </a:prstGeom>
          <a:solidFill>
            <a:schemeClr val="accent6">
              <a:lumMod val="40000"/>
              <a:lumOff val="60000"/>
            </a:schemeClr>
          </a:solidFill>
          <a:ln w="12700">
            <a:solidFill>
              <a:schemeClr val="tx1"/>
            </a:solidFill>
            <a:miter lim="800000"/>
            <a:headEnd type="none" w="sm" len="sm"/>
            <a:tailEnd type="none" w="sm" len="sm"/>
          </a:ln>
        </p:spPr>
        <p:txBody>
          <a:bodyPr lIns="91434" tIns="45717" rIns="91434" bIns="45717" anchor="ctr"/>
          <a:lstStyle/>
          <a:p>
            <a:pPr algn="ctr" defTabSz="272356" eaLnBrk="0" hangingPunct="0">
              <a:defRPr/>
            </a:pPr>
            <a:r>
              <a:rPr lang="en-US" sz="2400" dirty="0">
                <a:latin typeface="Gill Sans"/>
                <a:cs typeface="Gill Sans"/>
              </a:rPr>
              <a:t>Different uses of accounting information require different types of accounting information.</a:t>
            </a:r>
          </a:p>
        </p:txBody>
      </p:sp>
      <p:sp>
        <p:nvSpPr>
          <p:cNvPr id="5" name="Rectangle 5"/>
          <p:cNvSpPr>
            <a:spLocks noChangeArrowheads="1"/>
          </p:cNvSpPr>
          <p:nvPr/>
        </p:nvSpPr>
        <p:spPr bwMode="blackWhite">
          <a:xfrm>
            <a:off x="1096963" y="1524000"/>
            <a:ext cx="6950075" cy="1279525"/>
          </a:xfrm>
          <a:prstGeom prst="rect">
            <a:avLst/>
          </a:prstGeom>
          <a:solidFill>
            <a:schemeClr val="accent6">
              <a:lumMod val="40000"/>
              <a:lumOff val="60000"/>
            </a:schemeClr>
          </a:solidFill>
          <a:ln w="12700">
            <a:solidFill>
              <a:schemeClr val="tx1"/>
            </a:solidFill>
            <a:miter lim="800000"/>
            <a:headEnd type="none" w="sm" len="sm"/>
            <a:tailEnd type="none" w="sm" len="sm"/>
          </a:ln>
        </p:spPr>
        <p:txBody>
          <a:bodyPr lIns="91434" tIns="45717" rIns="91434" bIns="45717" anchor="ctr"/>
          <a:lstStyle/>
          <a:p>
            <a:pPr algn="ctr" defTabSz="272356" eaLnBrk="0" hangingPunct="0">
              <a:defRPr/>
            </a:pPr>
            <a:r>
              <a:rPr lang="en-US" sz="2400" dirty="0">
                <a:latin typeface="Gill Sans"/>
                <a:cs typeface="Gill Sans"/>
              </a:rPr>
              <a:t>Accountants must work with the users of cost accounting information to provide the best possible information for managerial purposes.</a:t>
            </a:r>
          </a:p>
        </p:txBody>
      </p:sp>
      <p:sp>
        <p:nvSpPr>
          <p:cNvPr id="7" name="Rectangle 6"/>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4000" dirty="0">
                <a:ea typeface="ＭＳ Ｐゴシック" panose="020B0600070205080204" pitchFamily="34" charset="-128"/>
              </a:rPr>
              <a:t>Managerial Decisions</a:t>
            </a:r>
          </a:p>
        </p:txBody>
      </p:sp>
      <p:sp>
        <p:nvSpPr>
          <p:cNvPr id="5" name="Rectangle 5"/>
          <p:cNvSpPr>
            <a:spLocks noChangeArrowheads="1"/>
          </p:cNvSpPr>
          <p:nvPr/>
        </p:nvSpPr>
        <p:spPr bwMode="blackWhite">
          <a:xfrm>
            <a:off x="1096963" y="2849563"/>
            <a:ext cx="6950075" cy="457200"/>
          </a:xfrm>
          <a:prstGeom prst="rect">
            <a:avLst/>
          </a:prstGeom>
          <a:solidFill>
            <a:schemeClr val="bg2">
              <a:lumMod val="90000"/>
            </a:schemeClr>
          </a:solidFill>
          <a:ln w="12700">
            <a:solidFill>
              <a:srgbClr val="FF6600"/>
            </a:solidFill>
            <a:miter lim="800000"/>
            <a:headEnd type="none" w="sm" len="sm"/>
            <a:tailEnd type="none" w="sm" len="sm"/>
          </a:ln>
        </p:spPr>
        <p:txBody>
          <a:bodyPr wrap="none" lIns="91434" tIns="45717" rIns="91434" bIns="45717" anchor="ctr"/>
          <a:lstStyle/>
          <a:p>
            <a:pPr algn="ctr" defTabSz="272356" eaLnBrk="0" hangingPunct="0">
              <a:defRPr/>
            </a:pPr>
            <a:r>
              <a:rPr lang="en-US" sz="2400" dirty="0">
                <a:latin typeface="Gill Sans"/>
                <a:cs typeface="Gill Sans"/>
              </a:rPr>
              <a:t>Individuals make decisions.</a:t>
            </a:r>
          </a:p>
        </p:txBody>
      </p:sp>
      <p:sp>
        <p:nvSpPr>
          <p:cNvPr id="6" name="Rectangle 5"/>
          <p:cNvSpPr>
            <a:spLocks noChangeArrowheads="1"/>
          </p:cNvSpPr>
          <p:nvPr/>
        </p:nvSpPr>
        <p:spPr bwMode="blackWhite">
          <a:xfrm>
            <a:off x="1096963" y="3489325"/>
            <a:ext cx="6950075" cy="822325"/>
          </a:xfrm>
          <a:prstGeom prst="rect">
            <a:avLst/>
          </a:prstGeom>
          <a:solidFill>
            <a:schemeClr val="bg2">
              <a:lumMod val="90000"/>
            </a:schemeClr>
          </a:solidFill>
          <a:ln w="12700">
            <a:solidFill>
              <a:srgbClr val="FF6600"/>
            </a:solidFill>
            <a:miter lim="800000"/>
            <a:headEnd type="none" w="sm" len="sm"/>
            <a:tailEnd type="none" w="sm" len="sm"/>
          </a:ln>
        </p:spPr>
        <p:txBody>
          <a:bodyPr lIns="91434" tIns="45717" rIns="91434" bIns="45717" anchor="ctr"/>
          <a:lstStyle/>
          <a:p>
            <a:pPr algn="ctr" defTabSz="272356" eaLnBrk="0" hangingPunct="0">
              <a:defRPr/>
            </a:pPr>
            <a:r>
              <a:rPr lang="en-US" sz="2400" dirty="0">
                <a:latin typeface="Gill Sans"/>
                <a:cs typeface="Gill Sans"/>
              </a:rPr>
              <a:t>Decisions determine the performance of the organization.</a:t>
            </a:r>
          </a:p>
        </p:txBody>
      </p:sp>
      <p:sp>
        <p:nvSpPr>
          <p:cNvPr id="7" name="Rectangle 5"/>
          <p:cNvSpPr>
            <a:spLocks noChangeArrowheads="1"/>
          </p:cNvSpPr>
          <p:nvPr/>
        </p:nvSpPr>
        <p:spPr bwMode="blackWhite">
          <a:xfrm>
            <a:off x="1096963" y="4495800"/>
            <a:ext cx="6950075" cy="820738"/>
          </a:xfrm>
          <a:prstGeom prst="rect">
            <a:avLst/>
          </a:prstGeom>
          <a:solidFill>
            <a:schemeClr val="bg2">
              <a:lumMod val="90000"/>
            </a:schemeClr>
          </a:solidFill>
          <a:ln w="12700">
            <a:solidFill>
              <a:srgbClr val="FF6600"/>
            </a:solidFill>
            <a:miter lim="800000"/>
            <a:headEnd type="none" w="sm" len="sm"/>
            <a:tailEnd type="none" w="sm" len="sm"/>
          </a:ln>
        </p:spPr>
        <p:txBody>
          <a:bodyPr lIns="91434" tIns="45717" rIns="91434" bIns="45717" anchor="ctr"/>
          <a:lstStyle/>
          <a:p>
            <a:pPr algn="ctr" defTabSz="272356" eaLnBrk="0" hangingPunct="0">
              <a:defRPr/>
            </a:pPr>
            <a:r>
              <a:rPr lang="en-US" sz="2400" dirty="0">
                <a:latin typeface="Gill Sans"/>
                <a:cs typeface="Gill Sans"/>
              </a:rPr>
              <a:t>Managers use information from the accounting system to make decisions.</a:t>
            </a:r>
          </a:p>
        </p:txBody>
      </p:sp>
      <p:sp>
        <p:nvSpPr>
          <p:cNvPr id="8" name="Rectangle 5"/>
          <p:cNvSpPr>
            <a:spLocks noChangeArrowheads="1"/>
          </p:cNvSpPr>
          <p:nvPr/>
        </p:nvSpPr>
        <p:spPr bwMode="blackWhite">
          <a:xfrm>
            <a:off x="1096963" y="5502275"/>
            <a:ext cx="6950075" cy="822325"/>
          </a:xfrm>
          <a:prstGeom prst="rect">
            <a:avLst/>
          </a:prstGeom>
          <a:solidFill>
            <a:schemeClr val="bg2">
              <a:lumMod val="90000"/>
            </a:schemeClr>
          </a:solidFill>
          <a:ln w="12700">
            <a:solidFill>
              <a:srgbClr val="FF6600"/>
            </a:solidFill>
            <a:miter lim="800000"/>
            <a:headEnd type="none" w="sm" len="sm"/>
            <a:tailEnd type="none" w="sm" len="sm"/>
          </a:ln>
        </p:spPr>
        <p:txBody>
          <a:bodyPr lIns="91434" tIns="45717" rIns="91434" bIns="45717" anchor="ctr"/>
          <a:lstStyle/>
          <a:p>
            <a:pPr algn="ctr" defTabSz="272356" eaLnBrk="0" hangingPunct="0">
              <a:defRPr/>
            </a:pPr>
            <a:r>
              <a:rPr lang="en-US" sz="2400" dirty="0">
                <a:latin typeface="Gill Sans"/>
                <a:cs typeface="Gill Sans"/>
              </a:rPr>
              <a:t>Owners evaluate organizational and managerial performance with accounting information.</a:t>
            </a:r>
          </a:p>
        </p:txBody>
      </p:sp>
      <p:sp>
        <p:nvSpPr>
          <p:cNvPr id="12295" name="Rectangle 8"/>
          <p:cNvSpPr>
            <a:spLocks noChangeArrowheads="1"/>
          </p:cNvSpPr>
          <p:nvPr/>
        </p:nvSpPr>
        <p:spPr bwMode="auto">
          <a:xfrm>
            <a:off x="1189038" y="1279525"/>
            <a:ext cx="6765925" cy="109855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lstStyle>
            <a:lvl1pPr defTabSz="3635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3635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3635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3635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3635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635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dirty="0">
                <a:solidFill>
                  <a:srgbClr val="0000CC"/>
                </a:solidFill>
                <a:cs typeface="Arial" panose="020B0604020202020204" pitchFamily="34" charset="0"/>
              </a:rPr>
              <a:t>LO 1-3</a:t>
            </a:r>
            <a:r>
              <a:rPr lang="en-US" altLang="en-US" sz="2400" dirty="0">
                <a:solidFill>
                  <a:srgbClr val="0099FF"/>
                </a:solidFill>
                <a:cs typeface="Arial" panose="020B0604020202020204" pitchFamily="34" charset="0"/>
              </a:rPr>
              <a:t>	</a:t>
            </a:r>
            <a:r>
              <a:rPr lang="en-US" altLang="en-US" sz="2000" dirty="0">
                <a:cs typeface="Arial" panose="020B0604020202020204" pitchFamily="34" charset="0"/>
              </a:rPr>
              <a:t>Explain how cost accounting information is used</a:t>
            </a:r>
          </a:p>
          <a:p>
            <a:r>
              <a:rPr lang="en-US" altLang="en-US" sz="2000" dirty="0">
                <a:cs typeface="Arial" panose="020B0604020202020204" pitchFamily="34" charset="0"/>
              </a:rPr>
              <a:t>			for decision making and performance evaluation</a:t>
            </a:r>
          </a:p>
          <a:p>
            <a:r>
              <a:rPr lang="en-US" altLang="en-US" sz="2000" dirty="0">
                <a:cs typeface="Arial" panose="020B0604020202020204" pitchFamily="34" charset="0"/>
              </a:rPr>
              <a:t>			in organizations.</a:t>
            </a:r>
          </a:p>
        </p:txBody>
      </p:sp>
      <p:sp>
        <p:nvSpPr>
          <p:cNvPr id="10" name="Rectangle 9"/>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LO 1-3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4389</TotalTime>
  <Words>3773</Words>
  <Application>Microsoft Macintosh PowerPoint</Application>
  <PresentationFormat>On-screen Show (4:3)</PresentationFormat>
  <Paragraphs>560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Origin</vt:lpstr>
      <vt:lpstr>PowerPoint Presentation</vt:lpstr>
      <vt:lpstr>Cost Accounting: Information for Decision Making</vt:lpstr>
      <vt:lpstr>Learning Objectives</vt:lpstr>
      <vt:lpstr>Value Chain</vt:lpstr>
      <vt:lpstr>The Value Chain Components</vt:lpstr>
      <vt:lpstr>Accounting Systems</vt:lpstr>
      <vt:lpstr>Accounting Systems (2)</vt:lpstr>
      <vt:lpstr>Customers of Accounting</vt:lpstr>
      <vt:lpstr>Managerial Decisions</vt:lpstr>
      <vt:lpstr>Cost Data for Managerial Decisions</vt:lpstr>
      <vt:lpstr>Costs for Decision Making</vt:lpstr>
      <vt:lpstr>AM Bakery’s Cost Drivers</vt:lpstr>
      <vt:lpstr>Differential Costs</vt:lpstr>
      <vt:lpstr>Differential Revenues</vt:lpstr>
      <vt:lpstr>Differential Costs, Revenues, and Profits</vt:lpstr>
      <vt:lpstr>Costs for Control and Evaluation</vt:lpstr>
      <vt:lpstr>Responsibility Centers, Revenues, and Costs</vt:lpstr>
      <vt:lpstr>Responsibility Centers, Revenues, and Costs (2)</vt:lpstr>
      <vt:lpstr>Responsibility Centers, Revenues, and Costs (3)</vt:lpstr>
      <vt:lpstr>Responsibility Centers, Revenues, and Costs (4)</vt:lpstr>
      <vt:lpstr>Trends in Cost Accounting</vt:lpstr>
      <vt:lpstr>Cost Accounting in Research and Development</vt:lpstr>
      <vt:lpstr>Cost Accounting in Design</vt:lpstr>
      <vt:lpstr>Cost Accounting in Purchasing</vt:lpstr>
      <vt:lpstr>Cost Accounting in Production</vt:lpstr>
      <vt:lpstr>Cost Accounting in Marketing</vt:lpstr>
      <vt:lpstr>Cost Accounting in Distribution</vt:lpstr>
      <vt:lpstr>Cost Accounting in  Customer Service</vt:lpstr>
      <vt:lpstr>Enterprise Resource Planning</vt:lpstr>
      <vt:lpstr>Key Financial Players in an Organization</vt:lpstr>
      <vt:lpstr>Ethical Issues for Accountants</vt:lpstr>
      <vt:lpstr>Ethics</vt:lpstr>
      <vt:lpstr>Sarbanes-Oxley Act of 2002</vt:lpstr>
      <vt:lpstr>Corporate Responsibility</vt:lpstr>
      <vt:lpstr>Appendix: Institute of Management Accountants Code of Ethics</vt:lpstr>
      <vt:lpstr>Competence</vt:lpstr>
      <vt:lpstr>Confidentiality</vt:lpstr>
      <vt:lpstr>Integrity</vt:lpstr>
      <vt:lpstr>Credibility</vt:lpstr>
      <vt:lpstr>End of Chapter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dc:creator>
  <cp:lastModifiedBy>Agate Development Isaacks</cp:lastModifiedBy>
  <cp:revision>259</cp:revision>
  <cp:lastPrinted>2018-08-22T22:37:35Z</cp:lastPrinted>
  <dcterms:created xsi:type="dcterms:W3CDTF">2011-09-29T20:26:15Z</dcterms:created>
  <dcterms:modified xsi:type="dcterms:W3CDTF">2018-12-19T16:31:18Z</dcterms:modified>
</cp:coreProperties>
</file>