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6"/>
  </p:notesMasterIdLst>
  <p:handoutMasterIdLst>
    <p:handoutMasterId r:id="rId37"/>
  </p:handoutMasterIdLst>
  <p:sldIdLst>
    <p:sldId id="334" r:id="rId2"/>
    <p:sldId id="256"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291" r:id="rId35"/>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4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3115" y="-67"/>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TextBox 5">
            <a:extLst>
              <a:ext uri="{FF2B5EF4-FFF2-40B4-BE49-F238E27FC236}"/>
            </a:extLst>
          </p:cNvPr>
          <p:cNvSpPr txBox="1">
            <a:spLocks noChangeArrowheads="1"/>
          </p:cNvSpPr>
          <p:nvPr/>
        </p:nvSpPr>
        <p:spPr bwMode="auto">
          <a:xfrm>
            <a:off x="5818188" y="0"/>
            <a:ext cx="125888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smtClean="0"/>
              <a:t>3-</a:t>
            </a:r>
            <a:fld id="{0F2F2D44-B6E0-474E-B7FF-FC73CCC4A228}" type="slidenum">
              <a:rPr lang="en-US" sz="1000" smtClean="0"/>
              <a:pPr algn="r" eaLnBrk="1" hangingPunct="1">
                <a:defRPr/>
              </a:pPr>
              <a:t>‹#›</a:t>
            </a:fld>
            <a:endParaRPr lang="en-US" sz="1000" smtClean="0"/>
          </a:p>
        </p:txBody>
      </p:sp>
    </p:spTree>
    <p:extLst>
      <p:ext uri="{BB962C8B-B14F-4D97-AF65-F5344CB8AC3E}">
        <p14:creationId xmlns:p14="http://schemas.microsoft.com/office/powerpoint/2010/main" val="10851464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extLst>
          </p:cNvPr>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a:extLst>
              <a:ext uri="{FF2B5EF4-FFF2-40B4-BE49-F238E27FC236}"/>
            </a:extLst>
          </p:cNvPr>
          <p:cNvSpPr>
            <a:spLocks noGrp="1"/>
          </p:cNvSpPr>
          <p:nvPr>
            <p:ph type="body" sz="quarter" idx="3"/>
          </p:nvPr>
        </p:nvSpPr>
        <p:spPr>
          <a:xfrm>
            <a:off x="708025" y="4448175"/>
            <a:ext cx="5661025" cy="4213225"/>
          </a:xfrm>
          <a:prstGeom prst="rect">
            <a:avLst/>
          </a:prstGeom>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2" name="TextBox 7">
            <a:extLst>
              <a:ext uri="{FF2B5EF4-FFF2-40B4-BE49-F238E27FC236}"/>
            </a:extLst>
          </p:cNvPr>
          <p:cNvSpPr txBox="1">
            <a:spLocks noChangeArrowheads="1"/>
          </p:cNvSpPr>
          <p:nvPr/>
        </p:nvSpPr>
        <p:spPr bwMode="auto">
          <a:xfrm>
            <a:off x="5818188" y="0"/>
            <a:ext cx="125888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smtClean="0"/>
              <a:t>3-</a:t>
            </a:r>
            <a:fld id="{50B1CB7C-FD7B-0247-B67C-2810BC93F9FD}" type="slidenum">
              <a:rPr lang="en-US" sz="1000" smtClean="0"/>
              <a:pPr algn="r" eaLnBrk="1" hangingPunct="1">
                <a:defRPr/>
              </a:pPr>
              <a:t>‹#›</a:t>
            </a:fld>
            <a:endParaRPr lang="en-US" sz="1000" smtClean="0"/>
          </a:p>
        </p:txBody>
      </p:sp>
    </p:spTree>
    <p:extLst>
      <p:ext uri="{BB962C8B-B14F-4D97-AF65-F5344CB8AC3E}">
        <p14:creationId xmlns:p14="http://schemas.microsoft.com/office/powerpoint/2010/main" val="385637142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Fundamentals of Cost Accounting, 6</a:t>
            </a:r>
            <a:r>
              <a:rPr lang="en-US" baseline="30000">
                <a:latin typeface="Calibri" charset="0"/>
              </a:rPr>
              <a:t>th</a:t>
            </a:r>
            <a:r>
              <a:rPr lang="en-US">
                <a:latin typeface="Calibri" charset="0"/>
              </a:rPr>
              <a:t> edition</a:t>
            </a:r>
          </a:p>
          <a:p>
            <a:endParaRPr lang="en-US">
              <a:latin typeface="Calibri" charset="0"/>
            </a:endParaRPr>
          </a:p>
          <a:p>
            <a:r>
              <a:rPr lang="en-US">
                <a:latin typeface="Calibri" charset="0"/>
              </a:rPr>
              <a:t>Lanen/Anderson/Maher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Since Desert Adventures has $134,400 in fixed costs and it has a CM per unit of $2,800, Desert Adventures has a unit break-even of 48 trips.</a:t>
            </a:r>
          </a:p>
          <a:p>
            <a:r>
              <a:rPr lang="en-US">
                <a:latin typeface="Calibri" charset="0"/>
              </a:rPr>
              <a:t>If Desert Adventures sells less than 48 trips, it will have a net loss. If Desert Adventures sells exactly 48 trips it will have zero net income (break-even). If Desert Adventures sells more than 48 trips, each trip over 48 will add $2,800 to net income.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If all we do is change our break-even analysis by using the CM Ratio instead of CM per dollar, we will calculate the amount of sales revenue necessary to break-even. In Desert Adventures case, it must sell $192,000 in order to break-even. You can check this by multiplying break-even point in units by sales price per unit. 48 x $2,800 = $134,400!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Suppose the goal is to earn a specified amount of net income. Since you already know how to calculate break-even, adding a target net income is simple. Just view the target as required, hence, similar to a fixed cost. Many large corporations set a required net income for their subsidiaries. </a:t>
            </a:r>
          </a:p>
          <a:p>
            <a:r>
              <a:rPr lang="en-US">
                <a:latin typeface="Calibri" charset="0"/>
              </a:rPr>
              <a:t>Suppose Desert Adventures wants to know how many units it needs to sell to earn $70,000 profit.  Well, it has to sell enough units to cover the fixed costs and then earn that $70,000 profit. Think about this for a moment. You know that every unit it sells contributes $2,800 towards covering fixed costs and then turning a profit. So, how many units must Desert Adventures sell to earn a profit of $70,000?</a:t>
            </a:r>
          </a:p>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 summary, at break-even, target profit is zero. Therefore, break-even sales volume in units equals fixed costs divided by unit contribution margin, and break-even sales volume in dollars equals fixed costs divided by contribution margin ratio.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Now we will review the contribution margin ratio. The contribution margin ratio is the contribution margin as a percentage of sales revenue. The total contribution margin ratio equals total contribution margin as a percent of total sales revenue. The unit contribution margin ratio equals the contribution margin per unit as a percent of sales price per unit. Recall our discussion in Chapter 2 of relevant range. A relevant range is a range of activity where our cost structure remains constant.  Therefore, as long as we are in the relevant range, the total contribution margin ratio and the unit contribution margin ratio will be the same. Again let’s look at Desert Adventures.</a:t>
            </a:r>
          </a:p>
          <a:p>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Look at the graphic presentation of break-even. Dollars are on the vertical axis and trips are on the horizontal axis. The total revenue line is solid and the total cost line is dotted. If Desert Adventures sells zero trips total revenue equals zero. However, even if Desert Adventures sells zero trips it still has fixed cost of $134,400. Break-even is where total revenues equal total costs. Break-even is where the total revenue and total cost lines cross.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Let’s talk about cost structure. Cost structure is the proportion of fixed and variable costs to total costs. An organization’s cost structure has a significant effect on the sensitivity of its profits to changes in volume. You are probably starting to see just how important cost behavior is in decision making. Fixed costs remain the same in total regardless of the activity level. This means that even if there is no activity fixed costs remain the same. However, variable costs vary with the activity level. And remember, no activity means no variable costs. Operating leverage describes the extent to which an organization’s cost structure is made up of fixed costs, those costs that do not change when the level of activity changes.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Operating leverage equals the contribution margin divided by operating profit. The higher the organization’s operating leverage, the higher the organization’s break-even point. Let’s look at an example.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198563" y="703263"/>
            <a:ext cx="4443412" cy="3332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Let’s compare Lo-Lev and Hi-Lev. Lo-Lev company has a low operating leverage and Hi-Lev has a high operating leverage. Suppose both companies had sales of $1 million. Lo-Lev’s variable costs are 75% of sales and the contribution margin is 25% of sales. Hi-Lev’s variable costs are 25% of sales and the contribution margin is 75% of sales. Lo-Lev has a contribution margin of $250,000. Hi-Lev has a contribution margin of $750,000. Lo-Lev’s and Hi-Lev’s fixed costs are $50,000 and $550,000 respectively. Both companies have operating profit of $200,000. Notice, however, Lo-Lev’s break-even is 200,000 units and Hi-Lev’s break-even is 733,334 units. You can do these break-even calculations. Lo-Lev has a contribution margin per unit of $0.25. Fixed costs of $50,000 divided by contribution margin per unit of $0.25 equals break even of 200,000 units. Hi-Lev has a contribution margin per unit of $0.75. Fixed costs of $550,000 divided by contribution margin per unit of $0.75 equals 733,334 units. </a:t>
            </a:r>
          </a:p>
          <a:p>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An increase in sales of $100,000 gives Hi-Lev a 75% (the contribution margin ratio), or $75,000, increase in profits, and Lo-Lev an increase of 25%, or $25,000.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Chapter 3: Fundamentals of Cost-Volume-Profit Analysis</a:t>
            </a:r>
          </a:p>
          <a:p>
            <a:pPr>
              <a:spcBef>
                <a:spcPct val="0"/>
              </a:spcBef>
            </a:pPr>
            <a:endParaRPr lang="en-US">
              <a:latin typeface="Calibri" charset="0"/>
            </a:endParaRPr>
          </a:p>
          <a:p>
            <a:r>
              <a:rPr lang="en-US">
                <a:latin typeface="Calibri" charset="0"/>
              </a:rPr>
              <a:t>In order to be a well prepared leader and manager, one must have a systematic method of analyzing the ever-changing environment. Chapter 3 focuses on how decision-makers analyze changes in the volume of sales.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Margin of safety is the excess of projected or actual sales volume over break-even volume, or the excess of projected or actual sales revenue over break-even revenue. In other words, the margin of safety indicates the risk of losing money that a company faces. How much can sales decrease in either volume or revenue before the company experiences a net loss? Suppose Desert Adventures sells 8,000 trips. Recall that Desert Adventures’ break-even was 48 trips. The margin of safety is 7 trips (55 - 48), or in dollars $19,600 ($28,000 - $8,400).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It is important to be able to perform CVP analysis and understand the relations and it is important to work examples and do problems by hand at first. However, a spreadsheet program is ideally suited to performing CVP routinely.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So far we have ignored taxes. What if Desert Adventures is in a 25% tax bracket and wants a profit of $25,200 after paying income taxes?</a:t>
            </a:r>
          </a:p>
          <a:p>
            <a:r>
              <a:rPr lang="en-US">
                <a:latin typeface="Calibri" charset="0"/>
              </a:rPr>
              <a:t>Now what needs to be covered by the contribution margin per unit? Fixed cost and the before-tax profit required to earn an after-tax profit of $25,200. Dividing the after-tax profit of $25,200 by one minus the tax rate results in the before-tax profit of $33,600 required for an after-tax profit of $25,200. </a:t>
            </a:r>
          </a:p>
          <a:p>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target volume for Desert Adventures is 60 trips. At this volume, Desert Adventures will cover the $134,400 in fixed costs plus the $33,600 required before-tax income.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Let’s check our figures. 60 units at $4,000 a unit equals $240,000 in revenue. 60 units at $1,200 per unit VC equals $72,000 in variable costs. The contribution margin of $168,000 minus fixed costs of $134,400 gives us net income before taxes of $33,600. $33,600 times a 25% tax rate gives us a tax liability of $8,400. Subtract taxes from net income before taxes and Desert Adventures has an after-tax net income of $25,200.</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What happens when a company has multiple products? Suppose Desert Adventures sells both excursions and rafting trips. Excursions have a contribution margin of $2,800 per unit. Notice that rafting trips have a contribution margin of $400 per unit. Assume total fixed costs are $144,000. To calculate break-even divide total fixed costs by the contribution margin per unit. In order to use the single product mix method, managers must define a package or bundle of products and compute break-even or target volume for the package or bundle. And, because excursions have a contribution margin per unit of $2,800 and rafting trips have a contribution margin per unit of $400 we need a weighted-average contribution margin.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To calculate the weighted-average contribution margin multiply the $2,800 contribution margin per excursion sold times 25% and the contribution margin of $400 per rafting experience sold times 75%. The weighted-average contribution margin is $1,000 per unit.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Now divide fixed costs of $144,000 by the weighted-average contribution margin per unit of $1,000 and you find that 144 units must be sold to break-even. Of the 144 units, 36 (or 25%) are excursions and 108 (or 75%) are rafting experiences. We can use what we know about the break-even product mix to determine the break-even sales in dollars. Break-even sales in dollars is calculated by multiplying the break-even units in the product mix by their respective sales prices of each product.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To determine the weighted-average revenue, we multiply the sales price of a product by the percentage of the product in the product mix.  For example, excursions account for 25% of the product mix, so we multiply 25% times $4,000. Rafting experiences account for 75% of the product mix, so we multiply 75% times $500.  When we add these two products together we get $1,375, which is the weighted-average revenue for the product mix.  </a:t>
            </a:r>
          </a:p>
          <a:p>
            <a:endParaRPr lang="en-US">
              <a:latin typeface="Calibri" charset="0"/>
            </a:endParaRPr>
          </a:p>
          <a:p>
            <a:r>
              <a:rPr lang="en-US">
                <a:latin typeface="Calibri" charset="0"/>
              </a:rPr>
              <a:t>To obtain the weighted-average contribution margin percentage, we divide the weighted-average contribution margin ($1,000) by the weighted-average revenue ($1,375). The weighted-average contribution percentage is 72.7273% (rounded).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Now we can solve for the break-even in dollars. Fixed costs divided by the weighted-average contribution margin provide the answer in dollars.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Each objective covers relations to make pricing and production decisions that increase profit. Successful understanding of the five learning objectives will support good decision making. First, you must be able to use cost-volume-profit (CVP) analysis to analyze decisions. Second, understand how cost structure affects decisions. Third, use Microsoft Excel to perform CVP analysis. Fourth, incorporate taxes, multiple products, and alternative cost structures into the CVP analysis. And finally, understand the assumptions and limitations of CVP analysis.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That’s a lot of information! But we are not finished yet. Sometimes firms need to rent more equipment and therefore their fixed costs change. Let’s assume that Desert Adventures can sell 48 trips a year with its existing equipment. This would mean that it could not break-even using only its equipment since break-even was 48 trips.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New fixed costs are now $154,000. Since the sales price and variable costs are not changing, the CM per unit remains at $2,800. The new break-even is 55 trips.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As with all models, there are assumptions and limitations. CVP is a very powerful tool, yet it is only as strong as the assumptions made by the analyst. The analyst must make assumptions with respect to which costs are fixed and which are variable.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model is also limited to the accuracy of the estimated cost structure. Since software programs allow users to design more complex cost structures, this limitation is becoming less of a problem.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End of Chapter 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Managers must make decisions about volume, pricing, and costs and are concerned about the impact of their decisions on profit. Therefore, they need to understand the relations among revenues, costs, volume, and profit. Cost-volume-profit, or CVP, analysis provides managers with information for decision making.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 studying CVP we will start with the profit equation. The profit equation is: Operating profit = Total revenues – Total costs. Don’t let the profit equation confuse you. It is nothing more than the income statement written horizontally.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Now let’s take the profit equation apart. Total revenue, or TR, equals the sales price (P) times the number of units of output sold (X).  Simplified, TR = PX.  Total costs, TC, equals variable cost per unit (V) times units of output (X), that is total variable cost, plus fixed costs (F). Simplified, TC = VX + F.</a:t>
            </a:r>
            <a:endParaRPr lang="en-US" b="1">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income statement shows total revenues minus total costs equals profit. The profit equation, the income statement written horizontally, is profit equals total revenues (TR) minus total costs (TC). </a:t>
            </a:r>
          </a:p>
          <a:p>
            <a:endParaRPr lang="en-US">
              <a:latin typeface="Calibri" charset="0"/>
            </a:endParaRPr>
          </a:p>
          <a:p>
            <a:r>
              <a:rPr lang="en-US">
                <a:latin typeface="Calibri" charset="0"/>
              </a:rPr>
              <a:t>Let’s look at the individual “pieces” of the equation. </a:t>
            </a:r>
          </a:p>
          <a:p>
            <a:endParaRPr lang="en-US">
              <a:latin typeface="Calibri" charset="0"/>
            </a:endParaRPr>
          </a:p>
          <a:p>
            <a:r>
              <a:rPr lang="en-US">
                <a:latin typeface="Calibri" charset="0"/>
              </a:rPr>
              <a:t>Total revenues equal sales price, P, times the number of units sold, X, or PX. Total costs equal variable cost per unit, V, times the number of units sold, X, or VX, plus fixed cost, F. Profit equals PX minus (VX plus F). Continue to work through this equation. Now let’s isolate X. (P − V) times X, put all of that in parentheses, (in parentheses (P – V) in parentheses times X), minus F. The P minus V should ring a bell for you.</a:t>
            </a:r>
          </a:p>
          <a:p>
            <a:r>
              <a:rPr lang="en-US">
                <a:latin typeface="Calibri" charset="0"/>
              </a:rPr>
              <a:t>In Chapter 2, we defined contribution margin as sales price minus variable cost. P minus V is the contribution margin per unit. X(P – V) is the total contribution margin. Profit equals (sales minus variable costs), the contribution margin, minus fixed cost.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Let’s review the contribution margin from Chapter 2. The unit contribution margin is the difference between the sales price per unit and variable costs per unit. That is (P − V).</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Let’s look at an example. Desert Adventures is a company selling excursions (trips). Here is Desert Adventures’ Income Statement for the year ending December 31. It charges $4,000 (per unit) for trips sold. During the year, it sold 55 trips and earned sales revenue of $220,000. It’s variable cost of goods sold is $900 per unit for a total variable cost of goods sold of $49,500 (55 times $900). Its other variable selling cost is $300 per unit for a total of $16,500 (55 times $300). Sales price of $4,000 per unit less variable cost of $1,200 per unit ($900 + $300) equals a contribution margin per unit of $2,800. Its total contribution margin for the year was $154,000. The contribution margin of $154,000 less fixed costs of $134,400 equals an operating profit of $19,600.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extLst>
          </p:cNvPr>
          <p:cNvSpPr/>
          <p:nvPr/>
        </p:nvSpPr>
        <p:spPr>
          <a:xfrm>
            <a:off x="904875" y="10668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sp>
        <p:nvSpPr>
          <p:cNvPr id="5" name="Rectangle 4">
            <a:extLst>
              <a:ext uri="{FF2B5EF4-FFF2-40B4-BE49-F238E27FC236}"/>
            </a:extLst>
          </p:cNvPr>
          <p:cNvSpPr/>
          <p:nvPr/>
        </p:nvSpPr>
        <p:spPr>
          <a:xfrm>
            <a:off x="914400" y="2466975"/>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sp>
        <p:nvSpPr>
          <p:cNvPr id="6" name="Rectangle 5">
            <a:extLst>
              <a:ext uri="{FF2B5EF4-FFF2-40B4-BE49-F238E27FC236}"/>
            </a:extLst>
          </p:cNvPr>
          <p:cNvSpPr/>
          <p:nvPr/>
        </p:nvSpPr>
        <p:spPr>
          <a:xfrm>
            <a:off x="904875" y="1066800"/>
            <a:ext cx="228600" cy="1279525"/>
          </a:xfrm>
          <a:prstGeom prst="rect">
            <a:avLst/>
          </a:prstGeom>
          <a:solidFill>
            <a:srgbClr val="339933"/>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sp>
        <p:nvSpPr>
          <p:cNvPr id="7" name="Rectangle 6">
            <a:extLst>
              <a:ext uri="{FF2B5EF4-FFF2-40B4-BE49-F238E27FC236}"/>
            </a:extLst>
          </p:cNvPr>
          <p:cNvSpPr/>
          <p:nvPr/>
        </p:nvSpPr>
        <p:spPr>
          <a:xfrm>
            <a:off x="914400" y="2466975"/>
            <a:ext cx="228600" cy="685800"/>
          </a:xfrm>
          <a:prstGeom prst="rect">
            <a:avLst/>
          </a:prstGeom>
          <a:solidFill>
            <a:srgbClr val="0064C8"/>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sp>
        <p:nvSpPr>
          <p:cNvPr id="8" name="Title 7"/>
          <p:cNvSpPr>
            <a:spLocks noGrp="1"/>
          </p:cNvSpPr>
          <p:nvPr>
            <p:ph type="ctrTitle"/>
          </p:nvPr>
        </p:nvSpPr>
        <p:spPr>
          <a:xfrm>
            <a:off x="1219200" y="1304925"/>
            <a:ext cx="6858000" cy="990600"/>
          </a:xfrm>
        </p:spPr>
        <p:txBody>
          <a:bodyPr anchor="t"/>
          <a:lstStyle>
            <a:lvl1pPr algn="r">
              <a:defRPr sz="3200" b="1">
                <a:solidFill>
                  <a:srgbClr val="FF6600"/>
                </a:solidFill>
              </a:defRPr>
            </a:lvl1pPr>
          </a:lstStyle>
          <a:p>
            <a:r>
              <a:rPr lang="en-US" dirty="0"/>
              <a:t>Click to edit Master title style</a:t>
            </a:r>
          </a:p>
        </p:txBody>
      </p:sp>
      <p:sp>
        <p:nvSpPr>
          <p:cNvPr id="9" name="Subtitle 8"/>
          <p:cNvSpPr>
            <a:spLocks noGrp="1"/>
          </p:cNvSpPr>
          <p:nvPr>
            <p:ph type="subTitle" idx="1"/>
          </p:nvPr>
        </p:nvSpPr>
        <p:spPr>
          <a:xfrm>
            <a:off x="1219200" y="2543175"/>
            <a:ext cx="6858000" cy="533400"/>
          </a:xfrm>
        </p:spPr>
        <p:txBody>
          <a:bodyPr/>
          <a:lstStyle>
            <a:lvl1pPr marL="0" indent="0" algn="r">
              <a:buNone/>
              <a:defRPr sz="2000" b="1">
                <a:solidFill>
                  <a:srgbClr val="FF6600"/>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13" name="Isosceles Triangle 12">
            <a:extLst>
              <a:ext uri="{FF2B5EF4-FFF2-40B4-BE49-F238E27FC236}"/>
            </a:extLst>
          </p:cNvPr>
          <p:cNvSpPr>
            <a:spLocks noChangeAspect="1"/>
          </p:cNvSpPr>
          <p:nvPr userDrawn="1"/>
        </p:nvSpPr>
        <p:spPr>
          <a:xfrm rot="5400000">
            <a:off x="1497013" y="6518203"/>
            <a:ext cx="174625" cy="109682"/>
          </a:xfrm>
          <a:prstGeom prst="triangle">
            <a:avLst>
              <a:gd name="adj" fmla="val 50000"/>
            </a:avLst>
          </a:prstGeom>
          <a:solidFill>
            <a:srgbClr val="FF6600"/>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6600"/>
              </a:solidFill>
              <a:latin typeface="Gill Sans MT" pitchFamily="34" charset="0"/>
            </a:endParaRPr>
          </a:p>
        </p:txBody>
      </p:sp>
      <p:sp>
        <p:nvSpPr>
          <p:cNvPr id="14" name="Text Box 18">
            <a:extLst>
              <a:ext uri="{FF2B5EF4-FFF2-40B4-BE49-F238E27FC236}"/>
            </a:extLst>
          </p:cNvPr>
          <p:cNvSpPr txBox="1">
            <a:spLocks noChangeArrowheads="1"/>
          </p:cNvSpPr>
          <p:nvPr userDrawn="1"/>
        </p:nvSpPr>
        <p:spPr bwMode="auto">
          <a:xfrm>
            <a:off x="1524000" y="6476134"/>
            <a:ext cx="6096000" cy="36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000" i="1" dirty="0" smtClean="0">
                <a:solidFill>
                  <a:srgbClr val="FF6600"/>
                </a:solidFill>
                <a:latin typeface="Gill Sans"/>
                <a:cs typeface="Gill Sans"/>
              </a:rPr>
              <a:t>Copyright ©2020 by McGraw-Hill Education. All rights reserved. No reproduction or distribution without the prior written consent of McGraw-Hill Education.</a:t>
            </a:r>
            <a:r>
              <a:rPr lang="en-US" sz="1000" dirty="0" smtClean="0">
                <a:latin typeface="Gill Sans"/>
                <a:cs typeface="Gill Sans"/>
              </a:rPr>
              <a:t> </a:t>
            </a:r>
            <a:endParaRPr lang="en-US" sz="1000" i="1" dirty="0" smtClean="0">
              <a:solidFill>
                <a:srgbClr val="FF6600"/>
              </a:solidFill>
              <a:latin typeface="Gill Sans"/>
              <a:cs typeface="Gill Sans"/>
            </a:endParaRPr>
          </a:p>
        </p:txBody>
      </p:sp>
      <p:sp>
        <p:nvSpPr>
          <p:cNvPr id="15" name="Slide Number Placeholder 28">
            <a:extLst>
              <a:ext uri="{FF2B5EF4-FFF2-40B4-BE49-F238E27FC236}"/>
            </a:extLst>
          </p:cNvPr>
          <p:cNvSpPr txBox="1">
            <a:spLocks/>
          </p:cNvSpPr>
          <p:nvPr userDrawn="1"/>
        </p:nvSpPr>
        <p:spPr bwMode="auto">
          <a:xfrm>
            <a:off x="8653463" y="6553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dirty="0" smtClean="0">
                <a:latin typeface="Gill Sans MT"/>
                <a:cs typeface="Gill Sans MT"/>
              </a:rPr>
              <a:t>3-</a:t>
            </a:r>
            <a:fld id="{C5ABD2B8-FF13-3141-BE62-63336382FF77}" type="slidenum">
              <a:rPr lang="en-US" sz="1000" smtClean="0">
                <a:latin typeface="Gill Sans MT"/>
                <a:cs typeface="Gill Sans MT"/>
              </a:rPr>
              <a:pPr eaLnBrk="1" hangingPunct="1">
                <a:defRPr/>
              </a:pPr>
              <a:t>‹#›</a:t>
            </a:fld>
            <a:endParaRPr lang="en-US" sz="1000" dirty="0" smtClean="0">
              <a:latin typeface="Gill Sans MT"/>
              <a:cs typeface="Gill Sans MT"/>
            </a:endParaRPr>
          </a:p>
        </p:txBody>
      </p:sp>
    </p:spTree>
    <p:extLst>
      <p:ext uri="{BB962C8B-B14F-4D97-AF65-F5344CB8AC3E}">
        <p14:creationId xmlns:p14="http://schemas.microsoft.com/office/powerpoint/2010/main" val="165753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219200"/>
            <a:ext cx="82296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0789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529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362966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6"/>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35791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Straight Connector 27"/>
          <p:cNvSpPr>
            <a:spLocks noChangeShapeType="1"/>
          </p:cNvSpPr>
          <p:nvPr/>
        </p:nvSpPr>
        <p:spPr bwMode="auto">
          <a:xfrm>
            <a:off x="457200" y="65024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Straight Connector 28"/>
          <p:cNvSpPr>
            <a:spLocks noChangeShapeType="1"/>
          </p:cNvSpPr>
          <p:nvPr/>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0" name="Slide Number Placeholder 28">
            <a:extLst>
              <a:ext uri="{FF2B5EF4-FFF2-40B4-BE49-F238E27FC236}"/>
            </a:extLst>
          </p:cNvPr>
          <p:cNvSpPr txBox="1">
            <a:spLocks/>
          </p:cNvSpPr>
          <p:nvPr userDrawn="1"/>
        </p:nvSpPr>
        <p:spPr bwMode="auto">
          <a:xfrm>
            <a:off x="8653463" y="6553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dirty="0" smtClean="0">
                <a:latin typeface="Gill Sans MT"/>
                <a:cs typeface="Gill Sans MT"/>
              </a:rPr>
              <a:t>3-</a:t>
            </a:r>
            <a:fld id="{C5ABD2B8-FF13-3141-BE62-63336382FF77}" type="slidenum">
              <a:rPr lang="en-US" sz="1000" smtClean="0">
                <a:latin typeface="Gill Sans MT"/>
                <a:cs typeface="Gill Sans MT"/>
              </a:rPr>
              <a:pPr eaLnBrk="1" hangingPunct="1">
                <a:defRPr/>
              </a:pPr>
              <a:t>‹#›</a:t>
            </a:fld>
            <a:endParaRPr lang="en-US" sz="1000" dirty="0" smtClean="0">
              <a:latin typeface="Gill Sans MT"/>
              <a:cs typeface="Gill Sans MT"/>
            </a:endParaRPr>
          </a:p>
        </p:txBody>
      </p:sp>
      <p:sp>
        <p:nvSpPr>
          <p:cNvPr id="7" name="Text Box 18">
            <a:extLst>
              <a:ext uri="{FF2B5EF4-FFF2-40B4-BE49-F238E27FC236}"/>
            </a:extLst>
          </p:cNvPr>
          <p:cNvSpPr txBox="1">
            <a:spLocks noChangeArrowheads="1"/>
          </p:cNvSpPr>
          <p:nvPr userDrawn="1"/>
        </p:nvSpPr>
        <p:spPr bwMode="auto">
          <a:xfrm>
            <a:off x="1524000" y="6473825"/>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000" i="1" dirty="0" smtClean="0">
                <a:solidFill>
                  <a:srgbClr val="FF6600"/>
                </a:solidFill>
                <a:latin typeface="Gill Sans"/>
                <a:cs typeface="Gill Sans"/>
              </a:rPr>
              <a:t>Copyright ©2020 by McGraw-Hill Education. All rights reserved. No reproduction or distribution without the prior written consent of McGraw-Hill Education.</a:t>
            </a:r>
            <a:r>
              <a:rPr lang="en-US" sz="1000" dirty="0" smtClean="0">
                <a:latin typeface="Gill Sans"/>
                <a:cs typeface="Gill Sans"/>
              </a:rPr>
              <a:t> </a:t>
            </a:r>
            <a:endParaRPr lang="en-US" sz="1000" i="1" dirty="0" smtClean="0">
              <a:solidFill>
                <a:srgbClr val="FF6600"/>
              </a:solidFill>
              <a:latin typeface="Gill Sans"/>
              <a:cs typeface="Gill Sans"/>
            </a:endParaRPr>
          </a:p>
        </p:txBody>
      </p:sp>
    </p:spTree>
  </p:cSld>
  <p:clrMap bg1="lt1" tx1="dk1" bg2="lt2" tx2="dk2" accent1="accent1" accent2="accent2" accent3="accent3" accent4="accent4" accent5="accent5" accent6="accent6" hlink="hlink" folHlink="folHlink"/>
  <p:sldLayoutIdLst>
    <p:sldLayoutId id="2147484117" r:id="rId1"/>
    <p:sldLayoutId id="2147484114" r:id="rId2"/>
    <p:sldLayoutId id="2147484115" r:id="rId3"/>
    <p:sldLayoutId id="2147484116" r:id="rId4"/>
    <p:sldLayoutId id="2147484118" r:id="rId5"/>
  </p:sldLayoutIdLst>
  <p:hf sldNum="0" hdr="0" dt="0"/>
  <p:txStyles>
    <p:titleStyle>
      <a:lvl1pPr algn="l" rtl="0" eaLnBrk="0" fontAlgn="base" hangingPunct="0">
        <a:spcBef>
          <a:spcPct val="0"/>
        </a:spcBef>
        <a:spcAft>
          <a:spcPct val="0"/>
        </a:spcAft>
        <a:defRPr sz="3200" kern="1200">
          <a:solidFill>
            <a:srgbClr val="FF6600"/>
          </a:solidFill>
          <a:latin typeface="+mj-lt"/>
          <a:ea typeface="ＭＳ Ｐゴシック" charset="0"/>
          <a:cs typeface="ＭＳ Ｐゴシック" charset="0"/>
        </a:defRPr>
      </a:lvl1pPr>
      <a:lvl2pPr algn="l" rtl="0" eaLnBrk="0" fontAlgn="base" hangingPunct="0">
        <a:spcBef>
          <a:spcPct val="0"/>
        </a:spcBef>
        <a:spcAft>
          <a:spcPct val="0"/>
        </a:spcAft>
        <a:defRPr sz="3200">
          <a:solidFill>
            <a:srgbClr val="FF6600"/>
          </a:solidFill>
          <a:latin typeface="Bookman Old Style" pitchFamily="18" charset="0"/>
          <a:ea typeface="ＭＳ Ｐゴシック" charset="0"/>
          <a:cs typeface="ＭＳ Ｐゴシック" charset="0"/>
        </a:defRPr>
      </a:lvl2pPr>
      <a:lvl3pPr algn="l" rtl="0" eaLnBrk="0" fontAlgn="base" hangingPunct="0">
        <a:spcBef>
          <a:spcPct val="0"/>
        </a:spcBef>
        <a:spcAft>
          <a:spcPct val="0"/>
        </a:spcAft>
        <a:defRPr sz="3200">
          <a:solidFill>
            <a:srgbClr val="FF6600"/>
          </a:solidFill>
          <a:latin typeface="Bookman Old Style" pitchFamily="18" charset="0"/>
          <a:ea typeface="ＭＳ Ｐゴシック" charset="0"/>
          <a:cs typeface="ＭＳ Ｐゴシック" charset="0"/>
        </a:defRPr>
      </a:lvl3pPr>
      <a:lvl4pPr algn="l" rtl="0" eaLnBrk="0" fontAlgn="base" hangingPunct="0">
        <a:spcBef>
          <a:spcPct val="0"/>
        </a:spcBef>
        <a:spcAft>
          <a:spcPct val="0"/>
        </a:spcAft>
        <a:defRPr sz="3200">
          <a:solidFill>
            <a:srgbClr val="FF6600"/>
          </a:solidFill>
          <a:latin typeface="Bookman Old Style" pitchFamily="18" charset="0"/>
          <a:ea typeface="ＭＳ Ｐゴシック" charset="0"/>
          <a:cs typeface="ＭＳ Ｐゴシック" charset="0"/>
        </a:defRPr>
      </a:lvl4pPr>
      <a:lvl5pPr algn="l" rtl="0" eaLnBrk="0" fontAlgn="base" hangingPunct="0">
        <a:spcBef>
          <a:spcPct val="0"/>
        </a:spcBef>
        <a:spcAft>
          <a:spcPct val="0"/>
        </a:spcAft>
        <a:defRPr sz="3200">
          <a:solidFill>
            <a:srgbClr val="FF6600"/>
          </a:solidFill>
          <a:latin typeface="Bookman Old Style" pitchFamily="18" charset="0"/>
          <a:ea typeface="ＭＳ Ｐゴシック" charset="0"/>
          <a:cs typeface="ＭＳ Ｐゴシック"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charset="0"/>
        <a:buChar char=""/>
        <a:defRPr sz="2600" kern="1200">
          <a:solidFill>
            <a:schemeClr val="tx1"/>
          </a:solidFill>
          <a:latin typeface="+mn-lt"/>
          <a:ea typeface="ＭＳ Ｐゴシック" charset="0"/>
          <a:cs typeface="ＭＳ Ｐゴシック" charset="0"/>
        </a:defRPr>
      </a:lvl1pPr>
      <a:lvl2pPr marL="547688" indent="-273050" algn="l" rtl="0" eaLnBrk="0" fontAlgn="base" hangingPunct="0">
        <a:spcBef>
          <a:spcPts val="500"/>
        </a:spcBef>
        <a:spcAft>
          <a:spcPct val="0"/>
        </a:spcAft>
        <a:buClr>
          <a:schemeClr val="accent2"/>
        </a:buClr>
        <a:buSzPct val="76000"/>
        <a:buFont typeface="Wingdings 3" charset="0"/>
        <a:buChar char=""/>
        <a:defRPr sz="2300" kern="1200">
          <a:solidFill>
            <a:schemeClr val="tx2"/>
          </a:solidFill>
          <a:latin typeface="+mn-lt"/>
          <a:ea typeface="ＭＳ Ｐゴシック" charset="0"/>
          <a:cs typeface="+mn-cs"/>
        </a:defRPr>
      </a:lvl2pPr>
      <a:lvl3pPr marL="822325" indent="-228600" algn="l" rtl="0" eaLnBrk="0" fontAlgn="base" hangingPunct="0">
        <a:spcBef>
          <a:spcPts val="500"/>
        </a:spcBef>
        <a:spcAft>
          <a:spcPct val="0"/>
        </a:spcAft>
        <a:buClr>
          <a:srgbClr val="BCBCBC"/>
        </a:buClr>
        <a:buSzPct val="76000"/>
        <a:buFont typeface="Wingdings 3" charset="0"/>
        <a:buChar char=""/>
        <a:defRPr sz="2000" kern="1200">
          <a:solidFill>
            <a:schemeClr val="tx1"/>
          </a:solidFill>
          <a:latin typeface="+mn-lt"/>
          <a:ea typeface="ＭＳ Ｐゴシック" charset="0"/>
          <a:cs typeface="+mn-cs"/>
        </a:defRPr>
      </a:lvl3pPr>
      <a:lvl4pPr marL="1096963" indent="-228600" algn="l" rtl="0" eaLnBrk="0" fontAlgn="base" hangingPunct="0">
        <a:spcBef>
          <a:spcPts val="400"/>
        </a:spcBef>
        <a:spcAft>
          <a:spcPct val="0"/>
        </a:spcAft>
        <a:buClr>
          <a:srgbClr val="8BA2B4"/>
        </a:buClr>
        <a:buSzPct val="70000"/>
        <a:buFont typeface="Wingdings" charset="0"/>
        <a:buChar char=""/>
        <a:defRPr sz="2000" kern="1200">
          <a:solidFill>
            <a:schemeClr val="tx1"/>
          </a:solidFill>
          <a:latin typeface="+mn-lt"/>
          <a:ea typeface="ＭＳ Ｐゴシック" charset="0"/>
          <a:cs typeface="+mn-cs"/>
        </a:defRPr>
      </a:lvl4pPr>
      <a:lvl5pPr marL="1371600" indent="-228600" algn="l" rtl="0" eaLnBrk="0" fontAlgn="base" hangingPunct="0">
        <a:spcBef>
          <a:spcPts val="300"/>
        </a:spcBef>
        <a:spcAft>
          <a:spcPct val="0"/>
        </a:spcAft>
        <a:buClr>
          <a:schemeClr val="accent2"/>
        </a:buClr>
        <a:buSzPct val="70000"/>
        <a:buFont typeface="Wingdings" charset="0"/>
        <a:buChar char=""/>
        <a:defRPr sz="1600" kern="1200">
          <a:solidFill>
            <a:schemeClr val="tx1"/>
          </a:solidFill>
          <a:latin typeface="+mn-lt"/>
          <a:ea typeface="ＭＳ Ｐゴシック" charset="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CDE5"/>
        </a:solidFill>
        <a:effectLst/>
      </p:bgPr>
    </p:bg>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066800" y="6400800"/>
            <a:ext cx="678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800" i="1" dirty="0" smtClean="0">
                <a:solidFill>
                  <a:schemeClr val="bg1">
                    <a:lumMod val="50000"/>
                  </a:schemeClr>
                </a:solidFill>
              </a:rPr>
              <a:t>Copyright ©2020 McGraw-Hill Education. All rights reserved. No reproduction or distribution without the prior written consent of McGraw-Hill Education.</a:t>
            </a:r>
            <a:endParaRPr lang="en-US" sz="800" dirty="0" smtClean="0">
              <a:solidFill>
                <a:schemeClr val="bg1">
                  <a:lumMod val="50000"/>
                </a:schemeClr>
              </a:solidFill>
            </a:endParaRPr>
          </a:p>
        </p:txBody>
      </p:sp>
      <p:pic>
        <p:nvPicPr>
          <p:cNvPr id="2" name="Picture 1" descr="Lanen6e20ld_nm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81000"/>
            <a:ext cx="4408013" cy="5638800"/>
          </a:xfrm>
          <a:prstGeom prst="rect">
            <a:avLst/>
          </a:prstGeom>
        </p:spPr>
      </p:pic>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457200" y="3657600"/>
            <a:ext cx="8153400" cy="2057400"/>
          </a:xfrm>
          <a:prstGeom prst="rect">
            <a:avLst/>
          </a:prstGeom>
          <a:gradFill rotWithShape="1">
            <a:gsLst>
              <a:gs pos="0">
                <a:srgbClr val="BCCEF2"/>
              </a:gs>
              <a:gs pos="30000">
                <a:srgbClr val="9CBAEF"/>
              </a:gs>
              <a:gs pos="45000">
                <a:srgbClr val="91B3EE"/>
              </a:gs>
              <a:gs pos="55000">
                <a:srgbClr val="91B3EE"/>
              </a:gs>
              <a:gs pos="73000">
                <a:srgbClr val="9CBAEF"/>
              </a:gs>
              <a:gs pos="100000">
                <a:srgbClr val="BCCEF2"/>
              </a:gs>
            </a:gsLst>
            <a:lin ang="900000" scaled="1"/>
          </a:gradFill>
          <a:ln w="9525">
            <a:solidFill>
              <a:schemeClr val="accent1"/>
            </a:solidFill>
            <a:miter lim="800000"/>
            <a:headEnd/>
            <a:tailEnd/>
          </a:ln>
          <a:effectLst>
            <a:outerShdw blurRad="38100" dist="26940" dir="5400000" rotWithShape="0">
              <a:srgbClr val="000000">
                <a:alpha val="39998"/>
              </a:srgbClr>
            </a:outerShdw>
          </a:effectLst>
        </p:spPr>
        <p:txBody>
          <a:bodyPr anchor="ctr"/>
          <a:lstStyle>
            <a:lvl1pPr>
              <a:spcBef>
                <a:spcPts val="600"/>
              </a:spcBef>
              <a:buClr>
                <a:schemeClr val="accent1"/>
              </a:buClr>
              <a:buSzPct val="76000"/>
              <a:buFont typeface="Wingdings 3" pitchFamily="2" charset="2"/>
              <a:buChar char=""/>
              <a:defRPr sz="2600">
                <a:solidFill>
                  <a:schemeClr val="tx1"/>
                </a:solidFill>
                <a:latin typeface="Gill Sans MT" panose="020B0502020104020203" pitchFamily="34" charset="77"/>
                <a:ea typeface="ＭＳ Ｐゴシック" panose="020B0600070205080204" pitchFamily="34" charset="-128"/>
              </a:defRPr>
            </a:lvl1pPr>
            <a:lvl2pPr marL="742950" indent="-285750">
              <a:spcBef>
                <a:spcPts val="500"/>
              </a:spcBef>
              <a:buClr>
                <a:schemeClr val="accent2"/>
              </a:buClr>
              <a:buSzPct val="76000"/>
              <a:buFont typeface="Wingdings 3" pitchFamily="2" charset="2"/>
              <a:buChar char=""/>
              <a:defRPr sz="2300">
                <a:solidFill>
                  <a:schemeClr val="tx2"/>
                </a:solidFill>
                <a:latin typeface="Gill Sans MT" panose="020B0502020104020203" pitchFamily="34" charset="77"/>
                <a:ea typeface="ＭＳ Ｐゴシック" panose="020B0600070205080204" pitchFamily="34" charset="-128"/>
              </a:defRPr>
            </a:lvl2pPr>
            <a:lvl3pPr marL="1143000" indent="-228600">
              <a:spcBef>
                <a:spcPts val="500"/>
              </a:spcBef>
              <a:buClr>
                <a:srgbClr val="BCBCBC"/>
              </a:buClr>
              <a:buSzPct val="76000"/>
              <a:buFont typeface="Wingdings 3" pitchFamily="2" charset="2"/>
              <a:buChar char=""/>
              <a:defRPr sz="2000">
                <a:solidFill>
                  <a:schemeClr val="tx1"/>
                </a:solidFill>
                <a:latin typeface="Gill Sans MT" panose="020B0502020104020203" pitchFamily="34" charset="77"/>
                <a:ea typeface="ＭＳ Ｐゴシック" panose="020B0600070205080204" pitchFamily="34" charset="-128"/>
              </a:defRPr>
            </a:lvl3pPr>
            <a:lvl4pPr marL="1600200" indent="-228600">
              <a:spcBef>
                <a:spcPts val="400"/>
              </a:spcBef>
              <a:buClr>
                <a:srgbClr val="8BA2B4"/>
              </a:buClr>
              <a:buSzPct val="70000"/>
              <a:buFont typeface="Wingdings" pitchFamily="2" charset="2"/>
              <a:buChar char=""/>
              <a:defRPr sz="2000">
                <a:solidFill>
                  <a:schemeClr val="tx1"/>
                </a:solidFill>
                <a:latin typeface="Gill Sans MT" panose="020B0502020104020203" pitchFamily="34" charset="77"/>
                <a:ea typeface="ＭＳ Ｐゴシック" panose="020B0600070205080204" pitchFamily="34" charset="-128"/>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9pPr>
          </a:lstStyle>
          <a:p>
            <a:pPr algn="ctr" eaLnBrk="1" hangingPunct="1">
              <a:spcBef>
                <a:spcPct val="0"/>
              </a:spcBef>
              <a:buClrTx/>
              <a:buSzTx/>
              <a:buFontTx/>
              <a:buNone/>
              <a:defRPr/>
            </a:pPr>
            <a:endParaRPr lang="en-US" altLang="en-US" sz="1800" dirty="0">
              <a:solidFill>
                <a:srgbClr val="000000"/>
              </a:solidFill>
              <a:cs typeface="+mn-cs"/>
            </a:endParaRPr>
          </a:p>
        </p:txBody>
      </p:sp>
      <p:sp>
        <p:nvSpPr>
          <p:cNvPr id="17" name="Rectangle 16"/>
          <p:cNvSpPr>
            <a:spLocks noChangeArrowheads="1"/>
          </p:cNvSpPr>
          <p:nvPr/>
        </p:nvSpPr>
        <p:spPr bwMode="auto">
          <a:xfrm>
            <a:off x="457200" y="1524000"/>
            <a:ext cx="8153400" cy="1828800"/>
          </a:xfrm>
          <a:prstGeom prst="rect">
            <a:avLst/>
          </a:prstGeom>
          <a:gradFill rotWithShape="1">
            <a:gsLst>
              <a:gs pos="0">
                <a:srgbClr val="BCCEF2"/>
              </a:gs>
              <a:gs pos="30000">
                <a:srgbClr val="9CBAEF"/>
              </a:gs>
              <a:gs pos="45000">
                <a:srgbClr val="91B3EE"/>
              </a:gs>
              <a:gs pos="55000">
                <a:srgbClr val="91B3EE"/>
              </a:gs>
              <a:gs pos="73000">
                <a:srgbClr val="9CBAEF"/>
              </a:gs>
              <a:gs pos="100000">
                <a:srgbClr val="BCCEF2"/>
              </a:gs>
            </a:gsLst>
            <a:lin ang="900000" scaled="1"/>
          </a:gradFill>
          <a:ln w="9525">
            <a:solidFill>
              <a:schemeClr val="accent1"/>
            </a:solidFill>
            <a:miter lim="800000"/>
            <a:headEnd/>
            <a:tailEnd/>
          </a:ln>
          <a:effectLst>
            <a:outerShdw blurRad="38100" dist="26940" dir="5400000" rotWithShape="0">
              <a:srgbClr val="000000">
                <a:alpha val="39998"/>
              </a:srgbClr>
            </a:outerShdw>
          </a:effectLst>
        </p:spPr>
        <p:txBody>
          <a:bodyPr anchor="ctr"/>
          <a:lstStyle>
            <a:lvl1pPr>
              <a:spcBef>
                <a:spcPts val="600"/>
              </a:spcBef>
              <a:buClr>
                <a:schemeClr val="accent1"/>
              </a:buClr>
              <a:buSzPct val="76000"/>
              <a:buFont typeface="Wingdings 3" pitchFamily="2" charset="2"/>
              <a:buChar char=""/>
              <a:defRPr sz="2600">
                <a:solidFill>
                  <a:schemeClr val="tx1"/>
                </a:solidFill>
                <a:latin typeface="Gill Sans MT" panose="020B0502020104020203" pitchFamily="34" charset="77"/>
                <a:ea typeface="ＭＳ Ｐゴシック" panose="020B0600070205080204" pitchFamily="34" charset="-128"/>
              </a:defRPr>
            </a:lvl1pPr>
            <a:lvl2pPr marL="742950" indent="-285750">
              <a:spcBef>
                <a:spcPts val="500"/>
              </a:spcBef>
              <a:buClr>
                <a:schemeClr val="accent2"/>
              </a:buClr>
              <a:buSzPct val="76000"/>
              <a:buFont typeface="Wingdings 3" pitchFamily="2" charset="2"/>
              <a:buChar char=""/>
              <a:defRPr sz="2300">
                <a:solidFill>
                  <a:schemeClr val="tx2"/>
                </a:solidFill>
                <a:latin typeface="Gill Sans MT" panose="020B0502020104020203" pitchFamily="34" charset="77"/>
                <a:ea typeface="ＭＳ Ｐゴシック" panose="020B0600070205080204" pitchFamily="34" charset="-128"/>
              </a:defRPr>
            </a:lvl2pPr>
            <a:lvl3pPr marL="1143000" indent="-228600">
              <a:spcBef>
                <a:spcPts val="500"/>
              </a:spcBef>
              <a:buClr>
                <a:srgbClr val="BCBCBC"/>
              </a:buClr>
              <a:buSzPct val="76000"/>
              <a:buFont typeface="Wingdings 3" pitchFamily="2" charset="2"/>
              <a:buChar char=""/>
              <a:defRPr sz="2000">
                <a:solidFill>
                  <a:schemeClr val="tx1"/>
                </a:solidFill>
                <a:latin typeface="Gill Sans MT" panose="020B0502020104020203" pitchFamily="34" charset="77"/>
                <a:ea typeface="ＭＳ Ｐゴシック" panose="020B0600070205080204" pitchFamily="34" charset="-128"/>
              </a:defRPr>
            </a:lvl3pPr>
            <a:lvl4pPr marL="1600200" indent="-228600">
              <a:spcBef>
                <a:spcPts val="400"/>
              </a:spcBef>
              <a:buClr>
                <a:srgbClr val="8BA2B4"/>
              </a:buClr>
              <a:buSzPct val="70000"/>
              <a:buFont typeface="Wingdings" pitchFamily="2" charset="2"/>
              <a:buChar char=""/>
              <a:defRPr sz="2000">
                <a:solidFill>
                  <a:schemeClr val="tx1"/>
                </a:solidFill>
                <a:latin typeface="Gill Sans MT" panose="020B0502020104020203" pitchFamily="34" charset="77"/>
                <a:ea typeface="ＭＳ Ｐゴシック" panose="020B0600070205080204" pitchFamily="34" charset="-128"/>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9pPr>
          </a:lstStyle>
          <a:p>
            <a:pPr algn="ctr" eaLnBrk="1" hangingPunct="1">
              <a:spcBef>
                <a:spcPct val="0"/>
              </a:spcBef>
              <a:buClrTx/>
              <a:buSzTx/>
              <a:buFontTx/>
              <a:buNone/>
              <a:defRPr/>
            </a:pPr>
            <a:endParaRPr lang="en-US" altLang="en-US" sz="1800" dirty="0">
              <a:solidFill>
                <a:srgbClr val="000000"/>
              </a:solidFill>
              <a:cs typeface="+mn-cs"/>
            </a:endParaRPr>
          </a:p>
        </p:txBody>
      </p:sp>
      <p:sp>
        <p:nvSpPr>
          <p:cNvPr id="24579" name="Title 1"/>
          <p:cNvSpPr>
            <a:spLocks noGrp="1"/>
          </p:cNvSpPr>
          <p:nvPr>
            <p:ph type="title"/>
          </p:nvPr>
        </p:nvSpPr>
        <p:spPr/>
        <p:txBody>
          <a:bodyPr/>
          <a:lstStyle/>
          <a:p>
            <a:pPr eaLnBrk="1" hangingPunct="1"/>
            <a:r>
              <a:rPr lang="en-US">
                <a:latin typeface="Bookman Old Style" charset="0"/>
              </a:rPr>
              <a:t>Break-Even Volume in Units</a:t>
            </a:r>
          </a:p>
        </p:txBody>
      </p:sp>
      <p:sp>
        <p:nvSpPr>
          <p:cNvPr id="4" name="Text Box 3"/>
          <p:cNvSpPr txBox="1">
            <a:spLocks noChangeArrowheads="1"/>
          </p:cNvSpPr>
          <p:nvPr/>
        </p:nvSpPr>
        <p:spPr bwMode="auto">
          <a:xfrm>
            <a:off x="914400" y="1646238"/>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latin typeface="Gill Sans"/>
                <a:cs typeface="Gill Sans"/>
              </a:rPr>
              <a:t>This is the volume level at which profits equal zero.</a:t>
            </a:r>
          </a:p>
        </p:txBody>
      </p:sp>
      <p:sp>
        <p:nvSpPr>
          <p:cNvPr id="5" name="Text Box 3"/>
          <p:cNvSpPr txBox="1">
            <a:spLocks noChangeArrowheads="1"/>
          </p:cNvSpPr>
          <p:nvPr/>
        </p:nvSpPr>
        <p:spPr bwMode="auto">
          <a:xfrm>
            <a:off x="2971800" y="2193925"/>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Gill Sans"/>
                <a:cs typeface="Gill Sans"/>
              </a:rPr>
              <a:t>Profit 0 = </a:t>
            </a:r>
            <a:r>
              <a:rPr lang="en-US" i="1">
                <a:latin typeface="Gill Sans"/>
                <a:cs typeface="Gill Sans"/>
              </a:rPr>
              <a:t>X</a:t>
            </a:r>
            <a:r>
              <a:rPr lang="en-US">
                <a:latin typeface="Gill Sans"/>
                <a:cs typeface="Gill Sans"/>
              </a:rPr>
              <a:t>(</a:t>
            </a:r>
            <a:r>
              <a:rPr lang="en-US" i="1">
                <a:latin typeface="Gill Sans"/>
                <a:cs typeface="Gill Sans"/>
              </a:rPr>
              <a:t>P – V</a:t>
            </a:r>
            <a:r>
              <a:rPr lang="en-US">
                <a:latin typeface="Gill Sans"/>
                <a:cs typeface="Gill Sans"/>
              </a:rPr>
              <a:t>)</a:t>
            </a:r>
            <a:r>
              <a:rPr lang="en-US" i="1">
                <a:latin typeface="Gill Sans"/>
                <a:cs typeface="Gill Sans"/>
              </a:rPr>
              <a:t> – F</a:t>
            </a:r>
          </a:p>
        </p:txBody>
      </p:sp>
      <p:sp>
        <p:nvSpPr>
          <p:cNvPr id="6" name="Text Box 3"/>
          <p:cNvSpPr txBox="1">
            <a:spLocks noChangeArrowheads="1"/>
          </p:cNvSpPr>
          <p:nvPr/>
        </p:nvSpPr>
        <p:spPr bwMode="auto">
          <a:xfrm>
            <a:off x="2286000" y="27432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Gill Sans"/>
                <a:cs typeface="Gill Sans"/>
              </a:rPr>
              <a:t>If profit = 0, then </a:t>
            </a:r>
            <a:r>
              <a:rPr lang="en-US" i="1">
                <a:latin typeface="Gill Sans"/>
                <a:cs typeface="Gill Sans"/>
              </a:rPr>
              <a:t>X = F</a:t>
            </a:r>
            <a:r>
              <a:rPr lang="en-US">
                <a:latin typeface="Gill Sans"/>
                <a:cs typeface="Gill Sans"/>
              </a:rPr>
              <a:t> ÷ (</a:t>
            </a:r>
            <a:r>
              <a:rPr lang="en-US" i="1">
                <a:latin typeface="Gill Sans"/>
                <a:cs typeface="Gill Sans"/>
              </a:rPr>
              <a:t>P</a:t>
            </a:r>
            <a:r>
              <a:rPr lang="en-US">
                <a:latin typeface="Gill Sans"/>
                <a:cs typeface="Gill Sans"/>
              </a:rPr>
              <a:t> – </a:t>
            </a:r>
            <a:r>
              <a:rPr lang="en-US" i="1">
                <a:latin typeface="Gill Sans"/>
                <a:cs typeface="Gill Sans"/>
              </a:rPr>
              <a:t>V</a:t>
            </a:r>
            <a:r>
              <a:rPr lang="en-US">
                <a:latin typeface="Gill Sans"/>
                <a:cs typeface="Gill Sans"/>
              </a:rPr>
              <a:t>)</a:t>
            </a:r>
            <a:endParaRPr lang="en-US" i="1">
              <a:latin typeface="Gill Sans"/>
              <a:cs typeface="Gill Sans"/>
            </a:endParaRPr>
          </a:p>
        </p:txBody>
      </p:sp>
      <p:grpSp>
        <p:nvGrpSpPr>
          <p:cNvPr id="2" name="Group 15"/>
          <p:cNvGrpSpPr>
            <a:grpSpLocks/>
          </p:cNvGrpSpPr>
          <p:nvPr/>
        </p:nvGrpSpPr>
        <p:grpSpPr bwMode="auto">
          <a:xfrm>
            <a:off x="685800" y="3657600"/>
            <a:ext cx="7772400" cy="2011363"/>
            <a:chOff x="0" y="3657600"/>
            <a:chExt cx="7772400" cy="2011680"/>
          </a:xfrm>
        </p:grpSpPr>
        <p:sp>
          <p:nvSpPr>
            <p:cNvPr id="24585" name="Text Box 3"/>
            <p:cNvSpPr txBox="1">
              <a:spLocks noChangeArrowheads="1"/>
            </p:cNvSpPr>
            <p:nvPr/>
          </p:nvSpPr>
          <p:spPr bwMode="auto">
            <a:xfrm>
              <a:off x="0" y="3657600"/>
              <a:ext cx="40233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Gill Sans"/>
                  <a:cs typeface="Gill Sans"/>
                </a:rPr>
                <a:t>Break-even volume (in units)</a:t>
              </a:r>
              <a:endParaRPr lang="en-US" i="1">
                <a:latin typeface="Gill Sans"/>
                <a:cs typeface="Gill Sans"/>
              </a:endParaRPr>
            </a:p>
          </p:txBody>
        </p:sp>
        <p:sp>
          <p:nvSpPr>
            <p:cNvPr id="24586" name="Text Box 19"/>
            <p:cNvSpPr txBox="1">
              <a:spLocks noChangeArrowheads="1"/>
            </p:cNvSpPr>
            <p:nvPr/>
          </p:nvSpPr>
          <p:spPr bwMode="auto">
            <a:xfrm>
              <a:off x="4023360" y="3657600"/>
              <a:ext cx="364202"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latin typeface="Gill Sans"/>
                  <a:cs typeface="Gill Sans"/>
                </a:rPr>
                <a:t>=</a:t>
              </a:r>
            </a:p>
          </p:txBody>
        </p:sp>
        <p:grpSp>
          <p:nvGrpSpPr>
            <p:cNvPr id="24587" name="Group 11"/>
            <p:cNvGrpSpPr>
              <a:grpSpLocks/>
            </p:cNvGrpSpPr>
            <p:nvPr/>
          </p:nvGrpSpPr>
          <p:grpSpPr bwMode="auto">
            <a:xfrm>
              <a:off x="4389120" y="3657600"/>
              <a:ext cx="3383280" cy="822960"/>
              <a:chOff x="4488180" y="3924300"/>
              <a:chExt cx="3383280" cy="822960"/>
            </a:xfrm>
          </p:grpSpPr>
          <p:sp>
            <p:nvSpPr>
              <p:cNvPr id="24590" name="Text Box 19"/>
              <p:cNvSpPr txBox="1">
                <a:spLocks noChangeArrowheads="1"/>
              </p:cNvSpPr>
              <p:nvPr/>
            </p:nvSpPr>
            <p:spPr bwMode="auto">
              <a:xfrm>
                <a:off x="4488180" y="3924300"/>
                <a:ext cx="338328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latin typeface="Gill Sans"/>
                    <a:cs typeface="Gill Sans"/>
                  </a:rPr>
                  <a:t>Fixed costs</a:t>
                </a:r>
              </a:p>
              <a:p>
                <a:pPr algn="ctr"/>
                <a:r>
                  <a:rPr lang="en-US" dirty="0">
                    <a:latin typeface="Gill Sans"/>
                    <a:cs typeface="Gill Sans"/>
                  </a:rPr>
                  <a:t>Unit contribution margin</a:t>
                </a:r>
              </a:p>
            </p:txBody>
          </p:sp>
          <p:cxnSp>
            <p:nvCxnSpPr>
              <p:cNvPr id="11" name="Straight Connector 10">
                <a:extLst>
                  <a:ext uri="{FF2B5EF4-FFF2-40B4-BE49-F238E27FC236}"/>
                </a:extLst>
              </p:cNvPr>
              <p:cNvCxnSpPr>
                <a:stCxn id="24590" idx="1"/>
                <a:endCxn id="24590" idx="3"/>
              </p:cNvCxnSpPr>
              <p:nvPr/>
            </p:nvCxnSpPr>
            <p:spPr>
              <a:xfrm rot="10800000" flipH="1">
                <a:off x="4488498" y="4335528"/>
                <a:ext cx="3382962"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588" name="Text Box 19"/>
            <p:cNvSpPr txBox="1">
              <a:spLocks noChangeArrowheads="1"/>
            </p:cNvSpPr>
            <p:nvPr/>
          </p:nvSpPr>
          <p:spPr bwMode="auto">
            <a:xfrm>
              <a:off x="4023360" y="4572000"/>
              <a:ext cx="336804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latin typeface="Gill Sans"/>
                  <a:cs typeface="Gill Sans"/>
                </a:rPr>
                <a:t>= $134,400 ÷ $2,800</a:t>
              </a:r>
            </a:p>
          </p:txBody>
        </p:sp>
        <p:sp>
          <p:nvSpPr>
            <p:cNvPr id="24589" name="Text Box 19"/>
            <p:cNvSpPr txBox="1">
              <a:spLocks noChangeArrowheads="1"/>
            </p:cNvSpPr>
            <p:nvPr/>
          </p:nvSpPr>
          <p:spPr bwMode="auto">
            <a:xfrm>
              <a:off x="4023360" y="5212080"/>
              <a:ext cx="246888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latin typeface="Gill Sans"/>
                  <a:cs typeface="Gill Sans"/>
                </a:rPr>
                <a:t>= 48 trips</a:t>
              </a:r>
            </a:p>
          </p:txBody>
        </p:sp>
      </p:grpSp>
      <p:sp>
        <p:nvSpPr>
          <p:cNvPr id="16" name="Rectangle 15">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3-1</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Bookman Old Style" charset="0"/>
              </a:rPr>
              <a:t>Break-Even Volume in Sales Dollars</a:t>
            </a:r>
          </a:p>
        </p:txBody>
      </p:sp>
      <p:sp>
        <p:nvSpPr>
          <p:cNvPr id="4" name="Text Box 3"/>
          <p:cNvSpPr txBox="1">
            <a:spLocks noChangeArrowheads="1"/>
          </p:cNvSpPr>
          <p:nvPr/>
        </p:nvSpPr>
        <p:spPr bwMode="auto">
          <a:xfrm>
            <a:off x="1371600" y="1463675"/>
            <a:ext cx="6400800" cy="1644650"/>
          </a:xfrm>
          <a:prstGeom prst="rect">
            <a:avLst/>
          </a:prstGeom>
          <a:gradFill rotWithShape="1">
            <a:gsLst>
              <a:gs pos="0">
                <a:srgbClr val="B9E5F7"/>
              </a:gs>
              <a:gs pos="30000">
                <a:srgbClr val="98DCF6"/>
              </a:gs>
              <a:gs pos="45000">
                <a:srgbClr val="8DD9F6"/>
              </a:gs>
              <a:gs pos="55000">
                <a:srgbClr val="8DD9F6"/>
              </a:gs>
              <a:gs pos="73000">
                <a:srgbClr val="98DCF6"/>
              </a:gs>
              <a:gs pos="100000">
                <a:srgbClr val="B9E5F7"/>
              </a:gs>
            </a:gsLst>
            <a:lin ang="900000" scaled="1"/>
          </a:gradFill>
          <a:ln w="9525">
            <a:solidFill>
              <a:srgbClr val="4BACC6"/>
            </a:solidFill>
            <a:miter lim="800000"/>
            <a:headEnd/>
            <a:tailEnd/>
          </a:ln>
          <a:effectLst>
            <a:outerShdw blurRad="38100" dist="26940" dir="5400000" rotWithShape="0">
              <a:srgbClr val="000000">
                <a:alpha val="39998"/>
              </a:srgbClr>
            </a:outerShdw>
          </a:effectLst>
        </p:spPr>
        <p:txBody>
          <a:bodyPr wrap="none" anchor="ctr"/>
          <a:lstStyle/>
          <a:p>
            <a:pPr algn="ctr">
              <a:buClr>
                <a:srgbClr val="FFFF00"/>
              </a:buClr>
              <a:buSzPct val="75000"/>
              <a:buFont typeface="Monotype Sorts" pitchFamily="2" charset="2"/>
              <a:buNone/>
              <a:defRPr/>
            </a:pPr>
            <a:r>
              <a:rPr lang="en-US" sz="2400" dirty="0">
                <a:latin typeface="Gill Sans"/>
                <a:ea typeface="+mn-ea"/>
                <a:cs typeface="Gill Sans"/>
              </a:rPr>
              <a:t>Contribution margin percentage (contribution</a:t>
            </a:r>
          </a:p>
          <a:p>
            <a:pPr algn="ctr">
              <a:buClr>
                <a:srgbClr val="FFFF00"/>
              </a:buClr>
              <a:buSzPct val="75000"/>
              <a:buFont typeface="Monotype Sorts" pitchFamily="2" charset="2"/>
              <a:buNone/>
              <a:defRPr/>
            </a:pPr>
            <a:r>
              <a:rPr lang="en-US" sz="2400" dirty="0">
                <a:latin typeface="Gill Sans"/>
                <a:ea typeface="+mn-ea"/>
                <a:cs typeface="Gill Sans"/>
              </a:rPr>
              <a:t>margin ratio) is the contribution margin as a</a:t>
            </a:r>
          </a:p>
          <a:p>
            <a:pPr algn="ctr">
              <a:buClr>
                <a:srgbClr val="FFFF00"/>
              </a:buClr>
              <a:buSzPct val="75000"/>
              <a:buFont typeface="Monotype Sorts" pitchFamily="2" charset="2"/>
              <a:buNone/>
              <a:defRPr/>
            </a:pPr>
            <a:r>
              <a:rPr lang="en-US" sz="2400" dirty="0">
                <a:latin typeface="Gill Sans"/>
                <a:ea typeface="+mn-ea"/>
                <a:cs typeface="Gill Sans"/>
              </a:rPr>
              <a:t>percentage of sales revenue.</a:t>
            </a:r>
          </a:p>
        </p:txBody>
      </p:sp>
      <p:sp>
        <p:nvSpPr>
          <p:cNvPr id="6" name="Text Box 5">
            <a:extLst>
              <a:ext uri="{FF2B5EF4-FFF2-40B4-BE49-F238E27FC236}"/>
            </a:extLst>
          </p:cNvPr>
          <p:cNvSpPr txBox="1">
            <a:spLocks noChangeArrowheads="1"/>
          </p:cNvSpPr>
          <p:nvPr/>
        </p:nvSpPr>
        <p:spPr bwMode="auto">
          <a:xfrm>
            <a:off x="1371600" y="3733800"/>
            <a:ext cx="6400800" cy="852488"/>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buClr>
                <a:srgbClr val="FFFF00"/>
              </a:buClr>
              <a:buSzPct val="75000"/>
              <a:buFont typeface="Monotype Sorts" charset="0"/>
              <a:buNone/>
              <a:defRPr/>
            </a:pPr>
            <a:r>
              <a:rPr lang="en-US" sz="2400" b="1" u="sng" dirty="0" smtClean="0">
                <a:latin typeface="Gill Sans"/>
                <a:cs typeface="Gill Sans"/>
              </a:rPr>
              <a:t>Contribution Margin Ratio</a:t>
            </a:r>
          </a:p>
          <a:p>
            <a:pPr algn="ctr">
              <a:buClr>
                <a:srgbClr val="FFFF00"/>
              </a:buClr>
              <a:buSzPct val="75000"/>
              <a:buFont typeface="Monotype Sorts" charset="0"/>
              <a:buNone/>
              <a:defRPr/>
            </a:pPr>
            <a:r>
              <a:rPr lang="en-US" sz="2400" dirty="0" smtClean="0">
                <a:latin typeface="Gill Sans"/>
                <a:cs typeface="Gill Sans"/>
              </a:rPr>
              <a:t>$2,800 ÷ $4,000 = 0.70 (or 70%)</a:t>
            </a:r>
          </a:p>
        </p:txBody>
      </p:sp>
      <p:sp>
        <p:nvSpPr>
          <p:cNvPr id="7" name="Text Box 5">
            <a:extLst>
              <a:ext uri="{FF2B5EF4-FFF2-40B4-BE49-F238E27FC236}"/>
            </a:extLst>
          </p:cNvPr>
          <p:cNvSpPr txBox="1">
            <a:spLocks noChangeArrowheads="1"/>
          </p:cNvSpPr>
          <p:nvPr/>
        </p:nvSpPr>
        <p:spPr bwMode="auto">
          <a:xfrm>
            <a:off x="1371600" y="4800600"/>
            <a:ext cx="6400800" cy="792163"/>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buClr>
                <a:srgbClr val="FFFF00"/>
              </a:buClr>
              <a:buSzPct val="75000"/>
              <a:buFont typeface="Monotype Sorts" charset="0"/>
              <a:buNone/>
              <a:defRPr/>
            </a:pPr>
            <a:r>
              <a:rPr lang="en-US" sz="2400" b="1" u="sng" smtClean="0">
                <a:latin typeface="Gill Sans"/>
                <a:cs typeface="Gill Sans"/>
              </a:rPr>
              <a:t>Break-even in Sales Dollars</a:t>
            </a:r>
          </a:p>
          <a:p>
            <a:pPr algn="ctr">
              <a:buClr>
                <a:srgbClr val="FFFF00"/>
              </a:buClr>
              <a:buSzPct val="75000"/>
              <a:buFont typeface="Monotype Sorts" charset="0"/>
              <a:buNone/>
              <a:defRPr/>
            </a:pPr>
            <a:r>
              <a:rPr lang="en-US" sz="2400" smtClean="0">
                <a:latin typeface="Gill Sans"/>
                <a:cs typeface="Gill Sans"/>
              </a:rPr>
              <a:t>$134,400 ÷ 0.70 = $192,000</a:t>
            </a:r>
          </a:p>
        </p:txBody>
      </p:sp>
      <p:sp>
        <p:nvSpPr>
          <p:cNvPr id="9" name="Rectangle 8">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3-1</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a:latin typeface="Bookman Old Style" charset="0"/>
              </a:rPr>
              <a:t>Target Volume</a:t>
            </a:r>
          </a:p>
        </p:txBody>
      </p:sp>
      <p:sp>
        <p:nvSpPr>
          <p:cNvPr id="4" name="Text Box 3">
            <a:extLst>
              <a:ext uri="{FF2B5EF4-FFF2-40B4-BE49-F238E27FC236}"/>
            </a:extLst>
          </p:cNvPr>
          <p:cNvSpPr txBox="1">
            <a:spLocks noChangeArrowheads="1"/>
          </p:cNvSpPr>
          <p:nvPr/>
        </p:nvSpPr>
        <p:spPr bwMode="auto">
          <a:xfrm>
            <a:off x="1371600" y="1463675"/>
            <a:ext cx="6400800" cy="1660525"/>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anchor="ctr">
            <a:flatTx/>
          </a:bodyPr>
          <a:lstStyle/>
          <a:p>
            <a:pPr algn="ctr">
              <a:buClr>
                <a:srgbClr val="FFFF00"/>
              </a:buClr>
              <a:buSzPct val="75000"/>
              <a:buFont typeface="Monotype Sorts" pitchFamily="2" charset="2"/>
              <a:buNone/>
              <a:defRPr/>
            </a:pPr>
            <a:r>
              <a:rPr lang="en-US" sz="2400" dirty="0">
                <a:solidFill>
                  <a:schemeClr val="tx1"/>
                </a:solidFill>
                <a:latin typeface="Gill Sans"/>
                <a:cs typeface="Gill Sans"/>
              </a:rPr>
              <a:t>Assume that management wants to have a profit of $70,000. </a:t>
            </a:r>
          </a:p>
          <a:p>
            <a:pPr algn="ctr">
              <a:buClr>
                <a:srgbClr val="FFFF00"/>
              </a:buClr>
              <a:buSzPct val="75000"/>
              <a:buFont typeface="Monotype Sorts" pitchFamily="2" charset="2"/>
              <a:buNone/>
              <a:defRPr/>
            </a:pPr>
            <a:r>
              <a:rPr lang="en-US" sz="2400" b="1" dirty="0">
                <a:solidFill>
                  <a:schemeClr val="tx1"/>
                </a:solidFill>
                <a:latin typeface="Gill Sans"/>
                <a:cs typeface="Gill Sans"/>
              </a:rPr>
              <a:t>How many trips must be sold? </a:t>
            </a:r>
          </a:p>
          <a:p>
            <a:pPr algn="ctr">
              <a:buClr>
                <a:srgbClr val="FFFF00"/>
              </a:buClr>
              <a:buSzPct val="75000"/>
              <a:buFont typeface="Monotype Sorts" pitchFamily="2" charset="2"/>
              <a:buNone/>
              <a:defRPr/>
            </a:pPr>
            <a:r>
              <a:rPr lang="en-US" sz="2400" b="1" dirty="0">
                <a:solidFill>
                  <a:schemeClr val="tx1"/>
                </a:solidFill>
                <a:latin typeface="Gill Sans"/>
                <a:cs typeface="Gill Sans"/>
              </a:rPr>
              <a:t>What is the target dollar sales?</a:t>
            </a:r>
          </a:p>
        </p:txBody>
      </p:sp>
      <p:sp>
        <p:nvSpPr>
          <p:cNvPr id="6" name="Text Box 5">
            <a:extLst>
              <a:ext uri="{FF2B5EF4-FFF2-40B4-BE49-F238E27FC236}"/>
            </a:extLst>
          </p:cNvPr>
          <p:cNvSpPr txBox="1">
            <a:spLocks noChangeArrowheads="1"/>
          </p:cNvSpPr>
          <p:nvPr/>
        </p:nvSpPr>
        <p:spPr bwMode="auto">
          <a:xfrm>
            <a:off x="1371600" y="3810000"/>
            <a:ext cx="6400800" cy="7620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buClr>
                <a:srgbClr val="FFFF00"/>
              </a:buClr>
              <a:buSzPct val="75000"/>
              <a:defRPr/>
            </a:pPr>
            <a:r>
              <a:rPr lang="en-US" sz="2400" b="1" u="sng" smtClean="0">
                <a:latin typeface="Gill Sans"/>
                <a:cs typeface="Gill Sans"/>
              </a:rPr>
              <a:t>Target Volume in Units</a:t>
            </a:r>
          </a:p>
          <a:p>
            <a:pPr algn="ctr">
              <a:buClr>
                <a:srgbClr val="FFFF00"/>
              </a:buClr>
              <a:buSzPct val="75000"/>
              <a:defRPr/>
            </a:pPr>
            <a:r>
              <a:rPr lang="en-US" sz="2400" smtClean="0">
                <a:latin typeface="Gill Sans"/>
                <a:cs typeface="Gill Sans"/>
              </a:rPr>
              <a:t>($134,400 + $70,000) ÷ $2,800 = 73</a:t>
            </a:r>
          </a:p>
        </p:txBody>
      </p:sp>
      <p:sp>
        <p:nvSpPr>
          <p:cNvPr id="8" name="Text Box 5">
            <a:extLst>
              <a:ext uri="{FF2B5EF4-FFF2-40B4-BE49-F238E27FC236}"/>
            </a:extLst>
          </p:cNvPr>
          <p:cNvSpPr txBox="1">
            <a:spLocks noChangeArrowheads="1"/>
          </p:cNvSpPr>
          <p:nvPr/>
        </p:nvSpPr>
        <p:spPr bwMode="auto">
          <a:xfrm>
            <a:off x="1371600" y="4800600"/>
            <a:ext cx="6400800" cy="808038"/>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buClr>
                <a:srgbClr val="FFFF00"/>
              </a:buClr>
              <a:buSzPct val="75000"/>
              <a:defRPr/>
            </a:pPr>
            <a:r>
              <a:rPr lang="en-US" sz="2400" b="1" u="sng" smtClean="0">
                <a:latin typeface="Gill Sans"/>
                <a:cs typeface="Gill Sans"/>
              </a:rPr>
              <a:t>Target Volume in Sales Dollars</a:t>
            </a:r>
          </a:p>
          <a:p>
            <a:pPr algn="ctr">
              <a:buClr>
                <a:srgbClr val="FFFF00"/>
              </a:buClr>
              <a:buSzPct val="75000"/>
              <a:defRPr/>
            </a:pPr>
            <a:r>
              <a:rPr lang="en-US" sz="2400" smtClean="0">
                <a:latin typeface="Gill Sans"/>
                <a:cs typeface="Gill Sans"/>
              </a:rPr>
              <a:t>($134,400 + $70,000) ÷ 0.70 = $292,000</a:t>
            </a:r>
          </a:p>
        </p:txBody>
      </p:sp>
      <p:sp>
        <p:nvSpPr>
          <p:cNvPr id="10" name="Rectangle 9">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3-1</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autoUpdateAnimBg="0"/>
      <p:bldP spid="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990600" y="2971800"/>
            <a:ext cx="7315200" cy="1219200"/>
          </a:xfrm>
          <a:prstGeom prst="rect">
            <a:avLst/>
          </a:prstGeom>
          <a:gradFill rotWithShape="1">
            <a:gsLst>
              <a:gs pos="0">
                <a:srgbClr val="DCF0BE"/>
              </a:gs>
              <a:gs pos="30000">
                <a:srgbClr val="CEECA0"/>
              </a:gs>
              <a:gs pos="45000">
                <a:srgbClr val="C9EB95"/>
              </a:gs>
              <a:gs pos="55000">
                <a:srgbClr val="C9EB95"/>
              </a:gs>
              <a:gs pos="73000">
                <a:srgbClr val="CEECA0"/>
              </a:gs>
              <a:gs pos="100000">
                <a:srgbClr val="DCF0BE"/>
              </a:gs>
            </a:gsLst>
            <a:lin ang="900000" scaled="1"/>
          </a:gradFill>
          <a:ln w="9525">
            <a:solidFill>
              <a:srgbClr val="9BBB59"/>
            </a:solidFill>
            <a:miter lim="800000"/>
            <a:headEnd/>
            <a:tailEnd/>
          </a:ln>
          <a:effectLst>
            <a:outerShdw blurRad="38100" dist="26940" dir="5400000" rotWithShape="0">
              <a:srgbClr val="000000">
                <a:alpha val="39998"/>
              </a:srgbClr>
            </a:outerShdw>
          </a:effectLst>
        </p:spPr>
        <p:txBody>
          <a:bodyPr anchor="ctr"/>
          <a:lstStyle>
            <a:lvl1pPr>
              <a:spcBef>
                <a:spcPts val="600"/>
              </a:spcBef>
              <a:buClr>
                <a:schemeClr val="accent1"/>
              </a:buClr>
              <a:buSzPct val="76000"/>
              <a:buFont typeface="Wingdings 3" pitchFamily="2" charset="2"/>
              <a:buChar char=""/>
              <a:defRPr sz="2600">
                <a:solidFill>
                  <a:schemeClr val="tx1"/>
                </a:solidFill>
                <a:latin typeface="Gill Sans MT" panose="020B0502020104020203" pitchFamily="34" charset="77"/>
                <a:ea typeface="ＭＳ Ｐゴシック" panose="020B0600070205080204" pitchFamily="34" charset="-128"/>
              </a:defRPr>
            </a:lvl1pPr>
            <a:lvl2pPr marL="742950" indent="-285750">
              <a:spcBef>
                <a:spcPts val="500"/>
              </a:spcBef>
              <a:buClr>
                <a:schemeClr val="accent2"/>
              </a:buClr>
              <a:buSzPct val="76000"/>
              <a:buFont typeface="Wingdings 3" pitchFamily="2" charset="2"/>
              <a:buChar char=""/>
              <a:defRPr sz="2300">
                <a:solidFill>
                  <a:schemeClr val="tx2"/>
                </a:solidFill>
                <a:latin typeface="Gill Sans MT" panose="020B0502020104020203" pitchFamily="34" charset="77"/>
                <a:ea typeface="ＭＳ Ｐゴシック" panose="020B0600070205080204" pitchFamily="34" charset="-128"/>
              </a:defRPr>
            </a:lvl2pPr>
            <a:lvl3pPr marL="1143000" indent="-228600">
              <a:spcBef>
                <a:spcPts val="500"/>
              </a:spcBef>
              <a:buClr>
                <a:srgbClr val="BCBCBC"/>
              </a:buClr>
              <a:buSzPct val="76000"/>
              <a:buFont typeface="Wingdings 3" pitchFamily="2" charset="2"/>
              <a:buChar char=""/>
              <a:defRPr sz="2000">
                <a:solidFill>
                  <a:schemeClr val="tx1"/>
                </a:solidFill>
                <a:latin typeface="Gill Sans MT" panose="020B0502020104020203" pitchFamily="34" charset="77"/>
                <a:ea typeface="ＭＳ Ｐゴシック" panose="020B0600070205080204" pitchFamily="34" charset="-128"/>
              </a:defRPr>
            </a:lvl3pPr>
            <a:lvl4pPr marL="1600200" indent="-228600">
              <a:spcBef>
                <a:spcPts val="400"/>
              </a:spcBef>
              <a:buClr>
                <a:srgbClr val="8BA2B4"/>
              </a:buClr>
              <a:buSzPct val="70000"/>
              <a:buFont typeface="Wingdings" pitchFamily="2" charset="2"/>
              <a:buChar char=""/>
              <a:defRPr sz="2000">
                <a:solidFill>
                  <a:schemeClr val="tx1"/>
                </a:solidFill>
                <a:latin typeface="Gill Sans MT" panose="020B0502020104020203" pitchFamily="34" charset="77"/>
                <a:ea typeface="ＭＳ Ｐゴシック" panose="020B0600070205080204" pitchFamily="34" charset="-128"/>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9pPr>
          </a:lstStyle>
          <a:p>
            <a:pPr algn="ctr" eaLnBrk="1" hangingPunct="1">
              <a:spcBef>
                <a:spcPct val="0"/>
              </a:spcBef>
              <a:buClrTx/>
              <a:buSzTx/>
              <a:buFontTx/>
              <a:buNone/>
              <a:defRPr/>
            </a:pPr>
            <a:endParaRPr lang="en-US" altLang="en-US" sz="1800" dirty="0">
              <a:solidFill>
                <a:srgbClr val="000000"/>
              </a:solidFill>
              <a:cs typeface="+mn-cs"/>
            </a:endParaRPr>
          </a:p>
        </p:txBody>
      </p:sp>
      <p:sp>
        <p:nvSpPr>
          <p:cNvPr id="14" name="Rectangle 13"/>
          <p:cNvSpPr>
            <a:spLocks noChangeArrowheads="1"/>
          </p:cNvSpPr>
          <p:nvPr/>
        </p:nvSpPr>
        <p:spPr bwMode="auto">
          <a:xfrm>
            <a:off x="990600" y="1477963"/>
            <a:ext cx="7315200" cy="1219200"/>
          </a:xfrm>
          <a:prstGeom prst="rect">
            <a:avLst/>
          </a:prstGeom>
          <a:gradFill rotWithShape="1">
            <a:gsLst>
              <a:gs pos="0">
                <a:srgbClr val="DCF0BE"/>
              </a:gs>
              <a:gs pos="30000">
                <a:srgbClr val="CEECA0"/>
              </a:gs>
              <a:gs pos="45000">
                <a:srgbClr val="C9EB95"/>
              </a:gs>
              <a:gs pos="55000">
                <a:srgbClr val="C9EB95"/>
              </a:gs>
              <a:gs pos="73000">
                <a:srgbClr val="CEECA0"/>
              </a:gs>
              <a:gs pos="100000">
                <a:srgbClr val="DCF0BE"/>
              </a:gs>
            </a:gsLst>
            <a:lin ang="900000" scaled="1"/>
          </a:gradFill>
          <a:ln w="9525">
            <a:solidFill>
              <a:srgbClr val="9BBB59"/>
            </a:solidFill>
            <a:miter lim="800000"/>
            <a:headEnd/>
            <a:tailEnd/>
          </a:ln>
          <a:effectLst>
            <a:outerShdw blurRad="38100" dist="26940" dir="5400000" rotWithShape="0">
              <a:srgbClr val="000000">
                <a:alpha val="39998"/>
              </a:srgbClr>
            </a:outerShdw>
          </a:effectLst>
        </p:spPr>
        <p:txBody>
          <a:bodyPr anchor="ctr"/>
          <a:lstStyle>
            <a:lvl1pPr>
              <a:spcBef>
                <a:spcPts val="600"/>
              </a:spcBef>
              <a:buClr>
                <a:schemeClr val="accent1"/>
              </a:buClr>
              <a:buSzPct val="76000"/>
              <a:buFont typeface="Wingdings 3" pitchFamily="2" charset="2"/>
              <a:buChar char=""/>
              <a:defRPr sz="2600">
                <a:solidFill>
                  <a:schemeClr val="tx1"/>
                </a:solidFill>
                <a:latin typeface="Gill Sans MT" panose="020B0502020104020203" pitchFamily="34" charset="77"/>
                <a:ea typeface="ＭＳ Ｐゴシック" panose="020B0600070205080204" pitchFamily="34" charset="-128"/>
              </a:defRPr>
            </a:lvl1pPr>
            <a:lvl2pPr marL="742950" indent="-285750">
              <a:spcBef>
                <a:spcPts val="500"/>
              </a:spcBef>
              <a:buClr>
                <a:schemeClr val="accent2"/>
              </a:buClr>
              <a:buSzPct val="76000"/>
              <a:buFont typeface="Wingdings 3" pitchFamily="2" charset="2"/>
              <a:buChar char=""/>
              <a:defRPr sz="2300">
                <a:solidFill>
                  <a:schemeClr val="tx2"/>
                </a:solidFill>
                <a:latin typeface="Gill Sans MT" panose="020B0502020104020203" pitchFamily="34" charset="77"/>
                <a:ea typeface="ＭＳ Ｐゴシック" panose="020B0600070205080204" pitchFamily="34" charset="-128"/>
              </a:defRPr>
            </a:lvl2pPr>
            <a:lvl3pPr marL="1143000" indent="-228600">
              <a:spcBef>
                <a:spcPts val="500"/>
              </a:spcBef>
              <a:buClr>
                <a:srgbClr val="BCBCBC"/>
              </a:buClr>
              <a:buSzPct val="76000"/>
              <a:buFont typeface="Wingdings 3" pitchFamily="2" charset="2"/>
              <a:buChar char=""/>
              <a:defRPr sz="2000">
                <a:solidFill>
                  <a:schemeClr val="tx1"/>
                </a:solidFill>
                <a:latin typeface="Gill Sans MT" panose="020B0502020104020203" pitchFamily="34" charset="77"/>
                <a:ea typeface="ＭＳ Ｐゴシック" panose="020B0600070205080204" pitchFamily="34" charset="-128"/>
              </a:defRPr>
            </a:lvl3pPr>
            <a:lvl4pPr marL="1600200" indent="-228600">
              <a:spcBef>
                <a:spcPts val="400"/>
              </a:spcBef>
              <a:buClr>
                <a:srgbClr val="8BA2B4"/>
              </a:buClr>
              <a:buSzPct val="70000"/>
              <a:buFont typeface="Wingdings" pitchFamily="2" charset="2"/>
              <a:buChar char=""/>
              <a:defRPr sz="2000">
                <a:solidFill>
                  <a:schemeClr val="tx1"/>
                </a:solidFill>
                <a:latin typeface="Gill Sans MT" panose="020B0502020104020203" pitchFamily="34" charset="77"/>
                <a:ea typeface="ＭＳ Ｐゴシック" panose="020B0600070205080204" pitchFamily="34" charset="-128"/>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9pPr>
          </a:lstStyle>
          <a:p>
            <a:pPr algn="ctr" eaLnBrk="1" hangingPunct="1">
              <a:spcBef>
                <a:spcPct val="0"/>
              </a:spcBef>
              <a:buClrTx/>
              <a:buSzTx/>
              <a:buFontTx/>
              <a:buNone/>
              <a:defRPr/>
            </a:pPr>
            <a:endParaRPr lang="en-US" altLang="en-US" sz="1800" dirty="0">
              <a:solidFill>
                <a:srgbClr val="000000"/>
              </a:solidFill>
              <a:cs typeface="+mn-cs"/>
            </a:endParaRPr>
          </a:p>
        </p:txBody>
      </p:sp>
      <p:sp>
        <p:nvSpPr>
          <p:cNvPr id="30723" name="Title 1"/>
          <p:cNvSpPr>
            <a:spLocks noGrp="1"/>
          </p:cNvSpPr>
          <p:nvPr>
            <p:ph type="title"/>
          </p:nvPr>
        </p:nvSpPr>
        <p:spPr/>
        <p:txBody>
          <a:bodyPr/>
          <a:lstStyle/>
          <a:p>
            <a:pPr eaLnBrk="1" hangingPunct="1"/>
            <a:r>
              <a:rPr lang="en-US">
                <a:latin typeface="Bookman Old Style" charset="0"/>
              </a:rPr>
              <a:t>CVP Summary: Break-Even</a:t>
            </a:r>
          </a:p>
        </p:txBody>
      </p:sp>
      <p:grpSp>
        <p:nvGrpSpPr>
          <p:cNvPr id="2" name="Group 23"/>
          <p:cNvGrpSpPr>
            <a:grpSpLocks/>
          </p:cNvGrpSpPr>
          <p:nvPr/>
        </p:nvGrpSpPr>
        <p:grpSpPr bwMode="auto">
          <a:xfrm>
            <a:off x="1120775" y="1646238"/>
            <a:ext cx="6902450" cy="914400"/>
            <a:chOff x="1051560" y="1645920"/>
            <a:chExt cx="6903720" cy="914400"/>
          </a:xfrm>
        </p:grpSpPr>
        <p:sp>
          <p:nvSpPr>
            <p:cNvPr id="30731" name="Text Box 4"/>
            <p:cNvSpPr txBox="1">
              <a:spLocks noChangeArrowheads="1"/>
            </p:cNvSpPr>
            <p:nvPr/>
          </p:nvSpPr>
          <p:spPr bwMode="auto">
            <a:xfrm>
              <a:off x="1051560" y="1645920"/>
              <a:ext cx="292608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atin typeface="Gill Sans"/>
                  <a:cs typeface="Gill Sans"/>
                </a:rPr>
                <a:t>Break-even volume</a:t>
              </a:r>
            </a:p>
            <a:p>
              <a:pPr algn="ctr"/>
              <a:r>
                <a:rPr lang="en-US">
                  <a:latin typeface="Gill Sans"/>
                  <a:cs typeface="Gill Sans"/>
                </a:rPr>
                <a:t>(units)</a:t>
              </a:r>
            </a:p>
          </p:txBody>
        </p:sp>
        <p:sp>
          <p:nvSpPr>
            <p:cNvPr id="30732" name="Text Box 5"/>
            <p:cNvSpPr txBox="1">
              <a:spLocks noChangeArrowheads="1"/>
            </p:cNvSpPr>
            <p:nvPr/>
          </p:nvSpPr>
          <p:spPr bwMode="auto">
            <a:xfrm>
              <a:off x="3977641" y="1645920"/>
              <a:ext cx="36420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Gill Sans"/>
                  <a:cs typeface="Gill Sans"/>
                </a:rPr>
                <a:t>=</a:t>
              </a:r>
            </a:p>
          </p:txBody>
        </p:sp>
        <p:sp>
          <p:nvSpPr>
            <p:cNvPr id="30733" name="Text Box 6"/>
            <p:cNvSpPr txBox="1">
              <a:spLocks noChangeArrowheads="1"/>
            </p:cNvSpPr>
            <p:nvPr/>
          </p:nvSpPr>
          <p:spPr bwMode="auto">
            <a:xfrm>
              <a:off x="4480560" y="1645920"/>
              <a:ext cx="347472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atin typeface="Gill Sans"/>
                  <a:cs typeface="Gill Sans"/>
                </a:rPr>
                <a:t>Fixed costs</a:t>
              </a:r>
            </a:p>
            <a:p>
              <a:pPr algn="ctr"/>
              <a:r>
                <a:rPr lang="en-US">
                  <a:latin typeface="Gill Sans"/>
                  <a:cs typeface="Gill Sans"/>
                </a:rPr>
                <a:t>Unit contribution margin</a:t>
              </a:r>
            </a:p>
          </p:txBody>
        </p:sp>
        <p:cxnSp>
          <p:nvCxnSpPr>
            <p:cNvPr id="19" name="Straight Connector 18">
              <a:extLst>
                <a:ext uri="{FF2B5EF4-FFF2-40B4-BE49-F238E27FC236}"/>
              </a:extLst>
            </p:cNvPr>
            <p:cNvCxnSpPr>
              <a:stCxn id="30733" idx="1"/>
              <a:endCxn id="30733" idx="3"/>
            </p:cNvCxnSpPr>
            <p:nvPr/>
          </p:nvCxnSpPr>
          <p:spPr>
            <a:xfrm rot="10800000" flipH="1">
              <a:off x="4481191" y="2103120"/>
              <a:ext cx="3474089"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4"/>
          <p:cNvGrpSpPr>
            <a:grpSpLocks/>
          </p:cNvGrpSpPr>
          <p:nvPr/>
        </p:nvGrpSpPr>
        <p:grpSpPr bwMode="auto">
          <a:xfrm>
            <a:off x="1143000" y="3017838"/>
            <a:ext cx="6858000" cy="1004887"/>
            <a:chOff x="1097280" y="3657600"/>
            <a:chExt cx="6858000" cy="1005840"/>
          </a:xfrm>
        </p:grpSpPr>
        <p:sp>
          <p:nvSpPr>
            <p:cNvPr id="30727" name="Text Box 10"/>
            <p:cNvSpPr txBox="1">
              <a:spLocks noChangeArrowheads="1"/>
            </p:cNvSpPr>
            <p:nvPr/>
          </p:nvSpPr>
          <p:spPr bwMode="auto">
            <a:xfrm>
              <a:off x="1097280" y="3657600"/>
              <a:ext cx="292608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atin typeface="Gill Sans"/>
                  <a:cs typeface="Gill Sans"/>
                </a:rPr>
                <a:t>Break-even volume</a:t>
              </a:r>
            </a:p>
            <a:p>
              <a:pPr algn="ctr"/>
              <a:r>
                <a:rPr lang="en-US">
                  <a:latin typeface="Gill Sans"/>
                  <a:cs typeface="Gill Sans"/>
                </a:rPr>
                <a:t>(sales dollars)</a:t>
              </a:r>
            </a:p>
          </p:txBody>
        </p:sp>
        <p:sp>
          <p:nvSpPr>
            <p:cNvPr id="30728" name="Text Box 11"/>
            <p:cNvSpPr txBox="1">
              <a:spLocks noChangeArrowheads="1"/>
            </p:cNvSpPr>
            <p:nvPr/>
          </p:nvSpPr>
          <p:spPr bwMode="auto">
            <a:xfrm>
              <a:off x="4023361" y="3657600"/>
              <a:ext cx="36420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Gill Sans"/>
                  <a:cs typeface="Gill Sans"/>
                </a:rPr>
                <a:t>=</a:t>
              </a:r>
            </a:p>
          </p:txBody>
        </p:sp>
        <p:sp>
          <p:nvSpPr>
            <p:cNvPr id="30729" name="Text Box 12"/>
            <p:cNvSpPr txBox="1">
              <a:spLocks noChangeArrowheads="1"/>
            </p:cNvSpPr>
            <p:nvPr/>
          </p:nvSpPr>
          <p:spPr bwMode="auto">
            <a:xfrm>
              <a:off x="4480560" y="3749040"/>
              <a:ext cx="347472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atin typeface="Gill Sans"/>
                  <a:cs typeface="Gill Sans"/>
                </a:rPr>
                <a:t>Fixed costs</a:t>
              </a:r>
            </a:p>
            <a:p>
              <a:pPr algn="ctr"/>
              <a:r>
                <a:rPr lang="en-US">
                  <a:latin typeface="Gill Sans"/>
                  <a:cs typeface="Gill Sans"/>
                </a:rPr>
                <a:t>Contribution margin ratio</a:t>
              </a:r>
            </a:p>
          </p:txBody>
        </p:sp>
        <p:cxnSp>
          <p:nvCxnSpPr>
            <p:cNvPr id="23" name="Straight Connector 22">
              <a:extLst>
                <a:ext uri="{FF2B5EF4-FFF2-40B4-BE49-F238E27FC236}"/>
              </a:extLst>
            </p:cNvPr>
            <p:cNvCxnSpPr>
              <a:stCxn id="30729" idx="1"/>
              <a:endCxn id="30729" idx="3"/>
            </p:cNvCxnSpPr>
            <p:nvPr/>
          </p:nvCxnSpPr>
          <p:spPr>
            <a:xfrm rot="10800000" flipH="1">
              <a:off x="4480243" y="4205806"/>
              <a:ext cx="3475037" cy="15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3-1</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990600" y="2879725"/>
            <a:ext cx="7315200" cy="1219200"/>
          </a:xfrm>
          <a:prstGeom prst="rect">
            <a:avLst/>
          </a:prstGeom>
          <a:gradFill rotWithShape="1">
            <a:gsLst>
              <a:gs pos="0">
                <a:srgbClr val="F4BBBB"/>
              </a:gs>
              <a:gs pos="30000">
                <a:srgbClr val="F19C9B"/>
              </a:gs>
              <a:gs pos="45000">
                <a:srgbClr val="F1918F"/>
              </a:gs>
              <a:gs pos="55000">
                <a:srgbClr val="F1918F"/>
              </a:gs>
              <a:gs pos="73000">
                <a:srgbClr val="F19C9B"/>
              </a:gs>
              <a:gs pos="100000">
                <a:srgbClr val="F4BBBB"/>
              </a:gs>
            </a:gsLst>
            <a:lin ang="900000" scaled="1"/>
          </a:gradFill>
          <a:ln w="9525">
            <a:solidFill>
              <a:schemeClr val="accent2"/>
            </a:solidFill>
            <a:miter lim="800000"/>
            <a:headEnd/>
            <a:tailEnd/>
          </a:ln>
          <a:effectLst>
            <a:outerShdw blurRad="38100" dist="26940" dir="5400000" rotWithShape="0">
              <a:srgbClr val="000000">
                <a:alpha val="39998"/>
              </a:srgbClr>
            </a:outerShdw>
          </a:effectLst>
        </p:spPr>
        <p:txBody>
          <a:bodyPr anchor="ctr"/>
          <a:lstStyle>
            <a:lvl1pPr>
              <a:spcBef>
                <a:spcPts val="600"/>
              </a:spcBef>
              <a:buClr>
                <a:schemeClr val="accent1"/>
              </a:buClr>
              <a:buSzPct val="76000"/>
              <a:buFont typeface="Wingdings 3" pitchFamily="2" charset="2"/>
              <a:buChar char=""/>
              <a:defRPr sz="2600">
                <a:solidFill>
                  <a:schemeClr val="tx1"/>
                </a:solidFill>
                <a:latin typeface="Gill Sans MT" panose="020B0502020104020203" pitchFamily="34" charset="77"/>
                <a:ea typeface="ＭＳ Ｐゴシック" panose="020B0600070205080204" pitchFamily="34" charset="-128"/>
              </a:defRPr>
            </a:lvl1pPr>
            <a:lvl2pPr marL="742950" indent="-285750">
              <a:spcBef>
                <a:spcPts val="500"/>
              </a:spcBef>
              <a:buClr>
                <a:schemeClr val="accent2"/>
              </a:buClr>
              <a:buSzPct val="76000"/>
              <a:buFont typeface="Wingdings 3" pitchFamily="2" charset="2"/>
              <a:buChar char=""/>
              <a:defRPr sz="2300">
                <a:solidFill>
                  <a:schemeClr val="tx2"/>
                </a:solidFill>
                <a:latin typeface="Gill Sans MT" panose="020B0502020104020203" pitchFamily="34" charset="77"/>
                <a:ea typeface="ＭＳ Ｐゴシック" panose="020B0600070205080204" pitchFamily="34" charset="-128"/>
              </a:defRPr>
            </a:lvl2pPr>
            <a:lvl3pPr marL="1143000" indent="-228600">
              <a:spcBef>
                <a:spcPts val="500"/>
              </a:spcBef>
              <a:buClr>
                <a:srgbClr val="BCBCBC"/>
              </a:buClr>
              <a:buSzPct val="76000"/>
              <a:buFont typeface="Wingdings 3" pitchFamily="2" charset="2"/>
              <a:buChar char=""/>
              <a:defRPr sz="2000">
                <a:solidFill>
                  <a:schemeClr val="tx1"/>
                </a:solidFill>
                <a:latin typeface="Gill Sans MT" panose="020B0502020104020203" pitchFamily="34" charset="77"/>
                <a:ea typeface="ＭＳ Ｐゴシック" panose="020B0600070205080204" pitchFamily="34" charset="-128"/>
              </a:defRPr>
            </a:lvl3pPr>
            <a:lvl4pPr marL="1600200" indent="-228600">
              <a:spcBef>
                <a:spcPts val="400"/>
              </a:spcBef>
              <a:buClr>
                <a:srgbClr val="8BA2B4"/>
              </a:buClr>
              <a:buSzPct val="70000"/>
              <a:buFont typeface="Wingdings" pitchFamily="2" charset="2"/>
              <a:buChar char=""/>
              <a:defRPr sz="2000">
                <a:solidFill>
                  <a:schemeClr val="tx1"/>
                </a:solidFill>
                <a:latin typeface="Gill Sans MT" panose="020B0502020104020203" pitchFamily="34" charset="77"/>
                <a:ea typeface="ＭＳ Ｐゴシック" panose="020B0600070205080204" pitchFamily="34" charset="-128"/>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9pPr>
          </a:lstStyle>
          <a:p>
            <a:pPr algn="ctr" eaLnBrk="1" hangingPunct="1">
              <a:spcBef>
                <a:spcPct val="0"/>
              </a:spcBef>
              <a:buClrTx/>
              <a:buSzTx/>
              <a:buFontTx/>
              <a:buNone/>
              <a:defRPr/>
            </a:pPr>
            <a:endParaRPr lang="en-US" altLang="en-US" sz="1800" dirty="0">
              <a:solidFill>
                <a:srgbClr val="000000"/>
              </a:solidFill>
              <a:cs typeface="+mn-cs"/>
            </a:endParaRPr>
          </a:p>
        </p:txBody>
      </p:sp>
      <p:sp>
        <p:nvSpPr>
          <p:cNvPr id="17" name="Rectangle 16"/>
          <p:cNvSpPr>
            <a:spLocks noChangeArrowheads="1"/>
          </p:cNvSpPr>
          <p:nvPr/>
        </p:nvSpPr>
        <p:spPr bwMode="auto">
          <a:xfrm>
            <a:off x="990600" y="1477963"/>
            <a:ext cx="7315200" cy="1219200"/>
          </a:xfrm>
          <a:prstGeom prst="rect">
            <a:avLst/>
          </a:prstGeom>
          <a:gradFill rotWithShape="1">
            <a:gsLst>
              <a:gs pos="0">
                <a:srgbClr val="F4BBBB"/>
              </a:gs>
              <a:gs pos="30000">
                <a:srgbClr val="F19C9B"/>
              </a:gs>
              <a:gs pos="45000">
                <a:srgbClr val="F1918F"/>
              </a:gs>
              <a:gs pos="55000">
                <a:srgbClr val="F1918F"/>
              </a:gs>
              <a:gs pos="73000">
                <a:srgbClr val="F19C9B"/>
              </a:gs>
              <a:gs pos="100000">
                <a:srgbClr val="F4BBBB"/>
              </a:gs>
            </a:gsLst>
            <a:lin ang="900000" scaled="1"/>
          </a:gradFill>
          <a:ln w="9525">
            <a:solidFill>
              <a:schemeClr val="accent2"/>
            </a:solidFill>
            <a:miter lim="800000"/>
            <a:headEnd/>
            <a:tailEnd/>
          </a:ln>
          <a:effectLst>
            <a:outerShdw blurRad="38100" dist="26940" dir="5400000" rotWithShape="0">
              <a:srgbClr val="000000">
                <a:alpha val="39998"/>
              </a:srgbClr>
            </a:outerShdw>
          </a:effectLst>
        </p:spPr>
        <p:txBody>
          <a:bodyPr anchor="ctr"/>
          <a:lstStyle>
            <a:lvl1pPr>
              <a:spcBef>
                <a:spcPts val="600"/>
              </a:spcBef>
              <a:buClr>
                <a:schemeClr val="accent1"/>
              </a:buClr>
              <a:buSzPct val="76000"/>
              <a:buFont typeface="Wingdings 3" pitchFamily="2" charset="2"/>
              <a:buChar char=""/>
              <a:defRPr sz="2600">
                <a:solidFill>
                  <a:schemeClr val="tx1"/>
                </a:solidFill>
                <a:latin typeface="Gill Sans MT" panose="020B0502020104020203" pitchFamily="34" charset="77"/>
                <a:ea typeface="ＭＳ Ｐゴシック" panose="020B0600070205080204" pitchFamily="34" charset="-128"/>
              </a:defRPr>
            </a:lvl1pPr>
            <a:lvl2pPr marL="742950" indent="-285750">
              <a:spcBef>
                <a:spcPts val="500"/>
              </a:spcBef>
              <a:buClr>
                <a:schemeClr val="accent2"/>
              </a:buClr>
              <a:buSzPct val="76000"/>
              <a:buFont typeface="Wingdings 3" pitchFamily="2" charset="2"/>
              <a:buChar char=""/>
              <a:defRPr sz="2300">
                <a:solidFill>
                  <a:schemeClr val="tx2"/>
                </a:solidFill>
                <a:latin typeface="Gill Sans MT" panose="020B0502020104020203" pitchFamily="34" charset="77"/>
                <a:ea typeface="ＭＳ Ｐゴシック" panose="020B0600070205080204" pitchFamily="34" charset="-128"/>
              </a:defRPr>
            </a:lvl2pPr>
            <a:lvl3pPr marL="1143000" indent="-228600">
              <a:spcBef>
                <a:spcPts val="500"/>
              </a:spcBef>
              <a:buClr>
                <a:srgbClr val="BCBCBC"/>
              </a:buClr>
              <a:buSzPct val="76000"/>
              <a:buFont typeface="Wingdings 3" pitchFamily="2" charset="2"/>
              <a:buChar char=""/>
              <a:defRPr sz="2000">
                <a:solidFill>
                  <a:schemeClr val="tx1"/>
                </a:solidFill>
                <a:latin typeface="Gill Sans MT" panose="020B0502020104020203" pitchFamily="34" charset="77"/>
                <a:ea typeface="ＭＳ Ｐゴシック" panose="020B0600070205080204" pitchFamily="34" charset="-128"/>
              </a:defRPr>
            </a:lvl3pPr>
            <a:lvl4pPr marL="1600200" indent="-228600">
              <a:spcBef>
                <a:spcPts val="400"/>
              </a:spcBef>
              <a:buClr>
                <a:srgbClr val="8BA2B4"/>
              </a:buClr>
              <a:buSzPct val="70000"/>
              <a:buFont typeface="Wingdings" pitchFamily="2" charset="2"/>
              <a:buChar char=""/>
              <a:defRPr sz="2000">
                <a:solidFill>
                  <a:schemeClr val="tx1"/>
                </a:solidFill>
                <a:latin typeface="Gill Sans MT" panose="020B0502020104020203" pitchFamily="34" charset="77"/>
                <a:ea typeface="ＭＳ Ｐゴシック" panose="020B0600070205080204" pitchFamily="34" charset="-128"/>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9pPr>
          </a:lstStyle>
          <a:p>
            <a:pPr algn="ctr" eaLnBrk="1" hangingPunct="1">
              <a:spcBef>
                <a:spcPct val="0"/>
              </a:spcBef>
              <a:buClrTx/>
              <a:buSzTx/>
              <a:buFontTx/>
              <a:buNone/>
              <a:defRPr/>
            </a:pPr>
            <a:endParaRPr lang="en-US" altLang="en-US" sz="1800" dirty="0">
              <a:solidFill>
                <a:srgbClr val="000000"/>
              </a:solidFill>
              <a:cs typeface="+mn-cs"/>
            </a:endParaRPr>
          </a:p>
        </p:txBody>
      </p:sp>
      <p:sp>
        <p:nvSpPr>
          <p:cNvPr id="32771" name="Title 1"/>
          <p:cNvSpPr>
            <a:spLocks noGrp="1"/>
          </p:cNvSpPr>
          <p:nvPr>
            <p:ph type="title"/>
          </p:nvPr>
        </p:nvSpPr>
        <p:spPr/>
        <p:txBody>
          <a:bodyPr/>
          <a:lstStyle/>
          <a:p>
            <a:pPr eaLnBrk="1" hangingPunct="1"/>
            <a:r>
              <a:rPr lang="en-US">
                <a:latin typeface="Bookman Old Style" charset="0"/>
              </a:rPr>
              <a:t>CVP Summary: Target Volume</a:t>
            </a:r>
          </a:p>
        </p:txBody>
      </p:sp>
      <p:grpSp>
        <p:nvGrpSpPr>
          <p:cNvPr id="3" name="Group 13"/>
          <p:cNvGrpSpPr>
            <a:grpSpLocks/>
          </p:cNvGrpSpPr>
          <p:nvPr/>
        </p:nvGrpSpPr>
        <p:grpSpPr bwMode="auto">
          <a:xfrm>
            <a:off x="1279525" y="1646238"/>
            <a:ext cx="6584950" cy="914400"/>
            <a:chOff x="0" y="1645920"/>
            <a:chExt cx="6583680" cy="914400"/>
          </a:xfrm>
        </p:grpSpPr>
        <p:sp>
          <p:nvSpPr>
            <p:cNvPr id="32779" name="Text Box 4"/>
            <p:cNvSpPr txBox="1">
              <a:spLocks noChangeArrowheads="1"/>
            </p:cNvSpPr>
            <p:nvPr/>
          </p:nvSpPr>
          <p:spPr bwMode="auto">
            <a:xfrm>
              <a:off x="0" y="1645920"/>
              <a:ext cx="219456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atin typeface="Gill Sans"/>
                  <a:cs typeface="Gill Sans"/>
                </a:rPr>
                <a:t>Target volume</a:t>
              </a:r>
            </a:p>
            <a:p>
              <a:pPr algn="ctr"/>
              <a:r>
                <a:rPr lang="en-US">
                  <a:latin typeface="Gill Sans"/>
                  <a:cs typeface="Gill Sans"/>
                </a:rPr>
                <a:t>(units)</a:t>
              </a:r>
            </a:p>
          </p:txBody>
        </p:sp>
        <p:sp>
          <p:nvSpPr>
            <p:cNvPr id="32780" name="Text Box 5"/>
            <p:cNvSpPr txBox="1">
              <a:spLocks noChangeArrowheads="1"/>
            </p:cNvSpPr>
            <p:nvPr/>
          </p:nvSpPr>
          <p:spPr bwMode="auto">
            <a:xfrm>
              <a:off x="2194560" y="1645920"/>
              <a:ext cx="36420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Gill Sans"/>
                  <a:cs typeface="Gill Sans"/>
                </a:rPr>
                <a:t>=</a:t>
              </a:r>
            </a:p>
          </p:txBody>
        </p:sp>
        <p:sp>
          <p:nvSpPr>
            <p:cNvPr id="32781" name="Text Box 6"/>
            <p:cNvSpPr txBox="1">
              <a:spLocks noChangeArrowheads="1"/>
            </p:cNvSpPr>
            <p:nvPr/>
          </p:nvSpPr>
          <p:spPr bwMode="auto">
            <a:xfrm>
              <a:off x="2743200" y="1645920"/>
              <a:ext cx="384048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atin typeface="Gill Sans"/>
                  <a:cs typeface="Gill Sans"/>
                </a:rPr>
                <a:t>Fixed costs + Target profit</a:t>
              </a:r>
            </a:p>
            <a:p>
              <a:pPr algn="ctr"/>
              <a:r>
                <a:rPr lang="en-US">
                  <a:latin typeface="Gill Sans"/>
                  <a:cs typeface="Gill Sans"/>
                </a:rPr>
                <a:t>Unit contribution margin</a:t>
              </a:r>
            </a:p>
          </p:txBody>
        </p:sp>
        <p:cxnSp>
          <p:nvCxnSpPr>
            <p:cNvPr id="2" name="Straight Connector 7">
              <a:extLst>
                <a:ext uri="{FF2B5EF4-FFF2-40B4-BE49-F238E27FC236}"/>
              </a:extLst>
            </p:cNvPr>
            <p:cNvCxnSpPr>
              <a:stCxn id="32781" idx="1"/>
              <a:endCxn id="32781" idx="3"/>
            </p:cNvCxnSpPr>
            <p:nvPr/>
          </p:nvCxnSpPr>
          <p:spPr>
            <a:xfrm rot="10800000" flipH="1">
              <a:off x="2742671" y="2103120"/>
              <a:ext cx="3841009"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14"/>
          <p:cNvGrpSpPr>
            <a:grpSpLocks/>
          </p:cNvGrpSpPr>
          <p:nvPr/>
        </p:nvGrpSpPr>
        <p:grpSpPr bwMode="auto">
          <a:xfrm>
            <a:off x="1371600" y="2925763"/>
            <a:ext cx="6400800" cy="1006475"/>
            <a:chOff x="0" y="3474720"/>
            <a:chExt cx="6400800" cy="1005840"/>
          </a:xfrm>
        </p:grpSpPr>
        <p:sp>
          <p:nvSpPr>
            <p:cNvPr id="32775" name="Text Box 10"/>
            <p:cNvSpPr txBox="1">
              <a:spLocks noChangeArrowheads="1"/>
            </p:cNvSpPr>
            <p:nvPr/>
          </p:nvSpPr>
          <p:spPr bwMode="auto">
            <a:xfrm>
              <a:off x="0" y="3474720"/>
              <a:ext cx="219456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atin typeface="Gill Sans"/>
                  <a:cs typeface="Gill Sans"/>
                </a:rPr>
                <a:t>Target volume</a:t>
              </a:r>
            </a:p>
            <a:p>
              <a:pPr algn="ctr"/>
              <a:r>
                <a:rPr lang="en-US">
                  <a:latin typeface="Gill Sans"/>
                  <a:cs typeface="Gill Sans"/>
                </a:rPr>
                <a:t>(sales dollars)</a:t>
              </a:r>
            </a:p>
          </p:txBody>
        </p:sp>
        <p:sp>
          <p:nvSpPr>
            <p:cNvPr id="32776" name="Text Box 11"/>
            <p:cNvSpPr txBox="1">
              <a:spLocks noChangeArrowheads="1"/>
            </p:cNvSpPr>
            <p:nvPr/>
          </p:nvSpPr>
          <p:spPr bwMode="auto">
            <a:xfrm>
              <a:off x="2194560" y="3474720"/>
              <a:ext cx="36420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Gill Sans"/>
                  <a:cs typeface="Gill Sans"/>
                </a:rPr>
                <a:t>=</a:t>
              </a:r>
            </a:p>
          </p:txBody>
        </p:sp>
        <p:sp>
          <p:nvSpPr>
            <p:cNvPr id="32777" name="Text Box 12"/>
            <p:cNvSpPr txBox="1">
              <a:spLocks noChangeArrowheads="1"/>
            </p:cNvSpPr>
            <p:nvPr/>
          </p:nvSpPr>
          <p:spPr bwMode="auto">
            <a:xfrm>
              <a:off x="2743200" y="3566160"/>
              <a:ext cx="365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atin typeface="Gill Sans"/>
                  <a:cs typeface="Gill Sans"/>
                </a:rPr>
                <a:t>Fixed costs + Target profit</a:t>
              </a:r>
            </a:p>
            <a:p>
              <a:pPr algn="ctr"/>
              <a:r>
                <a:rPr lang="en-US">
                  <a:latin typeface="Gill Sans"/>
                  <a:cs typeface="Gill Sans"/>
                </a:rPr>
                <a:t>Contribution margin ratio</a:t>
              </a:r>
            </a:p>
          </p:txBody>
        </p:sp>
        <p:cxnSp>
          <p:nvCxnSpPr>
            <p:cNvPr id="13" name="Straight Connector 12">
              <a:extLst>
                <a:ext uri="{FF2B5EF4-FFF2-40B4-BE49-F238E27FC236}"/>
              </a:extLst>
            </p:cNvPr>
            <p:cNvCxnSpPr>
              <a:stCxn id="32777" idx="1"/>
              <a:endCxn id="32777" idx="3"/>
            </p:cNvCxnSpPr>
            <p:nvPr/>
          </p:nvCxnSpPr>
          <p:spPr>
            <a:xfrm rot="10800000" flipH="1">
              <a:off x="2743200" y="4023648"/>
              <a:ext cx="3657600" cy="15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3-1</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a:latin typeface="Bookman Old Style" charset="0"/>
              </a:rPr>
              <a:t>Graphic Presentation</a:t>
            </a:r>
          </a:p>
        </p:txBody>
      </p:sp>
      <p:sp>
        <p:nvSpPr>
          <p:cNvPr id="16" name="Rectangle 15">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3-1</a:t>
            </a:r>
          </a:p>
        </p:txBody>
      </p:sp>
      <p:pic>
        <p:nvPicPr>
          <p:cNvPr id="3" name="Picture 2"/>
          <p:cNvPicPr>
            <a:picLocks noChangeAspect="1"/>
          </p:cNvPicPr>
          <p:nvPr/>
        </p:nvPicPr>
        <p:blipFill>
          <a:blip r:embed="rId3"/>
          <a:stretch>
            <a:fillRect/>
          </a:stretch>
        </p:blipFill>
        <p:spPr>
          <a:xfrm>
            <a:off x="721609" y="1371600"/>
            <a:ext cx="7700782" cy="4876800"/>
          </a:xfrm>
          <a:prstGeom prst="rect">
            <a:avLst/>
          </a:prstGeom>
        </p:spPr>
      </p:pic>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rtlCol="0">
            <a:normAutofit fontScale="90000"/>
          </a:bodyPr>
          <a:lstStyle/>
          <a:p>
            <a:pPr eaLnBrk="1" fontAlgn="auto" hangingPunct="1">
              <a:spcAft>
                <a:spcPts val="0"/>
              </a:spcAft>
              <a:defRPr/>
            </a:pPr>
            <a:r>
              <a:rPr lang="en-US" dirty="0"/>
              <a:t>Use of CVP to Analyze the Effect</a:t>
            </a:r>
            <a:br>
              <a:rPr lang="en-US" dirty="0"/>
            </a:br>
            <a:r>
              <a:rPr lang="en-US" dirty="0"/>
              <a:t>of Different Cost Structures</a:t>
            </a:r>
          </a:p>
        </p:txBody>
      </p:sp>
      <p:sp>
        <p:nvSpPr>
          <p:cNvPr id="3" name="Rectangle 2">
            <a:extLst>
              <a:ext uri="{FF2B5EF4-FFF2-40B4-BE49-F238E27FC236}"/>
            </a:extLst>
          </p:cNvPr>
          <p:cNvSpPr/>
          <p:nvPr/>
        </p:nvSpPr>
        <p:spPr>
          <a:xfrm>
            <a:off x="960438" y="1646238"/>
            <a:ext cx="7223125" cy="457200"/>
          </a:xfrm>
          <a:prstGeom prst="rect">
            <a:avLst/>
          </a:prstGeom>
          <a:solidFill>
            <a:schemeClr val="tx2">
              <a:lumMod val="20000"/>
              <a:lumOff val="80000"/>
            </a:schemeClr>
          </a:solidFill>
          <a:ln w="12700">
            <a:noFill/>
          </a:ln>
        </p:spPr>
        <p:txBody>
          <a:bodyPr wrap="none" anchor="ctr"/>
          <a:lstStyle/>
          <a:p>
            <a:pPr defTabSz="365760">
              <a:defRPr/>
            </a:pPr>
            <a:r>
              <a:rPr lang="en-US" sz="2400" b="1" dirty="0">
                <a:solidFill>
                  <a:srgbClr val="0000CC"/>
                </a:solidFill>
                <a:ea typeface="ＭＳ Ｐゴシック" panose="020B0600070205080204" pitchFamily="34" charset="-128"/>
                <a:cs typeface="+mn-cs"/>
              </a:rPr>
              <a:t>LO 3-2</a:t>
            </a:r>
            <a:r>
              <a:rPr lang="en-US" sz="2000" dirty="0">
                <a:ea typeface="ＭＳ Ｐゴシック" panose="020B0600070205080204" pitchFamily="34" charset="-128"/>
                <a:cs typeface="+mn-cs"/>
              </a:rPr>
              <a:t>	</a:t>
            </a:r>
            <a:r>
              <a:rPr lang="en-US" sz="2000" dirty="0">
                <a:ea typeface="ＭＳ Ｐゴシック" panose="020B0600070205080204" pitchFamily="34" charset="-128"/>
                <a:cs typeface="Arial" pitchFamily="34" charset="0"/>
              </a:rPr>
              <a:t>Understand the effect of cost structure	on decisions.</a:t>
            </a:r>
          </a:p>
        </p:txBody>
      </p:sp>
      <p:sp>
        <p:nvSpPr>
          <p:cNvPr id="4" name="Text Box 3">
            <a:extLst>
              <a:ext uri="{FF2B5EF4-FFF2-40B4-BE49-F238E27FC236}"/>
            </a:extLst>
          </p:cNvPr>
          <p:cNvSpPr txBox="1">
            <a:spLocks noChangeArrowheads="1"/>
          </p:cNvSpPr>
          <p:nvPr/>
        </p:nvSpPr>
        <p:spPr bwMode="auto">
          <a:xfrm>
            <a:off x="1828800" y="2255837"/>
            <a:ext cx="5486400" cy="1279525"/>
          </a:xfrm>
          <a:prstGeom prst="rect">
            <a:avLst/>
          </a:prstGeom>
          <a:solidFill>
            <a:schemeClr val="accent6"/>
          </a:solidFill>
          <a:ln w="12700">
            <a:solidFill>
              <a:schemeClr val="tx1"/>
            </a:solidFill>
            <a:miter lim="800000"/>
            <a:headEnd/>
            <a:tailEnd/>
          </a:ln>
          <a:effectLst/>
        </p:spPr>
        <p:txBody>
          <a:bodyPr wrap="none" anchor="ctr"/>
          <a:lstStyle/>
          <a:p>
            <a:pPr algn="ctr" defTabSz="274320">
              <a:defRPr/>
            </a:pPr>
            <a:r>
              <a:rPr lang="en-US" sz="2400" b="1" u="sng" dirty="0">
                <a:latin typeface="Gill Sans"/>
                <a:ea typeface="ＭＳ Ｐゴシック" panose="020B0600070205080204" pitchFamily="34" charset="-128"/>
                <a:cs typeface="Gill Sans"/>
              </a:rPr>
              <a:t>Cost Structure</a:t>
            </a:r>
          </a:p>
          <a:p>
            <a:pPr algn="ctr" defTabSz="274320">
              <a:defRPr/>
            </a:pPr>
            <a:r>
              <a:rPr lang="en-US" sz="2400" dirty="0">
                <a:latin typeface="Gill Sans"/>
                <a:ea typeface="ＭＳ Ｐゴシック" panose="020B0600070205080204" pitchFamily="34" charset="-128"/>
                <a:cs typeface="Gill Sans"/>
              </a:rPr>
              <a:t>The proportion of fixed and</a:t>
            </a:r>
          </a:p>
          <a:p>
            <a:pPr algn="ctr" defTabSz="274320">
              <a:defRPr/>
            </a:pPr>
            <a:r>
              <a:rPr lang="en-US" sz="2400" dirty="0">
                <a:latin typeface="Gill Sans"/>
                <a:ea typeface="ＭＳ Ｐゴシック" panose="020B0600070205080204" pitchFamily="34" charset="-128"/>
                <a:cs typeface="Gill Sans"/>
              </a:rPr>
              <a:t>variable costs to total costs.</a:t>
            </a:r>
          </a:p>
        </p:txBody>
      </p:sp>
      <p:sp>
        <p:nvSpPr>
          <p:cNvPr id="5" name="Text Box 3">
            <a:extLst>
              <a:ext uri="{FF2B5EF4-FFF2-40B4-BE49-F238E27FC236}"/>
            </a:extLst>
          </p:cNvPr>
          <p:cNvSpPr txBox="1">
            <a:spLocks noChangeArrowheads="1"/>
          </p:cNvSpPr>
          <p:nvPr/>
        </p:nvSpPr>
        <p:spPr bwMode="auto">
          <a:xfrm>
            <a:off x="1828800" y="3810000"/>
            <a:ext cx="5486400" cy="1279525"/>
          </a:xfrm>
          <a:prstGeom prst="rect">
            <a:avLst/>
          </a:prstGeom>
          <a:solidFill>
            <a:schemeClr val="accent6"/>
          </a:solidFill>
          <a:ln w="12700">
            <a:solidFill>
              <a:schemeClr val="tx1"/>
            </a:solidFill>
            <a:miter lim="800000"/>
            <a:headEnd/>
            <a:tailEnd/>
          </a:ln>
          <a:effectLst/>
        </p:spPr>
        <p:txBody>
          <a:bodyPr wrap="none" anchor="ctr"/>
          <a:lstStyle/>
          <a:p>
            <a:pPr algn="ctr" defTabSz="274320">
              <a:defRPr/>
            </a:pPr>
            <a:r>
              <a:rPr lang="en-US" sz="2400" b="1" u="sng" dirty="0">
                <a:latin typeface="Gill Sans"/>
                <a:ea typeface="ＭＳ Ｐゴシック" panose="020B0600070205080204" pitchFamily="34" charset="-128"/>
                <a:cs typeface="Gill Sans"/>
              </a:rPr>
              <a:t>Operating Leverage</a:t>
            </a:r>
          </a:p>
          <a:p>
            <a:pPr algn="ctr" defTabSz="274320">
              <a:defRPr/>
            </a:pPr>
            <a:r>
              <a:rPr lang="en-US" sz="2400" dirty="0">
                <a:latin typeface="Gill Sans"/>
                <a:ea typeface="ＭＳ Ｐゴシック" panose="020B0600070205080204" pitchFamily="34" charset="-128"/>
                <a:cs typeface="Gill Sans"/>
              </a:rPr>
              <a:t>The extent to which the cost structure</a:t>
            </a:r>
          </a:p>
          <a:p>
            <a:pPr algn="ctr" defTabSz="274320">
              <a:defRPr/>
            </a:pPr>
            <a:r>
              <a:rPr lang="en-US" sz="2400" dirty="0">
                <a:latin typeface="Gill Sans"/>
                <a:ea typeface="ＭＳ Ｐゴシック" panose="020B0600070205080204" pitchFamily="34" charset="-128"/>
                <a:cs typeface="Gill Sans"/>
              </a:rPr>
              <a:t>is comprised of fixed costs.</a:t>
            </a:r>
          </a:p>
        </p:txBody>
      </p:sp>
      <p:sp>
        <p:nvSpPr>
          <p:cNvPr id="7" name="Rectangle 6">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3-2</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914400" y="3429000"/>
            <a:ext cx="7391400" cy="1219200"/>
          </a:xfrm>
          <a:prstGeom prst="rect">
            <a:avLst/>
          </a:prstGeom>
          <a:gradFill rotWithShape="1">
            <a:gsLst>
              <a:gs pos="0">
                <a:srgbClr val="BCCEF2"/>
              </a:gs>
              <a:gs pos="30000">
                <a:srgbClr val="9CBAEF"/>
              </a:gs>
              <a:gs pos="45000">
                <a:srgbClr val="91B3EE"/>
              </a:gs>
              <a:gs pos="55000">
                <a:srgbClr val="91B3EE"/>
              </a:gs>
              <a:gs pos="73000">
                <a:srgbClr val="9CBAEF"/>
              </a:gs>
              <a:gs pos="100000">
                <a:srgbClr val="BCCEF2"/>
              </a:gs>
            </a:gsLst>
            <a:lin ang="900000" scaled="1"/>
          </a:gradFill>
          <a:ln w="9525">
            <a:solidFill>
              <a:schemeClr val="accent1"/>
            </a:solidFill>
            <a:miter lim="800000"/>
            <a:headEnd/>
            <a:tailEnd/>
          </a:ln>
          <a:effectLst>
            <a:outerShdw blurRad="38100" dist="26940" dir="5400000" rotWithShape="0">
              <a:srgbClr val="000000">
                <a:alpha val="39998"/>
              </a:srgbClr>
            </a:outerShdw>
          </a:effectLst>
        </p:spPr>
        <p:txBody>
          <a:bodyPr anchor="ctr"/>
          <a:lstStyle/>
          <a:p>
            <a:pPr algn="ctr" defTabSz="273050">
              <a:defRPr/>
            </a:pPr>
            <a:r>
              <a:rPr lang="en-US" sz="2800" dirty="0">
                <a:solidFill>
                  <a:srgbClr val="000000"/>
                </a:solidFill>
                <a:latin typeface="Gill Sans"/>
                <a:cs typeface="Gill Sans"/>
              </a:rPr>
              <a:t>The higher the </a:t>
            </a:r>
            <a:r>
              <a:rPr lang="en-US" sz="2800" dirty="0" smtClean="0">
                <a:solidFill>
                  <a:srgbClr val="000000"/>
                </a:solidFill>
                <a:latin typeface="Gill Sans"/>
                <a:cs typeface="Gill Sans"/>
              </a:rPr>
              <a:t>organization</a:t>
            </a:r>
            <a:r>
              <a:rPr lang="en-US" sz="2800" dirty="0" smtClean="0">
                <a:solidFill>
                  <a:srgbClr val="000000"/>
                </a:solidFill>
                <a:latin typeface="Gill Sans"/>
                <a:cs typeface="Gill Sans"/>
              </a:rPr>
              <a:t>’</a:t>
            </a:r>
            <a:r>
              <a:rPr lang="en-US" sz="2800" dirty="0" smtClean="0">
                <a:solidFill>
                  <a:srgbClr val="000000"/>
                </a:solidFill>
                <a:latin typeface="Gill Sans"/>
                <a:cs typeface="Gill Sans"/>
              </a:rPr>
              <a:t>s </a:t>
            </a:r>
            <a:r>
              <a:rPr lang="en-US" sz="2800" dirty="0">
                <a:solidFill>
                  <a:srgbClr val="000000"/>
                </a:solidFill>
                <a:latin typeface="Gill Sans"/>
                <a:cs typeface="Gill Sans"/>
              </a:rPr>
              <a:t>operating leverage, the higher the break-even point.</a:t>
            </a:r>
          </a:p>
        </p:txBody>
      </p:sp>
      <p:sp>
        <p:nvSpPr>
          <p:cNvPr id="10" name="Rectangle 9"/>
          <p:cNvSpPr>
            <a:spLocks noChangeArrowheads="1"/>
          </p:cNvSpPr>
          <p:nvPr/>
        </p:nvSpPr>
        <p:spPr bwMode="auto">
          <a:xfrm>
            <a:off x="914400" y="1905000"/>
            <a:ext cx="7391400" cy="1219200"/>
          </a:xfrm>
          <a:prstGeom prst="rect">
            <a:avLst/>
          </a:prstGeom>
          <a:gradFill rotWithShape="1">
            <a:gsLst>
              <a:gs pos="0">
                <a:srgbClr val="BCCEF2"/>
              </a:gs>
              <a:gs pos="30000">
                <a:srgbClr val="9CBAEF"/>
              </a:gs>
              <a:gs pos="45000">
                <a:srgbClr val="91B3EE"/>
              </a:gs>
              <a:gs pos="55000">
                <a:srgbClr val="91B3EE"/>
              </a:gs>
              <a:gs pos="73000">
                <a:srgbClr val="9CBAEF"/>
              </a:gs>
              <a:gs pos="100000">
                <a:srgbClr val="BCCEF2"/>
              </a:gs>
            </a:gsLst>
            <a:lin ang="900000" scaled="1"/>
          </a:gradFill>
          <a:ln w="9525">
            <a:solidFill>
              <a:schemeClr val="accent1"/>
            </a:solidFill>
            <a:miter lim="800000"/>
            <a:headEnd/>
            <a:tailEnd/>
          </a:ln>
          <a:effectLst>
            <a:outerShdw blurRad="38100" dist="26940" dir="5400000" rotWithShape="0">
              <a:srgbClr val="000000">
                <a:alpha val="39998"/>
              </a:srgbClr>
            </a:outerShdw>
          </a:effectLst>
        </p:spPr>
        <p:txBody>
          <a:bodyPr anchor="ctr"/>
          <a:lstStyle>
            <a:lvl1pPr>
              <a:spcBef>
                <a:spcPts val="600"/>
              </a:spcBef>
              <a:buClr>
                <a:schemeClr val="accent1"/>
              </a:buClr>
              <a:buSzPct val="76000"/>
              <a:buFont typeface="Wingdings 3" pitchFamily="2" charset="2"/>
              <a:buChar char=""/>
              <a:defRPr sz="2600">
                <a:solidFill>
                  <a:schemeClr val="tx1"/>
                </a:solidFill>
                <a:latin typeface="Gill Sans MT" panose="020B0502020104020203" pitchFamily="34" charset="77"/>
                <a:ea typeface="ＭＳ Ｐゴシック" panose="020B0600070205080204" pitchFamily="34" charset="-128"/>
              </a:defRPr>
            </a:lvl1pPr>
            <a:lvl2pPr marL="742950" indent="-285750">
              <a:spcBef>
                <a:spcPts val="500"/>
              </a:spcBef>
              <a:buClr>
                <a:schemeClr val="accent2"/>
              </a:buClr>
              <a:buSzPct val="76000"/>
              <a:buFont typeface="Wingdings 3" pitchFamily="2" charset="2"/>
              <a:buChar char=""/>
              <a:defRPr sz="2300">
                <a:solidFill>
                  <a:schemeClr val="tx2"/>
                </a:solidFill>
                <a:latin typeface="Gill Sans MT" panose="020B0502020104020203" pitchFamily="34" charset="77"/>
                <a:ea typeface="ＭＳ Ｐゴシック" panose="020B0600070205080204" pitchFamily="34" charset="-128"/>
              </a:defRPr>
            </a:lvl2pPr>
            <a:lvl3pPr marL="1143000" indent="-228600">
              <a:spcBef>
                <a:spcPts val="500"/>
              </a:spcBef>
              <a:buClr>
                <a:srgbClr val="BCBCBC"/>
              </a:buClr>
              <a:buSzPct val="76000"/>
              <a:buFont typeface="Wingdings 3" pitchFamily="2" charset="2"/>
              <a:buChar char=""/>
              <a:defRPr sz="2000">
                <a:solidFill>
                  <a:schemeClr val="tx1"/>
                </a:solidFill>
                <a:latin typeface="Gill Sans MT" panose="020B0502020104020203" pitchFamily="34" charset="77"/>
                <a:ea typeface="ＭＳ Ｐゴシック" panose="020B0600070205080204" pitchFamily="34" charset="-128"/>
              </a:defRPr>
            </a:lvl3pPr>
            <a:lvl4pPr marL="1600200" indent="-228600">
              <a:spcBef>
                <a:spcPts val="400"/>
              </a:spcBef>
              <a:buClr>
                <a:srgbClr val="8BA2B4"/>
              </a:buClr>
              <a:buSzPct val="70000"/>
              <a:buFont typeface="Wingdings" pitchFamily="2" charset="2"/>
              <a:buChar char=""/>
              <a:defRPr sz="2000">
                <a:solidFill>
                  <a:schemeClr val="tx1"/>
                </a:solidFill>
                <a:latin typeface="Gill Sans MT" panose="020B0502020104020203" pitchFamily="34" charset="77"/>
                <a:ea typeface="ＭＳ Ｐゴシック" panose="020B0600070205080204" pitchFamily="34" charset="-128"/>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9pPr>
          </a:lstStyle>
          <a:p>
            <a:pPr algn="ctr" eaLnBrk="1" hangingPunct="1">
              <a:spcBef>
                <a:spcPct val="0"/>
              </a:spcBef>
              <a:buClrTx/>
              <a:buSzTx/>
              <a:buFontTx/>
              <a:buNone/>
              <a:defRPr/>
            </a:pPr>
            <a:endParaRPr lang="en-US" altLang="en-US" sz="1800" dirty="0">
              <a:solidFill>
                <a:srgbClr val="000000"/>
              </a:solidFill>
              <a:cs typeface="+mn-cs"/>
            </a:endParaRPr>
          </a:p>
        </p:txBody>
      </p:sp>
      <p:sp>
        <p:nvSpPr>
          <p:cNvPr id="2" name="Title 1">
            <a:extLst>
              <a:ext uri="{FF2B5EF4-FFF2-40B4-BE49-F238E27FC236}"/>
            </a:extLst>
          </p:cNvPr>
          <p:cNvSpPr>
            <a:spLocks noGrp="1"/>
          </p:cNvSpPr>
          <p:nvPr>
            <p:ph type="title"/>
          </p:nvPr>
        </p:nvSpPr>
        <p:spPr/>
        <p:txBody>
          <a:bodyPr rtlCol="0">
            <a:normAutofit fontScale="90000"/>
          </a:bodyPr>
          <a:lstStyle/>
          <a:p>
            <a:pPr eaLnBrk="1" fontAlgn="auto" hangingPunct="1">
              <a:spcAft>
                <a:spcPts val="0"/>
              </a:spcAft>
              <a:defRPr/>
            </a:pPr>
            <a:r>
              <a:rPr lang="en-US" dirty="0"/>
              <a:t>Use of CVP to Analyze the Effect</a:t>
            </a:r>
            <a:br>
              <a:rPr lang="en-US" dirty="0"/>
            </a:br>
            <a:r>
              <a:rPr lang="en-US" dirty="0"/>
              <a:t>of Different Cost </a:t>
            </a:r>
            <a:r>
              <a:rPr lang="en-US" dirty="0" smtClean="0"/>
              <a:t>Structures (2)</a:t>
            </a:r>
            <a:endParaRPr lang="en-US" dirty="0"/>
          </a:p>
        </p:txBody>
      </p:sp>
      <p:grpSp>
        <p:nvGrpSpPr>
          <p:cNvPr id="38916" name="Group 9"/>
          <p:cNvGrpSpPr>
            <a:grpSpLocks/>
          </p:cNvGrpSpPr>
          <p:nvPr/>
        </p:nvGrpSpPr>
        <p:grpSpPr bwMode="auto">
          <a:xfrm>
            <a:off x="1417638" y="2011363"/>
            <a:ext cx="6308725" cy="914400"/>
            <a:chOff x="0" y="2011680"/>
            <a:chExt cx="6309360" cy="914400"/>
          </a:xfrm>
        </p:grpSpPr>
        <p:sp>
          <p:nvSpPr>
            <p:cNvPr id="38919" name="Text Box 8"/>
            <p:cNvSpPr txBox="1">
              <a:spLocks noChangeArrowheads="1"/>
            </p:cNvSpPr>
            <p:nvPr/>
          </p:nvSpPr>
          <p:spPr bwMode="auto">
            <a:xfrm>
              <a:off x="0" y="2011680"/>
              <a:ext cx="292608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atin typeface="Gill Sans"/>
                  <a:cs typeface="Gill Sans"/>
                </a:rPr>
                <a:t>Operating leverage</a:t>
              </a:r>
            </a:p>
          </p:txBody>
        </p:sp>
        <p:sp>
          <p:nvSpPr>
            <p:cNvPr id="38920" name="Text Box 10"/>
            <p:cNvSpPr txBox="1">
              <a:spLocks noChangeArrowheads="1"/>
            </p:cNvSpPr>
            <p:nvPr/>
          </p:nvSpPr>
          <p:spPr bwMode="auto">
            <a:xfrm>
              <a:off x="3383280" y="2011680"/>
              <a:ext cx="292608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atin typeface="Gill Sans"/>
                  <a:cs typeface="Gill Sans"/>
                </a:rPr>
                <a:t>Contribution margin</a:t>
              </a:r>
            </a:p>
            <a:p>
              <a:pPr algn="ctr"/>
              <a:r>
                <a:rPr lang="en-US">
                  <a:latin typeface="Gill Sans"/>
                  <a:cs typeface="Gill Sans"/>
                </a:rPr>
                <a:t>Operating profit</a:t>
              </a:r>
            </a:p>
          </p:txBody>
        </p:sp>
        <p:sp>
          <p:nvSpPr>
            <p:cNvPr id="38921" name="Text Box 9"/>
            <p:cNvSpPr txBox="1">
              <a:spLocks noChangeArrowheads="1"/>
            </p:cNvSpPr>
            <p:nvPr/>
          </p:nvSpPr>
          <p:spPr bwMode="auto">
            <a:xfrm>
              <a:off x="2926080" y="2011680"/>
              <a:ext cx="36420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atin typeface="Gill Sans"/>
                  <a:cs typeface="Gill Sans"/>
                </a:rPr>
                <a:t>=</a:t>
              </a:r>
            </a:p>
          </p:txBody>
        </p:sp>
        <p:cxnSp>
          <p:nvCxnSpPr>
            <p:cNvPr id="9" name="Straight Connector 8">
              <a:extLst>
                <a:ext uri="{FF2B5EF4-FFF2-40B4-BE49-F238E27FC236}"/>
              </a:extLst>
            </p:cNvPr>
            <p:cNvCxnSpPr/>
            <p:nvPr/>
          </p:nvCxnSpPr>
          <p:spPr>
            <a:xfrm>
              <a:off x="3383303" y="2468880"/>
              <a:ext cx="2926057"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917" name="Text Box 3"/>
          <p:cNvSpPr txBox="1">
            <a:spLocks noChangeArrowheads="1"/>
          </p:cNvSpPr>
          <p:nvPr/>
        </p:nvSpPr>
        <p:spPr bwMode="auto">
          <a:xfrm>
            <a:off x="1066800" y="3200400"/>
            <a:ext cx="7131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endParaRPr lang="en-US">
              <a:latin typeface="Gill Sans"/>
              <a:cs typeface="Gill Sans"/>
            </a:endParaRPr>
          </a:p>
        </p:txBody>
      </p:sp>
      <p:sp>
        <p:nvSpPr>
          <p:cNvPr id="12" name="Rectangle 11">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3-2</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a:latin typeface="Bookman Old Style" charset="0"/>
              </a:rPr>
              <a:t>Comparison of Cost Structures</a:t>
            </a:r>
          </a:p>
        </p:txBody>
      </p:sp>
      <p:grpSp>
        <p:nvGrpSpPr>
          <p:cNvPr id="2" name="Group 20"/>
          <p:cNvGrpSpPr>
            <a:grpSpLocks/>
          </p:cNvGrpSpPr>
          <p:nvPr/>
        </p:nvGrpSpPr>
        <p:grpSpPr bwMode="auto">
          <a:xfrm>
            <a:off x="685800" y="1905000"/>
            <a:ext cx="7680325" cy="2971800"/>
            <a:chOff x="0" y="1828800"/>
            <a:chExt cx="7680960" cy="2971800"/>
          </a:xfrm>
        </p:grpSpPr>
        <p:sp>
          <p:nvSpPr>
            <p:cNvPr id="4" name="TextBox 3">
              <a:extLst>
                <a:ext uri="{FF2B5EF4-FFF2-40B4-BE49-F238E27FC236}"/>
              </a:extLst>
            </p:cNvPr>
            <p:cNvSpPr txBox="1"/>
            <p:nvPr/>
          </p:nvSpPr>
          <p:spPr>
            <a:xfrm>
              <a:off x="0" y="2743200"/>
              <a:ext cx="2926005" cy="2057400"/>
            </a:xfrm>
            <a:prstGeom prst="rect">
              <a:avLst/>
            </a:prstGeom>
            <a:solidFill>
              <a:schemeClr val="accent6"/>
            </a:solidFill>
            <a:ln w="12700">
              <a:solidFill>
                <a:schemeClr val="tx1"/>
              </a:solidFill>
            </a:ln>
          </p:spPr>
          <p:txBody>
            <a:bodyPr wrap="none"/>
            <a:lstStyle>
              <a:lvl1pPr defTabSz="273050">
                <a:defRPr>
                  <a:solidFill>
                    <a:schemeClr val="tx1"/>
                  </a:solidFill>
                  <a:latin typeface="Arial" pitchFamily="34" charset="0"/>
                  <a:ea typeface="ＭＳ Ｐゴシック" pitchFamily="34" charset="-128"/>
                </a:defRPr>
              </a:lvl1pPr>
              <a:lvl2pPr marL="742950" indent="-285750" defTabSz="273050">
                <a:defRPr>
                  <a:solidFill>
                    <a:schemeClr val="tx1"/>
                  </a:solidFill>
                  <a:latin typeface="Arial" pitchFamily="34" charset="0"/>
                  <a:ea typeface="ＭＳ Ｐゴシック" pitchFamily="34" charset="-128"/>
                </a:defRPr>
              </a:lvl2pPr>
              <a:lvl3pPr marL="1143000" indent="-228600" defTabSz="273050">
                <a:defRPr>
                  <a:solidFill>
                    <a:schemeClr val="tx1"/>
                  </a:solidFill>
                  <a:latin typeface="Arial" pitchFamily="34" charset="0"/>
                  <a:ea typeface="ＭＳ Ｐゴシック" pitchFamily="34" charset="-128"/>
                </a:defRPr>
              </a:lvl3pPr>
              <a:lvl4pPr marL="1600200" indent="-228600" defTabSz="273050">
                <a:defRPr>
                  <a:solidFill>
                    <a:schemeClr val="tx1"/>
                  </a:solidFill>
                  <a:latin typeface="Arial" pitchFamily="34" charset="0"/>
                  <a:ea typeface="ＭＳ Ｐゴシック" pitchFamily="34" charset="-128"/>
                </a:defRPr>
              </a:lvl4pPr>
              <a:lvl5pPr marL="2057400" indent="-228600" defTabSz="273050">
                <a:defRPr>
                  <a:solidFill>
                    <a:schemeClr val="tx1"/>
                  </a:solidFill>
                  <a:latin typeface="Arial" pitchFamily="34" charset="0"/>
                  <a:ea typeface="ＭＳ Ｐゴシック" pitchFamily="34" charset="-128"/>
                </a:defRPr>
              </a:lvl5pPr>
              <a:lvl6pPr marL="25146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n-US" altLang="en-US" sz="1600" b="1" dirty="0">
                  <a:cs typeface="+mn-cs"/>
                </a:rPr>
                <a:t>Sales</a:t>
              </a:r>
            </a:p>
            <a:p>
              <a:pPr>
                <a:defRPr/>
              </a:pPr>
              <a:r>
                <a:rPr lang="en-US" altLang="en-US" sz="1600" b="1" dirty="0">
                  <a:cs typeface="+mn-cs"/>
                </a:rPr>
                <a:t>Variable costs</a:t>
              </a:r>
            </a:p>
            <a:p>
              <a:pPr>
                <a:defRPr/>
              </a:pPr>
              <a:r>
                <a:rPr lang="en-US" altLang="en-US" sz="1600" b="1" dirty="0">
                  <a:cs typeface="+mn-cs"/>
                </a:rPr>
                <a:t>Contribution margin</a:t>
              </a:r>
            </a:p>
            <a:p>
              <a:pPr>
                <a:defRPr/>
              </a:pPr>
              <a:r>
                <a:rPr lang="en-US" altLang="en-US" sz="1600" b="1" dirty="0">
                  <a:cs typeface="+mn-cs"/>
                </a:rPr>
                <a:t>Fixed costs</a:t>
              </a:r>
            </a:p>
            <a:p>
              <a:pPr>
                <a:defRPr/>
              </a:pPr>
              <a:r>
                <a:rPr lang="en-US" altLang="en-US" sz="1600" b="1" dirty="0">
                  <a:cs typeface="+mn-cs"/>
                </a:rPr>
                <a:t>Operating profit</a:t>
              </a:r>
            </a:p>
            <a:p>
              <a:pPr>
                <a:defRPr/>
              </a:pPr>
              <a:endParaRPr lang="en-US" altLang="en-US" sz="1600" b="1" dirty="0">
                <a:cs typeface="+mn-cs"/>
              </a:endParaRPr>
            </a:p>
            <a:p>
              <a:pPr>
                <a:defRPr/>
              </a:pPr>
              <a:r>
                <a:rPr lang="en-US" altLang="en-US" sz="1600" b="1" dirty="0">
                  <a:cs typeface="+mn-cs"/>
                </a:rPr>
                <a:t>Break-even point</a:t>
              </a:r>
            </a:p>
            <a:p>
              <a:pPr>
                <a:defRPr/>
              </a:pPr>
              <a:r>
                <a:rPr lang="en-US" altLang="en-US" sz="1600" b="1" dirty="0">
                  <a:cs typeface="+mn-cs"/>
                </a:rPr>
                <a:t>Contribution margin per unit</a:t>
              </a:r>
            </a:p>
          </p:txBody>
        </p:sp>
        <p:sp>
          <p:nvSpPr>
            <p:cNvPr id="5" name="TextBox 4">
              <a:extLst>
                <a:ext uri="{FF2B5EF4-FFF2-40B4-BE49-F238E27FC236}"/>
              </a:extLst>
            </p:cNvPr>
            <p:cNvSpPr txBox="1"/>
            <p:nvPr/>
          </p:nvSpPr>
          <p:spPr>
            <a:xfrm>
              <a:off x="2926005" y="2743200"/>
              <a:ext cx="1828951" cy="2057400"/>
            </a:xfrm>
            <a:prstGeom prst="rect">
              <a:avLst/>
            </a:prstGeom>
            <a:solidFill>
              <a:schemeClr val="accent6"/>
            </a:solidFill>
            <a:ln w="12700">
              <a:solidFill>
                <a:schemeClr val="tx1"/>
              </a:solidFill>
            </a:ln>
          </p:spPr>
          <p:txBody>
            <a:bodyPr wrap="none"/>
            <a:lstStyle>
              <a:lvl1pPr defTabSz="273050">
                <a:defRPr>
                  <a:solidFill>
                    <a:schemeClr val="tx1"/>
                  </a:solidFill>
                  <a:latin typeface="Arial" pitchFamily="34" charset="0"/>
                  <a:ea typeface="ＭＳ Ｐゴシック" pitchFamily="34" charset="-128"/>
                </a:defRPr>
              </a:lvl1pPr>
              <a:lvl2pPr marL="742950" indent="-285750" defTabSz="273050">
                <a:defRPr>
                  <a:solidFill>
                    <a:schemeClr val="tx1"/>
                  </a:solidFill>
                  <a:latin typeface="Arial" pitchFamily="34" charset="0"/>
                  <a:ea typeface="ＭＳ Ｐゴシック" pitchFamily="34" charset="-128"/>
                </a:defRPr>
              </a:lvl2pPr>
              <a:lvl3pPr marL="1143000" indent="-228600" defTabSz="273050">
                <a:defRPr>
                  <a:solidFill>
                    <a:schemeClr val="tx1"/>
                  </a:solidFill>
                  <a:latin typeface="Arial" pitchFamily="34" charset="0"/>
                  <a:ea typeface="ＭＳ Ｐゴシック" pitchFamily="34" charset="-128"/>
                </a:defRPr>
              </a:lvl3pPr>
              <a:lvl4pPr marL="1600200" indent="-228600" defTabSz="273050">
                <a:defRPr>
                  <a:solidFill>
                    <a:schemeClr val="tx1"/>
                  </a:solidFill>
                  <a:latin typeface="Arial" pitchFamily="34" charset="0"/>
                  <a:ea typeface="ＭＳ Ｐゴシック" pitchFamily="34" charset="-128"/>
                </a:defRPr>
              </a:lvl4pPr>
              <a:lvl5pPr marL="2057400" indent="-228600" defTabSz="273050">
                <a:defRPr>
                  <a:solidFill>
                    <a:schemeClr val="tx1"/>
                  </a:solidFill>
                  <a:latin typeface="Arial" pitchFamily="34" charset="0"/>
                  <a:ea typeface="ＭＳ Ｐゴシック" pitchFamily="34" charset="-128"/>
                </a:defRPr>
              </a:lvl5pPr>
              <a:lvl6pPr marL="25146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n-US" altLang="en-US" sz="1600" b="1" dirty="0">
                  <a:cs typeface="+mn-cs"/>
                </a:rPr>
                <a:t>$1,000,000</a:t>
              </a:r>
            </a:p>
            <a:p>
              <a:pPr>
                <a:defRPr/>
              </a:pPr>
              <a:r>
                <a:rPr lang="en-US" altLang="en-US" sz="1600" b="1" u="sng" dirty="0">
                  <a:cs typeface="+mn-cs"/>
                </a:rPr>
                <a:t>     750,000</a:t>
              </a:r>
            </a:p>
            <a:p>
              <a:pPr>
                <a:defRPr/>
              </a:pPr>
              <a:r>
                <a:rPr lang="en-US" altLang="en-US" sz="1600" b="1" dirty="0">
                  <a:cs typeface="+mn-cs"/>
                </a:rPr>
                <a:t>$   250,000</a:t>
              </a:r>
            </a:p>
            <a:p>
              <a:pPr>
                <a:defRPr/>
              </a:pPr>
              <a:r>
                <a:rPr lang="en-US" altLang="en-US" sz="1600" b="1" u="sng" dirty="0">
                  <a:cs typeface="+mn-cs"/>
                </a:rPr>
                <a:t>       50,000</a:t>
              </a:r>
            </a:p>
            <a:p>
              <a:pPr>
                <a:defRPr/>
              </a:pPr>
              <a:r>
                <a:rPr lang="en-US" altLang="en-US" sz="1600" b="1" u="dbl" dirty="0">
                  <a:cs typeface="+mn-cs"/>
                </a:rPr>
                <a:t>$   200,000</a:t>
              </a:r>
            </a:p>
            <a:p>
              <a:pPr>
                <a:defRPr/>
              </a:pPr>
              <a:endParaRPr lang="en-US" altLang="en-US" sz="1600" b="1" dirty="0">
                <a:cs typeface="+mn-cs"/>
              </a:endParaRPr>
            </a:p>
            <a:p>
              <a:pPr>
                <a:defRPr/>
              </a:pPr>
              <a:r>
                <a:rPr lang="en-US" altLang="en-US" sz="1600" b="1" dirty="0">
                  <a:cs typeface="+mn-cs"/>
                </a:rPr>
                <a:t>     200,000 units</a:t>
              </a:r>
            </a:p>
            <a:p>
              <a:pPr>
                <a:defRPr/>
              </a:pPr>
              <a:r>
                <a:rPr lang="en-US" altLang="en-US" sz="1600" b="1" dirty="0">
                  <a:cs typeface="+mn-cs"/>
                </a:rPr>
                <a:t>	    $0.25</a:t>
              </a:r>
            </a:p>
            <a:p>
              <a:pPr>
                <a:defRPr/>
              </a:pPr>
              <a:r>
                <a:rPr lang="en-US" altLang="en-US" sz="1600" b="1" dirty="0">
                  <a:cs typeface="+mn-cs"/>
                </a:rPr>
                <a:t>	</a:t>
              </a:r>
            </a:p>
          </p:txBody>
        </p:sp>
        <p:sp>
          <p:nvSpPr>
            <p:cNvPr id="6" name="TextBox 5">
              <a:extLst>
                <a:ext uri="{FF2B5EF4-FFF2-40B4-BE49-F238E27FC236}"/>
              </a:extLst>
            </p:cNvPr>
            <p:cNvSpPr txBox="1"/>
            <p:nvPr/>
          </p:nvSpPr>
          <p:spPr>
            <a:xfrm>
              <a:off x="4754956" y="2743200"/>
              <a:ext cx="549320" cy="2057400"/>
            </a:xfrm>
            <a:prstGeom prst="rect">
              <a:avLst/>
            </a:prstGeom>
            <a:solidFill>
              <a:schemeClr val="accent6"/>
            </a:solidFill>
            <a:ln w="12700">
              <a:solidFill>
                <a:schemeClr val="tx1"/>
              </a:solidFill>
            </a:ln>
          </p:spPr>
          <p:txBody>
            <a:bodyPr wrap="none"/>
            <a:lstStyle>
              <a:lvl1pPr defTabSz="273050">
                <a:defRPr>
                  <a:solidFill>
                    <a:schemeClr val="tx1"/>
                  </a:solidFill>
                  <a:latin typeface="Arial" pitchFamily="34" charset="0"/>
                  <a:ea typeface="ＭＳ Ｐゴシック" pitchFamily="34" charset="-128"/>
                </a:defRPr>
              </a:lvl1pPr>
              <a:lvl2pPr marL="742950" indent="-285750" defTabSz="273050">
                <a:defRPr>
                  <a:solidFill>
                    <a:schemeClr val="tx1"/>
                  </a:solidFill>
                  <a:latin typeface="Arial" pitchFamily="34" charset="0"/>
                  <a:ea typeface="ＭＳ Ｐゴシック" pitchFamily="34" charset="-128"/>
                </a:defRPr>
              </a:lvl2pPr>
              <a:lvl3pPr marL="1143000" indent="-228600" defTabSz="273050">
                <a:defRPr>
                  <a:solidFill>
                    <a:schemeClr val="tx1"/>
                  </a:solidFill>
                  <a:latin typeface="Arial" pitchFamily="34" charset="0"/>
                  <a:ea typeface="ＭＳ Ｐゴシック" pitchFamily="34" charset="-128"/>
                </a:defRPr>
              </a:lvl3pPr>
              <a:lvl4pPr marL="1600200" indent="-228600" defTabSz="273050">
                <a:defRPr>
                  <a:solidFill>
                    <a:schemeClr val="tx1"/>
                  </a:solidFill>
                  <a:latin typeface="Arial" pitchFamily="34" charset="0"/>
                  <a:ea typeface="ＭＳ Ｐゴシック" pitchFamily="34" charset="-128"/>
                </a:defRPr>
              </a:lvl4pPr>
              <a:lvl5pPr marL="2057400" indent="-228600" defTabSz="273050">
                <a:defRPr>
                  <a:solidFill>
                    <a:schemeClr val="tx1"/>
                  </a:solidFill>
                  <a:latin typeface="Arial" pitchFamily="34" charset="0"/>
                  <a:ea typeface="ＭＳ Ｐゴシック" pitchFamily="34" charset="-128"/>
                </a:defRPr>
              </a:lvl5pPr>
              <a:lvl6pPr marL="25146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en-US" altLang="en-US" sz="1600" b="1" dirty="0">
                  <a:cs typeface="+mn-cs"/>
                </a:rPr>
                <a:t>100</a:t>
              </a:r>
            </a:p>
            <a:p>
              <a:pPr algn="ctr">
                <a:defRPr/>
              </a:pPr>
              <a:r>
                <a:rPr lang="en-US" altLang="en-US" sz="1600" b="1" dirty="0">
                  <a:cs typeface="+mn-cs"/>
                </a:rPr>
                <a:t>  </a:t>
              </a:r>
              <a:r>
                <a:rPr lang="en-US" altLang="en-US" sz="1600" b="1" u="sng" dirty="0">
                  <a:cs typeface="+mn-cs"/>
                </a:rPr>
                <a:t>75</a:t>
              </a:r>
            </a:p>
            <a:p>
              <a:pPr algn="ctr">
                <a:defRPr/>
              </a:pPr>
              <a:r>
                <a:rPr lang="en-US" altLang="en-US" sz="1600" b="1" dirty="0">
                  <a:cs typeface="+mn-cs"/>
                </a:rPr>
                <a:t>  25</a:t>
              </a:r>
            </a:p>
            <a:p>
              <a:pPr algn="ctr">
                <a:defRPr/>
              </a:pPr>
              <a:r>
                <a:rPr lang="en-US" altLang="en-US" sz="1600" b="1" u="sng" dirty="0">
                  <a:cs typeface="+mn-cs"/>
                </a:rPr>
                <a:t>    5</a:t>
              </a:r>
            </a:p>
            <a:p>
              <a:pPr algn="ctr">
                <a:defRPr/>
              </a:pPr>
              <a:r>
                <a:rPr lang="en-US" altLang="en-US" sz="1600" b="1" u="dbl" dirty="0">
                  <a:cs typeface="+mn-cs"/>
                </a:rPr>
                <a:t>  20</a:t>
              </a:r>
            </a:p>
            <a:p>
              <a:pPr algn="ctr">
                <a:defRPr/>
              </a:pPr>
              <a:endParaRPr lang="en-US" altLang="en-US" sz="1600" b="1" dirty="0">
                <a:cs typeface="+mn-cs"/>
              </a:endParaRPr>
            </a:p>
            <a:p>
              <a:pPr algn="ctr">
                <a:defRPr/>
              </a:pPr>
              <a:endParaRPr lang="en-US" altLang="en-US" sz="1600" b="1" dirty="0">
                <a:cs typeface="+mn-cs"/>
              </a:endParaRPr>
            </a:p>
            <a:p>
              <a:pPr algn="ctr">
                <a:defRPr/>
              </a:pPr>
              <a:endParaRPr lang="en-US" altLang="en-US" sz="1600" b="1" dirty="0">
                <a:cs typeface="+mn-cs"/>
              </a:endParaRPr>
            </a:p>
          </p:txBody>
        </p:sp>
        <p:sp>
          <p:nvSpPr>
            <p:cNvPr id="7" name="TextBox 6">
              <a:extLst>
                <a:ext uri="{FF2B5EF4-FFF2-40B4-BE49-F238E27FC236}"/>
              </a:extLst>
            </p:cNvPr>
            <p:cNvSpPr txBox="1"/>
            <p:nvPr/>
          </p:nvSpPr>
          <p:spPr>
            <a:xfrm>
              <a:off x="5304277" y="2743200"/>
              <a:ext cx="1827363" cy="2057400"/>
            </a:xfrm>
            <a:prstGeom prst="rect">
              <a:avLst/>
            </a:prstGeom>
            <a:solidFill>
              <a:schemeClr val="accent6"/>
            </a:solidFill>
            <a:ln w="12700">
              <a:solidFill>
                <a:schemeClr val="tx1"/>
              </a:solidFill>
            </a:ln>
          </p:spPr>
          <p:txBody>
            <a:bodyPr wrap="none"/>
            <a:lstStyle>
              <a:lvl1pPr defTabSz="273050">
                <a:defRPr>
                  <a:solidFill>
                    <a:schemeClr val="tx1"/>
                  </a:solidFill>
                  <a:latin typeface="Arial" pitchFamily="34" charset="0"/>
                  <a:ea typeface="ＭＳ Ｐゴシック" pitchFamily="34" charset="-128"/>
                </a:defRPr>
              </a:lvl1pPr>
              <a:lvl2pPr marL="742950" indent="-285750" defTabSz="273050">
                <a:defRPr>
                  <a:solidFill>
                    <a:schemeClr val="tx1"/>
                  </a:solidFill>
                  <a:latin typeface="Arial" pitchFamily="34" charset="0"/>
                  <a:ea typeface="ＭＳ Ｐゴシック" pitchFamily="34" charset="-128"/>
                </a:defRPr>
              </a:lvl2pPr>
              <a:lvl3pPr marL="1143000" indent="-228600" defTabSz="273050">
                <a:defRPr>
                  <a:solidFill>
                    <a:schemeClr val="tx1"/>
                  </a:solidFill>
                  <a:latin typeface="Arial" pitchFamily="34" charset="0"/>
                  <a:ea typeface="ＭＳ Ｐゴシック" pitchFamily="34" charset="-128"/>
                </a:defRPr>
              </a:lvl3pPr>
              <a:lvl4pPr marL="1600200" indent="-228600" defTabSz="273050">
                <a:defRPr>
                  <a:solidFill>
                    <a:schemeClr val="tx1"/>
                  </a:solidFill>
                  <a:latin typeface="Arial" pitchFamily="34" charset="0"/>
                  <a:ea typeface="ＭＳ Ｐゴシック" pitchFamily="34" charset="-128"/>
                </a:defRPr>
              </a:lvl4pPr>
              <a:lvl5pPr marL="2057400" indent="-228600" defTabSz="273050">
                <a:defRPr>
                  <a:solidFill>
                    <a:schemeClr val="tx1"/>
                  </a:solidFill>
                  <a:latin typeface="Arial" pitchFamily="34" charset="0"/>
                  <a:ea typeface="ＭＳ Ｐゴシック" pitchFamily="34" charset="-128"/>
                </a:defRPr>
              </a:lvl5pPr>
              <a:lvl6pPr marL="25146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n-US" altLang="en-US" sz="1600" b="1" dirty="0">
                  <a:cs typeface="+mn-cs"/>
                </a:rPr>
                <a:t>$1,000,000</a:t>
              </a:r>
            </a:p>
            <a:p>
              <a:pPr>
                <a:defRPr/>
              </a:pPr>
              <a:r>
                <a:rPr lang="en-US" altLang="en-US" sz="1600" b="1" u="sng" dirty="0">
                  <a:cs typeface="+mn-cs"/>
                </a:rPr>
                <a:t>     250,000</a:t>
              </a:r>
            </a:p>
            <a:p>
              <a:pPr>
                <a:defRPr/>
              </a:pPr>
              <a:r>
                <a:rPr lang="en-US" altLang="en-US" sz="1600" b="1" dirty="0">
                  <a:cs typeface="+mn-cs"/>
                </a:rPr>
                <a:t>$   750,000</a:t>
              </a:r>
            </a:p>
            <a:p>
              <a:pPr>
                <a:defRPr/>
              </a:pPr>
              <a:r>
                <a:rPr lang="en-US" altLang="en-US" sz="1600" b="1" u="sng" dirty="0">
                  <a:cs typeface="+mn-cs"/>
                </a:rPr>
                <a:t>     550,000</a:t>
              </a:r>
            </a:p>
            <a:p>
              <a:pPr>
                <a:defRPr/>
              </a:pPr>
              <a:r>
                <a:rPr lang="en-US" altLang="en-US" sz="1600" b="1" u="dbl" dirty="0">
                  <a:cs typeface="+mn-cs"/>
                </a:rPr>
                <a:t>$   200,000</a:t>
              </a:r>
            </a:p>
            <a:p>
              <a:pPr>
                <a:defRPr/>
              </a:pPr>
              <a:endParaRPr lang="en-US" altLang="en-US" sz="1600" b="1" dirty="0">
                <a:cs typeface="+mn-cs"/>
              </a:endParaRPr>
            </a:p>
            <a:p>
              <a:pPr>
                <a:defRPr/>
              </a:pPr>
              <a:r>
                <a:rPr lang="en-US" altLang="en-US" sz="1600" b="1" dirty="0">
                  <a:cs typeface="+mn-cs"/>
                </a:rPr>
                <a:t>     733,334 units</a:t>
              </a:r>
            </a:p>
            <a:p>
              <a:pPr>
                <a:defRPr/>
              </a:pPr>
              <a:r>
                <a:rPr lang="en-US" altLang="en-US" sz="1600" b="1" dirty="0">
                  <a:cs typeface="+mn-cs"/>
                </a:rPr>
                <a:t>	    $0.75</a:t>
              </a:r>
            </a:p>
            <a:p>
              <a:pPr>
                <a:defRPr/>
              </a:pPr>
              <a:r>
                <a:rPr lang="en-US" altLang="en-US" sz="1600" b="1" dirty="0">
                  <a:cs typeface="+mn-cs"/>
                </a:rPr>
                <a:t>	</a:t>
              </a:r>
            </a:p>
          </p:txBody>
        </p:sp>
        <p:sp>
          <p:nvSpPr>
            <p:cNvPr id="40968" name="TextBox 7"/>
            <p:cNvSpPr txBox="1">
              <a:spLocks noChangeArrowheads="1"/>
            </p:cNvSpPr>
            <p:nvPr/>
          </p:nvSpPr>
          <p:spPr bwMode="auto">
            <a:xfrm>
              <a:off x="2926080" y="1828800"/>
              <a:ext cx="2377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t>Lo-Lev Company</a:t>
              </a:r>
            </a:p>
            <a:p>
              <a:pPr algn="ctr"/>
              <a:r>
                <a:rPr lang="en-US" sz="1600" b="1"/>
                <a:t>(1,000,000 units)</a:t>
              </a:r>
            </a:p>
          </p:txBody>
        </p:sp>
        <p:sp>
          <p:nvSpPr>
            <p:cNvPr id="40969" name="TextBox 9"/>
            <p:cNvSpPr txBox="1">
              <a:spLocks noChangeArrowheads="1"/>
            </p:cNvSpPr>
            <p:nvPr/>
          </p:nvSpPr>
          <p:spPr bwMode="auto">
            <a:xfrm>
              <a:off x="2926080" y="2377440"/>
              <a:ext cx="18288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t>Amount</a:t>
              </a:r>
            </a:p>
          </p:txBody>
        </p:sp>
        <p:sp>
          <p:nvSpPr>
            <p:cNvPr id="13" name="TextBox 12">
              <a:extLst>
                <a:ext uri="{FF2B5EF4-FFF2-40B4-BE49-F238E27FC236}"/>
              </a:extLst>
            </p:cNvPr>
            <p:cNvSpPr txBox="1"/>
            <p:nvPr/>
          </p:nvSpPr>
          <p:spPr>
            <a:xfrm>
              <a:off x="7131640" y="2743200"/>
              <a:ext cx="549320" cy="2057400"/>
            </a:xfrm>
            <a:prstGeom prst="rect">
              <a:avLst/>
            </a:prstGeom>
            <a:solidFill>
              <a:schemeClr val="accent6"/>
            </a:solidFill>
            <a:ln w="12700">
              <a:solidFill>
                <a:schemeClr val="tx1"/>
              </a:solidFill>
            </a:ln>
          </p:spPr>
          <p:txBody>
            <a:bodyPr wrap="none"/>
            <a:lstStyle>
              <a:lvl1pPr defTabSz="273050">
                <a:defRPr>
                  <a:solidFill>
                    <a:schemeClr val="tx1"/>
                  </a:solidFill>
                  <a:latin typeface="Arial" pitchFamily="34" charset="0"/>
                  <a:ea typeface="ＭＳ Ｐゴシック" pitchFamily="34" charset="-128"/>
                </a:defRPr>
              </a:lvl1pPr>
              <a:lvl2pPr marL="742950" indent="-285750" defTabSz="273050">
                <a:defRPr>
                  <a:solidFill>
                    <a:schemeClr val="tx1"/>
                  </a:solidFill>
                  <a:latin typeface="Arial" pitchFamily="34" charset="0"/>
                  <a:ea typeface="ＭＳ Ｐゴシック" pitchFamily="34" charset="-128"/>
                </a:defRPr>
              </a:lvl2pPr>
              <a:lvl3pPr marL="1143000" indent="-228600" defTabSz="273050">
                <a:defRPr>
                  <a:solidFill>
                    <a:schemeClr val="tx1"/>
                  </a:solidFill>
                  <a:latin typeface="Arial" pitchFamily="34" charset="0"/>
                  <a:ea typeface="ＭＳ Ｐゴシック" pitchFamily="34" charset="-128"/>
                </a:defRPr>
              </a:lvl3pPr>
              <a:lvl4pPr marL="1600200" indent="-228600" defTabSz="273050">
                <a:defRPr>
                  <a:solidFill>
                    <a:schemeClr val="tx1"/>
                  </a:solidFill>
                  <a:latin typeface="Arial" pitchFamily="34" charset="0"/>
                  <a:ea typeface="ＭＳ Ｐゴシック" pitchFamily="34" charset="-128"/>
                </a:defRPr>
              </a:lvl4pPr>
              <a:lvl5pPr marL="2057400" indent="-228600" defTabSz="273050">
                <a:defRPr>
                  <a:solidFill>
                    <a:schemeClr val="tx1"/>
                  </a:solidFill>
                  <a:latin typeface="Arial" pitchFamily="34" charset="0"/>
                  <a:ea typeface="ＭＳ Ｐゴシック" pitchFamily="34" charset="-128"/>
                </a:defRPr>
              </a:lvl5pPr>
              <a:lvl6pPr marL="25146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en-US" altLang="en-US" sz="1600" b="1" dirty="0">
                  <a:cs typeface="+mn-cs"/>
                </a:rPr>
                <a:t>100</a:t>
              </a:r>
            </a:p>
            <a:p>
              <a:pPr algn="ctr">
                <a:defRPr/>
              </a:pPr>
              <a:r>
                <a:rPr lang="en-US" altLang="en-US" sz="1600" b="1" u="sng" dirty="0">
                  <a:cs typeface="+mn-cs"/>
                </a:rPr>
                <a:t>  25</a:t>
              </a:r>
            </a:p>
            <a:p>
              <a:pPr algn="ctr">
                <a:defRPr/>
              </a:pPr>
              <a:r>
                <a:rPr lang="en-US" altLang="en-US" sz="1600" b="1" dirty="0">
                  <a:cs typeface="+mn-cs"/>
                </a:rPr>
                <a:t>  75</a:t>
              </a:r>
            </a:p>
            <a:p>
              <a:pPr algn="ctr">
                <a:defRPr/>
              </a:pPr>
              <a:r>
                <a:rPr lang="en-US" altLang="en-US" sz="1600" b="1" dirty="0">
                  <a:cs typeface="+mn-cs"/>
                </a:rPr>
                <a:t>  </a:t>
              </a:r>
              <a:r>
                <a:rPr lang="en-US" altLang="en-US" sz="1600" b="1" u="sng" dirty="0">
                  <a:cs typeface="+mn-cs"/>
                </a:rPr>
                <a:t>55</a:t>
              </a:r>
            </a:p>
            <a:p>
              <a:pPr algn="ctr">
                <a:defRPr/>
              </a:pPr>
              <a:r>
                <a:rPr lang="en-US" altLang="en-US" sz="1600" b="1" u="dbl" dirty="0">
                  <a:cs typeface="+mn-cs"/>
                </a:rPr>
                <a:t>  20</a:t>
              </a:r>
            </a:p>
            <a:p>
              <a:pPr algn="ctr">
                <a:defRPr/>
              </a:pPr>
              <a:endParaRPr lang="en-US" altLang="en-US" sz="1600" b="1" dirty="0">
                <a:cs typeface="+mn-cs"/>
              </a:endParaRPr>
            </a:p>
            <a:p>
              <a:pPr algn="ctr">
                <a:defRPr/>
              </a:pPr>
              <a:endParaRPr lang="en-US" altLang="en-US" sz="1600" b="1" dirty="0">
                <a:cs typeface="+mn-cs"/>
              </a:endParaRPr>
            </a:p>
            <a:p>
              <a:pPr algn="ctr">
                <a:defRPr/>
              </a:pPr>
              <a:endParaRPr lang="en-US" altLang="en-US" sz="1600" b="1" dirty="0">
                <a:cs typeface="+mn-cs"/>
              </a:endParaRPr>
            </a:p>
          </p:txBody>
        </p:sp>
        <p:sp>
          <p:nvSpPr>
            <p:cNvPr id="40971" name="TextBox 13"/>
            <p:cNvSpPr txBox="1">
              <a:spLocks noChangeArrowheads="1"/>
            </p:cNvSpPr>
            <p:nvPr/>
          </p:nvSpPr>
          <p:spPr bwMode="auto">
            <a:xfrm>
              <a:off x="5303520" y="1828800"/>
              <a:ext cx="2377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t>Hi-Lev Company</a:t>
              </a:r>
            </a:p>
            <a:p>
              <a:pPr algn="ctr"/>
              <a:r>
                <a:rPr lang="en-US" sz="1600" b="1"/>
                <a:t>(1,000,000 units)</a:t>
              </a:r>
            </a:p>
          </p:txBody>
        </p:sp>
        <p:sp>
          <p:nvSpPr>
            <p:cNvPr id="40972" name="TextBox 14"/>
            <p:cNvSpPr txBox="1">
              <a:spLocks noChangeArrowheads="1"/>
            </p:cNvSpPr>
            <p:nvPr/>
          </p:nvSpPr>
          <p:spPr bwMode="auto">
            <a:xfrm>
              <a:off x="5303520" y="2377440"/>
              <a:ext cx="18288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t>Amount</a:t>
              </a:r>
            </a:p>
          </p:txBody>
        </p:sp>
        <p:sp>
          <p:nvSpPr>
            <p:cNvPr id="40973" name="TextBox 15"/>
            <p:cNvSpPr txBox="1">
              <a:spLocks noChangeArrowheads="1"/>
            </p:cNvSpPr>
            <p:nvPr/>
          </p:nvSpPr>
          <p:spPr bwMode="auto">
            <a:xfrm>
              <a:off x="4754880" y="2377440"/>
              <a:ext cx="54864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t>%</a:t>
              </a:r>
            </a:p>
          </p:txBody>
        </p:sp>
        <p:sp>
          <p:nvSpPr>
            <p:cNvPr id="40974" name="TextBox 16"/>
            <p:cNvSpPr txBox="1">
              <a:spLocks noChangeArrowheads="1"/>
            </p:cNvSpPr>
            <p:nvPr/>
          </p:nvSpPr>
          <p:spPr bwMode="auto">
            <a:xfrm>
              <a:off x="7132320" y="2377440"/>
              <a:ext cx="54864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t>%</a:t>
              </a:r>
            </a:p>
          </p:txBody>
        </p:sp>
        <p:cxnSp>
          <p:nvCxnSpPr>
            <p:cNvPr id="19" name="Straight Connector 18">
              <a:extLst>
                <a:ext uri="{FF2B5EF4-FFF2-40B4-BE49-F238E27FC236}"/>
              </a:extLst>
            </p:cNvPr>
            <p:cNvCxnSpPr/>
            <p:nvPr/>
          </p:nvCxnSpPr>
          <p:spPr>
            <a:xfrm>
              <a:off x="3018088" y="2378075"/>
              <a:ext cx="2194106"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extLst>
            </p:cNvPr>
            <p:cNvCxnSpPr/>
            <p:nvPr/>
          </p:nvCxnSpPr>
          <p:spPr>
            <a:xfrm>
              <a:off x="5394771" y="2378075"/>
              <a:ext cx="2194106"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3-2</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228600"/>
            <a:ext cx="8686800" cy="914400"/>
          </a:xfrm>
        </p:spPr>
        <p:txBody>
          <a:bodyPr/>
          <a:lstStyle/>
          <a:p>
            <a:pPr eaLnBrk="1" hangingPunct="1"/>
            <a:r>
              <a:rPr lang="en-US">
                <a:latin typeface="Bookman Old Style" charset="0"/>
              </a:rPr>
              <a:t>Comparison of Cost Structures (2)</a:t>
            </a:r>
          </a:p>
        </p:txBody>
      </p:sp>
      <p:sp>
        <p:nvSpPr>
          <p:cNvPr id="43010" name="Text Box 3"/>
          <p:cNvSpPr txBox="1">
            <a:spLocks noChangeArrowheads="1"/>
          </p:cNvSpPr>
          <p:nvPr/>
        </p:nvSpPr>
        <p:spPr bwMode="auto">
          <a:xfrm>
            <a:off x="914400" y="1646238"/>
            <a:ext cx="731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a:t>Suppose Low-Lev and High-Lev both increase sales 10% or $100,000.</a:t>
            </a:r>
          </a:p>
        </p:txBody>
      </p:sp>
      <p:grpSp>
        <p:nvGrpSpPr>
          <p:cNvPr id="2" name="Group 12"/>
          <p:cNvGrpSpPr>
            <a:grpSpLocks/>
          </p:cNvGrpSpPr>
          <p:nvPr/>
        </p:nvGrpSpPr>
        <p:grpSpPr bwMode="auto">
          <a:xfrm>
            <a:off x="136525" y="2743200"/>
            <a:ext cx="8870950" cy="2286000"/>
            <a:chOff x="137160" y="2377440"/>
            <a:chExt cx="8869680" cy="2286000"/>
          </a:xfrm>
        </p:grpSpPr>
        <p:sp>
          <p:nvSpPr>
            <p:cNvPr id="5" name="TextBox 4">
              <a:extLst>
                <a:ext uri="{FF2B5EF4-FFF2-40B4-BE49-F238E27FC236}"/>
              </a:extLst>
            </p:cNvPr>
            <p:cNvSpPr txBox="1"/>
            <p:nvPr/>
          </p:nvSpPr>
          <p:spPr>
            <a:xfrm>
              <a:off x="137160" y="2742565"/>
              <a:ext cx="5395140" cy="1920875"/>
            </a:xfrm>
            <a:prstGeom prst="rect">
              <a:avLst/>
            </a:prstGeom>
            <a:solidFill>
              <a:schemeClr val="accent6"/>
            </a:solidFill>
            <a:ln w="12700">
              <a:solidFill>
                <a:schemeClr val="tx1"/>
              </a:solidFill>
            </a:ln>
          </p:spPr>
          <p:txBody>
            <a:bodyPr wrap="none"/>
            <a:lstStyle/>
            <a:p>
              <a:pPr defTabSz="274320">
                <a:defRPr/>
              </a:pPr>
              <a:r>
                <a:rPr lang="en-US" sz="2400" dirty="0">
                  <a:ea typeface="ＭＳ Ｐゴシック" panose="020B0600070205080204" pitchFamily="34" charset="-128"/>
                  <a:cs typeface="+mn-cs"/>
                </a:rPr>
                <a:t>Sales increase</a:t>
              </a:r>
            </a:p>
            <a:p>
              <a:pPr defTabSz="274320">
                <a:defRPr/>
              </a:pPr>
              <a:r>
                <a:rPr lang="en-US" sz="2400" dirty="0">
                  <a:ea typeface="ＭＳ Ｐゴシック" panose="020B0600070205080204" pitchFamily="34" charset="-128"/>
                  <a:cs typeface="+mn-cs"/>
                </a:rPr>
                <a:t>Contribution margin</a:t>
              </a:r>
            </a:p>
            <a:p>
              <a:pPr defTabSz="274320">
                <a:defRPr/>
              </a:pPr>
              <a:r>
                <a:rPr lang="en-US" sz="2400" dirty="0">
                  <a:ea typeface="ＭＳ Ｐゴシック" panose="020B0600070205080204" pitchFamily="34" charset="-128"/>
                  <a:cs typeface="+mn-cs"/>
                </a:rPr>
                <a:t>Increase in profit</a:t>
              </a:r>
            </a:p>
            <a:p>
              <a:pPr defTabSz="274320">
                <a:defRPr/>
              </a:pPr>
              <a:r>
                <a:rPr lang="en-US" sz="2400" dirty="0">
                  <a:ea typeface="ＭＳ Ｐゴシック" panose="020B0600070205080204" pitchFamily="34" charset="-128"/>
                  <a:cs typeface="+mn-cs"/>
                </a:rPr>
                <a:t>Prior net income</a:t>
              </a:r>
            </a:p>
            <a:p>
              <a:pPr defTabSz="274320">
                <a:defRPr/>
              </a:pPr>
              <a:r>
                <a:rPr lang="en-US" sz="2400" dirty="0">
                  <a:ea typeface="ＭＳ Ｐゴシック" panose="020B0600070205080204" pitchFamily="34" charset="-128"/>
                  <a:cs typeface="+mn-cs"/>
                </a:rPr>
                <a:t>Net income with sales increase of 10%</a:t>
              </a:r>
            </a:p>
          </p:txBody>
        </p:sp>
        <p:sp>
          <p:nvSpPr>
            <p:cNvPr id="6" name="TextBox 5">
              <a:extLst>
                <a:ext uri="{FF2B5EF4-FFF2-40B4-BE49-F238E27FC236}"/>
              </a:extLst>
            </p:cNvPr>
            <p:cNvSpPr txBox="1"/>
            <p:nvPr/>
          </p:nvSpPr>
          <p:spPr>
            <a:xfrm>
              <a:off x="5532300" y="2742565"/>
              <a:ext cx="1736476" cy="1920875"/>
            </a:xfrm>
            <a:prstGeom prst="rect">
              <a:avLst/>
            </a:prstGeom>
            <a:solidFill>
              <a:schemeClr val="accent6"/>
            </a:solidFill>
            <a:ln w="12700">
              <a:solidFill>
                <a:schemeClr val="tx1"/>
              </a:solidFill>
            </a:ln>
          </p:spPr>
          <p:txBody>
            <a:bodyPr wrap="none"/>
            <a:lstStyle/>
            <a:p>
              <a:pPr algn="ctr" defTabSz="274320">
                <a:defRPr/>
              </a:pPr>
              <a:r>
                <a:rPr lang="en-US" sz="2400" dirty="0">
                  <a:ea typeface="ＭＳ Ｐゴシック" panose="020B0600070205080204" pitchFamily="34" charset="-128"/>
                  <a:cs typeface="+mn-cs"/>
                </a:rPr>
                <a:t>$100,000</a:t>
              </a:r>
            </a:p>
            <a:p>
              <a:pPr algn="ctr" defTabSz="274320">
                <a:defRPr/>
              </a:pPr>
              <a:r>
                <a:rPr lang="en-US" sz="2400" u="sng" dirty="0">
                  <a:ea typeface="ＭＳ Ｐゴシック" panose="020B0600070205080204" pitchFamily="34" charset="-128"/>
                  <a:cs typeface="+mn-cs"/>
                </a:rPr>
                <a:t>		 0.25</a:t>
              </a:r>
            </a:p>
            <a:p>
              <a:pPr algn="ctr" defTabSz="274320">
                <a:defRPr/>
              </a:pPr>
              <a:r>
                <a:rPr lang="en-US" sz="2400" dirty="0">
                  <a:ea typeface="ＭＳ Ｐゴシック" panose="020B0600070205080204" pitchFamily="34" charset="-128"/>
                  <a:cs typeface="+mn-cs"/>
                </a:rPr>
                <a:t>$  25,000</a:t>
              </a:r>
            </a:p>
            <a:p>
              <a:pPr algn="ctr" defTabSz="274320">
                <a:defRPr/>
              </a:pPr>
              <a:r>
                <a:rPr lang="en-US" sz="2400" u="sng" dirty="0">
                  <a:ea typeface="ＭＳ Ｐゴシック" panose="020B0600070205080204" pitchFamily="34" charset="-128"/>
                  <a:cs typeface="+mn-cs"/>
                </a:rPr>
                <a:t>$200,000</a:t>
              </a:r>
            </a:p>
            <a:p>
              <a:pPr algn="ctr" defTabSz="274320">
                <a:defRPr/>
              </a:pPr>
              <a:r>
                <a:rPr lang="en-US" sz="2400" u="dbl" dirty="0">
                  <a:ea typeface="ＭＳ Ｐゴシック" panose="020B0600070205080204" pitchFamily="34" charset="-128"/>
                  <a:cs typeface="+mn-cs"/>
                </a:rPr>
                <a:t>$225,000</a:t>
              </a:r>
            </a:p>
          </p:txBody>
        </p:sp>
        <p:sp>
          <p:nvSpPr>
            <p:cNvPr id="7" name="TextBox 6">
              <a:extLst>
                <a:ext uri="{FF2B5EF4-FFF2-40B4-BE49-F238E27FC236}"/>
              </a:extLst>
            </p:cNvPr>
            <p:cNvSpPr txBox="1"/>
            <p:nvPr/>
          </p:nvSpPr>
          <p:spPr>
            <a:xfrm>
              <a:off x="7268777" y="2742565"/>
              <a:ext cx="1738063" cy="1920875"/>
            </a:xfrm>
            <a:prstGeom prst="rect">
              <a:avLst/>
            </a:prstGeom>
            <a:solidFill>
              <a:schemeClr val="accent6"/>
            </a:solidFill>
            <a:ln w="12700">
              <a:solidFill>
                <a:schemeClr val="tx1"/>
              </a:solidFill>
            </a:ln>
          </p:spPr>
          <p:txBody>
            <a:bodyPr wrap="none"/>
            <a:lstStyle/>
            <a:p>
              <a:pPr algn="ctr" defTabSz="274320">
                <a:defRPr/>
              </a:pPr>
              <a:r>
                <a:rPr lang="en-US" sz="2400" dirty="0">
                  <a:ea typeface="ＭＳ Ｐゴシック" panose="020B0600070205080204" pitchFamily="34" charset="-128"/>
                  <a:cs typeface="+mn-cs"/>
                </a:rPr>
                <a:t>$100,000</a:t>
              </a:r>
            </a:p>
            <a:p>
              <a:pPr algn="ctr" defTabSz="274320">
                <a:defRPr/>
              </a:pPr>
              <a:r>
                <a:rPr lang="en-US" sz="2400" u="sng" dirty="0">
                  <a:ea typeface="ＭＳ Ｐゴシック" panose="020B0600070205080204" pitchFamily="34" charset="-128"/>
                  <a:cs typeface="+mn-cs"/>
                </a:rPr>
                <a:t>		 0.75</a:t>
              </a:r>
            </a:p>
            <a:p>
              <a:pPr algn="ctr" defTabSz="274320">
                <a:defRPr/>
              </a:pPr>
              <a:r>
                <a:rPr lang="en-US" sz="2400" dirty="0">
                  <a:ea typeface="ＭＳ Ｐゴシック" panose="020B0600070205080204" pitchFamily="34" charset="-128"/>
                  <a:cs typeface="+mn-cs"/>
                </a:rPr>
                <a:t>$  75,000</a:t>
              </a:r>
            </a:p>
            <a:p>
              <a:pPr algn="ctr" defTabSz="274320">
                <a:defRPr/>
              </a:pPr>
              <a:r>
                <a:rPr lang="en-US" sz="2400" u="sng" dirty="0">
                  <a:ea typeface="ＭＳ Ｐゴシック" panose="020B0600070205080204" pitchFamily="34" charset="-128"/>
                  <a:cs typeface="+mn-cs"/>
                </a:rPr>
                <a:t>$200,000</a:t>
              </a:r>
            </a:p>
            <a:p>
              <a:pPr algn="ctr" defTabSz="274320">
                <a:defRPr/>
              </a:pPr>
              <a:r>
                <a:rPr lang="en-US" sz="2400" u="dbl" dirty="0">
                  <a:ea typeface="ＭＳ Ｐゴシック" panose="020B0600070205080204" pitchFamily="34" charset="-128"/>
                  <a:cs typeface="+mn-cs"/>
                </a:rPr>
                <a:t>$275,000</a:t>
              </a:r>
            </a:p>
          </p:txBody>
        </p:sp>
        <p:sp>
          <p:nvSpPr>
            <p:cNvPr id="43016" name="TextBox 8"/>
            <p:cNvSpPr txBox="1">
              <a:spLocks noChangeArrowheads="1"/>
            </p:cNvSpPr>
            <p:nvPr/>
          </p:nvSpPr>
          <p:spPr bwMode="auto">
            <a:xfrm>
              <a:off x="5532120" y="2377440"/>
              <a:ext cx="17373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t>Lo-Lev</a:t>
              </a:r>
            </a:p>
          </p:txBody>
        </p:sp>
        <p:sp>
          <p:nvSpPr>
            <p:cNvPr id="43017" name="TextBox 10"/>
            <p:cNvSpPr txBox="1">
              <a:spLocks noChangeArrowheads="1"/>
            </p:cNvSpPr>
            <p:nvPr/>
          </p:nvSpPr>
          <p:spPr bwMode="auto">
            <a:xfrm>
              <a:off x="7269480" y="2377440"/>
              <a:ext cx="17373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t>Hi-Lev</a:t>
              </a:r>
            </a:p>
          </p:txBody>
        </p:sp>
      </p:grpSp>
      <p:sp>
        <p:nvSpPr>
          <p:cNvPr id="13" name="Rectangle 12">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3-2</a:t>
            </a: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p:txBody>
          <a:bodyPr>
            <a:noAutofit/>
          </a:bodyPr>
          <a:lstStyle/>
          <a:p>
            <a:pPr eaLnBrk="1" fontAlgn="auto" hangingPunct="1">
              <a:spcAft>
                <a:spcPts val="0"/>
              </a:spcAft>
              <a:defRPr/>
            </a:pPr>
            <a:r>
              <a:rPr lang="en-US" dirty="0">
                <a:ea typeface="+mj-ea"/>
                <a:cs typeface="+mj-cs"/>
              </a:rPr>
              <a:t>Fundamentals of </a:t>
            </a:r>
            <a:br>
              <a:rPr lang="en-US" dirty="0">
                <a:ea typeface="+mj-ea"/>
                <a:cs typeface="+mj-cs"/>
              </a:rPr>
            </a:br>
            <a:r>
              <a:rPr lang="en-US" dirty="0">
                <a:ea typeface="+mj-ea"/>
                <a:cs typeface="+mj-cs"/>
              </a:rPr>
              <a:t>Cost-Volume-Profit Analysis</a:t>
            </a:r>
          </a:p>
        </p:txBody>
      </p:sp>
      <p:sp>
        <p:nvSpPr>
          <p:cNvPr id="3" name="Subtitle 2">
            <a:extLst>
              <a:ext uri="{FF2B5EF4-FFF2-40B4-BE49-F238E27FC236}"/>
            </a:extLst>
          </p:cNvPr>
          <p:cNvSpPr>
            <a:spLocks noGrp="1"/>
          </p:cNvSpPr>
          <p:nvPr>
            <p:ph type="subTitle" idx="1"/>
          </p:nvPr>
        </p:nvSpPr>
        <p:spPr/>
        <p:txBody>
          <a:bodyPr>
            <a:normAutofit/>
          </a:bodyPr>
          <a:lstStyle/>
          <a:p>
            <a:pPr eaLnBrk="1" fontAlgn="auto" hangingPunct="1">
              <a:spcAft>
                <a:spcPts val="0"/>
              </a:spcAft>
              <a:buFont typeface="Wingdings 3"/>
              <a:buNone/>
              <a:defRPr/>
            </a:pPr>
            <a:r>
              <a:rPr lang="en-US" dirty="0"/>
              <a:t>Chapter 3</a:t>
            </a:r>
          </a:p>
        </p:txBody>
      </p:sp>
    </p:spTree>
  </p:cSld>
  <p:clrMapOvr>
    <a:masterClrMapping/>
  </p:clrMapOvr>
  <p:transition xmlns:p14="http://schemas.microsoft.com/office/powerpoint/2010/main" spd="med">
    <p:wedg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a:latin typeface="Bookman Old Style" charset="0"/>
              </a:rPr>
              <a:t>Margin of Safety</a:t>
            </a:r>
          </a:p>
        </p:txBody>
      </p:sp>
      <p:sp>
        <p:nvSpPr>
          <p:cNvPr id="4" name="Text Box 3">
            <a:extLst>
              <a:ext uri="{FF2B5EF4-FFF2-40B4-BE49-F238E27FC236}"/>
            </a:extLst>
          </p:cNvPr>
          <p:cNvSpPr txBox="1">
            <a:spLocks noChangeArrowheads="1"/>
          </p:cNvSpPr>
          <p:nvPr/>
        </p:nvSpPr>
        <p:spPr bwMode="auto">
          <a:xfrm>
            <a:off x="1096963" y="1646238"/>
            <a:ext cx="6950075" cy="822325"/>
          </a:xfrm>
          <a:prstGeom prst="rect">
            <a:avLst/>
          </a:prstGeom>
          <a:solidFill>
            <a:schemeClr val="accent6">
              <a:lumMod val="40000"/>
              <a:lumOff val="60000"/>
            </a:schemeClr>
          </a:solidFill>
          <a:ln w="9525">
            <a:solidFill>
              <a:schemeClr val="tx1"/>
            </a:solidFill>
            <a:miter lim="800000"/>
            <a:headEnd/>
            <a:tailEnd/>
          </a:ln>
        </p:spPr>
        <p:txBody>
          <a:bodyPr/>
          <a:lstStyle/>
          <a:p>
            <a:pPr defTabSz="273050">
              <a:defRPr/>
            </a:pPr>
            <a:r>
              <a:rPr lang="en-US" sz="2400" dirty="0">
                <a:latin typeface="Gill Sans"/>
                <a:ea typeface="ＭＳ Ｐゴシック" panose="020B0600070205080204" pitchFamily="34" charset="-128"/>
                <a:cs typeface="Gill Sans"/>
              </a:rPr>
              <a:t>The excess of projected or actual sales volume over break-even volume</a:t>
            </a:r>
          </a:p>
        </p:txBody>
      </p:sp>
      <p:sp>
        <p:nvSpPr>
          <p:cNvPr id="5" name="Text Box 3">
            <a:extLst>
              <a:ext uri="{FF2B5EF4-FFF2-40B4-BE49-F238E27FC236}"/>
            </a:extLst>
          </p:cNvPr>
          <p:cNvSpPr txBox="1">
            <a:spLocks noChangeArrowheads="1"/>
          </p:cNvSpPr>
          <p:nvPr/>
        </p:nvSpPr>
        <p:spPr bwMode="auto">
          <a:xfrm>
            <a:off x="1096963" y="3063875"/>
            <a:ext cx="6950075" cy="822325"/>
          </a:xfrm>
          <a:prstGeom prst="rect">
            <a:avLst/>
          </a:prstGeom>
          <a:solidFill>
            <a:schemeClr val="accent6">
              <a:lumMod val="40000"/>
              <a:lumOff val="60000"/>
            </a:schemeClr>
          </a:solidFill>
          <a:ln w="9525">
            <a:solidFill>
              <a:schemeClr val="tx1"/>
            </a:solidFill>
            <a:miter lim="800000"/>
            <a:headEnd/>
            <a:tailEnd/>
          </a:ln>
        </p:spPr>
        <p:txBody>
          <a:bodyPr/>
          <a:lstStyle/>
          <a:p>
            <a:pPr defTabSz="273050">
              <a:defRPr/>
            </a:pPr>
            <a:r>
              <a:rPr lang="en-US" sz="2400" dirty="0">
                <a:latin typeface="Gill Sans"/>
                <a:ea typeface="ＭＳ Ｐゴシック" panose="020B0600070205080204" pitchFamily="34" charset="-128"/>
                <a:cs typeface="Gill Sans"/>
              </a:rPr>
              <a:t>The excess of projected or actual sales revenue over break-even revenue</a:t>
            </a:r>
          </a:p>
        </p:txBody>
      </p:sp>
      <p:sp>
        <p:nvSpPr>
          <p:cNvPr id="6" name="Rectangle 5">
            <a:extLst>
              <a:ext uri="{FF2B5EF4-FFF2-40B4-BE49-F238E27FC236}"/>
            </a:extLst>
          </p:cNvPr>
          <p:cNvSpPr/>
          <p:nvPr/>
        </p:nvSpPr>
        <p:spPr>
          <a:xfrm>
            <a:off x="4297680" y="2438400"/>
            <a:ext cx="548640" cy="548640"/>
          </a:xfrm>
          <a:prstGeom prst="rect">
            <a:avLst/>
          </a:prstGeom>
          <a:noFill/>
        </p:spPr>
        <p:txBody>
          <a:bodyPr wrap="none" anchor="ctr"/>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ＭＳ Ｐゴシック" panose="020B0600070205080204" pitchFamily="34" charset="-128"/>
                <a:cs typeface="+mn-cs"/>
              </a:rPr>
              <a:t>or</a:t>
            </a:r>
          </a:p>
        </p:txBody>
      </p:sp>
      <p:sp>
        <p:nvSpPr>
          <p:cNvPr id="7" name="Text Box 3">
            <a:extLst>
              <a:ext uri="{FF2B5EF4-FFF2-40B4-BE49-F238E27FC236}"/>
            </a:extLst>
          </p:cNvPr>
          <p:cNvSpPr txBox="1">
            <a:spLocks noChangeArrowheads="1"/>
          </p:cNvSpPr>
          <p:nvPr/>
        </p:nvSpPr>
        <p:spPr bwMode="auto">
          <a:xfrm>
            <a:off x="1096963" y="4327525"/>
            <a:ext cx="6950075" cy="457200"/>
          </a:xfrm>
          <a:prstGeom prst="rect">
            <a:avLst/>
          </a:prstGeom>
          <a:solidFill>
            <a:schemeClr val="accent6">
              <a:lumMod val="40000"/>
              <a:lumOff val="60000"/>
            </a:schemeClr>
          </a:solidFill>
          <a:ln w="9525">
            <a:solidFill>
              <a:schemeClr val="tx1"/>
            </a:solidFill>
            <a:miter lim="800000"/>
            <a:headEnd/>
            <a:tailEnd/>
          </a:ln>
        </p:spPr>
        <p:txBody>
          <a:bodyPr wrap="none"/>
          <a:lstStyle/>
          <a:p>
            <a:pPr defTabSz="273050">
              <a:defRPr/>
            </a:pPr>
            <a:r>
              <a:rPr lang="en-US" sz="2400" dirty="0">
                <a:latin typeface="Gill Sans"/>
                <a:ea typeface="ＭＳ Ｐゴシック" panose="020B0600070205080204" pitchFamily="34" charset="-128"/>
                <a:cs typeface="Gill Sans"/>
              </a:rPr>
              <a:t>Suppose Desert Adventures sells 55 trips.</a:t>
            </a:r>
          </a:p>
        </p:txBody>
      </p:sp>
      <p:sp>
        <p:nvSpPr>
          <p:cNvPr id="8" name="Text Box 3">
            <a:extLst>
              <a:ext uri="{FF2B5EF4-FFF2-40B4-BE49-F238E27FC236}"/>
            </a:extLst>
          </p:cNvPr>
          <p:cNvSpPr txBox="1">
            <a:spLocks noChangeArrowheads="1"/>
          </p:cNvSpPr>
          <p:nvPr/>
        </p:nvSpPr>
        <p:spPr bwMode="auto">
          <a:xfrm>
            <a:off x="1096963" y="4770438"/>
            <a:ext cx="6950075" cy="1630362"/>
          </a:xfrm>
          <a:prstGeom prst="rect">
            <a:avLst/>
          </a:prstGeom>
          <a:solidFill>
            <a:schemeClr val="accent6">
              <a:lumMod val="40000"/>
              <a:lumOff val="60000"/>
            </a:schemeClr>
          </a:solidFill>
          <a:ln w="9525">
            <a:solidFill>
              <a:schemeClr val="tx1"/>
            </a:solidFill>
            <a:miter lim="800000"/>
            <a:headEnd/>
            <a:tailEnd/>
          </a:ln>
        </p:spPr>
        <p:txBody>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sz="2400" smtClean="0">
                <a:latin typeface="Gill Sans"/>
                <a:cs typeface="Gill Sans"/>
              </a:rPr>
              <a:t>At a break-even volume of 48 trips, its margin of safety is: </a:t>
            </a:r>
          </a:p>
          <a:p>
            <a:pPr lvl="3">
              <a:defRPr/>
            </a:pPr>
            <a:r>
              <a:rPr lang="en-US" sz="2400" smtClean="0">
                <a:latin typeface="Gill Sans"/>
                <a:cs typeface="Gill Sans"/>
              </a:rPr>
              <a:t>Sales – Break-even</a:t>
            </a:r>
          </a:p>
          <a:p>
            <a:pPr lvl="3">
              <a:defRPr/>
            </a:pPr>
            <a:r>
              <a:rPr lang="en-US" sz="2400" smtClean="0">
                <a:latin typeface="Gill Sans"/>
                <a:cs typeface="Gill Sans"/>
              </a:rPr>
              <a:t>55 – 48 = 7 trips</a:t>
            </a:r>
          </a:p>
          <a:p>
            <a:pPr>
              <a:defRPr/>
            </a:pPr>
            <a:endParaRPr lang="en-US" sz="2400" smtClean="0">
              <a:latin typeface="Gill Sans"/>
              <a:cs typeface="Gill Sans"/>
            </a:endParaRPr>
          </a:p>
        </p:txBody>
      </p:sp>
      <p:sp>
        <p:nvSpPr>
          <p:cNvPr id="9" name="Text Box 3"/>
          <p:cNvSpPr txBox="1">
            <a:spLocks noChangeArrowheads="1"/>
          </p:cNvSpPr>
          <p:nvPr/>
        </p:nvSpPr>
        <p:spPr bwMode="auto">
          <a:xfrm>
            <a:off x="1096963" y="5684838"/>
            <a:ext cx="695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1" name="Rectangle 10">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3-2</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360"/>
                                          </p:val>
                                        </p:tav>
                                        <p:tav tm="100000">
                                          <p:val>
                                            <p:fltVal val="0"/>
                                          </p:val>
                                        </p:tav>
                                      </p:tavLst>
                                    </p:anim>
                                    <p:animEffect transition="in" filter="fade">
                                      <p:cBhvr>
                                        <p:cTn id="14" dur="500"/>
                                        <p:tgtEl>
                                          <p:spTgt spid="6"/>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nodeType="afterGroup">
                            <p:stCondLst>
                              <p:cond delay="2500"/>
                            </p:stCondLst>
                            <p:childTnLst>
                              <p:par>
                                <p:cTn id="28" presetID="22" presetClass="entr" presetSubtype="8" fill="hold" grpId="0" nodeType="afterEffect" nodePh="1">
                                  <p:stCondLst>
                                    <p:cond delay="0"/>
                                  </p:stCondLst>
                                  <p:endCondLst>
                                    <p:cond evt="begin" delay="0">
                                      <p:tn val="28"/>
                                    </p:cond>
                                  </p:end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7" grpId="0" animBg="1" autoUpdateAnimBg="0"/>
      <p:bldP spid="8" grpId="0" animBg="1" autoUpdateAnimBg="0"/>
      <p:bldP spid="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a:latin typeface="Bookman Old Style" charset="0"/>
              </a:rPr>
              <a:t>CVP Analysis with Spreadsheets</a:t>
            </a:r>
          </a:p>
        </p:txBody>
      </p:sp>
      <p:sp>
        <p:nvSpPr>
          <p:cNvPr id="4" name="Rectangle 3">
            <a:extLst>
              <a:ext uri="{FF2B5EF4-FFF2-40B4-BE49-F238E27FC236}"/>
            </a:extLst>
          </p:cNvPr>
          <p:cNvSpPr/>
          <p:nvPr/>
        </p:nvSpPr>
        <p:spPr>
          <a:xfrm>
            <a:off x="1371600" y="1463675"/>
            <a:ext cx="6400800" cy="457200"/>
          </a:xfrm>
          <a:prstGeom prst="rect">
            <a:avLst/>
          </a:prstGeom>
          <a:solidFill>
            <a:schemeClr val="tx2">
              <a:lumMod val="20000"/>
              <a:lumOff val="80000"/>
            </a:schemeClr>
          </a:solidFill>
          <a:ln w="12700">
            <a:noFill/>
          </a:ln>
        </p:spPr>
        <p:txBody>
          <a:bodyPr wrap="none" anchor="ctr"/>
          <a:lstStyle/>
          <a:p>
            <a:pPr defTabSz="365760">
              <a:defRPr/>
            </a:pPr>
            <a:r>
              <a:rPr lang="en-US" sz="2400" b="1" dirty="0">
                <a:solidFill>
                  <a:srgbClr val="0000CC"/>
                </a:solidFill>
                <a:ea typeface="ＭＳ Ｐゴシック" panose="020B0600070205080204" pitchFamily="34" charset="-128"/>
                <a:cs typeface="+mn-cs"/>
              </a:rPr>
              <a:t>LO 3-3</a:t>
            </a:r>
            <a:r>
              <a:rPr lang="en-US" sz="2000" dirty="0">
                <a:ea typeface="ＭＳ Ｐゴシック" panose="020B0600070205080204" pitchFamily="34" charset="-128"/>
                <a:cs typeface="+mn-cs"/>
              </a:rPr>
              <a:t>	</a:t>
            </a:r>
            <a:r>
              <a:rPr lang="en-US" sz="2000" dirty="0">
                <a:ea typeface="ＭＳ Ｐゴシック" panose="020B0600070205080204" pitchFamily="34" charset="-128"/>
                <a:cs typeface="Arial" pitchFamily="34" charset="0"/>
              </a:rPr>
              <a:t>Use Microsoft Excel to perform CVP analysis.</a:t>
            </a:r>
          </a:p>
        </p:txBody>
      </p:sp>
      <p:sp>
        <p:nvSpPr>
          <p:cNvPr id="5" name="Text Box 3">
            <a:extLst>
              <a:ext uri="{FF2B5EF4-FFF2-40B4-BE49-F238E27FC236}"/>
            </a:extLst>
          </p:cNvPr>
          <p:cNvSpPr txBox="1">
            <a:spLocks noChangeArrowheads="1"/>
          </p:cNvSpPr>
          <p:nvPr/>
        </p:nvSpPr>
        <p:spPr bwMode="auto">
          <a:xfrm>
            <a:off x="549275" y="2286000"/>
            <a:ext cx="8045450" cy="365125"/>
          </a:xfrm>
          <a:prstGeom prst="rect">
            <a:avLst/>
          </a:prstGeom>
          <a:solidFill>
            <a:schemeClr val="bg1">
              <a:lumMod val="85000"/>
            </a:schemeClr>
          </a:solidFill>
          <a:ln w="9525">
            <a:solidFill>
              <a:schemeClr val="tx1"/>
            </a:solidFill>
            <a:miter lim="800000"/>
            <a:headEnd/>
            <a:tailEnd/>
          </a:ln>
        </p:spPr>
        <p:txBody>
          <a:bodyPr wrap="none"/>
          <a:lstStyle/>
          <a:p>
            <a:pPr defTabSz="273050">
              <a:defRPr/>
            </a:pPr>
            <a:r>
              <a:rPr lang="en-US" sz="2000" dirty="0">
                <a:latin typeface="Gill Sans"/>
                <a:ea typeface="ＭＳ Ｐゴシック" panose="020B0600070205080204" pitchFamily="34" charset="-128"/>
                <a:cs typeface="Gill Sans"/>
              </a:rPr>
              <a:t>A spreadsheet program is ideally suited to performing CVP routinely.</a:t>
            </a:r>
          </a:p>
        </p:txBody>
      </p:sp>
      <p:sp>
        <p:nvSpPr>
          <p:cNvPr id="47108" name="Text Box 9"/>
          <p:cNvSpPr txBox="1">
            <a:spLocks noChangeArrowheads="1"/>
          </p:cNvSpPr>
          <p:nvPr/>
        </p:nvSpPr>
        <p:spPr bwMode="auto">
          <a:xfrm>
            <a:off x="457200" y="3397250"/>
            <a:ext cx="49371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2.	In the “Set cell:” edit field, enter the cell</a:t>
            </a:r>
          </a:p>
          <a:p>
            <a:r>
              <a:rPr lang="en-US" sz="2000"/>
              <a:t>	address for the target profit calculation.</a:t>
            </a:r>
          </a:p>
        </p:txBody>
      </p:sp>
      <p:sp>
        <p:nvSpPr>
          <p:cNvPr id="47109" name="Text Box 10"/>
          <p:cNvSpPr txBox="1">
            <a:spLocks noChangeArrowheads="1"/>
          </p:cNvSpPr>
          <p:nvPr/>
        </p:nvSpPr>
        <p:spPr bwMode="auto">
          <a:xfrm>
            <a:off x="457200" y="4129088"/>
            <a:ext cx="43894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3.	In the “To value:” edit field, enter the</a:t>
            </a:r>
          </a:p>
          <a:p>
            <a:r>
              <a:rPr lang="en-US" sz="2000"/>
              <a:t>	target profit.</a:t>
            </a:r>
          </a:p>
        </p:txBody>
      </p:sp>
      <p:sp>
        <p:nvSpPr>
          <p:cNvPr id="47110" name="Text Box 11"/>
          <p:cNvSpPr txBox="1">
            <a:spLocks noChangeArrowheads="1"/>
          </p:cNvSpPr>
          <p:nvPr/>
        </p:nvSpPr>
        <p:spPr bwMode="auto">
          <a:xfrm>
            <a:off x="457200" y="4860925"/>
            <a:ext cx="49371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4.	In the “By changing cell:” edit field, enter</a:t>
            </a:r>
          </a:p>
          <a:p>
            <a:r>
              <a:rPr lang="en-US" sz="2000"/>
              <a:t>	the cell address of the volume variable.</a:t>
            </a:r>
          </a:p>
        </p:txBody>
      </p:sp>
      <p:sp>
        <p:nvSpPr>
          <p:cNvPr id="47111" name="Text Box 12"/>
          <p:cNvSpPr txBox="1">
            <a:spLocks noChangeArrowheads="1"/>
          </p:cNvSpPr>
          <p:nvPr/>
        </p:nvSpPr>
        <p:spPr bwMode="auto">
          <a:xfrm>
            <a:off x="457200" y="5592763"/>
            <a:ext cx="49371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5.	Click “OK” and the program will find the</a:t>
            </a:r>
          </a:p>
          <a:p>
            <a:r>
              <a:rPr lang="en-US" sz="2000"/>
              <a:t>	break-even volume.	</a:t>
            </a:r>
          </a:p>
        </p:txBody>
      </p:sp>
      <p:sp>
        <p:nvSpPr>
          <p:cNvPr id="47112" name="TextBox 9"/>
          <p:cNvSpPr txBox="1">
            <a:spLocks noChangeArrowheads="1"/>
          </p:cNvSpPr>
          <p:nvPr/>
        </p:nvSpPr>
        <p:spPr bwMode="auto">
          <a:xfrm>
            <a:off x="457200" y="2667000"/>
            <a:ext cx="49371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1.	Choose “Tools: Goal Seek…”  from the</a:t>
            </a:r>
          </a:p>
          <a:p>
            <a:r>
              <a:rPr lang="en-US" sz="2000"/>
              <a:t>	menu bar.</a:t>
            </a:r>
          </a:p>
        </p:txBody>
      </p:sp>
      <p:grpSp>
        <p:nvGrpSpPr>
          <p:cNvPr id="47113" name="Group 63"/>
          <p:cNvGrpSpPr>
            <a:grpSpLocks/>
          </p:cNvGrpSpPr>
          <p:nvPr/>
        </p:nvGrpSpPr>
        <p:grpSpPr bwMode="auto">
          <a:xfrm>
            <a:off x="6400800" y="2757488"/>
            <a:ext cx="2286000" cy="3475037"/>
            <a:chOff x="6400800" y="2468880"/>
            <a:chExt cx="2286000" cy="3474720"/>
          </a:xfrm>
        </p:grpSpPr>
        <p:sp>
          <p:nvSpPr>
            <p:cNvPr id="47119" name="TextBox 10"/>
            <p:cNvSpPr txBox="1">
              <a:spLocks noChangeArrowheads="1"/>
            </p:cNvSpPr>
            <p:nvPr/>
          </p:nvSpPr>
          <p:spPr bwMode="auto">
            <a:xfrm>
              <a:off x="7772400" y="2468880"/>
              <a:ext cx="9144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400"/>
            </a:p>
          </p:txBody>
        </p:sp>
        <p:sp>
          <p:nvSpPr>
            <p:cNvPr id="47120" name="TextBox 12"/>
            <p:cNvSpPr txBox="1">
              <a:spLocks noChangeArrowheads="1"/>
            </p:cNvSpPr>
            <p:nvPr/>
          </p:nvSpPr>
          <p:spPr bwMode="auto">
            <a:xfrm>
              <a:off x="7772400" y="2743200"/>
              <a:ext cx="9144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a:t>$4,000</a:t>
              </a:r>
            </a:p>
          </p:txBody>
        </p:sp>
        <p:sp>
          <p:nvSpPr>
            <p:cNvPr id="47121" name="TextBox 13"/>
            <p:cNvSpPr txBox="1">
              <a:spLocks noChangeArrowheads="1"/>
            </p:cNvSpPr>
            <p:nvPr/>
          </p:nvSpPr>
          <p:spPr bwMode="auto">
            <a:xfrm>
              <a:off x="7772400" y="3017520"/>
              <a:ext cx="9144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a:t>$1,200</a:t>
              </a:r>
            </a:p>
          </p:txBody>
        </p:sp>
        <p:sp>
          <p:nvSpPr>
            <p:cNvPr id="47122" name="TextBox 14"/>
            <p:cNvSpPr txBox="1">
              <a:spLocks noChangeArrowheads="1"/>
            </p:cNvSpPr>
            <p:nvPr/>
          </p:nvSpPr>
          <p:spPr bwMode="auto">
            <a:xfrm>
              <a:off x="7772400" y="3291840"/>
              <a:ext cx="9144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a:t>$134,400</a:t>
              </a:r>
            </a:p>
          </p:txBody>
        </p:sp>
        <p:sp>
          <p:nvSpPr>
            <p:cNvPr id="47123" name="TextBox 15"/>
            <p:cNvSpPr txBox="1">
              <a:spLocks noChangeArrowheads="1"/>
            </p:cNvSpPr>
            <p:nvPr/>
          </p:nvSpPr>
          <p:spPr bwMode="auto">
            <a:xfrm>
              <a:off x="7772400" y="3566160"/>
              <a:ext cx="9144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FF0000"/>
                  </a:solidFill>
                </a:rPr>
                <a:t>($22,400)</a:t>
              </a:r>
            </a:p>
          </p:txBody>
        </p:sp>
        <p:sp>
          <p:nvSpPr>
            <p:cNvPr id="47124" name="TextBox 16"/>
            <p:cNvSpPr txBox="1">
              <a:spLocks noChangeArrowheads="1"/>
            </p:cNvSpPr>
            <p:nvPr/>
          </p:nvSpPr>
          <p:spPr bwMode="auto">
            <a:xfrm>
              <a:off x="7772400" y="3840480"/>
              <a:ext cx="9144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a:t>40</a:t>
              </a:r>
            </a:p>
          </p:txBody>
        </p:sp>
        <p:sp>
          <p:nvSpPr>
            <p:cNvPr id="47125" name="TextBox 23"/>
            <p:cNvSpPr txBox="1">
              <a:spLocks noChangeArrowheads="1"/>
            </p:cNvSpPr>
            <p:nvPr/>
          </p:nvSpPr>
          <p:spPr bwMode="auto">
            <a:xfrm>
              <a:off x="6400800" y="2468880"/>
              <a:ext cx="13716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Desert Adv.</a:t>
              </a:r>
            </a:p>
          </p:txBody>
        </p:sp>
        <p:sp>
          <p:nvSpPr>
            <p:cNvPr id="47126" name="TextBox 24"/>
            <p:cNvSpPr txBox="1">
              <a:spLocks noChangeArrowheads="1"/>
            </p:cNvSpPr>
            <p:nvPr/>
          </p:nvSpPr>
          <p:spPr bwMode="auto">
            <a:xfrm>
              <a:off x="6400800" y="2743200"/>
              <a:ext cx="13716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Price</a:t>
              </a:r>
            </a:p>
          </p:txBody>
        </p:sp>
        <p:sp>
          <p:nvSpPr>
            <p:cNvPr id="47127" name="TextBox 25"/>
            <p:cNvSpPr txBox="1">
              <a:spLocks noChangeArrowheads="1"/>
            </p:cNvSpPr>
            <p:nvPr/>
          </p:nvSpPr>
          <p:spPr bwMode="auto">
            <a:xfrm>
              <a:off x="6400800" y="3017520"/>
              <a:ext cx="13716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Variable cost</a:t>
              </a:r>
            </a:p>
          </p:txBody>
        </p:sp>
        <p:sp>
          <p:nvSpPr>
            <p:cNvPr id="47128" name="TextBox 26"/>
            <p:cNvSpPr txBox="1">
              <a:spLocks noChangeArrowheads="1"/>
            </p:cNvSpPr>
            <p:nvPr/>
          </p:nvSpPr>
          <p:spPr bwMode="auto">
            <a:xfrm>
              <a:off x="6400800" y="3291840"/>
              <a:ext cx="13716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Fixed cost</a:t>
              </a:r>
            </a:p>
          </p:txBody>
        </p:sp>
        <p:sp>
          <p:nvSpPr>
            <p:cNvPr id="47129" name="TextBox 27"/>
            <p:cNvSpPr txBox="1">
              <a:spLocks noChangeArrowheads="1"/>
            </p:cNvSpPr>
            <p:nvPr/>
          </p:nvSpPr>
          <p:spPr bwMode="auto">
            <a:xfrm>
              <a:off x="6400800" y="3566160"/>
              <a:ext cx="13716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Profit</a:t>
              </a:r>
            </a:p>
          </p:txBody>
        </p:sp>
        <p:sp>
          <p:nvSpPr>
            <p:cNvPr id="47130" name="TextBox 28"/>
            <p:cNvSpPr txBox="1">
              <a:spLocks noChangeArrowheads="1"/>
            </p:cNvSpPr>
            <p:nvPr/>
          </p:nvSpPr>
          <p:spPr bwMode="auto">
            <a:xfrm>
              <a:off x="6400800" y="3840480"/>
              <a:ext cx="13716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Volume</a:t>
              </a:r>
            </a:p>
          </p:txBody>
        </p:sp>
        <p:sp>
          <p:nvSpPr>
            <p:cNvPr id="47131" name="TextBox 35"/>
            <p:cNvSpPr txBox="1">
              <a:spLocks noChangeArrowheads="1"/>
            </p:cNvSpPr>
            <p:nvPr/>
          </p:nvSpPr>
          <p:spPr bwMode="auto">
            <a:xfrm>
              <a:off x="7772400" y="4297680"/>
              <a:ext cx="9144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400"/>
            </a:p>
          </p:txBody>
        </p:sp>
        <p:sp>
          <p:nvSpPr>
            <p:cNvPr id="47132" name="TextBox 36"/>
            <p:cNvSpPr txBox="1">
              <a:spLocks noChangeArrowheads="1"/>
            </p:cNvSpPr>
            <p:nvPr/>
          </p:nvSpPr>
          <p:spPr bwMode="auto">
            <a:xfrm>
              <a:off x="7772400" y="4572000"/>
              <a:ext cx="9144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a:t>$4,000</a:t>
              </a:r>
            </a:p>
          </p:txBody>
        </p:sp>
        <p:sp>
          <p:nvSpPr>
            <p:cNvPr id="47133" name="TextBox 37"/>
            <p:cNvSpPr txBox="1">
              <a:spLocks noChangeArrowheads="1"/>
            </p:cNvSpPr>
            <p:nvPr/>
          </p:nvSpPr>
          <p:spPr bwMode="auto">
            <a:xfrm>
              <a:off x="7772400" y="4846320"/>
              <a:ext cx="9144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a:t>$1,200</a:t>
              </a:r>
            </a:p>
          </p:txBody>
        </p:sp>
        <p:sp>
          <p:nvSpPr>
            <p:cNvPr id="47134" name="TextBox 38"/>
            <p:cNvSpPr txBox="1">
              <a:spLocks noChangeArrowheads="1"/>
            </p:cNvSpPr>
            <p:nvPr/>
          </p:nvSpPr>
          <p:spPr bwMode="auto">
            <a:xfrm>
              <a:off x="7772400" y="5120640"/>
              <a:ext cx="9144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a:t>$134,400</a:t>
              </a:r>
            </a:p>
          </p:txBody>
        </p:sp>
        <p:sp>
          <p:nvSpPr>
            <p:cNvPr id="47135" name="TextBox 39"/>
            <p:cNvSpPr txBox="1">
              <a:spLocks noChangeArrowheads="1"/>
            </p:cNvSpPr>
            <p:nvPr/>
          </p:nvSpPr>
          <p:spPr bwMode="auto">
            <a:xfrm>
              <a:off x="7772400" y="5394960"/>
              <a:ext cx="9144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a:t>$0.00</a:t>
              </a:r>
            </a:p>
          </p:txBody>
        </p:sp>
        <p:sp>
          <p:nvSpPr>
            <p:cNvPr id="47136" name="TextBox 40"/>
            <p:cNvSpPr txBox="1">
              <a:spLocks noChangeArrowheads="1"/>
            </p:cNvSpPr>
            <p:nvPr/>
          </p:nvSpPr>
          <p:spPr bwMode="auto">
            <a:xfrm>
              <a:off x="7772400" y="5669280"/>
              <a:ext cx="9144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a:t>48</a:t>
              </a:r>
            </a:p>
          </p:txBody>
        </p:sp>
        <p:sp>
          <p:nvSpPr>
            <p:cNvPr id="47137" name="TextBox 41"/>
            <p:cNvSpPr txBox="1">
              <a:spLocks noChangeArrowheads="1"/>
            </p:cNvSpPr>
            <p:nvPr/>
          </p:nvSpPr>
          <p:spPr bwMode="auto">
            <a:xfrm>
              <a:off x="6400800" y="4297680"/>
              <a:ext cx="13716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Desert Adv.</a:t>
              </a:r>
            </a:p>
          </p:txBody>
        </p:sp>
        <p:sp>
          <p:nvSpPr>
            <p:cNvPr id="47138" name="TextBox 42"/>
            <p:cNvSpPr txBox="1">
              <a:spLocks noChangeArrowheads="1"/>
            </p:cNvSpPr>
            <p:nvPr/>
          </p:nvSpPr>
          <p:spPr bwMode="auto">
            <a:xfrm>
              <a:off x="6400800" y="4572000"/>
              <a:ext cx="13716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Price</a:t>
              </a:r>
            </a:p>
          </p:txBody>
        </p:sp>
        <p:sp>
          <p:nvSpPr>
            <p:cNvPr id="47139" name="TextBox 43"/>
            <p:cNvSpPr txBox="1">
              <a:spLocks noChangeArrowheads="1"/>
            </p:cNvSpPr>
            <p:nvPr/>
          </p:nvSpPr>
          <p:spPr bwMode="auto">
            <a:xfrm>
              <a:off x="6400800" y="4846320"/>
              <a:ext cx="13716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Variable cost</a:t>
              </a:r>
            </a:p>
          </p:txBody>
        </p:sp>
        <p:sp>
          <p:nvSpPr>
            <p:cNvPr id="47140" name="TextBox 44"/>
            <p:cNvSpPr txBox="1">
              <a:spLocks noChangeArrowheads="1"/>
            </p:cNvSpPr>
            <p:nvPr/>
          </p:nvSpPr>
          <p:spPr bwMode="auto">
            <a:xfrm>
              <a:off x="6400800" y="5120640"/>
              <a:ext cx="13716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Fixed cost</a:t>
              </a:r>
            </a:p>
          </p:txBody>
        </p:sp>
        <p:sp>
          <p:nvSpPr>
            <p:cNvPr id="47141" name="TextBox 45"/>
            <p:cNvSpPr txBox="1">
              <a:spLocks noChangeArrowheads="1"/>
            </p:cNvSpPr>
            <p:nvPr/>
          </p:nvSpPr>
          <p:spPr bwMode="auto">
            <a:xfrm>
              <a:off x="6400800" y="5394960"/>
              <a:ext cx="13716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Profit</a:t>
              </a:r>
            </a:p>
          </p:txBody>
        </p:sp>
        <p:sp>
          <p:nvSpPr>
            <p:cNvPr id="47142" name="TextBox 46"/>
            <p:cNvSpPr txBox="1">
              <a:spLocks noChangeArrowheads="1"/>
            </p:cNvSpPr>
            <p:nvPr/>
          </p:nvSpPr>
          <p:spPr bwMode="auto">
            <a:xfrm>
              <a:off x="6400800" y="5669280"/>
              <a:ext cx="1371600" cy="2743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Volume</a:t>
              </a:r>
            </a:p>
          </p:txBody>
        </p:sp>
      </p:grpSp>
      <p:cxnSp>
        <p:nvCxnSpPr>
          <p:cNvPr id="50" name="Straight Arrow Connector 49">
            <a:extLst>
              <a:ext uri="{FF2B5EF4-FFF2-40B4-BE49-F238E27FC236}"/>
            </a:extLst>
          </p:cNvPr>
          <p:cNvCxnSpPr>
            <a:stCxn id="47109" idx="3"/>
            <a:endCxn id="47129" idx="1"/>
          </p:cNvCxnSpPr>
          <p:nvPr/>
        </p:nvCxnSpPr>
        <p:spPr>
          <a:xfrm flipV="1">
            <a:off x="4846638" y="3992563"/>
            <a:ext cx="1554162" cy="50323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extLst>
          </p:cNvPr>
          <p:cNvCxnSpPr>
            <a:stCxn id="47109" idx="3"/>
            <a:endCxn id="47141" idx="1"/>
          </p:cNvCxnSpPr>
          <p:nvPr/>
        </p:nvCxnSpPr>
        <p:spPr>
          <a:xfrm>
            <a:off x="4846638" y="4495800"/>
            <a:ext cx="1554162" cy="1325563"/>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extLst>
          </p:cNvPr>
          <p:cNvCxnSpPr>
            <a:stCxn id="47111" idx="3"/>
            <a:endCxn id="47130" idx="1"/>
          </p:cNvCxnSpPr>
          <p:nvPr/>
        </p:nvCxnSpPr>
        <p:spPr>
          <a:xfrm flipV="1">
            <a:off x="5394325" y="4267200"/>
            <a:ext cx="1006475" cy="1690688"/>
          </a:xfrm>
          <a:prstGeom prst="straightConnector1">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extLst>
          </p:cNvPr>
          <p:cNvCxnSpPr>
            <a:stCxn id="47111" idx="3"/>
            <a:endCxn id="47142" idx="1"/>
          </p:cNvCxnSpPr>
          <p:nvPr/>
        </p:nvCxnSpPr>
        <p:spPr>
          <a:xfrm>
            <a:off x="5394325" y="5957888"/>
            <a:ext cx="1006475" cy="138112"/>
          </a:xfrm>
          <a:prstGeom prst="line">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3-3</a:t>
            </a: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a:latin typeface="Bookman Old Style" charset="0"/>
              </a:rPr>
              <a:t>Extensions of the CVP Model:</a:t>
            </a:r>
            <a:br>
              <a:rPr lang="en-US">
                <a:latin typeface="Bookman Old Style" charset="0"/>
              </a:rPr>
            </a:br>
            <a:r>
              <a:rPr lang="en-US">
                <a:latin typeface="Bookman Old Style" charset="0"/>
              </a:rPr>
              <a:t>Income Taxes</a:t>
            </a:r>
          </a:p>
        </p:txBody>
      </p:sp>
      <p:sp>
        <p:nvSpPr>
          <p:cNvPr id="3" name="Rectangle 2">
            <a:extLst>
              <a:ext uri="{FF2B5EF4-FFF2-40B4-BE49-F238E27FC236}"/>
            </a:extLst>
          </p:cNvPr>
          <p:cNvSpPr/>
          <p:nvPr/>
        </p:nvSpPr>
        <p:spPr>
          <a:xfrm>
            <a:off x="1189038" y="1463675"/>
            <a:ext cx="6765925" cy="730250"/>
          </a:xfrm>
          <a:prstGeom prst="rect">
            <a:avLst/>
          </a:prstGeom>
          <a:solidFill>
            <a:schemeClr val="tx2">
              <a:lumMod val="20000"/>
              <a:lumOff val="80000"/>
            </a:schemeClr>
          </a:solidFill>
          <a:ln w="12700">
            <a:noFill/>
          </a:ln>
        </p:spPr>
        <p:txBody>
          <a:bodyPr wrap="none" anchor="ctr"/>
          <a:lstStyle/>
          <a:p>
            <a:pPr defTabSz="365760">
              <a:defRPr/>
            </a:pPr>
            <a:r>
              <a:rPr lang="en-US" sz="2400" b="1" dirty="0">
                <a:solidFill>
                  <a:srgbClr val="0000CC"/>
                </a:solidFill>
                <a:ea typeface="ＭＳ Ｐゴシック" panose="020B0600070205080204" pitchFamily="34" charset="-128"/>
                <a:cs typeface="+mn-cs"/>
              </a:rPr>
              <a:t>LO 3-4</a:t>
            </a:r>
            <a:r>
              <a:rPr lang="en-US" sz="2000" dirty="0">
                <a:ea typeface="ＭＳ Ｐゴシック" panose="020B0600070205080204" pitchFamily="34" charset="-128"/>
                <a:cs typeface="+mn-cs"/>
              </a:rPr>
              <a:t>	</a:t>
            </a:r>
            <a:r>
              <a:rPr lang="en-US" sz="2000" dirty="0">
                <a:ea typeface="ＭＳ Ｐゴシック" panose="020B0600070205080204" pitchFamily="34" charset="-128"/>
                <a:cs typeface="Arial" pitchFamily="34" charset="0"/>
              </a:rPr>
              <a:t>Incorporate taxes, multiple products, and</a:t>
            </a:r>
          </a:p>
          <a:p>
            <a:pPr defTabSz="365760">
              <a:defRPr/>
            </a:pPr>
            <a:r>
              <a:rPr lang="en-US" sz="2000" dirty="0">
                <a:ea typeface="ＭＳ Ｐゴシック" panose="020B0600070205080204" pitchFamily="34" charset="-128"/>
                <a:cs typeface="Arial" pitchFamily="34" charset="0"/>
              </a:rPr>
              <a:t>			alternative cost structures into the CVP analysis.</a:t>
            </a:r>
          </a:p>
        </p:txBody>
      </p:sp>
      <p:sp>
        <p:nvSpPr>
          <p:cNvPr id="4" name="Text Box 3">
            <a:extLst>
              <a:ext uri="{FF2B5EF4-FFF2-40B4-BE49-F238E27FC236}"/>
            </a:extLst>
          </p:cNvPr>
          <p:cNvSpPr txBox="1">
            <a:spLocks noChangeArrowheads="1"/>
          </p:cNvSpPr>
          <p:nvPr/>
        </p:nvSpPr>
        <p:spPr bwMode="auto">
          <a:xfrm>
            <a:off x="1173163" y="2378075"/>
            <a:ext cx="6797675" cy="822325"/>
          </a:xfrm>
          <a:prstGeom prst="rect">
            <a:avLst/>
          </a:prstGeom>
          <a:solidFill>
            <a:schemeClr val="bg2">
              <a:lumMod val="90000"/>
            </a:schemeClr>
          </a:solidFill>
          <a:ln w="9525">
            <a:solidFill>
              <a:schemeClr val="tx1"/>
            </a:solidFill>
            <a:miter lim="800000"/>
            <a:headEnd/>
            <a:tailEnd/>
          </a:ln>
        </p:spPr>
        <p:txBody>
          <a:bodyPr/>
          <a:lstStyle/>
          <a:p>
            <a:pPr defTabSz="273050">
              <a:defRPr/>
            </a:pPr>
            <a:r>
              <a:rPr lang="en-US" sz="2400" dirty="0">
                <a:latin typeface="Gill Sans"/>
                <a:ea typeface="ＭＳ Ｐゴシック" panose="020B0600070205080204" pitchFamily="34" charset="-128"/>
                <a:cs typeface="Gill Sans"/>
              </a:rPr>
              <a:t>The owners of Desert Adventures want to generate after-tax operating profits of $25,200.</a:t>
            </a:r>
          </a:p>
        </p:txBody>
      </p:sp>
      <p:sp>
        <p:nvSpPr>
          <p:cNvPr id="5" name="Text Box 3">
            <a:extLst>
              <a:ext uri="{FF2B5EF4-FFF2-40B4-BE49-F238E27FC236}"/>
            </a:extLst>
          </p:cNvPr>
          <p:cNvSpPr txBox="1">
            <a:spLocks noChangeArrowheads="1"/>
          </p:cNvSpPr>
          <p:nvPr/>
        </p:nvSpPr>
        <p:spPr bwMode="auto">
          <a:xfrm>
            <a:off x="1173163" y="3521075"/>
            <a:ext cx="6797675" cy="457200"/>
          </a:xfrm>
          <a:prstGeom prst="rect">
            <a:avLst/>
          </a:prstGeom>
          <a:solidFill>
            <a:schemeClr val="bg2">
              <a:lumMod val="90000"/>
            </a:schemeClr>
          </a:solidFill>
          <a:ln w="9525">
            <a:solidFill>
              <a:schemeClr val="tx1"/>
            </a:solidFill>
            <a:miter lim="800000"/>
            <a:headEnd/>
            <a:tailEnd/>
          </a:ln>
        </p:spPr>
        <p:txBody>
          <a:bodyPr wrap="none"/>
          <a:lstStyle/>
          <a:p>
            <a:pPr defTabSz="273050">
              <a:defRPr/>
            </a:pPr>
            <a:r>
              <a:rPr lang="en-US" sz="2400" dirty="0">
                <a:latin typeface="Gill Sans"/>
                <a:ea typeface="ＭＳ Ｐゴシック" panose="020B0600070205080204" pitchFamily="34" charset="-128"/>
                <a:cs typeface="Gill Sans"/>
              </a:rPr>
              <a:t>The tax rate is 25%.</a:t>
            </a:r>
          </a:p>
        </p:txBody>
      </p:sp>
      <p:sp>
        <p:nvSpPr>
          <p:cNvPr id="6" name="Text Box 3">
            <a:extLst>
              <a:ext uri="{FF2B5EF4-FFF2-40B4-BE49-F238E27FC236}"/>
            </a:extLst>
          </p:cNvPr>
          <p:cNvSpPr txBox="1">
            <a:spLocks noChangeArrowheads="1"/>
          </p:cNvSpPr>
          <p:nvPr/>
        </p:nvSpPr>
        <p:spPr bwMode="auto">
          <a:xfrm>
            <a:off x="1173163" y="4297363"/>
            <a:ext cx="6797675" cy="1570037"/>
          </a:xfrm>
          <a:prstGeom prst="rect">
            <a:avLst/>
          </a:prstGeom>
          <a:solidFill>
            <a:schemeClr val="bg2">
              <a:lumMod val="90000"/>
            </a:schemeClr>
          </a:solidFill>
          <a:ln w="9525">
            <a:solidFill>
              <a:schemeClr val="tx1"/>
            </a:solidFill>
            <a:miter lim="800000"/>
            <a:headEnd/>
            <a:tailEnd/>
          </a:ln>
        </p:spPr>
        <p:txBody>
          <a:bodyPr wrap="none"/>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defRPr/>
            </a:pPr>
            <a:r>
              <a:rPr lang="en-US" sz="2400" b="1" dirty="0" smtClean="0">
                <a:latin typeface="Gill Sans"/>
                <a:cs typeface="Gill Sans"/>
              </a:rPr>
              <a:t>What is the target operating profit? </a:t>
            </a:r>
          </a:p>
          <a:p>
            <a:pPr>
              <a:defRPr/>
            </a:pPr>
            <a:r>
              <a:rPr lang="en-US" sz="2400" dirty="0" smtClean="0">
                <a:latin typeface="Gill Sans"/>
                <a:cs typeface="Gill Sans"/>
              </a:rPr>
              <a:t>Target operating profit = </a:t>
            </a:r>
            <a:r>
              <a:rPr lang="en-US" sz="2400" dirty="0" smtClean="0">
                <a:latin typeface="Gill Sans"/>
                <a:cs typeface="Gill Sans"/>
              </a:rPr>
              <a:t>TOP	</a:t>
            </a:r>
            <a:r>
              <a:rPr lang="en-US" sz="2400" dirty="0">
                <a:latin typeface="Gill Sans"/>
                <a:cs typeface="Gill Sans"/>
              </a:rPr>
              <a:t>	</a:t>
            </a:r>
            <a:r>
              <a:rPr lang="en-US" sz="2400" dirty="0" smtClean="0">
                <a:latin typeface="Gill Sans"/>
                <a:cs typeface="Gill Sans"/>
              </a:rPr>
              <a:t>	÷  </a:t>
            </a:r>
            <a:r>
              <a:rPr lang="en-US" sz="2400" dirty="0" smtClean="0">
                <a:latin typeface="Gill Sans"/>
                <a:cs typeface="Gill Sans"/>
              </a:rPr>
              <a:t>(1 – Tax rate) </a:t>
            </a:r>
          </a:p>
          <a:p>
            <a:pPr>
              <a:defRPr/>
            </a:pPr>
            <a:r>
              <a:rPr lang="en-US" sz="2400" dirty="0" smtClean="0">
                <a:latin typeface="Gill Sans"/>
                <a:cs typeface="Gill Sans"/>
              </a:rPr>
              <a:t>                            TOP = $25,200 ÷ (1 – 0.25) </a:t>
            </a:r>
          </a:p>
          <a:p>
            <a:pPr>
              <a:defRPr/>
            </a:pPr>
            <a:r>
              <a:rPr lang="en-US" sz="2400" dirty="0" smtClean="0">
                <a:latin typeface="Gill Sans"/>
                <a:cs typeface="Gill Sans"/>
              </a:rPr>
              <a:t>                            TOP = $33,600</a:t>
            </a:r>
          </a:p>
        </p:txBody>
      </p:sp>
      <p:sp>
        <p:nvSpPr>
          <p:cNvPr id="10" name="Rectangle 9">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3-4</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a:latin typeface="Bookman Old Style" charset="0"/>
              </a:rPr>
              <a:t>Extensions of the CVP Model:</a:t>
            </a:r>
            <a:br>
              <a:rPr lang="en-US">
                <a:latin typeface="Bookman Old Style" charset="0"/>
              </a:rPr>
            </a:br>
            <a:r>
              <a:rPr lang="en-US">
                <a:latin typeface="Bookman Old Style" charset="0"/>
              </a:rPr>
              <a:t>Income Taxes (2)</a:t>
            </a:r>
          </a:p>
        </p:txBody>
      </p:sp>
      <p:sp>
        <p:nvSpPr>
          <p:cNvPr id="25603" name="Text Box 3">
            <a:extLst>
              <a:ext uri="{FF2B5EF4-FFF2-40B4-BE49-F238E27FC236}"/>
            </a:extLst>
          </p:cNvPr>
          <p:cNvSpPr txBox="1">
            <a:spLocks noChangeArrowheads="1"/>
          </p:cNvSpPr>
          <p:nvPr/>
        </p:nvSpPr>
        <p:spPr bwMode="auto">
          <a:xfrm>
            <a:off x="2095500" y="1646238"/>
            <a:ext cx="4953000" cy="457200"/>
          </a:xfrm>
          <a:prstGeom prst="rect">
            <a:avLst/>
          </a:prstGeom>
          <a:solidFill>
            <a:schemeClr val="bg2">
              <a:lumMod val="90000"/>
            </a:schemeClr>
          </a:solidFill>
          <a:ln w="9525">
            <a:solidFill>
              <a:schemeClr val="tx1"/>
            </a:solidFill>
            <a:miter lim="800000"/>
            <a:headEnd/>
            <a:tailEnd/>
          </a:ln>
        </p:spPr>
        <p:txBody>
          <a:bodyPr wrap="none"/>
          <a:lstStyle/>
          <a:p>
            <a:pPr defTabSz="273050">
              <a:defRPr/>
            </a:pPr>
            <a:r>
              <a:rPr lang="en-US" sz="2400" b="1" dirty="0">
                <a:latin typeface="Gill Sans"/>
                <a:ea typeface="ＭＳ Ｐゴシック" panose="020B0600070205080204" pitchFamily="34" charset="-128"/>
                <a:cs typeface="Gill Sans"/>
              </a:rPr>
              <a:t>How many units must be sold?</a:t>
            </a:r>
          </a:p>
        </p:txBody>
      </p:sp>
      <p:sp>
        <p:nvSpPr>
          <p:cNvPr id="51203" name="Text Box 3"/>
          <p:cNvSpPr txBox="1">
            <a:spLocks noChangeArrowheads="1"/>
          </p:cNvSpPr>
          <p:nvPr/>
        </p:nvSpPr>
        <p:spPr bwMode="auto">
          <a:xfrm>
            <a:off x="1295400" y="3840163"/>
            <a:ext cx="6202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a:t>($134,400 + $33,600) </a:t>
            </a:r>
          </a:p>
          <a:p>
            <a:r>
              <a:rPr lang="en-US"/>
              <a:t>         $2,800</a:t>
            </a:r>
          </a:p>
        </p:txBody>
      </p:sp>
      <p:grpSp>
        <p:nvGrpSpPr>
          <p:cNvPr id="51204" name="Group 9"/>
          <p:cNvGrpSpPr>
            <a:grpSpLocks/>
          </p:cNvGrpSpPr>
          <p:nvPr/>
        </p:nvGrpSpPr>
        <p:grpSpPr bwMode="auto">
          <a:xfrm>
            <a:off x="1463675" y="2560638"/>
            <a:ext cx="6216650" cy="822325"/>
            <a:chOff x="1463040" y="2560320"/>
            <a:chExt cx="6217920" cy="822960"/>
          </a:xfrm>
        </p:grpSpPr>
        <p:sp>
          <p:nvSpPr>
            <p:cNvPr id="51208" name="Text Box 3"/>
            <p:cNvSpPr txBox="1">
              <a:spLocks noChangeArrowheads="1"/>
            </p:cNvSpPr>
            <p:nvPr/>
          </p:nvSpPr>
          <p:spPr bwMode="auto">
            <a:xfrm>
              <a:off x="1554480" y="2560320"/>
              <a:ext cx="603504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Fixed costs + [Target profit ÷ (1 – Tax rate)]</a:t>
              </a:r>
            </a:p>
            <a:p>
              <a:pPr algn="ctr"/>
              <a:r>
                <a:rPr lang="en-US"/>
                <a:t>Unit contribution margin</a:t>
              </a:r>
            </a:p>
          </p:txBody>
        </p:sp>
        <p:cxnSp>
          <p:nvCxnSpPr>
            <p:cNvPr id="3" name="Straight Connector 7">
              <a:extLst>
                <a:ext uri="{FF2B5EF4-FFF2-40B4-BE49-F238E27FC236}"/>
              </a:extLst>
            </p:cNvPr>
            <p:cNvCxnSpPr/>
            <p:nvPr/>
          </p:nvCxnSpPr>
          <p:spPr>
            <a:xfrm rot="10800000" flipH="1">
              <a:off x="1463040" y="2984509"/>
              <a:ext cx="6217920" cy="15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3-4</a:t>
            </a:r>
          </a:p>
        </p:txBody>
      </p:sp>
      <p:cxnSp>
        <p:nvCxnSpPr>
          <p:cNvPr id="12" name="Straight Connector 7">
            <a:extLst>
              <a:ext uri="{FF2B5EF4-FFF2-40B4-BE49-F238E27FC236}"/>
            </a:extLst>
          </p:cNvPr>
          <p:cNvCxnSpPr/>
          <p:nvPr/>
        </p:nvCxnSpPr>
        <p:spPr bwMode="auto">
          <a:xfrm flipV="1">
            <a:off x="1447800" y="4251325"/>
            <a:ext cx="27432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207" name="TextBox 13"/>
          <p:cNvSpPr txBox="1">
            <a:spLocks noChangeArrowheads="1"/>
          </p:cNvSpPr>
          <p:nvPr/>
        </p:nvSpPr>
        <p:spPr bwMode="auto">
          <a:xfrm>
            <a:off x="4522788" y="401955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 60 trips</a:t>
            </a: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a:latin typeface="Bookman Old Style" charset="0"/>
              </a:rPr>
              <a:t>Extensions of the CVP Model:</a:t>
            </a:r>
            <a:br>
              <a:rPr lang="en-US">
                <a:latin typeface="Bookman Old Style" charset="0"/>
              </a:rPr>
            </a:br>
            <a:r>
              <a:rPr lang="en-US">
                <a:latin typeface="Bookman Old Style" charset="0"/>
              </a:rPr>
              <a:t>Income Taxes (3)</a:t>
            </a:r>
          </a:p>
        </p:txBody>
      </p:sp>
      <p:sp>
        <p:nvSpPr>
          <p:cNvPr id="9" name="TextBox 8"/>
          <p:cNvSpPr txBox="1">
            <a:spLocks noChangeArrowheads="1"/>
          </p:cNvSpPr>
          <p:nvPr/>
        </p:nvSpPr>
        <p:spPr bwMode="auto">
          <a:xfrm>
            <a:off x="1371600" y="1828800"/>
            <a:ext cx="6400800" cy="3108325"/>
          </a:xfrm>
          <a:prstGeom prst="rect">
            <a:avLst/>
          </a:prstGeom>
          <a:gradFill rotWithShape="1">
            <a:gsLst>
              <a:gs pos="0">
                <a:srgbClr val="B9E5F7"/>
              </a:gs>
              <a:gs pos="30000">
                <a:srgbClr val="98DCF6"/>
              </a:gs>
              <a:gs pos="45000">
                <a:srgbClr val="8DD9F6"/>
              </a:gs>
              <a:gs pos="55000">
                <a:srgbClr val="8DD9F6"/>
              </a:gs>
              <a:gs pos="73000">
                <a:srgbClr val="98DCF6"/>
              </a:gs>
              <a:gs pos="100000">
                <a:srgbClr val="B9E5F7"/>
              </a:gs>
            </a:gsLst>
            <a:lin ang="900000" scaled="1"/>
          </a:gradFill>
          <a:ln w="9525">
            <a:solidFill>
              <a:srgbClr val="4BACC6"/>
            </a:solidFill>
            <a:miter lim="800000"/>
            <a:headEnd/>
            <a:tailEnd/>
          </a:ln>
          <a:effectLst>
            <a:outerShdw blurRad="50800" dist="38100" dir="2700000" algn="tl" rotWithShape="0">
              <a:srgbClr val="000000">
                <a:alpha val="39998"/>
              </a:srgbClr>
            </a:outerShdw>
          </a:effectLst>
        </p:spPr>
        <p:txBody>
          <a:bodyPr wrap="none" anchor="ctr"/>
          <a:lstStyle>
            <a:lvl1pPr defTabSz="365125">
              <a:defRPr>
                <a:solidFill>
                  <a:schemeClr val="tx1"/>
                </a:solidFill>
                <a:latin typeface="Arial" charset="0"/>
                <a:ea typeface="ＭＳ Ｐゴシック" charset="0"/>
                <a:cs typeface="ＭＳ Ｐゴシック" charset="0"/>
              </a:defRPr>
            </a:lvl1pPr>
            <a:lvl2pPr marL="742950" indent="-285750" defTabSz="365125">
              <a:defRPr>
                <a:solidFill>
                  <a:schemeClr val="tx1"/>
                </a:solidFill>
                <a:latin typeface="Arial" charset="0"/>
                <a:ea typeface="ＭＳ Ｐゴシック" charset="0"/>
              </a:defRPr>
            </a:lvl2pPr>
            <a:lvl3pPr marL="1143000" indent="-228600" defTabSz="365125">
              <a:defRPr>
                <a:solidFill>
                  <a:schemeClr val="tx1"/>
                </a:solidFill>
                <a:latin typeface="Arial" charset="0"/>
                <a:ea typeface="ＭＳ Ｐゴシック" charset="0"/>
              </a:defRPr>
            </a:lvl3pPr>
            <a:lvl4pPr marL="1600200" indent="-228600" defTabSz="365125">
              <a:defRPr>
                <a:solidFill>
                  <a:schemeClr val="tx1"/>
                </a:solidFill>
                <a:latin typeface="Arial" charset="0"/>
                <a:ea typeface="ＭＳ Ｐゴシック" charset="0"/>
              </a:defRPr>
            </a:lvl4pPr>
            <a:lvl5pPr marL="2057400" indent="-228600" defTabSz="365125">
              <a:defRPr>
                <a:solidFill>
                  <a:schemeClr val="tx1"/>
                </a:solidFill>
                <a:latin typeface="Arial" charset="0"/>
                <a:ea typeface="ＭＳ Ｐゴシック" charset="0"/>
              </a:defRPr>
            </a:lvl5pPr>
            <a:lvl6pPr marL="2514600" indent="-228600" defTabSz="365125" eaLnBrk="0" fontAlgn="base" hangingPunct="0">
              <a:spcBef>
                <a:spcPct val="0"/>
              </a:spcBef>
              <a:spcAft>
                <a:spcPct val="0"/>
              </a:spcAft>
              <a:defRPr>
                <a:solidFill>
                  <a:schemeClr val="tx1"/>
                </a:solidFill>
                <a:latin typeface="Arial" charset="0"/>
                <a:ea typeface="ＭＳ Ｐゴシック" charset="0"/>
              </a:defRPr>
            </a:lvl6pPr>
            <a:lvl7pPr marL="2971800" indent="-228600" defTabSz="365125" eaLnBrk="0" fontAlgn="base" hangingPunct="0">
              <a:spcBef>
                <a:spcPct val="0"/>
              </a:spcBef>
              <a:spcAft>
                <a:spcPct val="0"/>
              </a:spcAft>
              <a:defRPr>
                <a:solidFill>
                  <a:schemeClr val="tx1"/>
                </a:solidFill>
                <a:latin typeface="Arial" charset="0"/>
                <a:ea typeface="ＭＳ Ｐゴシック" charset="0"/>
              </a:defRPr>
            </a:lvl7pPr>
            <a:lvl8pPr marL="3429000" indent="-228600" defTabSz="365125" eaLnBrk="0" fontAlgn="base" hangingPunct="0">
              <a:spcBef>
                <a:spcPct val="0"/>
              </a:spcBef>
              <a:spcAft>
                <a:spcPct val="0"/>
              </a:spcAft>
              <a:defRPr>
                <a:solidFill>
                  <a:schemeClr val="tx1"/>
                </a:solidFill>
                <a:latin typeface="Arial" charset="0"/>
                <a:ea typeface="ＭＳ Ｐゴシック" charset="0"/>
              </a:defRPr>
            </a:lvl8pPr>
            <a:lvl9pPr marL="3886200" indent="-228600" defTabSz="365125"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sz="2400" smtClean="0">
                <a:solidFill>
                  <a:srgbClr val="000000"/>
                </a:solidFill>
              </a:rPr>
              <a:t>Proof:</a:t>
            </a:r>
          </a:p>
          <a:p>
            <a:pPr>
              <a:defRPr/>
            </a:pPr>
            <a:r>
              <a:rPr lang="en-US" sz="2400" smtClean="0">
                <a:solidFill>
                  <a:srgbClr val="000000"/>
                </a:solidFill>
              </a:rPr>
              <a:t>Sales: 60 × $4,000						$240,000</a:t>
            </a:r>
          </a:p>
          <a:p>
            <a:pPr>
              <a:defRPr/>
            </a:pPr>
            <a:r>
              <a:rPr lang="en-US" sz="2400" smtClean="0">
                <a:solidFill>
                  <a:srgbClr val="000000"/>
                </a:solidFill>
              </a:rPr>
              <a:t>Variable costs: 60 × $1,200			    </a:t>
            </a:r>
            <a:r>
              <a:rPr lang="en-US" sz="2400" u="sng" smtClean="0">
                <a:solidFill>
                  <a:srgbClr val="000000"/>
                </a:solidFill>
              </a:rPr>
              <a:t>72,000</a:t>
            </a:r>
          </a:p>
          <a:p>
            <a:pPr>
              <a:defRPr/>
            </a:pPr>
            <a:r>
              <a:rPr lang="en-US" sz="2400" smtClean="0">
                <a:solidFill>
                  <a:srgbClr val="000000"/>
                </a:solidFill>
              </a:rPr>
              <a:t>Contribution margin						$168,000</a:t>
            </a:r>
          </a:p>
          <a:p>
            <a:pPr>
              <a:defRPr/>
            </a:pPr>
            <a:r>
              <a:rPr lang="en-US" sz="2400" smtClean="0">
                <a:solidFill>
                  <a:srgbClr val="000000"/>
                </a:solidFill>
              </a:rPr>
              <a:t>Fixed costs									  </a:t>
            </a:r>
            <a:r>
              <a:rPr lang="en-US" sz="2400" u="sng" smtClean="0">
                <a:solidFill>
                  <a:srgbClr val="000000"/>
                </a:solidFill>
              </a:rPr>
              <a:t>134,400</a:t>
            </a:r>
          </a:p>
          <a:p>
            <a:pPr>
              <a:defRPr/>
            </a:pPr>
            <a:r>
              <a:rPr lang="en-US" sz="2400" smtClean="0">
                <a:solidFill>
                  <a:srgbClr val="000000"/>
                </a:solidFill>
              </a:rPr>
              <a:t>Net income before taxes				  $33,600</a:t>
            </a:r>
          </a:p>
          <a:p>
            <a:pPr>
              <a:defRPr/>
            </a:pPr>
            <a:r>
              <a:rPr lang="en-US" sz="2400" smtClean="0">
                <a:solidFill>
                  <a:srgbClr val="000000"/>
                </a:solidFill>
              </a:rPr>
              <a:t>Income taxes: $33,600 × 25%		      </a:t>
            </a:r>
            <a:r>
              <a:rPr lang="en-US" sz="2400" u="sng" smtClean="0">
                <a:solidFill>
                  <a:srgbClr val="000000"/>
                </a:solidFill>
              </a:rPr>
              <a:t>8,400</a:t>
            </a:r>
          </a:p>
          <a:p>
            <a:pPr>
              <a:defRPr/>
            </a:pPr>
            <a:r>
              <a:rPr lang="en-US" sz="2400" smtClean="0">
                <a:solidFill>
                  <a:srgbClr val="000000"/>
                </a:solidFill>
              </a:rPr>
              <a:t>Net income									  </a:t>
            </a:r>
            <a:r>
              <a:rPr lang="en-US" sz="2400" u="sng" smtClean="0">
                <a:solidFill>
                  <a:srgbClr val="000000"/>
                </a:solidFill>
              </a:rPr>
              <a:t>$25,200</a:t>
            </a:r>
          </a:p>
        </p:txBody>
      </p:sp>
      <p:sp>
        <p:nvSpPr>
          <p:cNvPr id="6" name="Rectangle 5">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3-4</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a:latin typeface="Bookman Old Style" charset="0"/>
              </a:rPr>
              <a:t>Extensions of the CVP Model:</a:t>
            </a:r>
            <a:br>
              <a:rPr lang="en-US">
                <a:latin typeface="Bookman Old Style" charset="0"/>
              </a:rPr>
            </a:br>
            <a:r>
              <a:rPr lang="en-US">
                <a:latin typeface="Bookman Old Style" charset="0"/>
              </a:rPr>
              <a:t>Multiproduct Analysis</a:t>
            </a:r>
          </a:p>
        </p:txBody>
      </p:sp>
      <p:sp>
        <p:nvSpPr>
          <p:cNvPr id="3" name="Text Box 3">
            <a:extLst>
              <a:ext uri="{FF2B5EF4-FFF2-40B4-BE49-F238E27FC236}"/>
            </a:extLst>
          </p:cNvPr>
          <p:cNvSpPr txBox="1">
            <a:spLocks noChangeArrowheads="1"/>
          </p:cNvSpPr>
          <p:nvPr/>
        </p:nvSpPr>
        <p:spPr bwMode="auto">
          <a:xfrm>
            <a:off x="1295400" y="1646238"/>
            <a:ext cx="6553200" cy="822325"/>
          </a:xfrm>
          <a:prstGeom prst="rect">
            <a:avLst/>
          </a:prstGeom>
          <a:solidFill>
            <a:schemeClr val="accent6">
              <a:lumMod val="40000"/>
              <a:lumOff val="60000"/>
            </a:schemeClr>
          </a:solidFill>
          <a:ln w="9525">
            <a:solidFill>
              <a:schemeClr val="tx1"/>
            </a:solidFill>
            <a:miter lim="800000"/>
            <a:headEnd/>
            <a:tailEnd/>
          </a:ln>
        </p:spPr>
        <p:txBody>
          <a:bodyPr/>
          <a:lstStyle/>
          <a:p>
            <a:pPr defTabSz="273050">
              <a:defRPr/>
            </a:pPr>
            <a:r>
              <a:rPr lang="en-US" sz="2400" dirty="0">
                <a:latin typeface="Gill Sans"/>
                <a:ea typeface="ＭＳ Ｐゴシック" panose="020B0600070205080204" pitchFamily="34" charset="-128"/>
                <a:cs typeface="Gill Sans"/>
              </a:rPr>
              <a:t>Management expects to sell excursions and rafting trips in a ratio of 25:75.</a:t>
            </a:r>
          </a:p>
        </p:txBody>
      </p:sp>
      <p:grpSp>
        <p:nvGrpSpPr>
          <p:cNvPr id="2" name="Group 11"/>
          <p:cNvGrpSpPr>
            <a:grpSpLocks/>
          </p:cNvGrpSpPr>
          <p:nvPr/>
        </p:nvGrpSpPr>
        <p:grpSpPr bwMode="auto">
          <a:xfrm>
            <a:off x="1279525" y="2560638"/>
            <a:ext cx="6584950" cy="1646237"/>
            <a:chOff x="0" y="2560320"/>
            <a:chExt cx="6583680" cy="1645920"/>
          </a:xfrm>
        </p:grpSpPr>
        <p:sp>
          <p:nvSpPr>
            <p:cNvPr id="6" name="TextBox 5">
              <a:extLst>
                <a:ext uri="{FF2B5EF4-FFF2-40B4-BE49-F238E27FC236}"/>
              </a:extLst>
            </p:cNvPr>
            <p:cNvSpPr txBox="1"/>
            <p:nvPr/>
          </p:nvSpPr>
          <p:spPr>
            <a:xfrm>
              <a:off x="0" y="2925375"/>
              <a:ext cx="2926785" cy="1280865"/>
            </a:xfrm>
            <a:prstGeom prst="rect">
              <a:avLst/>
            </a:prstGeom>
            <a:solidFill>
              <a:schemeClr val="accent6"/>
            </a:solid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Selling price</a:t>
              </a:r>
            </a:p>
            <a:p>
              <a:pPr defTabSz="274320">
                <a:defRPr/>
              </a:pPr>
              <a:r>
                <a:rPr lang="en-US" sz="2400" dirty="0">
                  <a:ea typeface="ＭＳ Ｐゴシック" panose="020B0600070205080204" pitchFamily="34" charset="-128"/>
                  <a:cs typeface="+mn-cs"/>
                </a:rPr>
                <a:t>Less: Variable cost</a:t>
              </a:r>
            </a:p>
            <a:p>
              <a:pPr defTabSz="274320">
                <a:defRPr/>
              </a:pPr>
              <a:r>
                <a:rPr lang="en-US" sz="2400" dirty="0">
                  <a:ea typeface="ＭＳ Ｐゴシック" panose="020B0600070205080204" pitchFamily="34" charset="-128"/>
                  <a:cs typeface="+mn-cs"/>
                </a:rPr>
                <a:t>Contribution margin</a:t>
              </a:r>
            </a:p>
          </p:txBody>
        </p:sp>
        <p:sp>
          <p:nvSpPr>
            <p:cNvPr id="7" name="TextBox 6">
              <a:extLst>
                <a:ext uri="{FF2B5EF4-FFF2-40B4-BE49-F238E27FC236}"/>
              </a:extLst>
            </p:cNvPr>
            <p:cNvSpPr txBox="1"/>
            <p:nvPr/>
          </p:nvSpPr>
          <p:spPr>
            <a:xfrm>
              <a:off x="2926785" y="2925375"/>
              <a:ext cx="1828447" cy="1280865"/>
            </a:xfrm>
            <a:prstGeom prst="rect">
              <a:avLst/>
            </a:prstGeom>
            <a:solidFill>
              <a:schemeClr val="accent6"/>
            </a:solidFill>
            <a:ln w="12700">
              <a:solidFill>
                <a:schemeClr val="tx1"/>
              </a:solidFill>
            </a:ln>
          </p:spPr>
          <p:txBody>
            <a:bodyPr wrap="none" anchor="ctr"/>
            <a:lstStyle/>
            <a:p>
              <a:pPr algn="ctr" defTabSz="274320">
                <a:defRPr/>
              </a:pPr>
              <a:r>
                <a:rPr lang="en-US" sz="2400" dirty="0">
                  <a:ea typeface="ＭＳ Ｐゴシック" panose="020B0600070205080204" pitchFamily="34" charset="-128"/>
                  <a:cs typeface="+mn-cs"/>
                </a:rPr>
                <a:t>$4,000</a:t>
              </a:r>
            </a:p>
            <a:p>
              <a:pPr algn="ctr" defTabSz="274320">
                <a:defRPr/>
              </a:pPr>
              <a:r>
                <a:rPr lang="en-US" sz="2400" dirty="0">
                  <a:ea typeface="ＭＳ Ｐゴシック" panose="020B0600070205080204" pitchFamily="34" charset="-128"/>
                  <a:cs typeface="+mn-cs"/>
                </a:rPr>
                <a:t>  </a:t>
              </a:r>
              <a:r>
                <a:rPr lang="en-US" sz="2400" u="sng" dirty="0">
                  <a:ea typeface="ＭＳ Ｐゴシック" panose="020B0600070205080204" pitchFamily="34" charset="-128"/>
                  <a:cs typeface="+mn-cs"/>
                </a:rPr>
                <a:t>1,200</a:t>
              </a:r>
            </a:p>
            <a:p>
              <a:pPr algn="ctr" defTabSz="274320">
                <a:defRPr/>
              </a:pPr>
              <a:r>
                <a:rPr lang="en-US" sz="2400" dirty="0">
                  <a:ea typeface="ＭＳ Ｐゴシック" panose="020B0600070205080204" pitchFamily="34" charset="-128"/>
                  <a:cs typeface="+mn-cs"/>
                </a:rPr>
                <a:t>$2,800</a:t>
              </a:r>
            </a:p>
          </p:txBody>
        </p:sp>
        <p:sp>
          <p:nvSpPr>
            <p:cNvPr id="4" name="TextBox 7">
              <a:extLst>
                <a:ext uri="{FF2B5EF4-FFF2-40B4-BE49-F238E27FC236}"/>
              </a:extLst>
            </p:cNvPr>
            <p:cNvSpPr txBox="1"/>
            <p:nvPr/>
          </p:nvSpPr>
          <p:spPr>
            <a:xfrm>
              <a:off x="4755233" y="2925375"/>
              <a:ext cx="1828447" cy="1280865"/>
            </a:xfrm>
            <a:prstGeom prst="rect">
              <a:avLst/>
            </a:prstGeom>
            <a:solidFill>
              <a:schemeClr val="accent6"/>
            </a:solidFill>
            <a:ln w="12700">
              <a:solidFill>
                <a:schemeClr val="tx1"/>
              </a:solidFill>
            </a:ln>
          </p:spPr>
          <p:txBody>
            <a:bodyPr wrap="none" anchor="ctr"/>
            <a:lstStyle/>
            <a:p>
              <a:pPr algn="ctr" defTabSz="274320">
                <a:defRPr/>
              </a:pPr>
              <a:r>
                <a:rPr lang="en-US" sz="2400" dirty="0">
                  <a:ea typeface="ＭＳ Ｐゴシック" panose="020B0600070205080204" pitchFamily="34" charset="-128"/>
                  <a:cs typeface="+mn-cs"/>
                </a:rPr>
                <a:t>$500</a:t>
              </a:r>
            </a:p>
            <a:p>
              <a:pPr algn="ctr" defTabSz="274320">
                <a:defRPr/>
              </a:pPr>
              <a:r>
                <a:rPr lang="en-US" sz="2400" dirty="0">
                  <a:ea typeface="ＭＳ Ｐゴシック" panose="020B0600070205080204" pitchFamily="34" charset="-128"/>
                  <a:cs typeface="+mn-cs"/>
                </a:rPr>
                <a:t>  </a:t>
              </a:r>
              <a:r>
                <a:rPr lang="en-US" sz="2400" u="sng" dirty="0">
                  <a:ea typeface="ＭＳ Ｐゴシック" panose="020B0600070205080204" pitchFamily="34" charset="-128"/>
                  <a:cs typeface="+mn-cs"/>
                </a:rPr>
                <a:t>100</a:t>
              </a:r>
            </a:p>
            <a:p>
              <a:pPr algn="ctr" defTabSz="274320">
                <a:defRPr/>
              </a:pPr>
              <a:r>
                <a:rPr lang="en-US" sz="2400" dirty="0">
                  <a:ea typeface="ＭＳ Ｐゴシック" panose="020B0600070205080204" pitchFamily="34" charset="-128"/>
                  <a:cs typeface="+mn-cs"/>
                </a:rPr>
                <a:t>$400</a:t>
              </a:r>
            </a:p>
          </p:txBody>
        </p:sp>
        <p:sp>
          <p:nvSpPr>
            <p:cNvPr id="55305" name="TextBox 9"/>
            <p:cNvSpPr txBox="1">
              <a:spLocks noChangeArrowheads="1"/>
            </p:cNvSpPr>
            <p:nvPr/>
          </p:nvSpPr>
          <p:spPr bwMode="auto">
            <a:xfrm>
              <a:off x="2926080" y="2560320"/>
              <a:ext cx="18288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Excursions</a:t>
              </a:r>
            </a:p>
          </p:txBody>
        </p:sp>
        <p:sp>
          <p:nvSpPr>
            <p:cNvPr id="55306" name="TextBox 10"/>
            <p:cNvSpPr txBox="1">
              <a:spLocks noChangeArrowheads="1"/>
            </p:cNvSpPr>
            <p:nvPr/>
          </p:nvSpPr>
          <p:spPr bwMode="auto">
            <a:xfrm>
              <a:off x="4754880" y="2560320"/>
              <a:ext cx="18288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Rafting</a:t>
              </a:r>
            </a:p>
          </p:txBody>
        </p:sp>
      </p:grpSp>
      <p:sp>
        <p:nvSpPr>
          <p:cNvPr id="13" name="Text Box 3">
            <a:extLst>
              <a:ext uri="{FF2B5EF4-FFF2-40B4-BE49-F238E27FC236}"/>
            </a:extLst>
          </p:cNvPr>
          <p:cNvSpPr txBox="1">
            <a:spLocks noChangeArrowheads="1"/>
          </p:cNvSpPr>
          <p:nvPr/>
        </p:nvSpPr>
        <p:spPr bwMode="auto">
          <a:xfrm>
            <a:off x="1295400" y="4648200"/>
            <a:ext cx="3733800" cy="457200"/>
          </a:xfrm>
          <a:prstGeom prst="rect">
            <a:avLst/>
          </a:prstGeom>
          <a:solidFill>
            <a:schemeClr val="accent6">
              <a:lumMod val="40000"/>
              <a:lumOff val="60000"/>
            </a:schemeClr>
          </a:solidFill>
          <a:ln w="9525">
            <a:solidFill>
              <a:schemeClr val="tx1"/>
            </a:solidFill>
            <a:miter lim="800000"/>
            <a:headEnd/>
            <a:tailEnd/>
          </a:ln>
        </p:spPr>
        <p:txBody>
          <a:bodyPr wrap="none"/>
          <a:lstStyle/>
          <a:p>
            <a:pPr defTabSz="273050">
              <a:defRPr/>
            </a:pPr>
            <a:r>
              <a:rPr lang="en-US" sz="2400" dirty="0">
                <a:latin typeface="Gill Sans"/>
                <a:ea typeface="ＭＳ Ｐゴシック" panose="020B0600070205080204" pitchFamily="34" charset="-128"/>
                <a:cs typeface="Gill Sans"/>
              </a:rPr>
              <a:t>Total fixed cost = $144,000</a:t>
            </a:r>
          </a:p>
        </p:txBody>
      </p:sp>
      <p:sp>
        <p:nvSpPr>
          <p:cNvPr id="14" name="Rectangle 13">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3-4</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a:latin typeface="Bookman Old Style" charset="0"/>
              </a:rPr>
              <a:t>Extensions of the CVP Model:</a:t>
            </a:r>
            <a:br>
              <a:rPr lang="en-US">
                <a:latin typeface="Bookman Old Style" charset="0"/>
              </a:rPr>
            </a:br>
            <a:r>
              <a:rPr lang="en-US">
                <a:latin typeface="Bookman Old Style" charset="0"/>
              </a:rPr>
              <a:t>Multiproduct Analysis (2)</a:t>
            </a:r>
          </a:p>
        </p:txBody>
      </p:sp>
      <p:sp>
        <p:nvSpPr>
          <p:cNvPr id="28675" name="Text Box 3">
            <a:extLst>
              <a:ext uri="{FF2B5EF4-FFF2-40B4-BE49-F238E27FC236}"/>
            </a:extLst>
          </p:cNvPr>
          <p:cNvSpPr txBox="1">
            <a:spLocks noChangeArrowheads="1"/>
          </p:cNvSpPr>
          <p:nvPr/>
        </p:nvSpPr>
        <p:spPr bwMode="auto">
          <a:xfrm>
            <a:off x="914400" y="1646238"/>
            <a:ext cx="7273925" cy="1401762"/>
          </a:xfrm>
          <a:prstGeom prst="rect">
            <a:avLst/>
          </a:prstGeom>
          <a:solidFill>
            <a:schemeClr val="accent1">
              <a:lumMod val="20000"/>
              <a:lumOff val="80000"/>
            </a:schemeClr>
          </a:solidFill>
          <a:ln w="9525">
            <a:solidFill>
              <a:schemeClr val="tx1"/>
            </a:solidFill>
            <a:miter lim="800000"/>
            <a:headEnd/>
            <a:tailEnd/>
          </a:ln>
        </p:spPr>
        <p:txBody>
          <a:bodyPr wrap="none"/>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defRPr/>
            </a:pPr>
            <a:r>
              <a:rPr lang="en-US" sz="2400" b="1" dirty="0" smtClean="0">
                <a:latin typeface="Gill Sans"/>
                <a:cs typeface="Gill Sans"/>
              </a:rPr>
              <a:t>What is the contribution margin of the mix?</a:t>
            </a:r>
          </a:p>
          <a:p>
            <a:pPr>
              <a:defRPr/>
            </a:pPr>
            <a:r>
              <a:rPr lang="en-US" sz="2400" dirty="0" smtClean="0">
                <a:latin typeface="Gill Sans"/>
                <a:cs typeface="Gill Sans"/>
              </a:rPr>
              <a:t>(25 × $2,800) + (75 × $400) = $70,000 + $30,000 </a:t>
            </a:r>
          </a:p>
          <a:p>
            <a:pPr>
              <a:defRPr/>
            </a:pPr>
            <a:r>
              <a:rPr lang="en-US" sz="2400" dirty="0" smtClean="0">
                <a:latin typeface="Gill Sans"/>
                <a:cs typeface="Gill Sans"/>
              </a:rPr>
              <a:t>= $100,000</a:t>
            </a:r>
          </a:p>
          <a:p>
            <a:pPr>
              <a:defRPr/>
            </a:pPr>
            <a:endParaRPr lang="en-US" sz="2400" dirty="0" smtClean="0">
              <a:latin typeface="Gill Sans"/>
              <a:cs typeface="Gill Sans"/>
            </a:endParaRPr>
          </a:p>
        </p:txBody>
      </p:sp>
      <p:sp>
        <p:nvSpPr>
          <p:cNvPr id="15" name="Text Box 3">
            <a:extLst>
              <a:ext uri="{FF2B5EF4-FFF2-40B4-BE49-F238E27FC236}"/>
            </a:extLst>
          </p:cNvPr>
          <p:cNvSpPr txBox="1">
            <a:spLocks noChangeArrowheads="1"/>
          </p:cNvSpPr>
          <p:nvPr/>
        </p:nvSpPr>
        <p:spPr bwMode="auto">
          <a:xfrm>
            <a:off x="914400" y="3687763"/>
            <a:ext cx="7285038" cy="1646237"/>
          </a:xfrm>
          <a:prstGeom prst="rect">
            <a:avLst/>
          </a:prstGeom>
          <a:solidFill>
            <a:schemeClr val="accent1">
              <a:lumMod val="20000"/>
              <a:lumOff val="80000"/>
            </a:schemeClr>
          </a:solidFill>
          <a:ln w="9525">
            <a:solidFill>
              <a:schemeClr val="tx1"/>
            </a:solidFill>
            <a:miter lim="800000"/>
            <a:headEnd/>
            <a:tailEnd/>
          </a:ln>
        </p:spPr>
        <p:txBody>
          <a:bodyPr/>
          <a:lstStyle>
            <a:lvl1pPr defTabSz="273050">
              <a:defRPr>
                <a:solidFill>
                  <a:schemeClr val="tx1"/>
                </a:solidFill>
                <a:latin typeface="Arial" pitchFamily="34" charset="0"/>
                <a:ea typeface="ＭＳ Ｐゴシック" pitchFamily="34" charset="-128"/>
              </a:defRPr>
            </a:lvl1pPr>
            <a:lvl2pPr marL="742950" indent="-285750" defTabSz="273050">
              <a:defRPr>
                <a:solidFill>
                  <a:schemeClr val="tx1"/>
                </a:solidFill>
                <a:latin typeface="Arial" pitchFamily="34" charset="0"/>
                <a:ea typeface="ＭＳ Ｐゴシック" pitchFamily="34" charset="-128"/>
              </a:defRPr>
            </a:lvl2pPr>
            <a:lvl3pPr marL="1143000" indent="-228600" defTabSz="273050">
              <a:defRPr>
                <a:solidFill>
                  <a:schemeClr val="tx1"/>
                </a:solidFill>
                <a:latin typeface="Arial" pitchFamily="34" charset="0"/>
                <a:ea typeface="ＭＳ Ｐゴシック" pitchFamily="34" charset="-128"/>
              </a:defRPr>
            </a:lvl3pPr>
            <a:lvl4pPr marL="1600200" indent="-228600" defTabSz="273050">
              <a:defRPr>
                <a:solidFill>
                  <a:schemeClr val="tx1"/>
                </a:solidFill>
                <a:latin typeface="Arial" pitchFamily="34" charset="0"/>
                <a:ea typeface="ＭＳ Ｐゴシック" pitchFamily="34" charset="-128"/>
              </a:defRPr>
            </a:lvl4pPr>
            <a:lvl5pPr marL="2057400" indent="-228600" defTabSz="273050">
              <a:defRPr>
                <a:solidFill>
                  <a:schemeClr val="tx1"/>
                </a:solidFill>
                <a:latin typeface="Arial" pitchFamily="34" charset="0"/>
                <a:ea typeface="ＭＳ Ｐゴシック" pitchFamily="34" charset="-128"/>
              </a:defRPr>
            </a:lvl5pPr>
            <a:lvl6pPr marL="25146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n-US" altLang="en-US" sz="2400" b="1" dirty="0">
                <a:latin typeface="Gill Sans"/>
                <a:cs typeface="Gill Sans"/>
              </a:rPr>
              <a:t>What is the weighted-average contribution margin of the mix?</a:t>
            </a:r>
          </a:p>
          <a:p>
            <a:pPr>
              <a:defRPr/>
            </a:pPr>
            <a:endParaRPr lang="en-US" altLang="en-US" sz="2400" dirty="0">
              <a:latin typeface="Gill Sans"/>
              <a:cs typeface="Gill Sans"/>
            </a:endParaRPr>
          </a:p>
          <a:p>
            <a:pPr>
              <a:defRPr/>
            </a:pPr>
            <a:r>
              <a:rPr lang="en-US" altLang="en-US" sz="2400" dirty="0">
                <a:latin typeface="Gill Sans"/>
                <a:cs typeface="Gill Sans"/>
              </a:rPr>
              <a:t>(.25 </a:t>
            </a:r>
            <a:r>
              <a:rPr lang="en-US" sz="2400" dirty="0">
                <a:latin typeface="Gill Sans"/>
                <a:cs typeface="Gill Sans"/>
              </a:rPr>
              <a:t>×</a:t>
            </a:r>
            <a:r>
              <a:rPr lang="en-US" altLang="en-US" sz="2400" dirty="0" smtClean="0">
                <a:latin typeface="Gill Sans"/>
                <a:cs typeface="Gill Sans"/>
              </a:rPr>
              <a:t> </a:t>
            </a:r>
            <a:r>
              <a:rPr lang="en-US" altLang="en-US" sz="2400" dirty="0">
                <a:latin typeface="Gill Sans"/>
                <a:cs typeface="Gill Sans"/>
              </a:rPr>
              <a:t>$2,800) + (.75 </a:t>
            </a:r>
            <a:r>
              <a:rPr lang="en-US" sz="2400" dirty="0">
                <a:latin typeface="Gill Sans"/>
                <a:cs typeface="Gill Sans"/>
              </a:rPr>
              <a:t>×</a:t>
            </a:r>
            <a:r>
              <a:rPr lang="en-US" altLang="en-US" sz="2400" dirty="0" smtClean="0">
                <a:latin typeface="Gill Sans"/>
                <a:cs typeface="Gill Sans"/>
              </a:rPr>
              <a:t> </a:t>
            </a:r>
            <a:r>
              <a:rPr lang="en-US" altLang="en-US" sz="2400" dirty="0">
                <a:latin typeface="Gill Sans"/>
                <a:cs typeface="Gill Sans"/>
              </a:rPr>
              <a:t>$400) = $</a:t>
            </a:r>
            <a:r>
              <a:rPr lang="en-US" altLang="en-US" sz="2400" dirty="0" smtClean="0">
                <a:latin typeface="Gill Sans"/>
                <a:cs typeface="Gill Sans"/>
              </a:rPr>
              <a:t>1,000</a:t>
            </a:r>
            <a:endParaRPr lang="en-US" altLang="en-US" sz="2400" dirty="0">
              <a:latin typeface="Gill Sans"/>
              <a:cs typeface="Gill Sans"/>
            </a:endParaRPr>
          </a:p>
        </p:txBody>
      </p:sp>
      <p:sp>
        <p:nvSpPr>
          <p:cNvPr id="11" name="Rectangle 10">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3-4</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a:latin typeface="Bookman Old Style" charset="0"/>
              </a:rPr>
              <a:t>Extensions of the CVP Model:</a:t>
            </a:r>
            <a:br>
              <a:rPr lang="en-US">
                <a:latin typeface="Bookman Old Style" charset="0"/>
              </a:rPr>
            </a:br>
            <a:r>
              <a:rPr lang="en-US">
                <a:latin typeface="Bookman Old Style" charset="0"/>
              </a:rPr>
              <a:t>Multiproduct Analysis (3)</a:t>
            </a:r>
          </a:p>
        </p:txBody>
      </p:sp>
      <p:sp>
        <p:nvSpPr>
          <p:cNvPr id="3" name="TextBox 2">
            <a:extLst>
              <a:ext uri="{FF2B5EF4-FFF2-40B4-BE49-F238E27FC236}"/>
            </a:extLst>
          </p:cNvPr>
          <p:cNvSpPr txBox="1"/>
          <p:nvPr/>
        </p:nvSpPr>
        <p:spPr>
          <a:xfrm>
            <a:off x="1562100" y="2270125"/>
            <a:ext cx="6019800" cy="1281112"/>
          </a:xfrm>
          <a:prstGeom prst="rect">
            <a:avLst/>
          </a:prstGeom>
          <a:solidFill>
            <a:schemeClr val="accent6"/>
          </a:solidFill>
          <a:ln w="12700">
            <a:solidFill>
              <a:schemeClr val="tx1"/>
            </a:solidFill>
          </a:ln>
        </p:spPr>
        <p:txBody>
          <a:bodyPr wrap="none" anchor="ct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buClr>
                <a:schemeClr val="tx2"/>
              </a:buClr>
              <a:buSzPct val="75000"/>
              <a:defRPr/>
            </a:pPr>
            <a:r>
              <a:rPr lang="en-US" sz="2400" dirty="0" smtClean="0"/>
              <a:t>144 × 25%		=		     36 excursions</a:t>
            </a:r>
          </a:p>
          <a:p>
            <a:pPr>
              <a:buClr>
                <a:schemeClr val="tx2"/>
              </a:buClr>
              <a:buSzPct val="75000"/>
              <a:defRPr/>
            </a:pPr>
            <a:r>
              <a:rPr lang="en-US" sz="2400" dirty="0" smtClean="0"/>
              <a:t>144 × 75%		=		</a:t>
            </a:r>
            <a:r>
              <a:rPr lang="en-US" sz="2400" u="sng" dirty="0" smtClean="0"/>
              <a:t>   108</a:t>
            </a:r>
            <a:r>
              <a:rPr lang="en-US" sz="2400" dirty="0" smtClean="0"/>
              <a:t> rafting experiences</a:t>
            </a:r>
          </a:p>
          <a:p>
            <a:pPr>
              <a:buClr>
                <a:schemeClr val="tx2"/>
              </a:buClr>
              <a:buSzPct val="75000"/>
              <a:defRPr/>
            </a:pPr>
            <a:r>
              <a:rPr lang="en-US" sz="2400" dirty="0" smtClean="0"/>
              <a:t>Total units	    	=	   144</a:t>
            </a:r>
          </a:p>
        </p:txBody>
      </p:sp>
      <p:sp>
        <p:nvSpPr>
          <p:cNvPr id="4" name="Text Box 3">
            <a:extLst>
              <a:ext uri="{FF2B5EF4-FFF2-40B4-BE49-F238E27FC236}"/>
            </a:extLst>
          </p:cNvPr>
          <p:cNvSpPr txBox="1">
            <a:spLocks noChangeArrowheads="1"/>
          </p:cNvSpPr>
          <p:nvPr/>
        </p:nvSpPr>
        <p:spPr bwMode="auto">
          <a:xfrm>
            <a:off x="1562100" y="3733800"/>
            <a:ext cx="6019800" cy="457200"/>
          </a:xfrm>
          <a:prstGeom prst="rect">
            <a:avLst/>
          </a:prstGeom>
          <a:solidFill>
            <a:schemeClr val="accent6">
              <a:lumMod val="40000"/>
              <a:lumOff val="60000"/>
            </a:schemeClr>
          </a:solidFill>
          <a:ln w="9525">
            <a:solidFill>
              <a:schemeClr val="tx1"/>
            </a:solidFill>
            <a:miter lim="800000"/>
            <a:headEnd/>
            <a:tailEnd/>
          </a:ln>
        </p:spPr>
        <p:txBody>
          <a:bodyPr wrap="none"/>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defRPr/>
            </a:pPr>
            <a:r>
              <a:rPr lang="en-US" sz="2400" dirty="0" smtClean="0">
                <a:latin typeface="Arial" charset="0"/>
              </a:rPr>
              <a:t>$144,000 fixed costs ÷ $1,000 = 144 units</a:t>
            </a:r>
            <a:endParaRPr lang="en-US" sz="2400" dirty="0" smtClean="0">
              <a:latin typeface="Arial" charset="0"/>
              <a:cs typeface="Arial" charset="0"/>
            </a:endParaRPr>
          </a:p>
        </p:txBody>
      </p:sp>
      <p:sp>
        <p:nvSpPr>
          <p:cNvPr id="7" name="Rectangle 6">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3-4</a:t>
            </a:r>
          </a:p>
        </p:txBody>
      </p:sp>
      <p:sp>
        <p:nvSpPr>
          <p:cNvPr id="6" name="Rectangle 5">
            <a:extLst>
              <a:ext uri="{FF2B5EF4-FFF2-40B4-BE49-F238E27FC236}"/>
            </a:extLst>
          </p:cNvPr>
          <p:cNvSpPr/>
          <p:nvPr/>
        </p:nvSpPr>
        <p:spPr>
          <a:xfrm>
            <a:off x="1657350" y="1457325"/>
            <a:ext cx="5829300" cy="461963"/>
          </a:xfrm>
          <a:prstGeom prst="rect">
            <a:avLst/>
          </a:prstGeom>
          <a:solidFill>
            <a:schemeClr val="accent6">
              <a:lumMod val="40000"/>
              <a:lumOff val="60000"/>
            </a:schemeClr>
          </a:solidFill>
          <a:ln>
            <a:solidFill>
              <a:schemeClr val="tx1"/>
            </a:solidFill>
          </a:ln>
        </p:spPr>
        <p:txBody>
          <a:bodyPr wrap="square">
            <a:spAutoFit/>
          </a:bodyPr>
          <a:lstStyle/>
          <a:p>
            <a:pPr defTabSz="273050">
              <a:defRPr/>
            </a:pPr>
            <a:r>
              <a:rPr lang="en-US" sz="2400" b="1" dirty="0">
                <a:latin typeface="Gill Sans"/>
                <a:ea typeface="ＭＳ Ｐゴシック" panose="020B0600070205080204" pitchFamily="34" charset="-128"/>
                <a:cs typeface="Gill Sans"/>
              </a:rPr>
              <a:t>What is the break-even of the mix?</a:t>
            </a:r>
          </a:p>
        </p:txBody>
      </p:sp>
      <p:sp>
        <p:nvSpPr>
          <p:cNvPr id="8" name="TextBox 7">
            <a:extLst>
              <a:ext uri="{FF2B5EF4-FFF2-40B4-BE49-F238E27FC236}"/>
            </a:extLst>
          </p:cNvPr>
          <p:cNvSpPr txBox="1"/>
          <p:nvPr/>
        </p:nvSpPr>
        <p:spPr>
          <a:xfrm>
            <a:off x="990600" y="4343400"/>
            <a:ext cx="7162800" cy="1600200"/>
          </a:xfrm>
          <a:prstGeom prst="rect">
            <a:avLst/>
          </a:prstGeom>
          <a:solidFill>
            <a:schemeClr val="accent6"/>
          </a:solidFill>
          <a:ln w="12700">
            <a:solidFill>
              <a:schemeClr val="tx1"/>
            </a:solidFill>
          </a:ln>
        </p:spPr>
        <p:txBody>
          <a:bodyPr wrap="none" anchor="ctr"/>
          <a:lstStyle>
            <a:lvl1pPr defTabSz="454025">
              <a:defRPr>
                <a:solidFill>
                  <a:schemeClr val="tx1"/>
                </a:solidFill>
                <a:latin typeface="Arial" charset="0"/>
                <a:ea typeface="ＭＳ Ｐゴシック" charset="0"/>
                <a:cs typeface="ＭＳ Ｐゴシック" charset="0"/>
              </a:defRPr>
            </a:lvl1pPr>
            <a:lvl2pPr marL="742950" indent="-285750" defTabSz="454025">
              <a:defRPr>
                <a:solidFill>
                  <a:schemeClr val="tx1"/>
                </a:solidFill>
                <a:latin typeface="Arial" charset="0"/>
                <a:ea typeface="ＭＳ Ｐゴシック" charset="0"/>
              </a:defRPr>
            </a:lvl2pPr>
            <a:lvl3pPr marL="1143000" indent="-228600" defTabSz="454025">
              <a:defRPr>
                <a:solidFill>
                  <a:schemeClr val="tx1"/>
                </a:solidFill>
                <a:latin typeface="Arial" charset="0"/>
                <a:ea typeface="ＭＳ Ｐゴシック" charset="0"/>
              </a:defRPr>
            </a:lvl3pPr>
            <a:lvl4pPr marL="1600200" indent="-228600" defTabSz="454025">
              <a:defRPr>
                <a:solidFill>
                  <a:schemeClr val="tx1"/>
                </a:solidFill>
                <a:latin typeface="Arial" charset="0"/>
                <a:ea typeface="ＭＳ Ｐゴシック" charset="0"/>
              </a:defRPr>
            </a:lvl4pPr>
            <a:lvl5pPr marL="2057400" indent="-228600" defTabSz="454025">
              <a:defRPr>
                <a:solidFill>
                  <a:schemeClr val="tx1"/>
                </a:solidFill>
                <a:latin typeface="Arial" charset="0"/>
                <a:ea typeface="ＭＳ Ｐゴシック" charset="0"/>
              </a:defRPr>
            </a:lvl5pPr>
            <a:lvl6pPr marL="2514600" indent="-228600" defTabSz="454025" eaLnBrk="0" fontAlgn="base" hangingPunct="0">
              <a:spcBef>
                <a:spcPct val="0"/>
              </a:spcBef>
              <a:spcAft>
                <a:spcPct val="0"/>
              </a:spcAft>
              <a:defRPr>
                <a:solidFill>
                  <a:schemeClr val="tx1"/>
                </a:solidFill>
                <a:latin typeface="Arial" charset="0"/>
                <a:ea typeface="ＭＳ Ｐゴシック" charset="0"/>
              </a:defRPr>
            </a:lvl6pPr>
            <a:lvl7pPr marL="2971800" indent="-228600" defTabSz="454025" eaLnBrk="0" fontAlgn="base" hangingPunct="0">
              <a:spcBef>
                <a:spcPct val="0"/>
              </a:spcBef>
              <a:spcAft>
                <a:spcPct val="0"/>
              </a:spcAft>
              <a:defRPr>
                <a:solidFill>
                  <a:schemeClr val="tx1"/>
                </a:solidFill>
                <a:latin typeface="Arial" charset="0"/>
                <a:ea typeface="ＭＳ Ｐゴシック" charset="0"/>
              </a:defRPr>
            </a:lvl7pPr>
            <a:lvl8pPr marL="3429000" indent="-228600" defTabSz="454025" eaLnBrk="0" fontAlgn="base" hangingPunct="0">
              <a:spcBef>
                <a:spcPct val="0"/>
              </a:spcBef>
              <a:spcAft>
                <a:spcPct val="0"/>
              </a:spcAft>
              <a:defRPr>
                <a:solidFill>
                  <a:schemeClr val="tx1"/>
                </a:solidFill>
                <a:latin typeface="Arial" charset="0"/>
                <a:ea typeface="ＭＳ Ｐゴシック" charset="0"/>
              </a:defRPr>
            </a:lvl8pPr>
            <a:lvl9pPr marL="3886200" indent="-228600" defTabSz="454025" eaLnBrk="0" fontAlgn="base" hangingPunct="0">
              <a:spcBef>
                <a:spcPct val="0"/>
              </a:spcBef>
              <a:spcAft>
                <a:spcPct val="0"/>
              </a:spcAft>
              <a:defRPr>
                <a:solidFill>
                  <a:schemeClr val="tx1"/>
                </a:solidFill>
                <a:latin typeface="Arial" charset="0"/>
                <a:ea typeface="ＭＳ Ｐゴシック" charset="0"/>
              </a:defRPr>
            </a:lvl9pPr>
          </a:lstStyle>
          <a:p>
            <a:pPr>
              <a:buClr>
                <a:schemeClr val="tx2"/>
              </a:buClr>
              <a:buSzPct val="75000"/>
              <a:defRPr/>
            </a:pPr>
            <a:r>
              <a:rPr lang="en-US" sz="2400" b="1" u="sng" dirty="0" smtClean="0"/>
              <a:t>Break-even Sales in Dollars</a:t>
            </a:r>
          </a:p>
          <a:p>
            <a:pPr>
              <a:buClr>
                <a:schemeClr val="tx2"/>
              </a:buClr>
              <a:buSzPct val="75000"/>
              <a:defRPr/>
            </a:pPr>
            <a:r>
              <a:rPr lang="en-US" sz="2400" dirty="0" smtClean="0"/>
              <a:t>36 excursions × $4,000		  = $144,000</a:t>
            </a:r>
          </a:p>
          <a:p>
            <a:pPr>
              <a:buClr>
                <a:schemeClr val="tx2"/>
              </a:buClr>
              <a:buSzPct val="75000"/>
              <a:defRPr/>
            </a:pPr>
            <a:r>
              <a:rPr lang="en-US" sz="2400" dirty="0" smtClean="0"/>
              <a:t>108 rafting experiences × $500 =   </a:t>
            </a:r>
            <a:r>
              <a:rPr lang="en-US" sz="2400" u="sng" dirty="0" smtClean="0"/>
              <a:t>$54,000</a:t>
            </a:r>
          </a:p>
          <a:p>
            <a:pPr>
              <a:buClr>
                <a:schemeClr val="tx2"/>
              </a:buClr>
              <a:buSzPct val="75000"/>
              <a:defRPr/>
            </a:pPr>
            <a:r>
              <a:rPr lang="en-US" sz="2400" dirty="0" smtClean="0"/>
              <a:t>Total dollars					       = $198,000</a:t>
            </a: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a:latin typeface="Bookman Old Style" charset="0"/>
              </a:rPr>
              <a:t>Extensions of the CVP Model:</a:t>
            </a:r>
            <a:br>
              <a:rPr lang="en-US">
                <a:latin typeface="Bookman Old Style" charset="0"/>
              </a:rPr>
            </a:br>
            <a:r>
              <a:rPr lang="en-US">
                <a:latin typeface="Bookman Old Style" charset="0"/>
              </a:rPr>
              <a:t>Multiproduct Analysis (4)</a:t>
            </a:r>
          </a:p>
        </p:txBody>
      </p:sp>
      <p:sp>
        <p:nvSpPr>
          <p:cNvPr id="4" name="Text Box 3">
            <a:extLst>
              <a:ext uri="{FF2B5EF4-FFF2-40B4-BE49-F238E27FC236}"/>
            </a:extLst>
          </p:cNvPr>
          <p:cNvSpPr txBox="1">
            <a:spLocks noChangeArrowheads="1"/>
          </p:cNvSpPr>
          <p:nvPr/>
        </p:nvSpPr>
        <p:spPr bwMode="auto">
          <a:xfrm>
            <a:off x="1981200" y="3581400"/>
            <a:ext cx="5181600" cy="1676400"/>
          </a:xfrm>
          <a:prstGeom prst="rect">
            <a:avLst/>
          </a:prstGeom>
          <a:solidFill>
            <a:schemeClr val="accent6">
              <a:lumMod val="40000"/>
              <a:lumOff val="60000"/>
            </a:schemeClr>
          </a:solidFill>
          <a:ln w="9525">
            <a:solidFill>
              <a:schemeClr val="tx1"/>
            </a:solidFill>
            <a:miter lim="800000"/>
            <a:headEnd/>
            <a:tailEnd/>
          </a:ln>
        </p:spPr>
        <p:txBody>
          <a:bodyP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defRPr/>
            </a:pPr>
            <a:r>
              <a:rPr lang="en-US" sz="2400" b="1" dirty="0" smtClean="0">
                <a:latin typeface="Gill Sans"/>
                <a:cs typeface="Gill Sans"/>
              </a:rPr>
              <a:t>What is the weighted-average contribution margin percentage?</a:t>
            </a:r>
          </a:p>
          <a:p>
            <a:pPr algn="ctr">
              <a:defRPr/>
            </a:pPr>
            <a:r>
              <a:rPr lang="en-US" sz="2400" dirty="0" smtClean="0">
                <a:latin typeface="Gill Sans"/>
                <a:cs typeface="Gill Sans"/>
              </a:rPr>
              <a:t>$1,000 ÷ $1,375 = 72.7273%</a:t>
            </a:r>
          </a:p>
        </p:txBody>
      </p:sp>
      <p:sp>
        <p:nvSpPr>
          <p:cNvPr id="7" name="TextBox 6">
            <a:extLst>
              <a:ext uri="{FF2B5EF4-FFF2-40B4-BE49-F238E27FC236}"/>
            </a:extLst>
          </p:cNvPr>
          <p:cNvSpPr txBox="1"/>
          <p:nvPr/>
        </p:nvSpPr>
        <p:spPr>
          <a:xfrm>
            <a:off x="800100" y="1752600"/>
            <a:ext cx="7543800" cy="1371600"/>
          </a:xfrm>
          <a:prstGeom prst="rect">
            <a:avLst/>
          </a:prstGeom>
          <a:solidFill>
            <a:schemeClr val="accent6"/>
          </a:solidFill>
          <a:ln w="12700">
            <a:solidFill>
              <a:schemeClr val="tx1"/>
            </a:solidFill>
          </a:ln>
        </p:spPr>
        <p:txBody>
          <a:bodyPr wrap="none" anchor="ctr"/>
          <a:lstStyle>
            <a:lvl1pPr defTabSz="454025">
              <a:defRPr>
                <a:solidFill>
                  <a:schemeClr val="tx1"/>
                </a:solidFill>
                <a:latin typeface="Arial" charset="0"/>
                <a:ea typeface="ＭＳ Ｐゴシック" charset="0"/>
                <a:cs typeface="ＭＳ Ｐゴシック" charset="0"/>
              </a:defRPr>
            </a:lvl1pPr>
            <a:lvl2pPr marL="742950" indent="-285750" defTabSz="454025">
              <a:defRPr>
                <a:solidFill>
                  <a:schemeClr val="tx1"/>
                </a:solidFill>
                <a:latin typeface="Arial" charset="0"/>
                <a:ea typeface="ＭＳ Ｐゴシック" charset="0"/>
              </a:defRPr>
            </a:lvl2pPr>
            <a:lvl3pPr marL="1143000" indent="-228600" defTabSz="454025">
              <a:defRPr>
                <a:solidFill>
                  <a:schemeClr val="tx1"/>
                </a:solidFill>
                <a:latin typeface="Arial" charset="0"/>
                <a:ea typeface="ＭＳ Ｐゴシック" charset="0"/>
              </a:defRPr>
            </a:lvl3pPr>
            <a:lvl4pPr marL="1600200" indent="-228600" defTabSz="454025">
              <a:defRPr>
                <a:solidFill>
                  <a:schemeClr val="tx1"/>
                </a:solidFill>
                <a:latin typeface="Arial" charset="0"/>
                <a:ea typeface="ＭＳ Ｐゴシック" charset="0"/>
              </a:defRPr>
            </a:lvl4pPr>
            <a:lvl5pPr marL="2057400" indent="-228600" defTabSz="454025">
              <a:defRPr>
                <a:solidFill>
                  <a:schemeClr val="tx1"/>
                </a:solidFill>
                <a:latin typeface="Arial" charset="0"/>
                <a:ea typeface="ＭＳ Ｐゴシック" charset="0"/>
              </a:defRPr>
            </a:lvl5pPr>
            <a:lvl6pPr marL="2514600" indent="-228600" defTabSz="454025" eaLnBrk="0" fontAlgn="base" hangingPunct="0">
              <a:spcBef>
                <a:spcPct val="0"/>
              </a:spcBef>
              <a:spcAft>
                <a:spcPct val="0"/>
              </a:spcAft>
              <a:defRPr>
                <a:solidFill>
                  <a:schemeClr val="tx1"/>
                </a:solidFill>
                <a:latin typeface="Arial" charset="0"/>
                <a:ea typeface="ＭＳ Ｐゴシック" charset="0"/>
              </a:defRPr>
            </a:lvl6pPr>
            <a:lvl7pPr marL="2971800" indent="-228600" defTabSz="454025" eaLnBrk="0" fontAlgn="base" hangingPunct="0">
              <a:spcBef>
                <a:spcPct val="0"/>
              </a:spcBef>
              <a:spcAft>
                <a:spcPct val="0"/>
              </a:spcAft>
              <a:defRPr>
                <a:solidFill>
                  <a:schemeClr val="tx1"/>
                </a:solidFill>
                <a:latin typeface="Arial" charset="0"/>
                <a:ea typeface="ＭＳ Ｐゴシック" charset="0"/>
              </a:defRPr>
            </a:lvl7pPr>
            <a:lvl8pPr marL="3429000" indent="-228600" defTabSz="454025" eaLnBrk="0" fontAlgn="base" hangingPunct="0">
              <a:spcBef>
                <a:spcPct val="0"/>
              </a:spcBef>
              <a:spcAft>
                <a:spcPct val="0"/>
              </a:spcAft>
              <a:defRPr>
                <a:solidFill>
                  <a:schemeClr val="tx1"/>
                </a:solidFill>
                <a:latin typeface="Arial" charset="0"/>
                <a:ea typeface="ＭＳ Ｐゴシック" charset="0"/>
              </a:defRPr>
            </a:lvl8pPr>
            <a:lvl9pPr marL="3886200" indent="-228600" defTabSz="454025" eaLnBrk="0" fontAlgn="base" hangingPunct="0">
              <a:spcBef>
                <a:spcPct val="0"/>
              </a:spcBef>
              <a:spcAft>
                <a:spcPct val="0"/>
              </a:spcAft>
              <a:defRPr>
                <a:solidFill>
                  <a:schemeClr val="tx1"/>
                </a:solidFill>
                <a:latin typeface="Arial" charset="0"/>
                <a:ea typeface="ＭＳ Ｐゴシック" charset="0"/>
              </a:defRPr>
            </a:lvl9pPr>
          </a:lstStyle>
          <a:p>
            <a:pPr algn="ctr">
              <a:buClr>
                <a:schemeClr val="tx2"/>
              </a:buClr>
              <a:buSzPct val="75000"/>
              <a:defRPr/>
            </a:pPr>
            <a:r>
              <a:rPr lang="en-US" sz="2400" b="1" u="sng" smtClean="0">
                <a:latin typeface="Gill Sans"/>
                <a:cs typeface="Gill Sans"/>
              </a:rPr>
              <a:t>Weighted-Average Revenue</a:t>
            </a:r>
          </a:p>
          <a:p>
            <a:pPr algn="ctr">
              <a:buClr>
                <a:schemeClr val="tx2"/>
              </a:buClr>
              <a:buSzPct val="75000"/>
              <a:defRPr/>
            </a:pPr>
            <a:r>
              <a:rPr lang="en-US" sz="2400" smtClean="0">
                <a:latin typeface="Gill Sans"/>
                <a:cs typeface="Gill Sans"/>
              </a:rPr>
              <a:t>(.25 × $4,000 for excursions) + (.75 × $500 for rafting) </a:t>
            </a:r>
          </a:p>
          <a:p>
            <a:pPr algn="ctr">
              <a:buClr>
                <a:schemeClr val="tx2"/>
              </a:buClr>
              <a:buSzPct val="75000"/>
              <a:defRPr/>
            </a:pPr>
            <a:r>
              <a:rPr lang="en-US" sz="2400" smtClean="0">
                <a:latin typeface="Gill Sans"/>
                <a:cs typeface="Gill Sans"/>
              </a:rPr>
              <a:t>= $1,375</a:t>
            </a:r>
          </a:p>
        </p:txBody>
      </p:sp>
      <p:sp>
        <p:nvSpPr>
          <p:cNvPr id="9" name="Rectangle 8">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3-4</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a:latin typeface="Bookman Old Style" charset="0"/>
              </a:rPr>
              <a:t>Extensions of the CVP Model:</a:t>
            </a:r>
            <a:br>
              <a:rPr lang="en-US">
                <a:latin typeface="Bookman Old Style" charset="0"/>
              </a:rPr>
            </a:br>
            <a:r>
              <a:rPr lang="en-US">
                <a:latin typeface="Bookman Old Style" charset="0"/>
              </a:rPr>
              <a:t>Multiproduct Analysis (5)</a:t>
            </a:r>
          </a:p>
        </p:txBody>
      </p:sp>
      <p:sp>
        <p:nvSpPr>
          <p:cNvPr id="3" name="TextBox 2">
            <a:extLst>
              <a:ext uri="{FF2B5EF4-FFF2-40B4-BE49-F238E27FC236}"/>
            </a:extLst>
          </p:cNvPr>
          <p:cNvSpPr txBox="1"/>
          <p:nvPr/>
        </p:nvSpPr>
        <p:spPr>
          <a:xfrm>
            <a:off x="800100" y="1752600"/>
            <a:ext cx="7543800" cy="1362075"/>
          </a:xfrm>
          <a:prstGeom prst="rect">
            <a:avLst/>
          </a:prstGeom>
          <a:solidFill>
            <a:schemeClr val="accent6"/>
          </a:solidFill>
          <a:ln w="12700">
            <a:solidFill>
              <a:schemeClr val="tx1"/>
            </a:solidFill>
          </a:ln>
        </p:spPr>
        <p:txBody>
          <a:bodyPr wrap="none" anchor="ctr"/>
          <a:lstStyle>
            <a:lvl1pPr defTabSz="454025">
              <a:defRPr>
                <a:solidFill>
                  <a:schemeClr val="tx1"/>
                </a:solidFill>
                <a:latin typeface="Arial" charset="0"/>
                <a:ea typeface="ＭＳ Ｐゴシック" charset="0"/>
                <a:cs typeface="ＭＳ Ｐゴシック" charset="0"/>
              </a:defRPr>
            </a:lvl1pPr>
            <a:lvl2pPr marL="742950" indent="-285750" defTabSz="454025">
              <a:defRPr>
                <a:solidFill>
                  <a:schemeClr val="tx1"/>
                </a:solidFill>
                <a:latin typeface="Arial" charset="0"/>
                <a:ea typeface="ＭＳ Ｐゴシック" charset="0"/>
              </a:defRPr>
            </a:lvl2pPr>
            <a:lvl3pPr marL="1143000" indent="-228600" defTabSz="454025">
              <a:defRPr>
                <a:solidFill>
                  <a:schemeClr val="tx1"/>
                </a:solidFill>
                <a:latin typeface="Arial" charset="0"/>
                <a:ea typeface="ＭＳ Ｐゴシック" charset="0"/>
              </a:defRPr>
            </a:lvl3pPr>
            <a:lvl4pPr marL="1600200" indent="-228600" defTabSz="454025">
              <a:defRPr>
                <a:solidFill>
                  <a:schemeClr val="tx1"/>
                </a:solidFill>
                <a:latin typeface="Arial" charset="0"/>
                <a:ea typeface="ＭＳ Ｐゴシック" charset="0"/>
              </a:defRPr>
            </a:lvl4pPr>
            <a:lvl5pPr marL="2057400" indent="-228600" defTabSz="454025">
              <a:defRPr>
                <a:solidFill>
                  <a:schemeClr val="tx1"/>
                </a:solidFill>
                <a:latin typeface="Arial" charset="0"/>
                <a:ea typeface="ＭＳ Ｐゴシック" charset="0"/>
              </a:defRPr>
            </a:lvl5pPr>
            <a:lvl6pPr marL="2514600" indent="-228600" defTabSz="454025" eaLnBrk="0" fontAlgn="base" hangingPunct="0">
              <a:spcBef>
                <a:spcPct val="0"/>
              </a:spcBef>
              <a:spcAft>
                <a:spcPct val="0"/>
              </a:spcAft>
              <a:defRPr>
                <a:solidFill>
                  <a:schemeClr val="tx1"/>
                </a:solidFill>
                <a:latin typeface="Arial" charset="0"/>
                <a:ea typeface="ＭＳ Ｐゴシック" charset="0"/>
              </a:defRPr>
            </a:lvl6pPr>
            <a:lvl7pPr marL="2971800" indent="-228600" defTabSz="454025" eaLnBrk="0" fontAlgn="base" hangingPunct="0">
              <a:spcBef>
                <a:spcPct val="0"/>
              </a:spcBef>
              <a:spcAft>
                <a:spcPct val="0"/>
              </a:spcAft>
              <a:defRPr>
                <a:solidFill>
                  <a:schemeClr val="tx1"/>
                </a:solidFill>
                <a:latin typeface="Arial" charset="0"/>
                <a:ea typeface="ＭＳ Ｐゴシック" charset="0"/>
              </a:defRPr>
            </a:lvl7pPr>
            <a:lvl8pPr marL="3429000" indent="-228600" defTabSz="454025" eaLnBrk="0" fontAlgn="base" hangingPunct="0">
              <a:spcBef>
                <a:spcPct val="0"/>
              </a:spcBef>
              <a:spcAft>
                <a:spcPct val="0"/>
              </a:spcAft>
              <a:defRPr>
                <a:solidFill>
                  <a:schemeClr val="tx1"/>
                </a:solidFill>
                <a:latin typeface="Arial" charset="0"/>
                <a:ea typeface="ＭＳ Ｐゴシック" charset="0"/>
              </a:defRPr>
            </a:lvl8pPr>
            <a:lvl9pPr marL="3886200" indent="-228600" defTabSz="454025" eaLnBrk="0" fontAlgn="base" hangingPunct="0">
              <a:spcBef>
                <a:spcPct val="0"/>
              </a:spcBef>
              <a:spcAft>
                <a:spcPct val="0"/>
              </a:spcAft>
              <a:defRPr>
                <a:solidFill>
                  <a:schemeClr val="tx1"/>
                </a:solidFill>
                <a:latin typeface="Arial" charset="0"/>
                <a:ea typeface="ＭＳ Ｐゴシック" charset="0"/>
              </a:defRPr>
            </a:lvl9pPr>
          </a:lstStyle>
          <a:p>
            <a:pPr algn="ctr">
              <a:buClr>
                <a:schemeClr val="tx2"/>
              </a:buClr>
              <a:buSzPct val="75000"/>
              <a:defRPr/>
            </a:pPr>
            <a:r>
              <a:rPr lang="en-US" sz="2400" b="1" u="sng" dirty="0" smtClean="0">
                <a:latin typeface="Gill Sans"/>
                <a:cs typeface="Gill Sans"/>
              </a:rPr>
              <a:t>Weighted-Average Revenue</a:t>
            </a:r>
          </a:p>
          <a:p>
            <a:pPr algn="ctr">
              <a:buClr>
                <a:schemeClr val="tx2"/>
              </a:buClr>
              <a:buSzPct val="75000"/>
              <a:defRPr/>
            </a:pPr>
            <a:r>
              <a:rPr lang="en-US" sz="2400" dirty="0" smtClean="0">
                <a:latin typeface="Gill Sans"/>
                <a:cs typeface="Gill Sans"/>
              </a:rPr>
              <a:t>(.25 × $4,000 for excursions) + (.75 × $500 for rafting) </a:t>
            </a:r>
          </a:p>
          <a:p>
            <a:pPr algn="ctr">
              <a:buClr>
                <a:schemeClr val="tx2"/>
              </a:buClr>
              <a:buSzPct val="75000"/>
              <a:defRPr/>
            </a:pPr>
            <a:r>
              <a:rPr lang="en-US" sz="2400" dirty="0" smtClean="0">
                <a:latin typeface="Gill Sans"/>
                <a:cs typeface="Gill Sans"/>
              </a:rPr>
              <a:t>= $1,375</a:t>
            </a:r>
          </a:p>
        </p:txBody>
      </p:sp>
      <p:sp>
        <p:nvSpPr>
          <p:cNvPr id="5" name="TextBox 4"/>
          <p:cNvSpPr txBox="1">
            <a:spLocks noChangeArrowheads="1"/>
          </p:cNvSpPr>
          <p:nvPr/>
        </p:nvSpPr>
        <p:spPr bwMode="auto">
          <a:xfrm>
            <a:off x="1181894" y="3500438"/>
            <a:ext cx="6780212" cy="914400"/>
          </a:xfrm>
          <a:prstGeom prst="rect">
            <a:avLst/>
          </a:prstGeom>
          <a:solidFill>
            <a:srgbClr val="F79646"/>
          </a:solidFill>
          <a:ln w="12700">
            <a:solidFill>
              <a:schemeClr val="tx1"/>
            </a:solidFill>
            <a:miter lim="800000"/>
            <a:headEnd/>
            <a:tailEnd/>
          </a:ln>
        </p:spPr>
        <p:txBody>
          <a:bodyPr wrap="none" anchor="ctr"/>
          <a:lstStyle>
            <a:lvl1pPr defTabSz="365125">
              <a:defRPr sz="2400">
                <a:solidFill>
                  <a:schemeClr val="tx1"/>
                </a:solidFill>
                <a:latin typeface="Arial" charset="0"/>
                <a:ea typeface="ＭＳ Ｐゴシック" charset="0"/>
                <a:cs typeface="ＭＳ Ｐゴシック" charset="0"/>
              </a:defRPr>
            </a:lvl1pPr>
            <a:lvl2pPr marL="742950" indent="-285750" defTabSz="365125">
              <a:defRPr sz="2400">
                <a:solidFill>
                  <a:schemeClr val="tx1"/>
                </a:solidFill>
                <a:latin typeface="Arial" charset="0"/>
                <a:ea typeface="ＭＳ Ｐゴシック" charset="0"/>
              </a:defRPr>
            </a:lvl2pPr>
            <a:lvl3pPr marL="1143000" indent="-228600" defTabSz="365125">
              <a:defRPr sz="2400">
                <a:solidFill>
                  <a:schemeClr val="tx1"/>
                </a:solidFill>
                <a:latin typeface="Arial" charset="0"/>
                <a:ea typeface="ＭＳ Ｐゴシック" charset="0"/>
              </a:defRPr>
            </a:lvl3pPr>
            <a:lvl4pPr marL="1600200" indent="-228600" defTabSz="365125">
              <a:defRPr sz="2400">
                <a:solidFill>
                  <a:schemeClr val="tx1"/>
                </a:solidFill>
                <a:latin typeface="Arial" charset="0"/>
                <a:ea typeface="ＭＳ Ｐゴシック" charset="0"/>
              </a:defRPr>
            </a:lvl4pPr>
            <a:lvl5pPr marL="2057400" indent="-228600" defTabSz="365125">
              <a:defRPr sz="2400">
                <a:solidFill>
                  <a:schemeClr val="tx1"/>
                </a:solidFill>
                <a:latin typeface="Arial" charset="0"/>
                <a:ea typeface="ＭＳ Ｐゴシック" charset="0"/>
              </a:defRPr>
            </a:lvl5pPr>
            <a:lvl6pPr marL="2514600" indent="-228600" defTabSz="3651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3651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3651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365125" eaLnBrk="0" fontAlgn="base" hangingPunct="0">
              <a:spcBef>
                <a:spcPct val="0"/>
              </a:spcBef>
              <a:spcAft>
                <a:spcPct val="0"/>
              </a:spcAft>
              <a:defRPr sz="2400">
                <a:solidFill>
                  <a:schemeClr val="tx1"/>
                </a:solidFill>
                <a:latin typeface="Arial" charset="0"/>
                <a:ea typeface="ＭＳ Ｐゴシック" charset="0"/>
              </a:defRPr>
            </a:lvl9pPr>
          </a:lstStyle>
          <a:p>
            <a:pPr algn="ctr">
              <a:buClr>
                <a:schemeClr val="tx2"/>
              </a:buClr>
              <a:buSzPct val="75000"/>
            </a:pPr>
            <a:r>
              <a:rPr lang="en-US" b="1" u="sng" dirty="0" smtClean="0">
                <a:latin typeface="Gill Sans"/>
                <a:cs typeface="Gill Sans"/>
              </a:rPr>
              <a:t>Weighted</a:t>
            </a:r>
            <a:r>
              <a:rPr lang="en-US" b="1" u="sng" dirty="0">
                <a:latin typeface="Gill Sans"/>
                <a:cs typeface="Gill Sans"/>
              </a:rPr>
              <a:t>-Average Contribution Margin</a:t>
            </a:r>
          </a:p>
          <a:p>
            <a:pPr algn="ctr">
              <a:buClr>
                <a:schemeClr val="tx2"/>
              </a:buClr>
              <a:buSzPct val="75000"/>
            </a:pPr>
            <a:r>
              <a:rPr lang="en-US" dirty="0" smtClean="0">
                <a:latin typeface="Gill Sans"/>
                <a:cs typeface="Gill Sans"/>
              </a:rPr>
              <a:t>$</a:t>
            </a:r>
            <a:r>
              <a:rPr lang="en-US" dirty="0">
                <a:latin typeface="Gill Sans"/>
                <a:cs typeface="Gill Sans"/>
              </a:rPr>
              <a:t>1,000 ÷ $1,375 = 72.7273% </a:t>
            </a:r>
          </a:p>
        </p:txBody>
      </p:sp>
      <p:sp>
        <p:nvSpPr>
          <p:cNvPr id="6" name="TextBox 5">
            <a:extLst>
              <a:ext uri="{FF2B5EF4-FFF2-40B4-BE49-F238E27FC236}"/>
            </a:extLst>
          </p:cNvPr>
          <p:cNvSpPr txBox="1">
            <a:spLocks noChangeArrowheads="1"/>
          </p:cNvSpPr>
          <p:nvPr/>
        </p:nvSpPr>
        <p:spPr bwMode="auto">
          <a:xfrm>
            <a:off x="1104900" y="4800600"/>
            <a:ext cx="6934200" cy="1066800"/>
          </a:xfrm>
          <a:prstGeom prst="rect">
            <a:avLst/>
          </a:prstGeom>
          <a:solidFill>
            <a:schemeClr val="accent6">
              <a:lumMod val="40000"/>
              <a:lumOff val="60000"/>
            </a:schemeClr>
          </a:solidFill>
          <a:ln w="12700">
            <a:solidFill>
              <a:schemeClr val="tx1"/>
            </a:solidFill>
            <a:miter lim="800000"/>
            <a:headEnd/>
            <a:tailEnd/>
          </a:ln>
        </p:spPr>
        <p:txBody>
          <a:bodyPr wrap="none" anchor="ctr"/>
          <a:lstStyle>
            <a:lvl1pPr defTabSz="365125">
              <a:defRPr>
                <a:solidFill>
                  <a:schemeClr val="tx1"/>
                </a:solidFill>
                <a:latin typeface="Arial" charset="0"/>
                <a:ea typeface="ＭＳ Ｐゴシック" charset="0"/>
                <a:cs typeface="ＭＳ Ｐゴシック" charset="0"/>
              </a:defRPr>
            </a:lvl1pPr>
            <a:lvl2pPr marL="742950" indent="-285750" defTabSz="365125">
              <a:defRPr>
                <a:solidFill>
                  <a:schemeClr val="tx1"/>
                </a:solidFill>
                <a:latin typeface="Arial" charset="0"/>
                <a:ea typeface="ＭＳ Ｐゴシック" charset="0"/>
              </a:defRPr>
            </a:lvl2pPr>
            <a:lvl3pPr marL="1143000" indent="-228600" defTabSz="365125">
              <a:defRPr>
                <a:solidFill>
                  <a:schemeClr val="tx1"/>
                </a:solidFill>
                <a:latin typeface="Arial" charset="0"/>
                <a:ea typeface="ＭＳ Ｐゴシック" charset="0"/>
              </a:defRPr>
            </a:lvl3pPr>
            <a:lvl4pPr marL="1600200" indent="-228600" defTabSz="365125">
              <a:defRPr>
                <a:solidFill>
                  <a:schemeClr val="tx1"/>
                </a:solidFill>
                <a:latin typeface="Arial" charset="0"/>
                <a:ea typeface="ＭＳ Ｐゴシック" charset="0"/>
              </a:defRPr>
            </a:lvl4pPr>
            <a:lvl5pPr marL="2057400" indent="-228600" defTabSz="365125">
              <a:defRPr>
                <a:solidFill>
                  <a:schemeClr val="tx1"/>
                </a:solidFill>
                <a:latin typeface="Arial" charset="0"/>
                <a:ea typeface="ＭＳ Ｐゴシック" charset="0"/>
              </a:defRPr>
            </a:lvl5pPr>
            <a:lvl6pPr marL="2514600" indent="-228600" defTabSz="365125" eaLnBrk="0" fontAlgn="base" hangingPunct="0">
              <a:spcBef>
                <a:spcPct val="0"/>
              </a:spcBef>
              <a:spcAft>
                <a:spcPct val="0"/>
              </a:spcAft>
              <a:defRPr>
                <a:solidFill>
                  <a:schemeClr val="tx1"/>
                </a:solidFill>
                <a:latin typeface="Arial" charset="0"/>
                <a:ea typeface="ＭＳ Ｐゴシック" charset="0"/>
              </a:defRPr>
            </a:lvl6pPr>
            <a:lvl7pPr marL="2971800" indent="-228600" defTabSz="365125" eaLnBrk="0" fontAlgn="base" hangingPunct="0">
              <a:spcBef>
                <a:spcPct val="0"/>
              </a:spcBef>
              <a:spcAft>
                <a:spcPct val="0"/>
              </a:spcAft>
              <a:defRPr>
                <a:solidFill>
                  <a:schemeClr val="tx1"/>
                </a:solidFill>
                <a:latin typeface="Arial" charset="0"/>
                <a:ea typeface="ＭＳ Ｐゴシック" charset="0"/>
              </a:defRPr>
            </a:lvl7pPr>
            <a:lvl8pPr marL="3429000" indent="-228600" defTabSz="365125" eaLnBrk="0" fontAlgn="base" hangingPunct="0">
              <a:spcBef>
                <a:spcPct val="0"/>
              </a:spcBef>
              <a:spcAft>
                <a:spcPct val="0"/>
              </a:spcAft>
              <a:defRPr>
                <a:solidFill>
                  <a:schemeClr val="tx1"/>
                </a:solidFill>
                <a:latin typeface="Arial" charset="0"/>
                <a:ea typeface="ＭＳ Ｐゴシック" charset="0"/>
              </a:defRPr>
            </a:lvl8pPr>
            <a:lvl9pPr marL="3886200" indent="-228600" defTabSz="365125" eaLnBrk="0" fontAlgn="base" hangingPunct="0">
              <a:spcBef>
                <a:spcPct val="0"/>
              </a:spcBef>
              <a:spcAft>
                <a:spcPct val="0"/>
              </a:spcAft>
              <a:defRPr>
                <a:solidFill>
                  <a:schemeClr val="tx1"/>
                </a:solidFill>
                <a:latin typeface="Arial" charset="0"/>
                <a:ea typeface="ＭＳ Ｐゴシック" charset="0"/>
              </a:defRPr>
            </a:lvl9pPr>
          </a:lstStyle>
          <a:p>
            <a:pPr algn="ctr">
              <a:buClr>
                <a:schemeClr val="tx2"/>
              </a:buClr>
              <a:buSzPct val="75000"/>
              <a:defRPr/>
            </a:pPr>
            <a:r>
              <a:rPr lang="en-US" sz="3200" b="1" u="sng" dirty="0" smtClean="0">
                <a:latin typeface="Gill Sans"/>
                <a:cs typeface="Gill Sans"/>
              </a:rPr>
              <a:t>Break</a:t>
            </a:r>
            <a:r>
              <a:rPr lang="en-US" sz="3200" b="1" u="sng" dirty="0" smtClean="0">
                <a:latin typeface="Gill Sans"/>
                <a:cs typeface="Gill Sans"/>
              </a:rPr>
              <a:t>-even Sales in Dollars</a:t>
            </a:r>
          </a:p>
          <a:p>
            <a:pPr algn="ctr">
              <a:buClr>
                <a:schemeClr val="tx2"/>
              </a:buClr>
              <a:buSzPct val="75000"/>
              <a:defRPr/>
            </a:pPr>
            <a:r>
              <a:rPr lang="en-US" sz="3200" dirty="0" smtClean="0">
                <a:latin typeface="Gill Sans"/>
                <a:cs typeface="Gill Sans"/>
              </a:rPr>
              <a:t>$144,000 ÷ 0.727273 = $198,000  </a:t>
            </a:r>
          </a:p>
        </p:txBody>
      </p:sp>
      <p:sp>
        <p:nvSpPr>
          <p:cNvPr id="9" name="Rectangle 8">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3-4</a:t>
            </a: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p:txBody>
          <a:bodyPr/>
          <a:lstStyle/>
          <a:p>
            <a:r>
              <a:rPr lang="en-US">
                <a:latin typeface="Bookman Old Style" charset="0"/>
              </a:rPr>
              <a:t>Learning Objectives</a:t>
            </a:r>
          </a:p>
        </p:txBody>
      </p:sp>
      <p:sp>
        <p:nvSpPr>
          <p:cNvPr id="6" name="Rectangle 5">
            <a:extLst>
              <a:ext uri="{FF2B5EF4-FFF2-40B4-BE49-F238E27FC236}"/>
            </a:extLst>
          </p:cNvPr>
          <p:cNvSpPr/>
          <p:nvPr/>
        </p:nvSpPr>
        <p:spPr>
          <a:xfrm>
            <a:off x="457200" y="1463675"/>
            <a:ext cx="8229600" cy="3016250"/>
          </a:xfrm>
          <a:prstGeom prst="rect">
            <a:avLst/>
          </a:prstGeom>
          <a:solidFill>
            <a:schemeClr val="tx2">
              <a:lumMod val="20000"/>
              <a:lumOff val="80000"/>
            </a:schemeClr>
          </a:solidFill>
        </p:spPr>
        <p:txBody>
          <a:bodyPr wrap="none"/>
          <a:lstStyle>
            <a:lvl1pPr defTabSz="365125">
              <a:spcBef>
                <a:spcPts val="600"/>
              </a:spcBef>
              <a:buClr>
                <a:schemeClr val="accent1"/>
              </a:buClr>
              <a:buSzPct val="76000"/>
              <a:buFont typeface="Wingdings 3" charset="2"/>
              <a:buChar char=""/>
              <a:defRPr sz="2600">
                <a:solidFill>
                  <a:schemeClr val="tx1"/>
                </a:solidFill>
                <a:latin typeface="Gill Sans MT" charset="0"/>
                <a:ea typeface="ＭＳ Ｐゴシック" charset="-128"/>
              </a:defRPr>
            </a:lvl1pPr>
            <a:lvl2pPr marL="742950" indent="-285750" defTabSz="365125">
              <a:spcBef>
                <a:spcPts val="500"/>
              </a:spcBef>
              <a:buClr>
                <a:schemeClr val="accent2"/>
              </a:buClr>
              <a:buSzPct val="76000"/>
              <a:buFont typeface="Wingdings 3" charset="2"/>
              <a:buChar char=""/>
              <a:defRPr sz="2300">
                <a:solidFill>
                  <a:schemeClr val="tx2"/>
                </a:solidFill>
                <a:latin typeface="Gill Sans MT" charset="0"/>
                <a:ea typeface="ＭＳ Ｐゴシック" charset="-128"/>
              </a:defRPr>
            </a:lvl2pPr>
            <a:lvl3pPr marL="1143000" indent="-228600" defTabSz="365125">
              <a:spcBef>
                <a:spcPts val="500"/>
              </a:spcBef>
              <a:buClr>
                <a:srgbClr val="BCBCBC"/>
              </a:buClr>
              <a:buSzPct val="76000"/>
              <a:buFont typeface="Wingdings 3" charset="2"/>
              <a:buChar char=""/>
              <a:defRPr sz="2000">
                <a:solidFill>
                  <a:schemeClr val="tx1"/>
                </a:solidFill>
                <a:latin typeface="Gill Sans MT" charset="0"/>
                <a:ea typeface="ＭＳ Ｐゴシック" charset="-128"/>
              </a:defRPr>
            </a:lvl3pPr>
            <a:lvl4pPr marL="1600200" indent="-228600" defTabSz="365125">
              <a:spcBef>
                <a:spcPts val="400"/>
              </a:spcBef>
              <a:buClr>
                <a:srgbClr val="8BA2B4"/>
              </a:buClr>
              <a:buSzPct val="70000"/>
              <a:buFont typeface="Wingdings" charset="2"/>
              <a:buChar char=""/>
              <a:defRPr sz="2000">
                <a:solidFill>
                  <a:schemeClr val="tx1"/>
                </a:solidFill>
                <a:latin typeface="Gill Sans MT" charset="0"/>
                <a:ea typeface="ＭＳ Ｐゴシック" charset="-128"/>
              </a:defRPr>
            </a:lvl4pPr>
            <a:lvl5pPr marL="2057400" indent="-228600" defTabSz="365125">
              <a:spcBef>
                <a:spcPts val="300"/>
              </a:spcBef>
              <a:buClr>
                <a:schemeClr val="accent2"/>
              </a:buClr>
              <a:buSzPct val="70000"/>
              <a:buFont typeface="Wingdings" charset="2"/>
              <a:buChar char=""/>
              <a:defRPr sz="1600">
                <a:solidFill>
                  <a:schemeClr val="tx1"/>
                </a:solidFill>
                <a:latin typeface="Gill Sans MT" charset="0"/>
                <a:ea typeface="ＭＳ Ｐゴシック" charset="-128"/>
              </a:defRPr>
            </a:lvl5pPr>
            <a:lvl6pPr marL="2514600" indent="-228600" defTabSz="365125" eaLnBrk="0" fontAlgn="base" hangingPunct="0">
              <a:spcBef>
                <a:spcPts val="300"/>
              </a:spcBef>
              <a:spcAft>
                <a:spcPct val="0"/>
              </a:spcAft>
              <a:buClr>
                <a:schemeClr val="accent2"/>
              </a:buClr>
              <a:buSzPct val="70000"/>
              <a:buFont typeface="Wingdings" charset="2"/>
              <a:buChar char=""/>
              <a:defRPr sz="1600">
                <a:solidFill>
                  <a:schemeClr val="tx1"/>
                </a:solidFill>
                <a:latin typeface="Gill Sans MT" charset="0"/>
                <a:ea typeface="ＭＳ Ｐゴシック" charset="-128"/>
              </a:defRPr>
            </a:lvl6pPr>
            <a:lvl7pPr marL="2971800" indent="-228600" defTabSz="365125" eaLnBrk="0" fontAlgn="base" hangingPunct="0">
              <a:spcBef>
                <a:spcPts val="300"/>
              </a:spcBef>
              <a:spcAft>
                <a:spcPct val="0"/>
              </a:spcAft>
              <a:buClr>
                <a:schemeClr val="accent2"/>
              </a:buClr>
              <a:buSzPct val="70000"/>
              <a:buFont typeface="Wingdings" charset="2"/>
              <a:buChar char=""/>
              <a:defRPr sz="1600">
                <a:solidFill>
                  <a:schemeClr val="tx1"/>
                </a:solidFill>
                <a:latin typeface="Gill Sans MT" charset="0"/>
                <a:ea typeface="ＭＳ Ｐゴシック" charset="-128"/>
              </a:defRPr>
            </a:lvl7pPr>
            <a:lvl8pPr marL="3429000" indent="-228600" defTabSz="365125" eaLnBrk="0" fontAlgn="base" hangingPunct="0">
              <a:spcBef>
                <a:spcPts val="300"/>
              </a:spcBef>
              <a:spcAft>
                <a:spcPct val="0"/>
              </a:spcAft>
              <a:buClr>
                <a:schemeClr val="accent2"/>
              </a:buClr>
              <a:buSzPct val="70000"/>
              <a:buFont typeface="Wingdings" charset="2"/>
              <a:buChar char=""/>
              <a:defRPr sz="1600">
                <a:solidFill>
                  <a:schemeClr val="tx1"/>
                </a:solidFill>
                <a:latin typeface="Gill Sans MT" charset="0"/>
                <a:ea typeface="ＭＳ Ｐゴシック" charset="-128"/>
              </a:defRPr>
            </a:lvl8pPr>
            <a:lvl9pPr marL="3886200" indent="-228600" defTabSz="365125" eaLnBrk="0" fontAlgn="base" hangingPunct="0">
              <a:spcBef>
                <a:spcPts val="300"/>
              </a:spcBef>
              <a:spcAft>
                <a:spcPct val="0"/>
              </a:spcAft>
              <a:buClr>
                <a:schemeClr val="accent2"/>
              </a:buClr>
              <a:buSzPct val="70000"/>
              <a:buFont typeface="Wingdings" charset="2"/>
              <a:buChar char=""/>
              <a:defRPr sz="1600">
                <a:solidFill>
                  <a:schemeClr val="tx1"/>
                </a:solidFill>
                <a:latin typeface="Gill Sans MT" charset="0"/>
                <a:ea typeface="ＭＳ Ｐゴシック" charset="-128"/>
              </a:defRPr>
            </a:lvl9pPr>
          </a:lstStyle>
          <a:p>
            <a:pPr>
              <a:spcBef>
                <a:spcPct val="0"/>
              </a:spcBef>
              <a:buClrTx/>
              <a:buSzTx/>
              <a:buFontTx/>
              <a:buNone/>
              <a:defRPr/>
            </a:pPr>
            <a:r>
              <a:rPr lang="en-US" altLang="en-US" sz="2400" b="1" dirty="0">
                <a:solidFill>
                  <a:srgbClr val="0000CC"/>
                </a:solidFill>
                <a:latin typeface="Arial" charset="0"/>
                <a:cs typeface="+mn-cs"/>
              </a:rPr>
              <a:t>LO 3-1</a:t>
            </a:r>
            <a:r>
              <a:rPr lang="en-US" altLang="en-US" sz="2400" b="1" dirty="0">
                <a:solidFill>
                  <a:srgbClr val="0000CC"/>
                </a:solidFill>
                <a:effectLst>
                  <a:outerShdw blurRad="38100" dist="38100" dir="2700000" algn="tl">
                    <a:srgbClr val="000000"/>
                  </a:outerShdw>
                </a:effectLst>
                <a:latin typeface="Arial" charset="0"/>
                <a:cs typeface="+mn-cs"/>
              </a:rPr>
              <a:t>	</a:t>
            </a:r>
            <a:r>
              <a:rPr lang="en-US" altLang="en-US" sz="2000" dirty="0">
                <a:latin typeface="Arial" charset="0"/>
                <a:cs typeface="+mn-cs"/>
              </a:rPr>
              <a:t>Use cost-volume-profit (CVP) analysis to analyze decisions.</a:t>
            </a:r>
          </a:p>
          <a:p>
            <a:pPr>
              <a:lnSpc>
                <a:spcPct val="150000"/>
              </a:lnSpc>
              <a:spcBef>
                <a:spcPct val="0"/>
              </a:spcBef>
              <a:buClrTx/>
              <a:buSzTx/>
              <a:buFontTx/>
              <a:buNone/>
              <a:defRPr/>
            </a:pPr>
            <a:r>
              <a:rPr lang="en-US" altLang="en-US" sz="2400" b="1" dirty="0">
                <a:solidFill>
                  <a:srgbClr val="0000CC"/>
                </a:solidFill>
                <a:latin typeface="Arial" charset="0"/>
                <a:cs typeface="+mn-cs"/>
              </a:rPr>
              <a:t>LO 3-2	</a:t>
            </a:r>
            <a:r>
              <a:rPr lang="en-US" altLang="en-US" sz="2000" dirty="0">
                <a:latin typeface="Arial" charset="0"/>
                <a:cs typeface="+mn-cs"/>
              </a:rPr>
              <a:t>Understand the effect of cost structure on decisions.</a:t>
            </a:r>
          </a:p>
          <a:p>
            <a:pPr>
              <a:lnSpc>
                <a:spcPct val="150000"/>
              </a:lnSpc>
              <a:spcBef>
                <a:spcPct val="0"/>
              </a:spcBef>
              <a:buClrTx/>
              <a:buSzTx/>
              <a:buFontTx/>
              <a:buNone/>
              <a:defRPr/>
            </a:pPr>
            <a:r>
              <a:rPr lang="en-US" altLang="en-US" sz="2400" b="1" dirty="0">
                <a:solidFill>
                  <a:srgbClr val="0000CC"/>
                </a:solidFill>
                <a:latin typeface="Arial" charset="0"/>
                <a:cs typeface="+mn-cs"/>
              </a:rPr>
              <a:t>LO 3-3	</a:t>
            </a:r>
            <a:r>
              <a:rPr lang="en-US" altLang="en-US" sz="2000" dirty="0">
                <a:latin typeface="Arial" charset="0"/>
                <a:cs typeface="+mn-cs"/>
              </a:rPr>
              <a:t>Use Microsoft Excel to perform CVP analysis.</a:t>
            </a:r>
          </a:p>
          <a:p>
            <a:pPr>
              <a:lnSpc>
                <a:spcPct val="150000"/>
              </a:lnSpc>
              <a:spcBef>
                <a:spcPct val="0"/>
              </a:spcBef>
              <a:buClrTx/>
              <a:buSzTx/>
              <a:buFontTx/>
              <a:buNone/>
              <a:defRPr/>
            </a:pPr>
            <a:r>
              <a:rPr lang="en-US" altLang="en-US" sz="2400" b="1" dirty="0">
                <a:solidFill>
                  <a:srgbClr val="0000CC"/>
                </a:solidFill>
                <a:latin typeface="Arial" charset="0"/>
                <a:cs typeface="+mn-cs"/>
              </a:rPr>
              <a:t>LO 3-4	</a:t>
            </a:r>
            <a:r>
              <a:rPr lang="en-US" altLang="en-US" sz="2000" dirty="0">
                <a:latin typeface="Arial" charset="0"/>
                <a:cs typeface="+mn-cs"/>
              </a:rPr>
              <a:t>Incorporate taxes, multiple products, and alternative cost</a:t>
            </a:r>
          </a:p>
          <a:p>
            <a:pPr>
              <a:spcBef>
                <a:spcPct val="0"/>
              </a:spcBef>
              <a:buClrTx/>
              <a:buSzTx/>
              <a:buFontTx/>
              <a:buNone/>
              <a:defRPr/>
            </a:pPr>
            <a:r>
              <a:rPr lang="en-US" altLang="en-US" sz="2000" dirty="0">
                <a:latin typeface="Arial" charset="0"/>
                <a:cs typeface="+mn-cs"/>
              </a:rPr>
              <a:t>			structures into the CVP analysis.</a:t>
            </a:r>
          </a:p>
          <a:p>
            <a:pPr>
              <a:lnSpc>
                <a:spcPct val="150000"/>
              </a:lnSpc>
              <a:spcBef>
                <a:spcPct val="0"/>
              </a:spcBef>
              <a:buClrTx/>
              <a:buSzTx/>
              <a:buFontTx/>
              <a:buNone/>
              <a:defRPr/>
            </a:pPr>
            <a:r>
              <a:rPr lang="en-US" altLang="en-US" sz="2400" b="1" dirty="0">
                <a:solidFill>
                  <a:srgbClr val="0000CC"/>
                </a:solidFill>
                <a:latin typeface="Arial" charset="0"/>
                <a:cs typeface="+mn-cs"/>
              </a:rPr>
              <a:t>LO 3-5</a:t>
            </a:r>
            <a:r>
              <a:rPr lang="en-US" altLang="en-US" sz="2000" b="1" dirty="0">
                <a:solidFill>
                  <a:srgbClr val="0000CC"/>
                </a:solidFill>
                <a:latin typeface="Arial" charset="0"/>
                <a:cs typeface="+mn-cs"/>
              </a:rPr>
              <a:t>	</a:t>
            </a:r>
            <a:r>
              <a:rPr lang="en-US" altLang="en-US" sz="2000" dirty="0">
                <a:latin typeface="Arial" charset="0"/>
                <a:cs typeface="+mn-cs"/>
              </a:rPr>
              <a:t>Understand the assumptions and limitations of CVP analysis.</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a:latin typeface="Bookman Old Style" charset="0"/>
              </a:rPr>
              <a:t>Extensions of the CVP Model:</a:t>
            </a:r>
            <a:br>
              <a:rPr lang="en-US">
                <a:latin typeface="Bookman Old Style" charset="0"/>
              </a:rPr>
            </a:br>
            <a:r>
              <a:rPr lang="en-US">
                <a:latin typeface="Bookman Old Style" charset="0"/>
              </a:rPr>
              <a:t>Alternative Cost Structures</a:t>
            </a:r>
          </a:p>
        </p:txBody>
      </p:sp>
      <p:sp>
        <p:nvSpPr>
          <p:cNvPr id="5" name="Text Box 3"/>
          <p:cNvSpPr txBox="1">
            <a:spLocks noChangeArrowheads="1"/>
          </p:cNvSpPr>
          <p:nvPr/>
        </p:nvSpPr>
        <p:spPr bwMode="auto">
          <a:xfrm>
            <a:off x="685800" y="1524000"/>
            <a:ext cx="76200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b="1" u="sng"/>
              <a:t>Given:</a:t>
            </a:r>
            <a:r>
              <a:rPr lang="en-US" b="1"/>
              <a:t> </a:t>
            </a:r>
            <a:r>
              <a:rPr lang="en-US"/>
              <a:t>Fixed costs of $134,400 are sufficient for monthly volumes less than or equal to 40 excursion trips. For every additional 40 trips, </a:t>
            </a:r>
            <a:r>
              <a:rPr lang="en-US">
                <a:latin typeface="Gill Sans MT" charset="0"/>
              </a:rPr>
              <a:t>Desert Adventures</a:t>
            </a:r>
            <a:r>
              <a:rPr lang="en-US"/>
              <a:t> must rent a machine for $19,600 per year. Original break-even was 48 units.</a:t>
            </a:r>
          </a:p>
        </p:txBody>
      </p:sp>
      <p:sp>
        <p:nvSpPr>
          <p:cNvPr id="6" name="Text Box 3">
            <a:extLst>
              <a:ext uri="{FF2B5EF4-FFF2-40B4-BE49-F238E27FC236}"/>
            </a:extLst>
          </p:cNvPr>
          <p:cNvSpPr txBox="1">
            <a:spLocks noChangeArrowheads="1"/>
          </p:cNvSpPr>
          <p:nvPr/>
        </p:nvSpPr>
        <p:spPr bwMode="auto">
          <a:xfrm>
            <a:off x="685800" y="3505200"/>
            <a:ext cx="7696200" cy="2308225"/>
          </a:xfrm>
          <a:prstGeom prst="rect">
            <a:avLst/>
          </a:prstGeom>
          <a:solidFill>
            <a:schemeClr val="accent6">
              <a:lumMod val="40000"/>
              <a:lumOff val="60000"/>
            </a:schemeClr>
          </a:solidFill>
          <a:ln w="9525">
            <a:solidFill>
              <a:schemeClr val="tx1"/>
            </a:solidFill>
            <a:miter lim="800000"/>
            <a:headEnd/>
            <a:tailEnd/>
          </a:ln>
        </p:spPr>
        <p:txBody>
          <a:bodyPr>
            <a:spAutoFit/>
          </a:bodyP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defRPr/>
            </a:pPr>
            <a:r>
              <a:rPr lang="en-US" sz="2400" b="1" dirty="0" smtClean="0">
                <a:latin typeface="Gill Sans"/>
                <a:cs typeface="Gill Sans"/>
              </a:rPr>
              <a:t>With the increased in fixed costs, Desert Adventures is no longer able to break-even by selling 48 units.</a:t>
            </a:r>
          </a:p>
          <a:p>
            <a:pPr>
              <a:defRPr/>
            </a:pPr>
            <a:endParaRPr lang="en-US" sz="2400" b="1" dirty="0" smtClean="0">
              <a:latin typeface="Gill Sans"/>
              <a:cs typeface="Gill Sans"/>
            </a:endParaRPr>
          </a:p>
          <a:p>
            <a:pPr>
              <a:defRPr/>
            </a:pPr>
            <a:r>
              <a:rPr lang="en-US" sz="2400" dirty="0" smtClean="0">
                <a:latin typeface="Gill Sans"/>
                <a:cs typeface="Gill Sans"/>
              </a:rPr>
              <a:t>($4,000 - $1,200) × 48 – ($134,400 + $19,600) = </a:t>
            </a:r>
          </a:p>
          <a:p>
            <a:pPr>
              <a:defRPr/>
            </a:pPr>
            <a:r>
              <a:rPr lang="en-US" sz="2400" dirty="0" smtClean="0">
                <a:latin typeface="Gill Sans"/>
                <a:cs typeface="Gill Sans"/>
              </a:rPr>
              <a:t>($19,600) net loss</a:t>
            </a:r>
          </a:p>
        </p:txBody>
      </p:sp>
      <p:sp>
        <p:nvSpPr>
          <p:cNvPr id="9" name="Rectangle 8">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3-4</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a:latin typeface="Bookman Old Style" charset="0"/>
              </a:rPr>
              <a:t>Extensions of the CVP Model:</a:t>
            </a:r>
            <a:br>
              <a:rPr lang="en-US">
                <a:latin typeface="Bookman Old Style" charset="0"/>
              </a:rPr>
            </a:br>
            <a:r>
              <a:rPr lang="en-US">
                <a:latin typeface="Bookman Old Style" charset="0"/>
              </a:rPr>
              <a:t>Alternative Cost Structures (2)</a:t>
            </a:r>
          </a:p>
        </p:txBody>
      </p:sp>
      <p:sp>
        <p:nvSpPr>
          <p:cNvPr id="33795" name="Text Box 3">
            <a:extLst>
              <a:ext uri="{FF2B5EF4-FFF2-40B4-BE49-F238E27FC236}"/>
            </a:extLst>
          </p:cNvPr>
          <p:cNvSpPr txBox="1">
            <a:spLocks noChangeArrowheads="1"/>
          </p:cNvSpPr>
          <p:nvPr/>
        </p:nvSpPr>
        <p:spPr bwMode="auto">
          <a:xfrm>
            <a:off x="381000" y="1828800"/>
            <a:ext cx="8305800" cy="1828800"/>
          </a:xfrm>
          <a:prstGeom prst="rect">
            <a:avLst/>
          </a:prstGeom>
          <a:solidFill>
            <a:schemeClr val="accent6">
              <a:lumMod val="40000"/>
              <a:lumOff val="60000"/>
            </a:schemeClr>
          </a:solidFill>
          <a:ln w="9525">
            <a:solidFill>
              <a:schemeClr val="tx1"/>
            </a:solidFill>
            <a:miter lim="800000"/>
            <a:headEnd/>
            <a:tailEnd/>
          </a:ln>
        </p:spPr>
        <p:txBody>
          <a:bodyP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defRPr/>
            </a:pPr>
            <a:r>
              <a:rPr lang="en-US" sz="2400" b="1" smtClean="0">
                <a:latin typeface="Gill Sans"/>
                <a:cs typeface="Gill Sans"/>
              </a:rPr>
              <a:t>What is the break-even using the new fixed cost containing the rental of the additional machine?</a:t>
            </a:r>
          </a:p>
          <a:p>
            <a:pPr>
              <a:defRPr/>
            </a:pPr>
            <a:endParaRPr lang="en-US" sz="2400" b="1" smtClean="0">
              <a:latin typeface="Gill Sans"/>
              <a:cs typeface="Gill Sans"/>
            </a:endParaRPr>
          </a:p>
          <a:p>
            <a:pPr>
              <a:defRPr/>
            </a:pPr>
            <a:r>
              <a:rPr lang="en-US" sz="2400" smtClean="0">
                <a:latin typeface="Gill Sans"/>
                <a:ea typeface="Arial" charset="0"/>
                <a:cs typeface="Gill Sans"/>
              </a:rPr>
              <a:t>Break-even units = ($134,400 + $19,600) ÷ $2,800 = 55 trips</a:t>
            </a:r>
            <a:endParaRPr lang="en-US" sz="2400" b="1" smtClean="0">
              <a:latin typeface="Gill Sans"/>
              <a:cs typeface="Gill Sans"/>
            </a:endParaRPr>
          </a:p>
        </p:txBody>
      </p:sp>
      <p:sp>
        <p:nvSpPr>
          <p:cNvPr id="8" name="Rectangle 7">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3-4</a:t>
            </a: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a:latin typeface="Bookman Old Style" charset="0"/>
              </a:rPr>
              <a:t>Assumptions and Limitations</a:t>
            </a:r>
            <a:br>
              <a:rPr lang="en-US">
                <a:latin typeface="Bookman Old Style" charset="0"/>
              </a:rPr>
            </a:br>
            <a:r>
              <a:rPr lang="en-US">
                <a:latin typeface="Bookman Old Style" charset="0"/>
              </a:rPr>
              <a:t>of CVP Analysis</a:t>
            </a:r>
          </a:p>
        </p:txBody>
      </p:sp>
      <p:sp>
        <p:nvSpPr>
          <p:cNvPr id="3" name="Rectangle 2">
            <a:extLst>
              <a:ext uri="{FF2B5EF4-FFF2-40B4-BE49-F238E27FC236}"/>
            </a:extLst>
          </p:cNvPr>
          <p:cNvSpPr/>
          <p:nvPr/>
        </p:nvSpPr>
        <p:spPr>
          <a:xfrm>
            <a:off x="2011363" y="1646238"/>
            <a:ext cx="5121275" cy="731837"/>
          </a:xfrm>
          <a:prstGeom prst="rect">
            <a:avLst/>
          </a:prstGeom>
          <a:solidFill>
            <a:schemeClr val="tx2">
              <a:lumMod val="20000"/>
              <a:lumOff val="80000"/>
            </a:schemeClr>
          </a:solidFill>
          <a:ln w="12700">
            <a:noFill/>
          </a:ln>
        </p:spPr>
        <p:txBody>
          <a:bodyPr wrap="none" anchor="ctr"/>
          <a:lstStyle/>
          <a:p>
            <a:pPr defTabSz="365760">
              <a:defRPr/>
            </a:pPr>
            <a:r>
              <a:rPr lang="en-US" sz="2400" b="1" dirty="0">
                <a:solidFill>
                  <a:srgbClr val="0000CC"/>
                </a:solidFill>
                <a:ea typeface="ＭＳ Ｐゴシック" panose="020B0600070205080204" pitchFamily="34" charset="-128"/>
                <a:cs typeface="+mn-cs"/>
              </a:rPr>
              <a:t>LO 3-5</a:t>
            </a:r>
            <a:r>
              <a:rPr lang="en-US" sz="2000" dirty="0">
                <a:ea typeface="ＭＳ Ｐゴシック" panose="020B0600070205080204" pitchFamily="34" charset="-128"/>
                <a:cs typeface="+mn-cs"/>
              </a:rPr>
              <a:t>	</a:t>
            </a:r>
            <a:r>
              <a:rPr lang="en-US" sz="2000" dirty="0">
                <a:ea typeface="ＭＳ Ｐゴシック" panose="020B0600070205080204" pitchFamily="34" charset="-128"/>
                <a:cs typeface="Arial" pitchFamily="34" charset="0"/>
              </a:rPr>
              <a:t>Understand the assumptions and</a:t>
            </a:r>
          </a:p>
          <a:p>
            <a:pPr defTabSz="365760">
              <a:defRPr/>
            </a:pPr>
            <a:r>
              <a:rPr lang="en-US" sz="2000" dirty="0">
                <a:ea typeface="ＭＳ Ｐゴシック" panose="020B0600070205080204" pitchFamily="34" charset="-128"/>
                <a:cs typeface="Arial" pitchFamily="34" charset="0"/>
              </a:rPr>
              <a:t>			limitations of CVP analysis.</a:t>
            </a:r>
          </a:p>
        </p:txBody>
      </p:sp>
      <p:sp>
        <p:nvSpPr>
          <p:cNvPr id="4" name="Text Box 6">
            <a:extLst>
              <a:ext uri="{FF2B5EF4-FFF2-40B4-BE49-F238E27FC236}"/>
            </a:extLst>
          </p:cNvPr>
          <p:cNvSpPr txBox="1">
            <a:spLocks noChangeArrowheads="1"/>
          </p:cNvSpPr>
          <p:nvPr/>
        </p:nvSpPr>
        <p:spPr bwMode="auto">
          <a:xfrm>
            <a:off x="1189038" y="2560638"/>
            <a:ext cx="6765925" cy="1189037"/>
          </a:xfrm>
          <a:prstGeom prst="rect">
            <a:avLst/>
          </a:prstGeom>
          <a:solidFill>
            <a:schemeClr val="accent1">
              <a:lumMod val="60000"/>
              <a:lumOff val="40000"/>
            </a:schemeClr>
          </a:solidFill>
          <a:ln w="12700">
            <a:solidFill>
              <a:schemeClr val="tx1"/>
            </a:solidFill>
            <a:miter lim="800000"/>
            <a:headEnd/>
            <a:tailEnd/>
          </a:ln>
        </p:spPr>
        <p:txBody>
          <a:bodyPr/>
          <a:lstStyle/>
          <a:p>
            <a:pPr defTabSz="365125">
              <a:defRPr/>
            </a:pPr>
            <a:r>
              <a:rPr lang="en-US" sz="2400" dirty="0">
                <a:latin typeface="Gill Sans"/>
                <a:ea typeface="ＭＳ Ｐゴシック" panose="020B0600070205080204" pitchFamily="34" charset="-128"/>
                <a:cs typeface="Gill Sans"/>
              </a:rPr>
              <a:t>Although the CVP model is a very strong tool, the output is dependent upon the assumptions made by cost analysts.  </a:t>
            </a:r>
          </a:p>
        </p:txBody>
      </p:sp>
      <p:sp>
        <p:nvSpPr>
          <p:cNvPr id="5" name="Text Box 6">
            <a:extLst>
              <a:ext uri="{FF2B5EF4-FFF2-40B4-BE49-F238E27FC236}"/>
            </a:extLst>
          </p:cNvPr>
          <p:cNvSpPr txBox="1">
            <a:spLocks noChangeArrowheads="1"/>
          </p:cNvSpPr>
          <p:nvPr/>
        </p:nvSpPr>
        <p:spPr bwMode="auto">
          <a:xfrm>
            <a:off x="1189038" y="3932238"/>
            <a:ext cx="6765925" cy="822325"/>
          </a:xfrm>
          <a:prstGeom prst="rect">
            <a:avLst/>
          </a:prstGeom>
          <a:solidFill>
            <a:schemeClr val="accent1">
              <a:lumMod val="60000"/>
              <a:lumOff val="40000"/>
            </a:schemeClr>
          </a:solidFill>
          <a:ln w="12700">
            <a:solidFill>
              <a:schemeClr val="tx1"/>
            </a:solidFill>
            <a:miter lim="800000"/>
            <a:headEnd/>
            <a:tailEnd/>
          </a:ln>
        </p:spPr>
        <p:txBody>
          <a:bodyPr/>
          <a:lstStyle/>
          <a:p>
            <a:pPr defTabSz="365125">
              <a:defRPr/>
            </a:pPr>
            <a:r>
              <a:rPr lang="en-US" sz="2400" dirty="0">
                <a:latin typeface="Gill Sans"/>
                <a:ea typeface="ＭＳ Ｐゴシック" panose="020B0600070205080204" pitchFamily="34" charset="-128"/>
                <a:cs typeface="Gill Sans"/>
              </a:rPr>
              <a:t>These assumptions include which costs are fixed and which are variable.</a:t>
            </a:r>
          </a:p>
        </p:txBody>
      </p:sp>
      <p:sp>
        <p:nvSpPr>
          <p:cNvPr id="7" name="Rectangle 6">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3-5</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a:latin typeface="Bookman Old Style" charset="0"/>
              </a:rPr>
              <a:t>Assumptions and Limitations</a:t>
            </a:r>
            <a:br>
              <a:rPr lang="en-US">
                <a:latin typeface="Bookman Old Style" charset="0"/>
              </a:rPr>
            </a:br>
            <a:r>
              <a:rPr lang="en-US">
                <a:latin typeface="Bookman Old Style" charset="0"/>
              </a:rPr>
              <a:t>of CVP Analysis (2)</a:t>
            </a:r>
          </a:p>
        </p:txBody>
      </p:sp>
      <p:sp>
        <p:nvSpPr>
          <p:cNvPr id="35843" name="Text Box 6">
            <a:extLst>
              <a:ext uri="{FF2B5EF4-FFF2-40B4-BE49-F238E27FC236}"/>
            </a:extLst>
          </p:cNvPr>
          <p:cNvSpPr txBox="1">
            <a:spLocks noChangeArrowheads="1"/>
          </p:cNvSpPr>
          <p:nvPr/>
        </p:nvSpPr>
        <p:spPr bwMode="auto">
          <a:xfrm>
            <a:off x="2544763" y="1752600"/>
            <a:ext cx="4054475" cy="1566863"/>
          </a:xfrm>
          <a:prstGeom prst="rect">
            <a:avLst/>
          </a:prstGeom>
          <a:solidFill>
            <a:schemeClr val="bg2">
              <a:lumMod val="90000"/>
            </a:schemeClr>
          </a:solidFill>
          <a:ln w="12700">
            <a:solidFill>
              <a:schemeClr val="tx1"/>
            </a:solidFill>
            <a:miter lim="800000"/>
            <a:headEnd/>
            <a:tailEnd/>
          </a:ln>
        </p:spPr>
        <p:txBody>
          <a:bodyPr/>
          <a:lstStyle/>
          <a:p>
            <a:pPr defTabSz="365125">
              <a:defRPr/>
            </a:pPr>
            <a:r>
              <a:rPr lang="en-US" sz="2400" dirty="0">
                <a:latin typeface="Gill Sans"/>
                <a:ea typeface="ＭＳ Ｐゴシック" panose="020B0600070205080204" pitchFamily="34" charset="-128"/>
                <a:cs typeface="Gill Sans"/>
              </a:rPr>
              <a:t>With the aid of software programs, many of the limitations have been eliminated. </a:t>
            </a:r>
          </a:p>
        </p:txBody>
      </p:sp>
      <p:sp>
        <p:nvSpPr>
          <p:cNvPr id="5" name="Text Box 6">
            <a:extLst>
              <a:ext uri="{FF2B5EF4-FFF2-40B4-BE49-F238E27FC236}"/>
            </a:extLst>
          </p:cNvPr>
          <p:cNvSpPr txBox="1">
            <a:spLocks noChangeArrowheads="1"/>
          </p:cNvSpPr>
          <p:nvPr/>
        </p:nvSpPr>
        <p:spPr bwMode="auto">
          <a:xfrm>
            <a:off x="2544763" y="3886200"/>
            <a:ext cx="4054475" cy="1570038"/>
          </a:xfrm>
          <a:prstGeom prst="rect">
            <a:avLst/>
          </a:prstGeom>
          <a:solidFill>
            <a:schemeClr val="bg2">
              <a:lumMod val="90000"/>
            </a:schemeClr>
          </a:solidFill>
          <a:ln w="12700">
            <a:solidFill>
              <a:schemeClr val="tx1"/>
            </a:solidFill>
            <a:miter lim="800000"/>
            <a:headEnd/>
            <a:tailEnd/>
          </a:ln>
        </p:spPr>
        <p:txBody>
          <a:bodyPr/>
          <a:lstStyle/>
          <a:p>
            <a:pPr defTabSz="365125">
              <a:defRPr/>
            </a:pPr>
            <a:r>
              <a:rPr lang="en-US" sz="2400" dirty="0">
                <a:latin typeface="Gill Sans"/>
                <a:ea typeface="ＭＳ Ｐゴシック" panose="020B0600070205080204" pitchFamily="34" charset="-128"/>
                <a:cs typeface="Gill Sans"/>
              </a:rPr>
              <a:t>Complicated cost structures are easily incorporated in CVP analysis when software tools are used.</a:t>
            </a:r>
          </a:p>
        </p:txBody>
      </p:sp>
      <p:sp>
        <p:nvSpPr>
          <p:cNvPr id="10" name="Rectangle 9">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3-5</a:t>
            </a: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3"/>
          <p:cNvSpPr>
            <a:spLocks noGrp="1"/>
          </p:cNvSpPr>
          <p:nvPr>
            <p:ph type="title"/>
          </p:nvPr>
        </p:nvSpPr>
        <p:spPr/>
        <p:txBody>
          <a:bodyPr/>
          <a:lstStyle/>
          <a:p>
            <a:r>
              <a:rPr lang="en-US">
                <a:latin typeface="Bookman Old Style" charset="0"/>
              </a:rPr>
              <a:t>End of Chapter 3</a:t>
            </a:r>
          </a:p>
        </p:txBody>
      </p:sp>
    </p:spTree>
  </p:cSld>
  <p:clrMapOvr>
    <a:masterClrMapping/>
  </p:clrMapOvr>
  <p:transition xmlns:p14="http://schemas.microsoft.com/office/powerpoint/2010/main" spd="med">
    <p:split orient="vert" dir="in"/>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381000" y="236538"/>
            <a:ext cx="8229600" cy="914400"/>
          </a:xfrm>
        </p:spPr>
        <p:txBody>
          <a:bodyPr/>
          <a:lstStyle/>
          <a:p>
            <a:pPr eaLnBrk="1" hangingPunct="1"/>
            <a:r>
              <a:rPr lang="en-US">
                <a:latin typeface="Bookman Old Style" charset="0"/>
              </a:rPr>
              <a:t>Cost-Volume-Profit Analysis</a:t>
            </a:r>
          </a:p>
        </p:txBody>
      </p:sp>
      <p:sp>
        <p:nvSpPr>
          <p:cNvPr id="3" name="Rectangle 2">
            <a:extLst>
              <a:ext uri="{FF2B5EF4-FFF2-40B4-BE49-F238E27FC236}"/>
            </a:extLst>
          </p:cNvPr>
          <p:cNvSpPr/>
          <p:nvPr/>
        </p:nvSpPr>
        <p:spPr>
          <a:xfrm>
            <a:off x="1736725" y="1646238"/>
            <a:ext cx="5670550" cy="731837"/>
          </a:xfrm>
          <a:prstGeom prst="rect">
            <a:avLst/>
          </a:prstGeom>
          <a:solidFill>
            <a:schemeClr val="tx2">
              <a:lumMod val="20000"/>
              <a:lumOff val="80000"/>
            </a:schemeClr>
          </a:solidFill>
          <a:ln w="12700">
            <a:noFill/>
          </a:ln>
        </p:spPr>
        <p:txBody>
          <a:bodyPr wrap="none" anchor="ctr"/>
          <a:lstStyle/>
          <a:p>
            <a:pPr defTabSz="365760">
              <a:defRPr/>
            </a:pPr>
            <a:r>
              <a:rPr lang="en-US" sz="2400" b="1" dirty="0">
                <a:solidFill>
                  <a:srgbClr val="0000CC"/>
                </a:solidFill>
                <a:ea typeface="ＭＳ Ｐゴシック" panose="020B0600070205080204" pitchFamily="34" charset="-128"/>
                <a:cs typeface="+mn-cs"/>
              </a:rPr>
              <a:t>LO 3-1</a:t>
            </a:r>
            <a:r>
              <a:rPr lang="en-US" sz="2000" dirty="0">
                <a:ea typeface="ＭＳ Ｐゴシック" panose="020B0600070205080204" pitchFamily="34" charset="-128"/>
                <a:cs typeface="+mn-cs"/>
              </a:rPr>
              <a:t>	</a:t>
            </a:r>
            <a:r>
              <a:rPr lang="en-US" sz="2000" dirty="0">
                <a:ea typeface="ＭＳ Ｐゴシック" panose="020B0600070205080204" pitchFamily="34" charset="-128"/>
                <a:cs typeface="Arial" pitchFamily="34" charset="0"/>
              </a:rPr>
              <a:t>Use cost-volume-profit (CVP) analysis</a:t>
            </a:r>
          </a:p>
          <a:p>
            <a:pPr defTabSz="365760">
              <a:defRPr/>
            </a:pPr>
            <a:r>
              <a:rPr lang="en-US" sz="2000" dirty="0">
                <a:ea typeface="ＭＳ Ｐゴシック" panose="020B0600070205080204" pitchFamily="34" charset="-128"/>
                <a:cs typeface="Arial" pitchFamily="34" charset="0"/>
              </a:rPr>
              <a:t>			to analyze decisions.</a:t>
            </a:r>
          </a:p>
        </p:txBody>
      </p:sp>
      <p:sp>
        <p:nvSpPr>
          <p:cNvPr id="5" name="Text Box 11">
            <a:extLst>
              <a:ext uri="{FF2B5EF4-FFF2-40B4-BE49-F238E27FC236}"/>
            </a:extLst>
          </p:cNvPr>
          <p:cNvSpPr txBox="1">
            <a:spLocks noChangeArrowheads="1"/>
          </p:cNvSpPr>
          <p:nvPr/>
        </p:nvSpPr>
        <p:spPr bwMode="auto">
          <a:xfrm>
            <a:off x="990600" y="3687763"/>
            <a:ext cx="4740275" cy="1646237"/>
          </a:xfrm>
          <a:prstGeom prst="rect">
            <a:avLst/>
          </a:prstGeom>
          <a:solidFill>
            <a:schemeClr val="bg1">
              <a:lumMod val="75000"/>
            </a:schemeClr>
          </a:solidFill>
          <a:ln w="9525">
            <a:solidFill>
              <a:schemeClr val="tx1"/>
            </a:solidFill>
            <a:miter lim="800000"/>
            <a:headEnd/>
            <a:tailEnd/>
          </a:ln>
        </p:spPr>
        <p:txBody>
          <a:bodyPr/>
          <a:lstStyle/>
          <a:p>
            <a:pPr defTabSz="273050">
              <a:defRPr/>
            </a:pPr>
            <a:r>
              <a:rPr lang="en-US" sz="2400" dirty="0">
                <a:solidFill>
                  <a:srgbClr val="000000"/>
                </a:solidFill>
                <a:latin typeface="Gill Sans"/>
                <a:ea typeface="ＭＳ Ｐゴシック" panose="020B0600070205080204" pitchFamily="34" charset="-128"/>
                <a:cs typeface="Gill Sans"/>
              </a:rPr>
              <a:t>CVP analysis explores the relationship between revenue, cost, and volume and their effect on profits.</a:t>
            </a:r>
          </a:p>
        </p:txBody>
      </p:sp>
      <p:pic>
        <p:nvPicPr>
          <p:cNvPr id="6" name="Rectangl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2857500"/>
            <a:ext cx="391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3-1</a:t>
            </a: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a:latin typeface="Bookman Old Style" charset="0"/>
              </a:rPr>
              <a:t>Profit Equation</a:t>
            </a:r>
          </a:p>
        </p:txBody>
      </p:sp>
      <p:sp>
        <p:nvSpPr>
          <p:cNvPr id="3" name="Text Box 3"/>
          <p:cNvSpPr txBox="1">
            <a:spLocks noChangeArrowheads="1"/>
          </p:cNvSpPr>
          <p:nvPr/>
        </p:nvSpPr>
        <p:spPr bwMode="auto">
          <a:xfrm>
            <a:off x="2925763" y="1463675"/>
            <a:ext cx="329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u="sng"/>
              <a:t>The Income Statement</a:t>
            </a:r>
          </a:p>
        </p:txBody>
      </p:sp>
      <p:sp>
        <p:nvSpPr>
          <p:cNvPr id="4" name="Text Box 3">
            <a:extLst>
              <a:ext uri="{FF2B5EF4-FFF2-40B4-BE49-F238E27FC236}"/>
            </a:extLst>
          </p:cNvPr>
          <p:cNvSpPr txBox="1">
            <a:spLocks noChangeArrowheads="1"/>
          </p:cNvSpPr>
          <p:nvPr/>
        </p:nvSpPr>
        <p:spPr bwMode="auto">
          <a:xfrm>
            <a:off x="3292475" y="2103438"/>
            <a:ext cx="2559050" cy="1189037"/>
          </a:xfrm>
          <a:prstGeom prst="rect">
            <a:avLst/>
          </a:prstGeom>
          <a:solidFill>
            <a:schemeClr val="accent6"/>
          </a:solidFill>
          <a:ln w="12700">
            <a:solidFill>
              <a:schemeClr val="tx1"/>
            </a:solidFill>
            <a:miter lim="800000"/>
            <a:headEnd/>
            <a:tailEnd/>
          </a:ln>
          <a:effectLst/>
        </p:spPr>
        <p:txBody>
          <a:bodyPr wrap="none"/>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sz="2400" dirty="0" smtClean="0">
                <a:cs typeface="Arial" charset="0"/>
              </a:rPr>
              <a:t>	Total revenues</a:t>
            </a:r>
          </a:p>
          <a:p>
            <a:pPr>
              <a:defRPr/>
            </a:pPr>
            <a:r>
              <a:rPr lang="en-US" sz="2400" u="sng" dirty="0" smtClean="0">
                <a:cs typeface="Arial" charset="0"/>
              </a:rPr>
              <a:t>–	Total costs        </a:t>
            </a:r>
          </a:p>
          <a:p>
            <a:pPr>
              <a:defRPr/>
            </a:pPr>
            <a:r>
              <a:rPr lang="en-US" sz="2400" dirty="0" smtClean="0">
                <a:cs typeface="Arial" charset="0"/>
              </a:rPr>
              <a:t>=	Operating profit</a:t>
            </a:r>
          </a:p>
        </p:txBody>
      </p:sp>
      <p:sp>
        <p:nvSpPr>
          <p:cNvPr id="5" name="Text Box 3"/>
          <p:cNvSpPr txBox="1">
            <a:spLocks noChangeArrowheads="1"/>
          </p:cNvSpPr>
          <p:nvPr/>
        </p:nvSpPr>
        <p:spPr bwMode="auto">
          <a:xfrm>
            <a:off x="1646238" y="3657600"/>
            <a:ext cx="5851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u="sng"/>
              <a:t>The Income Statement written horizontally</a:t>
            </a:r>
          </a:p>
        </p:txBody>
      </p:sp>
      <p:grpSp>
        <p:nvGrpSpPr>
          <p:cNvPr id="2" name="Group 15"/>
          <p:cNvGrpSpPr>
            <a:grpSpLocks/>
          </p:cNvGrpSpPr>
          <p:nvPr/>
        </p:nvGrpSpPr>
        <p:grpSpPr bwMode="auto">
          <a:xfrm>
            <a:off x="1096963" y="4114800"/>
            <a:ext cx="6950075" cy="914400"/>
            <a:chOff x="0" y="3931920"/>
            <a:chExt cx="6949440" cy="914400"/>
          </a:xfrm>
        </p:grpSpPr>
        <p:sp>
          <p:nvSpPr>
            <p:cNvPr id="14343" name="Text Box 16"/>
            <p:cNvSpPr txBox="1">
              <a:spLocks noChangeArrowheads="1"/>
            </p:cNvSpPr>
            <p:nvPr/>
          </p:nvSpPr>
          <p:spPr bwMode="auto">
            <a:xfrm>
              <a:off x="0" y="393192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Operating profit</a:t>
              </a:r>
            </a:p>
          </p:txBody>
        </p:sp>
        <p:sp>
          <p:nvSpPr>
            <p:cNvPr id="14344" name="Text Box 18"/>
            <p:cNvSpPr txBox="1">
              <a:spLocks noChangeArrowheads="1"/>
            </p:cNvSpPr>
            <p:nvPr/>
          </p:nvSpPr>
          <p:spPr bwMode="auto">
            <a:xfrm>
              <a:off x="0" y="438912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Profit</a:t>
              </a:r>
            </a:p>
          </p:txBody>
        </p:sp>
        <p:sp>
          <p:nvSpPr>
            <p:cNvPr id="14345" name="Text Box 19"/>
            <p:cNvSpPr txBox="1">
              <a:spLocks noChangeArrowheads="1"/>
            </p:cNvSpPr>
            <p:nvPr/>
          </p:nvSpPr>
          <p:spPr bwMode="auto">
            <a:xfrm>
              <a:off x="2286000" y="3931920"/>
              <a:ext cx="3642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a:t>
              </a:r>
            </a:p>
          </p:txBody>
        </p:sp>
        <p:sp>
          <p:nvSpPr>
            <p:cNvPr id="14346" name="Text Box 20"/>
            <p:cNvSpPr txBox="1">
              <a:spLocks noChangeArrowheads="1"/>
            </p:cNvSpPr>
            <p:nvPr/>
          </p:nvSpPr>
          <p:spPr bwMode="auto">
            <a:xfrm>
              <a:off x="2286000" y="4389120"/>
              <a:ext cx="36576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a:t>
              </a:r>
            </a:p>
          </p:txBody>
        </p:sp>
        <p:sp>
          <p:nvSpPr>
            <p:cNvPr id="14347" name="Text Box 21"/>
            <p:cNvSpPr txBox="1">
              <a:spLocks noChangeArrowheads="1"/>
            </p:cNvSpPr>
            <p:nvPr/>
          </p:nvSpPr>
          <p:spPr bwMode="auto">
            <a:xfrm>
              <a:off x="2743200" y="3931920"/>
              <a:ext cx="21031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Total revenues</a:t>
              </a:r>
            </a:p>
          </p:txBody>
        </p:sp>
        <p:sp>
          <p:nvSpPr>
            <p:cNvPr id="14348" name="Text Box 22"/>
            <p:cNvSpPr txBox="1">
              <a:spLocks noChangeArrowheads="1"/>
            </p:cNvSpPr>
            <p:nvPr/>
          </p:nvSpPr>
          <p:spPr bwMode="auto">
            <a:xfrm>
              <a:off x="4846320" y="3931920"/>
              <a:ext cx="36576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a:t>
              </a:r>
            </a:p>
          </p:txBody>
        </p:sp>
        <p:sp>
          <p:nvSpPr>
            <p:cNvPr id="14349" name="Text Box 23"/>
            <p:cNvSpPr txBox="1">
              <a:spLocks noChangeArrowheads="1"/>
            </p:cNvSpPr>
            <p:nvPr/>
          </p:nvSpPr>
          <p:spPr bwMode="auto">
            <a:xfrm>
              <a:off x="5303520" y="4389120"/>
              <a:ext cx="16459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TC</a:t>
              </a:r>
            </a:p>
          </p:txBody>
        </p:sp>
        <p:sp>
          <p:nvSpPr>
            <p:cNvPr id="14350" name="Text Box 24"/>
            <p:cNvSpPr txBox="1">
              <a:spLocks noChangeArrowheads="1"/>
            </p:cNvSpPr>
            <p:nvPr/>
          </p:nvSpPr>
          <p:spPr bwMode="auto">
            <a:xfrm>
              <a:off x="5303520" y="3931920"/>
              <a:ext cx="16459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Total costs</a:t>
              </a:r>
            </a:p>
          </p:txBody>
        </p:sp>
        <p:sp>
          <p:nvSpPr>
            <p:cNvPr id="14351" name="Text Box 25"/>
            <p:cNvSpPr txBox="1">
              <a:spLocks noChangeArrowheads="1"/>
            </p:cNvSpPr>
            <p:nvPr/>
          </p:nvSpPr>
          <p:spPr bwMode="auto">
            <a:xfrm>
              <a:off x="4846320" y="4389120"/>
              <a:ext cx="36576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a:t>
              </a:r>
            </a:p>
          </p:txBody>
        </p:sp>
        <p:sp>
          <p:nvSpPr>
            <p:cNvPr id="14352" name="Text Box 26"/>
            <p:cNvSpPr txBox="1">
              <a:spLocks noChangeArrowheads="1"/>
            </p:cNvSpPr>
            <p:nvPr/>
          </p:nvSpPr>
          <p:spPr bwMode="auto">
            <a:xfrm>
              <a:off x="2743200" y="4389120"/>
              <a:ext cx="21031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TR</a:t>
              </a:r>
            </a:p>
          </p:txBody>
        </p:sp>
      </p:grpSp>
      <p:sp>
        <p:nvSpPr>
          <p:cNvPr id="19" name="Rectangle 18">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3-1</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914400" y="3962400"/>
            <a:ext cx="7467600" cy="1828800"/>
          </a:xfrm>
          <a:prstGeom prst="rect">
            <a:avLst/>
          </a:prstGeom>
          <a:gradFill rotWithShape="1">
            <a:gsLst>
              <a:gs pos="0">
                <a:srgbClr val="FFCEAE"/>
              </a:gs>
              <a:gs pos="30000">
                <a:srgbClr val="FFBB89"/>
              </a:gs>
              <a:gs pos="45000">
                <a:srgbClr val="FFB57C"/>
              </a:gs>
              <a:gs pos="55000">
                <a:srgbClr val="FFB57C"/>
              </a:gs>
              <a:gs pos="73000">
                <a:srgbClr val="FFBB89"/>
              </a:gs>
              <a:gs pos="100000">
                <a:srgbClr val="FFCEAE"/>
              </a:gs>
            </a:gsLst>
            <a:lin ang="900000" scaled="1"/>
          </a:gradFill>
          <a:ln w="9525">
            <a:solidFill>
              <a:srgbClr val="F79646"/>
            </a:solidFill>
            <a:miter lim="800000"/>
            <a:headEnd/>
            <a:tailEnd/>
          </a:ln>
          <a:effectLst>
            <a:outerShdw blurRad="38100" dist="26940" dir="5400000" rotWithShape="0">
              <a:srgbClr val="000000">
                <a:alpha val="39998"/>
              </a:srgbClr>
            </a:outerShdw>
          </a:effectLst>
        </p:spPr>
        <p:txBody>
          <a:bodyPr anchor="ctr"/>
          <a:lstStyle>
            <a:lvl1pPr>
              <a:spcBef>
                <a:spcPts val="600"/>
              </a:spcBef>
              <a:buClr>
                <a:schemeClr val="accent1"/>
              </a:buClr>
              <a:buSzPct val="76000"/>
              <a:buFont typeface="Wingdings 3" pitchFamily="2" charset="2"/>
              <a:buChar char=""/>
              <a:defRPr sz="2600">
                <a:solidFill>
                  <a:schemeClr val="tx1"/>
                </a:solidFill>
                <a:latin typeface="Gill Sans MT" panose="020B0502020104020203" pitchFamily="34" charset="77"/>
                <a:ea typeface="ＭＳ Ｐゴシック" panose="020B0600070205080204" pitchFamily="34" charset="-128"/>
              </a:defRPr>
            </a:lvl1pPr>
            <a:lvl2pPr marL="742950" indent="-285750">
              <a:spcBef>
                <a:spcPts val="500"/>
              </a:spcBef>
              <a:buClr>
                <a:schemeClr val="accent2"/>
              </a:buClr>
              <a:buSzPct val="76000"/>
              <a:buFont typeface="Wingdings 3" pitchFamily="2" charset="2"/>
              <a:buChar char=""/>
              <a:defRPr sz="2300">
                <a:solidFill>
                  <a:schemeClr val="tx2"/>
                </a:solidFill>
                <a:latin typeface="Gill Sans MT" panose="020B0502020104020203" pitchFamily="34" charset="77"/>
                <a:ea typeface="ＭＳ Ｐゴシック" panose="020B0600070205080204" pitchFamily="34" charset="-128"/>
              </a:defRPr>
            </a:lvl2pPr>
            <a:lvl3pPr marL="1143000" indent="-228600">
              <a:spcBef>
                <a:spcPts val="500"/>
              </a:spcBef>
              <a:buClr>
                <a:srgbClr val="BCBCBC"/>
              </a:buClr>
              <a:buSzPct val="76000"/>
              <a:buFont typeface="Wingdings 3" pitchFamily="2" charset="2"/>
              <a:buChar char=""/>
              <a:defRPr sz="2000">
                <a:solidFill>
                  <a:schemeClr val="tx1"/>
                </a:solidFill>
                <a:latin typeface="Gill Sans MT" panose="020B0502020104020203" pitchFamily="34" charset="77"/>
                <a:ea typeface="ＭＳ Ｐゴシック" panose="020B0600070205080204" pitchFamily="34" charset="-128"/>
              </a:defRPr>
            </a:lvl3pPr>
            <a:lvl4pPr marL="1600200" indent="-228600">
              <a:spcBef>
                <a:spcPts val="400"/>
              </a:spcBef>
              <a:buClr>
                <a:srgbClr val="8BA2B4"/>
              </a:buClr>
              <a:buSzPct val="70000"/>
              <a:buFont typeface="Wingdings" pitchFamily="2" charset="2"/>
              <a:buChar char=""/>
              <a:defRPr sz="2000">
                <a:solidFill>
                  <a:schemeClr val="tx1"/>
                </a:solidFill>
                <a:latin typeface="Gill Sans MT" panose="020B0502020104020203" pitchFamily="34" charset="77"/>
                <a:ea typeface="ＭＳ Ｐゴシック" panose="020B0600070205080204" pitchFamily="34" charset="-128"/>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9pPr>
          </a:lstStyle>
          <a:p>
            <a:pPr algn="ctr" eaLnBrk="1" hangingPunct="1">
              <a:spcBef>
                <a:spcPct val="0"/>
              </a:spcBef>
              <a:buClrTx/>
              <a:buSzTx/>
              <a:buFontTx/>
              <a:buNone/>
              <a:defRPr/>
            </a:pPr>
            <a:endParaRPr lang="en-US" altLang="en-US" sz="1800" dirty="0">
              <a:solidFill>
                <a:srgbClr val="000000"/>
              </a:solidFill>
              <a:cs typeface="+mn-cs"/>
            </a:endParaRPr>
          </a:p>
        </p:txBody>
      </p:sp>
      <p:sp>
        <p:nvSpPr>
          <p:cNvPr id="11" name="Rectangle 10"/>
          <p:cNvSpPr>
            <a:spLocks noChangeArrowheads="1"/>
          </p:cNvSpPr>
          <p:nvPr/>
        </p:nvSpPr>
        <p:spPr bwMode="auto">
          <a:xfrm>
            <a:off x="914400" y="1600200"/>
            <a:ext cx="7467600" cy="1828800"/>
          </a:xfrm>
          <a:prstGeom prst="rect">
            <a:avLst/>
          </a:prstGeom>
          <a:gradFill rotWithShape="1">
            <a:gsLst>
              <a:gs pos="0">
                <a:srgbClr val="FFCEAE"/>
              </a:gs>
              <a:gs pos="30000">
                <a:srgbClr val="FFBB89"/>
              </a:gs>
              <a:gs pos="45000">
                <a:srgbClr val="FFB57C"/>
              </a:gs>
              <a:gs pos="55000">
                <a:srgbClr val="FFB57C"/>
              </a:gs>
              <a:gs pos="73000">
                <a:srgbClr val="FFBB89"/>
              </a:gs>
              <a:gs pos="100000">
                <a:srgbClr val="FFCEAE"/>
              </a:gs>
            </a:gsLst>
            <a:lin ang="900000" scaled="1"/>
          </a:gradFill>
          <a:ln w="9525">
            <a:solidFill>
              <a:srgbClr val="F79646"/>
            </a:solidFill>
            <a:miter lim="800000"/>
            <a:headEnd/>
            <a:tailEnd/>
          </a:ln>
          <a:effectLst>
            <a:outerShdw blurRad="38100" dist="26940" dir="5400000" rotWithShape="0">
              <a:srgbClr val="000000">
                <a:alpha val="39998"/>
              </a:srgbClr>
            </a:outerShdw>
          </a:effectLst>
        </p:spPr>
        <p:txBody>
          <a:bodyPr anchor="ctr"/>
          <a:lstStyle>
            <a:lvl1pPr>
              <a:spcBef>
                <a:spcPts val="600"/>
              </a:spcBef>
              <a:buClr>
                <a:schemeClr val="accent1"/>
              </a:buClr>
              <a:buSzPct val="76000"/>
              <a:buFont typeface="Wingdings 3" pitchFamily="2" charset="2"/>
              <a:buChar char=""/>
              <a:defRPr sz="2600">
                <a:solidFill>
                  <a:schemeClr val="tx1"/>
                </a:solidFill>
                <a:latin typeface="Gill Sans MT" panose="020B0502020104020203" pitchFamily="34" charset="77"/>
                <a:ea typeface="ＭＳ Ｐゴシック" panose="020B0600070205080204" pitchFamily="34" charset="-128"/>
              </a:defRPr>
            </a:lvl1pPr>
            <a:lvl2pPr marL="742950" indent="-285750">
              <a:spcBef>
                <a:spcPts val="500"/>
              </a:spcBef>
              <a:buClr>
                <a:schemeClr val="accent2"/>
              </a:buClr>
              <a:buSzPct val="76000"/>
              <a:buFont typeface="Wingdings 3" pitchFamily="2" charset="2"/>
              <a:buChar char=""/>
              <a:defRPr sz="2300">
                <a:solidFill>
                  <a:schemeClr val="tx2"/>
                </a:solidFill>
                <a:latin typeface="Gill Sans MT" panose="020B0502020104020203" pitchFamily="34" charset="77"/>
                <a:ea typeface="ＭＳ Ｐゴシック" panose="020B0600070205080204" pitchFamily="34" charset="-128"/>
              </a:defRPr>
            </a:lvl2pPr>
            <a:lvl3pPr marL="1143000" indent="-228600">
              <a:spcBef>
                <a:spcPts val="500"/>
              </a:spcBef>
              <a:buClr>
                <a:srgbClr val="BCBCBC"/>
              </a:buClr>
              <a:buSzPct val="76000"/>
              <a:buFont typeface="Wingdings 3" pitchFamily="2" charset="2"/>
              <a:buChar char=""/>
              <a:defRPr sz="2000">
                <a:solidFill>
                  <a:schemeClr val="tx1"/>
                </a:solidFill>
                <a:latin typeface="Gill Sans MT" panose="020B0502020104020203" pitchFamily="34" charset="77"/>
                <a:ea typeface="ＭＳ Ｐゴシック" panose="020B0600070205080204" pitchFamily="34" charset="-128"/>
              </a:defRPr>
            </a:lvl3pPr>
            <a:lvl4pPr marL="1600200" indent="-228600">
              <a:spcBef>
                <a:spcPts val="400"/>
              </a:spcBef>
              <a:buClr>
                <a:srgbClr val="8BA2B4"/>
              </a:buClr>
              <a:buSzPct val="70000"/>
              <a:buFont typeface="Wingdings" pitchFamily="2" charset="2"/>
              <a:buChar char=""/>
              <a:defRPr sz="2000">
                <a:solidFill>
                  <a:schemeClr val="tx1"/>
                </a:solidFill>
                <a:latin typeface="Gill Sans MT" panose="020B0502020104020203" pitchFamily="34" charset="77"/>
                <a:ea typeface="ＭＳ Ｐゴシック" panose="020B0600070205080204" pitchFamily="34" charset="-128"/>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9pPr>
          </a:lstStyle>
          <a:p>
            <a:pPr algn="ctr" eaLnBrk="1" hangingPunct="1">
              <a:spcBef>
                <a:spcPct val="0"/>
              </a:spcBef>
              <a:buClrTx/>
              <a:buSzTx/>
              <a:buFontTx/>
              <a:buNone/>
              <a:defRPr/>
            </a:pPr>
            <a:endParaRPr lang="en-US" altLang="en-US" sz="1800" dirty="0">
              <a:solidFill>
                <a:srgbClr val="000000"/>
              </a:solidFill>
              <a:cs typeface="+mn-cs"/>
            </a:endParaRPr>
          </a:p>
        </p:txBody>
      </p:sp>
      <p:sp>
        <p:nvSpPr>
          <p:cNvPr id="16387" name="Title 1"/>
          <p:cNvSpPr>
            <a:spLocks noGrp="1"/>
          </p:cNvSpPr>
          <p:nvPr>
            <p:ph type="title"/>
          </p:nvPr>
        </p:nvSpPr>
        <p:spPr/>
        <p:txBody>
          <a:bodyPr/>
          <a:lstStyle/>
          <a:p>
            <a:pPr eaLnBrk="1" hangingPunct="1"/>
            <a:r>
              <a:rPr lang="en-US">
                <a:latin typeface="Bookman Old Style" charset="0"/>
              </a:rPr>
              <a:t>Profit Equation (2)</a:t>
            </a:r>
          </a:p>
        </p:txBody>
      </p:sp>
      <p:sp>
        <p:nvSpPr>
          <p:cNvPr id="16388" name="Text Box 11"/>
          <p:cNvSpPr txBox="1">
            <a:spLocks noChangeArrowheads="1"/>
          </p:cNvSpPr>
          <p:nvPr/>
        </p:nvSpPr>
        <p:spPr bwMode="auto">
          <a:xfrm>
            <a:off x="1096963" y="1646238"/>
            <a:ext cx="695007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b="1" u="sng" dirty="0">
                <a:solidFill>
                  <a:srgbClr val="000000"/>
                </a:solidFill>
                <a:latin typeface="Gill Sans"/>
                <a:cs typeface="Gill Sans"/>
              </a:rPr>
              <a:t>Total revenue </a:t>
            </a:r>
            <a:r>
              <a:rPr lang="en-US" b="1" i="1" u="sng" dirty="0">
                <a:solidFill>
                  <a:srgbClr val="000000"/>
                </a:solidFill>
                <a:latin typeface="Gill Sans"/>
                <a:cs typeface="Gill Sans"/>
              </a:rPr>
              <a:t>(TR)</a:t>
            </a:r>
          </a:p>
          <a:p>
            <a:r>
              <a:rPr lang="en-US" i="1" dirty="0">
                <a:solidFill>
                  <a:srgbClr val="000000"/>
                </a:solidFill>
                <a:latin typeface="Gill Sans"/>
                <a:cs typeface="Gill Sans"/>
              </a:rPr>
              <a:t>      </a:t>
            </a:r>
            <a:r>
              <a:rPr lang="en-US" i="1" dirty="0" smtClean="0">
                <a:solidFill>
                  <a:srgbClr val="000000"/>
                </a:solidFill>
                <a:latin typeface="Gill Sans"/>
                <a:cs typeface="Gill Sans"/>
              </a:rPr>
              <a:t> </a:t>
            </a:r>
            <a:r>
              <a:rPr lang="en-US" dirty="0" smtClean="0">
                <a:solidFill>
                  <a:srgbClr val="000000"/>
                </a:solidFill>
                <a:latin typeface="Gill Sans"/>
                <a:cs typeface="Gill Sans"/>
              </a:rPr>
              <a:t>Selling </a:t>
            </a:r>
            <a:r>
              <a:rPr lang="en-US" dirty="0">
                <a:solidFill>
                  <a:srgbClr val="000000"/>
                </a:solidFill>
                <a:latin typeface="Gill Sans"/>
                <a:cs typeface="Gill Sans"/>
              </a:rPr>
              <a:t>price per unit </a:t>
            </a:r>
            <a:r>
              <a:rPr lang="en-US" i="1" dirty="0">
                <a:solidFill>
                  <a:srgbClr val="000000"/>
                </a:solidFill>
                <a:latin typeface="Gill Sans"/>
                <a:cs typeface="Gill Sans"/>
              </a:rPr>
              <a:t>(P)</a:t>
            </a:r>
            <a:endParaRPr lang="en-US" dirty="0">
              <a:solidFill>
                <a:srgbClr val="000000"/>
              </a:solidFill>
              <a:latin typeface="Gill Sans"/>
              <a:cs typeface="Gill Sans"/>
            </a:endParaRPr>
          </a:p>
          <a:p>
            <a:r>
              <a:rPr lang="en-US" dirty="0">
                <a:solidFill>
                  <a:srgbClr val="000000"/>
                </a:solidFill>
                <a:latin typeface="Gill Sans"/>
                <a:cs typeface="Gill Sans"/>
              </a:rPr>
              <a:t>	× Units of output produced and sold </a:t>
            </a:r>
            <a:r>
              <a:rPr lang="en-US" i="1" dirty="0">
                <a:solidFill>
                  <a:srgbClr val="000000"/>
                </a:solidFill>
                <a:latin typeface="Gill Sans"/>
                <a:cs typeface="Gill Sans"/>
              </a:rPr>
              <a:t>(X)</a:t>
            </a:r>
            <a:endParaRPr lang="en-US" dirty="0">
              <a:solidFill>
                <a:srgbClr val="000000"/>
              </a:solidFill>
              <a:latin typeface="Gill Sans"/>
              <a:cs typeface="Gill Sans"/>
            </a:endParaRPr>
          </a:p>
        </p:txBody>
      </p:sp>
      <p:sp>
        <p:nvSpPr>
          <p:cNvPr id="16389" name="Text Box 3"/>
          <p:cNvSpPr txBox="1">
            <a:spLocks noChangeArrowheads="1"/>
          </p:cNvSpPr>
          <p:nvPr/>
        </p:nvSpPr>
        <p:spPr bwMode="auto">
          <a:xfrm>
            <a:off x="3840163" y="2835275"/>
            <a:ext cx="146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a:latin typeface="Gill Sans"/>
                <a:cs typeface="Gill Sans"/>
              </a:rPr>
              <a:t>TR = PX</a:t>
            </a:r>
          </a:p>
        </p:txBody>
      </p:sp>
      <p:sp>
        <p:nvSpPr>
          <p:cNvPr id="16390" name="Text Box 11"/>
          <p:cNvSpPr txBox="1">
            <a:spLocks noChangeArrowheads="1"/>
          </p:cNvSpPr>
          <p:nvPr/>
        </p:nvSpPr>
        <p:spPr bwMode="auto">
          <a:xfrm>
            <a:off x="1096963" y="4022725"/>
            <a:ext cx="69500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b="1" u="sng" dirty="0">
                <a:solidFill>
                  <a:srgbClr val="000000"/>
                </a:solidFill>
                <a:latin typeface="Gill Sans"/>
                <a:cs typeface="Gill Sans"/>
              </a:rPr>
              <a:t>Total cost </a:t>
            </a:r>
            <a:r>
              <a:rPr lang="en-US" b="1" i="1" u="sng" dirty="0">
                <a:solidFill>
                  <a:srgbClr val="000000"/>
                </a:solidFill>
                <a:latin typeface="Gill Sans"/>
                <a:cs typeface="Gill Sans"/>
              </a:rPr>
              <a:t>(TC)</a:t>
            </a:r>
          </a:p>
          <a:p>
            <a:r>
              <a:rPr lang="en-US" i="1" dirty="0">
                <a:solidFill>
                  <a:srgbClr val="000000"/>
                </a:solidFill>
                <a:latin typeface="Gill Sans"/>
                <a:cs typeface="Gill Sans"/>
              </a:rPr>
              <a:t>     </a:t>
            </a:r>
            <a:r>
              <a:rPr lang="en-US" dirty="0">
                <a:solidFill>
                  <a:srgbClr val="000000"/>
                </a:solidFill>
                <a:latin typeface="Gill Sans"/>
                <a:cs typeface="Gill Sans"/>
              </a:rPr>
              <a:t> [Variable cost per unit </a:t>
            </a:r>
            <a:r>
              <a:rPr lang="en-US" i="1" dirty="0">
                <a:solidFill>
                  <a:srgbClr val="000000"/>
                </a:solidFill>
                <a:latin typeface="Gill Sans"/>
                <a:cs typeface="Gill Sans"/>
              </a:rPr>
              <a:t>(V)</a:t>
            </a:r>
            <a:r>
              <a:rPr lang="en-US" dirty="0">
                <a:solidFill>
                  <a:srgbClr val="000000"/>
                </a:solidFill>
                <a:latin typeface="Gill Sans"/>
                <a:cs typeface="Gill Sans"/>
              </a:rPr>
              <a:t> × Units of output</a:t>
            </a:r>
            <a:r>
              <a:rPr lang="en-US" i="1" dirty="0">
                <a:solidFill>
                  <a:srgbClr val="000000"/>
                </a:solidFill>
                <a:latin typeface="Gill Sans"/>
                <a:cs typeface="Gill Sans"/>
              </a:rPr>
              <a:t> (X)</a:t>
            </a:r>
            <a:r>
              <a:rPr lang="en-US" dirty="0">
                <a:solidFill>
                  <a:srgbClr val="000000"/>
                </a:solidFill>
                <a:latin typeface="Gill Sans"/>
                <a:cs typeface="Gill Sans"/>
              </a:rPr>
              <a:t>] </a:t>
            </a:r>
          </a:p>
          <a:p>
            <a:r>
              <a:rPr lang="en-US" dirty="0">
                <a:solidFill>
                  <a:srgbClr val="000000"/>
                </a:solidFill>
                <a:latin typeface="Gill Sans"/>
                <a:cs typeface="Gill Sans"/>
              </a:rPr>
              <a:t>	+ Fixed costs </a:t>
            </a:r>
            <a:r>
              <a:rPr lang="en-US" i="1" dirty="0">
                <a:solidFill>
                  <a:srgbClr val="000000"/>
                </a:solidFill>
                <a:latin typeface="Gill Sans"/>
                <a:cs typeface="Gill Sans"/>
              </a:rPr>
              <a:t>(F)</a:t>
            </a:r>
            <a:endParaRPr lang="en-US" dirty="0">
              <a:solidFill>
                <a:srgbClr val="000000"/>
              </a:solidFill>
              <a:latin typeface="Gill Sans"/>
              <a:cs typeface="Gill Sans"/>
            </a:endParaRPr>
          </a:p>
        </p:txBody>
      </p:sp>
      <p:sp>
        <p:nvSpPr>
          <p:cNvPr id="16391" name="Text Box 3"/>
          <p:cNvSpPr txBox="1">
            <a:spLocks noChangeArrowheads="1"/>
          </p:cNvSpPr>
          <p:nvPr/>
        </p:nvSpPr>
        <p:spPr bwMode="auto">
          <a:xfrm>
            <a:off x="3657600" y="5211763"/>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a:latin typeface="Gill Sans"/>
                <a:cs typeface="Gill Sans"/>
              </a:rPr>
              <a:t>TC = VX + F</a:t>
            </a:r>
          </a:p>
        </p:txBody>
      </p:sp>
      <p:sp>
        <p:nvSpPr>
          <p:cNvPr id="10" name="Rectangle 9">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3-1</a:t>
            </a: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304800" y="4495800"/>
            <a:ext cx="8686800" cy="990600"/>
          </a:xfrm>
          <a:prstGeom prst="rect">
            <a:avLst/>
          </a:prstGeom>
          <a:gradFill rotWithShape="1">
            <a:gsLst>
              <a:gs pos="0">
                <a:srgbClr val="BCCEF2"/>
              </a:gs>
              <a:gs pos="30000">
                <a:srgbClr val="9CBAEF"/>
              </a:gs>
              <a:gs pos="45000">
                <a:srgbClr val="91B3EE"/>
              </a:gs>
              <a:gs pos="55000">
                <a:srgbClr val="91B3EE"/>
              </a:gs>
              <a:gs pos="73000">
                <a:srgbClr val="9CBAEF"/>
              </a:gs>
              <a:gs pos="100000">
                <a:srgbClr val="BCCEF2"/>
              </a:gs>
            </a:gsLst>
            <a:lin ang="900000" scaled="1"/>
          </a:gradFill>
          <a:ln w="9525">
            <a:solidFill>
              <a:schemeClr val="accent1"/>
            </a:solidFill>
            <a:miter lim="800000"/>
            <a:headEnd/>
            <a:tailEnd/>
          </a:ln>
          <a:effectLst>
            <a:outerShdw blurRad="38100" dist="26940" dir="5400000" rotWithShape="0">
              <a:srgbClr val="000000">
                <a:alpha val="39998"/>
              </a:srgbClr>
            </a:outerShdw>
          </a:effectLst>
        </p:spPr>
        <p:txBody>
          <a:bodyPr anchor="ctr"/>
          <a:lstStyle>
            <a:lvl1pPr>
              <a:spcBef>
                <a:spcPts val="600"/>
              </a:spcBef>
              <a:buClr>
                <a:schemeClr val="accent1"/>
              </a:buClr>
              <a:buSzPct val="76000"/>
              <a:buFont typeface="Wingdings 3" pitchFamily="2" charset="2"/>
              <a:buChar char=""/>
              <a:defRPr sz="2600">
                <a:solidFill>
                  <a:schemeClr val="tx1"/>
                </a:solidFill>
                <a:latin typeface="Gill Sans MT" panose="020B0502020104020203" pitchFamily="34" charset="77"/>
                <a:ea typeface="ＭＳ Ｐゴシック" panose="020B0600070205080204" pitchFamily="34" charset="-128"/>
              </a:defRPr>
            </a:lvl1pPr>
            <a:lvl2pPr marL="742950" indent="-285750">
              <a:spcBef>
                <a:spcPts val="500"/>
              </a:spcBef>
              <a:buClr>
                <a:schemeClr val="accent2"/>
              </a:buClr>
              <a:buSzPct val="76000"/>
              <a:buFont typeface="Wingdings 3" pitchFamily="2" charset="2"/>
              <a:buChar char=""/>
              <a:defRPr sz="2300">
                <a:solidFill>
                  <a:schemeClr val="tx2"/>
                </a:solidFill>
                <a:latin typeface="Gill Sans MT" panose="020B0502020104020203" pitchFamily="34" charset="77"/>
                <a:ea typeface="ＭＳ Ｐゴシック" panose="020B0600070205080204" pitchFamily="34" charset="-128"/>
              </a:defRPr>
            </a:lvl2pPr>
            <a:lvl3pPr marL="1143000" indent="-228600">
              <a:spcBef>
                <a:spcPts val="500"/>
              </a:spcBef>
              <a:buClr>
                <a:srgbClr val="BCBCBC"/>
              </a:buClr>
              <a:buSzPct val="76000"/>
              <a:buFont typeface="Wingdings 3" pitchFamily="2" charset="2"/>
              <a:buChar char=""/>
              <a:defRPr sz="2000">
                <a:solidFill>
                  <a:schemeClr val="tx1"/>
                </a:solidFill>
                <a:latin typeface="Gill Sans MT" panose="020B0502020104020203" pitchFamily="34" charset="77"/>
                <a:ea typeface="ＭＳ Ｐゴシック" panose="020B0600070205080204" pitchFamily="34" charset="-128"/>
              </a:defRPr>
            </a:lvl3pPr>
            <a:lvl4pPr marL="1600200" indent="-228600">
              <a:spcBef>
                <a:spcPts val="400"/>
              </a:spcBef>
              <a:buClr>
                <a:srgbClr val="8BA2B4"/>
              </a:buClr>
              <a:buSzPct val="70000"/>
              <a:buFont typeface="Wingdings" pitchFamily="2" charset="2"/>
              <a:buChar char=""/>
              <a:defRPr sz="2000">
                <a:solidFill>
                  <a:schemeClr val="tx1"/>
                </a:solidFill>
                <a:latin typeface="Gill Sans MT" panose="020B0502020104020203" pitchFamily="34" charset="77"/>
                <a:ea typeface="ＭＳ Ｐゴシック" panose="020B0600070205080204" pitchFamily="34" charset="-128"/>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9pPr>
          </a:lstStyle>
          <a:p>
            <a:pPr algn="ctr" eaLnBrk="1" hangingPunct="1">
              <a:spcBef>
                <a:spcPct val="0"/>
              </a:spcBef>
              <a:buClrTx/>
              <a:buSzTx/>
              <a:buFontTx/>
              <a:buNone/>
              <a:defRPr/>
            </a:pPr>
            <a:endParaRPr lang="en-US" altLang="en-US" sz="1800" dirty="0">
              <a:solidFill>
                <a:srgbClr val="000000"/>
              </a:solidFill>
              <a:cs typeface="+mn-cs"/>
            </a:endParaRPr>
          </a:p>
        </p:txBody>
      </p:sp>
      <p:sp>
        <p:nvSpPr>
          <p:cNvPr id="9" name="Rectangle 8"/>
          <p:cNvSpPr>
            <a:spLocks noChangeArrowheads="1"/>
          </p:cNvSpPr>
          <p:nvPr/>
        </p:nvSpPr>
        <p:spPr bwMode="auto">
          <a:xfrm>
            <a:off x="320675" y="1905000"/>
            <a:ext cx="4876800" cy="2133600"/>
          </a:xfrm>
          <a:prstGeom prst="rect">
            <a:avLst/>
          </a:prstGeom>
          <a:gradFill rotWithShape="1">
            <a:gsLst>
              <a:gs pos="0">
                <a:srgbClr val="BCCEF2"/>
              </a:gs>
              <a:gs pos="30000">
                <a:srgbClr val="9CBAEF"/>
              </a:gs>
              <a:gs pos="45000">
                <a:srgbClr val="91B3EE"/>
              </a:gs>
              <a:gs pos="55000">
                <a:srgbClr val="91B3EE"/>
              </a:gs>
              <a:gs pos="73000">
                <a:srgbClr val="9CBAEF"/>
              </a:gs>
              <a:gs pos="100000">
                <a:srgbClr val="BCCEF2"/>
              </a:gs>
            </a:gsLst>
            <a:lin ang="900000" scaled="1"/>
          </a:gradFill>
          <a:ln w="9525">
            <a:solidFill>
              <a:schemeClr val="accent1"/>
            </a:solidFill>
            <a:miter lim="800000"/>
            <a:headEnd/>
            <a:tailEnd/>
          </a:ln>
          <a:effectLst>
            <a:outerShdw blurRad="38100" dist="26940" dir="5400000" rotWithShape="0">
              <a:srgbClr val="000000">
                <a:alpha val="39998"/>
              </a:srgbClr>
            </a:outerShdw>
          </a:effectLst>
        </p:spPr>
        <p:txBody>
          <a:bodyPr anchor="ctr"/>
          <a:lstStyle>
            <a:lvl1pPr>
              <a:spcBef>
                <a:spcPts val="600"/>
              </a:spcBef>
              <a:buClr>
                <a:schemeClr val="accent1"/>
              </a:buClr>
              <a:buSzPct val="76000"/>
              <a:buFont typeface="Wingdings 3" pitchFamily="2" charset="2"/>
              <a:buChar char=""/>
              <a:defRPr sz="2600">
                <a:solidFill>
                  <a:schemeClr val="tx1"/>
                </a:solidFill>
                <a:latin typeface="Gill Sans MT" panose="020B0502020104020203" pitchFamily="34" charset="77"/>
                <a:ea typeface="ＭＳ Ｐゴシック" panose="020B0600070205080204" pitchFamily="34" charset="-128"/>
              </a:defRPr>
            </a:lvl1pPr>
            <a:lvl2pPr marL="742950" indent="-285750">
              <a:spcBef>
                <a:spcPts val="500"/>
              </a:spcBef>
              <a:buClr>
                <a:schemeClr val="accent2"/>
              </a:buClr>
              <a:buSzPct val="76000"/>
              <a:buFont typeface="Wingdings 3" pitchFamily="2" charset="2"/>
              <a:buChar char=""/>
              <a:defRPr sz="2300">
                <a:solidFill>
                  <a:schemeClr val="tx2"/>
                </a:solidFill>
                <a:latin typeface="Gill Sans MT" panose="020B0502020104020203" pitchFamily="34" charset="77"/>
                <a:ea typeface="ＭＳ Ｐゴシック" panose="020B0600070205080204" pitchFamily="34" charset="-128"/>
              </a:defRPr>
            </a:lvl2pPr>
            <a:lvl3pPr marL="1143000" indent="-228600">
              <a:spcBef>
                <a:spcPts val="500"/>
              </a:spcBef>
              <a:buClr>
                <a:srgbClr val="BCBCBC"/>
              </a:buClr>
              <a:buSzPct val="76000"/>
              <a:buFont typeface="Wingdings 3" pitchFamily="2" charset="2"/>
              <a:buChar char=""/>
              <a:defRPr sz="2000">
                <a:solidFill>
                  <a:schemeClr val="tx1"/>
                </a:solidFill>
                <a:latin typeface="Gill Sans MT" panose="020B0502020104020203" pitchFamily="34" charset="77"/>
                <a:ea typeface="ＭＳ Ｐゴシック" panose="020B0600070205080204" pitchFamily="34" charset="-128"/>
              </a:defRPr>
            </a:lvl3pPr>
            <a:lvl4pPr marL="1600200" indent="-228600">
              <a:spcBef>
                <a:spcPts val="400"/>
              </a:spcBef>
              <a:buClr>
                <a:srgbClr val="8BA2B4"/>
              </a:buClr>
              <a:buSzPct val="70000"/>
              <a:buFont typeface="Wingdings" pitchFamily="2" charset="2"/>
              <a:buChar char=""/>
              <a:defRPr sz="2000">
                <a:solidFill>
                  <a:schemeClr val="tx1"/>
                </a:solidFill>
                <a:latin typeface="Gill Sans MT" panose="020B0502020104020203" pitchFamily="34" charset="77"/>
                <a:ea typeface="ＭＳ Ｐゴシック" panose="020B0600070205080204" pitchFamily="34" charset="-128"/>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anose="020B0502020104020203" pitchFamily="34" charset="77"/>
                <a:ea typeface="ＭＳ Ｐゴシック" panose="020B0600070205080204" pitchFamily="34" charset="-128"/>
              </a:defRPr>
            </a:lvl9pPr>
          </a:lstStyle>
          <a:p>
            <a:pPr algn="ctr" eaLnBrk="1" hangingPunct="1">
              <a:spcBef>
                <a:spcPct val="0"/>
              </a:spcBef>
              <a:buClrTx/>
              <a:buSzTx/>
              <a:buFontTx/>
              <a:buNone/>
              <a:defRPr/>
            </a:pPr>
            <a:endParaRPr lang="en-US" altLang="en-US" sz="1800" dirty="0">
              <a:solidFill>
                <a:srgbClr val="000000"/>
              </a:solidFill>
              <a:cs typeface="+mn-cs"/>
            </a:endParaRPr>
          </a:p>
        </p:txBody>
      </p:sp>
      <p:sp>
        <p:nvSpPr>
          <p:cNvPr id="18435" name="Title 1"/>
          <p:cNvSpPr>
            <a:spLocks noGrp="1"/>
          </p:cNvSpPr>
          <p:nvPr>
            <p:ph type="title"/>
          </p:nvPr>
        </p:nvSpPr>
        <p:spPr/>
        <p:txBody>
          <a:bodyPr/>
          <a:lstStyle/>
          <a:p>
            <a:pPr eaLnBrk="1" hangingPunct="1"/>
            <a:r>
              <a:rPr lang="en-US">
                <a:latin typeface="Bookman Old Style" charset="0"/>
              </a:rPr>
              <a:t>Profit Equation (3)</a:t>
            </a:r>
          </a:p>
        </p:txBody>
      </p:sp>
      <p:sp>
        <p:nvSpPr>
          <p:cNvPr id="18436" name="Text Box 3"/>
          <p:cNvSpPr txBox="1">
            <a:spLocks noChangeArrowheads="1"/>
          </p:cNvSpPr>
          <p:nvPr/>
        </p:nvSpPr>
        <p:spPr bwMode="auto">
          <a:xfrm>
            <a:off x="304800" y="2027238"/>
            <a:ext cx="47561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latin typeface="Gill Sans"/>
                <a:cs typeface="Gill Sans"/>
              </a:rPr>
              <a:t>Profit 	= Total revenue – Total costs</a:t>
            </a:r>
          </a:p>
          <a:p>
            <a:r>
              <a:rPr lang="en-US" dirty="0">
                <a:latin typeface="Gill Sans"/>
                <a:cs typeface="Gill Sans"/>
              </a:rPr>
              <a:t>			= </a:t>
            </a:r>
            <a:r>
              <a:rPr lang="en-US" i="1" dirty="0">
                <a:latin typeface="Gill Sans"/>
                <a:cs typeface="Gill Sans"/>
              </a:rPr>
              <a:t>TR – TC</a:t>
            </a:r>
          </a:p>
          <a:p>
            <a:r>
              <a:rPr lang="en-US" i="1" dirty="0">
                <a:latin typeface="Gill Sans"/>
                <a:cs typeface="Gill Sans"/>
              </a:rPr>
              <a:t>	TC	= VX </a:t>
            </a:r>
            <a:r>
              <a:rPr lang="en-US" dirty="0">
                <a:latin typeface="Gill Sans"/>
                <a:cs typeface="Gill Sans"/>
              </a:rPr>
              <a:t>+ </a:t>
            </a:r>
            <a:r>
              <a:rPr lang="en-US" i="1" dirty="0">
                <a:latin typeface="Gill Sans"/>
                <a:cs typeface="Gill Sans"/>
              </a:rPr>
              <a:t>F</a:t>
            </a:r>
            <a:endParaRPr lang="en-US" dirty="0">
              <a:latin typeface="Gill Sans"/>
              <a:cs typeface="Gill Sans"/>
            </a:endParaRPr>
          </a:p>
        </p:txBody>
      </p:sp>
      <p:sp>
        <p:nvSpPr>
          <p:cNvPr id="18437" name="Text Box 3"/>
          <p:cNvSpPr txBox="1">
            <a:spLocks noChangeArrowheads="1"/>
          </p:cNvSpPr>
          <p:nvPr/>
        </p:nvSpPr>
        <p:spPr bwMode="auto">
          <a:xfrm>
            <a:off x="396875" y="3489325"/>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Gill Sans"/>
                <a:cs typeface="Gill Sans"/>
              </a:rPr>
              <a:t>Therefore, Profit = </a:t>
            </a:r>
            <a:r>
              <a:rPr lang="en-US" i="1">
                <a:latin typeface="Gill Sans"/>
                <a:cs typeface="Gill Sans"/>
              </a:rPr>
              <a:t>PX – (VX + F)</a:t>
            </a:r>
          </a:p>
        </p:txBody>
      </p:sp>
      <p:sp>
        <p:nvSpPr>
          <p:cNvPr id="18438" name="Text Box 3"/>
          <p:cNvSpPr txBox="1">
            <a:spLocks noChangeArrowheads="1"/>
          </p:cNvSpPr>
          <p:nvPr/>
        </p:nvSpPr>
        <p:spPr bwMode="auto">
          <a:xfrm>
            <a:off x="274638" y="4618038"/>
            <a:ext cx="8594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Gill Sans"/>
                <a:cs typeface="Gill Sans"/>
              </a:rPr>
              <a:t>Profit	= (Price – Variable costs) × Units of output – Fixed costs</a:t>
            </a:r>
          </a:p>
          <a:p>
            <a:r>
              <a:rPr lang="en-US">
                <a:latin typeface="Gill Sans"/>
                <a:cs typeface="Gill Sans"/>
              </a:rPr>
              <a:t>			= </a:t>
            </a:r>
            <a:r>
              <a:rPr lang="en-US" i="1">
                <a:latin typeface="Gill Sans"/>
                <a:cs typeface="Gill Sans"/>
              </a:rPr>
              <a:t>X</a:t>
            </a:r>
            <a:r>
              <a:rPr lang="en-US">
                <a:latin typeface="Gill Sans"/>
                <a:cs typeface="Gill Sans"/>
              </a:rPr>
              <a:t>(</a:t>
            </a:r>
            <a:r>
              <a:rPr lang="en-US" i="1">
                <a:latin typeface="Gill Sans"/>
                <a:cs typeface="Gill Sans"/>
              </a:rPr>
              <a:t>P</a:t>
            </a:r>
            <a:r>
              <a:rPr lang="en-US">
                <a:latin typeface="Gill Sans"/>
                <a:cs typeface="Gill Sans"/>
              </a:rPr>
              <a:t> – </a:t>
            </a:r>
            <a:r>
              <a:rPr lang="en-US" i="1">
                <a:latin typeface="Gill Sans"/>
                <a:cs typeface="Gill Sans"/>
              </a:rPr>
              <a:t>V</a:t>
            </a:r>
            <a:r>
              <a:rPr lang="en-US">
                <a:latin typeface="Gill Sans"/>
                <a:cs typeface="Gill Sans"/>
              </a:rPr>
              <a:t>)</a:t>
            </a:r>
            <a:r>
              <a:rPr lang="en-US" i="1">
                <a:latin typeface="Gill Sans"/>
                <a:cs typeface="Gill Sans"/>
              </a:rPr>
              <a:t> – F</a:t>
            </a:r>
            <a:endParaRPr lang="en-US">
              <a:latin typeface="Gill Sans"/>
              <a:cs typeface="Gill Sans"/>
            </a:endParaRPr>
          </a:p>
        </p:txBody>
      </p:sp>
      <p:sp>
        <p:nvSpPr>
          <p:cNvPr id="8" name="Rectangle 7">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3-1</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atin typeface="Bookman Old Style" charset="0"/>
              </a:rPr>
              <a:t>Contribution Margin</a:t>
            </a:r>
          </a:p>
        </p:txBody>
      </p:sp>
      <p:sp>
        <p:nvSpPr>
          <p:cNvPr id="3" name="Text Box 3">
            <a:extLst>
              <a:ext uri="{FF2B5EF4-FFF2-40B4-BE49-F238E27FC236}"/>
            </a:extLst>
          </p:cNvPr>
          <p:cNvSpPr txBox="1">
            <a:spLocks noChangeArrowheads="1"/>
          </p:cNvSpPr>
          <p:nvPr/>
        </p:nvSpPr>
        <p:spPr bwMode="auto">
          <a:xfrm>
            <a:off x="457200" y="1646238"/>
            <a:ext cx="8229600" cy="457200"/>
          </a:xfrm>
          <a:prstGeom prst="rect">
            <a:avLst/>
          </a:prstGeom>
          <a:solidFill>
            <a:schemeClr val="bg2">
              <a:lumMod val="75000"/>
            </a:schemeClr>
          </a:solidFill>
          <a:ln w="9525">
            <a:solidFill>
              <a:srgbClr val="003300"/>
            </a:solidFill>
            <a:miter lim="800000"/>
            <a:headEnd/>
            <a:tailEnd/>
          </a:ln>
        </p:spPr>
        <p:txBody>
          <a:bodyPr wrap="none"/>
          <a:lstStyle/>
          <a:p>
            <a:pPr defTabSz="273050">
              <a:defRPr/>
            </a:pPr>
            <a:r>
              <a:rPr lang="en-US" sz="2400" dirty="0">
                <a:latin typeface="Gill Sans"/>
                <a:ea typeface="ＭＳ Ｐゴシック" panose="020B0600070205080204" pitchFamily="34" charset="-128"/>
                <a:cs typeface="Gill Sans"/>
              </a:rPr>
              <a:t>This is the difference between price and variable cost.</a:t>
            </a:r>
          </a:p>
        </p:txBody>
      </p:sp>
      <p:sp>
        <p:nvSpPr>
          <p:cNvPr id="4" name="Text Box 3">
            <a:extLst>
              <a:ext uri="{FF2B5EF4-FFF2-40B4-BE49-F238E27FC236}"/>
            </a:extLst>
          </p:cNvPr>
          <p:cNvSpPr txBox="1">
            <a:spLocks noChangeArrowheads="1"/>
          </p:cNvSpPr>
          <p:nvPr/>
        </p:nvSpPr>
        <p:spPr bwMode="auto">
          <a:xfrm>
            <a:off x="457200" y="2397125"/>
            <a:ext cx="8229600" cy="823913"/>
          </a:xfrm>
          <a:prstGeom prst="rect">
            <a:avLst/>
          </a:prstGeom>
          <a:solidFill>
            <a:schemeClr val="bg2">
              <a:lumMod val="75000"/>
            </a:schemeClr>
          </a:solidFill>
          <a:ln w="9525">
            <a:solidFill>
              <a:srgbClr val="003300"/>
            </a:solidFill>
            <a:miter lim="800000"/>
            <a:headEnd/>
            <a:tailEnd/>
          </a:ln>
        </p:spPr>
        <p:txBody>
          <a:bodyPr/>
          <a:lstStyle/>
          <a:p>
            <a:pPr defTabSz="273050">
              <a:defRPr/>
            </a:pPr>
            <a:r>
              <a:rPr lang="en-US" sz="2400" dirty="0">
                <a:solidFill>
                  <a:srgbClr val="000000"/>
                </a:solidFill>
                <a:latin typeface="Gill Sans"/>
                <a:ea typeface="ＭＳ Ｐゴシック" panose="020B0600070205080204" pitchFamily="34" charset="-128"/>
                <a:cs typeface="Gill Sans"/>
              </a:rPr>
              <a:t>It is what is leftover to cover fixed costs and then add to operating profit.</a:t>
            </a:r>
          </a:p>
        </p:txBody>
      </p:sp>
      <p:sp>
        <p:nvSpPr>
          <p:cNvPr id="5" name="Text Box 3"/>
          <p:cNvSpPr txBox="1">
            <a:spLocks noChangeArrowheads="1"/>
          </p:cNvSpPr>
          <p:nvPr/>
        </p:nvSpPr>
        <p:spPr bwMode="auto">
          <a:xfrm>
            <a:off x="457200" y="3516313"/>
            <a:ext cx="8229600" cy="457200"/>
          </a:xfrm>
          <a:prstGeom prst="rect">
            <a:avLst/>
          </a:prstGeom>
          <a:gradFill rotWithShape="1">
            <a:gsLst>
              <a:gs pos="0">
                <a:srgbClr val="F4BBBB"/>
              </a:gs>
              <a:gs pos="30000">
                <a:srgbClr val="F19C9B"/>
              </a:gs>
              <a:gs pos="45000">
                <a:srgbClr val="F1918F"/>
              </a:gs>
              <a:gs pos="55000">
                <a:srgbClr val="F1918F"/>
              </a:gs>
              <a:gs pos="73000">
                <a:srgbClr val="F19C9B"/>
              </a:gs>
              <a:gs pos="100000">
                <a:srgbClr val="F4BBBB"/>
              </a:gs>
            </a:gsLst>
            <a:lin ang="900000" scaled="1"/>
          </a:gradFill>
          <a:ln w="9525">
            <a:solidFill>
              <a:schemeClr val="accent2"/>
            </a:solidFill>
            <a:miter lim="800000"/>
            <a:headEnd/>
            <a:tailEnd/>
          </a:ln>
          <a:effectLst>
            <a:outerShdw blurRad="38100" dist="26940" dir="5400000" rotWithShape="0">
              <a:srgbClr val="000000">
                <a:alpha val="39998"/>
              </a:srgbClr>
            </a:outerShdw>
          </a:effectLst>
        </p:spPr>
        <p:txBody>
          <a:bodyPr wrap="none"/>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defRPr/>
            </a:pPr>
            <a:r>
              <a:rPr lang="en-US" sz="2400" dirty="0" smtClean="0">
                <a:solidFill>
                  <a:srgbClr val="000000"/>
                </a:solidFill>
                <a:latin typeface="Gill Sans"/>
                <a:cs typeface="Gill Sans"/>
              </a:rPr>
              <a:t>Contribution margin = Price per unit – Variable cost per unit</a:t>
            </a:r>
            <a:endParaRPr lang="en-US" sz="2400" i="1" dirty="0" smtClean="0">
              <a:solidFill>
                <a:srgbClr val="000000"/>
              </a:solidFill>
              <a:latin typeface="Gill Sans"/>
              <a:cs typeface="Gill Sans"/>
            </a:endParaRPr>
          </a:p>
        </p:txBody>
      </p:sp>
      <p:sp>
        <p:nvSpPr>
          <p:cNvPr id="7" name="Text Box 3"/>
          <p:cNvSpPr txBox="1">
            <a:spLocks noChangeArrowheads="1"/>
          </p:cNvSpPr>
          <p:nvPr/>
        </p:nvSpPr>
        <p:spPr bwMode="auto">
          <a:xfrm>
            <a:off x="4114800" y="4267200"/>
            <a:ext cx="914400" cy="457200"/>
          </a:xfrm>
          <a:prstGeom prst="rect">
            <a:avLst/>
          </a:prstGeom>
          <a:gradFill rotWithShape="1">
            <a:gsLst>
              <a:gs pos="0">
                <a:srgbClr val="F4BBBB"/>
              </a:gs>
              <a:gs pos="30000">
                <a:srgbClr val="F19C9B"/>
              </a:gs>
              <a:gs pos="45000">
                <a:srgbClr val="F1918F"/>
              </a:gs>
              <a:gs pos="55000">
                <a:srgbClr val="F1918F"/>
              </a:gs>
              <a:gs pos="73000">
                <a:srgbClr val="F19C9B"/>
              </a:gs>
              <a:gs pos="100000">
                <a:srgbClr val="F4BBBB"/>
              </a:gs>
            </a:gsLst>
            <a:lin ang="900000" scaled="1"/>
          </a:gradFill>
          <a:ln w="9525">
            <a:solidFill>
              <a:schemeClr val="accent2"/>
            </a:solidFill>
            <a:miter lim="800000"/>
            <a:headEnd/>
            <a:tailEnd/>
          </a:ln>
          <a:effectLst>
            <a:outerShdw blurRad="38100" dist="26940" dir="5400000" rotWithShape="0">
              <a:srgbClr val="000000">
                <a:alpha val="39998"/>
              </a:srgbClr>
            </a:outerShdw>
          </a:effectLst>
        </p:spPr>
        <p:txBody>
          <a:bodyPr wrap="none"/>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sz="2400" i="1" dirty="0" smtClean="0">
                <a:solidFill>
                  <a:srgbClr val="000000"/>
                </a:solidFill>
                <a:latin typeface="Gill Sans"/>
                <a:cs typeface="Gill Sans"/>
              </a:rPr>
              <a:t>P – V</a:t>
            </a:r>
          </a:p>
        </p:txBody>
      </p:sp>
      <p:sp>
        <p:nvSpPr>
          <p:cNvPr id="10" name="Rectangle 9">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3-1</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atin typeface="Bookman Old Style" charset="0"/>
              </a:rPr>
              <a:t>CVP Example</a:t>
            </a:r>
          </a:p>
        </p:txBody>
      </p:sp>
      <p:sp>
        <p:nvSpPr>
          <p:cNvPr id="6" name="Text Box 3">
            <a:extLst>
              <a:ext uri="{FF2B5EF4-FFF2-40B4-BE49-F238E27FC236}"/>
            </a:extLst>
          </p:cNvPr>
          <p:cNvSpPr txBox="1">
            <a:spLocks noChangeArrowheads="1"/>
          </p:cNvSpPr>
          <p:nvPr/>
        </p:nvSpPr>
        <p:spPr bwMode="auto">
          <a:xfrm>
            <a:off x="1432719" y="5121275"/>
            <a:ext cx="6278562" cy="457200"/>
          </a:xfrm>
          <a:prstGeom prst="rect">
            <a:avLst/>
          </a:prstGeom>
          <a:solidFill>
            <a:schemeClr val="bg1">
              <a:lumMod val="85000"/>
            </a:schemeClr>
          </a:solidFill>
          <a:ln w="9525">
            <a:solidFill>
              <a:schemeClr val="tx1"/>
            </a:solidFill>
            <a:miter lim="800000"/>
            <a:headEnd/>
            <a:tailEnd/>
          </a:ln>
        </p:spPr>
        <p:txBody>
          <a:bodyPr wrap="none"/>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defRPr/>
            </a:pPr>
            <a:r>
              <a:rPr lang="en-US" sz="2400" dirty="0" smtClean="0">
                <a:latin typeface="Gill Sans"/>
                <a:cs typeface="Gill Sans"/>
              </a:rPr>
              <a:t>Contribution margin = $154,000 ÷ 55 = $2,800</a:t>
            </a:r>
            <a:endParaRPr lang="en-US" sz="2400" i="1" dirty="0" smtClean="0">
              <a:latin typeface="Gill Sans"/>
              <a:cs typeface="Gill Sans"/>
            </a:endParaRPr>
          </a:p>
        </p:txBody>
      </p:sp>
      <p:sp>
        <p:nvSpPr>
          <p:cNvPr id="9" name="Rectangle 8">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3-1</a:t>
            </a:r>
          </a:p>
        </p:txBody>
      </p:sp>
      <p:pic>
        <p:nvPicPr>
          <p:cNvPr id="3" name="Picture 2" descr="Screen Shot 2018-08-31 at 12.20.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71600"/>
            <a:ext cx="8686800" cy="3436426"/>
          </a:xfrm>
          <a:prstGeom prst="rect">
            <a:avLst/>
          </a:prstGeom>
        </p:spPr>
      </p:pic>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8196</TotalTime>
  <Words>4312</Words>
  <Application>Microsoft Macintosh PowerPoint</Application>
  <PresentationFormat>On-screen Show (4:3)</PresentationFormat>
  <Paragraphs>392</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Origin</vt:lpstr>
      <vt:lpstr>PowerPoint Presentation</vt:lpstr>
      <vt:lpstr>Fundamentals of  Cost-Volume-Profit Analysis</vt:lpstr>
      <vt:lpstr>Learning Objectives</vt:lpstr>
      <vt:lpstr>Cost-Volume-Profit Analysis</vt:lpstr>
      <vt:lpstr>Profit Equation</vt:lpstr>
      <vt:lpstr>Profit Equation (2)</vt:lpstr>
      <vt:lpstr>Profit Equation (3)</vt:lpstr>
      <vt:lpstr>Contribution Margin</vt:lpstr>
      <vt:lpstr>CVP Example</vt:lpstr>
      <vt:lpstr>Break-Even Volume in Units</vt:lpstr>
      <vt:lpstr>Break-Even Volume in Sales Dollars</vt:lpstr>
      <vt:lpstr>Target Volume</vt:lpstr>
      <vt:lpstr>CVP Summary: Break-Even</vt:lpstr>
      <vt:lpstr>CVP Summary: Target Volume</vt:lpstr>
      <vt:lpstr>Graphic Presentation</vt:lpstr>
      <vt:lpstr>Use of CVP to Analyze the Effect of Different Cost Structures</vt:lpstr>
      <vt:lpstr>Use of CVP to Analyze the Effect of Different Cost Structures (2)</vt:lpstr>
      <vt:lpstr>Comparison of Cost Structures</vt:lpstr>
      <vt:lpstr>Comparison of Cost Structures (2)</vt:lpstr>
      <vt:lpstr>Margin of Safety</vt:lpstr>
      <vt:lpstr>CVP Analysis with Spreadsheets</vt:lpstr>
      <vt:lpstr>Extensions of the CVP Model: Income Taxes</vt:lpstr>
      <vt:lpstr>Extensions of the CVP Model: Income Taxes (2)</vt:lpstr>
      <vt:lpstr>Extensions of the CVP Model: Income Taxes (3)</vt:lpstr>
      <vt:lpstr>Extensions of the CVP Model: Multiproduct Analysis</vt:lpstr>
      <vt:lpstr>Extensions of the CVP Model: Multiproduct Analysis (2)</vt:lpstr>
      <vt:lpstr>Extensions of the CVP Model: Multiproduct Analysis (3)</vt:lpstr>
      <vt:lpstr>Extensions of the CVP Model: Multiproduct Analysis (4)</vt:lpstr>
      <vt:lpstr>Extensions of the CVP Model: Multiproduct Analysis (5)</vt:lpstr>
      <vt:lpstr>Extensions of the CVP Model: Alternative Cost Structures</vt:lpstr>
      <vt:lpstr>Extensions of the CVP Model: Alternative Cost Structures (2)</vt:lpstr>
      <vt:lpstr>Assumptions and Limitations of CVP Analysis</vt:lpstr>
      <vt:lpstr>Assumptions and Limitations of CVP Analysis (2)</vt:lpstr>
      <vt:lpstr>End of Chapter 3</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Galbreath</dc:creator>
  <cp:lastModifiedBy>Agate Development Isaacks</cp:lastModifiedBy>
  <cp:revision>120</cp:revision>
  <cp:lastPrinted>2018-08-16T20:54:56Z</cp:lastPrinted>
  <dcterms:created xsi:type="dcterms:W3CDTF">2016-01-18T21:49:59Z</dcterms:created>
  <dcterms:modified xsi:type="dcterms:W3CDTF">2018-12-19T16:15:17Z</dcterms:modified>
</cp:coreProperties>
</file>