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64" r:id="rId3"/>
    <p:sldMasterId id="2147483668" r:id="rId4"/>
  </p:sldMasterIdLst>
  <p:notesMasterIdLst>
    <p:notesMasterId r:id="rId104"/>
  </p:notesMasterIdLst>
  <p:handoutMasterIdLst>
    <p:handoutMasterId r:id="rId105"/>
  </p:handoutMasterIdLst>
  <p:sldIdLst>
    <p:sldId id="256" r:id="rId5"/>
    <p:sldId id="394" r:id="rId6"/>
    <p:sldId id="258" r:id="rId7"/>
    <p:sldId id="271" r:id="rId8"/>
    <p:sldId id="272" r:id="rId9"/>
    <p:sldId id="259" r:id="rId10"/>
    <p:sldId id="263" r:id="rId11"/>
    <p:sldId id="264" r:id="rId12"/>
    <p:sldId id="260" r:id="rId13"/>
    <p:sldId id="265" r:id="rId14"/>
    <p:sldId id="406" r:id="rId15"/>
    <p:sldId id="352" r:id="rId16"/>
    <p:sldId id="268" r:id="rId17"/>
    <p:sldId id="269" r:id="rId18"/>
    <p:sldId id="416" r:id="rId19"/>
    <p:sldId id="270" r:id="rId20"/>
    <p:sldId id="273" r:id="rId21"/>
    <p:sldId id="275" r:id="rId22"/>
    <p:sldId id="274" r:id="rId23"/>
    <p:sldId id="405" r:id="rId24"/>
    <p:sldId id="286" r:id="rId25"/>
    <p:sldId id="353" r:id="rId26"/>
    <p:sldId id="354" r:id="rId27"/>
    <p:sldId id="281" r:id="rId28"/>
    <p:sldId id="280" r:id="rId29"/>
    <p:sldId id="355" r:id="rId30"/>
    <p:sldId id="358" r:id="rId31"/>
    <p:sldId id="356" r:id="rId32"/>
    <p:sldId id="357" r:id="rId33"/>
    <p:sldId id="285" r:id="rId34"/>
    <p:sldId id="417" r:id="rId35"/>
    <p:sldId id="287" r:id="rId36"/>
    <p:sldId id="288" r:id="rId37"/>
    <p:sldId id="407" r:id="rId38"/>
    <p:sldId id="289" r:id="rId39"/>
    <p:sldId id="359" r:id="rId40"/>
    <p:sldId id="408" r:id="rId41"/>
    <p:sldId id="412" r:id="rId42"/>
    <p:sldId id="360" r:id="rId43"/>
    <p:sldId id="294" r:id="rId44"/>
    <p:sldId id="361" r:id="rId45"/>
    <p:sldId id="395" r:id="rId46"/>
    <p:sldId id="296" r:id="rId47"/>
    <p:sldId id="297" r:id="rId48"/>
    <p:sldId id="298" r:id="rId49"/>
    <p:sldId id="299" r:id="rId50"/>
    <p:sldId id="300" r:id="rId51"/>
    <p:sldId id="362" r:id="rId52"/>
    <p:sldId id="363" r:id="rId53"/>
    <p:sldId id="304" r:id="rId54"/>
    <p:sldId id="413" r:id="rId55"/>
    <p:sldId id="305" r:id="rId56"/>
    <p:sldId id="306" r:id="rId57"/>
    <p:sldId id="364" r:id="rId58"/>
    <p:sldId id="365" r:id="rId59"/>
    <p:sldId id="366" r:id="rId60"/>
    <p:sldId id="390" r:id="rId61"/>
    <p:sldId id="367" r:id="rId62"/>
    <p:sldId id="414" r:id="rId63"/>
    <p:sldId id="311" r:id="rId64"/>
    <p:sldId id="418" r:id="rId65"/>
    <p:sldId id="382" r:id="rId66"/>
    <p:sldId id="368" r:id="rId67"/>
    <p:sldId id="369" r:id="rId68"/>
    <p:sldId id="315" r:id="rId69"/>
    <p:sldId id="317" r:id="rId70"/>
    <p:sldId id="318" r:id="rId71"/>
    <p:sldId id="415" r:id="rId72"/>
    <p:sldId id="391" r:id="rId73"/>
    <p:sldId id="320" r:id="rId74"/>
    <p:sldId id="385" r:id="rId75"/>
    <p:sldId id="386" r:id="rId76"/>
    <p:sldId id="387" r:id="rId77"/>
    <p:sldId id="388" r:id="rId78"/>
    <p:sldId id="389" r:id="rId79"/>
    <p:sldId id="370" r:id="rId80"/>
    <p:sldId id="321" r:id="rId81"/>
    <p:sldId id="371" r:id="rId82"/>
    <p:sldId id="393" r:id="rId83"/>
    <p:sldId id="372" r:id="rId84"/>
    <p:sldId id="325" r:id="rId85"/>
    <p:sldId id="419" r:id="rId86"/>
    <p:sldId id="326" r:id="rId87"/>
    <p:sldId id="327" r:id="rId88"/>
    <p:sldId id="374" r:id="rId89"/>
    <p:sldId id="375" r:id="rId90"/>
    <p:sldId id="376" r:id="rId91"/>
    <p:sldId id="329" r:id="rId92"/>
    <p:sldId id="330" r:id="rId93"/>
    <p:sldId id="411" r:id="rId94"/>
    <p:sldId id="331" r:id="rId95"/>
    <p:sldId id="333" r:id="rId96"/>
    <p:sldId id="335" r:id="rId97"/>
    <p:sldId id="337" r:id="rId98"/>
    <p:sldId id="377" r:id="rId99"/>
    <p:sldId id="420" r:id="rId100"/>
    <p:sldId id="421" r:id="rId101"/>
    <p:sldId id="422" r:id="rId102"/>
    <p:sldId id="392" r:id="rId10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p15:clr>
            <a:srgbClr val="A4A3A4"/>
          </p15:clr>
        </p15:guide>
        <p15:guide id="2" orient="horz" pos="4272">
          <p15:clr>
            <a:srgbClr val="A4A3A4"/>
          </p15:clr>
        </p15:guide>
        <p15:guide id="3" pos="480">
          <p15:clr>
            <a:srgbClr val="A4A3A4"/>
          </p15:clr>
        </p15:guide>
        <p15:guide id="4" pos="566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AN RUPPELT" initials="AR" lastIdx="145" clrIdx="0">
    <p:extLst/>
  </p:cmAuthor>
  <p:cmAuthor id="2" name="Colton Gigot" initials="CG" lastIdx="4" clrIdx="1"/>
  <p:cmAuthor id="3" name="Agate 10" initials="A1" lastIdx="2" clrIdx="2"/>
  <p:cmAuthor id="4" name="Owner" initials="O" lastIdx="16" clrIdx="3">
    <p:extLst>
      <p:ext uri="{19B8F6BF-5375-455C-9EA6-DF929625EA0E}">
        <p15:presenceInfo xmlns:p15="http://schemas.microsoft.com/office/powerpoint/2012/main" userId="Owner" providerId="None"/>
      </p:ext>
    </p:extLst>
  </p:cmAuthor>
  <p:cmAuthor id="5" name="Shortt, Jacob" initials="SJ" lastIdx="14" clrIdx="4">
    <p:extLst>
      <p:ext uri="{19B8F6BF-5375-455C-9EA6-DF929625EA0E}">
        <p15:presenceInfo xmlns:p15="http://schemas.microsoft.com/office/powerpoint/2012/main" userId="S-1-5-21-1824200278-923733676-1501187911-60836" providerId="AD"/>
      </p:ext>
    </p:extLst>
  </p:cmAuthor>
  <p:cmAuthor id="6" name="Shortt, Jacob" initials="SJ [2]" lastIdx="2" clrIdx="5">
    <p:extLst>
      <p:ext uri="{19B8F6BF-5375-455C-9EA6-DF929625EA0E}">
        <p15:presenceInfo xmlns:p15="http://schemas.microsoft.com/office/powerpoint/2012/main" userId="S::jshortt@vt.edu::d4a0093f-b11e-4f22-a730-d0aef9c66b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041"/>
    <a:srgbClr val="E4F2DE"/>
    <a:srgbClr val="C00000"/>
    <a:srgbClr val="CEE2ED"/>
    <a:srgbClr val="C58A04"/>
    <a:srgbClr val="FFFAC2"/>
    <a:srgbClr val="C3D69B"/>
    <a:srgbClr val="D7E4BD"/>
    <a:srgbClr val="F79646"/>
    <a:srgbClr val="FDEA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2216" autoAdjust="0"/>
  </p:normalViewPr>
  <p:slideViewPr>
    <p:cSldViewPr>
      <p:cViewPr varScale="1">
        <p:scale>
          <a:sx n="106" d="100"/>
          <a:sy n="106" d="100"/>
        </p:scale>
        <p:origin x="1664" y="184"/>
      </p:cViewPr>
      <p:guideLst>
        <p:guide orient="horz" pos="3936"/>
        <p:guide orient="horz" pos="4272"/>
        <p:guide pos="480"/>
        <p:guide pos="5664"/>
      </p:guideLst>
    </p:cSldViewPr>
  </p:slideViewPr>
  <p:outlineViewPr>
    <p:cViewPr>
      <p:scale>
        <a:sx n="33" d="100"/>
        <a:sy n="33" d="100"/>
      </p:scale>
      <p:origin x="0" y="12612"/>
    </p:cViewPr>
  </p:outlineViewPr>
  <p:notesTextViewPr>
    <p:cViewPr>
      <p:scale>
        <a:sx n="100" d="100"/>
        <a:sy n="100" d="100"/>
      </p:scale>
      <p:origin x="0" y="0"/>
    </p:cViewPr>
  </p:notesTextViewPr>
  <p:sorterViewPr>
    <p:cViewPr>
      <p:scale>
        <a:sx n="100" d="100"/>
        <a:sy n="100" d="100"/>
      </p:scale>
      <p:origin x="0" y="1986"/>
    </p:cViewPr>
  </p:sorterViewPr>
  <p:notesViewPr>
    <p:cSldViewPr>
      <p:cViewPr>
        <p:scale>
          <a:sx n="249" d="100"/>
          <a:sy n="249" d="100"/>
        </p:scale>
        <p:origin x="632" y="65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theme" Target="theme/theme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B9F02F4-8DB4-49A2-B376-E9B869BA7AEC}" type="datetimeFigureOut">
              <a:rPr lang="en-US" smtClean="0"/>
              <a:t>11/16/18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57EE41F-9240-4B71-ABCB-4DA39624FD1E}" type="slidenum">
              <a:rPr lang="en-US" smtClean="0"/>
              <a:t>‹#›</a:t>
            </a:fld>
            <a:endParaRPr lang="en-US" dirty="0"/>
          </a:p>
        </p:txBody>
      </p:sp>
    </p:spTree>
    <p:extLst>
      <p:ext uri="{BB962C8B-B14F-4D97-AF65-F5344CB8AC3E}">
        <p14:creationId xmlns:p14="http://schemas.microsoft.com/office/powerpoint/2010/main" val="1466338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AD610-6E43-486C-9330-78E916D28EF3}" type="datetimeFigureOut">
              <a:rPr lang="en-US" smtClean="0"/>
              <a:pPr/>
              <a:t>11/16/18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3B77834-1D65-4CA4-A322-DCD675ADD8F3}" type="slidenum">
              <a:rPr lang="en-US" smtClean="0"/>
              <a:pPr/>
              <a:t>‹#›</a:t>
            </a:fld>
            <a:endParaRPr lang="en-US" dirty="0"/>
          </a:p>
        </p:txBody>
      </p:sp>
    </p:spTree>
    <p:extLst>
      <p:ext uri="{BB962C8B-B14F-4D97-AF65-F5344CB8AC3E}">
        <p14:creationId xmlns:p14="http://schemas.microsoft.com/office/powerpoint/2010/main" val="4100850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 pension benefits and other postretirement benefits in this chapter. Accounting for pension benefits recognizes that they represent deferred compensation for current service. Accordingly, the cost of these benefits is recognized on an accrual basis during the years that employees earn the benefits.</a:t>
            </a:r>
            <a:endParaRPr lang="en-IN" dirty="0"/>
          </a:p>
        </p:txBody>
      </p:sp>
      <p:sp>
        <p:nvSpPr>
          <p:cNvPr id="4" name="Slide Number Placeholder 3"/>
          <p:cNvSpPr>
            <a:spLocks noGrp="1"/>
          </p:cNvSpPr>
          <p:nvPr>
            <p:ph type="sldNum" sz="quarter" idx="10"/>
          </p:nvPr>
        </p:nvSpPr>
        <p:spPr/>
        <p:txBody>
          <a:bodyPr/>
          <a:lstStyle/>
          <a:p>
            <a:fld id="{D3B77834-1D65-4CA4-A322-DCD675ADD8F3}" type="slidenum">
              <a:rPr lang="en-US" smtClean="0"/>
              <a:pPr/>
              <a:t>1</a:t>
            </a:fld>
            <a:endParaRPr lang="en-US" dirty="0"/>
          </a:p>
        </p:txBody>
      </p:sp>
    </p:spTree>
    <p:extLst>
      <p:ext uri="{BB962C8B-B14F-4D97-AF65-F5344CB8AC3E}">
        <p14:creationId xmlns:p14="http://schemas.microsoft.com/office/powerpoint/2010/main" val="174142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When setting aside cash to fund a pension plan, the uncertainty surrounding the rate of return on plan assets is but one of several uncertainties inherent in a defined benefit plan. Employee turnover affects the number of employees who ultimately will become eligible for retirement benefits. The age at which employees will choose to retire as well as life expectancies will impact both the length of the retirement period and the amount of the benefits. Inflation, future compensation levels, and interest rates also have obvious influence on eventual benefits.</a:t>
            </a:r>
          </a:p>
          <a:p>
            <a:endParaRPr lang="en-US" dirty="0"/>
          </a:p>
          <a:p>
            <a:r>
              <a:rPr lang="en-US" b="0" dirty="0"/>
              <a:t>Typically, a firm will hire an </a:t>
            </a:r>
            <a:r>
              <a:rPr lang="en-US" b="1" dirty="0"/>
              <a:t>actuary</a:t>
            </a:r>
            <a:r>
              <a:rPr lang="en-US" b="0" dirty="0"/>
              <a:t>, a professional trained in a particular branch of statistics and mathematics, to assess the various uncertainties (employee turnover, salary levels, mortality, etc.) and to estimate the company’s obligation to employees in connection with its pension plan. Such estimates are inherently subjective, so regardless of the skill of the actuary, estimates invariably deviate from the actual outcome to one degree or another.</a:t>
            </a:r>
            <a:endParaRPr lang="en-IN" b="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10</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11</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charset="0"/>
                <a:cs typeface="Arial" charset="0"/>
              </a:rPr>
              <a:t>The correct answer is </a:t>
            </a:r>
            <a:r>
              <a:rPr lang="en-US" i="1" dirty="0">
                <a:solidFill>
                  <a:prstClr val="black"/>
                </a:solidFill>
                <a:latin typeface="Arial" charset="0"/>
                <a:cs typeface="Arial" charset="0"/>
              </a:rPr>
              <a:t>c</a:t>
            </a:r>
            <a:r>
              <a:rPr lang="en-US" dirty="0">
                <a:solidFill>
                  <a:prstClr val="black"/>
                </a:solidFill>
                <a:latin typeface="Arial" charset="0"/>
                <a:cs typeface="Arial" charset="0"/>
              </a:rPr>
              <a:t>. Employers bear the investment risks under defined benefit pension plans.</a:t>
            </a:r>
          </a:p>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return on assets can turn out to be more or less than expected. These deviations are referred to as </a:t>
            </a:r>
            <a:r>
              <a:rPr lang="en-US" i="1" dirty="0"/>
              <a:t>gains </a:t>
            </a:r>
            <a:r>
              <a:rPr lang="en-US" dirty="0"/>
              <a:t>and </a:t>
            </a:r>
            <a:r>
              <a:rPr lang="en-US" i="1" dirty="0"/>
              <a:t>losses </a:t>
            </a:r>
            <a:r>
              <a:rPr lang="en-US" dirty="0"/>
              <a:t>on pension assets. When it’s necessary to revise estimates related to the pension obligation because it’s determined to be more or less than previously thought, these revisions are referred to as </a:t>
            </a:r>
            <a:r>
              <a:rPr lang="en-US" i="1" dirty="0"/>
              <a:t>losses </a:t>
            </a:r>
            <a:r>
              <a:rPr lang="en-US" dirty="0"/>
              <a:t>and </a:t>
            </a:r>
            <a:r>
              <a:rPr lang="en-US" i="1" dirty="0"/>
              <a:t>gains</a:t>
            </a:r>
            <a:r>
              <a:rPr lang="en-US" dirty="0"/>
              <a:t>,</a:t>
            </a:r>
            <a:r>
              <a:rPr lang="en-US" i="1" dirty="0"/>
              <a:t> </a:t>
            </a:r>
            <a:r>
              <a:rPr lang="en-US" dirty="0"/>
              <a:t>respectively, on the pension liability. Later, we will discuss the accounting treatment of gains and losses from either source. The point here is that the risk of the pension obligation changing unexpectedly or the pension funds being inadequate to meet the obligation is borne by the employer with a defined benefit pension plan.</a:t>
            </a:r>
          </a:p>
          <a:p>
            <a:endParaRPr lang="en-US" dirty="0"/>
          </a:p>
          <a:p>
            <a:r>
              <a:rPr lang="en-US" dirty="0"/>
              <a:t>The key elements of a defined benefit pension plan are: </a:t>
            </a:r>
          </a:p>
          <a:p>
            <a:pPr marL="228600" indent="-228600">
              <a:buFont typeface="+mj-lt"/>
              <a:buAutoNum type="arabicPeriod"/>
            </a:pPr>
            <a:r>
              <a:rPr lang="en-IN" dirty="0"/>
              <a:t>The employer’s obligation to pay retirement benefits in the future.</a:t>
            </a:r>
          </a:p>
          <a:p>
            <a:pPr marL="228600" indent="-228600">
              <a:buFont typeface="+mj-lt"/>
              <a:buAutoNum type="arabicPeriod"/>
            </a:pPr>
            <a:r>
              <a:rPr lang="en-IN" dirty="0"/>
              <a:t>The plan assets set aside by the employer from which to pay the retirement benefits in the future.</a:t>
            </a:r>
          </a:p>
          <a:p>
            <a:pPr marL="228600" indent="-228600">
              <a:buFont typeface="+mj-lt"/>
              <a:buAutoNum type="arabicPeriod"/>
            </a:pPr>
            <a:r>
              <a:rPr lang="en-IN" dirty="0"/>
              <a:t>The periodic expense of having a pension plan. </a:t>
            </a:r>
          </a:p>
          <a:p>
            <a:endParaRPr lang="en-IN" dirty="0"/>
          </a:p>
          <a:p>
            <a:r>
              <a:rPr lang="en-IN" dirty="0"/>
              <a:t>As you will learn in this chapter that the first two elements are not reported individually in the employer’s financial statements. It is critical to understand the composition of both the pension obligation and the plan assets because (a) they are reported as a net amount in the balance sheet, and (b) their balances are reported in disclosure notes. And, importantly, the pension expense reported in the income statement is a direct composite of periodic changes that occur in both the pension obligation and the plan assets.</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Illustration 17–3 </a:t>
            </a:r>
            <a:r>
              <a:rPr lang="en-US" sz="1200" b="0" i="0" u="none" strike="noStrike" kern="1200" baseline="0" dirty="0">
                <a:solidFill>
                  <a:schemeClr val="tx1"/>
                </a:solidFill>
                <a:latin typeface="+mn-lt"/>
                <a:ea typeface="+mn-ea"/>
                <a:cs typeface="+mn-cs"/>
              </a:rPr>
              <a:t>Components of Pension Expense—Overview (More Later) </a:t>
            </a:r>
            <a:endParaRPr lang="en-IN" dirty="0"/>
          </a:p>
          <a:p>
            <a:endParaRPr lang="en-IN" dirty="0"/>
          </a:p>
          <a:p>
            <a:r>
              <a:rPr lang="en-IN" dirty="0"/>
              <a:t>The annual pension expense reflects changes in both the pension obligation and the plan </a:t>
            </a:r>
            <a:r>
              <a:rPr lang="en-US" dirty="0"/>
              <a:t>assets. The above illustration provides a brief overview of how these changes are included in pension expense.</a:t>
            </a:r>
          </a:p>
          <a:p>
            <a:endParaRPr lang="en-US" dirty="0"/>
          </a:p>
          <a:p>
            <a:r>
              <a:rPr lang="en-US" sz="1200" b="0" i="0" u="none" strike="noStrike" kern="1200" baseline="0" dirty="0">
                <a:solidFill>
                  <a:schemeClr val="tx1"/>
                </a:solidFill>
                <a:latin typeface="+mn-lt"/>
                <a:ea typeface="+mn-ea"/>
                <a:cs typeface="+mn-cs"/>
              </a:rPr>
              <a:t>The actual return is adjusted for any difference between actual and expected return, resulting in the expected return being reflected in pension expense. This loss or gain from investing plan assets is combined with losses and gains from revisions in the pension liability for deferred inclusion in pension expense. 	</a:t>
            </a:r>
          </a:p>
          <a:p>
            <a:endParaRPr lang="en-US" dirty="0"/>
          </a:p>
          <a:p>
            <a:r>
              <a:rPr lang="en-US" dirty="0"/>
              <a:t>Interest and investment return are financing aspects of the pension cost. The recognition of some elements of the pension expense is delayed.</a:t>
            </a:r>
          </a:p>
          <a:p>
            <a:endParaRPr lang="en-US" dirty="0"/>
          </a:p>
          <a:p>
            <a:endParaRPr lang="en-US" baseline="0"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17–4 </a:t>
            </a:r>
            <a:r>
              <a:rPr lang="en-US" sz="1200" b="0" i="0" u="none" strike="noStrike" kern="1200" baseline="0" dirty="0">
                <a:solidFill>
                  <a:schemeClr val="tx1"/>
                </a:solidFill>
                <a:latin typeface="+mn-lt"/>
                <a:ea typeface="+mn-ea"/>
                <a:cs typeface="+mn-cs"/>
              </a:rPr>
              <a:t>Ways to Measure the Pension Obligation </a:t>
            </a:r>
            <a:endParaRPr lang="en-US" dirty="0"/>
          </a:p>
          <a:p>
            <a:endParaRPr lang="en-US" dirty="0"/>
          </a:p>
          <a:p>
            <a:r>
              <a:rPr lang="en-US" dirty="0"/>
              <a:t>Now we consider more precisely what is meant by the pension obligation. </a:t>
            </a:r>
          </a:p>
          <a:p>
            <a:endParaRPr lang="en-US" dirty="0"/>
          </a:p>
          <a:p>
            <a:r>
              <a:rPr lang="en-US" dirty="0"/>
              <a:t>Unfortunately, there’s not just one definition, nor is there uniformity concerning which definition is most appropriate for pension accounting. Actually, three different ways to measure the pension obligation have meaning in pension accounting, as shown in the above illustration.</a:t>
            </a:r>
          </a:p>
          <a:p>
            <a:pPr marL="228600" indent="-228600">
              <a:buFont typeface="+mj-lt"/>
              <a:buAutoNum type="arabicPeriod"/>
            </a:pPr>
            <a:r>
              <a:rPr lang="en-US" sz="1200" b="1" i="0" u="none" strike="noStrike" kern="1200" baseline="0" dirty="0">
                <a:solidFill>
                  <a:schemeClr val="tx1"/>
                </a:solidFill>
                <a:latin typeface="+mn-lt"/>
                <a:ea typeface="+mn-ea"/>
                <a:cs typeface="+mn-cs"/>
              </a:rPr>
              <a:t>Accumulated benefit obligation (ABO) </a:t>
            </a:r>
            <a:r>
              <a:rPr lang="en-US" sz="1200" b="0" i="0" u="none" strike="noStrike" kern="1200" baseline="0" dirty="0">
                <a:solidFill>
                  <a:schemeClr val="tx1"/>
                </a:solidFill>
                <a:latin typeface="+mn-lt"/>
                <a:ea typeface="+mn-ea"/>
                <a:cs typeface="+mn-cs"/>
              </a:rPr>
              <a:t>The actuary’s estimate of the total retirement benefits (at their discounted present value) earned so far by employees, applying the pension formula using </a:t>
            </a:r>
            <a:r>
              <a:rPr lang="en-US" sz="1200" b="1" i="0" u="none" strike="noStrike" kern="1200" baseline="0" dirty="0">
                <a:solidFill>
                  <a:schemeClr val="tx1"/>
                </a:solidFill>
                <a:latin typeface="+mn-lt"/>
                <a:ea typeface="+mn-ea"/>
                <a:cs typeface="+mn-cs"/>
              </a:rPr>
              <a:t>existing </a:t>
            </a:r>
            <a:r>
              <a:rPr lang="en-US" sz="1200" b="0" i="0" u="none" strike="noStrike" kern="1200" baseline="0" dirty="0">
                <a:solidFill>
                  <a:schemeClr val="tx1"/>
                </a:solidFill>
                <a:latin typeface="+mn-lt"/>
                <a:ea typeface="+mn-ea"/>
                <a:cs typeface="+mn-cs"/>
              </a:rPr>
              <a:t>compensation levels. </a:t>
            </a:r>
          </a:p>
          <a:p>
            <a:pPr marL="228600" indent="-228600">
              <a:buFont typeface="+mj-lt"/>
              <a:buAutoNum type="arabicPeriod"/>
            </a:pPr>
            <a:r>
              <a:rPr lang="en-US" sz="1200" b="1" i="0" u="none" strike="noStrike" kern="1200" baseline="0" dirty="0">
                <a:solidFill>
                  <a:schemeClr val="tx1"/>
                </a:solidFill>
                <a:latin typeface="+mn-lt"/>
                <a:ea typeface="+mn-ea"/>
                <a:cs typeface="+mn-cs"/>
              </a:rPr>
              <a:t>Vested benefit obligation (VBO) </a:t>
            </a:r>
            <a:r>
              <a:rPr lang="en-US" sz="1200" b="0" i="0" u="none" strike="noStrike" kern="1200" baseline="0" dirty="0">
                <a:solidFill>
                  <a:schemeClr val="tx1"/>
                </a:solidFill>
                <a:latin typeface="+mn-lt"/>
                <a:ea typeface="+mn-ea"/>
                <a:cs typeface="+mn-cs"/>
              </a:rPr>
              <a:t>The portion of the accumulated benefit obligation that plan participants are entitled to receive regardless of their continued employment. </a:t>
            </a:r>
          </a:p>
          <a:p>
            <a:pPr marL="228600" indent="-228600">
              <a:buFont typeface="+mj-lt"/>
              <a:buAutoNum type="arabicPeriod"/>
            </a:pPr>
            <a:r>
              <a:rPr lang="en-US" sz="1200" b="1" i="0" u="none" strike="noStrike" kern="1200" baseline="0" dirty="0">
                <a:solidFill>
                  <a:schemeClr val="tx1"/>
                </a:solidFill>
                <a:latin typeface="+mn-lt"/>
                <a:ea typeface="+mn-ea"/>
                <a:cs typeface="+mn-cs"/>
              </a:rPr>
              <a:t>Projected benefit obligation (PBO) </a:t>
            </a:r>
            <a:r>
              <a:rPr lang="en-US" sz="1200" b="0" i="0" u="none" strike="noStrike" kern="1200" baseline="0" dirty="0">
                <a:solidFill>
                  <a:schemeClr val="tx1"/>
                </a:solidFill>
                <a:latin typeface="+mn-lt"/>
                <a:ea typeface="+mn-ea"/>
                <a:cs typeface="+mn-cs"/>
              </a:rPr>
              <a:t>The actuary’s estimate of the total retirement benefits (at their discounted present value) earned so far by employees, applying the pension formula using </a:t>
            </a:r>
            <a:r>
              <a:rPr lang="en-US" sz="1200" b="1" i="0" u="none" strike="noStrike" kern="1200" baseline="0" dirty="0">
                <a:solidFill>
                  <a:schemeClr val="tx1"/>
                </a:solidFill>
                <a:latin typeface="+mn-lt"/>
                <a:ea typeface="+mn-ea"/>
                <a:cs typeface="+mn-cs"/>
              </a:rPr>
              <a:t>estimated future </a:t>
            </a:r>
            <a:r>
              <a:rPr lang="en-US" sz="1200" b="0" i="0" u="none" strike="noStrike" kern="1200" baseline="0" dirty="0">
                <a:solidFill>
                  <a:schemeClr val="tx1"/>
                </a:solidFill>
                <a:latin typeface="+mn-lt"/>
                <a:ea typeface="+mn-ea"/>
                <a:cs typeface="+mn-cs"/>
              </a:rPr>
              <a:t>compensation levels. (If the pension formula does not include future compensation levels, the PBO and the ABO are the same.) 	</a:t>
            </a:r>
          </a:p>
          <a:p>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17–5 </a:t>
            </a:r>
            <a:r>
              <a:rPr lang="en-US" sz="1200" b="0" i="0" u="none" strike="noStrike" kern="1200" baseline="0" dirty="0">
                <a:solidFill>
                  <a:schemeClr val="tx1"/>
                </a:solidFill>
                <a:latin typeface="+mn-lt"/>
                <a:ea typeface="+mn-ea"/>
                <a:cs typeface="+mn-cs"/>
              </a:rPr>
              <a:t>Alternative Measures of the Pension Obligation </a:t>
            </a:r>
            <a:endParaRPr lang="en-US" dirty="0"/>
          </a:p>
          <a:p>
            <a:endParaRPr lang="en-US" dirty="0"/>
          </a:p>
          <a:p>
            <a:r>
              <a:rPr lang="en-US" sz="1200" b="0" i="0" u="none" strike="noStrike" kern="1200" baseline="0" dirty="0">
                <a:solidFill>
                  <a:schemeClr val="tx1"/>
                </a:solidFill>
                <a:latin typeface="+mn-lt"/>
                <a:ea typeface="+mn-ea"/>
                <a:cs typeface="+mn-cs"/>
              </a:rPr>
              <a:t>Later you will learn that the projected benefit obligation is the basis for some elements of the periodic pension expense. Remember, there is but one obligation; these are three ways to measure it. The relationship among the three is depicted in </a:t>
            </a:r>
            <a:r>
              <a:rPr lang="en-US" dirty="0"/>
              <a:t>the</a:t>
            </a:r>
            <a:r>
              <a:rPr lang="en-US" baseline="0" dirty="0"/>
              <a:t> above i</a:t>
            </a:r>
            <a:r>
              <a:rPr lang="en-US" dirty="0"/>
              <a:t>llustration.</a:t>
            </a:r>
          </a:p>
          <a:p>
            <a:endParaRPr lang="en-US" dirty="0"/>
          </a:p>
          <a:p>
            <a:endParaRPr lang="en-US" baseline="0"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15</a:t>
            </a:fld>
            <a:endParaRPr lang="en-IN" dirty="0">
              <a:solidFill>
                <a:prstClr val="black"/>
              </a:solidFill>
            </a:endParaRPr>
          </a:p>
        </p:txBody>
      </p:sp>
    </p:spTree>
    <p:extLst>
      <p:ext uri="{BB962C8B-B14F-4D97-AF65-F5344CB8AC3E}">
        <p14:creationId xmlns:p14="http://schemas.microsoft.com/office/powerpoint/2010/main" val="18206239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a:t>The </a:t>
            </a:r>
            <a:r>
              <a:rPr lang="en-US" b="1" dirty="0"/>
              <a:t>accumulated benefit obligation (ABO) </a:t>
            </a:r>
            <a:r>
              <a:rPr lang="en-US" b="0" dirty="0"/>
              <a:t>is an estimate of the discounted present value of the retirement benefits earned so far by employees, applying the plan’s pension formula using existing compensation levels. When we look at a detailed calculation of the projected benefit obligation later, keep in mind that simply substituting the employee’s existing compensation in the pension formula for her projected salary at retirement would give us the accumulated benefit obligation.</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0" dirty="0"/>
              <a:t>Suppose an employee leaves the company to take another job. Will she still get earned benefits at retirement? The answer depends on whether the benefits are vested under the terms of this particular pension plan. If benefits are fully vested—yes. Vested benefits are those that employees have the right to receive even if their employment were to cease today.</a:t>
            </a:r>
          </a:p>
          <a:p>
            <a:endParaRPr lang="en-US" dirty="0"/>
          </a:p>
          <a:p>
            <a:r>
              <a:rPr lang="en-IN" dirty="0"/>
              <a:t>Pension plans typically require some minimum period of employment before benefits vest. </a:t>
            </a:r>
            <a:r>
              <a:rPr lang="en-US" dirty="0"/>
              <a:t>Today, benefits must vest (a) fully within five years or (b) 20% within three years with another 20% vesting each subsequent year until fully vested after seven years. Five-year vesting is most common.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17</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Through the Employee Retirement Income Security Act (ERISA), passed in 1974, vesting requirements were tightened drastically to protect employees. These requirements have been changed periodically since then.</a:t>
            </a:r>
          </a:p>
          <a:p>
            <a:endParaRPr lang="en-US" dirty="0"/>
          </a:p>
          <a:p>
            <a:r>
              <a:rPr lang="en-US" sz="1200" b="0" i="0" u="none" strike="noStrike" kern="1200" baseline="0" dirty="0">
                <a:solidFill>
                  <a:schemeClr val="tx1"/>
                </a:solidFill>
                <a:latin typeface="+mn-lt"/>
                <a:ea typeface="+mn-ea"/>
                <a:cs typeface="+mn-cs"/>
              </a:rPr>
              <a:t>ERISA also established the Pension Benefit Guaranty Corporation (PBGC) to impose liens on corporate assets for unfunded pension liabilities in certain instances and to administer terminated pension plans. The PBGC provides a form of insurance for employees similar to the role of the FDIC for bank accounts and is financed by premiums from employers equal to specified amounts for each covered employee. It makes retirement payments for terminated plans and guarantees basic vested benefits when pension liabilities exceed assets. </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18</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Since it’s unlikely that there will be no salary increases between now and retirement, a more meaningful measurement should include a projection of what the salary might be at retirement. Measured this way, the liability is referred to as the </a:t>
            </a:r>
            <a:r>
              <a:rPr lang="en-US" b="1" dirty="0"/>
              <a:t>projected benefit obligation (PBO)</a:t>
            </a:r>
            <a:r>
              <a:rPr lang="en-US" b="0" dirty="0"/>
              <a:t>. </a:t>
            </a:r>
            <a:r>
              <a:rPr lang="en-US" dirty="0"/>
              <a:t>The PBO estimates retirement benefits by applying the pension formula using projected future compensation levels.</a:t>
            </a:r>
            <a:r>
              <a:rPr lang="en-US" baseline="0" dirty="0"/>
              <a:t> </a:t>
            </a:r>
            <a:r>
              <a:rPr lang="en-US" dirty="0"/>
              <a:t>Hereafter in the chapter, when we mention the “pension obligation,” we are referring to the PBO. The PBO measurement may be less reliable than the ABO but is more relevant and representationally faithful.</a:t>
            </a:r>
          </a:p>
          <a:p>
            <a:endParaRPr lang="en-US" baseline="0"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19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IN" dirty="0"/>
              <a:t>United States pension funds total more than $15 trillion. Periodic pension costs constitutes one of the largest expenses many companies report. The corporate liability for providing pension benefits is huge. Obviously, then, the </a:t>
            </a:r>
            <a:r>
              <a:rPr lang="en-US" dirty="0"/>
              <a:t>financial reporting responsibility for pensions has important social and economic implications. </a:t>
            </a:r>
          </a:p>
          <a:p>
            <a:pPr defTabSz="931774">
              <a:defRPr/>
            </a:pPr>
            <a:endParaRPr lang="en-US" dirty="0"/>
          </a:p>
          <a:p>
            <a:pPr defTabSz="931774">
              <a:defRPr/>
            </a:pPr>
            <a:r>
              <a:rPr lang="en-IN" dirty="0"/>
              <a:t>Pension plans are designed to provide income to individuals during their retirement years. This is accomplished by setting aside funds during an employee’s working years so that at retirement the accumulated funds plus earnings from investing those funds are available to replace wages.</a:t>
            </a:r>
            <a:r>
              <a:rPr lang="en-IN" baseline="0" dirty="0"/>
              <a:t> </a:t>
            </a:r>
            <a:r>
              <a:rPr lang="en-IN" dirty="0"/>
              <a:t>Corporations establish pension plans for a variety of reasons. Sponsorship of pension plans provides employees with a degree of retirement security and fulfills a moral obligation felt by many employers. This security also can induce a degree of job satisfaction and perhaps loyalty that might enhance productivity and reduce turnover. Motivation to sponsor a plan sometimes comes from union demands and often relates to being competitive in the </a:t>
            </a:r>
            <a:r>
              <a:rPr lang="en-US" dirty="0"/>
              <a:t>labor market.</a:t>
            </a:r>
            <a:endParaRPr lang="en-IN" dirty="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0773F0-8481-4117-9EE2-632B30AC2177}" type="slidenum">
              <a:rPr lang="en-IN">
                <a:solidFill>
                  <a:prstClr val="black"/>
                </a:solidFill>
              </a:rPr>
              <a:pPr/>
              <a:t>2</a:t>
            </a:fld>
            <a:endParaRPr lang="en-IN" dirty="0">
              <a:solidFill>
                <a:prstClr val="black"/>
              </a:solidFill>
            </a:endParaRPr>
          </a:p>
        </p:txBody>
      </p:sp>
    </p:spTree>
    <p:extLst>
      <p:ext uri="{BB962C8B-B14F-4D97-AF65-F5344CB8AC3E}">
        <p14:creationId xmlns:p14="http://schemas.microsoft.com/office/powerpoint/2010/main" val="253248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20</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cs typeface="Arial" charset="0"/>
              </a:rPr>
              <a:t>The correct answer is </a:t>
            </a:r>
            <a:r>
              <a:rPr lang="en-US" i="1" dirty="0">
                <a:cs typeface="Arial" charset="0"/>
              </a:rPr>
              <a:t>a</a:t>
            </a:r>
            <a:r>
              <a:rPr lang="en-US" dirty="0">
                <a:solidFill>
                  <a:prstClr val="black"/>
                </a:solidFill>
                <a:cs typeface="Arial" charset="0"/>
              </a:rPr>
              <a:t>. The projected benefit obligation (PBO) represents the present value of benefits earned by employees to date based on estimated future salary levels. </a:t>
            </a:r>
          </a:p>
          <a:p>
            <a:pPr eaLnBrk="1" hangingPunct="1"/>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17–6 </a:t>
            </a:r>
            <a:r>
              <a:rPr lang="en-US" sz="1200" b="0" i="0" u="none" strike="noStrike" kern="1200" baseline="0" dirty="0">
                <a:solidFill>
                  <a:schemeClr val="tx1"/>
                </a:solidFill>
                <a:latin typeface="+mn-lt"/>
                <a:ea typeface="+mn-ea"/>
                <a:cs typeface="+mn-cs"/>
              </a:rPr>
              <a:t>Projected Benefit Obligation </a:t>
            </a:r>
            <a:endParaRPr lang="en-US" dirty="0"/>
          </a:p>
          <a:p>
            <a:endParaRPr lang="en-US" dirty="0"/>
          </a:p>
          <a:p>
            <a:r>
              <a:rPr lang="en-US" dirty="0"/>
              <a:t>To understand the concepts involved, we will look at a numerical example.  We will simplify our illustration by looking at how pension amounts would be determined for a single employee. Here, in this illustration, Jessica Farrow was hired by Global Communication at the beginning of 2010. The company has a defined benefit pension plan. Thus, the annual retirement benefits are calculated by the pension formula. Farrow is expected to retire in 2049 after 40 years of service. Her retirement period is expected to be 20 years. Her salary is $100,000 at the end of 2019 and the interest rate is 6%. The actuary projects that Farrow’s salary will be $400,000 at the time of her retirement. We are asked to find the company’s projected benefit obligation.</a:t>
            </a:r>
          </a:p>
          <a:p>
            <a:endParaRPr lang="en-US" dirty="0"/>
          </a:p>
          <a:p>
            <a:r>
              <a:rPr lang="en-US" dirty="0"/>
              <a:t>The steps to calculate the PBO are:</a:t>
            </a:r>
          </a:p>
          <a:p>
            <a:pPr marL="232943" indent="-232943" defTabSz="931774">
              <a:buFontTx/>
              <a:buAutoNum type="arabicParenR"/>
              <a:defRPr/>
            </a:pPr>
            <a:r>
              <a:rPr lang="en-IN" dirty="0"/>
              <a:t>Use the pension formula (including a projection of future salary levels) to determine the retirement benefits earned to date.</a:t>
            </a:r>
          </a:p>
          <a:p>
            <a:pPr marL="232943" indent="-232943" defTabSz="931774">
              <a:buFontTx/>
              <a:buAutoNum type="arabicParenR"/>
              <a:defRPr/>
            </a:pPr>
            <a:r>
              <a:rPr lang="en-IN" dirty="0"/>
              <a:t>Find the present value of the retirement benefits as of the retirement date (end of 2049).</a:t>
            </a:r>
          </a:p>
          <a:p>
            <a:pPr marL="232943" indent="-232943" defTabSz="931774">
              <a:buFontTx/>
              <a:buAutoNum type="arabicParenR"/>
              <a:defRPr/>
            </a:pPr>
            <a:r>
              <a:rPr lang="en-IN" dirty="0"/>
              <a:t>Find the present value of retirement benefits as of the current date (end of 2019).</a:t>
            </a:r>
            <a:r>
              <a:rPr lang="en-US" dirty="0"/>
              <a:t>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21</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17–6 </a:t>
            </a:r>
            <a:r>
              <a:rPr lang="en-US" sz="1200" b="0" i="0" u="none" strike="noStrike" kern="1200" baseline="0" dirty="0">
                <a:solidFill>
                  <a:schemeClr val="tx1"/>
                </a:solidFill>
                <a:latin typeface="+mn-lt"/>
                <a:ea typeface="+mn-ea"/>
                <a:cs typeface="+mn-cs"/>
              </a:rPr>
              <a:t>Projected Benefit Obligation (continued)</a:t>
            </a:r>
            <a:endParaRPr lang="en-US" dirty="0"/>
          </a:p>
          <a:p>
            <a:pPr defTabSz="931774">
              <a:defRPr/>
            </a:pPr>
            <a:endParaRPr lang="en-IN" dirty="0"/>
          </a:p>
          <a:p>
            <a:pPr defTabSz="931774">
              <a:defRPr/>
            </a:pPr>
            <a:r>
              <a:rPr lang="en-IN" dirty="0"/>
              <a:t>Step</a:t>
            </a:r>
            <a:r>
              <a:rPr lang="en-IN" baseline="0" dirty="0"/>
              <a:t> 1: </a:t>
            </a:r>
            <a:r>
              <a:rPr lang="en-IN" dirty="0"/>
              <a:t>Using the pension formula where </a:t>
            </a:r>
            <a:r>
              <a:rPr lang="en-IN" baseline="0" dirty="0"/>
              <a:t>the</a:t>
            </a:r>
            <a:r>
              <a:rPr lang="en-IN" dirty="0"/>
              <a:t> projected future salary is $400,000 and service years is 10, we determine the retirement benefits earned to date to be</a:t>
            </a:r>
            <a:r>
              <a:rPr lang="en-IN" baseline="0" dirty="0"/>
              <a:t> $60,000 per year</a:t>
            </a:r>
            <a:r>
              <a:rPr lang="en-IN" dirty="0"/>
              <a:t>.</a:t>
            </a:r>
          </a:p>
          <a:p>
            <a:pPr defTabSz="931774">
              <a:defRPr/>
            </a:pPr>
            <a:r>
              <a:rPr lang="en-IN" dirty="0"/>
              <a:t>Step 2: We find the present value of the retirement benefits as of the retirement date to be </a:t>
            </a:r>
            <a:r>
              <a:rPr lang="en-IN" baseline="0" dirty="0"/>
              <a:t>$688,195</a:t>
            </a:r>
            <a:r>
              <a:rPr lang="en-IN" dirty="0"/>
              <a:t>.</a:t>
            </a:r>
          </a:p>
          <a:p>
            <a:pPr defTabSz="931774">
              <a:defRPr/>
            </a:pPr>
            <a:r>
              <a:rPr lang="en-IN" dirty="0"/>
              <a:t>Step</a:t>
            </a:r>
            <a:r>
              <a:rPr lang="en-IN" baseline="0" dirty="0"/>
              <a:t> 3: </a:t>
            </a:r>
            <a:r>
              <a:rPr lang="en-IN" dirty="0"/>
              <a:t>We find the present value of retirement benefits as of the current date</a:t>
            </a:r>
            <a:r>
              <a:rPr lang="en-IN" baseline="0" dirty="0"/>
              <a:t> by discounting the retirement annuity of $688,195 for 30 years</a:t>
            </a:r>
            <a:r>
              <a:rPr lang="en-IN" dirty="0"/>
              <a:t>:</a:t>
            </a:r>
            <a:r>
              <a:rPr lang="en-IN" baseline="0" dirty="0"/>
              <a:t> $119,822.</a:t>
            </a:r>
          </a:p>
          <a:p>
            <a:pPr defTabSz="931774">
              <a:defRPr/>
            </a:pPr>
            <a:endParaRPr lang="en-IN" baseline="0" dirty="0"/>
          </a:p>
          <a:p>
            <a:endParaRPr lang="en-IN" i="0" baseline="0" dirty="0"/>
          </a:p>
          <a:p>
            <a:pPr defTabSz="931774">
              <a:defRPr/>
            </a:pPr>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17–6A PBO in 2020</a:t>
            </a:r>
          </a:p>
          <a:p>
            <a:endParaRPr lang="en-US" dirty="0"/>
          </a:p>
          <a:p>
            <a:r>
              <a:rPr lang="en-US" dirty="0"/>
              <a:t>Now for the same illustration, if the actuary’s estimate of the final salary hasn’t changed, the PBO a year later at the end of 2020 would be $139,715 as demonstrated in the above illustration. </a:t>
            </a:r>
          </a:p>
          <a:p>
            <a:endParaRPr lang="en-US" dirty="0"/>
          </a:p>
          <a:p>
            <a:r>
              <a:rPr lang="en-US" sz="1200" b="0" i="0" u="none" strike="noStrike" kern="1200" baseline="0" dirty="0">
                <a:solidFill>
                  <a:schemeClr val="tx1"/>
                </a:solidFill>
                <a:latin typeface="+mn-lt"/>
                <a:ea typeface="+mn-ea"/>
                <a:cs typeface="+mn-cs"/>
              </a:rPr>
              <a:t>Notice that the PBO increased during 2020 (as shown in the illustration) from $119,822 to $139,715 for two reasons: </a:t>
            </a:r>
            <a:endParaRPr lang="en-US" dirty="0"/>
          </a:p>
          <a:p>
            <a:pPr marL="228600" indent="-228600">
              <a:buFont typeface="+mj-lt"/>
              <a:buAutoNum type="arabicPeriod"/>
            </a:pPr>
            <a:r>
              <a:rPr lang="en-US" dirty="0"/>
              <a:t>One more service year is included in the pension formula calculation (service cost).</a:t>
            </a:r>
          </a:p>
          <a:p>
            <a:pPr marL="228600" indent="-228600">
              <a:buFont typeface="+mj-lt"/>
              <a:buAutoNum type="arabicPeriod"/>
            </a:pPr>
            <a:r>
              <a:rPr lang="en-US" dirty="0"/>
              <a:t>The employee is one year closer to retirement, causing the present value of benefits to increase due to the time value of future benefits (interest cost).</a:t>
            </a:r>
          </a:p>
          <a:p>
            <a:endParaRPr lang="en-US" dirty="0"/>
          </a:p>
          <a:p>
            <a:r>
              <a:rPr lang="en-US" dirty="0"/>
              <a:t>Note that in the pension formula the service years is now 11 years instead of 10. Consequently, 2020 is one year closer to the retirement date, that is </a:t>
            </a:r>
            <a:r>
              <a:rPr lang="en-US" i="1" dirty="0"/>
              <a:t>n </a:t>
            </a:r>
            <a:r>
              <a:rPr lang="en-US" dirty="0"/>
              <a:t>= 29, for the purpose of calculating the present value.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five events that might possibly cause the balance of the PBO to change are (1) service cost, (2) interest cost, (3) prior service cost, (4) gains and losses, and (5) payments to retired employees.</a:t>
            </a:r>
          </a:p>
          <a:p>
            <a:endParaRPr lang="en-US" b="1" dirty="0"/>
          </a:p>
          <a:p>
            <a:r>
              <a:rPr lang="en-US" b="1" dirty="0"/>
              <a:t>1) Service cost:</a:t>
            </a:r>
          </a:p>
          <a:p>
            <a:r>
              <a:rPr lang="en-IN" b="0" dirty="0"/>
              <a:t>As we just witnessed in the illustration, </a:t>
            </a:r>
            <a:r>
              <a:rPr lang="en-US" b="0" dirty="0"/>
              <a:t>the PBO increases each year by the amount of that year’s </a:t>
            </a:r>
            <a:r>
              <a:rPr lang="en-US" b="1" dirty="0"/>
              <a:t>service cost</a:t>
            </a:r>
            <a:r>
              <a:rPr lang="en-US" b="0" dirty="0"/>
              <a:t>. This represents the increase in the projected benefit obligation attributable to employee service performed during the period. Also, it is the primary component of the annual pension expense.</a:t>
            </a:r>
          </a:p>
          <a:p>
            <a:endParaRPr lang="en-US" b="0" dirty="0"/>
          </a:p>
          <a:p>
            <a:r>
              <a:rPr lang="en-US" b="1" dirty="0"/>
              <a:t>2) Interest cost:</a:t>
            </a:r>
          </a:p>
          <a:p>
            <a:r>
              <a:rPr lang="en-IN" dirty="0"/>
              <a:t>Even though the projected benefit obligation is not formally recognized as a liability in the company’s balance sheet, it is a liability nevertheless. And, as with other liabilities, </a:t>
            </a:r>
            <a:r>
              <a:rPr lang="en-IN" b="1" dirty="0"/>
              <a:t>interest cost </a:t>
            </a:r>
            <a:r>
              <a:rPr lang="en-IN" dirty="0"/>
              <a:t>accrues on its balance as time passes. The amount can be calculated directly as the assumed discount rate multiplied by the projected benefit obligation at the beginning of the year.</a:t>
            </a:r>
            <a:endParaRPr lang="en-US" b="1"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3) Prior service cost:</a:t>
            </a:r>
          </a:p>
          <a:p>
            <a:r>
              <a:rPr lang="en-IN" dirty="0"/>
              <a:t>Another reason the PBO might change is if the pension plan itself is </a:t>
            </a:r>
            <a:r>
              <a:rPr lang="en-IN" i="1" dirty="0"/>
              <a:t>amended</a:t>
            </a:r>
            <a:r>
              <a:rPr lang="en-IN" dirty="0"/>
              <a:t> to revise the way benefits are determined. For example, assume that Global Communications in our illustration revised the pension formula; assume the formula’s salary percentage is increased in 2020 from 1.5% to 1.7%. </a:t>
            </a:r>
          </a:p>
          <a:p>
            <a:endParaRPr lang="en-IN" dirty="0"/>
          </a:p>
          <a:p>
            <a:r>
              <a:rPr lang="en-IN" dirty="0"/>
              <a:t>Obviously, the annual service cost from this date forward will be higher than it would have been without the amendment. But it also might cause an immediate increase in the PBO as well. This is because most companies choose to make amendments retroactive to prior years. In other words, the more beneficial terms of the revised pension formula are not applied just to future service years, but benefits attributable to all prior service years also are recomputed under the more favorable terms. Making the amendment retroactive to prior years adds an extra layer of retirement benefits, increasing the company’s benefit obligation. The increase in the PBO attributable to making a plan amendment retroactive is referred to as </a:t>
            </a:r>
            <a:r>
              <a:rPr lang="en-IN" b="1" dirty="0"/>
              <a:t>prior service cost</a:t>
            </a:r>
            <a:r>
              <a:rPr lang="en-IN" dirty="0"/>
              <a:t>.</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Let’s put prior service cost in the context of our prior illustration using Jessica Farrow and Global Communications.</a:t>
            </a:r>
            <a:r>
              <a:rPr lang="en-US" baseline="0" dirty="0"/>
              <a:t> </a:t>
            </a:r>
            <a:r>
              <a:rPr lang="en-US" dirty="0"/>
              <a:t>At the end of 2019, and therefore the beginning of 2020, the PBO is $119,822. If the plan is amended on January 3, 2020, the PBO for that date could be recomputed as shown above. Note that the amended salary percentage is now 1.7%.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Prior service cost increased the PBO at the beginning of the year.</a:t>
            </a:r>
          </a:p>
          <a:p>
            <a:endParaRPr lang="en-IN" dirty="0"/>
          </a:p>
          <a:p>
            <a:r>
              <a:rPr lang="en-IN" dirty="0"/>
              <a:t>The $15,976 increase in the PBO attributable to applying the more generous terms of the amendment to prior service years is the prior service cost. And, because we assumed the amendment occurred at the beginning of 2020, both the 2020 service cost and the 2020 interest cost would change as a result of the prior service cost.</a:t>
            </a:r>
            <a:endParaRPr lang="en-US"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27</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IN" dirty="0"/>
              <a:t>The plan amendment would affect not only the year in which it occurs, but also each subsequent year because the revised pension formula determines each year’s service cost. Note that in the above illustration, during 2021, the PBO increased as a result of service cost and interest cost.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28</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b="1" dirty="0"/>
              <a:t>4) Gains or losses:</a:t>
            </a:r>
          </a:p>
          <a:p>
            <a:r>
              <a:rPr lang="en-IN" b="0" dirty="0"/>
              <a:t>We mentioned earlier that a number of estimates are necessary to derive the PBO. When one or more of these estimates requires revision, the estimate of the PBO also will require revision. The resulting decrease or increase in the PBO is referred to as a gain or loss, respectively. Let’s modify our illustration to imitate the effect of revising one of the several possible estimates involved. </a:t>
            </a:r>
            <a:r>
              <a:rPr lang="en-US" sz="1200" b="0" i="0" u="none" strike="noStrike" kern="1200" baseline="0" dirty="0">
                <a:solidFill>
                  <a:schemeClr val="tx1"/>
                </a:solidFill>
                <a:latin typeface="+mn-lt"/>
                <a:ea typeface="+mn-ea"/>
                <a:cs typeface="+mn-cs"/>
              </a:rPr>
              <a:t>Suppose, for instance, that new information at the end of 2021 about inflation and compensation trends suggests that the estimate of Farrow’s final salary should be increased by 5% to </a:t>
            </a:r>
            <a:r>
              <a:rPr lang="en-US" sz="1200" b="1" i="0" u="none" strike="noStrike" kern="1200" baseline="0" dirty="0">
                <a:solidFill>
                  <a:schemeClr val="tx1"/>
                </a:solidFill>
                <a:latin typeface="+mn-lt"/>
                <a:ea typeface="+mn-ea"/>
                <a:cs typeface="+mn-cs"/>
              </a:rPr>
              <a:t>$420,000</a:t>
            </a:r>
            <a:r>
              <a:rPr lang="en-US" sz="1200" b="0" i="0" u="none" strike="noStrike" kern="1200" baseline="0" dirty="0">
                <a:solidFill>
                  <a:schemeClr val="tx1"/>
                </a:solidFill>
                <a:latin typeface="+mn-lt"/>
                <a:ea typeface="+mn-ea"/>
                <a:cs typeface="+mn-cs"/>
              </a:rPr>
              <a:t>. </a:t>
            </a:r>
            <a:endParaRPr lang="en-IN" b="0" dirty="0"/>
          </a:p>
          <a:p>
            <a:endParaRPr lang="en-IN" b="0" dirty="0"/>
          </a:p>
          <a:p>
            <a:r>
              <a:rPr lang="en-US" b="0" dirty="0"/>
              <a:t>The difference of $9,155 represents a loss on the PBO because the obligation turned out to be higher than previously expected. Now there would be three elements of the increase in the PBO during 2021.</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29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Sometimes, employers agree to annually contribute a specific (defined) amount to a pension fund on behalf of employees but make no commitment regarding benefit amounts at retirement. In other arrangements, employers don’t specify the amount of annual contributions but promise to provide determinable (defined) amounts at retirement. </a:t>
            </a:r>
          </a:p>
          <a:p>
            <a:endParaRPr lang="en-US" dirty="0"/>
          </a:p>
          <a:p>
            <a:r>
              <a:rPr lang="en-US" dirty="0"/>
              <a:t>These two arrangements describe defined contribution pension plans and defined benefit pension plans, respectively:</a:t>
            </a:r>
          </a:p>
          <a:p>
            <a:endParaRPr lang="en-US" dirty="0"/>
          </a:p>
          <a:p>
            <a:pPr marL="171450" indent="-171450">
              <a:buFont typeface="Arial"/>
              <a:buChar char="•"/>
            </a:pPr>
            <a:r>
              <a:rPr lang="en-US" b="1" dirty="0"/>
              <a:t>Defined contribution pension plans </a:t>
            </a:r>
            <a:r>
              <a:rPr lang="en-US" b="0" dirty="0"/>
              <a:t>promise fixed annual contributions to a pension fund (say, 5% of the employees’ pay </a:t>
            </a:r>
            <a:r>
              <a:rPr lang="en-US" sz="1200" b="0" i="0" u="none" strike="noStrike" kern="1200" baseline="0" dirty="0">
                <a:solidFill>
                  <a:schemeClr val="tx1"/>
                </a:solidFill>
                <a:latin typeface="+mn-lt"/>
                <a:ea typeface="+mn-ea"/>
                <a:cs typeface="+mn-cs"/>
              </a:rPr>
              <a:t>or, more often, to match contributions by workers</a:t>
            </a:r>
            <a:r>
              <a:rPr lang="en-US" b="0" dirty="0"/>
              <a:t>). Employees choose (from designated options) where funds are invested—usually stocks or fixed-income securities. Retirement pay depends on the size of the fund at retirement.</a:t>
            </a:r>
          </a:p>
          <a:p>
            <a:endParaRPr lang="en-US" b="0" dirty="0"/>
          </a:p>
          <a:p>
            <a:pPr marL="171450" indent="-171450">
              <a:buFont typeface="Arial"/>
              <a:buChar char="•"/>
            </a:pPr>
            <a:r>
              <a:rPr lang="en-US" b="1" dirty="0"/>
              <a:t>Defined benefit pension plans </a:t>
            </a:r>
            <a:r>
              <a:rPr lang="en-US" b="0" dirty="0"/>
              <a:t>promise fixed retirement benefits defined by a designated formula. Typically, the pension formula bases retirement pay on the employees’ (a) years of service, (b) annual compensation (often final pay or an average for the last few years), and sometimes (c) age. Employers are responsible for ensuring that sufficient funds are available to provide promised benefits.</a:t>
            </a:r>
            <a:endParaRPr lang="en-IN" b="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If a revised estimate causes the PBO to be lower than previously expected, a gain would be indicated. </a:t>
            </a:r>
          </a:p>
          <a:p>
            <a:endParaRPr lang="en-US" dirty="0"/>
          </a:p>
          <a:p>
            <a:r>
              <a:rPr lang="en-US" sz="1200" b="0" i="0" u="none" strike="noStrike" kern="1200" baseline="0" dirty="0">
                <a:solidFill>
                  <a:schemeClr val="tx1"/>
                </a:solidFill>
                <a:latin typeface="+mn-lt"/>
                <a:ea typeface="+mn-ea"/>
                <a:cs typeface="+mn-cs"/>
              </a:rPr>
              <a:t>Consider how a few of the other possible estimate changes would affect the PBO: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change in life expectancies might cause the retirement period to be estimated as 21 years rather than 20 years. Calculation of the present value of the retirement annuity would use </a:t>
            </a:r>
            <a:r>
              <a:rPr lang="en-US" sz="1200" b="0" i="1" u="none" strike="noStrike" kern="1200" baseline="0" dirty="0">
                <a:solidFill>
                  <a:schemeClr val="tx1"/>
                </a:solidFill>
                <a:latin typeface="+mn-lt"/>
                <a:ea typeface="+mn-ea"/>
                <a:cs typeface="+mn-cs"/>
              </a:rPr>
              <a:t>n </a:t>
            </a:r>
            <a:r>
              <a:rPr lang="en-US" sz="1200" b="0" i="0" u="none" strike="noStrike" kern="1200" baseline="0" dirty="0">
                <a:solidFill>
                  <a:schemeClr val="tx1"/>
                </a:solidFill>
                <a:latin typeface="+mn-lt"/>
                <a:ea typeface="+mn-ea"/>
                <a:cs typeface="+mn-cs"/>
              </a:rPr>
              <a:t>= 21, rather than </a:t>
            </a:r>
            <a:r>
              <a:rPr lang="en-US" sz="1200" b="0" i="1" u="none" strike="noStrike" kern="1200" baseline="0" dirty="0">
                <a:solidFill>
                  <a:schemeClr val="tx1"/>
                </a:solidFill>
                <a:latin typeface="+mn-lt"/>
                <a:ea typeface="+mn-ea"/>
                <a:cs typeface="+mn-cs"/>
              </a:rPr>
              <a:t>n </a:t>
            </a:r>
            <a:r>
              <a:rPr lang="en-US" sz="1200" b="0" i="0" u="none" strike="noStrike" kern="1200" baseline="0" dirty="0">
                <a:solidFill>
                  <a:schemeClr val="tx1"/>
                </a:solidFill>
                <a:latin typeface="+mn-lt"/>
                <a:ea typeface="+mn-ea"/>
                <a:cs typeface="+mn-cs"/>
              </a:rPr>
              <a:t>= 20. The estimate of the PBO would increase.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expectation that retirement will occur two years earlier than previously thought would cause the retirement period to be estimated as 22 years rather than 20 years and the service period to be estimated as 28 years rather than 30 years. The new expectation would probably also cause the final salary estimate to change. The net effect on the PBO would depend on the circumstances.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 change in the assumed discount rate would affect the present value calculations. A lower rate would increase the estimate of the PBO. A higher rate would decrease the estimate of the PBO.</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30</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5) Payment of retirement benefits:</a:t>
            </a:r>
          </a:p>
          <a:p>
            <a:r>
              <a:rPr lang="en-US" sz="1200" b="0" i="0" u="none" strike="noStrike" kern="1200" baseline="0" dirty="0">
                <a:solidFill>
                  <a:schemeClr val="tx1"/>
                </a:solidFill>
                <a:latin typeface="+mn-lt"/>
                <a:ea typeface="+mn-ea"/>
                <a:cs typeface="+mn-cs"/>
              </a:rPr>
              <a:t>Another change in the PBO occurs when the obligation is reduced as benefits actually are paid to retired employees.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payment of such benefits is not applicable in our present illustration because we’ve limited the situation to calculations concerning an individual employee who is several years from retirement. Remember, though, in reality the actuary would make these calculations for the entire pool of employees covered by the pension plan. </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31</a:t>
            </a:fld>
            <a:endParaRPr lang="en-IN" dirty="0">
              <a:solidFill>
                <a:prstClr val="black"/>
              </a:solidFill>
            </a:endParaRPr>
          </a:p>
        </p:txBody>
      </p:sp>
    </p:spTree>
    <p:extLst>
      <p:ext uri="{BB962C8B-B14F-4D97-AF65-F5344CB8AC3E}">
        <p14:creationId xmlns:p14="http://schemas.microsoft.com/office/powerpoint/2010/main" val="6791564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17–8 </a:t>
            </a:r>
            <a:r>
              <a:rPr lang="en-US" sz="1200" b="0" i="0" u="none" strike="noStrike" kern="1200" baseline="0" dirty="0">
                <a:solidFill>
                  <a:schemeClr val="tx1"/>
                </a:solidFill>
                <a:latin typeface="+mn-lt"/>
                <a:ea typeface="+mn-ea"/>
                <a:cs typeface="+mn-cs"/>
              </a:rPr>
              <a:t>Components of Change in the PBO </a:t>
            </a:r>
            <a:endParaRPr lang="en-US" dirty="0"/>
          </a:p>
          <a:p>
            <a:endParaRPr lang="en-US" dirty="0"/>
          </a:p>
          <a:p>
            <a:r>
              <a:rPr lang="en-US" dirty="0"/>
              <a:t>The above illustration summarizes the five ways the PBO can change.</a:t>
            </a:r>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17–9 </a:t>
            </a:r>
            <a:r>
              <a:rPr lang="en-US" sz="1200" b="0" i="0" u="none" strike="noStrike" kern="1200" baseline="0" dirty="0">
                <a:solidFill>
                  <a:schemeClr val="tx1"/>
                </a:solidFill>
                <a:latin typeface="+mn-lt"/>
                <a:ea typeface="+mn-ea"/>
                <a:cs typeface="+mn-cs"/>
              </a:rPr>
              <a:t>The PBO Expanded to Include All Employees </a:t>
            </a:r>
            <a:endParaRPr lang="en-US" dirty="0"/>
          </a:p>
          <a:p>
            <a:endParaRPr lang="en-US" dirty="0"/>
          </a:p>
          <a:p>
            <a:r>
              <a:rPr lang="en-US" dirty="0"/>
              <a:t>For our single employee, the PBO at the end of 2021 is $192,254. Let’s say now that Global Communications has 2,000 active employees covered by the pension plan and 100 retired employees receiving retirement benefits. The</a:t>
            </a:r>
            <a:r>
              <a:rPr lang="en-US" baseline="0" dirty="0"/>
              <a:t> above</a:t>
            </a:r>
            <a:r>
              <a:rPr lang="en-US" dirty="0"/>
              <a:t> illustration expands the numbers to represent all covered employees.</a:t>
            </a:r>
          </a:p>
          <a:p>
            <a:endParaRPr lang="en-US" dirty="0"/>
          </a:p>
          <a:p>
            <a:endParaRPr lang="en-US"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34</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l">
              <a:tabLst>
                <a:tab pos="4689475" algn="dec"/>
              </a:tabLst>
            </a:pPr>
            <a:r>
              <a:rPr lang="en-US" sz="1200" dirty="0"/>
              <a:t>The correct answer is </a:t>
            </a:r>
            <a:r>
              <a:rPr lang="en-US" sz="1200" i="1" dirty="0"/>
              <a:t>a</a:t>
            </a:r>
            <a:r>
              <a:rPr lang="en-US" sz="1200" dirty="0"/>
              <a:t>:</a:t>
            </a:r>
          </a:p>
          <a:p>
            <a:pPr algn="l">
              <a:tabLst>
                <a:tab pos="4689475" algn="dec"/>
              </a:tabLst>
            </a:pPr>
            <a:r>
              <a:rPr lang="en-US" sz="1200" dirty="0"/>
              <a:t>PBO 1/1	$          </a:t>
            </a:r>
            <a:r>
              <a:rPr lang="en-US" sz="1200" b="1" dirty="0">
                <a:solidFill>
                  <a:srgbClr val="C00000"/>
                </a:solidFill>
              </a:rPr>
              <a:t>?</a:t>
            </a:r>
          </a:p>
          <a:p>
            <a:pPr>
              <a:tabLst>
                <a:tab pos="4689475" algn="dec"/>
              </a:tabLst>
            </a:pPr>
            <a:r>
              <a:rPr lang="en-US" sz="1200" dirty="0"/>
              <a:t>Service cost	 xxx</a:t>
            </a:r>
            <a:br>
              <a:rPr lang="en-US" sz="1200" dirty="0"/>
            </a:br>
            <a:r>
              <a:rPr lang="en-US" sz="1200" dirty="0"/>
              <a:t>Interest cost ($ </a:t>
            </a:r>
            <a:r>
              <a:rPr lang="en-US" sz="1200" b="1" dirty="0">
                <a:solidFill>
                  <a:srgbClr val="C00000"/>
                </a:solidFill>
              </a:rPr>
              <a:t>?</a:t>
            </a:r>
            <a:r>
              <a:rPr lang="en-US" sz="1200" dirty="0"/>
              <a:t> × 8%)	7,200</a:t>
            </a:r>
          </a:p>
          <a:p>
            <a:pPr algn="l">
              <a:tabLst>
                <a:tab pos="4689475" algn="dec"/>
              </a:tabLst>
            </a:pPr>
            <a:r>
              <a:rPr lang="en-US" sz="1200" dirty="0"/>
              <a:t>Loss (gain)	xxx</a:t>
            </a:r>
          </a:p>
          <a:p>
            <a:pPr algn="l">
              <a:tabLst>
                <a:tab pos="4689475" algn="dec"/>
              </a:tabLst>
            </a:pPr>
            <a:r>
              <a:rPr lang="en-US" sz="1200" dirty="0"/>
              <a:t>Prior service cost	xxx</a:t>
            </a:r>
          </a:p>
          <a:p>
            <a:pPr algn="l">
              <a:tabLst>
                <a:tab pos="4689475" algn="dec"/>
              </a:tabLst>
            </a:pPr>
            <a:r>
              <a:rPr lang="en-US" sz="1200" dirty="0"/>
              <a:t>Benefits paid	</a:t>
            </a:r>
            <a:r>
              <a:rPr lang="en-US" sz="1200" u="sng" dirty="0"/>
              <a:t>  (10,000</a:t>
            </a:r>
            <a:r>
              <a:rPr lang="en-US" sz="1200" dirty="0"/>
              <a:t>)</a:t>
            </a:r>
          </a:p>
          <a:p>
            <a:pPr algn="l">
              <a:tabLst>
                <a:tab pos="4689475" algn="dec"/>
              </a:tabLst>
            </a:pPr>
            <a:r>
              <a:rPr lang="en-US" sz="1200" dirty="0"/>
              <a:t>PBO 12/31	</a:t>
            </a:r>
            <a:r>
              <a:rPr lang="en-US" sz="1200" u="dbl" dirty="0"/>
              <a:t>$110,000</a:t>
            </a:r>
          </a:p>
          <a:p>
            <a:pPr algn="l">
              <a:tabLst>
                <a:tab pos="4689475" algn="dec"/>
              </a:tabLst>
            </a:pPr>
            <a:endParaRPr lang="en-US" sz="1200" u="dbl" dirty="0"/>
          </a:p>
          <a:p>
            <a:pPr>
              <a:tabLst>
                <a:tab pos="4689475" algn="dec"/>
              </a:tabLst>
            </a:pPr>
            <a:r>
              <a:rPr lang="en-US" sz="1200" dirty="0"/>
              <a:t>PBO, 1/1 = $7,200 </a:t>
            </a:r>
            <a:r>
              <a:rPr lang="en-US" sz="1200" b="1" dirty="0"/>
              <a:t>÷</a:t>
            </a:r>
            <a:r>
              <a:rPr lang="en-US" sz="1200" dirty="0"/>
              <a:t> 8% = </a:t>
            </a:r>
            <a:r>
              <a:rPr lang="en-US" sz="1200" b="1" u="dbl" dirty="0">
                <a:solidFill>
                  <a:srgbClr val="C00000"/>
                </a:solidFill>
              </a:rPr>
              <a:t>$90,000</a:t>
            </a:r>
            <a:endParaRPr lang="en-US" sz="1200" b="1" dirty="0">
              <a:solidFill>
                <a:srgbClr val="C00000"/>
              </a:solidFill>
            </a:endParaRPr>
          </a:p>
          <a:p>
            <a:pPr eaLnBrk="1" hangingPunct="1"/>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So far our focus has been on the employer’s obligation to provide retirement benefits in the future. We turn our attention now to the resources with which the company will satisfy that </a:t>
            </a:r>
            <a:r>
              <a:rPr lang="en-US" b="0" dirty="0"/>
              <a:t>obligation—the </a:t>
            </a:r>
            <a:r>
              <a:rPr lang="en-US" b="1" dirty="0"/>
              <a:t>pension plan assets</a:t>
            </a:r>
            <a:r>
              <a:rPr lang="en-US" b="0" dirty="0"/>
              <a:t>. Like the PBO, the pension plan assets are not reported separately in the employer’s balance sheet but are netted together with the PBO to report either a net pension asset (debit balance) or a net pension liability (credit balance). Its separate balance, too, must be reported in the disclosure notes to the financial statements (as does the separate PBO </a:t>
            </a:r>
            <a:r>
              <a:rPr lang="en-US" sz="1200" b="0" i="0" u="none" strike="noStrike" kern="1200" baseline="0" dirty="0">
                <a:solidFill>
                  <a:schemeClr val="tx1"/>
                </a:solidFill>
                <a:latin typeface="+mn-lt"/>
                <a:ea typeface="+mn-ea"/>
                <a:cs typeface="+mn-cs"/>
              </a:rPr>
              <a:t>balance), and as explained below, the return on these assets is included in the calculation of the periodic pension expense. </a:t>
            </a:r>
          </a:p>
          <a:p>
            <a:endParaRPr lang="en-US" b="0" dirty="0"/>
          </a:p>
          <a:p>
            <a:r>
              <a:rPr lang="en-US" b="0" dirty="0"/>
              <a:t>The assets of a pension fund must be held by a </a:t>
            </a:r>
            <a:r>
              <a:rPr lang="en-US" b="1" dirty="0"/>
              <a:t>trustee</a:t>
            </a:r>
            <a:r>
              <a:rPr lang="en-US" b="0" dirty="0"/>
              <a:t>. A trustee accepts employer contributions, invests the contributions, accumulates the earnings on the investments, and pays benefits from the plan assets </a:t>
            </a:r>
            <a:r>
              <a:rPr lang="en-US" dirty="0"/>
              <a:t>to retired employees or their beneficiaries. The trustee can be an individual, a bank, or a trust company. Plan assets are invested in stocks, bonds, and other income-producing assets. The accumulated balance of the annual employer contributions plus the return on the investments (dividends, interest, market price appreciation) must be sufficient to pay benefits as they come due.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17–10 </a:t>
            </a:r>
            <a:r>
              <a:rPr lang="en-US" sz="1200" b="0" i="0" u="none" strike="noStrike" kern="1200" baseline="0" dirty="0">
                <a:solidFill>
                  <a:schemeClr val="tx1"/>
                </a:solidFill>
                <a:latin typeface="+mn-lt"/>
                <a:ea typeface="+mn-ea"/>
                <a:cs typeface="+mn-cs"/>
              </a:rPr>
              <a:t>How Plan Assets Change </a:t>
            </a:r>
            <a:endParaRPr lang="en-US" dirty="0"/>
          </a:p>
          <a:p>
            <a:endParaRPr lang="en-US" dirty="0"/>
          </a:p>
          <a:p>
            <a:r>
              <a:rPr lang="en-US" sz="1200" b="0" i="0" u="none" strike="noStrike" kern="1200" baseline="0" dirty="0">
                <a:solidFill>
                  <a:schemeClr val="tx1"/>
                </a:solidFill>
                <a:latin typeface="+mn-lt"/>
                <a:ea typeface="+mn-ea"/>
                <a:cs typeface="+mn-cs"/>
              </a:rPr>
              <a:t>When an employer estimates how much it must set aside each year to accumulate sufficient funds to pay retirement benefits as they come due, it’s necessary to estimate the return those investments will produce. This is the </a:t>
            </a:r>
            <a:r>
              <a:rPr lang="en-US" sz="1200" b="1" i="0" u="none" strike="noStrike" kern="1200" baseline="0" dirty="0">
                <a:solidFill>
                  <a:schemeClr val="tx1"/>
                </a:solidFill>
                <a:latin typeface="+mn-lt"/>
                <a:ea typeface="+mn-ea"/>
                <a:cs typeface="+mn-cs"/>
              </a:rPr>
              <a:t>expected return on plan assets</a:t>
            </a:r>
            <a:r>
              <a:rPr lang="en-US" sz="1200" b="0" i="0" u="none" strike="noStrike" kern="1200" baseline="0" dirty="0">
                <a:solidFill>
                  <a:schemeClr val="tx1"/>
                </a:solidFill>
                <a:latin typeface="+mn-lt"/>
                <a:ea typeface="+mn-ea"/>
                <a:cs typeface="+mn-cs"/>
              </a:rPr>
              <a:t>. The higher the return, the less the employer must actually contribute. On the other hand, a relatively low return means the difference must be made up by higher contributions. </a:t>
            </a:r>
            <a:endParaRPr lang="en-US" dirty="0"/>
          </a:p>
          <a:p>
            <a:endParaRPr lang="en-US" dirty="0"/>
          </a:p>
          <a:p>
            <a:r>
              <a:rPr lang="en-US" dirty="0"/>
              <a:t>In this illustration, </a:t>
            </a:r>
            <a:r>
              <a:rPr lang="en-US" sz="1200" b="0" i="0" u="none" strike="noStrike" kern="1200" baseline="0" dirty="0">
                <a:solidFill>
                  <a:schemeClr val="tx1"/>
                </a:solidFill>
                <a:latin typeface="+mn-lt"/>
                <a:ea typeface="+mn-ea"/>
                <a:cs typeface="+mn-cs"/>
              </a:rPr>
              <a:t>we shift the focus of our numerical illustration to emphasize Global’s pension plan assets. </a:t>
            </a:r>
          </a:p>
          <a:p>
            <a:endParaRPr lang="en-US" dirty="0"/>
          </a:p>
          <a:p>
            <a:r>
              <a:rPr lang="en-IN" dirty="0"/>
              <a:t>Plan assets at the beginning of 2021 were valued at $300 million. The expected rate of return on the investment of those assets was 9%, but the actual return in 2021 was 10%. </a:t>
            </a:r>
            <a:r>
              <a:rPr lang="en-IN" sz="1200" dirty="0"/>
              <a:t>Retirement benefits of </a:t>
            </a:r>
            <a:r>
              <a:rPr lang="en-IN" sz="1200" b="1" dirty="0">
                <a:solidFill>
                  <a:srgbClr val="C00000"/>
                </a:solidFill>
              </a:rPr>
              <a:t>$38 million </a:t>
            </a:r>
            <a:r>
              <a:rPr lang="en-IN" sz="1200" dirty="0"/>
              <a:t>were paid at the end of 2021 to retired employees. Using this information we can determine that Global’s 2021 ending balance for Plan Assets is $340 million.</a:t>
            </a:r>
          </a:p>
          <a:p>
            <a:endParaRPr lang="en-IN" sz="1200"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37</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l">
              <a:buNone/>
              <a:tabLst>
                <a:tab pos="571500" algn="l"/>
                <a:tab pos="3657600" algn="dec"/>
                <a:tab pos="5943600" algn="dec"/>
                <a:tab pos="6858000" algn="dec"/>
              </a:tabLst>
            </a:pPr>
            <a:r>
              <a:rPr lang="en-US" sz="1200" dirty="0"/>
              <a:t>The correct answer is </a:t>
            </a:r>
            <a:r>
              <a:rPr lang="en-US" sz="1200" i="1" dirty="0"/>
              <a:t>a</a:t>
            </a:r>
            <a:r>
              <a:rPr lang="en-US" sz="1200" dirty="0"/>
              <a:t>:</a:t>
            </a:r>
          </a:p>
          <a:p>
            <a:pPr marL="0" indent="0" algn="l">
              <a:buNone/>
              <a:tabLst>
                <a:tab pos="571500" algn="l"/>
                <a:tab pos="3657600" algn="dec"/>
                <a:tab pos="5943600" algn="dec"/>
                <a:tab pos="6858000" algn="dec"/>
              </a:tabLst>
            </a:pPr>
            <a:r>
              <a:rPr lang="en-US" sz="1200" dirty="0"/>
              <a:t>Beginning balance 	$  70</a:t>
            </a:r>
          </a:p>
          <a:p>
            <a:pPr marL="0" indent="0" algn="l">
              <a:buNone/>
              <a:tabLst>
                <a:tab pos="571500" algn="l"/>
                <a:tab pos="3657600" algn="dec"/>
                <a:tab pos="4346575" algn="dec"/>
                <a:tab pos="6858000" algn="dec"/>
              </a:tabLst>
            </a:pPr>
            <a:r>
              <a:rPr lang="en-US" sz="1200" dirty="0"/>
              <a:t>+ actual return 	</a:t>
            </a:r>
            <a:r>
              <a:rPr lang="en-US" sz="1200" b="1" dirty="0">
                <a:solidFill>
                  <a:srgbClr val="C00000"/>
                </a:solidFill>
              </a:rPr>
              <a:t>? = $10</a:t>
            </a:r>
            <a:r>
              <a:rPr lang="en-US" sz="1200" dirty="0">
                <a:solidFill>
                  <a:srgbClr val="C00000"/>
                </a:solidFill>
              </a:rPr>
              <a:t> </a:t>
            </a:r>
            <a:r>
              <a:rPr lang="en-US" sz="1200" dirty="0"/>
              <a:t>	</a:t>
            </a:r>
            <a:r>
              <a:rPr lang="en-US" sz="1200" b="1" dirty="0">
                <a:solidFill>
                  <a:srgbClr val="C00000"/>
                </a:solidFill>
              </a:rPr>
              <a:t> </a:t>
            </a:r>
          </a:p>
          <a:p>
            <a:pPr marL="0" indent="0" algn="l">
              <a:buNone/>
              <a:tabLst>
                <a:tab pos="571500" algn="l"/>
                <a:tab pos="3657600" algn="dec"/>
                <a:tab pos="5943600" algn="dec"/>
                <a:tab pos="6858000" algn="dec"/>
              </a:tabLst>
            </a:pPr>
            <a:r>
              <a:rPr lang="en-US" sz="1200" dirty="0"/>
              <a:t>+ contributions 	42</a:t>
            </a:r>
          </a:p>
          <a:p>
            <a:pPr marL="0" indent="0" algn="l">
              <a:buNone/>
              <a:tabLst>
                <a:tab pos="571500" algn="l"/>
                <a:tab pos="3657600" algn="dec"/>
                <a:tab pos="5943600" algn="dec"/>
                <a:tab pos="6858000" algn="dec"/>
              </a:tabLst>
            </a:pPr>
            <a:r>
              <a:rPr lang="en-US" sz="1200" dirty="0"/>
              <a:t>− retiree benefits paid 	</a:t>
            </a:r>
            <a:r>
              <a:rPr lang="en-US" sz="1200" u="sng" dirty="0"/>
              <a:t>   (17)</a:t>
            </a:r>
          </a:p>
          <a:p>
            <a:pPr marL="0" indent="0" algn="l">
              <a:buNone/>
              <a:tabLst>
                <a:tab pos="571500" algn="l"/>
                <a:tab pos="3657600" algn="dec"/>
                <a:tab pos="5943600" algn="dec"/>
                <a:tab pos="6858000" algn="dec"/>
              </a:tabLst>
            </a:pPr>
            <a:r>
              <a:rPr lang="en-US" sz="1200" dirty="0"/>
              <a:t>= ending balance 	$105</a:t>
            </a:r>
          </a:p>
          <a:p>
            <a:pPr eaLnBrk="1" hangingPunct="1"/>
            <a:endParaRPr lang="en-US"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18" indent="-291161">
              <a:defRPr>
                <a:solidFill>
                  <a:schemeClr val="tx1"/>
                </a:solidFill>
                <a:latin typeface="Tahoma" pitchFamily="34" charset="0"/>
              </a:defRPr>
            </a:lvl2pPr>
            <a:lvl3pPr marL="1164644" indent="-232929">
              <a:defRPr>
                <a:solidFill>
                  <a:schemeClr val="tx1"/>
                </a:solidFill>
                <a:latin typeface="Tahoma" pitchFamily="34" charset="0"/>
              </a:defRPr>
            </a:lvl3pPr>
            <a:lvl4pPr marL="1630502" indent="-232929">
              <a:defRPr>
                <a:solidFill>
                  <a:schemeClr val="tx1"/>
                </a:solidFill>
                <a:latin typeface="Tahoma" pitchFamily="34" charset="0"/>
              </a:defRPr>
            </a:lvl4pPr>
            <a:lvl5pPr marL="2096360" indent="-232929">
              <a:defRPr>
                <a:solidFill>
                  <a:schemeClr val="tx1"/>
                </a:solidFill>
                <a:latin typeface="Tahoma" pitchFamily="34" charset="0"/>
              </a:defRPr>
            </a:lvl5pPr>
            <a:lvl6pPr marL="2562216" indent="-232929" eaLnBrk="0" fontAlgn="base" hangingPunct="0">
              <a:spcBef>
                <a:spcPct val="0"/>
              </a:spcBef>
              <a:spcAft>
                <a:spcPct val="0"/>
              </a:spcAft>
              <a:defRPr>
                <a:solidFill>
                  <a:schemeClr val="tx1"/>
                </a:solidFill>
                <a:latin typeface="Tahoma" pitchFamily="34" charset="0"/>
              </a:defRPr>
            </a:lvl6pPr>
            <a:lvl7pPr marL="3028073" indent="-232929" eaLnBrk="0" fontAlgn="base" hangingPunct="0">
              <a:spcBef>
                <a:spcPct val="0"/>
              </a:spcBef>
              <a:spcAft>
                <a:spcPct val="0"/>
              </a:spcAft>
              <a:defRPr>
                <a:solidFill>
                  <a:schemeClr val="tx1"/>
                </a:solidFill>
                <a:latin typeface="Tahoma" pitchFamily="34" charset="0"/>
              </a:defRPr>
            </a:lvl7pPr>
            <a:lvl8pPr marL="3493931" indent="-232929" eaLnBrk="0" fontAlgn="base" hangingPunct="0">
              <a:spcBef>
                <a:spcPct val="0"/>
              </a:spcBef>
              <a:spcAft>
                <a:spcPct val="0"/>
              </a:spcAft>
              <a:defRPr>
                <a:solidFill>
                  <a:schemeClr val="tx1"/>
                </a:solidFill>
                <a:latin typeface="Tahoma" pitchFamily="34" charset="0"/>
              </a:defRPr>
            </a:lvl8pPr>
            <a:lvl9pPr marL="3959789" indent="-232929"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38</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l">
              <a:spcAft>
                <a:spcPts val="1200"/>
              </a:spcAft>
              <a:buNone/>
              <a:tabLst>
                <a:tab pos="571500" algn="l"/>
                <a:tab pos="3657600" algn="dec"/>
                <a:tab pos="5943600" algn="dec"/>
                <a:tab pos="6858000" algn="dec"/>
              </a:tabLst>
            </a:pPr>
            <a:r>
              <a:rPr lang="en-US" dirty="0"/>
              <a:t>The correct answer is </a:t>
            </a:r>
            <a:r>
              <a:rPr lang="en-US" i="1" dirty="0"/>
              <a:t>c</a:t>
            </a:r>
            <a:r>
              <a:rPr lang="en-US" dirty="0"/>
              <a:t>:</a:t>
            </a:r>
          </a:p>
          <a:p>
            <a:pPr marL="0" indent="0" algn="l">
              <a:buNone/>
              <a:tabLst>
                <a:tab pos="571500" algn="l"/>
                <a:tab pos="3657600" algn="dec"/>
                <a:tab pos="5943600" algn="dec"/>
                <a:tab pos="6858000" algn="dec"/>
              </a:tabLst>
            </a:pPr>
            <a:r>
              <a:rPr lang="en-US" dirty="0"/>
              <a:t>Beginning balance 	$350</a:t>
            </a:r>
          </a:p>
          <a:p>
            <a:pPr algn="l">
              <a:tabLst>
                <a:tab pos="571500" algn="l"/>
                <a:tab pos="3657600" algn="dec"/>
                <a:tab pos="5029200" algn="dec"/>
                <a:tab pos="6858000" algn="dec"/>
              </a:tabLst>
            </a:pPr>
            <a:r>
              <a:rPr lang="en-US" dirty="0"/>
              <a:t>+ actual return 	50</a:t>
            </a:r>
          </a:p>
          <a:p>
            <a:pPr marL="0" indent="0" algn="l">
              <a:buNone/>
              <a:tabLst>
                <a:tab pos="571500" algn="l"/>
                <a:tab pos="3657600" algn="dec"/>
                <a:tab pos="4456113" algn="dec"/>
                <a:tab pos="6858000" algn="dec"/>
              </a:tabLst>
            </a:pPr>
            <a:r>
              <a:rPr lang="en-US" dirty="0"/>
              <a:t>+ contributions 	</a:t>
            </a:r>
            <a:r>
              <a:rPr lang="en-US" b="1" dirty="0">
                <a:solidFill>
                  <a:srgbClr val="C00000"/>
                </a:solidFill>
              </a:rPr>
              <a:t>? = $210</a:t>
            </a:r>
            <a:r>
              <a:rPr lang="en-US" dirty="0"/>
              <a:t>		</a:t>
            </a:r>
            <a:endParaRPr lang="en-US" b="1" dirty="0">
              <a:solidFill>
                <a:srgbClr val="C00000"/>
              </a:solidFill>
            </a:endParaRPr>
          </a:p>
          <a:p>
            <a:pPr marL="0" indent="0" algn="l">
              <a:buNone/>
              <a:tabLst>
                <a:tab pos="571500" algn="l"/>
                <a:tab pos="3657600" algn="dec"/>
                <a:tab pos="5943600" algn="dec"/>
                <a:tab pos="6858000" algn="dec"/>
              </a:tabLst>
            </a:pPr>
            <a:r>
              <a:rPr lang="en-US" dirty="0"/>
              <a:t>− retiree benefits paid 	</a:t>
            </a:r>
            <a:r>
              <a:rPr lang="en-US" u="sng" dirty="0"/>
              <a:t>    (85)</a:t>
            </a:r>
          </a:p>
          <a:p>
            <a:pPr marL="0" indent="0" algn="l">
              <a:buNone/>
              <a:tabLst>
                <a:tab pos="571500" algn="l"/>
                <a:tab pos="3657600" algn="dec"/>
                <a:tab pos="5943600" algn="dec"/>
                <a:tab pos="6858000" algn="dec"/>
              </a:tabLst>
            </a:pPr>
            <a:r>
              <a:rPr lang="en-US" dirty="0"/>
              <a:t>= ending balance 	 $525</a:t>
            </a:r>
          </a:p>
          <a:p>
            <a:pPr eaLnBrk="1" hangingPunct="1"/>
            <a:endParaRPr lang="en-US"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 company’s PBO is not reported separately among liabilities in the balance sheet. Similarly, the plan assets a company sets aside to pay those benefits are not separately reported among assets in the balance sheet. However, firms do report the net difference between those two amounts, referred to as the “funded status” of the plan. From our previous discussion, we see the funded status for Global as shown in this illustration at December 31, 2021, and December 31, 2020.</a:t>
            </a:r>
          </a:p>
          <a:p>
            <a:endParaRPr lang="en-US" dirty="0"/>
          </a:p>
          <a:p>
            <a:r>
              <a:rPr lang="en-IN" dirty="0"/>
              <a:t>Because the plan is underfunded, Global reports a net pension liability of $110 million in its 2021 balance sheet and $100 million in 2020. It is important to note that the “net pension liability” is not an actual account balance. Instead, it is the PBO account balance and the plan assets account balance simply reported in the balance sheet as a single net amount. If the plan becomes overfunded in the future, Global will report a net pension asset instead.</a:t>
            </a:r>
          </a:p>
          <a:p>
            <a:endParaRPr lang="en-IN" dirty="0"/>
          </a:p>
          <a:p>
            <a:r>
              <a:rPr lang="en-IN" dirty="0"/>
              <a:t>A</a:t>
            </a:r>
            <a:r>
              <a:rPr lang="en-US" dirty="0"/>
              <a:t> company must report in its balance sheet a liability for the underfunded (or asset for the overfunded) status of its postretirement plans.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39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Today, approximately three-fourths of workers covered by pension plans are covered by defined contribution plans, roughly one-fourth by defined benefit plans.  </a:t>
            </a:r>
            <a:r>
              <a:rPr lang="en-IN" baseline="0" dirty="0"/>
              <a:t>This represents a radical shift from previous years when the traditional defined benefit plan was far more common. In fact, many new companies are terminating long-standing defined benefit plans and substituting defined contribution plans. This shift is due to three main reasons: </a:t>
            </a:r>
          </a:p>
          <a:p>
            <a:pPr marL="232943" indent="-232943">
              <a:buAutoNum type="arabicParenR"/>
            </a:pPr>
            <a:r>
              <a:rPr lang="en-IN" baseline="0" dirty="0"/>
              <a:t>Government regulations make defined benefit plans cumbersome and costly to administer.</a:t>
            </a:r>
          </a:p>
          <a:p>
            <a:pPr marL="232943" indent="-232943">
              <a:buAutoNum type="arabicParenR"/>
            </a:pPr>
            <a:r>
              <a:rPr lang="en-IN" baseline="0" dirty="0"/>
              <a:t>Employers are increasingly unwilling to bear the risk of defined benefit plans; with defined contribution plans, the company’s obligation ends when contributions are made.</a:t>
            </a:r>
          </a:p>
          <a:p>
            <a:pPr marL="232943" indent="-232943">
              <a:buAutoNum type="arabicParenR" startAt="3"/>
            </a:pPr>
            <a:r>
              <a:rPr lang="en-IN" dirty="0"/>
              <a:t>There has been a shift among many employers from trying to “buy long-term loyalty” (with defined benefit plans) to trying to attract new talent (with more mobile defined </a:t>
            </a:r>
            <a:r>
              <a:rPr lang="en-US" dirty="0"/>
              <a:t>contribution plans).</a:t>
            </a:r>
          </a:p>
          <a:p>
            <a:endParaRPr lang="en-US" dirty="0"/>
          </a:p>
          <a:p>
            <a:endParaRPr lang="en-IN" baseline="0" dirty="0"/>
          </a:p>
        </p:txBody>
      </p:sp>
      <p:sp>
        <p:nvSpPr>
          <p:cNvPr id="4" name="Slide Number Placeholder 3"/>
          <p:cNvSpPr>
            <a:spLocks noGrp="1"/>
          </p:cNvSpPr>
          <p:nvPr>
            <p:ph type="sldNum" sz="quarter" idx="10"/>
          </p:nvPr>
        </p:nvSpPr>
        <p:spPr/>
        <p:txBody>
          <a:bodyPr/>
          <a:lstStyle/>
          <a:p>
            <a:fld id="{D3B77834-1D65-4CA4-A322-DCD675ADD8F3}" type="slidenum">
              <a:rPr lang="en-US" smtClean="0"/>
              <a:pPr/>
              <a:t>4</a:t>
            </a:fld>
            <a:endParaRPr lang="en-US" dirty="0"/>
          </a:p>
        </p:txBody>
      </p:sp>
    </p:spTree>
    <p:extLst>
      <p:ext uri="{BB962C8B-B14F-4D97-AF65-F5344CB8AC3E}">
        <p14:creationId xmlns:p14="http://schemas.microsoft.com/office/powerpoint/2010/main" val="7201766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17–11 </a:t>
            </a:r>
            <a:r>
              <a:rPr lang="en-US" sz="1200" b="0" i="0" u="none" strike="noStrike" kern="1200" baseline="0" dirty="0">
                <a:solidFill>
                  <a:schemeClr val="tx1"/>
                </a:solidFill>
                <a:latin typeface="+mn-lt"/>
                <a:ea typeface="+mn-ea"/>
                <a:cs typeface="+mn-cs"/>
              </a:rPr>
              <a:t>Components of the Periodic Pension Expense </a:t>
            </a:r>
            <a:endParaRPr lang="en-US" dirty="0"/>
          </a:p>
          <a:p>
            <a:endParaRPr lang="en-US" dirty="0"/>
          </a:p>
          <a:p>
            <a:r>
              <a:rPr lang="en-US" dirty="0"/>
              <a:t>Like wages, salaries, commissions, and other forms of pay, pension expense is part of a company’s compensation for employee services each year. Accordingly, the accounting objective is to achieve a matching of the costs of providing this form of compensation with the benefits of the services performed. However, the fact that this form of compensation actually is paid to employees many years after the service is performed means that other elements in addition to the annual service cost will affect the ultimate pension cost. These other elements are related to changes that occur over time in both the pension obligation and the pension plan assets. The</a:t>
            </a:r>
            <a:r>
              <a:rPr lang="en-US" baseline="0" dirty="0"/>
              <a:t> above i</a:t>
            </a:r>
            <a:r>
              <a:rPr lang="en-US" dirty="0"/>
              <a:t>llustration provides a summary of how some of these changes influence pension expense.</a:t>
            </a:r>
          </a:p>
          <a:p>
            <a:endParaRPr lang="en-US" dirty="0"/>
          </a:p>
          <a:p>
            <a:endParaRPr lang="en-US"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40</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a:t>
            </a:r>
          </a:p>
          <a:p>
            <a:endParaRPr lang="en-US" dirty="0"/>
          </a:p>
          <a:p>
            <a:r>
              <a:rPr lang="en-US" dirty="0"/>
              <a:t>We’ve examined each of the components of pension expense from the viewpoint of its effect on the PBO or on plan assets, using the Global Communications illustration to demonstrate that effect. Now, let’s expand the same in the</a:t>
            </a:r>
            <a:r>
              <a:rPr lang="en-US" baseline="0" dirty="0"/>
              <a:t> i</a:t>
            </a:r>
            <a:r>
              <a:rPr lang="en-US" dirty="0"/>
              <a:t>llustration to see how these changes affect </a:t>
            </a:r>
            <a:r>
              <a:rPr lang="en-US" i="1" dirty="0"/>
              <a:t>pension expense. </a:t>
            </a:r>
          </a:p>
          <a:p>
            <a:endParaRPr lang="en-US" i="1" dirty="0"/>
          </a:p>
          <a:p>
            <a:endParaRPr lang="en-US" dirty="0"/>
          </a:p>
          <a:p>
            <a:endParaRPr lang="en-US" i="1"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41</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endParaRPr lang="en-US" dirty="0"/>
          </a:p>
          <a:p>
            <a:r>
              <a:rPr lang="en-US" dirty="0"/>
              <a:t>The above illustration demonstrates the relationship between some of the changes in the PBO and in plan assets and the components of pension expense: service cost, interest cost, the return on plan assets, prior service cost amortization, and net gain or loss amortization.</a:t>
            </a:r>
          </a:p>
          <a:p>
            <a:endParaRPr lang="en-US" dirty="0"/>
          </a:p>
          <a:p>
            <a:r>
              <a:rPr lang="en-US" dirty="0"/>
              <a:t>We will look </a:t>
            </a:r>
            <a:r>
              <a:rPr lang="en-IN" dirty="0"/>
              <a:t>at these five components of pension expense one at a time.</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endParaRPr lang="en-IN" dirty="0">
              <a:solidFill>
                <a:srgbClr val="000000"/>
              </a:solidFill>
            </a:endParaRPr>
          </a:p>
          <a:p>
            <a:r>
              <a:rPr lang="en-IN" dirty="0">
                <a:solidFill>
                  <a:srgbClr val="000000"/>
                </a:solidFill>
              </a:rPr>
              <a:t>The $41 million service cost represents the increase in the projected benefit obligation attributable to employee service performed during 2021</a:t>
            </a:r>
            <a:r>
              <a:rPr lang="en-IN" dirty="0">
                <a:solidFill>
                  <a:srgbClr val="FF0000"/>
                </a:solidFill>
              </a:rPr>
              <a:t> </a:t>
            </a:r>
            <a:r>
              <a:rPr lang="en-US" dirty="0"/>
              <a:t>(benefits earned by employees during the year).</a:t>
            </a:r>
            <a:r>
              <a:rPr lang="en-IN" dirty="0">
                <a:solidFill>
                  <a:srgbClr val="FF0000"/>
                </a:solidFill>
              </a:rPr>
              <a:t> </a:t>
            </a:r>
            <a:r>
              <a:rPr lang="en-IN" dirty="0">
                <a:solidFill>
                  <a:srgbClr val="000000"/>
                </a:solidFill>
              </a:rPr>
              <a:t>Each year this is the </a:t>
            </a:r>
            <a:r>
              <a:rPr lang="en-IN" dirty="0"/>
              <a:t>first component of the pension </a:t>
            </a:r>
            <a:r>
              <a:rPr lang="en-US" dirty="0"/>
              <a:t>expense.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endParaRPr lang="en-US" dirty="0"/>
          </a:p>
          <a:p>
            <a:r>
              <a:rPr lang="en-US" sz="1200" b="0" i="0" u="none" strike="noStrike" kern="1200" baseline="0" dirty="0">
                <a:solidFill>
                  <a:schemeClr val="tx1"/>
                </a:solidFill>
                <a:latin typeface="+mn-lt"/>
                <a:ea typeface="+mn-ea"/>
                <a:cs typeface="+mn-cs"/>
              </a:rPr>
              <a:t>The interest cost is calculated as the interest rate (discount rate) multiplied by the projected benefit obligation at the beginning of the year. In 2021, this is 6% times $400 million, or $24 million.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PBO balance is not separately reported as a liability in the company’s balance sheet, but it is a liability nevertheless. The interest expense that accrues on its balance is not separately reported in the income statement but instead becomes the second component of the annual pension expense. </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endParaRPr lang="en-IN" dirty="0"/>
          </a:p>
          <a:p>
            <a:r>
              <a:rPr lang="en-US" sz="1200" b="0" i="0" u="none" strike="noStrike" kern="1200" baseline="0" dirty="0">
                <a:solidFill>
                  <a:schemeClr val="tx1"/>
                </a:solidFill>
                <a:latin typeface="+mn-lt"/>
                <a:ea typeface="+mn-ea"/>
                <a:cs typeface="+mn-cs"/>
              </a:rPr>
              <a:t>Remember, plan assets comprise funds invested in stocks, bonds, and other securities that presumably will generate dividends, interest, and capital gains. Each year, these earnings represent the return on plan assets during that year. When accounting for the return, we need to differentiate between its two modes: the </a:t>
            </a:r>
            <a:r>
              <a:rPr lang="en-US" sz="1200" b="0" i="1" u="none" strike="noStrike" kern="1200" baseline="0" dirty="0">
                <a:solidFill>
                  <a:schemeClr val="tx1"/>
                </a:solidFill>
                <a:latin typeface="+mn-lt"/>
                <a:ea typeface="+mn-ea"/>
                <a:cs typeface="+mn-cs"/>
              </a:rPr>
              <a:t>expected </a:t>
            </a:r>
            <a:r>
              <a:rPr lang="en-US" sz="1200" b="0" i="0" u="none" strike="noStrike" kern="1200" baseline="0" dirty="0">
                <a:solidFill>
                  <a:schemeClr val="tx1"/>
                </a:solidFill>
                <a:latin typeface="+mn-lt"/>
                <a:ea typeface="+mn-ea"/>
                <a:cs typeface="+mn-cs"/>
              </a:rPr>
              <a:t>return and the </a:t>
            </a:r>
            <a:r>
              <a:rPr lang="en-US" sz="1200" b="0" i="1" u="none" strike="noStrike" kern="1200" baseline="0" dirty="0">
                <a:solidFill>
                  <a:schemeClr val="tx1"/>
                </a:solidFill>
                <a:latin typeface="+mn-lt"/>
                <a:ea typeface="+mn-ea"/>
                <a:cs typeface="+mn-cs"/>
              </a:rPr>
              <a:t>actual </a:t>
            </a:r>
            <a:r>
              <a:rPr lang="en-US" sz="1200" b="0" i="0" u="none" strike="noStrike" kern="1200" baseline="0" dirty="0">
                <a:solidFill>
                  <a:schemeClr val="tx1"/>
                </a:solidFill>
                <a:latin typeface="+mn-lt"/>
                <a:ea typeface="+mn-ea"/>
                <a:cs typeface="+mn-cs"/>
              </a:rPr>
              <a:t>return. </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endParaRPr lang="en-US" b="0" dirty="0"/>
          </a:p>
          <a:p>
            <a:r>
              <a:rPr lang="en-US" b="1" dirty="0"/>
              <a:t>Actual versus expected return: </a:t>
            </a:r>
            <a:r>
              <a:rPr lang="en-US" sz="1200" b="0" i="0" u="none" strike="noStrike" kern="1200" baseline="0" dirty="0">
                <a:solidFill>
                  <a:schemeClr val="tx1"/>
                </a:solidFill>
                <a:latin typeface="+mn-lt"/>
                <a:ea typeface="+mn-ea"/>
                <a:cs typeface="+mn-cs"/>
              </a:rPr>
              <a:t>We’ve assumed Global’s expected rate of return is 9%, so its expected return on plan assets in 2021 was 9% times $300 million, or $27 million. But, as previously indicated, the actual rate of return in 2021 was 10%, producing an actual return on plan assets of 10% times $300 million, or $30 million.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Obviously, investing plan assets in income-producing assets lessens the amounts employers must contribute to the fund. So, the return on plan assets reduces the net cost of having a pension plan. Accordingly, the return on plan assets each year </a:t>
            </a:r>
            <a:r>
              <a:rPr lang="en-US" sz="1200" b="0" i="1" u="none" strike="noStrike" kern="1200" baseline="0" dirty="0">
                <a:solidFill>
                  <a:schemeClr val="tx1"/>
                </a:solidFill>
                <a:latin typeface="+mn-lt"/>
                <a:ea typeface="+mn-ea"/>
                <a:cs typeface="+mn-cs"/>
              </a:rPr>
              <a:t>reduces </a:t>
            </a:r>
            <a:r>
              <a:rPr lang="en-US" sz="1200" b="0" i="0" u="none" strike="noStrike" kern="1200" baseline="0" dirty="0">
                <a:solidFill>
                  <a:schemeClr val="tx1"/>
                </a:solidFill>
                <a:latin typeface="+mn-lt"/>
                <a:ea typeface="+mn-ea"/>
                <a:cs typeface="+mn-cs"/>
              </a:rPr>
              <a:t>the amount recorded as pension expense. Just as the interest expense that accrues on the PBO is included as a component of pension expense rather than being separately reported, the investment revenue on plan assets is not separately reported either. In actuality, both the interest and return-on-assets components of pension expense do not directly represent employee compensation. Instead, they are financial items created only because the future obligation to retirees must be funded currently. </a:t>
            </a:r>
            <a:endParaRPr lang="en-US" b="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endParaRPr lang="en-US" b="0" dirty="0"/>
          </a:p>
          <a:p>
            <a:r>
              <a:rPr lang="en-US" b="1" dirty="0"/>
              <a:t>Adjustment for loss or gain:</a:t>
            </a:r>
            <a:r>
              <a:rPr lang="en-US" b="0" dirty="0"/>
              <a:t> Since the net cost of having a pension plan is reduced by the actual return on plan assets, the </a:t>
            </a:r>
            <a:r>
              <a:rPr lang="en-IN" b="0" dirty="0"/>
              <a:t>charge to pension expense should be the actual return on plan assets. However, the FASB concluded that the actual return should first be adjusted by any difference between that return and the return amount that had been expected. So, it’s actually the </a:t>
            </a:r>
            <a:r>
              <a:rPr lang="en-IN" b="0" i="1" dirty="0"/>
              <a:t>expected </a:t>
            </a:r>
            <a:r>
              <a:rPr lang="en-IN" b="0" dirty="0"/>
              <a:t>return that is included in the calculation of pension expense. In our illustration, </a:t>
            </a:r>
            <a:r>
              <a:rPr lang="en-US" b="0" dirty="0"/>
              <a:t>Global’s pension expense </a:t>
            </a:r>
            <a:r>
              <a:rPr lang="en-IN" b="0" dirty="0"/>
              <a:t>is reduced by the expected return of $27 million.</a:t>
            </a:r>
          </a:p>
          <a:p>
            <a:endParaRPr lang="en-IN" b="0" dirty="0"/>
          </a:p>
          <a:p>
            <a:r>
              <a:rPr lang="en-IN" dirty="0"/>
              <a:t>The difference between the actual and expected return is considered a loss or gain on plan assets. Although we don’t include these losses and gains as part of pension expense when they occur, it’s possible they will affect pension expense at a later time.</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47</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endParaRPr lang="en-IN" b="0" dirty="0">
              <a:solidFill>
                <a:srgbClr val="000000"/>
              </a:solidFill>
            </a:endParaRPr>
          </a:p>
          <a:p>
            <a:r>
              <a:rPr lang="en-IN" b="1" dirty="0">
                <a:solidFill>
                  <a:srgbClr val="000000"/>
                </a:solidFill>
              </a:rPr>
              <a:t>Amortization of Prior Service Cost: </a:t>
            </a:r>
            <a:r>
              <a:rPr lang="en-US" sz="1200" b="0" i="0" u="none" strike="noStrike" kern="1200" baseline="0" dirty="0">
                <a:solidFill>
                  <a:schemeClr val="tx1"/>
                </a:solidFill>
                <a:latin typeface="+mn-lt"/>
                <a:ea typeface="+mn-ea"/>
                <a:cs typeface="+mn-cs"/>
              </a:rPr>
              <a:t>Recall that the $60 million increase in Global’s PBO due to recalculating benefits employees earned in prior years as a result of a plan amendment is referred to as the prior service cost. </a:t>
            </a:r>
            <a:r>
              <a:rPr lang="en-IN" b="0" baseline="0" dirty="0">
                <a:solidFill>
                  <a:srgbClr val="000000"/>
                </a:solidFill>
              </a:rPr>
              <a:t>In the illustration, the amendment occurred in 2020, increasing the PBO at that time. </a:t>
            </a:r>
          </a:p>
          <a:p>
            <a:endParaRPr lang="en-IN" b="0" baseline="0" dirty="0">
              <a:solidFill>
                <a:srgbClr val="000000"/>
              </a:solidFill>
            </a:endParaRPr>
          </a:p>
          <a:p>
            <a:r>
              <a:rPr lang="en-IN" dirty="0"/>
              <a:t>The prior service cost at the beginning of 2021 is $56 million. The amount was computed as follows. First we assume that the average remaining service life of the active employee group is 15 years. To amortize the prior service cost of $60 million in equal annual amounts, we use the straight-line method. </a:t>
            </a:r>
            <a:r>
              <a:rPr lang="en-US" dirty="0"/>
              <a:t>By the straight-line method, prior service cost is recognized over </a:t>
            </a:r>
            <a:r>
              <a:rPr lang="en-US" sz="1200" b="0" i="0" u="none" strike="noStrike" kern="1200" baseline="0" dirty="0">
                <a:solidFill>
                  <a:schemeClr val="tx1"/>
                </a:solidFill>
                <a:latin typeface="+mn-lt"/>
                <a:ea typeface="+mn-ea"/>
                <a:cs typeface="+mn-cs"/>
              </a:rPr>
              <a:t>the average remaining service life of the active employee group is 15 years. To recognize the $60 million prior service cost in equal annual amounts over this period, the amount amortized as an increase in pension expense each year is </a:t>
            </a:r>
            <a:r>
              <a:rPr lang="en-US" sz="1200" b="1" i="0" u="none" strike="noStrike" kern="1200" baseline="0" dirty="0">
                <a:solidFill>
                  <a:schemeClr val="tx1"/>
                </a:solidFill>
                <a:latin typeface="+mn-lt"/>
                <a:ea typeface="+mn-ea"/>
                <a:cs typeface="+mn-cs"/>
              </a:rPr>
              <a:t>$4 million</a:t>
            </a:r>
            <a:r>
              <a:rPr lang="en-IN" dirty="0"/>
              <a:t>. </a:t>
            </a:r>
          </a:p>
          <a:p>
            <a:endParaRPr lang="en-IN" dirty="0"/>
          </a:p>
          <a:p>
            <a:r>
              <a:rPr lang="en-US" sz="1200" b="0" i="0" u="none" strike="noStrike" kern="1200" baseline="0" dirty="0">
                <a:solidFill>
                  <a:schemeClr val="tx1"/>
                </a:solidFill>
                <a:latin typeface="+mn-lt"/>
                <a:ea typeface="+mn-ea"/>
                <a:cs typeface="+mn-cs"/>
              </a:rPr>
              <a:t>Be sure to note that, even though we’re amortizing it, the prior service cost is not an asset, but instead a part of </a:t>
            </a:r>
            <a:r>
              <a:rPr lang="en-US" sz="1200" b="0" i="1" u="none" strike="noStrike" kern="1200" baseline="0" dirty="0">
                <a:solidFill>
                  <a:schemeClr val="tx1"/>
                </a:solidFill>
                <a:latin typeface="+mn-lt"/>
                <a:ea typeface="+mn-ea"/>
                <a:cs typeface="+mn-cs"/>
              </a:rPr>
              <a:t>accumulated other comprehensive income </a:t>
            </a:r>
            <a:r>
              <a:rPr lang="en-US" sz="1200" b="0" i="0" u="none" strike="noStrike" kern="1200" baseline="0" dirty="0">
                <a:solidFill>
                  <a:schemeClr val="tx1"/>
                </a:solidFill>
                <a:latin typeface="+mn-lt"/>
                <a:ea typeface="+mn-ea"/>
                <a:cs typeface="+mn-cs"/>
              </a:rPr>
              <a:t>(AOCI), a shareholders’ equity account. This is a result of the FASB’s disinclination to treat the cost as an expense as it is incurred. The Board, instead, prefers to consider it to be </a:t>
            </a:r>
            <a:r>
              <a:rPr lang="en-US" sz="1200" b="0" i="1" u="none" strike="noStrike" kern="1200" baseline="0" dirty="0">
                <a:solidFill>
                  <a:schemeClr val="tx1"/>
                </a:solidFill>
                <a:latin typeface="+mn-lt"/>
                <a:ea typeface="+mn-ea"/>
                <a:cs typeface="+mn-cs"/>
              </a:rPr>
              <a:t>other comprehensive income </a:t>
            </a:r>
            <a:r>
              <a:rPr lang="en-US" sz="1200" b="0" i="0" u="none" strike="noStrike" kern="1200" baseline="0" dirty="0">
                <a:solidFill>
                  <a:schemeClr val="tx1"/>
                </a:solidFill>
                <a:latin typeface="+mn-lt"/>
                <a:ea typeface="+mn-ea"/>
                <a:cs typeface="+mn-cs"/>
              </a:rPr>
              <a:t>(OCI) like the handful of losses and gains also categorized the same way and not reported among the gains and losses in the traditional income statement. </a:t>
            </a:r>
            <a:endParaRPr lang="en-IN" b="0" dirty="0">
              <a:solidFill>
                <a:schemeClr val="accent1">
                  <a:lumMod val="50000"/>
                </a:schemeClr>
              </a:solidFill>
            </a:endParaRP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48</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(continued)</a:t>
            </a:r>
          </a:p>
          <a:p>
            <a:pPr defTabSz="931774">
              <a:defRPr/>
            </a:pPr>
            <a:endParaRPr lang="en-IN" b="0"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By the straight-line method, prior service cost is recognized over the average remaining service life of the active employee group. Prior service cost is not expensed as it is incurred. Instead, it is reported as a component of AOCI to be amortized over time. </a:t>
            </a:r>
            <a:r>
              <a:rPr lang="en-IN" b="0" baseline="0" dirty="0">
                <a:solidFill>
                  <a:srgbClr val="000000"/>
                </a:solidFill>
              </a:rPr>
              <a:t>Thus, we calculate the prior service cost balance at the end of 2021 as $52.</a:t>
            </a:r>
            <a:endParaRPr lang="en-US" dirty="0">
              <a:solidFill>
                <a:srgbClr val="000000"/>
              </a:solidFill>
            </a:endParaRPr>
          </a:p>
          <a:p>
            <a:pPr defTabSz="931774">
              <a:defRPr/>
            </a:pP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49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Illustration 17–1 </a:t>
            </a:r>
            <a:r>
              <a:rPr lang="en-US" sz="1200" b="0" i="0" u="none" strike="noStrike" kern="1200" baseline="0" dirty="0">
                <a:solidFill>
                  <a:schemeClr val="tx1"/>
                </a:solidFill>
                <a:latin typeface="+mn-lt"/>
                <a:ea typeface="+mn-ea"/>
                <a:cs typeface="+mn-cs"/>
              </a:rPr>
              <a:t>Defined Contribution and Defined Benefit Pension Plans </a:t>
            </a:r>
            <a:endParaRPr lang="en-US" dirty="0"/>
          </a:p>
          <a:p>
            <a:endParaRPr lang="en-US" dirty="0"/>
          </a:p>
          <a:p>
            <a:r>
              <a:rPr lang="en-US" dirty="0"/>
              <a:t>Both types of plans have a common goal: to provide income to employees during their retirement years. Still, the two types of plans differ regarding who bears the risk—the employer or the employees—for whether the retirement objectives are achieved. The two types of plans also have entirely different implications for accounting and financial reporting.</a:t>
            </a:r>
          </a:p>
          <a:p>
            <a:endParaRPr lang="en-US" dirty="0"/>
          </a:p>
          <a:p>
            <a:r>
              <a:rPr lang="en-US" dirty="0"/>
              <a:t>Our discussion of defined contribution plans will be brief. Although these are now the most popular type of corporate pension plan, their relative simplicity permits a rather straightforward accounting treatment that requires little explanation. On the other hand, defined benefit plans require considerably more complex accounting treatment and constitute the primary focus of this chapter.</a:t>
            </a:r>
          </a:p>
          <a:p>
            <a:endParaRPr lang="en-US" baseline="0" dirty="0"/>
          </a:p>
        </p:txBody>
      </p:sp>
      <p:sp>
        <p:nvSpPr>
          <p:cNvPr id="4" name="Slide Number Placeholder 3"/>
          <p:cNvSpPr>
            <a:spLocks noGrp="1"/>
          </p:cNvSpPr>
          <p:nvPr>
            <p:ph type="sldNum" sz="quarter" idx="10"/>
          </p:nvPr>
        </p:nvSpPr>
        <p:spPr/>
        <p:txBody>
          <a:bodyPr/>
          <a:lstStyle/>
          <a:p>
            <a:fld id="{D3B77834-1D65-4CA4-A322-DCD675ADD8F3}" type="slidenum">
              <a:rPr lang="en-US" smtClean="0"/>
              <a:pPr/>
              <a:t>5</a:t>
            </a:fld>
            <a:endParaRPr lang="en-US" dirty="0"/>
          </a:p>
        </p:txBody>
      </p:sp>
    </p:spTree>
    <p:extLst>
      <p:ext uri="{BB962C8B-B14F-4D97-AF65-F5344CB8AC3E}">
        <p14:creationId xmlns:p14="http://schemas.microsoft.com/office/powerpoint/2010/main" val="720176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17–12 Pension Expense (concluded)</a:t>
            </a:r>
          </a:p>
          <a:p>
            <a:endParaRPr lang="en-US" dirty="0"/>
          </a:p>
          <a:p>
            <a:r>
              <a:rPr lang="en-US" b="1" dirty="0"/>
              <a:t>Amortization of a Net Loss or Gain: </a:t>
            </a:r>
            <a:r>
              <a:rPr lang="en-US" b="0" dirty="0"/>
              <a:t>Gains</a:t>
            </a:r>
            <a:r>
              <a:rPr lang="en-IN" dirty="0"/>
              <a:t> and losses can occur when expectations are revised concerning either the PBO or the return on plan assets. Like the prior service cost we just discussed, we don’t include these gains and losses as part of pension expense in the income statement, but instead report them as OCI in the statement of comprehensive income as they occur. </a:t>
            </a:r>
          </a:p>
          <a:p>
            <a:endParaRPr lang="en-IN" dirty="0"/>
          </a:p>
          <a:p>
            <a:r>
              <a:rPr lang="en-IN" baseline="0" dirty="0"/>
              <a:t>We then report the gains and losses (net of subsequent amortization) on a cumulative basis as a net loss–AOCI or a net gain–AOCI, depending on whether we have greater losses or gains over time. We report this amount in the balance sheet as a part of accumulated other comprehensive income (AOCI), a shareholders’ equity account.</a:t>
            </a:r>
          </a:p>
          <a:p>
            <a:endParaRPr lang="en-IN" baseline="0" dirty="0"/>
          </a:p>
          <a:p>
            <a:r>
              <a:rPr lang="en-IN" baseline="0" dirty="0"/>
              <a:t>There is no conceptual justification for not including losses and gains in earnings. After all, these increases and decreases in either the PBO or plan assets immediately impact the net cost of providing a pension plan and, conceptually, should be included in pension expense as they occur. Nevertheless, the FASB requires that income statement recognition of gains and losses from either source be delayed for practical reasons.</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50</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18" indent="-291161">
              <a:defRPr>
                <a:solidFill>
                  <a:schemeClr val="tx1"/>
                </a:solidFill>
                <a:latin typeface="Tahoma" pitchFamily="34" charset="0"/>
              </a:defRPr>
            </a:lvl2pPr>
            <a:lvl3pPr marL="1164644" indent="-232929">
              <a:defRPr>
                <a:solidFill>
                  <a:schemeClr val="tx1"/>
                </a:solidFill>
                <a:latin typeface="Tahoma" pitchFamily="34" charset="0"/>
              </a:defRPr>
            </a:lvl3pPr>
            <a:lvl4pPr marL="1630502" indent="-232929">
              <a:defRPr>
                <a:solidFill>
                  <a:schemeClr val="tx1"/>
                </a:solidFill>
                <a:latin typeface="Tahoma" pitchFamily="34" charset="0"/>
              </a:defRPr>
            </a:lvl4pPr>
            <a:lvl5pPr marL="2096360" indent="-232929">
              <a:defRPr>
                <a:solidFill>
                  <a:schemeClr val="tx1"/>
                </a:solidFill>
                <a:latin typeface="Tahoma" pitchFamily="34" charset="0"/>
              </a:defRPr>
            </a:lvl5pPr>
            <a:lvl6pPr marL="2562216" indent="-232929" eaLnBrk="0" fontAlgn="base" hangingPunct="0">
              <a:spcBef>
                <a:spcPct val="0"/>
              </a:spcBef>
              <a:spcAft>
                <a:spcPct val="0"/>
              </a:spcAft>
              <a:defRPr>
                <a:solidFill>
                  <a:schemeClr val="tx1"/>
                </a:solidFill>
                <a:latin typeface="Tahoma" pitchFamily="34" charset="0"/>
              </a:defRPr>
            </a:lvl6pPr>
            <a:lvl7pPr marL="3028073" indent="-232929" eaLnBrk="0" fontAlgn="base" hangingPunct="0">
              <a:spcBef>
                <a:spcPct val="0"/>
              </a:spcBef>
              <a:spcAft>
                <a:spcPct val="0"/>
              </a:spcAft>
              <a:defRPr>
                <a:solidFill>
                  <a:schemeClr val="tx1"/>
                </a:solidFill>
                <a:latin typeface="Tahoma" pitchFamily="34" charset="0"/>
              </a:defRPr>
            </a:lvl7pPr>
            <a:lvl8pPr marL="3493931" indent="-232929" eaLnBrk="0" fontAlgn="base" hangingPunct="0">
              <a:spcBef>
                <a:spcPct val="0"/>
              </a:spcBef>
              <a:spcAft>
                <a:spcPct val="0"/>
              </a:spcAft>
              <a:defRPr>
                <a:solidFill>
                  <a:schemeClr val="tx1"/>
                </a:solidFill>
                <a:latin typeface="Tahoma" pitchFamily="34" charset="0"/>
              </a:defRPr>
            </a:lvl8pPr>
            <a:lvl9pPr marL="3959789" indent="-232929"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51</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l">
              <a:buNone/>
            </a:pPr>
            <a:r>
              <a:rPr lang="en-US" sz="1200" dirty="0"/>
              <a:t>The correct answer is </a:t>
            </a:r>
            <a:r>
              <a:rPr lang="en-US" sz="1200" i="1" dirty="0"/>
              <a:t>c</a:t>
            </a:r>
            <a:r>
              <a:rPr lang="en-US" sz="1200" dirty="0"/>
              <a:t>:  </a:t>
            </a:r>
          </a:p>
          <a:p>
            <a:pPr marL="0" indent="0" algn="l">
              <a:spcBef>
                <a:spcPts val="600"/>
              </a:spcBef>
              <a:buNone/>
            </a:pPr>
            <a:r>
              <a:rPr lang="en-US" sz="1200" dirty="0"/>
              <a:t>PBO		  24</a:t>
            </a:r>
          </a:p>
          <a:p>
            <a:pPr marL="0" indent="0" algn="l">
              <a:spcBef>
                <a:spcPts val="600"/>
              </a:spcBef>
              <a:buNone/>
            </a:pPr>
            <a:r>
              <a:rPr lang="en-US" sz="1200" dirty="0"/>
              <a:t>       Gain–OCI			24</a:t>
            </a:r>
          </a:p>
          <a:p>
            <a:pPr marL="0" indent="0" algn="l">
              <a:spcBef>
                <a:spcPts val="600"/>
              </a:spcBef>
              <a:buNone/>
            </a:pPr>
            <a:r>
              <a:rPr lang="en-US" sz="1200" dirty="0"/>
              <a:t>  Loss–OCI ($54 − 48)	    6</a:t>
            </a:r>
          </a:p>
          <a:p>
            <a:pPr marL="0" indent="0" algn="l">
              <a:spcBef>
                <a:spcPts val="600"/>
              </a:spcBef>
              <a:spcAft>
                <a:spcPts val="600"/>
              </a:spcAft>
              <a:buNone/>
            </a:pPr>
            <a:r>
              <a:rPr lang="en-US" sz="1200" dirty="0"/>
              <a:t>        Plan assets		  6</a:t>
            </a:r>
          </a:p>
          <a:p>
            <a:pPr marL="0" indent="0" algn="l">
              <a:buNone/>
            </a:pPr>
            <a:r>
              <a:rPr lang="en-US" sz="1200" dirty="0"/>
              <a:t>The $24M gain and $6M loss combine for a net gain of </a:t>
            </a:r>
            <a:r>
              <a:rPr lang="en-US" sz="1200" b="1" dirty="0">
                <a:solidFill>
                  <a:srgbClr val="C00000"/>
                </a:solidFill>
              </a:rPr>
              <a:t>$18M</a:t>
            </a:r>
            <a:r>
              <a:rPr lang="en-US" sz="1200" dirty="0"/>
              <a:t>, which </a:t>
            </a:r>
            <a:r>
              <a:rPr lang="en-US" sz="1200" b="1" dirty="0">
                <a:solidFill>
                  <a:srgbClr val="C00000"/>
                </a:solidFill>
              </a:rPr>
              <a:t>reduces the net loss–AOCI</a:t>
            </a:r>
            <a:r>
              <a:rPr lang="en-US" sz="1200" dirty="0"/>
              <a:t>, which is an </a:t>
            </a:r>
            <a:r>
              <a:rPr lang="en-US" sz="1200" b="1" dirty="0">
                <a:solidFill>
                  <a:srgbClr val="C00000"/>
                </a:solidFill>
              </a:rPr>
              <a:t>increase in AOCI.</a:t>
            </a:r>
          </a:p>
          <a:p>
            <a:pPr eaLnBrk="1" hangingPunct="1"/>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Illustration 17–13 Gains and Losses</a:t>
            </a:r>
          </a:p>
          <a:p>
            <a:endParaRPr lang="en-US" dirty="0"/>
          </a:p>
          <a:p>
            <a:r>
              <a:rPr lang="en-US" dirty="0"/>
              <a:t>The</a:t>
            </a:r>
            <a:r>
              <a:rPr lang="en-US" baseline="0" dirty="0"/>
              <a:t> above illustration summarizes the possibilities of gains and losses </a:t>
            </a:r>
            <a:r>
              <a:rPr lang="en-IN" dirty="0"/>
              <a:t>that occur when expectations are revised concerning either the PBO or the return on plan assets.</a:t>
            </a:r>
          </a:p>
          <a:p>
            <a:endParaRPr lang="en-IN" dirty="0"/>
          </a:p>
          <a:p>
            <a:endParaRPr lang="en-US" dirty="0"/>
          </a:p>
          <a:p>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52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The FASB acknowledged the conceptual shortcoming of delaying the recognition of a gain or a loss while opting for this more politically acceptable approach. The practical justification for delayed recognition is that, over time, gains and losses might cancel one another </a:t>
            </a:r>
            <a:r>
              <a:rPr lang="en-US" dirty="0"/>
              <a:t>out. </a:t>
            </a:r>
            <a:r>
              <a:rPr lang="en-IN" dirty="0"/>
              <a:t>Given this possibility, why create unnecessary fluctuations in reported income by letting temporary gains and losses decrease and increase (respectively) pension </a:t>
            </a:r>
            <a:r>
              <a:rPr lang="en-US" dirty="0"/>
              <a:t>expense? Of course, as years pass there may be more gains than losses, or vice versa, preventing their offsetting one another completely. </a:t>
            </a:r>
            <a:r>
              <a:rPr lang="en-IN" dirty="0"/>
              <a:t>So, if a net gain or a net loss gets “too large,” pension expense must be adjusted. </a:t>
            </a:r>
          </a:p>
          <a:p>
            <a:endParaRPr lang="en-IN" dirty="0"/>
          </a:p>
          <a:p>
            <a:r>
              <a:rPr lang="en-IN" dirty="0"/>
              <a:t>The FASB defines too large rather arbitrarily as being when a net gain or a net loss at the beginning of the year exceeds an amount equal to 10% of the PBO, or 10% of plan assets, whichever is higher. </a:t>
            </a:r>
            <a:r>
              <a:rPr lang="en-US" sz="1200" b="0" i="0" u="none" strike="noStrike" kern="1200" baseline="0" dirty="0">
                <a:solidFill>
                  <a:schemeClr val="tx1"/>
                </a:solidFill>
                <a:latin typeface="+mn-lt"/>
                <a:ea typeface="+mn-ea"/>
                <a:cs typeface="+mn-cs"/>
              </a:rPr>
              <a:t>This threshold amount is referred to as the “corridor.” When the corridor is exceeded, the excess is not charged to pension expense all at once. Instead, as a further concession</a:t>
            </a:r>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income smoothing</a:t>
            </a:r>
            <a:r>
              <a:rPr lang="en-US" sz="1200" b="0" i="0" u="none" strike="noStrike" kern="1200" baseline="0" dirty="0">
                <a:solidFill>
                  <a:schemeClr val="tx1"/>
                </a:solidFill>
                <a:latin typeface="+mn-lt"/>
                <a:ea typeface="+mn-ea"/>
                <a:cs typeface="+mn-cs"/>
              </a:rPr>
              <a:t>, only a portion of the excess is included in pension expense. </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53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The minimum amount that should be included is the excess divided by the average remaining service period of active employees expected to receive benefits under the plan.</a:t>
            </a:r>
          </a:p>
          <a:p>
            <a:endParaRPr lang="en-US" dirty="0"/>
          </a:p>
          <a:p>
            <a:r>
              <a:rPr lang="en-US" dirty="0"/>
              <a:t>In our illustration, we’re assuming a net loss–AOCI of $55 million at the beginning of 2021. Also recall that the PBO and plan assets are $400 million and $300 million</a:t>
            </a:r>
            <a:r>
              <a:rPr lang="en-IN" dirty="0"/>
              <a:t>, respectively at that time.</a:t>
            </a:r>
            <a:r>
              <a:rPr lang="en-US" dirty="0"/>
              <a:t> </a:t>
            </a:r>
          </a:p>
          <a:p>
            <a:endParaRPr lang="en-US" dirty="0"/>
          </a:p>
          <a:p>
            <a:r>
              <a:rPr lang="en-US" dirty="0"/>
              <a:t>Based on this information, we are going to calculate the amount that should be amortized to the 2021 pension expense. The corridor is 10% of PBO, that is $40 million. We have taken PBO as the base for the calculation because, in this case, PBO is higher than the plan assets. Thus we find that the net loss is $15 million in excess at the beginning of the year. Previously, we assumed that </a:t>
            </a:r>
            <a:r>
              <a:rPr lang="en-IN" dirty="0"/>
              <a:t>the average remaining service life of employees is estimated at 15 years. Dividing the excess of loss of $15 by the average remaining service period of 15 years, we determine the amount amortized to 2021 pension expense to be $1 million.</a:t>
            </a:r>
            <a:endParaRPr lang="en-US"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54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The pension expense is increased because a net loss is being amortized. If a net </a:t>
            </a:r>
            <a:r>
              <a:rPr lang="en-US" i="1" dirty="0"/>
              <a:t>gain </a:t>
            </a:r>
            <a:r>
              <a:rPr lang="en-US" dirty="0"/>
              <a:t>were being amortized, the amount would be </a:t>
            </a:r>
            <a:r>
              <a:rPr lang="en-US" i="1" dirty="0"/>
              <a:t>deducted </a:t>
            </a:r>
            <a:r>
              <a:rPr lang="en-US" dirty="0"/>
              <a:t>from pension expense because a gain would indicate that balance of the net cost of providing the pension plan had decreased.</a:t>
            </a:r>
          </a:p>
          <a:p>
            <a:endParaRPr lang="en-US" dirty="0"/>
          </a:p>
          <a:p>
            <a:r>
              <a:rPr lang="en-US" sz="1200" b="0" i="0" u="none" strike="noStrike" kern="1200" baseline="0" dirty="0">
                <a:solidFill>
                  <a:schemeClr val="tx1"/>
                </a:solidFill>
                <a:latin typeface="+mn-lt"/>
                <a:ea typeface="+mn-ea"/>
                <a:cs typeface="+mn-cs"/>
              </a:rPr>
              <a:t>This amortization reduces the net loss–AOCI in 2021 by </a:t>
            </a:r>
            <a:r>
              <a:rPr lang="en-US" sz="1200" b="1" i="0" u="none" strike="noStrike" kern="1200" baseline="0" dirty="0">
                <a:solidFill>
                  <a:schemeClr val="tx1"/>
                </a:solidFill>
                <a:latin typeface="+mn-lt"/>
                <a:ea typeface="+mn-ea"/>
                <a:cs typeface="+mn-cs"/>
              </a:rPr>
              <a:t>$1 </a:t>
            </a:r>
            <a:r>
              <a:rPr lang="en-US" sz="1200" b="0" i="0" u="none" strike="noStrike" kern="1200" baseline="0" dirty="0">
                <a:solidFill>
                  <a:schemeClr val="tx1"/>
                </a:solidFill>
                <a:latin typeface="+mn-lt"/>
                <a:ea typeface="+mn-ea"/>
                <a:cs typeface="+mn-cs"/>
              </a:rPr>
              <a:t>million. Also recall that Global incurred (a) a $23 million loss in 2021 from revising estimates relating to the PBO and (b) a $3 million gain when the 2021 return on plan assets was higher than expected. These three changes affected the net loss–AOCI in 2021 as shown here (note </a:t>
            </a:r>
            <a:r>
              <a:rPr lang="en-US" b="0" dirty="0"/>
              <a:t>New losses add to a net loss; new gains reduce a net loss)</a:t>
            </a:r>
            <a:r>
              <a:rPr lang="en-US" sz="1200" b="0" i="0" u="none" strike="noStrike" kern="1200" baseline="0" dirty="0">
                <a:solidFill>
                  <a:schemeClr val="tx1"/>
                </a:solidFill>
                <a:latin typeface="+mn-lt"/>
                <a:ea typeface="+mn-ea"/>
                <a:cs typeface="+mn-cs"/>
              </a:rPr>
              <a:t>. </a:t>
            </a:r>
            <a:endParaRPr lang="en-IN" b="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55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As we discussed earlier, gains and losses (either from changing assumptions regarding the PBO or from the return on assets being higher or lower than expected) are deferred and not immediately included in pension expense and net income. Instead, we report them as other comprehensive income (OCI) in the statement of comprehensive income. So Global records a loss–OCI for the $23 million loss that occurs in 2021 when it revises its estimate of future salary levels causing its PBO estimate to increase. Global also records a $3 million gain–OCI that occurred when the $30 million actual return on plan assets exceeded the $27 million expected return. </a:t>
            </a:r>
          </a:p>
          <a:p>
            <a:endParaRPr lang="en-IN" dirty="0"/>
          </a:p>
          <a:p>
            <a:r>
              <a:rPr lang="en-US" sz="1200" b="0" i="0" u="none" strike="noStrike" kern="1200" baseline="0" dirty="0">
                <a:solidFill>
                  <a:schemeClr val="tx1"/>
                </a:solidFill>
                <a:latin typeface="+mn-lt"/>
                <a:ea typeface="+mn-ea"/>
                <a:cs typeface="+mn-cs"/>
              </a:rPr>
              <a:t>The loss is an increase in the PBO due to a change in an assumption. In this entry, we are recording that increase in the PBO account balance. If the change in assumption had caused the PBO to be reduced instead, we would debit the PBO here and credit a gain–OCI.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Similarly, the gain due to the actual return on plan assets exceeding the expected return is an increase in plan assets. In the next section, we record a journal entry that increases plan assets for the expected return (as a component of pension expense), so the two adjustments together cause the plan assets account balance to reflect the </a:t>
            </a:r>
            <a:r>
              <a:rPr lang="en-US" sz="1200" b="0" i="1" u="none" strike="noStrike" kern="1200" baseline="0" dirty="0">
                <a:solidFill>
                  <a:schemeClr val="tx1"/>
                </a:solidFill>
                <a:latin typeface="+mn-lt"/>
                <a:ea typeface="+mn-ea"/>
                <a:cs typeface="+mn-cs"/>
              </a:rPr>
              <a:t>actual </a:t>
            </a:r>
            <a:r>
              <a:rPr lang="en-US" sz="1200" b="0" i="0" u="none" strike="noStrike" kern="1200" baseline="0" dirty="0">
                <a:solidFill>
                  <a:schemeClr val="tx1"/>
                </a:solidFill>
                <a:latin typeface="+mn-lt"/>
                <a:ea typeface="+mn-ea"/>
                <a:cs typeface="+mn-cs"/>
              </a:rPr>
              <a:t>return (expected increase plus the additional increase represented by the gain). Of course, if the actual return had been less than expected, we would debit a loss–OCI and credit plan assets here. </a:t>
            </a:r>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56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Accounting for Gains and Losses. </a:t>
            </a:r>
            <a:r>
              <a:rPr lang="en-US" sz="1200" b="0" i="0" u="none" strike="noStrike" kern="1200" baseline="0" dirty="0">
                <a:solidFill>
                  <a:schemeClr val="tx1"/>
                </a:solidFill>
                <a:latin typeface="+mn-lt"/>
                <a:ea typeface="+mn-ea"/>
                <a:cs typeface="+mn-cs"/>
              </a:rPr>
              <a:t>Accounting for gains and losses in defined benefit plans (called “remeasurement” gains and losses under IFRS) under </a:t>
            </a:r>
            <a:r>
              <a:rPr lang="en-US" sz="1200" b="0" i="1" u="none" strike="noStrike" kern="1200" baseline="0" dirty="0">
                <a:solidFill>
                  <a:schemeClr val="tx1"/>
                </a:solidFill>
                <a:latin typeface="+mn-lt"/>
                <a:ea typeface="+mn-ea"/>
                <a:cs typeface="+mn-cs"/>
              </a:rPr>
              <a:t>IAS No. 19 </a:t>
            </a:r>
            <a:r>
              <a:rPr lang="en-US" sz="1200" b="0" i="0" u="none" strike="noStrike" kern="1200" baseline="0" dirty="0">
                <a:solidFill>
                  <a:schemeClr val="tx1"/>
                </a:solidFill>
                <a:latin typeface="+mn-lt"/>
                <a:ea typeface="+mn-ea"/>
                <a:cs typeface="+mn-cs"/>
              </a:rPr>
              <a:t>is similar to U.S. GAAP, but there are two important differences. </a:t>
            </a:r>
          </a:p>
          <a:p>
            <a:r>
              <a:rPr lang="en-US" sz="1200" b="0" i="0" u="none" strike="noStrike" kern="1200" baseline="0" dirty="0">
                <a:solidFill>
                  <a:schemeClr val="tx1"/>
                </a:solidFill>
                <a:latin typeface="+mn-lt"/>
                <a:ea typeface="+mn-ea"/>
                <a:cs typeface="+mn-cs"/>
              </a:rPr>
              <a:t>The first difference relates to the make-up of the gain or loss on plan assets. As we know from the chapter, this amount under U.S. GAAP is the difference between the actual and expected returns, where the expected return is different from company to company and usually different from the interest rate used to determine the interest cost. Not so under IFRS, which requires that we use the same rate (the rate for “high grade corporate bonds”) for both the interest cost on the defined benefit obligation (called projected benefit obligation or PBO under U.S. GAAP) and the interest revenue on the plan assets.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 second difference relates to the treatment of gains and losses </a:t>
            </a:r>
            <a:r>
              <a:rPr lang="en-US" sz="1200" b="0" i="1" u="none" strike="noStrike" kern="1200" baseline="0" dirty="0">
                <a:solidFill>
                  <a:schemeClr val="tx1"/>
                </a:solidFill>
                <a:latin typeface="+mn-lt"/>
                <a:ea typeface="+mn-ea"/>
                <a:cs typeface="+mn-cs"/>
              </a:rPr>
              <a:t>after </a:t>
            </a:r>
            <a:r>
              <a:rPr lang="en-US" sz="1200" b="0" i="0" u="none" strike="noStrike" kern="1200" baseline="0" dirty="0">
                <a:solidFill>
                  <a:schemeClr val="tx1"/>
                </a:solidFill>
                <a:latin typeface="+mn-lt"/>
                <a:ea typeface="+mn-ea"/>
                <a:cs typeface="+mn-cs"/>
              </a:rPr>
              <a:t>they are initially recorded in OCI. We’ve seen that U.S. GAAP requires that gains and losses (either from the actual return exceeding an assumed amount or from changing assumptions regarding the pension obligation) are to be (a) included among OCI items in the statement of comprehensive income when they first arise and then (b) gradually amortized or recycled out of OCI and into expense (when the accumulated net gain or net loss exceeds the 10% threshold). Similar to U.S. GAAP, under IFRS these gains and losses are included in OCI when they first arise, but unlike U.S. GAAP those amounts are </a:t>
            </a:r>
            <a:r>
              <a:rPr lang="en-US" sz="1200" b="0" i="1" u="none" strike="noStrike" kern="1200" baseline="0" dirty="0">
                <a:solidFill>
                  <a:schemeClr val="tx1"/>
                </a:solidFill>
                <a:latin typeface="+mn-lt"/>
                <a:ea typeface="+mn-ea"/>
                <a:cs typeface="+mn-cs"/>
              </a:rPr>
              <a:t>not subsequently amortized out of OCI and into expense.</a:t>
            </a:r>
            <a:r>
              <a:rPr lang="en-US" sz="1200" b="0" i="0" u="none" strike="noStrike" kern="1200" baseline="0" dirty="0">
                <a:solidFill>
                  <a:schemeClr val="tx1"/>
                </a:solidFill>
                <a:latin typeface="+mn-lt"/>
                <a:ea typeface="+mn-ea"/>
                <a:cs typeface="+mn-cs"/>
              </a:rPr>
              <a:t> Instead, under IFRS those amounts remain in the balance sheet as accumulated other comprehensive income. </a:t>
            </a:r>
            <a:endParaRPr lang="en-IN" sz="1200" dirty="0"/>
          </a:p>
        </p:txBody>
      </p:sp>
      <p:sp>
        <p:nvSpPr>
          <p:cNvPr id="4" name="Slide Number Placeholder 3"/>
          <p:cNvSpPr>
            <a:spLocks noGrp="1"/>
          </p:cNvSpPr>
          <p:nvPr>
            <p:ph type="sldNum" sz="quarter" idx="10"/>
          </p:nvPr>
        </p:nvSpPr>
        <p:spPr/>
        <p:txBody>
          <a:bodyPr/>
          <a:lstStyle/>
          <a:p>
            <a:fld id="{20C6E16D-CAFA-4AA7-B962-802FFC832C12}"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999682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Global’s 2021 pension expense is $43 million. The expense includes the $41 million service cost and the $24 million interest cost, both of which add to Global’s PBO. The pension expense also includes a $27 million expected return on plan assets, which adds to the plan assets. The pension expense also includes the $4 million amortization of the prior service cost and the $1 million amortization of the net loss. As we discussed earlier, we report prior service cost when it arises as well as gains and losses as they occur as other comprehensive income (OCI) in the statement of comprehensive income. These OCI items accumulate as Prior service cost–AOCI and Net loss (or gain)–AOCI. So, when we amortize these AOCI accounts, we report the amortization amounts as OCI items in the statement of comprehensive income as well. These amortized amounts are being “reclassified” from OCI to net income.</a:t>
            </a:r>
          </a:p>
          <a:p>
            <a:endParaRPr lang="en-IN" dirty="0"/>
          </a:p>
          <a:p>
            <a:r>
              <a:rPr lang="en-IN" dirty="0"/>
              <a:t>Amortization reduces the Prior service cost–AOCI and the Net loss–AOCI. Since these accounts have debit balances, we credit the accounts for the amortization. If we were amortizing a net gain, we would debit the account because a net gain has a credit balance. </a:t>
            </a:r>
          </a:p>
          <a:p>
            <a:endParaRPr lang="en-IN" dirty="0"/>
          </a:p>
          <a:p>
            <a:r>
              <a:rPr lang="en-IN" dirty="0"/>
              <a:t>Remember, we report the funded status of the plan in the balance sheet. That’s the difference between the PBO and plan assets. In this case, it’s a net pension liability since the plan is underfunded; that is, the PBO exceeds plan assets.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58</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18" indent="-291161">
              <a:defRPr>
                <a:solidFill>
                  <a:schemeClr val="tx1"/>
                </a:solidFill>
                <a:latin typeface="Tahoma" pitchFamily="34" charset="0"/>
              </a:defRPr>
            </a:lvl2pPr>
            <a:lvl3pPr marL="1164644" indent="-232929">
              <a:defRPr>
                <a:solidFill>
                  <a:schemeClr val="tx1"/>
                </a:solidFill>
                <a:latin typeface="Tahoma" pitchFamily="34" charset="0"/>
              </a:defRPr>
            </a:lvl3pPr>
            <a:lvl4pPr marL="1630502" indent="-232929">
              <a:defRPr>
                <a:solidFill>
                  <a:schemeClr val="tx1"/>
                </a:solidFill>
                <a:latin typeface="Tahoma" pitchFamily="34" charset="0"/>
              </a:defRPr>
            </a:lvl4pPr>
            <a:lvl5pPr marL="2096360" indent="-232929">
              <a:defRPr>
                <a:solidFill>
                  <a:schemeClr val="tx1"/>
                </a:solidFill>
                <a:latin typeface="Tahoma" pitchFamily="34" charset="0"/>
              </a:defRPr>
            </a:lvl5pPr>
            <a:lvl6pPr marL="2562216" indent="-232929" eaLnBrk="0" fontAlgn="base" hangingPunct="0">
              <a:spcBef>
                <a:spcPct val="0"/>
              </a:spcBef>
              <a:spcAft>
                <a:spcPct val="0"/>
              </a:spcAft>
              <a:defRPr>
                <a:solidFill>
                  <a:schemeClr val="tx1"/>
                </a:solidFill>
                <a:latin typeface="Tahoma" pitchFamily="34" charset="0"/>
              </a:defRPr>
            </a:lvl6pPr>
            <a:lvl7pPr marL="3028073" indent="-232929" eaLnBrk="0" fontAlgn="base" hangingPunct="0">
              <a:spcBef>
                <a:spcPct val="0"/>
              </a:spcBef>
              <a:spcAft>
                <a:spcPct val="0"/>
              </a:spcAft>
              <a:defRPr>
                <a:solidFill>
                  <a:schemeClr val="tx1"/>
                </a:solidFill>
                <a:latin typeface="Tahoma" pitchFamily="34" charset="0"/>
              </a:defRPr>
            </a:lvl7pPr>
            <a:lvl8pPr marL="3493931" indent="-232929" eaLnBrk="0" fontAlgn="base" hangingPunct="0">
              <a:spcBef>
                <a:spcPct val="0"/>
              </a:spcBef>
              <a:spcAft>
                <a:spcPct val="0"/>
              </a:spcAft>
              <a:defRPr>
                <a:solidFill>
                  <a:schemeClr val="tx1"/>
                </a:solidFill>
                <a:latin typeface="Tahoma" pitchFamily="34" charset="0"/>
              </a:defRPr>
            </a:lvl8pPr>
            <a:lvl9pPr marL="3959789" indent="-232929"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solidFill>
                  <a:prstClr val="black"/>
                </a:solidFill>
                <a:latin typeface="Times New Roman" pitchFamily="18" charset="0"/>
              </a:rPr>
              <a:pPr/>
              <a:t>59</a:t>
            </a:fld>
            <a:endParaRPr lang="en-US" altLang="en-US" dirty="0">
              <a:solidFill>
                <a:prstClr val="black"/>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buNone/>
              <a:tabLst>
                <a:tab pos="6175375" algn="dec"/>
                <a:tab pos="6400800" algn="dec"/>
                <a:tab pos="7832725" algn="r"/>
              </a:tabLst>
            </a:pPr>
            <a:r>
              <a:rPr lang="en-US" dirty="0"/>
              <a:t>The correct answer is </a:t>
            </a:r>
            <a:r>
              <a:rPr lang="en-US" i="1" dirty="0"/>
              <a:t>b</a:t>
            </a:r>
            <a:r>
              <a:rPr lang="en-US" dirty="0"/>
              <a:t>:</a:t>
            </a:r>
          </a:p>
          <a:p>
            <a:pPr marL="0" indent="0">
              <a:buNone/>
              <a:tabLst>
                <a:tab pos="6175375" algn="dec"/>
                <a:tab pos="6400800" algn="dec"/>
                <a:tab pos="7832725" algn="r"/>
              </a:tabLst>
            </a:pPr>
            <a:r>
              <a:rPr lang="en-US" dirty="0"/>
              <a:t>Service cost 	$10</a:t>
            </a:r>
          </a:p>
          <a:p>
            <a:pPr marL="0" indent="0">
              <a:buNone/>
              <a:tabLst>
                <a:tab pos="6175375" algn="dec"/>
                <a:tab pos="6400800" algn="dec"/>
                <a:tab pos="7832725" algn="r"/>
              </a:tabLst>
            </a:pPr>
            <a:r>
              <a:rPr lang="en-US" dirty="0"/>
              <a:t>Interest cost	4</a:t>
            </a:r>
          </a:p>
          <a:p>
            <a:pPr>
              <a:buNone/>
              <a:tabLst>
                <a:tab pos="6175375" algn="dec"/>
                <a:tab pos="6400800" algn="dec"/>
                <a:tab pos="7832725" algn="r"/>
              </a:tabLst>
            </a:pPr>
            <a:r>
              <a:rPr lang="en-US" dirty="0"/>
              <a:t>Expected return on the plan assets ($4 actual, plus $2 loss)	  (6)</a:t>
            </a:r>
          </a:p>
          <a:p>
            <a:pPr marL="0" indent="0">
              <a:buNone/>
              <a:tabLst>
                <a:tab pos="6175375" algn="dec"/>
                <a:tab pos="6400800" algn="dec"/>
                <a:tab pos="7832725" algn="r"/>
              </a:tabLst>
            </a:pPr>
            <a:r>
              <a:rPr lang="en-US" dirty="0"/>
              <a:t>Amortization of prior service cost	        2*</a:t>
            </a:r>
          </a:p>
          <a:p>
            <a:pPr marL="0" indent="0">
              <a:buNone/>
              <a:tabLst>
                <a:tab pos="6175375" algn="dec"/>
                <a:tab pos="6400800" algn="dec"/>
                <a:tab pos="7832725" algn="r"/>
              </a:tabLst>
            </a:pPr>
            <a:r>
              <a:rPr lang="en-US" dirty="0"/>
              <a:t>Amortization of net loss (gain)	</a:t>
            </a:r>
            <a:r>
              <a:rPr lang="en-US" u="sng" dirty="0"/>
              <a:t>     0</a:t>
            </a:r>
            <a:endParaRPr lang="en-US" dirty="0"/>
          </a:p>
          <a:p>
            <a:pPr marL="0" indent="0">
              <a:spcAft>
                <a:spcPts val="1200"/>
              </a:spcAft>
              <a:buNone/>
              <a:tabLst>
                <a:tab pos="6175375" algn="dec"/>
                <a:tab pos="6400800" algn="dec"/>
                <a:tab pos="7832725" algn="r"/>
              </a:tabLst>
            </a:pPr>
            <a:r>
              <a:rPr lang="en-US" b="1" dirty="0"/>
              <a:t>Pension expense</a:t>
            </a:r>
            <a:r>
              <a:rPr lang="en-US" dirty="0"/>
              <a:t>	</a:t>
            </a:r>
            <a:r>
              <a:rPr lang="en-US" u="dbl" dirty="0"/>
              <a:t> $10</a:t>
            </a:r>
            <a:endParaRPr lang="en-US" dirty="0"/>
          </a:p>
          <a:p>
            <a:pPr marL="0" indent="0">
              <a:buNone/>
            </a:pPr>
            <a:r>
              <a:rPr lang="en-US" sz="1050" dirty="0"/>
              <a:t>* $20 ÷ 10 years = $2</a:t>
            </a:r>
            <a:endParaRPr lang="en-US" sz="100" dirty="0"/>
          </a:p>
          <a:p>
            <a:pPr eaLnBrk="1" hangingPunct="1"/>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Defined contribution plans promise fixed periodic contributions to a pension fund. Retirement income depends on the size of the fund at retirement. No further commitment is made by the employer regarding benefit amounts at retirement.</a:t>
            </a:r>
          </a:p>
          <a:p>
            <a:endParaRPr lang="en-US" dirty="0"/>
          </a:p>
          <a:p>
            <a:r>
              <a:rPr lang="en-US" dirty="0"/>
              <a:t>These plans have several variations. In money purchase plans, employers contribute a fixed percentage of employees’ salaries. Thrift plans, savings plans, and 401(k) plans (named after the Tax Code section that specifies the conditions for the favorable tax treatment of these plans) permit voluntary contributions by employees. These contributions typically are matched to a specified extent by employers. Many employers match up to 50% of employee contributions up to the first 5% or 6% of salary.</a:t>
            </a:r>
          </a:p>
          <a:p>
            <a:endParaRPr lang="en-US" dirty="0"/>
          </a:p>
          <a:p>
            <a:r>
              <a:rPr lang="en-US" dirty="0"/>
              <a:t>When plans link the amount of contributions to company performance, labels include profit</a:t>
            </a:r>
            <a:r>
              <a:rPr lang="en-US" baseline="0" dirty="0"/>
              <a:t> </a:t>
            </a:r>
            <a:r>
              <a:rPr lang="en-US" dirty="0"/>
              <a:t>sharing plans, incentive savings plans, 401(k) profit</a:t>
            </a:r>
            <a:r>
              <a:rPr lang="en-US" baseline="0" dirty="0"/>
              <a:t> </a:t>
            </a:r>
            <a:r>
              <a:rPr lang="en-US" dirty="0"/>
              <a:t>sharing plans, and similar titles. When employees make contributions to the plan in addition to employer contributions, it’s called a </a:t>
            </a:r>
            <a:r>
              <a:rPr lang="en-US" i="1" dirty="0"/>
              <a:t>contributory </a:t>
            </a:r>
            <a:r>
              <a:rPr lang="en-US" dirty="0"/>
              <a:t>plan. </a:t>
            </a:r>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service cost represents benefits earned by employees during the year as part of their compensation. Consistent with that characteristic, companies report the service cost component of pension expense in the income statement as part of the total </a:t>
            </a:r>
            <a:r>
              <a:rPr lang="en-US" sz="1200" b="0" i="1" u="none" strike="noStrike" kern="1200" baseline="0" dirty="0">
                <a:solidFill>
                  <a:schemeClr val="tx1"/>
                </a:solidFill>
                <a:latin typeface="+mn-lt"/>
                <a:ea typeface="+mn-ea"/>
                <a:cs typeface="+mn-cs"/>
              </a:rPr>
              <a:t>compensation costs </a:t>
            </a:r>
            <a:r>
              <a:rPr lang="en-US" sz="1200" b="0" i="0" u="none" strike="noStrike" kern="1200" baseline="0" dirty="0">
                <a:solidFill>
                  <a:schemeClr val="tx1"/>
                </a:solidFill>
                <a:latin typeface="+mn-lt"/>
                <a:ea typeface="+mn-ea"/>
                <a:cs typeface="+mn-cs"/>
              </a:rPr>
              <a:t>arising from services rendered by the employees during the period, separate from the other (non-service cost) components of pension expense. This presentation reflects the nature of service cost being different from that of the other elements of pension cost. The non-service cost components of pension expense are presented in the income statement also, but separate from the service cost component and outside the subtotal of income from operations. In our illustration, then, Global will report the $41 million service cost as one of the elements of compensation expense and the $2 million net amount of the remaining components of pension expense on a separate line below income from operations. </a:t>
            </a:r>
            <a:endParaRPr lang="en-IN" dirty="0"/>
          </a:p>
          <a:p>
            <a:endParaRPr lang="en-US" dirty="0"/>
          </a:p>
          <a:p>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60</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Illustration 17–14 Disclosure of Pension Expense—</a:t>
            </a:r>
            <a:r>
              <a:rPr lang="en-US" sz="1200" b="1" i="0" u="none" strike="noStrike" kern="1200" baseline="0" dirty="0">
                <a:solidFill>
                  <a:schemeClr val="tx1"/>
                </a:solidFill>
                <a:latin typeface="+mn-lt"/>
                <a:ea typeface="+mn-ea"/>
                <a:cs typeface="+mn-cs"/>
              </a:rPr>
              <a:t>Kellogg Company </a:t>
            </a:r>
            <a:endParaRPr lang="en-IN" dirty="0"/>
          </a:p>
          <a:p>
            <a:endParaRPr lang="en-IN" dirty="0"/>
          </a:p>
          <a:p>
            <a:r>
              <a:rPr lang="en-US" sz="1200" b="0" i="0" u="none" strike="noStrike" kern="1200" baseline="0" dirty="0">
                <a:solidFill>
                  <a:schemeClr val="tx1"/>
                </a:solidFill>
                <a:latin typeface="+mn-lt"/>
                <a:ea typeface="+mn-ea"/>
                <a:cs typeface="+mn-cs"/>
              </a:rPr>
              <a:t>The components of pension expense are itemized in disclosure notes. For instance, </a:t>
            </a:r>
            <a:r>
              <a:rPr lang="en-US" sz="1200" b="1" i="0" u="none" strike="noStrike" kern="1200" baseline="0" dirty="0">
                <a:solidFill>
                  <a:schemeClr val="tx1"/>
                </a:solidFill>
                <a:latin typeface="+mn-lt"/>
                <a:ea typeface="+mn-ea"/>
                <a:cs typeface="+mn-cs"/>
              </a:rPr>
              <a:t>Kellogg Company </a:t>
            </a:r>
            <a:r>
              <a:rPr lang="en-US" sz="1200" b="0" i="0" u="none" strike="noStrike" kern="1200" baseline="0" dirty="0">
                <a:solidFill>
                  <a:schemeClr val="tx1"/>
                </a:solidFill>
                <a:latin typeface="+mn-lt"/>
                <a:ea typeface="+mn-ea"/>
                <a:cs typeface="+mn-cs"/>
              </a:rPr>
              <a:t>described the composition of its pension expense in the disclosure note in a recent annual report, shown here.</a:t>
            </a:r>
            <a:endParaRPr lang="en-IN" dirty="0"/>
          </a:p>
          <a:p>
            <a:endParaRPr lang="en-US" dirty="0"/>
          </a:p>
          <a:p>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61</a:t>
            </a:fld>
            <a:endParaRPr lang="en-IN" dirty="0">
              <a:solidFill>
                <a:prstClr val="black"/>
              </a:solidFill>
            </a:endParaRPr>
          </a:p>
        </p:txBody>
      </p:sp>
    </p:spTree>
    <p:extLst>
      <p:ext uri="{BB962C8B-B14F-4D97-AF65-F5344CB8AC3E}">
        <p14:creationId xmlns:p14="http://schemas.microsoft.com/office/powerpoint/2010/main" val="382760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dirty="0"/>
              <a:t>Under IAS No. 19, prior service cost (called past service cost under IFRS) is combined with the current service cost and reported within the income statement rather than as a component of other comprehensive income as it is under U.S. GAAP.</a:t>
            </a:r>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When Global adds its annual cash investment to its plan assets in 2021, the value of those plan assets increases by $48 million. Thus, we debit plan assets with $48 million, and credit cash account with the same amount, as cash has been invested in its plan assets.</a:t>
            </a:r>
          </a:p>
          <a:p>
            <a:endParaRPr lang="en-IN" dirty="0"/>
          </a:p>
          <a:p>
            <a:r>
              <a:rPr lang="en-IN" dirty="0"/>
              <a:t>It’s not unusual for the cash contribution to differ from that year’s pension expense. Determining the periodic pension expense and the funding of the pension plan are two separate processes. Pension expense is an accounting decision. How much to contribute each year is a financing decision affected by cash flow and tax considerations, as well as minimum funding requirements. The Pension Protection Act of 2006 and the Employee Retirement Income Security Act of 1974 (ERISA) establish the pension funding requirements. Subject to these considerations, cash contributions are actuarially determined with the objective of accumulating, along with investment returns, sufficient funds to provide </a:t>
            </a:r>
            <a:r>
              <a:rPr lang="en-US" dirty="0"/>
              <a:t>promised retirement benefits.</a:t>
            </a:r>
          </a:p>
          <a:p>
            <a:endParaRPr lang="en-US" dirty="0"/>
          </a:p>
          <a:p>
            <a:pPr defTabSz="931774">
              <a:defRPr/>
            </a:pPr>
            <a:r>
              <a:rPr lang="en-US" sz="1200" b="0" i="0" u="none" strike="noStrike" kern="1200" baseline="0" dirty="0">
                <a:solidFill>
                  <a:schemeClr val="tx1"/>
                </a:solidFill>
                <a:latin typeface="+mn-lt"/>
                <a:ea typeface="+mn-ea"/>
                <a:cs typeface="+mn-cs"/>
              </a:rPr>
              <a:t>We saw earlier that when pension benefits are paid to retired employees, those payments reduce the plan assets established to pay the benefits and also reduce the obligation to pay the benefits, the PBO</a:t>
            </a:r>
            <a:r>
              <a:rPr lang="en-IN" dirty="0"/>
              <a:t>. We know that PBO is a liability so to reduce it, we debit PBO by $38 million and reduce plan assets by the same amount.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Now that we’ve recorded the entries for the funding of the pension plan and payment of benefits, we can show all the changes in the PBO and plan assets for 2021.</a:t>
            </a:r>
          </a:p>
          <a:p>
            <a:endParaRPr lang="en-IN" dirty="0"/>
          </a:p>
          <a:p>
            <a:r>
              <a:rPr lang="en-IN" dirty="0"/>
              <a:t>Remember we don’t report either of these balances separately in the balance sheet. Instead, we net the two and report a net pension liability of $450 − 340 = $110 million, the funded status of the pension plan.</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Illustration 17–15 </a:t>
            </a:r>
            <a:r>
              <a:rPr lang="en-US" sz="1200" b="0" i="0" u="none" strike="noStrike" kern="1200" baseline="0" dirty="0">
                <a:solidFill>
                  <a:schemeClr val="tx1"/>
                </a:solidFill>
                <a:latin typeface="+mn-lt"/>
                <a:ea typeface="+mn-ea"/>
                <a:cs typeface="+mn-cs"/>
              </a:rPr>
              <a:t>Statement of Comprehensive Income</a:t>
            </a:r>
            <a:endParaRPr lang="en-IN" dirty="0"/>
          </a:p>
          <a:p>
            <a:endParaRPr lang="en-IN" dirty="0"/>
          </a:p>
          <a:p>
            <a:r>
              <a:rPr lang="en-IN" dirty="0"/>
              <a:t>Comprehensive income is a more expansive view of income than traditional net income. In fact, it encompasses all changes in equity other than </a:t>
            </a:r>
            <a:r>
              <a:rPr lang="en-US" dirty="0"/>
              <a:t>from transactions with owners. </a:t>
            </a:r>
            <a:r>
              <a:rPr lang="en-IN" dirty="0"/>
              <a:t>So, in addition to net income, comprehensive income includes up to four other changes in equity. A statement of comprehensive income is demonstrated in the illustration, highlighting the presentation of the components of OCI pertaining </a:t>
            </a:r>
            <a:r>
              <a:rPr lang="en-US" dirty="0"/>
              <a:t>to Global’s pension plan.</a:t>
            </a:r>
            <a:endParaRPr lang="en-IN" dirty="0"/>
          </a:p>
          <a:p>
            <a:endParaRPr lang="en-US" dirty="0"/>
          </a:p>
          <a:p>
            <a:pPr defTabSz="931774">
              <a:defRPr/>
            </a:pPr>
            <a:endParaRPr lang="en-IN" dirty="0"/>
          </a:p>
          <a:p>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Illustration 17–16 </a:t>
            </a:r>
            <a:r>
              <a:rPr lang="en-US" sz="1200" b="0" i="0" u="none" strike="noStrike" kern="1200" baseline="0" dirty="0">
                <a:solidFill>
                  <a:schemeClr val="tx1"/>
                </a:solidFill>
                <a:latin typeface="+mn-lt"/>
                <a:ea typeface="+mn-ea"/>
                <a:cs typeface="+mn-cs"/>
              </a:rPr>
              <a:t>Balance Sheet Presentation of Pension Amounts </a:t>
            </a:r>
            <a:endParaRPr lang="en-IN" dirty="0"/>
          </a:p>
          <a:p>
            <a:endParaRPr lang="en-IN" dirty="0"/>
          </a:p>
          <a:p>
            <a:r>
              <a:rPr lang="en-IN" i="1" dirty="0"/>
              <a:t>Other comprehensive income </a:t>
            </a:r>
            <a:r>
              <a:rPr lang="en-IN" i="0" dirty="0"/>
              <a:t>(OCI)</a:t>
            </a:r>
            <a:r>
              <a:rPr lang="en-IN" i="1" dirty="0"/>
              <a:t> </a:t>
            </a:r>
            <a:r>
              <a:rPr lang="en-IN" dirty="0"/>
              <a:t>items are reported both (a) as they occur and then (b) as an accumulated balance within shareholder’s equity in the balance sheet shown here.</a:t>
            </a:r>
          </a:p>
          <a:p>
            <a:endParaRPr lang="en-IN" dirty="0"/>
          </a:p>
          <a:p>
            <a:r>
              <a:rPr lang="en-US" sz="1200" b="0" i="0" u="none" strike="noStrike" kern="1200" baseline="0" dirty="0">
                <a:solidFill>
                  <a:schemeClr val="tx1"/>
                </a:solidFill>
                <a:latin typeface="+mn-lt"/>
                <a:ea typeface="+mn-ea"/>
                <a:cs typeface="+mn-cs"/>
              </a:rPr>
              <a:t>In addition to reporting the gains or losses (and other elements of comprehensive income) that occur in the current reporting period, we also report these amounts on a </a:t>
            </a:r>
            <a:r>
              <a:rPr lang="en-US" sz="1200" b="0" i="1" u="none" strike="noStrike" kern="1200" baseline="0" dirty="0">
                <a:solidFill>
                  <a:schemeClr val="tx1"/>
                </a:solidFill>
                <a:latin typeface="+mn-lt"/>
                <a:ea typeface="+mn-ea"/>
                <a:cs typeface="+mn-cs"/>
              </a:rPr>
              <a:t>cumulative </a:t>
            </a:r>
            <a:r>
              <a:rPr lang="en-US" sz="1200" b="0" i="0" u="none" strike="noStrike" kern="1200" baseline="0" dirty="0">
                <a:solidFill>
                  <a:schemeClr val="tx1"/>
                </a:solidFill>
                <a:latin typeface="+mn-lt"/>
                <a:ea typeface="+mn-ea"/>
                <a:cs typeface="+mn-cs"/>
              </a:rPr>
              <a:t>basis in the balance sheet. Comprehensive income includes (a) net income and (b) OCI. Remember that we report net income that occurs in the current reporting period in the income statement and also report accumulated net income (that hasn’t been distributed as dividends) in the balance sheet as retained earnings. Similarly, we report OCI as it occurs in the current reporting period and also report </a:t>
            </a:r>
            <a:r>
              <a:rPr lang="en-US" sz="1200" b="0" i="1" u="none" strike="noStrike" kern="1200" baseline="0" dirty="0">
                <a:solidFill>
                  <a:schemeClr val="tx1"/>
                </a:solidFill>
                <a:latin typeface="+mn-lt"/>
                <a:ea typeface="+mn-ea"/>
                <a:cs typeface="+mn-cs"/>
              </a:rPr>
              <a:t>accumulated other comprehensive income </a:t>
            </a:r>
            <a:r>
              <a:rPr lang="en-US" sz="1200" b="0" i="0" u="none" strike="noStrike" kern="1200" baseline="0" dirty="0">
                <a:solidFill>
                  <a:schemeClr val="tx1"/>
                </a:solidFill>
                <a:latin typeface="+mn-lt"/>
                <a:ea typeface="+mn-ea"/>
                <a:cs typeface="+mn-cs"/>
              </a:rPr>
              <a:t>in the balance sheet. In its 2021 balance sheet, Global will report the amounts as shown here.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We have ignored the income tax effects of the amounts in order to focus on the core issues. Note, though, that as gains and losses occur, they are reported along with their tax effects (tax expense for a gain, tax savings for a loss) in the statement of comprehensive income. This can be accomplished by presenting components of other comprehensive income either net of related income tax effects or before income tax effects with disclosure of the income taxe</a:t>
            </a:r>
            <a:r>
              <a:rPr lang="en-IN" dirty="0">
                <a:solidFill>
                  <a:srgbClr val="000000"/>
                </a:solidFill>
              </a:rPr>
              <a:t>s</a:t>
            </a:r>
            <a:r>
              <a:rPr lang="en-IN" dirty="0">
                <a:solidFill>
                  <a:srgbClr val="FF0000"/>
                </a:solidFill>
              </a:rPr>
              <a:t> </a:t>
            </a:r>
            <a:r>
              <a:rPr lang="en-IN" dirty="0"/>
              <a:t>allocated to each component either in a disclosure note or parenthetically in the statement. Likewise, AOCI in the balance sheet also is reported net of tax.</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67</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Illustration 17–17 </a:t>
            </a:r>
            <a:r>
              <a:rPr lang="en-US" sz="1200" b="0" i="0" u="none" strike="noStrike" kern="1200" baseline="0" dirty="0">
                <a:solidFill>
                  <a:schemeClr val="tx1"/>
                </a:solidFill>
                <a:latin typeface="+mn-lt"/>
                <a:ea typeface="+mn-ea"/>
                <a:cs typeface="+mn-cs"/>
              </a:rPr>
              <a:t>Pension Spreadsheet </a:t>
            </a:r>
            <a:endParaRPr lang="en-IN" dirty="0"/>
          </a:p>
          <a:p>
            <a:endParaRPr lang="en-IN" dirty="0"/>
          </a:p>
          <a:p>
            <a:r>
              <a:rPr lang="en-IN" dirty="0"/>
              <a:t>In preceding sections, we’ve discussed:</a:t>
            </a:r>
          </a:p>
          <a:p>
            <a:pPr marL="228600" indent="-228600">
              <a:buFont typeface="+mj-lt"/>
              <a:buAutoNum type="arabicPeriod"/>
            </a:pPr>
            <a:r>
              <a:rPr lang="en-IN" dirty="0"/>
              <a:t>the projected benefit obligation (including changes due to periodic service cost, accrued interest, revised estimates, plan amendments, and the payment of benefits) </a:t>
            </a:r>
          </a:p>
          <a:p>
            <a:pPr marL="228600" indent="-228600">
              <a:buFont typeface="+mj-lt"/>
              <a:buAutoNum type="arabicPeriod"/>
            </a:pPr>
            <a:r>
              <a:rPr lang="en-IN" dirty="0"/>
              <a:t>the plan assets (including changes due to investment returns, employer contributions, and the payment of benefits) </a:t>
            </a:r>
          </a:p>
          <a:p>
            <a:pPr marL="228600" indent="-228600">
              <a:buFont typeface="+mj-lt"/>
              <a:buAutoNum type="arabicPeriod"/>
            </a:pPr>
            <a:r>
              <a:rPr lang="en-IN" dirty="0"/>
              <a:t>prior service cost </a:t>
            </a:r>
          </a:p>
          <a:p>
            <a:pPr marL="228600" indent="-228600">
              <a:buFont typeface="+mj-lt"/>
              <a:buAutoNum type="arabicPeriod"/>
            </a:pPr>
            <a:r>
              <a:rPr lang="en-IN" dirty="0"/>
              <a:t>gains and losses </a:t>
            </a:r>
          </a:p>
          <a:p>
            <a:pPr marL="228600" indent="-228600">
              <a:buFont typeface="+mj-lt"/>
              <a:buAutoNum type="arabicPeriod"/>
            </a:pPr>
            <a:r>
              <a:rPr lang="en-IN" dirty="0"/>
              <a:t>the periodic pension expense (comprising components of each of these) and</a:t>
            </a:r>
          </a:p>
          <a:p>
            <a:pPr marL="228600" indent="-228600">
              <a:buFont typeface="+mj-lt"/>
              <a:buAutoNum type="arabicPeriod"/>
            </a:pPr>
            <a:r>
              <a:rPr lang="en-IN" dirty="0"/>
              <a:t>the funded status of the plan</a:t>
            </a:r>
          </a:p>
          <a:p>
            <a:r>
              <a:rPr lang="en-IN" dirty="0"/>
              <a:t>These elements of a pension plan are interrelated. It is helpful to see how each element relates to the others. One way of bringing each part together in order to see how each element relates to others is a </a:t>
            </a:r>
            <a:r>
              <a:rPr lang="en-IN" i="1" dirty="0"/>
              <a:t>pension spreadsheet</a:t>
            </a:r>
            <a:r>
              <a:rPr lang="en-IN" dirty="0"/>
              <a:t>. In this illustration we show a pension spreadsheet for Global Communications. </a:t>
            </a:r>
          </a:p>
          <a:p>
            <a:endParaRPr lang="en-IN" dirty="0"/>
          </a:p>
          <a:p>
            <a:r>
              <a:rPr lang="en-IN" dirty="0"/>
              <a:t>Notice that the first numerical column simply repeats the actuary’s report of how the PBO changed during the year, as explained </a:t>
            </a:r>
            <a:r>
              <a:rPr lang="en-US" dirty="0"/>
              <a:t>previously. </a:t>
            </a:r>
            <a:r>
              <a:rPr lang="en-IN" dirty="0"/>
              <a:t>Likewise, the second column reproduces the changes in plan </a:t>
            </a:r>
            <a:r>
              <a:rPr lang="en-US" dirty="0"/>
              <a:t>assets we discussed earlier. </a:t>
            </a:r>
            <a:r>
              <a:rPr lang="en-IN" dirty="0"/>
              <a:t>We’ve also previously noted the changes in the prior service cost–AOCI and the net loss–AOCI that are duplicated in the third and fourth columns. </a:t>
            </a:r>
            <a:r>
              <a:rPr lang="en-US" sz="1200" b="0" i="0" u="none" strike="noStrike" kern="1200" baseline="0" dirty="0">
                <a:solidFill>
                  <a:schemeClr val="tx1"/>
                </a:solidFill>
                <a:latin typeface="+mn-lt"/>
                <a:ea typeface="+mn-ea"/>
                <a:cs typeface="+mn-cs"/>
              </a:rPr>
              <a:t>The fifth column repeats the calculation of the 2021 pension expense we determined earlier, and the cash contribution to the pension fund is the sole item in the next column. </a:t>
            </a:r>
          </a:p>
          <a:p>
            <a:endParaRPr lang="en-US" sz="1200" b="0" i="0" u="none" strike="noStrike" kern="1200" baseline="0" dirty="0">
              <a:solidFill>
                <a:schemeClr val="tx1"/>
              </a:solidFill>
              <a:latin typeface="+mn-lt"/>
              <a:ea typeface="+mn-ea"/>
              <a:cs typeface="+mn-cs"/>
            </a:endParaRPr>
          </a:p>
          <a:p>
            <a:r>
              <a:rPr lang="en-IN" dirty="0"/>
              <a:t>The last column shows the changes in the funded status of the plan. Notice that the funded status is the difference between the PBO (column 1) and the plan assets </a:t>
            </a:r>
            <a:r>
              <a:rPr lang="en-US" dirty="0"/>
              <a:t>(column 2). That means that each of the changes we see in either of the first two columns is reflected as a change in the funded status in the last column. The net pension liability </a:t>
            </a:r>
            <a:r>
              <a:rPr lang="en-IN" dirty="0"/>
              <a:t>(or net pension asset) balance is not carried in company records. Instead, we use this label to report the PBO and plan assets in the balance sheet as a single net amount.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68</a:t>
            </a:fld>
            <a:endParaRPr lang="en-IN" dirty="0">
              <a:solidFill>
                <a:prstClr val="black"/>
              </a:solidFill>
            </a:endParaRPr>
          </a:p>
        </p:txBody>
      </p:sp>
    </p:spTree>
    <p:extLst>
      <p:ext uri="{BB962C8B-B14F-4D97-AF65-F5344CB8AC3E}">
        <p14:creationId xmlns:p14="http://schemas.microsoft.com/office/powerpoint/2010/main" val="15398440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Under U.S. GAAP, </a:t>
            </a:r>
            <a:r>
              <a:rPr lang="en-IN" sz="1200" dirty="0">
                <a:solidFill>
                  <a:schemeClr val="bg2">
                    <a:lumMod val="10000"/>
                  </a:schemeClr>
                </a:solidFill>
              </a:rPr>
              <a:t>pension expense is reported as a single net amount.</a:t>
            </a:r>
          </a:p>
          <a:p>
            <a:endParaRPr lang="en-IN" sz="1200" dirty="0">
              <a:solidFill>
                <a:schemeClr val="bg2">
                  <a:lumMod val="10000"/>
                </a:schemeClr>
              </a:solidFill>
            </a:endParaRPr>
          </a:p>
          <a:p>
            <a:r>
              <a:rPr lang="en-US" sz="1200" b="0" i="0" u="none" strike="noStrike" kern="1200" baseline="0" dirty="0">
                <a:solidFill>
                  <a:schemeClr val="tx1"/>
                </a:solidFill>
                <a:latin typeface="+mn-lt"/>
                <a:ea typeface="+mn-ea"/>
                <a:cs typeface="+mn-cs"/>
              </a:rPr>
              <a:t>Under IFRS, we report separately the three costs of having a defined benefit plan: </a:t>
            </a:r>
          </a:p>
          <a:p>
            <a:r>
              <a:rPr lang="en-US" sz="1200" b="1" i="0" u="none" strike="noStrike" kern="1200" baseline="0" dirty="0">
                <a:solidFill>
                  <a:schemeClr val="tx1"/>
                </a:solidFill>
                <a:latin typeface="+mn-lt"/>
                <a:ea typeface="+mn-ea"/>
                <a:cs typeface="+mn-cs"/>
              </a:rPr>
              <a:t>In net income: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service cost</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net interest cost </a:t>
            </a:r>
          </a:p>
          <a:p>
            <a:r>
              <a:rPr lang="en-US" sz="1200" b="1" i="0" u="none" strike="noStrike" kern="1200" baseline="0" dirty="0">
                <a:solidFill>
                  <a:schemeClr val="tx1"/>
                </a:solidFill>
                <a:latin typeface="+mn-lt"/>
                <a:ea typeface="+mn-ea"/>
                <a:cs typeface="+mn-cs"/>
              </a:rPr>
              <a:t>In OCI: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remeasurement cost</a:t>
            </a:r>
            <a:endParaRPr lang="en-IN" sz="1200" b="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69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Illustration 17–2 </a:t>
            </a:r>
            <a:r>
              <a:rPr lang="en-US" sz="1200" b="0" i="0" u="none" strike="noStrike" kern="1200" baseline="0" dirty="0">
                <a:solidFill>
                  <a:schemeClr val="tx1"/>
                </a:solidFill>
                <a:latin typeface="+mn-lt"/>
                <a:ea typeface="+mn-ea"/>
                <a:cs typeface="+mn-cs"/>
              </a:rPr>
              <a:t>Defined Contribution Plan—Microsoft Corporation </a:t>
            </a:r>
            <a:endParaRPr lang="en-IN" dirty="0"/>
          </a:p>
          <a:p>
            <a:endParaRPr lang="en-IN" dirty="0"/>
          </a:p>
          <a:p>
            <a:r>
              <a:rPr lang="en-IN" dirty="0"/>
              <a:t>Sometimes the amount the employer contributes is tied to the amount of the employee contribution. An example from a recent annual report of Microsoft Corporation is shown in the above illustration.</a:t>
            </a:r>
          </a:p>
          <a:p>
            <a:endParaRPr lang="en-IN" baseline="0" noProof="0" dirty="0"/>
          </a:p>
          <a:p>
            <a:endParaRPr lang="en-US" baseline="0" dirty="0"/>
          </a:p>
          <a:p>
            <a:endParaRPr lang="en-US" baseline="0" noProof="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Illustration 17–18 Gain</a:t>
            </a:r>
            <a:r>
              <a:rPr lang="en-US" sz="1200" b="0" i="0" u="none" strike="noStrike" kern="1200" baseline="0" dirty="0">
                <a:solidFill>
                  <a:schemeClr val="tx1"/>
                </a:solidFill>
                <a:latin typeface="+mn-lt"/>
                <a:ea typeface="+mn-ea"/>
                <a:cs typeface="+mn-cs"/>
              </a:rPr>
              <a:t> on the Termination of a Defined Benefit Plan—Accenture </a:t>
            </a:r>
            <a:endParaRPr lang="en-IN" dirty="0"/>
          </a:p>
          <a:p>
            <a:endParaRPr lang="en-IN" dirty="0"/>
          </a:p>
          <a:p>
            <a:r>
              <a:rPr lang="en-US" sz="1200" b="0" i="0" u="none" strike="noStrike" kern="1200" baseline="0" dirty="0">
                <a:solidFill>
                  <a:schemeClr val="tx1"/>
                </a:solidFill>
                <a:latin typeface="+mn-lt"/>
                <a:ea typeface="+mn-ea"/>
                <a:cs typeface="+mn-cs"/>
              </a:rPr>
              <a:t>To cut down on cumbersome paperwork and lessen their exposure to the risk posed by defined benefit plans, many companies are providing defined contribution plans instead. When a plan is terminated, a change in earnings is reported at that time. For instance, </a:t>
            </a:r>
            <a:r>
              <a:rPr lang="en-US" sz="1200" b="1" i="0" u="none" strike="noStrike" kern="1200" baseline="0" dirty="0">
                <a:solidFill>
                  <a:schemeClr val="tx1"/>
                </a:solidFill>
                <a:latin typeface="+mn-lt"/>
                <a:ea typeface="+mn-ea"/>
                <a:cs typeface="+mn-cs"/>
              </a:rPr>
              <a:t>Accenture </a:t>
            </a:r>
            <a:r>
              <a:rPr lang="en-US" sz="1200" b="0" i="0" u="none" strike="noStrike" kern="1200" baseline="0" dirty="0">
                <a:solidFill>
                  <a:schemeClr val="tx1"/>
                </a:solidFill>
                <a:latin typeface="+mn-lt"/>
                <a:ea typeface="+mn-ea"/>
                <a:cs typeface="+mn-cs"/>
              </a:rPr>
              <a:t>described the termination of its pension plan in the disclosure note shown here.</a:t>
            </a:r>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70</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dirty="0"/>
              <a:t>Accounting for pensions and other postretirement benefits under IFRS is specified in a recent IASB amendment to its postemployment benefit standard, </a:t>
            </a:r>
            <a:r>
              <a:rPr lang="en-IN" sz="1200" i="1" dirty="0"/>
              <a:t>IAS No. 19. </a:t>
            </a:r>
            <a:r>
              <a:rPr lang="en-IN" sz="1200" dirty="0"/>
              <a:t>Under the update the changes that constitute the components of the net pension cost are separated into:</a:t>
            </a:r>
          </a:p>
          <a:p>
            <a:r>
              <a:rPr lang="en-IN" sz="1200" dirty="0"/>
              <a:t> </a:t>
            </a:r>
          </a:p>
          <a:p>
            <a:pPr marL="232943" indent="-232943">
              <a:buAutoNum type="alphaLcParenBoth"/>
            </a:pPr>
            <a:r>
              <a:rPr lang="en-IN" sz="1200" dirty="0"/>
              <a:t>The cost of service, </a:t>
            </a:r>
          </a:p>
          <a:p>
            <a:pPr marL="232943" indent="-232943">
              <a:buAutoNum type="alphaLcParenBoth"/>
            </a:pPr>
            <a:r>
              <a:rPr lang="en-IN" sz="1200" dirty="0"/>
              <a:t>The cost of financing that cost, and </a:t>
            </a:r>
          </a:p>
          <a:p>
            <a:pPr marL="232943" indent="-232943">
              <a:buAutoNum type="alphaLcParenBoth"/>
            </a:pPr>
            <a:r>
              <a:rPr lang="en-IN" sz="1200" dirty="0"/>
              <a:t>Gains or losses from occasional remeasurement of the cost</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71</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Now that we know the components of the net pension cost are separated into service cost, net interest cost/income, and remeasurement cost, we can show an illustration to demonstrate how the components of net pension cost are classified under IFRS. For this, we use the amounts from the Global Communications illustration. Notice that there is no separate interest cost and there is no “expected” return on plan assets. </a:t>
            </a:r>
            <a:r>
              <a:rPr lang="en-IN" sz="1200" dirty="0"/>
              <a:t>Instead, these two are essentially combined into a single measure, net interest </a:t>
            </a:r>
            <a:r>
              <a:rPr lang="en-US" sz="1200" dirty="0"/>
              <a:t>cost/income. Because they are combined, the same rate (6% in this case) is used for both, rather than having one rate for interest cost and another for expected return on assets.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This illustration shows how the components of net pension cost are recorded under IFRS. </a:t>
            </a:r>
            <a:r>
              <a:rPr lang="en-IN" sz="1200" dirty="0"/>
              <a:t>We report the (a) service cost and (b) net interest cost/income in net income and (c) remeasurement costs in OCI</a:t>
            </a:r>
            <a:r>
              <a:rPr lang="en-IN" sz="1200" i="1" dirty="0"/>
              <a:t>, </a:t>
            </a:r>
            <a:r>
              <a:rPr lang="en-IN" sz="1200" dirty="0"/>
              <a:t>as each of those amounts occurs. </a:t>
            </a:r>
            <a:r>
              <a:rPr lang="en-US" sz="1200" dirty="0"/>
              <a:t>By recording each </a:t>
            </a:r>
            <a:r>
              <a:rPr lang="en-IN" sz="1200" dirty="0"/>
              <a:t>component, we record the total pension expense. Remember, each component is a change in either plan assets (the return on assets) or the defined benefit obligation (all others), so as we record each component we also record its effect on plan assets and the </a:t>
            </a:r>
            <a:r>
              <a:rPr lang="en-US" sz="1200" dirty="0"/>
              <a:t>defined benefit obligation. First, we record the service cost of 2021, $41. As there is no prior service cost, it is recorded as zero.</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When Global adds its annual cash investment to its plan assets, the value of those plan assets increases by $48 million. Thus, we debit plan assets and credit cash for $48 million. We next record the payment of benefits. In the earlier illustration, Global’s retired employees were paid benefits of $38 million in 2021. The payment of those benefits to retired employees reduces the obligation to pay benefits, the DBO. Since the payments are made from the plan assets, that balance is reduced by $38 million as well. </a:t>
            </a:r>
            <a:endParaRPr lang="en-US" sz="41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This illustration shows how to report the components of the total pension cost in the statement of comprehensive income. </a:t>
            </a:r>
            <a:r>
              <a:rPr lang="en-IN" sz="1200" dirty="0"/>
              <a:t>We report separately the three costs of having a defined benefit plan. In net income, we report the service cost and the net interest cost, while remeasurement cost is reported under OCI. Notice in the journal entries that we have no pension expense being recorded as we had using U.S. GAAP in the chapter. Instead, individual components of the net pension </a:t>
            </a:r>
            <a:r>
              <a:rPr lang="en-US" sz="1200" dirty="0"/>
              <a:t>cost are recorded. The reason is that the amendment calls for components, not the net total, to be reported in the income statement and statement of comprehensive income.</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As we just discussed, most companies have pension plans that provide for the future payments of retirement benefits to compensate employees for their current services. Many companies also furnish </a:t>
            </a:r>
            <a:r>
              <a:rPr lang="en-US" sz="1200" b="0" i="1" u="none" strike="noStrike" kern="1200" baseline="0" dirty="0">
                <a:solidFill>
                  <a:schemeClr val="tx1"/>
                </a:solidFill>
                <a:latin typeface="+mn-lt"/>
                <a:ea typeface="+mn-ea"/>
                <a:cs typeface="+mn-cs"/>
              </a:rPr>
              <a:t>other postretirement benefits </a:t>
            </a:r>
            <a:r>
              <a:rPr lang="en-US" sz="1200" b="0" i="0" u="none" strike="noStrike" kern="1200" baseline="0" dirty="0">
                <a:solidFill>
                  <a:schemeClr val="tx1"/>
                </a:solidFill>
                <a:latin typeface="+mn-lt"/>
                <a:ea typeface="+mn-ea"/>
                <a:cs typeface="+mn-cs"/>
              </a:rPr>
              <a:t>to their retired employees. These may include medical coverage, dental coverage, life insurance, group legal services, and other benefits. By far the most common is health care benefits. </a:t>
            </a:r>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Prior to 1993, employers accounted for postretirement benefit costs on a pay-as-you-go </a:t>
            </a:r>
            <a:r>
              <a:rPr lang="en-US" dirty="0"/>
              <a:t>basis,</a:t>
            </a:r>
            <a:r>
              <a:rPr lang="en-US" baseline="0" dirty="0"/>
              <a:t> </a:t>
            </a:r>
            <a:r>
              <a:rPr lang="en-US" dirty="0"/>
              <a:t>meaning that </a:t>
            </a:r>
            <a:r>
              <a:rPr lang="en-IN" dirty="0"/>
              <a:t>the expense each year was simply the amount of insurance premiums or medical claims paid, depending on the way the company provided health care benefits. The FASB revised GAAP to require a completely different approach. The expected future health care costs for retirees now must be recognized as an expense over the years necessary for employees to become entitled to the benefits. This is the accrual basis that also is the basis </a:t>
            </a:r>
            <a:r>
              <a:rPr lang="en-US" dirty="0"/>
              <a:t>for pension accounting.</a:t>
            </a:r>
            <a:r>
              <a:rPr lang="en-IN" dirty="0"/>
              <a:t>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77</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In fact, accounting for postretirement benefits is similar to accounting for pension benefits. This is because the two forms of benefits are fundamentally similar. Each is a form of deferred compensation earned during the employee’s service life, and </a:t>
            </a:r>
            <a:r>
              <a:rPr lang="en-US" dirty="0"/>
              <a:t>each </a:t>
            </a:r>
            <a:r>
              <a:rPr lang="en-IN" dirty="0"/>
              <a:t>can be estimated as the present value of the cost of providing the expected future benefits.</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78</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Illustration 17–19 </a:t>
            </a:r>
            <a:r>
              <a:rPr lang="en-US" sz="1200" b="0" i="0" u="none" strike="noStrike" kern="1200" baseline="0" dirty="0">
                <a:solidFill>
                  <a:schemeClr val="tx1"/>
                </a:solidFill>
                <a:latin typeface="+mn-lt"/>
                <a:ea typeface="+mn-ea"/>
                <a:cs typeface="+mn-cs"/>
              </a:rPr>
              <a:t>Disclosures—General Motors </a:t>
            </a:r>
            <a:endParaRPr lang="en-IN" dirty="0"/>
          </a:p>
          <a:p>
            <a:endParaRPr lang="en-IN" dirty="0"/>
          </a:p>
          <a:p>
            <a:r>
              <a:rPr lang="en-IN" dirty="0"/>
              <a:t>Shown above is the disclosure note that describes the other postretirement benefits provided by General Motors.</a:t>
            </a:r>
          </a:p>
          <a:p>
            <a:endParaRPr lang="en-IN" sz="41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79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Accounting for these plans is quite easy. Each year, the employer simply records pension expense equal to the amount of the annual contribution. Suppose a plan promises an annual contribution equal to 3% of an employee’s salary. If an employee’s salary is $110,000 in a particular year, the employer would simply recognize pension expense in the amount of the contribution</a:t>
            </a:r>
            <a:r>
              <a:rPr lang="en-US" dirty="0"/>
              <a:t>.</a:t>
            </a:r>
          </a:p>
          <a:p>
            <a:endParaRPr lang="en-US" dirty="0"/>
          </a:p>
          <a:p>
            <a:r>
              <a:rPr lang="en-US" sz="1200" b="0" i="0" u="none" strike="noStrike" kern="1200" baseline="0" dirty="0">
                <a:solidFill>
                  <a:schemeClr val="tx1"/>
                </a:solidFill>
                <a:latin typeface="+mn-lt"/>
                <a:ea typeface="+mn-ea"/>
                <a:cs typeface="+mn-cs"/>
              </a:rPr>
              <a:t>For defined contribution plans, the employer simply records pension expense equal to the cash contribution. Here we debit the p</a:t>
            </a:r>
            <a:r>
              <a:rPr lang="en-US" dirty="0"/>
              <a:t>ension expense account with $3,300, calculated as annual salary times three percent ($110,000 × .03 = $3,300). We credit cash account with the same amount, as the contribution is paid.</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It is important to distinguish retiree health care benefits from health care benefits provided during an employee’s working years. The annual cost of providing </a:t>
            </a:r>
            <a:r>
              <a:rPr lang="en-IN" i="1" dirty="0"/>
              <a:t>preretirement</a:t>
            </a:r>
            <a:r>
              <a:rPr lang="en-IN" dirty="0"/>
              <a:t> benefits is simply part of the annual compensation expense. However, many companies offer coverage that continues into retirement. It is the deferred aspect of these </a:t>
            </a:r>
            <a:r>
              <a:rPr lang="en-IN" i="1" dirty="0"/>
              <a:t>postretirement</a:t>
            </a:r>
            <a:r>
              <a:rPr lang="en-IN" dirty="0"/>
              <a:t> benefits that creates an accounting issue. Usually, a plan promises benefits in exchange for services performed over a designated number of years, or reaching a particular age, or both. In other words, eligibility usually is based on age and/or years of service. Eligibility requirements and the nature of benefits usually are specified by a written plan, or sometimes only by company practice.</a:t>
            </a:r>
            <a:endParaRPr lang="en-IN" sz="41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80</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Keep in mind that retiree health benefits differ fundamentally from pension benefits in some important respects: </a:t>
            </a:r>
          </a:p>
          <a:p>
            <a:endParaRPr lang="en-US" sz="1200" b="0" i="0" u="none" strike="noStrike" kern="1200" baseline="0" dirty="0">
              <a:solidFill>
                <a:schemeClr val="tx1"/>
              </a:solidFill>
              <a:latin typeface="+mn-lt"/>
              <a:ea typeface="+mn-ea"/>
              <a:cs typeface="+mn-cs"/>
            </a:endParaRPr>
          </a:p>
          <a:p>
            <a:pPr marL="228600" indent="-228600">
              <a:buFont typeface="+mj-lt"/>
              <a:buAutoNum type="arabicPeriod"/>
            </a:pPr>
            <a:r>
              <a:rPr lang="en-US" sz="1200" b="0" i="0" u="none" strike="noStrike" kern="1200" baseline="0" dirty="0">
                <a:solidFill>
                  <a:schemeClr val="tx1"/>
                </a:solidFill>
                <a:latin typeface="+mn-lt"/>
                <a:ea typeface="+mn-ea"/>
                <a:cs typeface="+mn-cs"/>
              </a:rPr>
              <a:t>The amount of </a:t>
            </a:r>
            <a:r>
              <a:rPr lang="en-US" sz="1200" b="0" i="1" u="none" strike="noStrike" kern="1200" baseline="0" dirty="0">
                <a:solidFill>
                  <a:schemeClr val="tx1"/>
                </a:solidFill>
                <a:latin typeface="+mn-lt"/>
                <a:ea typeface="+mn-ea"/>
                <a:cs typeface="+mn-cs"/>
              </a:rPr>
              <a:t>pension </a:t>
            </a:r>
            <a:r>
              <a:rPr lang="en-US" sz="1200" b="0" i="0" u="none" strike="noStrike" kern="1200" baseline="0" dirty="0">
                <a:solidFill>
                  <a:schemeClr val="tx1"/>
                </a:solidFill>
                <a:latin typeface="+mn-lt"/>
                <a:ea typeface="+mn-ea"/>
                <a:cs typeface="+mn-cs"/>
              </a:rPr>
              <a:t>benefits generally is based on the number of years an employee works for the company so that the longer the employee works, the higher are the benefits. On the other hand, the amount of </a:t>
            </a:r>
            <a:r>
              <a:rPr lang="en-US" sz="1200" b="0" i="1" u="none" strike="noStrike" kern="1200" baseline="0" dirty="0">
                <a:solidFill>
                  <a:schemeClr val="tx1"/>
                </a:solidFill>
                <a:latin typeface="+mn-lt"/>
                <a:ea typeface="+mn-ea"/>
                <a:cs typeface="+mn-cs"/>
              </a:rPr>
              <a:t>postretirement health care </a:t>
            </a:r>
            <a:r>
              <a:rPr lang="en-US" sz="1200" b="0" i="0" u="none" strike="noStrike" kern="1200" baseline="0" dirty="0">
                <a:solidFill>
                  <a:schemeClr val="tx1"/>
                </a:solidFill>
                <a:latin typeface="+mn-lt"/>
                <a:ea typeface="+mn-ea"/>
                <a:cs typeface="+mn-cs"/>
              </a:rPr>
              <a:t>benefits typically is unrelated to service. It’s usually an all-or-nothing plan in which a certain level of coverage is promised upon retirement, independent of the length of service beyond that necessary for eligibility. </a:t>
            </a:r>
          </a:p>
          <a:p>
            <a:pPr marL="228600" indent="-228600">
              <a:buFont typeface="+mj-lt"/>
              <a:buAutoNum type="arabicPeriod"/>
            </a:pPr>
            <a:r>
              <a:rPr lang="en-US" sz="1200" b="0" i="0" u="none" strike="noStrike" kern="1200" baseline="0" dirty="0">
                <a:solidFill>
                  <a:schemeClr val="tx1"/>
                </a:solidFill>
                <a:latin typeface="+mn-lt"/>
                <a:ea typeface="+mn-ea"/>
                <a:cs typeface="+mn-cs"/>
              </a:rPr>
              <a:t>Although coverage might be identical, the cost of providing the coverage might vary significantly from retiree to retiree and from year to year because of differing medical needs. </a:t>
            </a:r>
          </a:p>
          <a:p>
            <a:pPr marL="228600" indent="-228600">
              <a:buFont typeface="+mj-lt"/>
              <a:buAutoNum type="arabicPeriod"/>
            </a:pPr>
            <a:r>
              <a:rPr lang="en-US" sz="1200" b="0" i="0" u="none" strike="noStrike" kern="1200" baseline="0" dirty="0">
                <a:solidFill>
                  <a:schemeClr val="tx1"/>
                </a:solidFill>
                <a:latin typeface="+mn-lt"/>
                <a:ea typeface="+mn-ea"/>
                <a:cs typeface="+mn-cs"/>
              </a:rPr>
              <a:t>Postretirement health care plans often require the retiree to share in the cost of coverage through monthly contribution payments. For instance, a company might pay 80% of insurance premiums, with the retiree paying 20%. The net cost of providing coverage is reduced by these contributions as well as by any portion of the cost paid by Medicare or other insurance. </a:t>
            </a:r>
          </a:p>
          <a:p>
            <a:pPr marL="228600" indent="-228600">
              <a:buFont typeface="+mj-lt"/>
              <a:buAutoNum type="arabicPeriod"/>
            </a:pPr>
            <a:r>
              <a:rPr lang="en-US" sz="1200" b="0" i="0" u="none" strike="noStrike" kern="1200" baseline="0" dirty="0">
                <a:solidFill>
                  <a:schemeClr val="tx1"/>
                </a:solidFill>
                <a:latin typeface="+mn-lt"/>
                <a:ea typeface="+mn-ea"/>
                <a:cs typeface="+mn-cs"/>
              </a:rPr>
              <a:t>Coverage often is provided to spouses and eligible dependents. </a:t>
            </a:r>
            <a:endParaRPr lang="en-IN" sz="41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81</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dirty="0"/>
              <a:t>Illustration 17–20 </a:t>
            </a:r>
            <a:r>
              <a:rPr lang="en-US" sz="1200" b="0" i="0" u="none" strike="noStrike" kern="1200" baseline="0" dirty="0">
                <a:solidFill>
                  <a:schemeClr val="tx1"/>
                </a:solidFill>
                <a:latin typeface="+mn-lt"/>
                <a:ea typeface="+mn-ea"/>
                <a:cs typeface="+mn-cs"/>
              </a:rPr>
              <a:t>Estimating the Net Cost of Benefits </a:t>
            </a:r>
            <a:endParaRPr lang="en-IN" sz="1200" dirty="0"/>
          </a:p>
          <a:p>
            <a:endParaRPr lang="en-IN" sz="1200" dirty="0"/>
          </a:p>
          <a:p>
            <a:r>
              <a:rPr lang="en-US" sz="1200" b="0" i="0" u="none" strike="noStrike" kern="1200" baseline="0" dirty="0">
                <a:solidFill>
                  <a:schemeClr val="tx1"/>
                </a:solidFill>
                <a:latin typeface="+mn-lt"/>
                <a:ea typeface="+mn-ea"/>
                <a:cs typeface="+mn-cs"/>
              </a:rPr>
              <a:t>To determine the postretirement benefit obligation and the postretirement benefit expense, the company’s actuary first must make estimates of what the postretirement benefit costs will be for current employees. </a:t>
            </a:r>
            <a:r>
              <a:rPr lang="en-IN" sz="1200" dirty="0"/>
              <a:t> As given in the illustration, the estimated net cost of benefits is calculated as the </a:t>
            </a:r>
            <a:r>
              <a:rPr lang="en-US" sz="1200" dirty="0"/>
              <a:t>estimated medical costs in each year of retirement minus retiree share of costs minus Medicare payments. </a:t>
            </a:r>
            <a:r>
              <a:rPr lang="en-IN" sz="1200" dirty="0"/>
              <a:t>Remember, postretirement health care benefits are anticipated actual costs of providing the promised health care and not an amount estimated by a defined benefit formula.</a:t>
            </a:r>
            <a:r>
              <a:rPr lang="en-US" sz="1200" dirty="0"/>
              <a:t> This makes the estimates inherently more intricate, especially because health costs in general are very difficult to forecast.</a:t>
            </a:r>
          </a:p>
          <a:p>
            <a:endParaRPr lang="en-IN" sz="1200" dirty="0"/>
          </a:p>
          <a:p>
            <a:r>
              <a:rPr lang="en-IN" sz="1200" dirty="0"/>
              <a:t>Many of the assumptions needed to estimate postretirement health care benefits are the same as those needed to estimate pension benefits. They are:</a:t>
            </a:r>
          </a:p>
          <a:p>
            <a:pPr marL="232943" indent="-232943">
              <a:buAutoNum type="arabicParenR"/>
            </a:pPr>
            <a:r>
              <a:rPr lang="en-US" sz="1200" dirty="0"/>
              <a:t>A discount rate</a:t>
            </a:r>
          </a:p>
          <a:p>
            <a:pPr marL="232943" indent="-232943">
              <a:buAutoNum type="arabicParenR"/>
            </a:pPr>
            <a:r>
              <a:rPr lang="en-IN" sz="1200" dirty="0"/>
              <a:t>Expected return on plan assets (if the plan is funded)</a:t>
            </a:r>
          </a:p>
          <a:p>
            <a:pPr marL="232943" indent="-232943">
              <a:buAutoNum type="arabicParenR"/>
            </a:pPr>
            <a:r>
              <a:rPr lang="en-US" sz="1200" dirty="0"/>
              <a:t>Employee turnover</a:t>
            </a:r>
          </a:p>
          <a:p>
            <a:pPr marL="232943" indent="-232943">
              <a:buAutoNum type="arabicParenR"/>
            </a:pPr>
            <a:r>
              <a:rPr lang="en-US" sz="1200" dirty="0"/>
              <a:t>Expected retirement age</a:t>
            </a:r>
          </a:p>
          <a:p>
            <a:pPr marL="232943" indent="-232943">
              <a:buAutoNum type="arabicParenR"/>
            </a:pPr>
            <a:r>
              <a:rPr lang="en-IN" sz="1200" dirty="0"/>
              <a:t>Expected compensation increases (if the plan is pay-related)</a:t>
            </a:r>
          </a:p>
          <a:p>
            <a:pPr marL="232943" indent="-232943">
              <a:buAutoNum type="arabicParenR"/>
            </a:pPr>
            <a:r>
              <a:rPr lang="en-US" sz="1200" dirty="0"/>
              <a:t>Expected age of death</a:t>
            </a:r>
          </a:p>
          <a:p>
            <a:pPr marL="232943" indent="-232943">
              <a:buAutoNum type="arabicParenR"/>
            </a:pPr>
            <a:r>
              <a:rPr lang="en-IN" sz="1200" dirty="0"/>
              <a:t>Number and ages of beneficiaries and dependents</a:t>
            </a:r>
            <a:endParaRPr lang="en-IN" sz="41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82</a:t>
            </a:fld>
            <a:endParaRPr lang="en-IN" dirty="0">
              <a:solidFill>
                <a:prstClr val="black"/>
              </a:solidFill>
            </a:endParaRPr>
          </a:p>
        </p:txBody>
      </p:sp>
    </p:spTree>
    <p:extLst>
      <p:ext uri="{BB962C8B-B14F-4D97-AF65-F5344CB8AC3E}">
        <p14:creationId xmlns:p14="http://schemas.microsoft.com/office/powerpoint/2010/main" val="415646435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dirty="0"/>
              <a:t>Also, additional assumptions become necessary as a result of differences between pension plans and other postretirement benefit plans. </a:t>
            </a:r>
            <a:r>
              <a:rPr lang="en-US" sz="1200" dirty="0"/>
              <a:t>Specifically, it’s necessary to estimate:</a:t>
            </a:r>
          </a:p>
          <a:p>
            <a:endParaRPr lang="en-IN" sz="1200" dirty="0"/>
          </a:p>
          <a:p>
            <a:pPr marL="171450" indent="-171450">
              <a:buFont typeface="Arial" panose="020B0604020202020204" pitchFamily="34" charset="0"/>
              <a:buChar char="•"/>
            </a:pPr>
            <a:r>
              <a:rPr lang="en-IN" sz="1200" dirty="0"/>
              <a:t>The current cost of providing health care benefits at each age that participants might receive benefits</a:t>
            </a:r>
          </a:p>
          <a:p>
            <a:pPr marL="174708" indent="-174708">
              <a:buFont typeface="Arial" panose="020B0604020202020204" pitchFamily="34" charset="0"/>
              <a:buChar char="•"/>
            </a:pPr>
            <a:r>
              <a:rPr lang="en-IN" sz="1200" dirty="0"/>
              <a:t>Demographic characteristics of plan participants that might affect the amount and timing </a:t>
            </a:r>
            <a:r>
              <a:rPr lang="en-US" sz="1200" dirty="0"/>
              <a:t>of benefits</a:t>
            </a:r>
          </a:p>
          <a:p>
            <a:pPr marL="174708" indent="-174708">
              <a:buFont typeface="Arial" panose="020B0604020202020204" pitchFamily="34" charset="0"/>
              <a:buChar char="•"/>
            </a:pPr>
            <a:r>
              <a:rPr lang="en-IN" sz="1200" dirty="0"/>
              <a:t>Benefit coverage provided by Medicare, other insurance, or other sources that will reduce the net cost of employer-provided benefits</a:t>
            </a:r>
          </a:p>
          <a:p>
            <a:pPr marL="174708" indent="-174708">
              <a:buFont typeface="Arial" panose="020B0604020202020204" pitchFamily="34" charset="0"/>
              <a:buChar char="•"/>
            </a:pPr>
            <a:r>
              <a:rPr lang="en-IN" sz="1200" dirty="0"/>
              <a:t>The expected health care cost trend rate</a:t>
            </a:r>
          </a:p>
          <a:p>
            <a:endParaRPr lang="en-IN" sz="1200" dirty="0"/>
          </a:p>
          <a:p>
            <a:r>
              <a:rPr lang="en-US" sz="1200" b="0" i="0" u="none" strike="noStrike" kern="1200" baseline="0" dirty="0">
                <a:solidFill>
                  <a:schemeClr val="tx1"/>
                </a:solidFill>
                <a:latin typeface="+mn-lt"/>
                <a:ea typeface="+mn-ea"/>
                <a:cs typeface="+mn-cs"/>
              </a:rPr>
              <a:t>Taking these assumptions into account, the company’s actuary estimates what the net cost of postretirement benefits will be for current employees in each year of their expected retirement. The discounted present value of those costs is the expected postretirement benefit obligation. </a:t>
            </a:r>
            <a:endParaRPr lang="en-IN"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dirty="0"/>
              <a:t>Illustration 17–21 </a:t>
            </a:r>
            <a:r>
              <a:rPr lang="en-US" sz="1200" b="0" i="0" u="none" strike="noStrike" kern="1200" baseline="0" dirty="0">
                <a:solidFill>
                  <a:schemeClr val="tx1"/>
                </a:solidFill>
                <a:latin typeface="+mn-lt"/>
                <a:ea typeface="+mn-ea"/>
                <a:cs typeface="+mn-cs"/>
              </a:rPr>
              <a:t>Two Views of the Obligation for Postretirement Benefits Other Than Pensions</a:t>
            </a:r>
            <a:endParaRPr lang="en-IN" sz="1200" dirty="0"/>
          </a:p>
          <a:p>
            <a:endParaRPr lang="en-IN" sz="1200" dirty="0"/>
          </a:p>
          <a:p>
            <a:r>
              <a:rPr lang="en-US" sz="1200" b="0" i="0" u="none" strike="noStrike" kern="1200" baseline="0" dirty="0">
                <a:solidFill>
                  <a:schemeClr val="tx1"/>
                </a:solidFill>
                <a:latin typeface="+mn-lt"/>
                <a:ea typeface="+mn-ea"/>
                <a:cs typeface="+mn-cs"/>
              </a:rPr>
              <a:t>There are two related obligation amounts. The accumulated postretirement benefit obligation (APBO) is analogous to the projected benefit obligation (PBO) for pensions. Like the PBO, the APBO is reported in the balance sheet only to the extent that it exceeds plan assets. </a:t>
            </a:r>
            <a:endParaRPr lang="en-IN"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sz="1200" dirty="0"/>
              <a:t>To illustrate, assume that the actuary estimates that the net cost of providing health care benefits to Jessica Farrow (the illustration employee from earlier in the chapter) during her retirement years has a present value of $10,842 as of the end of 2019. This is the EPBO. Now we will calculate the APBO with the given condition that the benefits, and therefore costs, relate to an estimated 35 years of service and 10 of those years have already been completed by Farrow. Thus, the APBO is calculated as $10,842 (the EPBO), times 10/35 (the fraction attributed to service date). Therefore, the APBO is $3,098 at the end of 2019. Here, $3,098 represents the portion of the EPBO related to the first 10 years of the 35-year service period.</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If the assumed discount rate is 6%, a year later the EPBO will have grown to </a:t>
            </a:r>
            <a:r>
              <a:rPr lang="en-US" sz="1200" b="1" i="0" u="none" strike="noStrike" kern="1200" baseline="0" dirty="0">
                <a:solidFill>
                  <a:schemeClr val="tx1"/>
                </a:solidFill>
                <a:latin typeface="+mn-lt"/>
                <a:ea typeface="+mn-ea"/>
                <a:cs typeface="+mn-cs"/>
              </a:rPr>
              <a:t>$11,493 </a:t>
            </a:r>
            <a:r>
              <a:rPr lang="en-US" sz="1200" b="0" i="0" u="none" strike="noStrike" kern="1200" baseline="0" dirty="0">
                <a:solidFill>
                  <a:schemeClr val="tx1"/>
                </a:solidFill>
                <a:latin typeface="+mn-lt"/>
                <a:ea typeface="+mn-ea"/>
                <a:cs typeface="+mn-cs"/>
              </a:rPr>
              <a:t>simply because of a year’s interest accruing at that rate ($10,842 × 1.06 = </a:t>
            </a:r>
            <a:r>
              <a:rPr lang="en-US" sz="1200" b="1" i="0" u="none" strike="noStrike" kern="1200" baseline="0" dirty="0">
                <a:solidFill>
                  <a:schemeClr val="tx1"/>
                </a:solidFill>
                <a:latin typeface="+mn-lt"/>
                <a:ea typeface="+mn-ea"/>
                <a:cs typeface="+mn-cs"/>
              </a:rPr>
              <a:t>$11,493</a:t>
            </a:r>
            <a:r>
              <a:rPr lang="en-US" sz="1200" b="0" i="0" u="none" strike="noStrike" kern="1200" baseline="0" dirty="0">
                <a:solidFill>
                  <a:schemeClr val="tx1"/>
                </a:solidFill>
                <a:latin typeface="+mn-lt"/>
                <a:ea typeface="+mn-ea"/>
                <a:cs typeface="+mn-cs"/>
              </a:rPr>
              <a:t>). Notice that there is no increase in the EPBO for service because, unlike the obligation in most pension plans, the total obligation is not increased by an additional year’s service.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APBO, however, is the portion of the EPBO related to service up to a particular date. Consequently, the APBO will have increased both because of interest and because the service fraction will be higher (service cost). </a:t>
            </a:r>
            <a:r>
              <a:rPr lang="en-IN" sz="1200" dirty="0"/>
              <a:t>Therefore, the increased APBO is calculated as $11,493, the EPBO after a year’s interest accrued, times 11/35, the fraction attributed to service to date. Therefore APBO at the end of 2020 is $3,612. Here, $3,612 represents the portion of the EPBO related to the first 11 years of the 35-year service period. </a:t>
            </a:r>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86</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The APBO increases each year due to (a) interest accrued on the APBO and (b) the portion of the EPBO attributed to that year.  This concept is shown here.</a:t>
            </a:r>
            <a:endParaRPr lang="en-IN" sz="1200" b="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87</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a:t>Attribution is the process of assigning the cost of benefits to the years during which those benefits are assumed to be earned by employees. We</a:t>
            </a:r>
            <a:r>
              <a:rPr lang="en-US" baseline="0" dirty="0"/>
              <a:t> accomplish this by</a:t>
            </a:r>
            <a:r>
              <a:rPr lang="en-US" dirty="0"/>
              <a:t> assigning an equal fraction of the EPBO to each year of service from the employee’s date of hire to the employee’s full eligibility date. This is the date the employee has performed all the service necessary to have earned all the retiree benefits estimated to be received by the employee.</a:t>
            </a:r>
            <a:endParaRPr lang="en-US" sz="41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88</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Illustration 17–22 </a:t>
            </a:r>
            <a:r>
              <a:rPr lang="en-US" sz="1200" b="0" i="0" u="none" strike="noStrike" kern="1200" baseline="0" dirty="0">
                <a:solidFill>
                  <a:schemeClr val="tx1"/>
                </a:solidFill>
                <a:latin typeface="+mn-lt"/>
                <a:ea typeface="+mn-ea"/>
                <a:cs typeface="+mn-cs"/>
              </a:rPr>
              <a:t>Determining the Attribution Period </a:t>
            </a:r>
            <a:endParaRPr lang="en-US" sz="1200" dirty="0"/>
          </a:p>
          <a:p>
            <a:endParaRPr lang="en-US" sz="1200" dirty="0"/>
          </a:p>
          <a:p>
            <a:r>
              <a:rPr lang="en-US" sz="1200" dirty="0"/>
              <a:t>Next, let’s show how to determine the attribution period. In our </a:t>
            </a:r>
            <a:r>
              <a:rPr lang="en-IN" sz="1200" dirty="0"/>
              <a:t>earlier example, we assumed the attribution period was 35 years and accordingly accrued 1⁄35 of the EPBO each year. The amount accrued each year increases both the APBO and the </a:t>
            </a:r>
            <a:r>
              <a:rPr lang="en-US" sz="1200" dirty="0"/>
              <a:t>postretirement benefit expense.</a:t>
            </a:r>
            <a:r>
              <a:rPr lang="en-IN" sz="1200" dirty="0"/>
              <a:t> This illustration shows how the 35-year attribution (accrual) period was determined. </a:t>
            </a:r>
          </a:p>
          <a:p>
            <a:endParaRPr lang="en-IN" sz="1200" dirty="0"/>
          </a:p>
          <a:p>
            <a:r>
              <a:rPr lang="en-IN" sz="1200" dirty="0"/>
              <a:t>Here, Farrow becomes fully eligible at age 56, i.e., at the end of 2044, as in her case both the conditions become valid. This means that retiree benefits </a:t>
            </a:r>
            <a:r>
              <a:rPr lang="en-US" sz="1200" dirty="0"/>
              <a:t>are </a:t>
            </a:r>
            <a:r>
              <a:rPr lang="en-IN" sz="1200" dirty="0"/>
              <a:t>attributed to the 35-year period from her date of hire through that date. Note that the attribution period does not include years of service beyond the full eligibility date even if the employee is expected to work after that date.</a:t>
            </a:r>
          </a:p>
          <a:p>
            <a:endParaRPr lang="en-IN" sz="1200" dirty="0"/>
          </a:p>
          <a:p>
            <a:endParaRPr lang="en-IN" dirty="0"/>
          </a:p>
          <a:p>
            <a:endParaRPr lang="en-US" dirty="0"/>
          </a:p>
          <a:p>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89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Unlike defined contribution pension plans, defined benefit pension plans promise fixed retirement benefits defined by a designated </a:t>
            </a:r>
            <a:r>
              <a:rPr lang="en-US" dirty="0"/>
              <a:t>formula. </a:t>
            </a:r>
            <a:endParaRPr lang="en-US" b="0" dirty="0"/>
          </a:p>
          <a:p>
            <a:endParaRPr lang="en-US" dirty="0"/>
          </a:p>
          <a:p>
            <a:r>
              <a:rPr lang="en-US" dirty="0"/>
              <a:t>A typical formula might specify that a retiree will receive annual retirement benefits based on the employee’s years of service and annual pay at retirement (say, pay level in the final year, highest pay achieved, or average pay in the last two or more years).</a:t>
            </a:r>
          </a:p>
          <a:p>
            <a:endParaRPr lang="en-US" dirty="0"/>
          </a:p>
          <a:p>
            <a:r>
              <a:rPr lang="en-US" dirty="0"/>
              <a:t>For example, a pension formula might define annual retirement benefits as:</a:t>
            </a:r>
          </a:p>
          <a:p>
            <a:endParaRPr lang="en-US" dirty="0"/>
          </a:p>
          <a:p>
            <a:r>
              <a:rPr lang="en-US" dirty="0"/>
              <a:t>1½% × Years of service × Final year’s salary</a:t>
            </a:r>
          </a:p>
          <a:p>
            <a:endParaRPr lang="en-US" dirty="0"/>
          </a:p>
          <a:p>
            <a:r>
              <a:rPr lang="en-US" dirty="0"/>
              <a:t>By this formula, the annual benefits to an employee who retires after 30 years of service, with a final salary of $100,000, would be:</a:t>
            </a:r>
          </a:p>
          <a:p>
            <a:endParaRPr lang="en-US" dirty="0"/>
          </a:p>
          <a:p>
            <a:r>
              <a:rPr lang="en-US" dirty="0"/>
              <a:t>1½% × 30 years × $100,000 = $45,000</a:t>
            </a:r>
            <a:endParaRPr lang="en-IN"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57066" indent="-291179">
              <a:defRPr>
                <a:solidFill>
                  <a:schemeClr val="tx1"/>
                </a:solidFill>
                <a:latin typeface="Tahoma" pitchFamily="34" charset="0"/>
              </a:defRPr>
            </a:lvl2pPr>
            <a:lvl3pPr marL="1164717" indent="-232943">
              <a:defRPr>
                <a:solidFill>
                  <a:schemeClr val="tx1"/>
                </a:solidFill>
                <a:latin typeface="Tahoma" pitchFamily="34" charset="0"/>
              </a:defRPr>
            </a:lvl3pPr>
            <a:lvl4pPr marL="1630604" indent="-232943">
              <a:defRPr>
                <a:solidFill>
                  <a:schemeClr val="tx1"/>
                </a:solidFill>
                <a:latin typeface="Tahoma" pitchFamily="34" charset="0"/>
              </a:defRPr>
            </a:lvl4pPr>
            <a:lvl5pPr marL="2096491" indent="-232943">
              <a:defRPr>
                <a:solidFill>
                  <a:schemeClr val="tx1"/>
                </a:solidFill>
                <a:latin typeface="Tahoma" pitchFamily="34" charset="0"/>
              </a:defRPr>
            </a:lvl5pPr>
            <a:lvl6pPr marL="2562377" indent="-232943" eaLnBrk="0" fontAlgn="base" hangingPunct="0">
              <a:spcBef>
                <a:spcPct val="0"/>
              </a:spcBef>
              <a:spcAft>
                <a:spcPct val="0"/>
              </a:spcAft>
              <a:defRPr>
                <a:solidFill>
                  <a:schemeClr val="tx1"/>
                </a:solidFill>
                <a:latin typeface="Tahoma" pitchFamily="34" charset="0"/>
              </a:defRPr>
            </a:lvl6pPr>
            <a:lvl7pPr marL="3028264" indent="-232943" eaLnBrk="0" fontAlgn="base" hangingPunct="0">
              <a:spcBef>
                <a:spcPct val="0"/>
              </a:spcBef>
              <a:spcAft>
                <a:spcPct val="0"/>
              </a:spcAft>
              <a:defRPr>
                <a:solidFill>
                  <a:schemeClr val="tx1"/>
                </a:solidFill>
                <a:latin typeface="Tahoma" pitchFamily="34" charset="0"/>
              </a:defRPr>
            </a:lvl7pPr>
            <a:lvl8pPr marL="3494151" indent="-232943" eaLnBrk="0" fontAlgn="base" hangingPunct="0">
              <a:spcBef>
                <a:spcPct val="0"/>
              </a:spcBef>
              <a:spcAft>
                <a:spcPct val="0"/>
              </a:spcAft>
              <a:defRPr>
                <a:solidFill>
                  <a:schemeClr val="tx1"/>
                </a:solidFill>
                <a:latin typeface="Tahoma" pitchFamily="34" charset="0"/>
              </a:defRPr>
            </a:lvl8pPr>
            <a:lvl9pPr marL="3960038" indent="-232943" eaLnBrk="0" fontAlgn="base" hangingPunct="0">
              <a:spcBef>
                <a:spcPct val="0"/>
              </a:spcBef>
              <a:spcAft>
                <a:spcPct val="0"/>
              </a:spcAft>
              <a:defRPr>
                <a:solidFill>
                  <a:schemeClr val="tx1"/>
                </a:solidFill>
                <a:latin typeface="Tahoma" pitchFamily="34" charset="0"/>
              </a:defRPr>
            </a:lvl9pPr>
          </a:lstStyle>
          <a:p>
            <a:fld id="{9DD40FB1-DF55-4619-B3FB-FB168E2F521B}" type="slidenum">
              <a:rPr lang="en-US" altLang="en-US" smtClean="0">
                <a:latin typeface="Times New Roman" pitchFamily="18" charset="0"/>
              </a:rPr>
              <a:pPr/>
              <a:t>90</a:t>
            </a:fld>
            <a:endParaRPr lang="en-US" altLang="en-US" dirty="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indent="0" algn="l">
              <a:spcAft>
                <a:spcPts val="1200"/>
              </a:spcAft>
              <a:buNone/>
              <a:tabLst>
                <a:tab pos="571500" algn="l"/>
                <a:tab pos="3657600" algn="dec"/>
                <a:tab pos="5943600" algn="dec"/>
                <a:tab pos="6858000" algn="dec"/>
              </a:tabLst>
            </a:pPr>
            <a:r>
              <a:rPr lang="en-US" sz="1200" dirty="0"/>
              <a:t>The correct answer is </a:t>
            </a:r>
            <a:r>
              <a:rPr lang="en-US" sz="1200" i="1" dirty="0"/>
              <a:t>c</a:t>
            </a:r>
            <a:r>
              <a:rPr lang="en-US" sz="1200" dirty="0"/>
              <a:t>:</a:t>
            </a:r>
          </a:p>
          <a:p>
            <a:pPr marL="0" indent="0" algn="l">
              <a:buNone/>
              <a:tabLst>
                <a:tab pos="571500" algn="l"/>
                <a:tab pos="3657600" algn="dec"/>
                <a:tab pos="5943600" algn="dec"/>
                <a:tab pos="6858000" algn="dec"/>
              </a:tabLst>
            </a:pPr>
            <a:r>
              <a:rPr lang="en-US" sz="1200" dirty="0"/>
              <a:t>46 to 56 years old: </a:t>
            </a:r>
          </a:p>
          <a:p>
            <a:pPr marL="0" indent="0" algn="l">
              <a:buNone/>
              <a:tabLst>
                <a:tab pos="571500" algn="l"/>
                <a:tab pos="3657600" algn="dec"/>
                <a:tab pos="5943600" algn="dec"/>
                <a:tab pos="6858000" algn="dec"/>
              </a:tabLst>
            </a:pPr>
            <a:r>
              <a:rPr lang="en-US" sz="1200" dirty="0"/>
              <a:t>date of hire to full eligibility </a:t>
            </a:r>
            <a:br>
              <a:rPr lang="en-US" sz="1200" dirty="0"/>
            </a:br>
            <a:r>
              <a:rPr lang="en-US" sz="1200" dirty="0"/>
              <a:t>[at least 53, 10 year’s employment] 46 + 10 years = 56</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Illustration 17–23 </a:t>
            </a:r>
            <a:r>
              <a:rPr lang="en-US" sz="1200" b="0" i="0" u="none" strike="noStrike" kern="1200" baseline="0" dirty="0">
                <a:solidFill>
                  <a:schemeClr val="tx1"/>
                </a:solidFill>
                <a:latin typeface="+mn-lt"/>
                <a:ea typeface="+mn-ea"/>
                <a:cs typeface="+mn-cs"/>
              </a:rPr>
              <a:t>Measuring Service Cost </a:t>
            </a:r>
            <a:endParaRPr lang="en-US" sz="1200" dirty="0"/>
          </a:p>
          <a:p>
            <a:endParaRPr lang="en-US" sz="1200" dirty="0"/>
          </a:p>
          <a:p>
            <a:r>
              <a:rPr lang="en-US" sz="1200" b="0" i="0" u="none" strike="noStrike" kern="1200" baseline="0" dirty="0">
                <a:solidFill>
                  <a:schemeClr val="tx1"/>
                </a:solidFill>
                <a:latin typeface="+mn-lt"/>
                <a:ea typeface="+mn-ea"/>
                <a:cs typeface="+mn-cs"/>
              </a:rPr>
              <a:t>As we just discussed, it’s necessary to attribute a portion of the accumulated postretirement benefit obligation to each year as the service cost for that year as opposed to measuring the actual benefits employees earn during the year as we did for pension plans. That’s due to the fundamental nature of these other postretirement plans under which employees are ineligible for benefits until specific eligibility criteria are met, at which time they become 100% eligible. This contrasts with pension plans under which employees earn additional benefits each year until they retire. </a:t>
            </a:r>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91</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defTabSz="931774">
              <a:defRPr/>
            </a:pPr>
            <a:r>
              <a:rPr lang="en-US" sz="1200" b="0" i="0" u="none" strike="noStrike" kern="1200" baseline="0" dirty="0">
                <a:solidFill>
                  <a:schemeClr val="tx1"/>
                </a:solidFill>
                <a:latin typeface="+mn-lt"/>
                <a:ea typeface="+mn-ea"/>
                <a:cs typeface="+mn-cs"/>
              </a:rPr>
              <a:t>While we report service cost and the non-service components the same way as for pensions, the measurement of service cost is the primary difference between accounting for pensions and for other postretirement benefits. Otherwise, though, accounting for the two is virtually identical. The illustration shown here is for the recording of postretirement benefit expense and the funding of plan assets.</a:t>
            </a:r>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92</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IN" dirty="0"/>
              <a:t>This illustration shows how we record the gains and losses that occur due to a change in assumption or as a result of the differences between estimated and actual return on plan assets.</a:t>
            </a:r>
            <a:endParaRPr lang="en-US" sz="41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93</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Illustration 17–24 </a:t>
            </a:r>
            <a:r>
              <a:rPr lang="en-US" sz="1200" b="0" i="0" u="none" strike="noStrike" kern="1200" baseline="0" dirty="0">
                <a:solidFill>
                  <a:schemeClr val="tx1"/>
                </a:solidFill>
                <a:latin typeface="+mn-lt"/>
                <a:ea typeface="+mn-ea"/>
                <a:cs typeface="+mn-cs"/>
              </a:rPr>
              <a:t>Determining the Postretirement Benefit Obligation </a:t>
            </a:r>
            <a:endParaRPr lang="en-US" sz="1200" dirty="0"/>
          </a:p>
          <a:p>
            <a:endParaRPr lang="en-US" sz="1200" dirty="0"/>
          </a:p>
          <a:p>
            <a:r>
              <a:rPr lang="en-US" sz="1200" b="0" i="0" u="none" strike="noStrike" kern="1200" baseline="0" dirty="0">
                <a:solidFill>
                  <a:schemeClr val="tx1"/>
                </a:solidFill>
                <a:latin typeface="+mn-lt"/>
                <a:ea typeface="+mn-ea"/>
                <a:cs typeface="+mn-cs"/>
              </a:rPr>
              <a:t>We assumed earlier that the EPBO at the end of 2019 was determined by the actuary to be $10,842. This was the present value on that date of all anticipated future benefits. Then we noted that the EPBO at the end of the next year would have grown by 6% to $11,493. This amount, too, would represent the present value of the same anticipated future benefits, but as of a year later. The APBO, remember, is the portion of the EPBO attributed to service performed to a particular date. So, we determined the APBO at the end of 2020 to be $11,493 × 11⁄35, or $3,612. We determined the $328 service cost noted earlier for 2020 as the portion of the EPBO attributed to that year: $11,493 × 1⁄35. </a:t>
            </a:r>
          </a:p>
          <a:p>
            <a:r>
              <a:rPr lang="en-US" sz="1200" b="0" i="0" u="none" strike="noStrike" kern="1200" baseline="0" dirty="0">
                <a:solidFill>
                  <a:schemeClr val="tx1"/>
                </a:solidFill>
                <a:latin typeface="+mn-lt"/>
                <a:ea typeface="+mn-ea"/>
                <a:cs typeface="+mn-cs"/>
              </a:rPr>
              <a:t>Now, let’s review our previous discussion of how the EPBO, the APBO, and the postretirement benefit expense are determined by calculating those amounts a year later, at the end of 2021. Before doing so, however, we can anticipate (a) the EPBO to be $11,493 × 1.06, or $12,182, (b) the APBO to be 12⁄35 of that amount, or $4,177, and (c) the 2021 service cost to be 1⁄35 of that amount, or $348. In the illustration shown here we see if our expectations are borne out by direct calculation. </a:t>
            </a:r>
            <a:endParaRPr lang="en-IN" sz="1200" dirty="0"/>
          </a:p>
          <a:p>
            <a:endParaRPr lang="en-IN" dirty="0"/>
          </a:p>
          <a:p>
            <a:endParaRPr lang="en-US" dirty="0"/>
          </a:p>
          <a:p>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94</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dirty="0"/>
              <a:t>Illustration 17–24A </a:t>
            </a:r>
            <a:r>
              <a:rPr lang="en-US" sz="1200" b="0" i="0" u="none" strike="noStrike" kern="1200" baseline="0" dirty="0">
                <a:solidFill>
                  <a:schemeClr val="tx1"/>
                </a:solidFill>
                <a:latin typeface="+mn-lt"/>
                <a:ea typeface="+mn-ea"/>
                <a:cs typeface="+mn-cs"/>
              </a:rPr>
              <a:t>EPBO, APBO, and Service Cost in 2019 </a:t>
            </a:r>
            <a:endParaRPr lang="en-US" sz="1200" dirty="0"/>
          </a:p>
          <a:p>
            <a:endParaRPr lang="en-US" sz="1200" dirty="0"/>
          </a:p>
          <a:p>
            <a:r>
              <a:rPr lang="en-US" sz="1200" dirty="0"/>
              <a:t>The steps from the previous illustration are demonstrated here.</a:t>
            </a:r>
            <a:endParaRPr lang="en-IN" sz="1200" dirty="0"/>
          </a:p>
          <a:p>
            <a:endParaRPr lang="en-IN"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95</a:t>
            </a:fld>
            <a:endParaRPr lang="en-IN" dirty="0">
              <a:solidFill>
                <a:prstClr val="black"/>
              </a:solidFill>
            </a:endParaRPr>
          </a:p>
        </p:txBody>
      </p:sp>
    </p:spTree>
    <p:extLst>
      <p:ext uri="{BB962C8B-B14F-4D97-AF65-F5344CB8AC3E}">
        <p14:creationId xmlns:p14="http://schemas.microsoft.com/office/powerpoint/2010/main" val="39439685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When amortizing prior service cost, our objective is to match the cost with employee service. The straight-line method described in this chapter allocates an equal amount of the prior service cost to each year of the 15-year average service period of affected employees. But consider this: fewer of the affected employees will be working for the company toward the end of that period than at the beginning. Some probably will retire or quit in each year following the amendment.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 allocation approach that reflects the declining service pattern is called the </a:t>
            </a:r>
            <a:r>
              <a:rPr lang="en-US" sz="1200" b="1" i="0" u="none" strike="noStrike" kern="1200" baseline="0" dirty="0">
                <a:solidFill>
                  <a:schemeClr val="tx1"/>
                </a:solidFill>
                <a:latin typeface="+mn-lt"/>
                <a:ea typeface="+mn-ea"/>
                <a:cs typeface="+mn-cs"/>
              </a:rPr>
              <a:t>service method</a:t>
            </a:r>
            <a:r>
              <a:rPr lang="en-US" sz="1200" b="0" i="0" u="none" strike="noStrike" kern="1200" baseline="0" dirty="0">
                <a:solidFill>
                  <a:schemeClr val="tx1"/>
                </a:solidFill>
                <a:latin typeface="+mn-lt"/>
                <a:ea typeface="+mn-ea"/>
                <a:cs typeface="+mn-cs"/>
              </a:rPr>
              <a:t>. This method allocates the prior service cost to each year in proportion to the fraction of the total remaining service years worked in each of those years. To do this, it’s necessary to estimate how many of the 2,000 employees working at the beginning of 2020 when the amendment is made will still be employed in each year after the amendment. </a:t>
            </a:r>
            <a:endParaRPr lang="en-US" dirty="0"/>
          </a:p>
          <a:p>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96</a:t>
            </a:fld>
            <a:endParaRPr lang="en-IN" dirty="0">
              <a:solidFill>
                <a:prstClr val="black"/>
              </a:solidFill>
            </a:endParaRPr>
          </a:p>
        </p:txBody>
      </p:sp>
    </p:spTree>
    <p:extLst>
      <p:ext uri="{BB962C8B-B14F-4D97-AF65-F5344CB8AC3E}">
        <p14:creationId xmlns:p14="http://schemas.microsoft.com/office/powerpoint/2010/main" val="197507838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Illustration 17A–1 Service Method of Amortizing Prior Service Cost </a:t>
            </a:r>
            <a:endParaRPr lang="en-US" dirty="0"/>
          </a:p>
          <a:p>
            <a:endParaRPr lang="en-US" sz="1200" dirty="0"/>
          </a:p>
          <a:p>
            <a:r>
              <a:rPr lang="en-US" sz="1200" b="0" i="0" u="none" strike="noStrike" kern="1200" baseline="0" dirty="0">
                <a:solidFill>
                  <a:schemeClr val="tx1"/>
                </a:solidFill>
                <a:latin typeface="+mn-lt"/>
                <a:ea typeface="+mn-ea"/>
                <a:cs typeface="+mn-cs"/>
              </a:rPr>
              <a:t>Let’s suppose, for example, that the actuary estimates that a declining number of these employees still will be employed in each of the next 28 years as indicated in the abbreviated schedule below. The portion of the prior service cost amortized to pension expense each year is $60 million times a declining fraction. Each year’s fraction is that year’s service divided by the 28-year total (30,000). This is demonstrated in the illustration shown.</a:t>
            </a:r>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97</a:t>
            </a:fld>
            <a:endParaRPr lang="en-IN" dirty="0">
              <a:solidFill>
                <a:prstClr val="black"/>
              </a:solidFill>
            </a:endParaRPr>
          </a:p>
        </p:txBody>
      </p:sp>
    </p:spTree>
    <p:extLst>
      <p:ext uri="{BB962C8B-B14F-4D97-AF65-F5344CB8AC3E}">
        <p14:creationId xmlns:p14="http://schemas.microsoft.com/office/powerpoint/2010/main" val="21094864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1100" y="696913"/>
            <a:ext cx="4648200" cy="3486150"/>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0" i="0" u="none" strike="noStrike" kern="1200" baseline="0" dirty="0">
                <a:solidFill>
                  <a:schemeClr val="tx1"/>
                </a:solidFill>
                <a:latin typeface="+mn-lt"/>
                <a:ea typeface="+mn-ea"/>
                <a:cs typeface="+mn-cs"/>
              </a:rPr>
              <a:t>Conceptually, the service method achieves a better matching of the cost and benefits. In fact, this is the FASB’s recommended approach. However, GAAP permits the consistent use of any method that amortizes the prior service cost at least as quickly. The straight-line method meets this condition and is the approach most often used in practice. In our illustration, the cost is completely amortized over 15 years rather than the 28 years required by the service method. The 15-year average service life is simply the total estimated service years divided by the total number of employees in the group.  Using the illustration from the prior slide this would be 30,000 years (Total number of service years) divided by 2,000 (Total number of employees) which gives us 15 average service years.</a:t>
            </a:r>
            <a:endParaRPr lang="en-US" sz="1200" dirty="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6DDA8C-CC4A-4BD1-9FB6-36F24E899521}" type="slidenum">
              <a:rPr lang="en-IN">
                <a:solidFill>
                  <a:prstClr val="black"/>
                </a:solidFill>
              </a:rPr>
              <a:pPr/>
              <a:t>98</a:t>
            </a:fld>
            <a:endParaRPr lang="en-IN" dirty="0">
              <a:solidFill>
                <a:prstClr val="black"/>
              </a:solidFill>
            </a:endParaRPr>
          </a:p>
        </p:txBody>
      </p:sp>
    </p:spTree>
    <p:extLst>
      <p:ext uri="{BB962C8B-B14F-4D97-AF65-F5344CB8AC3E}">
        <p14:creationId xmlns:p14="http://schemas.microsoft.com/office/powerpoint/2010/main" val="38260398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B77834-1D65-4CA4-A322-DCD675ADD8F3}" type="slidenum">
              <a:rPr lang="en-US" smtClean="0"/>
              <a:pPr/>
              <a:t>99</a:t>
            </a:fld>
            <a:endParaRPr lang="en-US" dirty="0"/>
          </a:p>
        </p:txBody>
      </p:sp>
    </p:spTree>
    <p:extLst>
      <p:ext uri="{BB962C8B-B14F-4D97-AF65-F5344CB8AC3E}">
        <p14:creationId xmlns:p14="http://schemas.microsoft.com/office/powerpoint/2010/main" val="4017722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17" descr="E:\Templates\Spiceland GEs\Spiceland-01.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9"/>
          <p:cNvSpPr>
            <a:spLocks noGrp="1" noChangeArrowheads="1"/>
          </p:cNvSpPr>
          <p:nvPr>
            <p:ph type="title"/>
          </p:nvPr>
        </p:nvSpPr>
        <p:spPr bwMode="auto">
          <a:xfrm>
            <a:off x="715268" y="1458915"/>
            <a:ext cx="2916933" cy="738187"/>
          </a:xfrm>
          <a:prstGeom prst="rect">
            <a:avLst/>
          </a:prstGeom>
          <a:noFill/>
          <a:ln>
            <a:noFill/>
          </a:ln>
          <a:extLst/>
        </p:spPr>
        <p:txBody>
          <a:bodyPr>
            <a:normAutofit/>
          </a:bodyPr>
          <a:lstStyle>
            <a:lvl1pPr algn="l">
              <a:defRPr sz="3600">
                <a:solidFill>
                  <a:srgbClr val="0072A2"/>
                </a:solidFill>
                <a:latin typeface="+mn-lt"/>
                <a:ea typeface="Adobe Fan Heiti Std B" pitchFamily="34" charset="-128"/>
              </a:defRPr>
            </a:lvl1pPr>
          </a:lstStyle>
          <a:p>
            <a:r>
              <a:rPr lang="en-US" dirty="0"/>
              <a:t>Click to edit Master title style</a:t>
            </a:r>
            <a:endParaRPr lang="en-IN" dirty="0"/>
          </a:p>
        </p:txBody>
      </p:sp>
      <p:sp>
        <p:nvSpPr>
          <p:cNvPr id="17" name="Text Placeholder 16"/>
          <p:cNvSpPr>
            <a:spLocks noGrp="1"/>
          </p:cNvSpPr>
          <p:nvPr>
            <p:ph type="body" sz="quarter" idx="10"/>
          </p:nvPr>
        </p:nvSpPr>
        <p:spPr>
          <a:xfrm>
            <a:off x="3257550" y="2362200"/>
            <a:ext cx="5105400" cy="3429000"/>
          </a:xfrm>
        </p:spPr>
        <p:txBody>
          <a:bodyPr anchor="ctr" anchorCtr="1">
            <a:noAutofit/>
          </a:bodyPr>
          <a:lstStyle>
            <a:lvl1pPr marL="0" indent="0" algn="ctr">
              <a:buNone/>
              <a:defRPr sz="4000" b="0">
                <a:solidFill>
                  <a:schemeClr val="tx1"/>
                </a:solidFill>
                <a:effectLst/>
              </a:defRPr>
            </a:lvl1pPr>
          </a:lstStyle>
          <a:p>
            <a:pPr lvl="0"/>
            <a:r>
              <a:rPr lang="en-US" dirty="0"/>
              <a:t>Click to edit Master text styles</a:t>
            </a:r>
          </a:p>
        </p:txBody>
      </p:sp>
      <p:sp>
        <p:nvSpPr>
          <p:cNvPr id="7" name="TextBox 6">
            <a:extLst>
              <a:ext uri="{FF2B5EF4-FFF2-40B4-BE49-F238E27FC236}">
                <a16:creationId xmlns:a16="http://schemas.microsoft.com/office/drawing/2014/main" id="{51E06B8F-EF2A-944C-A1D7-EE95FB32FA07}"/>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369379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Rectangle 9"/>
          <p:cNvSpPr>
            <a:spLocks noGrp="1" noChangeArrowheads="1"/>
          </p:cNvSpPr>
          <p:nvPr>
            <p:ph type="title"/>
          </p:nvPr>
        </p:nvSpPr>
        <p:spPr bwMode="auto">
          <a:xfrm>
            <a:off x="761999" y="0"/>
            <a:ext cx="8382000" cy="1444625"/>
          </a:xfrm>
          <a:prstGeom prst="rect">
            <a:avLst/>
          </a:prstGeom>
          <a:noFill/>
          <a:ln>
            <a:noFill/>
          </a:ln>
          <a:extLst/>
        </p:spPr>
        <p:txBody>
          <a:bodyPr>
            <a:normAutofit/>
          </a:bodyPr>
          <a:lstStyle>
            <a:lvl1pPr algn="ctr">
              <a:lnSpc>
                <a:spcPct val="110000"/>
              </a:lnSpc>
              <a:defRPr sz="3200" b="1">
                <a:solidFill>
                  <a:srgbClr val="0072A2"/>
                </a:solidFill>
                <a:latin typeface="+mn-lt"/>
                <a:ea typeface="Adobe Fan Heiti Std B" pitchFamily="34" charset="-128"/>
              </a:defRPr>
            </a:lvl1pPr>
          </a:lstStyle>
          <a:p>
            <a:pPr lvl="0"/>
            <a:r>
              <a:rPr lang="en-US" altLang="en-US" dirty="0"/>
              <a:t>Click to edit Master title style</a:t>
            </a:r>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TextBox 6">
            <a:extLst>
              <a:ext uri="{FF2B5EF4-FFF2-40B4-BE49-F238E27FC236}">
                <a16:creationId xmlns:a16="http://schemas.microsoft.com/office/drawing/2014/main" id="{70EB31B4-A3B5-4248-A5F1-06CC255086AE}"/>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3199374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9"/>
          <p:cNvSpPr>
            <a:spLocks noGrp="1" noChangeArrowheads="1"/>
          </p:cNvSpPr>
          <p:nvPr>
            <p:ph type="title" hasCustomPrompt="1"/>
          </p:nvPr>
        </p:nvSpPr>
        <p:spPr bwMode="auto">
          <a:xfrm>
            <a:off x="2554515" y="1647599"/>
            <a:ext cx="4630057" cy="3563030"/>
          </a:xfrm>
          <a:prstGeom prst="rect">
            <a:avLst/>
          </a:prstGeom>
          <a:noFill/>
          <a:ln>
            <a:noFill/>
          </a:ln>
          <a:extLst/>
        </p:spPr>
        <p:txBody>
          <a:bodyPr>
            <a:normAutofit/>
          </a:bodyPr>
          <a:lstStyle>
            <a:lvl1pPr algn="ctr">
              <a:defRPr sz="4000">
                <a:solidFill>
                  <a:srgbClr val="0072A2"/>
                </a:solidFill>
                <a:latin typeface="+mn-lt"/>
                <a:ea typeface="Adobe Fan Heiti Std B" pitchFamily="34" charset="-128"/>
              </a:defRPr>
            </a:lvl1pPr>
          </a:lstStyle>
          <a:p>
            <a:r>
              <a:rPr lang="en-US" dirty="0"/>
              <a:t>End of Chapter ##</a:t>
            </a:r>
            <a:endParaRPr lang="en-IN" dirty="0"/>
          </a:p>
        </p:txBody>
      </p:sp>
      <p:sp>
        <p:nvSpPr>
          <p:cNvPr id="5" name="TextBox 4">
            <a:extLst>
              <a:ext uri="{FF2B5EF4-FFF2-40B4-BE49-F238E27FC236}">
                <a16:creationId xmlns:a16="http://schemas.microsoft.com/office/drawing/2014/main" id="{E6C95077-E3AE-5745-9E28-D630FF5D18C0}"/>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3972664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pic>
        <p:nvPicPr>
          <p:cNvPr id="4" name="Picture 18" descr="E:\Templates\Spiceland GEs\Spiceland-02.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ctangle 9"/>
          <p:cNvSpPr>
            <a:spLocks noGrp="1" noChangeArrowheads="1"/>
          </p:cNvSpPr>
          <p:nvPr>
            <p:ph type="title" hasCustomPrompt="1"/>
          </p:nvPr>
        </p:nvSpPr>
        <p:spPr bwMode="auto">
          <a:xfrm>
            <a:off x="762049" y="177800"/>
            <a:ext cx="8013600" cy="941740"/>
          </a:xfrm>
          <a:prstGeom prst="rect">
            <a:avLst/>
          </a:prstGeom>
          <a:noFill/>
          <a:ln>
            <a:noFill/>
          </a:ln>
          <a:extLst/>
        </p:spPr>
        <p:txBody>
          <a:bodyPr>
            <a:normAutofit/>
          </a:bodyPr>
          <a:lstStyle>
            <a:lvl1pPr algn="ctr">
              <a:defRPr sz="3600" b="1">
                <a:solidFill>
                  <a:srgbClr val="0070C0"/>
                </a:solidFill>
                <a:latin typeface="+mn-lt"/>
                <a:ea typeface="Adobe Fan Heiti Std B" pitchFamily="34" charset="-128"/>
              </a:defRPr>
            </a:lvl1pPr>
          </a:lstStyle>
          <a:p>
            <a:pPr lvl="0"/>
            <a:r>
              <a:rPr lang="en-US" altLang="en-US" dirty="0"/>
              <a:t>Concept Check </a:t>
            </a:r>
            <a:r>
              <a:rPr lang="en-US" altLang="en-US" sz="4400" b="1" dirty="0">
                <a:solidFill>
                  <a:schemeClr val="tx2"/>
                </a:solidFill>
                <a:effectLst>
                  <a:outerShdw blurRad="50800" dist="38100" dir="2700000" algn="tl" rotWithShape="0">
                    <a:prstClr val="black">
                      <a:alpha val="40000"/>
                    </a:prstClr>
                  </a:outerShdw>
                </a:effectLst>
              </a:rPr>
              <a:t>√</a:t>
            </a:r>
            <a:endParaRPr lang="en-US" altLang="en-US" dirty="0"/>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TextBox 6">
            <a:extLst>
              <a:ext uri="{FF2B5EF4-FFF2-40B4-BE49-F238E27FC236}">
                <a16:creationId xmlns:a16="http://schemas.microsoft.com/office/drawing/2014/main" id="{AFE6B28E-CB31-0946-8DA1-691573B6BB8C}"/>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10942967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4" name="Picture 17" descr="E:\Templates\Spiceland GEs\Spiceland-01.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9"/>
          <p:cNvSpPr>
            <a:spLocks noGrp="1" noChangeArrowheads="1"/>
          </p:cNvSpPr>
          <p:nvPr>
            <p:ph type="title"/>
          </p:nvPr>
        </p:nvSpPr>
        <p:spPr bwMode="auto">
          <a:xfrm>
            <a:off x="715268" y="1458915"/>
            <a:ext cx="2916933" cy="738187"/>
          </a:xfrm>
          <a:prstGeom prst="rect">
            <a:avLst/>
          </a:prstGeom>
          <a:noFill/>
          <a:ln>
            <a:noFill/>
          </a:ln>
          <a:extLst/>
        </p:spPr>
        <p:txBody>
          <a:bodyPr>
            <a:normAutofit/>
          </a:bodyPr>
          <a:lstStyle>
            <a:lvl1pPr algn="l">
              <a:defRPr sz="3600">
                <a:solidFill>
                  <a:srgbClr val="0072A2"/>
                </a:solidFill>
                <a:latin typeface="+mn-lt"/>
                <a:ea typeface="Adobe Fan Heiti Std B" pitchFamily="34" charset="-128"/>
              </a:defRPr>
            </a:lvl1pPr>
          </a:lstStyle>
          <a:p>
            <a:r>
              <a:rPr lang="en-US" dirty="0"/>
              <a:t>Click to edit Master title style</a:t>
            </a:r>
            <a:endParaRPr lang="en-IN" dirty="0"/>
          </a:p>
        </p:txBody>
      </p:sp>
      <p:sp>
        <p:nvSpPr>
          <p:cNvPr id="17" name="Text Placeholder 16"/>
          <p:cNvSpPr>
            <a:spLocks noGrp="1"/>
          </p:cNvSpPr>
          <p:nvPr>
            <p:ph type="body" sz="quarter" idx="10"/>
          </p:nvPr>
        </p:nvSpPr>
        <p:spPr>
          <a:xfrm>
            <a:off x="3257550" y="2362200"/>
            <a:ext cx="5105400" cy="3429000"/>
          </a:xfrm>
        </p:spPr>
        <p:txBody>
          <a:bodyPr anchor="ctr" anchorCtr="1">
            <a:noAutofit/>
          </a:bodyPr>
          <a:lstStyle>
            <a:lvl1pPr marL="0" indent="0" algn="ctr">
              <a:buNone/>
              <a:defRPr sz="4000" b="0">
                <a:solidFill>
                  <a:schemeClr val="tx1"/>
                </a:solidFill>
                <a:effectLst/>
              </a:defRPr>
            </a:lvl1pPr>
          </a:lstStyle>
          <a:p>
            <a:pPr lvl="0"/>
            <a:r>
              <a:rPr lang="en-US" dirty="0"/>
              <a:t>Click to edit Master text styles</a:t>
            </a:r>
          </a:p>
        </p:txBody>
      </p:sp>
      <p:sp>
        <p:nvSpPr>
          <p:cNvPr id="6" name="TextBox 5">
            <a:extLst>
              <a:ext uri="{FF2B5EF4-FFF2-40B4-BE49-F238E27FC236}">
                <a16:creationId xmlns:a16="http://schemas.microsoft.com/office/drawing/2014/main" id="{B5A3E730-1A26-4341-A898-E5678C82B974}"/>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2225325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Rectangle 9"/>
          <p:cNvSpPr>
            <a:spLocks noGrp="1" noChangeArrowheads="1"/>
          </p:cNvSpPr>
          <p:nvPr>
            <p:ph type="title"/>
          </p:nvPr>
        </p:nvSpPr>
        <p:spPr bwMode="auto">
          <a:xfrm>
            <a:off x="761999" y="0"/>
            <a:ext cx="8382000" cy="1444625"/>
          </a:xfrm>
          <a:prstGeom prst="rect">
            <a:avLst/>
          </a:prstGeom>
          <a:noFill/>
          <a:ln>
            <a:noFill/>
          </a:ln>
          <a:extLst/>
        </p:spPr>
        <p:txBody>
          <a:bodyPr>
            <a:normAutofit/>
          </a:bodyPr>
          <a:lstStyle>
            <a:lvl1pPr algn="ctr">
              <a:lnSpc>
                <a:spcPct val="110000"/>
              </a:lnSpc>
              <a:defRPr sz="3200" b="1">
                <a:solidFill>
                  <a:srgbClr val="0072A2"/>
                </a:solidFill>
                <a:latin typeface="+mn-lt"/>
                <a:ea typeface="Adobe Fan Heiti Std B" pitchFamily="34" charset="-128"/>
              </a:defRPr>
            </a:lvl1pPr>
          </a:lstStyle>
          <a:p>
            <a:pPr lvl="0"/>
            <a:r>
              <a:rPr lang="en-US" altLang="en-US" dirty="0"/>
              <a:t>Click to edit Master title style</a:t>
            </a:r>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8" name="TextBox 7">
            <a:extLst>
              <a:ext uri="{FF2B5EF4-FFF2-40B4-BE49-F238E27FC236}">
                <a16:creationId xmlns:a16="http://schemas.microsoft.com/office/drawing/2014/main" id="{EC10B573-8D66-FC44-A9BB-3D29234D562C}"/>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3596797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9"/>
          <p:cNvSpPr>
            <a:spLocks noGrp="1" noChangeArrowheads="1"/>
          </p:cNvSpPr>
          <p:nvPr>
            <p:ph type="title" hasCustomPrompt="1"/>
          </p:nvPr>
        </p:nvSpPr>
        <p:spPr bwMode="auto">
          <a:xfrm>
            <a:off x="2554515" y="1647599"/>
            <a:ext cx="4630057" cy="3563030"/>
          </a:xfrm>
          <a:prstGeom prst="rect">
            <a:avLst/>
          </a:prstGeom>
          <a:noFill/>
          <a:ln>
            <a:noFill/>
          </a:ln>
          <a:extLst/>
        </p:spPr>
        <p:txBody>
          <a:bodyPr>
            <a:normAutofit/>
          </a:bodyPr>
          <a:lstStyle>
            <a:lvl1pPr algn="ctr">
              <a:defRPr sz="4000">
                <a:solidFill>
                  <a:srgbClr val="0072A2"/>
                </a:solidFill>
                <a:latin typeface="+mn-lt"/>
                <a:ea typeface="Adobe Fan Heiti Std B" pitchFamily="34" charset="-128"/>
              </a:defRPr>
            </a:lvl1pPr>
          </a:lstStyle>
          <a:p>
            <a:r>
              <a:rPr lang="en-US" dirty="0"/>
              <a:t>End of Chapter ##</a:t>
            </a:r>
            <a:endParaRPr lang="en-IN" dirty="0"/>
          </a:p>
        </p:txBody>
      </p:sp>
      <p:sp>
        <p:nvSpPr>
          <p:cNvPr id="5" name="TextBox 4">
            <a:extLst>
              <a:ext uri="{FF2B5EF4-FFF2-40B4-BE49-F238E27FC236}">
                <a16:creationId xmlns:a16="http://schemas.microsoft.com/office/drawing/2014/main" id="{A81C4812-C2C4-C944-BB7B-CBE3746792D9}"/>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4040307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930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1075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80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76712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84340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5656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376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2066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68144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17286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71A815-86EA-482F-BFC1-2316DFAA4A87}" type="datetimeFigureOut">
              <a:rPr lang="en-US" smtClean="0">
                <a:solidFill>
                  <a:prstClr val="black">
                    <a:tint val="75000"/>
                  </a:prstClr>
                </a:solidFill>
              </a:rPr>
              <a:pPr/>
              <a:t>11/16/18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607F632-3F85-4F98-B182-BC32E868C80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70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4" name="Picture 17" descr="E:\Templates\Spiceland GEs\Spiceland-01.png"/>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 name="Rectangle 9"/>
          <p:cNvSpPr>
            <a:spLocks noGrp="1" noChangeArrowheads="1"/>
          </p:cNvSpPr>
          <p:nvPr>
            <p:ph type="title"/>
          </p:nvPr>
        </p:nvSpPr>
        <p:spPr bwMode="auto">
          <a:xfrm>
            <a:off x="715268" y="1458915"/>
            <a:ext cx="2916933" cy="738187"/>
          </a:xfrm>
          <a:prstGeom prst="rect">
            <a:avLst/>
          </a:prstGeom>
          <a:noFill/>
          <a:ln>
            <a:noFill/>
          </a:ln>
          <a:extLst/>
        </p:spPr>
        <p:txBody>
          <a:bodyPr>
            <a:normAutofit/>
          </a:bodyPr>
          <a:lstStyle>
            <a:lvl1pPr algn="l">
              <a:defRPr sz="3600">
                <a:solidFill>
                  <a:srgbClr val="0072A2"/>
                </a:solidFill>
                <a:latin typeface="+mn-lt"/>
                <a:ea typeface="Adobe Fan Heiti Std B" pitchFamily="34" charset="-128"/>
              </a:defRPr>
            </a:lvl1pPr>
          </a:lstStyle>
          <a:p>
            <a:r>
              <a:rPr lang="en-US" dirty="0"/>
              <a:t>Click to edit Master title style</a:t>
            </a:r>
            <a:endParaRPr lang="en-IN" dirty="0"/>
          </a:p>
        </p:txBody>
      </p:sp>
      <p:sp>
        <p:nvSpPr>
          <p:cNvPr id="17" name="Text Placeholder 16"/>
          <p:cNvSpPr>
            <a:spLocks noGrp="1"/>
          </p:cNvSpPr>
          <p:nvPr>
            <p:ph type="body" sz="quarter" idx="10"/>
          </p:nvPr>
        </p:nvSpPr>
        <p:spPr>
          <a:xfrm>
            <a:off x="3257550" y="2362200"/>
            <a:ext cx="5105400" cy="3429000"/>
          </a:xfrm>
        </p:spPr>
        <p:txBody>
          <a:bodyPr anchor="ctr" anchorCtr="1">
            <a:noAutofit/>
          </a:bodyPr>
          <a:lstStyle>
            <a:lvl1pPr marL="0" indent="0" algn="ctr">
              <a:buNone/>
              <a:defRPr sz="4000" b="0">
                <a:solidFill>
                  <a:schemeClr val="tx1"/>
                </a:solidFill>
                <a:effectLst/>
              </a:defRPr>
            </a:lvl1pPr>
          </a:lstStyle>
          <a:p>
            <a:pPr lvl="0"/>
            <a:r>
              <a:rPr lang="en-US" dirty="0"/>
              <a:t>Click to edit Master text styles</a:t>
            </a:r>
          </a:p>
        </p:txBody>
      </p:sp>
      <p:sp>
        <p:nvSpPr>
          <p:cNvPr id="6" name="TextBox 5">
            <a:extLst>
              <a:ext uri="{FF2B5EF4-FFF2-40B4-BE49-F238E27FC236}">
                <a16:creationId xmlns:a16="http://schemas.microsoft.com/office/drawing/2014/main" id="{94A791E3-7DA1-1347-8DD5-FE2BEDCD1C1D}"/>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1614471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6" name="Rectangle 9"/>
          <p:cNvSpPr>
            <a:spLocks noGrp="1" noChangeArrowheads="1"/>
          </p:cNvSpPr>
          <p:nvPr>
            <p:ph type="title"/>
          </p:nvPr>
        </p:nvSpPr>
        <p:spPr bwMode="auto">
          <a:xfrm>
            <a:off x="761999" y="0"/>
            <a:ext cx="8382000" cy="1444625"/>
          </a:xfrm>
          <a:prstGeom prst="rect">
            <a:avLst/>
          </a:prstGeom>
          <a:noFill/>
          <a:ln>
            <a:noFill/>
          </a:ln>
          <a:extLst/>
        </p:spPr>
        <p:txBody>
          <a:bodyPr>
            <a:normAutofit/>
          </a:bodyPr>
          <a:lstStyle>
            <a:lvl1pPr algn="l">
              <a:lnSpc>
                <a:spcPct val="110000"/>
              </a:lnSpc>
              <a:defRPr sz="3200" b="1">
                <a:solidFill>
                  <a:srgbClr val="0072A2"/>
                </a:solidFill>
                <a:latin typeface="+mn-lt"/>
                <a:ea typeface="Adobe Fan Heiti Std B" pitchFamily="34" charset="-128"/>
              </a:defRPr>
            </a:lvl1pPr>
          </a:lstStyle>
          <a:p>
            <a:pPr lvl="0"/>
            <a:r>
              <a:rPr lang="en-US" altLang="en-US" dirty="0"/>
              <a:t>Click to edit Master title style</a:t>
            </a:r>
          </a:p>
        </p:txBody>
      </p:sp>
      <p:sp>
        <p:nvSpPr>
          <p:cNvPr id="5" name="Text Placeholder 2"/>
          <p:cNvSpPr>
            <a:spLocks noGrp="1"/>
          </p:cNvSpPr>
          <p:nvPr>
            <p:ph idx="1"/>
          </p:nvPr>
        </p:nvSpPr>
        <p:spPr>
          <a:xfrm>
            <a:off x="761999" y="1444626"/>
            <a:ext cx="8013600" cy="5057775"/>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8" name="TextBox 7">
            <a:extLst>
              <a:ext uri="{FF2B5EF4-FFF2-40B4-BE49-F238E27FC236}">
                <a16:creationId xmlns:a16="http://schemas.microsoft.com/office/drawing/2014/main" id="{380DCBA2-1627-784F-823F-E248B65C61E0}"/>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8823860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Rectangle 9"/>
          <p:cNvSpPr>
            <a:spLocks noGrp="1" noChangeArrowheads="1"/>
          </p:cNvSpPr>
          <p:nvPr>
            <p:ph type="title" hasCustomPrompt="1"/>
          </p:nvPr>
        </p:nvSpPr>
        <p:spPr bwMode="auto">
          <a:xfrm>
            <a:off x="2554515" y="1647599"/>
            <a:ext cx="4630057" cy="3563030"/>
          </a:xfrm>
          <a:prstGeom prst="rect">
            <a:avLst/>
          </a:prstGeom>
          <a:noFill/>
          <a:ln>
            <a:noFill/>
          </a:ln>
          <a:extLst/>
        </p:spPr>
        <p:txBody>
          <a:bodyPr>
            <a:normAutofit/>
          </a:bodyPr>
          <a:lstStyle>
            <a:lvl1pPr algn="ctr">
              <a:defRPr sz="4000">
                <a:solidFill>
                  <a:srgbClr val="0072A2"/>
                </a:solidFill>
                <a:latin typeface="+mn-lt"/>
                <a:ea typeface="Adobe Fan Heiti Std B" pitchFamily="34" charset="-128"/>
              </a:defRPr>
            </a:lvl1pPr>
          </a:lstStyle>
          <a:p>
            <a:r>
              <a:rPr lang="en-US" dirty="0"/>
              <a:t>End of Chapter ##</a:t>
            </a:r>
            <a:endParaRPr lang="en-IN" dirty="0"/>
          </a:p>
        </p:txBody>
      </p:sp>
      <p:sp>
        <p:nvSpPr>
          <p:cNvPr id="5" name="TextBox 4">
            <a:extLst>
              <a:ext uri="{FF2B5EF4-FFF2-40B4-BE49-F238E27FC236}">
                <a16:creationId xmlns:a16="http://schemas.microsoft.com/office/drawing/2014/main" id="{BF08FE2C-79D9-1A4C-8507-B4BD29F2E79A}"/>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239902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theme" Target="../theme/theme4.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7" name="TextBox 6">
            <a:extLst>
              <a:ext uri="{FF2B5EF4-FFF2-40B4-BE49-F238E27FC236}">
                <a16:creationId xmlns:a16="http://schemas.microsoft.com/office/drawing/2014/main" id="{2D838449-19AC-8345-BACD-9884216F9463}"/>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1027" name="Text Placeholder 2"/>
          <p:cNvSpPr>
            <a:spLocks noGrp="1"/>
          </p:cNvSpPr>
          <p:nvPr>
            <p:ph type="body" idx="1"/>
          </p:nvPr>
        </p:nvSpPr>
        <p:spPr bwMode="auto">
          <a:xfrm>
            <a:off x="628650" y="1825625"/>
            <a:ext cx="7886700" cy="4502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Box 4">
            <a:extLst>
              <a:ext uri="{FF2B5EF4-FFF2-40B4-BE49-F238E27FC236}">
                <a16:creationId xmlns:a16="http://schemas.microsoft.com/office/drawing/2014/main" id="{8A52F66E-0DC1-0F4B-8F1E-3F34D34EA415}"/>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324844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4" r:id="rId4"/>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7"/>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1027" name="Text Placeholder 2"/>
          <p:cNvSpPr>
            <a:spLocks noGrp="1"/>
          </p:cNvSpPr>
          <p:nvPr>
            <p:ph type="body" idx="1"/>
          </p:nvPr>
        </p:nvSpPr>
        <p:spPr bwMode="auto">
          <a:xfrm>
            <a:off x="628650" y="1825625"/>
            <a:ext cx="7886700" cy="4502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Box 4">
            <a:extLst>
              <a:ext uri="{FF2B5EF4-FFF2-40B4-BE49-F238E27FC236}">
                <a16:creationId xmlns:a16="http://schemas.microsoft.com/office/drawing/2014/main" id="{41E03EEE-5923-5741-A7B8-E33D59F98910}"/>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5396319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71A815-86EA-482F-BFC1-2316DFAA4A87}" type="datetimeFigureOut">
              <a:rPr lang="en-US" smtClean="0">
                <a:solidFill>
                  <a:prstClr val="black">
                    <a:tint val="75000"/>
                  </a:prstClr>
                </a:solidFill>
                <a:cs typeface="Arial" charset="0"/>
              </a:rPr>
              <a:pPr/>
              <a:t>11/16/18</a:t>
            </a:fld>
            <a:endParaRPr lang="en-US"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7F632-3F85-4F98-B182-BC32E868C800}" type="slidenum">
              <a:rPr lang="en-US" smtClean="0">
                <a:solidFill>
                  <a:prstClr val="black">
                    <a:tint val="75000"/>
                  </a:prstClr>
                </a:solidFill>
                <a:cs typeface="Arial" charset="0"/>
              </a:rPr>
              <a:pPr/>
              <a:t>‹#›</a:t>
            </a:fld>
            <a:endParaRPr lang="en-US" dirty="0">
              <a:solidFill>
                <a:prstClr val="black">
                  <a:tint val="75000"/>
                </a:prstClr>
              </a:solidFill>
              <a:cs typeface="Arial" charset="0"/>
            </a:endParaRPr>
          </a:p>
        </p:txBody>
      </p:sp>
      <p:sp>
        <p:nvSpPr>
          <p:cNvPr id="7" name="TextBox 6">
            <a:extLst>
              <a:ext uri="{FF2B5EF4-FFF2-40B4-BE49-F238E27FC236}">
                <a16:creationId xmlns:a16="http://schemas.microsoft.com/office/drawing/2014/main" id="{2EB79DB5-2652-CF4B-B18C-5D559B5A140D}"/>
              </a:ext>
            </a:extLst>
          </p:cNvPr>
          <p:cNvSpPr txBox="1"/>
          <p:nvPr userDrawn="1"/>
        </p:nvSpPr>
        <p:spPr>
          <a:xfrm>
            <a:off x="413792" y="6598364"/>
            <a:ext cx="8316416" cy="246221"/>
          </a:xfrm>
          <a:prstGeom prst="rect">
            <a:avLst/>
          </a:prstGeom>
          <a:noFill/>
        </p:spPr>
        <p:txBody>
          <a:bodyPr wrap="square" rtlCol="0">
            <a:spAutoFit/>
          </a:bodyPr>
          <a:lstStyle/>
          <a:p>
            <a:pPr algn="r"/>
            <a:r>
              <a:rPr lang="en-US" sz="1000" i="1" kern="1200" dirty="0">
                <a:solidFill>
                  <a:schemeClr val="tx1"/>
                </a:solidFill>
                <a:latin typeface="+mn-lt"/>
                <a:ea typeface="+mn-ea"/>
                <a:cs typeface="+mn-cs"/>
              </a:rPr>
              <a:t>Copyright © 2020 McGraw-Hill Education. All rights reserved. No reproduction or distribution without prior written consent of McGraw-Hill Education. </a:t>
            </a:r>
            <a:endParaRPr lang="en-US" sz="1000" i="1" dirty="0"/>
          </a:p>
        </p:txBody>
      </p:sp>
    </p:spTree>
    <p:extLst>
      <p:ext uri="{BB962C8B-B14F-4D97-AF65-F5344CB8AC3E}">
        <p14:creationId xmlns:p14="http://schemas.microsoft.com/office/powerpoint/2010/main" val="209613454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13.xml"/><Relationship Id="rId4" Type="http://schemas.microsoft.com/office/2007/relationships/hdphoto" Target="../media/hdphoto2.wdp"/></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microsoft.com/office/2007/relationships/hdphoto" Target="../media/hdphoto3.wdp"/></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13.xml"/><Relationship Id="rId5" Type="http://schemas.microsoft.com/office/2007/relationships/hdphoto" Target="../media/hdphoto5.wdp"/><Relationship Id="rId4" Type="http://schemas.microsoft.com/office/2007/relationships/hdphoto" Target="../media/hdphoto4.wdp"/></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1.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4.xml"/><Relationship Id="rId1" Type="http://schemas.openxmlformats.org/officeDocument/2006/relationships/slideLayout" Target="../slideLayouts/slideLayout17.xml"/></Relationships>
</file>

<file path=ppt/slides/_rels/slide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5.xml"/><Relationship Id="rId1" Type="http://schemas.openxmlformats.org/officeDocument/2006/relationships/slideLayout" Target="../slideLayouts/slideLayout1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5.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7.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7.xml"/><Relationship Id="rId1" Type="http://schemas.openxmlformats.org/officeDocument/2006/relationships/slideLayout" Target="../slideLayouts/slideLayout1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fontAlgn="auto">
              <a:spcAft>
                <a:spcPts val="0"/>
              </a:spcAft>
              <a:defRPr/>
            </a:pPr>
            <a:r>
              <a:rPr lang="en-IN" b="1" dirty="0"/>
              <a:t>Chapter 17</a:t>
            </a:r>
          </a:p>
        </p:txBody>
      </p:sp>
      <p:sp>
        <p:nvSpPr>
          <p:cNvPr id="16386" name="Text Placeholder 3"/>
          <p:cNvSpPr>
            <a:spLocks noGrp="1"/>
          </p:cNvSpPr>
          <p:nvPr>
            <p:ph type="body" sz="quarter" idx="10"/>
          </p:nvPr>
        </p:nvSpPr>
        <p:spPr/>
        <p:txBody>
          <a:bodyPr/>
          <a:lstStyle/>
          <a:p>
            <a:r>
              <a:rPr lang="en-IN" dirty="0"/>
              <a:t>Pensions and Other</a:t>
            </a:r>
          </a:p>
          <a:p>
            <a:r>
              <a:rPr lang="en-IN" dirty="0"/>
              <a:t>Postretirement Benefits</a:t>
            </a:r>
          </a:p>
        </p:txBody>
      </p:sp>
    </p:spTree>
    <p:extLst>
      <p:ext uri="{BB962C8B-B14F-4D97-AF65-F5344CB8AC3E}">
        <p14:creationId xmlns:p14="http://schemas.microsoft.com/office/powerpoint/2010/main" val="2695538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Defined Benefit Pension Plans </a:t>
            </a:r>
            <a:r>
              <a:rPr lang="en-IN" sz="2400" dirty="0"/>
              <a:t>(continued)</a:t>
            </a:r>
          </a:p>
        </p:txBody>
      </p:sp>
      <p:sp>
        <p:nvSpPr>
          <p:cNvPr id="5" name="Content Placeholder 4"/>
          <p:cNvSpPr>
            <a:spLocks noGrp="1"/>
          </p:cNvSpPr>
          <p:nvPr>
            <p:ph idx="1"/>
          </p:nvPr>
        </p:nvSpPr>
        <p:spPr/>
        <p:txBody>
          <a:bodyPr>
            <a:noAutofit/>
          </a:bodyPr>
          <a:lstStyle/>
          <a:p>
            <a:pPr>
              <a:buClr>
                <a:schemeClr val="tx1"/>
              </a:buClr>
            </a:pPr>
            <a:r>
              <a:rPr lang="en-US" sz="2600" b="1" dirty="0">
                <a:solidFill>
                  <a:srgbClr val="C00000"/>
                </a:solidFill>
              </a:rPr>
              <a:t>Uncertainties</a:t>
            </a:r>
            <a:r>
              <a:rPr lang="en-US" sz="2600" dirty="0"/>
              <a:t> inherent in a defined benefit plan:</a:t>
            </a:r>
            <a:endParaRPr lang="en-IN" sz="2600" dirty="0"/>
          </a:p>
          <a:p>
            <a:pPr marL="739775" lvl="1" indent="-282575">
              <a:buClr>
                <a:schemeClr val="tx1"/>
              </a:buClr>
              <a:buFont typeface="Lucida Grande"/>
              <a:buChar char="–"/>
            </a:pPr>
            <a:r>
              <a:rPr lang="en-US" sz="2600" dirty="0"/>
              <a:t>Rate of return on plan assets</a:t>
            </a:r>
          </a:p>
          <a:p>
            <a:pPr marL="739775" lvl="1" indent="-282575">
              <a:buClr>
                <a:schemeClr val="tx1"/>
              </a:buClr>
              <a:buFont typeface="Lucida Grande"/>
              <a:buChar char="–"/>
            </a:pPr>
            <a:r>
              <a:rPr lang="en-US" sz="2600" dirty="0"/>
              <a:t>Number of employees eligible for retirement benefits</a:t>
            </a:r>
          </a:p>
          <a:p>
            <a:pPr marL="739775" lvl="1" indent="-282575">
              <a:buClr>
                <a:schemeClr val="tx1"/>
              </a:buClr>
              <a:buFont typeface="Lucida Grande"/>
              <a:buChar char="–"/>
            </a:pPr>
            <a:r>
              <a:rPr lang="en-US" sz="2600" dirty="0"/>
              <a:t>Age at which employees will choose to retire</a:t>
            </a:r>
          </a:p>
          <a:p>
            <a:pPr marL="739775" lvl="1" indent="-282575">
              <a:buClr>
                <a:schemeClr val="tx1"/>
              </a:buClr>
              <a:buFont typeface="Lucida Grande"/>
              <a:buChar char="–"/>
            </a:pPr>
            <a:r>
              <a:rPr lang="en-US" sz="2600" dirty="0"/>
              <a:t>Life expectancies of the retirees</a:t>
            </a:r>
          </a:p>
          <a:p>
            <a:pPr marL="739775" lvl="1" indent="-282575">
              <a:buClr>
                <a:schemeClr val="tx1"/>
              </a:buClr>
              <a:buFont typeface="Lucida Grande"/>
              <a:buChar char="–"/>
            </a:pPr>
            <a:r>
              <a:rPr lang="en-US" sz="2600" dirty="0"/>
              <a:t>Inflation, future compensation levels, and interest rates</a:t>
            </a:r>
            <a:endParaRPr lang="en-IN" sz="2600" dirty="0"/>
          </a:p>
          <a:p>
            <a:pPr>
              <a:buClr>
                <a:schemeClr val="tx1"/>
              </a:buClr>
            </a:pPr>
            <a:r>
              <a:rPr lang="en-US" sz="2600" b="1" dirty="0">
                <a:solidFill>
                  <a:srgbClr val="C00000"/>
                </a:solidFill>
              </a:rPr>
              <a:t>Actuary: </a:t>
            </a:r>
            <a:r>
              <a:rPr lang="en-US" sz="2600" dirty="0"/>
              <a:t>A professional trained in a particular branch of statistics and mathematics, hired by the firm, to assess the various uncertainties and to </a:t>
            </a:r>
            <a:r>
              <a:rPr lang="en-US" sz="2600" b="1" dirty="0">
                <a:solidFill>
                  <a:srgbClr val="C00000"/>
                </a:solidFill>
              </a:rPr>
              <a:t>estimate</a:t>
            </a:r>
            <a:r>
              <a:rPr lang="en-US" sz="2600" dirty="0"/>
              <a:t> the company’s obligation to employees in connection with its pension plan</a:t>
            </a:r>
          </a:p>
          <a:p>
            <a:endParaRPr lang="en-IN" sz="2600" dirty="0"/>
          </a:p>
          <a:p>
            <a:pPr marL="457200" lvl="1" indent="0">
              <a:buNone/>
            </a:pPr>
            <a:endParaRPr lang="en-IN" sz="2600" dirty="0"/>
          </a:p>
          <a:p>
            <a:pPr marL="457200" lvl="1" indent="0">
              <a:buNone/>
            </a:pPr>
            <a:endParaRPr lang="en-IN" sz="2600" dirty="0"/>
          </a:p>
        </p:txBody>
      </p:sp>
      <p:sp>
        <p:nvSpPr>
          <p:cNvPr id="8"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10" name="TextBox 9"/>
          <p:cNvSpPr txBox="1"/>
          <p:nvPr/>
        </p:nvSpPr>
        <p:spPr>
          <a:xfrm>
            <a:off x="2419350" y="4286429"/>
            <a:ext cx="6172200" cy="461665"/>
          </a:xfrm>
          <a:prstGeom prst="rect">
            <a:avLst/>
          </a:prstGeom>
          <a:noFill/>
        </p:spPr>
        <p:txBody>
          <a:bodyPr wrap="square" rtlCol="0">
            <a:spAutoFit/>
          </a:bodyPr>
          <a:lstStyle/>
          <a:p>
            <a:pPr algn="ctr"/>
            <a:r>
              <a:rPr lang="en-US" sz="2400" b="1" dirty="0">
                <a:solidFill>
                  <a:srgbClr val="C00000"/>
                </a:solidFill>
              </a:rPr>
              <a:t>Invariably deviates from the actual outcome</a:t>
            </a:r>
          </a:p>
        </p:txBody>
      </p:sp>
      <p:cxnSp>
        <p:nvCxnSpPr>
          <p:cNvPr id="6" name="Straight Arrow Connector 5"/>
          <p:cNvCxnSpPr/>
          <p:nvPr/>
        </p:nvCxnSpPr>
        <p:spPr>
          <a:xfrm flipH="1" flipV="1">
            <a:off x="5810250" y="4669269"/>
            <a:ext cx="152400" cy="89595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A4591EDD-86AF-9549-AE7A-3A8B83AEB23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10</a:t>
            </a:fld>
            <a:endParaRPr lang="en-US" dirty="0"/>
          </a:p>
        </p:txBody>
      </p:sp>
    </p:spTree>
    <p:extLst>
      <p:ext uri="{BB962C8B-B14F-4D97-AF65-F5344CB8AC3E}">
        <p14:creationId xmlns:p14="http://schemas.microsoft.com/office/powerpoint/2010/main" val="7211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altLang="en-US" sz="3200" dirty="0"/>
              <a:t>Concept Check: Defined Benefit Pension Plan</a:t>
            </a:r>
            <a:endParaRPr lang="en-US" sz="3200" dirty="0"/>
          </a:p>
        </p:txBody>
      </p:sp>
      <p:sp>
        <p:nvSpPr>
          <p:cNvPr id="414723" name="Rectangle 3"/>
          <p:cNvSpPr>
            <a:spLocks noGrp="1" noChangeArrowheads="1"/>
          </p:cNvSpPr>
          <p:nvPr>
            <p:ph idx="1"/>
          </p:nvPr>
        </p:nvSpPr>
        <p:spPr>
          <a:xfrm>
            <a:off x="720091" y="1221903"/>
            <a:ext cx="8195310" cy="4874097"/>
          </a:xfrm>
          <a:solidFill>
            <a:schemeClr val="bg1">
              <a:lumMod val="95000"/>
            </a:schemeClr>
          </a:solidFill>
        </p:spPr>
        <p:txBody>
          <a:bodyPr>
            <a:normAutofit/>
          </a:bodyPr>
          <a:lstStyle/>
          <a:p>
            <a:pPr marL="0" indent="0">
              <a:lnSpc>
                <a:spcPct val="150000"/>
              </a:lnSpc>
              <a:spcAft>
                <a:spcPts val="1200"/>
              </a:spcAft>
              <a:buNone/>
            </a:pPr>
            <a:r>
              <a:rPr lang="en-US" sz="2400" dirty="0"/>
              <a:t>Which of the following describes defined benefit pension plans? </a:t>
            </a:r>
          </a:p>
          <a:p>
            <a:pPr marL="688975" indent="-688975">
              <a:buFont typeface="+mj-lt"/>
              <a:buAutoNum type="alphaLcPeriod"/>
            </a:pPr>
            <a:r>
              <a:rPr lang="en-US" sz="2400" dirty="0"/>
              <a:t>The investment risk is borne by the employee </a:t>
            </a:r>
          </a:p>
          <a:p>
            <a:pPr marL="688975" indent="-688975">
              <a:buFont typeface="+mj-lt"/>
              <a:buAutoNum type="alphaLcPeriod"/>
            </a:pPr>
            <a:r>
              <a:rPr lang="en-US" sz="2400" dirty="0"/>
              <a:t>The plans are simple and easy to construct </a:t>
            </a:r>
          </a:p>
          <a:p>
            <a:pPr marL="688975" indent="-688975">
              <a:buFont typeface="+mj-lt"/>
              <a:buAutoNum type="alphaLcPeriod"/>
            </a:pPr>
            <a:r>
              <a:rPr lang="en-US" sz="2400" dirty="0"/>
              <a:t>The investment risk is borne by the employer </a:t>
            </a:r>
          </a:p>
          <a:p>
            <a:pPr marL="688975" indent="-688975">
              <a:buFont typeface="+mj-lt"/>
              <a:buAutoNum type="alphaLcPeriod"/>
            </a:pPr>
            <a:r>
              <a:rPr lang="en-US" sz="2400" dirty="0"/>
              <a:t>Retirement benefits depend on the individual’s account balance </a:t>
            </a:r>
          </a:p>
          <a:p>
            <a:pPr marL="0" indent="0">
              <a:buNone/>
            </a:pPr>
            <a:r>
              <a:rPr lang="en-US" sz="1800" dirty="0"/>
              <a:t> </a:t>
            </a:r>
          </a:p>
          <a:p>
            <a:pPr marL="2286000" lvl="5" indent="0">
              <a:lnSpc>
                <a:spcPct val="100000"/>
              </a:lnSpc>
              <a:buNone/>
              <a:tabLst>
                <a:tab pos="7772400" algn="dec"/>
              </a:tabLst>
              <a:defRPr/>
            </a:pPr>
            <a:endParaRPr lang="en-US" sz="1600" dirty="0"/>
          </a:p>
          <a:p>
            <a:pPr marL="0" indent="0">
              <a:lnSpc>
                <a:spcPct val="100000"/>
              </a:lnSpc>
              <a:buNone/>
              <a:tabLst>
                <a:tab pos="7772400" algn="dec"/>
              </a:tabLst>
              <a:defRPr/>
            </a:pPr>
            <a:endParaRPr lang="en-US" sz="1800" dirty="0"/>
          </a:p>
        </p:txBody>
      </p:sp>
      <p:sp>
        <p:nvSpPr>
          <p:cNvPr id="2" name="Oval 1"/>
          <p:cNvSpPr/>
          <p:nvPr/>
        </p:nvSpPr>
        <p:spPr bwMode="auto">
          <a:xfrm flipV="1">
            <a:off x="643890" y="2971800"/>
            <a:ext cx="499110" cy="4572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5" name="TextBox 4"/>
          <p:cNvSpPr txBox="1"/>
          <p:nvPr/>
        </p:nvSpPr>
        <p:spPr>
          <a:xfrm>
            <a:off x="1143000" y="4419600"/>
            <a:ext cx="7086600" cy="646331"/>
          </a:xfrm>
          <a:prstGeom prst="rect">
            <a:avLst/>
          </a:prstGeom>
          <a:solidFill>
            <a:srgbClr val="FDEADA"/>
          </a:solidFill>
          <a:ln w="6350">
            <a:solidFill>
              <a:schemeClr val="tx1"/>
            </a:solidFill>
          </a:ln>
        </p:spPr>
        <p:txBody>
          <a:bodyPr wrap="square" rtlCol="0">
            <a:spAutoFit/>
          </a:bodyPr>
          <a:lstStyle/>
          <a:p>
            <a:pPr fontAlgn="base">
              <a:spcBef>
                <a:spcPct val="0"/>
              </a:spcBef>
              <a:spcAft>
                <a:spcPct val="0"/>
              </a:spcAft>
            </a:pPr>
            <a:r>
              <a:rPr lang="en-US" dirty="0">
                <a:solidFill>
                  <a:prstClr val="black"/>
                </a:solidFill>
                <a:cs typeface="Arial" panose="020B0604020202020204" pitchFamily="34" charset="0"/>
              </a:rPr>
              <a:t>The correct answer is </a:t>
            </a:r>
            <a:r>
              <a:rPr lang="en-US" i="1" dirty="0">
                <a:solidFill>
                  <a:prstClr val="black"/>
                </a:solidFill>
                <a:cs typeface="Arial" panose="020B0604020202020204" pitchFamily="34" charset="0"/>
              </a:rPr>
              <a:t>c</a:t>
            </a:r>
            <a:r>
              <a:rPr lang="en-US" dirty="0">
                <a:solidFill>
                  <a:prstClr val="black"/>
                </a:solidFill>
                <a:cs typeface="Arial" panose="020B0604020202020204" pitchFamily="34" charset="0"/>
              </a:rPr>
              <a:t>. Employers bear the investment risks under defined benefit pension plans.</a:t>
            </a: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7" name="Slide Number Placeholder 5">
            <a:extLst>
              <a:ext uri="{FF2B5EF4-FFF2-40B4-BE49-F238E27FC236}">
                <a16:creationId xmlns:a16="http://schemas.microsoft.com/office/drawing/2014/main" id="{2E9F0944-0B93-5A44-A6E5-E83FCE39BDB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11</a:t>
            </a:fld>
            <a:endParaRPr lang="en-US" dirty="0"/>
          </a:p>
        </p:txBody>
      </p:sp>
    </p:spTree>
    <p:extLst>
      <p:ext uri="{BB962C8B-B14F-4D97-AF65-F5344CB8AC3E}">
        <p14:creationId xmlns:p14="http://schemas.microsoft.com/office/powerpoint/2010/main" val="249856649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Defined Benefit Pension Plans </a:t>
            </a:r>
            <a:r>
              <a:rPr lang="en-IN" sz="2400" dirty="0"/>
              <a:t>(concluded)</a:t>
            </a:r>
            <a:endParaRPr lang="en-IN" dirty="0"/>
          </a:p>
        </p:txBody>
      </p:sp>
      <p:sp>
        <p:nvSpPr>
          <p:cNvPr id="5" name="Content Placeholder 4"/>
          <p:cNvSpPr>
            <a:spLocks noGrp="1"/>
          </p:cNvSpPr>
          <p:nvPr>
            <p:ph idx="1"/>
          </p:nvPr>
        </p:nvSpPr>
        <p:spPr>
          <a:xfrm>
            <a:off x="761999" y="1444626"/>
            <a:ext cx="8013600" cy="5337174"/>
          </a:xfrm>
        </p:spPr>
        <p:txBody>
          <a:bodyPr>
            <a:normAutofit/>
          </a:bodyPr>
          <a:lstStyle/>
          <a:p>
            <a:endParaRPr lang="en-IN" dirty="0"/>
          </a:p>
          <a:p>
            <a:endParaRPr lang="en-IN" dirty="0"/>
          </a:p>
          <a:p>
            <a:endParaRPr lang="en-IN" dirty="0"/>
          </a:p>
          <a:p>
            <a:endParaRPr lang="en-IN" dirty="0"/>
          </a:p>
          <a:p>
            <a:endParaRPr lang="en-IN" dirty="0"/>
          </a:p>
          <a:p>
            <a:pPr marL="0" indent="0">
              <a:buNone/>
            </a:pPr>
            <a:endParaRPr lang="en-IN" sz="2600" dirty="0"/>
          </a:p>
          <a:p>
            <a:pPr marL="0" indent="0">
              <a:buNone/>
            </a:pPr>
            <a:endParaRPr lang="en-US" dirty="0"/>
          </a:p>
          <a:p>
            <a:endParaRPr lang="en-IN" dirty="0"/>
          </a:p>
          <a:p>
            <a:pPr lvl="1"/>
            <a:endParaRPr lang="en-IN" dirty="0"/>
          </a:p>
          <a:p>
            <a:pPr lvl="1"/>
            <a:endParaRPr lang="en-IN" sz="2800" dirty="0"/>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8" name="Rounded Rectangle 7"/>
          <p:cNvSpPr/>
          <p:nvPr/>
        </p:nvSpPr>
        <p:spPr>
          <a:xfrm>
            <a:off x="685800" y="4114800"/>
            <a:ext cx="8229600" cy="2362200"/>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5760" bIns="91440" rtlCol="0" anchor="ctr"/>
          <a:lstStyle/>
          <a:p>
            <a:pPr marL="342900" indent="-342900">
              <a:buFont typeface="Arial" panose="020B0604020202020204" pitchFamily="34" charset="0"/>
              <a:buChar char="•"/>
            </a:pPr>
            <a:r>
              <a:rPr lang="en-US" sz="2600" b="1" i="1" dirty="0">
                <a:solidFill>
                  <a:sysClr val="windowText" lastClr="000000"/>
                </a:solidFill>
              </a:rPr>
              <a:t>Employer’s obligation</a:t>
            </a:r>
            <a:r>
              <a:rPr lang="en-US" sz="2600" dirty="0">
                <a:solidFill>
                  <a:sysClr val="windowText" lastClr="000000"/>
                </a:solidFill>
              </a:rPr>
              <a:t> to pay retirement benefits in the future</a:t>
            </a:r>
          </a:p>
          <a:p>
            <a:pPr marL="342900" indent="-342900">
              <a:buFont typeface="Arial" panose="020B0604020202020204" pitchFamily="34" charset="0"/>
              <a:buChar char="•"/>
            </a:pPr>
            <a:r>
              <a:rPr lang="en-US" sz="2600" b="1" i="1" dirty="0">
                <a:solidFill>
                  <a:sysClr val="windowText" lastClr="000000"/>
                </a:solidFill>
              </a:rPr>
              <a:t>Plan assets</a:t>
            </a:r>
            <a:r>
              <a:rPr lang="en-US" sz="2600" dirty="0">
                <a:solidFill>
                  <a:sysClr val="windowText" lastClr="000000"/>
                </a:solidFill>
              </a:rPr>
              <a:t> set aside by the employer from which to pay the retirement benefits in the future</a:t>
            </a:r>
          </a:p>
          <a:p>
            <a:pPr marL="342900" indent="-342900">
              <a:buFont typeface="Arial" panose="020B0604020202020204" pitchFamily="34" charset="0"/>
              <a:buChar char="•"/>
            </a:pPr>
            <a:r>
              <a:rPr lang="en-US" sz="2600" b="1" i="1" dirty="0">
                <a:solidFill>
                  <a:sysClr val="windowText" lastClr="000000"/>
                </a:solidFill>
              </a:rPr>
              <a:t>Periodic expense</a:t>
            </a:r>
            <a:r>
              <a:rPr lang="en-US" sz="2600" dirty="0">
                <a:solidFill>
                  <a:sysClr val="windowText" lastClr="000000"/>
                </a:solidFill>
              </a:rPr>
              <a:t> of having a pension plan</a:t>
            </a:r>
          </a:p>
        </p:txBody>
      </p:sp>
      <p:sp>
        <p:nvSpPr>
          <p:cNvPr id="7" name="Rounded Rectangle 6"/>
          <p:cNvSpPr/>
          <p:nvPr/>
        </p:nvSpPr>
        <p:spPr>
          <a:xfrm>
            <a:off x="1054099" y="3810000"/>
            <a:ext cx="6870701" cy="609600"/>
          </a:xfrm>
          <a:prstGeom prst="roundRect">
            <a:avLst/>
          </a:prstGeom>
          <a:solidFill>
            <a:schemeClr val="accent1">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ysClr val="windowText" lastClr="000000"/>
                </a:solidFill>
              </a:rPr>
              <a:t>Key elements of a defined benefit pension plan:</a:t>
            </a:r>
          </a:p>
        </p:txBody>
      </p:sp>
      <p:sp>
        <p:nvSpPr>
          <p:cNvPr id="15" name="Content Placeholder 4"/>
          <p:cNvSpPr txBox="1">
            <a:spLocks/>
          </p:cNvSpPr>
          <p:nvPr/>
        </p:nvSpPr>
        <p:spPr bwMode="auto">
          <a:xfrm>
            <a:off x="3505200" y="1295400"/>
            <a:ext cx="2553380" cy="954107"/>
          </a:xfrm>
          <a:prstGeom prst="rect">
            <a:avLst/>
          </a:prstGeom>
          <a:noFill/>
        </p:spPr>
        <p:txBody>
          <a:bodyPr wrap="square" rtlCol="0">
            <a:spAutoFit/>
          </a:bodyPr>
          <a:lstStyle>
            <a:defPPr>
              <a:defRPr lang="en-US"/>
            </a:defPPr>
            <a:lvl1pPr algn="ctr">
              <a:defRPr sz="2400" b="1">
                <a:solidFill>
                  <a:srgbClr val="C00000"/>
                </a:solidFill>
              </a:defRPr>
            </a:lvl1pPr>
          </a:lstStyle>
          <a:p>
            <a:pPr marL="0" lvl="1" algn="ctr"/>
            <a:r>
              <a:rPr lang="en-IN" sz="2800" b="1" dirty="0">
                <a:solidFill>
                  <a:srgbClr val="C00000"/>
                </a:solidFill>
              </a:rPr>
              <a:t>Pension gains and losses</a:t>
            </a:r>
          </a:p>
        </p:txBody>
      </p:sp>
      <p:sp>
        <p:nvSpPr>
          <p:cNvPr id="16" name="Content Placeholder 4"/>
          <p:cNvSpPr txBox="1">
            <a:spLocks/>
          </p:cNvSpPr>
          <p:nvPr/>
        </p:nvSpPr>
        <p:spPr bwMode="auto">
          <a:xfrm>
            <a:off x="5390593" y="2274614"/>
            <a:ext cx="3738404" cy="1306786"/>
          </a:xfrm>
          <a:prstGeom prst="rect">
            <a:avLst/>
          </a:prstGeom>
          <a:noFill/>
        </p:spPr>
        <p:txBody>
          <a:bodyPr wrap="square" rtlCol="0">
            <a:spAutoFit/>
          </a:bodyPr>
          <a:lstStyle>
            <a:defPPr>
              <a:defRPr lang="en-US"/>
            </a:defPPr>
            <a:lvl1pPr algn="ctr">
              <a:defRPr sz="2400" b="1">
                <a:solidFill>
                  <a:srgbClr val="C00000"/>
                </a:solidFill>
              </a:defRPr>
            </a:lvl1pPr>
          </a:lstStyle>
          <a:p>
            <a:pPr marL="0" lvl="1" algn="ctr"/>
            <a:r>
              <a:rPr lang="en-US" sz="2600" dirty="0"/>
              <a:t>When the </a:t>
            </a:r>
            <a:r>
              <a:rPr lang="en-US" sz="2600" b="1" dirty="0">
                <a:solidFill>
                  <a:srgbClr val="0000CC"/>
                </a:solidFill>
              </a:rPr>
              <a:t>return on plan assets</a:t>
            </a:r>
            <a:r>
              <a:rPr lang="en-US" sz="2600" dirty="0"/>
              <a:t> is higher or lower than expected</a:t>
            </a:r>
            <a:endParaRPr lang="en-IN" sz="2600" dirty="0"/>
          </a:p>
        </p:txBody>
      </p:sp>
      <p:sp>
        <p:nvSpPr>
          <p:cNvPr id="17" name="Content Placeholder 4"/>
          <p:cNvSpPr txBox="1">
            <a:spLocks/>
          </p:cNvSpPr>
          <p:nvPr/>
        </p:nvSpPr>
        <p:spPr bwMode="auto">
          <a:xfrm>
            <a:off x="640051" y="2274614"/>
            <a:ext cx="3398549" cy="1292662"/>
          </a:xfrm>
          <a:prstGeom prst="rect">
            <a:avLst/>
          </a:prstGeom>
          <a:noFill/>
        </p:spPr>
        <p:txBody>
          <a:bodyPr wrap="square" rtlCol="0">
            <a:spAutoFit/>
          </a:bodyPr>
          <a:lstStyle>
            <a:defPPr>
              <a:defRPr lang="en-US"/>
            </a:defPPr>
            <a:lvl1pPr algn="ctr">
              <a:defRPr sz="2400" b="1">
                <a:solidFill>
                  <a:srgbClr val="C00000"/>
                </a:solidFill>
              </a:defRPr>
            </a:lvl1pPr>
          </a:lstStyle>
          <a:p>
            <a:pPr marL="0" lvl="1" algn="ctr"/>
            <a:r>
              <a:rPr lang="en-US" sz="2600" dirty="0"/>
              <a:t>When the </a:t>
            </a:r>
            <a:r>
              <a:rPr lang="en-US" sz="2600" b="1" dirty="0">
                <a:solidFill>
                  <a:srgbClr val="0000CC"/>
                </a:solidFill>
              </a:rPr>
              <a:t>pension obligation</a:t>
            </a:r>
            <a:r>
              <a:rPr lang="en-US" sz="2600" dirty="0"/>
              <a:t> is higher or lower than expected</a:t>
            </a:r>
            <a:endParaRPr lang="en-IN" sz="2600" dirty="0"/>
          </a:p>
        </p:txBody>
      </p:sp>
      <p:sp>
        <p:nvSpPr>
          <p:cNvPr id="11" name="Bent-Up Arrow 10"/>
          <p:cNvSpPr/>
          <p:nvPr/>
        </p:nvSpPr>
        <p:spPr>
          <a:xfrm flipH="1" flipV="1">
            <a:off x="1219200" y="1447800"/>
            <a:ext cx="2286000" cy="826814"/>
          </a:xfrm>
          <a:prstGeom prst="bentUpArrow">
            <a:avLst>
              <a:gd name="adj1" fmla="val 25000"/>
              <a:gd name="adj2" fmla="val 31912"/>
              <a:gd name="adj3" fmla="val 43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Bent-Up Arrow 18"/>
          <p:cNvSpPr/>
          <p:nvPr/>
        </p:nvSpPr>
        <p:spPr>
          <a:xfrm flipV="1">
            <a:off x="5943600" y="1447800"/>
            <a:ext cx="2209800" cy="826814"/>
          </a:xfrm>
          <a:prstGeom prst="bentUpArrow">
            <a:avLst>
              <a:gd name="adj1" fmla="val 25000"/>
              <a:gd name="adj2" fmla="val 31912"/>
              <a:gd name="adj3" fmla="val 434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a:extLst>
              <a:ext uri="{FF2B5EF4-FFF2-40B4-BE49-F238E27FC236}">
                <a16:creationId xmlns:a16="http://schemas.microsoft.com/office/drawing/2014/main" id="{D7E88A4F-2AD2-ED4C-974B-800C7E4B836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12</a:t>
            </a:fld>
            <a:endParaRPr lang="en-US" dirty="0"/>
          </a:p>
        </p:txBody>
      </p:sp>
    </p:spTree>
    <p:extLst>
      <p:ext uri="{BB962C8B-B14F-4D97-AF65-F5344CB8AC3E}">
        <p14:creationId xmlns:p14="http://schemas.microsoft.com/office/powerpoint/2010/main" val="304790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5" grpId="0"/>
      <p:bldP spid="16" grpId="0"/>
      <p:bldP spid="17" grpId="0"/>
      <p:bldP spid="11"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1219199"/>
          </a:xfrm>
        </p:spPr>
        <p:txBody>
          <a:bodyPr>
            <a:normAutofit/>
          </a:bodyPr>
          <a:lstStyle/>
          <a:p>
            <a:r>
              <a:rPr lang="en-IN" dirty="0"/>
              <a:t>Components of Pension Expense—Overview</a:t>
            </a: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10" name="Content Placeholder 4"/>
          <p:cNvSpPr txBox="1">
            <a:spLocks/>
          </p:cNvSpPr>
          <p:nvPr/>
        </p:nvSpPr>
        <p:spPr bwMode="auto">
          <a:xfrm>
            <a:off x="762000" y="4781549"/>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t>Interest and investment return are </a:t>
            </a:r>
            <a:r>
              <a:rPr lang="en-US" sz="2600" b="1" dirty="0">
                <a:solidFill>
                  <a:srgbClr val="C00000"/>
                </a:solidFill>
              </a:rPr>
              <a:t>financing</a:t>
            </a:r>
            <a:r>
              <a:rPr lang="en-US" sz="2600" dirty="0">
                <a:solidFill>
                  <a:srgbClr val="C00000"/>
                </a:solidFill>
              </a:rPr>
              <a:t> </a:t>
            </a:r>
            <a:r>
              <a:rPr lang="en-US" sz="2600" dirty="0"/>
              <a:t>aspects of the pension cost</a:t>
            </a:r>
          </a:p>
          <a:p>
            <a:r>
              <a:rPr lang="en-US" sz="2600" dirty="0"/>
              <a:t>Recognition of </a:t>
            </a:r>
            <a:r>
              <a:rPr lang="en-US" sz="2600" b="1" dirty="0">
                <a:solidFill>
                  <a:srgbClr val="C00000"/>
                </a:solidFill>
              </a:rPr>
              <a:t>some elements </a:t>
            </a:r>
            <a:r>
              <a:rPr lang="en-US" sz="2600" dirty="0"/>
              <a:t>of the pension expense is </a:t>
            </a:r>
            <a:r>
              <a:rPr lang="en-US" sz="2600" b="1" dirty="0">
                <a:solidFill>
                  <a:srgbClr val="C00000"/>
                </a:solidFill>
              </a:rPr>
              <a:t>delayed</a:t>
            </a:r>
            <a:endParaRPr lang="en-IN" sz="2600" b="1" dirty="0">
              <a:solidFill>
                <a:srgbClr val="C00000"/>
              </a:solidFill>
            </a:endParaRPr>
          </a:p>
        </p:txBody>
      </p:sp>
      <p:pic>
        <p:nvPicPr>
          <p:cNvPr id="4" name="Picture 3">
            <a:extLst>
              <a:ext uri="{FF2B5EF4-FFF2-40B4-BE49-F238E27FC236}">
                <a16:creationId xmlns:a16="http://schemas.microsoft.com/office/drawing/2014/main" id="{A7BE13A6-9A95-4D0E-992D-8C5FB516D220}"/>
              </a:ext>
            </a:extLst>
          </p:cNvPr>
          <p:cNvPicPr>
            <a:picLocks noChangeAspect="1"/>
          </p:cNvPicPr>
          <p:nvPr/>
        </p:nvPicPr>
        <p:blipFill>
          <a:blip r:embed="rId3"/>
          <a:stretch>
            <a:fillRect/>
          </a:stretch>
        </p:blipFill>
        <p:spPr>
          <a:xfrm>
            <a:off x="917870" y="914400"/>
            <a:ext cx="7820025" cy="3724275"/>
          </a:xfrm>
          <a:prstGeom prst="rect">
            <a:avLst/>
          </a:prstGeom>
        </p:spPr>
      </p:pic>
      <p:sp>
        <p:nvSpPr>
          <p:cNvPr id="7" name="Slide Number Placeholder 5">
            <a:extLst>
              <a:ext uri="{FF2B5EF4-FFF2-40B4-BE49-F238E27FC236}">
                <a16:creationId xmlns:a16="http://schemas.microsoft.com/office/drawing/2014/main" id="{E8BB60D3-0CA0-C648-8C75-195DF473ADC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13</a:t>
            </a:fld>
            <a:endParaRPr lang="en-US" dirty="0"/>
          </a:p>
        </p:txBody>
      </p:sp>
    </p:spTree>
    <p:extLst>
      <p:ext uri="{BB962C8B-B14F-4D97-AF65-F5344CB8AC3E}">
        <p14:creationId xmlns:p14="http://schemas.microsoft.com/office/powerpoint/2010/main" val="89372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0"/>
            <a:ext cx="8382000" cy="1447800"/>
          </a:xfrm>
        </p:spPr>
        <p:txBody>
          <a:bodyPr>
            <a:normAutofit/>
          </a:bodyPr>
          <a:lstStyle/>
          <a:p>
            <a:r>
              <a:rPr lang="en-IN" dirty="0"/>
              <a:t>Ways to Measure the Pension Obligation</a:t>
            </a:r>
          </a:p>
        </p:txBody>
      </p:sp>
      <p:sp>
        <p:nvSpPr>
          <p:cNvPr id="5" name="Content Placeholder 4"/>
          <p:cNvSpPr>
            <a:spLocks noGrp="1"/>
          </p:cNvSpPr>
          <p:nvPr>
            <p:ph idx="1"/>
          </p:nvPr>
        </p:nvSpPr>
        <p:spPr/>
        <p:txBody>
          <a:bodyPr>
            <a:normAutofit/>
          </a:bodyPr>
          <a:lstStyle/>
          <a:p>
            <a:pPr marL="0" indent="0">
              <a:buNone/>
            </a:pPr>
            <a:endParaRPr lang="en-US" dirty="0"/>
          </a:p>
          <a:p>
            <a:endParaRPr lang="en-IN" dirty="0"/>
          </a:p>
          <a:p>
            <a:pPr lvl="1"/>
            <a:endParaRPr lang="en-IN" dirty="0"/>
          </a:p>
          <a:p>
            <a:pPr lvl="1"/>
            <a:endParaRPr lang="en-IN" sz="28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LO17-2</a:t>
            </a:r>
          </a:p>
        </p:txBody>
      </p:sp>
      <p:sp>
        <p:nvSpPr>
          <p:cNvPr id="8" name="Content Placeholder 4"/>
          <p:cNvSpPr txBox="1">
            <a:spLocks/>
          </p:cNvSpPr>
          <p:nvPr/>
        </p:nvSpPr>
        <p:spPr bwMode="auto">
          <a:xfrm>
            <a:off x="762000" y="1447800"/>
            <a:ext cx="8229600" cy="990600"/>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three different ways to measure the pension obligation that have meaning in pension accounting:</a:t>
            </a:r>
            <a:endParaRPr lang="en-IN" sz="2600" dirty="0"/>
          </a:p>
        </p:txBody>
      </p:sp>
      <p:sp>
        <p:nvSpPr>
          <p:cNvPr id="9" name="Rectangle 8">
            <a:extLst>
              <a:ext uri="{FF2B5EF4-FFF2-40B4-BE49-F238E27FC236}">
                <a16:creationId xmlns:a16="http://schemas.microsoft.com/office/drawing/2014/main" id="{59D4CB40-E12A-4ED5-ADC1-F40D3698FCCB}"/>
              </a:ext>
            </a:extLst>
          </p:cNvPr>
          <p:cNvSpPr/>
          <p:nvPr/>
        </p:nvSpPr>
        <p:spPr>
          <a:xfrm>
            <a:off x="4848434" y="2724659"/>
            <a:ext cx="10753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Diagonal Corners Rounded 9">
            <a:extLst>
              <a:ext uri="{FF2B5EF4-FFF2-40B4-BE49-F238E27FC236}">
                <a16:creationId xmlns:a16="http://schemas.microsoft.com/office/drawing/2014/main" id="{E25C6D72-5F6D-4FF4-A976-4FD0AA857B3B}"/>
              </a:ext>
            </a:extLst>
          </p:cNvPr>
          <p:cNvSpPr/>
          <p:nvPr/>
        </p:nvSpPr>
        <p:spPr>
          <a:xfrm flipV="1">
            <a:off x="655684" y="2278795"/>
            <a:ext cx="8381999" cy="3817205"/>
          </a:xfrm>
          <a:prstGeom prst="round2DiagRect">
            <a:avLst/>
          </a:prstGeom>
          <a:solidFill>
            <a:srgbClr val="FFFAC2"/>
          </a:solidFill>
          <a:ln w="38100">
            <a:solidFill>
              <a:srgbClr val="C58A0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1" name="Table 10">
            <a:extLst>
              <a:ext uri="{FF2B5EF4-FFF2-40B4-BE49-F238E27FC236}">
                <a16:creationId xmlns:a16="http://schemas.microsoft.com/office/drawing/2014/main" id="{C7B1718D-C2E4-4C61-85F8-A03BD8EC3285}"/>
              </a:ext>
            </a:extLst>
          </p:cNvPr>
          <p:cNvGraphicFramePr>
            <a:graphicFrameLocks noGrp="1"/>
          </p:cNvGraphicFramePr>
          <p:nvPr>
            <p:extLst>
              <p:ext uri="{D42A27DB-BD31-4B8C-83A1-F6EECF244321}">
                <p14:modId xmlns:p14="http://schemas.microsoft.com/office/powerpoint/2010/main" val="1495823093"/>
              </p:ext>
            </p:extLst>
          </p:nvPr>
        </p:nvGraphicFramePr>
        <p:xfrm>
          <a:off x="912186" y="2486922"/>
          <a:ext cx="7810537" cy="3383280"/>
        </p:xfrm>
        <a:graphic>
          <a:graphicData uri="http://schemas.openxmlformats.org/drawingml/2006/table">
            <a:tbl>
              <a:tblPr/>
              <a:tblGrid>
                <a:gridCol w="7810537">
                  <a:extLst>
                    <a:ext uri="{9D8B030D-6E8A-4147-A177-3AD203B41FA5}">
                      <a16:colId xmlns:a16="http://schemas.microsoft.com/office/drawing/2014/main" val="1444258599"/>
                    </a:ext>
                  </a:extLst>
                </a:gridCol>
              </a:tblGrid>
              <a:tr h="3304279">
                <a:tc>
                  <a:txBody>
                    <a:bodyPr/>
                    <a:lstStyle/>
                    <a:p>
                      <a:pPr marL="342900" indent="-342900">
                        <a:buFont typeface="+mj-lt"/>
                        <a:buAutoNum type="arabicPeriod"/>
                      </a:pPr>
                      <a:r>
                        <a:rPr lang="en-US" sz="1800" b="1" i="0" u="none" strike="noStrike" kern="1200" baseline="0" dirty="0">
                          <a:solidFill>
                            <a:schemeClr val="tx1"/>
                          </a:solidFill>
                          <a:latin typeface="+mn-lt"/>
                          <a:ea typeface="+mn-ea"/>
                          <a:cs typeface="+mn-cs"/>
                        </a:rPr>
                        <a:t>Accumulated benefit obligation (ABO) </a:t>
                      </a:r>
                      <a:r>
                        <a:rPr lang="en-US" sz="1800" b="0" i="0" u="none" strike="noStrike" kern="1200" baseline="0" dirty="0">
                          <a:solidFill>
                            <a:schemeClr val="tx1"/>
                          </a:solidFill>
                          <a:latin typeface="+mn-lt"/>
                          <a:ea typeface="+mn-ea"/>
                          <a:cs typeface="+mn-cs"/>
                        </a:rPr>
                        <a:t>The actuary’s estimate of the total retirement benefits (at their discounted present value) earned so far by employees, applying the pension formula using </a:t>
                      </a:r>
                      <a:r>
                        <a:rPr lang="en-US" sz="1800" b="1" i="0" u="none" strike="noStrike" kern="1200" baseline="0" dirty="0">
                          <a:solidFill>
                            <a:schemeClr val="tx1"/>
                          </a:solidFill>
                          <a:latin typeface="+mn-lt"/>
                          <a:ea typeface="+mn-ea"/>
                          <a:cs typeface="+mn-cs"/>
                        </a:rPr>
                        <a:t>existing </a:t>
                      </a:r>
                      <a:r>
                        <a:rPr lang="en-US" sz="1800" b="0" i="0" u="none" strike="noStrike" kern="1200" baseline="0" dirty="0">
                          <a:solidFill>
                            <a:schemeClr val="tx1"/>
                          </a:solidFill>
                          <a:latin typeface="+mn-lt"/>
                          <a:ea typeface="+mn-ea"/>
                          <a:cs typeface="+mn-cs"/>
                        </a:rPr>
                        <a:t>compensation levels. </a:t>
                      </a:r>
                    </a:p>
                    <a:p>
                      <a:pPr marL="342900" indent="-342900">
                        <a:buFont typeface="+mj-lt"/>
                        <a:buAutoNum type="arabicPeriod"/>
                      </a:pPr>
                      <a:r>
                        <a:rPr lang="en-US" sz="1800" b="1" i="0" u="none" strike="noStrike" kern="1200" baseline="0" dirty="0">
                          <a:solidFill>
                            <a:schemeClr val="tx1"/>
                          </a:solidFill>
                          <a:latin typeface="+mn-lt"/>
                          <a:ea typeface="+mn-ea"/>
                          <a:cs typeface="+mn-cs"/>
                        </a:rPr>
                        <a:t>Vested benefit obligation (VBO) </a:t>
                      </a:r>
                      <a:r>
                        <a:rPr lang="en-US" sz="1800" b="0" i="0" u="none" strike="noStrike" kern="1200" baseline="0" dirty="0">
                          <a:solidFill>
                            <a:schemeClr val="tx1"/>
                          </a:solidFill>
                          <a:latin typeface="+mn-lt"/>
                          <a:ea typeface="+mn-ea"/>
                          <a:cs typeface="+mn-cs"/>
                        </a:rPr>
                        <a:t>The portion of the accumulated benefit obligation that plan participants are entitled to receive regardless of their continued employment. </a:t>
                      </a:r>
                    </a:p>
                    <a:p>
                      <a:pPr marL="342900" indent="-342900">
                        <a:buFont typeface="+mj-lt"/>
                        <a:buAutoNum type="arabicPeriod"/>
                      </a:pPr>
                      <a:r>
                        <a:rPr lang="en-US" sz="1800" b="1" i="0" u="none" strike="noStrike" kern="1200" baseline="0" dirty="0">
                          <a:solidFill>
                            <a:schemeClr val="tx1"/>
                          </a:solidFill>
                          <a:latin typeface="+mn-lt"/>
                          <a:ea typeface="+mn-ea"/>
                          <a:cs typeface="+mn-cs"/>
                        </a:rPr>
                        <a:t>Projected benefit obligation (PBO) </a:t>
                      </a:r>
                      <a:r>
                        <a:rPr lang="en-US" sz="1800" b="0" i="0" u="none" strike="noStrike" kern="1200" baseline="0" dirty="0">
                          <a:solidFill>
                            <a:schemeClr val="tx1"/>
                          </a:solidFill>
                          <a:latin typeface="+mn-lt"/>
                          <a:ea typeface="+mn-ea"/>
                          <a:cs typeface="+mn-cs"/>
                        </a:rPr>
                        <a:t>The actuary’s estimate of the total retirement benefits (at their discounted present value) earned so far by employees, applying the pension formula using </a:t>
                      </a:r>
                      <a:r>
                        <a:rPr lang="en-US" sz="1800" b="1" i="0" u="none" strike="noStrike" kern="1200" baseline="0" dirty="0">
                          <a:solidFill>
                            <a:schemeClr val="tx1"/>
                          </a:solidFill>
                          <a:latin typeface="+mn-lt"/>
                          <a:ea typeface="+mn-ea"/>
                          <a:cs typeface="+mn-cs"/>
                        </a:rPr>
                        <a:t>estimated future </a:t>
                      </a:r>
                      <a:r>
                        <a:rPr lang="en-US" sz="1800" b="0" i="0" u="none" strike="noStrike" kern="1200" baseline="0" dirty="0">
                          <a:solidFill>
                            <a:schemeClr val="tx1"/>
                          </a:solidFill>
                          <a:latin typeface="+mn-lt"/>
                          <a:ea typeface="+mn-ea"/>
                          <a:cs typeface="+mn-cs"/>
                        </a:rPr>
                        <a:t>compensation levels. (If the pension formula does not include future compensation levels, the PBO and the ABO are the same.) 	</a:t>
                      </a:r>
                    </a:p>
                    <a:p>
                      <a:endParaRPr lang="en-US" dirty="0"/>
                    </a:p>
                  </a:txBody>
                  <a:tcPr>
                    <a:lnL>
                      <a:noFill/>
                    </a:lnL>
                    <a:lnR>
                      <a:noFill/>
                    </a:lnR>
                    <a:lnT>
                      <a:noFill/>
                    </a:lnT>
                    <a:lnB>
                      <a:noFill/>
                    </a:lnB>
                    <a:solidFill>
                      <a:srgbClr val="FFFAC2"/>
                    </a:solidFill>
                  </a:tcPr>
                </a:tc>
                <a:extLst>
                  <a:ext uri="{0D108BD9-81ED-4DB2-BD59-A6C34878D82A}">
                    <a16:rowId xmlns:a16="http://schemas.microsoft.com/office/drawing/2014/main" val="1248734162"/>
                  </a:ext>
                </a:extLst>
              </a:tr>
            </a:tbl>
          </a:graphicData>
        </a:graphic>
      </p:graphicFrame>
      <p:sp>
        <p:nvSpPr>
          <p:cNvPr id="12" name="Slide Number Placeholder 5">
            <a:extLst>
              <a:ext uri="{FF2B5EF4-FFF2-40B4-BE49-F238E27FC236}">
                <a16:creationId xmlns:a16="http://schemas.microsoft.com/office/drawing/2014/main" id="{FA42D745-CFD4-FF4E-BC30-DBDD977F382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14</a:t>
            </a:fld>
            <a:endParaRPr lang="en-US" dirty="0"/>
          </a:p>
        </p:txBody>
      </p:sp>
    </p:spTree>
    <p:extLst>
      <p:ext uri="{BB962C8B-B14F-4D97-AF65-F5344CB8AC3E}">
        <p14:creationId xmlns:p14="http://schemas.microsoft.com/office/powerpoint/2010/main" val="407414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914400"/>
          </a:xfrm>
        </p:spPr>
        <p:txBody>
          <a:bodyPr/>
          <a:lstStyle/>
          <a:p>
            <a:r>
              <a:rPr lang="en-IN" dirty="0"/>
              <a:t>Alternative Measures of the Pension Obligation</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LO17-2</a:t>
            </a: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1" b="4665"/>
          <a:stretch/>
        </p:blipFill>
        <p:spPr bwMode="auto">
          <a:xfrm>
            <a:off x="914400" y="1447800"/>
            <a:ext cx="7620000" cy="489923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Slide Number Placeholder 5">
            <a:extLst>
              <a:ext uri="{FF2B5EF4-FFF2-40B4-BE49-F238E27FC236}">
                <a16:creationId xmlns:a16="http://schemas.microsoft.com/office/drawing/2014/main" id="{2DBF3127-8862-014A-BF6D-B7A2797B628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15</a:t>
            </a:fld>
            <a:endParaRPr lang="en-US" dirty="0"/>
          </a:p>
        </p:txBody>
      </p:sp>
    </p:spTree>
    <p:extLst>
      <p:ext uri="{BB962C8B-B14F-4D97-AF65-F5344CB8AC3E}">
        <p14:creationId xmlns:p14="http://schemas.microsoft.com/office/powerpoint/2010/main" val="1201548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Accumulated Benefit Obligation</a:t>
            </a:r>
          </a:p>
        </p:txBody>
      </p:sp>
      <p:sp>
        <p:nvSpPr>
          <p:cNvPr id="5" name="Content Placeholder 4"/>
          <p:cNvSpPr>
            <a:spLocks noGrp="1"/>
          </p:cNvSpPr>
          <p:nvPr>
            <p:ph idx="1"/>
          </p:nvPr>
        </p:nvSpPr>
        <p:spPr/>
        <p:txBody>
          <a:bodyPr>
            <a:normAutofit/>
          </a:bodyPr>
          <a:lstStyle/>
          <a:p>
            <a:r>
              <a:rPr lang="en-IN" dirty="0"/>
              <a:t>An estimate of the discounted present value of the retirement benefits earned so far, </a:t>
            </a:r>
            <a:r>
              <a:rPr lang="en-US" dirty="0"/>
              <a:t>applying the plan’s pension formula using </a:t>
            </a:r>
            <a:r>
              <a:rPr lang="en-US" b="1" dirty="0">
                <a:solidFill>
                  <a:srgbClr val="C00000"/>
                </a:solidFill>
              </a:rPr>
              <a:t>existing compensation levels</a:t>
            </a:r>
            <a:endParaRPr lang="en-IN" b="1" dirty="0">
              <a:solidFill>
                <a:srgbClr val="C00000"/>
              </a:solidFill>
            </a:endParaRPr>
          </a:p>
          <a:p>
            <a:r>
              <a:rPr lang="en-IN" dirty="0"/>
              <a:t>Ignores possible pay increases in the future</a:t>
            </a:r>
          </a:p>
          <a:p>
            <a:pPr lvl="1"/>
            <a:endParaRPr lang="en-IN" sz="28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LO17-2</a:t>
            </a:r>
          </a:p>
        </p:txBody>
      </p:sp>
      <p:sp>
        <p:nvSpPr>
          <p:cNvPr id="6" name="Slide Number Placeholder 5">
            <a:extLst>
              <a:ext uri="{FF2B5EF4-FFF2-40B4-BE49-F238E27FC236}">
                <a16:creationId xmlns:a16="http://schemas.microsoft.com/office/drawing/2014/main" id="{52324702-4301-AB42-B4A0-4CDE5E5DDDA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16</a:t>
            </a:fld>
            <a:endParaRPr lang="en-US" dirty="0"/>
          </a:p>
        </p:txBody>
      </p:sp>
    </p:spTree>
    <p:extLst>
      <p:ext uri="{BB962C8B-B14F-4D97-AF65-F5344CB8AC3E}">
        <p14:creationId xmlns:p14="http://schemas.microsoft.com/office/powerpoint/2010/main" val="198889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Vested Benefit Obligation</a:t>
            </a:r>
          </a:p>
        </p:txBody>
      </p:sp>
      <p:sp>
        <p:nvSpPr>
          <p:cNvPr id="5" name="Content Placeholder 4"/>
          <p:cNvSpPr>
            <a:spLocks noGrp="1"/>
          </p:cNvSpPr>
          <p:nvPr>
            <p:ph idx="1"/>
          </p:nvPr>
        </p:nvSpPr>
        <p:spPr>
          <a:xfrm>
            <a:off x="761999" y="1295400"/>
            <a:ext cx="8013600" cy="5057775"/>
          </a:xfrm>
        </p:spPr>
        <p:txBody>
          <a:bodyPr>
            <a:normAutofit/>
          </a:bodyPr>
          <a:lstStyle/>
          <a:p>
            <a:pPr>
              <a:buClr>
                <a:schemeClr val="tx1"/>
              </a:buClr>
            </a:pPr>
            <a:r>
              <a:rPr lang="en-US" b="1" dirty="0">
                <a:solidFill>
                  <a:srgbClr val="C00000"/>
                </a:solidFill>
              </a:rPr>
              <a:t>Vested benefits: </a:t>
            </a:r>
            <a:r>
              <a:rPr lang="en-US" dirty="0"/>
              <a:t>Those that employees have the right to receive even if their employment were to cease today</a:t>
            </a:r>
          </a:p>
          <a:p>
            <a:r>
              <a:rPr lang="en-US" dirty="0"/>
              <a:t>Today, benefits must vest:</a:t>
            </a:r>
          </a:p>
          <a:p>
            <a:pPr marL="514350" indent="-514350">
              <a:buAutoNum type="alphaLcParenBoth"/>
            </a:pPr>
            <a:r>
              <a:rPr lang="en-US" dirty="0"/>
              <a:t>Fully within five years or </a:t>
            </a:r>
          </a:p>
          <a:p>
            <a:pPr marL="514350" indent="-514350">
              <a:buAutoNum type="alphaLcParenBoth"/>
            </a:pPr>
            <a:r>
              <a:rPr lang="en-US" dirty="0"/>
              <a:t>20% within three years with another 20% vesting each subsequent year until fully vested after seven years</a:t>
            </a:r>
          </a:p>
          <a:p>
            <a:pPr marL="0" indent="0">
              <a:buNone/>
            </a:pPr>
            <a:r>
              <a:rPr lang="en-US" dirty="0"/>
              <a:t>The </a:t>
            </a:r>
            <a:r>
              <a:rPr lang="en-US" b="1" dirty="0"/>
              <a:t>vested benefit obligation </a:t>
            </a:r>
            <a:r>
              <a:rPr lang="en-US" dirty="0"/>
              <a:t>is a </a:t>
            </a:r>
            <a:r>
              <a:rPr lang="en-US" b="1" dirty="0">
                <a:solidFill>
                  <a:srgbClr val="C00000"/>
                </a:solidFill>
              </a:rPr>
              <a:t>subset</a:t>
            </a:r>
            <a:r>
              <a:rPr lang="en-US" dirty="0"/>
              <a:t> of the </a:t>
            </a:r>
            <a:r>
              <a:rPr lang="en-US" b="1" dirty="0"/>
              <a:t>accumulated benefit obligation</a:t>
            </a:r>
            <a:r>
              <a:rPr lang="en-US" dirty="0"/>
              <a:t>.</a:t>
            </a:r>
          </a:p>
          <a:p>
            <a:pPr marL="514350" indent="-514350">
              <a:buAutoNum type="alphaLcParenBoth"/>
            </a:pPr>
            <a:endParaRPr lang="en-US" dirty="0"/>
          </a:p>
          <a:p>
            <a:pPr marL="514350" indent="-514350">
              <a:buAutoNum type="alphaLcParenBoth"/>
            </a:pPr>
            <a:endParaRPr lang="en-US"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LO17-2</a:t>
            </a:r>
          </a:p>
        </p:txBody>
      </p:sp>
      <p:sp>
        <p:nvSpPr>
          <p:cNvPr id="6" name="Slide Number Placeholder 5">
            <a:extLst>
              <a:ext uri="{FF2B5EF4-FFF2-40B4-BE49-F238E27FC236}">
                <a16:creationId xmlns:a16="http://schemas.microsoft.com/office/drawing/2014/main" id="{5FD5BA07-5A23-224F-BF5F-6B6A5C53257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17</a:t>
            </a:fld>
            <a:endParaRPr lang="en-US" dirty="0"/>
          </a:p>
        </p:txBody>
      </p:sp>
    </p:spTree>
    <p:extLst>
      <p:ext uri="{BB962C8B-B14F-4D97-AF65-F5344CB8AC3E}">
        <p14:creationId xmlns:p14="http://schemas.microsoft.com/office/powerpoint/2010/main" val="118797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Vested Benefit Obligation </a:t>
            </a:r>
            <a:r>
              <a:rPr lang="en-IN" sz="2400" dirty="0"/>
              <a:t>(continued)</a:t>
            </a:r>
          </a:p>
        </p:txBody>
      </p:sp>
      <p:sp>
        <p:nvSpPr>
          <p:cNvPr id="5" name="Content Placeholder 4"/>
          <p:cNvSpPr>
            <a:spLocks noGrp="1"/>
          </p:cNvSpPr>
          <p:nvPr>
            <p:ph idx="1"/>
          </p:nvPr>
        </p:nvSpPr>
        <p:spPr/>
        <p:txBody>
          <a:bodyPr>
            <a:normAutofit/>
          </a:bodyPr>
          <a:lstStyle/>
          <a:p>
            <a:pPr>
              <a:buClr>
                <a:schemeClr val="tx1"/>
              </a:buClr>
            </a:pPr>
            <a:r>
              <a:rPr lang="en-IN" b="1" dirty="0">
                <a:solidFill>
                  <a:srgbClr val="C00000"/>
                </a:solidFill>
              </a:rPr>
              <a:t>Pension Benefit Guaranty Corporation (PGBC)</a:t>
            </a:r>
          </a:p>
          <a:p>
            <a:pPr marL="795338" lvl="1" indent="-338138">
              <a:spcAft>
                <a:spcPts val="1800"/>
              </a:spcAft>
              <a:buFont typeface="Lucida Grande"/>
              <a:buChar char="–"/>
            </a:pPr>
            <a:r>
              <a:rPr lang="en-IN" sz="2600" dirty="0"/>
              <a:t>Established by the Employee Retirement Income Security Act (ERISA)</a:t>
            </a:r>
          </a:p>
          <a:p>
            <a:pPr marL="795338" lvl="1" indent="-338138">
              <a:spcAft>
                <a:spcPts val="1800"/>
              </a:spcAft>
              <a:buFont typeface="Lucida Grande"/>
              <a:buChar char="–"/>
            </a:pPr>
            <a:r>
              <a:rPr lang="en-IN" sz="2600" dirty="0"/>
              <a:t>Imposes liens on corporate assets for </a:t>
            </a:r>
            <a:r>
              <a:rPr lang="en-IN" sz="2600" b="1" i="1" dirty="0"/>
              <a:t>unfunded</a:t>
            </a:r>
            <a:r>
              <a:rPr lang="en-IN" sz="2600" dirty="0"/>
              <a:t> pension liabilities in certain instances and to administer </a:t>
            </a:r>
            <a:r>
              <a:rPr lang="en-IN" sz="2600" b="1" i="1" dirty="0"/>
              <a:t>terminated</a:t>
            </a:r>
            <a:r>
              <a:rPr lang="en-IN" sz="2600" dirty="0"/>
              <a:t> pension plans</a:t>
            </a:r>
          </a:p>
          <a:p>
            <a:pPr marL="795338" lvl="1" indent="-338138">
              <a:buFont typeface="Lucida Grande"/>
              <a:buChar char="–"/>
            </a:pPr>
            <a:r>
              <a:rPr lang="en-US" sz="2600" dirty="0"/>
              <a:t>Financed by premiums from employers</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LO17-2</a:t>
            </a:r>
          </a:p>
        </p:txBody>
      </p:sp>
      <p:sp>
        <p:nvSpPr>
          <p:cNvPr id="6" name="Slide Number Placeholder 5">
            <a:extLst>
              <a:ext uri="{FF2B5EF4-FFF2-40B4-BE49-F238E27FC236}">
                <a16:creationId xmlns:a16="http://schemas.microsoft.com/office/drawing/2014/main" id="{CD68D26B-9DAA-3D4D-BB39-67C41AB1FCB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18</a:t>
            </a:fld>
            <a:endParaRPr lang="en-US" dirty="0"/>
          </a:p>
        </p:txBody>
      </p:sp>
    </p:spTree>
    <p:extLst>
      <p:ext uri="{BB962C8B-B14F-4D97-AF65-F5344CB8AC3E}">
        <p14:creationId xmlns:p14="http://schemas.microsoft.com/office/powerpoint/2010/main" val="161604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914400"/>
          </a:xfrm>
        </p:spPr>
        <p:txBody>
          <a:bodyPr/>
          <a:lstStyle/>
          <a:p>
            <a:r>
              <a:rPr lang="en-IN" dirty="0"/>
              <a:t>Projected Benefit Obligation</a:t>
            </a:r>
          </a:p>
        </p:txBody>
      </p:sp>
      <p:sp>
        <p:nvSpPr>
          <p:cNvPr id="5" name="Content Placeholder 4"/>
          <p:cNvSpPr>
            <a:spLocks noGrp="1"/>
          </p:cNvSpPr>
          <p:nvPr>
            <p:ph idx="1"/>
          </p:nvPr>
        </p:nvSpPr>
        <p:spPr>
          <a:xfrm>
            <a:off x="761999" y="914400"/>
            <a:ext cx="8013600" cy="5057775"/>
          </a:xfrm>
        </p:spPr>
        <p:txBody>
          <a:bodyPr>
            <a:normAutofit/>
          </a:bodyPr>
          <a:lstStyle/>
          <a:p>
            <a:r>
              <a:rPr lang="en-IN" dirty="0"/>
              <a:t>Estimates retirement benefits by applying the pension formula using </a:t>
            </a:r>
            <a:r>
              <a:rPr lang="en-IN" b="1" dirty="0">
                <a:solidFill>
                  <a:srgbClr val="C00000"/>
                </a:solidFill>
              </a:rPr>
              <a:t>projected future compensation levels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2" name="TextBox 1"/>
          <p:cNvSpPr txBox="1"/>
          <p:nvPr/>
        </p:nvSpPr>
        <p:spPr>
          <a:xfrm>
            <a:off x="762000" y="2057400"/>
            <a:ext cx="7861199" cy="2862322"/>
          </a:xfrm>
          <a:prstGeom prst="rect">
            <a:avLst/>
          </a:prstGeom>
          <a:noFill/>
        </p:spPr>
        <p:txBody>
          <a:bodyPr wrap="square" rtlCol="0">
            <a:spAutoFit/>
          </a:bodyPr>
          <a:lstStyle/>
          <a:p>
            <a:pPr algn="ctr"/>
            <a:endParaRPr lang="en-US" sz="2400" dirty="0"/>
          </a:p>
          <a:p>
            <a:pPr algn="ctr"/>
            <a:r>
              <a:rPr lang="en-US" sz="2400" dirty="0"/>
              <a:t>Less reliable, but more relevant and representationally faithful</a:t>
            </a:r>
          </a:p>
          <a:p>
            <a:pPr algn="ctr"/>
            <a:endParaRPr lang="en-US" sz="2400" dirty="0"/>
          </a:p>
          <a:p>
            <a:pPr marL="227013" indent="-227013">
              <a:buFont typeface="Arial"/>
              <a:buChar char="•"/>
            </a:pPr>
            <a:r>
              <a:rPr lang="en-US" sz="2800" dirty="0"/>
              <a:t>This is the measurement of the pension liability used to report amounts in the </a:t>
            </a:r>
            <a:r>
              <a:rPr lang="en-US" sz="2800" b="1" dirty="0">
                <a:solidFill>
                  <a:srgbClr val="C00000"/>
                </a:solidFill>
              </a:rPr>
              <a:t>balance sheet </a:t>
            </a:r>
            <a:r>
              <a:rPr lang="en-US" sz="2800" dirty="0"/>
              <a:t>and </a:t>
            </a:r>
            <a:r>
              <a:rPr lang="en-US" sz="2800" b="1" dirty="0">
                <a:solidFill>
                  <a:srgbClr val="C00000"/>
                </a:solidFill>
              </a:rPr>
              <a:t>income statement</a:t>
            </a:r>
            <a:endParaRPr lang="en-US" sz="2800" dirty="0"/>
          </a:p>
        </p:txBody>
      </p:sp>
      <p:cxnSp>
        <p:nvCxnSpPr>
          <p:cNvPr id="4" name="Straight Arrow Connector 3"/>
          <p:cNvCxnSpPr/>
          <p:nvPr/>
        </p:nvCxnSpPr>
        <p:spPr>
          <a:xfrm>
            <a:off x="5029200" y="1757065"/>
            <a:ext cx="0" cy="605135"/>
          </a:xfrm>
          <a:prstGeom prst="straightConnector1">
            <a:avLst/>
          </a:prstGeom>
          <a:ln w="28575">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67ACE960-F511-D749-B613-547E707F935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19</a:t>
            </a:fld>
            <a:endParaRPr lang="en-US" dirty="0"/>
          </a:p>
        </p:txBody>
      </p:sp>
    </p:spTree>
    <p:extLst>
      <p:ext uri="{BB962C8B-B14F-4D97-AF65-F5344CB8AC3E}">
        <p14:creationId xmlns:p14="http://schemas.microsoft.com/office/powerpoint/2010/main" val="303774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dirty="0"/>
              <a:t> The Nature of Pension Plans</a:t>
            </a:r>
            <a:endParaRPr lang="en-IN" dirty="0">
              <a:ea typeface="Adobe Fan Heiti Std B"/>
              <a:cs typeface="Adobe Fan Heiti Std B"/>
            </a:endParaRPr>
          </a:p>
        </p:txBody>
      </p:sp>
      <p:sp>
        <p:nvSpPr>
          <p:cNvPr id="5" name="Content Placeholder 4"/>
          <p:cNvSpPr>
            <a:spLocks noGrp="1"/>
          </p:cNvSpPr>
          <p:nvPr>
            <p:ph idx="1"/>
          </p:nvPr>
        </p:nvSpPr>
        <p:spPr>
          <a:xfrm>
            <a:off x="761306" y="1136072"/>
            <a:ext cx="8013600" cy="5721927"/>
          </a:xfrm>
        </p:spPr>
        <p:txBody>
          <a:bodyPr bIns="0">
            <a:normAutofit/>
          </a:bodyPr>
          <a:lstStyle/>
          <a:p>
            <a:pPr marL="0" indent="0" fontAlgn="auto">
              <a:spcAft>
                <a:spcPts val="0"/>
              </a:spcAft>
              <a:buNone/>
              <a:defRPr/>
            </a:pPr>
            <a:endParaRPr lang="en-IN" dirty="0"/>
          </a:p>
          <a:p>
            <a:pPr marL="0" indent="0" fontAlgn="auto">
              <a:spcAft>
                <a:spcPts val="0"/>
              </a:spcAft>
              <a:buNone/>
              <a:defRPr/>
            </a:pPr>
            <a:endParaRPr lang="en-IN" dirty="0"/>
          </a:p>
          <a:p>
            <a:pPr marL="0" indent="0" fontAlgn="auto">
              <a:spcAft>
                <a:spcPts val="0"/>
              </a:spcAft>
              <a:buNone/>
              <a:defRPr/>
            </a:pPr>
            <a:endParaRPr lang="en-IN" dirty="0"/>
          </a:p>
          <a:p>
            <a:pPr marL="0" indent="0" fontAlgn="auto">
              <a:spcAft>
                <a:spcPts val="0"/>
              </a:spcAft>
              <a:buNone/>
              <a:defRPr/>
            </a:pPr>
            <a:endParaRPr lang="en-IN" dirty="0"/>
          </a:p>
          <a:p>
            <a:pPr marL="0" indent="0" fontAlgn="auto">
              <a:spcAft>
                <a:spcPts val="0"/>
              </a:spcAft>
              <a:buNone/>
              <a:defRPr/>
            </a:pPr>
            <a:endParaRPr lang="en-IN" dirty="0"/>
          </a:p>
          <a:p>
            <a:pPr marL="0" indent="0" fontAlgn="auto">
              <a:spcAft>
                <a:spcPts val="0"/>
              </a:spcAft>
              <a:buNone/>
              <a:defRPr/>
            </a:pPr>
            <a:endParaRPr lang="en-IN" dirty="0"/>
          </a:p>
          <a:p>
            <a:pPr marL="0" indent="0" fontAlgn="auto">
              <a:spcAft>
                <a:spcPts val="0"/>
              </a:spcAft>
              <a:buNone/>
              <a:defRPr/>
            </a:pPr>
            <a:endParaRPr lang="en-IN" dirty="0"/>
          </a:p>
          <a:p>
            <a:pPr marL="0" indent="0" fontAlgn="auto">
              <a:spcAft>
                <a:spcPts val="0"/>
              </a:spcAft>
              <a:buNone/>
              <a:defRPr/>
            </a:pPr>
            <a:endParaRPr lang="en-IN" sz="1000" dirty="0"/>
          </a:p>
          <a:p>
            <a:r>
              <a:rPr lang="en-US" dirty="0"/>
              <a:t>Pension plans provide employees with a degree of retirement security and often enhance productivity, reduce turnover, satisfy union demands, and allow employers to compete in the labor market.</a:t>
            </a:r>
            <a:endParaRPr lang="en-IN" dirty="0"/>
          </a:p>
          <a:p>
            <a:pPr fontAlgn="auto">
              <a:spcAft>
                <a:spcPts val="0"/>
              </a:spcAft>
              <a:defRPr/>
            </a:pPr>
            <a:endParaRPr lang="en-IN" dirty="0"/>
          </a:p>
        </p:txBody>
      </p:sp>
      <p:sp>
        <p:nvSpPr>
          <p:cNvPr id="2" name="TextBox 1"/>
          <p:cNvSpPr txBox="1"/>
          <p:nvPr/>
        </p:nvSpPr>
        <p:spPr>
          <a:xfrm>
            <a:off x="762000" y="2654304"/>
            <a:ext cx="3962400" cy="1384995"/>
          </a:xfrm>
          <a:prstGeom prst="rect">
            <a:avLst/>
          </a:prstGeom>
          <a:noFill/>
        </p:spPr>
        <p:txBody>
          <a:bodyPr wrap="square" rtlCol="0">
            <a:spAutoFit/>
          </a:bodyPr>
          <a:lstStyle/>
          <a:p>
            <a:r>
              <a:rPr lang="en-IN" sz="2800" dirty="0"/>
              <a:t>Accomplished by setting aside funds during an employee’s </a:t>
            </a:r>
            <a:r>
              <a:rPr lang="en-IN" sz="2800" b="1" dirty="0"/>
              <a:t>working years</a:t>
            </a:r>
          </a:p>
        </p:txBody>
      </p:sp>
      <p:sp>
        <p:nvSpPr>
          <p:cNvPr id="6" name="TextBox 5"/>
          <p:cNvSpPr txBox="1"/>
          <p:nvPr/>
        </p:nvSpPr>
        <p:spPr>
          <a:xfrm>
            <a:off x="5334000" y="3084263"/>
            <a:ext cx="3733800" cy="523220"/>
          </a:xfrm>
          <a:prstGeom prst="rect">
            <a:avLst/>
          </a:prstGeom>
          <a:noFill/>
        </p:spPr>
        <p:txBody>
          <a:bodyPr wrap="square" rtlCol="0">
            <a:spAutoFit/>
          </a:bodyPr>
          <a:lstStyle/>
          <a:p>
            <a:pPr algn="ctr"/>
            <a:r>
              <a:rPr lang="en-IN" sz="2800" dirty="0"/>
              <a:t>The accumulated funds</a:t>
            </a:r>
            <a:endParaRPr lang="en-IN" sz="2800" dirty="0">
              <a:solidFill>
                <a:srgbClr val="006600"/>
              </a:solidFill>
            </a:endParaRPr>
          </a:p>
        </p:txBody>
      </p:sp>
      <p:sp>
        <p:nvSpPr>
          <p:cNvPr id="7" name="TextBox 6"/>
          <p:cNvSpPr txBox="1"/>
          <p:nvPr/>
        </p:nvSpPr>
        <p:spPr>
          <a:xfrm>
            <a:off x="2971800" y="1435802"/>
            <a:ext cx="6172200" cy="954107"/>
          </a:xfrm>
          <a:prstGeom prst="rect">
            <a:avLst/>
          </a:prstGeom>
          <a:noFill/>
        </p:spPr>
        <p:txBody>
          <a:bodyPr wrap="square" rtlCol="0">
            <a:spAutoFit/>
          </a:bodyPr>
          <a:lstStyle/>
          <a:p>
            <a:r>
              <a:rPr lang="en-IN" sz="2800" dirty="0"/>
              <a:t>Designed to provide income to individuals during their retirement years</a:t>
            </a:r>
          </a:p>
        </p:txBody>
      </p:sp>
      <p:sp>
        <p:nvSpPr>
          <p:cNvPr id="3" name="TextBox 2"/>
          <p:cNvSpPr txBox="1"/>
          <p:nvPr/>
        </p:nvSpPr>
        <p:spPr>
          <a:xfrm>
            <a:off x="714669" y="1457980"/>
            <a:ext cx="2333331" cy="523220"/>
          </a:xfrm>
          <a:prstGeom prst="rect">
            <a:avLst/>
          </a:prstGeom>
          <a:noFill/>
        </p:spPr>
        <p:txBody>
          <a:bodyPr wrap="none" rtlCol="0">
            <a:spAutoFit/>
          </a:bodyPr>
          <a:lstStyle/>
          <a:p>
            <a:r>
              <a:rPr lang="en-IN" sz="2800" b="1" dirty="0">
                <a:solidFill>
                  <a:srgbClr val="0072A2"/>
                </a:solidFill>
              </a:rPr>
              <a:t>Pension plans:</a:t>
            </a:r>
          </a:p>
        </p:txBody>
      </p:sp>
      <p:sp>
        <p:nvSpPr>
          <p:cNvPr id="4" name="Down Arrow 3"/>
          <p:cNvSpPr/>
          <p:nvPr/>
        </p:nvSpPr>
        <p:spPr>
          <a:xfrm>
            <a:off x="1600200" y="1988127"/>
            <a:ext cx="281134" cy="831273"/>
          </a:xfrm>
          <a:prstGeom prst="downArrow">
            <a:avLst/>
          </a:prstGeom>
          <a:solidFill>
            <a:srgbClr val="007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164710" y="3889453"/>
            <a:ext cx="4007514" cy="523220"/>
          </a:xfrm>
          <a:prstGeom prst="rect">
            <a:avLst/>
          </a:prstGeom>
          <a:noFill/>
        </p:spPr>
        <p:txBody>
          <a:bodyPr wrap="square" rtlCol="0">
            <a:spAutoFit/>
          </a:bodyPr>
          <a:lstStyle/>
          <a:p>
            <a:pPr algn="ctr"/>
            <a:r>
              <a:rPr lang="en-IN" sz="2800" dirty="0"/>
              <a:t>Earnings from investing those funds</a:t>
            </a:r>
          </a:p>
        </p:txBody>
      </p:sp>
      <p:sp>
        <p:nvSpPr>
          <p:cNvPr id="10" name="TextBox 9"/>
          <p:cNvSpPr txBox="1"/>
          <p:nvPr/>
        </p:nvSpPr>
        <p:spPr>
          <a:xfrm>
            <a:off x="5562600" y="2524780"/>
            <a:ext cx="2908643" cy="523220"/>
          </a:xfrm>
          <a:prstGeom prst="rect">
            <a:avLst/>
          </a:prstGeom>
          <a:noFill/>
        </p:spPr>
        <p:txBody>
          <a:bodyPr wrap="square" rtlCol="0">
            <a:spAutoFit/>
          </a:bodyPr>
          <a:lstStyle/>
          <a:p>
            <a:pPr algn="ctr"/>
            <a:r>
              <a:rPr lang="en-IN" sz="2800" b="1" u="sng" dirty="0">
                <a:solidFill>
                  <a:srgbClr val="C00000"/>
                </a:solidFill>
              </a:rPr>
              <a:t>Upon retirement</a:t>
            </a:r>
          </a:p>
        </p:txBody>
      </p:sp>
      <p:sp>
        <p:nvSpPr>
          <p:cNvPr id="12" name="Down Arrow 11"/>
          <p:cNvSpPr/>
          <p:nvPr/>
        </p:nvSpPr>
        <p:spPr>
          <a:xfrm rot="16200000">
            <a:off x="4763943" y="2896528"/>
            <a:ext cx="281134" cy="914400"/>
          </a:xfrm>
          <a:prstGeom prst="downArrow">
            <a:avLst/>
          </a:prstGeom>
          <a:solidFill>
            <a:srgbClr val="0072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lus 7"/>
          <p:cNvSpPr/>
          <p:nvPr/>
        </p:nvSpPr>
        <p:spPr>
          <a:xfrm>
            <a:off x="7078413" y="3556521"/>
            <a:ext cx="451533" cy="438889"/>
          </a:xfrm>
          <a:prstGeom prst="mathPlus">
            <a:avLst/>
          </a:prstGeom>
          <a:solidFill>
            <a:schemeClr val="tx2">
              <a:lumMod val="5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14" name="Slide Number Placeholder 5">
            <a:extLst>
              <a:ext uri="{FF2B5EF4-FFF2-40B4-BE49-F238E27FC236}">
                <a16:creationId xmlns:a16="http://schemas.microsoft.com/office/drawing/2014/main" id="{8DEF51AD-4C2F-3B43-BBDE-153F8553A7B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2</a:t>
            </a:fld>
            <a:endParaRPr lang="en-US" dirty="0"/>
          </a:p>
        </p:txBody>
      </p:sp>
    </p:spTree>
    <p:extLst>
      <p:ext uri="{BB962C8B-B14F-4D97-AF65-F5344CB8AC3E}">
        <p14:creationId xmlns:p14="http://schemas.microsoft.com/office/powerpoint/2010/main" val="51804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8" end="8"/>
                                            </p:txEl>
                                          </p:spTgt>
                                        </p:tgtEl>
                                        <p:attrNameLst>
                                          <p:attrName>style.visibility</p:attrName>
                                        </p:attrNameLst>
                                      </p:cBhvr>
                                      <p:to>
                                        <p:strVal val="visible"/>
                                      </p:to>
                                    </p:set>
                                    <p:animEffect transition="in" filter="fade">
                                      <p:cBhvr>
                                        <p:cTn id="45"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3" grpId="0"/>
      <p:bldP spid="4" grpId="0" animBg="1"/>
      <p:bldP spid="9" grpId="0"/>
      <p:bldP spid="10" grpId="0"/>
      <p:bldP spid="12"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Projected Benefit Obligation</a:t>
            </a:r>
            <a:endParaRPr lang="en-US" sz="3200" dirty="0"/>
          </a:p>
        </p:txBody>
      </p:sp>
      <p:sp>
        <p:nvSpPr>
          <p:cNvPr id="414723" name="Rectangle 3"/>
          <p:cNvSpPr>
            <a:spLocks noGrp="1" noChangeArrowheads="1"/>
          </p:cNvSpPr>
          <p:nvPr>
            <p:ph idx="1"/>
          </p:nvPr>
        </p:nvSpPr>
        <p:spPr>
          <a:xfrm>
            <a:off x="720090" y="1295399"/>
            <a:ext cx="8382001" cy="5339877"/>
          </a:xfrm>
          <a:solidFill>
            <a:schemeClr val="bg1">
              <a:lumMod val="95000"/>
            </a:schemeClr>
          </a:solidFill>
        </p:spPr>
        <p:txBody>
          <a:bodyPr>
            <a:normAutofit/>
          </a:bodyPr>
          <a:lstStyle/>
          <a:p>
            <a:pPr marL="0" indent="0">
              <a:spcAft>
                <a:spcPts val="1200"/>
              </a:spcAft>
              <a:buNone/>
            </a:pPr>
            <a:r>
              <a:rPr lang="en-US" sz="2400" dirty="0"/>
              <a:t>The projected benefit obligation (PBO) is best described as the:</a:t>
            </a:r>
          </a:p>
          <a:p>
            <a:pPr marL="457200" indent="-457200">
              <a:buFont typeface="+mj-lt"/>
              <a:buAutoNum type="alphaLcPeriod"/>
            </a:pPr>
            <a:r>
              <a:rPr lang="en-US" sz="2400" dirty="0"/>
              <a:t>Present value of benefits accrued to date based on future salary levels</a:t>
            </a:r>
          </a:p>
          <a:p>
            <a:pPr marL="457200" indent="-457200">
              <a:buFont typeface="+mj-lt"/>
              <a:buAutoNum type="alphaLcPeriod"/>
            </a:pPr>
            <a:r>
              <a:rPr lang="en-US" sz="2400" dirty="0"/>
              <a:t>Present value of benefits accrued to date based on current salary levels</a:t>
            </a:r>
          </a:p>
          <a:p>
            <a:pPr marL="457200" indent="-457200">
              <a:buFont typeface="+mj-lt"/>
              <a:buAutoNum type="alphaLcPeriod"/>
            </a:pPr>
            <a:r>
              <a:rPr lang="en-US" sz="2400" dirty="0"/>
              <a:t>Increase in retroactive benefits at the date of the amendment of the plan</a:t>
            </a:r>
          </a:p>
          <a:p>
            <a:pPr marL="457200" indent="-457200">
              <a:buFont typeface="+mj-lt"/>
              <a:buAutoNum type="alphaLcPeriod"/>
            </a:pPr>
            <a:r>
              <a:rPr lang="en-US" sz="2400" dirty="0"/>
              <a:t>Amount of the adjustment necessary to reflect the difference between actual and estimated actuarial returns</a:t>
            </a:r>
          </a:p>
          <a:p>
            <a:pPr marL="2286000" lvl="5" indent="0">
              <a:lnSpc>
                <a:spcPct val="100000"/>
              </a:lnSpc>
              <a:buNone/>
              <a:tabLst>
                <a:tab pos="7772400" algn="dec"/>
              </a:tabLst>
              <a:defRPr/>
            </a:pPr>
            <a:endParaRPr lang="en-US" sz="1600" dirty="0"/>
          </a:p>
          <a:p>
            <a:pPr marL="0" indent="0">
              <a:lnSpc>
                <a:spcPct val="100000"/>
              </a:lnSpc>
              <a:buNone/>
              <a:tabLst>
                <a:tab pos="7772400" algn="dec"/>
              </a:tabLst>
              <a:defRPr/>
            </a:pPr>
            <a:endParaRPr lang="en-US" sz="1800" dirty="0"/>
          </a:p>
        </p:txBody>
      </p:sp>
      <p:sp>
        <p:nvSpPr>
          <p:cNvPr id="2" name="Oval 1"/>
          <p:cNvSpPr/>
          <p:nvPr/>
        </p:nvSpPr>
        <p:spPr bwMode="auto">
          <a:xfrm flipV="1">
            <a:off x="685800" y="1905000"/>
            <a:ext cx="426225" cy="4572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5" name="TextBox 4"/>
          <p:cNvSpPr txBox="1"/>
          <p:nvPr/>
        </p:nvSpPr>
        <p:spPr>
          <a:xfrm>
            <a:off x="1371600" y="5325070"/>
            <a:ext cx="7086600" cy="923330"/>
          </a:xfrm>
          <a:prstGeom prst="rect">
            <a:avLst/>
          </a:prstGeom>
          <a:solidFill>
            <a:srgbClr val="FDEADA"/>
          </a:solidFill>
          <a:ln w="6350">
            <a:solidFill>
              <a:schemeClr val="tx1"/>
            </a:solidFill>
          </a:ln>
        </p:spPr>
        <p:txBody>
          <a:bodyPr wrap="square" rtlCol="0">
            <a:spAutoFit/>
          </a:bodyPr>
          <a:lstStyle/>
          <a:p>
            <a:pPr fontAlgn="base">
              <a:spcBef>
                <a:spcPct val="0"/>
              </a:spcBef>
              <a:spcAft>
                <a:spcPct val="0"/>
              </a:spcAft>
            </a:pPr>
            <a:r>
              <a:rPr lang="en-US" dirty="0">
                <a:solidFill>
                  <a:prstClr val="black"/>
                </a:solidFill>
                <a:cs typeface="Arial" charset="0"/>
              </a:rPr>
              <a:t>The correct answer is </a:t>
            </a:r>
            <a:r>
              <a:rPr lang="en-US" i="1" dirty="0">
                <a:cs typeface="Arial" charset="0"/>
              </a:rPr>
              <a:t>a</a:t>
            </a:r>
            <a:r>
              <a:rPr lang="en-US" dirty="0">
                <a:solidFill>
                  <a:prstClr val="black"/>
                </a:solidFill>
                <a:cs typeface="Arial" charset="0"/>
              </a:rPr>
              <a:t>. The projected benefit obligation (PBO) represents the present value of benefits earned by employees to date based on estimated future salary levels. </a:t>
            </a: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7" name="Slide Number Placeholder 5">
            <a:extLst>
              <a:ext uri="{FF2B5EF4-FFF2-40B4-BE49-F238E27FC236}">
                <a16:creationId xmlns:a16="http://schemas.microsoft.com/office/drawing/2014/main" id="{E9DD0100-2197-274F-B18A-20EC3B8C431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20</a:t>
            </a:fld>
            <a:endParaRPr lang="en-US" dirty="0"/>
          </a:p>
        </p:txBody>
      </p:sp>
    </p:spTree>
    <p:extLst>
      <p:ext uri="{BB962C8B-B14F-4D97-AF65-F5344CB8AC3E}">
        <p14:creationId xmlns:p14="http://schemas.microsoft.com/office/powerpoint/2010/main" val="27920393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1066800"/>
          </a:xfrm>
        </p:spPr>
        <p:txBody>
          <a:bodyPr/>
          <a:lstStyle/>
          <a:p>
            <a:r>
              <a:rPr lang="en-IN" dirty="0"/>
              <a:t> Projected Benefit Obligation </a:t>
            </a:r>
            <a:r>
              <a:rPr lang="en-IN" sz="2400" dirty="0"/>
              <a:t>(continued)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2" name="TextBox 1"/>
          <p:cNvSpPr txBox="1"/>
          <p:nvPr/>
        </p:nvSpPr>
        <p:spPr>
          <a:xfrm>
            <a:off x="673100" y="841712"/>
            <a:ext cx="8305800" cy="5940088"/>
          </a:xfrm>
          <a:prstGeom prst="rect">
            <a:avLst/>
          </a:prstGeom>
          <a:noFill/>
        </p:spPr>
        <p:txBody>
          <a:bodyPr wrap="square" rtlCol="0">
            <a:spAutoFit/>
          </a:bodyPr>
          <a:lstStyle/>
          <a:p>
            <a:r>
              <a:rPr lang="en-IN" sz="2000" dirty="0"/>
              <a:t>Jessica Farrow was hired by Global Communications at the beginning of 2010. The company has a defined benefit pension plan that specifies annual retirement benefits equal to:                         </a:t>
            </a:r>
          </a:p>
          <a:p>
            <a:r>
              <a:rPr lang="en-IN" sz="2000" b="1" dirty="0">
                <a:solidFill>
                  <a:srgbClr val="C00000"/>
                </a:solidFill>
              </a:rPr>
              <a:t>                   1.5% × Service years × Final year’s salary</a:t>
            </a:r>
          </a:p>
          <a:p>
            <a:pPr marL="342900" indent="-342900">
              <a:buFont typeface="Arial" panose="020B0604020202020204" pitchFamily="34" charset="0"/>
              <a:buChar char="•"/>
            </a:pPr>
            <a:r>
              <a:rPr lang="en-IN" sz="2000" dirty="0"/>
              <a:t>Farrow is expected to retire in 2049 after </a:t>
            </a:r>
            <a:r>
              <a:rPr lang="en-IN" sz="2000" b="1" dirty="0">
                <a:solidFill>
                  <a:srgbClr val="C00000"/>
                </a:solidFill>
              </a:rPr>
              <a:t>40 years of service</a:t>
            </a:r>
            <a:r>
              <a:rPr lang="en-IN" sz="2000" dirty="0"/>
              <a:t>.</a:t>
            </a:r>
          </a:p>
          <a:p>
            <a:pPr marL="342900" indent="-342900">
              <a:buFont typeface="Arial" panose="020B0604020202020204" pitchFamily="34" charset="0"/>
              <a:buChar char="•"/>
            </a:pPr>
            <a:r>
              <a:rPr lang="en-IN" sz="2000" dirty="0"/>
              <a:t>Her retirement period is expected to be 20 years.</a:t>
            </a:r>
          </a:p>
          <a:p>
            <a:pPr marL="342900" indent="-342900">
              <a:buFont typeface="Arial" panose="020B0604020202020204" pitchFamily="34" charset="0"/>
              <a:buChar char="•"/>
            </a:pPr>
            <a:r>
              <a:rPr lang="en-IN" sz="2000" dirty="0"/>
              <a:t>At the end of 2019, 10 years after being hired, her salary is $100,000.</a:t>
            </a:r>
          </a:p>
          <a:p>
            <a:pPr marL="342900" indent="-342900">
              <a:buFont typeface="Arial" panose="020B0604020202020204" pitchFamily="34" charset="0"/>
              <a:buChar char="•"/>
            </a:pPr>
            <a:r>
              <a:rPr lang="en-IN" sz="2000" dirty="0"/>
              <a:t>The interest rate is </a:t>
            </a:r>
            <a:r>
              <a:rPr lang="en-IN" sz="2000" b="1" dirty="0">
                <a:solidFill>
                  <a:srgbClr val="C00000"/>
                </a:solidFill>
              </a:rPr>
              <a:t>6%</a:t>
            </a:r>
            <a:r>
              <a:rPr lang="en-IN" sz="2000" dirty="0"/>
              <a:t>.</a:t>
            </a:r>
          </a:p>
          <a:p>
            <a:pPr marL="342900" indent="-342900">
              <a:buFont typeface="Arial" panose="020B0604020202020204" pitchFamily="34" charset="0"/>
              <a:buChar char="•"/>
            </a:pPr>
            <a:r>
              <a:rPr lang="en-IN" sz="2000" dirty="0"/>
              <a:t>The company’s actuary projects Farrow’s salary to be </a:t>
            </a:r>
            <a:r>
              <a:rPr lang="en-IN" sz="2000" b="1" dirty="0">
                <a:solidFill>
                  <a:srgbClr val="C00000"/>
                </a:solidFill>
              </a:rPr>
              <a:t>$400,000 </a:t>
            </a:r>
            <a:r>
              <a:rPr lang="en-IN" sz="2000" dirty="0"/>
              <a:t>at retirement</a:t>
            </a:r>
          </a:p>
          <a:p>
            <a:r>
              <a:rPr lang="en-IN" sz="2000" dirty="0"/>
              <a:t>What is the company’s projected benefit obligation with respect to Jessica Farrow?</a:t>
            </a:r>
            <a:endParaRPr lang="en-IN" sz="2000" b="1" dirty="0"/>
          </a:p>
          <a:p>
            <a:r>
              <a:rPr lang="en-IN" sz="2000" b="1" dirty="0">
                <a:solidFill>
                  <a:srgbClr val="376092"/>
                </a:solidFill>
              </a:rPr>
              <a:t>Steps to calculate the projected benefit obligation:</a:t>
            </a:r>
            <a:endParaRPr lang="en-IN" sz="2000" dirty="0">
              <a:solidFill>
                <a:srgbClr val="376092"/>
              </a:solidFill>
            </a:endParaRPr>
          </a:p>
          <a:p>
            <a:pPr marL="457200" indent="-457200">
              <a:buAutoNum type="arabicPeriod"/>
            </a:pPr>
            <a:r>
              <a:rPr lang="en-IN" sz="2000" dirty="0"/>
              <a:t>Use the pension formula (including a projection of future salary levels) to determine the retirement benefits earned to date</a:t>
            </a:r>
          </a:p>
          <a:p>
            <a:pPr marL="457200" indent="-457200">
              <a:buAutoNum type="arabicPeriod"/>
            </a:pPr>
            <a:r>
              <a:rPr lang="en-IN" sz="2000" dirty="0"/>
              <a:t>Find the present value of the retirement benefits as of the retirement date (end of 2049)</a:t>
            </a:r>
          </a:p>
          <a:p>
            <a:pPr marL="457200" indent="-457200">
              <a:buAutoNum type="arabicPeriod"/>
            </a:pPr>
            <a:r>
              <a:rPr lang="en-IN" sz="2000" dirty="0"/>
              <a:t>Find the present value of retirement benefits as of the current date (end of 2019)</a:t>
            </a:r>
          </a:p>
        </p:txBody>
      </p:sp>
      <p:sp>
        <p:nvSpPr>
          <p:cNvPr id="5" name="Slide Number Placeholder 5">
            <a:extLst>
              <a:ext uri="{FF2B5EF4-FFF2-40B4-BE49-F238E27FC236}">
                <a16:creationId xmlns:a16="http://schemas.microsoft.com/office/drawing/2014/main" id="{A4926B93-1535-A54C-8F72-2861677F188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21</a:t>
            </a:fld>
            <a:endParaRPr lang="en-US" dirty="0"/>
          </a:p>
        </p:txBody>
      </p:sp>
    </p:spTree>
    <p:extLst>
      <p:ext uri="{BB962C8B-B14F-4D97-AF65-F5344CB8AC3E}">
        <p14:creationId xmlns:p14="http://schemas.microsoft.com/office/powerpoint/2010/main" val="56821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fade">
                                      <p:cBhvr>
                                        <p:cTn id="28" dur="500"/>
                                        <p:tgtEl>
                                          <p:spTgt spid="2">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Effect transition="in" filter="fade">
                                      <p:cBhvr>
                                        <p:cTn id="33" dur="500"/>
                                        <p:tgtEl>
                                          <p:spTgt spid="2">
                                            <p:txEl>
                                              <p:pRg st="8" end="8"/>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500"/>
                                        <p:tgtEl>
                                          <p:spTgt spid="2">
                                            <p:txEl>
                                              <p:pRg st="10" end="10"/>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Effect transition="in" filter="fade">
                                      <p:cBhvr>
                                        <p:cTn id="45"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2" name="TextBox 1"/>
          <p:cNvSpPr txBox="1"/>
          <p:nvPr/>
        </p:nvSpPr>
        <p:spPr>
          <a:xfrm>
            <a:off x="4572000" y="1600200"/>
            <a:ext cx="4178300" cy="1231106"/>
          </a:xfrm>
          <a:prstGeom prst="rect">
            <a:avLst/>
          </a:prstGeom>
          <a:noFill/>
        </p:spPr>
        <p:txBody>
          <a:bodyPr wrap="square" rtlCol="0">
            <a:spAutoFit/>
          </a:bodyPr>
          <a:lstStyle/>
          <a:p>
            <a:pPr algn="ctr"/>
            <a:r>
              <a:rPr lang="en-IN" sz="2000" b="1" dirty="0">
                <a:solidFill>
                  <a:srgbClr val="C00000"/>
                </a:solidFill>
              </a:rPr>
              <a:t>1</a:t>
            </a:r>
            <a:r>
              <a:rPr lang="en-IN" sz="2000" b="1" dirty="0"/>
              <a:t>. </a:t>
            </a:r>
            <a:r>
              <a:rPr lang="en-IN" dirty="0"/>
              <a:t>Actuary estimates employee has</a:t>
            </a:r>
          </a:p>
          <a:p>
            <a:pPr algn="ctr"/>
            <a:r>
              <a:rPr lang="en-IN" dirty="0"/>
              <a:t>earned (as of 2019) retirement benefits of</a:t>
            </a:r>
          </a:p>
          <a:p>
            <a:pPr algn="ctr"/>
            <a:r>
              <a:rPr lang="en-IN" dirty="0"/>
              <a:t>1.5% × </a:t>
            </a:r>
            <a:r>
              <a:rPr lang="en-IN" b="1" dirty="0">
                <a:solidFill>
                  <a:srgbClr val="002060"/>
                </a:solidFill>
              </a:rPr>
              <a:t>10</a:t>
            </a:r>
            <a:r>
              <a:rPr lang="en-IN" dirty="0"/>
              <a:t> years × $400,000 =</a:t>
            </a:r>
          </a:p>
          <a:p>
            <a:pPr algn="ctr"/>
            <a:r>
              <a:rPr lang="en-IN" b="1" dirty="0">
                <a:solidFill>
                  <a:srgbClr val="C00000"/>
                </a:solidFill>
              </a:rPr>
              <a:t>$60,000</a:t>
            </a:r>
            <a:r>
              <a:rPr lang="en-IN" b="1" dirty="0">
                <a:solidFill>
                  <a:srgbClr val="EC008C"/>
                </a:solidFill>
              </a:rPr>
              <a:t> </a:t>
            </a:r>
            <a:r>
              <a:rPr lang="en-IN" dirty="0"/>
              <a:t>per year</a:t>
            </a:r>
            <a:endParaRPr lang="en-US" dirty="0"/>
          </a:p>
        </p:txBody>
      </p:sp>
      <p:sp>
        <p:nvSpPr>
          <p:cNvPr id="8" name="TextBox 7"/>
          <p:cNvSpPr txBox="1"/>
          <p:nvPr/>
        </p:nvSpPr>
        <p:spPr>
          <a:xfrm>
            <a:off x="685800" y="1600200"/>
            <a:ext cx="3657600" cy="1231106"/>
          </a:xfrm>
          <a:prstGeom prst="rect">
            <a:avLst/>
          </a:prstGeom>
          <a:noFill/>
        </p:spPr>
        <p:txBody>
          <a:bodyPr wrap="square" rtlCol="0">
            <a:spAutoFit/>
          </a:bodyPr>
          <a:lstStyle/>
          <a:p>
            <a:pPr algn="ctr"/>
            <a:r>
              <a:rPr lang="en-IN" sz="2000" b="1" dirty="0">
                <a:solidFill>
                  <a:srgbClr val="C00000"/>
                </a:solidFill>
              </a:rPr>
              <a:t>3</a:t>
            </a:r>
            <a:r>
              <a:rPr lang="en-IN" sz="2000" b="1" dirty="0"/>
              <a:t>. </a:t>
            </a:r>
            <a:r>
              <a:rPr lang="en-IN" dirty="0"/>
              <a:t>Present value (</a:t>
            </a:r>
            <a:r>
              <a:rPr lang="en-IN" i="1" dirty="0"/>
              <a:t>n</a:t>
            </a:r>
            <a:r>
              <a:rPr lang="en-IN" dirty="0"/>
              <a:t> = </a:t>
            </a:r>
            <a:r>
              <a:rPr lang="en-IN" b="1" dirty="0">
                <a:solidFill>
                  <a:srgbClr val="002060"/>
                </a:solidFill>
              </a:rPr>
              <a:t>30</a:t>
            </a:r>
            <a:r>
              <a:rPr lang="en-IN" dirty="0"/>
              <a:t>, </a:t>
            </a:r>
            <a:r>
              <a:rPr lang="en-IN" i="1" dirty="0"/>
              <a:t>i</a:t>
            </a:r>
            <a:r>
              <a:rPr lang="en-IN" dirty="0"/>
              <a:t> = 6%) of</a:t>
            </a:r>
          </a:p>
          <a:p>
            <a:pPr algn="ctr"/>
            <a:r>
              <a:rPr lang="en-IN" dirty="0"/>
              <a:t>retirement benefits at 2019 is</a:t>
            </a:r>
          </a:p>
          <a:p>
            <a:pPr algn="ctr"/>
            <a:r>
              <a:rPr lang="en-IN" dirty="0"/>
              <a:t>$688,195 × .17411 =</a:t>
            </a:r>
          </a:p>
          <a:p>
            <a:pPr algn="ctr"/>
            <a:r>
              <a:rPr lang="en-IN" b="1" dirty="0">
                <a:solidFill>
                  <a:srgbClr val="C00000"/>
                </a:solidFill>
              </a:rPr>
              <a:t>$119,822 (PBO)</a:t>
            </a:r>
            <a:endParaRPr lang="en-US" b="1" dirty="0">
              <a:solidFill>
                <a:srgbClr val="C00000"/>
              </a:solidFill>
            </a:endParaRPr>
          </a:p>
        </p:txBody>
      </p:sp>
      <p:cxnSp>
        <p:nvCxnSpPr>
          <p:cNvPr id="4" name="Straight Connector 3"/>
          <p:cNvCxnSpPr/>
          <p:nvPr/>
        </p:nvCxnSpPr>
        <p:spPr>
          <a:xfrm>
            <a:off x="1054100" y="4038600"/>
            <a:ext cx="76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1054100" y="3435350"/>
            <a:ext cx="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674100" y="3435350"/>
            <a:ext cx="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91200" y="3435350"/>
            <a:ext cx="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362200" y="3479800"/>
            <a:ext cx="0" cy="520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60400" y="2819400"/>
            <a:ext cx="796000" cy="646331"/>
          </a:xfrm>
          <a:prstGeom prst="rect">
            <a:avLst/>
          </a:prstGeom>
          <a:noFill/>
        </p:spPr>
        <p:txBody>
          <a:bodyPr wrap="square" rtlCol="0">
            <a:spAutoFit/>
          </a:bodyPr>
          <a:lstStyle/>
          <a:p>
            <a:pPr algn="ctr"/>
            <a:r>
              <a:rPr lang="en-IN" dirty="0"/>
              <a:t>2010</a:t>
            </a:r>
          </a:p>
          <a:p>
            <a:pPr algn="ctr"/>
            <a:r>
              <a:rPr lang="en-IN" dirty="0"/>
              <a:t>(beg.)</a:t>
            </a:r>
            <a:endParaRPr lang="en-US" dirty="0"/>
          </a:p>
        </p:txBody>
      </p:sp>
      <p:sp>
        <p:nvSpPr>
          <p:cNvPr id="19" name="TextBox 18"/>
          <p:cNvSpPr txBox="1"/>
          <p:nvPr/>
        </p:nvSpPr>
        <p:spPr>
          <a:xfrm>
            <a:off x="1964200" y="2819400"/>
            <a:ext cx="796000" cy="646331"/>
          </a:xfrm>
          <a:prstGeom prst="rect">
            <a:avLst/>
          </a:prstGeom>
          <a:noFill/>
        </p:spPr>
        <p:txBody>
          <a:bodyPr wrap="square" rtlCol="0">
            <a:spAutoFit/>
          </a:bodyPr>
          <a:lstStyle/>
          <a:p>
            <a:pPr algn="ctr"/>
            <a:r>
              <a:rPr lang="en-IN" dirty="0"/>
              <a:t>2019</a:t>
            </a:r>
          </a:p>
          <a:p>
            <a:pPr algn="ctr"/>
            <a:r>
              <a:rPr lang="en-IN" dirty="0"/>
              <a:t>(end)</a:t>
            </a:r>
            <a:endParaRPr lang="en-US" dirty="0"/>
          </a:p>
        </p:txBody>
      </p:sp>
      <p:sp>
        <p:nvSpPr>
          <p:cNvPr id="20" name="TextBox 19"/>
          <p:cNvSpPr txBox="1"/>
          <p:nvPr/>
        </p:nvSpPr>
        <p:spPr>
          <a:xfrm>
            <a:off x="5388900" y="2819400"/>
            <a:ext cx="796000" cy="646331"/>
          </a:xfrm>
          <a:prstGeom prst="rect">
            <a:avLst/>
          </a:prstGeom>
          <a:noFill/>
        </p:spPr>
        <p:txBody>
          <a:bodyPr wrap="square" rtlCol="0">
            <a:spAutoFit/>
          </a:bodyPr>
          <a:lstStyle/>
          <a:p>
            <a:pPr algn="ctr"/>
            <a:r>
              <a:rPr lang="en-IN" dirty="0"/>
              <a:t>2049</a:t>
            </a:r>
          </a:p>
          <a:p>
            <a:pPr algn="ctr"/>
            <a:r>
              <a:rPr lang="en-IN" dirty="0"/>
              <a:t>(end)</a:t>
            </a:r>
            <a:endParaRPr lang="en-US" dirty="0"/>
          </a:p>
        </p:txBody>
      </p:sp>
      <p:sp>
        <p:nvSpPr>
          <p:cNvPr id="21" name="TextBox 20"/>
          <p:cNvSpPr txBox="1"/>
          <p:nvPr/>
        </p:nvSpPr>
        <p:spPr>
          <a:xfrm>
            <a:off x="8271800" y="2819400"/>
            <a:ext cx="796000" cy="646331"/>
          </a:xfrm>
          <a:prstGeom prst="rect">
            <a:avLst/>
          </a:prstGeom>
          <a:noFill/>
        </p:spPr>
        <p:txBody>
          <a:bodyPr wrap="square" rtlCol="0">
            <a:spAutoFit/>
          </a:bodyPr>
          <a:lstStyle/>
          <a:p>
            <a:pPr algn="ctr"/>
            <a:r>
              <a:rPr lang="en-IN" dirty="0"/>
              <a:t>2069</a:t>
            </a:r>
          </a:p>
          <a:p>
            <a:pPr algn="ctr"/>
            <a:r>
              <a:rPr lang="en-IN" dirty="0"/>
              <a:t>(end)</a:t>
            </a:r>
            <a:endParaRPr lang="en-US" dirty="0"/>
          </a:p>
        </p:txBody>
      </p:sp>
      <p:sp>
        <p:nvSpPr>
          <p:cNvPr id="22" name="TextBox 21"/>
          <p:cNvSpPr txBox="1"/>
          <p:nvPr/>
        </p:nvSpPr>
        <p:spPr>
          <a:xfrm>
            <a:off x="3581400" y="4876800"/>
            <a:ext cx="4443413" cy="1231106"/>
          </a:xfrm>
          <a:prstGeom prst="rect">
            <a:avLst/>
          </a:prstGeom>
          <a:noFill/>
        </p:spPr>
        <p:txBody>
          <a:bodyPr wrap="square" rtlCol="0">
            <a:spAutoFit/>
          </a:bodyPr>
          <a:lstStyle/>
          <a:p>
            <a:pPr algn="ctr"/>
            <a:r>
              <a:rPr lang="en-IN" sz="2000" b="1" dirty="0">
                <a:solidFill>
                  <a:srgbClr val="C00000"/>
                </a:solidFill>
              </a:rPr>
              <a:t>2</a:t>
            </a:r>
            <a:r>
              <a:rPr lang="en-IN" sz="2000" b="1" dirty="0"/>
              <a:t>. </a:t>
            </a:r>
            <a:r>
              <a:rPr lang="en-IN" dirty="0"/>
              <a:t>Present value (</a:t>
            </a:r>
            <a:r>
              <a:rPr lang="en-IN" i="1" dirty="0"/>
              <a:t>n</a:t>
            </a:r>
            <a:r>
              <a:rPr lang="en-IN" dirty="0"/>
              <a:t> = 20, </a:t>
            </a:r>
            <a:r>
              <a:rPr lang="en-IN" i="1" dirty="0"/>
              <a:t>i</a:t>
            </a:r>
            <a:r>
              <a:rPr lang="en-IN" dirty="0"/>
              <a:t> = 6%) of the retirement annuity at the retirement date is</a:t>
            </a:r>
          </a:p>
          <a:p>
            <a:pPr algn="ctr"/>
            <a:r>
              <a:rPr lang="en-IN" b="1" dirty="0">
                <a:solidFill>
                  <a:srgbClr val="C00000"/>
                </a:solidFill>
              </a:rPr>
              <a:t>$60,000</a:t>
            </a:r>
            <a:r>
              <a:rPr lang="en-IN" b="1" dirty="0">
                <a:solidFill>
                  <a:srgbClr val="EC008C"/>
                </a:solidFill>
              </a:rPr>
              <a:t> </a:t>
            </a:r>
            <a:r>
              <a:rPr lang="en-IN" dirty="0"/>
              <a:t>× 11.46992 =</a:t>
            </a:r>
          </a:p>
          <a:p>
            <a:pPr algn="ctr"/>
            <a:r>
              <a:rPr lang="en-IN" dirty="0"/>
              <a:t>$688,195</a:t>
            </a:r>
            <a:endParaRPr lang="en-US" dirty="0"/>
          </a:p>
        </p:txBody>
      </p:sp>
      <p:cxnSp>
        <p:nvCxnSpPr>
          <p:cNvPr id="23" name="Straight Arrow Connector 22"/>
          <p:cNvCxnSpPr/>
          <p:nvPr/>
        </p:nvCxnSpPr>
        <p:spPr>
          <a:xfrm flipH="1" flipV="1">
            <a:off x="5803107" y="4267200"/>
            <a:ext cx="1" cy="568166"/>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43371" y="4050784"/>
            <a:ext cx="963160" cy="369332"/>
          </a:xfrm>
          <a:prstGeom prst="rect">
            <a:avLst/>
          </a:prstGeom>
          <a:noFill/>
        </p:spPr>
        <p:txBody>
          <a:bodyPr wrap="square" rtlCol="0">
            <a:spAutoFit/>
          </a:bodyPr>
          <a:lstStyle/>
          <a:p>
            <a:pPr algn="ctr"/>
            <a:r>
              <a:rPr lang="en-IN" dirty="0"/>
              <a:t>10 years</a:t>
            </a:r>
          </a:p>
        </p:txBody>
      </p:sp>
      <p:sp>
        <p:nvSpPr>
          <p:cNvPr id="28" name="TextBox 27"/>
          <p:cNvSpPr txBox="1"/>
          <p:nvPr/>
        </p:nvSpPr>
        <p:spPr>
          <a:xfrm>
            <a:off x="3730531" y="4050784"/>
            <a:ext cx="963160" cy="369332"/>
          </a:xfrm>
          <a:prstGeom prst="rect">
            <a:avLst/>
          </a:prstGeom>
          <a:noFill/>
        </p:spPr>
        <p:txBody>
          <a:bodyPr wrap="square" rtlCol="0">
            <a:spAutoFit/>
          </a:bodyPr>
          <a:lstStyle/>
          <a:p>
            <a:pPr algn="ctr"/>
            <a:r>
              <a:rPr lang="en-IN" dirty="0"/>
              <a:t>30 years</a:t>
            </a:r>
            <a:endParaRPr lang="en-US" dirty="0"/>
          </a:p>
        </p:txBody>
      </p:sp>
      <p:sp>
        <p:nvSpPr>
          <p:cNvPr id="29" name="TextBox 28"/>
          <p:cNvSpPr txBox="1"/>
          <p:nvPr/>
        </p:nvSpPr>
        <p:spPr>
          <a:xfrm>
            <a:off x="6510603" y="4050784"/>
            <a:ext cx="1706297" cy="369332"/>
          </a:xfrm>
          <a:prstGeom prst="rect">
            <a:avLst/>
          </a:prstGeom>
          <a:noFill/>
        </p:spPr>
        <p:txBody>
          <a:bodyPr wrap="square" rtlCol="0">
            <a:spAutoFit/>
          </a:bodyPr>
          <a:lstStyle/>
          <a:p>
            <a:pPr algn="ctr"/>
            <a:r>
              <a:rPr lang="en-IN" dirty="0"/>
              <a:t>20 years</a:t>
            </a:r>
          </a:p>
        </p:txBody>
      </p:sp>
      <p:sp>
        <p:nvSpPr>
          <p:cNvPr id="30" name="TextBox 29"/>
          <p:cNvSpPr txBox="1"/>
          <p:nvPr/>
        </p:nvSpPr>
        <p:spPr>
          <a:xfrm>
            <a:off x="2209800" y="4363554"/>
            <a:ext cx="1551179" cy="369332"/>
          </a:xfrm>
          <a:prstGeom prst="rect">
            <a:avLst/>
          </a:prstGeom>
          <a:noFill/>
        </p:spPr>
        <p:txBody>
          <a:bodyPr wrap="square" rtlCol="0">
            <a:spAutoFit/>
          </a:bodyPr>
          <a:lstStyle/>
          <a:p>
            <a:pPr algn="ctr"/>
            <a:r>
              <a:rPr lang="en-IN" b="1" dirty="0"/>
              <a:t>Service period</a:t>
            </a:r>
            <a:endParaRPr lang="en-US" b="1" dirty="0"/>
          </a:p>
        </p:txBody>
      </p:sp>
      <p:sp>
        <p:nvSpPr>
          <p:cNvPr id="31" name="TextBox 30"/>
          <p:cNvSpPr txBox="1"/>
          <p:nvPr/>
        </p:nvSpPr>
        <p:spPr>
          <a:xfrm>
            <a:off x="6602221" y="4363554"/>
            <a:ext cx="1551179" cy="369332"/>
          </a:xfrm>
          <a:prstGeom prst="rect">
            <a:avLst/>
          </a:prstGeom>
          <a:noFill/>
        </p:spPr>
        <p:txBody>
          <a:bodyPr wrap="square" rtlCol="0">
            <a:spAutoFit/>
          </a:bodyPr>
          <a:lstStyle/>
          <a:p>
            <a:pPr algn="ctr"/>
            <a:r>
              <a:rPr lang="en-IN" b="1" dirty="0"/>
              <a:t>Retirement</a:t>
            </a:r>
            <a:endParaRPr lang="en-US" b="1" dirty="0"/>
          </a:p>
        </p:txBody>
      </p:sp>
      <p:sp>
        <p:nvSpPr>
          <p:cNvPr id="3" name="Title 2"/>
          <p:cNvSpPr>
            <a:spLocks noGrp="1"/>
          </p:cNvSpPr>
          <p:nvPr>
            <p:ph type="title"/>
          </p:nvPr>
        </p:nvSpPr>
        <p:spPr>
          <a:xfrm>
            <a:off x="761999" y="0"/>
            <a:ext cx="8382000" cy="1444625"/>
          </a:xfrm>
        </p:spPr>
        <p:txBody>
          <a:bodyPr/>
          <a:lstStyle/>
          <a:p>
            <a:r>
              <a:rPr lang="en-IN" dirty="0"/>
              <a:t> Projected Benefit Obligation </a:t>
            </a:r>
            <a:r>
              <a:rPr lang="en-IN" sz="2400" dirty="0"/>
              <a:t>(cont. 2)</a:t>
            </a:r>
            <a:endParaRPr lang="en-US" sz="2400" dirty="0"/>
          </a:p>
        </p:txBody>
      </p:sp>
      <p:sp>
        <p:nvSpPr>
          <p:cNvPr id="24" name="Slide Number Placeholder 5">
            <a:extLst>
              <a:ext uri="{FF2B5EF4-FFF2-40B4-BE49-F238E27FC236}">
                <a16:creationId xmlns:a16="http://schemas.microsoft.com/office/drawing/2014/main" id="{0FCBF119-85BD-2A46-8596-A24FF492101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22</a:t>
            </a:fld>
            <a:endParaRPr lang="en-US" dirty="0"/>
          </a:p>
        </p:txBody>
      </p:sp>
    </p:spTree>
    <p:extLst>
      <p:ext uri="{BB962C8B-B14F-4D97-AF65-F5344CB8AC3E}">
        <p14:creationId xmlns:p14="http://schemas.microsoft.com/office/powerpoint/2010/main" val="98733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500"/>
                                        <p:tgtEl>
                                          <p:spTgt spid="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8" grpId="0"/>
      <p:bldP spid="19" grpId="0"/>
      <p:bldP spid="20" grpId="0"/>
      <p:bldP spid="21" grpId="0"/>
      <p:bldP spid="22" grpId="0"/>
      <p:bldP spid="27" grpId="0"/>
      <p:bldP spid="28" grpId="0"/>
      <p:bldP spid="29" grpId="0"/>
      <p:bldP spid="30"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Projected Benefit Obligation in 2020</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6" name="Content Placeholder 4"/>
          <p:cNvSpPr>
            <a:spLocks noGrp="1"/>
          </p:cNvSpPr>
          <p:nvPr>
            <p:ph idx="1"/>
          </p:nvPr>
        </p:nvSpPr>
        <p:spPr>
          <a:xfrm>
            <a:off x="761999" y="1299667"/>
            <a:ext cx="8013600" cy="5057775"/>
          </a:xfrm>
        </p:spPr>
        <p:txBody>
          <a:bodyPr>
            <a:normAutofit/>
          </a:bodyPr>
          <a:lstStyle/>
          <a:p>
            <a:endParaRPr lang="en-IN" dirty="0"/>
          </a:p>
          <a:p>
            <a:endParaRPr lang="en-IN" sz="2800" dirty="0"/>
          </a:p>
          <a:p>
            <a:endParaRPr lang="en-IN" dirty="0"/>
          </a:p>
          <a:p>
            <a:endParaRPr lang="en-IN" sz="2800" dirty="0"/>
          </a:p>
          <a:p>
            <a:endParaRPr lang="en-IN" dirty="0"/>
          </a:p>
          <a:p>
            <a:endParaRPr lang="en-IN" sz="2800" dirty="0"/>
          </a:p>
          <a:p>
            <a:endParaRPr lang="en-IN" sz="2600" dirty="0"/>
          </a:p>
          <a:p>
            <a:endParaRPr lang="en-IN" sz="2600" dirty="0"/>
          </a:p>
          <a:p>
            <a:pPr marL="0" indent="0">
              <a:buNone/>
            </a:pPr>
            <a:endParaRPr lang="en-IN" sz="2600" dirty="0"/>
          </a:p>
        </p:txBody>
      </p:sp>
      <p:sp>
        <p:nvSpPr>
          <p:cNvPr id="8" name="TextBox 7"/>
          <p:cNvSpPr txBox="1"/>
          <p:nvPr/>
        </p:nvSpPr>
        <p:spPr>
          <a:xfrm>
            <a:off x="4800600" y="2217241"/>
            <a:ext cx="4102100" cy="1200329"/>
          </a:xfrm>
          <a:prstGeom prst="rect">
            <a:avLst/>
          </a:prstGeom>
          <a:noFill/>
        </p:spPr>
        <p:txBody>
          <a:bodyPr wrap="square" rtlCol="0">
            <a:spAutoFit/>
          </a:bodyPr>
          <a:lstStyle/>
          <a:p>
            <a:pPr algn="ctr"/>
            <a:r>
              <a:rPr lang="en-IN" dirty="0"/>
              <a:t>1. Actuary estimates employee has</a:t>
            </a:r>
          </a:p>
          <a:p>
            <a:pPr algn="ctr"/>
            <a:r>
              <a:rPr lang="en-IN" dirty="0"/>
              <a:t>earned (as of 2020) retirement benefits of</a:t>
            </a:r>
          </a:p>
          <a:p>
            <a:pPr algn="ctr"/>
            <a:r>
              <a:rPr lang="en-IN" dirty="0"/>
              <a:t>1.5% </a:t>
            </a:r>
            <a:r>
              <a:rPr lang="en-IN" dirty="0">
                <a:solidFill>
                  <a:srgbClr val="C00000"/>
                </a:solidFill>
              </a:rPr>
              <a:t>× </a:t>
            </a:r>
            <a:r>
              <a:rPr lang="en-IN" b="1" dirty="0">
                <a:solidFill>
                  <a:srgbClr val="C00000"/>
                </a:solidFill>
              </a:rPr>
              <a:t>11 years </a:t>
            </a:r>
            <a:r>
              <a:rPr lang="en-IN" dirty="0"/>
              <a:t>× $400,000 =</a:t>
            </a:r>
          </a:p>
          <a:p>
            <a:pPr algn="ctr"/>
            <a:r>
              <a:rPr lang="en-IN" b="1" dirty="0">
                <a:solidFill>
                  <a:srgbClr val="C00000"/>
                </a:solidFill>
              </a:rPr>
              <a:t>$66,000 per year</a:t>
            </a:r>
            <a:endParaRPr lang="en-US" b="1" dirty="0">
              <a:solidFill>
                <a:srgbClr val="C00000"/>
              </a:solidFill>
            </a:endParaRPr>
          </a:p>
        </p:txBody>
      </p:sp>
      <p:sp>
        <p:nvSpPr>
          <p:cNvPr id="9" name="TextBox 8"/>
          <p:cNvSpPr txBox="1"/>
          <p:nvPr/>
        </p:nvSpPr>
        <p:spPr>
          <a:xfrm>
            <a:off x="1003300" y="2217241"/>
            <a:ext cx="3657600" cy="1200329"/>
          </a:xfrm>
          <a:prstGeom prst="rect">
            <a:avLst/>
          </a:prstGeom>
          <a:noFill/>
        </p:spPr>
        <p:txBody>
          <a:bodyPr wrap="square" rtlCol="0">
            <a:spAutoFit/>
          </a:bodyPr>
          <a:lstStyle/>
          <a:p>
            <a:pPr algn="ctr"/>
            <a:r>
              <a:rPr lang="en-IN" dirty="0"/>
              <a:t>3. Present value (</a:t>
            </a:r>
            <a:r>
              <a:rPr lang="en-IN" b="1" i="1" dirty="0">
                <a:solidFill>
                  <a:srgbClr val="C00000"/>
                </a:solidFill>
              </a:rPr>
              <a:t>n</a:t>
            </a:r>
            <a:r>
              <a:rPr lang="en-IN" b="1" dirty="0">
                <a:solidFill>
                  <a:srgbClr val="C00000"/>
                </a:solidFill>
              </a:rPr>
              <a:t> = 29</a:t>
            </a:r>
            <a:r>
              <a:rPr lang="en-IN" dirty="0"/>
              <a:t>, </a:t>
            </a:r>
            <a:r>
              <a:rPr lang="en-IN" i="1" dirty="0"/>
              <a:t>i</a:t>
            </a:r>
            <a:r>
              <a:rPr lang="en-IN" dirty="0"/>
              <a:t> = 6%) of</a:t>
            </a:r>
          </a:p>
          <a:p>
            <a:pPr algn="ctr"/>
            <a:r>
              <a:rPr lang="en-IN" dirty="0"/>
              <a:t>retirement benefits at 2020 is</a:t>
            </a:r>
          </a:p>
          <a:p>
            <a:pPr algn="ctr"/>
            <a:r>
              <a:rPr lang="en-IN" dirty="0"/>
              <a:t>$757,015 × .18456 =</a:t>
            </a:r>
          </a:p>
          <a:p>
            <a:pPr algn="ctr"/>
            <a:r>
              <a:rPr lang="en-IN" b="1" dirty="0">
                <a:solidFill>
                  <a:srgbClr val="C00000"/>
                </a:solidFill>
              </a:rPr>
              <a:t>$139,715 (PBO)</a:t>
            </a:r>
            <a:endParaRPr lang="en-US" b="1" dirty="0">
              <a:solidFill>
                <a:srgbClr val="C00000"/>
              </a:solidFill>
            </a:endParaRPr>
          </a:p>
        </p:txBody>
      </p:sp>
      <p:cxnSp>
        <p:nvCxnSpPr>
          <p:cNvPr id="10" name="Straight Connector 9"/>
          <p:cNvCxnSpPr/>
          <p:nvPr/>
        </p:nvCxnSpPr>
        <p:spPr>
          <a:xfrm>
            <a:off x="1054100" y="4522112"/>
            <a:ext cx="7620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054100" y="3918862"/>
            <a:ext cx="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674100" y="3918862"/>
            <a:ext cx="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791200" y="3918862"/>
            <a:ext cx="0" cy="6096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362200" y="3963312"/>
            <a:ext cx="0" cy="5207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60400" y="3531512"/>
            <a:ext cx="796000" cy="369332"/>
          </a:xfrm>
          <a:prstGeom prst="rect">
            <a:avLst/>
          </a:prstGeom>
          <a:noFill/>
        </p:spPr>
        <p:txBody>
          <a:bodyPr wrap="square" rtlCol="0">
            <a:spAutoFit/>
          </a:bodyPr>
          <a:lstStyle/>
          <a:p>
            <a:pPr algn="ctr"/>
            <a:r>
              <a:rPr lang="en-IN" dirty="0"/>
              <a:t>2010</a:t>
            </a:r>
            <a:endParaRPr lang="en-US" dirty="0"/>
          </a:p>
        </p:txBody>
      </p:sp>
      <p:sp>
        <p:nvSpPr>
          <p:cNvPr id="16" name="TextBox 15"/>
          <p:cNvSpPr txBox="1"/>
          <p:nvPr/>
        </p:nvSpPr>
        <p:spPr>
          <a:xfrm>
            <a:off x="1959900" y="3531512"/>
            <a:ext cx="796000" cy="369332"/>
          </a:xfrm>
          <a:prstGeom prst="rect">
            <a:avLst/>
          </a:prstGeom>
          <a:noFill/>
        </p:spPr>
        <p:txBody>
          <a:bodyPr wrap="square" rtlCol="0">
            <a:spAutoFit/>
          </a:bodyPr>
          <a:lstStyle/>
          <a:p>
            <a:pPr algn="ctr"/>
            <a:r>
              <a:rPr lang="en-IN" dirty="0"/>
              <a:t>2020</a:t>
            </a:r>
            <a:endParaRPr lang="en-US" dirty="0"/>
          </a:p>
        </p:txBody>
      </p:sp>
      <p:sp>
        <p:nvSpPr>
          <p:cNvPr id="17" name="TextBox 16"/>
          <p:cNvSpPr txBox="1"/>
          <p:nvPr/>
        </p:nvSpPr>
        <p:spPr>
          <a:xfrm>
            <a:off x="5388900" y="3531512"/>
            <a:ext cx="796000" cy="369332"/>
          </a:xfrm>
          <a:prstGeom prst="rect">
            <a:avLst/>
          </a:prstGeom>
          <a:noFill/>
        </p:spPr>
        <p:txBody>
          <a:bodyPr wrap="square" rtlCol="0">
            <a:spAutoFit/>
          </a:bodyPr>
          <a:lstStyle/>
          <a:p>
            <a:pPr algn="ctr"/>
            <a:r>
              <a:rPr lang="en-IN" dirty="0"/>
              <a:t>2049</a:t>
            </a:r>
            <a:endParaRPr lang="en-US" dirty="0"/>
          </a:p>
        </p:txBody>
      </p:sp>
      <p:sp>
        <p:nvSpPr>
          <p:cNvPr id="18" name="TextBox 17"/>
          <p:cNvSpPr txBox="1"/>
          <p:nvPr/>
        </p:nvSpPr>
        <p:spPr>
          <a:xfrm>
            <a:off x="8271800" y="3531512"/>
            <a:ext cx="796000" cy="369332"/>
          </a:xfrm>
          <a:prstGeom prst="rect">
            <a:avLst/>
          </a:prstGeom>
          <a:noFill/>
        </p:spPr>
        <p:txBody>
          <a:bodyPr wrap="square" rtlCol="0">
            <a:spAutoFit/>
          </a:bodyPr>
          <a:lstStyle/>
          <a:p>
            <a:pPr algn="ctr"/>
            <a:r>
              <a:rPr lang="en-IN" dirty="0"/>
              <a:t>2069</a:t>
            </a:r>
            <a:endParaRPr lang="en-US" dirty="0"/>
          </a:p>
        </p:txBody>
      </p:sp>
      <p:cxnSp>
        <p:nvCxnSpPr>
          <p:cNvPr id="20" name="Straight Arrow Connector 19"/>
          <p:cNvCxnSpPr/>
          <p:nvPr/>
        </p:nvCxnSpPr>
        <p:spPr>
          <a:xfrm flipH="1" flipV="1">
            <a:off x="5803107" y="4750712"/>
            <a:ext cx="1" cy="568166"/>
          </a:xfrm>
          <a:prstGeom prst="straightConnector1">
            <a:avLst/>
          </a:prstGeom>
          <a:ln w="28575" cmpd="sng">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95213" y="4534296"/>
            <a:ext cx="1059476" cy="369332"/>
          </a:xfrm>
          <a:prstGeom prst="rect">
            <a:avLst/>
          </a:prstGeom>
          <a:noFill/>
        </p:spPr>
        <p:txBody>
          <a:bodyPr wrap="square" rtlCol="0">
            <a:spAutoFit/>
          </a:bodyPr>
          <a:lstStyle/>
          <a:p>
            <a:pPr algn="ctr"/>
            <a:r>
              <a:rPr lang="en-IN" b="1" dirty="0">
                <a:solidFill>
                  <a:srgbClr val="C00000"/>
                </a:solidFill>
              </a:rPr>
              <a:t>11 years</a:t>
            </a:r>
          </a:p>
        </p:txBody>
      </p:sp>
      <p:sp>
        <p:nvSpPr>
          <p:cNvPr id="22" name="TextBox 21"/>
          <p:cNvSpPr txBox="1"/>
          <p:nvPr/>
        </p:nvSpPr>
        <p:spPr>
          <a:xfrm>
            <a:off x="3682373" y="4534296"/>
            <a:ext cx="1059476" cy="369332"/>
          </a:xfrm>
          <a:prstGeom prst="rect">
            <a:avLst/>
          </a:prstGeom>
          <a:noFill/>
        </p:spPr>
        <p:txBody>
          <a:bodyPr wrap="square" rtlCol="0">
            <a:spAutoFit/>
          </a:bodyPr>
          <a:lstStyle/>
          <a:p>
            <a:pPr algn="ctr"/>
            <a:r>
              <a:rPr lang="en-IN" b="1" dirty="0">
                <a:solidFill>
                  <a:srgbClr val="C00000"/>
                </a:solidFill>
              </a:rPr>
              <a:t>29 years</a:t>
            </a:r>
            <a:endParaRPr lang="en-US" b="1" dirty="0">
              <a:solidFill>
                <a:srgbClr val="C00000"/>
              </a:solidFill>
            </a:endParaRPr>
          </a:p>
        </p:txBody>
      </p:sp>
      <p:sp>
        <p:nvSpPr>
          <p:cNvPr id="23" name="TextBox 22"/>
          <p:cNvSpPr txBox="1"/>
          <p:nvPr/>
        </p:nvSpPr>
        <p:spPr>
          <a:xfrm>
            <a:off x="6510603" y="4534296"/>
            <a:ext cx="1706297" cy="369332"/>
          </a:xfrm>
          <a:prstGeom prst="rect">
            <a:avLst/>
          </a:prstGeom>
          <a:noFill/>
        </p:spPr>
        <p:txBody>
          <a:bodyPr wrap="square" rtlCol="0">
            <a:spAutoFit/>
          </a:bodyPr>
          <a:lstStyle/>
          <a:p>
            <a:pPr algn="ctr"/>
            <a:r>
              <a:rPr lang="en-IN" dirty="0"/>
              <a:t>20 years</a:t>
            </a:r>
          </a:p>
        </p:txBody>
      </p:sp>
      <p:sp>
        <p:nvSpPr>
          <p:cNvPr id="24" name="TextBox 23"/>
          <p:cNvSpPr txBox="1"/>
          <p:nvPr/>
        </p:nvSpPr>
        <p:spPr>
          <a:xfrm>
            <a:off x="2209800" y="4847066"/>
            <a:ext cx="1551179" cy="369332"/>
          </a:xfrm>
          <a:prstGeom prst="rect">
            <a:avLst/>
          </a:prstGeom>
          <a:noFill/>
        </p:spPr>
        <p:txBody>
          <a:bodyPr wrap="square" rtlCol="0">
            <a:spAutoFit/>
          </a:bodyPr>
          <a:lstStyle/>
          <a:p>
            <a:pPr algn="ctr"/>
            <a:r>
              <a:rPr lang="en-IN" b="1" dirty="0"/>
              <a:t>Service period</a:t>
            </a:r>
            <a:endParaRPr lang="en-US" b="1" dirty="0"/>
          </a:p>
        </p:txBody>
      </p:sp>
      <p:sp>
        <p:nvSpPr>
          <p:cNvPr id="25" name="TextBox 24"/>
          <p:cNvSpPr txBox="1"/>
          <p:nvPr/>
        </p:nvSpPr>
        <p:spPr>
          <a:xfrm>
            <a:off x="6602221" y="4847066"/>
            <a:ext cx="1551179" cy="369332"/>
          </a:xfrm>
          <a:prstGeom prst="rect">
            <a:avLst/>
          </a:prstGeom>
          <a:noFill/>
        </p:spPr>
        <p:txBody>
          <a:bodyPr wrap="square" rtlCol="0">
            <a:spAutoFit/>
          </a:bodyPr>
          <a:lstStyle/>
          <a:p>
            <a:pPr algn="ctr"/>
            <a:r>
              <a:rPr lang="en-IN" b="1" dirty="0"/>
              <a:t>Retirement</a:t>
            </a:r>
            <a:endParaRPr lang="en-US" b="1" dirty="0"/>
          </a:p>
        </p:txBody>
      </p:sp>
      <p:sp>
        <p:nvSpPr>
          <p:cNvPr id="3" name="Rectangle 2"/>
          <p:cNvSpPr/>
          <p:nvPr/>
        </p:nvSpPr>
        <p:spPr>
          <a:xfrm>
            <a:off x="660400" y="1143000"/>
            <a:ext cx="8331199" cy="769441"/>
          </a:xfrm>
          <a:prstGeom prst="rect">
            <a:avLst/>
          </a:prstGeom>
        </p:spPr>
        <p:txBody>
          <a:bodyPr wrap="square">
            <a:spAutoFit/>
          </a:bodyPr>
          <a:lstStyle/>
          <a:p>
            <a:r>
              <a:rPr lang="en-US" sz="2200" b="1" dirty="0"/>
              <a:t>If the actuary’s estimate of the final salary hasn’t changed, the PBO a year later at the end of </a:t>
            </a:r>
            <a:r>
              <a:rPr lang="en-US" sz="2200" b="1" dirty="0">
                <a:solidFill>
                  <a:srgbClr val="C00000"/>
                </a:solidFill>
              </a:rPr>
              <a:t>2020</a:t>
            </a:r>
            <a:r>
              <a:rPr lang="en-US" sz="2200" b="1" dirty="0"/>
              <a:t> would be $139,715 as demonstrated:</a:t>
            </a:r>
            <a:endParaRPr lang="en-IN" sz="2200" b="1" dirty="0"/>
          </a:p>
        </p:txBody>
      </p:sp>
      <p:sp>
        <p:nvSpPr>
          <p:cNvPr id="26" name="Rectangle 25"/>
          <p:cNvSpPr/>
          <p:nvPr/>
        </p:nvSpPr>
        <p:spPr>
          <a:xfrm>
            <a:off x="533400" y="5408711"/>
            <a:ext cx="2590800" cy="1200329"/>
          </a:xfrm>
          <a:prstGeom prst="rect">
            <a:avLst/>
          </a:prstGeom>
        </p:spPr>
        <p:txBody>
          <a:bodyPr wrap="square">
            <a:spAutoFit/>
          </a:bodyPr>
          <a:lstStyle/>
          <a:p>
            <a:pPr algn="ctr"/>
            <a:r>
              <a:rPr lang="en-US" dirty="0"/>
              <a:t>One more service year </a:t>
            </a:r>
          </a:p>
          <a:p>
            <a:pPr algn="ctr"/>
            <a:r>
              <a:rPr lang="en-US" dirty="0"/>
              <a:t>is included in the pension formula calculation (</a:t>
            </a:r>
            <a:r>
              <a:rPr lang="en-IN" b="1" dirty="0"/>
              <a:t>Service cost)</a:t>
            </a:r>
          </a:p>
        </p:txBody>
      </p:sp>
      <p:cxnSp>
        <p:nvCxnSpPr>
          <p:cNvPr id="4" name="Straight Arrow Connector 3"/>
          <p:cNvCxnSpPr/>
          <p:nvPr/>
        </p:nvCxnSpPr>
        <p:spPr>
          <a:xfrm flipV="1">
            <a:off x="1676400" y="4941391"/>
            <a:ext cx="0" cy="518219"/>
          </a:xfrm>
          <a:prstGeom prst="straightConnector1">
            <a:avLst/>
          </a:prstGeom>
          <a:ln w="28575">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24387" y="5360312"/>
            <a:ext cx="4443413" cy="1200329"/>
          </a:xfrm>
          <a:prstGeom prst="rect">
            <a:avLst/>
          </a:prstGeom>
          <a:noFill/>
        </p:spPr>
        <p:txBody>
          <a:bodyPr wrap="square" rtlCol="0">
            <a:spAutoFit/>
          </a:bodyPr>
          <a:lstStyle/>
          <a:p>
            <a:pPr algn="ctr"/>
            <a:r>
              <a:rPr lang="en-IN" dirty="0"/>
              <a:t>2. Present value (</a:t>
            </a:r>
            <a:r>
              <a:rPr lang="en-IN" i="1" dirty="0"/>
              <a:t>n</a:t>
            </a:r>
            <a:r>
              <a:rPr lang="en-IN" dirty="0"/>
              <a:t> = 20, </a:t>
            </a:r>
            <a:r>
              <a:rPr lang="en-IN" i="1" dirty="0"/>
              <a:t>i</a:t>
            </a:r>
            <a:r>
              <a:rPr lang="en-IN" dirty="0"/>
              <a:t> = 6%) of the retirement annuity at the retirement date is</a:t>
            </a:r>
          </a:p>
          <a:p>
            <a:pPr algn="ctr"/>
            <a:r>
              <a:rPr lang="en-IN" b="1" dirty="0">
                <a:solidFill>
                  <a:srgbClr val="C00000"/>
                </a:solidFill>
              </a:rPr>
              <a:t>$66,000 </a:t>
            </a:r>
            <a:r>
              <a:rPr lang="en-IN" dirty="0"/>
              <a:t>× 11.46992 =</a:t>
            </a:r>
          </a:p>
          <a:p>
            <a:pPr algn="ctr"/>
            <a:r>
              <a:rPr lang="en-IN" b="1" dirty="0"/>
              <a:t>$757,015</a:t>
            </a:r>
            <a:endParaRPr lang="en-US" b="1" dirty="0"/>
          </a:p>
        </p:txBody>
      </p:sp>
      <p:sp>
        <p:nvSpPr>
          <p:cNvPr id="29" name="Rectangle 28"/>
          <p:cNvSpPr/>
          <p:nvPr/>
        </p:nvSpPr>
        <p:spPr>
          <a:xfrm>
            <a:off x="2985389" y="5427345"/>
            <a:ext cx="1815211" cy="1200329"/>
          </a:xfrm>
          <a:prstGeom prst="rect">
            <a:avLst/>
          </a:prstGeom>
        </p:spPr>
        <p:txBody>
          <a:bodyPr wrap="square">
            <a:spAutoFit/>
          </a:bodyPr>
          <a:lstStyle/>
          <a:p>
            <a:pPr algn="ctr"/>
            <a:r>
              <a:rPr lang="en-US" dirty="0"/>
              <a:t>The employee is one year closer to retirement </a:t>
            </a:r>
            <a:br>
              <a:rPr lang="en-US" dirty="0"/>
            </a:br>
            <a:r>
              <a:rPr lang="en-US" dirty="0"/>
              <a:t>(</a:t>
            </a:r>
            <a:r>
              <a:rPr lang="en-IN" b="1" dirty="0"/>
              <a:t>Interest cost)</a:t>
            </a:r>
          </a:p>
        </p:txBody>
      </p:sp>
      <p:cxnSp>
        <p:nvCxnSpPr>
          <p:cNvPr id="30" name="Straight Arrow Connector 29"/>
          <p:cNvCxnSpPr/>
          <p:nvPr/>
        </p:nvCxnSpPr>
        <p:spPr>
          <a:xfrm flipV="1">
            <a:off x="4114800" y="4941391"/>
            <a:ext cx="0" cy="518219"/>
          </a:xfrm>
          <a:prstGeom prst="straightConnector1">
            <a:avLst/>
          </a:prstGeom>
          <a:ln w="28575">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860BD236-E759-3540-BDB5-5C0019960C0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23</a:t>
            </a:fld>
            <a:endParaRPr lang="en-US" dirty="0"/>
          </a:p>
        </p:txBody>
      </p:sp>
    </p:spTree>
    <p:extLst>
      <p:ext uri="{BB962C8B-B14F-4D97-AF65-F5344CB8AC3E}">
        <p14:creationId xmlns:p14="http://schemas.microsoft.com/office/powerpoint/2010/main" val="63276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fade">
                                      <p:cBhvr>
                                        <p:cTn id="12" dur="500"/>
                                        <p:tgtEl>
                                          <p:spTgt spid="26">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animEffect transition="in" filter="fade">
                                      <p:cBhvr>
                                        <p:cTn id="15" dur="500"/>
                                        <p:tgtEl>
                                          <p:spTgt spid="2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9">
                                            <p:txEl>
                                              <p:pRg st="0" end="0"/>
                                            </p:txEl>
                                          </p:spTgt>
                                        </p:tgtEl>
                                        <p:attrNameLst>
                                          <p:attrName>style.visibility</p:attrName>
                                        </p:attrNameLst>
                                      </p:cBhvr>
                                      <p:to>
                                        <p:strVal val="visible"/>
                                      </p:to>
                                    </p:set>
                                    <p:animEffect transition="in" filter="fade">
                                      <p:cBhvr>
                                        <p:cTn id="18" dur="500"/>
                                        <p:tgtEl>
                                          <p:spTgt spid="29">
                                            <p:txEl>
                                              <p:pRg st="0" end="0"/>
                                            </p:txEl>
                                          </p:spTgt>
                                        </p:tgtEl>
                                      </p:cBhvr>
                                    </p:animEffect>
                                  </p:childTnLst>
                                </p:cTn>
                              </p:par>
                            </p:childTnLst>
                          </p:cTn>
                        </p:par>
                        <p:par>
                          <p:cTn id="19" fill="hold">
                            <p:stCondLst>
                              <p:cond delay="500"/>
                            </p:stCondLst>
                            <p:childTnLst>
                              <p:par>
                                <p:cTn id="20" presetID="22" presetClass="entr" presetSubtype="4"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par>
                                <p:cTn id="23" presetID="2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Five Events That Might Cause Change in PBO Balance </a:t>
            </a:r>
          </a:p>
        </p:txBody>
      </p:sp>
      <p:sp>
        <p:nvSpPr>
          <p:cNvPr id="5" name="Content Placeholder 4"/>
          <p:cNvSpPr>
            <a:spLocks noGrp="1"/>
          </p:cNvSpPr>
          <p:nvPr>
            <p:ph idx="1"/>
          </p:nvPr>
        </p:nvSpPr>
        <p:spPr/>
        <p:txBody>
          <a:bodyPr>
            <a:normAutofit/>
          </a:bodyPr>
          <a:lstStyle/>
          <a:p>
            <a:pPr marL="0" indent="0">
              <a:buNone/>
            </a:pPr>
            <a:r>
              <a:rPr lang="en-IN" dirty="0"/>
              <a:t>1) </a:t>
            </a:r>
            <a:r>
              <a:rPr lang="en-IN" b="1" dirty="0">
                <a:solidFill>
                  <a:srgbClr val="C00000"/>
                </a:solidFill>
              </a:rPr>
              <a:t>Service cost</a:t>
            </a:r>
          </a:p>
          <a:p>
            <a:pPr marL="795338" lvl="1" indent="-338138">
              <a:buFont typeface="Lucida Grande"/>
              <a:buChar char="–"/>
            </a:pPr>
            <a:r>
              <a:rPr lang="en-US" sz="2800" dirty="0"/>
              <a:t>Each year’s service adds to the obligation to pay benefits</a:t>
            </a:r>
          </a:p>
          <a:p>
            <a:pPr marL="795338" lvl="1" indent="-338138">
              <a:buFont typeface="Lucida Grande"/>
              <a:buChar char="–"/>
            </a:pPr>
            <a:r>
              <a:rPr lang="en-US" sz="2800" dirty="0"/>
              <a:t>This represents the increase in the projected benefit obligation attributable to employee service performed during the period</a:t>
            </a:r>
          </a:p>
          <a:p>
            <a:pPr marL="0" indent="0">
              <a:buNone/>
            </a:pPr>
            <a:r>
              <a:rPr lang="en-IN" dirty="0">
                <a:solidFill>
                  <a:srgbClr val="000000"/>
                </a:solidFill>
              </a:rPr>
              <a:t>2)</a:t>
            </a:r>
            <a:r>
              <a:rPr lang="en-IN" b="1" dirty="0">
                <a:solidFill>
                  <a:srgbClr val="000000"/>
                </a:solidFill>
              </a:rPr>
              <a:t> </a:t>
            </a:r>
            <a:r>
              <a:rPr lang="en-IN" b="1" dirty="0">
                <a:solidFill>
                  <a:srgbClr val="C00000"/>
                </a:solidFill>
              </a:rPr>
              <a:t>Interest cost</a:t>
            </a:r>
          </a:p>
          <a:p>
            <a:pPr marL="795338" lvl="1" indent="-338138">
              <a:buFont typeface="Lucida Grande"/>
              <a:buChar char="–"/>
            </a:pPr>
            <a:r>
              <a:rPr lang="en-IN" sz="2800" dirty="0"/>
              <a:t>Interest accrues on PBO balance each year</a:t>
            </a:r>
          </a:p>
          <a:p>
            <a:pPr marL="795338" lvl="1" indent="-338138">
              <a:buFont typeface="Lucida Grande"/>
              <a:buChar char="–"/>
            </a:pPr>
            <a:r>
              <a:rPr lang="en-IN" sz="2800" dirty="0"/>
              <a:t>Calculated as the assumed </a:t>
            </a:r>
            <a:r>
              <a:rPr lang="en-IN" sz="2800" b="1" dirty="0"/>
              <a:t>discount rate multiplied by the projected benefit obligation </a:t>
            </a:r>
            <a:r>
              <a:rPr lang="en-IN" sz="2800" dirty="0"/>
              <a:t>at the beginning of the year</a:t>
            </a:r>
          </a:p>
          <a:p>
            <a:endParaRPr lang="en-IN" dirty="0"/>
          </a:p>
          <a:p>
            <a:endParaRPr lang="en-IN" sz="2400" dirty="0"/>
          </a:p>
          <a:p>
            <a:endParaRPr lang="en-IN" b="1" dirty="0">
              <a:solidFill>
                <a:schemeClr val="accent6">
                  <a:lumMod val="50000"/>
                </a:schemeClr>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6" name="Slide Number Placeholder 5">
            <a:extLst>
              <a:ext uri="{FF2B5EF4-FFF2-40B4-BE49-F238E27FC236}">
                <a16:creationId xmlns:a16="http://schemas.microsoft.com/office/drawing/2014/main" id="{2EF4A520-D76E-8148-8689-76B71144C50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24</a:t>
            </a:fld>
            <a:endParaRPr lang="en-US" dirty="0"/>
          </a:p>
        </p:txBody>
      </p:sp>
    </p:spTree>
    <p:extLst>
      <p:ext uri="{BB962C8B-B14F-4D97-AF65-F5344CB8AC3E}">
        <p14:creationId xmlns:p14="http://schemas.microsoft.com/office/powerpoint/2010/main" val="3006786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Five Events That Might Cause Change in </a:t>
            </a:r>
            <a:br>
              <a:rPr lang="en-IN" dirty="0"/>
            </a:br>
            <a:r>
              <a:rPr lang="en-IN" dirty="0"/>
              <a:t>PBO Balance </a:t>
            </a:r>
            <a:r>
              <a:rPr lang="en-IN" sz="2400" dirty="0"/>
              <a:t>(continued)</a:t>
            </a:r>
          </a:p>
        </p:txBody>
      </p:sp>
      <p:sp>
        <p:nvSpPr>
          <p:cNvPr id="5" name="Content Placeholder 4"/>
          <p:cNvSpPr>
            <a:spLocks noGrp="1"/>
          </p:cNvSpPr>
          <p:nvPr>
            <p:ph idx="1"/>
          </p:nvPr>
        </p:nvSpPr>
        <p:spPr>
          <a:xfrm>
            <a:off x="761999" y="1444626"/>
            <a:ext cx="8013600" cy="5260974"/>
          </a:xfrm>
        </p:spPr>
        <p:txBody>
          <a:bodyPr>
            <a:normAutofit/>
          </a:bodyPr>
          <a:lstStyle/>
          <a:p>
            <a:pPr marL="0" indent="0">
              <a:buNone/>
            </a:pPr>
            <a:r>
              <a:rPr lang="en-IN" dirty="0">
                <a:solidFill>
                  <a:srgbClr val="000000"/>
                </a:solidFill>
              </a:rPr>
              <a:t>3) </a:t>
            </a:r>
            <a:r>
              <a:rPr lang="en-IN" b="1" dirty="0">
                <a:solidFill>
                  <a:srgbClr val="C00000"/>
                </a:solidFill>
              </a:rPr>
              <a:t>Prior service cost</a:t>
            </a:r>
          </a:p>
          <a:p>
            <a:pPr marL="795338" lvl="1" indent="-338138">
              <a:buFont typeface="Lucida Grande"/>
              <a:buChar char="–"/>
            </a:pPr>
            <a:r>
              <a:rPr lang="en-US" sz="2800" dirty="0"/>
              <a:t>When a pension plan is amended, credit often is given for employee service rendered in prior years. The cost of doing so is called </a:t>
            </a:r>
            <a:r>
              <a:rPr lang="en-US" sz="2800" b="1" i="1" dirty="0">
                <a:solidFill>
                  <a:srgbClr val="C00000"/>
                </a:solidFill>
              </a:rPr>
              <a:t>prior service cost</a:t>
            </a:r>
            <a:endParaRPr lang="en-US" sz="2800" dirty="0"/>
          </a:p>
          <a:p>
            <a:pPr marL="0" indent="0">
              <a:buNone/>
            </a:pPr>
            <a:r>
              <a:rPr lang="en-IN" b="1" dirty="0">
                <a:solidFill>
                  <a:srgbClr val="C00000"/>
                </a:solidFill>
              </a:rPr>
              <a:t>Example</a:t>
            </a:r>
          </a:p>
          <a:p>
            <a:pPr marL="0" indent="0">
              <a:buNone/>
            </a:pPr>
            <a:r>
              <a:rPr lang="en-IN" dirty="0"/>
              <a:t>Global Communications in our illustration revised the pension formula. The formula’s salary percentage is increased in 2020 from 1.5% to 1.7%.</a:t>
            </a:r>
          </a:p>
          <a:p>
            <a:pPr marL="0" indent="0">
              <a:buNone/>
            </a:pPr>
            <a:endParaRPr lang="en-IN" dirty="0"/>
          </a:p>
          <a:p>
            <a:pPr marL="0" indent="0">
              <a:buNone/>
            </a:pPr>
            <a:endParaRPr lang="en-IN" dirty="0"/>
          </a:p>
          <a:p>
            <a:pPr marL="0" indent="0">
              <a:buNone/>
            </a:pPr>
            <a:endParaRPr lang="en-IN" dirty="0"/>
          </a:p>
          <a:p>
            <a:endParaRPr lang="en-IN" b="1" dirty="0">
              <a:solidFill>
                <a:schemeClr val="accent6">
                  <a:lumMod val="50000"/>
                </a:schemeClr>
              </a:solidFill>
            </a:endParaRPr>
          </a:p>
          <a:p>
            <a:pPr marL="0" indent="0">
              <a:buNone/>
            </a:pPr>
            <a:endParaRPr lang="en-IN" b="1" dirty="0">
              <a:solidFill>
                <a:schemeClr val="accent6">
                  <a:lumMod val="50000"/>
                </a:schemeClr>
              </a:solidFill>
            </a:endParaRPr>
          </a:p>
          <a:p>
            <a:endParaRPr lang="en-IN" b="1" dirty="0">
              <a:solidFill>
                <a:schemeClr val="accent6">
                  <a:lumMod val="50000"/>
                </a:schemeClr>
              </a:solidFill>
            </a:endParaRPr>
          </a:p>
          <a:p>
            <a:endParaRPr lang="en-IN" b="1" dirty="0">
              <a:solidFill>
                <a:schemeClr val="accent6">
                  <a:lumMod val="50000"/>
                </a:schemeClr>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2" name="TextBox 1"/>
          <p:cNvSpPr txBox="1"/>
          <p:nvPr/>
        </p:nvSpPr>
        <p:spPr>
          <a:xfrm>
            <a:off x="1524000" y="5508248"/>
            <a:ext cx="6705600" cy="892552"/>
          </a:xfrm>
          <a:prstGeom prst="rect">
            <a:avLst/>
          </a:prstGeom>
          <a:solidFill>
            <a:schemeClr val="accent5">
              <a:lumMod val="40000"/>
              <a:lumOff val="60000"/>
            </a:schemeClr>
          </a:solidFill>
        </p:spPr>
        <p:txBody>
          <a:bodyPr wrap="square" rtlCol="0">
            <a:spAutoFit/>
          </a:bodyPr>
          <a:lstStyle/>
          <a:p>
            <a:pPr algn="ctr"/>
            <a:r>
              <a:rPr lang="en-IN" sz="2600" b="1" dirty="0">
                <a:solidFill>
                  <a:srgbClr val="CC0066"/>
                </a:solidFill>
              </a:rPr>
              <a:t>1.7%</a:t>
            </a:r>
            <a:r>
              <a:rPr lang="en-IN" sz="2600" dirty="0"/>
              <a:t> × Service years × Final year’s salary</a:t>
            </a:r>
          </a:p>
          <a:p>
            <a:pPr algn="ctr"/>
            <a:r>
              <a:rPr lang="en-IN" sz="2600" dirty="0"/>
              <a:t>(revised pension formula)</a:t>
            </a:r>
            <a:endParaRPr lang="en-US" sz="2600" dirty="0"/>
          </a:p>
        </p:txBody>
      </p:sp>
      <p:sp>
        <p:nvSpPr>
          <p:cNvPr id="6" name="Slide Number Placeholder 5">
            <a:extLst>
              <a:ext uri="{FF2B5EF4-FFF2-40B4-BE49-F238E27FC236}">
                <a16:creationId xmlns:a16="http://schemas.microsoft.com/office/drawing/2014/main" id="{5A009E21-962C-3C4B-9E93-5645395741B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25</a:t>
            </a:fld>
            <a:endParaRPr lang="en-US" dirty="0"/>
          </a:p>
        </p:txBody>
      </p:sp>
    </p:spTree>
    <p:extLst>
      <p:ext uri="{BB962C8B-B14F-4D97-AF65-F5344CB8AC3E}">
        <p14:creationId xmlns:p14="http://schemas.microsoft.com/office/powerpoint/2010/main" val="409626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09600" y="0"/>
            <a:ext cx="8382000" cy="1444625"/>
          </a:xfrm>
        </p:spPr>
        <p:txBody>
          <a:bodyPr>
            <a:normAutofit/>
          </a:bodyPr>
          <a:lstStyle/>
          <a:p>
            <a:pPr marL="0" indent="0"/>
            <a:r>
              <a:rPr lang="en-IN" dirty="0"/>
              <a:t>Prior Service Cost</a:t>
            </a:r>
          </a:p>
        </p:txBody>
      </p:sp>
      <p:sp>
        <p:nvSpPr>
          <p:cNvPr id="5" name="Content Placeholder 4"/>
          <p:cNvSpPr>
            <a:spLocks noGrp="1"/>
          </p:cNvSpPr>
          <p:nvPr>
            <p:ph idx="1"/>
          </p:nvPr>
        </p:nvSpPr>
        <p:spPr/>
        <p:txBody>
          <a:bodyPr>
            <a:normAutofit/>
          </a:bodyPr>
          <a:lstStyle/>
          <a:p>
            <a:r>
              <a:rPr lang="en-IN" dirty="0"/>
              <a:t>Cost increase in the PBO as a result of making an amendment retroactive	</a:t>
            </a:r>
          </a:p>
          <a:p>
            <a:pPr marL="747713" indent="-747713">
              <a:buNone/>
              <a:tabLst>
                <a:tab pos="454025" algn="l"/>
              </a:tabLst>
            </a:pPr>
            <a:r>
              <a:rPr lang="en-IN" dirty="0"/>
              <a:t>	– That is, previous benefits are </a:t>
            </a:r>
            <a:r>
              <a:rPr lang="en-IN" b="1" dirty="0">
                <a:solidFill>
                  <a:srgbClr val="C00000"/>
                </a:solidFill>
              </a:rPr>
              <a:t>recalculated</a:t>
            </a:r>
            <a:r>
              <a:rPr lang="en-IN" dirty="0"/>
              <a:t> using the “more generous” formula in addition to applying it to future years’ service</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2" name="Left Brace 1"/>
          <p:cNvSpPr/>
          <p:nvPr/>
        </p:nvSpPr>
        <p:spPr>
          <a:xfrm rot="16200000">
            <a:off x="6080123" y="3436674"/>
            <a:ext cx="412755" cy="387927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Box 3"/>
          <p:cNvSpPr txBox="1"/>
          <p:nvPr/>
        </p:nvSpPr>
        <p:spPr>
          <a:xfrm>
            <a:off x="5194300" y="5671588"/>
            <a:ext cx="2209800" cy="677108"/>
          </a:xfrm>
          <a:prstGeom prst="rect">
            <a:avLst/>
          </a:prstGeom>
          <a:noFill/>
        </p:spPr>
        <p:txBody>
          <a:bodyPr wrap="square" rtlCol="0">
            <a:spAutoFit/>
          </a:bodyPr>
          <a:lstStyle/>
          <a:p>
            <a:pPr algn="ctr"/>
            <a:r>
              <a:rPr lang="en-US" sz="2000" b="1" dirty="0">
                <a:solidFill>
                  <a:srgbClr val="C00000"/>
                </a:solidFill>
              </a:rPr>
              <a:t>$15,976</a:t>
            </a:r>
          </a:p>
          <a:p>
            <a:pPr algn="ctr"/>
            <a:r>
              <a:rPr lang="en-US" dirty="0"/>
              <a:t>Prior service cost</a:t>
            </a:r>
          </a:p>
        </p:txBody>
      </p:sp>
      <p:sp>
        <p:nvSpPr>
          <p:cNvPr id="3" name="TextBox 2"/>
          <p:cNvSpPr txBox="1"/>
          <p:nvPr/>
        </p:nvSpPr>
        <p:spPr>
          <a:xfrm>
            <a:off x="1472959" y="3886200"/>
            <a:ext cx="2914555" cy="369332"/>
          </a:xfrm>
          <a:prstGeom prst="rect">
            <a:avLst/>
          </a:prstGeom>
          <a:noFill/>
        </p:spPr>
        <p:txBody>
          <a:bodyPr wrap="square" rtlCol="0">
            <a:spAutoFit/>
          </a:bodyPr>
          <a:lstStyle/>
          <a:p>
            <a:pPr algn="ctr"/>
            <a:r>
              <a:rPr lang="en-US" b="1" dirty="0"/>
              <a:t>PBO without Amendment</a:t>
            </a:r>
          </a:p>
        </p:txBody>
      </p:sp>
      <p:sp>
        <p:nvSpPr>
          <p:cNvPr id="10" name="TextBox 9"/>
          <p:cNvSpPr txBox="1"/>
          <p:nvPr/>
        </p:nvSpPr>
        <p:spPr>
          <a:xfrm>
            <a:off x="5334000" y="3886200"/>
            <a:ext cx="2914555" cy="369332"/>
          </a:xfrm>
          <a:prstGeom prst="rect">
            <a:avLst/>
          </a:prstGeom>
          <a:noFill/>
        </p:spPr>
        <p:txBody>
          <a:bodyPr wrap="square" rtlCol="0">
            <a:spAutoFit/>
          </a:bodyPr>
          <a:lstStyle/>
          <a:p>
            <a:pPr algn="ctr"/>
            <a:r>
              <a:rPr lang="en-US" b="1" dirty="0"/>
              <a:t>PBO with Amendment</a:t>
            </a:r>
          </a:p>
        </p:txBody>
      </p:sp>
      <p:sp>
        <p:nvSpPr>
          <p:cNvPr id="12" name="TextBox 11"/>
          <p:cNvSpPr txBox="1"/>
          <p:nvPr/>
        </p:nvSpPr>
        <p:spPr>
          <a:xfrm>
            <a:off x="990601" y="4166116"/>
            <a:ext cx="3048000" cy="369332"/>
          </a:xfrm>
          <a:prstGeom prst="rect">
            <a:avLst/>
          </a:prstGeom>
          <a:noFill/>
        </p:spPr>
        <p:txBody>
          <a:bodyPr wrap="square" rtlCol="0">
            <a:spAutoFit/>
          </a:bodyPr>
          <a:lstStyle/>
          <a:p>
            <a:r>
              <a:rPr lang="nn-NO" dirty="0"/>
              <a:t>1. 1.5% × 10 yrs. × $400,000</a:t>
            </a:r>
          </a:p>
        </p:txBody>
      </p:sp>
      <p:sp>
        <p:nvSpPr>
          <p:cNvPr id="13" name="TextBox 12"/>
          <p:cNvSpPr txBox="1"/>
          <p:nvPr/>
        </p:nvSpPr>
        <p:spPr>
          <a:xfrm>
            <a:off x="990601" y="4483100"/>
            <a:ext cx="3048000" cy="369332"/>
          </a:xfrm>
          <a:prstGeom prst="rect">
            <a:avLst/>
          </a:prstGeom>
          <a:noFill/>
        </p:spPr>
        <p:txBody>
          <a:bodyPr wrap="square" rtlCol="0">
            <a:spAutoFit/>
          </a:bodyPr>
          <a:lstStyle/>
          <a:p>
            <a:r>
              <a:rPr lang="nn-NO" dirty="0"/>
              <a:t>2. $60,000 × 11.46992</a:t>
            </a:r>
          </a:p>
        </p:txBody>
      </p:sp>
      <p:sp>
        <p:nvSpPr>
          <p:cNvPr id="14" name="TextBox 13"/>
          <p:cNvSpPr txBox="1"/>
          <p:nvPr/>
        </p:nvSpPr>
        <p:spPr>
          <a:xfrm>
            <a:off x="990600" y="4787900"/>
            <a:ext cx="3048001" cy="369332"/>
          </a:xfrm>
          <a:prstGeom prst="rect">
            <a:avLst/>
          </a:prstGeom>
          <a:noFill/>
        </p:spPr>
        <p:txBody>
          <a:bodyPr wrap="square" rtlCol="0">
            <a:spAutoFit/>
          </a:bodyPr>
          <a:lstStyle/>
          <a:p>
            <a:r>
              <a:rPr lang="nn-NO" dirty="0"/>
              <a:t>3. $688,195 × .17411</a:t>
            </a:r>
          </a:p>
        </p:txBody>
      </p:sp>
      <p:sp>
        <p:nvSpPr>
          <p:cNvPr id="15" name="TextBox 14"/>
          <p:cNvSpPr txBox="1"/>
          <p:nvPr/>
        </p:nvSpPr>
        <p:spPr>
          <a:xfrm>
            <a:off x="3619500" y="4166116"/>
            <a:ext cx="1175135" cy="369332"/>
          </a:xfrm>
          <a:prstGeom prst="rect">
            <a:avLst/>
          </a:prstGeom>
          <a:noFill/>
        </p:spPr>
        <p:txBody>
          <a:bodyPr wrap="square" rtlCol="0">
            <a:spAutoFit/>
          </a:bodyPr>
          <a:lstStyle/>
          <a:p>
            <a:pPr algn="r"/>
            <a:r>
              <a:rPr lang="nn-NO" dirty="0"/>
              <a:t>= $ 60,000</a:t>
            </a:r>
          </a:p>
        </p:txBody>
      </p:sp>
      <p:sp>
        <p:nvSpPr>
          <p:cNvPr id="16" name="TextBox 15"/>
          <p:cNvSpPr txBox="1"/>
          <p:nvPr/>
        </p:nvSpPr>
        <p:spPr>
          <a:xfrm>
            <a:off x="3507951" y="4483100"/>
            <a:ext cx="1292649" cy="369332"/>
          </a:xfrm>
          <a:prstGeom prst="rect">
            <a:avLst/>
          </a:prstGeom>
          <a:noFill/>
        </p:spPr>
        <p:txBody>
          <a:bodyPr wrap="square" rtlCol="0">
            <a:spAutoFit/>
          </a:bodyPr>
          <a:lstStyle/>
          <a:p>
            <a:pPr algn="r"/>
            <a:r>
              <a:rPr lang="nn-NO" dirty="0"/>
              <a:t>= 688,195</a:t>
            </a:r>
          </a:p>
        </p:txBody>
      </p:sp>
      <p:sp>
        <p:nvSpPr>
          <p:cNvPr id="17" name="TextBox 16"/>
          <p:cNvSpPr txBox="1"/>
          <p:nvPr/>
        </p:nvSpPr>
        <p:spPr>
          <a:xfrm>
            <a:off x="3520651" y="4787900"/>
            <a:ext cx="1292649" cy="369332"/>
          </a:xfrm>
          <a:prstGeom prst="rect">
            <a:avLst/>
          </a:prstGeom>
          <a:noFill/>
        </p:spPr>
        <p:txBody>
          <a:bodyPr wrap="square" rtlCol="0">
            <a:spAutoFit/>
          </a:bodyPr>
          <a:lstStyle/>
          <a:p>
            <a:pPr algn="r"/>
            <a:r>
              <a:rPr lang="nn-NO" dirty="0"/>
              <a:t> = 119,822</a:t>
            </a:r>
          </a:p>
        </p:txBody>
      </p:sp>
      <p:sp>
        <p:nvSpPr>
          <p:cNvPr id="18" name="TextBox 17"/>
          <p:cNvSpPr txBox="1"/>
          <p:nvPr/>
        </p:nvSpPr>
        <p:spPr>
          <a:xfrm>
            <a:off x="5029201" y="4166116"/>
            <a:ext cx="3048000" cy="369332"/>
          </a:xfrm>
          <a:prstGeom prst="rect">
            <a:avLst/>
          </a:prstGeom>
          <a:noFill/>
        </p:spPr>
        <p:txBody>
          <a:bodyPr wrap="square" rtlCol="0">
            <a:spAutoFit/>
          </a:bodyPr>
          <a:lstStyle/>
          <a:p>
            <a:r>
              <a:rPr lang="nn-NO" b="1" dirty="0">
                <a:solidFill>
                  <a:srgbClr val="EC008C"/>
                </a:solidFill>
              </a:rPr>
              <a:t>1.7%</a:t>
            </a:r>
            <a:r>
              <a:rPr lang="nn-NO" dirty="0">
                <a:solidFill>
                  <a:srgbClr val="EC008C"/>
                </a:solidFill>
              </a:rPr>
              <a:t> </a:t>
            </a:r>
            <a:r>
              <a:rPr lang="nn-NO" dirty="0"/>
              <a:t>× 10 yrs. × $400,000</a:t>
            </a:r>
          </a:p>
        </p:txBody>
      </p:sp>
      <p:sp>
        <p:nvSpPr>
          <p:cNvPr id="19" name="TextBox 18"/>
          <p:cNvSpPr txBox="1"/>
          <p:nvPr/>
        </p:nvSpPr>
        <p:spPr>
          <a:xfrm>
            <a:off x="5029201" y="4483100"/>
            <a:ext cx="3048000" cy="369332"/>
          </a:xfrm>
          <a:prstGeom prst="rect">
            <a:avLst/>
          </a:prstGeom>
          <a:noFill/>
        </p:spPr>
        <p:txBody>
          <a:bodyPr wrap="square" rtlCol="0">
            <a:spAutoFit/>
          </a:bodyPr>
          <a:lstStyle/>
          <a:p>
            <a:r>
              <a:rPr lang="nn-NO" dirty="0"/>
              <a:t>$68,000 × 11.46992</a:t>
            </a:r>
          </a:p>
        </p:txBody>
      </p:sp>
      <p:sp>
        <p:nvSpPr>
          <p:cNvPr id="20" name="TextBox 19"/>
          <p:cNvSpPr txBox="1"/>
          <p:nvPr/>
        </p:nvSpPr>
        <p:spPr>
          <a:xfrm>
            <a:off x="5029200" y="4787900"/>
            <a:ext cx="3048001" cy="369332"/>
          </a:xfrm>
          <a:prstGeom prst="rect">
            <a:avLst/>
          </a:prstGeom>
          <a:noFill/>
        </p:spPr>
        <p:txBody>
          <a:bodyPr wrap="square" rtlCol="0">
            <a:spAutoFit/>
          </a:bodyPr>
          <a:lstStyle/>
          <a:p>
            <a:r>
              <a:rPr lang="nn-NO" dirty="0"/>
              <a:t>$779,955 × .17411</a:t>
            </a:r>
          </a:p>
        </p:txBody>
      </p:sp>
      <p:sp>
        <p:nvSpPr>
          <p:cNvPr id="21" name="TextBox 20"/>
          <p:cNvSpPr txBox="1"/>
          <p:nvPr/>
        </p:nvSpPr>
        <p:spPr>
          <a:xfrm>
            <a:off x="7416800" y="4166116"/>
            <a:ext cx="1175135" cy="369332"/>
          </a:xfrm>
          <a:prstGeom prst="rect">
            <a:avLst/>
          </a:prstGeom>
          <a:noFill/>
        </p:spPr>
        <p:txBody>
          <a:bodyPr wrap="square" rtlCol="0">
            <a:spAutoFit/>
          </a:bodyPr>
          <a:lstStyle/>
          <a:p>
            <a:pPr algn="r"/>
            <a:r>
              <a:rPr lang="nn-NO" dirty="0"/>
              <a:t>= $ 68,000</a:t>
            </a:r>
          </a:p>
        </p:txBody>
      </p:sp>
      <p:sp>
        <p:nvSpPr>
          <p:cNvPr id="22" name="TextBox 21"/>
          <p:cNvSpPr txBox="1"/>
          <p:nvPr/>
        </p:nvSpPr>
        <p:spPr>
          <a:xfrm>
            <a:off x="7305251" y="4483100"/>
            <a:ext cx="1292649" cy="369332"/>
          </a:xfrm>
          <a:prstGeom prst="rect">
            <a:avLst/>
          </a:prstGeom>
          <a:noFill/>
        </p:spPr>
        <p:txBody>
          <a:bodyPr wrap="square" rtlCol="0">
            <a:spAutoFit/>
          </a:bodyPr>
          <a:lstStyle/>
          <a:p>
            <a:pPr algn="r"/>
            <a:r>
              <a:rPr lang="nn-NO" dirty="0"/>
              <a:t>= 779,955</a:t>
            </a:r>
          </a:p>
        </p:txBody>
      </p:sp>
      <p:sp>
        <p:nvSpPr>
          <p:cNvPr id="23" name="TextBox 22"/>
          <p:cNvSpPr txBox="1"/>
          <p:nvPr/>
        </p:nvSpPr>
        <p:spPr>
          <a:xfrm>
            <a:off x="7317951" y="4787900"/>
            <a:ext cx="1292649" cy="369332"/>
          </a:xfrm>
          <a:prstGeom prst="rect">
            <a:avLst/>
          </a:prstGeom>
          <a:noFill/>
        </p:spPr>
        <p:txBody>
          <a:bodyPr wrap="square" rtlCol="0">
            <a:spAutoFit/>
          </a:bodyPr>
          <a:lstStyle/>
          <a:p>
            <a:pPr algn="r"/>
            <a:r>
              <a:rPr lang="nn-NO" dirty="0"/>
              <a:t> = 135,798</a:t>
            </a:r>
          </a:p>
        </p:txBody>
      </p:sp>
      <p:cxnSp>
        <p:nvCxnSpPr>
          <p:cNvPr id="8" name="Straight Connector 7"/>
          <p:cNvCxnSpPr/>
          <p:nvPr/>
        </p:nvCxnSpPr>
        <p:spPr>
          <a:xfrm>
            <a:off x="3898900" y="51254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98900" y="51508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715251" y="51254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715251" y="51508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7B222718-5820-C74F-B484-6010B1F1165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26</a:t>
            </a:fld>
            <a:endParaRPr lang="en-US" dirty="0"/>
          </a:p>
        </p:txBody>
      </p:sp>
    </p:spTree>
    <p:extLst>
      <p:ext uri="{BB962C8B-B14F-4D97-AF65-F5344CB8AC3E}">
        <p14:creationId xmlns:p14="http://schemas.microsoft.com/office/powerpoint/2010/main" val="19416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500"/>
                            </p:stCondLst>
                            <p:childTnLst>
                              <p:par>
                                <p:cTn id="65" presetID="22" presetClass="entr" presetSubtype="1" fill="hold" grpId="0" nodeType="after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wipe(up)">
                                      <p:cBhvr>
                                        <p:cTn id="67" dur="500"/>
                                        <p:tgtEl>
                                          <p:spTgt spid="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p:bldP spid="10"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25600" y="1295400"/>
            <a:ext cx="8013600" cy="5057775"/>
          </a:xfrm>
        </p:spPr>
        <p:txBody>
          <a:bodyPr>
            <a:normAutofit/>
          </a:bodyPr>
          <a:lstStyle/>
          <a:p>
            <a:pPr marL="0" indent="0">
              <a:buNone/>
            </a:pPr>
            <a:r>
              <a:rPr lang="en-IN" sz="2400" b="1" dirty="0">
                <a:solidFill>
                  <a:srgbClr val="C00000"/>
                </a:solidFill>
              </a:rPr>
              <a:t>Increase in the PBO as a result of making an amendment retroactive</a:t>
            </a:r>
          </a:p>
          <a:p>
            <a:endParaRPr lang="en-IN" b="1" dirty="0">
              <a:solidFill>
                <a:schemeClr val="accent6">
                  <a:lumMod val="50000"/>
                </a:schemeClr>
              </a:solidFill>
            </a:endParaRPr>
          </a:p>
          <a:p>
            <a:endParaRPr lang="en-IN" b="1" dirty="0">
              <a:solidFill>
                <a:schemeClr val="accent6">
                  <a:lumMod val="50000"/>
                </a:schemeClr>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2" name="Rectangle 1"/>
          <p:cNvSpPr/>
          <p:nvPr/>
        </p:nvSpPr>
        <p:spPr>
          <a:xfrm>
            <a:off x="825601" y="2060574"/>
            <a:ext cx="4250972" cy="369332"/>
          </a:xfrm>
          <a:prstGeom prst="rect">
            <a:avLst/>
          </a:prstGeom>
        </p:spPr>
        <p:txBody>
          <a:bodyPr wrap="none">
            <a:spAutoFit/>
          </a:bodyPr>
          <a:lstStyle/>
          <a:p>
            <a:r>
              <a:rPr lang="en-IN" dirty="0"/>
              <a:t>PBO at the beginning of 2020 (end of 2019)</a:t>
            </a:r>
            <a:endParaRPr lang="en-US" dirty="0"/>
          </a:p>
        </p:txBody>
      </p:sp>
      <p:sp>
        <p:nvSpPr>
          <p:cNvPr id="3" name="Rectangle 2"/>
          <p:cNvSpPr/>
          <p:nvPr/>
        </p:nvSpPr>
        <p:spPr>
          <a:xfrm>
            <a:off x="1016101" y="2378074"/>
            <a:ext cx="4093749" cy="369332"/>
          </a:xfrm>
          <a:prstGeom prst="rect">
            <a:avLst/>
          </a:prstGeom>
        </p:spPr>
        <p:txBody>
          <a:bodyPr wrap="none">
            <a:spAutoFit/>
          </a:bodyPr>
          <a:lstStyle/>
          <a:p>
            <a:r>
              <a:rPr lang="en-IN" dirty="0"/>
              <a:t>Prior service cost (determined previously)</a:t>
            </a:r>
            <a:endParaRPr lang="en-US" dirty="0"/>
          </a:p>
        </p:txBody>
      </p:sp>
      <p:sp>
        <p:nvSpPr>
          <p:cNvPr id="4" name="Rectangle 3"/>
          <p:cNvSpPr/>
          <p:nvPr/>
        </p:nvSpPr>
        <p:spPr>
          <a:xfrm>
            <a:off x="825601" y="2695574"/>
            <a:ext cx="5532120" cy="369332"/>
          </a:xfrm>
          <a:prstGeom prst="rect">
            <a:avLst/>
          </a:prstGeom>
        </p:spPr>
        <p:txBody>
          <a:bodyPr>
            <a:spAutoFit/>
          </a:bodyPr>
          <a:lstStyle/>
          <a:p>
            <a:r>
              <a:rPr lang="en-IN" dirty="0"/>
              <a:t>PBO including prior service cost at the beginning of 2020</a:t>
            </a:r>
          </a:p>
        </p:txBody>
      </p:sp>
      <p:sp>
        <p:nvSpPr>
          <p:cNvPr id="6" name="Rectangle 5"/>
          <p:cNvSpPr/>
          <p:nvPr/>
        </p:nvSpPr>
        <p:spPr>
          <a:xfrm>
            <a:off x="1016101" y="3013074"/>
            <a:ext cx="6085332" cy="369332"/>
          </a:xfrm>
          <a:prstGeom prst="rect">
            <a:avLst/>
          </a:prstGeom>
        </p:spPr>
        <p:txBody>
          <a:bodyPr>
            <a:spAutoFit/>
          </a:bodyPr>
          <a:lstStyle/>
          <a:p>
            <a:r>
              <a:rPr lang="en-IN" dirty="0"/>
              <a:t>Service cost: (</a:t>
            </a:r>
            <a:r>
              <a:rPr lang="en-IN" b="1" dirty="0">
                <a:solidFill>
                  <a:srgbClr val="C00000"/>
                </a:solidFill>
              </a:rPr>
              <a:t>1.7% </a:t>
            </a:r>
            <a:r>
              <a:rPr lang="en-IN" dirty="0"/>
              <a:t>× 1 yr. × $400,000) × 11.46992 × .18456</a:t>
            </a:r>
            <a:endParaRPr lang="en-US" dirty="0"/>
          </a:p>
        </p:txBody>
      </p:sp>
      <p:sp>
        <p:nvSpPr>
          <p:cNvPr id="8" name="Rectangle 7"/>
          <p:cNvSpPr/>
          <p:nvPr/>
        </p:nvSpPr>
        <p:spPr>
          <a:xfrm>
            <a:off x="2121001" y="3259176"/>
            <a:ext cx="2580775" cy="553998"/>
          </a:xfrm>
          <a:prstGeom prst="rect">
            <a:avLst/>
          </a:prstGeom>
        </p:spPr>
        <p:txBody>
          <a:bodyPr>
            <a:spAutoFit/>
          </a:bodyPr>
          <a:lstStyle/>
          <a:p>
            <a:pPr algn="ctr"/>
            <a:r>
              <a:rPr lang="en-US" sz="1500" b="1" dirty="0">
                <a:solidFill>
                  <a:srgbClr val="002060"/>
                </a:solidFill>
              </a:rPr>
              <a:t>Annual retirement benefits</a:t>
            </a:r>
          </a:p>
          <a:p>
            <a:pPr algn="ctr"/>
            <a:r>
              <a:rPr lang="en-US" sz="1500" b="1" dirty="0">
                <a:solidFill>
                  <a:srgbClr val="002060"/>
                </a:solidFill>
              </a:rPr>
              <a:t>from 2020 service</a:t>
            </a:r>
          </a:p>
        </p:txBody>
      </p:sp>
      <p:sp>
        <p:nvSpPr>
          <p:cNvPr id="9" name="Rectangle 8"/>
          <p:cNvSpPr/>
          <p:nvPr/>
        </p:nvSpPr>
        <p:spPr>
          <a:xfrm>
            <a:off x="4450462" y="3292474"/>
            <a:ext cx="1602459" cy="553998"/>
          </a:xfrm>
          <a:prstGeom prst="rect">
            <a:avLst/>
          </a:prstGeom>
        </p:spPr>
        <p:txBody>
          <a:bodyPr>
            <a:spAutoFit/>
          </a:bodyPr>
          <a:lstStyle/>
          <a:p>
            <a:pPr algn="ctr"/>
            <a:r>
              <a:rPr lang="en-US" sz="1500" b="1" dirty="0">
                <a:solidFill>
                  <a:srgbClr val="006600"/>
                </a:solidFill>
              </a:rPr>
              <a:t>To discount</a:t>
            </a:r>
          </a:p>
          <a:p>
            <a:pPr algn="ctr"/>
            <a:r>
              <a:rPr lang="en-US" sz="1500" b="1" dirty="0">
                <a:solidFill>
                  <a:srgbClr val="006600"/>
                </a:solidFill>
              </a:rPr>
              <a:t>to 2049</a:t>
            </a:r>
          </a:p>
        </p:txBody>
      </p:sp>
      <p:sp>
        <p:nvSpPr>
          <p:cNvPr id="11" name="Rectangle 10"/>
          <p:cNvSpPr/>
          <p:nvPr/>
        </p:nvSpPr>
        <p:spPr>
          <a:xfrm>
            <a:off x="5827100" y="3292474"/>
            <a:ext cx="1094501" cy="553998"/>
          </a:xfrm>
          <a:prstGeom prst="rect">
            <a:avLst/>
          </a:prstGeom>
        </p:spPr>
        <p:txBody>
          <a:bodyPr>
            <a:spAutoFit/>
          </a:bodyPr>
          <a:lstStyle/>
          <a:p>
            <a:pPr algn="ctr"/>
            <a:r>
              <a:rPr lang="en-US" sz="1500" b="1" dirty="0">
                <a:solidFill>
                  <a:srgbClr val="002060"/>
                </a:solidFill>
              </a:rPr>
              <a:t>To discount</a:t>
            </a:r>
          </a:p>
          <a:p>
            <a:pPr algn="ctr"/>
            <a:r>
              <a:rPr lang="en-US" sz="1500" b="1" dirty="0">
                <a:solidFill>
                  <a:srgbClr val="002060"/>
                </a:solidFill>
              </a:rPr>
              <a:t>to 2020</a:t>
            </a:r>
          </a:p>
        </p:txBody>
      </p:sp>
      <p:sp>
        <p:nvSpPr>
          <p:cNvPr id="13" name="Rectangle 12"/>
          <p:cNvSpPr/>
          <p:nvPr/>
        </p:nvSpPr>
        <p:spPr>
          <a:xfrm>
            <a:off x="7683601" y="2060574"/>
            <a:ext cx="1061509" cy="369332"/>
          </a:xfrm>
          <a:prstGeom prst="rect">
            <a:avLst/>
          </a:prstGeom>
        </p:spPr>
        <p:txBody>
          <a:bodyPr wrap="none">
            <a:spAutoFit/>
          </a:bodyPr>
          <a:lstStyle/>
          <a:p>
            <a:r>
              <a:rPr lang="en-US" dirty="0"/>
              <a:t>$119,822</a:t>
            </a:r>
          </a:p>
        </p:txBody>
      </p:sp>
      <p:sp>
        <p:nvSpPr>
          <p:cNvPr id="16" name="Rectangle 15"/>
          <p:cNvSpPr/>
          <p:nvPr/>
        </p:nvSpPr>
        <p:spPr>
          <a:xfrm>
            <a:off x="7643627" y="2378074"/>
            <a:ext cx="1040670" cy="369332"/>
          </a:xfrm>
          <a:prstGeom prst="rect">
            <a:avLst/>
          </a:prstGeom>
        </p:spPr>
        <p:txBody>
          <a:bodyPr wrap="none">
            <a:spAutoFit/>
          </a:bodyPr>
          <a:lstStyle/>
          <a:p>
            <a:r>
              <a:rPr lang="en-US" b="1" u="sng" dirty="0">
                <a:solidFill>
                  <a:srgbClr val="C00000"/>
                </a:solidFill>
              </a:rPr>
              <a:t>    15,976</a:t>
            </a:r>
          </a:p>
        </p:txBody>
      </p:sp>
      <p:sp>
        <p:nvSpPr>
          <p:cNvPr id="17" name="Rectangle 16"/>
          <p:cNvSpPr/>
          <p:nvPr/>
        </p:nvSpPr>
        <p:spPr>
          <a:xfrm>
            <a:off x="7800621" y="2689908"/>
            <a:ext cx="944489" cy="369332"/>
          </a:xfrm>
          <a:prstGeom prst="rect">
            <a:avLst/>
          </a:prstGeom>
        </p:spPr>
        <p:txBody>
          <a:bodyPr wrap="none">
            <a:spAutoFit/>
          </a:bodyPr>
          <a:lstStyle/>
          <a:p>
            <a:r>
              <a:rPr lang="en-US" dirty="0"/>
              <a:t>135,798</a:t>
            </a:r>
          </a:p>
        </p:txBody>
      </p:sp>
      <p:sp>
        <p:nvSpPr>
          <p:cNvPr id="18" name="Rectangle 17"/>
          <p:cNvSpPr/>
          <p:nvPr/>
        </p:nvSpPr>
        <p:spPr>
          <a:xfrm>
            <a:off x="7917639" y="3013074"/>
            <a:ext cx="827471" cy="369332"/>
          </a:xfrm>
          <a:prstGeom prst="rect">
            <a:avLst/>
          </a:prstGeom>
        </p:spPr>
        <p:txBody>
          <a:bodyPr wrap="none">
            <a:spAutoFit/>
          </a:bodyPr>
          <a:lstStyle/>
          <a:p>
            <a:r>
              <a:rPr lang="en-US" dirty="0"/>
              <a:t>14,395</a:t>
            </a:r>
          </a:p>
        </p:txBody>
      </p:sp>
      <p:sp>
        <p:nvSpPr>
          <p:cNvPr id="19" name="Rectangle 18"/>
          <p:cNvSpPr/>
          <p:nvPr/>
        </p:nvSpPr>
        <p:spPr>
          <a:xfrm>
            <a:off x="8034659" y="3762374"/>
            <a:ext cx="710451" cy="369332"/>
          </a:xfrm>
          <a:prstGeom prst="rect">
            <a:avLst/>
          </a:prstGeom>
        </p:spPr>
        <p:txBody>
          <a:bodyPr wrap="none">
            <a:spAutoFit/>
          </a:bodyPr>
          <a:lstStyle/>
          <a:p>
            <a:r>
              <a:rPr lang="en-US" dirty="0"/>
              <a:t>8,148</a:t>
            </a:r>
          </a:p>
        </p:txBody>
      </p:sp>
      <p:sp>
        <p:nvSpPr>
          <p:cNvPr id="15" name="Rectangle 14"/>
          <p:cNvSpPr/>
          <p:nvPr/>
        </p:nvSpPr>
        <p:spPr>
          <a:xfrm>
            <a:off x="901083" y="3762374"/>
            <a:ext cx="2997679" cy="369332"/>
          </a:xfrm>
          <a:prstGeom prst="rect">
            <a:avLst/>
          </a:prstGeom>
        </p:spPr>
        <p:txBody>
          <a:bodyPr wrap="none">
            <a:spAutoFit/>
          </a:bodyPr>
          <a:lstStyle/>
          <a:p>
            <a:pPr algn="ctr"/>
            <a:r>
              <a:rPr lang="en-IN" dirty="0"/>
              <a:t>Interest cost:   $135,798 × 6%</a:t>
            </a:r>
            <a:endParaRPr lang="en-US" dirty="0"/>
          </a:p>
        </p:txBody>
      </p:sp>
      <p:sp>
        <p:nvSpPr>
          <p:cNvPr id="22" name="Rectangle 21"/>
          <p:cNvSpPr/>
          <p:nvPr/>
        </p:nvSpPr>
        <p:spPr>
          <a:xfrm>
            <a:off x="7683601" y="4111108"/>
            <a:ext cx="1061509" cy="369332"/>
          </a:xfrm>
          <a:prstGeom prst="rect">
            <a:avLst/>
          </a:prstGeom>
        </p:spPr>
        <p:txBody>
          <a:bodyPr wrap="none">
            <a:spAutoFit/>
          </a:bodyPr>
          <a:lstStyle/>
          <a:p>
            <a:r>
              <a:rPr lang="en-US" dirty="0"/>
              <a:t>$158,341</a:t>
            </a:r>
          </a:p>
        </p:txBody>
      </p:sp>
      <p:sp>
        <p:nvSpPr>
          <p:cNvPr id="23" name="Rectangle 22"/>
          <p:cNvSpPr/>
          <p:nvPr/>
        </p:nvSpPr>
        <p:spPr>
          <a:xfrm>
            <a:off x="986773" y="4111108"/>
            <a:ext cx="2364237" cy="369332"/>
          </a:xfrm>
          <a:prstGeom prst="rect">
            <a:avLst/>
          </a:prstGeom>
        </p:spPr>
        <p:txBody>
          <a:bodyPr wrap="none">
            <a:spAutoFit/>
          </a:bodyPr>
          <a:lstStyle/>
          <a:p>
            <a:pPr algn="ctr"/>
            <a:r>
              <a:rPr lang="en-IN" dirty="0"/>
              <a:t>PBO at the end of 2020</a:t>
            </a:r>
            <a:endParaRPr lang="en-US" dirty="0"/>
          </a:p>
        </p:txBody>
      </p:sp>
      <p:cxnSp>
        <p:nvCxnSpPr>
          <p:cNvPr id="21" name="Straight Connector 20"/>
          <p:cNvCxnSpPr/>
          <p:nvPr/>
        </p:nvCxnSpPr>
        <p:spPr>
          <a:xfrm>
            <a:off x="7678502" y="4161908"/>
            <a:ext cx="965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78502" y="4479408"/>
            <a:ext cx="965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78502" y="4441308"/>
            <a:ext cx="965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143101" y="4967842"/>
            <a:ext cx="5658023" cy="369332"/>
          </a:xfrm>
          <a:prstGeom prst="rect">
            <a:avLst/>
          </a:prstGeom>
          <a:solidFill>
            <a:schemeClr val="accent5">
              <a:lumMod val="20000"/>
              <a:lumOff val="80000"/>
            </a:schemeClr>
          </a:solidFill>
          <a:ln w="12700">
            <a:solidFill>
              <a:srgbClr val="C00000"/>
            </a:solidFill>
          </a:ln>
        </p:spPr>
        <p:txBody>
          <a:bodyPr wrap="none">
            <a:spAutoFit/>
          </a:bodyPr>
          <a:lstStyle/>
          <a:p>
            <a:pPr algn="ctr"/>
            <a:r>
              <a:rPr lang="en-IN" dirty="0"/>
              <a:t>Present value of an ordinary annuity of $1: </a:t>
            </a:r>
            <a:r>
              <a:rPr lang="en-IN" i="1" dirty="0"/>
              <a:t>n</a:t>
            </a:r>
            <a:r>
              <a:rPr lang="en-IN" dirty="0"/>
              <a:t> = 20, </a:t>
            </a:r>
            <a:r>
              <a:rPr lang="en-IN" i="1" dirty="0"/>
              <a:t>i</a:t>
            </a:r>
            <a:r>
              <a:rPr lang="en-IN" dirty="0"/>
              <a:t> = 6%.</a:t>
            </a:r>
            <a:endParaRPr lang="en-US" dirty="0"/>
          </a:p>
        </p:txBody>
      </p:sp>
      <p:cxnSp>
        <p:nvCxnSpPr>
          <p:cNvPr id="25" name="Straight Arrow Connector 24"/>
          <p:cNvCxnSpPr/>
          <p:nvPr/>
        </p:nvCxnSpPr>
        <p:spPr>
          <a:xfrm flipH="1" flipV="1">
            <a:off x="5321401" y="3382406"/>
            <a:ext cx="76200" cy="158543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262311" y="5348842"/>
            <a:ext cx="3343672" cy="369332"/>
          </a:xfrm>
          <a:prstGeom prst="rect">
            <a:avLst/>
          </a:prstGeom>
          <a:solidFill>
            <a:schemeClr val="accent5">
              <a:lumMod val="20000"/>
              <a:lumOff val="80000"/>
            </a:schemeClr>
          </a:solidFill>
          <a:ln w="12700">
            <a:solidFill>
              <a:srgbClr val="C00000"/>
            </a:solidFill>
          </a:ln>
        </p:spPr>
        <p:txBody>
          <a:bodyPr wrap="none">
            <a:spAutoFit/>
          </a:bodyPr>
          <a:lstStyle/>
          <a:p>
            <a:pPr algn="ctr"/>
            <a:r>
              <a:rPr lang="en-IN" dirty="0"/>
              <a:t>Present value of $1: </a:t>
            </a:r>
            <a:r>
              <a:rPr lang="en-IN" i="1" dirty="0"/>
              <a:t>n</a:t>
            </a:r>
            <a:r>
              <a:rPr lang="en-IN" dirty="0"/>
              <a:t> = 29, </a:t>
            </a:r>
            <a:r>
              <a:rPr lang="en-IN" i="1" dirty="0"/>
              <a:t>i</a:t>
            </a:r>
            <a:r>
              <a:rPr lang="en-IN" dirty="0"/>
              <a:t> = 6%</a:t>
            </a:r>
            <a:endParaRPr lang="en-US" dirty="0"/>
          </a:p>
        </p:txBody>
      </p:sp>
      <p:cxnSp>
        <p:nvCxnSpPr>
          <p:cNvPr id="32" name="Straight Arrow Connector 31"/>
          <p:cNvCxnSpPr/>
          <p:nvPr/>
        </p:nvCxnSpPr>
        <p:spPr>
          <a:xfrm flipH="1" flipV="1">
            <a:off x="6312001" y="3292474"/>
            <a:ext cx="990600" cy="205636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70520" y="5704442"/>
            <a:ext cx="6432081" cy="646331"/>
          </a:xfrm>
          <a:prstGeom prst="rect">
            <a:avLst/>
          </a:prstGeom>
          <a:solidFill>
            <a:schemeClr val="accent5">
              <a:lumMod val="20000"/>
              <a:lumOff val="80000"/>
            </a:schemeClr>
          </a:solidFill>
          <a:ln w="12700">
            <a:solidFill>
              <a:srgbClr val="C00000"/>
            </a:solidFill>
          </a:ln>
        </p:spPr>
        <p:txBody>
          <a:bodyPr wrap="none" anchor="ctr">
            <a:spAutoFit/>
          </a:bodyPr>
          <a:lstStyle/>
          <a:p>
            <a:pPr algn="ctr"/>
            <a:r>
              <a:rPr lang="en-IN" dirty="0"/>
              <a:t>Includes the beginning balance plus the prior service cost because </a:t>
            </a:r>
          </a:p>
          <a:p>
            <a:pPr algn="ctr"/>
            <a:r>
              <a:rPr lang="en-IN" dirty="0"/>
              <a:t>the amendment occurred at the beginning of the year</a:t>
            </a:r>
            <a:endParaRPr lang="en-US" dirty="0"/>
          </a:p>
        </p:txBody>
      </p:sp>
      <p:cxnSp>
        <p:nvCxnSpPr>
          <p:cNvPr id="37" name="Straight Arrow Connector 36"/>
          <p:cNvCxnSpPr/>
          <p:nvPr/>
        </p:nvCxnSpPr>
        <p:spPr>
          <a:xfrm>
            <a:off x="2902051" y="4085708"/>
            <a:ext cx="0" cy="161873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7805912" y="2682874"/>
            <a:ext cx="944489" cy="369332"/>
          </a:xfrm>
          <a:prstGeom prst="rect">
            <a:avLst/>
          </a:prstGeom>
        </p:spPr>
        <p:txBody>
          <a:bodyPr wrap="none">
            <a:spAutoFit/>
          </a:bodyPr>
          <a:lstStyle/>
          <a:p>
            <a:r>
              <a:rPr lang="en-US" dirty="0"/>
              <a:t>135,798</a:t>
            </a:r>
          </a:p>
        </p:txBody>
      </p:sp>
      <p:sp>
        <p:nvSpPr>
          <p:cNvPr id="33" name="Title 1"/>
          <p:cNvSpPr>
            <a:spLocks noGrp="1"/>
          </p:cNvSpPr>
          <p:nvPr>
            <p:ph type="title"/>
          </p:nvPr>
        </p:nvSpPr>
        <p:spPr>
          <a:xfrm>
            <a:off x="761999" y="0"/>
            <a:ext cx="8382000" cy="1444625"/>
          </a:xfrm>
        </p:spPr>
        <p:txBody>
          <a:bodyPr/>
          <a:lstStyle/>
          <a:p>
            <a:r>
              <a:rPr lang="en-IN" dirty="0"/>
              <a:t>Prior Service Cost </a:t>
            </a:r>
            <a:r>
              <a:rPr lang="en-IN" sz="2400" dirty="0"/>
              <a:t>(continued)</a:t>
            </a:r>
          </a:p>
        </p:txBody>
      </p:sp>
      <p:sp>
        <p:nvSpPr>
          <p:cNvPr id="30" name="Slide Number Placeholder 5">
            <a:extLst>
              <a:ext uri="{FF2B5EF4-FFF2-40B4-BE49-F238E27FC236}">
                <a16:creationId xmlns:a16="http://schemas.microsoft.com/office/drawing/2014/main" id="{40B314A0-A30A-204F-BA1F-5C7B4F8A449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27</a:t>
            </a:fld>
            <a:endParaRPr lang="en-US" dirty="0"/>
          </a:p>
        </p:txBody>
      </p:sp>
    </p:spTree>
    <p:extLst>
      <p:ext uri="{BB962C8B-B14F-4D97-AF65-F5344CB8AC3E}">
        <p14:creationId xmlns:p14="http://schemas.microsoft.com/office/powerpoint/2010/main" val="3244005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1"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par>
                          <p:cTn id="36" fill="hold">
                            <p:stCondLst>
                              <p:cond delay="10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par>
                          <p:cTn id="53" fill="hold">
                            <p:stCondLst>
                              <p:cond delay="500"/>
                            </p:stCondLst>
                            <p:childTnLst>
                              <p:par>
                                <p:cTn id="54" presetID="42" presetClass="path" presetSubtype="0" accel="50000" decel="50000" fill="hold" grpId="0" nodeType="afterEffect">
                                  <p:stCondLst>
                                    <p:cond delay="0"/>
                                  </p:stCondLst>
                                  <p:childTnLst>
                                    <p:animMotion origin="layout" path="M 0.00121 0.00555 L -0.58785 0.15648 " pathEditMode="relative" rAng="0" ptsTypes="AA">
                                      <p:cBhvr>
                                        <p:cTn id="55" dur="2000" fill="hold"/>
                                        <p:tgtEl>
                                          <p:spTgt spid="42"/>
                                        </p:tgtEl>
                                        <p:attrNameLst>
                                          <p:attrName>ppt_x</p:attrName>
                                          <p:attrName>ppt_y</p:attrName>
                                        </p:attrNameLst>
                                      </p:cBhvr>
                                      <p:rCtr x="-29462" y="7546"/>
                                    </p:animMotion>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500"/>
                                        <p:tgtEl>
                                          <p:spTgt spid="26"/>
                                        </p:tgtEl>
                                      </p:cBhvr>
                                    </p:animEffect>
                                  </p:childTnLst>
                                </p:cTn>
                              </p:par>
                              <p:par>
                                <p:cTn id="75" presetID="10"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500"/>
                                        <p:tgtEl>
                                          <p:spTgt spid="2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up)">
                                      <p:cBhvr>
                                        <p:cTn id="82" dur="500"/>
                                        <p:tgtEl>
                                          <p:spTgt spid="25"/>
                                        </p:tgtEl>
                                      </p:cBhvr>
                                    </p:animEffect>
                                  </p:childTnLst>
                                </p:cTn>
                              </p:par>
                            </p:childTnLst>
                          </p:cTn>
                        </p:par>
                        <p:par>
                          <p:cTn id="83" fill="hold">
                            <p:stCondLst>
                              <p:cond delay="500"/>
                            </p:stCondLst>
                            <p:childTnLst>
                              <p:par>
                                <p:cTn id="84" presetID="22" presetClass="entr" presetSubtype="1" fill="hold" grpId="0" nodeType="after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wipe(up)">
                                      <p:cBhvr>
                                        <p:cTn id="86" dur="500"/>
                                        <p:tgtEl>
                                          <p:spTgt spid="28"/>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8"/>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childTnLst>
                          </p:cTn>
                        </p:par>
                        <p:par>
                          <p:cTn id="93" fill="hold">
                            <p:stCondLst>
                              <p:cond delay="0"/>
                            </p:stCondLst>
                            <p:childTnLst>
                              <p:par>
                                <p:cTn id="94" presetID="22" presetClass="entr" presetSubtype="1" fill="hold" nodeType="after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wipe(up)">
                                      <p:cBhvr>
                                        <p:cTn id="96" dur="500"/>
                                        <p:tgtEl>
                                          <p:spTgt spid="32"/>
                                        </p:tgtEl>
                                      </p:cBhvr>
                                    </p:animEffect>
                                  </p:childTnLst>
                                </p:cTn>
                              </p:par>
                            </p:childTnLst>
                          </p:cTn>
                        </p:par>
                        <p:par>
                          <p:cTn id="97" fill="hold">
                            <p:stCondLst>
                              <p:cond delay="500"/>
                            </p:stCondLst>
                            <p:childTnLst>
                              <p:par>
                                <p:cTn id="98" presetID="22" presetClass="entr" presetSubtype="1"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up)">
                                      <p:cBhvr>
                                        <p:cTn id="100" dur="5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31"/>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32"/>
                                        </p:tgtEl>
                                        <p:attrNameLst>
                                          <p:attrName>style.visibility</p:attrName>
                                        </p:attrNameLst>
                                      </p:cBhvr>
                                      <p:to>
                                        <p:strVal val="hidden"/>
                                      </p:to>
                                    </p:set>
                                  </p:childTnLst>
                                </p:cTn>
                              </p:par>
                            </p:childTnLst>
                          </p:cTn>
                        </p:par>
                        <p:par>
                          <p:cTn id="107" fill="hold">
                            <p:stCondLst>
                              <p:cond delay="0"/>
                            </p:stCondLst>
                            <p:childTnLst>
                              <p:par>
                                <p:cTn id="108" presetID="22" presetClass="entr" presetSubtype="1" fill="hold" nodeType="afterEffect">
                                  <p:stCondLst>
                                    <p:cond delay="0"/>
                                  </p:stCondLst>
                                  <p:childTnLst>
                                    <p:set>
                                      <p:cBhvr>
                                        <p:cTn id="109" dur="1" fill="hold">
                                          <p:stCondLst>
                                            <p:cond delay="0"/>
                                          </p:stCondLst>
                                        </p:cTn>
                                        <p:tgtEl>
                                          <p:spTgt spid="37"/>
                                        </p:tgtEl>
                                        <p:attrNameLst>
                                          <p:attrName>style.visibility</p:attrName>
                                        </p:attrNameLst>
                                      </p:cBhvr>
                                      <p:to>
                                        <p:strVal val="visible"/>
                                      </p:to>
                                    </p:set>
                                    <p:animEffect transition="in" filter="wipe(up)">
                                      <p:cBhvr>
                                        <p:cTn id="110" dur="500"/>
                                        <p:tgtEl>
                                          <p:spTgt spid="37"/>
                                        </p:tgtEl>
                                      </p:cBhvr>
                                    </p:animEffect>
                                  </p:childTnLst>
                                </p:cTn>
                              </p:par>
                            </p:childTnLst>
                          </p:cTn>
                        </p:par>
                        <p:par>
                          <p:cTn id="111" fill="hold">
                            <p:stCondLst>
                              <p:cond delay="500"/>
                            </p:stCondLst>
                            <p:childTnLst>
                              <p:par>
                                <p:cTn id="112" presetID="22" presetClass="entr" presetSubtype="1" fill="hold" grpId="0"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wipe(up)">
                                      <p:cBhvr>
                                        <p:cTn id="1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P spid="3" grpId="0"/>
      <p:bldP spid="4" grpId="0"/>
      <p:bldP spid="6" grpId="0"/>
      <p:bldP spid="8" grpId="0"/>
      <p:bldP spid="9" grpId="0"/>
      <p:bldP spid="11" grpId="0"/>
      <p:bldP spid="13" grpId="0"/>
      <p:bldP spid="16" grpId="0"/>
      <p:bldP spid="17" grpId="0"/>
      <p:bldP spid="18" grpId="0"/>
      <p:bldP spid="19" grpId="0"/>
      <p:bldP spid="15" grpId="0"/>
      <p:bldP spid="22" grpId="0"/>
      <p:bldP spid="23" grpId="0"/>
      <p:bldP spid="28" grpId="0" animBg="1"/>
      <p:bldP spid="28" grpId="1" animBg="1"/>
      <p:bldP spid="31" grpId="0" animBg="1"/>
      <p:bldP spid="31" grpId="1" animBg="1"/>
      <p:bldP spid="36" grpId="0" animBg="1"/>
      <p:bldP spid="42" grpId="0"/>
      <p:bldP spid="42"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7910111" y="2514600"/>
            <a:ext cx="1157689" cy="400110"/>
          </a:xfrm>
          <a:prstGeom prst="rect">
            <a:avLst/>
          </a:prstGeom>
        </p:spPr>
        <p:txBody>
          <a:bodyPr wrap="none">
            <a:spAutoFit/>
          </a:bodyPr>
          <a:lstStyle/>
          <a:p>
            <a:r>
              <a:rPr lang="en-US" sz="2000" dirty="0"/>
              <a:t>$158,341</a:t>
            </a:r>
          </a:p>
        </p:txBody>
      </p:sp>
      <p:sp>
        <p:nvSpPr>
          <p:cNvPr id="19457" name="Title 1"/>
          <p:cNvSpPr>
            <a:spLocks noGrp="1"/>
          </p:cNvSpPr>
          <p:nvPr>
            <p:ph type="title"/>
          </p:nvPr>
        </p:nvSpPr>
        <p:spPr/>
        <p:txBody>
          <a:bodyPr/>
          <a:lstStyle/>
          <a:p>
            <a:r>
              <a:rPr lang="en-IN" dirty="0"/>
              <a:t>Prior Service Cost </a:t>
            </a:r>
            <a:r>
              <a:rPr lang="en-IN" sz="2400" dirty="0"/>
              <a:t>(cont. 2)</a:t>
            </a:r>
            <a:endParaRPr lang="en-IN" dirty="0"/>
          </a:p>
        </p:txBody>
      </p:sp>
      <p:sp>
        <p:nvSpPr>
          <p:cNvPr id="5" name="Content Placeholder 4"/>
          <p:cNvSpPr>
            <a:spLocks noGrp="1"/>
          </p:cNvSpPr>
          <p:nvPr>
            <p:ph idx="1"/>
          </p:nvPr>
        </p:nvSpPr>
        <p:spPr>
          <a:xfrm>
            <a:off x="761999" y="1276350"/>
            <a:ext cx="8013600" cy="5057775"/>
          </a:xfrm>
        </p:spPr>
        <p:txBody>
          <a:bodyPr>
            <a:normAutofit/>
          </a:bodyPr>
          <a:lstStyle/>
          <a:p>
            <a:pPr marL="0" indent="0">
              <a:buNone/>
            </a:pPr>
            <a:r>
              <a:rPr lang="en-US" sz="2400" b="1" dirty="0">
                <a:solidFill>
                  <a:srgbClr val="C00000"/>
                </a:solidFill>
              </a:rPr>
              <a:t>The plan amendment would affect not only the year in which it occurs, but also each subsequent year because the revised pension formula determines each year’s service cost.</a:t>
            </a:r>
            <a:endParaRPr lang="en-IN" sz="2400" b="1" dirty="0">
              <a:solidFill>
                <a:srgbClr val="C00000"/>
              </a:solidFill>
            </a:endParaRPr>
          </a:p>
          <a:p>
            <a:endParaRPr lang="en-IN" sz="2000" b="1" dirty="0">
              <a:solidFill>
                <a:schemeClr val="accent6">
                  <a:lumMod val="50000"/>
                </a:schemeClr>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2" name="Rectangle 1"/>
          <p:cNvSpPr/>
          <p:nvPr/>
        </p:nvSpPr>
        <p:spPr>
          <a:xfrm>
            <a:off x="1001311" y="2515969"/>
            <a:ext cx="4691541" cy="400110"/>
          </a:xfrm>
          <a:prstGeom prst="rect">
            <a:avLst/>
          </a:prstGeom>
        </p:spPr>
        <p:txBody>
          <a:bodyPr wrap="none">
            <a:spAutoFit/>
          </a:bodyPr>
          <a:lstStyle/>
          <a:p>
            <a:r>
              <a:rPr lang="en-IN" sz="2000" dirty="0"/>
              <a:t>PBO at the beginning of 2021 (end of 2020)</a:t>
            </a:r>
            <a:endParaRPr lang="en-US" sz="2000" dirty="0"/>
          </a:p>
        </p:txBody>
      </p:sp>
      <p:sp>
        <p:nvSpPr>
          <p:cNvPr id="6" name="Rectangle 5"/>
          <p:cNvSpPr/>
          <p:nvPr/>
        </p:nvSpPr>
        <p:spPr>
          <a:xfrm>
            <a:off x="1191811" y="2859901"/>
            <a:ext cx="6630120" cy="400110"/>
          </a:xfrm>
          <a:prstGeom prst="rect">
            <a:avLst/>
          </a:prstGeom>
        </p:spPr>
        <p:txBody>
          <a:bodyPr wrap="square">
            <a:spAutoFit/>
          </a:bodyPr>
          <a:lstStyle/>
          <a:p>
            <a:r>
              <a:rPr lang="en-IN" sz="2000" dirty="0"/>
              <a:t>Service cost: (</a:t>
            </a:r>
            <a:r>
              <a:rPr lang="en-IN" sz="2000" b="1" dirty="0">
                <a:solidFill>
                  <a:srgbClr val="C00000"/>
                </a:solidFill>
              </a:rPr>
              <a:t>1.7%</a:t>
            </a:r>
            <a:r>
              <a:rPr lang="en-IN" sz="2000" b="1" dirty="0"/>
              <a:t> </a:t>
            </a:r>
            <a:r>
              <a:rPr lang="en-IN" sz="2000" dirty="0"/>
              <a:t>× 1 yr. × $400,000) × 11.46992 × .19563</a:t>
            </a:r>
            <a:endParaRPr lang="en-US" sz="2000" dirty="0"/>
          </a:p>
        </p:txBody>
      </p:sp>
      <p:sp>
        <p:nvSpPr>
          <p:cNvPr id="8" name="Rectangle 7"/>
          <p:cNvSpPr/>
          <p:nvPr/>
        </p:nvSpPr>
        <p:spPr>
          <a:xfrm>
            <a:off x="2223417" y="3211096"/>
            <a:ext cx="2838853" cy="646331"/>
          </a:xfrm>
          <a:prstGeom prst="rect">
            <a:avLst/>
          </a:prstGeom>
        </p:spPr>
        <p:txBody>
          <a:bodyPr>
            <a:spAutoFit/>
          </a:bodyPr>
          <a:lstStyle/>
          <a:p>
            <a:pPr algn="ctr"/>
            <a:r>
              <a:rPr lang="en-US" b="1" dirty="0">
                <a:solidFill>
                  <a:srgbClr val="002060"/>
                </a:solidFill>
              </a:rPr>
              <a:t>Annual retirement benefits</a:t>
            </a:r>
          </a:p>
          <a:p>
            <a:pPr algn="ctr"/>
            <a:r>
              <a:rPr lang="en-US" b="1" dirty="0">
                <a:solidFill>
                  <a:srgbClr val="002060"/>
                </a:solidFill>
              </a:rPr>
              <a:t>from 2021 service</a:t>
            </a:r>
          </a:p>
        </p:txBody>
      </p:sp>
      <p:sp>
        <p:nvSpPr>
          <p:cNvPr id="9" name="Rectangle 8"/>
          <p:cNvSpPr/>
          <p:nvPr/>
        </p:nvSpPr>
        <p:spPr>
          <a:xfrm>
            <a:off x="4961452" y="3189069"/>
            <a:ext cx="1602459" cy="646331"/>
          </a:xfrm>
          <a:prstGeom prst="rect">
            <a:avLst/>
          </a:prstGeom>
        </p:spPr>
        <p:txBody>
          <a:bodyPr>
            <a:spAutoFit/>
          </a:bodyPr>
          <a:lstStyle/>
          <a:p>
            <a:pPr algn="ctr"/>
            <a:r>
              <a:rPr lang="en-US" b="1" dirty="0">
                <a:solidFill>
                  <a:srgbClr val="006600"/>
                </a:solidFill>
              </a:rPr>
              <a:t>To discount</a:t>
            </a:r>
          </a:p>
          <a:p>
            <a:pPr algn="ctr"/>
            <a:r>
              <a:rPr lang="en-US" b="1" dirty="0">
                <a:solidFill>
                  <a:srgbClr val="006600"/>
                </a:solidFill>
              </a:rPr>
              <a:t>to 2049</a:t>
            </a:r>
          </a:p>
        </p:txBody>
      </p:sp>
      <p:sp>
        <p:nvSpPr>
          <p:cNvPr id="11" name="Rectangle 10"/>
          <p:cNvSpPr/>
          <p:nvPr/>
        </p:nvSpPr>
        <p:spPr>
          <a:xfrm>
            <a:off x="6335311" y="3225800"/>
            <a:ext cx="1324346" cy="646331"/>
          </a:xfrm>
          <a:prstGeom prst="rect">
            <a:avLst/>
          </a:prstGeom>
        </p:spPr>
        <p:txBody>
          <a:bodyPr>
            <a:spAutoFit/>
          </a:bodyPr>
          <a:lstStyle/>
          <a:p>
            <a:pPr algn="ctr"/>
            <a:r>
              <a:rPr lang="en-US" b="1" dirty="0">
                <a:solidFill>
                  <a:srgbClr val="002060"/>
                </a:solidFill>
              </a:rPr>
              <a:t>To discount</a:t>
            </a:r>
          </a:p>
          <a:p>
            <a:pPr algn="ctr"/>
            <a:r>
              <a:rPr lang="en-US" b="1" dirty="0">
                <a:solidFill>
                  <a:srgbClr val="002060"/>
                </a:solidFill>
              </a:rPr>
              <a:t>to 2021</a:t>
            </a:r>
          </a:p>
        </p:txBody>
      </p:sp>
      <p:sp>
        <p:nvSpPr>
          <p:cNvPr id="18" name="Rectangle 17"/>
          <p:cNvSpPr/>
          <p:nvPr/>
        </p:nvSpPr>
        <p:spPr>
          <a:xfrm>
            <a:off x="8093349" y="2859901"/>
            <a:ext cx="898003" cy="400110"/>
          </a:xfrm>
          <a:prstGeom prst="rect">
            <a:avLst/>
          </a:prstGeom>
        </p:spPr>
        <p:txBody>
          <a:bodyPr wrap="none">
            <a:spAutoFit/>
          </a:bodyPr>
          <a:lstStyle/>
          <a:p>
            <a:r>
              <a:rPr lang="en-US" sz="2000" dirty="0"/>
              <a:t>15,258</a:t>
            </a:r>
          </a:p>
        </p:txBody>
      </p:sp>
      <p:sp>
        <p:nvSpPr>
          <p:cNvPr id="19" name="Rectangle 18"/>
          <p:cNvSpPr/>
          <p:nvPr/>
        </p:nvSpPr>
        <p:spPr>
          <a:xfrm>
            <a:off x="8210369" y="3776246"/>
            <a:ext cx="768159" cy="400110"/>
          </a:xfrm>
          <a:prstGeom prst="rect">
            <a:avLst/>
          </a:prstGeom>
        </p:spPr>
        <p:txBody>
          <a:bodyPr wrap="none">
            <a:spAutoFit/>
          </a:bodyPr>
          <a:lstStyle/>
          <a:p>
            <a:r>
              <a:rPr lang="en-US" sz="2000" dirty="0"/>
              <a:t>9,500</a:t>
            </a:r>
          </a:p>
        </p:txBody>
      </p:sp>
      <p:sp>
        <p:nvSpPr>
          <p:cNvPr id="15" name="Rectangle 14"/>
          <p:cNvSpPr/>
          <p:nvPr/>
        </p:nvSpPr>
        <p:spPr>
          <a:xfrm>
            <a:off x="843223" y="3776246"/>
            <a:ext cx="3536161" cy="400110"/>
          </a:xfrm>
          <a:prstGeom prst="rect">
            <a:avLst/>
          </a:prstGeom>
        </p:spPr>
        <p:txBody>
          <a:bodyPr wrap="none">
            <a:spAutoFit/>
          </a:bodyPr>
          <a:lstStyle/>
          <a:p>
            <a:pPr algn="ctr"/>
            <a:r>
              <a:rPr lang="en-IN" sz="2000" dirty="0"/>
              <a:t>      Interest cost: $158,341 × 6%</a:t>
            </a:r>
            <a:endParaRPr lang="en-US" sz="2000" dirty="0"/>
          </a:p>
        </p:txBody>
      </p:sp>
      <p:sp>
        <p:nvSpPr>
          <p:cNvPr id="22" name="Rectangle 21"/>
          <p:cNvSpPr/>
          <p:nvPr/>
        </p:nvSpPr>
        <p:spPr>
          <a:xfrm>
            <a:off x="7859311" y="4124980"/>
            <a:ext cx="1157689" cy="400110"/>
          </a:xfrm>
          <a:prstGeom prst="rect">
            <a:avLst/>
          </a:prstGeom>
        </p:spPr>
        <p:txBody>
          <a:bodyPr wrap="none">
            <a:spAutoFit/>
          </a:bodyPr>
          <a:lstStyle/>
          <a:p>
            <a:r>
              <a:rPr lang="en-US" sz="2000" dirty="0"/>
              <a:t>$183,099</a:t>
            </a:r>
          </a:p>
        </p:txBody>
      </p:sp>
      <p:sp>
        <p:nvSpPr>
          <p:cNvPr id="23" name="Rectangle 22"/>
          <p:cNvSpPr/>
          <p:nvPr/>
        </p:nvSpPr>
        <p:spPr>
          <a:xfrm>
            <a:off x="842326" y="4124980"/>
            <a:ext cx="2775953" cy="400110"/>
          </a:xfrm>
          <a:prstGeom prst="rect">
            <a:avLst/>
          </a:prstGeom>
        </p:spPr>
        <p:txBody>
          <a:bodyPr wrap="none">
            <a:spAutoFit/>
          </a:bodyPr>
          <a:lstStyle/>
          <a:p>
            <a:pPr algn="ctr"/>
            <a:r>
              <a:rPr lang="en-IN" sz="2000" dirty="0"/>
              <a:t>   PBO at the end of 2021</a:t>
            </a:r>
            <a:endParaRPr lang="en-US" sz="2000" dirty="0"/>
          </a:p>
        </p:txBody>
      </p:sp>
      <p:cxnSp>
        <p:nvCxnSpPr>
          <p:cNvPr id="21" name="Straight Connector 20"/>
          <p:cNvCxnSpPr/>
          <p:nvPr/>
        </p:nvCxnSpPr>
        <p:spPr>
          <a:xfrm>
            <a:off x="7961103" y="4175780"/>
            <a:ext cx="965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961103" y="4493280"/>
            <a:ext cx="965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961103" y="4455180"/>
            <a:ext cx="96500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087818" y="4981714"/>
            <a:ext cx="6120010" cy="400110"/>
          </a:xfrm>
          <a:prstGeom prst="rect">
            <a:avLst/>
          </a:prstGeom>
          <a:solidFill>
            <a:schemeClr val="accent5">
              <a:lumMod val="20000"/>
              <a:lumOff val="80000"/>
            </a:schemeClr>
          </a:solidFill>
          <a:ln w="12700">
            <a:solidFill>
              <a:srgbClr val="C00000"/>
            </a:solidFill>
          </a:ln>
        </p:spPr>
        <p:txBody>
          <a:bodyPr wrap="none">
            <a:spAutoFit/>
          </a:bodyPr>
          <a:lstStyle/>
          <a:p>
            <a:pPr algn="ctr"/>
            <a:r>
              <a:rPr lang="en-IN" sz="2000" dirty="0"/>
              <a:t>Present value of an ordinary annuity of $1: </a:t>
            </a:r>
            <a:r>
              <a:rPr lang="en-IN" sz="2000" i="1" dirty="0"/>
              <a:t>n</a:t>
            </a:r>
            <a:r>
              <a:rPr lang="en-IN" sz="2000" dirty="0"/>
              <a:t> = 20, </a:t>
            </a:r>
            <a:r>
              <a:rPr lang="en-IN" sz="2000" i="1" dirty="0"/>
              <a:t>i</a:t>
            </a:r>
            <a:r>
              <a:rPr lang="en-IN" sz="2000" dirty="0"/>
              <a:t> = 6%</a:t>
            </a:r>
            <a:endParaRPr lang="en-US" sz="2000" dirty="0"/>
          </a:p>
        </p:txBody>
      </p:sp>
      <p:cxnSp>
        <p:nvCxnSpPr>
          <p:cNvPr id="25" name="Straight Arrow Connector 24"/>
          <p:cNvCxnSpPr/>
          <p:nvPr/>
        </p:nvCxnSpPr>
        <p:spPr>
          <a:xfrm flipH="1">
            <a:off x="5478061" y="3230146"/>
            <a:ext cx="0" cy="167536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267013" y="5362714"/>
            <a:ext cx="3685689" cy="400110"/>
          </a:xfrm>
          <a:prstGeom prst="rect">
            <a:avLst/>
          </a:prstGeom>
          <a:solidFill>
            <a:schemeClr val="accent5">
              <a:lumMod val="20000"/>
              <a:lumOff val="80000"/>
            </a:schemeClr>
          </a:solidFill>
          <a:ln w="12700">
            <a:solidFill>
              <a:srgbClr val="C00000"/>
            </a:solidFill>
          </a:ln>
        </p:spPr>
        <p:txBody>
          <a:bodyPr wrap="none">
            <a:spAutoFit/>
          </a:bodyPr>
          <a:lstStyle/>
          <a:p>
            <a:pPr algn="ctr"/>
            <a:r>
              <a:rPr lang="en-IN" sz="2000" dirty="0"/>
              <a:t>Present value of $1: </a:t>
            </a:r>
            <a:r>
              <a:rPr lang="en-IN" sz="2000" i="1" dirty="0"/>
              <a:t>n</a:t>
            </a:r>
            <a:r>
              <a:rPr lang="en-IN" sz="2000" dirty="0"/>
              <a:t> = 28, </a:t>
            </a:r>
            <a:r>
              <a:rPr lang="en-IN" sz="2000" i="1" dirty="0"/>
              <a:t>i</a:t>
            </a:r>
            <a:r>
              <a:rPr lang="en-IN" sz="2000" dirty="0"/>
              <a:t> = 6%</a:t>
            </a:r>
            <a:endParaRPr lang="en-US" sz="2000" dirty="0"/>
          </a:p>
        </p:txBody>
      </p:sp>
      <p:cxnSp>
        <p:nvCxnSpPr>
          <p:cNvPr id="32" name="Straight Arrow Connector 31"/>
          <p:cNvCxnSpPr/>
          <p:nvPr/>
        </p:nvCxnSpPr>
        <p:spPr>
          <a:xfrm flipH="1">
            <a:off x="6697261" y="3189069"/>
            <a:ext cx="0" cy="205636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Slide Number Placeholder 5">
            <a:extLst>
              <a:ext uri="{FF2B5EF4-FFF2-40B4-BE49-F238E27FC236}">
                <a16:creationId xmlns:a16="http://schemas.microsoft.com/office/drawing/2014/main" id="{0B1AB0BD-7C8D-B04A-8F82-5A8C852A0BC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28</a:t>
            </a:fld>
            <a:endParaRPr lang="en-US" dirty="0"/>
          </a:p>
        </p:txBody>
      </p:sp>
    </p:spTree>
    <p:extLst>
      <p:ext uri="{BB962C8B-B14F-4D97-AF65-F5344CB8AC3E}">
        <p14:creationId xmlns:p14="http://schemas.microsoft.com/office/powerpoint/2010/main" val="224373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2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25"/>
                                        </p:tgtEl>
                                        <p:attrNameLst>
                                          <p:attrName>style.visibility</p:attrName>
                                        </p:attrNameLst>
                                      </p:cBhvr>
                                      <p:to>
                                        <p:strVal val="hidden"/>
                                      </p:to>
                                    </p:set>
                                  </p:childTnLst>
                                </p:cTn>
                              </p:par>
                            </p:childTnLst>
                          </p:cTn>
                        </p:par>
                        <p:par>
                          <p:cTn id="70" fill="hold">
                            <p:stCondLst>
                              <p:cond delay="0"/>
                            </p:stCondLst>
                            <p:childTnLst>
                              <p:par>
                                <p:cTn id="71" presetID="22" presetClass="entr" presetSubtype="1"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wipe(up)">
                                      <p:cBhvr>
                                        <p:cTn id="73" dur="500"/>
                                        <p:tgtEl>
                                          <p:spTgt spid="32"/>
                                        </p:tgtEl>
                                      </p:cBhvr>
                                    </p:animEffect>
                                  </p:childTnLst>
                                </p:cTn>
                              </p:par>
                            </p:childTnLst>
                          </p:cTn>
                        </p:par>
                        <p:par>
                          <p:cTn id="74" fill="hold">
                            <p:stCondLst>
                              <p:cond delay="500"/>
                            </p:stCondLst>
                            <p:childTnLst>
                              <p:par>
                                <p:cTn id="75" presetID="22" presetClass="entr" presetSubtype="1"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up)">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xit" presetSubtype="0" fill="hold" grpId="1" nodeType="clickEffect">
                                  <p:stCondLst>
                                    <p:cond delay="0"/>
                                  </p:stCondLst>
                                  <p:childTnLst>
                                    <p:set>
                                      <p:cBhvr>
                                        <p:cTn id="81" dur="1" fill="hold">
                                          <p:stCondLst>
                                            <p:cond delay="0"/>
                                          </p:stCondLst>
                                        </p:cTn>
                                        <p:tgtEl>
                                          <p:spTgt spid="3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1"/>
      <p:bldP spid="2" grpId="0"/>
      <p:bldP spid="6" grpId="0"/>
      <p:bldP spid="8" grpId="0"/>
      <p:bldP spid="9" grpId="0"/>
      <p:bldP spid="11" grpId="0"/>
      <p:bldP spid="18" grpId="0"/>
      <p:bldP spid="19" grpId="0"/>
      <p:bldP spid="15" grpId="0"/>
      <p:bldP spid="22" grpId="0"/>
      <p:bldP spid="23" grpId="0"/>
      <p:bldP spid="28" grpId="0" animBg="1"/>
      <p:bldP spid="28" grpId="1" animBg="1"/>
      <p:bldP spid="31" grpId="0" animBg="1"/>
      <p:bldP spid="3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Five Events That Might Cause Change in PBO Balance </a:t>
            </a:r>
            <a:r>
              <a:rPr lang="en-IN" sz="2400" dirty="0"/>
              <a:t>(cont. 2)</a:t>
            </a:r>
          </a:p>
        </p:txBody>
      </p:sp>
      <p:sp>
        <p:nvSpPr>
          <p:cNvPr id="5" name="Content Placeholder 4"/>
          <p:cNvSpPr>
            <a:spLocks noGrp="1"/>
          </p:cNvSpPr>
          <p:nvPr>
            <p:ph idx="1"/>
          </p:nvPr>
        </p:nvSpPr>
        <p:spPr/>
        <p:txBody>
          <a:bodyPr>
            <a:normAutofit/>
          </a:bodyPr>
          <a:lstStyle/>
          <a:p>
            <a:pPr marL="0" indent="0">
              <a:buNone/>
            </a:pPr>
            <a:r>
              <a:rPr lang="en-IN" dirty="0"/>
              <a:t>4) </a:t>
            </a:r>
            <a:r>
              <a:rPr lang="en-IN" sz="2400" b="1" dirty="0">
                <a:solidFill>
                  <a:srgbClr val="C00000"/>
                </a:solidFill>
              </a:rPr>
              <a:t>Gains or losses</a:t>
            </a:r>
            <a:endParaRPr lang="en-IN" sz="2400" dirty="0">
              <a:solidFill>
                <a:srgbClr val="C00000"/>
              </a:solidFill>
            </a:endParaRPr>
          </a:p>
          <a:p>
            <a:r>
              <a:rPr lang="en-US" sz="2400" dirty="0"/>
              <a:t>Decrease and increase </a:t>
            </a:r>
            <a:r>
              <a:rPr lang="en-IN" sz="2400" dirty="0"/>
              <a:t>in estimates of the PBO </a:t>
            </a:r>
            <a:r>
              <a:rPr lang="en-US" sz="2400" dirty="0"/>
              <a:t>because of periodic re-evaluation of uncertainties</a:t>
            </a:r>
          </a:p>
          <a:p>
            <a:endParaRPr lang="en-IN" sz="2600" dirty="0">
              <a:solidFill>
                <a:schemeClr val="accent6">
                  <a:lumMod val="50000"/>
                </a:schemeClr>
              </a:solidFill>
            </a:endParaRPr>
          </a:p>
          <a:p>
            <a:endParaRPr lang="en-IN" b="1" dirty="0">
              <a:solidFill>
                <a:schemeClr val="accent6">
                  <a:lumMod val="50000"/>
                </a:schemeClr>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10" name="Left Brace 9"/>
          <p:cNvSpPr/>
          <p:nvPr/>
        </p:nvSpPr>
        <p:spPr>
          <a:xfrm rot="16200000">
            <a:off x="6145542" y="2287324"/>
            <a:ext cx="281917" cy="3879273"/>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5194300" y="4382869"/>
            <a:ext cx="2209800" cy="646331"/>
          </a:xfrm>
          <a:prstGeom prst="rect">
            <a:avLst/>
          </a:prstGeom>
          <a:noFill/>
        </p:spPr>
        <p:txBody>
          <a:bodyPr wrap="square" rtlCol="0">
            <a:spAutoFit/>
          </a:bodyPr>
          <a:lstStyle/>
          <a:p>
            <a:pPr algn="ctr"/>
            <a:r>
              <a:rPr lang="en-US" b="1" dirty="0">
                <a:solidFill>
                  <a:srgbClr val="EC008C"/>
                </a:solidFill>
              </a:rPr>
              <a:t>$9,155</a:t>
            </a:r>
          </a:p>
          <a:p>
            <a:pPr algn="ctr"/>
            <a:r>
              <a:rPr lang="en-US" dirty="0"/>
              <a:t>Loss on PBO</a:t>
            </a:r>
          </a:p>
        </p:txBody>
      </p:sp>
      <p:sp>
        <p:nvSpPr>
          <p:cNvPr id="12" name="TextBox 11"/>
          <p:cNvSpPr txBox="1"/>
          <p:nvPr/>
        </p:nvSpPr>
        <p:spPr>
          <a:xfrm>
            <a:off x="1166930" y="2794000"/>
            <a:ext cx="3526612" cy="369332"/>
          </a:xfrm>
          <a:prstGeom prst="rect">
            <a:avLst/>
          </a:prstGeom>
          <a:noFill/>
        </p:spPr>
        <p:txBody>
          <a:bodyPr wrap="square" rtlCol="0">
            <a:spAutoFit/>
          </a:bodyPr>
          <a:lstStyle/>
          <a:p>
            <a:pPr algn="ctr"/>
            <a:r>
              <a:rPr lang="en-US" b="1" dirty="0"/>
              <a:t>PBO without Revised Estimate</a:t>
            </a:r>
          </a:p>
        </p:txBody>
      </p:sp>
      <p:sp>
        <p:nvSpPr>
          <p:cNvPr id="13" name="TextBox 12"/>
          <p:cNvSpPr txBox="1"/>
          <p:nvPr/>
        </p:nvSpPr>
        <p:spPr>
          <a:xfrm>
            <a:off x="5334000" y="2794000"/>
            <a:ext cx="2914555" cy="369332"/>
          </a:xfrm>
          <a:prstGeom prst="rect">
            <a:avLst/>
          </a:prstGeom>
          <a:noFill/>
        </p:spPr>
        <p:txBody>
          <a:bodyPr wrap="square" rtlCol="0">
            <a:spAutoFit/>
          </a:bodyPr>
          <a:lstStyle/>
          <a:p>
            <a:pPr algn="ctr"/>
            <a:r>
              <a:rPr lang="en-US" b="1" dirty="0"/>
              <a:t>PBO with Revised Estimate</a:t>
            </a:r>
          </a:p>
        </p:txBody>
      </p:sp>
      <p:sp>
        <p:nvSpPr>
          <p:cNvPr id="14" name="TextBox 13"/>
          <p:cNvSpPr txBox="1"/>
          <p:nvPr/>
        </p:nvSpPr>
        <p:spPr>
          <a:xfrm>
            <a:off x="990601" y="3073916"/>
            <a:ext cx="3048000" cy="369332"/>
          </a:xfrm>
          <a:prstGeom prst="rect">
            <a:avLst/>
          </a:prstGeom>
          <a:noFill/>
        </p:spPr>
        <p:txBody>
          <a:bodyPr wrap="square" rtlCol="0">
            <a:spAutoFit/>
          </a:bodyPr>
          <a:lstStyle/>
          <a:p>
            <a:r>
              <a:rPr lang="nn-NO" dirty="0"/>
              <a:t>1. 1.7% × 12 yrs. × $400,000</a:t>
            </a:r>
          </a:p>
        </p:txBody>
      </p:sp>
      <p:sp>
        <p:nvSpPr>
          <p:cNvPr id="16" name="TextBox 15"/>
          <p:cNvSpPr txBox="1"/>
          <p:nvPr/>
        </p:nvSpPr>
        <p:spPr>
          <a:xfrm>
            <a:off x="990601" y="3390900"/>
            <a:ext cx="3048000" cy="369332"/>
          </a:xfrm>
          <a:prstGeom prst="rect">
            <a:avLst/>
          </a:prstGeom>
          <a:noFill/>
        </p:spPr>
        <p:txBody>
          <a:bodyPr wrap="square" rtlCol="0">
            <a:spAutoFit/>
          </a:bodyPr>
          <a:lstStyle/>
          <a:p>
            <a:r>
              <a:rPr lang="nn-NO" dirty="0"/>
              <a:t>2. $81,600 × 11.46992</a:t>
            </a:r>
          </a:p>
        </p:txBody>
      </p:sp>
      <p:sp>
        <p:nvSpPr>
          <p:cNvPr id="17" name="TextBox 16"/>
          <p:cNvSpPr txBox="1"/>
          <p:nvPr/>
        </p:nvSpPr>
        <p:spPr>
          <a:xfrm>
            <a:off x="990600" y="3695700"/>
            <a:ext cx="3048001" cy="369332"/>
          </a:xfrm>
          <a:prstGeom prst="rect">
            <a:avLst/>
          </a:prstGeom>
          <a:noFill/>
        </p:spPr>
        <p:txBody>
          <a:bodyPr wrap="square" rtlCol="0">
            <a:spAutoFit/>
          </a:bodyPr>
          <a:lstStyle/>
          <a:p>
            <a:r>
              <a:rPr lang="nn-NO" dirty="0"/>
              <a:t>3. $935,945 × .19563</a:t>
            </a:r>
          </a:p>
        </p:txBody>
      </p:sp>
      <p:sp>
        <p:nvSpPr>
          <p:cNvPr id="18" name="TextBox 17"/>
          <p:cNvSpPr txBox="1"/>
          <p:nvPr/>
        </p:nvSpPr>
        <p:spPr>
          <a:xfrm>
            <a:off x="3619500" y="3073916"/>
            <a:ext cx="1175135" cy="369332"/>
          </a:xfrm>
          <a:prstGeom prst="rect">
            <a:avLst/>
          </a:prstGeom>
          <a:noFill/>
        </p:spPr>
        <p:txBody>
          <a:bodyPr wrap="square" rtlCol="0">
            <a:spAutoFit/>
          </a:bodyPr>
          <a:lstStyle/>
          <a:p>
            <a:pPr algn="r"/>
            <a:r>
              <a:rPr lang="nn-NO" dirty="0"/>
              <a:t>= $ 81,600</a:t>
            </a:r>
          </a:p>
        </p:txBody>
      </p:sp>
      <p:sp>
        <p:nvSpPr>
          <p:cNvPr id="19" name="TextBox 18"/>
          <p:cNvSpPr txBox="1"/>
          <p:nvPr/>
        </p:nvSpPr>
        <p:spPr>
          <a:xfrm>
            <a:off x="3507951" y="3390900"/>
            <a:ext cx="1292649" cy="369332"/>
          </a:xfrm>
          <a:prstGeom prst="rect">
            <a:avLst/>
          </a:prstGeom>
          <a:noFill/>
        </p:spPr>
        <p:txBody>
          <a:bodyPr wrap="square" rtlCol="0">
            <a:spAutoFit/>
          </a:bodyPr>
          <a:lstStyle/>
          <a:p>
            <a:pPr algn="r"/>
            <a:r>
              <a:rPr lang="nn-NO" dirty="0"/>
              <a:t>= 935,945</a:t>
            </a:r>
          </a:p>
        </p:txBody>
      </p:sp>
      <p:sp>
        <p:nvSpPr>
          <p:cNvPr id="20" name="TextBox 19"/>
          <p:cNvSpPr txBox="1"/>
          <p:nvPr/>
        </p:nvSpPr>
        <p:spPr>
          <a:xfrm>
            <a:off x="3520651" y="3695700"/>
            <a:ext cx="1292649" cy="369332"/>
          </a:xfrm>
          <a:prstGeom prst="rect">
            <a:avLst/>
          </a:prstGeom>
          <a:noFill/>
        </p:spPr>
        <p:txBody>
          <a:bodyPr wrap="square" rtlCol="0">
            <a:spAutoFit/>
          </a:bodyPr>
          <a:lstStyle/>
          <a:p>
            <a:pPr algn="r"/>
            <a:r>
              <a:rPr lang="nn-NO" dirty="0"/>
              <a:t> = 183,099</a:t>
            </a:r>
          </a:p>
        </p:txBody>
      </p:sp>
      <p:sp>
        <p:nvSpPr>
          <p:cNvPr id="21" name="TextBox 20"/>
          <p:cNvSpPr txBox="1"/>
          <p:nvPr/>
        </p:nvSpPr>
        <p:spPr>
          <a:xfrm>
            <a:off x="5029201" y="3073916"/>
            <a:ext cx="3048000" cy="369332"/>
          </a:xfrm>
          <a:prstGeom prst="rect">
            <a:avLst/>
          </a:prstGeom>
          <a:noFill/>
        </p:spPr>
        <p:txBody>
          <a:bodyPr wrap="square" rtlCol="0">
            <a:spAutoFit/>
          </a:bodyPr>
          <a:lstStyle/>
          <a:p>
            <a:r>
              <a:rPr lang="nn-NO" dirty="0"/>
              <a:t>1.7%</a:t>
            </a:r>
            <a:r>
              <a:rPr lang="nn-NO" dirty="0">
                <a:solidFill>
                  <a:srgbClr val="EC008C"/>
                </a:solidFill>
              </a:rPr>
              <a:t> </a:t>
            </a:r>
            <a:r>
              <a:rPr lang="nn-NO" dirty="0"/>
              <a:t>× 12 yrs. × </a:t>
            </a:r>
            <a:r>
              <a:rPr lang="nn-NO" b="1" dirty="0">
                <a:solidFill>
                  <a:srgbClr val="EC008C"/>
                </a:solidFill>
              </a:rPr>
              <a:t>$420,000</a:t>
            </a:r>
          </a:p>
        </p:txBody>
      </p:sp>
      <p:sp>
        <p:nvSpPr>
          <p:cNvPr id="22" name="TextBox 21"/>
          <p:cNvSpPr txBox="1"/>
          <p:nvPr/>
        </p:nvSpPr>
        <p:spPr>
          <a:xfrm>
            <a:off x="5029201" y="3390900"/>
            <a:ext cx="3048000" cy="369332"/>
          </a:xfrm>
          <a:prstGeom prst="rect">
            <a:avLst/>
          </a:prstGeom>
          <a:noFill/>
        </p:spPr>
        <p:txBody>
          <a:bodyPr wrap="square" rtlCol="0">
            <a:spAutoFit/>
          </a:bodyPr>
          <a:lstStyle/>
          <a:p>
            <a:r>
              <a:rPr lang="nn-NO" dirty="0"/>
              <a:t>$85,680 × 11.46992</a:t>
            </a:r>
          </a:p>
        </p:txBody>
      </p:sp>
      <p:sp>
        <p:nvSpPr>
          <p:cNvPr id="23" name="TextBox 22"/>
          <p:cNvSpPr txBox="1"/>
          <p:nvPr/>
        </p:nvSpPr>
        <p:spPr>
          <a:xfrm>
            <a:off x="5029200" y="3695700"/>
            <a:ext cx="3048001" cy="369332"/>
          </a:xfrm>
          <a:prstGeom prst="rect">
            <a:avLst/>
          </a:prstGeom>
          <a:noFill/>
        </p:spPr>
        <p:txBody>
          <a:bodyPr wrap="square" rtlCol="0">
            <a:spAutoFit/>
          </a:bodyPr>
          <a:lstStyle/>
          <a:p>
            <a:r>
              <a:rPr lang="nn-NO" dirty="0"/>
              <a:t>$982,743 × .19563</a:t>
            </a:r>
          </a:p>
        </p:txBody>
      </p:sp>
      <p:sp>
        <p:nvSpPr>
          <p:cNvPr id="24" name="TextBox 23"/>
          <p:cNvSpPr txBox="1"/>
          <p:nvPr/>
        </p:nvSpPr>
        <p:spPr>
          <a:xfrm>
            <a:off x="7416800" y="3073916"/>
            <a:ext cx="1175135" cy="369332"/>
          </a:xfrm>
          <a:prstGeom prst="rect">
            <a:avLst/>
          </a:prstGeom>
          <a:noFill/>
        </p:spPr>
        <p:txBody>
          <a:bodyPr wrap="square" rtlCol="0">
            <a:spAutoFit/>
          </a:bodyPr>
          <a:lstStyle/>
          <a:p>
            <a:pPr algn="r"/>
            <a:r>
              <a:rPr lang="nn-NO" dirty="0"/>
              <a:t>= $ 85,680</a:t>
            </a:r>
          </a:p>
        </p:txBody>
      </p:sp>
      <p:sp>
        <p:nvSpPr>
          <p:cNvPr id="25" name="TextBox 24"/>
          <p:cNvSpPr txBox="1"/>
          <p:nvPr/>
        </p:nvSpPr>
        <p:spPr>
          <a:xfrm>
            <a:off x="7305251" y="3390900"/>
            <a:ext cx="1292649" cy="369332"/>
          </a:xfrm>
          <a:prstGeom prst="rect">
            <a:avLst/>
          </a:prstGeom>
          <a:noFill/>
        </p:spPr>
        <p:txBody>
          <a:bodyPr wrap="square" rtlCol="0">
            <a:spAutoFit/>
          </a:bodyPr>
          <a:lstStyle/>
          <a:p>
            <a:pPr algn="r"/>
            <a:r>
              <a:rPr lang="nn-NO" dirty="0"/>
              <a:t>= 982,743</a:t>
            </a:r>
          </a:p>
        </p:txBody>
      </p:sp>
      <p:sp>
        <p:nvSpPr>
          <p:cNvPr id="26" name="TextBox 25"/>
          <p:cNvSpPr txBox="1"/>
          <p:nvPr/>
        </p:nvSpPr>
        <p:spPr>
          <a:xfrm>
            <a:off x="7317951" y="3695700"/>
            <a:ext cx="1292649" cy="369332"/>
          </a:xfrm>
          <a:prstGeom prst="rect">
            <a:avLst/>
          </a:prstGeom>
          <a:noFill/>
        </p:spPr>
        <p:txBody>
          <a:bodyPr wrap="square" rtlCol="0">
            <a:spAutoFit/>
          </a:bodyPr>
          <a:lstStyle/>
          <a:p>
            <a:pPr algn="r"/>
            <a:r>
              <a:rPr lang="nn-NO" dirty="0"/>
              <a:t> = 192,254</a:t>
            </a:r>
          </a:p>
        </p:txBody>
      </p:sp>
      <p:cxnSp>
        <p:nvCxnSpPr>
          <p:cNvPr id="27" name="Straight Connector 26"/>
          <p:cNvCxnSpPr/>
          <p:nvPr/>
        </p:nvCxnSpPr>
        <p:spPr>
          <a:xfrm>
            <a:off x="3898900" y="40332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898900" y="40586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715251" y="40332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715251" y="4058682"/>
            <a:ext cx="81279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244600" y="4990068"/>
            <a:ext cx="3048001" cy="369332"/>
          </a:xfrm>
          <a:prstGeom prst="rect">
            <a:avLst/>
          </a:prstGeom>
          <a:noFill/>
        </p:spPr>
        <p:txBody>
          <a:bodyPr wrap="square" rtlCol="0">
            <a:spAutoFit/>
          </a:bodyPr>
          <a:lstStyle/>
          <a:p>
            <a:r>
              <a:rPr lang="en-IN" dirty="0"/>
              <a:t>PBO at the beginning of 2021</a:t>
            </a:r>
            <a:endParaRPr lang="nn-NO" dirty="0"/>
          </a:p>
        </p:txBody>
      </p:sp>
      <p:sp>
        <p:nvSpPr>
          <p:cNvPr id="33" name="TextBox 32"/>
          <p:cNvSpPr txBox="1"/>
          <p:nvPr/>
        </p:nvSpPr>
        <p:spPr>
          <a:xfrm>
            <a:off x="1447800" y="5313918"/>
            <a:ext cx="3352801" cy="369332"/>
          </a:xfrm>
          <a:prstGeom prst="rect">
            <a:avLst/>
          </a:prstGeom>
          <a:noFill/>
        </p:spPr>
        <p:txBody>
          <a:bodyPr wrap="square" rtlCol="0">
            <a:spAutoFit/>
          </a:bodyPr>
          <a:lstStyle/>
          <a:p>
            <a:r>
              <a:rPr lang="en-IN" b="1" dirty="0"/>
              <a:t>Service cost </a:t>
            </a:r>
            <a:r>
              <a:rPr lang="en-IN" dirty="0"/>
              <a:t>(calculated above)</a:t>
            </a:r>
          </a:p>
        </p:txBody>
      </p:sp>
      <p:sp>
        <p:nvSpPr>
          <p:cNvPr id="34" name="TextBox 33"/>
          <p:cNvSpPr txBox="1"/>
          <p:nvPr/>
        </p:nvSpPr>
        <p:spPr>
          <a:xfrm>
            <a:off x="1447800" y="5637768"/>
            <a:ext cx="3352801" cy="369332"/>
          </a:xfrm>
          <a:prstGeom prst="rect">
            <a:avLst/>
          </a:prstGeom>
          <a:noFill/>
        </p:spPr>
        <p:txBody>
          <a:bodyPr wrap="square" rtlCol="0">
            <a:spAutoFit/>
          </a:bodyPr>
          <a:lstStyle/>
          <a:p>
            <a:r>
              <a:rPr lang="en-IN" b="1" dirty="0"/>
              <a:t>Interest cost </a:t>
            </a:r>
            <a:r>
              <a:rPr lang="en-IN" dirty="0"/>
              <a:t>(calculated above)</a:t>
            </a:r>
            <a:endParaRPr lang="nn-NO" dirty="0"/>
          </a:p>
        </p:txBody>
      </p:sp>
      <p:sp>
        <p:nvSpPr>
          <p:cNvPr id="35" name="TextBox 34"/>
          <p:cNvSpPr txBox="1"/>
          <p:nvPr/>
        </p:nvSpPr>
        <p:spPr>
          <a:xfrm>
            <a:off x="1447800" y="5961618"/>
            <a:ext cx="3352801" cy="369332"/>
          </a:xfrm>
          <a:prstGeom prst="rect">
            <a:avLst/>
          </a:prstGeom>
          <a:noFill/>
        </p:spPr>
        <p:txBody>
          <a:bodyPr wrap="square" rtlCol="0">
            <a:spAutoFit/>
          </a:bodyPr>
          <a:lstStyle/>
          <a:p>
            <a:r>
              <a:rPr lang="en-IN" b="1" dirty="0"/>
              <a:t>Loss on PBO </a:t>
            </a:r>
            <a:r>
              <a:rPr lang="en-IN" dirty="0"/>
              <a:t>(calculated above)</a:t>
            </a:r>
          </a:p>
        </p:txBody>
      </p:sp>
      <p:sp>
        <p:nvSpPr>
          <p:cNvPr id="36" name="TextBox 35"/>
          <p:cNvSpPr txBox="1"/>
          <p:nvPr/>
        </p:nvSpPr>
        <p:spPr>
          <a:xfrm>
            <a:off x="1244600" y="6285468"/>
            <a:ext cx="3048001" cy="369332"/>
          </a:xfrm>
          <a:prstGeom prst="rect">
            <a:avLst/>
          </a:prstGeom>
          <a:noFill/>
        </p:spPr>
        <p:txBody>
          <a:bodyPr wrap="square" rtlCol="0">
            <a:spAutoFit/>
          </a:bodyPr>
          <a:lstStyle/>
          <a:p>
            <a:r>
              <a:rPr lang="en-IN" dirty="0"/>
              <a:t>PBO at the end of 2021</a:t>
            </a:r>
            <a:endParaRPr lang="nn-NO" dirty="0"/>
          </a:p>
        </p:txBody>
      </p:sp>
      <p:sp>
        <p:nvSpPr>
          <p:cNvPr id="37" name="TextBox 36"/>
          <p:cNvSpPr txBox="1"/>
          <p:nvPr/>
        </p:nvSpPr>
        <p:spPr>
          <a:xfrm>
            <a:off x="5295899" y="4990068"/>
            <a:ext cx="3048001" cy="369332"/>
          </a:xfrm>
          <a:prstGeom prst="rect">
            <a:avLst/>
          </a:prstGeom>
          <a:noFill/>
        </p:spPr>
        <p:txBody>
          <a:bodyPr wrap="square" rtlCol="0">
            <a:spAutoFit/>
          </a:bodyPr>
          <a:lstStyle/>
          <a:p>
            <a:pPr algn="r"/>
            <a:r>
              <a:rPr lang="en-IN" dirty="0"/>
              <a:t>$158,341</a:t>
            </a:r>
            <a:endParaRPr lang="nn-NO" dirty="0"/>
          </a:p>
        </p:txBody>
      </p:sp>
      <p:sp>
        <p:nvSpPr>
          <p:cNvPr id="38" name="TextBox 37"/>
          <p:cNvSpPr txBox="1"/>
          <p:nvPr/>
        </p:nvSpPr>
        <p:spPr>
          <a:xfrm>
            <a:off x="4991099" y="5313918"/>
            <a:ext cx="3352801" cy="369332"/>
          </a:xfrm>
          <a:prstGeom prst="rect">
            <a:avLst/>
          </a:prstGeom>
          <a:noFill/>
        </p:spPr>
        <p:txBody>
          <a:bodyPr wrap="square" rtlCol="0">
            <a:spAutoFit/>
          </a:bodyPr>
          <a:lstStyle/>
          <a:p>
            <a:pPr algn="r"/>
            <a:r>
              <a:rPr lang="en-IN" dirty="0"/>
              <a:t>15,258</a:t>
            </a:r>
          </a:p>
        </p:txBody>
      </p:sp>
      <p:sp>
        <p:nvSpPr>
          <p:cNvPr id="39" name="TextBox 38"/>
          <p:cNvSpPr txBox="1"/>
          <p:nvPr/>
        </p:nvSpPr>
        <p:spPr>
          <a:xfrm>
            <a:off x="4991099" y="5637768"/>
            <a:ext cx="3352801" cy="369332"/>
          </a:xfrm>
          <a:prstGeom prst="rect">
            <a:avLst/>
          </a:prstGeom>
          <a:noFill/>
        </p:spPr>
        <p:txBody>
          <a:bodyPr wrap="square" rtlCol="0">
            <a:spAutoFit/>
          </a:bodyPr>
          <a:lstStyle/>
          <a:p>
            <a:pPr algn="r"/>
            <a:r>
              <a:rPr lang="en-IN" dirty="0"/>
              <a:t>9,500</a:t>
            </a:r>
            <a:endParaRPr lang="nn-NO" dirty="0"/>
          </a:p>
        </p:txBody>
      </p:sp>
      <p:sp>
        <p:nvSpPr>
          <p:cNvPr id="40" name="TextBox 39"/>
          <p:cNvSpPr txBox="1"/>
          <p:nvPr/>
        </p:nvSpPr>
        <p:spPr>
          <a:xfrm>
            <a:off x="4991099" y="5961618"/>
            <a:ext cx="3352801" cy="369332"/>
          </a:xfrm>
          <a:prstGeom prst="rect">
            <a:avLst/>
          </a:prstGeom>
          <a:noFill/>
        </p:spPr>
        <p:txBody>
          <a:bodyPr wrap="square" rtlCol="0">
            <a:spAutoFit/>
          </a:bodyPr>
          <a:lstStyle/>
          <a:p>
            <a:pPr algn="r"/>
            <a:r>
              <a:rPr lang="en-IN" b="1" dirty="0">
                <a:solidFill>
                  <a:srgbClr val="EC008C"/>
                </a:solidFill>
              </a:rPr>
              <a:t>9,155</a:t>
            </a:r>
          </a:p>
        </p:txBody>
      </p:sp>
      <p:sp>
        <p:nvSpPr>
          <p:cNvPr id="41" name="TextBox 40"/>
          <p:cNvSpPr txBox="1"/>
          <p:nvPr/>
        </p:nvSpPr>
        <p:spPr>
          <a:xfrm>
            <a:off x="5295899" y="6285468"/>
            <a:ext cx="3048001" cy="369332"/>
          </a:xfrm>
          <a:prstGeom prst="rect">
            <a:avLst/>
          </a:prstGeom>
          <a:noFill/>
        </p:spPr>
        <p:txBody>
          <a:bodyPr wrap="square" rtlCol="0">
            <a:spAutoFit/>
          </a:bodyPr>
          <a:lstStyle/>
          <a:p>
            <a:pPr algn="r"/>
            <a:r>
              <a:rPr lang="en-IN" dirty="0"/>
              <a:t>$192,254</a:t>
            </a:r>
            <a:endParaRPr lang="nn-NO" dirty="0"/>
          </a:p>
        </p:txBody>
      </p:sp>
      <p:cxnSp>
        <p:nvCxnSpPr>
          <p:cNvPr id="42" name="Straight Connector 41"/>
          <p:cNvCxnSpPr/>
          <p:nvPr/>
        </p:nvCxnSpPr>
        <p:spPr>
          <a:xfrm>
            <a:off x="7388861" y="6616700"/>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388861" y="6642100"/>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388861" y="6337300"/>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V="1">
            <a:off x="7061200" y="1981200"/>
            <a:ext cx="0" cy="114300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07951" y="1574800"/>
            <a:ext cx="4848649" cy="367268"/>
          </a:xfrm>
          <a:prstGeom prst="rect">
            <a:avLst/>
          </a:prstGeom>
          <a:noFill/>
          <a:ln w="12700">
            <a:solidFill>
              <a:srgbClr val="C00000"/>
            </a:solidFill>
          </a:ln>
        </p:spPr>
        <p:txBody>
          <a:bodyPr wrap="square" rtlCol="0">
            <a:spAutoFit/>
          </a:bodyPr>
          <a:lstStyle/>
          <a:p>
            <a:pPr algn="ctr"/>
            <a:r>
              <a:rPr lang="en-US" dirty="0"/>
              <a:t>Assume future salary estimate is increased by 5%</a:t>
            </a:r>
          </a:p>
        </p:txBody>
      </p:sp>
    </p:spTree>
    <p:extLst>
      <p:ext uri="{BB962C8B-B14F-4D97-AF65-F5344CB8AC3E}">
        <p14:creationId xmlns:p14="http://schemas.microsoft.com/office/powerpoint/2010/main" val="16689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par>
                                <p:cTn id="63" presetID="10" presetClass="entr" presetSubtype="0" fill="hold"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par>
                                <p:cTn id="69" presetID="10" presetClass="entr" presetSubtype="0" fill="hold" nodeType="with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4"/>
                                        </p:tgtEl>
                                        <p:attrNameLst>
                                          <p:attrName>style.visibility</p:attrName>
                                        </p:attrNameLst>
                                      </p:cBhvr>
                                      <p:to>
                                        <p:strVal val="visible"/>
                                      </p:to>
                                    </p:set>
                                    <p:animEffect transition="in" filter="wipe(down)">
                                      <p:cBhvr>
                                        <p:cTn id="76" dur="500"/>
                                        <p:tgtEl>
                                          <p:spTgt spid="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6"/>
                                        </p:tgtEl>
                                        <p:attrNameLst>
                                          <p:attrName>style.visibility</p:attrName>
                                        </p:attrNameLst>
                                      </p:cBhvr>
                                      <p:to>
                                        <p:strVal val="visible"/>
                                      </p:to>
                                    </p:set>
                                    <p:animEffect transition="in" filter="wipe(down)">
                                      <p:cBhvr>
                                        <p:cTn id="79" dur="500"/>
                                        <p:tgtEl>
                                          <p:spTgt spid="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fade">
                                      <p:cBhvr>
                                        <p:cTn id="96" dur="500"/>
                                        <p:tgtEl>
                                          <p:spTgt spid="3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fade">
                                      <p:cBhvr>
                                        <p:cTn id="99" dur="500"/>
                                        <p:tgtEl>
                                          <p:spTgt spid="37"/>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500"/>
                                        <p:tgtEl>
                                          <p:spTgt spid="3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500"/>
                                        <p:tgtEl>
                                          <p:spTgt spid="3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Effect transition="in" filter="fade">
                                      <p:cBhvr>
                                        <p:cTn id="108" dur="500"/>
                                        <p:tgtEl>
                                          <p:spTgt spid="4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fade">
                                      <p:cBhvr>
                                        <p:cTn id="111" dur="500"/>
                                        <p:tgtEl>
                                          <p:spTgt spid="41"/>
                                        </p:tgtEl>
                                      </p:cBhvr>
                                    </p:animEffect>
                                  </p:childTnLst>
                                </p:cTn>
                              </p:par>
                              <p:par>
                                <p:cTn id="112" presetID="10" presetClass="entr" presetSubtype="0" fill="hold" nodeType="withEffect">
                                  <p:stCondLst>
                                    <p:cond delay="0"/>
                                  </p:stCondLst>
                                  <p:childTnLst>
                                    <p:set>
                                      <p:cBhvr>
                                        <p:cTn id="113" dur="1" fill="hold">
                                          <p:stCondLst>
                                            <p:cond delay="0"/>
                                          </p:stCondLst>
                                        </p:cTn>
                                        <p:tgtEl>
                                          <p:spTgt spid="42"/>
                                        </p:tgtEl>
                                        <p:attrNameLst>
                                          <p:attrName>style.visibility</p:attrName>
                                        </p:attrNameLst>
                                      </p:cBhvr>
                                      <p:to>
                                        <p:strVal val="visible"/>
                                      </p:to>
                                    </p:set>
                                    <p:animEffect transition="in" filter="fade">
                                      <p:cBhvr>
                                        <p:cTn id="114" dur="500"/>
                                        <p:tgtEl>
                                          <p:spTgt spid="42"/>
                                        </p:tgtEl>
                                      </p:cBhvr>
                                    </p:animEffect>
                                  </p:childTnLst>
                                </p:cTn>
                              </p:par>
                              <p:par>
                                <p:cTn id="115" presetID="10" presetClass="entr" presetSubtype="0" fill="hold" nodeType="with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fade">
                                      <p:cBhvr>
                                        <p:cTn id="117" dur="500"/>
                                        <p:tgtEl>
                                          <p:spTgt spid="43"/>
                                        </p:tgtEl>
                                      </p:cBhvr>
                                    </p:animEffect>
                                  </p:childTnLst>
                                </p:cTn>
                              </p:par>
                              <p:par>
                                <p:cTn id="118" presetID="10" presetClass="entr" presetSubtype="0" fill="hold" nodeType="withEffect">
                                  <p:stCondLst>
                                    <p:cond delay="0"/>
                                  </p:stCondLst>
                                  <p:childTnLst>
                                    <p:set>
                                      <p:cBhvr>
                                        <p:cTn id="119" dur="1" fill="hold">
                                          <p:stCondLst>
                                            <p:cond delay="0"/>
                                          </p:stCondLst>
                                        </p:cTn>
                                        <p:tgtEl>
                                          <p:spTgt spid="44"/>
                                        </p:tgtEl>
                                        <p:attrNameLst>
                                          <p:attrName>style.visibility</p:attrName>
                                        </p:attrNameLst>
                                      </p:cBhvr>
                                      <p:to>
                                        <p:strVal val="visible"/>
                                      </p:to>
                                    </p:set>
                                    <p:animEffect transition="in" filter="fade">
                                      <p:cBhvr>
                                        <p:cTn id="12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animBg="1"/>
      <p:bldP spid="11" grpId="0"/>
      <p:bldP spid="12" grpId="0"/>
      <p:bldP spid="13" grpId="0"/>
      <p:bldP spid="14" grpId="0"/>
      <p:bldP spid="16" grpId="0"/>
      <p:bldP spid="17" grpId="0"/>
      <p:bldP spid="18" grpId="0"/>
      <p:bldP spid="19" grpId="0"/>
      <p:bldP spid="20" grpId="0"/>
      <p:bldP spid="21" grpId="0"/>
      <p:bldP spid="22" grpId="0"/>
      <p:bldP spid="23" grpId="0"/>
      <p:bldP spid="24" grpId="0"/>
      <p:bldP spid="25" grpId="0"/>
      <p:bldP spid="26" grpId="0"/>
      <p:bldP spid="32" grpId="0"/>
      <p:bldP spid="33" grpId="0"/>
      <p:bldP spid="34" grpId="0"/>
      <p:bldP spid="35" grpId="0"/>
      <p:bldP spid="36" grpId="0"/>
      <p:bldP spid="37" grpId="0"/>
      <p:bldP spid="38" grpId="0"/>
      <p:bldP spid="39" grpId="0"/>
      <p:bldP spid="40" grpId="0"/>
      <p:bldP spid="41"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685800" y="3952220"/>
            <a:ext cx="8295409" cy="2662267"/>
          </a:xfrm>
          <a:prstGeom prst="rect">
            <a:avLst/>
          </a:prstGeom>
          <a:noFill/>
          <a:ln w="6350">
            <a:solidFill>
              <a:srgbClr val="376092"/>
            </a:solidFill>
          </a:ln>
          <a:scene3d>
            <a:camera prst="orthographicFront"/>
            <a:lightRig rig="threePt" dir="t"/>
          </a:scene3d>
          <a:sp3d>
            <a:bevelT/>
          </a:sp3d>
        </p:spPr>
        <p:txBody>
          <a:bodyPr wrap="square" tIns="457200" rtlCol="0">
            <a:spAutoFit/>
          </a:bodyPr>
          <a:lstStyle/>
          <a:p>
            <a:pPr marL="457200" indent="-457200">
              <a:buFont typeface="Arial" panose="020B0604020202020204" pitchFamily="34" charset="0"/>
              <a:buChar char="•"/>
            </a:pPr>
            <a:r>
              <a:rPr lang="en-US" sz="2800" dirty="0"/>
              <a:t>Promise </a:t>
            </a:r>
            <a:r>
              <a:rPr lang="en-US" sz="2800" b="1" dirty="0">
                <a:solidFill>
                  <a:srgbClr val="C00000"/>
                </a:solidFill>
              </a:rPr>
              <a:t>fixed retirement benefits </a:t>
            </a:r>
            <a:r>
              <a:rPr lang="en-US" sz="2800" dirty="0"/>
              <a:t>defined by a designated formula </a:t>
            </a:r>
          </a:p>
          <a:p>
            <a:pPr marL="457200" indent="-457200">
              <a:buFont typeface="Arial" panose="020B0604020202020204" pitchFamily="34" charset="0"/>
              <a:buChar char="•"/>
            </a:pPr>
            <a:r>
              <a:rPr lang="en-US" sz="2800" dirty="0"/>
              <a:t>Pension formula bases retirement pay on the employees’ (a) years of service, (b) annual compensation, and sometimes (c) age</a:t>
            </a:r>
          </a:p>
        </p:txBody>
      </p:sp>
      <p:sp>
        <p:nvSpPr>
          <p:cNvPr id="3" name="TextBox 2"/>
          <p:cNvSpPr txBox="1"/>
          <p:nvPr/>
        </p:nvSpPr>
        <p:spPr>
          <a:xfrm>
            <a:off x="696191" y="1339333"/>
            <a:ext cx="8295409" cy="2231380"/>
          </a:xfrm>
          <a:prstGeom prst="rect">
            <a:avLst/>
          </a:prstGeom>
          <a:noFill/>
          <a:ln w="6350">
            <a:solidFill>
              <a:srgbClr val="376092"/>
            </a:solidFill>
          </a:ln>
          <a:scene3d>
            <a:camera prst="orthographicFront"/>
            <a:lightRig rig="threePt" dir="t"/>
          </a:scene3d>
          <a:sp3d>
            <a:bevelT/>
          </a:sp3d>
        </p:spPr>
        <p:txBody>
          <a:bodyPr wrap="square" tIns="457200" rtlCol="0">
            <a:spAutoFit/>
          </a:bodyPr>
          <a:lstStyle/>
          <a:p>
            <a:pPr marL="457200" indent="-457200">
              <a:buFont typeface="Arial" panose="020B0604020202020204" pitchFamily="34" charset="0"/>
              <a:buChar char="•"/>
            </a:pPr>
            <a:r>
              <a:rPr lang="en-US" sz="2800" dirty="0"/>
              <a:t>Promise </a:t>
            </a:r>
            <a:r>
              <a:rPr lang="en-US" sz="2800" b="1" dirty="0">
                <a:solidFill>
                  <a:srgbClr val="C00000"/>
                </a:solidFill>
              </a:rPr>
              <a:t>fixed annual contributions </a:t>
            </a:r>
            <a:r>
              <a:rPr lang="en-US" sz="2800" dirty="0"/>
              <a:t>to a pension fund</a:t>
            </a:r>
          </a:p>
          <a:p>
            <a:pPr lvl="1"/>
            <a:r>
              <a:rPr lang="en-US" sz="2800" b="1" dirty="0">
                <a:solidFill>
                  <a:srgbClr val="C00000"/>
                </a:solidFill>
              </a:rPr>
              <a:t>Example: </a:t>
            </a:r>
          </a:p>
          <a:p>
            <a:pPr lvl="1"/>
            <a:r>
              <a:rPr lang="en-US" sz="2800" dirty="0"/>
              <a:t>Employer contributes 5% of the employees’ pay</a:t>
            </a:r>
          </a:p>
        </p:txBody>
      </p:sp>
      <p:sp>
        <p:nvSpPr>
          <p:cNvPr id="10" name="Title 1"/>
          <p:cNvSpPr>
            <a:spLocks noGrp="1"/>
          </p:cNvSpPr>
          <p:nvPr>
            <p:ph type="title"/>
          </p:nvPr>
        </p:nvSpPr>
        <p:spPr>
          <a:xfrm>
            <a:off x="761999" y="0"/>
            <a:ext cx="8382000" cy="1444625"/>
          </a:xfrm>
        </p:spPr>
        <p:txBody>
          <a:bodyPr/>
          <a:lstStyle/>
          <a:p>
            <a:r>
              <a:rPr lang="en-IN" dirty="0">
                <a:ea typeface="Adobe Fan Heiti Std B"/>
                <a:cs typeface="Adobe Fan Heiti Std B"/>
              </a:rPr>
              <a:t>Types of Pension Plans</a:t>
            </a:r>
          </a:p>
        </p:txBody>
      </p:sp>
      <p:sp>
        <p:nvSpPr>
          <p:cNvPr id="16" name="TextBox 15"/>
          <p:cNvSpPr txBox="1"/>
          <p:nvPr/>
        </p:nvSpPr>
        <p:spPr>
          <a:xfrm>
            <a:off x="1988820" y="1066800"/>
            <a:ext cx="5783580" cy="538568"/>
          </a:xfrm>
          <a:prstGeom prst="rect">
            <a:avLst/>
          </a:prstGeom>
          <a:solidFill>
            <a:srgbClr val="376092"/>
          </a:solidFill>
          <a:ln w="19050">
            <a:noFill/>
          </a:ln>
        </p:spPr>
        <p:txBody>
          <a:bodyPr wrap="square" rtlCol="0">
            <a:spAutoFit/>
          </a:bodyPr>
          <a:lstStyle>
            <a:defPPr>
              <a:defRPr lang="en-US"/>
            </a:defPPr>
            <a:lvl1pPr algn="ctr">
              <a:defRPr sz="2800">
                <a:solidFill>
                  <a:srgbClr val="C00000"/>
                </a:solidFill>
              </a:defRPr>
            </a:lvl1pPr>
          </a:lstStyle>
          <a:p>
            <a:r>
              <a:rPr lang="en-US" b="1" dirty="0">
                <a:solidFill>
                  <a:schemeClr val="bg1"/>
                </a:solidFill>
              </a:rPr>
              <a:t>Defined contribution pension plans</a:t>
            </a:r>
            <a:endParaRPr lang="en-IN" b="1" dirty="0">
              <a:solidFill>
                <a:schemeClr val="bg1"/>
              </a:solidFill>
            </a:endParaRPr>
          </a:p>
        </p:txBody>
      </p:sp>
      <p:sp>
        <p:nvSpPr>
          <p:cNvPr id="17" name="TextBox 16"/>
          <p:cNvSpPr txBox="1"/>
          <p:nvPr/>
        </p:nvSpPr>
        <p:spPr>
          <a:xfrm>
            <a:off x="2051166" y="3657600"/>
            <a:ext cx="5783580" cy="523220"/>
          </a:xfrm>
          <a:prstGeom prst="rect">
            <a:avLst/>
          </a:prstGeom>
          <a:solidFill>
            <a:srgbClr val="376092"/>
          </a:solidFill>
          <a:ln w="19050">
            <a:noFill/>
          </a:ln>
        </p:spPr>
        <p:txBody>
          <a:bodyPr wrap="square" rtlCol="0">
            <a:spAutoFit/>
          </a:bodyPr>
          <a:lstStyle>
            <a:defPPr>
              <a:defRPr lang="en-US"/>
            </a:defPPr>
            <a:lvl1pPr algn="ctr">
              <a:defRPr sz="2800" b="1">
                <a:solidFill>
                  <a:sysClr val="windowText" lastClr="000000"/>
                </a:solidFill>
              </a:defRPr>
            </a:lvl1pPr>
          </a:lstStyle>
          <a:p>
            <a:r>
              <a:rPr lang="en-US" dirty="0">
                <a:solidFill>
                  <a:srgbClr val="FFFFFF"/>
                </a:solidFill>
              </a:rPr>
              <a:t>Defined benefit pension plans</a:t>
            </a:r>
            <a:endParaRPr lang="en-IN" dirty="0">
              <a:solidFill>
                <a:srgbClr val="FFFFFF"/>
              </a:solidFill>
            </a:endParaRP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8" name="Slide Number Placeholder 5">
            <a:extLst>
              <a:ext uri="{FF2B5EF4-FFF2-40B4-BE49-F238E27FC236}">
                <a16:creationId xmlns:a16="http://schemas.microsoft.com/office/drawing/2014/main" id="{B1E83084-1C13-624C-932B-6B94422D3C3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3</a:t>
            </a:fld>
            <a:endParaRPr lang="en-US" dirty="0"/>
          </a:p>
        </p:txBody>
      </p:sp>
    </p:spTree>
    <p:extLst>
      <p:ext uri="{BB962C8B-B14F-4D97-AF65-F5344CB8AC3E}">
        <p14:creationId xmlns:p14="http://schemas.microsoft.com/office/powerpoint/2010/main" val="193120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Five Events That Might Cause Change in PBO Balance </a:t>
            </a:r>
            <a:r>
              <a:rPr lang="en-IN" sz="2400" dirty="0"/>
              <a:t>(cont. 3)</a:t>
            </a:r>
          </a:p>
        </p:txBody>
      </p:sp>
      <p:sp>
        <p:nvSpPr>
          <p:cNvPr id="5" name="Content Placeholder 4"/>
          <p:cNvSpPr>
            <a:spLocks noGrp="1"/>
          </p:cNvSpPr>
          <p:nvPr>
            <p:ph idx="1"/>
          </p:nvPr>
        </p:nvSpPr>
        <p:spPr/>
        <p:txBody>
          <a:bodyPr>
            <a:normAutofit/>
          </a:bodyPr>
          <a:lstStyle/>
          <a:p>
            <a:pPr marL="0" indent="0">
              <a:spcAft>
                <a:spcPts val="1800"/>
              </a:spcAft>
              <a:buNone/>
            </a:pPr>
            <a:r>
              <a:rPr lang="en-IN" dirty="0"/>
              <a:t>4) </a:t>
            </a:r>
            <a:r>
              <a:rPr lang="en-IN" b="1" dirty="0">
                <a:solidFill>
                  <a:srgbClr val="C00000"/>
                </a:solidFill>
              </a:rPr>
              <a:t>Gains or losses (continued)</a:t>
            </a:r>
            <a:endParaRPr lang="en-IN" dirty="0"/>
          </a:p>
          <a:p>
            <a:r>
              <a:rPr lang="en-IN" dirty="0"/>
              <a:t>If a revised estimate causes the PBO to be </a:t>
            </a:r>
            <a:r>
              <a:rPr lang="en-IN" b="1" i="1" dirty="0"/>
              <a:t>lower</a:t>
            </a:r>
            <a:r>
              <a:rPr lang="en-IN" dirty="0"/>
              <a:t> than previously expected, a </a:t>
            </a:r>
            <a:r>
              <a:rPr lang="en-IN" b="1" dirty="0">
                <a:solidFill>
                  <a:srgbClr val="C00000"/>
                </a:solidFill>
              </a:rPr>
              <a:t>gain</a:t>
            </a:r>
            <a:r>
              <a:rPr lang="en-IN" dirty="0"/>
              <a:t> would be </a:t>
            </a:r>
            <a:r>
              <a:rPr lang="en-US" dirty="0"/>
              <a:t>indicated</a:t>
            </a:r>
          </a:p>
          <a:p>
            <a:r>
              <a:rPr lang="en-IN" dirty="0"/>
              <a:t>Other possible estimate changes that would affect the PBO:</a:t>
            </a:r>
          </a:p>
          <a:p>
            <a:pPr lvl="1">
              <a:buFont typeface="Lucida Grande"/>
              <a:buChar char="–"/>
            </a:pPr>
            <a:r>
              <a:rPr lang="en-IN" sz="2600" dirty="0"/>
              <a:t>Change in life expectancies</a:t>
            </a:r>
          </a:p>
          <a:p>
            <a:pPr lvl="1">
              <a:buFont typeface="Lucida Grande"/>
              <a:buChar char="–"/>
            </a:pPr>
            <a:r>
              <a:rPr lang="en-IN" sz="2600" dirty="0"/>
              <a:t>Expectation that retirement will occur earlier than previously thought</a:t>
            </a:r>
          </a:p>
          <a:p>
            <a:pPr lvl="1">
              <a:buFont typeface="Lucida Grande"/>
              <a:buChar char="–"/>
            </a:pPr>
            <a:r>
              <a:rPr lang="en-IN" sz="2600" dirty="0"/>
              <a:t>Change in the assumed discount rate</a:t>
            </a:r>
          </a:p>
          <a:p>
            <a:pPr marL="0" indent="0">
              <a:buNone/>
            </a:pPr>
            <a:endParaRPr lang="en-IN" sz="3000" dirty="0"/>
          </a:p>
          <a:p>
            <a:pPr lvl="1"/>
            <a:endParaRPr lang="en-IN" sz="26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6" name="Slide Number Placeholder 5">
            <a:extLst>
              <a:ext uri="{FF2B5EF4-FFF2-40B4-BE49-F238E27FC236}">
                <a16:creationId xmlns:a16="http://schemas.microsoft.com/office/drawing/2014/main" id="{1953D764-3A3A-2945-99D9-2BAC7DBA3B3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30</a:t>
            </a:fld>
            <a:endParaRPr lang="en-US" dirty="0"/>
          </a:p>
        </p:txBody>
      </p:sp>
    </p:spTree>
    <p:extLst>
      <p:ext uri="{BB962C8B-B14F-4D97-AF65-F5344CB8AC3E}">
        <p14:creationId xmlns:p14="http://schemas.microsoft.com/office/powerpoint/2010/main" val="162475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500"/>
                                        <p:tgtEl>
                                          <p:spTgt spid="5">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Five Events That Might Cause Change in PBO Balance </a:t>
            </a:r>
            <a:r>
              <a:rPr lang="en-IN" sz="2400" dirty="0"/>
              <a:t>(concluded)</a:t>
            </a:r>
          </a:p>
        </p:txBody>
      </p:sp>
      <p:sp>
        <p:nvSpPr>
          <p:cNvPr id="5" name="Content Placeholder 4"/>
          <p:cNvSpPr>
            <a:spLocks noGrp="1"/>
          </p:cNvSpPr>
          <p:nvPr>
            <p:ph idx="1"/>
          </p:nvPr>
        </p:nvSpPr>
        <p:spPr/>
        <p:txBody>
          <a:bodyPr>
            <a:normAutofit/>
          </a:bodyPr>
          <a:lstStyle/>
          <a:p>
            <a:pPr marL="0" indent="0">
              <a:spcAft>
                <a:spcPts val="1800"/>
              </a:spcAft>
              <a:buNone/>
            </a:pPr>
            <a:r>
              <a:rPr lang="en-IN" dirty="0"/>
              <a:t>5)</a:t>
            </a:r>
            <a:r>
              <a:rPr lang="en-IN" b="1" dirty="0">
                <a:solidFill>
                  <a:schemeClr val="accent6">
                    <a:lumMod val="50000"/>
                  </a:schemeClr>
                </a:solidFill>
              </a:rPr>
              <a:t> </a:t>
            </a:r>
            <a:r>
              <a:rPr lang="en-IN" b="1" dirty="0">
                <a:solidFill>
                  <a:srgbClr val="C00000"/>
                </a:solidFill>
              </a:rPr>
              <a:t>Payment of retirement benefits</a:t>
            </a:r>
          </a:p>
          <a:p>
            <a:r>
              <a:rPr lang="en-IN" dirty="0"/>
              <a:t>Obligation is reduced as benefits actually are paid to retired employees</a:t>
            </a:r>
          </a:p>
          <a:p>
            <a:pPr marL="0" indent="0">
              <a:buNone/>
            </a:pPr>
            <a:endParaRPr lang="en-IN" sz="3000" dirty="0"/>
          </a:p>
          <a:p>
            <a:pPr lvl="1"/>
            <a:endParaRPr lang="en-IN" sz="26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6" name="Slide Number Placeholder 5">
            <a:extLst>
              <a:ext uri="{FF2B5EF4-FFF2-40B4-BE49-F238E27FC236}">
                <a16:creationId xmlns:a16="http://schemas.microsoft.com/office/drawing/2014/main" id="{57718E81-43CF-874C-9805-9CBCD9E1CE2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31</a:t>
            </a:fld>
            <a:endParaRPr lang="en-US" dirty="0"/>
          </a:p>
        </p:txBody>
      </p:sp>
    </p:spTree>
    <p:extLst>
      <p:ext uri="{BB962C8B-B14F-4D97-AF65-F5344CB8AC3E}">
        <p14:creationId xmlns:p14="http://schemas.microsoft.com/office/powerpoint/2010/main" val="127371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Components of Change in the PBO</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pic>
        <p:nvPicPr>
          <p:cNvPr id="2" name="Picture 1">
            <a:extLst>
              <a:ext uri="{FF2B5EF4-FFF2-40B4-BE49-F238E27FC236}">
                <a16:creationId xmlns:a16="http://schemas.microsoft.com/office/drawing/2014/main" id="{79E35CAE-B653-430F-93DF-AA4A2E73FF38}"/>
              </a:ext>
            </a:extLst>
          </p:cNvPr>
          <p:cNvPicPr>
            <a:picLocks noChangeAspect="1"/>
          </p:cNvPicPr>
          <p:nvPr/>
        </p:nvPicPr>
        <p:blipFill>
          <a:blip r:embed="rId3"/>
          <a:stretch>
            <a:fillRect/>
          </a:stretch>
        </p:blipFill>
        <p:spPr>
          <a:xfrm>
            <a:off x="685799" y="1524000"/>
            <a:ext cx="8382001" cy="3091306"/>
          </a:xfrm>
          <a:prstGeom prst="rect">
            <a:avLst/>
          </a:prstGeom>
        </p:spPr>
      </p:pic>
      <p:sp>
        <p:nvSpPr>
          <p:cNvPr id="5" name="Slide Number Placeholder 5">
            <a:extLst>
              <a:ext uri="{FF2B5EF4-FFF2-40B4-BE49-F238E27FC236}">
                <a16:creationId xmlns:a16="http://schemas.microsoft.com/office/drawing/2014/main" id="{4E61DCC7-A240-E341-A9C6-9E87E0E94E1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32</a:t>
            </a:fld>
            <a:endParaRPr lang="en-US" dirty="0"/>
          </a:p>
        </p:txBody>
      </p:sp>
    </p:spTree>
    <p:extLst>
      <p:ext uri="{BB962C8B-B14F-4D97-AF65-F5344CB8AC3E}">
        <p14:creationId xmlns:p14="http://schemas.microsoft.com/office/powerpoint/2010/main" val="3400051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The PBO Expanded to Include All Employees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sp>
        <p:nvSpPr>
          <p:cNvPr id="6" name="TextBox 5"/>
          <p:cNvSpPr txBox="1"/>
          <p:nvPr/>
        </p:nvSpPr>
        <p:spPr>
          <a:xfrm>
            <a:off x="1003299" y="2907268"/>
            <a:ext cx="5808789" cy="492443"/>
          </a:xfrm>
          <a:prstGeom prst="rect">
            <a:avLst/>
          </a:prstGeom>
          <a:noFill/>
        </p:spPr>
        <p:txBody>
          <a:bodyPr wrap="square" rtlCol="0">
            <a:spAutoFit/>
          </a:bodyPr>
          <a:lstStyle/>
          <a:p>
            <a:r>
              <a:rPr lang="en-IN" sz="2600" dirty="0"/>
              <a:t>PBO at the beginning of 2021 (assumed)</a:t>
            </a:r>
          </a:p>
        </p:txBody>
      </p:sp>
      <p:sp>
        <p:nvSpPr>
          <p:cNvPr id="10" name="TextBox 9"/>
          <p:cNvSpPr txBox="1"/>
          <p:nvPr/>
        </p:nvSpPr>
        <p:spPr>
          <a:xfrm>
            <a:off x="1297937" y="3334377"/>
            <a:ext cx="6398262" cy="492443"/>
          </a:xfrm>
          <a:prstGeom prst="rect">
            <a:avLst/>
          </a:prstGeom>
          <a:noFill/>
        </p:spPr>
        <p:txBody>
          <a:bodyPr wrap="square" rtlCol="0">
            <a:spAutoFit/>
          </a:bodyPr>
          <a:lstStyle/>
          <a:p>
            <a:r>
              <a:rPr lang="en-IN" sz="2600" b="1" dirty="0"/>
              <a:t>Service cost, 2021 </a:t>
            </a:r>
            <a:r>
              <a:rPr lang="en-IN" sz="2600" dirty="0"/>
              <a:t>(assumed)</a:t>
            </a:r>
            <a:r>
              <a:rPr lang="en-IN" sz="2600" b="1" dirty="0"/>
              <a:t> </a:t>
            </a:r>
            <a:endParaRPr lang="en-IN" sz="2600" dirty="0"/>
          </a:p>
        </p:txBody>
      </p:sp>
      <p:sp>
        <p:nvSpPr>
          <p:cNvPr id="11" name="TextBox 10"/>
          <p:cNvSpPr txBox="1"/>
          <p:nvPr/>
        </p:nvSpPr>
        <p:spPr>
          <a:xfrm>
            <a:off x="1297937" y="3761486"/>
            <a:ext cx="5712463" cy="492443"/>
          </a:xfrm>
          <a:prstGeom prst="rect">
            <a:avLst/>
          </a:prstGeom>
          <a:noFill/>
        </p:spPr>
        <p:txBody>
          <a:bodyPr wrap="square" rtlCol="0">
            <a:spAutoFit/>
          </a:bodyPr>
          <a:lstStyle/>
          <a:p>
            <a:r>
              <a:rPr lang="en-IN" sz="2600" b="1" dirty="0"/>
              <a:t>Interest cost: </a:t>
            </a:r>
            <a:r>
              <a:rPr lang="en-IN" sz="2600" dirty="0"/>
              <a:t>$400 × 6%</a:t>
            </a:r>
            <a:endParaRPr lang="nn-NO" sz="2600" dirty="0"/>
          </a:p>
        </p:txBody>
      </p:sp>
      <p:sp>
        <p:nvSpPr>
          <p:cNvPr id="12" name="TextBox 11"/>
          <p:cNvSpPr txBox="1"/>
          <p:nvPr/>
        </p:nvSpPr>
        <p:spPr>
          <a:xfrm>
            <a:off x="1297937" y="4188595"/>
            <a:ext cx="5636263" cy="492443"/>
          </a:xfrm>
          <a:prstGeom prst="rect">
            <a:avLst/>
          </a:prstGeom>
          <a:noFill/>
        </p:spPr>
        <p:txBody>
          <a:bodyPr wrap="square" rtlCol="0">
            <a:spAutoFit/>
          </a:bodyPr>
          <a:lstStyle/>
          <a:p>
            <a:r>
              <a:rPr lang="en-IN" sz="2600" b="1" dirty="0"/>
              <a:t>Loss (gain) on PBO </a:t>
            </a:r>
            <a:r>
              <a:rPr lang="en-IN" sz="2600" dirty="0"/>
              <a:t>(assumed)</a:t>
            </a:r>
          </a:p>
        </p:txBody>
      </p:sp>
      <p:sp>
        <p:nvSpPr>
          <p:cNvPr id="13" name="TextBox 12"/>
          <p:cNvSpPr txBox="1"/>
          <p:nvPr/>
        </p:nvSpPr>
        <p:spPr>
          <a:xfrm>
            <a:off x="1003299" y="5042813"/>
            <a:ext cx="6007101" cy="492443"/>
          </a:xfrm>
          <a:prstGeom prst="rect">
            <a:avLst/>
          </a:prstGeom>
          <a:noFill/>
        </p:spPr>
        <p:txBody>
          <a:bodyPr wrap="square" rtlCol="0">
            <a:spAutoFit/>
          </a:bodyPr>
          <a:lstStyle/>
          <a:p>
            <a:r>
              <a:rPr lang="en-IN" sz="2600" dirty="0"/>
              <a:t>PBO at the end of 2021</a:t>
            </a:r>
            <a:endParaRPr lang="nn-NO" sz="2600" dirty="0"/>
          </a:p>
        </p:txBody>
      </p:sp>
      <p:sp>
        <p:nvSpPr>
          <p:cNvPr id="14" name="TextBox 13"/>
          <p:cNvSpPr txBox="1"/>
          <p:nvPr/>
        </p:nvSpPr>
        <p:spPr>
          <a:xfrm>
            <a:off x="7112637" y="2919968"/>
            <a:ext cx="906652" cy="492443"/>
          </a:xfrm>
          <a:prstGeom prst="rect">
            <a:avLst/>
          </a:prstGeom>
          <a:noFill/>
        </p:spPr>
        <p:txBody>
          <a:bodyPr wrap="square" rtlCol="0">
            <a:spAutoFit/>
          </a:bodyPr>
          <a:lstStyle/>
          <a:p>
            <a:pPr algn="r"/>
            <a:r>
              <a:rPr lang="en-IN" sz="2600" dirty="0"/>
              <a:t>$400</a:t>
            </a:r>
          </a:p>
        </p:txBody>
      </p:sp>
      <p:sp>
        <p:nvSpPr>
          <p:cNvPr id="15" name="TextBox 14"/>
          <p:cNvSpPr txBox="1"/>
          <p:nvPr/>
        </p:nvSpPr>
        <p:spPr>
          <a:xfrm>
            <a:off x="7112637" y="3337624"/>
            <a:ext cx="906652" cy="492443"/>
          </a:xfrm>
          <a:prstGeom prst="rect">
            <a:avLst/>
          </a:prstGeom>
          <a:noFill/>
        </p:spPr>
        <p:txBody>
          <a:bodyPr wrap="square" rtlCol="0">
            <a:spAutoFit/>
          </a:bodyPr>
          <a:lstStyle/>
          <a:p>
            <a:pPr algn="r"/>
            <a:r>
              <a:rPr lang="en-IN" sz="2600" dirty="0"/>
              <a:t>41</a:t>
            </a:r>
          </a:p>
        </p:txBody>
      </p:sp>
      <p:sp>
        <p:nvSpPr>
          <p:cNvPr id="16" name="TextBox 15"/>
          <p:cNvSpPr txBox="1"/>
          <p:nvPr/>
        </p:nvSpPr>
        <p:spPr>
          <a:xfrm>
            <a:off x="3962400" y="3755280"/>
            <a:ext cx="4056889" cy="492443"/>
          </a:xfrm>
          <a:prstGeom prst="rect">
            <a:avLst/>
          </a:prstGeom>
          <a:noFill/>
        </p:spPr>
        <p:txBody>
          <a:bodyPr wrap="square" rtlCol="0">
            <a:spAutoFit/>
          </a:bodyPr>
          <a:lstStyle/>
          <a:p>
            <a:pPr algn="r"/>
            <a:r>
              <a:rPr lang="en-IN" sz="2600" dirty="0"/>
              <a:t>24</a:t>
            </a:r>
            <a:endParaRPr lang="nn-NO" sz="2600" dirty="0"/>
          </a:p>
        </p:txBody>
      </p:sp>
      <p:sp>
        <p:nvSpPr>
          <p:cNvPr id="17" name="TextBox 16"/>
          <p:cNvSpPr txBox="1"/>
          <p:nvPr/>
        </p:nvSpPr>
        <p:spPr>
          <a:xfrm>
            <a:off x="7112637" y="4172936"/>
            <a:ext cx="906652" cy="492443"/>
          </a:xfrm>
          <a:prstGeom prst="rect">
            <a:avLst/>
          </a:prstGeom>
          <a:noFill/>
        </p:spPr>
        <p:txBody>
          <a:bodyPr wrap="square" rtlCol="0">
            <a:spAutoFit/>
          </a:bodyPr>
          <a:lstStyle/>
          <a:p>
            <a:pPr algn="r"/>
            <a:r>
              <a:rPr lang="en-IN" sz="2600" dirty="0"/>
              <a:t>23</a:t>
            </a:r>
          </a:p>
        </p:txBody>
      </p:sp>
      <p:sp>
        <p:nvSpPr>
          <p:cNvPr id="18" name="TextBox 17"/>
          <p:cNvSpPr txBox="1"/>
          <p:nvPr/>
        </p:nvSpPr>
        <p:spPr>
          <a:xfrm>
            <a:off x="4331208" y="4995017"/>
            <a:ext cx="3688081" cy="492443"/>
          </a:xfrm>
          <a:prstGeom prst="rect">
            <a:avLst/>
          </a:prstGeom>
          <a:noFill/>
        </p:spPr>
        <p:txBody>
          <a:bodyPr wrap="square" rtlCol="0">
            <a:spAutoFit/>
          </a:bodyPr>
          <a:lstStyle/>
          <a:p>
            <a:pPr algn="r"/>
            <a:r>
              <a:rPr lang="en-IN" sz="2600" dirty="0"/>
              <a:t>$450</a:t>
            </a:r>
            <a:endParaRPr lang="nn-NO" sz="2600" dirty="0"/>
          </a:p>
        </p:txBody>
      </p:sp>
      <p:cxnSp>
        <p:nvCxnSpPr>
          <p:cNvPr id="19" name="Straight Connector 18"/>
          <p:cNvCxnSpPr/>
          <p:nvPr/>
        </p:nvCxnSpPr>
        <p:spPr>
          <a:xfrm>
            <a:off x="6937453" y="5412673"/>
            <a:ext cx="108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937453" y="5448300"/>
            <a:ext cx="108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37453" y="5059048"/>
            <a:ext cx="10818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739623" y="1673304"/>
            <a:ext cx="8099577" cy="892552"/>
          </a:xfrm>
          <a:prstGeom prst="rect">
            <a:avLst/>
          </a:prstGeom>
        </p:spPr>
        <p:txBody>
          <a:bodyPr>
            <a:spAutoFit/>
          </a:bodyPr>
          <a:lstStyle/>
          <a:p>
            <a:r>
              <a:rPr lang="en-IN" sz="2600" dirty="0"/>
              <a:t>The changes in the PBO for Global Communications during 2021 were as follows:</a:t>
            </a:r>
            <a:endParaRPr lang="en-US" sz="2600" dirty="0"/>
          </a:p>
        </p:txBody>
      </p:sp>
      <p:cxnSp>
        <p:nvCxnSpPr>
          <p:cNvPr id="4" name="Straight Connector 3"/>
          <p:cNvCxnSpPr/>
          <p:nvPr/>
        </p:nvCxnSpPr>
        <p:spPr>
          <a:xfrm>
            <a:off x="1057122" y="2895600"/>
            <a:ext cx="759157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46319" y="2464713"/>
            <a:ext cx="3688081" cy="492443"/>
          </a:xfrm>
          <a:prstGeom prst="rect">
            <a:avLst/>
          </a:prstGeom>
          <a:noFill/>
        </p:spPr>
        <p:txBody>
          <a:bodyPr wrap="square" rtlCol="0">
            <a:spAutoFit/>
          </a:bodyPr>
          <a:lstStyle/>
          <a:p>
            <a:pPr algn="r"/>
            <a:r>
              <a:rPr lang="en-IN" sz="2600" dirty="0"/>
              <a:t>($ in millions)</a:t>
            </a:r>
            <a:endParaRPr lang="nn-NO" sz="2600" dirty="0"/>
          </a:p>
        </p:txBody>
      </p:sp>
      <p:sp>
        <p:nvSpPr>
          <p:cNvPr id="22" name="Rectangle 21"/>
          <p:cNvSpPr/>
          <p:nvPr/>
        </p:nvSpPr>
        <p:spPr>
          <a:xfrm>
            <a:off x="1294069" y="4615704"/>
            <a:ext cx="5868729" cy="492443"/>
          </a:xfrm>
          <a:prstGeom prst="rect">
            <a:avLst/>
          </a:prstGeom>
        </p:spPr>
        <p:txBody>
          <a:bodyPr wrap="square">
            <a:spAutoFit/>
          </a:bodyPr>
          <a:lstStyle/>
          <a:p>
            <a:r>
              <a:rPr lang="en-IN" sz="2600" b="1" dirty="0"/>
              <a:t>Less: Retiree benefits paid </a:t>
            </a:r>
            <a:r>
              <a:rPr lang="en-IN" sz="2600" dirty="0"/>
              <a:t>(assumed)</a:t>
            </a:r>
            <a:endParaRPr lang="en-US" sz="2600" dirty="0"/>
          </a:p>
        </p:txBody>
      </p:sp>
      <p:sp>
        <p:nvSpPr>
          <p:cNvPr id="25" name="TextBox 24"/>
          <p:cNvSpPr txBox="1"/>
          <p:nvPr/>
        </p:nvSpPr>
        <p:spPr>
          <a:xfrm>
            <a:off x="7112637" y="4590592"/>
            <a:ext cx="906652" cy="492443"/>
          </a:xfrm>
          <a:prstGeom prst="rect">
            <a:avLst/>
          </a:prstGeom>
          <a:noFill/>
        </p:spPr>
        <p:txBody>
          <a:bodyPr wrap="square" rtlCol="0">
            <a:spAutoFit/>
          </a:bodyPr>
          <a:lstStyle/>
          <a:p>
            <a:pPr algn="r"/>
            <a:r>
              <a:rPr lang="en-IN" sz="2600" dirty="0"/>
              <a:t>(38)</a:t>
            </a:r>
          </a:p>
        </p:txBody>
      </p:sp>
      <p:sp>
        <p:nvSpPr>
          <p:cNvPr id="24" name="Slide Number Placeholder 5">
            <a:extLst>
              <a:ext uri="{FF2B5EF4-FFF2-40B4-BE49-F238E27FC236}">
                <a16:creationId xmlns:a16="http://schemas.microsoft.com/office/drawing/2014/main" id="{29E0BCF4-84F4-734B-8721-76CF4C2B1C7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33</a:t>
            </a:fld>
            <a:endParaRPr lang="en-US" dirty="0"/>
          </a:p>
        </p:txBody>
      </p:sp>
    </p:spTree>
    <p:extLst>
      <p:ext uri="{BB962C8B-B14F-4D97-AF65-F5344CB8AC3E}">
        <p14:creationId xmlns:p14="http://schemas.microsoft.com/office/powerpoint/2010/main" val="371420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14"/>
                                        </p:tgtEl>
                                        <p:attrNameLst>
                                          <p:attrName>fillcolor</p:attrName>
                                        </p:attrNameLst>
                                      </p:cBhvr>
                                      <p:to>
                                        <a:srgbClr val="548DD4"/>
                                      </p:to>
                                    </p:animClr>
                                    <p:set>
                                      <p:cBhvr>
                                        <p:cTn id="64" dur="2000" fill="hold"/>
                                        <p:tgtEl>
                                          <p:spTgt spid="14"/>
                                        </p:tgtEl>
                                        <p:attrNameLst>
                                          <p:attrName>fill.type</p:attrName>
                                        </p:attrNameLst>
                                      </p:cBhvr>
                                      <p:to>
                                        <p:strVal val="solid"/>
                                      </p:to>
                                    </p:set>
                                    <p:set>
                                      <p:cBhvr>
                                        <p:cTn id="65" dur="2000" fill="hold"/>
                                        <p:tgtEl>
                                          <p:spTgt spid="14"/>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2000" fill="hold"/>
                                        <p:tgtEl>
                                          <p:spTgt spid="15"/>
                                        </p:tgtEl>
                                        <p:attrNameLst>
                                          <p:attrName>fillcolor</p:attrName>
                                        </p:attrNameLst>
                                      </p:cBhvr>
                                      <p:to>
                                        <a:srgbClr val="548DD4"/>
                                      </p:to>
                                    </p:animClr>
                                    <p:set>
                                      <p:cBhvr>
                                        <p:cTn id="68" dur="2000" fill="hold"/>
                                        <p:tgtEl>
                                          <p:spTgt spid="15"/>
                                        </p:tgtEl>
                                        <p:attrNameLst>
                                          <p:attrName>fill.type</p:attrName>
                                        </p:attrNameLst>
                                      </p:cBhvr>
                                      <p:to>
                                        <p:strVal val="solid"/>
                                      </p:to>
                                    </p:set>
                                    <p:set>
                                      <p:cBhvr>
                                        <p:cTn id="69" dur="2000" fill="hold"/>
                                        <p:tgtEl>
                                          <p:spTgt spid="15"/>
                                        </p:tgtEl>
                                        <p:attrNameLst>
                                          <p:attrName>fill.on</p:attrName>
                                        </p:attrNameLst>
                                      </p:cBhvr>
                                      <p:to>
                                        <p:strVal val="true"/>
                                      </p:to>
                                    </p:set>
                                  </p:childTnLst>
                                </p:cTn>
                              </p:par>
                              <p:par>
                                <p:cTn id="70" presetID="1" presetClass="emph" presetSubtype="2" fill="hold" nodeType="withEffect">
                                  <p:stCondLst>
                                    <p:cond delay="0"/>
                                  </p:stCondLst>
                                  <p:childTnLst>
                                    <p:animClr clrSpc="rgb" dir="cw">
                                      <p:cBhvr>
                                        <p:cTn id="71" dur="2000" fill="hold"/>
                                        <p:tgtEl>
                                          <p:spTgt spid="17"/>
                                        </p:tgtEl>
                                        <p:attrNameLst>
                                          <p:attrName>fillcolor</p:attrName>
                                        </p:attrNameLst>
                                      </p:cBhvr>
                                      <p:to>
                                        <a:srgbClr val="548DD4"/>
                                      </p:to>
                                    </p:animClr>
                                    <p:set>
                                      <p:cBhvr>
                                        <p:cTn id="72" dur="2000" fill="hold"/>
                                        <p:tgtEl>
                                          <p:spTgt spid="17"/>
                                        </p:tgtEl>
                                        <p:attrNameLst>
                                          <p:attrName>fill.type</p:attrName>
                                        </p:attrNameLst>
                                      </p:cBhvr>
                                      <p:to>
                                        <p:strVal val="solid"/>
                                      </p:to>
                                    </p:set>
                                    <p:set>
                                      <p:cBhvr>
                                        <p:cTn id="73" dur="2000" fill="hold"/>
                                        <p:tgtEl>
                                          <p:spTgt spid="17"/>
                                        </p:tgtEl>
                                        <p:attrNameLst>
                                          <p:attrName>fill.on</p:attrName>
                                        </p:attrNameLst>
                                      </p:cBhvr>
                                      <p:to>
                                        <p:strVal val="true"/>
                                      </p:to>
                                    </p:set>
                                  </p:childTnLst>
                                </p:cTn>
                              </p:par>
                              <p:par>
                                <p:cTn id="74" presetID="1" presetClass="emph" presetSubtype="2" fill="hold" nodeType="withEffect">
                                  <p:stCondLst>
                                    <p:cond delay="0"/>
                                  </p:stCondLst>
                                  <p:childTnLst>
                                    <p:animClr clrSpc="rgb" dir="cw">
                                      <p:cBhvr>
                                        <p:cTn id="75" dur="2000" fill="hold"/>
                                        <p:tgtEl>
                                          <p:spTgt spid="25"/>
                                        </p:tgtEl>
                                        <p:attrNameLst>
                                          <p:attrName>fillcolor</p:attrName>
                                        </p:attrNameLst>
                                      </p:cBhvr>
                                      <p:to>
                                        <a:srgbClr val="548DD4"/>
                                      </p:to>
                                    </p:animClr>
                                    <p:set>
                                      <p:cBhvr>
                                        <p:cTn id="76" dur="2000" fill="hold"/>
                                        <p:tgtEl>
                                          <p:spTgt spid="25"/>
                                        </p:tgtEl>
                                        <p:attrNameLst>
                                          <p:attrName>fill.type</p:attrName>
                                        </p:attrNameLst>
                                      </p:cBhvr>
                                      <p:to>
                                        <p:strVal val="solid"/>
                                      </p:to>
                                    </p:set>
                                    <p:set>
                                      <p:cBhvr>
                                        <p:cTn id="77" dur="2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P spid="17" grpId="0"/>
      <p:bldP spid="18" grpId="0"/>
      <p:bldP spid="2" grpId="0"/>
      <p:bldP spid="23" grpId="0"/>
      <p:bldP spid="22" grpId="0"/>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400" dirty="0"/>
              <a:t>Concept Check: Computing PBO</a:t>
            </a:r>
            <a:endParaRPr lang="en-US" sz="3400" dirty="0"/>
          </a:p>
        </p:txBody>
      </p:sp>
      <p:sp>
        <p:nvSpPr>
          <p:cNvPr id="414723" name="Rectangle 3"/>
          <p:cNvSpPr>
            <a:spLocks noGrp="1" noChangeArrowheads="1"/>
          </p:cNvSpPr>
          <p:nvPr>
            <p:ph idx="1"/>
          </p:nvPr>
        </p:nvSpPr>
        <p:spPr>
          <a:xfrm>
            <a:off x="720090" y="1292226"/>
            <a:ext cx="8382001" cy="5413374"/>
          </a:xfrm>
          <a:solidFill>
            <a:schemeClr val="bg1">
              <a:lumMod val="95000"/>
            </a:schemeClr>
          </a:solidFill>
        </p:spPr>
        <p:txBody>
          <a:bodyPr>
            <a:normAutofit/>
          </a:bodyPr>
          <a:lstStyle/>
          <a:p>
            <a:pPr marL="0" indent="0">
              <a:spcAft>
                <a:spcPts val="1200"/>
              </a:spcAft>
              <a:buNone/>
            </a:pPr>
            <a:r>
              <a:rPr lang="en-US" sz="2400" dirty="0"/>
              <a:t>M-Howard Inc. has a defined benefit pension plan. On December 31 (the end of the fiscal year), the company received the PBO report from the actuary. Among the information included in the report were the following items: ending PBO, $110,000; benefits paid to retirees, $10,000; interest cost, $7,200. The discount rate applied by the actuary was 8%. What was the beginning PBO? </a:t>
            </a:r>
          </a:p>
          <a:p>
            <a:pPr marL="457200" indent="-457200">
              <a:lnSpc>
                <a:spcPct val="100000"/>
              </a:lnSpc>
              <a:buFont typeface="+mj-lt"/>
              <a:buAutoNum type="alphaLcPeriod"/>
            </a:pPr>
            <a:r>
              <a:rPr lang="en-US" sz="2400" dirty="0"/>
              <a:t>$  90,000 </a:t>
            </a:r>
          </a:p>
          <a:p>
            <a:pPr marL="457200" indent="-457200">
              <a:lnSpc>
                <a:spcPct val="100000"/>
              </a:lnSpc>
              <a:buFont typeface="+mj-lt"/>
              <a:buAutoNum type="alphaLcPeriod"/>
            </a:pPr>
            <a:r>
              <a:rPr lang="en-US" sz="2400" dirty="0"/>
              <a:t>$100,000 </a:t>
            </a:r>
          </a:p>
          <a:p>
            <a:pPr marL="457200" indent="-457200">
              <a:lnSpc>
                <a:spcPct val="100000"/>
              </a:lnSpc>
              <a:buFont typeface="+mj-lt"/>
              <a:buAutoNum type="alphaLcPeriod"/>
            </a:pPr>
            <a:r>
              <a:rPr lang="en-US" sz="2400" dirty="0"/>
              <a:t>$107,200 </a:t>
            </a:r>
          </a:p>
          <a:p>
            <a:pPr marL="457200" indent="-457200">
              <a:lnSpc>
                <a:spcPct val="100000"/>
              </a:lnSpc>
              <a:buFont typeface="+mj-lt"/>
              <a:buAutoNum type="alphaLcPeriod"/>
            </a:pPr>
            <a:r>
              <a:rPr lang="en-US" sz="2400" dirty="0"/>
              <a:t>$112,000 </a:t>
            </a:r>
          </a:p>
          <a:p>
            <a:pPr marL="2286000" lvl="5" indent="0">
              <a:lnSpc>
                <a:spcPct val="100000"/>
              </a:lnSpc>
              <a:buNone/>
              <a:tabLst>
                <a:tab pos="7772400" algn="dec"/>
              </a:tabLst>
              <a:defRPr/>
            </a:pPr>
            <a:endParaRPr lang="en-US" sz="1600" dirty="0"/>
          </a:p>
          <a:p>
            <a:pPr marL="0" indent="0">
              <a:lnSpc>
                <a:spcPct val="100000"/>
              </a:lnSpc>
              <a:buNone/>
              <a:tabLst>
                <a:tab pos="7772400" algn="dec"/>
              </a:tabLst>
              <a:defRPr/>
            </a:pPr>
            <a:endParaRPr lang="en-US" sz="1800" dirty="0"/>
          </a:p>
        </p:txBody>
      </p:sp>
      <p:sp>
        <p:nvSpPr>
          <p:cNvPr id="2" name="Oval 1"/>
          <p:cNvSpPr/>
          <p:nvPr/>
        </p:nvSpPr>
        <p:spPr bwMode="auto">
          <a:xfrm flipV="1">
            <a:off x="685800" y="3581400"/>
            <a:ext cx="443739"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7" name="TextBox 6"/>
          <p:cNvSpPr txBox="1"/>
          <p:nvPr/>
        </p:nvSpPr>
        <p:spPr>
          <a:xfrm>
            <a:off x="2819400" y="3362798"/>
            <a:ext cx="5334000" cy="3170099"/>
          </a:xfrm>
          <a:prstGeom prst="rect">
            <a:avLst/>
          </a:prstGeom>
          <a:solidFill>
            <a:schemeClr val="accent6">
              <a:lumMod val="20000"/>
              <a:lumOff val="80000"/>
            </a:schemeClr>
          </a:solidFill>
          <a:ln w="6350">
            <a:solidFill>
              <a:schemeClr val="tx1"/>
            </a:solidFill>
          </a:ln>
        </p:spPr>
        <p:txBody>
          <a:bodyPr wrap="square" rtlCol="0">
            <a:spAutoFit/>
          </a:bodyPr>
          <a:lstStyle/>
          <a:p>
            <a:pPr algn="l">
              <a:tabLst>
                <a:tab pos="4689475" algn="dec"/>
              </a:tabLst>
            </a:pPr>
            <a:r>
              <a:rPr lang="en-US" sz="2000" dirty="0"/>
              <a:t>The correct answer is </a:t>
            </a:r>
            <a:r>
              <a:rPr lang="en-US" sz="2000" i="1" dirty="0"/>
              <a:t>a</a:t>
            </a:r>
            <a:r>
              <a:rPr lang="en-US" sz="2000" dirty="0"/>
              <a:t>:</a:t>
            </a:r>
          </a:p>
          <a:p>
            <a:pPr algn="l">
              <a:tabLst>
                <a:tab pos="4689475" algn="dec"/>
              </a:tabLst>
            </a:pPr>
            <a:r>
              <a:rPr lang="en-US" sz="2000" dirty="0"/>
              <a:t>PBO 1/1	$          </a:t>
            </a:r>
            <a:r>
              <a:rPr lang="en-US" sz="2000" b="1" dirty="0">
                <a:solidFill>
                  <a:srgbClr val="C00000"/>
                </a:solidFill>
              </a:rPr>
              <a:t>?</a:t>
            </a:r>
          </a:p>
          <a:p>
            <a:pPr>
              <a:tabLst>
                <a:tab pos="4689475" algn="dec"/>
              </a:tabLst>
            </a:pPr>
            <a:r>
              <a:rPr lang="en-US" sz="2000" dirty="0"/>
              <a:t>Service cost	 xxx</a:t>
            </a:r>
            <a:br>
              <a:rPr lang="en-US" sz="2000" dirty="0"/>
            </a:br>
            <a:r>
              <a:rPr lang="en-US" sz="2000" dirty="0"/>
              <a:t>Interest cost ($ </a:t>
            </a:r>
            <a:r>
              <a:rPr lang="en-US" sz="2000" b="1" dirty="0">
                <a:solidFill>
                  <a:srgbClr val="C00000"/>
                </a:solidFill>
              </a:rPr>
              <a:t>?</a:t>
            </a:r>
            <a:r>
              <a:rPr lang="en-US" sz="2000" dirty="0"/>
              <a:t> × 8%)	7,200</a:t>
            </a:r>
          </a:p>
          <a:p>
            <a:pPr algn="l">
              <a:tabLst>
                <a:tab pos="4689475" algn="dec"/>
              </a:tabLst>
            </a:pPr>
            <a:r>
              <a:rPr lang="en-US" sz="2000" dirty="0"/>
              <a:t>Loss (gain)	xxx</a:t>
            </a:r>
          </a:p>
          <a:p>
            <a:pPr algn="l">
              <a:tabLst>
                <a:tab pos="4689475" algn="dec"/>
              </a:tabLst>
            </a:pPr>
            <a:r>
              <a:rPr lang="en-US" sz="2000" dirty="0"/>
              <a:t>Prior service cost	xxx</a:t>
            </a:r>
          </a:p>
          <a:p>
            <a:pPr algn="l">
              <a:tabLst>
                <a:tab pos="4689475" algn="dec"/>
              </a:tabLst>
            </a:pPr>
            <a:r>
              <a:rPr lang="en-US" sz="2000" dirty="0"/>
              <a:t>Benefits paid	</a:t>
            </a:r>
            <a:r>
              <a:rPr lang="en-US" sz="2000" u="sng" dirty="0"/>
              <a:t>  (10,000</a:t>
            </a:r>
            <a:r>
              <a:rPr lang="en-US" sz="2000" dirty="0"/>
              <a:t>)</a:t>
            </a:r>
          </a:p>
          <a:p>
            <a:pPr algn="l">
              <a:tabLst>
                <a:tab pos="4689475" algn="dec"/>
              </a:tabLst>
            </a:pPr>
            <a:r>
              <a:rPr lang="en-US" sz="2000" dirty="0"/>
              <a:t>PBO 12/31	</a:t>
            </a:r>
            <a:r>
              <a:rPr lang="en-US" sz="2000" u="dbl" dirty="0"/>
              <a:t>$110,000</a:t>
            </a:r>
          </a:p>
          <a:p>
            <a:pPr algn="l">
              <a:tabLst>
                <a:tab pos="4689475" algn="dec"/>
              </a:tabLst>
            </a:pPr>
            <a:endParaRPr lang="en-US" sz="2000" u="dbl" dirty="0"/>
          </a:p>
          <a:p>
            <a:pPr>
              <a:tabLst>
                <a:tab pos="4689475" algn="dec"/>
              </a:tabLst>
            </a:pPr>
            <a:r>
              <a:rPr lang="en-US" sz="2000" dirty="0"/>
              <a:t>PBO, 1/1 = $7,200 </a:t>
            </a:r>
            <a:r>
              <a:rPr lang="en-US" sz="2000" b="1" dirty="0"/>
              <a:t>÷</a:t>
            </a:r>
            <a:r>
              <a:rPr lang="en-US" sz="2000" dirty="0"/>
              <a:t> 8% = </a:t>
            </a:r>
            <a:r>
              <a:rPr lang="en-US" sz="2000" b="1" u="dbl" dirty="0">
                <a:solidFill>
                  <a:srgbClr val="C00000"/>
                </a:solidFill>
              </a:rPr>
              <a:t>$90,000</a:t>
            </a:r>
            <a:endParaRPr lang="en-US" sz="2000" b="1" dirty="0">
              <a:solidFill>
                <a:srgbClr val="C00000"/>
              </a:solidFill>
            </a:endParaRP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LO17-3</a:t>
            </a:r>
          </a:p>
        </p:txBody>
      </p:sp>
      <p:cxnSp>
        <p:nvCxnSpPr>
          <p:cNvPr id="5" name="Straight Arrow Connector 4"/>
          <p:cNvCxnSpPr/>
          <p:nvPr/>
        </p:nvCxnSpPr>
        <p:spPr>
          <a:xfrm flipH="1">
            <a:off x="5410200" y="3886200"/>
            <a:ext cx="266700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0B032193-E618-C845-BA3A-BFE31B5F31D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34</a:t>
            </a:fld>
            <a:endParaRPr lang="en-US" dirty="0"/>
          </a:p>
        </p:txBody>
      </p:sp>
    </p:spTree>
    <p:extLst>
      <p:ext uri="{BB962C8B-B14F-4D97-AF65-F5344CB8AC3E}">
        <p14:creationId xmlns:p14="http://schemas.microsoft.com/office/powerpoint/2010/main" val="27137935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 calcmode="lin" valueType="num">
                                          <p:cBhvr additive="base">
                                            <p:cTn id="34"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7">
                                                <p:txEl>
                                                  <p:pRg st="8" end="8"/>
                                                </p:txEl>
                                              </p:spTgt>
                                            </p:tgtEl>
                                            <p:attrNameLst>
                                              <p:attrName>style.visibility</p:attrName>
                                            </p:attrNameLst>
                                          </p:cBhvr>
                                          <p:to>
                                            <p:strVal val="visible"/>
                                          </p:to>
                                        </p:set>
                                        <p:anim calcmode="lin" valueType="num">
                                          <p:cBhvr additive="base">
                                            <p:cTn id="34"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Pension Plan Assets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LO17-4</a:t>
            </a:r>
          </a:p>
        </p:txBody>
      </p:sp>
      <p:sp>
        <p:nvSpPr>
          <p:cNvPr id="6" name="Content Placeholder 4"/>
          <p:cNvSpPr>
            <a:spLocks noGrp="1"/>
          </p:cNvSpPr>
          <p:nvPr>
            <p:ph idx="1"/>
          </p:nvPr>
        </p:nvSpPr>
        <p:spPr>
          <a:xfrm>
            <a:off x="838199" y="1100257"/>
            <a:ext cx="8013600" cy="5057775"/>
          </a:xfrm>
        </p:spPr>
        <p:txBody>
          <a:bodyPr>
            <a:normAutofit/>
          </a:bodyPr>
          <a:lstStyle/>
          <a:p>
            <a:r>
              <a:rPr lang="en-IN" sz="2600" dirty="0"/>
              <a:t>Resources with which a company will provide the retirement benefits</a:t>
            </a:r>
          </a:p>
          <a:p>
            <a:r>
              <a:rPr lang="en-US" sz="2600" dirty="0"/>
              <a:t>Netted together with the PBO to report either a </a:t>
            </a:r>
            <a:r>
              <a:rPr lang="en-US" sz="2600" b="1" dirty="0">
                <a:solidFill>
                  <a:srgbClr val="C00000"/>
                </a:solidFill>
              </a:rPr>
              <a:t>net pension asset </a:t>
            </a:r>
            <a:r>
              <a:rPr lang="en-US" sz="2600" dirty="0"/>
              <a:t>(debit balance) or a </a:t>
            </a:r>
            <a:r>
              <a:rPr lang="en-US" sz="2600" b="1" dirty="0">
                <a:solidFill>
                  <a:srgbClr val="C00000"/>
                </a:solidFill>
              </a:rPr>
              <a:t>net pension liability </a:t>
            </a:r>
            <a:r>
              <a:rPr lang="en-US" sz="2600" dirty="0"/>
              <a:t>(credit balance) in the balance sheet</a:t>
            </a:r>
          </a:p>
        </p:txBody>
      </p:sp>
      <p:sp>
        <p:nvSpPr>
          <p:cNvPr id="2" name="TextBox 1"/>
          <p:cNvSpPr txBox="1"/>
          <p:nvPr/>
        </p:nvSpPr>
        <p:spPr>
          <a:xfrm>
            <a:off x="3810000" y="3462457"/>
            <a:ext cx="1832005" cy="461665"/>
          </a:xfrm>
          <a:prstGeom prst="rect">
            <a:avLst/>
          </a:prstGeom>
          <a:noFill/>
        </p:spPr>
        <p:txBody>
          <a:bodyPr wrap="square" rtlCol="0">
            <a:spAutoFit/>
          </a:bodyPr>
          <a:lstStyle/>
          <a:p>
            <a:pPr algn="ctr"/>
            <a:r>
              <a:rPr lang="en-US" sz="2400" b="1" dirty="0">
                <a:solidFill>
                  <a:srgbClr val="660066"/>
                </a:solidFill>
              </a:rPr>
              <a:t>TRUSTEE</a:t>
            </a:r>
            <a:endParaRPr lang="en-US" sz="2400" dirty="0">
              <a:solidFill>
                <a:srgbClr val="660066"/>
              </a:solidFill>
            </a:endParaRPr>
          </a:p>
        </p:txBody>
      </p:sp>
      <p:sp>
        <p:nvSpPr>
          <p:cNvPr id="3" name="TextBox 2"/>
          <p:cNvSpPr txBox="1"/>
          <p:nvPr/>
        </p:nvSpPr>
        <p:spPr>
          <a:xfrm>
            <a:off x="3519055" y="4471928"/>
            <a:ext cx="2424545" cy="1200329"/>
          </a:xfrm>
          <a:prstGeom prst="rect">
            <a:avLst/>
          </a:prstGeom>
          <a:noFill/>
        </p:spPr>
        <p:txBody>
          <a:bodyPr wrap="square" rtlCol="0">
            <a:spAutoFit/>
          </a:bodyPr>
          <a:lstStyle/>
          <a:p>
            <a:pPr algn="ctr"/>
            <a:r>
              <a:rPr lang="en-US" sz="2400" dirty="0"/>
              <a:t>An individual, </a:t>
            </a:r>
          </a:p>
          <a:p>
            <a:pPr algn="ctr"/>
            <a:r>
              <a:rPr lang="en-US" sz="2400" dirty="0"/>
              <a:t>a bank, or </a:t>
            </a:r>
          </a:p>
          <a:p>
            <a:pPr algn="ctr"/>
            <a:r>
              <a:rPr lang="en-US" sz="2400" dirty="0"/>
              <a:t>a trust company</a:t>
            </a:r>
          </a:p>
        </p:txBody>
      </p:sp>
      <p:sp>
        <p:nvSpPr>
          <p:cNvPr id="4" name="TextBox 3"/>
          <p:cNvSpPr txBox="1"/>
          <p:nvPr/>
        </p:nvSpPr>
        <p:spPr>
          <a:xfrm>
            <a:off x="838200" y="3462457"/>
            <a:ext cx="1878806" cy="1200329"/>
          </a:xfrm>
          <a:prstGeom prst="rect">
            <a:avLst/>
          </a:prstGeom>
          <a:noFill/>
        </p:spPr>
        <p:txBody>
          <a:bodyPr wrap="square" rtlCol="0">
            <a:spAutoFit/>
          </a:bodyPr>
          <a:lstStyle/>
          <a:p>
            <a:r>
              <a:rPr lang="en-US" sz="2400" dirty="0"/>
              <a:t>Accepts employer contributions</a:t>
            </a:r>
          </a:p>
        </p:txBody>
      </p:sp>
      <p:sp>
        <p:nvSpPr>
          <p:cNvPr id="8" name="TextBox 7"/>
          <p:cNvSpPr txBox="1"/>
          <p:nvPr/>
        </p:nvSpPr>
        <p:spPr>
          <a:xfrm>
            <a:off x="5486400" y="3229392"/>
            <a:ext cx="1374005" cy="461665"/>
          </a:xfrm>
          <a:prstGeom prst="rect">
            <a:avLst/>
          </a:prstGeom>
          <a:noFill/>
        </p:spPr>
        <p:txBody>
          <a:bodyPr wrap="square" rtlCol="0">
            <a:spAutoFit/>
          </a:bodyPr>
          <a:lstStyle/>
          <a:p>
            <a:pPr algn="ctr"/>
            <a:r>
              <a:rPr lang="en-US" sz="2400" b="1" dirty="0">
                <a:solidFill>
                  <a:srgbClr val="C00000"/>
                </a:solidFill>
              </a:rPr>
              <a:t>Invests</a:t>
            </a:r>
          </a:p>
        </p:txBody>
      </p:sp>
      <p:sp>
        <p:nvSpPr>
          <p:cNvPr id="9" name="TextBox 8"/>
          <p:cNvSpPr txBox="1"/>
          <p:nvPr/>
        </p:nvSpPr>
        <p:spPr>
          <a:xfrm>
            <a:off x="7141369" y="5798403"/>
            <a:ext cx="1828800" cy="830997"/>
          </a:xfrm>
          <a:prstGeom prst="rect">
            <a:avLst/>
          </a:prstGeom>
          <a:noFill/>
        </p:spPr>
        <p:txBody>
          <a:bodyPr wrap="square" rtlCol="0">
            <a:spAutoFit/>
          </a:bodyPr>
          <a:lstStyle/>
          <a:p>
            <a:r>
              <a:rPr lang="en-US" sz="2400" dirty="0"/>
              <a:t>Accumulates the </a:t>
            </a:r>
            <a:r>
              <a:rPr lang="en-US" sz="2400" b="1" dirty="0">
                <a:solidFill>
                  <a:srgbClr val="C00000"/>
                </a:solidFill>
              </a:rPr>
              <a:t>earnings</a:t>
            </a:r>
          </a:p>
        </p:txBody>
      </p:sp>
      <p:sp>
        <p:nvSpPr>
          <p:cNvPr id="10" name="TextBox 9"/>
          <p:cNvSpPr txBox="1"/>
          <p:nvPr/>
        </p:nvSpPr>
        <p:spPr>
          <a:xfrm>
            <a:off x="838200" y="5774710"/>
            <a:ext cx="4733925" cy="830997"/>
          </a:xfrm>
          <a:prstGeom prst="rect">
            <a:avLst/>
          </a:prstGeom>
          <a:noFill/>
        </p:spPr>
        <p:txBody>
          <a:bodyPr wrap="square" rtlCol="0">
            <a:spAutoFit/>
          </a:bodyPr>
          <a:lstStyle/>
          <a:p>
            <a:pPr marL="0" lvl="1" algn="ctr"/>
            <a:r>
              <a:rPr lang="en-US" sz="2400" b="1" dirty="0">
                <a:solidFill>
                  <a:srgbClr val="C00000"/>
                </a:solidFill>
              </a:rPr>
              <a:t>Pays benefits </a:t>
            </a:r>
            <a:r>
              <a:rPr lang="en-US" sz="2400" dirty="0"/>
              <a:t>to retired employees or their beneficiaries</a:t>
            </a:r>
          </a:p>
        </p:txBody>
      </p:sp>
      <p:sp>
        <p:nvSpPr>
          <p:cNvPr id="11" name="TextBox 10"/>
          <p:cNvSpPr txBox="1"/>
          <p:nvPr/>
        </p:nvSpPr>
        <p:spPr>
          <a:xfrm>
            <a:off x="7022306" y="3462457"/>
            <a:ext cx="2045494" cy="1938992"/>
          </a:xfrm>
          <a:prstGeom prst="rect">
            <a:avLst/>
          </a:prstGeom>
          <a:noFill/>
        </p:spPr>
        <p:txBody>
          <a:bodyPr wrap="square" rtlCol="0">
            <a:spAutoFit/>
          </a:bodyPr>
          <a:lstStyle/>
          <a:p>
            <a:r>
              <a:rPr lang="en-US" sz="2400" dirty="0"/>
              <a:t>Stocks, bonds, and</a:t>
            </a:r>
          </a:p>
          <a:p>
            <a:r>
              <a:rPr lang="en-US" sz="2400" dirty="0"/>
              <a:t>other income-producing assets</a:t>
            </a:r>
          </a:p>
        </p:txBody>
      </p:sp>
      <p:cxnSp>
        <p:nvCxnSpPr>
          <p:cNvPr id="12" name="Straight Arrow Connector 11"/>
          <p:cNvCxnSpPr/>
          <p:nvPr/>
        </p:nvCxnSpPr>
        <p:spPr>
          <a:xfrm>
            <a:off x="2362200" y="3693289"/>
            <a:ext cx="1600200" cy="0"/>
          </a:xfrm>
          <a:prstGeom prst="straightConnector1">
            <a:avLst/>
          </a:prstGeom>
          <a:ln w="38100">
            <a:solidFill>
              <a:srgbClr val="376092"/>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410200" y="3691057"/>
            <a:ext cx="1600200" cy="0"/>
          </a:xfrm>
          <a:prstGeom prst="straightConnector1">
            <a:avLst/>
          </a:prstGeom>
          <a:ln w="38100">
            <a:solidFill>
              <a:srgbClr val="376092"/>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415927" y="4220784"/>
            <a:ext cx="61694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7698480" y="5572541"/>
            <a:ext cx="616946" cy="0"/>
          </a:xfrm>
          <a:prstGeom prst="straightConnector1">
            <a:avLst/>
          </a:prstGeom>
          <a:ln w="38100">
            <a:solidFill>
              <a:srgbClr val="376092"/>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5486400" y="6053257"/>
            <a:ext cx="1600200" cy="0"/>
          </a:xfrm>
          <a:prstGeom prst="straightConnector1">
            <a:avLst/>
          </a:prstGeom>
          <a:ln w="38100">
            <a:solidFill>
              <a:srgbClr val="37609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30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000"/>
                                        <p:tgtEl>
                                          <p:spTgt spid="15"/>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50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childTnLst>
                                </p:cTn>
                              </p:par>
                            </p:childTnLst>
                          </p:cTn>
                        </p:par>
                        <p:par>
                          <p:cTn id="45" fill="hold">
                            <p:stCondLst>
                              <p:cond delay="6000"/>
                            </p:stCondLst>
                            <p:childTnLst>
                              <p:par>
                                <p:cTn id="46" presetID="22" presetClass="entr" presetSubtype="1"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1000"/>
                                        <p:tgtEl>
                                          <p:spTgt spid="16"/>
                                        </p:tgtEl>
                                      </p:cBhvr>
                                    </p:animEffect>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right)">
                                      <p:cBhvr>
                                        <p:cTn id="56" dur="1000"/>
                                        <p:tgtEl>
                                          <p:spTgt spid="17"/>
                                        </p:tgtEl>
                                      </p:cBhvr>
                                    </p:animEffect>
                                  </p:childTnLst>
                                </p:cTn>
                              </p:par>
                            </p:childTnLst>
                          </p:cTn>
                        </p:par>
                        <p:par>
                          <p:cTn id="57" fill="hold">
                            <p:stCondLst>
                              <p:cond delay="8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10"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8694" y="4326951"/>
            <a:ext cx="7784306" cy="214884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7" name="Title 1"/>
          <p:cNvSpPr>
            <a:spLocks noGrp="1"/>
          </p:cNvSpPr>
          <p:nvPr>
            <p:ph type="title"/>
          </p:nvPr>
        </p:nvSpPr>
        <p:spPr/>
        <p:txBody>
          <a:bodyPr/>
          <a:lstStyle/>
          <a:p>
            <a:r>
              <a:rPr lang="en-IN" dirty="0"/>
              <a:t>How Plan Assets Change</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LO17-4</a:t>
            </a:r>
          </a:p>
        </p:txBody>
      </p:sp>
      <p:sp>
        <p:nvSpPr>
          <p:cNvPr id="9" name="Content Placeholder 4"/>
          <p:cNvSpPr>
            <a:spLocks noGrp="1"/>
          </p:cNvSpPr>
          <p:nvPr>
            <p:ph idx="1"/>
          </p:nvPr>
        </p:nvSpPr>
        <p:spPr>
          <a:xfrm>
            <a:off x="761999" y="1066801"/>
            <a:ext cx="8013600" cy="5105400"/>
          </a:xfrm>
        </p:spPr>
        <p:txBody>
          <a:bodyPr>
            <a:normAutofit/>
          </a:bodyPr>
          <a:lstStyle/>
          <a:p>
            <a:pPr marL="0" indent="0">
              <a:buNone/>
            </a:pPr>
            <a:r>
              <a:rPr lang="en-IN" sz="2100" dirty="0"/>
              <a:t>Global Communications funds its defined benefit pension plan by contributing each year the year’s service cost plus a portion of the prior service cost. Cash of </a:t>
            </a:r>
            <a:r>
              <a:rPr lang="en-IN" sz="2100" b="1" dirty="0">
                <a:solidFill>
                  <a:srgbClr val="C00000"/>
                </a:solidFill>
              </a:rPr>
              <a:t>$48 million was contributed </a:t>
            </a:r>
            <a:r>
              <a:rPr lang="en-IN" sz="2100" dirty="0"/>
              <a:t>to the pension fund at the end of 2021.</a:t>
            </a:r>
          </a:p>
          <a:p>
            <a:pPr marL="0" indent="0">
              <a:buNone/>
            </a:pPr>
            <a:r>
              <a:rPr lang="en-IN" sz="2100" dirty="0"/>
              <a:t>Plan assets at the beginning of 2021 were valued at $300 million. The </a:t>
            </a:r>
            <a:r>
              <a:rPr lang="en-IN" sz="2100" b="1" dirty="0">
                <a:solidFill>
                  <a:srgbClr val="C00000"/>
                </a:solidFill>
              </a:rPr>
              <a:t>expected rate of return on the investment of those assets was 9%</a:t>
            </a:r>
            <a:r>
              <a:rPr lang="en-IN" sz="2100" dirty="0"/>
              <a:t>, but the </a:t>
            </a:r>
            <a:r>
              <a:rPr lang="en-IN" sz="2100" b="1" dirty="0">
                <a:solidFill>
                  <a:srgbClr val="C00000"/>
                </a:solidFill>
              </a:rPr>
              <a:t>actual return in 2021 was 10%</a:t>
            </a:r>
            <a:r>
              <a:rPr lang="en-IN" sz="2100" dirty="0">
                <a:solidFill>
                  <a:schemeClr val="tx2"/>
                </a:solidFill>
              </a:rPr>
              <a:t>.</a:t>
            </a:r>
            <a:r>
              <a:rPr lang="en-IN" sz="2100" b="1" dirty="0">
                <a:solidFill>
                  <a:srgbClr val="C00000"/>
                </a:solidFill>
              </a:rPr>
              <a:t> </a:t>
            </a:r>
            <a:r>
              <a:rPr lang="en-IN" sz="2100" dirty="0"/>
              <a:t>Retirement benefits of </a:t>
            </a:r>
            <a:r>
              <a:rPr lang="en-IN" sz="2100" b="1" dirty="0">
                <a:solidFill>
                  <a:srgbClr val="C00000"/>
                </a:solidFill>
              </a:rPr>
              <a:t>$38 million </a:t>
            </a:r>
            <a:r>
              <a:rPr lang="en-IN" sz="2100" dirty="0"/>
              <a:t>were paid at the end of 2021 to retired employees. (Also, </a:t>
            </a:r>
            <a:r>
              <a:rPr lang="en-US" sz="2100" dirty="0"/>
              <a:t>recall that Global’s PBO at the end of 2021 is $450 million.)</a:t>
            </a:r>
            <a:r>
              <a:rPr lang="en-IN" sz="2100" dirty="0"/>
              <a:t> What is the value of the company’s pension plan assets at the end of 2021?</a:t>
            </a:r>
          </a:p>
        </p:txBody>
      </p:sp>
      <p:sp>
        <p:nvSpPr>
          <p:cNvPr id="10" name="TextBox 9"/>
          <p:cNvSpPr txBox="1"/>
          <p:nvPr/>
        </p:nvSpPr>
        <p:spPr>
          <a:xfrm>
            <a:off x="1232693" y="4701146"/>
            <a:ext cx="5915661" cy="430887"/>
          </a:xfrm>
          <a:prstGeom prst="rect">
            <a:avLst/>
          </a:prstGeom>
          <a:noFill/>
        </p:spPr>
        <p:txBody>
          <a:bodyPr wrap="square" rtlCol="0">
            <a:spAutoFit/>
          </a:bodyPr>
          <a:lstStyle/>
          <a:p>
            <a:r>
              <a:rPr lang="en-IN" sz="2200" dirty="0"/>
              <a:t>Plan assets at the beginning of 2021</a:t>
            </a:r>
            <a:endParaRPr lang="nn-NO" sz="2200" dirty="0"/>
          </a:p>
        </p:txBody>
      </p:sp>
      <p:sp>
        <p:nvSpPr>
          <p:cNvPr id="11" name="TextBox 10"/>
          <p:cNvSpPr txBox="1"/>
          <p:nvPr/>
        </p:nvSpPr>
        <p:spPr>
          <a:xfrm>
            <a:off x="1435894" y="5024996"/>
            <a:ext cx="5867400" cy="430887"/>
          </a:xfrm>
          <a:prstGeom prst="rect">
            <a:avLst/>
          </a:prstGeom>
          <a:noFill/>
        </p:spPr>
        <p:txBody>
          <a:bodyPr wrap="square" rtlCol="0">
            <a:spAutoFit/>
          </a:bodyPr>
          <a:lstStyle/>
          <a:p>
            <a:r>
              <a:rPr lang="en-IN" sz="2200" dirty="0"/>
              <a:t>Actual return on plan assets (10% × $300)</a:t>
            </a:r>
          </a:p>
        </p:txBody>
      </p:sp>
      <p:sp>
        <p:nvSpPr>
          <p:cNvPr id="12" name="TextBox 11"/>
          <p:cNvSpPr txBox="1"/>
          <p:nvPr/>
        </p:nvSpPr>
        <p:spPr>
          <a:xfrm>
            <a:off x="1435894" y="5348846"/>
            <a:ext cx="4800600" cy="430887"/>
          </a:xfrm>
          <a:prstGeom prst="rect">
            <a:avLst/>
          </a:prstGeom>
          <a:noFill/>
        </p:spPr>
        <p:txBody>
          <a:bodyPr wrap="square" rtlCol="0">
            <a:spAutoFit/>
          </a:bodyPr>
          <a:lstStyle/>
          <a:p>
            <a:r>
              <a:rPr lang="en-IN" sz="2200" dirty="0"/>
              <a:t>Cash contributions</a:t>
            </a:r>
            <a:endParaRPr lang="nn-NO" sz="2200" dirty="0"/>
          </a:p>
        </p:txBody>
      </p:sp>
      <p:sp>
        <p:nvSpPr>
          <p:cNvPr id="13" name="TextBox 12"/>
          <p:cNvSpPr txBox="1"/>
          <p:nvPr/>
        </p:nvSpPr>
        <p:spPr>
          <a:xfrm>
            <a:off x="1435894" y="5672696"/>
            <a:ext cx="5372099" cy="430887"/>
          </a:xfrm>
          <a:prstGeom prst="rect">
            <a:avLst/>
          </a:prstGeom>
          <a:noFill/>
        </p:spPr>
        <p:txBody>
          <a:bodyPr wrap="square" rtlCol="0">
            <a:spAutoFit/>
          </a:bodyPr>
          <a:lstStyle/>
          <a:p>
            <a:r>
              <a:rPr lang="en-IN" sz="2200" dirty="0"/>
              <a:t>Less: Retiree benefits paid</a:t>
            </a:r>
          </a:p>
        </p:txBody>
      </p:sp>
      <p:sp>
        <p:nvSpPr>
          <p:cNvPr id="14" name="TextBox 13"/>
          <p:cNvSpPr txBox="1"/>
          <p:nvPr/>
        </p:nvSpPr>
        <p:spPr>
          <a:xfrm>
            <a:off x="1232694" y="5996546"/>
            <a:ext cx="5232400" cy="430887"/>
          </a:xfrm>
          <a:prstGeom prst="rect">
            <a:avLst/>
          </a:prstGeom>
          <a:noFill/>
        </p:spPr>
        <p:txBody>
          <a:bodyPr wrap="square" rtlCol="0">
            <a:spAutoFit/>
          </a:bodyPr>
          <a:lstStyle/>
          <a:p>
            <a:r>
              <a:rPr lang="en-IN" sz="2200" dirty="0"/>
              <a:t>Plan assets at the end of 2021</a:t>
            </a:r>
            <a:endParaRPr lang="nn-NO" sz="2200" dirty="0"/>
          </a:p>
        </p:txBody>
      </p:sp>
      <p:sp>
        <p:nvSpPr>
          <p:cNvPr id="15" name="TextBox 14"/>
          <p:cNvSpPr txBox="1"/>
          <p:nvPr/>
        </p:nvSpPr>
        <p:spPr>
          <a:xfrm>
            <a:off x="5055393" y="4701146"/>
            <a:ext cx="3048001" cy="430887"/>
          </a:xfrm>
          <a:prstGeom prst="rect">
            <a:avLst/>
          </a:prstGeom>
          <a:noFill/>
        </p:spPr>
        <p:txBody>
          <a:bodyPr wrap="square" rtlCol="0">
            <a:spAutoFit/>
          </a:bodyPr>
          <a:lstStyle/>
          <a:p>
            <a:pPr algn="r"/>
            <a:r>
              <a:rPr lang="en-IN" sz="2200" dirty="0"/>
              <a:t>$300</a:t>
            </a:r>
            <a:endParaRPr lang="nn-NO" sz="2200" dirty="0"/>
          </a:p>
        </p:txBody>
      </p:sp>
      <p:sp>
        <p:nvSpPr>
          <p:cNvPr id="16" name="TextBox 15"/>
          <p:cNvSpPr txBox="1"/>
          <p:nvPr/>
        </p:nvSpPr>
        <p:spPr>
          <a:xfrm>
            <a:off x="4750593" y="5024996"/>
            <a:ext cx="3352801" cy="430887"/>
          </a:xfrm>
          <a:prstGeom prst="rect">
            <a:avLst/>
          </a:prstGeom>
          <a:noFill/>
        </p:spPr>
        <p:txBody>
          <a:bodyPr wrap="square" rtlCol="0">
            <a:spAutoFit/>
          </a:bodyPr>
          <a:lstStyle/>
          <a:p>
            <a:pPr algn="r"/>
            <a:r>
              <a:rPr lang="en-IN" sz="2200" dirty="0"/>
              <a:t>30</a:t>
            </a:r>
          </a:p>
        </p:txBody>
      </p:sp>
      <p:sp>
        <p:nvSpPr>
          <p:cNvPr id="17" name="TextBox 16"/>
          <p:cNvSpPr txBox="1"/>
          <p:nvPr/>
        </p:nvSpPr>
        <p:spPr>
          <a:xfrm>
            <a:off x="4750593" y="5348846"/>
            <a:ext cx="3352801" cy="430887"/>
          </a:xfrm>
          <a:prstGeom prst="rect">
            <a:avLst/>
          </a:prstGeom>
          <a:noFill/>
        </p:spPr>
        <p:txBody>
          <a:bodyPr wrap="square" rtlCol="0">
            <a:spAutoFit/>
          </a:bodyPr>
          <a:lstStyle/>
          <a:p>
            <a:pPr algn="r"/>
            <a:r>
              <a:rPr lang="en-IN" sz="2200" dirty="0"/>
              <a:t>48</a:t>
            </a:r>
            <a:endParaRPr lang="nn-NO" sz="2200" dirty="0"/>
          </a:p>
        </p:txBody>
      </p:sp>
      <p:sp>
        <p:nvSpPr>
          <p:cNvPr id="18" name="TextBox 17"/>
          <p:cNvSpPr txBox="1"/>
          <p:nvPr/>
        </p:nvSpPr>
        <p:spPr>
          <a:xfrm>
            <a:off x="4826793" y="5672696"/>
            <a:ext cx="3352801" cy="430887"/>
          </a:xfrm>
          <a:prstGeom prst="rect">
            <a:avLst/>
          </a:prstGeom>
          <a:noFill/>
        </p:spPr>
        <p:txBody>
          <a:bodyPr wrap="square" rtlCol="0">
            <a:spAutoFit/>
          </a:bodyPr>
          <a:lstStyle/>
          <a:p>
            <a:pPr algn="r"/>
            <a:r>
              <a:rPr lang="en-IN" sz="2200" dirty="0"/>
              <a:t>(38)</a:t>
            </a:r>
          </a:p>
        </p:txBody>
      </p:sp>
      <p:sp>
        <p:nvSpPr>
          <p:cNvPr id="19" name="TextBox 18"/>
          <p:cNvSpPr txBox="1"/>
          <p:nvPr/>
        </p:nvSpPr>
        <p:spPr>
          <a:xfrm>
            <a:off x="5055393" y="5996546"/>
            <a:ext cx="3048001" cy="430887"/>
          </a:xfrm>
          <a:prstGeom prst="rect">
            <a:avLst/>
          </a:prstGeom>
          <a:noFill/>
        </p:spPr>
        <p:txBody>
          <a:bodyPr wrap="square" rtlCol="0">
            <a:spAutoFit/>
          </a:bodyPr>
          <a:lstStyle/>
          <a:p>
            <a:pPr algn="r"/>
            <a:r>
              <a:rPr lang="en-IN" sz="2200" dirty="0"/>
              <a:t>$340</a:t>
            </a:r>
            <a:endParaRPr lang="nn-NO" sz="2200" dirty="0"/>
          </a:p>
        </p:txBody>
      </p:sp>
      <p:cxnSp>
        <p:nvCxnSpPr>
          <p:cNvPr id="20" name="Straight Connector 19"/>
          <p:cNvCxnSpPr/>
          <p:nvPr/>
        </p:nvCxnSpPr>
        <p:spPr>
          <a:xfrm>
            <a:off x="7148355" y="6378578"/>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148355" y="6403978"/>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148355" y="6048378"/>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66852" y="4688446"/>
            <a:ext cx="71516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98294" y="4282959"/>
            <a:ext cx="3048001" cy="430887"/>
          </a:xfrm>
          <a:prstGeom prst="rect">
            <a:avLst/>
          </a:prstGeom>
          <a:noFill/>
        </p:spPr>
        <p:txBody>
          <a:bodyPr wrap="square" rtlCol="0">
            <a:spAutoFit/>
          </a:bodyPr>
          <a:lstStyle/>
          <a:p>
            <a:pPr algn="r"/>
            <a:r>
              <a:rPr lang="en-IN" sz="2200" dirty="0"/>
              <a:t>($ in millions)</a:t>
            </a:r>
            <a:endParaRPr lang="nn-NO" sz="2200" dirty="0"/>
          </a:p>
        </p:txBody>
      </p:sp>
      <p:sp>
        <p:nvSpPr>
          <p:cNvPr id="3" name="Oval 2"/>
          <p:cNvSpPr/>
          <p:nvPr/>
        </p:nvSpPr>
        <p:spPr>
          <a:xfrm>
            <a:off x="7264093" y="5980787"/>
            <a:ext cx="953601" cy="49621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Slide Number Placeholder 5">
            <a:extLst>
              <a:ext uri="{FF2B5EF4-FFF2-40B4-BE49-F238E27FC236}">
                <a16:creationId xmlns:a16="http://schemas.microsoft.com/office/drawing/2014/main" id="{E3FB7EBC-56E7-A648-842B-C73513E0CB2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36</a:t>
            </a:fld>
            <a:endParaRPr lang="en-US" dirty="0"/>
          </a:p>
        </p:txBody>
      </p:sp>
    </p:spTree>
    <p:extLst>
      <p:ext uri="{BB962C8B-B14F-4D97-AF65-F5344CB8AC3E}">
        <p14:creationId xmlns:p14="http://schemas.microsoft.com/office/powerpoint/2010/main" val="275455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childTnLst>
                          </p:cTn>
                        </p:par>
                        <p:par>
                          <p:cTn id="62" fill="hold">
                            <p:stCondLst>
                              <p:cond delay="1000"/>
                            </p:stCondLst>
                            <p:childTnLst>
                              <p:par>
                                <p:cTn id="63" presetID="22" presetClass="entr" presetSubtype="4"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uiExpand="1" build="p"/>
      <p:bldP spid="10" grpId="0"/>
      <p:bldP spid="11" grpId="0"/>
      <p:bldP spid="12" grpId="0"/>
      <p:bldP spid="13" grpId="0"/>
      <p:bldP spid="14" grpId="0"/>
      <p:bldP spid="15" grpId="0"/>
      <p:bldP spid="16" grpId="0"/>
      <p:bldP spid="17" grpId="0"/>
      <p:bldP spid="18" grpId="0"/>
      <p:bldP spid="19" grpId="0"/>
      <p:bldP spid="24" grpId="0"/>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200" dirty="0"/>
              <a:t>Concept Check: Actual Return on Plan Assets</a:t>
            </a:r>
            <a:endParaRPr lang="en-US" sz="3200" dirty="0"/>
          </a:p>
        </p:txBody>
      </p:sp>
      <p:sp>
        <p:nvSpPr>
          <p:cNvPr id="414723" name="Rectangle 3"/>
          <p:cNvSpPr>
            <a:spLocks noGrp="1" noChangeArrowheads="1"/>
          </p:cNvSpPr>
          <p:nvPr>
            <p:ph idx="1"/>
          </p:nvPr>
        </p:nvSpPr>
        <p:spPr>
          <a:xfrm>
            <a:off x="720090" y="1219200"/>
            <a:ext cx="8382001" cy="5413374"/>
          </a:xfrm>
          <a:solidFill>
            <a:schemeClr val="bg1">
              <a:lumMod val="95000"/>
            </a:schemeClr>
          </a:solidFill>
        </p:spPr>
        <p:txBody>
          <a:bodyPr>
            <a:normAutofit/>
          </a:bodyPr>
          <a:lstStyle/>
          <a:p>
            <a:pPr marL="0" indent="0">
              <a:spcBef>
                <a:spcPts val="0"/>
              </a:spcBef>
              <a:buNone/>
            </a:pPr>
            <a:r>
              <a:rPr lang="en-US" sz="2400" dirty="0"/>
              <a:t>Information regarding the defined benefit pension plan of Corey Services included the following for 2021 ($ in millions):</a:t>
            </a:r>
          </a:p>
          <a:p>
            <a:pPr marL="0" indent="0">
              <a:spcBef>
                <a:spcPts val="0"/>
              </a:spcBef>
              <a:buNone/>
              <a:tabLst>
                <a:tab pos="7659688" algn="dec"/>
                <a:tab pos="7720013" algn="l"/>
              </a:tabLst>
            </a:pPr>
            <a:endParaRPr lang="en-US" sz="2400" dirty="0"/>
          </a:p>
          <a:p>
            <a:pPr marL="171450" indent="0">
              <a:spcBef>
                <a:spcPts val="0"/>
              </a:spcBef>
              <a:buNone/>
              <a:tabLst>
                <a:tab pos="7945438" algn="dec"/>
                <a:tab pos="8108950" algn="l"/>
              </a:tabLst>
            </a:pPr>
            <a:r>
              <a:rPr lang="en-US" sz="2400" dirty="0"/>
              <a:t>Plan assets, January 1	$  70</a:t>
            </a:r>
          </a:p>
          <a:p>
            <a:pPr marL="171450" indent="0">
              <a:spcBef>
                <a:spcPts val="0"/>
              </a:spcBef>
              <a:buNone/>
              <a:tabLst>
                <a:tab pos="7945438" algn="dec"/>
                <a:tab pos="8108950" algn="l"/>
              </a:tabLst>
            </a:pPr>
            <a:r>
              <a:rPr lang="en-US" sz="2400" dirty="0"/>
              <a:t>Plan assets, December 31	105</a:t>
            </a:r>
          </a:p>
          <a:p>
            <a:pPr marL="171450" indent="0">
              <a:spcBef>
                <a:spcPts val="0"/>
              </a:spcBef>
              <a:buNone/>
              <a:tabLst>
                <a:tab pos="7945438" algn="dec"/>
                <a:tab pos="8108950" algn="l"/>
              </a:tabLst>
            </a:pPr>
            <a:r>
              <a:rPr lang="en-US" sz="2400" dirty="0"/>
              <a:t>Retiree benefits paid (end of year)	17</a:t>
            </a:r>
          </a:p>
          <a:p>
            <a:pPr marL="171450" indent="0">
              <a:spcBef>
                <a:spcPts val="0"/>
              </a:spcBef>
              <a:buNone/>
              <a:tabLst>
                <a:tab pos="7945438" algn="dec"/>
                <a:tab pos="8108950" algn="l"/>
              </a:tabLst>
            </a:pPr>
            <a:r>
              <a:rPr lang="en-US" sz="2400" dirty="0"/>
              <a:t>Employer contributions to the pension plan (end of year)	42</a:t>
            </a:r>
          </a:p>
          <a:p>
            <a:pPr marL="0" indent="0">
              <a:spcBef>
                <a:spcPts val="0"/>
              </a:spcBef>
              <a:buNone/>
              <a:tabLst>
                <a:tab pos="7720013" algn="l"/>
              </a:tabLst>
            </a:pPr>
            <a:r>
              <a:rPr lang="en-US" sz="2400" dirty="0"/>
              <a:t> </a:t>
            </a:r>
          </a:p>
          <a:p>
            <a:pPr marL="0" indent="0">
              <a:spcBef>
                <a:spcPts val="0"/>
              </a:spcBef>
              <a:spcAft>
                <a:spcPts val="1200"/>
              </a:spcAft>
              <a:buNone/>
            </a:pPr>
            <a:r>
              <a:rPr lang="en-US" sz="2400" dirty="0"/>
              <a:t>What was the actual return on plan assets for 2021?</a:t>
            </a:r>
          </a:p>
          <a:p>
            <a:pPr marL="457200" indent="-457200">
              <a:lnSpc>
                <a:spcPct val="110000"/>
              </a:lnSpc>
              <a:spcBef>
                <a:spcPts val="0"/>
              </a:spcBef>
              <a:buFont typeface="+mj-lt"/>
              <a:buAutoNum type="alphaLcPeriod"/>
            </a:pPr>
            <a:r>
              <a:rPr lang="en-US" sz="2400" dirty="0"/>
              <a:t>$10 million</a:t>
            </a:r>
          </a:p>
          <a:p>
            <a:pPr marL="457200" indent="-457200">
              <a:lnSpc>
                <a:spcPct val="110000"/>
              </a:lnSpc>
              <a:spcBef>
                <a:spcPts val="0"/>
              </a:spcBef>
              <a:buFont typeface="+mj-lt"/>
              <a:buAutoNum type="alphaLcPeriod"/>
            </a:pPr>
            <a:r>
              <a:rPr lang="en-US" sz="2400" dirty="0"/>
              <a:t>$24 million</a:t>
            </a:r>
          </a:p>
          <a:p>
            <a:pPr marL="457200" indent="-457200">
              <a:lnSpc>
                <a:spcPct val="110000"/>
              </a:lnSpc>
              <a:spcBef>
                <a:spcPts val="0"/>
              </a:spcBef>
              <a:buFont typeface="+mj-lt"/>
              <a:buAutoNum type="alphaLcPeriod"/>
            </a:pPr>
            <a:r>
              <a:rPr lang="en-US" sz="2400" dirty="0"/>
              <a:t>$35 million</a:t>
            </a:r>
          </a:p>
          <a:p>
            <a:pPr marL="457200" indent="-457200">
              <a:lnSpc>
                <a:spcPct val="110000"/>
              </a:lnSpc>
              <a:spcBef>
                <a:spcPts val="0"/>
              </a:spcBef>
              <a:buFont typeface="+mj-lt"/>
              <a:buAutoNum type="alphaLcPeriod"/>
            </a:pPr>
            <a:r>
              <a:rPr lang="en-US" sz="2400" dirty="0"/>
              <a:t>$60 million</a:t>
            </a:r>
          </a:p>
          <a:p>
            <a:pPr marL="2286000" lvl="5" indent="0">
              <a:lnSpc>
                <a:spcPct val="100000"/>
              </a:lnSpc>
              <a:buNone/>
              <a:tabLst>
                <a:tab pos="7772400" algn="dec"/>
              </a:tabLst>
              <a:defRPr/>
            </a:pPr>
            <a:endParaRPr lang="en-US" sz="1600" dirty="0"/>
          </a:p>
          <a:p>
            <a:pPr marL="0" indent="0">
              <a:lnSpc>
                <a:spcPct val="100000"/>
              </a:lnSpc>
              <a:buNone/>
              <a:tabLst>
                <a:tab pos="7772400" algn="dec"/>
              </a:tabLst>
              <a:defRPr/>
            </a:pPr>
            <a:endParaRPr lang="en-US" sz="1800" dirty="0"/>
          </a:p>
        </p:txBody>
      </p:sp>
      <p:sp>
        <p:nvSpPr>
          <p:cNvPr id="2" name="Oval 1"/>
          <p:cNvSpPr/>
          <p:nvPr/>
        </p:nvSpPr>
        <p:spPr bwMode="auto">
          <a:xfrm flipV="1">
            <a:off x="630427" y="4419600"/>
            <a:ext cx="499111" cy="4572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6" name="TextBox 5"/>
          <p:cNvSpPr txBox="1"/>
          <p:nvPr/>
        </p:nvSpPr>
        <p:spPr>
          <a:xfrm>
            <a:off x="3505200" y="4419600"/>
            <a:ext cx="5410200" cy="1938992"/>
          </a:xfrm>
          <a:prstGeom prst="rect">
            <a:avLst/>
          </a:prstGeom>
          <a:solidFill>
            <a:schemeClr val="accent6">
              <a:lumMod val="20000"/>
              <a:lumOff val="80000"/>
            </a:schemeClr>
          </a:solidFill>
          <a:ln w="6350">
            <a:solidFill>
              <a:schemeClr val="tx1"/>
            </a:solidFill>
          </a:ln>
        </p:spPr>
        <p:txBody>
          <a:bodyPr wrap="square" rtlCol="0">
            <a:spAutoFit/>
          </a:bodyPr>
          <a:lstStyle/>
          <a:p>
            <a:pPr marL="0" indent="0" algn="l">
              <a:buNone/>
              <a:tabLst>
                <a:tab pos="571500" algn="l"/>
                <a:tab pos="3657600" algn="dec"/>
                <a:tab pos="5943600" algn="dec"/>
                <a:tab pos="6858000" algn="dec"/>
              </a:tabLst>
            </a:pPr>
            <a:r>
              <a:rPr lang="en-US" sz="2000" dirty="0"/>
              <a:t>The correct answer is </a:t>
            </a:r>
            <a:r>
              <a:rPr lang="en-US" sz="2000" i="1" dirty="0"/>
              <a:t>a</a:t>
            </a:r>
            <a:r>
              <a:rPr lang="en-US" sz="2000" dirty="0"/>
              <a:t>:</a:t>
            </a:r>
          </a:p>
          <a:p>
            <a:pPr marL="0" indent="0" algn="l">
              <a:buNone/>
              <a:tabLst>
                <a:tab pos="571500" algn="l"/>
                <a:tab pos="3657600" algn="dec"/>
                <a:tab pos="5943600" algn="dec"/>
                <a:tab pos="6858000" algn="dec"/>
              </a:tabLst>
            </a:pPr>
            <a:r>
              <a:rPr lang="en-US" sz="2000" dirty="0"/>
              <a:t>Beginning balance 	$  70</a:t>
            </a:r>
          </a:p>
          <a:p>
            <a:pPr marL="0" indent="0" algn="l">
              <a:buNone/>
              <a:tabLst>
                <a:tab pos="571500" algn="l"/>
                <a:tab pos="3657600" algn="dec"/>
                <a:tab pos="4346575" algn="dec"/>
                <a:tab pos="6858000" algn="dec"/>
              </a:tabLst>
            </a:pPr>
            <a:r>
              <a:rPr lang="en-US" sz="2000" dirty="0"/>
              <a:t>+ actual return 	</a:t>
            </a:r>
            <a:r>
              <a:rPr lang="en-US" sz="2000" b="1" dirty="0">
                <a:solidFill>
                  <a:srgbClr val="C00000"/>
                </a:solidFill>
              </a:rPr>
              <a:t>?</a:t>
            </a:r>
            <a:r>
              <a:rPr lang="en-US" sz="2000" dirty="0">
                <a:solidFill>
                  <a:srgbClr val="C00000"/>
                </a:solidFill>
              </a:rPr>
              <a:t> </a:t>
            </a:r>
            <a:r>
              <a:rPr lang="en-US" sz="2000" dirty="0"/>
              <a:t>	</a:t>
            </a:r>
            <a:r>
              <a:rPr lang="en-US" sz="2000" b="1" dirty="0">
                <a:solidFill>
                  <a:srgbClr val="C00000"/>
                </a:solidFill>
              </a:rPr>
              <a:t> </a:t>
            </a:r>
          </a:p>
          <a:p>
            <a:pPr marL="0" indent="0" algn="l">
              <a:buNone/>
              <a:tabLst>
                <a:tab pos="571500" algn="l"/>
                <a:tab pos="3657600" algn="dec"/>
                <a:tab pos="5943600" algn="dec"/>
                <a:tab pos="6858000" algn="dec"/>
              </a:tabLst>
            </a:pPr>
            <a:r>
              <a:rPr lang="en-US" sz="2000" dirty="0"/>
              <a:t>+ contributions 	42</a:t>
            </a:r>
          </a:p>
          <a:p>
            <a:pPr marL="0" indent="0" algn="l">
              <a:buNone/>
              <a:tabLst>
                <a:tab pos="571500" algn="l"/>
                <a:tab pos="3657600" algn="dec"/>
                <a:tab pos="5943600" algn="dec"/>
                <a:tab pos="6858000" algn="dec"/>
              </a:tabLst>
            </a:pPr>
            <a:r>
              <a:rPr lang="en-US" sz="2000" dirty="0"/>
              <a:t>− retiree benefits paid 	</a:t>
            </a:r>
            <a:r>
              <a:rPr lang="en-US" sz="2000" u="sng" dirty="0"/>
              <a:t>   (17)</a:t>
            </a:r>
          </a:p>
          <a:p>
            <a:pPr marL="0" indent="0" algn="l">
              <a:buNone/>
              <a:tabLst>
                <a:tab pos="571500" algn="l"/>
                <a:tab pos="3657600" algn="dec"/>
                <a:tab pos="5943600" algn="dec"/>
                <a:tab pos="6858000" algn="dec"/>
              </a:tabLst>
            </a:pPr>
            <a:r>
              <a:rPr lang="en-US" sz="2000" dirty="0"/>
              <a:t>= ending balance 	$105</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LO17-4</a:t>
            </a:r>
          </a:p>
        </p:txBody>
      </p:sp>
      <p:sp>
        <p:nvSpPr>
          <p:cNvPr id="4" name="TextBox 3"/>
          <p:cNvSpPr txBox="1"/>
          <p:nvPr/>
        </p:nvSpPr>
        <p:spPr>
          <a:xfrm>
            <a:off x="7391400" y="5019764"/>
            <a:ext cx="1295400" cy="369332"/>
          </a:xfrm>
          <a:prstGeom prst="rect">
            <a:avLst/>
          </a:prstGeom>
          <a:noFill/>
        </p:spPr>
        <p:txBody>
          <a:bodyPr wrap="square" rtlCol="0">
            <a:spAutoFit/>
          </a:bodyPr>
          <a:lstStyle/>
          <a:p>
            <a:r>
              <a:rPr lang="en-US" b="1" dirty="0">
                <a:solidFill>
                  <a:srgbClr val="C00000"/>
                </a:solidFill>
              </a:rPr>
              <a:t>$10 million</a:t>
            </a:r>
            <a:endParaRPr lang="en-US" dirty="0">
              <a:solidFill>
                <a:srgbClr val="C00000"/>
              </a:solidFill>
            </a:endParaRPr>
          </a:p>
        </p:txBody>
      </p:sp>
      <p:sp>
        <p:nvSpPr>
          <p:cNvPr id="8" name="Slide Number Placeholder 5">
            <a:extLst>
              <a:ext uri="{FF2B5EF4-FFF2-40B4-BE49-F238E27FC236}">
                <a16:creationId xmlns:a16="http://schemas.microsoft.com/office/drawing/2014/main" id="{38C9F249-2BA3-1F48-A6E6-B9FF6FDD56B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37</a:t>
            </a:fld>
            <a:endParaRPr lang="en-US" dirty="0"/>
          </a:p>
        </p:txBody>
      </p:sp>
    </p:spTree>
    <p:extLst>
      <p:ext uri="{BB962C8B-B14F-4D97-AF65-F5344CB8AC3E}">
        <p14:creationId xmlns:p14="http://schemas.microsoft.com/office/powerpoint/2010/main" val="28755727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16" presetClass="entr" presetSubtype="21"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16" presetClass="entr" presetSubtype="21" fill="hold" grpId="0" nodeType="afterEffect">
                                      <p:stCondLst>
                                        <p:cond delay="150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algn="ctr" eaLnBrk="1" hangingPunct="1"/>
            <a:r>
              <a:rPr lang="en-US" altLang="en-US" sz="3200" b="1" dirty="0"/>
              <a:t>Concept Check:</a:t>
            </a:r>
            <a:br>
              <a:rPr lang="en-US" altLang="en-US" sz="3200" b="1" dirty="0"/>
            </a:br>
            <a:r>
              <a:rPr lang="en-US" altLang="en-US" sz="3200" b="1" dirty="0"/>
              <a:t>Computing Employer Contributions</a:t>
            </a:r>
          </a:p>
        </p:txBody>
      </p:sp>
      <p:sp>
        <p:nvSpPr>
          <p:cNvPr id="414723" name="Rectangle 3"/>
          <p:cNvSpPr>
            <a:spLocks noGrp="1" noChangeArrowheads="1"/>
          </p:cNvSpPr>
          <p:nvPr>
            <p:ph idx="1"/>
          </p:nvPr>
        </p:nvSpPr>
        <p:spPr>
          <a:xfrm>
            <a:off x="754198" y="1194956"/>
            <a:ext cx="8237401" cy="5434444"/>
          </a:xfrm>
          <a:solidFill>
            <a:schemeClr val="bg1">
              <a:lumMod val="95000"/>
            </a:schemeClr>
          </a:solidFill>
        </p:spPr>
        <p:txBody>
          <a:bodyPr>
            <a:normAutofit/>
          </a:bodyPr>
          <a:lstStyle/>
          <a:p>
            <a:pPr marL="0" indent="0">
              <a:spcAft>
                <a:spcPts val="1200"/>
              </a:spcAft>
              <a:buNone/>
            </a:pPr>
            <a:r>
              <a:rPr lang="en-US" sz="2000" dirty="0"/>
              <a:t>Information regarding the defined benefit pension plan of Chumlee Company included the following for 2021 ($ in millions):</a:t>
            </a:r>
          </a:p>
          <a:p>
            <a:pPr marL="285750" indent="0">
              <a:buNone/>
              <a:tabLst>
                <a:tab pos="4629150" algn="dec"/>
              </a:tabLst>
            </a:pPr>
            <a:r>
              <a:rPr lang="en-US" sz="2000" dirty="0"/>
              <a:t>Plan assets, January 1	$350</a:t>
            </a:r>
          </a:p>
          <a:p>
            <a:pPr marL="285750" indent="0">
              <a:buNone/>
              <a:tabLst>
                <a:tab pos="4629150" algn="dec"/>
              </a:tabLst>
            </a:pPr>
            <a:r>
              <a:rPr lang="en-US" sz="2000" dirty="0"/>
              <a:t>Plan assets, December 31	525</a:t>
            </a:r>
          </a:p>
          <a:p>
            <a:pPr marL="285750" indent="0">
              <a:buNone/>
              <a:tabLst>
                <a:tab pos="4629150" algn="dec"/>
              </a:tabLst>
            </a:pPr>
            <a:r>
              <a:rPr lang="en-US" sz="2000" dirty="0"/>
              <a:t>Retiree benefits paid (end of year)	85</a:t>
            </a:r>
          </a:p>
          <a:p>
            <a:pPr marL="285750" indent="0">
              <a:spcAft>
                <a:spcPts val="1200"/>
              </a:spcAft>
              <a:buNone/>
              <a:tabLst>
                <a:tab pos="4629150" algn="dec"/>
              </a:tabLst>
            </a:pPr>
            <a:r>
              <a:rPr lang="en-US" sz="2000" dirty="0"/>
              <a:t>Return on plan assets 	50</a:t>
            </a:r>
          </a:p>
          <a:p>
            <a:pPr marL="0" indent="0">
              <a:spcAft>
                <a:spcPts val="1200"/>
              </a:spcAft>
              <a:buNone/>
            </a:pPr>
            <a:r>
              <a:rPr lang="en-US" sz="2000" dirty="0"/>
              <a:t>What were the employer contributions to the pension plan at the end of 2021?</a:t>
            </a:r>
          </a:p>
          <a:p>
            <a:pPr marL="342900" indent="-342900">
              <a:buFont typeface="+mj-lt"/>
              <a:buAutoNum type="alphaLcPeriod"/>
            </a:pPr>
            <a:r>
              <a:rPr lang="en-US" sz="2000" dirty="0"/>
              <a:t>$30 million</a:t>
            </a:r>
          </a:p>
          <a:p>
            <a:pPr marL="342900" indent="-342900">
              <a:buFont typeface="+mj-lt"/>
              <a:buAutoNum type="alphaLcPeriod"/>
            </a:pPr>
            <a:r>
              <a:rPr lang="en-US" sz="2000" dirty="0"/>
              <a:t>$175 million</a:t>
            </a:r>
          </a:p>
          <a:p>
            <a:pPr marL="342900" indent="-342900">
              <a:buFont typeface="+mj-lt"/>
              <a:buAutoNum type="alphaLcPeriod"/>
            </a:pPr>
            <a:r>
              <a:rPr lang="en-US" sz="2000" dirty="0"/>
              <a:t>$210 million</a:t>
            </a:r>
          </a:p>
          <a:p>
            <a:pPr marL="342900" indent="-342900">
              <a:buFont typeface="+mj-lt"/>
              <a:buAutoNum type="alphaLcPeriod"/>
            </a:pPr>
            <a:r>
              <a:rPr lang="en-US" sz="2000" dirty="0"/>
              <a:t>$225 million</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71525" y="5410200"/>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6" name="TextBox 5"/>
          <p:cNvSpPr txBox="1"/>
          <p:nvPr/>
        </p:nvSpPr>
        <p:spPr>
          <a:xfrm>
            <a:off x="2819400" y="4492585"/>
            <a:ext cx="5267325" cy="1908215"/>
          </a:xfrm>
          <a:prstGeom prst="rect">
            <a:avLst/>
          </a:prstGeom>
          <a:solidFill>
            <a:srgbClr val="FDEADA"/>
          </a:solidFill>
          <a:ln w="6350">
            <a:solidFill>
              <a:schemeClr val="tx1"/>
            </a:solidFill>
          </a:ln>
        </p:spPr>
        <p:txBody>
          <a:bodyPr wrap="square" rtlCol="0">
            <a:spAutoFit/>
          </a:bodyPr>
          <a:lstStyle/>
          <a:p>
            <a:pPr marL="0" indent="0" algn="l">
              <a:spcAft>
                <a:spcPts val="1200"/>
              </a:spcAft>
              <a:buNone/>
              <a:tabLst>
                <a:tab pos="571500" algn="l"/>
                <a:tab pos="3657600" algn="dec"/>
                <a:tab pos="5943600" algn="dec"/>
                <a:tab pos="6858000" algn="dec"/>
              </a:tabLst>
            </a:pPr>
            <a:r>
              <a:rPr lang="en-US" dirty="0"/>
              <a:t>The correct answer is </a:t>
            </a:r>
            <a:r>
              <a:rPr lang="en-US" i="1" dirty="0"/>
              <a:t>c</a:t>
            </a:r>
            <a:r>
              <a:rPr lang="en-US" dirty="0"/>
              <a:t>:</a:t>
            </a:r>
          </a:p>
          <a:p>
            <a:pPr marL="0" indent="0" algn="l">
              <a:buNone/>
              <a:tabLst>
                <a:tab pos="571500" algn="l"/>
                <a:tab pos="3657600" algn="dec"/>
                <a:tab pos="5943600" algn="dec"/>
                <a:tab pos="6858000" algn="dec"/>
              </a:tabLst>
            </a:pPr>
            <a:r>
              <a:rPr lang="en-US" dirty="0"/>
              <a:t>Beginning balance 	$350</a:t>
            </a:r>
          </a:p>
          <a:p>
            <a:pPr algn="l">
              <a:tabLst>
                <a:tab pos="571500" algn="l"/>
                <a:tab pos="3657600" algn="dec"/>
                <a:tab pos="5029200" algn="dec"/>
                <a:tab pos="6858000" algn="dec"/>
              </a:tabLst>
            </a:pPr>
            <a:r>
              <a:rPr lang="en-US" dirty="0"/>
              <a:t>+ actual return 	50</a:t>
            </a:r>
          </a:p>
          <a:p>
            <a:pPr marL="0" indent="0" algn="l">
              <a:buNone/>
              <a:tabLst>
                <a:tab pos="571500" algn="l"/>
                <a:tab pos="3657600" algn="dec"/>
                <a:tab pos="4456113" algn="dec"/>
                <a:tab pos="6858000" algn="dec"/>
              </a:tabLst>
            </a:pPr>
            <a:r>
              <a:rPr lang="en-US" dirty="0"/>
              <a:t>+ contributions 	</a:t>
            </a:r>
            <a:r>
              <a:rPr lang="en-US" b="1" dirty="0">
                <a:solidFill>
                  <a:srgbClr val="C00000"/>
                </a:solidFill>
              </a:rPr>
              <a:t>?</a:t>
            </a:r>
            <a:r>
              <a:rPr lang="en-US" dirty="0"/>
              <a:t>		</a:t>
            </a:r>
            <a:endParaRPr lang="en-US" b="1" dirty="0">
              <a:solidFill>
                <a:srgbClr val="C00000"/>
              </a:solidFill>
            </a:endParaRPr>
          </a:p>
          <a:p>
            <a:pPr marL="0" indent="0" algn="l">
              <a:buNone/>
              <a:tabLst>
                <a:tab pos="571500" algn="l"/>
                <a:tab pos="3657600" algn="dec"/>
                <a:tab pos="5943600" algn="dec"/>
                <a:tab pos="6858000" algn="dec"/>
              </a:tabLst>
            </a:pPr>
            <a:r>
              <a:rPr lang="en-US" dirty="0"/>
              <a:t>− retiree benefits paid 	</a:t>
            </a:r>
            <a:r>
              <a:rPr lang="en-US" u="sng" dirty="0"/>
              <a:t>    (85)</a:t>
            </a:r>
          </a:p>
          <a:p>
            <a:pPr marL="0" indent="0" algn="l">
              <a:buNone/>
              <a:tabLst>
                <a:tab pos="571500" algn="l"/>
                <a:tab pos="3657600" algn="dec"/>
                <a:tab pos="5943600" algn="dec"/>
                <a:tab pos="6858000" algn="dec"/>
              </a:tabLst>
            </a:pPr>
            <a:r>
              <a:rPr lang="en-US" dirty="0"/>
              <a:t>= ending balance 	 $525</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LO17-4</a:t>
            </a:r>
          </a:p>
        </p:txBody>
      </p:sp>
      <p:sp>
        <p:nvSpPr>
          <p:cNvPr id="3" name="TextBox 2"/>
          <p:cNvSpPr txBox="1"/>
          <p:nvPr/>
        </p:nvSpPr>
        <p:spPr>
          <a:xfrm>
            <a:off x="6705600" y="5446692"/>
            <a:ext cx="533400" cy="369332"/>
          </a:xfrm>
          <a:prstGeom prst="rect">
            <a:avLst/>
          </a:prstGeom>
          <a:noFill/>
        </p:spPr>
        <p:txBody>
          <a:bodyPr wrap="square" rtlCol="0">
            <a:spAutoFit/>
          </a:bodyPr>
          <a:lstStyle/>
          <a:p>
            <a:r>
              <a:rPr lang="en-US" b="1" dirty="0">
                <a:solidFill>
                  <a:srgbClr val="C00000"/>
                </a:solidFill>
              </a:rPr>
              <a:t>210</a:t>
            </a:r>
            <a:endParaRPr lang="en-US" dirty="0"/>
          </a:p>
        </p:txBody>
      </p:sp>
      <p:sp>
        <p:nvSpPr>
          <p:cNvPr id="8" name="Slide Number Placeholder 5">
            <a:extLst>
              <a:ext uri="{FF2B5EF4-FFF2-40B4-BE49-F238E27FC236}">
                <a16:creationId xmlns:a16="http://schemas.microsoft.com/office/drawing/2014/main" id="{20C8D6EE-C2E9-E046-B645-0883B898284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38</a:t>
            </a:fld>
            <a:endParaRPr lang="en-US" dirty="0"/>
          </a:p>
        </p:txBody>
      </p:sp>
    </p:spTree>
    <p:extLst>
      <p:ext uri="{BB962C8B-B14F-4D97-AF65-F5344CB8AC3E}">
        <p14:creationId xmlns:p14="http://schemas.microsoft.com/office/powerpoint/2010/main" val="89715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childTnLst>
                                </p:cTn>
                              </p:par>
                            </p:childTnLst>
                          </p:cTn>
                        </p:par>
                        <p:par>
                          <p:cTn id="37" fill="hold">
                            <p:stCondLst>
                              <p:cond delay="0"/>
                            </p:stCondLst>
                            <p:childTnLst>
                              <p:par>
                                <p:cTn id="38" presetID="10" presetClass="entr" presetSubtype="0" fill="hold" grpId="0" nodeType="afterEffect">
                                  <p:stCondLst>
                                    <p:cond delay="150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Reporting the Funded Status of the Pension Plan</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LO17-5</a:t>
            </a:r>
          </a:p>
        </p:txBody>
      </p:sp>
      <p:sp>
        <p:nvSpPr>
          <p:cNvPr id="12" name="Content Placeholder 4"/>
          <p:cNvSpPr>
            <a:spLocks noGrp="1"/>
          </p:cNvSpPr>
          <p:nvPr>
            <p:ph idx="1"/>
          </p:nvPr>
        </p:nvSpPr>
        <p:spPr>
          <a:xfrm>
            <a:off x="812800" y="1444626"/>
            <a:ext cx="8013600" cy="5057775"/>
          </a:xfrm>
        </p:spPr>
        <p:txBody>
          <a:bodyPr>
            <a:normAutofit lnSpcReduction="10000"/>
          </a:bodyPr>
          <a:lstStyle/>
          <a:p>
            <a:r>
              <a:rPr lang="en-IN" sz="2600" dirty="0"/>
              <a:t>Firms report the net difference between plan assets and PBO, referred to as the “funded status” of the plan</a:t>
            </a:r>
          </a:p>
          <a:p>
            <a:endParaRPr lang="en-IN" sz="2600" dirty="0"/>
          </a:p>
          <a:p>
            <a:endParaRPr lang="en-IN" sz="2600" dirty="0"/>
          </a:p>
          <a:p>
            <a:endParaRPr lang="en-IN" sz="2600" dirty="0"/>
          </a:p>
          <a:p>
            <a:endParaRPr lang="en-IN" sz="2600" dirty="0"/>
          </a:p>
          <a:p>
            <a:endParaRPr lang="en-IN" sz="2600" dirty="0"/>
          </a:p>
          <a:p>
            <a:pPr marL="0" indent="0">
              <a:buNone/>
            </a:pPr>
            <a:endParaRPr lang="en-IN" sz="2600" dirty="0"/>
          </a:p>
          <a:p>
            <a:endParaRPr lang="en-US" sz="2600" dirty="0"/>
          </a:p>
          <a:p>
            <a:r>
              <a:rPr lang="en-US" sz="2600" dirty="0"/>
              <a:t>A company must report in its balance sheet a liability for the </a:t>
            </a:r>
            <a:r>
              <a:rPr lang="en-US" sz="2600" b="1" dirty="0">
                <a:solidFill>
                  <a:srgbClr val="C00000"/>
                </a:solidFill>
              </a:rPr>
              <a:t>underfunded</a:t>
            </a:r>
            <a:r>
              <a:rPr lang="en-US" sz="2600" dirty="0"/>
              <a:t> (or asset for the </a:t>
            </a:r>
            <a:r>
              <a:rPr lang="en-US" sz="2600" b="1" dirty="0">
                <a:solidFill>
                  <a:srgbClr val="C00000"/>
                </a:solidFill>
              </a:rPr>
              <a:t>overfunded</a:t>
            </a:r>
            <a:r>
              <a:rPr lang="en-US" sz="2600" dirty="0"/>
              <a:t>) status of its postretirement plans</a:t>
            </a:r>
            <a:endParaRPr lang="en-IN" sz="2600" dirty="0"/>
          </a:p>
        </p:txBody>
      </p:sp>
      <p:sp>
        <p:nvSpPr>
          <p:cNvPr id="2" name="TextBox 1"/>
          <p:cNvSpPr txBox="1"/>
          <p:nvPr/>
        </p:nvSpPr>
        <p:spPr>
          <a:xfrm>
            <a:off x="821055" y="3225800"/>
            <a:ext cx="5071110" cy="492443"/>
          </a:xfrm>
          <a:prstGeom prst="rect">
            <a:avLst/>
          </a:prstGeom>
          <a:noFill/>
        </p:spPr>
        <p:txBody>
          <a:bodyPr wrap="square" rtlCol="0">
            <a:spAutoFit/>
          </a:bodyPr>
          <a:lstStyle/>
          <a:p>
            <a:r>
              <a:rPr lang="en-US" sz="2600" dirty="0"/>
              <a:t>Projected benefit obligation (PBO)</a:t>
            </a:r>
          </a:p>
        </p:txBody>
      </p:sp>
      <p:sp>
        <p:nvSpPr>
          <p:cNvPr id="8" name="TextBox 7"/>
          <p:cNvSpPr txBox="1"/>
          <p:nvPr/>
        </p:nvSpPr>
        <p:spPr>
          <a:xfrm>
            <a:off x="821055" y="3678079"/>
            <a:ext cx="5071110" cy="492443"/>
          </a:xfrm>
          <a:prstGeom prst="rect">
            <a:avLst/>
          </a:prstGeom>
          <a:noFill/>
        </p:spPr>
        <p:txBody>
          <a:bodyPr wrap="square" rtlCol="0">
            <a:spAutoFit/>
          </a:bodyPr>
          <a:lstStyle/>
          <a:p>
            <a:r>
              <a:rPr lang="en-IN" sz="2600" dirty="0"/>
              <a:t>Fair value of plan assets</a:t>
            </a:r>
            <a:endParaRPr lang="en-US" sz="2600" dirty="0"/>
          </a:p>
        </p:txBody>
      </p:sp>
      <p:sp>
        <p:nvSpPr>
          <p:cNvPr id="9" name="TextBox 8"/>
          <p:cNvSpPr txBox="1"/>
          <p:nvPr/>
        </p:nvSpPr>
        <p:spPr>
          <a:xfrm>
            <a:off x="800100" y="4272122"/>
            <a:ext cx="5071110" cy="492443"/>
          </a:xfrm>
          <a:prstGeom prst="rect">
            <a:avLst/>
          </a:prstGeom>
          <a:noFill/>
        </p:spPr>
        <p:txBody>
          <a:bodyPr wrap="square" rtlCol="0">
            <a:spAutoFit/>
          </a:bodyPr>
          <a:lstStyle/>
          <a:p>
            <a:r>
              <a:rPr lang="en-US" sz="2600" dirty="0"/>
              <a:t>Underfunded status</a:t>
            </a:r>
          </a:p>
        </p:txBody>
      </p:sp>
      <p:sp>
        <p:nvSpPr>
          <p:cNvPr id="10" name="TextBox 9"/>
          <p:cNvSpPr txBox="1"/>
          <p:nvPr/>
        </p:nvSpPr>
        <p:spPr>
          <a:xfrm>
            <a:off x="6591300" y="3225800"/>
            <a:ext cx="1103622" cy="492443"/>
          </a:xfrm>
          <a:prstGeom prst="rect">
            <a:avLst/>
          </a:prstGeom>
          <a:noFill/>
        </p:spPr>
        <p:txBody>
          <a:bodyPr wrap="square" rtlCol="0">
            <a:spAutoFit/>
          </a:bodyPr>
          <a:lstStyle/>
          <a:p>
            <a:pPr algn="r"/>
            <a:r>
              <a:rPr lang="en-US" sz="2600" dirty="0"/>
              <a:t>$450</a:t>
            </a:r>
          </a:p>
        </p:txBody>
      </p:sp>
      <p:sp>
        <p:nvSpPr>
          <p:cNvPr id="11" name="TextBox 10"/>
          <p:cNvSpPr txBox="1"/>
          <p:nvPr/>
        </p:nvSpPr>
        <p:spPr>
          <a:xfrm>
            <a:off x="6591300" y="3678079"/>
            <a:ext cx="1103622" cy="492443"/>
          </a:xfrm>
          <a:prstGeom prst="rect">
            <a:avLst/>
          </a:prstGeom>
          <a:noFill/>
        </p:spPr>
        <p:txBody>
          <a:bodyPr wrap="square" rtlCol="0">
            <a:spAutoFit/>
          </a:bodyPr>
          <a:lstStyle/>
          <a:p>
            <a:pPr algn="r"/>
            <a:r>
              <a:rPr lang="en-US" sz="2600" dirty="0"/>
              <a:t>340</a:t>
            </a:r>
          </a:p>
        </p:txBody>
      </p:sp>
      <p:sp>
        <p:nvSpPr>
          <p:cNvPr id="13" name="TextBox 12"/>
          <p:cNvSpPr txBox="1"/>
          <p:nvPr/>
        </p:nvSpPr>
        <p:spPr>
          <a:xfrm>
            <a:off x="6591300" y="4272122"/>
            <a:ext cx="1103622" cy="492443"/>
          </a:xfrm>
          <a:prstGeom prst="rect">
            <a:avLst/>
          </a:prstGeom>
          <a:noFill/>
        </p:spPr>
        <p:txBody>
          <a:bodyPr wrap="square" rtlCol="0">
            <a:spAutoFit/>
          </a:bodyPr>
          <a:lstStyle/>
          <a:p>
            <a:pPr algn="r"/>
            <a:r>
              <a:rPr lang="en-US" sz="2600" dirty="0"/>
              <a:t>$110</a:t>
            </a:r>
          </a:p>
        </p:txBody>
      </p:sp>
      <p:sp>
        <p:nvSpPr>
          <p:cNvPr id="14" name="TextBox 13"/>
          <p:cNvSpPr txBox="1"/>
          <p:nvPr/>
        </p:nvSpPr>
        <p:spPr>
          <a:xfrm>
            <a:off x="7620006" y="3225800"/>
            <a:ext cx="1103622" cy="492443"/>
          </a:xfrm>
          <a:prstGeom prst="rect">
            <a:avLst/>
          </a:prstGeom>
          <a:noFill/>
        </p:spPr>
        <p:txBody>
          <a:bodyPr wrap="square" rtlCol="0">
            <a:spAutoFit/>
          </a:bodyPr>
          <a:lstStyle/>
          <a:p>
            <a:pPr algn="r"/>
            <a:r>
              <a:rPr lang="en-US" sz="2600" dirty="0"/>
              <a:t>$400</a:t>
            </a:r>
          </a:p>
        </p:txBody>
      </p:sp>
      <p:sp>
        <p:nvSpPr>
          <p:cNvPr id="15" name="TextBox 14"/>
          <p:cNvSpPr txBox="1"/>
          <p:nvPr/>
        </p:nvSpPr>
        <p:spPr>
          <a:xfrm>
            <a:off x="7620006" y="3678079"/>
            <a:ext cx="1103622" cy="492443"/>
          </a:xfrm>
          <a:prstGeom prst="rect">
            <a:avLst/>
          </a:prstGeom>
          <a:noFill/>
        </p:spPr>
        <p:txBody>
          <a:bodyPr wrap="square" rtlCol="0">
            <a:spAutoFit/>
          </a:bodyPr>
          <a:lstStyle/>
          <a:p>
            <a:pPr algn="r"/>
            <a:r>
              <a:rPr lang="en-US" sz="2600" dirty="0"/>
              <a:t>300</a:t>
            </a:r>
          </a:p>
        </p:txBody>
      </p:sp>
      <p:sp>
        <p:nvSpPr>
          <p:cNvPr id="16" name="TextBox 15"/>
          <p:cNvSpPr txBox="1"/>
          <p:nvPr/>
        </p:nvSpPr>
        <p:spPr>
          <a:xfrm>
            <a:off x="7620006" y="4272122"/>
            <a:ext cx="1103622" cy="492443"/>
          </a:xfrm>
          <a:prstGeom prst="rect">
            <a:avLst/>
          </a:prstGeom>
          <a:noFill/>
        </p:spPr>
        <p:txBody>
          <a:bodyPr wrap="square" rtlCol="0">
            <a:spAutoFit/>
          </a:bodyPr>
          <a:lstStyle/>
          <a:p>
            <a:pPr algn="r"/>
            <a:r>
              <a:rPr lang="en-US" sz="2600" dirty="0"/>
              <a:t>$100</a:t>
            </a:r>
          </a:p>
        </p:txBody>
      </p:sp>
      <p:cxnSp>
        <p:nvCxnSpPr>
          <p:cNvPr id="17" name="Straight Connector 16"/>
          <p:cNvCxnSpPr/>
          <p:nvPr/>
        </p:nvCxnSpPr>
        <p:spPr>
          <a:xfrm>
            <a:off x="6908844" y="4749800"/>
            <a:ext cx="671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08844" y="4724400"/>
            <a:ext cx="671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937550" y="4749800"/>
            <a:ext cx="671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937550" y="4724400"/>
            <a:ext cx="671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908844" y="4330700"/>
            <a:ext cx="6717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968083" y="4330700"/>
            <a:ext cx="61066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732272" y="2758757"/>
            <a:ext cx="1103622" cy="492443"/>
          </a:xfrm>
          <a:prstGeom prst="rect">
            <a:avLst/>
          </a:prstGeom>
          <a:noFill/>
        </p:spPr>
        <p:txBody>
          <a:bodyPr wrap="square" rtlCol="0">
            <a:spAutoFit/>
          </a:bodyPr>
          <a:lstStyle/>
          <a:p>
            <a:pPr algn="ctr"/>
            <a:r>
              <a:rPr lang="en-US" sz="2600" dirty="0"/>
              <a:t>2021</a:t>
            </a:r>
          </a:p>
        </p:txBody>
      </p:sp>
      <p:sp>
        <p:nvSpPr>
          <p:cNvPr id="24" name="TextBox 23"/>
          <p:cNvSpPr txBox="1"/>
          <p:nvPr/>
        </p:nvSpPr>
        <p:spPr>
          <a:xfrm>
            <a:off x="7760978" y="2758757"/>
            <a:ext cx="1103622" cy="492443"/>
          </a:xfrm>
          <a:prstGeom prst="rect">
            <a:avLst/>
          </a:prstGeom>
          <a:noFill/>
        </p:spPr>
        <p:txBody>
          <a:bodyPr wrap="square" rtlCol="0">
            <a:spAutoFit/>
          </a:bodyPr>
          <a:lstStyle/>
          <a:p>
            <a:pPr algn="ctr"/>
            <a:r>
              <a:rPr lang="en-US" sz="2600" dirty="0"/>
              <a:t>2020</a:t>
            </a:r>
          </a:p>
        </p:txBody>
      </p:sp>
      <p:cxnSp>
        <p:nvCxnSpPr>
          <p:cNvPr id="27" name="Straight Connector 26"/>
          <p:cNvCxnSpPr/>
          <p:nvPr/>
        </p:nvCxnSpPr>
        <p:spPr>
          <a:xfrm>
            <a:off x="821177" y="3213100"/>
            <a:ext cx="786677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43337" y="2266314"/>
            <a:ext cx="3048001" cy="400110"/>
          </a:xfrm>
          <a:prstGeom prst="rect">
            <a:avLst/>
          </a:prstGeom>
          <a:noFill/>
        </p:spPr>
        <p:txBody>
          <a:bodyPr wrap="square" rtlCol="0">
            <a:spAutoFit/>
          </a:bodyPr>
          <a:lstStyle/>
          <a:p>
            <a:pPr algn="r"/>
            <a:r>
              <a:rPr lang="en-IN" sz="2000" dirty="0"/>
              <a:t>($ in millions)</a:t>
            </a:r>
            <a:endParaRPr lang="nn-NO" sz="2000" dirty="0"/>
          </a:p>
        </p:txBody>
      </p:sp>
      <p:cxnSp>
        <p:nvCxnSpPr>
          <p:cNvPr id="29" name="Straight Connector 28"/>
          <p:cNvCxnSpPr/>
          <p:nvPr/>
        </p:nvCxnSpPr>
        <p:spPr>
          <a:xfrm>
            <a:off x="838200" y="27813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89533" y="4762500"/>
            <a:ext cx="6323255" cy="492443"/>
          </a:xfrm>
          <a:prstGeom prst="rect">
            <a:avLst/>
          </a:prstGeom>
          <a:noFill/>
        </p:spPr>
        <p:txBody>
          <a:bodyPr wrap="square" rtlCol="0">
            <a:spAutoFit/>
          </a:bodyPr>
          <a:lstStyle/>
          <a:p>
            <a:pPr algn="ctr"/>
            <a:r>
              <a:rPr lang="en-US" sz="2600" b="1" dirty="0">
                <a:solidFill>
                  <a:srgbClr val="0072A2"/>
                </a:solidFill>
              </a:rPr>
              <a:t>Net pension liability in 2021 balance sheet</a:t>
            </a:r>
            <a:endParaRPr lang="en-US" sz="2600" dirty="0">
              <a:solidFill>
                <a:srgbClr val="0072A2"/>
              </a:solidFill>
            </a:endParaRPr>
          </a:p>
        </p:txBody>
      </p:sp>
      <p:cxnSp>
        <p:nvCxnSpPr>
          <p:cNvPr id="26" name="Straight Arrow Connector 25"/>
          <p:cNvCxnSpPr/>
          <p:nvPr/>
        </p:nvCxnSpPr>
        <p:spPr>
          <a:xfrm flipH="1">
            <a:off x="6172200" y="4518345"/>
            <a:ext cx="736645" cy="244155"/>
          </a:xfrm>
          <a:prstGeom prst="straightConnector1">
            <a:avLst/>
          </a:prstGeom>
          <a:ln w="38100">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30" name="Slide Number Placeholder 5">
            <a:extLst>
              <a:ext uri="{FF2B5EF4-FFF2-40B4-BE49-F238E27FC236}">
                <a16:creationId xmlns:a16="http://schemas.microsoft.com/office/drawing/2014/main" id="{8AADA417-9339-2D48-96C8-1BC777198E8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39</a:t>
            </a:fld>
            <a:endParaRPr lang="en-US" dirty="0"/>
          </a:p>
        </p:txBody>
      </p:sp>
    </p:spTree>
    <p:extLst>
      <p:ext uri="{BB962C8B-B14F-4D97-AF65-F5344CB8AC3E}">
        <p14:creationId xmlns:p14="http://schemas.microsoft.com/office/powerpoint/2010/main" val="6867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1000"/>
                                        <p:tgtEl>
                                          <p:spTgt spid="26"/>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12">
                                            <p:txEl>
                                              <p:pRg st="8" end="8"/>
                                            </p:txEl>
                                          </p:spTgt>
                                        </p:tgtEl>
                                        <p:attrNameLst>
                                          <p:attrName>style.visibility</p:attrName>
                                        </p:attrNameLst>
                                      </p:cBhvr>
                                      <p:to>
                                        <p:strVal val="visible"/>
                                      </p:to>
                                    </p:set>
                                    <p:animEffect transition="in" filter="fade">
                                      <p:cBhvr>
                                        <p:cTn id="83"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3" grpId="0"/>
      <p:bldP spid="14" grpId="0"/>
      <p:bldP spid="15" grpId="0"/>
      <p:bldP spid="16" grpId="0"/>
      <p:bldP spid="23" grpId="0"/>
      <p:bldP spid="24" grpId="0"/>
      <p:bldP spid="28"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Defined Benefit Plan vs. Defined Contribution Plan</a:t>
            </a:r>
          </a:p>
        </p:txBody>
      </p:sp>
      <p:sp>
        <p:nvSpPr>
          <p:cNvPr id="3" name="Content Placeholder 2"/>
          <p:cNvSpPr>
            <a:spLocks noGrp="1"/>
          </p:cNvSpPr>
          <p:nvPr>
            <p:ph idx="1"/>
          </p:nvPr>
        </p:nvSpPr>
        <p:spPr/>
        <p:txBody>
          <a:bodyPr>
            <a:normAutofit/>
          </a:bodyPr>
          <a:lstStyle/>
          <a:p>
            <a:r>
              <a:rPr lang="en-US" sz="2600" dirty="0"/>
              <a:t>Companies shift from defined benefit plans to defined contribution plans for three main reasons:</a:t>
            </a:r>
            <a:endParaRPr lang="en-IN" sz="2600" dirty="0"/>
          </a:p>
          <a:p>
            <a:pPr marL="452438" indent="-452438">
              <a:buClr>
                <a:schemeClr val="tx1"/>
              </a:buClr>
              <a:buNone/>
              <a:tabLst>
                <a:tab pos="452438" algn="l"/>
              </a:tabLst>
            </a:pPr>
            <a:r>
              <a:rPr lang="en-US" sz="2600" dirty="0"/>
              <a:t>1. </a:t>
            </a:r>
            <a:r>
              <a:rPr lang="en-US" sz="2600" b="1" dirty="0">
                <a:solidFill>
                  <a:srgbClr val="C00000"/>
                </a:solidFill>
              </a:rPr>
              <a:t>	Government regulations </a:t>
            </a:r>
            <a:r>
              <a:rPr lang="en-US" sz="2600" dirty="0"/>
              <a:t>make defined benefit plans cumbersome and costly to administer</a:t>
            </a:r>
          </a:p>
          <a:p>
            <a:pPr marL="452438" indent="-452438">
              <a:buNone/>
              <a:tabLst>
                <a:tab pos="452438" algn="l"/>
              </a:tabLst>
            </a:pPr>
            <a:r>
              <a:rPr lang="en-US" sz="2600" dirty="0"/>
              <a:t>2. 	Employers are increasingly </a:t>
            </a:r>
            <a:r>
              <a:rPr lang="en-US" sz="2600" b="1" dirty="0">
                <a:solidFill>
                  <a:srgbClr val="C00000"/>
                </a:solidFill>
              </a:rPr>
              <a:t>unwilling to bear the risk </a:t>
            </a:r>
            <a:r>
              <a:rPr lang="en-US" sz="2600" dirty="0"/>
              <a:t>of defined benefit plans </a:t>
            </a:r>
          </a:p>
          <a:p>
            <a:pPr marL="909638" lvl="1" indent="-284163">
              <a:buFont typeface="Lucida Grande"/>
              <a:buChar char="–"/>
            </a:pPr>
            <a:r>
              <a:rPr lang="en-US" sz="2600" dirty="0"/>
              <a:t>With defined contribution plans, the company’s obligation ends when contributions are made</a:t>
            </a:r>
          </a:p>
          <a:p>
            <a:pPr marL="452438" indent="-452438">
              <a:buNone/>
              <a:tabLst>
                <a:tab pos="452438" algn="l"/>
              </a:tabLst>
            </a:pPr>
            <a:r>
              <a:rPr lang="en-US" sz="2600" dirty="0"/>
              <a:t>3. 	There has been a shift among many employers from trying to “</a:t>
            </a:r>
            <a:r>
              <a:rPr lang="en-US" sz="2600" b="1" dirty="0">
                <a:solidFill>
                  <a:srgbClr val="C00000"/>
                </a:solidFill>
              </a:rPr>
              <a:t>buy long-term loyalty</a:t>
            </a:r>
            <a:r>
              <a:rPr lang="en-US" sz="2600" dirty="0"/>
              <a:t>” (with defined benefit plans) to trying</a:t>
            </a:r>
            <a:r>
              <a:rPr lang="en-US" sz="2600" dirty="0">
                <a:solidFill>
                  <a:srgbClr val="000000"/>
                </a:solidFill>
              </a:rPr>
              <a:t> to </a:t>
            </a:r>
            <a:r>
              <a:rPr lang="en-US" sz="2600" b="1" dirty="0">
                <a:solidFill>
                  <a:srgbClr val="C00000"/>
                </a:solidFill>
              </a:rPr>
              <a:t>attract new talent </a:t>
            </a:r>
            <a:r>
              <a:rPr lang="en-US" sz="2600" dirty="0"/>
              <a:t>(with more mobile defined contribution plans)</a:t>
            </a:r>
            <a:endParaRPr lang="en-IN" sz="2600" dirty="0"/>
          </a:p>
        </p:txBody>
      </p:sp>
      <p:sp>
        <p:nvSpPr>
          <p:cNvPr id="5"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6" name="Slide Number Placeholder 5">
            <a:extLst>
              <a:ext uri="{FF2B5EF4-FFF2-40B4-BE49-F238E27FC236}">
                <a16:creationId xmlns:a16="http://schemas.microsoft.com/office/drawing/2014/main" id="{166D3216-F720-7B4F-B82C-4CC925EEF1F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4</a:t>
            </a:fld>
            <a:endParaRPr lang="en-US" dirty="0"/>
          </a:p>
        </p:txBody>
      </p:sp>
    </p:spTree>
    <p:extLst>
      <p:ext uri="{BB962C8B-B14F-4D97-AF65-F5344CB8AC3E}">
        <p14:creationId xmlns:p14="http://schemas.microsoft.com/office/powerpoint/2010/main" val="324519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FB6561-8853-4F29-B2AC-D5FB0DA3333B}"/>
              </a:ext>
            </a:extLst>
          </p:cNvPr>
          <p:cNvPicPr>
            <a:picLocks noChangeAspect="1"/>
          </p:cNvPicPr>
          <p:nvPr/>
        </p:nvPicPr>
        <p:blipFill>
          <a:blip r:embed="rId3"/>
          <a:stretch>
            <a:fillRect/>
          </a:stretch>
        </p:blipFill>
        <p:spPr>
          <a:xfrm>
            <a:off x="1123358" y="609600"/>
            <a:ext cx="7555706" cy="6033561"/>
          </a:xfrm>
          <a:prstGeom prst="rect">
            <a:avLst/>
          </a:prstGeom>
        </p:spPr>
      </p:pic>
      <p:sp>
        <p:nvSpPr>
          <p:cNvPr id="19457" name="Title 1"/>
          <p:cNvSpPr>
            <a:spLocks noGrp="1"/>
          </p:cNvSpPr>
          <p:nvPr>
            <p:ph type="title"/>
          </p:nvPr>
        </p:nvSpPr>
        <p:spPr>
          <a:xfrm>
            <a:off x="725055" y="0"/>
            <a:ext cx="8382000" cy="838200"/>
          </a:xfrm>
        </p:spPr>
        <p:txBody>
          <a:bodyPr>
            <a:normAutofit/>
          </a:bodyPr>
          <a:lstStyle/>
          <a:p>
            <a:r>
              <a:rPr lang="en-IN" sz="2700" dirty="0"/>
              <a:t>Components of the Periodic Pension Expense</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2" name="Rectangle 1"/>
          <p:cNvSpPr/>
          <p:nvPr/>
        </p:nvSpPr>
        <p:spPr>
          <a:xfrm>
            <a:off x="1351461" y="803034"/>
            <a:ext cx="1716785" cy="2392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5831798" y="803034"/>
            <a:ext cx="2188843" cy="2392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3918568" y="1267782"/>
            <a:ext cx="1567832" cy="25621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a:cxnSpLocks/>
            <a:stCxn id="2" idx="3"/>
            <a:endCxn id="5" idx="0"/>
          </p:cNvCxnSpPr>
          <p:nvPr/>
        </p:nvCxnSpPr>
        <p:spPr>
          <a:xfrm>
            <a:off x="3068246" y="922665"/>
            <a:ext cx="1634238" cy="3451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8" idx="1"/>
            <a:endCxn id="5" idx="0"/>
          </p:cNvCxnSpPr>
          <p:nvPr/>
        </p:nvCxnSpPr>
        <p:spPr>
          <a:xfrm flipH="1">
            <a:off x="4702484" y="922665"/>
            <a:ext cx="1129314" cy="34511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5">
            <a:extLst>
              <a:ext uri="{FF2B5EF4-FFF2-40B4-BE49-F238E27FC236}">
                <a16:creationId xmlns:a16="http://schemas.microsoft.com/office/drawing/2014/main" id="{7F2F56E6-6DAB-184A-85E5-1D23786D92F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40</a:t>
            </a:fld>
            <a:endParaRPr lang="en-US" dirty="0"/>
          </a:p>
        </p:txBody>
      </p:sp>
    </p:spTree>
    <p:extLst>
      <p:ext uri="{BB962C8B-B14F-4D97-AF65-F5344CB8AC3E}">
        <p14:creationId xmlns:p14="http://schemas.microsoft.com/office/powerpoint/2010/main" val="390385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26" presetClass="emph" presetSubtype="0" fill="hold" grpId="0" nodeType="afterEffect">
                                  <p:stCondLst>
                                    <p:cond delay="0"/>
                                  </p:stCondLst>
                                  <p:childTnLst>
                                    <p:animEffect transition="out" filter="fade">
                                      <p:cBhvr>
                                        <p:cTn id="13" dur="500" tmFilter="0, 0; .2, .5; .8, .5; 1, 0"/>
                                        <p:tgtEl>
                                          <p:spTgt spid="2"/>
                                        </p:tgtEl>
                                      </p:cBhvr>
                                    </p:animEffect>
                                    <p:animScale>
                                      <p:cBhvr>
                                        <p:cTn id="14" dur="250" autoRev="1" fill="hold"/>
                                        <p:tgtEl>
                                          <p:spTgt spid="2"/>
                                        </p:tgtEl>
                                      </p:cBhvr>
                                      <p:by x="105000" y="105000"/>
                                    </p:animScale>
                                  </p:childTnLst>
                                </p:cTn>
                              </p:par>
                            </p:childTnLst>
                          </p:cTn>
                        </p:par>
                        <p:par>
                          <p:cTn id="15" fill="hold">
                            <p:stCondLst>
                              <p:cond delay="1000"/>
                            </p:stCondLst>
                            <p:childTnLst>
                              <p:par>
                                <p:cTn id="16" presetID="26" presetClass="emph" presetSubtype="0" fill="hold" grpId="0" nodeType="afterEffect">
                                  <p:stCondLst>
                                    <p:cond delay="0"/>
                                  </p:stCondLst>
                                  <p:childTnLst>
                                    <p:animEffect transition="out" filter="fade">
                                      <p:cBhvr>
                                        <p:cTn id="17" dur="500" tmFilter="0, 0; .2, .5; .8, .5; 1, 0"/>
                                        <p:tgtEl>
                                          <p:spTgt spid="8"/>
                                        </p:tgtEl>
                                      </p:cBhvr>
                                    </p:animEffect>
                                    <p:animScale>
                                      <p:cBhvr>
                                        <p:cTn id="18" dur="250" autoRev="1" fill="hold"/>
                                        <p:tgtEl>
                                          <p:spTgt spid="8"/>
                                        </p:tgtEl>
                                      </p:cBhvr>
                                      <p:by x="105000" y="105000"/>
                                    </p:animScale>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22" presetClass="entr" presetSubtype="1"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up)">
                                      <p:cBhvr>
                                        <p:cTn id="25" dur="500"/>
                                        <p:tgtEl>
                                          <p:spTgt spid="12"/>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up)">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8" grpId="0" animBg="1"/>
      <p:bldP spid="8" grpId="1"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2700"/>
            <a:ext cx="8382000" cy="1444625"/>
          </a:xfrm>
        </p:spPr>
        <p:txBody>
          <a:bodyPr>
            <a:normAutofit/>
          </a:bodyPr>
          <a:lstStyle/>
          <a:p>
            <a:r>
              <a:rPr lang="en-IN" dirty="0"/>
              <a:t> Pension Expense</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3" name="TextBox 12"/>
          <p:cNvSpPr txBox="1"/>
          <p:nvPr/>
        </p:nvSpPr>
        <p:spPr>
          <a:xfrm>
            <a:off x="832185" y="2494654"/>
            <a:ext cx="2489454" cy="400110"/>
          </a:xfrm>
          <a:prstGeom prst="rect">
            <a:avLst/>
          </a:prstGeom>
          <a:noFill/>
        </p:spPr>
        <p:txBody>
          <a:bodyPr wrap="square" rtlCol="0">
            <a:spAutoFit/>
          </a:bodyPr>
          <a:lstStyle/>
          <a:p>
            <a:r>
              <a:rPr lang="en-IN" sz="2000" i="1" dirty="0"/>
              <a:t>Beginning</a:t>
            </a:r>
            <a:r>
              <a:rPr lang="en-IN" sz="2000" dirty="0"/>
              <a:t> of 2021</a:t>
            </a:r>
          </a:p>
        </p:txBody>
      </p:sp>
      <p:sp>
        <p:nvSpPr>
          <p:cNvPr id="14" name="TextBox 13"/>
          <p:cNvSpPr txBox="1"/>
          <p:nvPr/>
        </p:nvSpPr>
        <p:spPr>
          <a:xfrm>
            <a:off x="832184" y="2855708"/>
            <a:ext cx="2292684" cy="400110"/>
          </a:xfrm>
          <a:prstGeom prst="rect">
            <a:avLst/>
          </a:prstGeom>
          <a:noFill/>
        </p:spPr>
        <p:txBody>
          <a:bodyPr wrap="square" rtlCol="0">
            <a:spAutoFit/>
          </a:bodyPr>
          <a:lstStyle/>
          <a:p>
            <a:r>
              <a:rPr lang="en-IN" sz="2000" dirty="0"/>
              <a:t>Service cost</a:t>
            </a:r>
          </a:p>
        </p:txBody>
      </p:sp>
      <p:sp>
        <p:nvSpPr>
          <p:cNvPr id="15" name="TextBox 14"/>
          <p:cNvSpPr txBox="1"/>
          <p:nvPr/>
        </p:nvSpPr>
        <p:spPr>
          <a:xfrm>
            <a:off x="832185" y="3216762"/>
            <a:ext cx="2634772" cy="400110"/>
          </a:xfrm>
          <a:prstGeom prst="rect">
            <a:avLst/>
          </a:prstGeom>
          <a:noFill/>
        </p:spPr>
        <p:txBody>
          <a:bodyPr wrap="square" rtlCol="0">
            <a:spAutoFit/>
          </a:bodyPr>
          <a:lstStyle/>
          <a:p>
            <a:r>
              <a:rPr lang="en-IN" sz="2000" dirty="0"/>
              <a:t>Interest cost, 6%</a:t>
            </a:r>
            <a:endParaRPr lang="nn-NO" sz="2000" dirty="0"/>
          </a:p>
        </p:txBody>
      </p:sp>
      <p:sp>
        <p:nvSpPr>
          <p:cNvPr id="16" name="TextBox 15"/>
          <p:cNvSpPr txBox="1"/>
          <p:nvPr/>
        </p:nvSpPr>
        <p:spPr>
          <a:xfrm>
            <a:off x="832185" y="3577816"/>
            <a:ext cx="2489454" cy="400110"/>
          </a:xfrm>
          <a:prstGeom prst="rect">
            <a:avLst/>
          </a:prstGeom>
          <a:noFill/>
        </p:spPr>
        <p:txBody>
          <a:bodyPr wrap="square" rtlCol="0">
            <a:spAutoFit/>
          </a:bodyPr>
          <a:lstStyle/>
          <a:p>
            <a:r>
              <a:rPr lang="en-IN" sz="2000" dirty="0"/>
              <a:t>Loss (gain) on PBO</a:t>
            </a:r>
          </a:p>
        </p:txBody>
      </p:sp>
      <p:sp>
        <p:nvSpPr>
          <p:cNvPr id="17" name="TextBox 16"/>
          <p:cNvSpPr txBox="1"/>
          <p:nvPr/>
        </p:nvSpPr>
        <p:spPr>
          <a:xfrm>
            <a:off x="832184" y="4299923"/>
            <a:ext cx="2489455" cy="400110"/>
          </a:xfrm>
          <a:prstGeom prst="rect">
            <a:avLst/>
          </a:prstGeom>
          <a:noFill/>
        </p:spPr>
        <p:txBody>
          <a:bodyPr wrap="square" rtlCol="0">
            <a:spAutoFit/>
          </a:bodyPr>
          <a:lstStyle/>
          <a:p>
            <a:r>
              <a:rPr lang="en-IN" sz="2000" i="1" dirty="0"/>
              <a:t>End</a:t>
            </a:r>
            <a:r>
              <a:rPr lang="en-IN" sz="2000" dirty="0"/>
              <a:t> of 2021</a:t>
            </a:r>
            <a:endParaRPr lang="nn-NO" sz="2000" dirty="0"/>
          </a:p>
        </p:txBody>
      </p:sp>
      <p:sp>
        <p:nvSpPr>
          <p:cNvPr id="18" name="TextBox 17"/>
          <p:cNvSpPr txBox="1"/>
          <p:nvPr/>
        </p:nvSpPr>
        <p:spPr>
          <a:xfrm>
            <a:off x="3346784" y="2495491"/>
            <a:ext cx="955039" cy="400110"/>
          </a:xfrm>
          <a:prstGeom prst="rect">
            <a:avLst/>
          </a:prstGeom>
          <a:noFill/>
        </p:spPr>
        <p:txBody>
          <a:bodyPr wrap="square" rtlCol="0">
            <a:spAutoFit/>
          </a:bodyPr>
          <a:lstStyle/>
          <a:p>
            <a:pPr algn="r"/>
            <a:r>
              <a:rPr lang="en-IN" sz="2000" dirty="0"/>
              <a:t>$400</a:t>
            </a:r>
            <a:endParaRPr lang="nn-NO" sz="2000" dirty="0"/>
          </a:p>
        </p:txBody>
      </p:sp>
      <p:sp>
        <p:nvSpPr>
          <p:cNvPr id="19" name="TextBox 18"/>
          <p:cNvSpPr txBox="1"/>
          <p:nvPr/>
        </p:nvSpPr>
        <p:spPr>
          <a:xfrm>
            <a:off x="3552522" y="2887747"/>
            <a:ext cx="749301" cy="400110"/>
          </a:xfrm>
          <a:prstGeom prst="rect">
            <a:avLst/>
          </a:prstGeom>
          <a:noFill/>
        </p:spPr>
        <p:txBody>
          <a:bodyPr wrap="square" rtlCol="0">
            <a:spAutoFit/>
          </a:bodyPr>
          <a:lstStyle/>
          <a:p>
            <a:pPr algn="r"/>
            <a:r>
              <a:rPr lang="en-IN" sz="2000" dirty="0"/>
              <a:t>41</a:t>
            </a:r>
          </a:p>
        </p:txBody>
      </p:sp>
      <p:sp>
        <p:nvSpPr>
          <p:cNvPr id="20" name="TextBox 19"/>
          <p:cNvSpPr txBox="1"/>
          <p:nvPr/>
        </p:nvSpPr>
        <p:spPr>
          <a:xfrm>
            <a:off x="3703652" y="3216503"/>
            <a:ext cx="598171" cy="400110"/>
          </a:xfrm>
          <a:prstGeom prst="rect">
            <a:avLst/>
          </a:prstGeom>
          <a:noFill/>
        </p:spPr>
        <p:txBody>
          <a:bodyPr wrap="square" rtlCol="0">
            <a:spAutoFit/>
          </a:bodyPr>
          <a:lstStyle/>
          <a:p>
            <a:pPr algn="r"/>
            <a:r>
              <a:rPr lang="en-IN" sz="2000" dirty="0"/>
              <a:t>24</a:t>
            </a:r>
            <a:endParaRPr lang="nn-NO" sz="2000" dirty="0"/>
          </a:p>
        </p:txBody>
      </p:sp>
      <p:sp>
        <p:nvSpPr>
          <p:cNvPr id="21" name="TextBox 20"/>
          <p:cNvSpPr txBox="1"/>
          <p:nvPr/>
        </p:nvSpPr>
        <p:spPr>
          <a:xfrm>
            <a:off x="3703652" y="3561277"/>
            <a:ext cx="598171" cy="400110"/>
          </a:xfrm>
          <a:prstGeom prst="rect">
            <a:avLst/>
          </a:prstGeom>
          <a:noFill/>
        </p:spPr>
        <p:txBody>
          <a:bodyPr wrap="square" rtlCol="0">
            <a:spAutoFit/>
          </a:bodyPr>
          <a:lstStyle/>
          <a:p>
            <a:pPr algn="r"/>
            <a:r>
              <a:rPr lang="en-IN" sz="2000" dirty="0"/>
              <a:t>23</a:t>
            </a:r>
          </a:p>
        </p:txBody>
      </p:sp>
      <p:sp>
        <p:nvSpPr>
          <p:cNvPr id="22" name="TextBox 21"/>
          <p:cNvSpPr txBox="1"/>
          <p:nvPr/>
        </p:nvSpPr>
        <p:spPr>
          <a:xfrm>
            <a:off x="3552522" y="4315627"/>
            <a:ext cx="749301" cy="400110"/>
          </a:xfrm>
          <a:prstGeom prst="rect">
            <a:avLst/>
          </a:prstGeom>
          <a:noFill/>
        </p:spPr>
        <p:txBody>
          <a:bodyPr wrap="square" rtlCol="0">
            <a:spAutoFit/>
          </a:bodyPr>
          <a:lstStyle/>
          <a:p>
            <a:pPr algn="r"/>
            <a:r>
              <a:rPr lang="en-IN" sz="2000" dirty="0"/>
              <a:t>$450</a:t>
            </a:r>
            <a:endParaRPr lang="nn-NO" sz="2000" dirty="0"/>
          </a:p>
        </p:txBody>
      </p:sp>
      <p:cxnSp>
        <p:nvCxnSpPr>
          <p:cNvPr id="23" name="Straight Connector 22"/>
          <p:cNvCxnSpPr/>
          <p:nvPr/>
        </p:nvCxnSpPr>
        <p:spPr>
          <a:xfrm>
            <a:off x="3354403" y="4680982"/>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54403" y="4719082"/>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54403" y="4366958"/>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060784" y="3938870"/>
            <a:ext cx="2406172" cy="400110"/>
          </a:xfrm>
          <a:prstGeom prst="rect">
            <a:avLst/>
          </a:prstGeom>
        </p:spPr>
        <p:txBody>
          <a:bodyPr wrap="none">
            <a:spAutoFit/>
          </a:bodyPr>
          <a:lstStyle/>
          <a:p>
            <a:r>
              <a:rPr lang="en-IN" sz="2000" dirty="0"/>
              <a:t>Less: Retiree benefits</a:t>
            </a:r>
            <a:endParaRPr lang="en-US" sz="2000" dirty="0"/>
          </a:p>
        </p:txBody>
      </p:sp>
      <p:sp>
        <p:nvSpPr>
          <p:cNvPr id="29" name="TextBox 28"/>
          <p:cNvSpPr txBox="1"/>
          <p:nvPr/>
        </p:nvSpPr>
        <p:spPr>
          <a:xfrm>
            <a:off x="3552522" y="3957023"/>
            <a:ext cx="812801" cy="400110"/>
          </a:xfrm>
          <a:prstGeom prst="rect">
            <a:avLst/>
          </a:prstGeom>
          <a:noFill/>
        </p:spPr>
        <p:txBody>
          <a:bodyPr wrap="square" rtlCol="0">
            <a:spAutoFit/>
          </a:bodyPr>
          <a:lstStyle/>
          <a:p>
            <a:pPr algn="r"/>
            <a:r>
              <a:rPr lang="en-IN" sz="2000" dirty="0"/>
              <a:t>(38)</a:t>
            </a:r>
          </a:p>
        </p:txBody>
      </p:sp>
      <p:sp>
        <p:nvSpPr>
          <p:cNvPr id="30" name="TextBox 29"/>
          <p:cNvSpPr txBox="1"/>
          <p:nvPr/>
        </p:nvSpPr>
        <p:spPr>
          <a:xfrm>
            <a:off x="4858085" y="2547323"/>
            <a:ext cx="2889249" cy="400110"/>
          </a:xfrm>
          <a:prstGeom prst="rect">
            <a:avLst/>
          </a:prstGeom>
          <a:noFill/>
        </p:spPr>
        <p:txBody>
          <a:bodyPr wrap="square" rtlCol="0">
            <a:spAutoFit/>
          </a:bodyPr>
          <a:lstStyle/>
          <a:p>
            <a:r>
              <a:rPr lang="en-IN" sz="2000" i="1" dirty="0"/>
              <a:t>Beginning</a:t>
            </a:r>
            <a:r>
              <a:rPr lang="en-IN" sz="2000" dirty="0"/>
              <a:t> of 2021</a:t>
            </a:r>
            <a:endParaRPr lang="nn-NO" sz="2000" dirty="0"/>
          </a:p>
        </p:txBody>
      </p:sp>
      <p:sp>
        <p:nvSpPr>
          <p:cNvPr id="31" name="TextBox 30"/>
          <p:cNvSpPr txBox="1"/>
          <p:nvPr/>
        </p:nvSpPr>
        <p:spPr>
          <a:xfrm>
            <a:off x="4858085" y="2908529"/>
            <a:ext cx="3213099" cy="707886"/>
          </a:xfrm>
          <a:prstGeom prst="rect">
            <a:avLst/>
          </a:prstGeom>
          <a:noFill/>
        </p:spPr>
        <p:txBody>
          <a:bodyPr wrap="square" rtlCol="0">
            <a:spAutoFit/>
          </a:bodyPr>
          <a:lstStyle/>
          <a:p>
            <a:r>
              <a:rPr lang="en-IN" sz="2000" dirty="0"/>
              <a:t>Actual return on plan assets,</a:t>
            </a:r>
          </a:p>
          <a:p>
            <a:r>
              <a:rPr lang="en-IN" sz="2000" dirty="0"/>
              <a:t>10% (9% expected)</a:t>
            </a:r>
          </a:p>
        </p:txBody>
      </p:sp>
      <p:sp>
        <p:nvSpPr>
          <p:cNvPr id="32" name="TextBox 31"/>
          <p:cNvSpPr txBox="1"/>
          <p:nvPr/>
        </p:nvSpPr>
        <p:spPr>
          <a:xfrm>
            <a:off x="4858085" y="3577511"/>
            <a:ext cx="2889249" cy="400110"/>
          </a:xfrm>
          <a:prstGeom prst="rect">
            <a:avLst/>
          </a:prstGeom>
          <a:noFill/>
        </p:spPr>
        <p:txBody>
          <a:bodyPr wrap="square" rtlCol="0">
            <a:spAutoFit/>
          </a:bodyPr>
          <a:lstStyle/>
          <a:p>
            <a:r>
              <a:rPr lang="en-IN" sz="2000" dirty="0"/>
              <a:t>Cash contributions</a:t>
            </a:r>
            <a:endParaRPr lang="nn-NO" sz="2000" dirty="0"/>
          </a:p>
        </p:txBody>
      </p:sp>
      <p:sp>
        <p:nvSpPr>
          <p:cNvPr id="33" name="TextBox 32"/>
          <p:cNvSpPr txBox="1"/>
          <p:nvPr/>
        </p:nvSpPr>
        <p:spPr>
          <a:xfrm>
            <a:off x="5061285" y="3938717"/>
            <a:ext cx="2686049" cy="400110"/>
          </a:xfrm>
          <a:prstGeom prst="rect">
            <a:avLst/>
          </a:prstGeom>
          <a:noFill/>
        </p:spPr>
        <p:txBody>
          <a:bodyPr wrap="square" rtlCol="0">
            <a:spAutoFit/>
          </a:bodyPr>
          <a:lstStyle/>
          <a:p>
            <a:r>
              <a:rPr lang="en-IN" sz="2000" dirty="0"/>
              <a:t>Less: Retiree benefits</a:t>
            </a:r>
          </a:p>
        </p:txBody>
      </p:sp>
      <p:sp>
        <p:nvSpPr>
          <p:cNvPr id="34" name="TextBox 33"/>
          <p:cNvSpPr txBox="1"/>
          <p:nvPr/>
        </p:nvSpPr>
        <p:spPr>
          <a:xfrm>
            <a:off x="4858085" y="4299923"/>
            <a:ext cx="2616200" cy="400110"/>
          </a:xfrm>
          <a:prstGeom prst="rect">
            <a:avLst/>
          </a:prstGeom>
          <a:noFill/>
        </p:spPr>
        <p:txBody>
          <a:bodyPr wrap="square" rtlCol="0">
            <a:spAutoFit/>
          </a:bodyPr>
          <a:lstStyle/>
          <a:p>
            <a:r>
              <a:rPr lang="en-IN" sz="2000" i="1" dirty="0"/>
              <a:t>End</a:t>
            </a:r>
            <a:r>
              <a:rPr lang="en-IN" sz="2000" dirty="0"/>
              <a:t> of 2021</a:t>
            </a:r>
            <a:endParaRPr lang="nn-NO" sz="2000" dirty="0"/>
          </a:p>
        </p:txBody>
      </p:sp>
      <p:sp>
        <p:nvSpPr>
          <p:cNvPr id="35" name="TextBox 34"/>
          <p:cNvSpPr txBox="1"/>
          <p:nvPr/>
        </p:nvSpPr>
        <p:spPr>
          <a:xfrm>
            <a:off x="8071184" y="2547323"/>
            <a:ext cx="723900" cy="400110"/>
          </a:xfrm>
          <a:prstGeom prst="rect">
            <a:avLst/>
          </a:prstGeom>
          <a:noFill/>
        </p:spPr>
        <p:txBody>
          <a:bodyPr wrap="square" rtlCol="0">
            <a:spAutoFit/>
          </a:bodyPr>
          <a:lstStyle/>
          <a:p>
            <a:pPr algn="r"/>
            <a:r>
              <a:rPr lang="en-IN" sz="2000" dirty="0"/>
              <a:t>$300</a:t>
            </a:r>
            <a:endParaRPr lang="nn-NO" sz="2000" dirty="0"/>
          </a:p>
        </p:txBody>
      </p:sp>
      <p:sp>
        <p:nvSpPr>
          <p:cNvPr id="36" name="TextBox 35"/>
          <p:cNvSpPr txBox="1"/>
          <p:nvPr/>
        </p:nvSpPr>
        <p:spPr>
          <a:xfrm>
            <a:off x="8147384" y="2921973"/>
            <a:ext cx="647700" cy="400110"/>
          </a:xfrm>
          <a:prstGeom prst="rect">
            <a:avLst/>
          </a:prstGeom>
          <a:noFill/>
        </p:spPr>
        <p:txBody>
          <a:bodyPr wrap="square" rtlCol="0">
            <a:spAutoFit/>
          </a:bodyPr>
          <a:lstStyle/>
          <a:p>
            <a:pPr algn="r"/>
            <a:r>
              <a:rPr lang="en-IN" sz="2000" dirty="0"/>
              <a:t>30</a:t>
            </a:r>
          </a:p>
        </p:txBody>
      </p:sp>
      <p:sp>
        <p:nvSpPr>
          <p:cNvPr id="37" name="TextBox 36"/>
          <p:cNvSpPr txBox="1"/>
          <p:nvPr/>
        </p:nvSpPr>
        <p:spPr>
          <a:xfrm>
            <a:off x="7840045" y="3576023"/>
            <a:ext cx="955039" cy="400110"/>
          </a:xfrm>
          <a:prstGeom prst="rect">
            <a:avLst/>
          </a:prstGeom>
          <a:noFill/>
        </p:spPr>
        <p:txBody>
          <a:bodyPr wrap="square" rtlCol="0">
            <a:spAutoFit/>
          </a:bodyPr>
          <a:lstStyle/>
          <a:p>
            <a:pPr algn="r"/>
            <a:r>
              <a:rPr lang="en-IN" sz="2000" dirty="0"/>
              <a:t>48</a:t>
            </a:r>
            <a:endParaRPr lang="nn-NO" sz="2000" dirty="0"/>
          </a:p>
        </p:txBody>
      </p:sp>
      <p:sp>
        <p:nvSpPr>
          <p:cNvPr id="38" name="TextBox 37"/>
          <p:cNvSpPr txBox="1"/>
          <p:nvPr/>
        </p:nvSpPr>
        <p:spPr>
          <a:xfrm>
            <a:off x="8147384" y="3925273"/>
            <a:ext cx="723900" cy="400110"/>
          </a:xfrm>
          <a:prstGeom prst="rect">
            <a:avLst/>
          </a:prstGeom>
          <a:noFill/>
        </p:spPr>
        <p:txBody>
          <a:bodyPr wrap="square" rtlCol="0">
            <a:spAutoFit/>
          </a:bodyPr>
          <a:lstStyle/>
          <a:p>
            <a:pPr algn="r"/>
            <a:r>
              <a:rPr lang="en-IN" sz="2000" dirty="0"/>
              <a:t>(38)</a:t>
            </a:r>
          </a:p>
        </p:txBody>
      </p:sp>
      <p:sp>
        <p:nvSpPr>
          <p:cNvPr id="39" name="TextBox 38"/>
          <p:cNvSpPr txBox="1"/>
          <p:nvPr/>
        </p:nvSpPr>
        <p:spPr>
          <a:xfrm>
            <a:off x="8071184" y="4299923"/>
            <a:ext cx="762510" cy="400110"/>
          </a:xfrm>
          <a:prstGeom prst="rect">
            <a:avLst/>
          </a:prstGeom>
          <a:noFill/>
        </p:spPr>
        <p:txBody>
          <a:bodyPr wrap="square" rtlCol="0">
            <a:spAutoFit/>
          </a:bodyPr>
          <a:lstStyle/>
          <a:p>
            <a:pPr algn="r"/>
            <a:r>
              <a:rPr lang="en-IN" sz="2000" dirty="0"/>
              <a:t>$340</a:t>
            </a:r>
            <a:endParaRPr lang="nn-NO" sz="2000" dirty="0"/>
          </a:p>
        </p:txBody>
      </p:sp>
      <p:cxnSp>
        <p:nvCxnSpPr>
          <p:cNvPr id="40" name="Straight Connector 39"/>
          <p:cNvCxnSpPr/>
          <p:nvPr/>
        </p:nvCxnSpPr>
        <p:spPr>
          <a:xfrm>
            <a:off x="7869732" y="4680982"/>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69730" y="4719082"/>
            <a:ext cx="894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69732" y="4364455"/>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124868" y="2133600"/>
            <a:ext cx="1720516" cy="400110"/>
          </a:xfrm>
          <a:prstGeom prst="rect">
            <a:avLst/>
          </a:prstGeom>
          <a:noFill/>
        </p:spPr>
        <p:txBody>
          <a:bodyPr wrap="square" rtlCol="0">
            <a:spAutoFit/>
          </a:bodyPr>
          <a:lstStyle/>
          <a:p>
            <a:pPr algn="ctr"/>
            <a:r>
              <a:rPr lang="en-IN" sz="2000" b="1" dirty="0">
                <a:solidFill>
                  <a:srgbClr val="C00000"/>
                </a:solidFill>
              </a:rPr>
              <a:t>PBO</a:t>
            </a:r>
            <a:endParaRPr lang="nn-NO" sz="2000" b="1" dirty="0">
              <a:solidFill>
                <a:srgbClr val="C00000"/>
              </a:solidFill>
            </a:endParaRPr>
          </a:p>
        </p:txBody>
      </p:sp>
      <p:sp>
        <p:nvSpPr>
          <p:cNvPr id="46" name="TextBox 45"/>
          <p:cNvSpPr txBox="1"/>
          <p:nvPr/>
        </p:nvSpPr>
        <p:spPr>
          <a:xfrm>
            <a:off x="7265068" y="2133600"/>
            <a:ext cx="1720516" cy="400110"/>
          </a:xfrm>
          <a:prstGeom prst="rect">
            <a:avLst/>
          </a:prstGeom>
          <a:noFill/>
        </p:spPr>
        <p:txBody>
          <a:bodyPr wrap="square" rtlCol="0">
            <a:spAutoFit/>
          </a:bodyPr>
          <a:lstStyle/>
          <a:p>
            <a:pPr algn="ctr"/>
            <a:r>
              <a:rPr lang="en-IN" sz="2000" b="1" dirty="0">
                <a:solidFill>
                  <a:srgbClr val="C00000"/>
                </a:solidFill>
              </a:rPr>
              <a:t>Plan Assets</a:t>
            </a:r>
            <a:endParaRPr lang="nn-NO" sz="2000" b="1" dirty="0">
              <a:solidFill>
                <a:srgbClr val="C00000"/>
              </a:solidFill>
            </a:endParaRPr>
          </a:p>
        </p:txBody>
      </p:sp>
      <p:sp>
        <p:nvSpPr>
          <p:cNvPr id="65" name="TextBox 64"/>
          <p:cNvSpPr txBox="1"/>
          <p:nvPr/>
        </p:nvSpPr>
        <p:spPr>
          <a:xfrm>
            <a:off x="751913" y="1066800"/>
            <a:ext cx="8163487" cy="1015663"/>
          </a:xfrm>
          <a:prstGeom prst="rect">
            <a:avLst/>
          </a:prstGeom>
          <a:noFill/>
        </p:spPr>
        <p:txBody>
          <a:bodyPr wrap="square" rtlCol="0">
            <a:spAutoFit/>
          </a:bodyPr>
          <a:lstStyle/>
          <a:p>
            <a:r>
              <a:rPr lang="en-US" sz="2000" dirty="0"/>
              <a:t>Reports from the actuary and the trustee of plan assets indicate the following changes during 2021 in the PBO and plan assets of Global Communications ($ in millions).</a:t>
            </a:r>
            <a:endParaRPr lang="en-IN" sz="2000" dirty="0"/>
          </a:p>
        </p:txBody>
      </p:sp>
      <p:sp>
        <p:nvSpPr>
          <p:cNvPr id="66" name="TextBox 65"/>
          <p:cNvSpPr txBox="1"/>
          <p:nvPr/>
        </p:nvSpPr>
        <p:spPr>
          <a:xfrm>
            <a:off x="751913" y="4971871"/>
            <a:ext cx="8163487" cy="1631216"/>
          </a:xfrm>
          <a:prstGeom prst="rect">
            <a:avLst/>
          </a:prstGeom>
          <a:noFill/>
        </p:spPr>
        <p:txBody>
          <a:bodyPr wrap="square" rtlCol="0">
            <a:spAutoFit/>
          </a:bodyPr>
          <a:lstStyle/>
          <a:p>
            <a:r>
              <a:rPr lang="en-US" sz="2000" dirty="0"/>
              <a:t>Assume a </a:t>
            </a:r>
            <a:r>
              <a:rPr lang="en-US" sz="2000" b="1" dirty="0">
                <a:solidFill>
                  <a:srgbClr val="C00000"/>
                </a:solidFill>
              </a:rPr>
              <a:t>prior service cost of $60 million </a:t>
            </a:r>
            <a:r>
              <a:rPr lang="en-US" sz="2000" dirty="0"/>
              <a:t>was incurred at the beginning of the previous year (2020) due to a plan amendment increasing the PBO. Also assume that at the beginning of 2021 Global had a </a:t>
            </a:r>
            <a:r>
              <a:rPr lang="en-US" sz="2000" b="1" dirty="0">
                <a:solidFill>
                  <a:srgbClr val="C00000"/>
                </a:solidFill>
              </a:rPr>
              <a:t>net loss of $55 million </a:t>
            </a:r>
            <a:r>
              <a:rPr lang="en-US" sz="2000" dirty="0"/>
              <a:t>(previous losses exceeded previous gains). The average remaining service life of employees is estimated at </a:t>
            </a:r>
            <a:r>
              <a:rPr lang="en-US" sz="2000" b="1" dirty="0">
                <a:solidFill>
                  <a:srgbClr val="C00000"/>
                </a:solidFill>
              </a:rPr>
              <a:t>15 years</a:t>
            </a:r>
            <a:r>
              <a:rPr lang="en-US" sz="2000" dirty="0"/>
              <a:t>.</a:t>
            </a:r>
            <a:endParaRPr lang="en-IN" sz="2000" dirty="0"/>
          </a:p>
        </p:txBody>
      </p:sp>
      <p:sp>
        <p:nvSpPr>
          <p:cNvPr id="43" name="Slide Number Placeholder 5">
            <a:extLst>
              <a:ext uri="{FF2B5EF4-FFF2-40B4-BE49-F238E27FC236}">
                <a16:creationId xmlns:a16="http://schemas.microsoft.com/office/drawing/2014/main" id="{9912CFAD-2DBE-DE4B-8E61-E77636691E1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41</a:t>
            </a:fld>
            <a:endParaRPr lang="en-US" dirty="0"/>
          </a:p>
        </p:txBody>
      </p:sp>
    </p:spTree>
    <p:extLst>
      <p:ext uri="{BB962C8B-B14F-4D97-AF65-F5344CB8AC3E}">
        <p14:creationId xmlns:p14="http://schemas.microsoft.com/office/powerpoint/2010/main" val="921466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500"/>
                                        <p:tgtEl>
                                          <p:spTgt spid="3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500"/>
                                        <p:tgtEl>
                                          <p:spTgt spid="3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500"/>
                                        <p:tgtEl>
                                          <p:spTgt spid="3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41"/>
                                        </p:tgtEl>
                                        <p:attrNameLst>
                                          <p:attrName>style.visibility</p:attrName>
                                        </p:attrNameLst>
                                      </p:cBhvr>
                                      <p:to>
                                        <p:strVal val="visible"/>
                                      </p:to>
                                    </p:set>
                                    <p:animEffect transition="in" filter="fade">
                                      <p:cBhvr>
                                        <p:cTn id="95" dur="500"/>
                                        <p:tgtEl>
                                          <p:spTgt spid="41"/>
                                        </p:tgtEl>
                                      </p:cBhvr>
                                    </p:animEffect>
                                  </p:childTnLst>
                                </p:cTn>
                              </p:par>
                              <p:par>
                                <p:cTn id="96" presetID="10" presetClass="entr" presetSubtype="0"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16" presetClass="entr" presetSubtype="21" fill="hold" grpId="0" nodeType="click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barn(inVertical)">
                                      <p:cBhvr>
                                        <p:cTn id="10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8" grpId="0"/>
      <p:bldP spid="29" grpId="0"/>
      <p:bldP spid="30" grpId="0"/>
      <p:bldP spid="31" grpId="0"/>
      <p:bldP spid="32" grpId="0"/>
      <p:bldP spid="33" grpId="0"/>
      <p:bldP spid="34" grpId="0"/>
      <p:bldP spid="35" grpId="0"/>
      <p:bldP spid="36" grpId="0"/>
      <p:bldP spid="37" grpId="0"/>
      <p:bldP spid="38" grpId="0"/>
      <p:bldP spid="39" grpId="0"/>
      <p:bldP spid="45" grpId="0"/>
      <p:bldP spid="46" grpId="0"/>
      <p:bldP spid="65" grpId="0"/>
      <p:bldP spid="6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228600"/>
            <a:ext cx="8382000" cy="1444625"/>
          </a:xfrm>
        </p:spPr>
        <p:txBody>
          <a:bodyPr>
            <a:normAutofit/>
          </a:bodyPr>
          <a:lstStyle/>
          <a:p>
            <a:r>
              <a:rPr lang="en-IN" dirty="0"/>
              <a:t> Pension Expense </a:t>
            </a:r>
            <a:r>
              <a:rPr lang="en-IN" sz="2400" dirty="0"/>
              <a:t>(continued)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3" name="TextBox 12"/>
          <p:cNvSpPr txBox="1"/>
          <p:nvPr/>
        </p:nvSpPr>
        <p:spPr>
          <a:xfrm>
            <a:off x="832185" y="1079577"/>
            <a:ext cx="2489454" cy="400110"/>
          </a:xfrm>
          <a:prstGeom prst="rect">
            <a:avLst/>
          </a:prstGeom>
          <a:noFill/>
        </p:spPr>
        <p:txBody>
          <a:bodyPr wrap="square" rtlCol="0">
            <a:spAutoFit/>
          </a:bodyPr>
          <a:lstStyle/>
          <a:p>
            <a:r>
              <a:rPr lang="en-IN" sz="2000" dirty="0"/>
              <a:t>Beginning of 2021</a:t>
            </a:r>
          </a:p>
        </p:txBody>
      </p:sp>
      <p:sp>
        <p:nvSpPr>
          <p:cNvPr id="14" name="TextBox 13"/>
          <p:cNvSpPr txBox="1"/>
          <p:nvPr/>
        </p:nvSpPr>
        <p:spPr>
          <a:xfrm>
            <a:off x="832184" y="1440631"/>
            <a:ext cx="2292684" cy="400110"/>
          </a:xfrm>
          <a:prstGeom prst="rect">
            <a:avLst/>
          </a:prstGeom>
          <a:noFill/>
        </p:spPr>
        <p:txBody>
          <a:bodyPr wrap="square" rtlCol="0">
            <a:spAutoFit/>
          </a:bodyPr>
          <a:lstStyle/>
          <a:p>
            <a:r>
              <a:rPr lang="en-IN" sz="2000" dirty="0"/>
              <a:t>Service cost</a:t>
            </a:r>
          </a:p>
        </p:txBody>
      </p:sp>
      <p:sp>
        <p:nvSpPr>
          <p:cNvPr id="15" name="TextBox 14"/>
          <p:cNvSpPr txBox="1"/>
          <p:nvPr/>
        </p:nvSpPr>
        <p:spPr>
          <a:xfrm>
            <a:off x="832185" y="1801685"/>
            <a:ext cx="2634772" cy="400110"/>
          </a:xfrm>
          <a:prstGeom prst="rect">
            <a:avLst/>
          </a:prstGeom>
          <a:noFill/>
        </p:spPr>
        <p:txBody>
          <a:bodyPr wrap="square" rtlCol="0">
            <a:spAutoFit/>
          </a:bodyPr>
          <a:lstStyle/>
          <a:p>
            <a:r>
              <a:rPr lang="en-IN" sz="2000" dirty="0"/>
              <a:t>Interest cost, 6%</a:t>
            </a:r>
            <a:endParaRPr lang="nn-NO" sz="2000" dirty="0"/>
          </a:p>
        </p:txBody>
      </p:sp>
      <p:sp>
        <p:nvSpPr>
          <p:cNvPr id="16" name="TextBox 15"/>
          <p:cNvSpPr txBox="1"/>
          <p:nvPr/>
        </p:nvSpPr>
        <p:spPr>
          <a:xfrm>
            <a:off x="832185" y="2162739"/>
            <a:ext cx="2489454" cy="400110"/>
          </a:xfrm>
          <a:prstGeom prst="rect">
            <a:avLst/>
          </a:prstGeom>
          <a:noFill/>
        </p:spPr>
        <p:txBody>
          <a:bodyPr wrap="square" rtlCol="0">
            <a:spAutoFit/>
          </a:bodyPr>
          <a:lstStyle/>
          <a:p>
            <a:r>
              <a:rPr lang="en-IN" sz="2000" dirty="0"/>
              <a:t>Loss (gain) on PBO</a:t>
            </a:r>
          </a:p>
        </p:txBody>
      </p:sp>
      <p:sp>
        <p:nvSpPr>
          <p:cNvPr id="17" name="TextBox 16"/>
          <p:cNvSpPr txBox="1"/>
          <p:nvPr/>
        </p:nvSpPr>
        <p:spPr>
          <a:xfrm>
            <a:off x="832184" y="2884846"/>
            <a:ext cx="2489455" cy="400110"/>
          </a:xfrm>
          <a:prstGeom prst="rect">
            <a:avLst/>
          </a:prstGeom>
          <a:noFill/>
        </p:spPr>
        <p:txBody>
          <a:bodyPr wrap="square" rtlCol="0">
            <a:spAutoFit/>
          </a:bodyPr>
          <a:lstStyle/>
          <a:p>
            <a:r>
              <a:rPr lang="en-IN" sz="2000" dirty="0"/>
              <a:t>End of 2021</a:t>
            </a:r>
            <a:endParaRPr lang="nn-NO" sz="2000" dirty="0"/>
          </a:p>
        </p:txBody>
      </p:sp>
      <p:sp>
        <p:nvSpPr>
          <p:cNvPr id="18" name="TextBox 17"/>
          <p:cNvSpPr txBox="1"/>
          <p:nvPr/>
        </p:nvSpPr>
        <p:spPr>
          <a:xfrm>
            <a:off x="3346784" y="1080414"/>
            <a:ext cx="955039" cy="400110"/>
          </a:xfrm>
          <a:prstGeom prst="rect">
            <a:avLst/>
          </a:prstGeom>
          <a:noFill/>
        </p:spPr>
        <p:txBody>
          <a:bodyPr wrap="square" rtlCol="0">
            <a:spAutoFit/>
          </a:bodyPr>
          <a:lstStyle/>
          <a:p>
            <a:pPr algn="r"/>
            <a:r>
              <a:rPr lang="en-IN" sz="2000" dirty="0"/>
              <a:t>$400</a:t>
            </a:r>
            <a:endParaRPr lang="nn-NO" sz="2000" dirty="0"/>
          </a:p>
        </p:txBody>
      </p:sp>
      <p:sp>
        <p:nvSpPr>
          <p:cNvPr id="19" name="TextBox 18"/>
          <p:cNvSpPr txBox="1"/>
          <p:nvPr/>
        </p:nvSpPr>
        <p:spPr>
          <a:xfrm>
            <a:off x="3552522" y="1472670"/>
            <a:ext cx="749301" cy="400110"/>
          </a:xfrm>
          <a:prstGeom prst="rect">
            <a:avLst/>
          </a:prstGeom>
          <a:noFill/>
        </p:spPr>
        <p:txBody>
          <a:bodyPr wrap="square" rtlCol="0">
            <a:spAutoFit/>
          </a:bodyPr>
          <a:lstStyle/>
          <a:p>
            <a:pPr algn="r"/>
            <a:r>
              <a:rPr lang="en-IN" sz="2000" b="1" dirty="0">
                <a:solidFill>
                  <a:srgbClr val="CC0066"/>
                </a:solidFill>
              </a:rPr>
              <a:t>41</a:t>
            </a:r>
          </a:p>
        </p:txBody>
      </p:sp>
      <p:sp>
        <p:nvSpPr>
          <p:cNvPr id="20" name="TextBox 19"/>
          <p:cNvSpPr txBox="1"/>
          <p:nvPr/>
        </p:nvSpPr>
        <p:spPr>
          <a:xfrm>
            <a:off x="3703652" y="1801426"/>
            <a:ext cx="598171" cy="400110"/>
          </a:xfrm>
          <a:prstGeom prst="rect">
            <a:avLst/>
          </a:prstGeom>
          <a:noFill/>
        </p:spPr>
        <p:txBody>
          <a:bodyPr wrap="square" rtlCol="0">
            <a:spAutoFit/>
          </a:bodyPr>
          <a:lstStyle/>
          <a:p>
            <a:pPr algn="r"/>
            <a:r>
              <a:rPr lang="en-IN" sz="2000" b="1" dirty="0">
                <a:solidFill>
                  <a:srgbClr val="0070C0"/>
                </a:solidFill>
              </a:rPr>
              <a:t>24</a:t>
            </a:r>
            <a:endParaRPr lang="nn-NO" sz="2000" b="1" dirty="0">
              <a:solidFill>
                <a:srgbClr val="0070C0"/>
              </a:solidFill>
            </a:endParaRPr>
          </a:p>
        </p:txBody>
      </p:sp>
      <p:sp>
        <p:nvSpPr>
          <p:cNvPr id="21" name="TextBox 20"/>
          <p:cNvSpPr txBox="1"/>
          <p:nvPr/>
        </p:nvSpPr>
        <p:spPr>
          <a:xfrm>
            <a:off x="3703652" y="2146200"/>
            <a:ext cx="598171" cy="400110"/>
          </a:xfrm>
          <a:prstGeom prst="rect">
            <a:avLst/>
          </a:prstGeom>
          <a:noFill/>
        </p:spPr>
        <p:txBody>
          <a:bodyPr wrap="square" rtlCol="0">
            <a:spAutoFit/>
          </a:bodyPr>
          <a:lstStyle/>
          <a:p>
            <a:pPr algn="r"/>
            <a:r>
              <a:rPr lang="en-IN" sz="2000" dirty="0"/>
              <a:t>23</a:t>
            </a:r>
          </a:p>
        </p:txBody>
      </p:sp>
      <p:sp>
        <p:nvSpPr>
          <p:cNvPr id="22" name="TextBox 21"/>
          <p:cNvSpPr txBox="1"/>
          <p:nvPr/>
        </p:nvSpPr>
        <p:spPr>
          <a:xfrm>
            <a:off x="3552522" y="2900550"/>
            <a:ext cx="749301" cy="400110"/>
          </a:xfrm>
          <a:prstGeom prst="rect">
            <a:avLst/>
          </a:prstGeom>
          <a:noFill/>
        </p:spPr>
        <p:txBody>
          <a:bodyPr wrap="square" rtlCol="0">
            <a:spAutoFit/>
          </a:bodyPr>
          <a:lstStyle/>
          <a:p>
            <a:pPr algn="r"/>
            <a:r>
              <a:rPr lang="en-IN" sz="2000" dirty="0"/>
              <a:t>$450</a:t>
            </a:r>
            <a:endParaRPr lang="nn-NO" sz="2000" dirty="0"/>
          </a:p>
        </p:txBody>
      </p:sp>
      <p:cxnSp>
        <p:nvCxnSpPr>
          <p:cNvPr id="23" name="Straight Connector 22"/>
          <p:cNvCxnSpPr/>
          <p:nvPr/>
        </p:nvCxnSpPr>
        <p:spPr>
          <a:xfrm>
            <a:off x="3354403" y="3265905"/>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354403" y="3304005"/>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354403" y="2951881"/>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81384" y="718523"/>
            <a:ext cx="1720516" cy="400110"/>
          </a:xfrm>
          <a:prstGeom prst="rect">
            <a:avLst/>
          </a:prstGeom>
          <a:noFill/>
        </p:spPr>
        <p:txBody>
          <a:bodyPr wrap="square" rtlCol="0">
            <a:spAutoFit/>
          </a:bodyPr>
          <a:lstStyle/>
          <a:p>
            <a:pPr algn="ctr"/>
            <a:r>
              <a:rPr lang="en-IN" sz="2000" dirty="0"/>
              <a:t>($ in millions)</a:t>
            </a:r>
            <a:endParaRPr lang="nn-NO" sz="2000" dirty="0"/>
          </a:p>
        </p:txBody>
      </p:sp>
      <p:sp>
        <p:nvSpPr>
          <p:cNvPr id="28" name="Rectangle 27"/>
          <p:cNvSpPr/>
          <p:nvPr/>
        </p:nvSpPr>
        <p:spPr>
          <a:xfrm>
            <a:off x="1060784" y="2523793"/>
            <a:ext cx="2406172" cy="400110"/>
          </a:xfrm>
          <a:prstGeom prst="rect">
            <a:avLst/>
          </a:prstGeom>
        </p:spPr>
        <p:txBody>
          <a:bodyPr wrap="none">
            <a:spAutoFit/>
          </a:bodyPr>
          <a:lstStyle/>
          <a:p>
            <a:r>
              <a:rPr lang="en-IN" sz="2000" dirty="0"/>
              <a:t>Less: Retiree benefits</a:t>
            </a:r>
            <a:endParaRPr lang="en-US" sz="2000" dirty="0"/>
          </a:p>
        </p:txBody>
      </p:sp>
      <p:sp>
        <p:nvSpPr>
          <p:cNvPr id="29" name="TextBox 28"/>
          <p:cNvSpPr txBox="1"/>
          <p:nvPr/>
        </p:nvSpPr>
        <p:spPr>
          <a:xfrm>
            <a:off x="3552522" y="2541946"/>
            <a:ext cx="812801" cy="400110"/>
          </a:xfrm>
          <a:prstGeom prst="rect">
            <a:avLst/>
          </a:prstGeom>
          <a:noFill/>
        </p:spPr>
        <p:txBody>
          <a:bodyPr wrap="square" rtlCol="0">
            <a:spAutoFit/>
          </a:bodyPr>
          <a:lstStyle/>
          <a:p>
            <a:pPr algn="r"/>
            <a:r>
              <a:rPr lang="en-IN" sz="2000" dirty="0"/>
              <a:t>(38)</a:t>
            </a:r>
          </a:p>
        </p:txBody>
      </p:sp>
      <p:sp>
        <p:nvSpPr>
          <p:cNvPr id="30" name="TextBox 29"/>
          <p:cNvSpPr txBox="1"/>
          <p:nvPr/>
        </p:nvSpPr>
        <p:spPr>
          <a:xfrm>
            <a:off x="4858085" y="1132246"/>
            <a:ext cx="2889249" cy="400110"/>
          </a:xfrm>
          <a:prstGeom prst="rect">
            <a:avLst/>
          </a:prstGeom>
          <a:noFill/>
        </p:spPr>
        <p:txBody>
          <a:bodyPr wrap="square" rtlCol="0">
            <a:spAutoFit/>
          </a:bodyPr>
          <a:lstStyle/>
          <a:p>
            <a:r>
              <a:rPr lang="en-IN" sz="2000" dirty="0"/>
              <a:t>Beginning of 2021</a:t>
            </a:r>
            <a:endParaRPr lang="nn-NO" sz="2000" dirty="0"/>
          </a:p>
        </p:txBody>
      </p:sp>
      <p:sp>
        <p:nvSpPr>
          <p:cNvPr id="31" name="TextBox 30"/>
          <p:cNvSpPr txBox="1"/>
          <p:nvPr/>
        </p:nvSpPr>
        <p:spPr>
          <a:xfrm>
            <a:off x="4858085" y="1493452"/>
            <a:ext cx="3213099" cy="707886"/>
          </a:xfrm>
          <a:prstGeom prst="rect">
            <a:avLst/>
          </a:prstGeom>
          <a:noFill/>
        </p:spPr>
        <p:txBody>
          <a:bodyPr wrap="square" rtlCol="0">
            <a:spAutoFit/>
          </a:bodyPr>
          <a:lstStyle/>
          <a:p>
            <a:r>
              <a:rPr lang="en-IN" sz="2000" dirty="0"/>
              <a:t>Actual return on plan assets,</a:t>
            </a:r>
          </a:p>
          <a:p>
            <a:r>
              <a:rPr lang="en-IN" sz="2000" dirty="0"/>
              <a:t>10% (9% expected)</a:t>
            </a:r>
          </a:p>
        </p:txBody>
      </p:sp>
      <p:sp>
        <p:nvSpPr>
          <p:cNvPr id="32" name="TextBox 31"/>
          <p:cNvSpPr txBox="1"/>
          <p:nvPr/>
        </p:nvSpPr>
        <p:spPr>
          <a:xfrm>
            <a:off x="4858085" y="2162434"/>
            <a:ext cx="2889249" cy="400110"/>
          </a:xfrm>
          <a:prstGeom prst="rect">
            <a:avLst/>
          </a:prstGeom>
          <a:noFill/>
        </p:spPr>
        <p:txBody>
          <a:bodyPr wrap="square" rtlCol="0">
            <a:spAutoFit/>
          </a:bodyPr>
          <a:lstStyle/>
          <a:p>
            <a:r>
              <a:rPr lang="en-IN" sz="2000" dirty="0"/>
              <a:t>Cash contributions</a:t>
            </a:r>
            <a:endParaRPr lang="nn-NO" sz="2000" dirty="0"/>
          </a:p>
        </p:txBody>
      </p:sp>
      <p:sp>
        <p:nvSpPr>
          <p:cNvPr id="33" name="TextBox 32"/>
          <p:cNvSpPr txBox="1"/>
          <p:nvPr/>
        </p:nvSpPr>
        <p:spPr>
          <a:xfrm>
            <a:off x="5061285" y="2523640"/>
            <a:ext cx="2686049" cy="400110"/>
          </a:xfrm>
          <a:prstGeom prst="rect">
            <a:avLst/>
          </a:prstGeom>
          <a:noFill/>
        </p:spPr>
        <p:txBody>
          <a:bodyPr wrap="square" rtlCol="0">
            <a:spAutoFit/>
          </a:bodyPr>
          <a:lstStyle/>
          <a:p>
            <a:r>
              <a:rPr lang="en-IN" sz="2000" dirty="0"/>
              <a:t>Less: Retiree benefits</a:t>
            </a:r>
          </a:p>
        </p:txBody>
      </p:sp>
      <p:sp>
        <p:nvSpPr>
          <p:cNvPr id="34" name="TextBox 33"/>
          <p:cNvSpPr txBox="1"/>
          <p:nvPr/>
        </p:nvSpPr>
        <p:spPr>
          <a:xfrm>
            <a:off x="4858085" y="2884846"/>
            <a:ext cx="2616200" cy="400110"/>
          </a:xfrm>
          <a:prstGeom prst="rect">
            <a:avLst/>
          </a:prstGeom>
          <a:noFill/>
        </p:spPr>
        <p:txBody>
          <a:bodyPr wrap="square" rtlCol="0">
            <a:spAutoFit/>
          </a:bodyPr>
          <a:lstStyle/>
          <a:p>
            <a:r>
              <a:rPr lang="en-IN" sz="2000" dirty="0"/>
              <a:t>End of 2021</a:t>
            </a:r>
            <a:endParaRPr lang="nn-NO" sz="2000" dirty="0"/>
          </a:p>
        </p:txBody>
      </p:sp>
      <p:sp>
        <p:nvSpPr>
          <p:cNvPr id="35" name="TextBox 34"/>
          <p:cNvSpPr txBox="1"/>
          <p:nvPr/>
        </p:nvSpPr>
        <p:spPr>
          <a:xfrm>
            <a:off x="8071184" y="1132246"/>
            <a:ext cx="723900" cy="400110"/>
          </a:xfrm>
          <a:prstGeom prst="rect">
            <a:avLst/>
          </a:prstGeom>
          <a:noFill/>
        </p:spPr>
        <p:txBody>
          <a:bodyPr wrap="square" rtlCol="0">
            <a:spAutoFit/>
          </a:bodyPr>
          <a:lstStyle/>
          <a:p>
            <a:pPr algn="r"/>
            <a:r>
              <a:rPr lang="en-IN" sz="2000" dirty="0"/>
              <a:t>$300</a:t>
            </a:r>
            <a:endParaRPr lang="nn-NO" sz="2000" dirty="0"/>
          </a:p>
        </p:txBody>
      </p:sp>
      <p:sp>
        <p:nvSpPr>
          <p:cNvPr id="36" name="TextBox 35"/>
          <p:cNvSpPr txBox="1"/>
          <p:nvPr/>
        </p:nvSpPr>
        <p:spPr>
          <a:xfrm>
            <a:off x="8147384" y="1506896"/>
            <a:ext cx="647700" cy="400110"/>
          </a:xfrm>
          <a:prstGeom prst="rect">
            <a:avLst/>
          </a:prstGeom>
          <a:noFill/>
        </p:spPr>
        <p:txBody>
          <a:bodyPr wrap="square" rtlCol="0">
            <a:spAutoFit/>
          </a:bodyPr>
          <a:lstStyle/>
          <a:p>
            <a:pPr algn="r"/>
            <a:r>
              <a:rPr lang="en-IN" sz="2000" b="1" dirty="0">
                <a:solidFill>
                  <a:srgbClr val="006600"/>
                </a:solidFill>
              </a:rPr>
              <a:t>30</a:t>
            </a:r>
          </a:p>
        </p:txBody>
      </p:sp>
      <p:sp>
        <p:nvSpPr>
          <p:cNvPr id="37" name="TextBox 36"/>
          <p:cNvSpPr txBox="1"/>
          <p:nvPr/>
        </p:nvSpPr>
        <p:spPr>
          <a:xfrm>
            <a:off x="7840045" y="2160946"/>
            <a:ext cx="955039" cy="400110"/>
          </a:xfrm>
          <a:prstGeom prst="rect">
            <a:avLst/>
          </a:prstGeom>
          <a:noFill/>
        </p:spPr>
        <p:txBody>
          <a:bodyPr wrap="square" rtlCol="0">
            <a:spAutoFit/>
          </a:bodyPr>
          <a:lstStyle/>
          <a:p>
            <a:pPr algn="r"/>
            <a:r>
              <a:rPr lang="en-IN" sz="2000" dirty="0"/>
              <a:t>48</a:t>
            </a:r>
            <a:endParaRPr lang="nn-NO" sz="2000" dirty="0"/>
          </a:p>
        </p:txBody>
      </p:sp>
      <p:sp>
        <p:nvSpPr>
          <p:cNvPr id="38" name="TextBox 37"/>
          <p:cNvSpPr txBox="1"/>
          <p:nvPr/>
        </p:nvSpPr>
        <p:spPr>
          <a:xfrm>
            <a:off x="8147384" y="2510196"/>
            <a:ext cx="723900" cy="400110"/>
          </a:xfrm>
          <a:prstGeom prst="rect">
            <a:avLst/>
          </a:prstGeom>
          <a:noFill/>
        </p:spPr>
        <p:txBody>
          <a:bodyPr wrap="square" rtlCol="0">
            <a:spAutoFit/>
          </a:bodyPr>
          <a:lstStyle/>
          <a:p>
            <a:pPr algn="r"/>
            <a:r>
              <a:rPr lang="en-IN" sz="2000" dirty="0"/>
              <a:t>(38)</a:t>
            </a:r>
          </a:p>
        </p:txBody>
      </p:sp>
      <p:sp>
        <p:nvSpPr>
          <p:cNvPr id="39" name="TextBox 38"/>
          <p:cNvSpPr txBox="1"/>
          <p:nvPr/>
        </p:nvSpPr>
        <p:spPr>
          <a:xfrm>
            <a:off x="8071184" y="2884846"/>
            <a:ext cx="762510" cy="400110"/>
          </a:xfrm>
          <a:prstGeom prst="rect">
            <a:avLst/>
          </a:prstGeom>
          <a:noFill/>
        </p:spPr>
        <p:txBody>
          <a:bodyPr wrap="square" rtlCol="0">
            <a:spAutoFit/>
          </a:bodyPr>
          <a:lstStyle/>
          <a:p>
            <a:pPr algn="r"/>
            <a:r>
              <a:rPr lang="en-IN" sz="2000" dirty="0"/>
              <a:t>$340</a:t>
            </a:r>
            <a:endParaRPr lang="nn-NO" sz="2000" dirty="0"/>
          </a:p>
        </p:txBody>
      </p:sp>
      <p:cxnSp>
        <p:nvCxnSpPr>
          <p:cNvPr id="40" name="Straight Connector 39"/>
          <p:cNvCxnSpPr/>
          <p:nvPr/>
        </p:nvCxnSpPr>
        <p:spPr>
          <a:xfrm>
            <a:off x="7869732" y="3265905"/>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69730" y="3304005"/>
            <a:ext cx="89408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869732" y="2949378"/>
            <a:ext cx="8940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124868" y="718523"/>
            <a:ext cx="1720516" cy="400110"/>
          </a:xfrm>
          <a:prstGeom prst="rect">
            <a:avLst/>
          </a:prstGeom>
          <a:noFill/>
        </p:spPr>
        <p:txBody>
          <a:bodyPr wrap="square" rtlCol="0">
            <a:spAutoFit/>
          </a:bodyPr>
          <a:lstStyle/>
          <a:p>
            <a:pPr algn="ctr"/>
            <a:r>
              <a:rPr lang="en-IN" sz="2000" b="1" dirty="0">
                <a:solidFill>
                  <a:srgbClr val="C00000"/>
                </a:solidFill>
              </a:rPr>
              <a:t>PBO</a:t>
            </a:r>
            <a:endParaRPr lang="nn-NO" sz="2000" b="1" dirty="0">
              <a:solidFill>
                <a:srgbClr val="C00000"/>
              </a:solidFill>
            </a:endParaRPr>
          </a:p>
        </p:txBody>
      </p:sp>
      <p:sp>
        <p:nvSpPr>
          <p:cNvPr id="46" name="TextBox 45"/>
          <p:cNvSpPr txBox="1"/>
          <p:nvPr/>
        </p:nvSpPr>
        <p:spPr>
          <a:xfrm>
            <a:off x="7265068" y="718523"/>
            <a:ext cx="1720516" cy="400110"/>
          </a:xfrm>
          <a:prstGeom prst="rect">
            <a:avLst/>
          </a:prstGeom>
          <a:noFill/>
        </p:spPr>
        <p:txBody>
          <a:bodyPr wrap="square" rtlCol="0">
            <a:spAutoFit/>
          </a:bodyPr>
          <a:lstStyle/>
          <a:p>
            <a:pPr algn="ctr"/>
            <a:r>
              <a:rPr lang="en-IN" sz="2000" b="1" dirty="0">
                <a:solidFill>
                  <a:srgbClr val="C00000"/>
                </a:solidFill>
              </a:rPr>
              <a:t>Plan Assets</a:t>
            </a:r>
            <a:endParaRPr lang="nn-NO" sz="2000" b="1" dirty="0">
              <a:solidFill>
                <a:srgbClr val="C00000"/>
              </a:solidFill>
            </a:endParaRPr>
          </a:p>
        </p:txBody>
      </p:sp>
      <p:sp>
        <p:nvSpPr>
          <p:cNvPr id="48" name="TextBox 47"/>
          <p:cNvSpPr txBox="1"/>
          <p:nvPr/>
        </p:nvSpPr>
        <p:spPr>
          <a:xfrm>
            <a:off x="844884" y="4182438"/>
            <a:ext cx="5784516" cy="430887"/>
          </a:xfrm>
          <a:prstGeom prst="rect">
            <a:avLst/>
          </a:prstGeom>
          <a:noFill/>
        </p:spPr>
        <p:txBody>
          <a:bodyPr wrap="square" rtlCol="0">
            <a:spAutoFit/>
          </a:bodyPr>
          <a:lstStyle/>
          <a:p>
            <a:r>
              <a:rPr lang="en-IN" sz="2200" dirty="0"/>
              <a:t>Service cost</a:t>
            </a:r>
          </a:p>
        </p:txBody>
      </p:sp>
      <p:sp>
        <p:nvSpPr>
          <p:cNvPr id="49" name="TextBox 48"/>
          <p:cNvSpPr txBox="1"/>
          <p:nvPr/>
        </p:nvSpPr>
        <p:spPr>
          <a:xfrm>
            <a:off x="822098" y="3442613"/>
            <a:ext cx="7102702" cy="430887"/>
          </a:xfrm>
          <a:prstGeom prst="rect">
            <a:avLst/>
          </a:prstGeom>
          <a:noFill/>
        </p:spPr>
        <p:txBody>
          <a:bodyPr wrap="square" rtlCol="0">
            <a:spAutoFit/>
          </a:bodyPr>
          <a:lstStyle/>
          <a:p>
            <a:r>
              <a:rPr lang="en-IN" sz="2200" b="1" dirty="0">
                <a:solidFill>
                  <a:srgbClr val="C00000"/>
                </a:solidFill>
              </a:rPr>
              <a:t>Global’s 2021 pension expense is determined as follows:</a:t>
            </a:r>
          </a:p>
        </p:txBody>
      </p:sp>
      <p:sp>
        <p:nvSpPr>
          <p:cNvPr id="51" name="TextBox 50"/>
          <p:cNvSpPr txBox="1"/>
          <p:nvPr/>
        </p:nvSpPr>
        <p:spPr>
          <a:xfrm>
            <a:off x="844884" y="4963468"/>
            <a:ext cx="7226300" cy="430887"/>
          </a:xfrm>
          <a:prstGeom prst="rect">
            <a:avLst/>
          </a:prstGeom>
          <a:noFill/>
        </p:spPr>
        <p:txBody>
          <a:bodyPr wrap="square" rtlCol="0">
            <a:spAutoFit/>
          </a:bodyPr>
          <a:lstStyle/>
          <a:p>
            <a:r>
              <a:rPr lang="en-IN" sz="2200" dirty="0"/>
              <a:t>Expected return on the plan assets (</a:t>
            </a:r>
            <a:r>
              <a:rPr lang="en-IN" sz="2200" b="1" dirty="0">
                <a:solidFill>
                  <a:srgbClr val="006600"/>
                </a:solidFill>
              </a:rPr>
              <a:t>$30</a:t>
            </a:r>
            <a:r>
              <a:rPr lang="en-IN" sz="2200" b="1" dirty="0"/>
              <a:t> </a:t>
            </a:r>
            <a:r>
              <a:rPr lang="en-IN" sz="2200" dirty="0"/>
              <a:t>actual, less $3 gain)</a:t>
            </a:r>
          </a:p>
        </p:txBody>
      </p:sp>
      <p:sp>
        <p:nvSpPr>
          <p:cNvPr id="52" name="TextBox 51"/>
          <p:cNvSpPr txBox="1"/>
          <p:nvPr/>
        </p:nvSpPr>
        <p:spPr>
          <a:xfrm>
            <a:off x="844883" y="5353983"/>
            <a:ext cx="7167649" cy="430887"/>
          </a:xfrm>
          <a:prstGeom prst="rect">
            <a:avLst/>
          </a:prstGeom>
          <a:noFill/>
        </p:spPr>
        <p:txBody>
          <a:bodyPr wrap="square" rtlCol="0">
            <a:spAutoFit/>
          </a:bodyPr>
          <a:lstStyle/>
          <a:p>
            <a:r>
              <a:rPr lang="en-IN" sz="2200" dirty="0"/>
              <a:t>Amortization of prior service cost (calculated later)</a:t>
            </a:r>
          </a:p>
        </p:txBody>
      </p:sp>
      <p:sp>
        <p:nvSpPr>
          <p:cNvPr id="53" name="TextBox 52"/>
          <p:cNvSpPr txBox="1"/>
          <p:nvPr/>
        </p:nvSpPr>
        <p:spPr>
          <a:xfrm>
            <a:off x="844884" y="5744498"/>
            <a:ext cx="7226300" cy="430887"/>
          </a:xfrm>
          <a:prstGeom prst="rect">
            <a:avLst/>
          </a:prstGeom>
          <a:noFill/>
        </p:spPr>
        <p:txBody>
          <a:bodyPr wrap="square" rtlCol="0">
            <a:spAutoFit/>
          </a:bodyPr>
          <a:lstStyle/>
          <a:p>
            <a:r>
              <a:rPr lang="en-IN" sz="2200" dirty="0"/>
              <a:t>Amortization of net loss (calculated later)</a:t>
            </a:r>
          </a:p>
        </p:txBody>
      </p:sp>
      <p:sp>
        <p:nvSpPr>
          <p:cNvPr id="54" name="TextBox 53"/>
          <p:cNvSpPr txBox="1"/>
          <p:nvPr/>
        </p:nvSpPr>
        <p:spPr>
          <a:xfrm>
            <a:off x="844884" y="6135013"/>
            <a:ext cx="6902450" cy="430887"/>
          </a:xfrm>
          <a:prstGeom prst="rect">
            <a:avLst/>
          </a:prstGeom>
          <a:noFill/>
        </p:spPr>
        <p:txBody>
          <a:bodyPr wrap="square" rtlCol="0">
            <a:spAutoFit/>
          </a:bodyPr>
          <a:lstStyle/>
          <a:p>
            <a:r>
              <a:rPr lang="en-IN" sz="2200" b="1" dirty="0"/>
              <a:t>Pension expense</a:t>
            </a:r>
          </a:p>
        </p:txBody>
      </p:sp>
      <p:cxnSp>
        <p:nvCxnSpPr>
          <p:cNvPr id="5" name="Straight Connector 4"/>
          <p:cNvCxnSpPr/>
          <p:nvPr/>
        </p:nvCxnSpPr>
        <p:spPr>
          <a:xfrm>
            <a:off x="927242" y="4172923"/>
            <a:ext cx="80497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949033" y="4172923"/>
            <a:ext cx="655551" cy="430887"/>
          </a:xfrm>
          <a:prstGeom prst="rect">
            <a:avLst/>
          </a:prstGeom>
          <a:noFill/>
        </p:spPr>
        <p:txBody>
          <a:bodyPr wrap="square" rtlCol="0">
            <a:spAutoFit/>
          </a:bodyPr>
          <a:lstStyle/>
          <a:p>
            <a:pPr algn="r"/>
            <a:r>
              <a:rPr lang="en-IN" sz="2200" b="1" dirty="0">
                <a:solidFill>
                  <a:srgbClr val="CC0066"/>
                </a:solidFill>
              </a:rPr>
              <a:t>$41</a:t>
            </a:r>
          </a:p>
        </p:txBody>
      </p:sp>
      <p:sp>
        <p:nvSpPr>
          <p:cNvPr id="56" name="TextBox 55"/>
          <p:cNvSpPr txBox="1"/>
          <p:nvPr/>
        </p:nvSpPr>
        <p:spPr>
          <a:xfrm>
            <a:off x="7949033" y="4557721"/>
            <a:ext cx="655551" cy="430887"/>
          </a:xfrm>
          <a:prstGeom prst="rect">
            <a:avLst/>
          </a:prstGeom>
          <a:noFill/>
        </p:spPr>
        <p:txBody>
          <a:bodyPr wrap="square" rtlCol="0">
            <a:spAutoFit/>
          </a:bodyPr>
          <a:lstStyle/>
          <a:p>
            <a:pPr algn="r"/>
            <a:r>
              <a:rPr lang="en-IN" sz="2200" b="1" dirty="0">
                <a:solidFill>
                  <a:srgbClr val="0070C0"/>
                </a:solidFill>
              </a:rPr>
              <a:t>24</a:t>
            </a:r>
          </a:p>
        </p:txBody>
      </p:sp>
      <p:sp>
        <p:nvSpPr>
          <p:cNvPr id="57" name="TextBox 56"/>
          <p:cNvSpPr txBox="1"/>
          <p:nvPr/>
        </p:nvSpPr>
        <p:spPr>
          <a:xfrm>
            <a:off x="8012533" y="4955219"/>
            <a:ext cx="655551" cy="430887"/>
          </a:xfrm>
          <a:prstGeom prst="rect">
            <a:avLst/>
          </a:prstGeom>
          <a:noFill/>
        </p:spPr>
        <p:txBody>
          <a:bodyPr wrap="square" rtlCol="0">
            <a:spAutoFit/>
          </a:bodyPr>
          <a:lstStyle/>
          <a:p>
            <a:pPr algn="r"/>
            <a:r>
              <a:rPr lang="en-IN" sz="2200" dirty="0"/>
              <a:t>(27)</a:t>
            </a:r>
          </a:p>
        </p:txBody>
      </p:sp>
      <p:sp>
        <p:nvSpPr>
          <p:cNvPr id="58" name="TextBox 57"/>
          <p:cNvSpPr txBox="1"/>
          <p:nvPr/>
        </p:nvSpPr>
        <p:spPr>
          <a:xfrm>
            <a:off x="7949033" y="5365417"/>
            <a:ext cx="655551" cy="430887"/>
          </a:xfrm>
          <a:prstGeom prst="rect">
            <a:avLst/>
          </a:prstGeom>
          <a:noFill/>
        </p:spPr>
        <p:txBody>
          <a:bodyPr wrap="square" rtlCol="0">
            <a:spAutoFit/>
          </a:bodyPr>
          <a:lstStyle/>
          <a:p>
            <a:pPr algn="r"/>
            <a:r>
              <a:rPr lang="en-IN" sz="2200" dirty="0"/>
              <a:t>4</a:t>
            </a:r>
          </a:p>
        </p:txBody>
      </p:sp>
      <p:sp>
        <p:nvSpPr>
          <p:cNvPr id="59" name="TextBox 58"/>
          <p:cNvSpPr txBox="1"/>
          <p:nvPr/>
        </p:nvSpPr>
        <p:spPr>
          <a:xfrm>
            <a:off x="7949033" y="5750215"/>
            <a:ext cx="655551" cy="430887"/>
          </a:xfrm>
          <a:prstGeom prst="rect">
            <a:avLst/>
          </a:prstGeom>
          <a:noFill/>
        </p:spPr>
        <p:txBody>
          <a:bodyPr wrap="square" rtlCol="0">
            <a:spAutoFit/>
          </a:bodyPr>
          <a:lstStyle/>
          <a:p>
            <a:pPr algn="r"/>
            <a:r>
              <a:rPr lang="en-IN" sz="2200" dirty="0"/>
              <a:t>1</a:t>
            </a:r>
          </a:p>
        </p:txBody>
      </p:sp>
      <p:sp>
        <p:nvSpPr>
          <p:cNvPr id="60" name="TextBox 59"/>
          <p:cNvSpPr txBox="1"/>
          <p:nvPr/>
        </p:nvSpPr>
        <p:spPr>
          <a:xfrm>
            <a:off x="7949033" y="6122313"/>
            <a:ext cx="655551" cy="430887"/>
          </a:xfrm>
          <a:prstGeom prst="rect">
            <a:avLst/>
          </a:prstGeom>
          <a:noFill/>
        </p:spPr>
        <p:txBody>
          <a:bodyPr wrap="square" rtlCol="0">
            <a:spAutoFit/>
          </a:bodyPr>
          <a:lstStyle/>
          <a:p>
            <a:pPr algn="r"/>
            <a:r>
              <a:rPr lang="en-IN" sz="2200" dirty="0"/>
              <a:t>$43</a:t>
            </a:r>
          </a:p>
        </p:txBody>
      </p:sp>
      <p:cxnSp>
        <p:nvCxnSpPr>
          <p:cNvPr id="61" name="Straight Connector 60"/>
          <p:cNvCxnSpPr/>
          <p:nvPr/>
        </p:nvCxnSpPr>
        <p:spPr>
          <a:xfrm>
            <a:off x="7978439" y="6484323"/>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978438" y="6522423"/>
            <a:ext cx="555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7978439" y="6167796"/>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398084" y="3779223"/>
            <a:ext cx="1720516" cy="369332"/>
          </a:xfrm>
          <a:prstGeom prst="rect">
            <a:avLst/>
          </a:prstGeom>
          <a:noFill/>
        </p:spPr>
        <p:txBody>
          <a:bodyPr wrap="square" rtlCol="0">
            <a:spAutoFit/>
          </a:bodyPr>
          <a:lstStyle/>
          <a:p>
            <a:pPr algn="ctr"/>
            <a:r>
              <a:rPr lang="en-IN" dirty="0"/>
              <a:t>($ in millions)</a:t>
            </a:r>
            <a:endParaRPr lang="nn-NO" dirty="0"/>
          </a:p>
        </p:txBody>
      </p:sp>
      <p:sp>
        <p:nvSpPr>
          <p:cNvPr id="75" name="TextBox 74"/>
          <p:cNvSpPr txBox="1"/>
          <p:nvPr/>
        </p:nvSpPr>
        <p:spPr>
          <a:xfrm>
            <a:off x="844884" y="4572913"/>
            <a:ext cx="6241716" cy="430887"/>
          </a:xfrm>
          <a:prstGeom prst="rect">
            <a:avLst/>
          </a:prstGeom>
          <a:noFill/>
        </p:spPr>
        <p:txBody>
          <a:bodyPr wrap="square" rtlCol="0">
            <a:spAutoFit/>
          </a:bodyPr>
          <a:lstStyle/>
          <a:p>
            <a:r>
              <a:rPr lang="en-IN" sz="2200" dirty="0"/>
              <a:t>Interest cost (6% × $400)</a:t>
            </a:r>
          </a:p>
        </p:txBody>
      </p:sp>
    </p:spTree>
    <p:extLst>
      <p:ext uri="{BB962C8B-B14F-4D97-AF65-F5344CB8AC3E}">
        <p14:creationId xmlns:p14="http://schemas.microsoft.com/office/powerpoint/2010/main" val="20763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5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500"/>
                                        <p:tgtEl>
                                          <p:spTgt spid="3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par>
                                <p:cTn id="83" presetID="10"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10" presetClass="entr" presetSubtype="0" fill="hold"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500"/>
                                        <p:tgtEl>
                                          <p:spTgt spid="41"/>
                                        </p:tgtEl>
                                      </p:cBhvr>
                                    </p:animEffect>
                                  </p:childTnLst>
                                </p:cTn>
                              </p:par>
                              <p:par>
                                <p:cTn id="89" presetID="10" presetClass="entr" presetSubtype="0"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500"/>
                                        <p:tgtEl>
                                          <p:spTgt spid="42"/>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500"/>
                                        <p:tgtEl>
                                          <p:spTgt spid="48"/>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500"/>
                                        <p:tgtEl>
                                          <p:spTgt spid="49"/>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500"/>
                                        <p:tgtEl>
                                          <p:spTgt spid="5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3"/>
                                        </p:tgtEl>
                                        <p:attrNameLst>
                                          <p:attrName>style.visibility</p:attrName>
                                        </p:attrNameLst>
                                      </p:cBhvr>
                                      <p:to>
                                        <p:strVal val="visible"/>
                                      </p:to>
                                    </p:set>
                                    <p:animEffect transition="in" filter="fade">
                                      <p:cBhvr>
                                        <p:cTn id="114" dur="500"/>
                                        <p:tgtEl>
                                          <p:spTgt spid="53"/>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Effect transition="in" filter="fade">
                                      <p:cBhvr>
                                        <p:cTn id="120" dur="500"/>
                                        <p:tgtEl>
                                          <p:spTgt spid="75"/>
                                        </p:tgtEl>
                                      </p:cBhvr>
                                    </p:animEffect>
                                  </p:childTnLst>
                                </p:cTn>
                              </p:par>
                              <p:par>
                                <p:cTn id="121" presetID="10" presetClass="entr" presetSubtype="0" fill="hold" nodeType="withEffect">
                                  <p:stCondLst>
                                    <p:cond delay="0"/>
                                  </p:stCondLst>
                                  <p:childTnLst>
                                    <p:set>
                                      <p:cBhvr>
                                        <p:cTn id="122" dur="1" fill="hold">
                                          <p:stCondLst>
                                            <p:cond delay="0"/>
                                          </p:stCondLst>
                                        </p:cTn>
                                        <p:tgtEl>
                                          <p:spTgt spid="5"/>
                                        </p:tgtEl>
                                        <p:attrNameLst>
                                          <p:attrName>style.visibility</p:attrName>
                                        </p:attrNameLst>
                                      </p:cBhvr>
                                      <p:to>
                                        <p:strVal val="visible"/>
                                      </p:to>
                                    </p:set>
                                    <p:animEffect transition="in" filter="fade">
                                      <p:cBhvr>
                                        <p:cTn id="123" dur="500"/>
                                        <p:tgtEl>
                                          <p:spTgt spid="5"/>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55"/>
                                        </p:tgtEl>
                                        <p:attrNameLst>
                                          <p:attrName>style.visibility</p:attrName>
                                        </p:attrNameLst>
                                      </p:cBhvr>
                                      <p:to>
                                        <p:strVal val="visible"/>
                                      </p:to>
                                    </p:set>
                                    <p:animEffect transition="in" filter="fade">
                                      <p:cBhvr>
                                        <p:cTn id="126" dur="500"/>
                                        <p:tgtEl>
                                          <p:spTgt spid="5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500"/>
                                        <p:tgtEl>
                                          <p:spTgt spid="5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57"/>
                                        </p:tgtEl>
                                        <p:attrNameLst>
                                          <p:attrName>style.visibility</p:attrName>
                                        </p:attrNameLst>
                                      </p:cBhvr>
                                      <p:to>
                                        <p:strVal val="visible"/>
                                      </p:to>
                                    </p:set>
                                    <p:animEffect transition="in" filter="fade">
                                      <p:cBhvr>
                                        <p:cTn id="132" dur="500"/>
                                        <p:tgtEl>
                                          <p:spTgt spid="5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500"/>
                                        <p:tgtEl>
                                          <p:spTgt spid="5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500"/>
                                        <p:tgtEl>
                                          <p:spTgt spid="59"/>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fade">
                                      <p:cBhvr>
                                        <p:cTn id="141" dur="500"/>
                                        <p:tgtEl>
                                          <p:spTgt spid="60"/>
                                        </p:tgtEl>
                                      </p:cBhvr>
                                    </p:animEffect>
                                  </p:childTnLst>
                                </p:cTn>
                              </p:par>
                              <p:par>
                                <p:cTn id="142" presetID="10" presetClass="entr" presetSubtype="0" fill="hold" nodeType="withEffect">
                                  <p:stCondLst>
                                    <p:cond delay="0"/>
                                  </p:stCondLst>
                                  <p:childTnLst>
                                    <p:set>
                                      <p:cBhvr>
                                        <p:cTn id="143" dur="1" fill="hold">
                                          <p:stCondLst>
                                            <p:cond delay="0"/>
                                          </p:stCondLst>
                                        </p:cTn>
                                        <p:tgtEl>
                                          <p:spTgt spid="61"/>
                                        </p:tgtEl>
                                        <p:attrNameLst>
                                          <p:attrName>style.visibility</p:attrName>
                                        </p:attrNameLst>
                                      </p:cBhvr>
                                      <p:to>
                                        <p:strVal val="visible"/>
                                      </p:to>
                                    </p:set>
                                    <p:animEffect transition="in" filter="fade">
                                      <p:cBhvr>
                                        <p:cTn id="144" dur="500"/>
                                        <p:tgtEl>
                                          <p:spTgt spid="61"/>
                                        </p:tgtEl>
                                      </p:cBhvr>
                                    </p:animEffect>
                                  </p:childTnLst>
                                </p:cTn>
                              </p:par>
                              <p:par>
                                <p:cTn id="145" presetID="10" presetClass="entr" presetSubtype="0" fill="hold" nodeType="withEffect">
                                  <p:stCondLst>
                                    <p:cond delay="0"/>
                                  </p:stCondLst>
                                  <p:childTnLst>
                                    <p:set>
                                      <p:cBhvr>
                                        <p:cTn id="146" dur="1" fill="hold">
                                          <p:stCondLst>
                                            <p:cond delay="0"/>
                                          </p:stCondLst>
                                        </p:cTn>
                                        <p:tgtEl>
                                          <p:spTgt spid="62"/>
                                        </p:tgtEl>
                                        <p:attrNameLst>
                                          <p:attrName>style.visibility</p:attrName>
                                        </p:attrNameLst>
                                      </p:cBhvr>
                                      <p:to>
                                        <p:strVal val="visible"/>
                                      </p:to>
                                    </p:set>
                                    <p:animEffect transition="in" filter="fade">
                                      <p:cBhvr>
                                        <p:cTn id="147" dur="500"/>
                                        <p:tgtEl>
                                          <p:spTgt spid="62"/>
                                        </p:tgtEl>
                                      </p:cBhvr>
                                    </p:animEffect>
                                  </p:childTnLst>
                                </p:cTn>
                              </p:par>
                              <p:par>
                                <p:cTn id="148" presetID="10" presetClass="entr" presetSubtype="0" fill="hold" nodeType="with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fade">
                                      <p:cBhvr>
                                        <p:cTn id="150" dur="500"/>
                                        <p:tgtEl>
                                          <p:spTgt spid="63"/>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7" grpId="0"/>
      <p:bldP spid="28" grpId="0"/>
      <p:bldP spid="29" grpId="0"/>
      <p:bldP spid="30" grpId="0"/>
      <p:bldP spid="31" grpId="0"/>
      <p:bldP spid="32" grpId="0"/>
      <p:bldP spid="33" grpId="0"/>
      <p:bldP spid="34" grpId="0"/>
      <p:bldP spid="35" grpId="0"/>
      <p:bldP spid="36" grpId="0"/>
      <p:bldP spid="37" grpId="0"/>
      <p:bldP spid="38" grpId="0"/>
      <p:bldP spid="39" grpId="0"/>
      <p:bldP spid="45" grpId="0"/>
      <p:bldP spid="46" grpId="0"/>
      <p:bldP spid="48" grpId="0"/>
      <p:bldP spid="49" grpId="0"/>
      <p:bldP spid="51" grpId="0"/>
      <p:bldP spid="52" grpId="0"/>
      <p:bldP spid="53" grpId="0"/>
      <p:bldP spid="54" grpId="0"/>
      <p:bldP spid="55" grpId="0"/>
      <p:bldP spid="56" grpId="0"/>
      <p:bldP spid="57" grpId="0"/>
      <p:bldP spid="58" grpId="0"/>
      <p:bldP spid="59" grpId="0"/>
      <p:bldP spid="60" grpId="0"/>
      <p:bldP spid="64" grpId="0"/>
      <p:bldP spid="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Pension Expense </a:t>
            </a:r>
            <a:r>
              <a:rPr lang="en-IN" sz="2400" dirty="0"/>
              <a:t>(cont. 2)</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057775"/>
          </a:xfrm>
        </p:spPr>
        <p:txBody>
          <a:bodyPr>
            <a:normAutofit/>
          </a:bodyPr>
          <a:lstStyle/>
          <a:p>
            <a:pPr marL="0" indent="0">
              <a:buNone/>
            </a:pPr>
            <a:endParaRPr lang="en-US" dirty="0"/>
          </a:p>
          <a:p>
            <a:pPr marL="0" indent="0">
              <a:buNone/>
            </a:pPr>
            <a:endParaRPr lang="en-US" dirty="0"/>
          </a:p>
          <a:p>
            <a:endParaRPr lang="en-US" dirty="0"/>
          </a:p>
          <a:p>
            <a:pPr marL="0" indent="0">
              <a:buNone/>
            </a:pPr>
            <a:endParaRPr lang="en-US" dirty="0"/>
          </a:p>
          <a:p>
            <a:pPr marL="0" indent="0">
              <a:buNone/>
            </a:pPr>
            <a:endParaRPr lang="en-US" b="1" dirty="0">
              <a:solidFill>
                <a:schemeClr val="accent1">
                  <a:lumMod val="50000"/>
                </a:schemeClr>
              </a:solidFill>
            </a:endParaRPr>
          </a:p>
          <a:p>
            <a:pPr marL="0" indent="0">
              <a:buNone/>
            </a:pPr>
            <a:endParaRPr lang="en-US" sz="3000" b="1" dirty="0">
              <a:solidFill>
                <a:schemeClr val="accent1">
                  <a:lumMod val="50000"/>
                </a:schemeClr>
              </a:solidFill>
            </a:endParaRPr>
          </a:p>
          <a:p>
            <a:pPr marL="0" indent="0">
              <a:buNone/>
            </a:pPr>
            <a:r>
              <a:rPr lang="en-US" sz="2200" b="1" dirty="0">
                <a:solidFill>
                  <a:srgbClr val="C00000"/>
                </a:solidFill>
              </a:rPr>
              <a:t>1) Service Cost</a:t>
            </a:r>
          </a:p>
          <a:p>
            <a:pPr>
              <a:buClr>
                <a:schemeClr val="tx1"/>
              </a:buClr>
            </a:pPr>
            <a:r>
              <a:rPr lang="en-IN" sz="2200" b="1" dirty="0">
                <a:solidFill>
                  <a:srgbClr val="660066"/>
                </a:solidFill>
              </a:rPr>
              <a:t>$41</a:t>
            </a:r>
            <a:r>
              <a:rPr lang="en-IN" sz="2200" dirty="0">
                <a:solidFill>
                  <a:srgbClr val="660066"/>
                </a:solidFill>
              </a:rPr>
              <a:t> </a:t>
            </a:r>
            <a:r>
              <a:rPr lang="en-IN" sz="2200" dirty="0"/>
              <a:t>million service cost represents the </a:t>
            </a:r>
            <a:r>
              <a:rPr lang="en-IN" sz="2200" b="1" dirty="0">
                <a:solidFill>
                  <a:srgbClr val="C00000"/>
                </a:solidFill>
              </a:rPr>
              <a:t>increase in the projected benefit obligation attributable to employee service</a:t>
            </a:r>
          </a:p>
          <a:p>
            <a:r>
              <a:rPr lang="en-IN" sz="2200" dirty="0"/>
              <a:t>Each year, this is the first component of the pension expense</a:t>
            </a:r>
            <a:endParaRPr lang="en-US" sz="2200" dirty="0"/>
          </a:p>
        </p:txBody>
      </p:sp>
      <p:cxnSp>
        <p:nvCxnSpPr>
          <p:cNvPr id="9" name="Straight Arrow Connector 8"/>
          <p:cNvCxnSpPr/>
          <p:nvPr/>
        </p:nvCxnSpPr>
        <p:spPr>
          <a:xfrm flipV="1">
            <a:off x="1447800" y="2151161"/>
            <a:ext cx="6623384" cy="2954240"/>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844884" y="1945233"/>
            <a:ext cx="5784516" cy="430887"/>
          </a:xfrm>
          <a:prstGeom prst="rect">
            <a:avLst/>
          </a:prstGeom>
          <a:noFill/>
        </p:spPr>
        <p:txBody>
          <a:bodyPr wrap="square" rtlCol="0">
            <a:spAutoFit/>
          </a:bodyPr>
          <a:lstStyle/>
          <a:p>
            <a:r>
              <a:rPr lang="en-IN" sz="2200" dirty="0"/>
              <a:t>Service cost</a:t>
            </a:r>
          </a:p>
        </p:txBody>
      </p:sp>
      <p:sp>
        <p:nvSpPr>
          <p:cNvPr id="39" name="TextBox 38"/>
          <p:cNvSpPr txBox="1"/>
          <p:nvPr/>
        </p:nvSpPr>
        <p:spPr>
          <a:xfrm>
            <a:off x="822098" y="1205408"/>
            <a:ext cx="7102702" cy="430887"/>
          </a:xfrm>
          <a:prstGeom prst="rect">
            <a:avLst/>
          </a:prstGeom>
          <a:noFill/>
        </p:spPr>
        <p:txBody>
          <a:bodyPr wrap="square" rtlCol="0">
            <a:spAutoFit/>
          </a:bodyPr>
          <a:lstStyle/>
          <a:p>
            <a:r>
              <a:rPr lang="en-IN" sz="2200" b="1" dirty="0"/>
              <a:t>Global’s 2021 pension expense:</a:t>
            </a:r>
          </a:p>
        </p:txBody>
      </p:sp>
      <p:sp>
        <p:nvSpPr>
          <p:cNvPr id="40" name="TextBox 39"/>
          <p:cNvSpPr txBox="1"/>
          <p:nvPr/>
        </p:nvSpPr>
        <p:spPr>
          <a:xfrm>
            <a:off x="844884" y="2726263"/>
            <a:ext cx="7226300" cy="430887"/>
          </a:xfrm>
          <a:prstGeom prst="rect">
            <a:avLst/>
          </a:prstGeom>
          <a:noFill/>
        </p:spPr>
        <p:txBody>
          <a:bodyPr wrap="square" rtlCol="0">
            <a:spAutoFit/>
          </a:bodyPr>
          <a:lstStyle/>
          <a:p>
            <a:r>
              <a:rPr lang="en-IN" sz="2200" dirty="0"/>
              <a:t>Expected return on the plan assets ($30 actual, less $3 gain)</a:t>
            </a:r>
          </a:p>
        </p:txBody>
      </p:sp>
      <p:sp>
        <p:nvSpPr>
          <p:cNvPr id="41" name="TextBox 40"/>
          <p:cNvSpPr txBox="1"/>
          <p:nvPr/>
        </p:nvSpPr>
        <p:spPr>
          <a:xfrm>
            <a:off x="844883" y="3116778"/>
            <a:ext cx="7167649" cy="430887"/>
          </a:xfrm>
          <a:prstGeom prst="rect">
            <a:avLst/>
          </a:prstGeom>
          <a:noFill/>
        </p:spPr>
        <p:txBody>
          <a:bodyPr wrap="square" rtlCol="0">
            <a:spAutoFit/>
          </a:bodyPr>
          <a:lstStyle/>
          <a:p>
            <a:r>
              <a:rPr lang="en-IN" sz="2200" dirty="0"/>
              <a:t>Amortization of prior service cost (calculated later)</a:t>
            </a:r>
          </a:p>
        </p:txBody>
      </p:sp>
      <p:sp>
        <p:nvSpPr>
          <p:cNvPr id="42" name="TextBox 41"/>
          <p:cNvSpPr txBox="1"/>
          <p:nvPr/>
        </p:nvSpPr>
        <p:spPr>
          <a:xfrm>
            <a:off x="844884" y="3507293"/>
            <a:ext cx="7226300" cy="430887"/>
          </a:xfrm>
          <a:prstGeom prst="rect">
            <a:avLst/>
          </a:prstGeom>
          <a:noFill/>
        </p:spPr>
        <p:txBody>
          <a:bodyPr wrap="square" rtlCol="0">
            <a:spAutoFit/>
          </a:bodyPr>
          <a:lstStyle/>
          <a:p>
            <a:r>
              <a:rPr lang="en-IN" sz="2200" dirty="0"/>
              <a:t>Amortization of net loss (calculated later)</a:t>
            </a:r>
          </a:p>
        </p:txBody>
      </p:sp>
      <p:sp>
        <p:nvSpPr>
          <p:cNvPr id="43" name="TextBox 42"/>
          <p:cNvSpPr txBox="1"/>
          <p:nvPr/>
        </p:nvSpPr>
        <p:spPr>
          <a:xfrm>
            <a:off x="844884" y="3897808"/>
            <a:ext cx="6902450" cy="430887"/>
          </a:xfrm>
          <a:prstGeom prst="rect">
            <a:avLst/>
          </a:prstGeom>
          <a:noFill/>
        </p:spPr>
        <p:txBody>
          <a:bodyPr wrap="square" rtlCol="0">
            <a:spAutoFit/>
          </a:bodyPr>
          <a:lstStyle/>
          <a:p>
            <a:r>
              <a:rPr lang="en-IN" sz="2200" b="1" dirty="0"/>
              <a:t>Pension expense</a:t>
            </a:r>
          </a:p>
        </p:txBody>
      </p:sp>
      <p:cxnSp>
        <p:nvCxnSpPr>
          <p:cNvPr id="44" name="Straight Connector 43"/>
          <p:cNvCxnSpPr/>
          <p:nvPr/>
        </p:nvCxnSpPr>
        <p:spPr>
          <a:xfrm>
            <a:off x="927242" y="1935718"/>
            <a:ext cx="80497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949033" y="1935718"/>
            <a:ext cx="655551" cy="430887"/>
          </a:xfrm>
          <a:prstGeom prst="rect">
            <a:avLst/>
          </a:prstGeom>
          <a:noFill/>
        </p:spPr>
        <p:txBody>
          <a:bodyPr wrap="square" rtlCol="0">
            <a:spAutoFit/>
          </a:bodyPr>
          <a:lstStyle/>
          <a:p>
            <a:pPr algn="r"/>
            <a:r>
              <a:rPr lang="en-IN" sz="2200" b="1" dirty="0">
                <a:solidFill>
                  <a:srgbClr val="660066"/>
                </a:solidFill>
              </a:rPr>
              <a:t>$41</a:t>
            </a:r>
          </a:p>
        </p:txBody>
      </p:sp>
      <p:sp>
        <p:nvSpPr>
          <p:cNvPr id="46" name="TextBox 45"/>
          <p:cNvSpPr txBox="1"/>
          <p:nvPr/>
        </p:nvSpPr>
        <p:spPr>
          <a:xfrm>
            <a:off x="7949033" y="2320516"/>
            <a:ext cx="655551" cy="430887"/>
          </a:xfrm>
          <a:prstGeom prst="rect">
            <a:avLst/>
          </a:prstGeom>
          <a:noFill/>
        </p:spPr>
        <p:txBody>
          <a:bodyPr wrap="square" rtlCol="0">
            <a:spAutoFit/>
          </a:bodyPr>
          <a:lstStyle/>
          <a:p>
            <a:pPr algn="r"/>
            <a:r>
              <a:rPr lang="en-IN" sz="2200" dirty="0"/>
              <a:t>24</a:t>
            </a:r>
          </a:p>
        </p:txBody>
      </p:sp>
      <p:sp>
        <p:nvSpPr>
          <p:cNvPr id="47" name="TextBox 46"/>
          <p:cNvSpPr txBox="1"/>
          <p:nvPr/>
        </p:nvSpPr>
        <p:spPr>
          <a:xfrm>
            <a:off x="8012533" y="2718014"/>
            <a:ext cx="655551" cy="430887"/>
          </a:xfrm>
          <a:prstGeom prst="rect">
            <a:avLst/>
          </a:prstGeom>
          <a:noFill/>
        </p:spPr>
        <p:txBody>
          <a:bodyPr wrap="square" rtlCol="0">
            <a:spAutoFit/>
          </a:bodyPr>
          <a:lstStyle/>
          <a:p>
            <a:pPr algn="r"/>
            <a:r>
              <a:rPr lang="en-IN" sz="2200" dirty="0"/>
              <a:t>(27)</a:t>
            </a:r>
          </a:p>
        </p:txBody>
      </p:sp>
      <p:sp>
        <p:nvSpPr>
          <p:cNvPr id="48" name="TextBox 47"/>
          <p:cNvSpPr txBox="1"/>
          <p:nvPr/>
        </p:nvSpPr>
        <p:spPr>
          <a:xfrm>
            <a:off x="7949033" y="3128212"/>
            <a:ext cx="655551" cy="430887"/>
          </a:xfrm>
          <a:prstGeom prst="rect">
            <a:avLst/>
          </a:prstGeom>
          <a:noFill/>
        </p:spPr>
        <p:txBody>
          <a:bodyPr wrap="square" rtlCol="0">
            <a:spAutoFit/>
          </a:bodyPr>
          <a:lstStyle/>
          <a:p>
            <a:pPr algn="r"/>
            <a:r>
              <a:rPr lang="en-IN" sz="2200" dirty="0"/>
              <a:t>4</a:t>
            </a:r>
          </a:p>
        </p:txBody>
      </p:sp>
      <p:sp>
        <p:nvSpPr>
          <p:cNvPr id="49" name="TextBox 48"/>
          <p:cNvSpPr txBox="1"/>
          <p:nvPr/>
        </p:nvSpPr>
        <p:spPr>
          <a:xfrm>
            <a:off x="7949033" y="3513010"/>
            <a:ext cx="655551" cy="430887"/>
          </a:xfrm>
          <a:prstGeom prst="rect">
            <a:avLst/>
          </a:prstGeom>
          <a:noFill/>
        </p:spPr>
        <p:txBody>
          <a:bodyPr wrap="square" rtlCol="0">
            <a:spAutoFit/>
          </a:bodyPr>
          <a:lstStyle/>
          <a:p>
            <a:pPr algn="r"/>
            <a:r>
              <a:rPr lang="en-IN" sz="2200" dirty="0"/>
              <a:t>1</a:t>
            </a:r>
          </a:p>
        </p:txBody>
      </p:sp>
      <p:sp>
        <p:nvSpPr>
          <p:cNvPr id="50" name="TextBox 49"/>
          <p:cNvSpPr txBox="1"/>
          <p:nvPr/>
        </p:nvSpPr>
        <p:spPr>
          <a:xfrm>
            <a:off x="7949033" y="3885108"/>
            <a:ext cx="655551" cy="430887"/>
          </a:xfrm>
          <a:prstGeom prst="rect">
            <a:avLst/>
          </a:prstGeom>
          <a:noFill/>
        </p:spPr>
        <p:txBody>
          <a:bodyPr wrap="square" rtlCol="0">
            <a:spAutoFit/>
          </a:bodyPr>
          <a:lstStyle/>
          <a:p>
            <a:pPr algn="r"/>
            <a:r>
              <a:rPr lang="en-IN" sz="2200" dirty="0"/>
              <a:t>$43</a:t>
            </a:r>
          </a:p>
        </p:txBody>
      </p:sp>
      <p:cxnSp>
        <p:nvCxnSpPr>
          <p:cNvPr id="51" name="Straight Connector 50"/>
          <p:cNvCxnSpPr/>
          <p:nvPr/>
        </p:nvCxnSpPr>
        <p:spPr>
          <a:xfrm>
            <a:off x="7978439" y="4247118"/>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978438" y="4285218"/>
            <a:ext cx="555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78439" y="3930591"/>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98084" y="1542018"/>
            <a:ext cx="1720516" cy="400110"/>
          </a:xfrm>
          <a:prstGeom prst="rect">
            <a:avLst/>
          </a:prstGeom>
          <a:noFill/>
        </p:spPr>
        <p:txBody>
          <a:bodyPr wrap="square" rtlCol="0">
            <a:spAutoFit/>
          </a:bodyPr>
          <a:lstStyle/>
          <a:p>
            <a:pPr algn="ctr"/>
            <a:r>
              <a:rPr lang="en-IN" sz="2000" dirty="0"/>
              <a:t>($ in millions)</a:t>
            </a:r>
            <a:endParaRPr lang="nn-NO" sz="2000" dirty="0"/>
          </a:p>
        </p:txBody>
      </p:sp>
      <p:sp>
        <p:nvSpPr>
          <p:cNvPr id="55" name="TextBox 54"/>
          <p:cNvSpPr txBox="1"/>
          <p:nvPr/>
        </p:nvSpPr>
        <p:spPr>
          <a:xfrm>
            <a:off x="844884" y="2335708"/>
            <a:ext cx="8273716" cy="430887"/>
          </a:xfrm>
          <a:prstGeom prst="rect">
            <a:avLst/>
          </a:prstGeom>
          <a:noFill/>
        </p:spPr>
        <p:txBody>
          <a:bodyPr wrap="square" rtlCol="0">
            <a:spAutoFit/>
          </a:bodyPr>
          <a:lstStyle/>
          <a:p>
            <a:r>
              <a:rPr lang="en-IN" sz="2200" dirty="0"/>
              <a:t>Interest cost (6% × $400)</a:t>
            </a:r>
          </a:p>
        </p:txBody>
      </p:sp>
      <p:sp>
        <p:nvSpPr>
          <p:cNvPr id="24" name="Slide Number Placeholder 5">
            <a:extLst>
              <a:ext uri="{FF2B5EF4-FFF2-40B4-BE49-F238E27FC236}">
                <a16:creationId xmlns:a16="http://schemas.microsoft.com/office/drawing/2014/main" id="{0A630B8B-143A-0945-96D8-E49A28E8C0E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43</a:t>
            </a:fld>
            <a:endParaRPr lang="en-US" dirty="0"/>
          </a:p>
        </p:txBody>
      </p:sp>
    </p:spTree>
    <p:extLst>
      <p:ext uri="{BB962C8B-B14F-4D97-AF65-F5344CB8AC3E}">
        <p14:creationId xmlns:p14="http://schemas.microsoft.com/office/powerpoint/2010/main" val="16086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6" end="6"/>
                                            </p:txEl>
                                          </p:spTgt>
                                        </p:tgtEl>
                                        <p:attrNameLst>
                                          <p:attrName>style.visibility</p:attrName>
                                        </p:attrNameLst>
                                      </p:cBhvr>
                                      <p:to>
                                        <p:strVal val="visible"/>
                                      </p:to>
                                    </p:set>
                                    <p:animEffect transition="in" filter="fade">
                                      <p:cBhvr>
                                        <p:cTn id="63" dur="500"/>
                                        <p:tgtEl>
                                          <p:spTgt spid="16">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16">
                                            <p:txEl>
                                              <p:pRg st="7" end="7"/>
                                            </p:txEl>
                                          </p:spTgt>
                                        </p:tgtEl>
                                        <p:attrNameLst>
                                          <p:attrName>style.visibility</p:attrName>
                                        </p:attrNameLst>
                                      </p:cBhvr>
                                      <p:to>
                                        <p:strVal val="visible"/>
                                      </p:to>
                                    </p:set>
                                    <p:animEffect transition="in" filter="fade">
                                      <p:cBhvr>
                                        <p:cTn id="66" dur="500"/>
                                        <p:tgtEl>
                                          <p:spTgt spid="16">
                                            <p:txEl>
                                              <p:pRg st="7" end="7"/>
                                            </p:txEl>
                                          </p:spTgt>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wipe(down)">
                                      <p:cBhvr>
                                        <p:cTn id="70" dur="500"/>
                                        <p:tgtEl>
                                          <p:spTgt spid="9"/>
                                        </p:tgtEl>
                                      </p:cBhvr>
                                    </p:animEffect>
                                  </p:childTnLst>
                                </p:cTn>
                              </p:par>
                            </p:childTnLst>
                          </p:cTn>
                        </p:par>
                        <p:par>
                          <p:cTn id="71" fill="hold">
                            <p:stCondLst>
                              <p:cond delay="1000"/>
                            </p:stCondLst>
                            <p:childTnLst>
                              <p:par>
                                <p:cTn id="72" presetID="10" presetClass="entr" presetSubtype="0" fill="hold" nodeType="afterEffect">
                                  <p:stCondLst>
                                    <p:cond delay="0"/>
                                  </p:stCondLst>
                                  <p:childTnLst>
                                    <p:set>
                                      <p:cBhvr>
                                        <p:cTn id="73" dur="1" fill="hold">
                                          <p:stCondLst>
                                            <p:cond delay="0"/>
                                          </p:stCondLst>
                                        </p:cTn>
                                        <p:tgtEl>
                                          <p:spTgt spid="16">
                                            <p:txEl>
                                              <p:pRg st="8" end="8"/>
                                            </p:txEl>
                                          </p:spTgt>
                                        </p:tgtEl>
                                        <p:attrNameLst>
                                          <p:attrName>style.visibility</p:attrName>
                                        </p:attrNameLst>
                                      </p:cBhvr>
                                      <p:to>
                                        <p:strVal val="visible"/>
                                      </p:to>
                                    </p:set>
                                    <p:animEffect transition="in" filter="fade">
                                      <p:cBhvr>
                                        <p:cTn id="74" dur="500"/>
                                        <p:tgtEl>
                                          <p:spTgt spid="16">
                                            <p:txEl>
                                              <p:pRg st="8" end="8"/>
                                            </p:txEl>
                                          </p:spTgt>
                                        </p:tgtEl>
                                      </p:cBhvr>
                                    </p:animEffect>
                                  </p:childTnLst>
                                </p:cTn>
                              </p:par>
                            </p:childTnLst>
                          </p:cTn>
                        </p:par>
                        <p:par>
                          <p:cTn id="75" fill="hold">
                            <p:stCondLst>
                              <p:cond delay="1500"/>
                            </p:stCondLst>
                            <p:childTnLst>
                              <p:par>
                                <p:cTn id="76" presetID="26" presetClass="emph" presetSubtype="0" fill="hold" grpId="1" nodeType="afterEffect">
                                  <p:stCondLst>
                                    <p:cond delay="0"/>
                                  </p:stCondLst>
                                  <p:childTnLst>
                                    <p:animEffect transition="out" filter="fade">
                                      <p:cBhvr>
                                        <p:cTn id="77" dur="500" tmFilter="0, 0; .2, .5; .8, .5; 1, 0"/>
                                        <p:tgtEl>
                                          <p:spTgt spid="38"/>
                                        </p:tgtEl>
                                      </p:cBhvr>
                                    </p:animEffect>
                                    <p:animScale>
                                      <p:cBhvr>
                                        <p:cTn id="78" dur="250" autoRev="1" fill="hold"/>
                                        <p:tgtEl>
                                          <p:spTgt spid="38"/>
                                        </p:tgtEl>
                                      </p:cBhvr>
                                      <p:by x="105000" y="105000"/>
                                    </p:animScale>
                                  </p:childTnLst>
                                </p:cTn>
                              </p:par>
                            </p:childTnLst>
                          </p:cTn>
                        </p:par>
                        <p:par>
                          <p:cTn id="79" fill="hold">
                            <p:stCondLst>
                              <p:cond delay="2000"/>
                            </p:stCondLst>
                            <p:childTnLst>
                              <p:par>
                                <p:cTn id="80" presetID="26" presetClass="emph" presetSubtype="0" fill="hold" grpId="1" nodeType="afterEffect">
                                  <p:stCondLst>
                                    <p:cond delay="0"/>
                                  </p:stCondLst>
                                  <p:childTnLst>
                                    <p:animEffect transition="out" filter="fade">
                                      <p:cBhvr>
                                        <p:cTn id="81" dur="500" tmFilter="0, 0; .2, .5; .8, .5; 1, 0"/>
                                        <p:tgtEl>
                                          <p:spTgt spid="45"/>
                                        </p:tgtEl>
                                      </p:cBhvr>
                                    </p:animEffect>
                                    <p:animScale>
                                      <p:cBhvr>
                                        <p:cTn id="82" dur="250" autoRev="1" fill="hold"/>
                                        <p:tgtEl>
                                          <p:spTgt spid="4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8" grpId="1"/>
      <p:bldP spid="39" grpId="0"/>
      <p:bldP spid="40" grpId="0"/>
      <p:bldP spid="41" grpId="0"/>
      <p:bldP spid="42" grpId="0"/>
      <p:bldP spid="43" grpId="0"/>
      <p:bldP spid="45" grpId="0"/>
      <p:bldP spid="45" grpId="1"/>
      <p:bldP spid="46" grpId="0"/>
      <p:bldP spid="47" grpId="0"/>
      <p:bldP spid="48" grpId="0"/>
      <p:bldP spid="49" grpId="0"/>
      <p:bldP spid="50" grpId="0"/>
      <p:bldP spid="54" grpId="0"/>
      <p:bldP spid="5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Pension Expense </a:t>
            </a:r>
            <a:r>
              <a:rPr lang="en-IN" sz="2400" dirty="0"/>
              <a:t>(cont. 3)</a:t>
            </a:r>
            <a:endParaRPr lang="en-IN" sz="28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057775"/>
          </a:xfrm>
        </p:spPr>
        <p:txBody>
          <a:bodyPr>
            <a:normAutofit/>
          </a:bodyPr>
          <a:lstStyle/>
          <a:p>
            <a:endParaRPr lang="en-IN" dirty="0"/>
          </a:p>
          <a:p>
            <a:pPr marL="0" indent="0">
              <a:buNone/>
            </a:pPr>
            <a:endParaRPr lang="en-US" dirty="0"/>
          </a:p>
          <a:p>
            <a:endParaRPr lang="en-US" dirty="0"/>
          </a:p>
          <a:p>
            <a:endParaRPr lang="en-US" dirty="0"/>
          </a:p>
          <a:p>
            <a:pPr marL="0" indent="0">
              <a:buNone/>
            </a:pPr>
            <a:endParaRPr lang="en-US" dirty="0"/>
          </a:p>
          <a:p>
            <a:pPr marL="0" indent="0">
              <a:buNone/>
            </a:pPr>
            <a:endParaRPr lang="en-US" b="1" dirty="0">
              <a:solidFill>
                <a:schemeClr val="accent1">
                  <a:lumMod val="50000"/>
                </a:schemeClr>
              </a:solidFill>
            </a:endParaRPr>
          </a:p>
          <a:p>
            <a:pPr marL="0" indent="0">
              <a:buNone/>
            </a:pPr>
            <a:r>
              <a:rPr lang="en-US" sz="2200" b="1" dirty="0">
                <a:solidFill>
                  <a:srgbClr val="C00000"/>
                </a:solidFill>
              </a:rPr>
              <a:t>2) Interest Cost</a:t>
            </a:r>
          </a:p>
          <a:p>
            <a:r>
              <a:rPr lang="en-IN" sz="2200" dirty="0"/>
              <a:t>Calculated as the </a:t>
            </a:r>
            <a:r>
              <a:rPr lang="en-IN" sz="2200" b="1" dirty="0">
                <a:solidFill>
                  <a:srgbClr val="C00000"/>
                </a:solidFill>
              </a:rPr>
              <a:t>discount rate times by the projected benefit obligation</a:t>
            </a:r>
            <a:r>
              <a:rPr lang="en-IN" sz="2200" dirty="0"/>
              <a:t> at the beginning of the year</a:t>
            </a:r>
          </a:p>
          <a:p>
            <a:r>
              <a:rPr lang="en-IN" sz="2200" dirty="0"/>
              <a:t>Reported as the second component of the annual pension expense</a:t>
            </a:r>
          </a:p>
          <a:p>
            <a:endParaRPr lang="en-US" sz="2600" dirty="0"/>
          </a:p>
        </p:txBody>
      </p:sp>
      <p:sp>
        <p:nvSpPr>
          <p:cNvPr id="38" name="TextBox 37"/>
          <p:cNvSpPr txBox="1"/>
          <p:nvPr/>
        </p:nvSpPr>
        <p:spPr>
          <a:xfrm>
            <a:off x="844884" y="1945233"/>
            <a:ext cx="5784516" cy="430887"/>
          </a:xfrm>
          <a:prstGeom prst="rect">
            <a:avLst/>
          </a:prstGeom>
          <a:noFill/>
        </p:spPr>
        <p:txBody>
          <a:bodyPr wrap="square" rtlCol="0">
            <a:spAutoFit/>
          </a:bodyPr>
          <a:lstStyle/>
          <a:p>
            <a:r>
              <a:rPr lang="en-IN" sz="2200" dirty="0"/>
              <a:t>Service cost</a:t>
            </a:r>
          </a:p>
        </p:txBody>
      </p:sp>
      <p:sp>
        <p:nvSpPr>
          <p:cNvPr id="39" name="TextBox 38"/>
          <p:cNvSpPr txBox="1"/>
          <p:nvPr/>
        </p:nvSpPr>
        <p:spPr>
          <a:xfrm>
            <a:off x="822098" y="1205408"/>
            <a:ext cx="7102702" cy="430887"/>
          </a:xfrm>
          <a:prstGeom prst="rect">
            <a:avLst/>
          </a:prstGeom>
          <a:noFill/>
        </p:spPr>
        <p:txBody>
          <a:bodyPr wrap="square" rtlCol="0">
            <a:spAutoFit/>
          </a:bodyPr>
          <a:lstStyle/>
          <a:p>
            <a:r>
              <a:rPr lang="en-IN" sz="2200" b="1" dirty="0"/>
              <a:t>Global’s 2021 pension expense:</a:t>
            </a:r>
          </a:p>
        </p:txBody>
      </p:sp>
      <p:sp>
        <p:nvSpPr>
          <p:cNvPr id="40" name="TextBox 39"/>
          <p:cNvSpPr txBox="1"/>
          <p:nvPr/>
        </p:nvSpPr>
        <p:spPr>
          <a:xfrm>
            <a:off x="844884" y="2726263"/>
            <a:ext cx="7226300" cy="430887"/>
          </a:xfrm>
          <a:prstGeom prst="rect">
            <a:avLst/>
          </a:prstGeom>
          <a:noFill/>
        </p:spPr>
        <p:txBody>
          <a:bodyPr wrap="square" rtlCol="0">
            <a:spAutoFit/>
          </a:bodyPr>
          <a:lstStyle/>
          <a:p>
            <a:r>
              <a:rPr lang="en-IN" sz="2200" dirty="0"/>
              <a:t>Expected return on the plan assets ($30 actual, less $3 gain)</a:t>
            </a:r>
          </a:p>
        </p:txBody>
      </p:sp>
      <p:sp>
        <p:nvSpPr>
          <p:cNvPr id="41" name="TextBox 40"/>
          <p:cNvSpPr txBox="1"/>
          <p:nvPr/>
        </p:nvSpPr>
        <p:spPr>
          <a:xfrm>
            <a:off x="844883" y="3116778"/>
            <a:ext cx="7167649" cy="430887"/>
          </a:xfrm>
          <a:prstGeom prst="rect">
            <a:avLst/>
          </a:prstGeom>
          <a:noFill/>
        </p:spPr>
        <p:txBody>
          <a:bodyPr wrap="square" rtlCol="0">
            <a:spAutoFit/>
          </a:bodyPr>
          <a:lstStyle/>
          <a:p>
            <a:r>
              <a:rPr lang="en-IN" sz="2200" dirty="0"/>
              <a:t>Amortization of prior service cost (calculated later)</a:t>
            </a:r>
          </a:p>
        </p:txBody>
      </p:sp>
      <p:sp>
        <p:nvSpPr>
          <p:cNvPr id="42" name="TextBox 41"/>
          <p:cNvSpPr txBox="1"/>
          <p:nvPr/>
        </p:nvSpPr>
        <p:spPr>
          <a:xfrm>
            <a:off x="844884" y="3507293"/>
            <a:ext cx="7226300" cy="430887"/>
          </a:xfrm>
          <a:prstGeom prst="rect">
            <a:avLst/>
          </a:prstGeom>
          <a:noFill/>
        </p:spPr>
        <p:txBody>
          <a:bodyPr wrap="square" rtlCol="0">
            <a:spAutoFit/>
          </a:bodyPr>
          <a:lstStyle/>
          <a:p>
            <a:r>
              <a:rPr lang="en-IN" sz="2200" dirty="0"/>
              <a:t>Amortization of net loss (calculated later)</a:t>
            </a:r>
          </a:p>
        </p:txBody>
      </p:sp>
      <p:sp>
        <p:nvSpPr>
          <p:cNvPr id="43" name="TextBox 42"/>
          <p:cNvSpPr txBox="1"/>
          <p:nvPr/>
        </p:nvSpPr>
        <p:spPr>
          <a:xfrm>
            <a:off x="844884" y="3897808"/>
            <a:ext cx="6902450" cy="430887"/>
          </a:xfrm>
          <a:prstGeom prst="rect">
            <a:avLst/>
          </a:prstGeom>
          <a:noFill/>
        </p:spPr>
        <p:txBody>
          <a:bodyPr wrap="square" rtlCol="0">
            <a:spAutoFit/>
          </a:bodyPr>
          <a:lstStyle/>
          <a:p>
            <a:r>
              <a:rPr lang="en-IN" sz="2200" b="1" dirty="0"/>
              <a:t>Pension expense</a:t>
            </a:r>
          </a:p>
        </p:txBody>
      </p:sp>
      <p:cxnSp>
        <p:nvCxnSpPr>
          <p:cNvPr id="44" name="Straight Connector 43"/>
          <p:cNvCxnSpPr/>
          <p:nvPr/>
        </p:nvCxnSpPr>
        <p:spPr>
          <a:xfrm>
            <a:off x="927242" y="1935718"/>
            <a:ext cx="80497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949033" y="1935718"/>
            <a:ext cx="655551" cy="430887"/>
          </a:xfrm>
          <a:prstGeom prst="rect">
            <a:avLst/>
          </a:prstGeom>
          <a:noFill/>
        </p:spPr>
        <p:txBody>
          <a:bodyPr wrap="square" rtlCol="0">
            <a:spAutoFit/>
          </a:bodyPr>
          <a:lstStyle/>
          <a:p>
            <a:pPr algn="r"/>
            <a:r>
              <a:rPr lang="en-IN" sz="2200" dirty="0"/>
              <a:t>$41</a:t>
            </a:r>
          </a:p>
        </p:txBody>
      </p:sp>
      <p:sp>
        <p:nvSpPr>
          <p:cNvPr id="46" name="TextBox 45"/>
          <p:cNvSpPr txBox="1"/>
          <p:nvPr/>
        </p:nvSpPr>
        <p:spPr>
          <a:xfrm>
            <a:off x="7949033" y="2320516"/>
            <a:ext cx="655551" cy="430887"/>
          </a:xfrm>
          <a:prstGeom prst="rect">
            <a:avLst/>
          </a:prstGeom>
          <a:noFill/>
        </p:spPr>
        <p:txBody>
          <a:bodyPr wrap="square" rtlCol="0">
            <a:spAutoFit/>
          </a:bodyPr>
          <a:lstStyle/>
          <a:p>
            <a:pPr algn="r"/>
            <a:r>
              <a:rPr lang="en-IN" sz="2200" dirty="0"/>
              <a:t>24</a:t>
            </a:r>
          </a:p>
        </p:txBody>
      </p:sp>
      <p:sp>
        <p:nvSpPr>
          <p:cNvPr id="47" name="TextBox 46"/>
          <p:cNvSpPr txBox="1"/>
          <p:nvPr/>
        </p:nvSpPr>
        <p:spPr>
          <a:xfrm>
            <a:off x="8012533" y="2718014"/>
            <a:ext cx="655551" cy="430887"/>
          </a:xfrm>
          <a:prstGeom prst="rect">
            <a:avLst/>
          </a:prstGeom>
          <a:noFill/>
        </p:spPr>
        <p:txBody>
          <a:bodyPr wrap="square" rtlCol="0">
            <a:spAutoFit/>
          </a:bodyPr>
          <a:lstStyle/>
          <a:p>
            <a:pPr algn="r"/>
            <a:r>
              <a:rPr lang="en-IN" sz="2200" dirty="0"/>
              <a:t>(27)</a:t>
            </a:r>
          </a:p>
        </p:txBody>
      </p:sp>
      <p:sp>
        <p:nvSpPr>
          <p:cNvPr id="48" name="TextBox 47"/>
          <p:cNvSpPr txBox="1"/>
          <p:nvPr/>
        </p:nvSpPr>
        <p:spPr>
          <a:xfrm>
            <a:off x="7949033" y="3128212"/>
            <a:ext cx="655551" cy="430887"/>
          </a:xfrm>
          <a:prstGeom prst="rect">
            <a:avLst/>
          </a:prstGeom>
          <a:noFill/>
        </p:spPr>
        <p:txBody>
          <a:bodyPr wrap="square" rtlCol="0">
            <a:spAutoFit/>
          </a:bodyPr>
          <a:lstStyle/>
          <a:p>
            <a:pPr algn="r"/>
            <a:r>
              <a:rPr lang="en-IN" sz="2200" dirty="0"/>
              <a:t>4</a:t>
            </a:r>
          </a:p>
        </p:txBody>
      </p:sp>
      <p:sp>
        <p:nvSpPr>
          <p:cNvPr id="49" name="TextBox 48"/>
          <p:cNvSpPr txBox="1"/>
          <p:nvPr/>
        </p:nvSpPr>
        <p:spPr>
          <a:xfrm>
            <a:off x="7949033" y="3513010"/>
            <a:ext cx="655551" cy="430887"/>
          </a:xfrm>
          <a:prstGeom prst="rect">
            <a:avLst/>
          </a:prstGeom>
          <a:noFill/>
        </p:spPr>
        <p:txBody>
          <a:bodyPr wrap="square" rtlCol="0">
            <a:spAutoFit/>
          </a:bodyPr>
          <a:lstStyle/>
          <a:p>
            <a:pPr algn="r"/>
            <a:r>
              <a:rPr lang="en-IN" sz="2200" dirty="0"/>
              <a:t>1</a:t>
            </a:r>
          </a:p>
        </p:txBody>
      </p:sp>
      <p:sp>
        <p:nvSpPr>
          <p:cNvPr id="50" name="TextBox 49"/>
          <p:cNvSpPr txBox="1"/>
          <p:nvPr/>
        </p:nvSpPr>
        <p:spPr>
          <a:xfrm>
            <a:off x="7949033" y="3885108"/>
            <a:ext cx="655551" cy="430887"/>
          </a:xfrm>
          <a:prstGeom prst="rect">
            <a:avLst/>
          </a:prstGeom>
          <a:noFill/>
        </p:spPr>
        <p:txBody>
          <a:bodyPr wrap="square" rtlCol="0">
            <a:spAutoFit/>
          </a:bodyPr>
          <a:lstStyle/>
          <a:p>
            <a:pPr algn="r"/>
            <a:r>
              <a:rPr lang="en-IN" sz="2200" dirty="0"/>
              <a:t>$43</a:t>
            </a:r>
          </a:p>
        </p:txBody>
      </p:sp>
      <p:cxnSp>
        <p:nvCxnSpPr>
          <p:cNvPr id="51" name="Straight Connector 50"/>
          <p:cNvCxnSpPr/>
          <p:nvPr/>
        </p:nvCxnSpPr>
        <p:spPr>
          <a:xfrm>
            <a:off x="7978439" y="4247118"/>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978438" y="4285218"/>
            <a:ext cx="555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978439" y="3930591"/>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7398084" y="1542018"/>
            <a:ext cx="1720516" cy="400110"/>
          </a:xfrm>
          <a:prstGeom prst="rect">
            <a:avLst/>
          </a:prstGeom>
          <a:noFill/>
        </p:spPr>
        <p:txBody>
          <a:bodyPr wrap="square" rtlCol="0">
            <a:spAutoFit/>
          </a:bodyPr>
          <a:lstStyle/>
          <a:p>
            <a:pPr algn="ctr"/>
            <a:r>
              <a:rPr lang="en-IN" sz="2000" dirty="0"/>
              <a:t>($ in millions)</a:t>
            </a:r>
            <a:endParaRPr lang="nn-NO" sz="2000" dirty="0"/>
          </a:p>
        </p:txBody>
      </p:sp>
      <p:sp>
        <p:nvSpPr>
          <p:cNvPr id="55" name="TextBox 54"/>
          <p:cNvSpPr txBox="1"/>
          <p:nvPr/>
        </p:nvSpPr>
        <p:spPr>
          <a:xfrm>
            <a:off x="844884" y="2335708"/>
            <a:ext cx="8273716" cy="430887"/>
          </a:xfrm>
          <a:prstGeom prst="rect">
            <a:avLst/>
          </a:prstGeom>
          <a:noFill/>
        </p:spPr>
        <p:txBody>
          <a:bodyPr wrap="square" rtlCol="0">
            <a:spAutoFit/>
          </a:bodyPr>
          <a:lstStyle/>
          <a:p>
            <a:r>
              <a:rPr lang="en-IN" sz="2200" dirty="0"/>
              <a:t>Interest cost </a:t>
            </a:r>
            <a:r>
              <a:rPr lang="en-IN" sz="2200" b="1" dirty="0">
                <a:solidFill>
                  <a:srgbClr val="C00000"/>
                </a:solidFill>
              </a:rPr>
              <a:t>(6% × $400)</a:t>
            </a:r>
          </a:p>
        </p:txBody>
      </p:sp>
      <p:cxnSp>
        <p:nvCxnSpPr>
          <p:cNvPr id="56" name="Straight Arrow Connector 55"/>
          <p:cNvCxnSpPr>
            <a:stCxn id="57" idx="0"/>
          </p:cNvCxnSpPr>
          <p:nvPr/>
        </p:nvCxnSpPr>
        <p:spPr>
          <a:xfrm flipH="1" flipV="1">
            <a:off x="3276600" y="2751403"/>
            <a:ext cx="1559092" cy="2194617"/>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066800" y="4946020"/>
            <a:ext cx="7537784" cy="692780"/>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2362200" y="2335708"/>
            <a:ext cx="1524000" cy="430887"/>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Slide Number Placeholder 5">
            <a:extLst>
              <a:ext uri="{FF2B5EF4-FFF2-40B4-BE49-F238E27FC236}">
                <a16:creationId xmlns:a16="http://schemas.microsoft.com/office/drawing/2014/main" id="{A22F39E0-0AB3-8948-B684-241BC2D6C14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44</a:t>
            </a:fld>
            <a:endParaRPr lang="en-US" dirty="0"/>
          </a:p>
        </p:txBody>
      </p:sp>
    </p:spTree>
    <p:extLst>
      <p:ext uri="{BB962C8B-B14F-4D97-AF65-F5344CB8AC3E}">
        <p14:creationId xmlns:p14="http://schemas.microsoft.com/office/powerpoint/2010/main" val="297891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6" end="6"/>
                                            </p:txEl>
                                          </p:spTgt>
                                        </p:tgtEl>
                                        <p:attrNameLst>
                                          <p:attrName>style.visibility</p:attrName>
                                        </p:attrNameLst>
                                      </p:cBhvr>
                                      <p:to>
                                        <p:strVal val="visible"/>
                                      </p:to>
                                    </p:set>
                                    <p:animEffect transition="in" filter="fade">
                                      <p:cBhvr>
                                        <p:cTn id="63" dur="500"/>
                                        <p:tgtEl>
                                          <p:spTgt spid="16">
                                            <p:txEl>
                                              <p:pRg st="6" end="6"/>
                                            </p:txEl>
                                          </p:spTgt>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6">
                                            <p:txEl>
                                              <p:pRg st="7" end="7"/>
                                            </p:txEl>
                                          </p:spTgt>
                                        </p:tgtEl>
                                        <p:attrNameLst>
                                          <p:attrName>style.visibility</p:attrName>
                                        </p:attrNameLst>
                                      </p:cBhvr>
                                      <p:to>
                                        <p:strVal val="visible"/>
                                      </p:to>
                                    </p:set>
                                    <p:animEffect transition="in" filter="fade">
                                      <p:cBhvr>
                                        <p:cTn id="67" dur="500"/>
                                        <p:tgtEl>
                                          <p:spTgt spid="16">
                                            <p:txEl>
                                              <p:pRg st="7" end="7"/>
                                            </p:txEl>
                                          </p:spTgt>
                                        </p:tgtEl>
                                      </p:cBhvr>
                                    </p:animEffect>
                                  </p:childTnLst>
                                </p:cTn>
                              </p:par>
                            </p:childTnLst>
                          </p:cTn>
                        </p:par>
                        <p:par>
                          <p:cTn id="68" fill="hold">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wipe(down)">
                                      <p:cBhvr>
                                        <p:cTn id="71" dur="500"/>
                                        <p:tgtEl>
                                          <p:spTgt spid="57"/>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down)">
                                      <p:cBhvr>
                                        <p:cTn id="75" dur="500"/>
                                        <p:tgtEl>
                                          <p:spTgt spid="56"/>
                                        </p:tgtEl>
                                      </p:cBhvr>
                                    </p:animEffect>
                                  </p:childTnLst>
                                </p:cTn>
                              </p:par>
                            </p:childTnLst>
                          </p:cTn>
                        </p:par>
                        <p:par>
                          <p:cTn id="76" fill="hold">
                            <p:stCondLst>
                              <p:cond delay="2000"/>
                            </p:stCondLst>
                            <p:childTnLst>
                              <p:par>
                                <p:cTn id="77" presetID="22" presetClass="entr" presetSubtype="4"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down)">
                                      <p:cBhvr>
                                        <p:cTn id="79" dur="500"/>
                                        <p:tgtEl>
                                          <p:spTgt spid="58"/>
                                        </p:tgtEl>
                                      </p:cBhvr>
                                    </p:animEffect>
                                  </p:childTnLst>
                                </p:cTn>
                              </p:par>
                            </p:childTnLst>
                          </p:cTn>
                        </p:par>
                        <p:par>
                          <p:cTn id="80" fill="hold">
                            <p:stCondLst>
                              <p:cond delay="2500"/>
                            </p:stCondLst>
                            <p:childTnLst>
                              <p:par>
                                <p:cTn id="81" presetID="26" presetClass="emph" presetSubtype="0" fill="hold" grpId="1" nodeType="afterEffect">
                                  <p:stCondLst>
                                    <p:cond delay="0"/>
                                  </p:stCondLst>
                                  <p:childTnLst>
                                    <p:animEffect transition="out" filter="fade">
                                      <p:cBhvr>
                                        <p:cTn id="82" dur="500" tmFilter="0, 0; .2, .5; .8, .5; 1, 0"/>
                                        <p:tgtEl>
                                          <p:spTgt spid="46"/>
                                        </p:tgtEl>
                                      </p:cBhvr>
                                    </p:animEffect>
                                    <p:animScale>
                                      <p:cBhvr>
                                        <p:cTn id="83" dur="250" autoRev="1" fill="hold"/>
                                        <p:tgtEl>
                                          <p:spTgt spid="46"/>
                                        </p:tgtEl>
                                      </p:cBhvr>
                                      <p:by x="105000" y="105000"/>
                                    </p:animScale>
                                  </p:childTnLst>
                                </p:cTn>
                              </p:par>
                              <p:par>
                                <p:cTn id="84" presetID="26" presetClass="emph" presetSubtype="0" fill="hold" grpId="1"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6">
                                            <p:txEl>
                                              <p:pRg st="8" end="8"/>
                                            </p:txEl>
                                          </p:spTgt>
                                        </p:tgtEl>
                                        <p:attrNameLst>
                                          <p:attrName>style.visibility</p:attrName>
                                        </p:attrNameLst>
                                      </p:cBhvr>
                                      <p:to>
                                        <p:strVal val="visible"/>
                                      </p:to>
                                    </p:set>
                                    <p:animEffect transition="in" filter="fade">
                                      <p:cBhvr>
                                        <p:cTn id="90"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P spid="45" grpId="0"/>
      <p:bldP spid="46" grpId="0"/>
      <p:bldP spid="46" grpId="1"/>
      <p:bldP spid="47" grpId="0"/>
      <p:bldP spid="48" grpId="0"/>
      <p:bldP spid="49" grpId="0"/>
      <p:bldP spid="50" grpId="0"/>
      <p:bldP spid="54" grpId="0"/>
      <p:bldP spid="55" grpId="0"/>
      <p:bldP spid="55" grpId="1"/>
      <p:bldP spid="57" grpId="0" animBg="1"/>
      <p:bldP spid="5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Pension Expense </a:t>
            </a:r>
            <a:r>
              <a:rPr lang="en-IN" sz="2400" dirty="0"/>
              <a:t>(cont. 4)</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057775"/>
          </a:xfrm>
        </p:spPr>
        <p:txBody>
          <a:bodyPr>
            <a:normAutofit/>
          </a:bodyPr>
          <a:lstStyle/>
          <a:p>
            <a:endParaRPr lang="en-IN"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b="1" dirty="0">
              <a:solidFill>
                <a:schemeClr val="accent1">
                  <a:lumMod val="50000"/>
                </a:schemeClr>
              </a:solidFill>
            </a:endParaRPr>
          </a:p>
          <a:p>
            <a:pPr marL="0" indent="0">
              <a:buNone/>
            </a:pPr>
            <a:r>
              <a:rPr lang="en-US" sz="2200" b="1" dirty="0">
                <a:solidFill>
                  <a:srgbClr val="C00000"/>
                </a:solidFill>
              </a:rPr>
              <a:t>3) Return on Plan Assets</a:t>
            </a:r>
          </a:p>
          <a:p>
            <a:r>
              <a:rPr lang="en-US" sz="2200" dirty="0"/>
              <a:t>Includes dividends, interest, and capital gains earned from plan assets</a:t>
            </a:r>
            <a:endParaRPr lang="en-US" sz="2200" b="1" dirty="0">
              <a:solidFill>
                <a:schemeClr val="accent1">
                  <a:lumMod val="50000"/>
                </a:schemeClr>
              </a:solidFill>
            </a:endParaRPr>
          </a:p>
          <a:p>
            <a:r>
              <a:rPr lang="en-IN" sz="2200" dirty="0"/>
              <a:t>When accounting for the return, we need to differentiate between its two modes: the </a:t>
            </a:r>
            <a:r>
              <a:rPr lang="en-IN" sz="2200" b="1" dirty="0">
                <a:solidFill>
                  <a:srgbClr val="C00000"/>
                </a:solidFill>
              </a:rPr>
              <a:t>expected</a:t>
            </a:r>
            <a:r>
              <a:rPr lang="en-IN" sz="2200" b="1" i="1" dirty="0">
                <a:solidFill>
                  <a:srgbClr val="C00000"/>
                </a:solidFill>
              </a:rPr>
              <a:t> </a:t>
            </a:r>
            <a:r>
              <a:rPr lang="en-IN" sz="2200" b="1" dirty="0">
                <a:solidFill>
                  <a:srgbClr val="C00000"/>
                </a:solidFill>
              </a:rPr>
              <a:t>return </a:t>
            </a:r>
            <a:r>
              <a:rPr lang="en-IN" sz="2200" dirty="0"/>
              <a:t>and the </a:t>
            </a:r>
            <a:r>
              <a:rPr lang="en-IN" sz="2200" b="1" dirty="0">
                <a:solidFill>
                  <a:srgbClr val="C00000"/>
                </a:solidFill>
              </a:rPr>
              <a:t>actual</a:t>
            </a:r>
            <a:r>
              <a:rPr lang="en-IN" sz="2200" b="1" i="1" dirty="0">
                <a:solidFill>
                  <a:srgbClr val="C00000"/>
                </a:solidFill>
              </a:rPr>
              <a:t> </a:t>
            </a:r>
            <a:r>
              <a:rPr lang="en-IN" sz="2200" b="1" dirty="0">
                <a:solidFill>
                  <a:srgbClr val="C00000"/>
                </a:solidFill>
              </a:rPr>
              <a:t>return</a:t>
            </a:r>
            <a:endParaRPr lang="en-US" sz="2200" b="1" dirty="0">
              <a:solidFill>
                <a:srgbClr val="C00000"/>
              </a:solidFill>
            </a:endParaRPr>
          </a:p>
        </p:txBody>
      </p:sp>
      <p:sp>
        <p:nvSpPr>
          <p:cNvPr id="32" name="TextBox 31"/>
          <p:cNvSpPr txBox="1"/>
          <p:nvPr/>
        </p:nvSpPr>
        <p:spPr>
          <a:xfrm>
            <a:off x="844884" y="1945233"/>
            <a:ext cx="5784516" cy="430887"/>
          </a:xfrm>
          <a:prstGeom prst="rect">
            <a:avLst/>
          </a:prstGeom>
          <a:noFill/>
        </p:spPr>
        <p:txBody>
          <a:bodyPr wrap="square" rtlCol="0">
            <a:spAutoFit/>
          </a:bodyPr>
          <a:lstStyle/>
          <a:p>
            <a:r>
              <a:rPr lang="en-IN" sz="2200" dirty="0"/>
              <a:t>Service cost</a:t>
            </a:r>
          </a:p>
        </p:txBody>
      </p:sp>
      <p:sp>
        <p:nvSpPr>
          <p:cNvPr id="33" name="TextBox 32"/>
          <p:cNvSpPr txBox="1"/>
          <p:nvPr/>
        </p:nvSpPr>
        <p:spPr>
          <a:xfrm>
            <a:off x="822098" y="1205408"/>
            <a:ext cx="7102702" cy="430887"/>
          </a:xfrm>
          <a:prstGeom prst="rect">
            <a:avLst/>
          </a:prstGeom>
          <a:noFill/>
        </p:spPr>
        <p:txBody>
          <a:bodyPr wrap="square" rtlCol="0">
            <a:spAutoFit/>
          </a:bodyPr>
          <a:lstStyle/>
          <a:p>
            <a:r>
              <a:rPr lang="en-IN" sz="2200" b="1" dirty="0"/>
              <a:t>Global’s 2021 pension expense:</a:t>
            </a:r>
          </a:p>
        </p:txBody>
      </p:sp>
      <p:sp>
        <p:nvSpPr>
          <p:cNvPr id="34" name="TextBox 33"/>
          <p:cNvSpPr txBox="1"/>
          <p:nvPr/>
        </p:nvSpPr>
        <p:spPr>
          <a:xfrm>
            <a:off x="844884" y="2726263"/>
            <a:ext cx="7226300" cy="430887"/>
          </a:xfrm>
          <a:prstGeom prst="rect">
            <a:avLst/>
          </a:prstGeom>
          <a:noFill/>
        </p:spPr>
        <p:txBody>
          <a:bodyPr wrap="square" rtlCol="0">
            <a:spAutoFit/>
          </a:bodyPr>
          <a:lstStyle/>
          <a:p>
            <a:r>
              <a:rPr lang="en-IN" sz="2200" dirty="0"/>
              <a:t>Expected return on the plan assets ($30 actual, less $3 gain)</a:t>
            </a:r>
          </a:p>
        </p:txBody>
      </p:sp>
      <p:sp>
        <p:nvSpPr>
          <p:cNvPr id="35" name="TextBox 34"/>
          <p:cNvSpPr txBox="1"/>
          <p:nvPr/>
        </p:nvSpPr>
        <p:spPr>
          <a:xfrm>
            <a:off x="844883" y="3116778"/>
            <a:ext cx="7167649" cy="430887"/>
          </a:xfrm>
          <a:prstGeom prst="rect">
            <a:avLst/>
          </a:prstGeom>
          <a:noFill/>
        </p:spPr>
        <p:txBody>
          <a:bodyPr wrap="square" rtlCol="0">
            <a:spAutoFit/>
          </a:bodyPr>
          <a:lstStyle/>
          <a:p>
            <a:r>
              <a:rPr lang="en-IN" sz="2200" dirty="0"/>
              <a:t>Amortization of prior service cost (calculated later)</a:t>
            </a:r>
          </a:p>
        </p:txBody>
      </p:sp>
      <p:sp>
        <p:nvSpPr>
          <p:cNvPr id="36" name="TextBox 35"/>
          <p:cNvSpPr txBox="1"/>
          <p:nvPr/>
        </p:nvSpPr>
        <p:spPr>
          <a:xfrm>
            <a:off x="844884" y="3507293"/>
            <a:ext cx="7226300" cy="430887"/>
          </a:xfrm>
          <a:prstGeom prst="rect">
            <a:avLst/>
          </a:prstGeom>
          <a:noFill/>
        </p:spPr>
        <p:txBody>
          <a:bodyPr wrap="square" rtlCol="0">
            <a:spAutoFit/>
          </a:bodyPr>
          <a:lstStyle/>
          <a:p>
            <a:r>
              <a:rPr lang="en-IN" sz="2200" dirty="0"/>
              <a:t>Amortization of net loss (calculated later)</a:t>
            </a:r>
          </a:p>
        </p:txBody>
      </p:sp>
      <p:sp>
        <p:nvSpPr>
          <p:cNvPr id="37" name="TextBox 36"/>
          <p:cNvSpPr txBox="1"/>
          <p:nvPr/>
        </p:nvSpPr>
        <p:spPr>
          <a:xfrm>
            <a:off x="844884" y="3897808"/>
            <a:ext cx="6902450" cy="430887"/>
          </a:xfrm>
          <a:prstGeom prst="rect">
            <a:avLst/>
          </a:prstGeom>
          <a:noFill/>
        </p:spPr>
        <p:txBody>
          <a:bodyPr wrap="square" rtlCol="0">
            <a:spAutoFit/>
          </a:bodyPr>
          <a:lstStyle/>
          <a:p>
            <a:r>
              <a:rPr lang="en-IN" sz="2200" b="1" dirty="0"/>
              <a:t>Pension expense</a:t>
            </a:r>
          </a:p>
        </p:txBody>
      </p:sp>
      <p:cxnSp>
        <p:nvCxnSpPr>
          <p:cNvPr id="38" name="Straight Connector 37"/>
          <p:cNvCxnSpPr/>
          <p:nvPr/>
        </p:nvCxnSpPr>
        <p:spPr>
          <a:xfrm>
            <a:off x="927242" y="1935718"/>
            <a:ext cx="80497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949033" y="1935718"/>
            <a:ext cx="655551" cy="430887"/>
          </a:xfrm>
          <a:prstGeom prst="rect">
            <a:avLst/>
          </a:prstGeom>
          <a:noFill/>
        </p:spPr>
        <p:txBody>
          <a:bodyPr wrap="square" rtlCol="0">
            <a:spAutoFit/>
          </a:bodyPr>
          <a:lstStyle/>
          <a:p>
            <a:pPr algn="r"/>
            <a:r>
              <a:rPr lang="en-IN" sz="2200" dirty="0"/>
              <a:t>$41</a:t>
            </a:r>
          </a:p>
        </p:txBody>
      </p:sp>
      <p:sp>
        <p:nvSpPr>
          <p:cNvPr id="40" name="TextBox 39"/>
          <p:cNvSpPr txBox="1"/>
          <p:nvPr/>
        </p:nvSpPr>
        <p:spPr>
          <a:xfrm>
            <a:off x="7949033" y="2320516"/>
            <a:ext cx="655551" cy="430887"/>
          </a:xfrm>
          <a:prstGeom prst="rect">
            <a:avLst/>
          </a:prstGeom>
          <a:noFill/>
        </p:spPr>
        <p:txBody>
          <a:bodyPr wrap="square" rtlCol="0">
            <a:spAutoFit/>
          </a:bodyPr>
          <a:lstStyle/>
          <a:p>
            <a:pPr algn="r"/>
            <a:r>
              <a:rPr lang="en-IN" sz="2200" dirty="0"/>
              <a:t>24</a:t>
            </a:r>
          </a:p>
        </p:txBody>
      </p:sp>
      <p:sp>
        <p:nvSpPr>
          <p:cNvPr id="41" name="TextBox 40"/>
          <p:cNvSpPr txBox="1"/>
          <p:nvPr/>
        </p:nvSpPr>
        <p:spPr>
          <a:xfrm>
            <a:off x="8012533" y="2718014"/>
            <a:ext cx="655551" cy="430887"/>
          </a:xfrm>
          <a:prstGeom prst="rect">
            <a:avLst/>
          </a:prstGeom>
          <a:noFill/>
        </p:spPr>
        <p:txBody>
          <a:bodyPr wrap="square" rtlCol="0">
            <a:spAutoFit/>
          </a:bodyPr>
          <a:lstStyle/>
          <a:p>
            <a:pPr algn="r"/>
            <a:r>
              <a:rPr lang="en-IN" sz="2200" dirty="0"/>
              <a:t>(27)</a:t>
            </a:r>
          </a:p>
        </p:txBody>
      </p:sp>
      <p:sp>
        <p:nvSpPr>
          <p:cNvPr id="42" name="TextBox 41"/>
          <p:cNvSpPr txBox="1"/>
          <p:nvPr/>
        </p:nvSpPr>
        <p:spPr>
          <a:xfrm>
            <a:off x="7949033" y="3128212"/>
            <a:ext cx="655551" cy="430887"/>
          </a:xfrm>
          <a:prstGeom prst="rect">
            <a:avLst/>
          </a:prstGeom>
          <a:noFill/>
        </p:spPr>
        <p:txBody>
          <a:bodyPr wrap="square" rtlCol="0">
            <a:spAutoFit/>
          </a:bodyPr>
          <a:lstStyle/>
          <a:p>
            <a:pPr algn="r"/>
            <a:r>
              <a:rPr lang="en-IN" sz="2200" dirty="0"/>
              <a:t>4</a:t>
            </a:r>
          </a:p>
        </p:txBody>
      </p:sp>
      <p:sp>
        <p:nvSpPr>
          <p:cNvPr id="43" name="TextBox 42"/>
          <p:cNvSpPr txBox="1"/>
          <p:nvPr/>
        </p:nvSpPr>
        <p:spPr>
          <a:xfrm>
            <a:off x="7949033" y="3513010"/>
            <a:ext cx="655551" cy="430887"/>
          </a:xfrm>
          <a:prstGeom prst="rect">
            <a:avLst/>
          </a:prstGeom>
          <a:noFill/>
        </p:spPr>
        <p:txBody>
          <a:bodyPr wrap="square" rtlCol="0">
            <a:spAutoFit/>
          </a:bodyPr>
          <a:lstStyle/>
          <a:p>
            <a:pPr algn="r"/>
            <a:r>
              <a:rPr lang="en-IN" sz="2200" dirty="0"/>
              <a:t>1</a:t>
            </a:r>
          </a:p>
        </p:txBody>
      </p:sp>
      <p:sp>
        <p:nvSpPr>
          <p:cNvPr id="44" name="TextBox 43"/>
          <p:cNvSpPr txBox="1"/>
          <p:nvPr/>
        </p:nvSpPr>
        <p:spPr>
          <a:xfrm>
            <a:off x="7949033" y="3885108"/>
            <a:ext cx="655551" cy="430887"/>
          </a:xfrm>
          <a:prstGeom prst="rect">
            <a:avLst/>
          </a:prstGeom>
          <a:noFill/>
        </p:spPr>
        <p:txBody>
          <a:bodyPr wrap="square" rtlCol="0">
            <a:spAutoFit/>
          </a:bodyPr>
          <a:lstStyle/>
          <a:p>
            <a:pPr algn="r"/>
            <a:r>
              <a:rPr lang="en-IN" sz="2200" dirty="0"/>
              <a:t>$43</a:t>
            </a:r>
          </a:p>
        </p:txBody>
      </p:sp>
      <p:cxnSp>
        <p:nvCxnSpPr>
          <p:cNvPr id="45" name="Straight Connector 44"/>
          <p:cNvCxnSpPr/>
          <p:nvPr/>
        </p:nvCxnSpPr>
        <p:spPr>
          <a:xfrm>
            <a:off x="7978439" y="4247118"/>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978438" y="4285218"/>
            <a:ext cx="555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978439" y="3930591"/>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7398084" y="1542018"/>
            <a:ext cx="1720516" cy="400110"/>
          </a:xfrm>
          <a:prstGeom prst="rect">
            <a:avLst/>
          </a:prstGeom>
          <a:noFill/>
        </p:spPr>
        <p:txBody>
          <a:bodyPr wrap="square" rtlCol="0">
            <a:spAutoFit/>
          </a:bodyPr>
          <a:lstStyle/>
          <a:p>
            <a:pPr algn="ctr"/>
            <a:r>
              <a:rPr lang="en-IN" sz="2000" dirty="0"/>
              <a:t>($ in millions)</a:t>
            </a:r>
            <a:endParaRPr lang="nn-NO" sz="2000" dirty="0"/>
          </a:p>
        </p:txBody>
      </p:sp>
      <p:sp>
        <p:nvSpPr>
          <p:cNvPr id="49" name="TextBox 48"/>
          <p:cNvSpPr txBox="1"/>
          <p:nvPr/>
        </p:nvSpPr>
        <p:spPr>
          <a:xfrm>
            <a:off x="844884" y="2335708"/>
            <a:ext cx="8273716" cy="430887"/>
          </a:xfrm>
          <a:prstGeom prst="rect">
            <a:avLst/>
          </a:prstGeom>
          <a:noFill/>
        </p:spPr>
        <p:txBody>
          <a:bodyPr wrap="square" rtlCol="0">
            <a:spAutoFit/>
          </a:bodyPr>
          <a:lstStyle/>
          <a:p>
            <a:r>
              <a:rPr lang="en-IN" sz="2200" dirty="0"/>
              <a:t>Interest cost (6% × $400)</a:t>
            </a:r>
          </a:p>
        </p:txBody>
      </p:sp>
      <p:cxnSp>
        <p:nvCxnSpPr>
          <p:cNvPr id="5" name="Straight Arrow Connector 4"/>
          <p:cNvCxnSpPr/>
          <p:nvPr/>
        </p:nvCxnSpPr>
        <p:spPr>
          <a:xfrm flipV="1">
            <a:off x="4191000" y="2941706"/>
            <a:ext cx="3962400" cy="3154294"/>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flipV="1">
            <a:off x="5257800" y="3010882"/>
            <a:ext cx="1371600" cy="3092142"/>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25" name="Slide Number Placeholder 5">
            <a:extLst>
              <a:ext uri="{FF2B5EF4-FFF2-40B4-BE49-F238E27FC236}">
                <a16:creationId xmlns:a16="http://schemas.microsoft.com/office/drawing/2014/main" id="{75BA1413-ED9E-394C-80B9-1B9C182FFD4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45</a:t>
            </a:fld>
            <a:endParaRPr lang="en-US" dirty="0"/>
          </a:p>
        </p:txBody>
      </p:sp>
    </p:spTree>
    <p:extLst>
      <p:ext uri="{BB962C8B-B14F-4D97-AF65-F5344CB8AC3E}">
        <p14:creationId xmlns:p14="http://schemas.microsoft.com/office/powerpoint/2010/main" val="930872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par>
                                <p:cTn id="44" presetID="10"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6" end="6"/>
                                            </p:txEl>
                                          </p:spTgt>
                                        </p:tgtEl>
                                        <p:attrNameLst>
                                          <p:attrName>style.visibility</p:attrName>
                                        </p:attrNameLst>
                                      </p:cBhvr>
                                      <p:to>
                                        <p:strVal val="visible"/>
                                      </p:to>
                                    </p:set>
                                    <p:animEffect transition="in" filter="fade">
                                      <p:cBhvr>
                                        <p:cTn id="63" dur="500"/>
                                        <p:tgtEl>
                                          <p:spTgt spid="16">
                                            <p:txEl>
                                              <p:pRg st="6" end="6"/>
                                            </p:txEl>
                                          </p:spTgt>
                                        </p:tgtEl>
                                      </p:cBhvr>
                                    </p:animEffec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16">
                                            <p:txEl>
                                              <p:pRg st="7" end="7"/>
                                            </p:txEl>
                                          </p:spTgt>
                                        </p:tgtEl>
                                        <p:attrNameLst>
                                          <p:attrName>style.visibility</p:attrName>
                                        </p:attrNameLst>
                                      </p:cBhvr>
                                      <p:to>
                                        <p:strVal val="visible"/>
                                      </p:to>
                                    </p:set>
                                    <p:animEffect transition="in" filter="fade">
                                      <p:cBhvr>
                                        <p:cTn id="67" dur="500"/>
                                        <p:tgtEl>
                                          <p:spTgt spid="16">
                                            <p:txEl>
                                              <p:pRg st="7" end="7"/>
                                            </p:txEl>
                                          </p:spTgt>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16">
                                            <p:txEl>
                                              <p:pRg st="8" end="8"/>
                                            </p:txEl>
                                          </p:spTgt>
                                        </p:tgtEl>
                                        <p:attrNameLst>
                                          <p:attrName>style.visibility</p:attrName>
                                        </p:attrNameLst>
                                      </p:cBhvr>
                                      <p:to>
                                        <p:strVal val="visible"/>
                                      </p:to>
                                    </p:set>
                                    <p:animEffect transition="in" filter="fade">
                                      <p:cBhvr>
                                        <p:cTn id="71" dur="500"/>
                                        <p:tgtEl>
                                          <p:spTgt spid="16">
                                            <p:txEl>
                                              <p:pRg st="8" end="8"/>
                                            </p:txEl>
                                          </p:spTgt>
                                        </p:tgtEl>
                                      </p:cBhvr>
                                    </p:animEffect>
                                  </p:childTnLst>
                                </p:cTn>
                              </p:par>
                            </p:childTnLst>
                          </p:cTn>
                        </p:par>
                        <p:par>
                          <p:cTn id="72" fill="hold">
                            <p:stCondLst>
                              <p:cond delay="1500"/>
                            </p:stCondLst>
                            <p:childTnLst>
                              <p:par>
                                <p:cTn id="73" presetID="22" presetClass="entr" presetSubtype="4"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down)">
                                      <p:cBhvr>
                                        <p:cTn id="75" dur="500"/>
                                        <p:tgtEl>
                                          <p:spTgt spid="5"/>
                                        </p:tgtEl>
                                      </p:cBhvr>
                                    </p:animEffect>
                                  </p:childTnLst>
                                </p:cTn>
                              </p:par>
                            </p:childTnLst>
                          </p:cTn>
                        </p:par>
                        <p:par>
                          <p:cTn id="76" fill="hold">
                            <p:stCondLst>
                              <p:cond delay="20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P spid="40" grpId="0"/>
      <p:bldP spid="41" grpId="0"/>
      <p:bldP spid="42" grpId="0"/>
      <p:bldP spid="43" grpId="0"/>
      <p:bldP spid="44" grpId="0"/>
      <p:bldP spid="48" grpId="0"/>
      <p:bldP spid="4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Pension Expense </a:t>
            </a:r>
            <a:r>
              <a:rPr lang="en-IN" sz="2400" dirty="0"/>
              <a:t>(cont. 5)</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057775"/>
          </a:xfrm>
        </p:spPr>
        <p:txBody>
          <a:bodyPr>
            <a:normAutofit/>
          </a:bodyPr>
          <a:lstStyle/>
          <a:p>
            <a:endParaRPr lang="en-IN"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b="1" dirty="0">
              <a:solidFill>
                <a:schemeClr val="accent1">
                  <a:lumMod val="50000"/>
                </a:schemeClr>
              </a:solidFill>
            </a:endParaRPr>
          </a:p>
          <a:p>
            <a:r>
              <a:rPr lang="en-US" sz="2400" dirty="0"/>
              <a:t>Actual versus expected return</a:t>
            </a:r>
          </a:p>
          <a:p>
            <a:pPr lvl="1"/>
            <a:r>
              <a:rPr lang="en-IN" sz="2200" b="1" dirty="0">
                <a:solidFill>
                  <a:srgbClr val="C00000"/>
                </a:solidFill>
              </a:rPr>
              <a:t>Expected return </a:t>
            </a:r>
            <a:r>
              <a:rPr lang="en-IN" sz="2200" dirty="0"/>
              <a:t>on plan assets each year </a:t>
            </a:r>
            <a:r>
              <a:rPr lang="en-IN" sz="2200" b="1" dirty="0">
                <a:solidFill>
                  <a:srgbClr val="C00000"/>
                </a:solidFill>
              </a:rPr>
              <a:t>reduces the amount recorded as pension expense</a:t>
            </a:r>
          </a:p>
          <a:p>
            <a:pPr lvl="1"/>
            <a:r>
              <a:rPr lang="en-IN" sz="2200" dirty="0"/>
              <a:t>Interest and return-on-assets components are financial items created rather than direct employee compensation</a:t>
            </a:r>
            <a:endParaRPr lang="en-US" sz="2200" dirty="0"/>
          </a:p>
          <a:p>
            <a:pPr lvl="1"/>
            <a:endParaRPr lang="en-US" sz="2000" dirty="0"/>
          </a:p>
          <a:p>
            <a:pPr lvl="1"/>
            <a:endParaRPr lang="en-US" sz="2000" dirty="0"/>
          </a:p>
        </p:txBody>
      </p:sp>
      <p:sp>
        <p:nvSpPr>
          <p:cNvPr id="42" name="TextBox 41"/>
          <p:cNvSpPr txBox="1"/>
          <p:nvPr/>
        </p:nvSpPr>
        <p:spPr>
          <a:xfrm>
            <a:off x="844884" y="1945233"/>
            <a:ext cx="5784516" cy="430887"/>
          </a:xfrm>
          <a:prstGeom prst="rect">
            <a:avLst/>
          </a:prstGeom>
          <a:noFill/>
        </p:spPr>
        <p:txBody>
          <a:bodyPr wrap="square" rtlCol="0">
            <a:spAutoFit/>
          </a:bodyPr>
          <a:lstStyle/>
          <a:p>
            <a:r>
              <a:rPr lang="en-IN" sz="2200" dirty="0"/>
              <a:t>Service cost</a:t>
            </a:r>
          </a:p>
        </p:txBody>
      </p:sp>
      <p:sp>
        <p:nvSpPr>
          <p:cNvPr id="44" name="TextBox 43"/>
          <p:cNvSpPr txBox="1"/>
          <p:nvPr/>
        </p:nvSpPr>
        <p:spPr>
          <a:xfrm>
            <a:off x="844884" y="2726263"/>
            <a:ext cx="7226300" cy="430887"/>
          </a:xfrm>
          <a:prstGeom prst="rect">
            <a:avLst/>
          </a:prstGeom>
          <a:noFill/>
        </p:spPr>
        <p:txBody>
          <a:bodyPr wrap="square" rtlCol="0">
            <a:spAutoFit/>
          </a:bodyPr>
          <a:lstStyle/>
          <a:p>
            <a:r>
              <a:rPr lang="en-IN" sz="2200" dirty="0"/>
              <a:t>Expected return on the plan assets ($30 actual, less $3 gain)</a:t>
            </a:r>
          </a:p>
        </p:txBody>
      </p:sp>
      <p:sp>
        <p:nvSpPr>
          <p:cNvPr id="45" name="TextBox 44"/>
          <p:cNvSpPr txBox="1"/>
          <p:nvPr/>
        </p:nvSpPr>
        <p:spPr>
          <a:xfrm>
            <a:off x="844883" y="3116778"/>
            <a:ext cx="7167649" cy="430887"/>
          </a:xfrm>
          <a:prstGeom prst="rect">
            <a:avLst/>
          </a:prstGeom>
          <a:noFill/>
        </p:spPr>
        <p:txBody>
          <a:bodyPr wrap="square" rtlCol="0">
            <a:spAutoFit/>
          </a:bodyPr>
          <a:lstStyle/>
          <a:p>
            <a:r>
              <a:rPr lang="en-IN" sz="2200" dirty="0"/>
              <a:t>Amortization of prior service cost (calculated later)</a:t>
            </a:r>
          </a:p>
        </p:txBody>
      </p:sp>
      <p:sp>
        <p:nvSpPr>
          <p:cNvPr id="46" name="TextBox 45"/>
          <p:cNvSpPr txBox="1"/>
          <p:nvPr/>
        </p:nvSpPr>
        <p:spPr>
          <a:xfrm>
            <a:off x="844884" y="3507293"/>
            <a:ext cx="7226300" cy="430887"/>
          </a:xfrm>
          <a:prstGeom prst="rect">
            <a:avLst/>
          </a:prstGeom>
          <a:noFill/>
        </p:spPr>
        <p:txBody>
          <a:bodyPr wrap="square" rtlCol="0">
            <a:spAutoFit/>
          </a:bodyPr>
          <a:lstStyle/>
          <a:p>
            <a:r>
              <a:rPr lang="en-IN" sz="2200" dirty="0"/>
              <a:t>Amortization of net loss (calculated later)</a:t>
            </a:r>
          </a:p>
        </p:txBody>
      </p:sp>
      <p:sp>
        <p:nvSpPr>
          <p:cNvPr id="47" name="TextBox 46"/>
          <p:cNvSpPr txBox="1"/>
          <p:nvPr/>
        </p:nvSpPr>
        <p:spPr>
          <a:xfrm>
            <a:off x="844884" y="3897808"/>
            <a:ext cx="6902450" cy="430887"/>
          </a:xfrm>
          <a:prstGeom prst="rect">
            <a:avLst/>
          </a:prstGeom>
          <a:noFill/>
        </p:spPr>
        <p:txBody>
          <a:bodyPr wrap="square" rtlCol="0">
            <a:spAutoFit/>
          </a:bodyPr>
          <a:lstStyle/>
          <a:p>
            <a:r>
              <a:rPr lang="en-IN" sz="2200" b="1" dirty="0"/>
              <a:t>Pension expense</a:t>
            </a:r>
          </a:p>
        </p:txBody>
      </p:sp>
      <p:cxnSp>
        <p:nvCxnSpPr>
          <p:cNvPr id="48" name="Straight Connector 47"/>
          <p:cNvCxnSpPr/>
          <p:nvPr/>
        </p:nvCxnSpPr>
        <p:spPr>
          <a:xfrm>
            <a:off x="927242" y="1935718"/>
            <a:ext cx="80497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7949033" y="1935718"/>
            <a:ext cx="655551" cy="430887"/>
          </a:xfrm>
          <a:prstGeom prst="rect">
            <a:avLst/>
          </a:prstGeom>
          <a:noFill/>
        </p:spPr>
        <p:txBody>
          <a:bodyPr wrap="square" rtlCol="0">
            <a:spAutoFit/>
          </a:bodyPr>
          <a:lstStyle/>
          <a:p>
            <a:pPr algn="r"/>
            <a:r>
              <a:rPr lang="en-IN" sz="2200" dirty="0"/>
              <a:t>$41</a:t>
            </a:r>
          </a:p>
        </p:txBody>
      </p:sp>
      <p:sp>
        <p:nvSpPr>
          <p:cNvPr id="50" name="TextBox 49"/>
          <p:cNvSpPr txBox="1"/>
          <p:nvPr/>
        </p:nvSpPr>
        <p:spPr>
          <a:xfrm>
            <a:off x="7949033" y="2320516"/>
            <a:ext cx="655551" cy="430887"/>
          </a:xfrm>
          <a:prstGeom prst="rect">
            <a:avLst/>
          </a:prstGeom>
          <a:noFill/>
        </p:spPr>
        <p:txBody>
          <a:bodyPr wrap="square" rtlCol="0">
            <a:spAutoFit/>
          </a:bodyPr>
          <a:lstStyle/>
          <a:p>
            <a:pPr algn="r"/>
            <a:r>
              <a:rPr lang="en-IN" sz="2200" dirty="0"/>
              <a:t>24</a:t>
            </a:r>
          </a:p>
        </p:txBody>
      </p:sp>
      <p:sp>
        <p:nvSpPr>
          <p:cNvPr id="51" name="TextBox 50"/>
          <p:cNvSpPr txBox="1"/>
          <p:nvPr/>
        </p:nvSpPr>
        <p:spPr>
          <a:xfrm>
            <a:off x="8012533" y="2718014"/>
            <a:ext cx="655551" cy="430887"/>
          </a:xfrm>
          <a:prstGeom prst="rect">
            <a:avLst/>
          </a:prstGeom>
          <a:noFill/>
        </p:spPr>
        <p:txBody>
          <a:bodyPr wrap="square" rtlCol="0">
            <a:spAutoFit/>
          </a:bodyPr>
          <a:lstStyle/>
          <a:p>
            <a:pPr algn="r"/>
            <a:r>
              <a:rPr lang="en-IN" sz="2200" dirty="0"/>
              <a:t>(27)</a:t>
            </a:r>
          </a:p>
        </p:txBody>
      </p:sp>
      <p:sp>
        <p:nvSpPr>
          <p:cNvPr id="52" name="TextBox 51"/>
          <p:cNvSpPr txBox="1"/>
          <p:nvPr/>
        </p:nvSpPr>
        <p:spPr>
          <a:xfrm>
            <a:off x="7949033" y="3128212"/>
            <a:ext cx="655551" cy="430887"/>
          </a:xfrm>
          <a:prstGeom prst="rect">
            <a:avLst/>
          </a:prstGeom>
          <a:noFill/>
        </p:spPr>
        <p:txBody>
          <a:bodyPr wrap="square" rtlCol="0">
            <a:spAutoFit/>
          </a:bodyPr>
          <a:lstStyle/>
          <a:p>
            <a:pPr algn="r"/>
            <a:r>
              <a:rPr lang="en-IN" sz="2200" dirty="0"/>
              <a:t>4</a:t>
            </a:r>
          </a:p>
        </p:txBody>
      </p:sp>
      <p:sp>
        <p:nvSpPr>
          <p:cNvPr id="53" name="TextBox 52"/>
          <p:cNvSpPr txBox="1"/>
          <p:nvPr/>
        </p:nvSpPr>
        <p:spPr>
          <a:xfrm>
            <a:off x="7949033" y="3513010"/>
            <a:ext cx="655551" cy="430887"/>
          </a:xfrm>
          <a:prstGeom prst="rect">
            <a:avLst/>
          </a:prstGeom>
          <a:noFill/>
        </p:spPr>
        <p:txBody>
          <a:bodyPr wrap="square" rtlCol="0">
            <a:spAutoFit/>
          </a:bodyPr>
          <a:lstStyle/>
          <a:p>
            <a:pPr algn="r"/>
            <a:r>
              <a:rPr lang="en-IN" sz="2200" dirty="0"/>
              <a:t>1</a:t>
            </a:r>
          </a:p>
        </p:txBody>
      </p:sp>
      <p:sp>
        <p:nvSpPr>
          <p:cNvPr id="54" name="TextBox 53"/>
          <p:cNvSpPr txBox="1"/>
          <p:nvPr/>
        </p:nvSpPr>
        <p:spPr>
          <a:xfrm>
            <a:off x="7949033" y="3885108"/>
            <a:ext cx="655551" cy="430887"/>
          </a:xfrm>
          <a:prstGeom prst="rect">
            <a:avLst/>
          </a:prstGeom>
          <a:noFill/>
        </p:spPr>
        <p:txBody>
          <a:bodyPr wrap="square" rtlCol="0">
            <a:spAutoFit/>
          </a:bodyPr>
          <a:lstStyle/>
          <a:p>
            <a:pPr algn="r"/>
            <a:r>
              <a:rPr lang="en-IN" sz="2200" dirty="0"/>
              <a:t>$43</a:t>
            </a:r>
          </a:p>
        </p:txBody>
      </p:sp>
      <p:cxnSp>
        <p:nvCxnSpPr>
          <p:cNvPr id="55" name="Straight Connector 54"/>
          <p:cNvCxnSpPr/>
          <p:nvPr/>
        </p:nvCxnSpPr>
        <p:spPr>
          <a:xfrm>
            <a:off x="7978439" y="4247118"/>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978438" y="4285218"/>
            <a:ext cx="555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7978439" y="3930591"/>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398084" y="1542018"/>
            <a:ext cx="1720516" cy="400110"/>
          </a:xfrm>
          <a:prstGeom prst="rect">
            <a:avLst/>
          </a:prstGeom>
          <a:noFill/>
        </p:spPr>
        <p:txBody>
          <a:bodyPr wrap="square" rtlCol="0">
            <a:spAutoFit/>
          </a:bodyPr>
          <a:lstStyle/>
          <a:p>
            <a:pPr algn="ctr"/>
            <a:r>
              <a:rPr lang="en-IN" sz="2000" dirty="0"/>
              <a:t>($ in millions)</a:t>
            </a:r>
            <a:endParaRPr lang="nn-NO" sz="2000" dirty="0"/>
          </a:p>
        </p:txBody>
      </p:sp>
      <p:sp>
        <p:nvSpPr>
          <p:cNvPr id="59" name="TextBox 58"/>
          <p:cNvSpPr txBox="1"/>
          <p:nvPr/>
        </p:nvSpPr>
        <p:spPr>
          <a:xfrm>
            <a:off x="844884" y="2335708"/>
            <a:ext cx="8273716" cy="430887"/>
          </a:xfrm>
          <a:prstGeom prst="rect">
            <a:avLst/>
          </a:prstGeom>
          <a:noFill/>
        </p:spPr>
        <p:txBody>
          <a:bodyPr wrap="square" rtlCol="0">
            <a:spAutoFit/>
          </a:bodyPr>
          <a:lstStyle/>
          <a:p>
            <a:r>
              <a:rPr lang="en-IN" sz="2200" dirty="0"/>
              <a:t>Interest cost (6% × $400)</a:t>
            </a:r>
          </a:p>
        </p:txBody>
      </p:sp>
      <p:cxnSp>
        <p:nvCxnSpPr>
          <p:cNvPr id="3" name="Straight Arrow Connector 2"/>
          <p:cNvCxnSpPr/>
          <p:nvPr/>
        </p:nvCxnSpPr>
        <p:spPr>
          <a:xfrm flipV="1">
            <a:off x="3505200" y="3011932"/>
            <a:ext cx="4565984" cy="1934088"/>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447800" y="4946020"/>
            <a:ext cx="2057400" cy="29350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822098" y="1205408"/>
            <a:ext cx="7102702" cy="430887"/>
          </a:xfrm>
          <a:prstGeom prst="rect">
            <a:avLst/>
          </a:prstGeom>
          <a:noFill/>
        </p:spPr>
        <p:txBody>
          <a:bodyPr wrap="square" rtlCol="0">
            <a:spAutoFit/>
          </a:bodyPr>
          <a:lstStyle/>
          <a:p>
            <a:r>
              <a:rPr lang="en-IN" sz="2200" b="1" dirty="0"/>
              <a:t>Global’s 2021 pension expense:</a:t>
            </a:r>
          </a:p>
        </p:txBody>
      </p:sp>
      <p:sp>
        <p:nvSpPr>
          <p:cNvPr id="26" name="Slide Number Placeholder 5">
            <a:extLst>
              <a:ext uri="{FF2B5EF4-FFF2-40B4-BE49-F238E27FC236}">
                <a16:creationId xmlns:a16="http://schemas.microsoft.com/office/drawing/2014/main" id="{2A0B7330-7902-8548-B20C-D0B0A73C243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46</a:t>
            </a:fld>
            <a:endParaRPr lang="en-US" dirty="0"/>
          </a:p>
        </p:txBody>
      </p:sp>
    </p:spTree>
    <p:extLst>
      <p:ext uri="{BB962C8B-B14F-4D97-AF65-F5344CB8AC3E}">
        <p14:creationId xmlns:p14="http://schemas.microsoft.com/office/powerpoint/2010/main" val="404633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5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500"/>
                                        <p:tgtEl>
                                          <p:spTgt spid="54"/>
                                        </p:tgtEl>
                                      </p:cBhvr>
                                    </p:animEffect>
                                  </p:childTnLst>
                                </p:cTn>
                              </p:par>
                              <p:par>
                                <p:cTn id="41" presetID="10"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fade">
                                      <p:cBhvr>
                                        <p:cTn id="43" dur="500"/>
                                        <p:tgtEl>
                                          <p:spTgt spid="55"/>
                                        </p:tgtEl>
                                      </p:cBhvr>
                                    </p:animEffect>
                                  </p:childTnLst>
                                </p:cTn>
                              </p:par>
                              <p:par>
                                <p:cTn id="44" presetID="10"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par>
                                <p:cTn id="47" presetID="10" presetClass="entr" presetSubtype="0" fill="hold" nodeType="with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fade">
                                      <p:cBhvr>
                                        <p:cTn id="49" dur="500"/>
                                        <p:tgtEl>
                                          <p:spTgt spid="5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6" end="6"/>
                                            </p:txEl>
                                          </p:spTgt>
                                        </p:tgtEl>
                                        <p:attrNameLst>
                                          <p:attrName>style.visibility</p:attrName>
                                        </p:attrNameLst>
                                      </p:cBhvr>
                                      <p:to>
                                        <p:strVal val="visible"/>
                                      </p:to>
                                    </p:set>
                                    <p:animEffect transition="in" filter="fade">
                                      <p:cBhvr>
                                        <p:cTn id="60" dur="500"/>
                                        <p:tgtEl>
                                          <p:spTgt spid="16">
                                            <p:txEl>
                                              <p:pRg st="6" end="6"/>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6">
                                            <p:txEl>
                                              <p:pRg st="7" end="7"/>
                                            </p:txEl>
                                          </p:spTgt>
                                        </p:tgtEl>
                                        <p:attrNameLst>
                                          <p:attrName>style.visibility</p:attrName>
                                        </p:attrNameLst>
                                      </p:cBhvr>
                                      <p:to>
                                        <p:strVal val="visible"/>
                                      </p:to>
                                    </p:set>
                                    <p:animEffect transition="in" filter="fade">
                                      <p:cBhvr>
                                        <p:cTn id="64" dur="500"/>
                                        <p:tgtEl>
                                          <p:spTgt spid="16">
                                            <p:txEl>
                                              <p:pRg st="7" end="7"/>
                                            </p:txEl>
                                          </p:spTgt>
                                        </p:tgtEl>
                                      </p:cBhvr>
                                    </p:animEffect>
                                  </p:childTnLst>
                                </p:cTn>
                              </p:par>
                            </p:childTnLst>
                          </p:cTn>
                        </p:par>
                        <p:par>
                          <p:cTn id="65" fill="hold">
                            <p:stCondLst>
                              <p:cond delay="1000"/>
                            </p:stCondLst>
                            <p:childTnLst>
                              <p:par>
                                <p:cTn id="66" presetID="22" presetClass="entr" presetSubtype="4" fill="hold" grpId="0" nodeType="after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wipe(down)">
                                      <p:cBhvr>
                                        <p:cTn id="68" dur="500"/>
                                        <p:tgtEl>
                                          <p:spTgt spid="5"/>
                                        </p:tgtEl>
                                      </p:cBhvr>
                                    </p:animEffect>
                                  </p:childTnLst>
                                </p:cTn>
                              </p:par>
                            </p:childTnLst>
                          </p:cTn>
                        </p:par>
                        <p:par>
                          <p:cTn id="69" fill="hold">
                            <p:stCondLst>
                              <p:cond delay="1500"/>
                            </p:stCondLst>
                            <p:childTnLst>
                              <p:par>
                                <p:cTn id="70" presetID="22" presetClass="entr" presetSubtype="4" fill="hold" nodeType="after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wipe(down)">
                                      <p:cBhvr>
                                        <p:cTn id="72" dur="500"/>
                                        <p:tgtEl>
                                          <p:spTgt spid="3"/>
                                        </p:tgtEl>
                                      </p:cBhvr>
                                    </p:animEffect>
                                  </p:childTnLst>
                                </p:cTn>
                              </p:par>
                            </p:childTnLst>
                          </p:cTn>
                        </p:par>
                        <p:par>
                          <p:cTn id="73" fill="hold">
                            <p:stCondLst>
                              <p:cond delay="2000"/>
                            </p:stCondLst>
                            <p:childTnLst>
                              <p:par>
                                <p:cTn id="74" presetID="10" presetClass="entr" presetSubtype="0" fill="hold" nodeType="afterEffect">
                                  <p:stCondLst>
                                    <p:cond delay="0"/>
                                  </p:stCondLst>
                                  <p:childTnLst>
                                    <p:set>
                                      <p:cBhvr>
                                        <p:cTn id="75" dur="1" fill="hold">
                                          <p:stCondLst>
                                            <p:cond delay="0"/>
                                          </p:stCondLst>
                                        </p:cTn>
                                        <p:tgtEl>
                                          <p:spTgt spid="16">
                                            <p:txEl>
                                              <p:pRg st="8" end="8"/>
                                            </p:txEl>
                                          </p:spTgt>
                                        </p:tgtEl>
                                        <p:attrNameLst>
                                          <p:attrName>style.visibility</p:attrName>
                                        </p:attrNameLst>
                                      </p:cBhvr>
                                      <p:to>
                                        <p:strVal val="visible"/>
                                      </p:to>
                                    </p:set>
                                    <p:animEffect transition="in" filter="fade">
                                      <p:cBhvr>
                                        <p:cTn id="76" dur="500"/>
                                        <p:tgtEl>
                                          <p:spTgt spid="16">
                                            <p:txEl>
                                              <p:pRg st="8" end="8"/>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6" grpId="0"/>
      <p:bldP spid="47" grpId="0"/>
      <p:bldP spid="49" grpId="0"/>
      <p:bldP spid="50" grpId="0"/>
      <p:bldP spid="51" grpId="0"/>
      <p:bldP spid="52" grpId="0"/>
      <p:bldP spid="53" grpId="0"/>
      <p:bldP spid="54" grpId="0"/>
      <p:bldP spid="58" grpId="0"/>
      <p:bldP spid="59" grpId="0"/>
      <p:bldP spid="5" grpId="0" animBg="1"/>
      <p:bldP spid="2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Pension Expense </a:t>
            </a:r>
            <a:r>
              <a:rPr lang="en-IN" sz="2400" dirty="0"/>
              <a:t>(cont. 6)</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413374"/>
          </a:xfrm>
        </p:spPr>
        <p:txBody>
          <a:bodyPr>
            <a:normAutofit/>
          </a:bodyPr>
          <a:lstStyle/>
          <a:p>
            <a:endParaRPr lang="en-IN" dirty="0"/>
          </a:p>
          <a:p>
            <a:pPr marL="0" indent="0">
              <a:buNone/>
            </a:pPr>
            <a:endParaRPr lang="en-US" dirty="0"/>
          </a:p>
          <a:p>
            <a:endParaRPr lang="en-US" dirty="0"/>
          </a:p>
          <a:p>
            <a:pPr marL="0" indent="0">
              <a:buNone/>
            </a:pPr>
            <a:endParaRPr lang="en-US" dirty="0"/>
          </a:p>
          <a:p>
            <a:pPr marL="0" indent="0">
              <a:buNone/>
            </a:pPr>
            <a:endParaRPr lang="en-US" dirty="0"/>
          </a:p>
          <a:p>
            <a:pPr marL="0" indent="0">
              <a:buNone/>
            </a:pPr>
            <a:endParaRPr lang="en-US" b="1" dirty="0">
              <a:solidFill>
                <a:schemeClr val="accent1">
                  <a:lumMod val="50000"/>
                </a:schemeClr>
              </a:solidFill>
            </a:endParaRPr>
          </a:p>
          <a:p>
            <a:r>
              <a:rPr lang="en-IN" sz="2200" dirty="0"/>
              <a:t>Adjustment for loss or gain</a:t>
            </a:r>
          </a:p>
          <a:p>
            <a:pPr lvl="1"/>
            <a:r>
              <a:rPr lang="en-IN" sz="2200" dirty="0"/>
              <a:t>The actual return should first be </a:t>
            </a:r>
            <a:br>
              <a:rPr lang="en-IN" sz="2200" dirty="0"/>
            </a:br>
            <a:r>
              <a:rPr lang="en-IN" sz="2200" b="1" dirty="0">
                <a:solidFill>
                  <a:srgbClr val="C00000"/>
                </a:solidFill>
              </a:rPr>
              <a:t>adjusted by any difference between that return and the amount that had been expected (gain or loss)</a:t>
            </a:r>
          </a:p>
          <a:p>
            <a:r>
              <a:rPr lang="en-US" sz="2200" dirty="0"/>
              <a:t>Any loss or gain is not included in pension expense right away </a:t>
            </a:r>
            <a:endParaRPr lang="en-IN" sz="2200" dirty="0"/>
          </a:p>
          <a:p>
            <a:pPr marL="457200" lvl="1" indent="0">
              <a:buNone/>
            </a:pPr>
            <a:endParaRPr lang="en-IN" sz="2200" dirty="0"/>
          </a:p>
          <a:p>
            <a:pPr lvl="1"/>
            <a:endParaRPr lang="en-IN" sz="2200" dirty="0"/>
          </a:p>
          <a:p>
            <a:pPr lvl="1"/>
            <a:endParaRPr lang="en-IN" sz="2200" dirty="0"/>
          </a:p>
          <a:p>
            <a:pPr lvl="1"/>
            <a:endParaRPr lang="en-US" sz="1600" dirty="0"/>
          </a:p>
          <a:p>
            <a:pPr lvl="1"/>
            <a:endParaRPr lang="en-US" sz="2000" dirty="0"/>
          </a:p>
        </p:txBody>
      </p:sp>
      <p:sp>
        <p:nvSpPr>
          <p:cNvPr id="37" name="TextBox 36"/>
          <p:cNvSpPr txBox="1"/>
          <p:nvPr/>
        </p:nvSpPr>
        <p:spPr>
          <a:xfrm>
            <a:off x="844884" y="1945233"/>
            <a:ext cx="5784516" cy="430887"/>
          </a:xfrm>
          <a:prstGeom prst="rect">
            <a:avLst/>
          </a:prstGeom>
          <a:noFill/>
        </p:spPr>
        <p:txBody>
          <a:bodyPr wrap="square" rtlCol="0">
            <a:spAutoFit/>
          </a:bodyPr>
          <a:lstStyle/>
          <a:p>
            <a:r>
              <a:rPr lang="en-IN" sz="2200" dirty="0"/>
              <a:t>Service cost</a:t>
            </a:r>
          </a:p>
        </p:txBody>
      </p:sp>
      <p:sp>
        <p:nvSpPr>
          <p:cNvPr id="39" name="TextBox 38"/>
          <p:cNvSpPr txBox="1"/>
          <p:nvPr/>
        </p:nvSpPr>
        <p:spPr>
          <a:xfrm>
            <a:off x="844884" y="2726263"/>
            <a:ext cx="7226300" cy="430887"/>
          </a:xfrm>
          <a:prstGeom prst="rect">
            <a:avLst/>
          </a:prstGeom>
          <a:noFill/>
        </p:spPr>
        <p:txBody>
          <a:bodyPr wrap="square" rtlCol="0">
            <a:spAutoFit/>
          </a:bodyPr>
          <a:lstStyle/>
          <a:p>
            <a:r>
              <a:rPr lang="en-IN" sz="2200" dirty="0"/>
              <a:t>Expected return on the plan assets ($30 actual, less </a:t>
            </a:r>
            <a:r>
              <a:rPr lang="en-IN" sz="2200" b="1" dirty="0">
                <a:solidFill>
                  <a:srgbClr val="C00000"/>
                </a:solidFill>
              </a:rPr>
              <a:t>$3 gain</a:t>
            </a:r>
            <a:r>
              <a:rPr lang="en-IN" sz="2200" dirty="0"/>
              <a:t>)</a:t>
            </a:r>
          </a:p>
        </p:txBody>
      </p:sp>
      <p:sp>
        <p:nvSpPr>
          <p:cNvPr id="40" name="TextBox 39"/>
          <p:cNvSpPr txBox="1"/>
          <p:nvPr/>
        </p:nvSpPr>
        <p:spPr>
          <a:xfrm>
            <a:off x="844883" y="3116778"/>
            <a:ext cx="7167649" cy="430887"/>
          </a:xfrm>
          <a:prstGeom prst="rect">
            <a:avLst/>
          </a:prstGeom>
          <a:noFill/>
        </p:spPr>
        <p:txBody>
          <a:bodyPr wrap="square" rtlCol="0">
            <a:spAutoFit/>
          </a:bodyPr>
          <a:lstStyle/>
          <a:p>
            <a:r>
              <a:rPr lang="en-IN" sz="2200" dirty="0"/>
              <a:t>Amortization of prior service cost (calculated later)</a:t>
            </a:r>
          </a:p>
        </p:txBody>
      </p:sp>
      <p:sp>
        <p:nvSpPr>
          <p:cNvPr id="41" name="TextBox 40"/>
          <p:cNvSpPr txBox="1"/>
          <p:nvPr/>
        </p:nvSpPr>
        <p:spPr>
          <a:xfrm>
            <a:off x="844884" y="3507293"/>
            <a:ext cx="7226300" cy="430887"/>
          </a:xfrm>
          <a:prstGeom prst="rect">
            <a:avLst/>
          </a:prstGeom>
          <a:noFill/>
        </p:spPr>
        <p:txBody>
          <a:bodyPr wrap="square" rtlCol="0">
            <a:spAutoFit/>
          </a:bodyPr>
          <a:lstStyle/>
          <a:p>
            <a:r>
              <a:rPr lang="en-IN" sz="2200" dirty="0"/>
              <a:t>Amortization of net loss (calculated later)</a:t>
            </a:r>
          </a:p>
        </p:txBody>
      </p:sp>
      <p:sp>
        <p:nvSpPr>
          <p:cNvPr id="42" name="TextBox 41"/>
          <p:cNvSpPr txBox="1"/>
          <p:nvPr/>
        </p:nvSpPr>
        <p:spPr>
          <a:xfrm>
            <a:off x="844884" y="3897808"/>
            <a:ext cx="6902450" cy="430887"/>
          </a:xfrm>
          <a:prstGeom prst="rect">
            <a:avLst/>
          </a:prstGeom>
          <a:noFill/>
        </p:spPr>
        <p:txBody>
          <a:bodyPr wrap="square" rtlCol="0">
            <a:spAutoFit/>
          </a:bodyPr>
          <a:lstStyle/>
          <a:p>
            <a:r>
              <a:rPr lang="en-IN" sz="2200" b="1" dirty="0"/>
              <a:t>Pension expense</a:t>
            </a:r>
          </a:p>
        </p:txBody>
      </p:sp>
      <p:cxnSp>
        <p:nvCxnSpPr>
          <p:cNvPr id="43" name="Straight Connector 42"/>
          <p:cNvCxnSpPr/>
          <p:nvPr/>
        </p:nvCxnSpPr>
        <p:spPr>
          <a:xfrm>
            <a:off x="927242" y="1935718"/>
            <a:ext cx="80497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949033" y="1935718"/>
            <a:ext cx="655551" cy="430887"/>
          </a:xfrm>
          <a:prstGeom prst="rect">
            <a:avLst/>
          </a:prstGeom>
          <a:noFill/>
        </p:spPr>
        <p:txBody>
          <a:bodyPr wrap="square" rtlCol="0">
            <a:spAutoFit/>
          </a:bodyPr>
          <a:lstStyle/>
          <a:p>
            <a:pPr algn="r"/>
            <a:r>
              <a:rPr lang="en-IN" sz="2200" dirty="0"/>
              <a:t>$41</a:t>
            </a:r>
          </a:p>
        </p:txBody>
      </p:sp>
      <p:sp>
        <p:nvSpPr>
          <p:cNvPr id="45" name="TextBox 44"/>
          <p:cNvSpPr txBox="1"/>
          <p:nvPr/>
        </p:nvSpPr>
        <p:spPr>
          <a:xfrm>
            <a:off x="7949033" y="2320516"/>
            <a:ext cx="655551" cy="430887"/>
          </a:xfrm>
          <a:prstGeom prst="rect">
            <a:avLst/>
          </a:prstGeom>
          <a:noFill/>
        </p:spPr>
        <p:txBody>
          <a:bodyPr wrap="square" rtlCol="0">
            <a:spAutoFit/>
          </a:bodyPr>
          <a:lstStyle/>
          <a:p>
            <a:pPr algn="r"/>
            <a:r>
              <a:rPr lang="en-IN" sz="2200" dirty="0"/>
              <a:t>24</a:t>
            </a:r>
          </a:p>
        </p:txBody>
      </p:sp>
      <p:sp>
        <p:nvSpPr>
          <p:cNvPr id="46" name="TextBox 45"/>
          <p:cNvSpPr txBox="1"/>
          <p:nvPr/>
        </p:nvSpPr>
        <p:spPr>
          <a:xfrm>
            <a:off x="8012533" y="2718014"/>
            <a:ext cx="655551" cy="430887"/>
          </a:xfrm>
          <a:prstGeom prst="rect">
            <a:avLst/>
          </a:prstGeom>
          <a:noFill/>
        </p:spPr>
        <p:txBody>
          <a:bodyPr wrap="square" rtlCol="0">
            <a:spAutoFit/>
          </a:bodyPr>
          <a:lstStyle/>
          <a:p>
            <a:pPr algn="r"/>
            <a:r>
              <a:rPr lang="en-IN" sz="2200" dirty="0"/>
              <a:t>(27)</a:t>
            </a:r>
          </a:p>
        </p:txBody>
      </p:sp>
      <p:sp>
        <p:nvSpPr>
          <p:cNvPr id="47" name="TextBox 46"/>
          <p:cNvSpPr txBox="1"/>
          <p:nvPr/>
        </p:nvSpPr>
        <p:spPr>
          <a:xfrm>
            <a:off x="7949033" y="3128212"/>
            <a:ext cx="655551" cy="430887"/>
          </a:xfrm>
          <a:prstGeom prst="rect">
            <a:avLst/>
          </a:prstGeom>
          <a:noFill/>
        </p:spPr>
        <p:txBody>
          <a:bodyPr wrap="square" rtlCol="0">
            <a:spAutoFit/>
          </a:bodyPr>
          <a:lstStyle/>
          <a:p>
            <a:pPr algn="r"/>
            <a:r>
              <a:rPr lang="en-IN" sz="2200" dirty="0"/>
              <a:t>4</a:t>
            </a:r>
          </a:p>
        </p:txBody>
      </p:sp>
      <p:sp>
        <p:nvSpPr>
          <p:cNvPr id="48" name="TextBox 47"/>
          <p:cNvSpPr txBox="1"/>
          <p:nvPr/>
        </p:nvSpPr>
        <p:spPr>
          <a:xfrm>
            <a:off x="7949033" y="3513010"/>
            <a:ext cx="655551" cy="430887"/>
          </a:xfrm>
          <a:prstGeom prst="rect">
            <a:avLst/>
          </a:prstGeom>
          <a:noFill/>
        </p:spPr>
        <p:txBody>
          <a:bodyPr wrap="square" rtlCol="0">
            <a:spAutoFit/>
          </a:bodyPr>
          <a:lstStyle/>
          <a:p>
            <a:pPr algn="r"/>
            <a:r>
              <a:rPr lang="en-IN" sz="2200" dirty="0"/>
              <a:t>1</a:t>
            </a:r>
          </a:p>
        </p:txBody>
      </p:sp>
      <p:sp>
        <p:nvSpPr>
          <p:cNvPr id="49" name="TextBox 48"/>
          <p:cNvSpPr txBox="1"/>
          <p:nvPr/>
        </p:nvSpPr>
        <p:spPr>
          <a:xfrm>
            <a:off x="7949033" y="3885108"/>
            <a:ext cx="655551" cy="430887"/>
          </a:xfrm>
          <a:prstGeom prst="rect">
            <a:avLst/>
          </a:prstGeom>
          <a:noFill/>
        </p:spPr>
        <p:txBody>
          <a:bodyPr wrap="square" rtlCol="0">
            <a:spAutoFit/>
          </a:bodyPr>
          <a:lstStyle/>
          <a:p>
            <a:pPr algn="r"/>
            <a:r>
              <a:rPr lang="en-IN" sz="2200" dirty="0"/>
              <a:t>$43</a:t>
            </a:r>
          </a:p>
        </p:txBody>
      </p:sp>
      <p:cxnSp>
        <p:nvCxnSpPr>
          <p:cNvPr id="50" name="Straight Connector 49"/>
          <p:cNvCxnSpPr/>
          <p:nvPr/>
        </p:nvCxnSpPr>
        <p:spPr>
          <a:xfrm>
            <a:off x="7978439" y="4247118"/>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978438" y="4285218"/>
            <a:ext cx="55515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978439" y="3930591"/>
            <a:ext cx="55515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98084" y="1542018"/>
            <a:ext cx="1720516" cy="400110"/>
          </a:xfrm>
          <a:prstGeom prst="rect">
            <a:avLst/>
          </a:prstGeom>
          <a:noFill/>
        </p:spPr>
        <p:txBody>
          <a:bodyPr wrap="square" rtlCol="0">
            <a:spAutoFit/>
          </a:bodyPr>
          <a:lstStyle/>
          <a:p>
            <a:pPr algn="ctr"/>
            <a:r>
              <a:rPr lang="en-IN" sz="2000" dirty="0"/>
              <a:t>($ in millions)</a:t>
            </a:r>
            <a:endParaRPr lang="nn-NO" sz="2000" dirty="0"/>
          </a:p>
        </p:txBody>
      </p:sp>
      <p:sp>
        <p:nvSpPr>
          <p:cNvPr id="54" name="TextBox 53"/>
          <p:cNvSpPr txBox="1"/>
          <p:nvPr/>
        </p:nvSpPr>
        <p:spPr>
          <a:xfrm>
            <a:off x="844884" y="2335708"/>
            <a:ext cx="8273716" cy="430887"/>
          </a:xfrm>
          <a:prstGeom prst="rect">
            <a:avLst/>
          </a:prstGeom>
          <a:noFill/>
        </p:spPr>
        <p:txBody>
          <a:bodyPr wrap="square" rtlCol="0">
            <a:spAutoFit/>
          </a:bodyPr>
          <a:lstStyle/>
          <a:p>
            <a:r>
              <a:rPr lang="en-IN" sz="2200" dirty="0"/>
              <a:t>Interest cost (6% × $400)</a:t>
            </a:r>
          </a:p>
        </p:txBody>
      </p:sp>
      <p:cxnSp>
        <p:nvCxnSpPr>
          <p:cNvPr id="55" name="Straight Arrow Connector 54"/>
          <p:cNvCxnSpPr/>
          <p:nvPr/>
        </p:nvCxnSpPr>
        <p:spPr>
          <a:xfrm flipV="1">
            <a:off x="5648048" y="3068804"/>
            <a:ext cx="1349817" cy="2088893"/>
          </a:xfrm>
          <a:prstGeom prst="straightConnector1">
            <a:avLst/>
          </a:prstGeom>
          <a:ln w="127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1463488" y="5205671"/>
            <a:ext cx="6870190" cy="635443"/>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898582" y="2710799"/>
            <a:ext cx="2848751" cy="394559"/>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822098" y="1205408"/>
            <a:ext cx="7102702" cy="430887"/>
          </a:xfrm>
          <a:prstGeom prst="rect">
            <a:avLst/>
          </a:prstGeom>
          <a:noFill/>
        </p:spPr>
        <p:txBody>
          <a:bodyPr wrap="square" rtlCol="0">
            <a:spAutoFit/>
          </a:bodyPr>
          <a:lstStyle/>
          <a:p>
            <a:r>
              <a:rPr lang="en-IN" sz="2200" b="1" dirty="0"/>
              <a:t>Global’s 2021 pension expense:</a:t>
            </a:r>
          </a:p>
        </p:txBody>
      </p:sp>
      <p:sp>
        <p:nvSpPr>
          <p:cNvPr id="26" name="Slide Number Placeholder 5">
            <a:extLst>
              <a:ext uri="{FF2B5EF4-FFF2-40B4-BE49-F238E27FC236}">
                <a16:creationId xmlns:a16="http://schemas.microsoft.com/office/drawing/2014/main" id="{716794B1-E27F-E146-B13D-18621D39D9A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47</a:t>
            </a:fld>
            <a:endParaRPr lang="en-US" dirty="0"/>
          </a:p>
        </p:txBody>
      </p:sp>
    </p:spTree>
    <p:extLst>
      <p:ext uri="{BB962C8B-B14F-4D97-AF65-F5344CB8AC3E}">
        <p14:creationId xmlns:p14="http://schemas.microsoft.com/office/powerpoint/2010/main" val="301759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6">
                                            <p:txEl>
                                              <p:pRg st="6" end="6"/>
                                            </p:txEl>
                                          </p:spTgt>
                                        </p:tgtEl>
                                        <p:attrNameLst>
                                          <p:attrName>style.visibility</p:attrName>
                                        </p:attrNameLst>
                                      </p:cBhvr>
                                      <p:to>
                                        <p:strVal val="visible"/>
                                      </p:to>
                                    </p:set>
                                    <p:animEffect transition="in" filter="fade">
                                      <p:cBhvr>
                                        <p:cTn id="60" dur="500"/>
                                        <p:tgtEl>
                                          <p:spTgt spid="16">
                                            <p:txEl>
                                              <p:pRg st="6" end="6"/>
                                            </p:txEl>
                                          </p:spTgt>
                                        </p:tgtEl>
                                      </p:cBhvr>
                                    </p:animEffect>
                                  </p:childTnLst>
                                </p:cTn>
                              </p:par>
                            </p:childTnLst>
                          </p:cTn>
                        </p:par>
                        <p:par>
                          <p:cTn id="61" fill="hold">
                            <p:stCondLst>
                              <p:cond delay="500"/>
                            </p:stCondLst>
                            <p:childTnLst>
                              <p:par>
                                <p:cTn id="62" presetID="10" presetClass="entr" presetSubtype="0" fill="hold" nodeType="afterEffect">
                                  <p:stCondLst>
                                    <p:cond delay="0"/>
                                  </p:stCondLst>
                                  <p:childTnLst>
                                    <p:set>
                                      <p:cBhvr>
                                        <p:cTn id="63" dur="1" fill="hold">
                                          <p:stCondLst>
                                            <p:cond delay="0"/>
                                          </p:stCondLst>
                                        </p:cTn>
                                        <p:tgtEl>
                                          <p:spTgt spid="16">
                                            <p:txEl>
                                              <p:pRg st="7" end="7"/>
                                            </p:txEl>
                                          </p:spTgt>
                                        </p:tgtEl>
                                        <p:attrNameLst>
                                          <p:attrName>style.visibility</p:attrName>
                                        </p:attrNameLst>
                                      </p:cBhvr>
                                      <p:to>
                                        <p:strVal val="visible"/>
                                      </p:to>
                                    </p:set>
                                    <p:animEffect transition="in" filter="fade">
                                      <p:cBhvr>
                                        <p:cTn id="64" dur="500"/>
                                        <p:tgtEl>
                                          <p:spTgt spid="16">
                                            <p:txEl>
                                              <p:pRg st="7" end="7"/>
                                            </p:txEl>
                                          </p:spTgt>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16">
                                            <p:txEl>
                                              <p:pRg st="8" end="8"/>
                                            </p:txEl>
                                          </p:spTgt>
                                        </p:tgtEl>
                                        <p:attrNameLst>
                                          <p:attrName>style.visibility</p:attrName>
                                        </p:attrNameLst>
                                      </p:cBhvr>
                                      <p:to>
                                        <p:strVal val="visible"/>
                                      </p:to>
                                    </p:set>
                                    <p:animEffect transition="in" filter="fade">
                                      <p:cBhvr>
                                        <p:cTn id="68" dur="500"/>
                                        <p:tgtEl>
                                          <p:spTgt spid="16">
                                            <p:txEl>
                                              <p:pRg st="8" end="8"/>
                                            </p:txEl>
                                          </p:spTgt>
                                        </p:tgtEl>
                                      </p:cBhvr>
                                    </p:animEffect>
                                  </p:childTnLst>
                                </p:cTn>
                              </p:par>
                            </p:childTnLst>
                          </p:cTn>
                        </p:par>
                        <p:par>
                          <p:cTn id="69" fill="hold">
                            <p:stCondLst>
                              <p:cond delay="1500"/>
                            </p:stCondLst>
                            <p:childTnLst>
                              <p:par>
                                <p:cTn id="70" presetID="22" presetClass="entr" presetSubtype="4" fill="hold" grpId="0" nodeType="after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wipe(down)">
                                      <p:cBhvr>
                                        <p:cTn id="72" dur="500"/>
                                        <p:tgtEl>
                                          <p:spTgt spid="56"/>
                                        </p:tgtEl>
                                      </p:cBhvr>
                                    </p:animEffect>
                                  </p:childTnLst>
                                </p:cTn>
                              </p:par>
                            </p:childTnLst>
                          </p:cTn>
                        </p:par>
                        <p:par>
                          <p:cTn id="73" fill="hold">
                            <p:stCondLst>
                              <p:cond delay="2000"/>
                            </p:stCondLst>
                            <p:childTnLst>
                              <p:par>
                                <p:cTn id="74" presetID="22" presetClass="entr" presetSubtype="4"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down)">
                                      <p:cBhvr>
                                        <p:cTn id="76" dur="500"/>
                                        <p:tgtEl>
                                          <p:spTgt spid="55"/>
                                        </p:tgtEl>
                                      </p:cBhvr>
                                    </p:animEffect>
                                  </p:childTnLst>
                                </p:cTn>
                              </p:par>
                            </p:childTnLst>
                          </p:cTn>
                        </p:par>
                        <p:par>
                          <p:cTn id="77" fill="hold">
                            <p:stCondLst>
                              <p:cond delay="2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500"/>
                                        <p:tgtEl>
                                          <p:spTgt spid="5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0" grpId="0"/>
      <p:bldP spid="41" grpId="0"/>
      <p:bldP spid="42" grpId="0"/>
      <p:bldP spid="44" grpId="0"/>
      <p:bldP spid="45" grpId="0"/>
      <p:bldP spid="46" grpId="0"/>
      <p:bldP spid="47" grpId="0"/>
      <p:bldP spid="48" grpId="0"/>
      <p:bldP spid="49" grpId="0"/>
      <p:bldP spid="53" grpId="0"/>
      <p:bldP spid="54" grpId="0"/>
      <p:bldP spid="56" grpId="0" animBg="1"/>
      <p:bldP spid="57" grpId="0" animBg="1"/>
      <p:bldP spid="2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1193512"/>
          </a:xfrm>
        </p:spPr>
        <p:txBody>
          <a:bodyPr>
            <a:normAutofit/>
          </a:bodyPr>
          <a:lstStyle/>
          <a:p>
            <a:r>
              <a:rPr lang="en-IN" dirty="0"/>
              <a:t> Pension Expense </a:t>
            </a:r>
            <a:r>
              <a:rPr lang="en-IN" sz="2400" dirty="0"/>
              <a:t>(cont. 7)</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337174"/>
          </a:xfrm>
        </p:spPr>
        <p:txBody>
          <a:bodyPr bIns="0">
            <a:normAutofit fontScale="92500" lnSpcReduction="10000"/>
          </a:bodyPr>
          <a:lstStyle/>
          <a:p>
            <a:endParaRPr lang="en-IN" sz="800" dirty="0"/>
          </a:p>
          <a:p>
            <a:pPr marL="0" indent="0">
              <a:buNone/>
            </a:pPr>
            <a:r>
              <a:rPr lang="en-IN" b="1" dirty="0">
                <a:solidFill>
                  <a:srgbClr val="C00000"/>
                </a:solidFill>
              </a:rPr>
              <a:t>4) Amortization of Prior Service Cost</a:t>
            </a:r>
          </a:p>
          <a:p>
            <a:pPr>
              <a:buFont typeface="Wingdings" panose="05000000000000000000" pitchFamily="2" charset="2"/>
              <a:buChar char="§"/>
            </a:pPr>
            <a:r>
              <a:rPr lang="en-IN" dirty="0"/>
              <a:t>Amortized </a:t>
            </a:r>
            <a:r>
              <a:rPr lang="en-IN" b="1" dirty="0">
                <a:solidFill>
                  <a:srgbClr val="C00000"/>
                </a:solidFill>
              </a:rPr>
              <a:t>over the average remaining service life </a:t>
            </a:r>
            <a:r>
              <a:rPr lang="en-IN" dirty="0"/>
              <a:t>of the active employee group</a:t>
            </a:r>
          </a:p>
          <a:p>
            <a:endParaRPr lang="en-IN" dirty="0"/>
          </a:p>
          <a:p>
            <a:endParaRPr lang="en-IN" dirty="0"/>
          </a:p>
          <a:p>
            <a:endParaRPr lang="en-IN" dirty="0"/>
          </a:p>
          <a:p>
            <a:endParaRPr lang="en-IN" dirty="0"/>
          </a:p>
          <a:p>
            <a:endParaRPr lang="en-IN" dirty="0"/>
          </a:p>
          <a:p>
            <a:endParaRPr lang="en-IN" dirty="0"/>
          </a:p>
          <a:p>
            <a:endParaRPr lang="en-IN" dirty="0"/>
          </a:p>
          <a:p>
            <a:r>
              <a:rPr lang="en-IN" dirty="0"/>
              <a:t>Prior service cost is reported as a component of </a:t>
            </a:r>
            <a:r>
              <a:rPr lang="en-IN" b="1" dirty="0">
                <a:solidFill>
                  <a:srgbClr val="C00000"/>
                </a:solidFill>
              </a:rPr>
              <a:t>accumulated other comprehensive income (AOCI)</a:t>
            </a:r>
            <a:endParaRPr lang="en-IN" sz="2200" b="1" dirty="0">
              <a:solidFill>
                <a:srgbClr val="C00000"/>
              </a:solidFill>
            </a:endParaRPr>
          </a:p>
          <a:p>
            <a:pPr lvl="1"/>
            <a:endParaRPr lang="en-US" sz="1600" dirty="0"/>
          </a:p>
          <a:p>
            <a:pPr lvl="1"/>
            <a:endParaRPr lang="en-US" sz="2000" dirty="0"/>
          </a:p>
        </p:txBody>
      </p:sp>
      <p:sp>
        <p:nvSpPr>
          <p:cNvPr id="2" name="TextBox 1"/>
          <p:cNvSpPr txBox="1"/>
          <p:nvPr/>
        </p:nvSpPr>
        <p:spPr>
          <a:xfrm>
            <a:off x="874357" y="2895600"/>
            <a:ext cx="6136043" cy="523220"/>
          </a:xfrm>
          <a:prstGeom prst="rect">
            <a:avLst/>
          </a:prstGeom>
          <a:noFill/>
        </p:spPr>
        <p:txBody>
          <a:bodyPr wrap="square" rtlCol="0">
            <a:spAutoFit/>
          </a:bodyPr>
          <a:lstStyle/>
          <a:p>
            <a:r>
              <a:rPr lang="en-IN" sz="2800" b="1" dirty="0"/>
              <a:t>Amortization of Prior Service Cost:</a:t>
            </a:r>
            <a:endParaRPr lang="en-US" sz="2800" b="1" dirty="0"/>
          </a:p>
        </p:txBody>
      </p:sp>
      <p:sp>
        <p:nvSpPr>
          <p:cNvPr id="8" name="TextBox 7"/>
          <p:cNvSpPr txBox="1"/>
          <p:nvPr/>
        </p:nvSpPr>
        <p:spPr>
          <a:xfrm>
            <a:off x="874357" y="3316397"/>
            <a:ext cx="6136043" cy="523220"/>
          </a:xfrm>
          <a:prstGeom prst="rect">
            <a:avLst/>
          </a:prstGeom>
          <a:noFill/>
        </p:spPr>
        <p:txBody>
          <a:bodyPr wrap="square" rtlCol="0">
            <a:spAutoFit/>
          </a:bodyPr>
          <a:lstStyle/>
          <a:p>
            <a:r>
              <a:rPr lang="en-US" sz="2800" dirty="0"/>
              <a:t>Service cost</a:t>
            </a:r>
          </a:p>
        </p:txBody>
      </p:sp>
      <p:sp>
        <p:nvSpPr>
          <p:cNvPr id="9" name="TextBox 8"/>
          <p:cNvSpPr txBox="1"/>
          <p:nvPr/>
        </p:nvSpPr>
        <p:spPr>
          <a:xfrm>
            <a:off x="874357" y="3699094"/>
            <a:ext cx="6136043" cy="523220"/>
          </a:xfrm>
          <a:prstGeom prst="rect">
            <a:avLst/>
          </a:prstGeom>
          <a:noFill/>
        </p:spPr>
        <p:txBody>
          <a:bodyPr wrap="square" rtlCol="0">
            <a:spAutoFit/>
          </a:bodyPr>
          <a:lstStyle/>
          <a:p>
            <a:r>
              <a:rPr lang="en-US" sz="2800" dirty="0"/>
              <a:t>Interest cost</a:t>
            </a:r>
          </a:p>
        </p:txBody>
      </p:sp>
      <p:sp>
        <p:nvSpPr>
          <p:cNvPr id="10" name="TextBox 9"/>
          <p:cNvSpPr txBox="1"/>
          <p:nvPr/>
        </p:nvSpPr>
        <p:spPr>
          <a:xfrm>
            <a:off x="874357" y="4081791"/>
            <a:ext cx="6136043" cy="523220"/>
          </a:xfrm>
          <a:prstGeom prst="rect">
            <a:avLst/>
          </a:prstGeom>
          <a:noFill/>
        </p:spPr>
        <p:txBody>
          <a:bodyPr wrap="square" rtlCol="0">
            <a:spAutoFit/>
          </a:bodyPr>
          <a:lstStyle/>
          <a:p>
            <a:r>
              <a:rPr lang="en-IN" sz="2800" dirty="0"/>
              <a:t>Expected return on the plan assets</a:t>
            </a:r>
            <a:endParaRPr lang="en-US" sz="2800" dirty="0"/>
          </a:p>
        </p:txBody>
      </p:sp>
      <p:sp>
        <p:nvSpPr>
          <p:cNvPr id="11" name="TextBox 10"/>
          <p:cNvSpPr txBox="1"/>
          <p:nvPr/>
        </p:nvSpPr>
        <p:spPr>
          <a:xfrm>
            <a:off x="874357" y="4464488"/>
            <a:ext cx="6136043" cy="523220"/>
          </a:xfrm>
          <a:prstGeom prst="rect">
            <a:avLst/>
          </a:prstGeom>
          <a:noFill/>
        </p:spPr>
        <p:txBody>
          <a:bodyPr wrap="square" rtlCol="0">
            <a:spAutoFit/>
          </a:bodyPr>
          <a:lstStyle/>
          <a:p>
            <a:r>
              <a:rPr lang="en-IN" sz="2800" b="1" dirty="0">
                <a:solidFill>
                  <a:srgbClr val="C00000"/>
                </a:solidFill>
              </a:rPr>
              <a:t>Amortization of prior service cost–AOCI</a:t>
            </a:r>
            <a:endParaRPr lang="en-US" sz="2800" b="1" dirty="0">
              <a:solidFill>
                <a:srgbClr val="C00000"/>
              </a:solidFill>
            </a:endParaRPr>
          </a:p>
        </p:txBody>
      </p:sp>
      <p:sp>
        <p:nvSpPr>
          <p:cNvPr id="12" name="TextBox 11"/>
          <p:cNvSpPr txBox="1"/>
          <p:nvPr/>
        </p:nvSpPr>
        <p:spPr>
          <a:xfrm>
            <a:off x="874357" y="4847185"/>
            <a:ext cx="6136043" cy="523220"/>
          </a:xfrm>
          <a:prstGeom prst="rect">
            <a:avLst/>
          </a:prstGeom>
          <a:noFill/>
        </p:spPr>
        <p:txBody>
          <a:bodyPr wrap="square" rtlCol="0">
            <a:spAutoFit/>
          </a:bodyPr>
          <a:lstStyle/>
          <a:p>
            <a:r>
              <a:rPr lang="en-IN" sz="2800" dirty="0"/>
              <a:t>Amortization of net loss–AOCI</a:t>
            </a:r>
            <a:endParaRPr lang="en-US" sz="2800" dirty="0"/>
          </a:p>
        </p:txBody>
      </p:sp>
      <p:sp>
        <p:nvSpPr>
          <p:cNvPr id="13" name="TextBox 12"/>
          <p:cNvSpPr txBox="1"/>
          <p:nvPr/>
        </p:nvSpPr>
        <p:spPr>
          <a:xfrm>
            <a:off x="1179157" y="5229880"/>
            <a:ext cx="6136043" cy="523220"/>
          </a:xfrm>
          <a:prstGeom prst="rect">
            <a:avLst/>
          </a:prstGeom>
          <a:noFill/>
        </p:spPr>
        <p:txBody>
          <a:bodyPr wrap="square" rtlCol="0">
            <a:spAutoFit/>
          </a:bodyPr>
          <a:lstStyle/>
          <a:p>
            <a:r>
              <a:rPr lang="en-IN" sz="2800" dirty="0"/>
              <a:t>2021 Pension expense</a:t>
            </a:r>
            <a:endParaRPr lang="en-US" sz="2800" dirty="0"/>
          </a:p>
        </p:txBody>
      </p:sp>
      <p:sp>
        <p:nvSpPr>
          <p:cNvPr id="3" name="Rectangle 2"/>
          <p:cNvSpPr/>
          <p:nvPr/>
        </p:nvSpPr>
        <p:spPr>
          <a:xfrm>
            <a:off x="6762246" y="2895600"/>
            <a:ext cx="2153154" cy="523220"/>
          </a:xfrm>
          <a:prstGeom prst="rect">
            <a:avLst/>
          </a:prstGeom>
        </p:spPr>
        <p:txBody>
          <a:bodyPr wrap="none">
            <a:spAutoFit/>
          </a:bodyPr>
          <a:lstStyle/>
          <a:p>
            <a:r>
              <a:rPr lang="en-US" sz="2800" dirty="0"/>
              <a:t>($ in millions)</a:t>
            </a:r>
          </a:p>
        </p:txBody>
      </p:sp>
      <p:sp>
        <p:nvSpPr>
          <p:cNvPr id="4" name="Rectangle 3"/>
          <p:cNvSpPr/>
          <p:nvPr/>
        </p:nvSpPr>
        <p:spPr>
          <a:xfrm>
            <a:off x="7420507" y="3307834"/>
            <a:ext cx="732893" cy="523220"/>
          </a:xfrm>
          <a:prstGeom prst="rect">
            <a:avLst/>
          </a:prstGeom>
        </p:spPr>
        <p:txBody>
          <a:bodyPr wrap="none">
            <a:spAutoFit/>
          </a:bodyPr>
          <a:lstStyle/>
          <a:p>
            <a:pPr algn="r"/>
            <a:r>
              <a:rPr lang="en-US" sz="2800" dirty="0"/>
              <a:t>$41</a:t>
            </a:r>
          </a:p>
        </p:txBody>
      </p:sp>
      <p:sp>
        <p:nvSpPr>
          <p:cNvPr id="17" name="Rectangle 16"/>
          <p:cNvSpPr/>
          <p:nvPr/>
        </p:nvSpPr>
        <p:spPr>
          <a:xfrm>
            <a:off x="7603249" y="3718580"/>
            <a:ext cx="550151" cy="523220"/>
          </a:xfrm>
          <a:prstGeom prst="rect">
            <a:avLst/>
          </a:prstGeom>
        </p:spPr>
        <p:txBody>
          <a:bodyPr wrap="none">
            <a:spAutoFit/>
          </a:bodyPr>
          <a:lstStyle/>
          <a:p>
            <a:pPr algn="r"/>
            <a:r>
              <a:rPr lang="en-US" sz="2800" dirty="0"/>
              <a:t>24</a:t>
            </a:r>
          </a:p>
        </p:txBody>
      </p:sp>
      <p:sp>
        <p:nvSpPr>
          <p:cNvPr id="18" name="Rectangle 17"/>
          <p:cNvSpPr/>
          <p:nvPr/>
        </p:nvSpPr>
        <p:spPr>
          <a:xfrm>
            <a:off x="7499541" y="4099580"/>
            <a:ext cx="768159" cy="523220"/>
          </a:xfrm>
          <a:prstGeom prst="rect">
            <a:avLst/>
          </a:prstGeom>
        </p:spPr>
        <p:txBody>
          <a:bodyPr wrap="none">
            <a:spAutoFit/>
          </a:bodyPr>
          <a:lstStyle/>
          <a:p>
            <a:pPr algn="r"/>
            <a:r>
              <a:rPr lang="en-US" sz="2800" dirty="0"/>
              <a:t>(27)</a:t>
            </a:r>
          </a:p>
        </p:txBody>
      </p:sp>
      <p:sp>
        <p:nvSpPr>
          <p:cNvPr id="19" name="Rectangle 18"/>
          <p:cNvSpPr/>
          <p:nvPr/>
        </p:nvSpPr>
        <p:spPr>
          <a:xfrm>
            <a:off x="7785992" y="4470400"/>
            <a:ext cx="367408" cy="523220"/>
          </a:xfrm>
          <a:prstGeom prst="rect">
            <a:avLst/>
          </a:prstGeom>
        </p:spPr>
        <p:txBody>
          <a:bodyPr wrap="none">
            <a:spAutoFit/>
          </a:bodyPr>
          <a:lstStyle/>
          <a:p>
            <a:pPr algn="r"/>
            <a:r>
              <a:rPr lang="en-US" sz="2800" b="1" dirty="0">
                <a:solidFill>
                  <a:srgbClr val="C00000"/>
                </a:solidFill>
              </a:rPr>
              <a:t>4</a:t>
            </a:r>
          </a:p>
        </p:txBody>
      </p:sp>
      <p:sp>
        <p:nvSpPr>
          <p:cNvPr id="20" name="Rectangle 19"/>
          <p:cNvSpPr/>
          <p:nvPr/>
        </p:nvSpPr>
        <p:spPr>
          <a:xfrm>
            <a:off x="7785992" y="4838700"/>
            <a:ext cx="367408" cy="523220"/>
          </a:xfrm>
          <a:prstGeom prst="rect">
            <a:avLst/>
          </a:prstGeom>
        </p:spPr>
        <p:txBody>
          <a:bodyPr wrap="none">
            <a:spAutoFit/>
          </a:bodyPr>
          <a:lstStyle/>
          <a:p>
            <a:pPr algn="r"/>
            <a:r>
              <a:rPr lang="en-US" sz="2800" dirty="0"/>
              <a:t>1</a:t>
            </a:r>
          </a:p>
        </p:txBody>
      </p:sp>
      <p:sp>
        <p:nvSpPr>
          <p:cNvPr id="21" name="Rectangle 20"/>
          <p:cNvSpPr/>
          <p:nvPr/>
        </p:nvSpPr>
        <p:spPr>
          <a:xfrm>
            <a:off x="7433207" y="5242580"/>
            <a:ext cx="732893" cy="523220"/>
          </a:xfrm>
          <a:prstGeom prst="rect">
            <a:avLst/>
          </a:prstGeom>
        </p:spPr>
        <p:txBody>
          <a:bodyPr wrap="none">
            <a:spAutoFit/>
          </a:bodyPr>
          <a:lstStyle/>
          <a:p>
            <a:pPr algn="r"/>
            <a:r>
              <a:rPr lang="en-US" sz="2800" dirty="0"/>
              <a:t>$43</a:t>
            </a:r>
          </a:p>
        </p:txBody>
      </p:sp>
      <p:cxnSp>
        <p:nvCxnSpPr>
          <p:cNvPr id="14" name="Straight Connector 13"/>
          <p:cNvCxnSpPr/>
          <p:nvPr/>
        </p:nvCxnSpPr>
        <p:spPr>
          <a:xfrm>
            <a:off x="913316" y="3378200"/>
            <a:ext cx="79151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423150" y="53086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423150" y="56642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23150" y="57150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28" idx="2"/>
          </p:cNvCxnSpPr>
          <p:nvPr/>
        </p:nvCxnSpPr>
        <p:spPr>
          <a:xfrm>
            <a:off x="4768453" y="2819400"/>
            <a:ext cx="3017539" cy="1906698"/>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007170" y="912008"/>
            <a:ext cx="3771901" cy="461665"/>
          </a:xfrm>
          <a:prstGeom prst="rect">
            <a:avLst/>
          </a:prstGeom>
          <a:solidFill>
            <a:schemeClr val="accent5">
              <a:lumMod val="20000"/>
              <a:lumOff val="80000"/>
            </a:schemeClr>
          </a:solidFill>
          <a:ln w="12700">
            <a:solidFill>
              <a:schemeClr val="tx2">
                <a:lumMod val="75000"/>
              </a:schemeClr>
            </a:solidFill>
          </a:ln>
        </p:spPr>
        <p:txBody>
          <a:bodyPr wrap="square" rtlCol="0">
            <a:spAutoFit/>
          </a:bodyPr>
          <a:lstStyle/>
          <a:p>
            <a:pPr algn="ctr"/>
            <a:r>
              <a:rPr lang="en-US" sz="2400" dirty="0"/>
              <a:t>$60 million ÷ </a:t>
            </a:r>
            <a:r>
              <a:rPr lang="en-IN" sz="2400" dirty="0"/>
              <a:t>15 years </a:t>
            </a:r>
            <a:endParaRPr lang="en-US" sz="2400" dirty="0"/>
          </a:p>
        </p:txBody>
      </p:sp>
      <p:sp>
        <p:nvSpPr>
          <p:cNvPr id="28" name="Rectangle 27"/>
          <p:cNvSpPr/>
          <p:nvPr/>
        </p:nvSpPr>
        <p:spPr>
          <a:xfrm>
            <a:off x="762000" y="1595005"/>
            <a:ext cx="8012906" cy="1224395"/>
          </a:xfrm>
          <a:prstGeom prst="rect">
            <a:avLst/>
          </a:prstGeom>
          <a:noFill/>
          <a:ln w="28575"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p:cNvCxnSpPr/>
          <p:nvPr/>
        </p:nvCxnSpPr>
        <p:spPr>
          <a:xfrm flipV="1">
            <a:off x="6762246" y="1431679"/>
            <a:ext cx="658261" cy="746371"/>
          </a:xfrm>
          <a:prstGeom prst="straightConnector1">
            <a:avLst/>
          </a:prstGeom>
          <a:ln w="28575"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Slide Number Placeholder 5">
            <a:extLst>
              <a:ext uri="{FF2B5EF4-FFF2-40B4-BE49-F238E27FC236}">
                <a16:creationId xmlns:a16="http://schemas.microsoft.com/office/drawing/2014/main" id="{43CF3F35-1F6B-5C4C-8A1A-FB73E8169FF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48</a:t>
            </a:fld>
            <a:endParaRPr lang="en-US" dirty="0"/>
          </a:p>
        </p:txBody>
      </p:sp>
    </p:spTree>
    <p:extLst>
      <p:ext uri="{BB962C8B-B14F-4D97-AF65-F5344CB8AC3E}">
        <p14:creationId xmlns:p14="http://schemas.microsoft.com/office/powerpoint/2010/main" val="351882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par>
                                <p:cTn id="55" presetID="10"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down)">
                                      <p:cBhvr>
                                        <p:cTn id="70" dur="500"/>
                                        <p:tgtEl>
                                          <p:spTgt spid="23"/>
                                        </p:tgtEl>
                                      </p:cBhvr>
                                    </p:animEffect>
                                  </p:childTnLst>
                                </p:cTn>
                              </p:par>
                            </p:childTnLst>
                          </p:cTn>
                        </p:par>
                        <p:par>
                          <p:cTn id="71" fill="hold">
                            <p:stCondLst>
                              <p:cond delay="1000"/>
                            </p:stCondLst>
                            <p:childTnLst>
                              <p:par>
                                <p:cTn id="72" presetID="22" presetClass="entr" presetSubtype="4"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wipe(down)">
                                      <p:cBhvr>
                                        <p:cTn id="74" dur="500"/>
                                        <p:tgtEl>
                                          <p:spTgt spid="28"/>
                                        </p:tgtEl>
                                      </p:cBhvr>
                                    </p:animEffect>
                                  </p:childTnLst>
                                </p:cTn>
                              </p:par>
                            </p:childTnLst>
                          </p:cTn>
                        </p:par>
                        <p:par>
                          <p:cTn id="75" fill="hold">
                            <p:stCondLst>
                              <p:cond delay="1500"/>
                            </p:stCondLst>
                            <p:childTnLst>
                              <p:par>
                                <p:cTn id="76" presetID="22" presetClass="entr" presetSubtype="4"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500"/>
                                        <p:tgtEl>
                                          <p:spTgt spid="31"/>
                                        </p:tgtEl>
                                      </p:cBhvr>
                                    </p:animEffect>
                                  </p:childTnLst>
                                </p:cTn>
                              </p:par>
                            </p:childTnLst>
                          </p:cTn>
                        </p:par>
                        <p:par>
                          <p:cTn id="79" fill="hold">
                            <p:stCondLst>
                              <p:cond delay="2000"/>
                            </p:stCondLst>
                            <p:childTnLst>
                              <p:par>
                                <p:cTn id="80" presetID="22" presetClass="entr" presetSubtype="4" fill="hold" grpId="0" nodeType="afterEffect">
                                  <p:stCondLst>
                                    <p:cond delay="0"/>
                                  </p:stCondLst>
                                  <p:childTnLst>
                                    <p:set>
                                      <p:cBhvr>
                                        <p:cTn id="81" dur="1" fill="hold">
                                          <p:stCondLst>
                                            <p:cond delay="0"/>
                                          </p:stCondLst>
                                        </p:cTn>
                                        <p:tgtEl>
                                          <p:spTgt spid="27"/>
                                        </p:tgtEl>
                                        <p:attrNameLst>
                                          <p:attrName>style.visibility</p:attrName>
                                        </p:attrNameLst>
                                      </p:cBhvr>
                                      <p:to>
                                        <p:strVal val="visible"/>
                                      </p:to>
                                    </p:set>
                                    <p:animEffect transition="in" filter="wipe(down)">
                                      <p:cBhvr>
                                        <p:cTn id="82" dur="500"/>
                                        <p:tgtEl>
                                          <p:spTgt spid="27"/>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3"/>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8"/>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31"/>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0" presetClass="entr" presetSubtype="0" fill="hold" nodeType="withEffect">
                                  <p:stCondLst>
                                    <p:cond delay="0"/>
                                  </p:stCondLst>
                                  <p:childTnLst>
                                    <p:set>
                                      <p:cBhvr>
                                        <p:cTn id="94" dur="1" fill="hold">
                                          <p:stCondLst>
                                            <p:cond delay="0"/>
                                          </p:stCondLst>
                                        </p:cTn>
                                        <p:tgtEl>
                                          <p:spTgt spid="16">
                                            <p:txEl>
                                              <p:pRg st="10" end="10"/>
                                            </p:txEl>
                                          </p:spTgt>
                                        </p:tgtEl>
                                        <p:attrNameLst>
                                          <p:attrName>style.visibility</p:attrName>
                                        </p:attrNameLst>
                                      </p:cBhvr>
                                      <p:to>
                                        <p:strVal val="visible"/>
                                      </p:to>
                                    </p:set>
                                    <p:animEffect transition="in" filter="fade">
                                      <p:cBhvr>
                                        <p:cTn id="95" dur="500"/>
                                        <p:tgtEl>
                                          <p:spTgt spid="1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3" grpId="0"/>
      <p:bldP spid="4" grpId="0"/>
      <p:bldP spid="17" grpId="0"/>
      <p:bldP spid="18" grpId="0"/>
      <p:bldP spid="19" grpId="0"/>
      <p:bldP spid="20" grpId="0"/>
      <p:bldP spid="21" grpId="0"/>
      <p:bldP spid="27" grpId="0" animBg="1"/>
      <p:bldP spid="27" grpId="1" animBg="1"/>
      <p:bldP spid="28" grpId="0" animBg="1"/>
      <p:bldP spid="28"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Pension Expense </a:t>
            </a:r>
            <a:r>
              <a:rPr lang="en-IN" sz="2400" dirty="0"/>
              <a:t>(cont. 8)</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62000" y="1219200"/>
            <a:ext cx="8013600" cy="5413374"/>
          </a:xfrm>
          <a:solidFill>
            <a:schemeClr val="bg1"/>
          </a:solidFill>
        </p:spPr>
        <p:txBody>
          <a:bodyPr>
            <a:normAutofit/>
          </a:bodyPr>
          <a:lstStyle/>
          <a:p>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solidFill>
                <a:schemeClr val="tx1">
                  <a:lumMod val="85000"/>
                  <a:lumOff val="15000"/>
                </a:schemeClr>
              </a:solidFill>
            </a:endParaRPr>
          </a:p>
          <a:p>
            <a:endParaRPr lang="en-US" dirty="0"/>
          </a:p>
          <a:p>
            <a:r>
              <a:rPr lang="en-US" dirty="0"/>
              <a:t>The prior service cost balance in AOCI declines by the amortization each year</a:t>
            </a:r>
          </a:p>
        </p:txBody>
      </p:sp>
      <p:sp>
        <p:nvSpPr>
          <p:cNvPr id="2" name="TextBox 1"/>
          <p:cNvSpPr txBox="1"/>
          <p:nvPr/>
        </p:nvSpPr>
        <p:spPr>
          <a:xfrm>
            <a:off x="603758" y="1158874"/>
            <a:ext cx="5410200" cy="523220"/>
          </a:xfrm>
          <a:prstGeom prst="rect">
            <a:avLst/>
          </a:prstGeom>
          <a:noFill/>
        </p:spPr>
        <p:txBody>
          <a:bodyPr wrap="square" rtlCol="0">
            <a:spAutoFit/>
          </a:bodyPr>
          <a:lstStyle/>
          <a:p>
            <a:r>
              <a:rPr lang="en-US" sz="2800" b="1" dirty="0">
                <a:solidFill>
                  <a:srgbClr val="C00000"/>
                </a:solidFill>
              </a:rPr>
              <a:t>Prior Service Cost–AOCI</a:t>
            </a:r>
          </a:p>
        </p:txBody>
      </p:sp>
      <p:sp>
        <p:nvSpPr>
          <p:cNvPr id="10" name="TextBox 9"/>
          <p:cNvSpPr txBox="1"/>
          <p:nvPr/>
        </p:nvSpPr>
        <p:spPr>
          <a:xfrm>
            <a:off x="603758" y="1606767"/>
            <a:ext cx="6546342" cy="523220"/>
          </a:xfrm>
          <a:prstGeom prst="rect">
            <a:avLst/>
          </a:prstGeom>
          <a:noFill/>
        </p:spPr>
        <p:txBody>
          <a:bodyPr wrap="square" rtlCol="0">
            <a:spAutoFit/>
          </a:bodyPr>
          <a:lstStyle/>
          <a:p>
            <a:r>
              <a:rPr lang="en-IN" sz="2800" dirty="0"/>
              <a:t>Prior service cost at the beginning of 2021</a:t>
            </a:r>
          </a:p>
        </p:txBody>
      </p:sp>
      <p:sp>
        <p:nvSpPr>
          <p:cNvPr id="11" name="TextBox 10"/>
          <p:cNvSpPr txBox="1"/>
          <p:nvPr/>
        </p:nvSpPr>
        <p:spPr>
          <a:xfrm>
            <a:off x="603758" y="1991161"/>
            <a:ext cx="6546342" cy="523220"/>
          </a:xfrm>
          <a:prstGeom prst="rect">
            <a:avLst/>
          </a:prstGeom>
          <a:noFill/>
        </p:spPr>
        <p:txBody>
          <a:bodyPr wrap="square" rtlCol="0">
            <a:spAutoFit/>
          </a:bodyPr>
          <a:lstStyle/>
          <a:p>
            <a:r>
              <a:rPr lang="en-IN" sz="2800" dirty="0"/>
              <a:t>   Less: 2021 amortization</a:t>
            </a:r>
          </a:p>
        </p:txBody>
      </p:sp>
      <p:sp>
        <p:nvSpPr>
          <p:cNvPr id="12" name="TextBox 11"/>
          <p:cNvSpPr txBox="1"/>
          <p:nvPr/>
        </p:nvSpPr>
        <p:spPr>
          <a:xfrm>
            <a:off x="603758" y="2413654"/>
            <a:ext cx="6546342" cy="523220"/>
          </a:xfrm>
          <a:prstGeom prst="rect">
            <a:avLst/>
          </a:prstGeom>
          <a:noFill/>
        </p:spPr>
        <p:txBody>
          <a:bodyPr wrap="square" rtlCol="0">
            <a:spAutoFit/>
          </a:bodyPr>
          <a:lstStyle/>
          <a:p>
            <a:r>
              <a:rPr lang="en-IN" sz="2800" dirty="0"/>
              <a:t>Prior service cost at the end of 2021</a:t>
            </a:r>
          </a:p>
        </p:txBody>
      </p:sp>
      <p:sp>
        <p:nvSpPr>
          <p:cNvPr id="13" name="Rectangle 12"/>
          <p:cNvSpPr/>
          <p:nvPr/>
        </p:nvSpPr>
        <p:spPr>
          <a:xfrm>
            <a:off x="6978146" y="1158874"/>
            <a:ext cx="2153154" cy="523220"/>
          </a:xfrm>
          <a:prstGeom prst="rect">
            <a:avLst/>
          </a:prstGeom>
        </p:spPr>
        <p:txBody>
          <a:bodyPr wrap="none">
            <a:spAutoFit/>
          </a:bodyPr>
          <a:lstStyle/>
          <a:p>
            <a:r>
              <a:rPr lang="en-US" sz="2800" dirty="0"/>
              <a:t>($ in millions)</a:t>
            </a:r>
            <a:endParaRPr lang="en-US" sz="3600" dirty="0"/>
          </a:p>
        </p:txBody>
      </p:sp>
      <p:sp>
        <p:nvSpPr>
          <p:cNvPr id="14" name="Rectangle 13"/>
          <p:cNvSpPr/>
          <p:nvPr/>
        </p:nvSpPr>
        <p:spPr>
          <a:xfrm>
            <a:off x="7687207" y="1609208"/>
            <a:ext cx="732893" cy="523220"/>
          </a:xfrm>
          <a:prstGeom prst="rect">
            <a:avLst/>
          </a:prstGeom>
        </p:spPr>
        <p:txBody>
          <a:bodyPr wrap="none">
            <a:spAutoFit/>
          </a:bodyPr>
          <a:lstStyle/>
          <a:p>
            <a:pPr algn="r"/>
            <a:r>
              <a:rPr lang="en-US" sz="2800" dirty="0"/>
              <a:t>$56</a:t>
            </a:r>
          </a:p>
        </p:txBody>
      </p:sp>
      <p:sp>
        <p:nvSpPr>
          <p:cNvPr id="15" name="Rectangle 14"/>
          <p:cNvSpPr/>
          <p:nvPr/>
        </p:nvSpPr>
        <p:spPr>
          <a:xfrm>
            <a:off x="7931088" y="1994554"/>
            <a:ext cx="591829" cy="523220"/>
          </a:xfrm>
          <a:prstGeom prst="rect">
            <a:avLst/>
          </a:prstGeom>
        </p:spPr>
        <p:txBody>
          <a:bodyPr wrap="none">
            <a:spAutoFit/>
          </a:bodyPr>
          <a:lstStyle/>
          <a:p>
            <a:pPr algn="r"/>
            <a:r>
              <a:rPr lang="en-US" sz="2800" b="1" dirty="0">
                <a:solidFill>
                  <a:srgbClr val="C00000"/>
                </a:solidFill>
              </a:rPr>
              <a:t>(4)</a:t>
            </a:r>
          </a:p>
        </p:txBody>
      </p:sp>
      <p:sp>
        <p:nvSpPr>
          <p:cNvPr id="17" name="Rectangle 16"/>
          <p:cNvSpPr/>
          <p:nvPr/>
        </p:nvSpPr>
        <p:spPr>
          <a:xfrm>
            <a:off x="7687207" y="2413654"/>
            <a:ext cx="732893" cy="523220"/>
          </a:xfrm>
          <a:prstGeom prst="rect">
            <a:avLst/>
          </a:prstGeom>
        </p:spPr>
        <p:txBody>
          <a:bodyPr wrap="none">
            <a:spAutoFit/>
          </a:bodyPr>
          <a:lstStyle/>
          <a:p>
            <a:pPr algn="r"/>
            <a:r>
              <a:rPr lang="en-US" sz="2800" dirty="0"/>
              <a:t>$52</a:t>
            </a:r>
          </a:p>
        </p:txBody>
      </p:sp>
      <p:cxnSp>
        <p:nvCxnSpPr>
          <p:cNvPr id="18" name="Straight Connector 17"/>
          <p:cNvCxnSpPr/>
          <p:nvPr/>
        </p:nvCxnSpPr>
        <p:spPr>
          <a:xfrm>
            <a:off x="685400" y="1654174"/>
            <a:ext cx="8318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51465" y="2466974"/>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651465" y="2835274"/>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51465" y="2886074"/>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49300" y="3558873"/>
            <a:ext cx="7764873" cy="1246909"/>
          </a:xfrm>
          <a:prstGeom prst="rect">
            <a:avLst/>
          </a:prstGeom>
          <a:noFill/>
          <a:ln w="28575" cmpd="sng">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a:stCxn id="22" idx="0"/>
          </p:cNvCxnSpPr>
          <p:nvPr/>
        </p:nvCxnSpPr>
        <p:spPr>
          <a:xfrm flipV="1">
            <a:off x="4631737" y="2299494"/>
            <a:ext cx="3070460" cy="1259379"/>
          </a:xfrm>
          <a:prstGeom prst="straightConnector1">
            <a:avLst/>
          </a:prstGeom>
          <a:ln w="28575" cmpd="sng">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3" name="Slide Number Placeholder 5">
            <a:extLst>
              <a:ext uri="{FF2B5EF4-FFF2-40B4-BE49-F238E27FC236}">
                <a16:creationId xmlns:a16="http://schemas.microsoft.com/office/drawing/2014/main" id="{70ED8757-7EC5-5341-9A56-9DDF00777E7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49</a:t>
            </a:fld>
            <a:endParaRPr lang="en-US" dirty="0"/>
          </a:p>
        </p:txBody>
      </p:sp>
    </p:spTree>
    <p:extLst>
      <p:ext uri="{BB962C8B-B14F-4D97-AF65-F5344CB8AC3E}">
        <p14:creationId xmlns:p14="http://schemas.microsoft.com/office/powerpoint/2010/main" val="39855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5" end="5"/>
                                            </p:txEl>
                                          </p:spTgt>
                                        </p:tgtEl>
                                        <p:attrNameLst>
                                          <p:attrName>style.visibility</p:attrName>
                                        </p:attrNameLst>
                                      </p:cBhvr>
                                      <p:to>
                                        <p:strVal val="visible"/>
                                      </p:to>
                                    </p:set>
                                    <p:animEffect transition="in" filter="fade">
                                      <p:cBhvr>
                                        <p:cTn id="45" dur="500"/>
                                        <p:tgtEl>
                                          <p:spTgt spid="16">
                                            <p:txEl>
                                              <p:pRg st="5" end="5"/>
                                            </p:txEl>
                                          </p:spTgt>
                                        </p:tgtEl>
                                      </p:cBhvr>
                                    </p:animEffect>
                                  </p:childTnLst>
                                </p:cTn>
                              </p:par>
                            </p:childTnLst>
                          </p:cTn>
                        </p:par>
                        <p:par>
                          <p:cTn id="46" fill="hold">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par>
                          <p:cTn id="50" fill="hold">
                            <p:stCondLst>
                              <p:cond delay="1000"/>
                            </p:stCondLst>
                            <p:childTnLst>
                              <p:par>
                                <p:cTn id="51" presetID="22" presetClass="entr" presetSubtype="4"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down)">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P spid="17"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a:t>Defined Contribution and</a:t>
            </a:r>
            <a:br>
              <a:rPr lang="en-IN" dirty="0"/>
            </a:br>
            <a:r>
              <a:rPr lang="en-IN" dirty="0"/>
              <a:t>Defined Benefit Pension Plans</a:t>
            </a:r>
            <a:endParaRPr lang="en-US" dirty="0"/>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280505" y="1371600"/>
            <a:ext cx="5415695" cy="5105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0"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5" name="Slide Number Placeholder 5">
            <a:extLst>
              <a:ext uri="{FF2B5EF4-FFF2-40B4-BE49-F238E27FC236}">
                <a16:creationId xmlns:a16="http://schemas.microsoft.com/office/drawing/2014/main" id="{A72ED9B4-ADDD-4149-BC40-C4FFD3005D6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5</a:t>
            </a:fld>
            <a:endParaRPr lang="en-US" dirty="0"/>
          </a:p>
        </p:txBody>
      </p:sp>
    </p:spTree>
    <p:extLst>
      <p:ext uri="{BB962C8B-B14F-4D97-AF65-F5344CB8AC3E}">
        <p14:creationId xmlns:p14="http://schemas.microsoft.com/office/powerpoint/2010/main" val="41534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Pension Expense </a:t>
            </a:r>
            <a:r>
              <a:rPr lang="en-IN" sz="2400" dirty="0"/>
              <a:t>(concluded)</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4803774"/>
          </a:xfrm>
        </p:spPr>
        <p:txBody>
          <a:bodyPr>
            <a:normAutofit/>
          </a:bodyPr>
          <a:lstStyle/>
          <a:p>
            <a:pPr marL="0" indent="0">
              <a:buNone/>
            </a:pPr>
            <a:r>
              <a:rPr lang="en-US" b="1" dirty="0">
                <a:solidFill>
                  <a:srgbClr val="C00000"/>
                </a:solidFill>
              </a:rPr>
              <a:t>5) </a:t>
            </a:r>
            <a:r>
              <a:rPr lang="en-IN" b="1" dirty="0">
                <a:solidFill>
                  <a:srgbClr val="C00000"/>
                </a:solidFill>
              </a:rPr>
              <a:t>Amortization of a Net Loss or Net Gain</a:t>
            </a:r>
          </a:p>
          <a:p>
            <a:r>
              <a:rPr lang="en-US" dirty="0"/>
              <a:t>Gains and losses are reported as </a:t>
            </a:r>
            <a:r>
              <a:rPr lang="en-US" b="1" dirty="0">
                <a:solidFill>
                  <a:srgbClr val="C00000"/>
                </a:solidFill>
              </a:rPr>
              <a:t>OCI</a:t>
            </a:r>
            <a:r>
              <a:rPr lang="en-US" dirty="0">
                <a:solidFill>
                  <a:srgbClr val="C00000"/>
                </a:solidFill>
              </a:rPr>
              <a:t> </a:t>
            </a:r>
            <a:r>
              <a:rPr lang="en-US" dirty="0"/>
              <a:t>in the statement of </a:t>
            </a:r>
            <a:r>
              <a:rPr lang="en-IN" dirty="0"/>
              <a:t>comprehensive income </a:t>
            </a:r>
            <a:r>
              <a:rPr lang="en-US" b="1" dirty="0">
                <a:solidFill>
                  <a:srgbClr val="C00000"/>
                </a:solidFill>
              </a:rPr>
              <a:t>as they occur </a:t>
            </a:r>
          </a:p>
          <a:p>
            <a:r>
              <a:rPr lang="en-US" dirty="0"/>
              <a:t>Gains and losses</a:t>
            </a:r>
            <a:r>
              <a:rPr lang="en-IN" dirty="0"/>
              <a:t> (net of subsequent amortization) </a:t>
            </a:r>
            <a:r>
              <a:rPr lang="en-IN" b="1" dirty="0">
                <a:solidFill>
                  <a:srgbClr val="C00000"/>
                </a:solidFill>
              </a:rPr>
              <a:t>accumulate</a:t>
            </a:r>
            <a:r>
              <a:rPr lang="en-IN" dirty="0"/>
              <a:t> as a net loss–AOCI or a net gain–AOCI, depending on whether we have greater losses or gains over time</a:t>
            </a:r>
          </a:p>
          <a:p>
            <a:endParaRPr lang="en-IN" b="1" dirty="0">
              <a:solidFill>
                <a:schemeClr val="accent1">
                  <a:lumMod val="50000"/>
                </a:schemeClr>
              </a:solidFill>
            </a:endParaRPr>
          </a:p>
          <a:p>
            <a:endParaRPr lang="en-IN" b="1" dirty="0">
              <a:solidFill>
                <a:schemeClr val="accent1">
                  <a:lumMod val="50000"/>
                </a:schemeClr>
              </a:solidFill>
            </a:endParaRPr>
          </a:p>
          <a:p>
            <a:endParaRPr lang="en-IN" b="1" dirty="0">
              <a:solidFill>
                <a:schemeClr val="accent1">
                  <a:lumMod val="50000"/>
                </a:schemeClr>
              </a:solidFill>
            </a:endParaRPr>
          </a:p>
          <a:p>
            <a:endParaRPr lang="en-US" b="1" dirty="0">
              <a:solidFill>
                <a:schemeClr val="accent1">
                  <a:lumMod val="50000"/>
                </a:schemeClr>
              </a:solidFill>
            </a:endParaRPr>
          </a:p>
        </p:txBody>
      </p:sp>
      <p:sp>
        <p:nvSpPr>
          <p:cNvPr id="2" name="TextBox 1"/>
          <p:cNvSpPr txBox="1"/>
          <p:nvPr/>
        </p:nvSpPr>
        <p:spPr>
          <a:xfrm>
            <a:off x="990600" y="5181600"/>
            <a:ext cx="8001000" cy="1292662"/>
          </a:xfrm>
          <a:prstGeom prst="rect">
            <a:avLst/>
          </a:prstGeom>
          <a:noFill/>
        </p:spPr>
        <p:txBody>
          <a:bodyPr wrap="square" rtlCol="0">
            <a:spAutoFit/>
          </a:bodyPr>
          <a:lstStyle/>
          <a:p>
            <a:r>
              <a:rPr lang="en-US" sz="2600" dirty="0"/>
              <a:t>We report this amount in the balance sheet as a part of </a:t>
            </a:r>
            <a:r>
              <a:rPr lang="en-US" sz="2600" i="1" dirty="0"/>
              <a:t>accumulated other comprehensive income </a:t>
            </a:r>
            <a:r>
              <a:rPr lang="en-US" sz="2600" b="1" dirty="0">
                <a:solidFill>
                  <a:srgbClr val="C00000"/>
                </a:solidFill>
              </a:rPr>
              <a:t>(AOCI)</a:t>
            </a:r>
            <a:r>
              <a:rPr lang="en-US" sz="2600" dirty="0"/>
              <a:t>, a shareholders’ equity account</a:t>
            </a:r>
          </a:p>
        </p:txBody>
      </p:sp>
      <p:cxnSp>
        <p:nvCxnSpPr>
          <p:cNvPr id="4" name="Straight Arrow Connector 3"/>
          <p:cNvCxnSpPr/>
          <p:nvPr/>
        </p:nvCxnSpPr>
        <p:spPr>
          <a:xfrm>
            <a:off x="4724400" y="4114800"/>
            <a:ext cx="0" cy="1066800"/>
          </a:xfrm>
          <a:prstGeom prst="straightConnector1">
            <a:avLst/>
          </a:prstGeom>
          <a:ln w="28575" cmpd="sng">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C5BF3F09-1826-1548-B670-8FB6DDB691D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50</a:t>
            </a:fld>
            <a:endParaRPr lang="en-US" dirty="0"/>
          </a:p>
        </p:txBody>
      </p:sp>
    </p:spTree>
    <p:extLst>
      <p:ext uri="{BB962C8B-B14F-4D97-AF65-F5344CB8AC3E}">
        <p14:creationId xmlns:p14="http://schemas.microsoft.com/office/powerpoint/2010/main" val="4183219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algn="ctr" eaLnBrk="1" hangingPunct="1"/>
            <a:r>
              <a:rPr lang="en-US" altLang="en-US" sz="3200" b="1" dirty="0"/>
              <a:t>Concept Check: Reporting Gains and Losses</a:t>
            </a:r>
          </a:p>
        </p:txBody>
      </p:sp>
      <p:sp>
        <p:nvSpPr>
          <p:cNvPr id="414723" name="Rectangle 3"/>
          <p:cNvSpPr>
            <a:spLocks noGrp="1" noChangeArrowheads="1"/>
          </p:cNvSpPr>
          <p:nvPr>
            <p:ph idx="1"/>
          </p:nvPr>
        </p:nvSpPr>
        <p:spPr>
          <a:xfrm>
            <a:off x="754198" y="1194956"/>
            <a:ext cx="8237401" cy="5434444"/>
          </a:xfrm>
          <a:solidFill>
            <a:schemeClr val="bg1">
              <a:lumMod val="95000"/>
            </a:schemeClr>
          </a:solidFill>
        </p:spPr>
        <p:txBody>
          <a:bodyPr>
            <a:normAutofit/>
          </a:bodyPr>
          <a:lstStyle/>
          <a:p>
            <a:pPr marL="0" indent="0">
              <a:buNone/>
            </a:pPr>
            <a:endParaRPr lang="en-US" sz="400" dirty="0"/>
          </a:p>
          <a:p>
            <a:pPr marL="0" indent="0">
              <a:spcAft>
                <a:spcPts val="600"/>
              </a:spcAft>
              <a:buNone/>
            </a:pPr>
            <a:r>
              <a:rPr lang="en-US" sz="2000" dirty="0"/>
              <a:t>Brendon Health Services reported a net loss–AOCI in last year’s balance sheet. This year, the company revised its estimate of future salary levels causing its PBO estimate to decline by $24. Also, the $48 million actual return on plan assets was less than the $54 million expected return. As a result:</a:t>
            </a:r>
          </a:p>
          <a:p>
            <a:pPr marL="342900" indent="-342900">
              <a:spcBef>
                <a:spcPts val="400"/>
              </a:spcBef>
              <a:buFont typeface="+mj-lt"/>
              <a:buAutoNum type="alphaLcPeriod"/>
            </a:pPr>
            <a:r>
              <a:rPr lang="en-US" sz="2000" dirty="0"/>
              <a:t>The statement of comprehensive income will report a $6 million gain and a $24 million loss </a:t>
            </a:r>
          </a:p>
          <a:p>
            <a:pPr marL="342900" indent="-342900">
              <a:spcBef>
                <a:spcPts val="400"/>
              </a:spcBef>
              <a:buFont typeface="+mj-lt"/>
              <a:buAutoNum type="alphaLcPeriod"/>
            </a:pPr>
            <a:r>
              <a:rPr lang="en-US" sz="2000" dirty="0"/>
              <a:t>The net pension liability will increase by $18 million </a:t>
            </a:r>
          </a:p>
          <a:p>
            <a:pPr marL="342900" indent="-342900">
              <a:spcBef>
                <a:spcPts val="400"/>
              </a:spcBef>
              <a:buFont typeface="+mj-lt"/>
              <a:buAutoNum type="alphaLcPeriod"/>
            </a:pPr>
            <a:r>
              <a:rPr lang="en-US" sz="2000" dirty="0"/>
              <a:t>Accumulated other comprehensive income will increase by $18 million </a:t>
            </a:r>
          </a:p>
          <a:p>
            <a:pPr marL="342900" indent="-342900">
              <a:spcBef>
                <a:spcPts val="400"/>
              </a:spcBef>
              <a:buFont typeface="+mj-lt"/>
              <a:buAutoNum type="alphaLcPeriod"/>
            </a:pPr>
            <a:r>
              <a:rPr lang="en-US" sz="2000" dirty="0"/>
              <a:t>The net pension liability will decrease by $24 million</a:t>
            </a:r>
          </a:p>
          <a:p>
            <a:pPr marL="0" indent="0">
              <a:buNone/>
              <a:tabLst>
                <a:tab pos="7772400" algn="dec"/>
              </a:tabLst>
              <a:defRPr/>
            </a:pPr>
            <a:endParaRPr lang="en-US" sz="1600" dirty="0"/>
          </a:p>
          <a:p>
            <a:pPr marL="2286000" lvl="5" indent="0">
              <a:buNone/>
              <a:tabLst>
                <a:tab pos="7772400" algn="dec"/>
              </a:tabLst>
              <a:defRPr/>
            </a:pPr>
            <a:endParaRPr lang="en-US" sz="1600" dirty="0"/>
          </a:p>
        </p:txBody>
      </p:sp>
      <p:sp>
        <p:nvSpPr>
          <p:cNvPr id="2" name="Oval 1"/>
          <p:cNvSpPr/>
          <p:nvPr/>
        </p:nvSpPr>
        <p:spPr bwMode="auto">
          <a:xfrm>
            <a:off x="754198" y="3531178"/>
            <a:ext cx="371475"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6" name="TextBox 5"/>
          <p:cNvSpPr txBox="1"/>
          <p:nvPr/>
        </p:nvSpPr>
        <p:spPr>
          <a:xfrm>
            <a:off x="2101848" y="4276398"/>
            <a:ext cx="5670551" cy="2200602"/>
          </a:xfrm>
          <a:prstGeom prst="rect">
            <a:avLst/>
          </a:prstGeom>
          <a:solidFill>
            <a:srgbClr val="FDEADA"/>
          </a:solidFill>
          <a:ln w="6350">
            <a:solidFill>
              <a:schemeClr val="tx1"/>
            </a:solidFill>
          </a:ln>
        </p:spPr>
        <p:txBody>
          <a:bodyPr wrap="square" rtlCol="0">
            <a:spAutoFit/>
          </a:bodyPr>
          <a:lstStyle/>
          <a:p>
            <a:pPr marL="0" indent="0" algn="l">
              <a:buNone/>
            </a:pPr>
            <a:r>
              <a:rPr lang="en-US" sz="1600" dirty="0"/>
              <a:t>The correct answer is </a:t>
            </a:r>
            <a:r>
              <a:rPr lang="en-US" sz="1600" i="1" dirty="0"/>
              <a:t>c</a:t>
            </a:r>
            <a:r>
              <a:rPr lang="en-US" sz="1600" dirty="0"/>
              <a:t>:  </a:t>
            </a:r>
          </a:p>
          <a:p>
            <a:pPr marL="0" indent="0" algn="l">
              <a:spcBef>
                <a:spcPts val="600"/>
              </a:spcBef>
              <a:buNone/>
            </a:pPr>
            <a:r>
              <a:rPr lang="en-US" sz="1600" dirty="0"/>
              <a:t>PBO			  24</a:t>
            </a:r>
          </a:p>
          <a:p>
            <a:pPr marL="0" indent="0" algn="l">
              <a:spcBef>
                <a:spcPts val="600"/>
              </a:spcBef>
              <a:buNone/>
            </a:pPr>
            <a:r>
              <a:rPr lang="en-US" sz="1600" dirty="0"/>
              <a:t>       Gain–OCI			24</a:t>
            </a:r>
          </a:p>
          <a:p>
            <a:pPr marL="0" indent="0" algn="l">
              <a:spcBef>
                <a:spcPts val="600"/>
              </a:spcBef>
              <a:buNone/>
            </a:pPr>
            <a:r>
              <a:rPr lang="en-US" sz="1600" dirty="0"/>
              <a:t>  Loss–OCI ($54 − 48)	                        6</a:t>
            </a:r>
          </a:p>
          <a:p>
            <a:pPr marL="0" indent="0" algn="l">
              <a:spcBef>
                <a:spcPts val="600"/>
              </a:spcBef>
              <a:spcAft>
                <a:spcPts val="600"/>
              </a:spcAft>
              <a:buNone/>
            </a:pPr>
            <a:r>
              <a:rPr lang="en-US" sz="1600" dirty="0"/>
              <a:t>        Plan assets			  6</a:t>
            </a:r>
          </a:p>
          <a:p>
            <a:pPr marL="0" indent="0" algn="l">
              <a:buNone/>
            </a:pPr>
            <a:r>
              <a:rPr lang="en-US" sz="1600" dirty="0"/>
              <a:t>The $24M gain and $6M loss combine for a net gain of </a:t>
            </a:r>
            <a:r>
              <a:rPr lang="en-US" sz="1600" b="1" dirty="0">
                <a:solidFill>
                  <a:srgbClr val="C00000"/>
                </a:solidFill>
              </a:rPr>
              <a:t>$18M</a:t>
            </a:r>
            <a:r>
              <a:rPr lang="en-US" sz="1600" dirty="0"/>
              <a:t>, which </a:t>
            </a:r>
            <a:r>
              <a:rPr lang="en-US" sz="1600" b="1" dirty="0">
                <a:solidFill>
                  <a:srgbClr val="C00000"/>
                </a:solidFill>
              </a:rPr>
              <a:t>reduces the net loss–AOCI</a:t>
            </a:r>
            <a:r>
              <a:rPr lang="en-US" sz="1600" dirty="0"/>
              <a:t>, which is an </a:t>
            </a:r>
            <a:r>
              <a:rPr lang="en-US" sz="1600" b="1" dirty="0">
                <a:solidFill>
                  <a:srgbClr val="C00000"/>
                </a:solidFill>
              </a:rPr>
              <a:t>increase in AOCI.</a:t>
            </a:r>
          </a:p>
        </p:txBody>
      </p:sp>
      <p:sp>
        <p:nvSpPr>
          <p:cNvPr id="8"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7" name="Slide Number Placeholder 5">
            <a:extLst>
              <a:ext uri="{FF2B5EF4-FFF2-40B4-BE49-F238E27FC236}">
                <a16:creationId xmlns:a16="http://schemas.microsoft.com/office/drawing/2014/main" id="{41204D8B-AC1B-6F45-A276-FC02FC270AF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51</a:t>
            </a:fld>
            <a:endParaRPr lang="en-US" dirty="0"/>
          </a:p>
        </p:txBody>
      </p:sp>
    </p:spTree>
    <p:extLst>
      <p:ext uri="{BB962C8B-B14F-4D97-AF65-F5344CB8AC3E}">
        <p14:creationId xmlns:p14="http://schemas.microsoft.com/office/powerpoint/2010/main" val="182637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 Gains and Losses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89" t="20915"/>
          <a:stretch/>
        </p:blipFill>
        <p:spPr bwMode="auto">
          <a:xfrm>
            <a:off x="2965862" y="2676895"/>
            <a:ext cx="5797138" cy="36885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2965862" y="1219200"/>
            <a:ext cx="2685638" cy="954107"/>
          </a:xfrm>
          <a:prstGeom prst="rect">
            <a:avLst/>
          </a:prstGeom>
          <a:noFill/>
        </p:spPr>
        <p:txBody>
          <a:bodyPr wrap="square" rtlCol="0">
            <a:spAutoFit/>
          </a:bodyPr>
          <a:lstStyle/>
          <a:p>
            <a:pPr algn="ctr"/>
            <a:r>
              <a:rPr lang="en-US" sz="2800" dirty="0"/>
              <a:t>Projected Benefit</a:t>
            </a:r>
          </a:p>
          <a:p>
            <a:pPr algn="ctr"/>
            <a:r>
              <a:rPr lang="en-US" sz="2800" dirty="0"/>
              <a:t>Obligation</a:t>
            </a:r>
          </a:p>
        </p:txBody>
      </p:sp>
      <p:sp>
        <p:nvSpPr>
          <p:cNvPr id="8" name="TextBox 7"/>
          <p:cNvSpPr txBox="1"/>
          <p:nvPr/>
        </p:nvSpPr>
        <p:spPr>
          <a:xfrm>
            <a:off x="5826331" y="1676400"/>
            <a:ext cx="2215738" cy="954107"/>
          </a:xfrm>
          <a:prstGeom prst="rect">
            <a:avLst/>
          </a:prstGeom>
          <a:noFill/>
        </p:spPr>
        <p:txBody>
          <a:bodyPr wrap="square" rtlCol="0">
            <a:spAutoFit/>
          </a:bodyPr>
          <a:lstStyle/>
          <a:p>
            <a:pPr algn="ctr"/>
            <a:r>
              <a:rPr lang="en-US" sz="2800" dirty="0"/>
              <a:t>Return on</a:t>
            </a:r>
          </a:p>
          <a:p>
            <a:pPr algn="ctr"/>
            <a:r>
              <a:rPr lang="en-US" sz="2800" dirty="0"/>
              <a:t>Plan Assets</a:t>
            </a:r>
          </a:p>
        </p:txBody>
      </p:sp>
      <p:sp>
        <p:nvSpPr>
          <p:cNvPr id="9" name="TextBox 8"/>
          <p:cNvSpPr txBox="1"/>
          <p:nvPr/>
        </p:nvSpPr>
        <p:spPr>
          <a:xfrm>
            <a:off x="856732" y="2743200"/>
            <a:ext cx="2115068" cy="1384995"/>
          </a:xfrm>
          <a:prstGeom prst="rect">
            <a:avLst/>
          </a:prstGeom>
          <a:noFill/>
        </p:spPr>
        <p:txBody>
          <a:bodyPr wrap="square" rtlCol="0">
            <a:spAutoFit/>
          </a:bodyPr>
          <a:lstStyle/>
          <a:p>
            <a:pPr algn="ctr"/>
            <a:r>
              <a:rPr lang="en-US" sz="2800" dirty="0"/>
              <a:t>Higher</a:t>
            </a:r>
          </a:p>
          <a:p>
            <a:pPr algn="ctr"/>
            <a:r>
              <a:rPr lang="en-US" sz="2800" dirty="0"/>
              <a:t>than</a:t>
            </a:r>
          </a:p>
          <a:p>
            <a:pPr algn="ctr"/>
            <a:r>
              <a:rPr lang="en-US" sz="2800" dirty="0"/>
              <a:t>expected</a:t>
            </a:r>
          </a:p>
        </p:txBody>
      </p:sp>
      <p:sp>
        <p:nvSpPr>
          <p:cNvPr id="10" name="TextBox 9"/>
          <p:cNvSpPr txBox="1"/>
          <p:nvPr/>
        </p:nvSpPr>
        <p:spPr>
          <a:xfrm>
            <a:off x="889795" y="4558605"/>
            <a:ext cx="2014307" cy="1384995"/>
          </a:xfrm>
          <a:prstGeom prst="rect">
            <a:avLst/>
          </a:prstGeom>
          <a:noFill/>
        </p:spPr>
        <p:txBody>
          <a:bodyPr wrap="square" rtlCol="0">
            <a:spAutoFit/>
          </a:bodyPr>
          <a:lstStyle/>
          <a:p>
            <a:pPr algn="ctr"/>
            <a:r>
              <a:rPr lang="en-US" sz="2800" dirty="0"/>
              <a:t>Lower</a:t>
            </a:r>
          </a:p>
          <a:p>
            <a:pPr algn="ctr"/>
            <a:r>
              <a:rPr lang="en-US" sz="2800" dirty="0"/>
              <a:t>than</a:t>
            </a:r>
          </a:p>
          <a:p>
            <a:pPr algn="ctr"/>
            <a:r>
              <a:rPr lang="en-US" sz="2800" dirty="0"/>
              <a:t>expected</a:t>
            </a:r>
          </a:p>
        </p:txBody>
      </p:sp>
      <p:sp>
        <p:nvSpPr>
          <p:cNvPr id="11" name="Slide Number Placeholder 5">
            <a:extLst>
              <a:ext uri="{FF2B5EF4-FFF2-40B4-BE49-F238E27FC236}">
                <a16:creationId xmlns:a16="http://schemas.microsoft.com/office/drawing/2014/main" id="{DFC8F220-54AC-AA42-8101-51B19E5AA9F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52</a:t>
            </a:fld>
            <a:endParaRPr lang="en-US" dirty="0"/>
          </a:p>
        </p:txBody>
      </p:sp>
    </p:spTree>
    <p:extLst>
      <p:ext uri="{BB962C8B-B14F-4D97-AF65-F5344CB8AC3E}">
        <p14:creationId xmlns:p14="http://schemas.microsoft.com/office/powerpoint/2010/main" val="415855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“Amortizing” Net Gain or Loss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413374"/>
          </a:xfrm>
        </p:spPr>
        <p:txBody>
          <a:bodyPr>
            <a:normAutofit/>
          </a:bodyPr>
          <a:lstStyle/>
          <a:p>
            <a:r>
              <a:rPr lang="en-IN" sz="2600" dirty="0"/>
              <a:t>If a net gain or a net loss gets “too large,” pension expense must be adjusted</a:t>
            </a:r>
          </a:p>
          <a:p>
            <a:endParaRPr lang="en-IN" sz="2600" dirty="0"/>
          </a:p>
          <a:p>
            <a:endParaRPr lang="en-IN" sz="2600" dirty="0"/>
          </a:p>
          <a:p>
            <a:endParaRPr lang="en-IN" sz="2600" dirty="0"/>
          </a:p>
          <a:p>
            <a:endParaRPr lang="en-IN" sz="2600" dirty="0"/>
          </a:p>
          <a:p>
            <a:r>
              <a:rPr lang="en-IN" sz="2600" dirty="0"/>
              <a:t>If a net gain or net loss exceeds the corridor, the excess is not charged to pension expense all at once</a:t>
            </a:r>
          </a:p>
          <a:p>
            <a:r>
              <a:rPr lang="en-IN" sz="2600" dirty="0"/>
              <a:t>Instead, as a further concession to </a:t>
            </a:r>
            <a:r>
              <a:rPr lang="en-IN" sz="2600" b="1" dirty="0">
                <a:solidFill>
                  <a:srgbClr val="FF0000"/>
                </a:solidFill>
              </a:rPr>
              <a:t>income smoothing</a:t>
            </a:r>
            <a:r>
              <a:rPr lang="en-IN" sz="2600" dirty="0"/>
              <a:t>, only a portion of the excess is included in </a:t>
            </a:r>
            <a:r>
              <a:rPr lang="en-US" sz="2600" dirty="0"/>
              <a:t>pension expense</a:t>
            </a:r>
            <a:endParaRPr lang="en-IN" sz="2600" dirty="0"/>
          </a:p>
          <a:p>
            <a:endParaRPr lang="en-IN" sz="2600" dirty="0"/>
          </a:p>
          <a:p>
            <a:endParaRPr lang="en-IN" sz="2600" dirty="0"/>
          </a:p>
          <a:p>
            <a:endParaRPr lang="en-IN" sz="2600" dirty="0"/>
          </a:p>
          <a:p>
            <a:endParaRPr lang="en-IN" sz="2600" dirty="0"/>
          </a:p>
        </p:txBody>
      </p:sp>
      <p:sp>
        <p:nvSpPr>
          <p:cNvPr id="2" name="TextBox 1"/>
          <p:cNvSpPr txBox="1"/>
          <p:nvPr/>
        </p:nvSpPr>
        <p:spPr>
          <a:xfrm>
            <a:off x="977107" y="2247900"/>
            <a:ext cx="7174706" cy="892552"/>
          </a:xfrm>
          <a:prstGeom prst="rect">
            <a:avLst/>
          </a:prstGeom>
          <a:noFill/>
        </p:spPr>
        <p:txBody>
          <a:bodyPr wrap="square" rtlCol="0">
            <a:spAutoFit/>
          </a:bodyPr>
          <a:lstStyle/>
          <a:p>
            <a:pPr algn="ctr"/>
            <a:r>
              <a:rPr lang="en-IN" sz="2600" dirty="0"/>
              <a:t>If it exceeds an amount equal to </a:t>
            </a:r>
            <a:r>
              <a:rPr lang="en-IN" sz="2600" b="1" dirty="0">
                <a:solidFill>
                  <a:srgbClr val="C00000"/>
                </a:solidFill>
              </a:rPr>
              <a:t>10%</a:t>
            </a:r>
            <a:r>
              <a:rPr lang="en-IN" sz="2600" b="1" dirty="0">
                <a:solidFill>
                  <a:srgbClr val="CC0066"/>
                </a:solidFill>
              </a:rPr>
              <a:t> </a:t>
            </a:r>
            <a:r>
              <a:rPr lang="en-IN" sz="2600" dirty="0"/>
              <a:t>of the PBO, </a:t>
            </a:r>
          </a:p>
          <a:p>
            <a:pPr algn="ctr"/>
            <a:r>
              <a:rPr lang="en-IN" sz="2600" dirty="0"/>
              <a:t>or </a:t>
            </a:r>
            <a:r>
              <a:rPr lang="en-IN" sz="2600" b="1" dirty="0">
                <a:solidFill>
                  <a:srgbClr val="C00000"/>
                </a:solidFill>
              </a:rPr>
              <a:t>10% </a:t>
            </a:r>
            <a:r>
              <a:rPr lang="en-IN" sz="2600" dirty="0"/>
              <a:t>of plan assets, whichever is higher</a:t>
            </a:r>
          </a:p>
        </p:txBody>
      </p:sp>
      <p:cxnSp>
        <p:nvCxnSpPr>
          <p:cNvPr id="4" name="Straight Connector 3"/>
          <p:cNvCxnSpPr/>
          <p:nvPr/>
        </p:nvCxnSpPr>
        <p:spPr>
          <a:xfrm>
            <a:off x="5257800" y="1866900"/>
            <a:ext cx="1143000" cy="0"/>
          </a:xfrm>
          <a:prstGeom prst="line">
            <a:avLst/>
          </a:prstGeom>
          <a:ln w="3810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842000" y="1905000"/>
            <a:ext cx="0" cy="419100"/>
          </a:xfrm>
          <a:prstGeom prst="straightConnector1">
            <a:avLst/>
          </a:prstGeom>
          <a:ln w="38100">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77107" y="3393757"/>
            <a:ext cx="8014493" cy="492443"/>
          </a:xfrm>
          <a:prstGeom prst="rect">
            <a:avLst/>
          </a:prstGeom>
          <a:noFill/>
        </p:spPr>
        <p:txBody>
          <a:bodyPr wrap="square" rtlCol="0">
            <a:spAutoFit/>
          </a:bodyPr>
          <a:lstStyle/>
          <a:p>
            <a:pPr algn="ctr"/>
            <a:r>
              <a:rPr lang="en-US" sz="2600" dirty="0"/>
              <a:t>This threshold amount is referred to as </a:t>
            </a:r>
            <a:r>
              <a:rPr lang="en-IN" sz="2600" dirty="0"/>
              <a:t>the</a:t>
            </a:r>
            <a:r>
              <a:rPr lang="en-IN" sz="2600" dirty="0">
                <a:solidFill>
                  <a:srgbClr val="1F497D"/>
                </a:solidFill>
              </a:rPr>
              <a:t> </a:t>
            </a:r>
            <a:r>
              <a:rPr lang="en-IN" sz="2600" dirty="0">
                <a:solidFill>
                  <a:srgbClr val="000000"/>
                </a:solidFill>
              </a:rPr>
              <a:t>“</a:t>
            </a:r>
            <a:r>
              <a:rPr lang="en-IN" sz="2600" b="1" dirty="0">
                <a:solidFill>
                  <a:srgbClr val="C00000"/>
                </a:solidFill>
              </a:rPr>
              <a:t>corridor</a:t>
            </a:r>
            <a:r>
              <a:rPr lang="en-IN" sz="2600" dirty="0"/>
              <a:t>”</a:t>
            </a:r>
            <a:endParaRPr lang="en-US" sz="2600" dirty="0"/>
          </a:p>
        </p:txBody>
      </p:sp>
      <p:cxnSp>
        <p:nvCxnSpPr>
          <p:cNvPr id="12" name="Straight Arrow Connector 11"/>
          <p:cNvCxnSpPr/>
          <p:nvPr/>
        </p:nvCxnSpPr>
        <p:spPr>
          <a:xfrm rot="10800000" flipH="1" flipV="1">
            <a:off x="4724400" y="3043773"/>
            <a:ext cx="0" cy="419100"/>
          </a:xfrm>
          <a:prstGeom prst="straightConnector1">
            <a:avLst/>
          </a:prstGeom>
          <a:ln w="38100">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0312118F-B4FC-A741-B4CA-2289DC65218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53</a:t>
            </a:fld>
            <a:endParaRPr lang="en-US" dirty="0"/>
          </a:p>
        </p:txBody>
      </p:sp>
    </p:spTree>
    <p:extLst>
      <p:ext uri="{BB962C8B-B14F-4D97-AF65-F5344CB8AC3E}">
        <p14:creationId xmlns:p14="http://schemas.microsoft.com/office/powerpoint/2010/main" val="136146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5" end="5"/>
                                            </p:txEl>
                                          </p:spTgt>
                                        </p:tgtEl>
                                        <p:attrNameLst>
                                          <p:attrName>style.visibility</p:attrName>
                                        </p:attrNameLst>
                                      </p:cBhvr>
                                      <p:to>
                                        <p:strVal val="visible"/>
                                      </p:to>
                                    </p:set>
                                    <p:animEffect transition="in" filter="fade">
                                      <p:cBhvr>
                                        <p:cTn id="31" dur="500"/>
                                        <p:tgtEl>
                                          <p:spTgt spid="16">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xEl>
                                              <p:pRg st="6" end="6"/>
                                            </p:txEl>
                                          </p:spTgt>
                                        </p:tgtEl>
                                        <p:attrNameLst>
                                          <p:attrName>style.visibility</p:attrName>
                                        </p:attrNameLst>
                                      </p:cBhvr>
                                      <p:to>
                                        <p:strVal val="visible"/>
                                      </p:to>
                                    </p:set>
                                    <p:animEffect transition="in" filter="fade">
                                      <p:cBhvr>
                                        <p:cTn id="34"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0026" y="1931470"/>
            <a:ext cx="7772400" cy="1431255"/>
          </a:xfrm>
          <a:prstGeom prst="rect">
            <a:avLst/>
          </a:prstGeom>
          <a:solidFill>
            <a:schemeClr val="bg1">
              <a:lumMod val="95000"/>
            </a:schemeClr>
          </a:solidFill>
          <a:ln w="38100">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444626"/>
            <a:ext cx="8013600" cy="5413374"/>
          </a:xfrm>
        </p:spPr>
        <p:txBody>
          <a:bodyPr>
            <a:normAutofit/>
          </a:bodyPr>
          <a:lstStyle/>
          <a:p>
            <a:r>
              <a:rPr lang="en-IN" sz="2400" dirty="0"/>
              <a:t>Amount that should be included is:</a:t>
            </a:r>
          </a:p>
          <a:p>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400" dirty="0"/>
          </a:p>
          <a:p>
            <a:endParaRPr lang="en-IN" sz="2400" dirty="0"/>
          </a:p>
          <a:p>
            <a:endParaRPr lang="en-IN" sz="2400" dirty="0"/>
          </a:p>
        </p:txBody>
      </p:sp>
      <p:sp>
        <p:nvSpPr>
          <p:cNvPr id="2" name="TextBox 1"/>
          <p:cNvSpPr txBox="1"/>
          <p:nvPr/>
        </p:nvSpPr>
        <p:spPr>
          <a:xfrm>
            <a:off x="1222288" y="1930400"/>
            <a:ext cx="7251687" cy="461665"/>
          </a:xfrm>
          <a:prstGeom prst="rect">
            <a:avLst/>
          </a:prstGeom>
          <a:noFill/>
          <a:ln>
            <a:noFill/>
          </a:ln>
        </p:spPr>
        <p:txBody>
          <a:bodyPr wrap="square" rtlCol="0">
            <a:spAutoFit/>
          </a:bodyPr>
          <a:lstStyle/>
          <a:p>
            <a:pPr algn="ctr"/>
            <a:r>
              <a:rPr lang="en-IN" sz="2400" dirty="0">
                <a:solidFill>
                  <a:schemeClr val="accent4">
                    <a:lumMod val="50000"/>
                  </a:schemeClr>
                </a:solidFill>
              </a:rPr>
              <a:t>Excess at the beginning of the year</a:t>
            </a:r>
            <a:endParaRPr lang="en-US" sz="2400" dirty="0">
              <a:solidFill>
                <a:schemeClr val="accent4">
                  <a:lumMod val="50000"/>
                </a:schemeClr>
              </a:solidFill>
            </a:endParaRPr>
          </a:p>
        </p:txBody>
      </p:sp>
      <p:sp>
        <p:nvSpPr>
          <p:cNvPr id="6" name="TextBox 5"/>
          <p:cNvSpPr txBox="1"/>
          <p:nvPr/>
        </p:nvSpPr>
        <p:spPr>
          <a:xfrm>
            <a:off x="859703" y="2522286"/>
            <a:ext cx="7976856" cy="830997"/>
          </a:xfrm>
          <a:prstGeom prst="rect">
            <a:avLst/>
          </a:prstGeom>
          <a:noFill/>
        </p:spPr>
        <p:txBody>
          <a:bodyPr wrap="square" rtlCol="0">
            <a:spAutoFit/>
          </a:bodyPr>
          <a:lstStyle/>
          <a:p>
            <a:pPr algn="ctr"/>
            <a:r>
              <a:rPr lang="en-IN" sz="2400" dirty="0">
                <a:solidFill>
                  <a:schemeClr val="accent4">
                    <a:lumMod val="50000"/>
                  </a:schemeClr>
                </a:solidFill>
              </a:rPr>
              <a:t>Average remaining service period of active employees expected to receive benefits under the plan</a:t>
            </a:r>
            <a:endParaRPr lang="en-US" sz="2400" dirty="0">
              <a:solidFill>
                <a:schemeClr val="accent4">
                  <a:lumMod val="50000"/>
                </a:schemeClr>
              </a:solidFill>
            </a:endParaRPr>
          </a:p>
        </p:txBody>
      </p:sp>
      <p:cxnSp>
        <p:nvCxnSpPr>
          <p:cNvPr id="4" name="Straight Connector 3"/>
          <p:cNvCxnSpPr/>
          <p:nvPr/>
        </p:nvCxnSpPr>
        <p:spPr>
          <a:xfrm>
            <a:off x="1178625" y="2462431"/>
            <a:ext cx="733901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71500" y="4023380"/>
            <a:ext cx="7220205" cy="461665"/>
          </a:xfrm>
          <a:prstGeom prst="rect">
            <a:avLst/>
          </a:prstGeom>
          <a:noFill/>
        </p:spPr>
        <p:txBody>
          <a:bodyPr wrap="square" rtlCol="0">
            <a:spAutoFit/>
          </a:bodyPr>
          <a:lstStyle/>
          <a:p>
            <a:r>
              <a:rPr lang="en-IN" sz="2400" dirty="0"/>
              <a:t>Net loss (previous losses exceeded previous gains)</a:t>
            </a:r>
          </a:p>
        </p:txBody>
      </p:sp>
      <p:sp>
        <p:nvSpPr>
          <p:cNvPr id="12" name="TextBox 11"/>
          <p:cNvSpPr txBox="1"/>
          <p:nvPr/>
        </p:nvSpPr>
        <p:spPr>
          <a:xfrm>
            <a:off x="571500" y="4379353"/>
            <a:ext cx="7942226" cy="461665"/>
          </a:xfrm>
          <a:prstGeom prst="rect">
            <a:avLst/>
          </a:prstGeom>
          <a:noFill/>
        </p:spPr>
        <p:txBody>
          <a:bodyPr wrap="square" rtlCol="0">
            <a:spAutoFit/>
          </a:bodyPr>
          <a:lstStyle/>
          <a:p>
            <a:r>
              <a:rPr lang="en-IN" sz="2400" dirty="0"/>
              <a:t>10% of $400 ($400 is greater than $300): the “corridor”</a:t>
            </a:r>
          </a:p>
        </p:txBody>
      </p:sp>
      <p:sp>
        <p:nvSpPr>
          <p:cNvPr id="13" name="TextBox 12"/>
          <p:cNvSpPr txBox="1"/>
          <p:nvPr/>
        </p:nvSpPr>
        <p:spPr>
          <a:xfrm>
            <a:off x="1049374" y="4754940"/>
            <a:ext cx="7942226" cy="461665"/>
          </a:xfrm>
          <a:prstGeom prst="rect">
            <a:avLst/>
          </a:prstGeom>
          <a:noFill/>
        </p:spPr>
        <p:txBody>
          <a:bodyPr wrap="square" rtlCol="0">
            <a:spAutoFit/>
          </a:bodyPr>
          <a:lstStyle/>
          <a:p>
            <a:r>
              <a:rPr lang="en-IN" sz="2400" dirty="0"/>
              <a:t>Excess at the beginning of the year</a:t>
            </a:r>
          </a:p>
        </p:txBody>
      </p:sp>
      <p:sp>
        <p:nvSpPr>
          <p:cNvPr id="14" name="TextBox 13"/>
          <p:cNvSpPr txBox="1"/>
          <p:nvPr/>
        </p:nvSpPr>
        <p:spPr>
          <a:xfrm>
            <a:off x="76200" y="5120720"/>
            <a:ext cx="7942226" cy="461665"/>
          </a:xfrm>
          <a:prstGeom prst="rect">
            <a:avLst/>
          </a:prstGeom>
          <a:noFill/>
        </p:spPr>
        <p:txBody>
          <a:bodyPr wrap="square" rtlCol="0">
            <a:spAutoFit/>
          </a:bodyPr>
          <a:lstStyle/>
          <a:p>
            <a:r>
              <a:rPr lang="en-IN" sz="2400" dirty="0"/>
              <a:t>       Average remaining service period</a:t>
            </a:r>
          </a:p>
        </p:txBody>
      </p:sp>
      <p:sp>
        <p:nvSpPr>
          <p:cNvPr id="15" name="TextBox 14"/>
          <p:cNvSpPr txBox="1"/>
          <p:nvPr/>
        </p:nvSpPr>
        <p:spPr>
          <a:xfrm>
            <a:off x="571500" y="5486498"/>
            <a:ext cx="7942226" cy="461665"/>
          </a:xfrm>
          <a:prstGeom prst="rect">
            <a:avLst/>
          </a:prstGeom>
          <a:noFill/>
        </p:spPr>
        <p:txBody>
          <a:bodyPr wrap="square" rtlCol="0">
            <a:spAutoFit/>
          </a:bodyPr>
          <a:lstStyle/>
          <a:p>
            <a:r>
              <a:rPr lang="en-IN" sz="2400" b="1" dirty="0">
                <a:solidFill>
                  <a:srgbClr val="C00000"/>
                </a:solidFill>
              </a:rPr>
              <a:t>Amount amortized to 2021 pension expense</a:t>
            </a:r>
          </a:p>
        </p:txBody>
      </p:sp>
      <p:sp>
        <p:nvSpPr>
          <p:cNvPr id="17" name="Rectangle 16"/>
          <p:cNvSpPr/>
          <p:nvPr/>
        </p:nvSpPr>
        <p:spPr>
          <a:xfrm>
            <a:off x="7054346" y="3664828"/>
            <a:ext cx="1867819" cy="461665"/>
          </a:xfrm>
          <a:prstGeom prst="rect">
            <a:avLst/>
          </a:prstGeom>
        </p:spPr>
        <p:txBody>
          <a:bodyPr wrap="none">
            <a:spAutoFit/>
          </a:bodyPr>
          <a:lstStyle/>
          <a:p>
            <a:r>
              <a:rPr lang="en-US" sz="2400" dirty="0"/>
              <a:t>($ in millions)</a:t>
            </a:r>
          </a:p>
        </p:txBody>
      </p:sp>
      <p:sp>
        <p:nvSpPr>
          <p:cNvPr id="18" name="Rectangle 17"/>
          <p:cNvSpPr/>
          <p:nvPr/>
        </p:nvSpPr>
        <p:spPr>
          <a:xfrm>
            <a:off x="7712095" y="4038600"/>
            <a:ext cx="651140" cy="381541"/>
          </a:xfrm>
          <a:prstGeom prst="rect">
            <a:avLst/>
          </a:prstGeom>
        </p:spPr>
        <p:txBody>
          <a:bodyPr wrap="none">
            <a:spAutoFit/>
          </a:bodyPr>
          <a:lstStyle/>
          <a:p>
            <a:pPr algn="r"/>
            <a:r>
              <a:rPr lang="en-US" sz="2400" dirty="0"/>
              <a:t>$55</a:t>
            </a:r>
          </a:p>
        </p:txBody>
      </p:sp>
      <p:sp>
        <p:nvSpPr>
          <p:cNvPr id="19" name="Rectangle 18"/>
          <p:cNvSpPr/>
          <p:nvPr/>
        </p:nvSpPr>
        <p:spPr>
          <a:xfrm>
            <a:off x="7757838" y="4379353"/>
            <a:ext cx="681597" cy="461665"/>
          </a:xfrm>
          <a:prstGeom prst="rect">
            <a:avLst/>
          </a:prstGeom>
        </p:spPr>
        <p:txBody>
          <a:bodyPr wrap="none">
            <a:spAutoFit/>
          </a:bodyPr>
          <a:lstStyle/>
          <a:p>
            <a:pPr algn="r"/>
            <a:r>
              <a:rPr lang="en-US" sz="2400" dirty="0"/>
              <a:t>(40)</a:t>
            </a:r>
          </a:p>
        </p:txBody>
      </p:sp>
      <p:sp>
        <p:nvSpPr>
          <p:cNvPr id="20" name="Rectangle 19"/>
          <p:cNvSpPr/>
          <p:nvPr/>
        </p:nvSpPr>
        <p:spPr>
          <a:xfrm>
            <a:off x="7712095" y="4747305"/>
            <a:ext cx="651140" cy="461665"/>
          </a:xfrm>
          <a:prstGeom prst="rect">
            <a:avLst/>
          </a:prstGeom>
        </p:spPr>
        <p:txBody>
          <a:bodyPr wrap="none">
            <a:spAutoFit/>
          </a:bodyPr>
          <a:lstStyle/>
          <a:p>
            <a:pPr algn="r"/>
            <a:r>
              <a:rPr lang="en-US" sz="2400" dirty="0"/>
              <a:t>$15</a:t>
            </a:r>
          </a:p>
        </p:txBody>
      </p:sp>
      <p:sp>
        <p:nvSpPr>
          <p:cNvPr id="21" name="Rectangle 20"/>
          <p:cNvSpPr/>
          <p:nvPr/>
        </p:nvSpPr>
        <p:spPr>
          <a:xfrm>
            <a:off x="7653029" y="5125064"/>
            <a:ext cx="1446806" cy="461665"/>
          </a:xfrm>
          <a:prstGeom prst="rect">
            <a:avLst/>
          </a:prstGeom>
        </p:spPr>
        <p:txBody>
          <a:bodyPr wrap="none">
            <a:spAutoFit/>
          </a:bodyPr>
          <a:lstStyle/>
          <a:p>
            <a:pPr algn="r"/>
            <a:r>
              <a:rPr lang="en-US" sz="2400" dirty="0"/>
              <a:t>÷ 15 years</a:t>
            </a:r>
          </a:p>
        </p:txBody>
      </p:sp>
      <p:sp>
        <p:nvSpPr>
          <p:cNvPr id="22" name="Rectangle 21"/>
          <p:cNvSpPr/>
          <p:nvPr/>
        </p:nvSpPr>
        <p:spPr>
          <a:xfrm>
            <a:off x="7798658" y="5490123"/>
            <a:ext cx="564577" cy="461665"/>
          </a:xfrm>
          <a:prstGeom prst="rect">
            <a:avLst/>
          </a:prstGeom>
        </p:spPr>
        <p:txBody>
          <a:bodyPr wrap="none">
            <a:spAutoFit/>
          </a:bodyPr>
          <a:lstStyle/>
          <a:p>
            <a:pPr algn="r"/>
            <a:r>
              <a:rPr lang="en-US" sz="2400" b="1" dirty="0">
                <a:solidFill>
                  <a:srgbClr val="C00000"/>
                </a:solidFill>
              </a:rPr>
              <a:t>$ 1</a:t>
            </a:r>
          </a:p>
        </p:txBody>
      </p:sp>
      <p:cxnSp>
        <p:nvCxnSpPr>
          <p:cNvPr id="24" name="Straight Connector 23"/>
          <p:cNvCxnSpPr/>
          <p:nvPr/>
        </p:nvCxnSpPr>
        <p:spPr>
          <a:xfrm>
            <a:off x="7632700" y="5545388"/>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32700" y="5915441"/>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32700" y="5869634"/>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47300" y="4073941"/>
            <a:ext cx="8318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632700" y="4797841"/>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10" idx="0"/>
          </p:cNvCxnSpPr>
          <p:nvPr/>
        </p:nvCxnSpPr>
        <p:spPr>
          <a:xfrm flipH="1">
            <a:off x="6633002" y="4485045"/>
            <a:ext cx="1158703" cy="1699855"/>
          </a:xfrm>
          <a:prstGeom prst="straightConnector1">
            <a:avLst/>
          </a:prstGeom>
          <a:ln w="12700">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867400" y="6184900"/>
            <a:ext cx="1531204" cy="461665"/>
          </a:xfrm>
          <a:prstGeom prst="rect">
            <a:avLst/>
          </a:prstGeom>
          <a:solidFill>
            <a:schemeClr val="bg1"/>
          </a:solidFill>
          <a:ln w="12700">
            <a:solidFill>
              <a:srgbClr val="376092"/>
            </a:solidFill>
          </a:ln>
        </p:spPr>
        <p:txBody>
          <a:bodyPr wrap="square" rtlCol="0">
            <a:spAutoFit/>
          </a:bodyPr>
          <a:lstStyle/>
          <a:p>
            <a:pPr algn="ctr"/>
            <a:r>
              <a:rPr lang="en-US" sz="2400" dirty="0"/>
              <a:t>Assumed</a:t>
            </a:r>
          </a:p>
        </p:txBody>
      </p:sp>
      <p:sp>
        <p:nvSpPr>
          <p:cNvPr id="30" name="Rectangle 29"/>
          <p:cNvSpPr/>
          <p:nvPr/>
        </p:nvSpPr>
        <p:spPr>
          <a:xfrm>
            <a:off x="571500" y="4797841"/>
            <a:ext cx="8528335" cy="1153947"/>
          </a:xfrm>
          <a:prstGeom prst="rect">
            <a:avLst/>
          </a:prstGeom>
          <a:noFill/>
          <a:ln w="28575">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144" name="Straight Arrow Connector 6143"/>
          <p:cNvCxnSpPr/>
          <p:nvPr/>
        </p:nvCxnSpPr>
        <p:spPr>
          <a:xfrm flipV="1">
            <a:off x="4835668" y="3363794"/>
            <a:ext cx="12463" cy="1434048"/>
          </a:xfrm>
          <a:prstGeom prst="straightConnector1">
            <a:avLst/>
          </a:prstGeom>
          <a:ln w="28575">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77511" y="2759664"/>
            <a:ext cx="184666" cy="369332"/>
          </a:xfrm>
          <a:prstGeom prst="rect">
            <a:avLst/>
          </a:prstGeom>
          <a:noFill/>
        </p:spPr>
        <p:txBody>
          <a:bodyPr wrap="none" rtlCol="0">
            <a:spAutoFit/>
          </a:bodyPr>
          <a:lstStyle/>
          <a:p>
            <a:endParaRPr lang="en-US" dirty="0"/>
          </a:p>
        </p:txBody>
      </p:sp>
      <p:sp>
        <p:nvSpPr>
          <p:cNvPr id="23" name="Title 22"/>
          <p:cNvSpPr>
            <a:spLocks noGrp="1"/>
          </p:cNvSpPr>
          <p:nvPr>
            <p:ph type="title"/>
          </p:nvPr>
        </p:nvSpPr>
        <p:spPr/>
        <p:txBody>
          <a:bodyPr/>
          <a:lstStyle/>
          <a:p>
            <a:r>
              <a:rPr lang="en-IN" dirty="0"/>
              <a:t>“Amortizing” Net Gain or Loss </a:t>
            </a:r>
            <a:r>
              <a:rPr lang="en-IN" sz="2400" dirty="0"/>
              <a:t>(continued)</a:t>
            </a:r>
            <a:endParaRPr lang="en-IN" dirty="0"/>
          </a:p>
        </p:txBody>
      </p:sp>
      <p:sp>
        <p:nvSpPr>
          <p:cNvPr id="31" name="TextBox 30">
            <a:extLst>
              <a:ext uri="{FF2B5EF4-FFF2-40B4-BE49-F238E27FC236}">
                <a16:creationId xmlns:a16="http://schemas.microsoft.com/office/drawing/2014/main" id="{030B60E8-520F-4AC5-AA98-A7C2680BE6CE}"/>
              </a:ext>
            </a:extLst>
          </p:cNvPr>
          <p:cNvSpPr txBox="1"/>
          <p:nvPr/>
        </p:nvSpPr>
        <p:spPr>
          <a:xfrm>
            <a:off x="609600" y="3591580"/>
            <a:ext cx="6380474" cy="523220"/>
          </a:xfrm>
          <a:prstGeom prst="rect">
            <a:avLst/>
          </a:prstGeom>
          <a:noFill/>
        </p:spPr>
        <p:txBody>
          <a:bodyPr wrap="square" rtlCol="0">
            <a:spAutoFit/>
          </a:bodyPr>
          <a:lstStyle/>
          <a:p>
            <a:r>
              <a:rPr lang="en-IN" sz="2800" b="1" dirty="0"/>
              <a:t>Determining Net Loss Amortization - 2021</a:t>
            </a:r>
            <a:endParaRPr lang="en-US" sz="2800" b="1" dirty="0"/>
          </a:p>
        </p:txBody>
      </p:sp>
      <p:sp>
        <p:nvSpPr>
          <p:cNvPr id="32" name="Slide Number Placeholder 5">
            <a:extLst>
              <a:ext uri="{FF2B5EF4-FFF2-40B4-BE49-F238E27FC236}">
                <a16:creationId xmlns:a16="http://schemas.microsoft.com/office/drawing/2014/main" id="{81E8BF93-5FCF-FE49-BC1E-8D695E52FE9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54</a:t>
            </a:fld>
            <a:endParaRPr lang="en-US" dirty="0"/>
          </a:p>
        </p:txBody>
      </p:sp>
    </p:spTree>
    <p:extLst>
      <p:ext uri="{BB962C8B-B14F-4D97-AF65-F5344CB8AC3E}">
        <p14:creationId xmlns:p14="http://schemas.microsoft.com/office/powerpoint/2010/main" val="87225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par>
                                <p:cTn id="64" presetID="10" presetClass="entr" presetSubtype="0" fill="hold" nodeType="with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500"/>
                                        <p:tgtEl>
                                          <p:spTgt spid="28"/>
                                        </p:tgtEl>
                                      </p:cBhvr>
                                    </p:animEffect>
                                  </p:childTnLst>
                                </p:cTn>
                              </p:par>
                            </p:childTnLst>
                          </p:cTn>
                        </p:par>
                        <p:par>
                          <p:cTn id="70" fill="hold">
                            <p:stCondLst>
                              <p:cond delay="1500"/>
                            </p:stCondLst>
                            <p:childTnLst>
                              <p:par>
                                <p:cTn id="71" presetID="1" presetClass="emph" presetSubtype="1" nodeType="afterEffect">
                                  <p:stCondLst>
                                    <p:cond delay="0"/>
                                  </p:stCondLst>
                                  <p:endCondLst>
                                    <p:cond evt="onNext" delay="0">
                                      <p:tgtEl>
                                        <p:sldTgt/>
                                      </p:tgtEl>
                                    </p:cond>
                                  </p:endCondLst>
                                  <p:childTnLst>
                                    <p:set>
                                      <p:cBhvr>
                                        <p:cTn id="72" dur="indefinite"/>
                                        <p:tgtEl>
                                          <p:spTgt spid="18"/>
                                        </p:tgtEl>
                                        <p:attrNameLst>
                                          <p:attrName>fillcolor</p:attrName>
                                        </p:attrNameLst>
                                      </p:cBhvr>
                                      <p:to>
                                        <p:clrVal>
                                          <a:srgbClr val="B69100"/>
                                        </p:clrVal>
                                      </p:to>
                                    </p:set>
                                    <p:set>
                                      <p:cBhvr>
                                        <p:cTn id="73" dur="indefinite"/>
                                        <p:tgtEl>
                                          <p:spTgt spid="18"/>
                                        </p:tgtEl>
                                        <p:attrNameLst>
                                          <p:attrName>fill.type</p:attrName>
                                        </p:attrNameLst>
                                      </p:cBhvr>
                                      <p:to>
                                        <p:strVal val="solid"/>
                                      </p:to>
                                    </p:set>
                                    <p:set>
                                      <p:cBhvr>
                                        <p:cTn id="74" dur="indefinite"/>
                                        <p:tgtEl>
                                          <p:spTgt spid="18"/>
                                        </p:tgtEl>
                                        <p:attrNameLst>
                                          <p:attrName>fill.on</p:attrName>
                                        </p:attrNameLst>
                                      </p:cBhvr>
                                      <p:to>
                                        <p:strVal val="true"/>
                                      </p:to>
                                    </p:set>
                                  </p:childTnLst>
                                </p:cTn>
                              </p:par>
                            </p:childTnLst>
                          </p:cTn>
                        </p:par>
                        <p:par>
                          <p:cTn id="75" fill="hold">
                            <p:stCondLst>
                              <p:cond delay="1500"/>
                            </p:stCondLst>
                            <p:childTnLst>
                              <p:par>
                                <p:cTn id="76" presetID="22" presetClass="entr" presetSubtype="1" fill="hold"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wipe(up)">
                                      <p:cBhvr>
                                        <p:cTn id="78" dur="500"/>
                                        <p:tgtEl>
                                          <p:spTgt spid="9"/>
                                        </p:tgtEl>
                                      </p:cBhvr>
                                    </p:animEffect>
                                  </p:childTnLst>
                                </p:cTn>
                              </p:par>
                            </p:childTnLst>
                          </p:cTn>
                        </p:par>
                        <p:par>
                          <p:cTn id="79" fill="hold">
                            <p:stCondLst>
                              <p:cond delay="2000"/>
                            </p:stCondLst>
                            <p:childTnLst>
                              <p:par>
                                <p:cTn id="80" presetID="22" presetClass="entr" presetSubtype="1"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up)">
                                      <p:cBhvr>
                                        <p:cTn id="82" dur="500"/>
                                        <p:tgtEl>
                                          <p:spTgt spid="10"/>
                                        </p:tgtEl>
                                      </p:cBhvr>
                                    </p:animEffec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9"/>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0"/>
                                        </p:tgtEl>
                                        <p:attrNameLst>
                                          <p:attrName>style.visibility</p:attrName>
                                        </p:attrNameLst>
                                      </p:cBhvr>
                                      <p:to>
                                        <p:strVal val="hidden"/>
                                      </p:to>
                                    </p:set>
                                  </p:childTnLst>
                                </p:cTn>
                              </p:par>
                            </p:childTnLst>
                          </p:cTn>
                        </p:par>
                        <p:par>
                          <p:cTn id="89" fill="hold">
                            <p:stCondLst>
                              <p:cond delay="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500"/>
                            </p:stCondLst>
                            <p:childTnLst>
                              <p:par>
                                <p:cTn id="94" presetID="22" presetClass="entr" presetSubtype="4" fill="hold" nodeType="afterEffect">
                                  <p:stCondLst>
                                    <p:cond delay="0"/>
                                  </p:stCondLst>
                                  <p:childTnLst>
                                    <p:set>
                                      <p:cBhvr>
                                        <p:cTn id="95" dur="1" fill="hold">
                                          <p:stCondLst>
                                            <p:cond delay="0"/>
                                          </p:stCondLst>
                                        </p:cTn>
                                        <p:tgtEl>
                                          <p:spTgt spid="6144"/>
                                        </p:tgtEl>
                                        <p:attrNameLst>
                                          <p:attrName>style.visibility</p:attrName>
                                        </p:attrNameLst>
                                      </p:cBhvr>
                                      <p:to>
                                        <p:strVal val="visible"/>
                                      </p:to>
                                    </p:set>
                                    <p:animEffect transition="in" filter="wipe(down)">
                                      <p:cBhvr>
                                        <p:cTn id="96" dur="500"/>
                                        <p:tgtEl>
                                          <p:spTgt spid="6144"/>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6" grpId="0"/>
      <p:bldP spid="11" grpId="0"/>
      <p:bldP spid="12" grpId="0"/>
      <p:bldP spid="13" grpId="0"/>
      <p:bldP spid="14" grpId="0"/>
      <p:bldP spid="15" grpId="0"/>
      <p:bldP spid="17" grpId="0"/>
      <p:bldP spid="18" grpId="0"/>
      <p:bldP spid="19" grpId="0"/>
      <p:bldP spid="20" grpId="0"/>
      <p:bldP spid="21" grpId="0"/>
      <p:bldP spid="22" grpId="0"/>
      <p:bldP spid="10" grpId="0" animBg="1"/>
      <p:bldP spid="10" grpId="1" animBg="1"/>
      <p:bldP spid="30" grpId="0" animBg="1"/>
      <p:bldP spid="3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2000" y="-228600"/>
            <a:ext cx="8382000" cy="990600"/>
          </a:xfrm>
        </p:spPr>
        <p:txBody>
          <a:bodyPr>
            <a:normAutofit/>
          </a:bodyPr>
          <a:lstStyle/>
          <a:p>
            <a:r>
              <a:rPr lang="en-IN" dirty="0"/>
              <a:t>“Amortizing” Net Gain or Loss </a:t>
            </a:r>
            <a:r>
              <a:rPr lang="en-IN" sz="2400" dirty="0"/>
              <a:t>(concluded)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LO17-6</a:t>
            </a:r>
          </a:p>
        </p:txBody>
      </p:sp>
      <p:sp>
        <p:nvSpPr>
          <p:cNvPr id="16" name="Content Placeholder 4"/>
          <p:cNvSpPr>
            <a:spLocks noGrp="1"/>
          </p:cNvSpPr>
          <p:nvPr>
            <p:ph idx="1"/>
          </p:nvPr>
        </p:nvSpPr>
        <p:spPr>
          <a:xfrm>
            <a:off x="774700" y="1304926"/>
            <a:ext cx="8013600" cy="5413374"/>
          </a:xfrm>
        </p:spPr>
        <p:txBody>
          <a:bodyPr>
            <a:normAutofit/>
          </a:bodyPr>
          <a:lstStyle/>
          <a:p>
            <a:pPr marL="0" indent="0">
              <a:buNone/>
            </a:pPr>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400" dirty="0"/>
          </a:p>
          <a:p>
            <a:endParaRPr lang="en-IN" sz="2400" dirty="0"/>
          </a:p>
          <a:p>
            <a:endParaRPr lang="en-IN" sz="2400" dirty="0"/>
          </a:p>
        </p:txBody>
      </p:sp>
      <p:sp>
        <p:nvSpPr>
          <p:cNvPr id="11" name="TextBox 10"/>
          <p:cNvSpPr txBox="1"/>
          <p:nvPr/>
        </p:nvSpPr>
        <p:spPr>
          <a:xfrm>
            <a:off x="863600" y="1295400"/>
            <a:ext cx="6136043" cy="461665"/>
          </a:xfrm>
          <a:prstGeom prst="rect">
            <a:avLst/>
          </a:prstGeom>
          <a:noFill/>
        </p:spPr>
        <p:txBody>
          <a:bodyPr wrap="square" rtlCol="0">
            <a:spAutoFit/>
          </a:bodyPr>
          <a:lstStyle/>
          <a:p>
            <a:r>
              <a:rPr lang="en-IN" sz="2400" b="1" dirty="0"/>
              <a:t>Amortization of the Net Loss–AOCI:</a:t>
            </a:r>
            <a:endParaRPr lang="en-US" sz="2400" b="1" dirty="0"/>
          </a:p>
        </p:txBody>
      </p:sp>
      <p:sp>
        <p:nvSpPr>
          <p:cNvPr id="12" name="TextBox 11"/>
          <p:cNvSpPr txBox="1"/>
          <p:nvPr/>
        </p:nvSpPr>
        <p:spPr>
          <a:xfrm>
            <a:off x="863600" y="1716197"/>
            <a:ext cx="6136043" cy="461665"/>
          </a:xfrm>
          <a:prstGeom prst="rect">
            <a:avLst/>
          </a:prstGeom>
          <a:noFill/>
        </p:spPr>
        <p:txBody>
          <a:bodyPr wrap="square" rtlCol="0">
            <a:spAutoFit/>
          </a:bodyPr>
          <a:lstStyle/>
          <a:p>
            <a:r>
              <a:rPr lang="en-US" sz="2400" dirty="0"/>
              <a:t>Service cost</a:t>
            </a:r>
          </a:p>
        </p:txBody>
      </p:sp>
      <p:sp>
        <p:nvSpPr>
          <p:cNvPr id="13" name="TextBox 12"/>
          <p:cNvSpPr txBox="1"/>
          <p:nvPr/>
        </p:nvSpPr>
        <p:spPr>
          <a:xfrm>
            <a:off x="863600" y="2098894"/>
            <a:ext cx="6136043" cy="461665"/>
          </a:xfrm>
          <a:prstGeom prst="rect">
            <a:avLst/>
          </a:prstGeom>
          <a:noFill/>
        </p:spPr>
        <p:txBody>
          <a:bodyPr wrap="square" rtlCol="0">
            <a:spAutoFit/>
          </a:bodyPr>
          <a:lstStyle/>
          <a:p>
            <a:r>
              <a:rPr lang="en-US" sz="2400" dirty="0"/>
              <a:t>Interest cost</a:t>
            </a:r>
          </a:p>
        </p:txBody>
      </p:sp>
      <p:sp>
        <p:nvSpPr>
          <p:cNvPr id="14" name="TextBox 13"/>
          <p:cNvSpPr txBox="1"/>
          <p:nvPr/>
        </p:nvSpPr>
        <p:spPr>
          <a:xfrm>
            <a:off x="863600" y="2481591"/>
            <a:ext cx="6136043" cy="461665"/>
          </a:xfrm>
          <a:prstGeom prst="rect">
            <a:avLst/>
          </a:prstGeom>
          <a:noFill/>
        </p:spPr>
        <p:txBody>
          <a:bodyPr wrap="square" rtlCol="0">
            <a:spAutoFit/>
          </a:bodyPr>
          <a:lstStyle/>
          <a:p>
            <a:r>
              <a:rPr lang="en-IN" sz="2400" dirty="0"/>
              <a:t>Expected return on the plan assets</a:t>
            </a:r>
            <a:endParaRPr lang="en-US" sz="2400" dirty="0"/>
          </a:p>
        </p:txBody>
      </p:sp>
      <p:sp>
        <p:nvSpPr>
          <p:cNvPr id="15" name="TextBox 14"/>
          <p:cNvSpPr txBox="1"/>
          <p:nvPr/>
        </p:nvSpPr>
        <p:spPr>
          <a:xfrm>
            <a:off x="863600" y="2864288"/>
            <a:ext cx="6136043" cy="461665"/>
          </a:xfrm>
          <a:prstGeom prst="rect">
            <a:avLst/>
          </a:prstGeom>
          <a:noFill/>
        </p:spPr>
        <p:txBody>
          <a:bodyPr wrap="square" rtlCol="0">
            <a:spAutoFit/>
          </a:bodyPr>
          <a:lstStyle/>
          <a:p>
            <a:r>
              <a:rPr lang="en-IN" sz="2400" dirty="0"/>
              <a:t>Amortization of prior service cost–AOCI</a:t>
            </a:r>
            <a:endParaRPr lang="en-US" sz="2400" dirty="0"/>
          </a:p>
        </p:txBody>
      </p:sp>
      <p:sp>
        <p:nvSpPr>
          <p:cNvPr id="20" name="TextBox 19"/>
          <p:cNvSpPr txBox="1"/>
          <p:nvPr/>
        </p:nvSpPr>
        <p:spPr>
          <a:xfrm>
            <a:off x="863600" y="3246985"/>
            <a:ext cx="6136043" cy="461665"/>
          </a:xfrm>
          <a:prstGeom prst="rect">
            <a:avLst/>
          </a:prstGeom>
          <a:noFill/>
        </p:spPr>
        <p:txBody>
          <a:bodyPr wrap="square" rtlCol="0">
            <a:spAutoFit/>
          </a:bodyPr>
          <a:lstStyle/>
          <a:p>
            <a:r>
              <a:rPr lang="en-IN" sz="2400" b="1" dirty="0">
                <a:solidFill>
                  <a:srgbClr val="C00000"/>
                </a:solidFill>
              </a:rPr>
              <a:t>Amortization of net loss–AOCI</a:t>
            </a:r>
            <a:endParaRPr lang="en-US" sz="2400" b="1" dirty="0">
              <a:solidFill>
                <a:srgbClr val="C00000"/>
              </a:solidFill>
            </a:endParaRPr>
          </a:p>
        </p:txBody>
      </p:sp>
      <p:sp>
        <p:nvSpPr>
          <p:cNvPr id="21" name="TextBox 20"/>
          <p:cNvSpPr txBox="1"/>
          <p:nvPr/>
        </p:nvSpPr>
        <p:spPr>
          <a:xfrm>
            <a:off x="1168400" y="3629680"/>
            <a:ext cx="6136043" cy="461665"/>
          </a:xfrm>
          <a:prstGeom prst="rect">
            <a:avLst/>
          </a:prstGeom>
          <a:noFill/>
        </p:spPr>
        <p:txBody>
          <a:bodyPr wrap="square" rtlCol="0">
            <a:spAutoFit/>
          </a:bodyPr>
          <a:lstStyle/>
          <a:p>
            <a:r>
              <a:rPr lang="en-IN" sz="2400" dirty="0"/>
              <a:t>2021 Pension expense</a:t>
            </a:r>
            <a:endParaRPr lang="en-US" sz="2400" dirty="0"/>
          </a:p>
        </p:txBody>
      </p:sp>
      <p:sp>
        <p:nvSpPr>
          <p:cNvPr id="22" name="Rectangle 21"/>
          <p:cNvSpPr/>
          <p:nvPr/>
        </p:nvSpPr>
        <p:spPr>
          <a:xfrm>
            <a:off x="6751489" y="1295400"/>
            <a:ext cx="1867819" cy="461665"/>
          </a:xfrm>
          <a:prstGeom prst="rect">
            <a:avLst/>
          </a:prstGeom>
        </p:spPr>
        <p:txBody>
          <a:bodyPr wrap="none">
            <a:spAutoFit/>
          </a:bodyPr>
          <a:lstStyle/>
          <a:p>
            <a:r>
              <a:rPr lang="en-US" sz="2400" dirty="0"/>
              <a:t>($ in millions)</a:t>
            </a:r>
          </a:p>
        </p:txBody>
      </p:sp>
      <p:sp>
        <p:nvSpPr>
          <p:cNvPr id="23" name="Rectangle 22"/>
          <p:cNvSpPr/>
          <p:nvPr/>
        </p:nvSpPr>
        <p:spPr>
          <a:xfrm>
            <a:off x="7491504" y="1707634"/>
            <a:ext cx="651139" cy="461665"/>
          </a:xfrm>
          <a:prstGeom prst="rect">
            <a:avLst/>
          </a:prstGeom>
        </p:spPr>
        <p:txBody>
          <a:bodyPr wrap="none">
            <a:spAutoFit/>
          </a:bodyPr>
          <a:lstStyle/>
          <a:p>
            <a:pPr algn="r"/>
            <a:r>
              <a:rPr lang="en-US" sz="2400" dirty="0"/>
              <a:t>$41</a:t>
            </a:r>
          </a:p>
        </p:txBody>
      </p:sp>
      <p:sp>
        <p:nvSpPr>
          <p:cNvPr id="24" name="Rectangle 23"/>
          <p:cNvSpPr/>
          <p:nvPr/>
        </p:nvSpPr>
        <p:spPr>
          <a:xfrm>
            <a:off x="7646994" y="2118380"/>
            <a:ext cx="495649" cy="461665"/>
          </a:xfrm>
          <a:prstGeom prst="rect">
            <a:avLst/>
          </a:prstGeom>
        </p:spPr>
        <p:txBody>
          <a:bodyPr wrap="none">
            <a:spAutoFit/>
          </a:bodyPr>
          <a:lstStyle/>
          <a:p>
            <a:pPr algn="r"/>
            <a:r>
              <a:rPr lang="en-US" sz="2400" dirty="0"/>
              <a:t>24</a:t>
            </a:r>
          </a:p>
        </p:txBody>
      </p:sp>
      <p:sp>
        <p:nvSpPr>
          <p:cNvPr id="25" name="Rectangle 24"/>
          <p:cNvSpPr/>
          <p:nvPr/>
        </p:nvSpPr>
        <p:spPr>
          <a:xfrm>
            <a:off x="7575346" y="2499380"/>
            <a:ext cx="681597" cy="461665"/>
          </a:xfrm>
          <a:prstGeom prst="rect">
            <a:avLst/>
          </a:prstGeom>
        </p:spPr>
        <p:txBody>
          <a:bodyPr wrap="none">
            <a:spAutoFit/>
          </a:bodyPr>
          <a:lstStyle/>
          <a:p>
            <a:pPr algn="r"/>
            <a:r>
              <a:rPr lang="en-US" sz="2400" dirty="0"/>
              <a:t>(27)</a:t>
            </a:r>
          </a:p>
        </p:txBody>
      </p:sp>
      <p:sp>
        <p:nvSpPr>
          <p:cNvPr id="26" name="Rectangle 25"/>
          <p:cNvSpPr/>
          <p:nvPr/>
        </p:nvSpPr>
        <p:spPr>
          <a:xfrm>
            <a:off x="7802486" y="2870200"/>
            <a:ext cx="340157" cy="461665"/>
          </a:xfrm>
          <a:prstGeom prst="rect">
            <a:avLst/>
          </a:prstGeom>
        </p:spPr>
        <p:txBody>
          <a:bodyPr wrap="none">
            <a:spAutoFit/>
          </a:bodyPr>
          <a:lstStyle/>
          <a:p>
            <a:pPr algn="r"/>
            <a:r>
              <a:rPr lang="en-US" sz="2400" dirty="0"/>
              <a:t>4</a:t>
            </a:r>
          </a:p>
        </p:txBody>
      </p:sp>
      <p:sp>
        <p:nvSpPr>
          <p:cNvPr id="27" name="Rectangle 26"/>
          <p:cNvSpPr/>
          <p:nvPr/>
        </p:nvSpPr>
        <p:spPr>
          <a:xfrm>
            <a:off x="7802486" y="3238500"/>
            <a:ext cx="340157" cy="461665"/>
          </a:xfrm>
          <a:prstGeom prst="rect">
            <a:avLst/>
          </a:prstGeom>
        </p:spPr>
        <p:txBody>
          <a:bodyPr wrap="none">
            <a:spAutoFit/>
          </a:bodyPr>
          <a:lstStyle/>
          <a:p>
            <a:pPr algn="r"/>
            <a:r>
              <a:rPr lang="en-US" sz="2400" b="1" dirty="0">
                <a:solidFill>
                  <a:srgbClr val="C00000"/>
                </a:solidFill>
              </a:rPr>
              <a:t>1</a:t>
            </a:r>
          </a:p>
        </p:txBody>
      </p:sp>
      <p:sp>
        <p:nvSpPr>
          <p:cNvPr id="28" name="Rectangle 27"/>
          <p:cNvSpPr/>
          <p:nvPr/>
        </p:nvSpPr>
        <p:spPr>
          <a:xfrm>
            <a:off x="7504204" y="3642380"/>
            <a:ext cx="651139" cy="461665"/>
          </a:xfrm>
          <a:prstGeom prst="rect">
            <a:avLst/>
          </a:prstGeom>
        </p:spPr>
        <p:txBody>
          <a:bodyPr wrap="none">
            <a:spAutoFit/>
          </a:bodyPr>
          <a:lstStyle/>
          <a:p>
            <a:pPr algn="r"/>
            <a:r>
              <a:rPr lang="en-US" sz="2400" dirty="0"/>
              <a:t>$43</a:t>
            </a:r>
          </a:p>
        </p:txBody>
      </p:sp>
      <p:cxnSp>
        <p:nvCxnSpPr>
          <p:cNvPr id="29" name="Straight Connector 28"/>
          <p:cNvCxnSpPr/>
          <p:nvPr/>
        </p:nvCxnSpPr>
        <p:spPr>
          <a:xfrm>
            <a:off x="902559" y="1778000"/>
            <a:ext cx="79151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412393" y="37084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412393" y="40767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412393" y="41275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63600" y="4216400"/>
            <a:ext cx="2047420" cy="461665"/>
          </a:xfrm>
          <a:prstGeom prst="rect">
            <a:avLst/>
          </a:prstGeom>
        </p:spPr>
        <p:txBody>
          <a:bodyPr wrap="none">
            <a:spAutoFit/>
          </a:bodyPr>
          <a:lstStyle/>
          <a:p>
            <a:r>
              <a:rPr lang="en-US" sz="2400" b="1" dirty="0"/>
              <a:t>Net Loss–AOCI</a:t>
            </a:r>
            <a:endParaRPr lang="en-US" sz="2400" dirty="0"/>
          </a:p>
        </p:txBody>
      </p:sp>
      <p:sp>
        <p:nvSpPr>
          <p:cNvPr id="34" name="Rectangle 33"/>
          <p:cNvSpPr/>
          <p:nvPr/>
        </p:nvSpPr>
        <p:spPr>
          <a:xfrm>
            <a:off x="863600" y="4624836"/>
            <a:ext cx="5072222" cy="461665"/>
          </a:xfrm>
          <a:prstGeom prst="rect">
            <a:avLst/>
          </a:prstGeom>
        </p:spPr>
        <p:txBody>
          <a:bodyPr wrap="none">
            <a:spAutoFit/>
          </a:bodyPr>
          <a:lstStyle/>
          <a:p>
            <a:r>
              <a:rPr lang="en-IN" sz="2400" dirty="0"/>
              <a:t>Net loss–AOCI at the beginning of 2021</a:t>
            </a:r>
            <a:endParaRPr lang="en-US" sz="2400" dirty="0"/>
          </a:p>
        </p:txBody>
      </p:sp>
      <p:sp>
        <p:nvSpPr>
          <p:cNvPr id="35" name="Rectangle 34"/>
          <p:cNvSpPr/>
          <p:nvPr/>
        </p:nvSpPr>
        <p:spPr>
          <a:xfrm>
            <a:off x="1127958" y="5007872"/>
            <a:ext cx="3201133" cy="461665"/>
          </a:xfrm>
          <a:prstGeom prst="rect">
            <a:avLst/>
          </a:prstGeom>
        </p:spPr>
        <p:txBody>
          <a:bodyPr wrap="none">
            <a:spAutoFit/>
          </a:bodyPr>
          <a:lstStyle/>
          <a:p>
            <a:r>
              <a:rPr lang="en-IN" sz="2400" b="1" dirty="0">
                <a:solidFill>
                  <a:srgbClr val="C00000"/>
                </a:solidFill>
              </a:rPr>
              <a:t>Less: 2021 amortization</a:t>
            </a:r>
            <a:endParaRPr lang="en-US" sz="2400" b="1" dirty="0">
              <a:solidFill>
                <a:srgbClr val="C00000"/>
              </a:solidFill>
            </a:endParaRPr>
          </a:p>
        </p:txBody>
      </p:sp>
      <p:sp>
        <p:nvSpPr>
          <p:cNvPr id="36" name="Rectangle 35"/>
          <p:cNvSpPr/>
          <p:nvPr/>
        </p:nvSpPr>
        <p:spPr>
          <a:xfrm>
            <a:off x="1127958" y="5390908"/>
            <a:ext cx="3001143" cy="461665"/>
          </a:xfrm>
          <a:prstGeom prst="rect">
            <a:avLst/>
          </a:prstGeom>
        </p:spPr>
        <p:txBody>
          <a:bodyPr wrap="none">
            <a:spAutoFit/>
          </a:bodyPr>
          <a:lstStyle/>
          <a:p>
            <a:r>
              <a:rPr lang="en-IN" sz="2400" dirty="0"/>
              <a:t>Plus: 2021 loss on PBO</a:t>
            </a:r>
            <a:endParaRPr lang="en-US" sz="2400" dirty="0"/>
          </a:p>
        </p:txBody>
      </p:sp>
      <p:sp>
        <p:nvSpPr>
          <p:cNvPr id="37" name="Rectangle 36"/>
          <p:cNvSpPr/>
          <p:nvPr/>
        </p:nvSpPr>
        <p:spPr>
          <a:xfrm>
            <a:off x="1127958" y="5773944"/>
            <a:ext cx="3904274" cy="461665"/>
          </a:xfrm>
          <a:prstGeom prst="rect">
            <a:avLst/>
          </a:prstGeom>
        </p:spPr>
        <p:txBody>
          <a:bodyPr wrap="none">
            <a:spAutoFit/>
          </a:bodyPr>
          <a:lstStyle/>
          <a:p>
            <a:r>
              <a:rPr lang="en-IN" sz="2400" dirty="0"/>
              <a:t>Less: 2021 gain on plan assets</a:t>
            </a:r>
            <a:endParaRPr lang="en-US" sz="2400" dirty="0"/>
          </a:p>
        </p:txBody>
      </p:sp>
      <p:sp>
        <p:nvSpPr>
          <p:cNvPr id="38" name="Rectangle 37"/>
          <p:cNvSpPr/>
          <p:nvPr/>
        </p:nvSpPr>
        <p:spPr>
          <a:xfrm>
            <a:off x="863600" y="6169680"/>
            <a:ext cx="4318811" cy="461665"/>
          </a:xfrm>
          <a:prstGeom prst="rect">
            <a:avLst/>
          </a:prstGeom>
        </p:spPr>
        <p:txBody>
          <a:bodyPr wrap="none">
            <a:spAutoFit/>
          </a:bodyPr>
          <a:lstStyle/>
          <a:p>
            <a:r>
              <a:rPr lang="en-IN" sz="2400" dirty="0"/>
              <a:t>Net loss–AOCI at the end of 2021</a:t>
            </a:r>
            <a:endParaRPr lang="en-US" sz="2400" dirty="0"/>
          </a:p>
        </p:txBody>
      </p:sp>
      <p:sp>
        <p:nvSpPr>
          <p:cNvPr id="39" name="Rectangle 38"/>
          <p:cNvSpPr/>
          <p:nvPr/>
        </p:nvSpPr>
        <p:spPr>
          <a:xfrm>
            <a:off x="6781800" y="4191000"/>
            <a:ext cx="1867819" cy="461665"/>
          </a:xfrm>
          <a:prstGeom prst="rect">
            <a:avLst/>
          </a:prstGeom>
        </p:spPr>
        <p:txBody>
          <a:bodyPr wrap="none">
            <a:spAutoFit/>
          </a:bodyPr>
          <a:lstStyle/>
          <a:p>
            <a:r>
              <a:rPr lang="en-US" sz="2400" dirty="0"/>
              <a:t>($ in millions)</a:t>
            </a:r>
          </a:p>
        </p:txBody>
      </p:sp>
      <p:sp>
        <p:nvSpPr>
          <p:cNvPr id="40" name="Rectangle 39"/>
          <p:cNvSpPr/>
          <p:nvPr/>
        </p:nvSpPr>
        <p:spPr>
          <a:xfrm>
            <a:off x="7549354" y="4641334"/>
            <a:ext cx="651139" cy="461665"/>
          </a:xfrm>
          <a:prstGeom prst="rect">
            <a:avLst/>
          </a:prstGeom>
        </p:spPr>
        <p:txBody>
          <a:bodyPr wrap="none">
            <a:spAutoFit/>
          </a:bodyPr>
          <a:lstStyle/>
          <a:p>
            <a:pPr algn="r"/>
            <a:r>
              <a:rPr lang="en-US" sz="2400" dirty="0"/>
              <a:t>$55</a:t>
            </a:r>
          </a:p>
        </p:txBody>
      </p:sp>
      <p:sp>
        <p:nvSpPr>
          <p:cNvPr id="41" name="Rectangle 40"/>
          <p:cNvSpPr/>
          <p:nvPr/>
        </p:nvSpPr>
        <p:spPr>
          <a:xfrm>
            <a:off x="7744175" y="5013980"/>
            <a:ext cx="532518" cy="461665"/>
          </a:xfrm>
          <a:prstGeom prst="rect">
            <a:avLst/>
          </a:prstGeom>
        </p:spPr>
        <p:txBody>
          <a:bodyPr wrap="none">
            <a:spAutoFit/>
          </a:bodyPr>
          <a:lstStyle/>
          <a:p>
            <a:pPr algn="r"/>
            <a:r>
              <a:rPr lang="en-US" sz="2400" b="1" dirty="0">
                <a:solidFill>
                  <a:srgbClr val="C00000"/>
                </a:solidFill>
              </a:rPr>
              <a:t>(1)</a:t>
            </a:r>
          </a:p>
        </p:txBody>
      </p:sp>
      <p:sp>
        <p:nvSpPr>
          <p:cNvPr id="42" name="Rectangle 41"/>
          <p:cNvSpPr/>
          <p:nvPr/>
        </p:nvSpPr>
        <p:spPr>
          <a:xfrm>
            <a:off x="7704844" y="5382280"/>
            <a:ext cx="495649" cy="461665"/>
          </a:xfrm>
          <a:prstGeom prst="rect">
            <a:avLst/>
          </a:prstGeom>
        </p:spPr>
        <p:txBody>
          <a:bodyPr wrap="none">
            <a:spAutoFit/>
          </a:bodyPr>
          <a:lstStyle/>
          <a:p>
            <a:pPr algn="r"/>
            <a:r>
              <a:rPr lang="en-US" sz="2400" dirty="0"/>
              <a:t>23</a:t>
            </a:r>
          </a:p>
        </p:txBody>
      </p:sp>
      <p:sp>
        <p:nvSpPr>
          <p:cNvPr id="43" name="Rectangle 42"/>
          <p:cNvSpPr/>
          <p:nvPr/>
        </p:nvSpPr>
        <p:spPr>
          <a:xfrm>
            <a:off x="7763288" y="5753100"/>
            <a:ext cx="526105" cy="461665"/>
          </a:xfrm>
          <a:prstGeom prst="rect">
            <a:avLst/>
          </a:prstGeom>
        </p:spPr>
        <p:txBody>
          <a:bodyPr wrap="none">
            <a:spAutoFit/>
          </a:bodyPr>
          <a:lstStyle/>
          <a:p>
            <a:pPr algn="r"/>
            <a:r>
              <a:rPr lang="en-US" sz="2400" dirty="0"/>
              <a:t>(3)</a:t>
            </a:r>
          </a:p>
        </p:txBody>
      </p:sp>
      <p:sp>
        <p:nvSpPr>
          <p:cNvPr id="44" name="Rectangle 43"/>
          <p:cNvSpPr/>
          <p:nvPr/>
        </p:nvSpPr>
        <p:spPr>
          <a:xfrm>
            <a:off x="7549354" y="6172200"/>
            <a:ext cx="651139" cy="461665"/>
          </a:xfrm>
          <a:prstGeom prst="rect">
            <a:avLst/>
          </a:prstGeom>
        </p:spPr>
        <p:txBody>
          <a:bodyPr wrap="none">
            <a:spAutoFit/>
          </a:bodyPr>
          <a:lstStyle/>
          <a:p>
            <a:pPr algn="r"/>
            <a:r>
              <a:rPr lang="en-US" sz="2400" dirty="0"/>
              <a:t>$74</a:t>
            </a:r>
          </a:p>
        </p:txBody>
      </p:sp>
      <p:cxnSp>
        <p:nvCxnSpPr>
          <p:cNvPr id="45" name="Straight Connector 44"/>
          <p:cNvCxnSpPr/>
          <p:nvPr/>
        </p:nvCxnSpPr>
        <p:spPr>
          <a:xfrm>
            <a:off x="7442200" y="62103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442200" y="65659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442200" y="6616700"/>
            <a:ext cx="73053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a:stCxn id="27" idx="1"/>
          </p:cNvCxnSpPr>
          <p:nvPr/>
        </p:nvCxnSpPr>
        <p:spPr>
          <a:xfrm flipH="1" flipV="1">
            <a:off x="6575704" y="1365430"/>
            <a:ext cx="1226782" cy="210390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590800" y="601105"/>
            <a:ext cx="6553200" cy="830997"/>
          </a:xfrm>
          <a:prstGeom prst="rect">
            <a:avLst/>
          </a:prstGeom>
          <a:solidFill>
            <a:schemeClr val="bg1"/>
          </a:solidFill>
        </p:spPr>
        <p:txBody>
          <a:bodyPr wrap="square" rtlCol="0">
            <a:spAutoFit/>
          </a:bodyPr>
          <a:lstStyle/>
          <a:p>
            <a:pPr algn="ctr"/>
            <a:r>
              <a:rPr lang="en-IN" sz="2400" b="1" i="1" dirty="0">
                <a:solidFill>
                  <a:srgbClr val="C00000"/>
                </a:solidFill>
              </a:rPr>
              <a:t>If a net gain were being amortized, this amount would be deducted from pension expense</a:t>
            </a:r>
            <a:endParaRPr lang="en-US" sz="2400" b="1" i="1" dirty="0">
              <a:solidFill>
                <a:srgbClr val="C00000"/>
              </a:solidFill>
            </a:endParaRPr>
          </a:p>
        </p:txBody>
      </p:sp>
      <p:cxnSp>
        <p:nvCxnSpPr>
          <p:cNvPr id="54" name="Straight Connector 53"/>
          <p:cNvCxnSpPr/>
          <p:nvPr/>
        </p:nvCxnSpPr>
        <p:spPr>
          <a:xfrm>
            <a:off x="901700" y="4648200"/>
            <a:ext cx="79151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30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wipe(down)">
                                      <p:cBhvr>
                                        <p:cTn id="63" dur="500"/>
                                        <p:tgtEl>
                                          <p:spTgt spid="4"/>
                                        </p:tgtEl>
                                      </p:cBhvr>
                                    </p:animEffect>
                                  </p:childTnLst>
                                </p:cTn>
                              </p:par>
                            </p:childTnLst>
                          </p:cTn>
                        </p:par>
                        <p:par>
                          <p:cTn id="64" fill="hold">
                            <p:stCondLst>
                              <p:cond delay="500"/>
                            </p:stCondLst>
                            <p:childTnLst>
                              <p:par>
                                <p:cTn id="65" presetID="22" presetClass="entr" presetSubtype="4"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fade">
                                      <p:cBhvr>
                                        <p:cTn id="72" dur="500"/>
                                        <p:tgtEl>
                                          <p:spTgt spid="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fade">
                                      <p:cBhvr>
                                        <p:cTn id="84" dur="500"/>
                                        <p:tgtEl>
                                          <p:spTgt spid="37"/>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500"/>
                                        <p:tgtEl>
                                          <p:spTgt spid="4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animEffect transition="in" filter="fade">
                                      <p:cBhvr>
                                        <p:cTn id="96" dur="500"/>
                                        <p:tgtEl>
                                          <p:spTgt spid="4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animEffect transition="in" filter="fade">
                                      <p:cBhvr>
                                        <p:cTn id="99" dur="500"/>
                                        <p:tgtEl>
                                          <p:spTgt spid="4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500"/>
                                        <p:tgtEl>
                                          <p:spTgt spid="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par>
                                <p:cTn id="106" presetID="10" presetClass="entr" presetSubtype="0" fill="hold" nodeType="with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500"/>
                                        <p:tgtEl>
                                          <p:spTgt spid="45"/>
                                        </p:tgtEl>
                                      </p:cBhvr>
                                    </p:animEffect>
                                  </p:childTnLst>
                                </p:cTn>
                              </p:par>
                              <p:par>
                                <p:cTn id="109" presetID="10"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par>
                                <p:cTn id="112" presetID="10" presetClass="entr" presetSubtype="0" fill="hold"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par>
                                <p:cTn id="115" presetID="10" presetClass="entr" presetSubtype="0"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fade">
                                      <p:cBhvr>
                                        <p:cTn id="117" dur="500"/>
                                        <p:tgtEl>
                                          <p:spTgt spid="54"/>
                                        </p:tgtEl>
                                      </p:cBhvr>
                                    </p:animEffect>
                                  </p:childTnLst>
                                </p:cTn>
                              </p:par>
                            </p:childTnLst>
                          </p:cTn>
                        </p:par>
                        <p:par>
                          <p:cTn id="118" fill="hold">
                            <p:stCondLst>
                              <p:cond delay="500"/>
                            </p:stCondLst>
                            <p:childTnLst>
                              <p:par>
                                <p:cTn id="119" presetID="1" presetClass="exit" presetSubtype="0" fill="hold" nodeType="afterEffect">
                                  <p:stCondLst>
                                    <p:cond delay="0"/>
                                  </p:stCondLst>
                                  <p:childTnLst>
                                    <p:set>
                                      <p:cBhvr>
                                        <p:cTn id="120" dur="1" fill="hold">
                                          <p:stCondLst>
                                            <p:cond delay="0"/>
                                          </p:stCondLst>
                                        </p:cTn>
                                        <p:tgtEl>
                                          <p:spTgt spid="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20" grpId="0"/>
      <p:bldP spid="21" grpId="0"/>
      <p:bldP spid="22" grpId="0"/>
      <p:bldP spid="23" grpId="0"/>
      <p:bldP spid="24" grpId="0"/>
      <p:bldP spid="25" grpId="0"/>
      <p:bldP spid="26" grpId="0"/>
      <p:bldP spid="27" grpId="0"/>
      <p:bldP spid="28" grpId="0"/>
      <p:bldP spid="2" grpId="0"/>
      <p:bldP spid="34" grpId="0"/>
      <p:bldP spid="35" grpId="0"/>
      <p:bldP spid="36" grpId="0"/>
      <p:bldP spid="37" grpId="0"/>
      <p:bldP spid="38" grpId="0"/>
      <p:bldP spid="39" grpId="0"/>
      <p:bldP spid="40" grpId="0"/>
      <p:bldP spid="41" grpId="0"/>
      <p:bldP spid="42" grpId="0"/>
      <p:bldP spid="43" grpId="0"/>
      <p:bldP spid="44" grpId="0"/>
      <p:bldP spid="6" grpId="0" animBg="1"/>
      <p:bldP spid="6"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1143000"/>
          </a:xfrm>
        </p:spPr>
        <p:txBody>
          <a:bodyPr>
            <a:normAutofit/>
          </a:bodyPr>
          <a:lstStyle/>
          <a:p>
            <a:br>
              <a:rPr lang="en-IN" sz="3000" dirty="0">
                <a:solidFill>
                  <a:srgbClr val="B42200"/>
                </a:solidFill>
              </a:rPr>
            </a:br>
            <a:r>
              <a:rPr lang="en-IN" sz="3000" dirty="0"/>
              <a:t>Recording Gains and Losses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774700" y="1444626"/>
            <a:ext cx="8013600" cy="5413374"/>
          </a:xfrm>
        </p:spPr>
        <p:txBody>
          <a:bodyPr>
            <a:normAutofit/>
          </a:bodyPr>
          <a:lstStyle/>
          <a:p>
            <a:pPr marL="0" indent="0">
              <a:buNone/>
            </a:pPr>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600" dirty="0"/>
          </a:p>
          <a:p>
            <a:endParaRPr lang="en-IN" sz="2600" dirty="0"/>
          </a:p>
          <a:p>
            <a:endParaRPr lang="en-IN" sz="2600" dirty="0"/>
          </a:p>
        </p:txBody>
      </p:sp>
      <p:pic>
        <p:nvPicPr>
          <p:cNvPr id="43" name="Content Placeholder 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bwMode="auto">
          <a:xfrm>
            <a:off x="760496" y="3200400"/>
            <a:ext cx="8223156" cy="2641600"/>
          </a:xfrm>
          <a:prstGeom prst="rect">
            <a:avLst/>
          </a:prstGeom>
          <a:solidFill>
            <a:srgbClr val="FFFAB0"/>
          </a:solidFill>
          <a:ln w="9525">
            <a:solidFill>
              <a:srgbClr val="F79646"/>
            </a:solidFill>
            <a:miter lim="800000"/>
            <a:headEnd/>
            <a:tailEnd/>
          </a:ln>
        </p:spPr>
      </p:pic>
      <p:sp>
        <p:nvSpPr>
          <p:cNvPr id="44" name="TextBox 43"/>
          <p:cNvSpPr txBox="1"/>
          <p:nvPr/>
        </p:nvSpPr>
        <p:spPr>
          <a:xfrm>
            <a:off x="779512" y="3993225"/>
            <a:ext cx="5727413" cy="461665"/>
          </a:xfrm>
          <a:prstGeom prst="rect">
            <a:avLst/>
          </a:prstGeom>
          <a:noFill/>
        </p:spPr>
        <p:txBody>
          <a:bodyPr wrap="square" rtlCol="0">
            <a:spAutoFit/>
          </a:bodyPr>
          <a:lstStyle/>
          <a:p>
            <a:r>
              <a:rPr lang="en-IN" sz="2400" dirty="0"/>
              <a:t>Loss–OCI (from change in assumption)</a:t>
            </a:r>
            <a:endParaRPr lang="en-IN" sz="2400" dirty="0">
              <a:latin typeface="+mn-lt"/>
            </a:endParaRPr>
          </a:p>
        </p:txBody>
      </p:sp>
      <p:sp>
        <p:nvSpPr>
          <p:cNvPr id="45" name="TextBox 44"/>
          <p:cNvSpPr txBox="1"/>
          <p:nvPr/>
        </p:nvSpPr>
        <p:spPr>
          <a:xfrm>
            <a:off x="6583126" y="3982339"/>
            <a:ext cx="1243502" cy="461665"/>
          </a:xfrm>
          <a:prstGeom prst="rect">
            <a:avLst/>
          </a:prstGeom>
          <a:noFill/>
        </p:spPr>
        <p:txBody>
          <a:bodyPr wrap="square" rtlCol="0">
            <a:spAutoFit/>
          </a:bodyPr>
          <a:lstStyle/>
          <a:p>
            <a:pPr algn="ctr"/>
            <a:r>
              <a:rPr lang="en-IN" sz="2400" b="1" dirty="0">
                <a:solidFill>
                  <a:srgbClr val="C00000"/>
                </a:solidFill>
                <a:latin typeface="+mn-lt"/>
              </a:rPr>
              <a:t>23</a:t>
            </a:r>
          </a:p>
        </p:txBody>
      </p:sp>
      <p:sp>
        <p:nvSpPr>
          <p:cNvPr id="46" name="TextBox 45"/>
          <p:cNvSpPr txBox="1"/>
          <p:nvPr/>
        </p:nvSpPr>
        <p:spPr>
          <a:xfrm>
            <a:off x="768407" y="4364335"/>
            <a:ext cx="2853626" cy="461665"/>
          </a:xfrm>
          <a:prstGeom prst="rect">
            <a:avLst/>
          </a:prstGeom>
          <a:noFill/>
        </p:spPr>
        <p:txBody>
          <a:bodyPr wrap="square" rtlCol="0">
            <a:spAutoFit/>
          </a:bodyPr>
          <a:lstStyle/>
          <a:p>
            <a:r>
              <a:rPr lang="en-IN" sz="2400" dirty="0">
                <a:latin typeface="+mn-lt"/>
              </a:rPr>
              <a:t>	</a:t>
            </a:r>
            <a:r>
              <a:rPr lang="en-IN" sz="2400" dirty="0"/>
              <a:t>PBO</a:t>
            </a:r>
            <a:endParaRPr lang="en-IN" sz="2400" dirty="0">
              <a:latin typeface="+mn-lt"/>
            </a:endParaRPr>
          </a:p>
        </p:txBody>
      </p:sp>
      <p:sp>
        <p:nvSpPr>
          <p:cNvPr id="47" name="TextBox 46"/>
          <p:cNvSpPr txBox="1"/>
          <p:nvPr/>
        </p:nvSpPr>
        <p:spPr>
          <a:xfrm>
            <a:off x="7745321" y="4351456"/>
            <a:ext cx="1235661" cy="461665"/>
          </a:xfrm>
          <a:prstGeom prst="rect">
            <a:avLst/>
          </a:prstGeom>
          <a:noFill/>
        </p:spPr>
        <p:txBody>
          <a:bodyPr wrap="square" rtlCol="0">
            <a:spAutoFit/>
          </a:bodyPr>
          <a:lstStyle/>
          <a:p>
            <a:pPr algn="ctr"/>
            <a:r>
              <a:rPr lang="en-IN" sz="2400" b="1" dirty="0">
                <a:solidFill>
                  <a:srgbClr val="C00000"/>
                </a:solidFill>
                <a:latin typeface="+mn-lt"/>
              </a:rPr>
              <a:t>23</a:t>
            </a:r>
          </a:p>
        </p:txBody>
      </p:sp>
      <p:sp>
        <p:nvSpPr>
          <p:cNvPr id="49" name="TextBox 48"/>
          <p:cNvSpPr txBox="1"/>
          <p:nvPr/>
        </p:nvSpPr>
        <p:spPr>
          <a:xfrm>
            <a:off x="2690653" y="3551535"/>
            <a:ext cx="1902236" cy="461665"/>
          </a:xfrm>
          <a:prstGeom prst="rect">
            <a:avLst/>
          </a:prstGeom>
          <a:noFill/>
        </p:spPr>
        <p:txBody>
          <a:bodyPr wrap="square" rtlCol="0">
            <a:spAutoFit/>
          </a:bodyPr>
          <a:lstStyle/>
          <a:p>
            <a:pPr algn="ctr"/>
            <a:r>
              <a:rPr lang="en-US" sz="2400" b="1" dirty="0">
                <a:latin typeface="+mn-lt"/>
                <a:cs typeface="Arial" panose="020B0604020202020204" pitchFamily="34" charset="0"/>
              </a:rPr>
              <a:t>Journal Entry</a:t>
            </a:r>
          </a:p>
        </p:txBody>
      </p:sp>
      <p:cxnSp>
        <p:nvCxnSpPr>
          <p:cNvPr id="50" name="Straight Connector 49"/>
          <p:cNvCxnSpPr/>
          <p:nvPr/>
        </p:nvCxnSpPr>
        <p:spPr>
          <a:xfrm>
            <a:off x="756318" y="3981322"/>
            <a:ext cx="8223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684725" y="3551535"/>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Debit</a:t>
            </a:r>
          </a:p>
        </p:txBody>
      </p:sp>
      <p:sp>
        <p:nvSpPr>
          <p:cNvPr id="52" name="TextBox 51"/>
          <p:cNvSpPr txBox="1"/>
          <p:nvPr/>
        </p:nvSpPr>
        <p:spPr>
          <a:xfrm>
            <a:off x="7859495" y="3551535"/>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Credit</a:t>
            </a:r>
          </a:p>
        </p:txBody>
      </p:sp>
      <p:sp>
        <p:nvSpPr>
          <p:cNvPr id="4" name="Rectangle 3"/>
          <p:cNvSpPr/>
          <p:nvPr/>
        </p:nvSpPr>
        <p:spPr>
          <a:xfrm>
            <a:off x="6876822" y="3206750"/>
            <a:ext cx="1867819" cy="461665"/>
          </a:xfrm>
          <a:prstGeom prst="rect">
            <a:avLst/>
          </a:prstGeom>
        </p:spPr>
        <p:txBody>
          <a:bodyPr wrap="none">
            <a:spAutoFit/>
          </a:bodyPr>
          <a:lstStyle/>
          <a:p>
            <a:r>
              <a:rPr lang="en-US" sz="2400" dirty="0"/>
              <a:t>($ in millions)</a:t>
            </a:r>
          </a:p>
        </p:txBody>
      </p:sp>
      <p:sp>
        <p:nvSpPr>
          <p:cNvPr id="53" name="Rectangle 52"/>
          <p:cNvSpPr/>
          <p:nvPr/>
        </p:nvSpPr>
        <p:spPr>
          <a:xfrm>
            <a:off x="779512" y="3206750"/>
            <a:ext cx="4097212" cy="461665"/>
          </a:xfrm>
          <a:prstGeom prst="rect">
            <a:avLst/>
          </a:prstGeom>
        </p:spPr>
        <p:txBody>
          <a:bodyPr wrap="none">
            <a:spAutoFit/>
          </a:bodyPr>
          <a:lstStyle/>
          <a:p>
            <a:r>
              <a:rPr lang="en-IN" sz="2400" b="1" dirty="0">
                <a:solidFill>
                  <a:schemeClr val="tx2"/>
                </a:solidFill>
              </a:rPr>
              <a:t>To record new gains and losses</a:t>
            </a:r>
            <a:endParaRPr lang="en-US" sz="2400" b="1" dirty="0">
              <a:solidFill>
                <a:schemeClr val="tx2"/>
              </a:solidFill>
            </a:endParaRPr>
          </a:p>
        </p:txBody>
      </p:sp>
      <p:sp>
        <p:nvSpPr>
          <p:cNvPr id="55" name="TextBox 54"/>
          <p:cNvSpPr txBox="1"/>
          <p:nvPr/>
        </p:nvSpPr>
        <p:spPr>
          <a:xfrm>
            <a:off x="779512" y="4856825"/>
            <a:ext cx="5727413" cy="461665"/>
          </a:xfrm>
          <a:prstGeom prst="rect">
            <a:avLst/>
          </a:prstGeom>
          <a:noFill/>
        </p:spPr>
        <p:txBody>
          <a:bodyPr wrap="square" rtlCol="0">
            <a:spAutoFit/>
          </a:bodyPr>
          <a:lstStyle/>
          <a:p>
            <a:r>
              <a:rPr lang="en-IN" sz="2400" dirty="0"/>
              <a:t>Plan assets</a:t>
            </a:r>
            <a:endParaRPr lang="en-IN" sz="2400" dirty="0">
              <a:latin typeface="+mn-lt"/>
            </a:endParaRPr>
          </a:p>
        </p:txBody>
      </p:sp>
      <p:sp>
        <p:nvSpPr>
          <p:cNvPr id="56" name="TextBox 55"/>
          <p:cNvSpPr txBox="1"/>
          <p:nvPr/>
        </p:nvSpPr>
        <p:spPr>
          <a:xfrm>
            <a:off x="6652919" y="4845939"/>
            <a:ext cx="1243502" cy="461665"/>
          </a:xfrm>
          <a:prstGeom prst="rect">
            <a:avLst/>
          </a:prstGeom>
          <a:noFill/>
        </p:spPr>
        <p:txBody>
          <a:bodyPr wrap="square" rtlCol="0">
            <a:spAutoFit/>
          </a:bodyPr>
          <a:lstStyle/>
          <a:p>
            <a:pPr algn="ctr"/>
            <a:r>
              <a:rPr lang="en-IN" sz="2400" b="1" dirty="0">
                <a:solidFill>
                  <a:srgbClr val="0070C0"/>
                </a:solidFill>
                <a:latin typeface="+mn-lt"/>
              </a:rPr>
              <a:t>3</a:t>
            </a:r>
          </a:p>
        </p:txBody>
      </p:sp>
      <p:sp>
        <p:nvSpPr>
          <p:cNvPr id="57" name="TextBox 56"/>
          <p:cNvSpPr txBox="1"/>
          <p:nvPr/>
        </p:nvSpPr>
        <p:spPr>
          <a:xfrm>
            <a:off x="774700" y="5227935"/>
            <a:ext cx="2853626" cy="461665"/>
          </a:xfrm>
          <a:prstGeom prst="rect">
            <a:avLst/>
          </a:prstGeom>
          <a:noFill/>
        </p:spPr>
        <p:txBody>
          <a:bodyPr wrap="square" rtlCol="0">
            <a:spAutoFit/>
          </a:bodyPr>
          <a:lstStyle/>
          <a:p>
            <a:r>
              <a:rPr lang="en-IN" sz="2400" dirty="0"/>
              <a:t>	Gain–OCI</a:t>
            </a:r>
            <a:endParaRPr lang="en-IN" sz="2400" dirty="0">
              <a:latin typeface="+mn-lt"/>
            </a:endParaRPr>
          </a:p>
        </p:txBody>
      </p:sp>
      <p:sp>
        <p:nvSpPr>
          <p:cNvPr id="58" name="TextBox 57"/>
          <p:cNvSpPr txBox="1"/>
          <p:nvPr/>
        </p:nvSpPr>
        <p:spPr>
          <a:xfrm>
            <a:off x="7815114" y="5215056"/>
            <a:ext cx="1235661" cy="461665"/>
          </a:xfrm>
          <a:prstGeom prst="rect">
            <a:avLst/>
          </a:prstGeom>
          <a:noFill/>
        </p:spPr>
        <p:txBody>
          <a:bodyPr wrap="square" rtlCol="0">
            <a:spAutoFit/>
          </a:bodyPr>
          <a:lstStyle/>
          <a:p>
            <a:pPr algn="ctr"/>
            <a:r>
              <a:rPr lang="en-IN" sz="2400" b="1" dirty="0">
                <a:solidFill>
                  <a:srgbClr val="0070C0"/>
                </a:solidFill>
              </a:rPr>
              <a:t>3</a:t>
            </a:r>
          </a:p>
        </p:txBody>
      </p:sp>
      <p:sp>
        <p:nvSpPr>
          <p:cNvPr id="17" name="TextBox 16"/>
          <p:cNvSpPr txBox="1"/>
          <p:nvPr/>
        </p:nvSpPr>
        <p:spPr>
          <a:xfrm>
            <a:off x="1689100" y="5943600"/>
            <a:ext cx="6781800" cy="461665"/>
          </a:xfrm>
          <a:prstGeom prst="rect">
            <a:avLst/>
          </a:prstGeom>
          <a:solidFill>
            <a:schemeClr val="accent5">
              <a:lumMod val="20000"/>
              <a:lumOff val="80000"/>
            </a:schemeClr>
          </a:solidFill>
          <a:ln w="19050">
            <a:solidFill>
              <a:srgbClr val="0070C0"/>
            </a:solidFill>
          </a:ln>
        </p:spPr>
        <p:txBody>
          <a:bodyPr wrap="square" rtlCol="0">
            <a:spAutoFit/>
          </a:bodyPr>
          <a:lstStyle/>
          <a:p>
            <a:pPr algn="ctr"/>
            <a:r>
              <a:rPr lang="en-IN" sz="2400" dirty="0"/>
              <a:t>($30 </a:t>
            </a:r>
            <a:r>
              <a:rPr lang="en-IN" sz="2400" b="1" dirty="0"/>
              <a:t>actual</a:t>
            </a:r>
            <a:r>
              <a:rPr lang="en-IN" sz="2400" dirty="0"/>
              <a:t> return on assets − $27 </a:t>
            </a:r>
            <a:r>
              <a:rPr lang="en-IN" sz="2400" b="1" dirty="0"/>
              <a:t>expected</a:t>
            </a:r>
            <a:r>
              <a:rPr lang="en-IN" sz="2400" dirty="0"/>
              <a:t> return)</a:t>
            </a:r>
            <a:endParaRPr lang="en-US" sz="2400" dirty="0"/>
          </a:p>
        </p:txBody>
      </p:sp>
      <p:cxnSp>
        <p:nvCxnSpPr>
          <p:cNvPr id="59" name="Straight Connector 58"/>
          <p:cNvCxnSpPr/>
          <p:nvPr/>
        </p:nvCxnSpPr>
        <p:spPr>
          <a:xfrm flipH="1">
            <a:off x="5867400" y="5227935"/>
            <a:ext cx="1257372" cy="79186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5867400" y="5509567"/>
            <a:ext cx="2286000" cy="51023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9460" name="Rectangle 19459"/>
          <p:cNvSpPr/>
          <p:nvPr/>
        </p:nvSpPr>
        <p:spPr>
          <a:xfrm>
            <a:off x="756318" y="1143000"/>
            <a:ext cx="8223156" cy="1938992"/>
          </a:xfrm>
          <a:prstGeom prst="rect">
            <a:avLst/>
          </a:prstGeom>
        </p:spPr>
        <p:txBody>
          <a:bodyPr wrap="square">
            <a:spAutoFit/>
          </a:bodyPr>
          <a:lstStyle/>
          <a:p>
            <a:r>
              <a:rPr lang="en-US" sz="2400" dirty="0"/>
              <a:t>Global </a:t>
            </a:r>
            <a:r>
              <a:rPr lang="en-IN" sz="2400" dirty="0"/>
              <a:t>records a </a:t>
            </a:r>
            <a:r>
              <a:rPr lang="en-IN" sz="2400" i="1" dirty="0"/>
              <a:t>loss–OCI </a:t>
            </a:r>
            <a:r>
              <a:rPr lang="en-IN" sz="2400" dirty="0"/>
              <a:t>for the </a:t>
            </a:r>
            <a:r>
              <a:rPr lang="en-IN" sz="2400" b="1" dirty="0">
                <a:solidFill>
                  <a:srgbClr val="C00000"/>
                </a:solidFill>
              </a:rPr>
              <a:t>$23 </a:t>
            </a:r>
            <a:r>
              <a:rPr lang="en-IN" sz="2400" dirty="0"/>
              <a:t>million loss that occurs in 2021 when it revises its estimate of future salary levels causing its PBO estimate to increase. Global also records a </a:t>
            </a:r>
            <a:r>
              <a:rPr lang="en-IN" sz="2400" b="1" dirty="0">
                <a:solidFill>
                  <a:srgbClr val="C00000"/>
                </a:solidFill>
              </a:rPr>
              <a:t>$3 </a:t>
            </a:r>
            <a:r>
              <a:rPr lang="en-IN" sz="2400" dirty="0"/>
              <a:t>million </a:t>
            </a:r>
            <a:r>
              <a:rPr lang="en-IN" sz="2400" i="1" dirty="0"/>
              <a:t>gain–OCI </a:t>
            </a:r>
            <a:r>
              <a:rPr lang="en-IN" sz="2400" dirty="0"/>
              <a:t>that occurred when the $30 million actual return on plan assets exceeded the $27 </a:t>
            </a:r>
            <a:r>
              <a:rPr lang="en-US" sz="2400" dirty="0"/>
              <a:t>million expected return.</a:t>
            </a:r>
          </a:p>
        </p:txBody>
      </p:sp>
      <p:sp>
        <p:nvSpPr>
          <p:cNvPr id="24" name="Slide Number Placeholder 5">
            <a:extLst>
              <a:ext uri="{FF2B5EF4-FFF2-40B4-BE49-F238E27FC236}">
                <a16:creationId xmlns:a16="http://schemas.microsoft.com/office/drawing/2014/main" id="{67680F59-348E-334F-9824-C0E486CAAB1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56</a:t>
            </a:fld>
            <a:endParaRPr lang="en-US" dirty="0"/>
          </a:p>
        </p:txBody>
      </p:sp>
    </p:spTree>
    <p:extLst>
      <p:ext uri="{BB962C8B-B14F-4D97-AF65-F5344CB8AC3E}">
        <p14:creationId xmlns:p14="http://schemas.microsoft.com/office/powerpoint/2010/main" val="18249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par>
                          <p:cTn id="55" fill="hold">
                            <p:stCondLst>
                              <p:cond delay="500"/>
                            </p:stCondLst>
                            <p:childTnLst>
                              <p:par>
                                <p:cTn id="56" presetID="22" presetClass="entr" presetSubtype="1"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up)">
                                      <p:cBhvr>
                                        <p:cTn id="58" dur="500"/>
                                        <p:tgtEl>
                                          <p:spTgt spid="59"/>
                                        </p:tgtEl>
                                      </p:cBhvr>
                                    </p:animEffect>
                                  </p:childTnLst>
                                </p:cTn>
                              </p:par>
                              <p:par>
                                <p:cTn id="59" presetID="22" presetClass="entr" presetSubtype="1" fill="hold" nodeType="with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ipe(up)">
                                      <p:cBhvr>
                                        <p:cTn id="61" dur="500"/>
                                        <p:tgtEl>
                                          <p:spTgt spid="61"/>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up)">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9" grpId="0"/>
      <p:bldP spid="51" grpId="0"/>
      <p:bldP spid="52" grpId="0"/>
      <p:bldP spid="4" grpId="0"/>
      <p:bldP spid="53" grpId="0"/>
      <p:bldP spid="55" grpId="0"/>
      <p:bldP spid="56" grpId="0"/>
      <p:bldP spid="57" grpId="0"/>
      <p:bldP spid="58" grpId="0"/>
      <p:bldP spid="17" grpId="0" animBg="1"/>
      <p:bldP spid="1946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381000"/>
            <a:ext cx="8381999" cy="1219200"/>
          </a:xfrm>
        </p:spPr>
        <p:txBody>
          <a:bodyPr>
            <a:noAutofit/>
          </a:bodyPr>
          <a:lstStyle/>
          <a:p>
            <a:pPr algn="ctr"/>
            <a:r>
              <a:rPr lang="en-US" dirty="0"/>
              <a:t>IFRS: Accounting for Gains and Losses</a:t>
            </a:r>
          </a:p>
        </p:txBody>
      </p:sp>
      <p:sp>
        <p:nvSpPr>
          <p:cNvPr id="4" name="Title 2"/>
          <p:cNvSpPr txBox="1">
            <a:spLocks/>
          </p:cNvSpPr>
          <p:nvPr/>
        </p:nvSpPr>
        <p:spPr bwMode="auto">
          <a:xfrm>
            <a:off x="8389940" y="0"/>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graphicFrame>
        <p:nvGraphicFramePr>
          <p:cNvPr id="3" name="Table 2"/>
          <p:cNvGraphicFramePr>
            <a:graphicFrameLocks noGrp="1"/>
          </p:cNvGraphicFramePr>
          <p:nvPr>
            <p:extLst>
              <p:ext uri="{D42A27DB-BD31-4B8C-83A1-F6EECF244321}">
                <p14:modId xmlns:p14="http://schemas.microsoft.com/office/powerpoint/2010/main" val="1261045876"/>
              </p:ext>
            </p:extLst>
          </p:nvPr>
        </p:nvGraphicFramePr>
        <p:xfrm>
          <a:off x="685800" y="533400"/>
          <a:ext cx="8330737" cy="5913120"/>
        </p:xfrm>
        <a:graphic>
          <a:graphicData uri="http://schemas.openxmlformats.org/drawingml/2006/table">
            <a:tbl>
              <a:tblPr firstRow="1" bandRow="1">
                <a:tableStyleId>{F2DE63D5-997A-4646-A377-4702673A728D}</a:tableStyleId>
              </a:tblPr>
              <a:tblGrid>
                <a:gridCol w="4166519">
                  <a:extLst>
                    <a:ext uri="{9D8B030D-6E8A-4147-A177-3AD203B41FA5}">
                      <a16:colId xmlns:a16="http://schemas.microsoft.com/office/drawing/2014/main" val="20000"/>
                    </a:ext>
                  </a:extLst>
                </a:gridCol>
                <a:gridCol w="4164218">
                  <a:extLst>
                    <a:ext uri="{9D8B030D-6E8A-4147-A177-3AD203B41FA5}">
                      <a16:colId xmlns:a16="http://schemas.microsoft.com/office/drawing/2014/main" val="20001"/>
                    </a:ext>
                  </a:extLst>
                </a:gridCol>
              </a:tblGrid>
              <a:tr h="2927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b="1" kern="1200" dirty="0">
                          <a:solidFill>
                            <a:schemeClr val="tx1"/>
                          </a:solidFill>
                          <a:latin typeface="+mn-lt"/>
                          <a:ea typeface="+mn-ea"/>
                          <a:cs typeface="+mn-cs"/>
                        </a:rPr>
                        <a:t>U.S. GAAP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solidFill>
                            <a:schemeClr val="tx1"/>
                          </a:solidFill>
                        </a:rPr>
                        <a:t>IFRS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extLst>
                  <a:ext uri="{0D108BD9-81ED-4DB2-BD59-A6C34878D82A}">
                    <a16:rowId xmlns:a16="http://schemas.microsoft.com/office/drawing/2014/main" val="10000"/>
                  </a:ext>
                </a:extLst>
              </a:tr>
              <a:tr h="297033">
                <a:tc gridSpan="2">
                  <a:txBody>
                    <a:bodyPr/>
                    <a:lstStyle/>
                    <a:p>
                      <a:pPr algn="ctr"/>
                      <a:r>
                        <a:rPr lang="en-IN" sz="2600" b="1" dirty="0">
                          <a:solidFill>
                            <a:sysClr val="windowText" lastClr="000000"/>
                          </a:solidFill>
                        </a:rPr>
                        <a:t>Accounting for Losses and Gains in Defined Benefit Plans </a:t>
                      </a:r>
                      <a:endParaRPr lang="en-US" sz="26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hMerge="1">
                  <a:txBody>
                    <a:bodyPr/>
                    <a:lstStyle/>
                    <a:p>
                      <a:endParaRPr lang="en-US"/>
                    </a:p>
                  </a:txBody>
                  <a:tcPr/>
                </a:tc>
                <a:extLst>
                  <a:ext uri="{0D108BD9-81ED-4DB2-BD59-A6C34878D82A}">
                    <a16:rowId xmlns:a16="http://schemas.microsoft.com/office/drawing/2014/main" val="10001"/>
                  </a:ext>
                </a:extLst>
              </a:tr>
              <a:tr h="363321">
                <a:tc>
                  <a:txBody>
                    <a:bodyPr/>
                    <a:lstStyle/>
                    <a:p>
                      <a:pPr algn="l"/>
                      <a:r>
                        <a:rPr lang="en-IN" sz="2400" dirty="0"/>
                        <a:t>We use </a:t>
                      </a:r>
                      <a:r>
                        <a:rPr lang="en-IN" sz="2400" b="1" dirty="0">
                          <a:solidFill>
                            <a:srgbClr val="C00000"/>
                          </a:solidFill>
                        </a:rPr>
                        <a:t>different rates </a:t>
                      </a:r>
                      <a:r>
                        <a:rPr lang="en-IN" sz="2400" dirty="0"/>
                        <a:t>for the interest cost on the defined benefit obligation and the interest revenue on the plan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tc>
                  <a:txBody>
                    <a:bodyPr/>
                    <a:lstStyle/>
                    <a:p>
                      <a:pPr algn="l"/>
                      <a:r>
                        <a:rPr lang="en-IN" sz="2400" dirty="0"/>
                        <a:t>We use the </a:t>
                      </a:r>
                      <a:r>
                        <a:rPr lang="en-IN" sz="2400" b="1" dirty="0">
                          <a:solidFill>
                            <a:srgbClr val="C00000"/>
                          </a:solidFill>
                        </a:rPr>
                        <a:t>same rate </a:t>
                      </a:r>
                      <a:r>
                        <a:rPr lang="en-IN" sz="2400" dirty="0"/>
                        <a:t>for both the interest cost on the defined benefit obligation and the interest revenue on the plan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extLst>
                  <a:ext uri="{0D108BD9-81ED-4DB2-BD59-A6C34878D82A}">
                    <a16:rowId xmlns:a16="http://schemas.microsoft.com/office/drawing/2014/main" val="10002"/>
                  </a:ext>
                </a:extLst>
              </a:tr>
              <a:tr h="285593">
                <a:tc>
                  <a:txBody>
                    <a:bodyPr/>
                    <a:lstStyle/>
                    <a:p>
                      <a:pPr algn="l"/>
                      <a:r>
                        <a:rPr lang="en-IN" sz="2400" dirty="0"/>
                        <a:t>OCI items in the statement of comprehensive income are </a:t>
                      </a:r>
                      <a:r>
                        <a:rPr lang="en-IN" sz="2400" b="1" dirty="0">
                          <a:solidFill>
                            <a:srgbClr val="C00000"/>
                          </a:solidFill>
                        </a:rPr>
                        <a:t>gradually amortized or recycled out of OCI </a:t>
                      </a:r>
                      <a:r>
                        <a:rPr lang="en-IN" sz="2400" dirty="0"/>
                        <a:t>and into expense, when the accumulated net gain or net loss exceeds the 10% threshold.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tc>
                  <a:txBody>
                    <a:bodyPr/>
                    <a:lstStyle/>
                    <a:p>
                      <a:pPr algn="l"/>
                      <a:r>
                        <a:rPr lang="en-IN" sz="2400" dirty="0"/>
                        <a:t>OCI items in the statement of comprehensive income are </a:t>
                      </a:r>
                      <a:r>
                        <a:rPr lang="en-IN" sz="2400" b="1" dirty="0">
                          <a:solidFill>
                            <a:srgbClr val="C00000"/>
                          </a:solidFill>
                        </a:rPr>
                        <a:t>not subsequently amortized out of OCI</a:t>
                      </a:r>
                      <a:r>
                        <a:rPr lang="en-IN" sz="2400" dirty="0"/>
                        <a:t> and into expense, instead, those amounts remain in the balance sheet as accumulated other comprehensive income.</a:t>
                      </a:r>
                    </a:p>
                    <a:p>
                      <a:pPr algn="l"/>
                      <a:endParaRPr lang="en-I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7E4BD"/>
                    </a:solidFill>
                  </a:tcPr>
                </a:tc>
                <a:extLst>
                  <a:ext uri="{0D108BD9-81ED-4DB2-BD59-A6C34878D82A}">
                    <a16:rowId xmlns:a16="http://schemas.microsoft.com/office/drawing/2014/main" val="10003"/>
                  </a:ext>
                </a:extLst>
              </a:tr>
            </a:tbl>
          </a:graphicData>
        </a:graphic>
      </p:graphicFrame>
      <p:sp>
        <p:nvSpPr>
          <p:cNvPr id="5" name="Slide Number Placeholder 5">
            <a:extLst>
              <a:ext uri="{FF2B5EF4-FFF2-40B4-BE49-F238E27FC236}">
                <a16:creationId xmlns:a16="http://schemas.microsoft.com/office/drawing/2014/main" id="{8E558735-CD07-514D-9ABE-CFE8FAEAC75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57</a:t>
            </a:fld>
            <a:endParaRPr lang="en-US" dirty="0"/>
          </a:p>
        </p:txBody>
      </p:sp>
    </p:spTree>
    <p:extLst>
      <p:ext uri="{BB962C8B-B14F-4D97-AF65-F5344CB8AC3E}">
        <p14:creationId xmlns:p14="http://schemas.microsoft.com/office/powerpoint/2010/main" val="34333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rmAutofit/>
          </a:bodyPr>
          <a:lstStyle/>
          <a:p>
            <a:r>
              <a:rPr lang="en-IN" dirty="0"/>
              <a:t>Recording the Pension Expense</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774700" y="1444626"/>
            <a:ext cx="8013600" cy="5413374"/>
          </a:xfrm>
        </p:spPr>
        <p:txBody>
          <a:bodyPr>
            <a:normAutofit/>
          </a:bodyPr>
          <a:lstStyle/>
          <a:p>
            <a:pPr marL="0" indent="0">
              <a:buNone/>
            </a:pPr>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600" dirty="0"/>
          </a:p>
          <a:p>
            <a:endParaRPr lang="en-IN" sz="2600" dirty="0"/>
          </a:p>
          <a:p>
            <a:endParaRPr lang="en-IN" sz="2600" dirty="0"/>
          </a:p>
        </p:txBody>
      </p:sp>
      <p:sp>
        <p:nvSpPr>
          <p:cNvPr id="2" name="Rectangle 1"/>
          <p:cNvSpPr/>
          <p:nvPr/>
        </p:nvSpPr>
        <p:spPr>
          <a:xfrm>
            <a:off x="1828800" y="1066800"/>
            <a:ext cx="1785874" cy="492443"/>
          </a:xfrm>
          <a:prstGeom prst="rect">
            <a:avLst/>
          </a:prstGeom>
        </p:spPr>
        <p:txBody>
          <a:bodyPr wrap="none">
            <a:spAutoFit/>
          </a:bodyPr>
          <a:lstStyle/>
          <a:p>
            <a:r>
              <a:rPr lang="en-US" sz="2600" dirty="0"/>
              <a:t>Service cost</a:t>
            </a:r>
          </a:p>
        </p:txBody>
      </p:sp>
      <p:sp>
        <p:nvSpPr>
          <p:cNvPr id="8" name="Rectangle 7"/>
          <p:cNvSpPr/>
          <p:nvPr/>
        </p:nvSpPr>
        <p:spPr>
          <a:xfrm>
            <a:off x="1828800" y="1405235"/>
            <a:ext cx="1857753" cy="492443"/>
          </a:xfrm>
          <a:prstGeom prst="rect">
            <a:avLst/>
          </a:prstGeom>
        </p:spPr>
        <p:txBody>
          <a:bodyPr wrap="none">
            <a:spAutoFit/>
          </a:bodyPr>
          <a:lstStyle/>
          <a:p>
            <a:r>
              <a:rPr lang="en-US" sz="2600" dirty="0"/>
              <a:t>Interest cost</a:t>
            </a:r>
          </a:p>
        </p:txBody>
      </p:sp>
      <p:sp>
        <p:nvSpPr>
          <p:cNvPr id="9" name="Rectangle 8"/>
          <p:cNvSpPr/>
          <p:nvPr/>
        </p:nvSpPr>
        <p:spPr>
          <a:xfrm>
            <a:off x="1828800" y="1739900"/>
            <a:ext cx="3678828" cy="492443"/>
          </a:xfrm>
          <a:prstGeom prst="rect">
            <a:avLst/>
          </a:prstGeom>
        </p:spPr>
        <p:txBody>
          <a:bodyPr wrap="none">
            <a:spAutoFit/>
          </a:bodyPr>
          <a:lstStyle/>
          <a:p>
            <a:r>
              <a:rPr lang="en-US" sz="2600" dirty="0"/>
              <a:t>Expected return on assets</a:t>
            </a:r>
          </a:p>
        </p:txBody>
      </p:sp>
      <p:sp>
        <p:nvSpPr>
          <p:cNvPr id="10" name="Rectangle 9"/>
          <p:cNvSpPr/>
          <p:nvPr/>
        </p:nvSpPr>
        <p:spPr>
          <a:xfrm>
            <a:off x="1828800" y="2082800"/>
            <a:ext cx="4691541" cy="492443"/>
          </a:xfrm>
          <a:prstGeom prst="rect">
            <a:avLst/>
          </a:prstGeom>
        </p:spPr>
        <p:txBody>
          <a:bodyPr wrap="none">
            <a:spAutoFit/>
          </a:bodyPr>
          <a:lstStyle/>
          <a:p>
            <a:r>
              <a:rPr lang="en-US" sz="2600" dirty="0"/>
              <a:t>Amortization of prior service cost</a:t>
            </a:r>
          </a:p>
        </p:txBody>
      </p:sp>
      <p:sp>
        <p:nvSpPr>
          <p:cNvPr id="11" name="Rectangle 10"/>
          <p:cNvSpPr/>
          <p:nvPr/>
        </p:nvSpPr>
        <p:spPr>
          <a:xfrm>
            <a:off x="1828800" y="2421235"/>
            <a:ext cx="3415550" cy="492443"/>
          </a:xfrm>
          <a:prstGeom prst="rect">
            <a:avLst/>
          </a:prstGeom>
        </p:spPr>
        <p:txBody>
          <a:bodyPr wrap="none">
            <a:spAutoFit/>
          </a:bodyPr>
          <a:lstStyle/>
          <a:p>
            <a:r>
              <a:rPr lang="en-US" sz="2600" dirty="0"/>
              <a:t>Amortization of net loss</a:t>
            </a:r>
          </a:p>
        </p:txBody>
      </p:sp>
      <p:sp>
        <p:nvSpPr>
          <p:cNvPr id="12" name="Rectangle 11"/>
          <p:cNvSpPr/>
          <p:nvPr/>
        </p:nvSpPr>
        <p:spPr>
          <a:xfrm>
            <a:off x="1828800" y="2755900"/>
            <a:ext cx="2436373" cy="492443"/>
          </a:xfrm>
          <a:prstGeom prst="rect">
            <a:avLst/>
          </a:prstGeom>
        </p:spPr>
        <p:txBody>
          <a:bodyPr wrap="none">
            <a:spAutoFit/>
          </a:bodyPr>
          <a:lstStyle/>
          <a:p>
            <a:r>
              <a:rPr lang="en-US" sz="2600" dirty="0"/>
              <a:t>Pension expense</a:t>
            </a:r>
          </a:p>
        </p:txBody>
      </p:sp>
      <p:pic>
        <p:nvPicPr>
          <p:cNvPr id="13" name="Content Placeholder 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bwMode="auto">
          <a:xfrm>
            <a:off x="760496" y="3581400"/>
            <a:ext cx="8223156" cy="2286000"/>
          </a:xfrm>
          <a:prstGeom prst="rect">
            <a:avLst/>
          </a:prstGeom>
          <a:noFill/>
          <a:ln w="9525">
            <a:solidFill>
              <a:srgbClr val="F79646"/>
            </a:solidFill>
            <a:miter lim="800000"/>
            <a:headEnd/>
            <a:tailEnd/>
          </a:ln>
        </p:spPr>
      </p:pic>
      <p:sp>
        <p:nvSpPr>
          <p:cNvPr id="14" name="TextBox 13"/>
          <p:cNvSpPr txBox="1"/>
          <p:nvPr/>
        </p:nvSpPr>
        <p:spPr>
          <a:xfrm>
            <a:off x="777106" y="3947886"/>
            <a:ext cx="5727413" cy="461665"/>
          </a:xfrm>
          <a:prstGeom prst="rect">
            <a:avLst/>
          </a:prstGeom>
          <a:noFill/>
        </p:spPr>
        <p:txBody>
          <a:bodyPr wrap="square" rtlCol="0">
            <a:spAutoFit/>
          </a:bodyPr>
          <a:lstStyle/>
          <a:p>
            <a:r>
              <a:rPr lang="en-IN" sz="2400" dirty="0"/>
              <a:t>Pension expense </a:t>
            </a:r>
            <a:r>
              <a:rPr lang="en-IN" sz="2400" b="1" dirty="0">
                <a:solidFill>
                  <a:srgbClr val="800000"/>
                </a:solidFill>
              </a:rPr>
              <a:t>(total)</a:t>
            </a:r>
          </a:p>
        </p:txBody>
      </p:sp>
      <p:sp>
        <p:nvSpPr>
          <p:cNvPr id="15" name="TextBox 14"/>
          <p:cNvSpPr txBox="1"/>
          <p:nvPr/>
        </p:nvSpPr>
        <p:spPr>
          <a:xfrm>
            <a:off x="6705600" y="3924300"/>
            <a:ext cx="1243502" cy="461665"/>
          </a:xfrm>
          <a:prstGeom prst="rect">
            <a:avLst/>
          </a:prstGeom>
          <a:noFill/>
        </p:spPr>
        <p:txBody>
          <a:bodyPr wrap="square" rtlCol="0">
            <a:spAutoFit/>
          </a:bodyPr>
          <a:lstStyle/>
          <a:p>
            <a:pPr algn="r"/>
            <a:r>
              <a:rPr lang="en-IN" sz="2400" dirty="0">
                <a:latin typeface="+mn-lt"/>
              </a:rPr>
              <a:t>43</a:t>
            </a:r>
          </a:p>
        </p:txBody>
      </p:sp>
      <p:sp>
        <p:nvSpPr>
          <p:cNvPr id="23" name="Rectangle 22"/>
          <p:cNvSpPr/>
          <p:nvPr/>
        </p:nvSpPr>
        <p:spPr>
          <a:xfrm>
            <a:off x="7047581" y="3505200"/>
            <a:ext cx="1867819" cy="461665"/>
          </a:xfrm>
          <a:prstGeom prst="rect">
            <a:avLst/>
          </a:prstGeom>
        </p:spPr>
        <p:txBody>
          <a:bodyPr wrap="none">
            <a:spAutoFit/>
          </a:bodyPr>
          <a:lstStyle/>
          <a:p>
            <a:r>
              <a:rPr lang="en-US" sz="2400" dirty="0">
                <a:solidFill>
                  <a:schemeClr val="tx2"/>
                </a:solidFill>
              </a:rPr>
              <a:t>($ in millions)</a:t>
            </a:r>
          </a:p>
        </p:txBody>
      </p:sp>
      <p:sp>
        <p:nvSpPr>
          <p:cNvPr id="24" name="Rectangle 23"/>
          <p:cNvSpPr/>
          <p:nvPr/>
        </p:nvSpPr>
        <p:spPr>
          <a:xfrm>
            <a:off x="766812" y="3587750"/>
            <a:ext cx="3576557" cy="461665"/>
          </a:xfrm>
          <a:prstGeom prst="rect">
            <a:avLst/>
          </a:prstGeom>
        </p:spPr>
        <p:txBody>
          <a:bodyPr wrap="none">
            <a:spAutoFit/>
          </a:bodyPr>
          <a:lstStyle/>
          <a:p>
            <a:r>
              <a:rPr lang="en-IN" sz="2400" b="1" dirty="0">
                <a:solidFill>
                  <a:schemeClr val="tx2"/>
                </a:solidFill>
              </a:rPr>
              <a:t>To record pension expense</a:t>
            </a:r>
            <a:endParaRPr lang="en-US" sz="2400" b="1" dirty="0">
              <a:solidFill>
                <a:schemeClr val="tx2"/>
              </a:solidFill>
            </a:endParaRPr>
          </a:p>
        </p:txBody>
      </p:sp>
      <p:sp>
        <p:nvSpPr>
          <p:cNvPr id="29" name="TextBox 28"/>
          <p:cNvSpPr txBox="1"/>
          <p:nvPr/>
        </p:nvSpPr>
        <p:spPr>
          <a:xfrm>
            <a:off x="777106" y="4288135"/>
            <a:ext cx="6337513" cy="461665"/>
          </a:xfrm>
          <a:prstGeom prst="rect">
            <a:avLst/>
          </a:prstGeom>
          <a:noFill/>
        </p:spPr>
        <p:txBody>
          <a:bodyPr wrap="square" rtlCol="0">
            <a:spAutoFit/>
          </a:bodyPr>
          <a:lstStyle/>
          <a:p>
            <a:r>
              <a:rPr lang="en-IN" sz="2400" dirty="0"/>
              <a:t>Plan assets </a:t>
            </a:r>
            <a:r>
              <a:rPr lang="en-IN" sz="2400" b="1" dirty="0">
                <a:solidFill>
                  <a:srgbClr val="800000"/>
                </a:solidFill>
              </a:rPr>
              <a:t>(</a:t>
            </a:r>
            <a:r>
              <a:rPr lang="en-IN" sz="2400" b="1" dirty="0">
                <a:solidFill>
                  <a:srgbClr val="EC008C"/>
                </a:solidFill>
              </a:rPr>
              <a:t>$27 </a:t>
            </a:r>
            <a:r>
              <a:rPr lang="en-IN" sz="2400" b="1" dirty="0">
                <a:solidFill>
                  <a:srgbClr val="800000"/>
                </a:solidFill>
              </a:rPr>
              <a:t>Expected return on assets)</a:t>
            </a:r>
          </a:p>
        </p:txBody>
      </p:sp>
      <p:sp>
        <p:nvSpPr>
          <p:cNvPr id="30" name="TextBox 29"/>
          <p:cNvSpPr txBox="1"/>
          <p:nvPr/>
        </p:nvSpPr>
        <p:spPr>
          <a:xfrm>
            <a:off x="271302" y="4618335"/>
            <a:ext cx="6538094" cy="461665"/>
          </a:xfrm>
          <a:prstGeom prst="rect">
            <a:avLst/>
          </a:prstGeom>
          <a:noFill/>
        </p:spPr>
        <p:txBody>
          <a:bodyPr wrap="square" rtlCol="0">
            <a:spAutoFit/>
          </a:bodyPr>
          <a:lstStyle/>
          <a:p>
            <a:r>
              <a:rPr lang="en-IN" sz="2400" dirty="0"/>
              <a:t>	PBO </a:t>
            </a:r>
            <a:r>
              <a:rPr lang="en-IN" sz="2400" dirty="0">
                <a:solidFill>
                  <a:srgbClr val="800000"/>
                </a:solidFill>
              </a:rPr>
              <a:t>(</a:t>
            </a:r>
            <a:r>
              <a:rPr lang="en-IN" sz="2400" b="1" dirty="0">
                <a:solidFill>
                  <a:srgbClr val="EC008C"/>
                </a:solidFill>
              </a:rPr>
              <a:t>$41 </a:t>
            </a:r>
            <a:r>
              <a:rPr lang="en-IN" sz="2400" b="1" dirty="0">
                <a:solidFill>
                  <a:srgbClr val="800000"/>
                </a:solidFill>
              </a:rPr>
              <a:t>Service cost + </a:t>
            </a:r>
            <a:r>
              <a:rPr lang="en-IN" sz="2400" b="1" dirty="0">
                <a:solidFill>
                  <a:srgbClr val="EC008C"/>
                </a:solidFill>
              </a:rPr>
              <a:t>$24 </a:t>
            </a:r>
            <a:r>
              <a:rPr lang="en-IN" sz="2400" b="1" dirty="0">
                <a:solidFill>
                  <a:srgbClr val="800000"/>
                </a:solidFill>
              </a:rPr>
              <a:t>Interest cost)</a:t>
            </a:r>
          </a:p>
        </p:txBody>
      </p:sp>
      <p:sp>
        <p:nvSpPr>
          <p:cNvPr id="31" name="TextBox 30"/>
          <p:cNvSpPr txBox="1"/>
          <p:nvPr/>
        </p:nvSpPr>
        <p:spPr>
          <a:xfrm>
            <a:off x="271302" y="4948535"/>
            <a:ext cx="7882098" cy="461665"/>
          </a:xfrm>
          <a:prstGeom prst="rect">
            <a:avLst/>
          </a:prstGeom>
          <a:noFill/>
        </p:spPr>
        <p:txBody>
          <a:bodyPr wrap="square" rtlCol="0">
            <a:spAutoFit/>
          </a:bodyPr>
          <a:lstStyle/>
          <a:p>
            <a:r>
              <a:rPr lang="en-IN" sz="2400" dirty="0"/>
              <a:t>	Amortization of prior service cost—OCI (2021 amort)</a:t>
            </a:r>
            <a:endParaRPr lang="en-IN" sz="2400" dirty="0">
              <a:latin typeface="+mn-lt"/>
            </a:endParaRPr>
          </a:p>
        </p:txBody>
      </p:sp>
      <p:sp>
        <p:nvSpPr>
          <p:cNvPr id="32" name="TextBox 31"/>
          <p:cNvSpPr txBox="1"/>
          <p:nvPr/>
        </p:nvSpPr>
        <p:spPr>
          <a:xfrm>
            <a:off x="271302" y="5278735"/>
            <a:ext cx="7015304" cy="461665"/>
          </a:xfrm>
          <a:prstGeom prst="rect">
            <a:avLst/>
          </a:prstGeom>
          <a:noFill/>
        </p:spPr>
        <p:txBody>
          <a:bodyPr wrap="square" rtlCol="0">
            <a:spAutoFit/>
          </a:bodyPr>
          <a:lstStyle/>
          <a:p>
            <a:r>
              <a:rPr lang="en-IN" sz="2400" dirty="0"/>
              <a:t>	Amortization of net loss—OCI (2021 amort)</a:t>
            </a:r>
            <a:endParaRPr lang="en-IN" sz="2400" dirty="0">
              <a:latin typeface="+mn-lt"/>
            </a:endParaRPr>
          </a:p>
        </p:txBody>
      </p:sp>
      <p:sp>
        <p:nvSpPr>
          <p:cNvPr id="33" name="TextBox 32"/>
          <p:cNvSpPr txBox="1"/>
          <p:nvPr/>
        </p:nvSpPr>
        <p:spPr>
          <a:xfrm>
            <a:off x="6705600" y="4288135"/>
            <a:ext cx="1243502" cy="461665"/>
          </a:xfrm>
          <a:prstGeom prst="rect">
            <a:avLst/>
          </a:prstGeom>
          <a:noFill/>
        </p:spPr>
        <p:txBody>
          <a:bodyPr wrap="square" rtlCol="0">
            <a:spAutoFit/>
          </a:bodyPr>
          <a:lstStyle/>
          <a:p>
            <a:pPr algn="r"/>
            <a:r>
              <a:rPr lang="en-IN" sz="2400" b="1" dirty="0">
                <a:solidFill>
                  <a:srgbClr val="EC008C"/>
                </a:solidFill>
                <a:latin typeface="+mn-lt"/>
              </a:rPr>
              <a:t>27</a:t>
            </a:r>
          </a:p>
        </p:txBody>
      </p:sp>
      <p:sp>
        <p:nvSpPr>
          <p:cNvPr id="34" name="TextBox 33"/>
          <p:cNvSpPr txBox="1"/>
          <p:nvPr/>
        </p:nvSpPr>
        <p:spPr>
          <a:xfrm>
            <a:off x="7415702" y="4631035"/>
            <a:ext cx="1243502" cy="461665"/>
          </a:xfrm>
          <a:prstGeom prst="rect">
            <a:avLst/>
          </a:prstGeom>
          <a:noFill/>
        </p:spPr>
        <p:txBody>
          <a:bodyPr wrap="square" rtlCol="0">
            <a:spAutoFit/>
          </a:bodyPr>
          <a:lstStyle/>
          <a:p>
            <a:pPr algn="r"/>
            <a:r>
              <a:rPr lang="en-IN" sz="2400" dirty="0">
                <a:latin typeface="+mn-lt"/>
              </a:rPr>
              <a:t>65</a:t>
            </a:r>
          </a:p>
        </p:txBody>
      </p:sp>
      <p:sp>
        <p:nvSpPr>
          <p:cNvPr id="35" name="TextBox 34"/>
          <p:cNvSpPr txBox="1"/>
          <p:nvPr/>
        </p:nvSpPr>
        <p:spPr>
          <a:xfrm>
            <a:off x="7415702" y="4961235"/>
            <a:ext cx="1243502" cy="461665"/>
          </a:xfrm>
          <a:prstGeom prst="rect">
            <a:avLst/>
          </a:prstGeom>
          <a:noFill/>
        </p:spPr>
        <p:txBody>
          <a:bodyPr wrap="square" rtlCol="0">
            <a:spAutoFit/>
          </a:bodyPr>
          <a:lstStyle/>
          <a:p>
            <a:pPr algn="r"/>
            <a:r>
              <a:rPr lang="en-IN" sz="2400" b="1" dirty="0">
                <a:solidFill>
                  <a:srgbClr val="00B0F0"/>
                </a:solidFill>
                <a:latin typeface="+mn-lt"/>
              </a:rPr>
              <a:t>4</a:t>
            </a:r>
          </a:p>
        </p:txBody>
      </p:sp>
      <p:sp>
        <p:nvSpPr>
          <p:cNvPr id="36" name="TextBox 35"/>
          <p:cNvSpPr txBox="1"/>
          <p:nvPr/>
        </p:nvSpPr>
        <p:spPr>
          <a:xfrm>
            <a:off x="7415702" y="5278735"/>
            <a:ext cx="1243502" cy="461665"/>
          </a:xfrm>
          <a:prstGeom prst="rect">
            <a:avLst/>
          </a:prstGeom>
          <a:noFill/>
        </p:spPr>
        <p:txBody>
          <a:bodyPr wrap="square" rtlCol="0">
            <a:spAutoFit/>
          </a:bodyPr>
          <a:lstStyle/>
          <a:p>
            <a:pPr algn="r"/>
            <a:r>
              <a:rPr lang="en-IN" sz="2400" b="1" dirty="0">
                <a:solidFill>
                  <a:srgbClr val="00B0F0"/>
                </a:solidFill>
                <a:latin typeface="+mn-lt"/>
              </a:rPr>
              <a:t>1</a:t>
            </a:r>
          </a:p>
        </p:txBody>
      </p:sp>
      <p:sp>
        <p:nvSpPr>
          <p:cNvPr id="37" name="Rectangle 36"/>
          <p:cNvSpPr/>
          <p:nvPr/>
        </p:nvSpPr>
        <p:spPr>
          <a:xfrm>
            <a:off x="6777988" y="1066800"/>
            <a:ext cx="689612" cy="492443"/>
          </a:xfrm>
          <a:prstGeom prst="rect">
            <a:avLst/>
          </a:prstGeom>
        </p:spPr>
        <p:txBody>
          <a:bodyPr wrap="none">
            <a:spAutoFit/>
          </a:bodyPr>
          <a:lstStyle/>
          <a:p>
            <a:pPr algn="r"/>
            <a:r>
              <a:rPr lang="en-US" sz="2600" b="1" dirty="0">
                <a:solidFill>
                  <a:srgbClr val="EC008C"/>
                </a:solidFill>
              </a:rPr>
              <a:t>$41</a:t>
            </a:r>
          </a:p>
        </p:txBody>
      </p:sp>
      <p:sp>
        <p:nvSpPr>
          <p:cNvPr id="38" name="Rectangle 37"/>
          <p:cNvSpPr/>
          <p:nvPr/>
        </p:nvSpPr>
        <p:spPr>
          <a:xfrm>
            <a:off x="6946303" y="1405235"/>
            <a:ext cx="521297" cy="492443"/>
          </a:xfrm>
          <a:prstGeom prst="rect">
            <a:avLst/>
          </a:prstGeom>
        </p:spPr>
        <p:txBody>
          <a:bodyPr wrap="none">
            <a:spAutoFit/>
          </a:bodyPr>
          <a:lstStyle/>
          <a:p>
            <a:pPr algn="r"/>
            <a:r>
              <a:rPr lang="en-US" sz="2600" b="1" dirty="0">
                <a:solidFill>
                  <a:srgbClr val="EC008C"/>
                </a:solidFill>
              </a:rPr>
              <a:t>24</a:t>
            </a:r>
          </a:p>
        </p:txBody>
      </p:sp>
      <p:sp>
        <p:nvSpPr>
          <p:cNvPr id="39" name="Rectangle 38"/>
          <p:cNvSpPr/>
          <p:nvPr/>
        </p:nvSpPr>
        <p:spPr>
          <a:xfrm>
            <a:off x="6858625" y="1739900"/>
            <a:ext cx="723275" cy="492443"/>
          </a:xfrm>
          <a:prstGeom prst="rect">
            <a:avLst/>
          </a:prstGeom>
        </p:spPr>
        <p:txBody>
          <a:bodyPr wrap="none">
            <a:spAutoFit/>
          </a:bodyPr>
          <a:lstStyle/>
          <a:p>
            <a:pPr algn="r"/>
            <a:r>
              <a:rPr lang="en-US" sz="2600" b="1" dirty="0">
                <a:solidFill>
                  <a:srgbClr val="EC008C"/>
                </a:solidFill>
              </a:rPr>
              <a:t>(27)</a:t>
            </a:r>
          </a:p>
        </p:txBody>
      </p:sp>
      <p:sp>
        <p:nvSpPr>
          <p:cNvPr id="40" name="Rectangle 39"/>
          <p:cNvSpPr/>
          <p:nvPr/>
        </p:nvSpPr>
        <p:spPr>
          <a:xfrm>
            <a:off x="7114619" y="2082800"/>
            <a:ext cx="352981" cy="492443"/>
          </a:xfrm>
          <a:prstGeom prst="rect">
            <a:avLst/>
          </a:prstGeom>
        </p:spPr>
        <p:txBody>
          <a:bodyPr wrap="none">
            <a:spAutoFit/>
          </a:bodyPr>
          <a:lstStyle/>
          <a:p>
            <a:pPr algn="r"/>
            <a:r>
              <a:rPr lang="en-US" sz="2600" b="1" dirty="0">
                <a:solidFill>
                  <a:srgbClr val="00B0F0"/>
                </a:solidFill>
              </a:rPr>
              <a:t>4</a:t>
            </a:r>
          </a:p>
        </p:txBody>
      </p:sp>
      <p:sp>
        <p:nvSpPr>
          <p:cNvPr id="41" name="Rectangle 40"/>
          <p:cNvSpPr/>
          <p:nvPr/>
        </p:nvSpPr>
        <p:spPr>
          <a:xfrm>
            <a:off x="7114619" y="2421235"/>
            <a:ext cx="352981" cy="492443"/>
          </a:xfrm>
          <a:prstGeom prst="rect">
            <a:avLst/>
          </a:prstGeom>
        </p:spPr>
        <p:txBody>
          <a:bodyPr wrap="none">
            <a:spAutoFit/>
          </a:bodyPr>
          <a:lstStyle/>
          <a:p>
            <a:pPr algn="r"/>
            <a:r>
              <a:rPr lang="en-US" sz="2600" b="1" dirty="0">
                <a:solidFill>
                  <a:srgbClr val="00B0F0"/>
                </a:solidFill>
              </a:rPr>
              <a:t>1</a:t>
            </a:r>
          </a:p>
        </p:txBody>
      </p:sp>
      <p:sp>
        <p:nvSpPr>
          <p:cNvPr id="42" name="Rectangle 41"/>
          <p:cNvSpPr/>
          <p:nvPr/>
        </p:nvSpPr>
        <p:spPr>
          <a:xfrm>
            <a:off x="6777988" y="2755900"/>
            <a:ext cx="689612" cy="492443"/>
          </a:xfrm>
          <a:prstGeom prst="rect">
            <a:avLst/>
          </a:prstGeom>
        </p:spPr>
        <p:txBody>
          <a:bodyPr wrap="none">
            <a:spAutoFit/>
          </a:bodyPr>
          <a:lstStyle/>
          <a:p>
            <a:pPr algn="r"/>
            <a:r>
              <a:rPr lang="en-US" sz="2600" dirty="0"/>
              <a:t>$43</a:t>
            </a:r>
          </a:p>
        </p:txBody>
      </p:sp>
      <p:cxnSp>
        <p:nvCxnSpPr>
          <p:cNvPr id="43" name="Straight Connector 42"/>
          <p:cNvCxnSpPr/>
          <p:nvPr/>
        </p:nvCxnSpPr>
        <p:spPr>
          <a:xfrm>
            <a:off x="6781693" y="2819400"/>
            <a:ext cx="603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781693" y="3175000"/>
            <a:ext cx="603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81693" y="3225800"/>
            <a:ext cx="6037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Slide Number Placeholder 5">
            <a:extLst>
              <a:ext uri="{FF2B5EF4-FFF2-40B4-BE49-F238E27FC236}">
                <a16:creationId xmlns:a16="http://schemas.microsoft.com/office/drawing/2014/main" id="{54CF3B7E-8551-9A44-A49F-77B15D47AC8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58</a:t>
            </a:fld>
            <a:endParaRPr lang="en-US" dirty="0"/>
          </a:p>
        </p:txBody>
      </p:sp>
    </p:spTree>
    <p:extLst>
      <p:ext uri="{BB962C8B-B14F-4D97-AF65-F5344CB8AC3E}">
        <p14:creationId xmlns:p14="http://schemas.microsoft.com/office/powerpoint/2010/main" val="38842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500"/>
                                        <p:tgtEl>
                                          <p:spTgt spid="4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par>
                                <p:cTn id="44" presetID="10" presetClass="entr" presetSubtype="0"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4" grpId="0"/>
      <p:bldP spid="15" grpId="0"/>
      <p:bldP spid="23" grpId="0"/>
      <p:bldP spid="24"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pPr algn="ctr" eaLnBrk="1" hangingPunct="1"/>
            <a:r>
              <a:rPr lang="en-US" altLang="en-US" sz="3400" b="1" dirty="0"/>
              <a:t>Concept Check:</a:t>
            </a:r>
            <a:br>
              <a:rPr lang="en-US" altLang="en-US" sz="3400" b="1" dirty="0"/>
            </a:br>
            <a:r>
              <a:rPr lang="en-US" altLang="en-US" sz="3400" b="1" dirty="0"/>
              <a:t>Computing Pension Expense</a:t>
            </a:r>
          </a:p>
        </p:txBody>
      </p:sp>
      <p:sp>
        <p:nvSpPr>
          <p:cNvPr id="414723" name="Rectangle 3"/>
          <p:cNvSpPr>
            <a:spLocks noGrp="1" noChangeArrowheads="1"/>
          </p:cNvSpPr>
          <p:nvPr>
            <p:ph idx="1"/>
          </p:nvPr>
        </p:nvSpPr>
        <p:spPr>
          <a:xfrm>
            <a:off x="685800" y="1194956"/>
            <a:ext cx="8382000" cy="5434444"/>
          </a:xfrm>
          <a:solidFill>
            <a:schemeClr val="bg1">
              <a:lumMod val="95000"/>
            </a:schemeClr>
          </a:solidFill>
        </p:spPr>
        <p:txBody>
          <a:bodyPr>
            <a:normAutofit/>
          </a:bodyPr>
          <a:lstStyle/>
          <a:p>
            <a:pPr marL="0" indent="0">
              <a:buNone/>
            </a:pPr>
            <a:endParaRPr lang="en-US" sz="400" dirty="0"/>
          </a:p>
          <a:p>
            <a:pPr marL="0" indent="0">
              <a:spcAft>
                <a:spcPts val="1200"/>
              </a:spcAft>
              <a:buNone/>
            </a:pPr>
            <a:r>
              <a:rPr lang="en-US" sz="2200" dirty="0"/>
              <a:t>The pension plan was amended last year, creating a prior service cost of $20 million. Service cost and interest cost for the year were $10 million and $4 million, respectively. At the end of the year, there was a negligible balance in the net gain–pensions account. The actual return on plan assets was $4 million although it was expected to be $6 million. On average, employees’ remaining service life with the company is 10 years. What was the pension expense for the year?</a:t>
            </a:r>
          </a:p>
          <a:p>
            <a:pPr marL="457200" indent="-457200">
              <a:buFont typeface="+mj-lt"/>
              <a:buAutoNum type="alphaLcPeriod"/>
            </a:pPr>
            <a:r>
              <a:rPr lang="en-US" sz="2200" dirty="0"/>
              <a:t>$  8 million</a:t>
            </a:r>
          </a:p>
          <a:p>
            <a:pPr marL="457200" indent="-457200">
              <a:buFont typeface="+mj-lt"/>
              <a:buAutoNum type="alphaLcPeriod"/>
            </a:pPr>
            <a:r>
              <a:rPr lang="en-US" sz="2200" dirty="0"/>
              <a:t>$10 million</a:t>
            </a:r>
          </a:p>
          <a:p>
            <a:pPr marL="457200" indent="-457200">
              <a:buFont typeface="+mj-lt"/>
              <a:buAutoNum type="alphaLcPeriod"/>
            </a:pPr>
            <a:r>
              <a:rPr lang="en-US" sz="2200" dirty="0"/>
              <a:t>$12 million</a:t>
            </a:r>
          </a:p>
          <a:p>
            <a:pPr marL="457200" indent="-457200">
              <a:buFont typeface="+mj-lt"/>
              <a:buAutoNum type="alphaLcPeriod"/>
            </a:pPr>
            <a:r>
              <a:rPr lang="en-US" sz="2200" dirty="0"/>
              <a:t>$18 million</a:t>
            </a:r>
          </a:p>
          <a:p>
            <a:pPr>
              <a:buAutoNum type="alphaLcPeriod"/>
            </a:pPr>
            <a:endParaRPr lang="en-US" sz="1800" dirty="0"/>
          </a:p>
          <a:p>
            <a:pPr marL="0" indent="0">
              <a:buNone/>
            </a:pPr>
            <a:r>
              <a:rPr lang="en-US" sz="1800" dirty="0"/>
              <a:t>							</a:t>
            </a:r>
            <a:endParaRPr lang="en-US" sz="1600" dirty="0"/>
          </a:p>
        </p:txBody>
      </p:sp>
      <p:sp>
        <p:nvSpPr>
          <p:cNvPr id="2" name="Oval 1"/>
          <p:cNvSpPr/>
          <p:nvPr/>
        </p:nvSpPr>
        <p:spPr bwMode="auto">
          <a:xfrm>
            <a:off x="685800" y="4191000"/>
            <a:ext cx="381000" cy="3810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prstClr val="black"/>
              </a:solidFill>
              <a:latin typeface="Tahoma" pitchFamily="34" charset="0"/>
              <a:cs typeface="Arial" charset="0"/>
            </a:endParaRPr>
          </a:p>
        </p:txBody>
      </p:sp>
      <p:sp>
        <p:nvSpPr>
          <p:cNvPr id="6" name="TextBox 5"/>
          <p:cNvSpPr txBox="1"/>
          <p:nvPr/>
        </p:nvSpPr>
        <p:spPr>
          <a:xfrm>
            <a:off x="2618650" y="3707755"/>
            <a:ext cx="6449150" cy="2416046"/>
          </a:xfrm>
          <a:prstGeom prst="rect">
            <a:avLst/>
          </a:prstGeom>
          <a:solidFill>
            <a:srgbClr val="FDEADA"/>
          </a:solidFill>
          <a:ln w="6350">
            <a:solidFill>
              <a:schemeClr val="tx1"/>
            </a:solidFill>
          </a:ln>
        </p:spPr>
        <p:txBody>
          <a:bodyPr wrap="square" rtlCol="0">
            <a:spAutoFit/>
          </a:bodyPr>
          <a:lstStyle/>
          <a:p>
            <a:pPr marL="0" indent="0">
              <a:buNone/>
              <a:tabLst>
                <a:tab pos="6175375" algn="dec"/>
                <a:tab pos="6400800" algn="dec"/>
                <a:tab pos="7832725" algn="r"/>
              </a:tabLst>
            </a:pPr>
            <a:r>
              <a:rPr lang="en-US" dirty="0"/>
              <a:t>The correct answer is </a:t>
            </a:r>
            <a:r>
              <a:rPr lang="en-US" i="1" dirty="0"/>
              <a:t>b</a:t>
            </a:r>
            <a:r>
              <a:rPr lang="en-US" dirty="0"/>
              <a:t>:</a:t>
            </a:r>
          </a:p>
          <a:p>
            <a:pPr marL="0" indent="0">
              <a:buNone/>
              <a:tabLst>
                <a:tab pos="6175375" algn="dec"/>
                <a:tab pos="6400800" algn="dec"/>
                <a:tab pos="7832725" algn="r"/>
              </a:tabLst>
            </a:pPr>
            <a:r>
              <a:rPr lang="en-US" dirty="0"/>
              <a:t>Service cost 	$10</a:t>
            </a:r>
          </a:p>
          <a:p>
            <a:pPr marL="0" indent="0">
              <a:buNone/>
              <a:tabLst>
                <a:tab pos="6175375" algn="dec"/>
                <a:tab pos="6400800" algn="dec"/>
                <a:tab pos="7832725" algn="r"/>
              </a:tabLst>
            </a:pPr>
            <a:r>
              <a:rPr lang="en-US" dirty="0"/>
              <a:t>Interest cost	4</a:t>
            </a:r>
          </a:p>
          <a:p>
            <a:pPr>
              <a:buNone/>
              <a:tabLst>
                <a:tab pos="6175375" algn="dec"/>
                <a:tab pos="6400800" algn="dec"/>
                <a:tab pos="7832725" algn="r"/>
              </a:tabLst>
            </a:pPr>
            <a:r>
              <a:rPr lang="en-US" dirty="0"/>
              <a:t>Expected return on the plan assets ($4 actual, plus $2 loss)	  (6)</a:t>
            </a:r>
          </a:p>
          <a:p>
            <a:pPr marL="0" indent="0">
              <a:buNone/>
              <a:tabLst>
                <a:tab pos="6175375" algn="dec"/>
                <a:tab pos="6400800" algn="dec"/>
                <a:tab pos="7832725" algn="r"/>
              </a:tabLst>
            </a:pPr>
            <a:r>
              <a:rPr lang="en-US" dirty="0"/>
              <a:t>Amortization of prior service cost	        2*</a:t>
            </a:r>
          </a:p>
          <a:p>
            <a:pPr marL="0" indent="0">
              <a:buNone/>
              <a:tabLst>
                <a:tab pos="6175375" algn="dec"/>
                <a:tab pos="6400800" algn="dec"/>
                <a:tab pos="7832725" algn="r"/>
              </a:tabLst>
            </a:pPr>
            <a:r>
              <a:rPr lang="en-US" dirty="0"/>
              <a:t>Amortization of net loss (gain)	</a:t>
            </a:r>
            <a:r>
              <a:rPr lang="en-US" u="sng" dirty="0"/>
              <a:t>     0</a:t>
            </a:r>
            <a:endParaRPr lang="en-US" dirty="0"/>
          </a:p>
          <a:p>
            <a:pPr marL="0" indent="0">
              <a:spcAft>
                <a:spcPts val="1200"/>
              </a:spcAft>
              <a:buNone/>
              <a:tabLst>
                <a:tab pos="6175375" algn="dec"/>
                <a:tab pos="6400800" algn="dec"/>
                <a:tab pos="7832725" algn="r"/>
              </a:tabLst>
            </a:pPr>
            <a:r>
              <a:rPr lang="en-US" b="1" dirty="0"/>
              <a:t>Pension expense</a:t>
            </a:r>
            <a:r>
              <a:rPr lang="en-US" dirty="0"/>
              <a:t>	</a:t>
            </a:r>
            <a:r>
              <a:rPr lang="en-US" u="dbl" dirty="0"/>
              <a:t> $10</a:t>
            </a:r>
            <a:endParaRPr lang="en-US" dirty="0"/>
          </a:p>
          <a:p>
            <a:pPr marL="0" indent="0">
              <a:buNone/>
            </a:pPr>
            <a:r>
              <a:rPr lang="en-US" sz="1400" dirty="0"/>
              <a:t>* $20 ÷ 10 years = $2</a:t>
            </a:r>
          </a:p>
          <a:p>
            <a:pPr algn="l">
              <a:tabLst>
                <a:tab pos="4689475" algn="dec"/>
              </a:tabLst>
            </a:pPr>
            <a:r>
              <a:rPr lang="en-US" sz="100" dirty="0"/>
              <a:t>0</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8" name="Slide Number Placeholder 5">
            <a:extLst>
              <a:ext uri="{FF2B5EF4-FFF2-40B4-BE49-F238E27FC236}">
                <a16:creationId xmlns:a16="http://schemas.microsoft.com/office/drawing/2014/main" id="{BA795F7B-B369-7A45-AB6F-6E0607BCC57C}"/>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59</a:t>
            </a:fld>
            <a:endParaRPr lang="en-US" dirty="0"/>
          </a:p>
        </p:txBody>
      </p:sp>
    </p:spTree>
    <p:extLst>
      <p:ext uri="{BB962C8B-B14F-4D97-AF65-F5344CB8AC3E}">
        <p14:creationId xmlns:p14="http://schemas.microsoft.com/office/powerpoint/2010/main" val="3344600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1998" y="1295400"/>
            <a:ext cx="8229601" cy="5410200"/>
          </a:xfrm>
        </p:spPr>
        <p:txBody>
          <a:bodyPr bIns="0">
            <a:noAutofit/>
          </a:bodyPr>
          <a:lstStyle/>
          <a:p>
            <a:r>
              <a:rPr lang="en-US" sz="2600" dirty="0"/>
              <a:t>Promise defined </a:t>
            </a:r>
            <a:r>
              <a:rPr lang="en-US" sz="2600" b="1" dirty="0">
                <a:solidFill>
                  <a:srgbClr val="C00000"/>
                </a:solidFill>
              </a:rPr>
              <a:t>periodic contributions </a:t>
            </a:r>
            <a:r>
              <a:rPr lang="en-US" sz="2600" dirty="0"/>
              <a:t>to a pension fund, without further commitment regarding benefit amounts at retirement</a:t>
            </a:r>
          </a:p>
          <a:p>
            <a:r>
              <a:rPr lang="en-US" sz="2600" dirty="0"/>
              <a:t>Variations of this plan include:</a:t>
            </a:r>
          </a:p>
          <a:p>
            <a:pPr marL="517525" lvl="1" indent="-403225">
              <a:buFont typeface="Lucida Grande"/>
              <a:buChar char="–"/>
            </a:pPr>
            <a:r>
              <a:rPr lang="en-US" sz="2600" dirty="0"/>
              <a:t>Money purchase plan</a:t>
            </a:r>
          </a:p>
          <a:p>
            <a:pPr marL="517525" lvl="1" indent="-403225">
              <a:buFont typeface="Lucida Grande"/>
              <a:buChar char="–"/>
            </a:pPr>
            <a:r>
              <a:rPr lang="en-US" sz="2600" dirty="0"/>
              <a:t>Thrift plan</a:t>
            </a:r>
          </a:p>
          <a:p>
            <a:pPr marL="517525" lvl="1" indent="-403225">
              <a:buFont typeface="Lucida Grande"/>
              <a:buChar char="–"/>
            </a:pPr>
            <a:r>
              <a:rPr lang="en-US" sz="2600" dirty="0"/>
              <a:t>Savings plan</a:t>
            </a:r>
          </a:p>
          <a:p>
            <a:pPr marL="517525" lvl="1" indent="-403225">
              <a:buFont typeface="Lucida Grande"/>
              <a:buChar char="–"/>
            </a:pPr>
            <a:r>
              <a:rPr lang="en-US" sz="2600" dirty="0"/>
              <a:t>401(k) plan</a:t>
            </a:r>
          </a:p>
          <a:p>
            <a:pPr marL="517525" lvl="1" indent="-403225">
              <a:buFont typeface="Lucida Grande"/>
              <a:buChar char="–"/>
            </a:pPr>
            <a:r>
              <a:rPr lang="en-US" sz="2600" dirty="0"/>
              <a:t>Contributory plan</a:t>
            </a:r>
          </a:p>
          <a:p>
            <a:endParaRPr lang="en-US" sz="1000" dirty="0"/>
          </a:p>
          <a:p>
            <a:r>
              <a:rPr lang="en-US" sz="2600" dirty="0"/>
              <a:t>When plans link the amount of contributions to company performance, labels include </a:t>
            </a:r>
            <a:r>
              <a:rPr lang="en-US" sz="2500" b="1" dirty="0">
                <a:solidFill>
                  <a:srgbClr val="C00000"/>
                </a:solidFill>
              </a:rPr>
              <a:t>profit sharing plans</a:t>
            </a:r>
            <a:r>
              <a:rPr lang="en-US" sz="2600" dirty="0">
                <a:solidFill>
                  <a:srgbClr val="C00000"/>
                </a:solidFill>
              </a:rPr>
              <a:t>, </a:t>
            </a:r>
            <a:r>
              <a:rPr lang="en-US" sz="2500" b="1" dirty="0">
                <a:solidFill>
                  <a:srgbClr val="C00000"/>
                </a:solidFill>
              </a:rPr>
              <a:t>incentive savings plans</a:t>
            </a:r>
            <a:r>
              <a:rPr lang="en-US" sz="2600" dirty="0">
                <a:solidFill>
                  <a:srgbClr val="C00000"/>
                </a:solidFill>
              </a:rPr>
              <a:t>, </a:t>
            </a:r>
            <a:r>
              <a:rPr lang="en-US" sz="2500" b="1" dirty="0">
                <a:solidFill>
                  <a:srgbClr val="C00000"/>
                </a:solidFill>
              </a:rPr>
              <a:t>401(k) profit sharing plans</a:t>
            </a:r>
            <a:r>
              <a:rPr lang="en-US" sz="2600" dirty="0"/>
              <a:t>, and similar titles</a:t>
            </a:r>
          </a:p>
        </p:txBody>
      </p:sp>
      <p:sp>
        <p:nvSpPr>
          <p:cNvPr id="8" name="Title 1"/>
          <p:cNvSpPr>
            <a:spLocks noGrp="1"/>
          </p:cNvSpPr>
          <p:nvPr>
            <p:ph type="title"/>
          </p:nvPr>
        </p:nvSpPr>
        <p:spPr>
          <a:xfrm>
            <a:off x="761999" y="0"/>
            <a:ext cx="8382000" cy="1444625"/>
          </a:xfrm>
        </p:spPr>
        <p:txBody>
          <a:bodyPr/>
          <a:lstStyle/>
          <a:p>
            <a:r>
              <a:rPr lang="en-IN" dirty="0"/>
              <a:t>Defined Contribution Pension Plans</a:t>
            </a: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2" name="TextBox 1"/>
          <p:cNvSpPr txBox="1"/>
          <p:nvPr/>
        </p:nvSpPr>
        <p:spPr>
          <a:xfrm>
            <a:off x="4114800" y="2914650"/>
            <a:ext cx="4495800" cy="830997"/>
          </a:xfrm>
          <a:prstGeom prst="rect">
            <a:avLst/>
          </a:prstGeom>
          <a:noFill/>
        </p:spPr>
        <p:txBody>
          <a:bodyPr wrap="square" rtlCol="0">
            <a:spAutoFit/>
          </a:bodyPr>
          <a:lstStyle/>
          <a:p>
            <a:pPr algn="ctr"/>
            <a:r>
              <a:rPr lang="en-US" sz="2400" b="1" dirty="0">
                <a:solidFill>
                  <a:schemeClr val="tx2">
                    <a:lumMod val="50000"/>
                  </a:schemeClr>
                </a:solidFill>
              </a:rPr>
              <a:t>– Employers contribute </a:t>
            </a:r>
            <a:r>
              <a:rPr lang="en-IN" sz="2400" b="1" dirty="0">
                <a:solidFill>
                  <a:schemeClr val="tx2">
                    <a:lumMod val="50000"/>
                  </a:schemeClr>
                </a:solidFill>
              </a:rPr>
              <a:t>a fixed percentage of employees’ salaries</a:t>
            </a:r>
            <a:endParaRPr lang="en-US" sz="2400" b="1" dirty="0">
              <a:solidFill>
                <a:schemeClr val="tx2">
                  <a:lumMod val="50000"/>
                </a:schemeClr>
              </a:solidFill>
            </a:endParaRPr>
          </a:p>
        </p:txBody>
      </p:sp>
      <p:sp>
        <p:nvSpPr>
          <p:cNvPr id="3" name="Right Brace 2"/>
          <p:cNvSpPr/>
          <p:nvPr/>
        </p:nvSpPr>
        <p:spPr>
          <a:xfrm>
            <a:off x="2996321" y="3330148"/>
            <a:ext cx="446258" cy="1242031"/>
          </a:xfrm>
          <a:prstGeom prst="rightBrace">
            <a:avLst>
              <a:gd name="adj1" fmla="val 22445"/>
              <a:gd name="adj2" fmla="val 50000"/>
            </a:avLst>
          </a:pr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rgbClr val="C00000"/>
                </a:solidFill>
              </a:ln>
            </a:endParaRPr>
          </a:p>
        </p:txBody>
      </p:sp>
      <p:sp>
        <p:nvSpPr>
          <p:cNvPr id="9" name="TextBox 8"/>
          <p:cNvSpPr txBox="1"/>
          <p:nvPr/>
        </p:nvSpPr>
        <p:spPr>
          <a:xfrm>
            <a:off x="3486150" y="3703082"/>
            <a:ext cx="5029200" cy="830997"/>
          </a:xfrm>
          <a:prstGeom prst="rect">
            <a:avLst/>
          </a:prstGeom>
          <a:noFill/>
        </p:spPr>
        <p:txBody>
          <a:bodyPr wrap="square" rtlCol="0">
            <a:spAutoFit/>
          </a:bodyPr>
          <a:lstStyle/>
          <a:p>
            <a:pPr algn="ctr"/>
            <a:r>
              <a:rPr lang="en-US" sz="2400" b="1" dirty="0">
                <a:solidFill>
                  <a:srgbClr val="C00000"/>
                </a:solidFill>
              </a:rPr>
              <a:t>– Permit voluntary contributions by employees</a:t>
            </a:r>
          </a:p>
        </p:txBody>
      </p:sp>
      <p:sp>
        <p:nvSpPr>
          <p:cNvPr id="10" name="TextBox 9"/>
          <p:cNvSpPr txBox="1"/>
          <p:nvPr/>
        </p:nvSpPr>
        <p:spPr>
          <a:xfrm>
            <a:off x="3537829" y="4572000"/>
            <a:ext cx="5606171" cy="830997"/>
          </a:xfrm>
          <a:prstGeom prst="rect">
            <a:avLst/>
          </a:prstGeom>
          <a:noFill/>
        </p:spPr>
        <p:txBody>
          <a:bodyPr wrap="square" rtlCol="0">
            <a:spAutoFit/>
          </a:bodyPr>
          <a:lstStyle>
            <a:defPPr>
              <a:defRPr lang="en-US"/>
            </a:defPPr>
            <a:lvl1pPr algn="ctr">
              <a:defRPr sz="2400" b="1">
                <a:solidFill>
                  <a:schemeClr val="tx2">
                    <a:lumMod val="50000"/>
                  </a:schemeClr>
                </a:solidFill>
              </a:defRPr>
            </a:lvl1pPr>
          </a:lstStyle>
          <a:p>
            <a:r>
              <a:rPr lang="en-IN" dirty="0"/>
              <a:t>– Employees make contributions to the plan in addition to employer contributions</a:t>
            </a:r>
            <a:endParaRPr lang="en-US" dirty="0"/>
          </a:p>
        </p:txBody>
      </p:sp>
      <p:sp>
        <p:nvSpPr>
          <p:cNvPr id="11" name="Slide Number Placeholder 5">
            <a:extLst>
              <a:ext uri="{FF2B5EF4-FFF2-40B4-BE49-F238E27FC236}">
                <a16:creationId xmlns:a16="http://schemas.microsoft.com/office/drawing/2014/main" id="{656BCBE1-F556-F440-A4BC-47C4CED4DC4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6</a:t>
            </a:fld>
            <a:endParaRPr lang="en-US" dirty="0"/>
          </a:p>
        </p:txBody>
      </p:sp>
    </p:spTree>
    <p:extLst>
      <p:ext uri="{BB962C8B-B14F-4D97-AF65-F5344CB8AC3E}">
        <p14:creationId xmlns:p14="http://schemas.microsoft.com/office/powerpoint/2010/main" val="242470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par>
                                <p:cTn id="26" presetID="1" presetClass="exit" presetSubtype="0" fill="hold" grpId="1" nodeType="withEffect">
                                  <p:stCondLst>
                                    <p:cond delay="0"/>
                                  </p:stCondLst>
                                  <p:childTnLst>
                                    <p:set>
                                      <p:cBhvr>
                                        <p:cTn id="27" dur="1" fill="hold">
                                          <p:stCondLst>
                                            <p:cond delay="0"/>
                                          </p:stCondLst>
                                        </p:cTn>
                                        <p:tgtEl>
                                          <p:spTgt spid="2"/>
                                        </p:tgtEl>
                                        <p:attrNameLst>
                                          <p:attrName>style.visibility</p:attrName>
                                        </p:attrNameLst>
                                      </p:cBhvr>
                                      <p:to>
                                        <p:strVal val="hidden"/>
                                      </p:to>
                                    </p:set>
                                  </p:childTnLst>
                                </p:cTn>
                              </p:par>
                              <p:par>
                                <p:cTn id="28" presetID="10" presetClass="entr" presetSubtype="0" fill="hold" nodeType="with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fade">
                                      <p:cBhvr>
                                        <p:cTn id="30" dur="500"/>
                                        <p:tgtEl>
                                          <p:spTgt spid="5">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Effect transition="in" filter="fade">
                                      <p:cBhvr>
                                        <p:cTn id="33" dur="500"/>
                                        <p:tgtEl>
                                          <p:spTgt spid="5">
                                            <p:txEl>
                                              <p:pRg st="5" end="5"/>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6" end="6"/>
                                            </p:txEl>
                                          </p:spTgt>
                                        </p:tgtEl>
                                        <p:attrNameLst>
                                          <p:attrName>style.visibility</p:attrName>
                                        </p:attrNameLst>
                                      </p:cBhvr>
                                      <p:to>
                                        <p:strVal val="visible"/>
                                      </p:to>
                                    </p:set>
                                    <p:animEffect transition="in" filter="fade">
                                      <p:cBhvr>
                                        <p:cTn id="46" dur="500"/>
                                        <p:tgtEl>
                                          <p:spTgt spid="5">
                                            <p:txEl>
                                              <p:pRg st="6" end="6"/>
                                            </p:txEl>
                                          </p:spTgt>
                                        </p:tgtEl>
                                      </p:cBhvr>
                                    </p:animEffect>
                                  </p:childTnLst>
                                </p:cTn>
                              </p:par>
                              <p:par>
                                <p:cTn id="47" presetID="1" presetClass="exit" presetSubtype="0" fill="hold" grpId="1"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Effect transition="in" filter="fade">
                                      <p:cBhvr>
                                        <p:cTn id="59" dur="500"/>
                                        <p:tgtEl>
                                          <p:spTgt spid="5">
                                            <p:txEl>
                                              <p:pRg st="8" end="8"/>
                                            </p:txEl>
                                          </p:spTgt>
                                        </p:tgtEl>
                                      </p:cBhvr>
                                    </p:animEffect>
                                  </p:childTnLst>
                                </p:cTn>
                              </p:par>
                              <p:par>
                                <p:cTn id="60" presetID="1" presetClass="exit" presetSubtype="0" fill="hold" grpId="1" nodeType="withEffect">
                                  <p:stCondLst>
                                    <p:cond delay="0"/>
                                  </p:stCondLst>
                                  <p:childTnLst>
                                    <p:set>
                                      <p:cBhvr>
                                        <p:cTn id="61"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animBg="1"/>
      <p:bldP spid="3" grpId="1" animBg="1"/>
      <p:bldP spid="9" grpId="0"/>
      <p:bldP spid="9" grpId="1"/>
      <p:bldP spid="10" grpId="0"/>
      <p:bldP spid="10" grpId="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US" altLang="en-US" dirty="0"/>
              <a:t>Reporting Pension Expense </a:t>
            </a:r>
            <a:br>
              <a:rPr lang="en-US" altLang="en-US" dirty="0"/>
            </a:br>
            <a:r>
              <a:rPr lang="en-US" altLang="en-US" dirty="0"/>
              <a:t>in the Income Statement</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774700" y="1444626"/>
            <a:ext cx="8013600" cy="5413374"/>
          </a:xfrm>
        </p:spPr>
        <p:txBody>
          <a:bodyPr>
            <a:normAutofit/>
          </a:bodyPr>
          <a:lstStyle/>
          <a:p>
            <a:pPr marL="0" indent="0">
              <a:buNone/>
            </a:pPr>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600" dirty="0"/>
          </a:p>
          <a:p>
            <a:endParaRPr lang="en-IN" sz="2600" dirty="0"/>
          </a:p>
          <a:p>
            <a:endParaRPr lang="en-IN" sz="2600" dirty="0"/>
          </a:p>
        </p:txBody>
      </p:sp>
      <p:sp>
        <p:nvSpPr>
          <p:cNvPr id="3" name="Rectangle 1"/>
          <p:cNvSpPr>
            <a:spLocks noChangeArrowheads="1"/>
          </p:cNvSpPr>
          <p:nvPr/>
        </p:nvSpPr>
        <p:spPr bwMode="auto">
          <a:xfrm>
            <a:off x="729341" y="1522897"/>
            <a:ext cx="8262259" cy="49552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0" indent="-457200" eaLnBrk="0" fontAlgn="base" hangingPunct="0">
              <a:spcBef>
                <a:spcPct val="0"/>
              </a:spcBef>
              <a:spcAft>
                <a:spcPts val="1800"/>
              </a:spcAft>
              <a:buFont typeface="Arial"/>
              <a:buChar char="•"/>
            </a:pPr>
            <a:r>
              <a:rPr lang="en-US" sz="2600" dirty="0">
                <a:ea typeface="Times New Roman" panose="02020603050405020304" pitchFamily="18" charset="0"/>
              </a:rPr>
              <a:t>The </a:t>
            </a:r>
            <a:r>
              <a:rPr lang="en-US" sz="2600" b="1" dirty="0">
                <a:solidFill>
                  <a:srgbClr val="C00000"/>
                </a:solidFill>
                <a:ea typeface="Times New Roman" panose="02020603050405020304" pitchFamily="18" charset="0"/>
              </a:rPr>
              <a:t>service cost </a:t>
            </a:r>
            <a:r>
              <a:rPr lang="en-US" sz="2600" dirty="0">
                <a:ea typeface="Times New Roman" panose="02020603050405020304" pitchFamily="18" charset="0"/>
              </a:rPr>
              <a:t>component of </a:t>
            </a:r>
            <a:r>
              <a:rPr lang="en-US" sz="2600" b="1" dirty="0">
                <a:solidFill>
                  <a:srgbClr val="C00000"/>
                </a:solidFill>
                <a:ea typeface="Times New Roman" panose="02020603050405020304" pitchFamily="18" charset="0"/>
              </a:rPr>
              <a:t>pension expense </a:t>
            </a:r>
            <a:r>
              <a:rPr lang="en-US" sz="2600" dirty="0">
                <a:ea typeface="Times New Roman" panose="02020603050405020304" pitchFamily="18" charset="0"/>
              </a:rPr>
              <a:t>is reported separate from the non-service cost components of pension expense in the income statement as part of the </a:t>
            </a:r>
            <a:r>
              <a:rPr lang="en-US" sz="2600" b="1" dirty="0">
                <a:solidFill>
                  <a:srgbClr val="C00000"/>
                </a:solidFill>
                <a:ea typeface="Times New Roman" panose="02020603050405020304" pitchFamily="18" charset="0"/>
              </a:rPr>
              <a:t>total compensation costs</a:t>
            </a:r>
            <a:r>
              <a:rPr lang="en-US" sz="2600" dirty="0">
                <a:ea typeface="Times New Roman" panose="02020603050405020304" pitchFamily="18" charset="0"/>
              </a:rPr>
              <a:t>. </a:t>
            </a:r>
          </a:p>
          <a:p>
            <a:pPr marL="457200" lvl="0" indent="-457200" eaLnBrk="0" fontAlgn="base" hangingPunct="0">
              <a:spcBef>
                <a:spcPct val="0"/>
              </a:spcBef>
              <a:spcAft>
                <a:spcPts val="1800"/>
              </a:spcAft>
              <a:buFont typeface="Arial"/>
              <a:buChar char="•"/>
            </a:pPr>
            <a:r>
              <a:rPr lang="en-US" altLang="en-US" sz="2600" dirty="0">
                <a:ea typeface="Times New Roman" panose="02020603050405020304" pitchFamily="18" charset="0"/>
              </a:rPr>
              <a:t>R</a:t>
            </a:r>
            <a:r>
              <a:rPr kumimoji="0" lang="en-US" altLang="en-US" sz="2600" b="0" i="0" u="none" strike="noStrike" cap="none" normalizeH="0" baseline="0" dirty="0">
                <a:ln>
                  <a:noFill/>
                </a:ln>
                <a:solidFill>
                  <a:schemeClr val="tx1"/>
                </a:solidFill>
                <a:effectLst/>
                <a:ea typeface="Times New Roman" panose="02020603050405020304" pitchFamily="18" charset="0"/>
              </a:rPr>
              <a:t>eflects the nature of service cost being different from that of the other elements of pension cost </a:t>
            </a:r>
          </a:p>
          <a:p>
            <a:pPr marL="457200" marR="0" lvl="0" indent="-457200" algn="l" defTabSz="914400" rtl="0" eaLnBrk="0" fontAlgn="base" latinLnBrk="0" hangingPunct="0">
              <a:lnSpc>
                <a:spcPct val="100000"/>
              </a:lnSpc>
              <a:spcBef>
                <a:spcPct val="0"/>
              </a:spcBef>
              <a:spcAft>
                <a:spcPct val="0"/>
              </a:spcAft>
              <a:buClrTx/>
              <a:buSzTx/>
              <a:buFont typeface="Arial"/>
              <a:buChar char="•"/>
              <a:tabLst/>
            </a:pPr>
            <a:r>
              <a:rPr kumimoji="0" lang="en-US" altLang="en-US" sz="2600" b="0" i="0" u="none" strike="noStrike" cap="none" normalizeH="0" baseline="0" dirty="0">
                <a:ln>
                  <a:noFill/>
                </a:ln>
                <a:solidFill>
                  <a:schemeClr val="tx1"/>
                </a:solidFill>
                <a:effectLst/>
                <a:ea typeface="Times New Roman" panose="02020603050405020304" pitchFamily="18" charset="0"/>
              </a:rPr>
              <a:t>In our illustration, Global will report the </a:t>
            </a:r>
            <a:r>
              <a:rPr kumimoji="0" lang="en-US" altLang="en-US" sz="2600" b="1" i="0" u="none" strike="noStrike" cap="none" normalizeH="0" baseline="0" dirty="0">
                <a:ln>
                  <a:noFill/>
                </a:ln>
                <a:solidFill>
                  <a:srgbClr val="C00000"/>
                </a:solidFill>
                <a:effectLst/>
                <a:ea typeface="Times New Roman" panose="02020603050405020304" pitchFamily="18" charset="0"/>
              </a:rPr>
              <a:t>$41 million service cost</a:t>
            </a:r>
            <a:r>
              <a:rPr kumimoji="0" lang="en-US" altLang="en-US" sz="2600" b="0" i="0" u="none" strike="noStrike" cap="none" normalizeH="0" baseline="0" dirty="0">
                <a:ln>
                  <a:noFill/>
                </a:ln>
                <a:solidFill>
                  <a:schemeClr val="tx1"/>
                </a:solidFill>
                <a:effectLst/>
                <a:ea typeface="Times New Roman" panose="02020603050405020304" pitchFamily="18" charset="0"/>
              </a:rPr>
              <a:t> as one of the elements of compensation </a:t>
            </a:r>
            <a:r>
              <a:rPr lang="en-US" altLang="en-US" sz="2600" dirty="0">
                <a:ea typeface="Times New Roman" panose="02020603050405020304" pitchFamily="18" charset="0"/>
              </a:rPr>
              <a:t>expense and the </a:t>
            </a:r>
            <a:r>
              <a:rPr lang="en-US" altLang="en-US" sz="2600" b="1" dirty="0">
                <a:solidFill>
                  <a:srgbClr val="C00000"/>
                </a:solidFill>
                <a:ea typeface="Times New Roman" panose="02020603050405020304" pitchFamily="18" charset="0"/>
              </a:rPr>
              <a:t>$2 million net amount of the remaining components </a:t>
            </a:r>
            <a:r>
              <a:rPr lang="en-US" altLang="en-US" sz="2600" dirty="0">
                <a:ea typeface="Times New Roman" panose="02020603050405020304" pitchFamily="18" charset="0"/>
              </a:rPr>
              <a:t>of pension expense on a separate line below income from operations </a:t>
            </a:r>
          </a:p>
        </p:txBody>
      </p:sp>
      <p:sp>
        <p:nvSpPr>
          <p:cNvPr id="6" name="Slide Number Placeholder 5">
            <a:extLst>
              <a:ext uri="{FF2B5EF4-FFF2-40B4-BE49-F238E27FC236}">
                <a16:creationId xmlns:a16="http://schemas.microsoft.com/office/drawing/2014/main" id="{708419DB-EF4D-6E49-B5BA-59CCC52AF6A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60</a:t>
            </a:fld>
            <a:endParaRPr lang="en-US" dirty="0"/>
          </a:p>
        </p:txBody>
      </p:sp>
    </p:spTree>
    <p:extLst>
      <p:ext uri="{BB962C8B-B14F-4D97-AF65-F5344CB8AC3E}">
        <p14:creationId xmlns:p14="http://schemas.microsoft.com/office/powerpoint/2010/main" val="249409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US" altLang="en-US" dirty="0"/>
              <a:t>Reporting Pension Expense </a:t>
            </a:r>
            <a:br>
              <a:rPr lang="en-US" altLang="en-US" dirty="0"/>
            </a:br>
            <a:r>
              <a:rPr lang="en-US" altLang="en-US" dirty="0"/>
              <a:t>in the Income Statement</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774700" y="1444626"/>
            <a:ext cx="8013600" cy="5413374"/>
          </a:xfrm>
        </p:spPr>
        <p:txBody>
          <a:bodyPr>
            <a:normAutofit/>
          </a:bodyPr>
          <a:lstStyle/>
          <a:p>
            <a:pPr marL="0" indent="0">
              <a:buNone/>
            </a:pPr>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600" dirty="0"/>
          </a:p>
          <a:p>
            <a:endParaRPr lang="en-IN" sz="2600" dirty="0"/>
          </a:p>
          <a:p>
            <a:endParaRPr lang="en-IN" sz="2600" dirty="0"/>
          </a:p>
        </p:txBody>
      </p:sp>
      <p:sp>
        <p:nvSpPr>
          <p:cNvPr id="6" name="Rectangle 5">
            <a:extLst>
              <a:ext uri="{FF2B5EF4-FFF2-40B4-BE49-F238E27FC236}">
                <a16:creationId xmlns:a16="http://schemas.microsoft.com/office/drawing/2014/main" id="{D000A06C-24BD-4452-B46E-EEC50D9CACD5}"/>
              </a:ext>
            </a:extLst>
          </p:cNvPr>
          <p:cNvSpPr/>
          <p:nvPr/>
        </p:nvSpPr>
        <p:spPr>
          <a:xfrm>
            <a:off x="4848434" y="2572258"/>
            <a:ext cx="10753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a16="http://schemas.microsoft.com/office/drawing/2014/main" id="{D600D6B7-B9A9-4BC6-AEE3-1D9E82D59B1A}"/>
              </a:ext>
            </a:extLst>
          </p:cNvPr>
          <p:cNvSpPr/>
          <p:nvPr/>
        </p:nvSpPr>
        <p:spPr>
          <a:xfrm flipV="1">
            <a:off x="655684" y="1486590"/>
            <a:ext cx="8381999" cy="4076010"/>
          </a:xfrm>
          <a:prstGeom prst="round2DiagRect">
            <a:avLst/>
          </a:prstGeom>
          <a:solidFill>
            <a:srgbClr val="CEE2ED"/>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 name="Table 1">
            <a:extLst>
              <a:ext uri="{FF2B5EF4-FFF2-40B4-BE49-F238E27FC236}">
                <a16:creationId xmlns:a16="http://schemas.microsoft.com/office/drawing/2014/main" id="{A7CBB2CF-9B98-4F57-8E72-CEDB4C83F8AA}"/>
              </a:ext>
            </a:extLst>
          </p:cNvPr>
          <p:cNvGraphicFramePr>
            <a:graphicFrameLocks noGrp="1"/>
          </p:cNvGraphicFramePr>
          <p:nvPr>
            <p:extLst>
              <p:ext uri="{D42A27DB-BD31-4B8C-83A1-F6EECF244321}">
                <p14:modId xmlns:p14="http://schemas.microsoft.com/office/powerpoint/2010/main" val="162882189"/>
              </p:ext>
            </p:extLst>
          </p:nvPr>
        </p:nvGraphicFramePr>
        <p:xfrm>
          <a:off x="936575" y="1749702"/>
          <a:ext cx="7689850" cy="3291840"/>
        </p:xfrm>
        <a:graphic>
          <a:graphicData uri="http://schemas.openxmlformats.org/drawingml/2006/table">
            <a:tbl>
              <a:tblPr firstRow="1" bandRow="1">
                <a:tableStyleId>{5C22544A-7EE6-4342-B048-85BDC9FD1C3A}</a:tableStyleId>
              </a:tblPr>
              <a:tblGrid>
                <a:gridCol w="4910304">
                  <a:extLst>
                    <a:ext uri="{9D8B030D-6E8A-4147-A177-3AD203B41FA5}">
                      <a16:colId xmlns:a16="http://schemas.microsoft.com/office/drawing/2014/main" val="1238030340"/>
                    </a:ext>
                  </a:extLst>
                </a:gridCol>
                <a:gridCol w="1026946">
                  <a:extLst>
                    <a:ext uri="{9D8B030D-6E8A-4147-A177-3AD203B41FA5}">
                      <a16:colId xmlns:a16="http://schemas.microsoft.com/office/drawing/2014/main" val="1809926013"/>
                    </a:ext>
                  </a:extLst>
                </a:gridCol>
                <a:gridCol w="776003">
                  <a:extLst>
                    <a:ext uri="{9D8B030D-6E8A-4147-A177-3AD203B41FA5}">
                      <a16:colId xmlns:a16="http://schemas.microsoft.com/office/drawing/2014/main" val="1342144440"/>
                    </a:ext>
                  </a:extLst>
                </a:gridCol>
                <a:gridCol w="976597">
                  <a:extLst>
                    <a:ext uri="{9D8B030D-6E8A-4147-A177-3AD203B41FA5}">
                      <a16:colId xmlns:a16="http://schemas.microsoft.com/office/drawing/2014/main" val="2336863059"/>
                    </a:ext>
                  </a:extLst>
                </a:gridCol>
              </a:tblGrid>
              <a:tr h="0">
                <a:tc gridSpan="4">
                  <a:txBody>
                    <a:bodyPr/>
                    <a:lstStyle/>
                    <a:p>
                      <a:pPr algn="ctr"/>
                      <a:r>
                        <a:rPr lang="en-US" b="1" dirty="0">
                          <a:solidFill>
                            <a:schemeClr val="tx1"/>
                          </a:solidFill>
                        </a:rPr>
                        <a:t>Components of Pension Expense</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2ED"/>
                    </a:solidFill>
                  </a:tcPr>
                </a:tc>
                <a:tc hMerge="1">
                  <a:txBody>
                    <a:bodyPr/>
                    <a:lstStyle/>
                    <a:p>
                      <a:endParaRPr lang="en-US" dirty="0"/>
                    </a:p>
                  </a:txBody>
                  <a:tcPr>
                    <a:solidFill>
                      <a:srgbClr val="CEE2ED"/>
                    </a:solidFill>
                  </a:tcPr>
                </a:tc>
                <a:tc hMerge="1">
                  <a:txBody>
                    <a:bodyPr/>
                    <a:lstStyle/>
                    <a:p>
                      <a:endParaRPr lang="en-US" dirty="0"/>
                    </a:p>
                  </a:txBody>
                  <a:tcPr>
                    <a:solidFill>
                      <a:srgbClr val="CEE2ED"/>
                    </a:solidFill>
                  </a:tcPr>
                </a:tc>
                <a:tc hMerge="1">
                  <a:txBody>
                    <a:bodyPr/>
                    <a:lstStyle/>
                    <a:p>
                      <a:endParaRPr lang="en-US" dirty="0"/>
                    </a:p>
                  </a:txBody>
                  <a:tcPr>
                    <a:solidFill>
                      <a:srgbClr val="CEE2ED"/>
                    </a:solidFill>
                  </a:tcPr>
                </a:tc>
                <a:extLst>
                  <a:ext uri="{0D108BD9-81ED-4DB2-BD59-A6C34878D82A}">
                    <a16:rowId xmlns:a16="http://schemas.microsoft.com/office/drawing/2014/main" val="1821243234"/>
                  </a:ext>
                </a:extLst>
              </a:tr>
              <a:tr h="122794">
                <a:tc>
                  <a:txBody>
                    <a:bodyPr/>
                    <a:lstStyle/>
                    <a:p>
                      <a:r>
                        <a:rPr lang="en-US" dirty="0"/>
                        <a:t>($ In millions)</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2ED"/>
                    </a:solidFill>
                  </a:tcPr>
                </a:tc>
                <a:tc>
                  <a:txBody>
                    <a:bodyPr/>
                    <a:lstStyle/>
                    <a:p>
                      <a:pPr algn="ctr"/>
                      <a:r>
                        <a:rPr lang="en-US" b="1" dirty="0"/>
                        <a:t>2017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2ED"/>
                    </a:solidFill>
                  </a:tcPr>
                </a:tc>
                <a:tc>
                  <a:txBody>
                    <a:bodyPr/>
                    <a:lstStyle/>
                    <a:p>
                      <a:pPr algn="ctr"/>
                      <a:r>
                        <a:rPr lang="en-US" b="1" dirty="0"/>
                        <a:t>2016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2ED"/>
                    </a:solidFill>
                  </a:tcPr>
                </a:tc>
                <a:tc>
                  <a:txBody>
                    <a:bodyPr/>
                    <a:lstStyle/>
                    <a:p>
                      <a:pPr algn="ctr"/>
                      <a:r>
                        <a:rPr lang="en-US" b="1" dirty="0"/>
                        <a:t>2015</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1259084283"/>
                  </a:ext>
                </a:extLst>
              </a:tr>
              <a:tr h="239792">
                <a:tc>
                  <a:txBody>
                    <a:bodyPr/>
                    <a:lstStyle/>
                    <a:p>
                      <a:r>
                        <a:rPr lang="en-US" dirty="0"/>
                        <a:t>Service cost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$ 96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$ 98</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$114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1691664447"/>
                  </a:ext>
                </a:extLst>
              </a:tr>
              <a:tr h="178832">
                <a:tc>
                  <a:txBody>
                    <a:bodyPr/>
                    <a:lstStyle/>
                    <a:p>
                      <a:r>
                        <a:rPr lang="en-US" dirty="0"/>
                        <a:t>Interest cost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164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174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206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369668687"/>
                  </a:ext>
                </a:extLst>
              </a:tr>
              <a:tr h="194072">
                <a:tc>
                  <a:txBody>
                    <a:bodyPr/>
                    <a:lstStyle/>
                    <a:p>
                      <a:r>
                        <a:rPr lang="en-US" dirty="0"/>
                        <a:t>Expected return on plan assets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(371)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(152)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(399)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1931278156"/>
                  </a:ext>
                </a:extLst>
              </a:tr>
              <a:tr h="209312">
                <a:tc>
                  <a:txBody>
                    <a:bodyPr/>
                    <a:lstStyle/>
                    <a:p>
                      <a:r>
                        <a:rPr lang="en-US" dirty="0"/>
                        <a:t>Amortization of losses (gains)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(36)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323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303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2955892412"/>
                  </a:ext>
                </a:extLst>
              </a:tr>
              <a:tr h="148352">
                <a:tc>
                  <a:txBody>
                    <a:bodyPr/>
                    <a:lstStyle/>
                    <a:p>
                      <a:r>
                        <a:rPr lang="en-US" dirty="0"/>
                        <a:t>Amortization of prior service costs (credits)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9</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3691013638"/>
                  </a:ext>
                </a:extLst>
              </a:tr>
              <a:tr h="0">
                <a:tc>
                  <a:txBody>
                    <a:bodyPr/>
                    <a:lstStyle/>
                    <a:p>
                      <a:r>
                        <a:rPr lang="en-US" dirty="0"/>
                        <a:t>Curtailment and special termination benefits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u="sng" dirty="0"/>
                        <a:t>    (151)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E2ED"/>
                    </a:solidFill>
                  </a:tcPr>
                </a:tc>
                <a:tc>
                  <a:txBody>
                    <a:bodyPr/>
                    <a:lstStyle/>
                    <a:p>
                      <a:pPr algn="r"/>
                      <a:r>
                        <a:rPr lang="en-US" u="sng" dirty="0"/>
                        <a:t>        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E2ED"/>
                    </a:solidFill>
                  </a:tcPr>
                </a:tc>
                <a:tc>
                  <a:txBody>
                    <a:bodyPr/>
                    <a:lstStyle/>
                    <a:p>
                      <a:pPr algn="r"/>
                      <a:r>
                        <a:rPr lang="en-US" u="sng" dirty="0"/>
                        <a:t>      (1)</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2705531316"/>
                  </a:ext>
                </a:extLst>
              </a:tr>
              <a:tr h="0">
                <a:tc>
                  <a:txBody>
                    <a:bodyPr/>
                    <a:lstStyle/>
                    <a:p>
                      <a:r>
                        <a:rPr lang="en-US" dirty="0"/>
                        <a:t>      Net expense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$(289)</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$457</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EE2ED"/>
                    </a:solidFill>
                  </a:tcPr>
                </a:tc>
                <a:tc>
                  <a:txBody>
                    <a:bodyPr/>
                    <a:lstStyle/>
                    <a:p>
                      <a:pPr algn="r"/>
                      <a:r>
                        <a:rPr lang="en-US" dirty="0"/>
                        <a:t>$236</a:t>
                      </a: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EE2ED"/>
                    </a:solidFill>
                  </a:tcPr>
                </a:tc>
                <a:extLst>
                  <a:ext uri="{0D108BD9-81ED-4DB2-BD59-A6C34878D82A}">
                    <a16:rowId xmlns:a16="http://schemas.microsoft.com/office/drawing/2014/main" val="555202988"/>
                  </a:ext>
                </a:extLst>
              </a:tr>
            </a:tbl>
          </a:graphicData>
        </a:graphic>
      </p:graphicFrame>
      <p:sp>
        <p:nvSpPr>
          <p:cNvPr id="9" name="Slide Number Placeholder 5">
            <a:extLst>
              <a:ext uri="{FF2B5EF4-FFF2-40B4-BE49-F238E27FC236}">
                <a16:creationId xmlns:a16="http://schemas.microsoft.com/office/drawing/2014/main" id="{5AC0A28D-D131-464C-8B67-C460E895502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61</a:t>
            </a:fld>
            <a:endParaRPr lang="en-US" dirty="0"/>
          </a:p>
        </p:txBody>
      </p:sp>
    </p:spTree>
    <p:extLst>
      <p:ext uri="{BB962C8B-B14F-4D97-AF65-F5344CB8AC3E}">
        <p14:creationId xmlns:p14="http://schemas.microsoft.com/office/powerpoint/2010/main" val="3674799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IFRS: Prior Service Cost</a:t>
            </a:r>
            <a:endParaRPr lang="en-IN" sz="2400" dirty="0"/>
          </a:p>
        </p:txBody>
      </p:sp>
      <p:sp>
        <p:nvSpPr>
          <p:cNvPr id="7" name="Title 2"/>
          <p:cNvSpPr txBox="1">
            <a:spLocks/>
          </p:cNvSpPr>
          <p:nvPr/>
        </p:nvSpPr>
        <p:spPr bwMode="auto">
          <a:xfrm>
            <a:off x="8153401" y="41966"/>
            <a:ext cx="990600" cy="363538"/>
          </a:xfrm>
          <a:prstGeom prst="rect">
            <a:avLst/>
          </a:prstGeom>
          <a:noFill/>
          <a:ln>
            <a:noFill/>
          </a:ln>
          <a:extLst/>
        </p:spPr>
        <p:txBody>
          <a:bodyPr anchor="ctr">
            <a:no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graphicFrame>
        <p:nvGraphicFramePr>
          <p:cNvPr id="9" name="Table 8"/>
          <p:cNvGraphicFramePr>
            <a:graphicFrameLocks noGrp="1"/>
          </p:cNvGraphicFramePr>
          <p:nvPr>
            <p:extLst>
              <p:ext uri="{D42A27DB-BD31-4B8C-83A1-F6EECF244321}">
                <p14:modId xmlns:p14="http://schemas.microsoft.com/office/powerpoint/2010/main" val="2892467636"/>
              </p:ext>
            </p:extLst>
          </p:nvPr>
        </p:nvGraphicFramePr>
        <p:xfrm>
          <a:off x="912168" y="1432560"/>
          <a:ext cx="7927032" cy="2529840"/>
        </p:xfrm>
        <a:graphic>
          <a:graphicData uri="http://schemas.openxmlformats.org/drawingml/2006/table">
            <a:tbl>
              <a:tblPr firstRow="1" bandRow="1">
                <a:tableStyleId>{F2DE63D5-997A-4646-A377-4702673A728D}</a:tableStyleId>
              </a:tblPr>
              <a:tblGrid>
                <a:gridCol w="3888432">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247063">
                <a:tc>
                  <a:txBody>
                    <a:bodyPr/>
                    <a:lstStyle/>
                    <a:p>
                      <a:pPr algn="ctr"/>
                      <a:r>
                        <a:rPr lang="en-US" sz="2600" dirty="0">
                          <a:solidFill>
                            <a:srgbClr val="000000"/>
                          </a:solidFill>
                        </a:rPr>
                        <a:t>U.S. GAAP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tc>
                  <a:txBody>
                    <a:bodyPr/>
                    <a:lstStyle/>
                    <a:p>
                      <a:pPr algn="ctr"/>
                      <a:r>
                        <a:rPr lang="en-US" sz="2600" dirty="0">
                          <a:solidFill>
                            <a:srgbClr val="000000"/>
                          </a:solidFill>
                        </a:rPr>
                        <a:t>IFRS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3D69B"/>
                    </a:solidFill>
                  </a:tcPr>
                </a:tc>
                <a:extLst>
                  <a:ext uri="{0D108BD9-81ED-4DB2-BD59-A6C34878D82A}">
                    <a16:rowId xmlns:a16="http://schemas.microsoft.com/office/drawing/2014/main" val="10000"/>
                  </a:ext>
                </a:extLst>
              </a:tr>
              <a:tr h="297033">
                <a:tc gridSpan="2">
                  <a:txBody>
                    <a:bodyPr/>
                    <a:lstStyle/>
                    <a:p>
                      <a:pPr algn="ctr"/>
                      <a:r>
                        <a:rPr lang="en-IN" sz="2600" b="1" dirty="0">
                          <a:solidFill>
                            <a:sysClr val="windowText" lastClr="000000"/>
                          </a:solidFill>
                        </a:rPr>
                        <a:t>Prior Service Cost</a:t>
                      </a:r>
                    </a:p>
                  </a:txBody>
                  <a:tcPr>
                    <a:lnL w="12700" cap="flat" cmpd="sng" algn="ctr">
                      <a:solidFill>
                        <a:prstClr val="black"/>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rgbClr val="C3D69B"/>
                    </a:solidFill>
                  </a:tcPr>
                </a:tc>
                <a:tc hMerge="1">
                  <a:txBody>
                    <a:bodyPr/>
                    <a:lstStyle/>
                    <a:p>
                      <a:pPr algn="ctr"/>
                      <a:endParaRPr lang="en-IN" sz="2600" b="1" dirty="0">
                        <a:solidFill>
                          <a:sysClr val="windowText" lastClr="000000"/>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3321">
                <a:tc>
                  <a:txBody>
                    <a:bodyPr/>
                    <a:lstStyle/>
                    <a:p>
                      <a:pPr algn="l"/>
                      <a:r>
                        <a:rPr lang="en-IN" sz="2400" dirty="0"/>
                        <a:t>Prior service cost is reported as a </a:t>
                      </a:r>
                      <a:r>
                        <a:rPr lang="en-IN" sz="2400" b="1" dirty="0">
                          <a:solidFill>
                            <a:srgbClr val="C00000"/>
                          </a:solidFill>
                        </a:rPr>
                        <a:t>separate component </a:t>
                      </a:r>
                      <a:r>
                        <a:rPr lang="en-IN" sz="2400" dirty="0"/>
                        <a:t>of other comprehensive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IN" sz="2400" dirty="0"/>
                        <a:t>Prior service cost is </a:t>
                      </a:r>
                      <a:r>
                        <a:rPr lang="en-IN" sz="2400" b="1" dirty="0">
                          <a:solidFill>
                            <a:srgbClr val="C00000"/>
                          </a:solidFill>
                        </a:rPr>
                        <a:t>combined with the current service cost </a:t>
                      </a:r>
                      <a:r>
                        <a:rPr lang="en-IN" sz="2400" dirty="0"/>
                        <a:t>and reported within the income 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
        <p:nvSpPr>
          <p:cNvPr id="5" name="Slide Number Placeholder 5">
            <a:extLst>
              <a:ext uri="{FF2B5EF4-FFF2-40B4-BE49-F238E27FC236}">
                <a16:creationId xmlns:a16="http://schemas.microsoft.com/office/drawing/2014/main" id="{BE432235-3929-6F4A-89F8-0FF5E739113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62</a:t>
            </a:fld>
            <a:endParaRPr lang="en-US" dirty="0"/>
          </a:p>
        </p:txBody>
      </p:sp>
    </p:spTree>
    <p:extLst>
      <p:ext uri="{BB962C8B-B14F-4D97-AF65-F5344CB8AC3E}">
        <p14:creationId xmlns:p14="http://schemas.microsoft.com/office/powerpoint/2010/main" val="303915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Recording the Funding of Plan Assets and Payment of Benefits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774700" y="1444626"/>
            <a:ext cx="8013600" cy="5413374"/>
          </a:xfrm>
        </p:spPr>
        <p:txBody>
          <a:bodyPr>
            <a:normAutofit/>
          </a:bodyPr>
          <a:lstStyle/>
          <a:p>
            <a:pPr marL="0" indent="0">
              <a:buNone/>
            </a:pPr>
            <a:endParaRPr lang="en-IN" sz="2400" dirty="0"/>
          </a:p>
          <a:p>
            <a:endParaRPr lang="en-IN" sz="2400" dirty="0"/>
          </a:p>
          <a:p>
            <a:endParaRPr lang="en-IN" sz="2400" dirty="0"/>
          </a:p>
          <a:p>
            <a:endParaRPr lang="en-IN" sz="2400" dirty="0"/>
          </a:p>
          <a:p>
            <a:endParaRPr lang="en-IN" sz="2400" dirty="0"/>
          </a:p>
          <a:p>
            <a:endParaRPr lang="en-IN" sz="2400" dirty="0"/>
          </a:p>
          <a:p>
            <a:pPr marL="0" indent="0">
              <a:buNone/>
            </a:pPr>
            <a:endParaRPr lang="en-IN" sz="2600" dirty="0"/>
          </a:p>
          <a:p>
            <a:endParaRPr lang="en-IN" sz="2600" dirty="0"/>
          </a:p>
          <a:p>
            <a:endParaRPr lang="en-IN" sz="2600" dirty="0"/>
          </a:p>
        </p:txBody>
      </p:sp>
      <p:pic>
        <p:nvPicPr>
          <p:cNvPr id="29" name="Content Placeholder 7"/>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bwMode="auto">
          <a:xfrm>
            <a:off x="747796" y="2286000"/>
            <a:ext cx="8223156" cy="1828800"/>
          </a:xfrm>
          <a:prstGeom prst="rect">
            <a:avLst/>
          </a:prstGeom>
          <a:noFill/>
          <a:ln w="9525">
            <a:solidFill>
              <a:srgbClr val="F79646"/>
            </a:solidFill>
            <a:miter lim="800000"/>
            <a:headEnd/>
            <a:tailEnd/>
          </a:ln>
        </p:spPr>
      </p:pic>
      <p:sp>
        <p:nvSpPr>
          <p:cNvPr id="30" name="TextBox 29"/>
          <p:cNvSpPr txBox="1"/>
          <p:nvPr/>
        </p:nvSpPr>
        <p:spPr>
          <a:xfrm>
            <a:off x="766812" y="3073382"/>
            <a:ext cx="5727413" cy="461665"/>
          </a:xfrm>
          <a:prstGeom prst="rect">
            <a:avLst/>
          </a:prstGeom>
          <a:noFill/>
        </p:spPr>
        <p:txBody>
          <a:bodyPr wrap="square" rtlCol="0">
            <a:spAutoFit/>
          </a:bodyPr>
          <a:lstStyle/>
          <a:p>
            <a:r>
              <a:rPr lang="en-IN" sz="2400" dirty="0"/>
              <a:t>Plan assets</a:t>
            </a:r>
            <a:endParaRPr lang="en-IN" sz="2400" dirty="0">
              <a:latin typeface="+mn-lt"/>
            </a:endParaRPr>
          </a:p>
        </p:txBody>
      </p:sp>
      <p:sp>
        <p:nvSpPr>
          <p:cNvPr id="31" name="TextBox 30"/>
          <p:cNvSpPr txBox="1"/>
          <p:nvPr/>
        </p:nvSpPr>
        <p:spPr>
          <a:xfrm>
            <a:off x="6570426" y="3073382"/>
            <a:ext cx="1243502" cy="461665"/>
          </a:xfrm>
          <a:prstGeom prst="rect">
            <a:avLst/>
          </a:prstGeom>
          <a:noFill/>
        </p:spPr>
        <p:txBody>
          <a:bodyPr wrap="square" rtlCol="0">
            <a:spAutoFit/>
          </a:bodyPr>
          <a:lstStyle/>
          <a:p>
            <a:pPr algn="ctr"/>
            <a:r>
              <a:rPr lang="en-IN" sz="2400" b="1" dirty="0">
                <a:solidFill>
                  <a:srgbClr val="C00000"/>
                </a:solidFill>
                <a:latin typeface="+mn-lt"/>
              </a:rPr>
              <a:t>48</a:t>
            </a:r>
          </a:p>
        </p:txBody>
      </p:sp>
      <p:sp>
        <p:nvSpPr>
          <p:cNvPr id="32" name="TextBox 31"/>
          <p:cNvSpPr txBox="1"/>
          <p:nvPr/>
        </p:nvSpPr>
        <p:spPr>
          <a:xfrm>
            <a:off x="552506" y="3443496"/>
            <a:ext cx="6108415" cy="461665"/>
          </a:xfrm>
          <a:prstGeom prst="rect">
            <a:avLst/>
          </a:prstGeom>
          <a:noFill/>
        </p:spPr>
        <p:txBody>
          <a:bodyPr wrap="square" rtlCol="0">
            <a:spAutoFit/>
          </a:bodyPr>
          <a:lstStyle/>
          <a:p>
            <a:r>
              <a:rPr lang="en-IN" sz="2400" dirty="0">
                <a:latin typeface="+mn-lt"/>
              </a:rPr>
              <a:t>	Cash (contribution to plan assets)</a:t>
            </a:r>
          </a:p>
        </p:txBody>
      </p:sp>
      <p:sp>
        <p:nvSpPr>
          <p:cNvPr id="33" name="TextBox 32"/>
          <p:cNvSpPr txBox="1"/>
          <p:nvPr/>
        </p:nvSpPr>
        <p:spPr>
          <a:xfrm>
            <a:off x="7732621" y="3443496"/>
            <a:ext cx="1235661" cy="461665"/>
          </a:xfrm>
          <a:prstGeom prst="rect">
            <a:avLst/>
          </a:prstGeom>
          <a:noFill/>
        </p:spPr>
        <p:txBody>
          <a:bodyPr wrap="square" rtlCol="0">
            <a:spAutoFit/>
          </a:bodyPr>
          <a:lstStyle/>
          <a:p>
            <a:pPr algn="ctr"/>
            <a:r>
              <a:rPr lang="en-IN" sz="2400" b="1" dirty="0">
                <a:solidFill>
                  <a:srgbClr val="C00000"/>
                </a:solidFill>
                <a:latin typeface="+mn-lt"/>
              </a:rPr>
              <a:t>48</a:t>
            </a:r>
          </a:p>
        </p:txBody>
      </p:sp>
      <p:sp>
        <p:nvSpPr>
          <p:cNvPr id="34" name="TextBox 33"/>
          <p:cNvSpPr txBox="1"/>
          <p:nvPr/>
        </p:nvSpPr>
        <p:spPr>
          <a:xfrm>
            <a:off x="2677953" y="2637135"/>
            <a:ext cx="1902236" cy="461665"/>
          </a:xfrm>
          <a:prstGeom prst="rect">
            <a:avLst/>
          </a:prstGeom>
          <a:noFill/>
        </p:spPr>
        <p:txBody>
          <a:bodyPr wrap="square" rtlCol="0">
            <a:spAutoFit/>
          </a:bodyPr>
          <a:lstStyle/>
          <a:p>
            <a:pPr algn="ctr"/>
            <a:r>
              <a:rPr lang="en-US" sz="2400" b="1" dirty="0">
                <a:latin typeface="+mn-lt"/>
                <a:cs typeface="Arial" panose="020B0604020202020204" pitchFamily="34" charset="0"/>
              </a:rPr>
              <a:t>Journal Entry</a:t>
            </a:r>
          </a:p>
        </p:txBody>
      </p:sp>
      <p:cxnSp>
        <p:nvCxnSpPr>
          <p:cNvPr id="35" name="Straight Connector 34"/>
          <p:cNvCxnSpPr/>
          <p:nvPr/>
        </p:nvCxnSpPr>
        <p:spPr>
          <a:xfrm>
            <a:off x="743618" y="3066922"/>
            <a:ext cx="8223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672025" y="2637135"/>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Debit</a:t>
            </a:r>
          </a:p>
        </p:txBody>
      </p:sp>
      <p:sp>
        <p:nvSpPr>
          <p:cNvPr id="37" name="TextBox 36"/>
          <p:cNvSpPr txBox="1"/>
          <p:nvPr/>
        </p:nvSpPr>
        <p:spPr>
          <a:xfrm>
            <a:off x="7846795" y="2637135"/>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Credit</a:t>
            </a:r>
          </a:p>
        </p:txBody>
      </p:sp>
      <p:sp>
        <p:nvSpPr>
          <p:cNvPr id="38" name="Rectangle 37"/>
          <p:cNvSpPr/>
          <p:nvPr/>
        </p:nvSpPr>
        <p:spPr>
          <a:xfrm>
            <a:off x="6858000" y="2292350"/>
            <a:ext cx="1915909" cy="461665"/>
          </a:xfrm>
          <a:prstGeom prst="rect">
            <a:avLst/>
          </a:prstGeom>
        </p:spPr>
        <p:txBody>
          <a:bodyPr wrap="none">
            <a:spAutoFit/>
          </a:bodyPr>
          <a:lstStyle/>
          <a:p>
            <a:r>
              <a:rPr lang="en-US" sz="2400" b="1" dirty="0"/>
              <a:t>($ in millions)</a:t>
            </a:r>
          </a:p>
        </p:txBody>
      </p:sp>
      <p:sp>
        <p:nvSpPr>
          <p:cNvPr id="39" name="Rectangle 38"/>
          <p:cNvSpPr/>
          <p:nvPr/>
        </p:nvSpPr>
        <p:spPr>
          <a:xfrm>
            <a:off x="766812" y="2292350"/>
            <a:ext cx="2522357" cy="461665"/>
          </a:xfrm>
          <a:prstGeom prst="rect">
            <a:avLst/>
          </a:prstGeom>
        </p:spPr>
        <p:txBody>
          <a:bodyPr wrap="none">
            <a:spAutoFit/>
          </a:bodyPr>
          <a:lstStyle/>
          <a:p>
            <a:r>
              <a:rPr lang="en-IN" sz="2400" b="1" dirty="0">
                <a:solidFill>
                  <a:srgbClr val="C00000"/>
                </a:solidFill>
              </a:rPr>
              <a:t>To Record Funding</a:t>
            </a:r>
            <a:endParaRPr lang="en-US" sz="2400" b="1" dirty="0">
              <a:solidFill>
                <a:srgbClr val="C00000"/>
              </a:solidFill>
            </a:endParaRPr>
          </a:p>
        </p:txBody>
      </p:sp>
      <p:pic>
        <p:nvPicPr>
          <p:cNvPr id="57" name="Content Placeholder 7"/>
          <p:cNvPicPr>
            <a:picLocks noChangeAspect="1"/>
          </p:cNvPicPr>
          <p:nvPr/>
        </p:nvPicPr>
        <p:blipFill>
          <a:blip r:embed="rId3">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bwMode="auto">
          <a:xfrm>
            <a:off x="766178" y="4419600"/>
            <a:ext cx="8223156" cy="1828800"/>
          </a:xfrm>
          <a:prstGeom prst="rect">
            <a:avLst/>
          </a:prstGeom>
          <a:noFill/>
          <a:ln w="9525">
            <a:solidFill>
              <a:srgbClr val="F79646"/>
            </a:solidFill>
            <a:miter lim="800000"/>
            <a:headEnd/>
            <a:tailEnd/>
          </a:ln>
        </p:spPr>
      </p:pic>
      <p:sp>
        <p:nvSpPr>
          <p:cNvPr id="58" name="TextBox 57"/>
          <p:cNvSpPr txBox="1"/>
          <p:nvPr/>
        </p:nvSpPr>
        <p:spPr>
          <a:xfrm>
            <a:off x="785194" y="5206982"/>
            <a:ext cx="5727413" cy="461665"/>
          </a:xfrm>
          <a:prstGeom prst="rect">
            <a:avLst/>
          </a:prstGeom>
          <a:noFill/>
        </p:spPr>
        <p:txBody>
          <a:bodyPr wrap="square" rtlCol="0">
            <a:spAutoFit/>
          </a:bodyPr>
          <a:lstStyle/>
          <a:p>
            <a:r>
              <a:rPr lang="en-IN" sz="2400" dirty="0"/>
              <a:t>PBO</a:t>
            </a:r>
            <a:endParaRPr lang="en-IN" sz="2400" dirty="0">
              <a:latin typeface="+mn-lt"/>
            </a:endParaRPr>
          </a:p>
        </p:txBody>
      </p:sp>
      <p:sp>
        <p:nvSpPr>
          <p:cNvPr id="59" name="TextBox 58"/>
          <p:cNvSpPr txBox="1"/>
          <p:nvPr/>
        </p:nvSpPr>
        <p:spPr>
          <a:xfrm>
            <a:off x="6588808" y="5206982"/>
            <a:ext cx="1243502" cy="461665"/>
          </a:xfrm>
          <a:prstGeom prst="rect">
            <a:avLst/>
          </a:prstGeom>
          <a:noFill/>
        </p:spPr>
        <p:txBody>
          <a:bodyPr wrap="square" rtlCol="0">
            <a:spAutoFit/>
          </a:bodyPr>
          <a:lstStyle/>
          <a:p>
            <a:pPr algn="ctr"/>
            <a:r>
              <a:rPr lang="en-IN" sz="2400" b="1" dirty="0">
                <a:solidFill>
                  <a:srgbClr val="00B0F0"/>
                </a:solidFill>
                <a:latin typeface="+mn-lt"/>
              </a:rPr>
              <a:t>38</a:t>
            </a:r>
          </a:p>
        </p:txBody>
      </p:sp>
      <p:sp>
        <p:nvSpPr>
          <p:cNvPr id="60" name="TextBox 59"/>
          <p:cNvSpPr txBox="1"/>
          <p:nvPr/>
        </p:nvSpPr>
        <p:spPr>
          <a:xfrm>
            <a:off x="570888" y="5577096"/>
            <a:ext cx="6589210" cy="461665"/>
          </a:xfrm>
          <a:prstGeom prst="rect">
            <a:avLst/>
          </a:prstGeom>
          <a:noFill/>
        </p:spPr>
        <p:txBody>
          <a:bodyPr wrap="square" rtlCol="0">
            <a:spAutoFit/>
          </a:bodyPr>
          <a:lstStyle/>
          <a:p>
            <a:r>
              <a:rPr lang="en-IN" sz="2400" dirty="0">
                <a:latin typeface="+mn-lt"/>
              </a:rPr>
              <a:t>	Plan </a:t>
            </a:r>
            <a:r>
              <a:rPr lang="en-IN" sz="2400" dirty="0"/>
              <a:t>assets (payments to retired employees)</a:t>
            </a:r>
            <a:endParaRPr lang="en-IN" sz="2400" dirty="0">
              <a:latin typeface="+mn-lt"/>
            </a:endParaRPr>
          </a:p>
        </p:txBody>
      </p:sp>
      <p:sp>
        <p:nvSpPr>
          <p:cNvPr id="61" name="TextBox 60"/>
          <p:cNvSpPr txBox="1"/>
          <p:nvPr/>
        </p:nvSpPr>
        <p:spPr>
          <a:xfrm>
            <a:off x="7725603" y="5577096"/>
            <a:ext cx="1235661" cy="461665"/>
          </a:xfrm>
          <a:prstGeom prst="rect">
            <a:avLst/>
          </a:prstGeom>
          <a:noFill/>
        </p:spPr>
        <p:txBody>
          <a:bodyPr wrap="square" rtlCol="0">
            <a:spAutoFit/>
          </a:bodyPr>
          <a:lstStyle/>
          <a:p>
            <a:pPr algn="ctr"/>
            <a:r>
              <a:rPr lang="en-IN" sz="2400" b="1" dirty="0">
                <a:solidFill>
                  <a:srgbClr val="00B0F0"/>
                </a:solidFill>
                <a:latin typeface="+mn-lt"/>
              </a:rPr>
              <a:t>38</a:t>
            </a:r>
          </a:p>
        </p:txBody>
      </p:sp>
      <p:sp>
        <p:nvSpPr>
          <p:cNvPr id="62" name="TextBox 61"/>
          <p:cNvSpPr txBox="1"/>
          <p:nvPr/>
        </p:nvSpPr>
        <p:spPr>
          <a:xfrm>
            <a:off x="2696335" y="4770735"/>
            <a:ext cx="1902236" cy="461665"/>
          </a:xfrm>
          <a:prstGeom prst="rect">
            <a:avLst/>
          </a:prstGeom>
          <a:noFill/>
        </p:spPr>
        <p:txBody>
          <a:bodyPr wrap="square" rtlCol="0">
            <a:spAutoFit/>
          </a:bodyPr>
          <a:lstStyle/>
          <a:p>
            <a:pPr algn="ctr"/>
            <a:r>
              <a:rPr lang="en-US" sz="2400" b="1" dirty="0">
                <a:latin typeface="+mn-lt"/>
                <a:cs typeface="Arial" panose="020B0604020202020204" pitchFamily="34" charset="0"/>
              </a:rPr>
              <a:t>Journal Entry</a:t>
            </a:r>
          </a:p>
        </p:txBody>
      </p:sp>
      <p:cxnSp>
        <p:nvCxnSpPr>
          <p:cNvPr id="63" name="Straight Connector 62"/>
          <p:cNvCxnSpPr/>
          <p:nvPr/>
        </p:nvCxnSpPr>
        <p:spPr>
          <a:xfrm>
            <a:off x="762000" y="5200522"/>
            <a:ext cx="8223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6690407" y="4770735"/>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Debit</a:t>
            </a:r>
          </a:p>
        </p:txBody>
      </p:sp>
      <p:sp>
        <p:nvSpPr>
          <p:cNvPr id="65" name="TextBox 64"/>
          <p:cNvSpPr txBox="1"/>
          <p:nvPr/>
        </p:nvSpPr>
        <p:spPr>
          <a:xfrm>
            <a:off x="7865177" y="4770735"/>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Credit</a:t>
            </a:r>
          </a:p>
        </p:txBody>
      </p:sp>
      <p:sp>
        <p:nvSpPr>
          <p:cNvPr id="66" name="Rectangle 65"/>
          <p:cNvSpPr/>
          <p:nvPr/>
        </p:nvSpPr>
        <p:spPr>
          <a:xfrm>
            <a:off x="6858000" y="4415135"/>
            <a:ext cx="1915909" cy="461665"/>
          </a:xfrm>
          <a:prstGeom prst="rect">
            <a:avLst/>
          </a:prstGeom>
        </p:spPr>
        <p:txBody>
          <a:bodyPr wrap="none">
            <a:spAutoFit/>
          </a:bodyPr>
          <a:lstStyle/>
          <a:p>
            <a:r>
              <a:rPr lang="en-US" sz="2400" b="1" dirty="0"/>
              <a:t>($ in millions)</a:t>
            </a:r>
          </a:p>
        </p:txBody>
      </p:sp>
      <p:sp>
        <p:nvSpPr>
          <p:cNvPr id="67" name="Rectangle 66"/>
          <p:cNvSpPr/>
          <p:nvPr/>
        </p:nvSpPr>
        <p:spPr>
          <a:xfrm>
            <a:off x="785194" y="4425950"/>
            <a:ext cx="4076565" cy="461665"/>
          </a:xfrm>
          <a:prstGeom prst="rect">
            <a:avLst/>
          </a:prstGeom>
        </p:spPr>
        <p:txBody>
          <a:bodyPr wrap="none">
            <a:spAutoFit/>
          </a:bodyPr>
          <a:lstStyle/>
          <a:p>
            <a:r>
              <a:rPr lang="en-IN" sz="2400" b="1" dirty="0">
                <a:solidFill>
                  <a:srgbClr val="00B0F0"/>
                </a:solidFill>
              </a:rPr>
              <a:t>To Record Payment of Benefits</a:t>
            </a:r>
            <a:endParaRPr lang="en-US" sz="2400" b="1" dirty="0">
              <a:solidFill>
                <a:srgbClr val="00B0F0"/>
              </a:solidFill>
            </a:endParaRPr>
          </a:p>
        </p:txBody>
      </p:sp>
      <p:sp>
        <p:nvSpPr>
          <p:cNvPr id="2" name="Rectangle 1"/>
          <p:cNvSpPr/>
          <p:nvPr/>
        </p:nvSpPr>
        <p:spPr>
          <a:xfrm>
            <a:off x="734427" y="1266321"/>
            <a:ext cx="8241538" cy="892552"/>
          </a:xfrm>
          <a:prstGeom prst="rect">
            <a:avLst/>
          </a:prstGeom>
        </p:spPr>
        <p:txBody>
          <a:bodyPr wrap="square">
            <a:spAutoFit/>
          </a:bodyPr>
          <a:lstStyle/>
          <a:p>
            <a:r>
              <a:rPr lang="en-IN" sz="2600" dirty="0"/>
              <a:t>Global adds </a:t>
            </a:r>
            <a:r>
              <a:rPr lang="en-US" sz="2600" b="1" dirty="0">
                <a:solidFill>
                  <a:srgbClr val="C00000"/>
                </a:solidFill>
              </a:rPr>
              <a:t>$48 million </a:t>
            </a:r>
            <a:r>
              <a:rPr lang="en-IN" sz="2600" dirty="0"/>
              <a:t>to its plan assets and pays </a:t>
            </a:r>
            <a:r>
              <a:rPr lang="en-IN" sz="2600" b="1" dirty="0">
                <a:solidFill>
                  <a:srgbClr val="00B0F0"/>
                </a:solidFill>
              </a:rPr>
              <a:t>$38 million</a:t>
            </a:r>
            <a:r>
              <a:rPr lang="en-IN" sz="2600" dirty="0">
                <a:solidFill>
                  <a:srgbClr val="00B0F0"/>
                </a:solidFill>
              </a:rPr>
              <a:t> </a:t>
            </a:r>
            <a:r>
              <a:rPr lang="en-IN" sz="2600" dirty="0"/>
              <a:t>to retired employees</a:t>
            </a:r>
            <a:r>
              <a:rPr lang="en-US" sz="2600" dirty="0"/>
              <a:t>:</a:t>
            </a:r>
          </a:p>
        </p:txBody>
      </p:sp>
      <p:sp>
        <p:nvSpPr>
          <p:cNvPr id="28" name="Slide Number Placeholder 5">
            <a:extLst>
              <a:ext uri="{FF2B5EF4-FFF2-40B4-BE49-F238E27FC236}">
                <a16:creationId xmlns:a16="http://schemas.microsoft.com/office/drawing/2014/main" id="{40772360-77A3-2349-B9BE-B70A799CA9E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63</a:t>
            </a:fld>
            <a:endParaRPr lang="en-US" dirty="0"/>
          </a:p>
        </p:txBody>
      </p:sp>
    </p:spTree>
    <p:extLst>
      <p:ext uri="{BB962C8B-B14F-4D97-AF65-F5344CB8AC3E}">
        <p14:creationId xmlns:p14="http://schemas.microsoft.com/office/powerpoint/2010/main" val="9429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fade">
                                      <p:cBhvr>
                                        <p:cTn id="48" dur="500"/>
                                        <p:tgtEl>
                                          <p:spTgt spid="5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fade">
                                      <p:cBhvr>
                                        <p:cTn id="51" dur="500"/>
                                        <p:tgtEl>
                                          <p:spTgt spid="5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500"/>
                                        <p:tgtEl>
                                          <p:spTgt spid="6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500"/>
                                        <p:tgtEl>
                                          <p:spTgt spid="62"/>
                                        </p:tgtEl>
                                      </p:cBhvr>
                                    </p:animEffect>
                                  </p:childTnLst>
                                </p:cTn>
                              </p:par>
                              <p:par>
                                <p:cTn id="61" presetID="10"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fade">
                                      <p:cBhvr>
                                        <p:cTn id="63" dur="500"/>
                                        <p:tgtEl>
                                          <p:spTgt spid="6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500"/>
                                        <p:tgtEl>
                                          <p:spTgt spid="6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6" grpId="0"/>
      <p:bldP spid="37" grpId="0"/>
      <p:bldP spid="38" grpId="0"/>
      <p:bldP spid="39" grpId="0"/>
      <p:bldP spid="58" grpId="0"/>
      <p:bldP spid="59" grpId="0"/>
      <p:bldP spid="60" grpId="0"/>
      <p:bldP spid="61" grpId="0"/>
      <p:bldP spid="62" grpId="0"/>
      <p:bldP spid="64" grpId="0"/>
      <p:bldP spid="65" grpId="0"/>
      <p:bldP spid="66" grpId="0"/>
      <p:bldP spid="67" grpId="0"/>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914400"/>
          </a:xfrm>
        </p:spPr>
        <p:txBody>
          <a:bodyPr>
            <a:noAutofit/>
          </a:bodyPr>
          <a:lstStyle/>
          <a:p>
            <a:r>
              <a:rPr lang="en-IN" dirty="0"/>
              <a:t>Recording Changes in the PBO and Plan Assets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165000" y="1444626"/>
            <a:ext cx="8013600" cy="5057775"/>
          </a:xfrm>
        </p:spPr>
        <p:txBody>
          <a:bodyPr>
            <a:normAutofit/>
          </a:bodyPr>
          <a:lstStyle/>
          <a:p>
            <a:endParaRPr lang="en-IN" sz="3200" dirty="0"/>
          </a:p>
          <a:p>
            <a:endParaRPr lang="en-IN" sz="3200" dirty="0"/>
          </a:p>
          <a:p>
            <a:endParaRPr lang="en-IN" dirty="0"/>
          </a:p>
          <a:p>
            <a:pPr marL="457200" lvl="1" indent="0">
              <a:buNone/>
            </a:pPr>
            <a:endParaRPr lang="en-IN" sz="2800" dirty="0"/>
          </a:p>
        </p:txBody>
      </p:sp>
      <p:sp>
        <p:nvSpPr>
          <p:cNvPr id="3" name="Rectangle 2"/>
          <p:cNvSpPr/>
          <p:nvPr/>
        </p:nvSpPr>
        <p:spPr>
          <a:xfrm>
            <a:off x="3352800" y="647700"/>
            <a:ext cx="776175" cy="492443"/>
          </a:xfrm>
          <a:prstGeom prst="rect">
            <a:avLst/>
          </a:prstGeom>
        </p:spPr>
        <p:txBody>
          <a:bodyPr wrap="none">
            <a:spAutoFit/>
          </a:bodyPr>
          <a:lstStyle/>
          <a:p>
            <a:r>
              <a:rPr lang="en-US" sz="2600" b="1" dirty="0">
                <a:solidFill>
                  <a:srgbClr val="C00000"/>
                </a:solidFill>
              </a:rPr>
              <a:t>PBO</a:t>
            </a:r>
            <a:endParaRPr lang="en-US" sz="2600" dirty="0">
              <a:solidFill>
                <a:srgbClr val="C00000"/>
              </a:solidFill>
            </a:endParaRPr>
          </a:p>
        </p:txBody>
      </p:sp>
      <p:sp>
        <p:nvSpPr>
          <p:cNvPr id="8" name="Rectangle 7"/>
          <p:cNvSpPr/>
          <p:nvPr/>
        </p:nvSpPr>
        <p:spPr>
          <a:xfrm>
            <a:off x="2883001" y="3810000"/>
            <a:ext cx="1746888" cy="492443"/>
          </a:xfrm>
          <a:prstGeom prst="rect">
            <a:avLst/>
          </a:prstGeom>
        </p:spPr>
        <p:txBody>
          <a:bodyPr wrap="none">
            <a:spAutoFit/>
          </a:bodyPr>
          <a:lstStyle/>
          <a:p>
            <a:r>
              <a:rPr lang="en-US" sz="2600" b="1" dirty="0">
                <a:solidFill>
                  <a:srgbClr val="C00000"/>
                </a:solidFill>
              </a:rPr>
              <a:t>Plan Assets</a:t>
            </a:r>
            <a:endParaRPr lang="en-US" sz="2600" dirty="0">
              <a:solidFill>
                <a:srgbClr val="C00000"/>
              </a:solidFill>
            </a:endParaRPr>
          </a:p>
        </p:txBody>
      </p:sp>
      <p:sp>
        <p:nvSpPr>
          <p:cNvPr id="9" name="Rectangle 8"/>
          <p:cNvSpPr/>
          <p:nvPr/>
        </p:nvSpPr>
        <p:spPr>
          <a:xfrm>
            <a:off x="3759301" y="1153180"/>
            <a:ext cx="689612" cy="492443"/>
          </a:xfrm>
          <a:prstGeom prst="rect">
            <a:avLst/>
          </a:prstGeom>
        </p:spPr>
        <p:txBody>
          <a:bodyPr wrap="none">
            <a:spAutoFit/>
          </a:bodyPr>
          <a:lstStyle/>
          <a:p>
            <a:pPr algn="ctr"/>
            <a:r>
              <a:rPr lang="en-US" sz="2600" dirty="0"/>
              <a:t>400</a:t>
            </a:r>
          </a:p>
        </p:txBody>
      </p:sp>
      <p:sp>
        <p:nvSpPr>
          <p:cNvPr id="10" name="Rectangle 9"/>
          <p:cNvSpPr/>
          <p:nvPr/>
        </p:nvSpPr>
        <p:spPr>
          <a:xfrm>
            <a:off x="3927615" y="1534180"/>
            <a:ext cx="521298" cy="492443"/>
          </a:xfrm>
          <a:prstGeom prst="rect">
            <a:avLst/>
          </a:prstGeom>
        </p:spPr>
        <p:txBody>
          <a:bodyPr wrap="none">
            <a:spAutoFit/>
          </a:bodyPr>
          <a:lstStyle/>
          <a:p>
            <a:pPr algn="ctr"/>
            <a:r>
              <a:rPr lang="en-US" sz="2600" dirty="0"/>
              <a:t>23</a:t>
            </a:r>
          </a:p>
        </p:txBody>
      </p:sp>
      <p:sp>
        <p:nvSpPr>
          <p:cNvPr id="11" name="Rectangle 10"/>
          <p:cNvSpPr/>
          <p:nvPr/>
        </p:nvSpPr>
        <p:spPr>
          <a:xfrm>
            <a:off x="3927615" y="1915180"/>
            <a:ext cx="521298" cy="492443"/>
          </a:xfrm>
          <a:prstGeom prst="rect">
            <a:avLst/>
          </a:prstGeom>
        </p:spPr>
        <p:txBody>
          <a:bodyPr wrap="none">
            <a:spAutoFit/>
          </a:bodyPr>
          <a:lstStyle/>
          <a:p>
            <a:pPr algn="ctr"/>
            <a:r>
              <a:rPr lang="en-US" sz="2600" dirty="0"/>
              <a:t>41</a:t>
            </a:r>
          </a:p>
        </p:txBody>
      </p:sp>
      <p:sp>
        <p:nvSpPr>
          <p:cNvPr id="12" name="Rectangle 11"/>
          <p:cNvSpPr/>
          <p:nvPr/>
        </p:nvSpPr>
        <p:spPr>
          <a:xfrm>
            <a:off x="3927615" y="2296180"/>
            <a:ext cx="521298" cy="492443"/>
          </a:xfrm>
          <a:prstGeom prst="rect">
            <a:avLst/>
          </a:prstGeom>
        </p:spPr>
        <p:txBody>
          <a:bodyPr wrap="none">
            <a:spAutoFit/>
          </a:bodyPr>
          <a:lstStyle/>
          <a:p>
            <a:pPr algn="ctr"/>
            <a:r>
              <a:rPr lang="en-US" sz="2600" dirty="0"/>
              <a:t>24</a:t>
            </a:r>
          </a:p>
        </p:txBody>
      </p:sp>
      <p:sp>
        <p:nvSpPr>
          <p:cNvPr id="22" name="Rectangle 21"/>
          <p:cNvSpPr/>
          <p:nvPr/>
        </p:nvSpPr>
        <p:spPr>
          <a:xfrm>
            <a:off x="4368901" y="1143000"/>
            <a:ext cx="1244250" cy="492443"/>
          </a:xfrm>
          <a:prstGeom prst="rect">
            <a:avLst/>
          </a:prstGeom>
        </p:spPr>
        <p:txBody>
          <a:bodyPr wrap="none">
            <a:spAutoFit/>
          </a:bodyPr>
          <a:lstStyle/>
          <a:p>
            <a:pPr algn="ctr"/>
            <a:r>
              <a:rPr lang="en-US" sz="2600" dirty="0"/>
              <a:t>Balance</a:t>
            </a:r>
          </a:p>
        </p:txBody>
      </p:sp>
      <p:sp>
        <p:nvSpPr>
          <p:cNvPr id="23" name="Rectangle 22"/>
          <p:cNvSpPr/>
          <p:nvPr/>
        </p:nvSpPr>
        <p:spPr>
          <a:xfrm>
            <a:off x="4390748" y="1524000"/>
            <a:ext cx="760144" cy="492443"/>
          </a:xfrm>
          <a:prstGeom prst="rect">
            <a:avLst/>
          </a:prstGeom>
        </p:spPr>
        <p:txBody>
          <a:bodyPr wrap="none">
            <a:spAutoFit/>
          </a:bodyPr>
          <a:lstStyle/>
          <a:p>
            <a:pPr algn="ctr"/>
            <a:r>
              <a:rPr lang="en-US" sz="2600" dirty="0"/>
              <a:t>Loss</a:t>
            </a:r>
          </a:p>
        </p:txBody>
      </p:sp>
      <p:sp>
        <p:nvSpPr>
          <p:cNvPr id="24" name="Rectangle 23"/>
          <p:cNvSpPr/>
          <p:nvPr/>
        </p:nvSpPr>
        <p:spPr>
          <a:xfrm>
            <a:off x="4390748" y="1905000"/>
            <a:ext cx="1785874" cy="492443"/>
          </a:xfrm>
          <a:prstGeom prst="rect">
            <a:avLst/>
          </a:prstGeom>
        </p:spPr>
        <p:txBody>
          <a:bodyPr wrap="none">
            <a:spAutoFit/>
          </a:bodyPr>
          <a:lstStyle/>
          <a:p>
            <a:pPr algn="ctr"/>
            <a:r>
              <a:rPr lang="en-US" sz="2600" dirty="0"/>
              <a:t>Service cost</a:t>
            </a:r>
          </a:p>
        </p:txBody>
      </p:sp>
      <p:sp>
        <p:nvSpPr>
          <p:cNvPr id="25" name="Rectangle 24"/>
          <p:cNvSpPr/>
          <p:nvPr/>
        </p:nvSpPr>
        <p:spPr>
          <a:xfrm>
            <a:off x="4390748" y="2286000"/>
            <a:ext cx="1857753" cy="492443"/>
          </a:xfrm>
          <a:prstGeom prst="rect">
            <a:avLst/>
          </a:prstGeom>
        </p:spPr>
        <p:txBody>
          <a:bodyPr wrap="none">
            <a:spAutoFit/>
          </a:bodyPr>
          <a:lstStyle/>
          <a:p>
            <a:pPr algn="ctr"/>
            <a:r>
              <a:rPr lang="en-US" sz="2600" dirty="0"/>
              <a:t>Interest cost</a:t>
            </a:r>
          </a:p>
        </p:txBody>
      </p:sp>
      <p:cxnSp>
        <p:nvCxnSpPr>
          <p:cNvPr id="5" name="Straight Connector 4"/>
          <p:cNvCxnSpPr/>
          <p:nvPr/>
        </p:nvCxnSpPr>
        <p:spPr>
          <a:xfrm>
            <a:off x="713359" y="1143000"/>
            <a:ext cx="62975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743644" y="1133143"/>
            <a:ext cx="2958" cy="24581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352272" y="2669857"/>
            <a:ext cx="1949829" cy="492443"/>
          </a:xfrm>
          <a:prstGeom prst="rect">
            <a:avLst/>
          </a:prstGeom>
        </p:spPr>
        <p:txBody>
          <a:bodyPr wrap="none">
            <a:spAutoFit/>
          </a:bodyPr>
          <a:lstStyle/>
          <a:p>
            <a:pPr algn="ctr"/>
            <a:r>
              <a:rPr lang="en-US" sz="2600" dirty="0"/>
              <a:t>Benefits paid</a:t>
            </a:r>
          </a:p>
        </p:txBody>
      </p:sp>
      <p:sp>
        <p:nvSpPr>
          <p:cNvPr id="34" name="Rectangle 33"/>
          <p:cNvSpPr/>
          <p:nvPr/>
        </p:nvSpPr>
        <p:spPr>
          <a:xfrm>
            <a:off x="3230176" y="2659677"/>
            <a:ext cx="521298" cy="492443"/>
          </a:xfrm>
          <a:prstGeom prst="rect">
            <a:avLst/>
          </a:prstGeom>
        </p:spPr>
        <p:txBody>
          <a:bodyPr wrap="none">
            <a:spAutoFit/>
          </a:bodyPr>
          <a:lstStyle/>
          <a:p>
            <a:pPr algn="ctr"/>
            <a:r>
              <a:rPr lang="en-US" sz="2600" dirty="0"/>
              <a:t>38</a:t>
            </a:r>
          </a:p>
        </p:txBody>
      </p:sp>
      <p:cxnSp>
        <p:nvCxnSpPr>
          <p:cNvPr id="28" name="Straight Connector 27"/>
          <p:cNvCxnSpPr/>
          <p:nvPr/>
        </p:nvCxnSpPr>
        <p:spPr>
          <a:xfrm>
            <a:off x="3118271" y="3124200"/>
            <a:ext cx="1229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772351" y="3139757"/>
            <a:ext cx="689612" cy="492443"/>
          </a:xfrm>
          <a:prstGeom prst="rect">
            <a:avLst/>
          </a:prstGeom>
        </p:spPr>
        <p:txBody>
          <a:bodyPr wrap="none">
            <a:spAutoFit/>
          </a:bodyPr>
          <a:lstStyle/>
          <a:p>
            <a:pPr algn="ctr"/>
            <a:r>
              <a:rPr lang="en-US" sz="2600" dirty="0"/>
              <a:t>450</a:t>
            </a:r>
          </a:p>
        </p:txBody>
      </p:sp>
      <p:sp>
        <p:nvSpPr>
          <p:cNvPr id="38" name="Rectangle 37"/>
          <p:cNvSpPr/>
          <p:nvPr/>
        </p:nvSpPr>
        <p:spPr>
          <a:xfrm>
            <a:off x="4381951" y="3129577"/>
            <a:ext cx="1244250" cy="492443"/>
          </a:xfrm>
          <a:prstGeom prst="rect">
            <a:avLst/>
          </a:prstGeom>
        </p:spPr>
        <p:txBody>
          <a:bodyPr wrap="none">
            <a:spAutoFit/>
          </a:bodyPr>
          <a:lstStyle/>
          <a:p>
            <a:pPr algn="ctr"/>
            <a:r>
              <a:rPr lang="en-US" sz="2600" dirty="0"/>
              <a:t>Balance</a:t>
            </a:r>
          </a:p>
        </p:txBody>
      </p:sp>
      <p:sp>
        <p:nvSpPr>
          <p:cNvPr id="39" name="Rectangle 38"/>
          <p:cNvSpPr/>
          <p:nvPr/>
        </p:nvSpPr>
        <p:spPr>
          <a:xfrm>
            <a:off x="1899162" y="4310390"/>
            <a:ext cx="1237839" cy="492443"/>
          </a:xfrm>
          <a:prstGeom prst="rect">
            <a:avLst/>
          </a:prstGeom>
        </p:spPr>
        <p:txBody>
          <a:bodyPr wrap="none">
            <a:spAutoFit/>
          </a:bodyPr>
          <a:lstStyle/>
          <a:p>
            <a:pPr algn="ctr"/>
            <a:r>
              <a:rPr lang="en-US" sz="2600" dirty="0"/>
              <a:t>Balance</a:t>
            </a:r>
          </a:p>
        </p:txBody>
      </p:sp>
      <p:sp>
        <p:nvSpPr>
          <p:cNvPr id="40" name="Rectangle 39"/>
          <p:cNvSpPr/>
          <p:nvPr/>
        </p:nvSpPr>
        <p:spPr>
          <a:xfrm>
            <a:off x="2330369" y="4691390"/>
            <a:ext cx="806632" cy="492443"/>
          </a:xfrm>
          <a:prstGeom prst="rect">
            <a:avLst/>
          </a:prstGeom>
        </p:spPr>
        <p:txBody>
          <a:bodyPr wrap="none">
            <a:spAutoFit/>
          </a:bodyPr>
          <a:lstStyle/>
          <a:p>
            <a:pPr algn="ctr"/>
            <a:r>
              <a:rPr lang="en-US" sz="2600" dirty="0"/>
              <a:t>Gain</a:t>
            </a:r>
          </a:p>
        </p:txBody>
      </p:sp>
      <p:sp>
        <p:nvSpPr>
          <p:cNvPr id="41" name="Rectangle 40"/>
          <p:cNvSpPr/>
          <p:nvPr/>
        </p:nvSpPr>
        <p:spPr>
          <a:xfrm>
            <a:off x="785267" y="5072390"/>
            <a:ext cx="2351734" cy="492443"/>
          </a:xfrm>
          <a:prstGeom prst="rect">
            <a:avLst/>
          </a:prstGeom>
        </p:spPr>
        <p:txBody>
          <a:bodyPr wrap="none">
            <a:spAutoFit/>
          </a:bodyPr>
          <a:lstStyle/>
          <a:p>
            <a:pPr algn="ctr"/>
            <a:r>
              <a:rPr lang="en-US" sz="2600" dirty="0"/>
              <a:t>Expected return</a:t>
            </a:r>
          </a:p>
        </p:txBody>
      </p:sp>
      <p:sp>
        <p:nvSpPr>
          <p:cNvPr id="42" name="Rectangle 41"/>
          <p:cNvSpPr/>
          <p:nvPr/>
        </p:nvSpPr>
        <p:spPr>
          <a:xfrm>
            <a:off x="1865499" y="5453390"/>
            <a:ext cx="1271502" cy="492443"/>
          </a:xfrm>
          <a:prstGeom prst="rect">
            <a:avLst/>
          </a:prstGeom>
        </p:spPr>
        <p:txBody>
          <a:bodyPr wrap="none">
            <a:spAutoFit/>
          </a:bodyPr>
          <a:lstStyle/>
          <a:p>
            <a:pPr algn="ctr"/>
            <a:r>
              <a:rPr lang="en-US" sz="2600" dirty="0"/>
              <a:t>Funding</a:t>
            </a:r>
          </a:p>
        </p:txBody>
      </p:sp>
      <p:sp>
        <p:nvSpPr>
          <p:cNvPr id="43" name="Rectangle 42"/>
          <p:cNvSpPr/>
          <p:nvPr/>
        </p:nvSpPr>
        <p:spPr>
          <a:xfrm>
            <a:off x="3056989" y="4310390"/>
            <a:ext cx="689612" cy="492443"/>
          </a:xfrm>
          <a:prstGeom prst="rect">
            <a:avLst/>
          </a:prstGeom>
        </p:spPr>
        <p:txBody>
          <a:bodyPr wrap="none">
            <a:spAutoFit/>
          </a:bodyPr>
          <a:lstStyle/>
          <a:p>
            <a:pPr algn="ctr"/>
            <a:r>
              <a:rPr lang="en-US" sz="2600" dirty="0"/>
              <a:t>300</a:t>
            </a:r>
          </a:p>
        </p:txBody>
      </p:sp>
      <p:sp>
        <p:nvSpPr>
          <p:cNvPr id="44" name="Rectangle 43"/>
          <p:cNvSpPr/>
          <p:nvPr/>
        </p:nvSpPr>
        <p:spPr>
          <a:xfrm>
            <a:off x="3393620" y="4691390"/>
            <a:ext cx="352981" cy="492443"/>
          </a:xfrm>
          <a:prstGeom prst="rect">
            <a:avLst/>
          </a:prstGeom>
        </p:spPr>
        <p:txBody>
          <a:bodyPr wrap="none">
            <a:spAutoFit/>
          </a:bodyPr>
          <a:lstStyle/>
          <a:p>
            <a:pPr algn="r"/>
            <a:r>
              <a:rPr lang="en-US" sz="2600" dirty="0"/>
              <a:t>3</a:t>
            </a:r>
          </a:p>
        </p:txBody>
      </p:sp>
      <p:sp>
        <p:nvSpPr>
          <p:cNvPr id="45" name="Rectangle 44"/>
          <p:cNvSpPr/>
          <p:nvPr/>
        </p:nvSpPr>
        <p:spPr>
          <a:xfrm>
            <a:off x="3225303" y="5072390"/>
            <a:ext cx="521298" cy="492443"/>
          </a:xfrm>
          <a:prstGeom prst="rect">
            <a:avLst/>
          </a:prstGeom>
        </p:spPr>
        <p:txBody>
          <a:bodyPr wrap="none">
            <a:spAutoFit/>
          </a:bodyPr>
          <a:lstStyle/>
          <a:p>
            <a:pPr algn="ctr"/>
            <a:r>
              <a:rPr lang="en-US" sz="2600" dirty="0"/>
              <a:t>27</a:t>
            </a:r>
          </a:p>
        </p:txBody>
      </p:sp>
      <p:sp>
        <p:nvSpPr>
          <p:cNvPr id="46" name="Rectangle 45"/>
          <p:cNvSpPr/>
          <p:nvPr/>
        </p:nvSpPr>
        <p:spPr>
          <a:xfrm>
            <a:off x="3225303" y="5453390"/>
            <a:ext cx="521298" cy="492443"/>
          </a:xfrm>
          <a:prstGeom prst="rect">
            <a:avLst/>
          </a:prstGeom>
        </p:spPr>
        <p:txBody>
          <a:bodyPr wrap="none">
            <a:spAutoFit/>
          </a:bodyPr>
          <a:lstStyle/>
          <a:p>
            <a:pPr algn="ctr"/>
            <a:r>
              <a:rPr lang="en-US" sz="2600" dirty="0"/>
              <a:t>48</a:t>
            </a:r>
          </a:p>
        </p:txBody>
      </p:sp>
      <p:cxnSp>
        <p:nvCxnSpPr>
          <p:cNvPr id="47" name="Straight Connector 46"/>
          <p:cNvCxnSpPr/>
          <p:nvPr/>
        </p:nvCxnSpPr>
        <p:spPr>
          <a:xfrm>
            <a:off x="713359" y="4305300"/>
            <a:ext cx="62975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2568321" y="5514619"/>
            <a:ext cx="235656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746601" y="5788967"/>
            <a:ext cx="521298" cy="492443"/>
          </a:xfrm>
          <a:prstGeom prst="rect">
            <a:avLst/>
          </a:prstGeom>
        </p:spPr>
        <p:txBody>
          <a:bodyPr wrap="none">
            <a:spAutoFit/>
          </a:bodyPr>
          <a:lstStyle/>
          <a:p>
            <a:pPr algn="ctr"/>
            <a:r>
              <a:rPr lang="en-US" sz="2600" dirty="0"/>
              <a:t>38</a:t>
            </a:r>
          </a:p>
        </p:txBody>
      </p:sp>
      <p:sp>
        <p:nvSpPr>
          <p:cNvPr id="50" name="Rectangle 49"/>
          <p:cNvSpPr/>
          <p:nvPr/>
        </p:nvSpPr>
        <p:spPr>
          <a:xfrm>
            <a:off x="4195979" y="5788967"/>
            <a:ext cx="1949829" cy="492443"/>
          </a:xfrm>
          <a:prstGeom prst="rect">
            <a:avLst/>
          </a:prstGeom>
        </p:spPr>
        <p:txBody>
          <a:bodyPr wrap="none">
            <a:spAutoFit/>
          </a:bodyPr>
          <a:lstStyle/>
          <a:p>
            <a:pPr algn="ctr"/>
            <a:r>
              <a:rPr lang="en-US" sz="2600" dirty="0"/>
              <a:t>Benefits paid</a:t>
            </a:r>
          </a:p>
        </p:txBody>
      </p:sp>
      <p:cxnSp>
        <p:nvCxnSpPr>
          <p:cNvPr id="51" name="Straight Connector 50"/>
          <p:cNvCxnSpPr/>
          <p:nvPr/>
        </p:nvCxnSpPr>
        <p:spPr>
          <a:xfrm>
            <a:off x="3118271" y="6286500"/>
            <a:ext cx="12291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1867350" y="6258580"/>
            <a:ext cx="1244251" cy="492443"/>
          </a:xfrm>
          <a:prstGeom prst="rect">
            <a:avLst/>
          </a:prstGeom>
        </p:spPr>
        <p:txBody>
          <a:bodyPr wrap="none">
            <a:spAutoFit/>
          </a:bodyPr>
          <a:lstStyle/>
          <a:p>
            <a:pPr algn="ctr"/>
            <a:r>
              <a:rPr lang="en-US" sz="2600" dirty="0"/>
              <a:t>Balance</a:t>
            </a:r>
          </a:p>
        </p:txBody>
      </p:sp>
      <p:sp>
        <p:nvSpPr>
          <p:cNvPr id="53" name="Rectangle 52"/>
          <p:cNvSpPr/>
          <p:nvPr/>
        </p:nvSpPr>
        <p:spPr>
          <a:xfrm>
            <a:off x="3059070" y="6248400"/>
            <a:ext cx="689612" cy="492443"/>
          </a:xfrm>
          <a:prstGeom prst="rect">
            <a:avLst/>
          </a:prstGeom>
        </p:spPr>
        <p:txBody>
          <a:bodyPr wrap="none">
            <a:spAutoFit/>
          </a:bodyPr>
          <a:lstStyle/>
          <a:p>
            <a:pPr algn="ctr"/>
            <a:r>
              <a:rPr lang="en-US" sz="2600" dirty="0"/>
              <a:t>340</a:t>
            </a:r>
          </a:p>
        </p:txBody>
      </p:sp>
      <p:cxnSp>
        <p:nvCxnSpPr>
          <p:cNvPr id="57" name="Straight Connector 56"/>
          <p:cNvCxnSpPr>
            <a:endCxn id="3076" idx="0"/>
          </p:cNvCxnSpPr>
          <p:nvPr/>
        </p:nvCxnSpPr>
        <p:spPr>
          <a:xfrm>
            <a:off x="5562600" y="3385978"/>
            <a:ext cx="1670499" cy="363379"/>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endCxn id="3076" idx="2"/>
          </p:cNvCxnSpPr>
          <p:nvPr/>
        </p:nvCxnSpPr>
        <p:spPr>
          <a:xfrm flipV="1">
            <a:off x="3657600" y="4241800"/>
            <a:ext cx="3575499" cy="2159000"/>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76" name="Rectangle 3075"/>
          <p:cNvSpPr/>
          <p:nvPr/>
        </p:nvSpPr>
        <p:spPr>
          <a:xfrm>
            <a:off x="5397500" y="3749357"/>
            <a:ext cx="3671198" cy="492443"/>
          </a:xfrm>
          <a:prstGeom prst="rect">
            <a:avLst/>
          </a:prstGeom>
          <a:solidFill>
            <a:schemeClr val="accent5">
              <a:lumMod val="20000"/>
              <a:lumOff val="80000"/>
            </a:schemeClr>
          </a:solidFill>
          <a:ln w="19050">
            <a:solidFill>
              <a:schemeClr val="tx2">
                <a:lumMod val="60000"/>
                <a:lumOff val="40000"/>
              </a:schemeClr>
            </a:solidFill>
          </a:ln>
        </p:spPr>
        <p:txBody>
          <a:bodyPr wrap="none">
            <a:spAutoFit/>
          </a:bodyPr>
          <a:lstStyle/>
          <a:p>
            <a:r>
              <a:rPr lang="en-IN" sz="2600" dirty="0"/>
              <a:t>$450 − 340 = $110 million</a:t>
            </a:r>
            <a:endParaRPr lang="en-US" sz="2600" dirty="0"/>
          </a:p>
        </p:txBody>
      </p:sp>
      <p:cxnSp>
        <p:nvCxnSpPr>
          <p:cNvPr id="3090" name="Straight Arrow Connector 3089"/>
          <p:cNvCxnSpPr>
            <a:stCxn id="3076" idx="2"/>
          </p:cNvCxnSpPr>
          <p:nvPr/>
        </p:nvCxnSpPr>
        <p:spPr>
          <a:xfrm>
            <a:off x="7233099" y="4241800"/>
            <a:ext cx="82101" cy="695811"/>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091" name="TextBox 3090"/>
          <p:cNvSpPr txBox="1"/>
          <p:nvPr/>
        </p:nvSpPr>
        <p:spPr>
          <a:xfrm>
            <a:off x="6018808" y="4945390"/>
            <a:ext cx="2629098" cy="892552"/>
          </a:xfrm>
          <a:prstGeom prst="rect">
            <a:avLst/>
          </a:prstGeom>
          <a:solidFill>
            <a:schemeClr val="accent5">
              <a:lumMod val="20000"/>
              <a:lumOff val="80000"/>
            </a:schemeClr>
          </a:solidFill>
          <a:ln w="19050">
            <a:solidFill>
              <a:schemeClr val="tx2">
                <a:lumMod val="60000"/>
                <a:lumOff val="40000"/>
              </a:schemeClr>
            </a:solidFill>
          </a:ln>
        </p:spPr>
        <p:txBody>
          <a:bodyPr wrap="square" rtlCol="0">
            <a:spAutoFit/>
          </a:bodyPr>
          <a:lstStyle/>
          <a:p>
            <a:pPr algn="ctr"/>
            <a:r>
              <a:rPr lang="en-US" sz="2600" dirty="0"/>
              <a:t>Funded status of the pension plan</a:t>
            </a:r>
          </a:p>
        </p:txBody>
      </p:sp>
      <p:sp>
        <p:nvSpPr>
          <p:cNvPr id="54" name="Rectangle 53">
            <a:extLst>
              <a:ext uri="{FF2B5EF4-FFF2-40B4-BE49-F238E27FC236}">
                <a16:creationId xmlns:a16="http://schemas.microsoft.com/office/drawing/2014/main" id="{56499883-5B2A-4A8E-B6FE-F85F73DBA8C9}"/>
              </a:ext>
            </a:extLst>
          </p:cNvPr>
          <p:cNvSpPr/>
          <p:nvPr/>
        </p:nvSpPr>
        <p:spPr>
          <a:xfrm>
            <a:off x="602172" y="636421"/>
            <a:ext cx="1915909" cy="461665"/>
          </a:xfrm>
          <a:prstGeom prst="rect">
            <a:avLst/>
          </a:prstGeom>
        </p:spPr>
        <p:txBody>
          <a:bodyPr wrap="none">
            <a:spAutoFit/>
          </a:bodyPr>
          <a:lstStyle/>
          <a:p>
            <a:r>
              <a:rPr lang="en-US" sz="2400" dirty="0"/>
              <a:t>($ in millions)</a:t>
            </a:r>
          </a:p>
        </p:txBody>
      </p:sp>
      <p:sp>
        <p:nvSpPr>
          <p:cNvPr id="55" name="Rectangle 54">
            <a:extLst>
              <a:ext uri="{FF2B5EF4-FFF2-40B4-BE49-F238E27FC236}">
                <a16:creationId xmlns:a16="http://schemas.microsoft.com/office/drawing/2014/main" id="{5E70162F-60CB-437C-B5D2-3BFA10D24E2E}"/>
              </a:ext>
            </a:extLst>
          </p:cNvPr>
          <p:cNvSpPr/>
          <p:nvPr/>
        </p:nvSpPr>
        <p:spPr>
          <a:xfrm>
            <a:off x="626124" y="3810000"/>
            <a:ext cx="1915909" cy="461665"/>
          </a:xfrm>
          <a:prstGeom prst="rect">
            <a:avLst/>
          </a:prstGeom>
        </p:spPr>
        <p:txBody>
          <a:bodyPr wrap="none">
            <a:spAutoFit/>
          </a:bodyPr>
          <a:lstStyle/>
          <a:p>
            <a:r>
              <a:rPr lang="en-US" sz="2400" dirty="0"/>
              <a:t>($ in millions)</a:t>
            </a:r>
          </a:p>
        </p:txBody>
      </p:sp>
      <p:sp>
        <p:nvSpPr>
          <p:cNvPr id="56" name="Slide Number Placeholder 5">
            <a:extLst>
              <a:ext uri="{FF2B5EF4-FFF2-40B4-BE49-F238E27FC236}">
                <a16:creationId xmlns:a16="http://schemas.microsoft.com/office/drawing/2014/main" id="{208B31FF-A9BF-B546-A6B3-575E51702BD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64</a:t>
            </a:fld>
            <a:endParaRPr lang="en-US" dirty="0"/>
          </a:p>
        </p:txBody>
      </p:sp>
    </p:spTree>
    <p:extLst>
      <p:ext uri="{BB962C8B-B14F-4D97-AF65-F5344CB8AC3E}">
        <p14:creationId xmlns:p14="http://schemas.microsoft.com/office/powerpoint/2010/main" val="233649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500"/>
                                        <p:tgtEl>
                                          <p:spTgt spid="3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500"/>
                                        <p:tgtEl>
                                          <p:spTgt spid="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fade">
                                      <p:cBhvr>
                                        <p:cTn id="66" dur="500"/>
                                        <p:tgtEl>
                                          <p:spTgt spid="5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nodeType="click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wipe(down)">
                                      <p:cBhvr>
                                        <p:cTn id="113" dur="500"/>
                                        <p:tgtEl>
                                          <p:spTgt spid="59"/>
                                        </p:tgtEl>
                                      </p:cBhvr>
                                    </p:animEffect>
                                  </p:childTnLst>
                                </p:cTn>
                              </p:par>
                              <p:par>
                                <p:cTn id="114" presetID="22" presetClass="entr" presetSubtype="1" fill="hold" nodeType="withEffect">
                                  <p:stCondLst>
                                    <p:cond delay="0"/>
                                  </p:stCondLst>
                                  <p:childTnLst>
                                    <p:set>
                                      <p:cBhvr>
                                        <p:cTn id="115" dur="1" fill="hold">
                                          <p:stCondLst>
                                            <p:cond delay="0"/>
                                          </p:stCondLst>
                                        </p:cTn>
                                        <p:tgtEl>
                                          <p:spTgt spid="57"/>
                                        </p:tgtEl>
                                        <p:attrNameLst>
                                          <p:attrName>style.visibility</p:attrName>
                                        </p:attrNameLst>
                                      </p:cBhvr>
                                      <p:to>
                                        <p:strVal val="visible"/>
                                      </p:to>
                                    </p:set>
                                    <p:animEffect transition="in" filter="wipe(up)">
                                      <p:cBhvr>
                                        <p:cTn id="116" dur="500"/>
                                        <p:tgtEl>
                                          <p:spTgt spid="57"/>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3076"/>
                                        </p:tgtEl>
                                        <p:attrNameLst>
                                          <p:attrName>style.visibility</p:attrName>
                                        </p:attrNameLst>
                                      </p:cBhvr>
                                      <p:to>
                                        <p:strVal val="visible"/>
                                      </p:to>
                                    </p:set>
                                    <p:anim calcmode="lin" valueType="num">
                                      <p:cBhvr>
                                        <p:cTn id="120" dur="500" fill="hold"/>
                                        <p:tgtEl>
                                          <p:spTgt spid="3076"/>
                                        </p:tgtEl>
                                        <p:attrNameLst>
                                          <p:attrName>ppt_w</p:attrName>
                                        </p:attrNameLst>
                                      </p:cBhvr>
                                      <p:tavLst>
                                        <p:tav tm="0">
                                          <p:val>
                                            <p:fltVal val="0"/>
                                          </p:val>
                                        </p:tav>
                                        <p:tav tm="100000">
                                          <p:val>
                                            <p:strVal val="#ppt_w"/>
                                          </p:val>
                                        </p:tav>
                                      </p:tavLst>
                                    </p:anim>
                                    <p:anim calcmode="lin" valueType="num">
                                      <p:cBhvr>
                                        <p:cTn id="121" dur="500" fill="hold"/>
                                        <p:tgtEl>
                                          <p:spTgt spid="3076"/>
                                        </p:tgtEl>
                                        <p:attrNameLst>
                                          <p:attrName>ppt_h</p:attrName>
                                        </p:attrNameLst>
                                      </p:cBhvr>
                                      <p:tavLst>
                                        <p:tav tm="0">
                                          <p:val>
                                            <p:fltVal val="0"/>
                                          </p:val>
                                        </p:tav>
                                        <p:tav tm="100000">
                                          <p:val>
                                            <p:strVal val="#ppt_h"/>
                                          </p:val>
                                        </p:tav>
                                      </p:tavLst>
                                    </p:anim>
                                    <p:animEffect transition="in" filter="fade">
                                      <p:cBhvr>
                                        <p:cTn id="122" dur="500"/>
                                        <p:tgtEl>
                                          <p:spTgt spid="3076"/>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nodeType="clickEffect">
                                  <p:stCondLst>
                                    <p:cond delay="0"/>
                                  </p:stCondLst>
                                  <p:childTnLst>
                                    <p:set>
                                      <p:cBhvr>
                                        <p:cTn id="126" dur="1" fill="hold">
                                          <p:stCondLst>
                                            <p:cond delay="0"/>
                                          </p:stCondLst>
                                        </p:cTn>
                                        <p:tgtEl>
                                          <p:spTgt spid="59"/>
                                        </p:tgtEl>
                                        <p:attrNameLst>
                                          <p:attrName>style.visibility</p:attrName>
                                        </p:attrNameLst>
                                      </p:cBhvr>
                                      <p:to>
                                        <p:strVal val="hidden"/>
                                      </p:to>
                                    </p:set>
                                  </p:childTnLst>
                                </p:cTn>
                              </p:par>
                              <p:par>
                                <p:cTn id="127" presetID="1" presetClass="exit" presetSubtype="0" fill="hold" nodeType="withEffect">
                                  <p:stCondLst>
                                    <p:cond delay="0"/>
                                  </p:stCondLst>
                                  <p:childTnLst>
                                    <p:set>
                                      <p:cBhvr>
                                        <p:cTn id="128" dur="1" fill="hold">
                                          <p:stCondLst>
                                            <p:cond delay="0"/>
                                          </p:stCondLst>
                                        </p:cTn>
                                        <p:tgtEl>
                                          <p:spTgt spid="57"/>
                                        </p:tgtEl>
                                        <p:attrNameLst>
                                          <p:attrName>style.visibility</p:attrName>
                                        </p:attrNameLst>
                                      </p:cBhvr>
                                      <p:to>
                                        <p:strVal val="hidden"/>
                                      </p:to>
                                    </p:set>
                                  </p:childTnLst>
                                </p:cTn>
                              </p:par>
                              <p:par>
                                <p:cTn id="129" presetID="22" presetClass="entr" presetSubtype="1" fill="hold" nodeType="withEffect">
                                  <p:stCondLst>
                                    <p:cond delay="0"/>
                                  </p:stCondLst>
                                  <p:childTnLst>
                                    <p:set>
                                      <p:cBhvr>
                                        <p:cTn id="130" dur="1" fill="hold">
                                          <p:stCondLst>
                                            <p:cond delay="0"/>
                                          </p:stCondLst>
                                        </p:cTn>
                                        <p:tgtEl>
                                          <p:spTgt spid="3090"/>
                                        </p:tgtEl>
                                        <p:attrNameLst>
                                          <p:attrName>style.visibility</p:attrName>
                                        </p:attrNameLst>
                                      </p:cBhvr>
                                      <p:to>
                                        <p:strVal val="visible"/>
                                      </p:to>
                                    </p:set>
                                    <p:animEffect transition="in" filter="wipe(up)">
                                      <p:cBhvr>
                                        <p:cTn id="131" dur="500"/>
                                        <p:tgtEl>
                                          <p:spTgt spid="3090"/>
                                        </p:tgtEl>
                                      </p:cBhvr>
                                    </p:animEffect>
                                  </p:childTnLst>
                                </p:cTn>
                              </p:par>
                            </p:childTnLst>
                          </p:cTn>
                        </p:par>
                        <p:par>
                          <p:cTn id="132" fill="hold">
                            <p:stCondLst>
                              <p:cond delay="500"/>
                            </p:stCondLst>
                            <p:childTnLst>
                              <p:par>
                                <p:cTn id="133" presetID="22" presetClass="entr" presetSubtype="1" fill="hold" grpId="0" nodeType="afterEffect">
                                  <p:stCondLst>
                                    <p:cond delay="0"/>
                                  </p:stCondLst>
                                  <p:childTnLst>
                                    <p:set>
                                      <p:cBhvr>
                                        <p:cTn id="134" dur="1" fill="hold">
                                          <p:stCondLst>
                                            <p:cond delay="0"/>
                                          </p:stCondLst>
                                        </p:cTn>
                                        <p:tgtEl>
                                          <p:spTgt spid="3091"/>
                                        </p:tgtEl>
                                        <p:attrNameLst>
                                          <p:attrName>style.visibility</p:attrName>
                                        </p:attrNameLst>
                                      </p:cBhvr>
                                      <p:to>
                                        <p:strVal val="visible"/>
                                      </p:to>
                                    </p:set>
                                    <p:animEffect transition="in" filter="wipe(up)">
                                      <p:cBhvr>
                                        <p:cTn id="135" dur="500"/>
                                        <p:tgtEl>
                                          <p:spTgt spid="30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22" grpId="0"/>
      <p:bldP spid="23" grpId="0"/>
      <p:bldP spid="24" grpId="0"/>
      <p:bldP spid="25" grpId="0"/>
      <p:bldP spid="33" grpId="0"/>
      <p:bldP spid="34" grpId="0"/>
      <p:bldP spid="37" grpId="0"/>
      <p:bldP spid="38" grpId="0"/>
      <p:bldP spid="39" grpId="0"/>
      <p:bldP spid="40" grpId="0"/>
      <p:bldP spid="41" grpId="0"/>
      <p:bldP spid="42" grpId="0"/>
      <p:bldP spid="43" grpId="0"/>
      <p:bldP spid="44" grpId="0"/>
      <p:bldP spid="45" grpId="0"/>
      <p:bldP spid="46" grpId="0"/>
      <p:bldP spid="49" grpId="0"/>
      <p:bldP spid="50" grpId="0"/>
      <p:bldP spid="52" grpId="0"/>
      <p:bldP spid="53" grpId="0"/>
      <p:bldP spid="3076" grpId="0" animBg="1"/>
      <p:bldP spid="3091" grpId="0" animBg="1"/>
      <p:bldP spid="54" grpId="0"/>
      <p:bldP spid="5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223734"/>
            <a:ext cx="8382000" cy="614465"/>
          </a:xfrm>
        </p:spPr>
        <p:txBody>
          <a:bodyPr>
            <a:noAutofit/>
          </a:bodyPr>
          <a:lstStyle/>
          <a:p>
            <a:pPr>
              <a:lnSpc>
                <a:spcPct val="100000"/>
              </a:lnSpc>
              <a:spcBef>
                <a:spcPts val="0"/>
              </a:spcBef>
              <a:spcAft>
                <a:spcPts val="0"/>
              </a:spcAft>
            </a:pPr>
            <a:r>
              <a:rPr lang="en-IN" dirty="0"/>
              <a:t>Statement of Comprehensive Income</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761999" y="1019967"/>
            <a:ext cx="8381999" cy="5359401"/>
          </a:xfrm>
        </p:spPr>
        <p:txBody>
          <a:bodyPr>
            <a:normAutofit/>
          </a:bodyPr>
          <a:lstStyle/>
          <a:p>
            <a:pPr>
              <a:spcBef>
                <a:spcPts val="0"/>
              </a:spcBef>
            </a:pPr>
            <a:r>
              <a:rPr lang="en-US" sz="2000" dirty="0"/>
              <a:t>More expansive view of </a:t>
            </a:r>
            <a:r>
              <a:rPr lang="en-IN" sz="2000" dirty="0"/>
              <a:t>income than traditional net income</a:t>
            </a:r>
          </a:p>
          <a:p>
            <a:pPr>
              <a:spcBef>
                <a:spcPts val="0"/>
              </a:spcBef>
            </a:pPr>
            <a:r>
              <a:rPr lang="en-IN" sz="2000" dirty="0"/>
              <a:t>Encompasses all changes in equity other than </a:t>
            </a:r>
            <a:r>
              <a:rPr lang="en-US" sz="2000" dirty="0"/>
              <a:t>from transactions with owners</a:t>
            </a:r>
          </a:p>
          <a:p>
            <a:pPr>
              <a:spcBef>
                <a:spcPts val="0"/>
              </a:spcBef>
            </a:pPr>
            <a:r>
              <a:rPr lang="en-IN" sz="2000" dirty="0"/>
              <a:t>Includes up to four other changes in equity</a:t>
            </a:r>
          </a:p>
          <a:p>
            <a:pPr marL="0" indent="0">
              <a:buNone/>
            </a:pPr>
            <a:endParaRPr lang="en-IN" sz="1800" dirty="0"/>
          </a:p>
          <a:p>
            <a:pPr marL="0" indent="0">
              <a:buNone/>
            </a:pPr>
            <a:endParaRPr lang="en-IN" sz="1800" dirty="0"/>
          </a:p>
          <a:p>
            <a:pPr marL="0" indent="0">
              <a:buNone/>
            </a:pPr>
            <a:endParaRPr lang="en-IN" sz="2400" dirty="0"/>
          </a:p>
        </p:txBody>
      </p:sp>
      <p:pic>
        <p:nvPicPr>
          <p:cNvPr id="2" name="Picture 1">
            <a:extLst>
              <a:ext uri="{FF2B5EF4-FFF2-40B4-BE49-F238E27FC236}">
                <a16:creationId xmlns:a16="http://schemas.microsoft.com/office/drawing/2014/main" id="{13A74275-DA0A-4BA0-99A8-5998D648208D}"/>
              </a:ext>
            </a:extLst>
          </p:cNvPr>
          <p:cNvPicPr>
            <a:picLocks noChangeAspect="1"/>
          </p:cNvPicPr>
          <p:nvPr/>
        </p:nvPicPr>
        <p:blipFill>
          <a:blip r:embed="rId3"/>
          <a:stretch>
            <a:fillRect/>
          </a:stretch>
        </p:blipFill>
        <p:spPr>
          <a:xfrm>
            <a:off x="783431" y="1876943"/>
            <a:ext cx="7903369" cy="4700061"/>
          </a:xfrm>
          <a:prstGeom prst="rect">
            <a:avLst/>
          </a:prstGeom>
        </p:spPr>
      </p:pic>
      <p:sp>
        <p:nvSpPr>
          <p:cNvPr id="6" name="Slide Number Placeholder 5">
            <a:extLst>
              <a:ext uri="{FF2B5EF4-FFF2-40B4-BE49-F238E27FC236}">
                <a16:creationId xmlns:a16="http://schemas.microsoft.com/office/drawing/2014/main" id="{697A11E0-4D66-8E4F-B6A9-A5E4EDFC6F7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65</a:t>
            </a:fld>
            <a:endParaRPr lang="en-US" dirty="0"/>
          </a:p>
        </p:txBody>
      </p:sp>
    </p:spTree>
    <p:extLst>
      <p:ext uri="{BB962C8B-B14F-4D97-AF65-F5344CB8AC3E}">
        <p14:creationId xmlns:p14="http://schemas.microsoft.com/office/powerpoint/2010/main" val="322482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animEffect transition="in" filter="fade">
                                      <p:cBhvr>
                                        <p:cTn id="11" dur="500"/>
                                        <p:tgtEl>
                                          <p:spTgt spid="1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Balance Sheet Presentation of Pension Amounts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16" name="Content Placeholder 4"/>
          <p:cNvSpPr>
            <a:spLocks noGrp="1"/>
          </p:cNvSpPr>
          <p:nvPr>
            <p:ph idx="1"/>
          </p:nvPr>
        </p:nvSpPr>
        <p:spPr>
          <a:xfrm>
            <a:off x="742949" y="1254126"/>
            <a:ext cx="8013600" cy="5057775"/>
          </a:xfrm>
        </p:spPr>
        <p:txBody>
          <a:bodyPr>
            <a:normAutofit/>
          </a:bodyPr>
          <a:lstStyle/>
          <a:p>
            <a:endParaRPr lang="en-IN" sz="3200" dirty="0"/>
          </a:p>
          <a:p>
            <a:pPr marL="0" indent="0">
              <a:buNone/>
            </a:pPr>
            <a:endParaRPr lang="en-IN" dirty="0"/>
          </a:p>
        </p:txBody>
      </p:sp>
      <p:pic>
        <p:nvPicPr>
          <p:cNvPr id="3" name="Picture 2">
            <a:extLst>
              <a:ext uri="{FF2B5EF4-FFF2-40B4-BE49-F238E27FC236}">
                <a16:creationId xmlns:a16="http://schemas.microsoft.com/office/drawing/2014/main" id="{45CA2F6F-D670-4886-B51E-F75B5CA3E085}"/>
              </a:ext>
            </a:extLst>
          </p:cNvPr>
          <p:cNvPicPr>
            <a:picLocks noChangeAspect="1"/>
          </p:cNvPicPr>
          <p:nvPr/>
        </p:nvPicPr>
        <p:blipFill>
          <a:blip r:embed="rId3"/>
          <a:stretch>
            <a:fillRect/>
          </a:stretch>
        </p:blipFill>
        <p:spPr>
          <a:xfrm>
            <a:off x="788502" y="1157012"/>
            <a:ext cx="8029575" cy="5429250"/>
          </a:xfrm>
          <a:prstGeom prst="rect">
            <a:avLst/>
          </a:prstGeom>
        </p:spPr>
      </p:pic>
      <p:sp>
        <p:nvSpPr>
          <p:cNvPr id="6" name="Slide Number Placeholder 5">
            <a:extLst>
              <a:ext uri="{FF2B5EF4-FFF2-40B4-BE49-F238E27FC236}">
                <a16:creationId xmlns:a16="http://schemas.microsoft.com/office/drawing/2014/main" id="{59431F44-C27C-D346-BAD9-D982B06EFBE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66</a:t>
            </a:fld>
            <a:endParaRPr lang="en-US" dirty="0"/>
          </a:p>
        </p:txBody>
      </p:sp>
    </p:spTree>
    <p:extLst>
      <p:ext uri="{BB962C8B-B14F-4D97-AF65-F5344CB8AC3E}">
        <p14:creationId xmlns:p14="http://schemas.microsoft.com/office/powerpoint/2010/main" val="23899085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US" dirty="0"/>
              <a:t>Income Tax Considerations</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LO17-7</a:t>
            </a:r>
          </a:p>
        </p:txBody>
      </p:sp>
      <p:sp>
        <p:nvSpPr>
          <p:cNvPr id="8" name="Content Placeholder 4"/>
          <p:cNvSpPr>
            <a:spLocks noGrp="1"/>
          </p:cNvSpPr>
          <p:nvPr>
            <p:ph idx="1"/>
          </p:nvPr>
        </p:nvSpPr>
        <p:spPr>
          <a:xfrm>
            <a:off x="774700" y="1444626"/>
            <a:ext cx="8013600" cy="5057775"/>
          </a:xfrm>
        </p:spPr>
        <p:txBody>
          <a:bodyPr>
            <a:normAutofit/>
          </a:bodyPr>
          <a:lstStyle/>
          <a:p>
            <a:r>
              <a:rPr lang="en-IN" dirty="0"/>
              <a:t>Gains and losses are reported along with their tax effects</a:t>
            </a:r>
            <a:r>
              <a:rPr lang="en-IN" b="1" dirty="0">
                <a:solidFill>
                  <a:srgbClr val="C00000"/>
                </a:solidFill>
              </a:rPr>
              <a:t> </a:t>
            </a:r>
            <a:r>
              <a:rPr lang="en-IN" dirty="0"/>
              <a:t>in the </a:t>
            </a:r>
            <a:r>
              <a:rPr lang="en-IN" b="1" dirty="0">
                <a:solidFill>
                  <a:srgbClr val="C00000"/>
                </a:solidFill>
              </a:rPr>
              <a:t>statement of comprehensive income</a:t>
            </a:r>
          </a:p>
          <a:p>
            <a:endParaRPr lang="en-IN" dirty="0"/>
          </a:p>
          <a:p>
            <a:pPr lvl="1"/>
            <a:endParaRPr lang="en-IN" dirty="0"/>
          </a:p>
          <a:p>
            <a:pPr lvl="1">
              <a:buFont typeface="Lucida Grande"/>
              <a:buChar char="–"/>
            </a:pPr>
            <a:r>
              <a:rPr lang="en-IN" sz="2600" dirty="0"/>
              <a:t>Accomplished by presenting components of other comprehensive income either net of related income tax effects or before income tax effects</a:t>
            </a:r>
          </a:p>
          <a:p>
            <a:pPr lvl="1">
              <a:buFont typeface="Lucida Grande"/>
              <a:buChar char="–"/>
            </a:pPr>
            <a:r>
              <a:rPr lang="en-IN" sz="2600" dirty="0"/>
              <a:t>It should be accompanied with disclosure of the income taxes allocated to each component either in a disclosure note or parenthetically in the statement</a:t>
            </a:r>
          </a:p>
          <a:p>
            <a:pPr>
              <a:buClr>
                <a:schemeClr val="tx1"/>
              </a:buClr>
            </a:pPr>
            <a:r>
              <a:rPr lang="en-IN" b="1" dirty="0">
                <a:solidFill>
                  <a:srgbClr val="C00000"/>
                </a:solidFill>
              </a:rPr>
              <a:t>AOCI in the balance sheet </a:t>
            </a:r>
            <a:r>
              <a:rPr lang="en-IN" dirty="0"/>
              <a:t>also is reported net of tax</a:t>
            </a:r>
            <a:endParaRPr lang="en-US" dirty="0"/>
          </a:p>
        </p:txBody>
      </p:sp>
      <p:sp>
        <p:nvSpPr>
          <p:cNvPr id="4" name="Rectangle 3"/>
          <p:cNvSpPr/>
          <p:nvPr/>
        </p:nvSpPr>
        <p:spPr>
          <a:xfrm>
            <a:off x="811688" y="2600980"/>
            <a:ext cx="6503512" cy="523220"/>
          </a:xfrm>
          <a:prstGeom prst="rect">
            <a:avLst/>
          </a:prstGeom>
          <a:solidFill>
            <a:schemeClr val="accent1">
              <a:lumMod val="20000"/>
              <a:lumOff val="80000"/>
            </a:schemeClr>
          </a:solidFill>
          <a:ln w="19050">
            <a:solidFill>
              <a:schemeClr val="tx2">
                <a:lumMod val="60000"/>
                <a:lumOff val="40000"/>
              </a:schemeClr>
            </a:solidFill>
          </a:ln>
        </p:spPr>
        <p:txBody>
          <a:bodyPr wrap="none">
            <a:spAutoFit/>
          </a:bodyPr>
          <a:lstStyle/>
          <a:p>
            <a:r>
              <a:rPr lang="en-IN" sz="2800" dirty="0"/>
              <a:t>Tax expense for a gain, tax savings for a loss</a:t>
            </a:r>
          </a:p>
        </p:txBody>
      </p:sp>
      <p:cxnSp>
        <p:nvCxnSpPr>
          <p:cNvPr id="13" name="Straight Arrow Connector 12"/>
          <p:cNvCxnSpPr/>
          <p:nvPr/>
        </p:nvCxnSpPr>
        <p:spPr>
          <a:xfrm>
            <a:off x="1600200" y="2235200"/>
            <a:ext cx="0" cy="353409"/>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B8BA9090-D73D-CD40-8710-D72E2D95C64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67</a:t>
            </a:fld>
            <a:endParaRPr lang="en-US" dirty="0"/>
          </a:p>
        </p:txBody>
      </p:sp>
    </p:spTree>
    <p:extLst>
      <p:ext uri="{BB962C8B-B14F-4D97-AF65-F5344CB8AC3E}">
        <p14:creationId xmlns:p14="http://schemas.microsoft.com/office/powerpoint/2010/main" val="223989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583CC-53ED-49EB-8833-DE47D6885ED8}"/>
              </a:ext>
            </a:extLst>
          </p:cNvPr>
          <p:cNvPicPr>
            <a:picLocks noChangeAspect="1"/>
          </p:cNvPicPr>
          <p:nvPr/>
        </p:nvPicPr>
        <p:blipFill>
          <a:blip r:embed="rId3"/>
          <a:stretch>
            <a:fillRect/>
          </a:stretch>
        </p:blipFill>
        <p:spPr>
          <a:xfrm>
            <a:off x="838200" y="876300"/>
            <a:ext cx="8001000" cy="5638800"/>
          </a:xfrm>
          <a:prstGeom prst="rect">
            <a:avLst/>
          </a:prstGeom>
        </p:spPr>
      </p:pic>
      <p:sp>
        <p:nvSpPr>
          <p:cNvPr id="19457" name="Title 1"/>
          <p:cNvSpPr>
            <a:spLocks noGrp="1"/>
          </p:cNvSpPr>
          <p:nvPr>
            <p:ph type="title"/>
          </p:nvPr>
        </p:nvSpPr>
        <p:spPr>
          <a:xfrm>
            <a:off x="761999" y="-178125"/>
            <a:ext cx="8382000" cy="1444625"/>
          </a:xfrm>
        </p:spPr>
        <p:txBody>
          <a:bodyPr>
            <a:noAutofit/>
          </a:bodyPr>
          <a:lstStyle/>
          <a:p>
            <a:r>
              <a:rPr lang="en-US" dirty="0"/>
              <a:t>Pension Spreadsheet</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LO17-8</a:t>
            </a:r>
          </a:p>
        </p:txBody>
      </p:sp>
      <p:sp>
        <p:nvSpPr>
          <p:cNvPr id="15" name="Rectangle 14"/>
          <p:cNvSpPr/>
          <p:nvPr/>
        </p:nvSpPr>
        <p:spPr>
          <a:xfrm>
            <a:off x="3395623" y="2320925"/>
            <a:ext cx="566777" cy="3475372"/>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3962400" y="2054732"/>
            <a:ext cx="685801" cy="373889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639056" y="1668947"/>
            <a:ext cx="1522157" cy="41173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6172965" y="2057399"/>
            <a:ext cx="837435" cy="373380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999413" y="2320925"/>
            <a:ext cx="696788" cy="3474181"/>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687056" y="1669230"/>
            <a:ext cx="847344" cy="411739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BA6465-94C7-9F40-BEBA-37D16EF89B6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68</a:t>
            </a:fld>
            <a:endParaRPr lang="en-US" dirty="0"/>
          </a:p>
        </p:txBody>
      </p:sp>
    </p:spTree>
    <p:extLst>
      <p:ext uri="{BB962C8B-B14F-4D97-AF65-F5344CB8AC3E}">
        <p14:creationId xmlns:p14="http://schemas.microsoft.com/office/powerpoint/2010/main" val="308111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1500"/>
                                  </p:stCondLst>
                                  <p:childTnLst>
                                    <p:animEffect transition="out" filter="fade">
                                      <p:cBhvr>
                                        <p:cTn id="6" dur="2000" tmFilter="0, 0; .2, .5; .8, .5; 1, 0"/>
                                        <p:tgtEl>
                                          <p:spTgt spid="15"/>
                                        </p:tgtEl>
                                      </p:cBhvr>
                                    </p:animEffect>
                                    <p:animScale>
                                      <p:cBhvr>
                                        <p:cTn id="7" dur="1000" autoRev="1" fill="hold"/>
                                        <p:tgtEl>
                                          <p:spTgt spid="15"/>
                                        </p:tgtEl>
                                      </p:cBhvr>
                                      <p:by x="105000" y="105000"/>
                                    </p:animScale>
                                  </p:childTnLst>
                                </p:cTn>
                              </p:par>
                              <p:par>
                                <p:cTn id="8" presetID="1" presetClass="exit" presetSubtype="0" fill="hold" grpId="1"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3500"/>
                            </p:stCondLst>
                            <p:childTnLst>
                              <p:par>
                                <p:cTn id="11" presetID="26" presetClass="emph" presetSubtype="0" fill="hold" grpId="0" nodeType="afterEffect">
                                  <p:stCondLst>
                                    <p:cond delay="0"/>
                                  </p:stCondLst>
                                  <p:childTnLst>
                                    <p:animEffect transition="out" filter="fade">
                                      <p:cBhvr>
                                        <p:cTn id="12" dur="500" tmFilter="0, 0; .2, .5; .8, .5; 1, 0"/>
                                        <p:tgtEl>
                                          <p:spTgt spid="16"/>
                                        </p:tgtEl>
                                      </p:cBhvr>
                                    </p:animEffect>
                                    <p:animScale>
                                      <p:cBhvr>
                                        <p:cTn id="13" dur="250" autoRev="1" fill="hold"/>
                                        <p:tgtEl>
                                          <p:spTgt spid="16"/>
                                        </p:tgtEl>
                                      </p:cBhvr>
                                      <p:by x="105000" y="105000"/>
                                    </p:animScale>
                                  </p:childTnLst>
                                </p:cTn>
                              </p:par>
                              <p:par>
                                <p:cTn id="14" presetID="1" presetClass="exit" presetSubtype="0" fill="hold" grpId="1" nodeType="withEffect">
                                  <p:stCondLst>
                                    <p:cond delay="0"/>
                                  </p:stCondLst>
                                  <p:childTnLst>
                                    <p:set>
                                      <p:cBhvr>
                                        <p:cTn id="15" dur="1" fill="hold">
                                          <p:stCondLst>
                                            <p:cond delay="0"/>
                                          </p:stCondLst>
                                        </p:cTn>
                                        <p:tgtEl>
                                          <p:spTgt spid="16"/>
                                        </p:tgtEl>
                                        <p:attrNameLst>
                                          <p:attrName>style.visibility</p:attrName>
                                        </p:attrNameLst>
                                      </p:cBhvr>
                                      <p:to>
                                        <p:strVal val="hidden"/>
                                      </p:to>
                                    </p:set>
                                  </p:childTnLst>
                                </p:cTn>
                              </p:par>
                            </p:childTnLst>
                          </p:cTn>
                        </p:par>
                        <p:par>
                          <p:cTn id="16" fill="hold">
                            <p:stCondLst>
                              <p:cond delay="4000"/>
                            </p:stCondLst>
                            <p:childTnLst>
                              <p:par>
                                <p:cTn id="17" presetID="26" presetClass="emph" presetSubtype="0" fill="hold" grpId="0" nodeType="afterEffect">
                                  <p:stCondLst>
                                    <p:cond delay="2000"/>
                                  </p:stCondLst>
                                  <p:childTnLst>
                                    <p:animEffect transition="out" filter="fade">
                                      <p:cBhvr>
                                        <p:cTn id="18" dur="2000" tmFilter="0, 0; .2, .5; .8, .5; 1, 0"/>
                                        <p:tgtEl>
                                          <p:spTgt spid="17"/>
                                        </p:tgtEl>
                                      </p:cBhvr>
                                    </p:animEffect>
                                    <p:animScale>
                                      <p:cBhvr>
                                        <p:cTn id="19" dur="1000" autoRev="1" fill="hold"/>
                                        <p:tgtEl>
                                          <p:spTgt spid="17"/>
                                        </p:tgtEl>
                                      </p:cBhvr>
                                      <p:by x="105000" y="105000"/>
                                    </p:animScale>
                                  </p:childTnLst>
                                </p:cTn>
                              </p:par>
                              <p:par>
                                <p:cTn id="20" presetID="1" presetClass="exit" presetSubtype="0" fill="hold" grpId="1" nodeType="withEffect">
                                  <p:stCondLst>
                                    <p:cond delay="2000"/>
                                  </p:stCondLst>
                                  <p:childTnLst>
                                    <p:set>
                                      <p:cBhvr>
                                        <p:cTn id="21" dur="1" fill="hold">
                                          <p:stCondLst>
                                            <p:cond delay="0"/>
                                          </p:stCondLst>
                                        </p:cTn>
                                        <p:tgtEl>
                                          <p:spTgt spid="17"/>
                                        </p:tgtEl>
                                        <p:attrNameLst>
                                          <p:attrName>style.visibility</p:attrName>
                                        </p:attrNameLst>
                                      </p:cBhvr>
                                      <p:to>
                                        <p:strVal val="hidden"/>
                                      </p:to>
                                    </p:set>
                                  </p:childTnLst>
                                </p:cTn>
                              </p:par>
                            </p:childTnLst>
                          </p:cTn>
                        </p:par>
                        <p:par>
                          <p:cTn id="22" fill="hold">
                            <p:stCondLst>
                              <p:cond delay="8000"/>
                            </p:stCondLst>
                            <p:childTnLst>
                              <p:par>
                                <p:cTn id="23" presetID="26" presetClass="emph" presetSubtype="0" fill="hold" grpId="0" nodeType="afterEffect">
                                  <p:stCondLst>
                                    <p:cond delay="2000"/>
                                  </p:stCondLst>
                                  <p:childTnLst>
                                    <p:animEffect transition="out" filter="fade">
                                      <p:cBhvr>
                                        <p:cTn id="24" dur="2000" tmFilter="0, 0; .2, .5; .8, .5; 1, 0"/>
                                        <p:tgtEl>
                                          <p:spTgt spid="18"/>
                                        </p:tgtEl>
                                      </p:cBhvr>
                                    </p:animEffect>
                                    <p:animScale>
                                      <p:cBhvr>
                                        <p:cTn id="25" dur="1000" autoRev="1" fill="hold"/>
                                        <p:tgtEl>
                                          <p:spTgt spid="18"/>
                                        </p:tgtEl>
                                      </p:cBhvr>
                                      <p:by x="105000" y="105000"/>
                                    </p:animScale>
                                  </p:childTnLst>
                                </p:cTn>
                              </p:par>
                              <p:par>
                                <p:cTn id="26" presetID="1" presetClass="exit"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12000"/>
                            </p:stCondLst>
                            <p:childTnLst>
                              <p:par>
                                <p:cTn id="29" presetID="26" presetClass="emph" presetSubtype="0" fill="hold" grpId="0" nodeType="afterEffect">
                                  <p:stCondLst>
                                    <p:cond delay="2000"/>
                                  </p:stCondLst>
                                  <p:childTnLst>
                                    <p:animEffect transition="out" filter="fade">
                                      <p:cBhvr>
                                        <p:cTn id="30" dur="2000" tmFilter="0, 0; .2, .5; .8, .5; 1, 0"/>
                                        <p:tgtEl>
                                          <p:spTgt spid="19"/>
                                        </p:tgtEl>
                                      </p:cBhvr>
                                    </p:animEffect>
                                    <p:animScale>
                                      <p:cBhvr>
                                        <p:cTn id="31" dur="1000" autoRev="1" fill="hold"/>
                                        <p:tgtEl>
                                          <p:spTgt spid="19"/>
                                        </p:tgtEl>
                                      </p:cBhvr>
                                      <p:by x="105000" y="105000"/>
                                    </p:animScale>
                                  </p:childTnLst>
                                </p:cTn>
                              </p:par>
                              <p:par>
                                <p:cTn id="32" presetID="1" presetClass="exit" presetSubtype="0" fill="hold" grpId="1" nodeType="withEffect">
                                  <p:stCondLst>
                                    <p:cond delay="0"/>
                                  </p:stCondLst>
                                  <p:childTnLst>
                                    <p:set>
                                      <p:cBhvr>
                                        <p:cTn id="33" dur="1" fill="hold">
                                          <p:stCondLst>
                                            <p:cond delay="0"/>
                                          </p:stCondLst>
                                        </p:cTn>
                                        <p:tgtEl>
                                          <p:spTgt spid="19"/>
                                        </p:tgtEl>
                                        <p:attrNameLst>
                                          <p:attrName>style.visibility</p:attrName>
                                        </p:attrNameLst>
                                      </p:cBhvr>
                                      <p:to>
                                        <p:strVal val="hidden"/>
                                      </p:to>
                                    </p:set>
                                  </p:childTnLst>
                                </p:cTn>
                              </p:par>
                            </p:childTnLst>
                          </p:cTn>
                        </p:par>
                        <p:par>
                          <p:cTn id="34" fill="hold">
                            <p:stCondLst>
                              <p:cond delay="16000"/>
                            </p:stCondLst>
                            <p:childTnLst>
                              <p:par>
                                <p:cTn id="35" presetID="26" presetClass="emph" presetSubtype="0" fill="hold" grpId="0" nodeType="afterEffect">
                                  <p:stCondLst>
                                    <p:cond delay="2000"/>
                                  </p:stCondLst>
                                  <p:childTnLst>
                                    <p:animEffect transition="out" filter="fade">
                                      <p:cBhvr>
                                        <p:cTn id="36" dur="2000" tmFilter="0, 0; .2, .5; .8, .5; 1, 0"/>
                                        <p:tgtEl>
                                          <p:spTgt spid="20"/>
                                        </p:tgtEl>
                                      </p:cBhvr>
                                    </p:animEffect>
                                    <p:animScale>
                                      <p:cBhvr>
                                        <p:cTn id="37" dur="100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IFRS: Reporting Pension Expense</a:t>
            </a:r>
            <a:endParaRPr lang="en-IN" sz="24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graphicFrame>
        <p:nvGraphicFramePr>
          <p:cNvPr id="9" name="Table 8"/>
          <p:cNvGraphicFramePr>
            <a:graphicFrameLocks noGrp="1"/>
          </p:cNvGraphicFramePr>
          <p:nvPr>
            <p:extLst>
              <p:ext uri="{D42A27DB-BD31-4B8C-83A1-F6EECF244321}">
                <p14:modId xmlns:p14="http://schemas.microsoft.com/office/powerpoint/2010/main" val="23446854"/>
              </p:ext>
            </p:extLst>
          </p:nvPr>
        </p:nvGraphicFramePr>
        <p:xfrm>
          <a:off x="761998" y="990600"/>
          <a:ext cx="8229600" cy="5455920"/>
        </p:xfrm>
        <a:graphic>
          <a:graphicData uri="http://schemas.openxmlformats.org/drawingml/2006/table">
            <a:tbl>
              <a:tblPr firstRow="1" bandRow="1">
                <a:tableStyleId>{F2DE63D5-997A-4646-A377-4702673A728D}</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44299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600" dirty="0">
                          <a:solidFill>
                            <a:srgbClr val="C00000"/>
                          </a:solidFill>
                        </a:rPr>
                        <a:t>U.S. GAAP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2600" dirty="0">
                          <a:solidFill>
                            <a:srgbClr val="C00000"/>
                          </a:solidFill>
                        </a:rPr>
                        <a:t>IFRS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0"/>
                  </a:ext>
                </a:extLst>
              </a:tr>
              <a:tr h="442997">
                <a:tc gridSpan="2">
                  <a:txBody>
                    <a:bodyPr/>
                    <a:lstStyle/>
                    <a:p>
                      <a:pPr algn="ctr"/>
                      <a:r>
                        <a:rPr lang="en-IN" sz="2600" b="1" dirty="0">
                          <a:solidFill>
                            <a:sysClr val="windowText" lastClr="000000"/>
                          </a:solidFill>
                        </a:rPr>
                        <a:t>Reporting Pension Expense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02285">
                <a:tc>
                  <a:txBody>
                    <a:bodyPr/>
                    <a:lstStyle/>
                    <a:p>
                      <a:pPr algn="l"/>
                      <a:r>
                        <a:rPr lang="en-IN" sz="2400" dirty="0"/>
                        <a:t>Pension expense is reported as:</a:t>
                      </a:r>
                    </a:p>
                    <a:p>
                      <a:pPr marL="342900" indent="-342900" algn="l">
                        <a:buFont typeface="Arial" panose="020B0604020202020204" pitchFamily="34" charset="0"/>
                        <a:buChar char="•"/>
                      </a:pPr>
                      <a:r>
                        <a:rPr lang="en-IN" sz="2400" dirty="0"/>
                        <a:t>The </a:t>
                      </a:r>
                      <a:r>
                        <a:rPr lang="en-IN" sz="2400" b="1" dirty="0">
                          <a:solidFill>
                            <a:srgbClr val="C00000"/>
                          </a:solidFill>
                        </a:rPr>
                        <a:t>service cost </a:t>
                      </a:r>
                      <a:r>
                        <a:rPr lang="en-IN" sz="2400" dirty="0"/>
                        <a:t>component</a:t>
                      </a:r>
                      <a:r>
                        <a:rPr lang="en-IN" sz="2400" baseline="0" dirty="0"/>
                        <a:t> </a:t>
                      </a:r>
                      <a:r>
                        <a:rPr kumimoji="0" lang="en-US" altLang="en-US" sz="2400" b="0" i="0" u="none" strike="noStrike" cap="none" normalizeH="0" baseline="0" dirty="0">
                          <a:ln>
                            <a:noFill/>
                          </a:ln>
                          <a:solidFill>
                            <a:srgbClr val="C00000"/>
                          </a:solidFill>
                          <a:effectLst/>
                          <a:ea typeface="Times New Roman" panose="02020603050405020304" pitchFamily="18" charset="0"/>
                        </a:rPr>
                        <a:t>as part of the total </a:t>
                      </a:r>
                      <a:r>
                        <a:rPr kumimoji="0" lang="en-US" altLang="en-US" sz="2400" b="0" i="1" u="none" strike="noStrike" cap="none" normalizeH="0" baseline="0" dirty="0">
                          <a:ln>
                            <a:noFill/>
                          </a:ln>
                          <a:solidFill>
                            <a:srgbClr val="C00000"/>
                          </a:solidFill>
                          <a:effectLst/>
                          <a:ea typeface="Times New Roman" panose="02020603050405020304" pitchFamily="18" charset="0"/>
                        </a:rPr>
                        <a:t>compensation costs</a:t>
                      </a:r>
                      <a:r>
                        <a:rPr kumimoji="0" lang="en-US" altLang="en-US" sz="2400" b="0" i="0" u="none" strike="noStrike" cap="none" normalizeH="0" baseline="0" dirty="0">
                          <a:ln>
                            <a:noFill/>
                          </a:ln>
                          <a:solidFill>
                            <a:schemeClr val="tx1"/>
                          </a:solidFill>
                          <a:effectLst/>
                          <a:ea typeface="Times New Roman" panose="02020603050405020304" pitchFamily="18" charset="0"/>
                        </a:rPr>
                        <a:t>, separate from the other components of pension expense  </a:t>
                      </a:r>
                      <a:endParaRPr lang="en-US" altLang="en-US" sz="2400" dirty="0">
                        <a:ea typeface="Times New Roman" panose="02020603050405020304" pitchFamily="18" charset="0"/>
                      </a:endParaRPr>
                    </a:p>
                    <a:p>
                      <a:pPr marL="457200" marR="0" lvl="0" indent="-457200" algn="l" defTabSz="914400" rtl="0" eaLnBrk="0" fontAlgn="base" latinLnBrk="0" hangingPunct="0">
                        <a:lnSpc>
                          <a:spcPct val="100000"/>
                        </a:lnSpc>
                        <a:spcBef>
                          <a:spcPct val="0"/>
                        </a:spcBef>
                        <a:spcAft>
                          <a:spcPct val="0"/>
                        </a:spcAft>
                        <a:buClrTx/>
                        <a:buSzTx/>
                        <a:buFont typeface="Arial"/>
                        <a:buChar char="•"/>
                        <a:tabLst/>
                      </a:pPr>
                      <a:r>
                        <a:rPr lang="en-US" altLang="en-US" sz="2400" b="1" dirty="0">
                          <a:solidFill>
                            <a:srgbClr val="C00000"/>
                          </a:solidFill>
                          <a:ea typeface="Times New Roman" panose="02020603050405020304" pitchFamily="18" charset="0"/>
                        </a:rPr>
                        <a:t>Net</a:t>
                      </a:r>
                      <a:r>
                        <a:rPr lang="en-US" altLang="en-US" sz="2400" b="1" baseline="0" dirty="0">
                          <a:solidFill>
                            <a:srgbClr val="C00000"/>
                          </a:solidFill>
                          <a:ea typeface="Times New Roman" panose="02020603050405020304" pitchFamily="18" charset="0"/>
                        </a:rPr>
                        <a:t> amount of the </a:t>
                      </a:r>
                      <a:r>
                        <a:rPr lang="en-US" altLang="en-US" sz="2400" b="1" dirty="0">
                          <a:solidFill>
                            <a:srgbClr val="C00000"/>
                          </a:solidFill>
                          <a:ea typeface="Times New Roman" panose="02020603050405020304" pitchFamily="18" charset="0"/>
                        </a:rPr>
                        <a:t>remaining components </a:t>
                      </a:r>
                      <a:r>
                        <a:rPr lang="en-US" altLang="en-US" sz="2400" dirty="0">
                          <a:ea typeface="Times New Roman" panose="02020603050405020304" pitchFamily="18" charset="0"/>
                        </a:rPr>
                        <a:t>of pension expense on a separate line below income from operations </a:t>
                      </a:r>
                      <a:endParaRPr lang="en-I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lang="en-IN" sz="2400" dirty="0"/>
                        <a:t>Reporting of pension expense is divided into: </a:t>
                      </a:r>
                    </a:p>
                    <a:p>
                      <a:pPr marL="342900" indent="-342900" algn="l">
                        <a:buFont typeface="Arial" panose="020B0604020202020204" pitchFamily="34" charset="0"/>
                        <a:buChar char="•"/>
                      </a:pPr>
                      <a:r>
                        <a:rPr lang="en-IN" sz="2400" dirty="0"/>
                        <a:t>The </a:t>
                      </a:r>
                      <a:r>
                        <a:rPr lang="en-IN" sz="2400" b="1" dirty="0">
                          <a:solidFill>
                            <a:srgbClr val="C00000"/>
                          </a:solidFill>
                        </a:rPr>
                        <a:t>service cost </a:t>
                      </a:r>
                      <a:r>
                        <a:rPr lang="en-IN" sz="2400" dirty="0"/>
                        <a:t>component, including past service cost</a:t>
                      </a:r>
                    </a:p>
                    <a:p>
                      <a:pPr marL="342900" indent="-342900" algn="l">
                        <a:buFont typeface="Arial" panose="020B0604020202020204" pitchFamily="34" charset="0"/>
                        <a:buChar char="•"/>
                      </a:pPr>
                      <a:r>
                        <a:rPr lang="en-IN" sz="2400" dirty="0"/>
                        <a:t>The </a:t>
                      </a:r>
                      <a:r>
                        <a:rPr lang="en-IN" sz="2400" b="1" dirty="0">
                          <a:solidFill>
                            <a:srgbClr val="C00000"/>
                          </a:solidFill>
                        </a:rPr>
                        <a:t>net interest cost/income </a:t>
                      </a:r>
                      <a:r>
                        <a:rPr lang="en-IN" sz="2400" dirty="0"/>
                        <a:t>component in the income statement</a:t>
                      </a:r>
                    </a:p>
                    <a:p>
                      <a:pPr marL="342900" indent="-342900" algn="l">
                        <a:buFont typeface="Arial" panose="020B0604020202020204" pitchFamily="34" charset="0"/>
                        <a:buChar char="•"/>
                      </a:pPr>
                      <a:r>
                        <a:rPr lang="en-IN" sz="2400" b="1" dirty="0">
                          <a:solidFill>
                            <a:srgbClr val="C00000"/>
                          </a:solidFill>
                        </a:rPr>
                        <a:t>Remeasurement gains and losses</a:t>
                      </a:r>
                      <a:r>
                        <a:rPr lang="en-IN" sz="2400" dirty="0"/>
                        <a:t> as </a:t>
                      </a:r>
                      <a:r>
                        <a:rPr lang="en-IN" sz="2400" b="1" dirty="0">
                          <a:solidFill>
                            <a:srgbClr val="C00000"/>
                          </a:solidFill>
                        </a:rPr>
                        <a:t>other comprehensive income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sp>
        <p:nvSpPr>
          <p:cNvPr id="5" name="Slide Number Placeholder 5">
            <a:extLst>
              <a:ext uri="{FF2B5EF4-FFF2-40B4-BE49-F238E27FC236}">
                <a16:creationId xmlns:a16="http://schemas.microsoft.com/office/drawing/2014/main" id="{06492A4F-19E7-2643-A733-90D6CFCDF43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69</a:t>
            </a:fld>
            <a:endParaRPr lang="en-US" dirty="0"/>
          </a:p>
        </p:txBody>
      </p:sp>
    </p:spTree>
    <p:extLst>
      <p:ext uri="{BB962C8B-B14F-4D97-AF65-F5344CB8AC3E}">
        <p14:creationId xmlns:p14="http://schemas.microsoft.com/office/powerpoint/2010/main" val="310062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0"/>
            <a:ext cx="8382000" cy="1444625"/>
          </a:xfrm>
        </p:spPr>
        <p:txBody>
          <a:bodyPr>
            <a:noAutofit/>
          </a:bodyPr>
          <a:lstStyle/>
          <a:p>
            <a:br>
              <a:rPr lang="en-IN" dirty="0"/>
            </a:br>
            <a:r>
              <a:rPr lang="en-US" dirty="0"/>
              <a:t>Defined Contribution Plan</a:t>
            </a:r>
            <a:br>
              <a:rPr lang="en-US" dirty="0"/>
            </a:br>
            <a:r>
              <a:rPr lang="en-US" dirty="0"/>
              <a:t>—Microsoft Corporation</a:t>
            </a:r>
            <a:br>
              <a:rPr lang="en-IN" dirty="0"/>
            </a:br>
            <a:endParaRPr lang="en-IN" dirty="0"/>
          </a:p>
        </p:txBody>
      </p:sp>
      <p:sp>
        <p:nvSpPr>
          <p:cNvPr id="5" name="Content Placeholder 4"/>
          <p:cNvSpPr>
            <a:spLocks noGrp="1"/>
          </p:cNvSpPr>
          <p:nvPr>
            <p:ph idx="1"/>
          </p:nvPr>
        </p:nvSpPr>
        <p:spPr/>
        <p:txBody>
          <a:bodyPr/>
          <a:lstStyle/>
          <a:p>
            <a:pPr lvl="1"/>
            <a:endParaRPr lang="en-IN" dirty="0"/>
          </a:p>
          <a:p>
            <a:pPr lvl="1"/>
            <a:endParaRPr lang="en-IN" dirty="0"/>
          </a:p>
          <a:p>
            <a:pPr lvl="1"/>
            <a:endParaRPr lang="en-IN" dirty="0"/>
          </a:p>
          <a:p>
            <a:pPr lvl="1"/>
            <a:endParaRPr lang="en-IN" dirty="0"/>
          </a:p>
          <a:p>
            <a:pPr lvl="1"/>
            <a:endParaRPr lang="en-IN" dirty="0"/>
          </a:p>
          <a:p>
            <a:endParaRPr lang="en-IN" dirty="0"/>
          </a:p>
          <a:p>
            <a:endParaRPr lang="en-IN" dirty="0"/>
          </a:p>
        </p:txBody>
      </p:sp>
      <p:sp>
        <p:nvSpPr>
          <p:cNvPr id="30" name="Rectangle 29"/>
          <p:cNvSpPr/>
          <p:nvPr/>
        </p:nvSpPr>
        <p:spPr>
          <a:xfrm>
            <a:off x="4848434" y="2572258"/>
            <a:ext cx="10753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7" name="TextBox 6"/>
          <p:cNvSpPr txBox="1"/>
          <p:nvPr/>
        </p:nvSpPr>
        <p:spPr>
          <a:xfrm>
            <a:off x="739503" y="1295400"/>
            <a:ext cx="8298180" cy="830997"/>
          </a:xfrm>
          <a:prstGeom prst="rect">
            <a:avLst/>
          </a:prstGeom>
          <a:noFill/>
        </p:spPr>
        <p:txBody>
          <a:bodyPr wrap="square" rtlCol="0">
            <a:spAutoFit/>
          </a:bodyPr>
          <a:lstStyle/>
          <a:p>
            <a:pPr marL="342900" indent="-342900">
              <a:buFont typeface="Arial" panose="020B0604020202020204" pitchFamily="34" charset="0"/>
              <a:buChar char="•"/>
            </a:pPr>
            <a:r>
              <a:rPr lang="en-IN" sz="2400" dirty="0"/>
              <a:t>Sometimes the amount the employer contributes is tied to the amount of the employee contribution</a:t>
            </a:r>
            <a:endParaRPr lang="en-US" sz="2400" dirty="0"/>
          </a:p>
        </p:txBody>
      </p:sp>
      <p:sp>
        <p:nvSpPr>
          <p:cNvPr id="8" name="Rectangle: Diagonal Corners Rounded 7">
            <a:extLst>
              <a:ext uri="{FF2B5EF4-FFF2-40B4-BE49-F238E27FC236}">
                <a16:creationId xmlns:a16="http://schemas.microsoft.com/office/drawing/2014/main" id="{0196B167-7EC7-404E-86C0-EB5B1D629094}"/>
              </a:ext>
            </a:extLst>
          </p:cNvPr>
          <p:cNvSpPr/>
          <p:nvPr/>
        </p:nvSpPr>
        <p:spPr>
          <a:xfrm flipV="1">
            <a:off x="655684" y="2052100"/>
            <a:ext cx="8381999" cy="4196299"/>
          </a:xfrm>
          <a:prstGeom prst="round2DiagRect">
            <a:avLst/>
          </a:prstGeom>
          <a:solidFill>
            <a:srgbClr val="CEE2ED"/>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443E9D6E-2504-4AC0-9069-F54EC84C62F1}"/>
              </a:ext>
            </a:extLst>
          </p:cNvPr>
          <p:cNvGraphicFramePr>
            <a:graphicFrameLocks noGrp="1"/>
          </p:cNvGraphicFramePr>
          <p:nvPr>
            <p:extLst>
              <p:ext uri="{D42A27DB-BD31-4B8C-83A1-F6EECF244321}">
                <p14:modId xmlns:p14="http://schemas.microsoft.com/office/powerpoint/2010/main" val="2276093081"/>
              </p:ext>
            </p:extLst>
          </p:nvPr>
        </p:nvGraphicFramePr>
        <p:xfrm>
          <a:off x="912186" y="2133600"/>
          <a:ext cx="7810537" cy="4019020"/>
        </p:xfrm>
        <a:graphic>
          <a:graphicData uri="http://schemas.openxmlformats.org/drawingml/2006/table">
            <a:tbl>
              <a:tblPr/>
              <a:tblGrid>
                <a:gridCol w="7810537">
                  <a:extLst>
                    <a:ext uri="{9D8B030D-6E8A-4147-A177-3AD203B41FA5}">
                      <a16:colId xmlns:a16="http://schemas.microsoft.com/office/drawing/2014/main" val="1444258599"/>
                    </a:ext>
                  </a:extLst>
                </a:gridCol>
              </a:tblGrid>
              <a:tr h="4019020">
                <a:tc>
                  <a:txBody>
                    <a:bodyPr/>
                    <a:lstStyle/>
                    <a:p>
                      <a:r>
                        <a:rPr lang="en-US" sz="1800" b="1" i="0" u="none" strike="noStrike" kern="1200" baseline="0" dirty="0">
                          <a:solidFill>
                            <a:schemeClr val="tx1"/>
                          </a:solidFill>
                          <a:latin typeface="+mn-lt"/>
                          <a:ea typeface="+mn-ea"/>
                          <a:cs typeface="+mn-cs"/>
                        </a:rPr>
                        <a:t>Note 20 (in part) </a:t>
                      </a:r>
                      <a:endParaRPr lang="en-US" sz="1800" b="0" i="0" u="none" strike="noStrike" kern="1200" baseline="0" dirty="0">
                        <a:solidFill>
                          <a:schemeClr val="tx1"/>
                        </a:solidFill>
                        <a:latin typeface="+mn-lt"/>
                        <a:ea typeface="+mn-ea"/>
                        <a:cs typeface="+mn-cs"/>
                      </a:endParaRPr>
                    </a:p>
                    <a:p>
                      <a:r>
                        <a:rPr lang="en-US" sz="1800" b="1" i="0" u="none" strike="noStrike" kern="1200" baseline="0" dirty="0">
                          <a:solidFill>
                            <a:schemeClr val="tx1"/>
                          </a:solidFill>
                          <a:latin typeface="+mn-lt"/>
                          <a:ea typeface="+mn-ea"/>
                          <a:cs typeface="+mn-cs"/>
                        </a:rPr>
                        <a:t>Savings plan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We have a savings plan in the U.S. that qualifies under Section 401(k) of the Internal Revenue Code, and a number of savings plans in international locations. Participating U.S. employees may contribute a portion of their salary, subject to certain limitations. Beginning January 2016, we contribute fifty cents for each dollar a participant contributes in this plan, with a maximum employer contribution of 50% of the IRS contribution limit for the calendar year. Prior to January 2016, we contributed fifty cents for each dollar of the first 6% a participant contributed in this plan, with a maximum contribution of the lesser of 3% of a participant’s earnings or 3% of the IRS compensation limit for the calendar year. Matching contributions for all plans were $734 million, $549 million, and $454 million in fiscal years 2017, 2016, and 2015, respectively, and were expensed as contributed. </a:t>
                      </a:r>
                      <a:endParaRPr lang="en-US" dirty="0"/>
                    </a:p>
                  </a:txBody>
                  <a:tcPr>
                    <a:lnL>
                      <a:noFill/>
                    </a:lnL>
                    <a:lnR>
                      <a:noFill/>
                    </a:lnR>
                    <a:lnT>
                      <a:noFill/>
                    </a:lnT>
                    <a:lnB>
                      <a:noFill/>
                    </a:lnB>
                    <a:solidFill>
                      <a:srgbClr val="CEE2ED"/>
                    </a:solidFill>
                  </a:tcPr>
                </a:tc>
                <a:extLst>
                  <a:ext uri="{0D108BD9-81ED-4DB2-BD59-A6C34878D82A}">
                    <a16:rowId xmlns:a16="http://schemas.microsoft.com/office/drawing/2014/main" val="1248734162"/>
                  </a:ext>
                </a:extLst>
              </a:tr>
            </a:tbl>
          </a:graphicData>
        </a:graphic>
      </p:graphicFrame>
      <p:sp>
        <p:nvSpPr>
          <p:cNvPr id="11" name="Slide Number Placeholder 5">
            <a:extLst>
              <a:ext uri="{FF2B5EF4-FFF2-40B4-BE49-F238E27FC236}">
                <a16:creationId xmlns:a16="http://schemas.microsoft.com/office/drawing/2014/main" id="{6A2EFDD9-2875-C24A-8D75-D6F025D21EC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7</a:t>
            </a:fld>
            <a:endParaRPr lang="en-US" dirty="0"/>
          </a:p>
        </p:txBody>
      </p:sp>
    </p:spTree>
    <p:extLst>
      <p:ext uri="{BB962C8B-B14F-4D97-AF65-F5344CB8AC3E}">
        <p14:creationId xmlns:p14="http://schemas.microsoft.com/office/powerpoint/2010/main" val="24377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7">
            <a:extLst>
              <a:ext uri="{FF2B5EF4-FFF2-40B4-BE49-F238E27FC236}">
                <a16:creationId xmlns:a16="http://schemas.microsoft.com/office/drawing/2014/main" id="{F26F6EB5-A3E0-4425-953A-84572651D09F}"/>
              </a:ext>
            </a:extLst>
          </p:cNvPr>
          <p:cNvSpPr/>
          <p:nvPr/>
        </p:nvSpPr>
        <p:spPr>
          <a:xfrm flipV="1">
            <a:off x="698740" y="3810000"/>
            <a:ext cx="8381999" cy="2286000"/>
          </a:xfrm>
          <a:prstGeom prst="round2DiagRect">
            <a:avLst/>
          </a:prstGeom>
          <a:solidFill>
            <a:srgbClr val="CEE2ED"/>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57" name="Title 1"/>
          <p:cNvSpPr>
            <a:spLocks noGrp="1"/>
          </p:cNvSpPr>
          <p:nvPr>
            <p:ph type="title"/>
          </p:nvPr>
        </p:nvSpPr>
        <p:spPr/>
        <p:txBody>
          <a:bodyPr>
            <a:noAutofit/>
          </a:bodyPr>
          <a:lstStyle/>
          <a:p>
            <a:r>
              <a:rPr lang="en-IN" dirty="0"/>
              <a:t>Settlement or Curtailment of Pension Plans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LO17-8</a:t>
            </a:r>
          </a:p>
        </p:txBody>
      </p:sp>
      <p:sp>
        <p:nvSpPr>
          <p:cNvPr id="15" name="Content Placeholder 4"/>
          <p:cNvSpPr>
            <a:spLocks noGrp="1"/>
          </p:cNvSpPr>
          <p:nvPr>
            <p:ph idx="1"/>
          </p:nvPr>
        </p:nvSpPr>
        <p:spPr>
          <a:xfrm>
            <a:off x="774700" y="1444626"/>
            <a:ext cx="8013600" cy="5057775"/>
          </a:xfrm>
        </p:spPr>
        <p:txBody>
          <a:bodyPr>
            <a:normAutofit/>
          </a:bodyPr>
          <a:lstStyle/>
          <a:p>
            <a:r>
              <a:rPr lang="en-IN" dirty="0"/>
              <a:t>Companies sometimes terminate defined benefit plans to reduce costs and lessen risk</a:t>
            </a:r>
          </a:p>
          <a:p>
            <a:r>
              <a:rPr lang="en-IN" dirty="0"/>
              <a:t>Instead many provide defined contribution plans</a:t>
            </a:r>
          </a:p>
          <a:p>
            <a:pPr marL="0" indent="0">
              <a:buNone/>
            </a:pPr>
            <a:r>
              <a:rPr lang="en-IN" b="1" dirty="0">
                <a:solidFill>
                  <a:srgbClr val="C00000"/>
                </a:solidFill>
              </a:rPr>
              <a:t>Gain on the Termination of a Defined Benefit Plan—Accenture</a:t>
            </a:r>
            <a:endParaRPr lang="en-US" b="1" dirty="0">
              <a:solidFill>
                <a:srgbClr val="C00000"/>
              </a:solidFill>
            </a:endParaRPr>
          </a:p>
        </p:txBody>
      </p:sp>
      <p:sp>
        <p:nvSpPr>
          <p:cNvPr id="2" name="Rectangle 1">
            <a:extLst>
              <a:ext uri="{FF2B5EF4-FFF2-40B4-BE49-F238E27FC236}">
                <a16:creationId xmlns:a16="http://schemas.microsoft.com/office/drawing/2014/main" id="{4B9F2C94-CFEB-48A4-B639-4F844CD2BEDF}"/>
              </a:ext>
            </a:extLst>
          </p:cNvPr>
          <p:cNvSpPr/>
          <p:nvPr/>
        </p:nvSpPr>
        <p:spPr>
          <a:xfrm>
            <a:off x="1054269" y="3937337"/>
            <a:ext cx="7797460" cy="2031325"/>
          </a:xfrm>
          <a:prstGeom prst="rect">
            <a:avLst/>
          </a:prstGeom>
        </p:spPr>
        <p:txBody>
          <a:bodyPr wrap="square">
            <a:spAutoFit/>
          </a:bodyPr>
          <a:lstStyle/>
          <a:p>
            <a:r>
              <a:rPr lang="en-US" b="1" dirty="0">
                <a:solidFill>
                  <a:srgbClr val="000000"/>
                </a:solidFill>
              </a:rPr>
              <a:t>U.S. Defined Benefit Pension Plan Settlement Charges (in part) </a:t>
            </a:r>
            <a:r>
              <a:rPr lang="en-US" dirty="0">
                <a:solidFill>
                  <a:srgbClr val="000000"/>
                </a:solidFill>
              </a:rPr>
              <a:t>	</a:t>
            </a:r>
          </a:p>
          <a:p>
            <a:r>
              <a:rPr lang="en-US" dirty="0">
                <a:solidFill>
                  <a:srgbClr val="000000"/>
                </a:solidFill>
              </a:rPr>
              <a:t>In May 2017, the Company settled its U.S. pension plan obligations. Plan participants elected to receive either a lump-sum distribution or to transfer benefits to a third-party annuity provider. As a result of the settlement, the Company was relieved of any further obligation under its U.S. pension plan. During fiscal 2017, the Company recorded a pension settlement charge of $509,793, and related income tax benefits of $198,219. </a:t>
            </a:r>
            <a:r>
              <a:rPr lang="en-US" dirty="0">
                <a:solidFill>
                  <a:srgbClr val="000000"/>
                </a:solidFill>
                <a:latin typeface="Proxima Nova Rg"/>
              </a:rPr>
              <a:t>	</a:t>
            </a:r>
          </a:p>
        </p:txBody>
      </p:sp>
      <p:sp>
        <p:nvSpPr>
          <p:cNvPr id="9" name="Slide Number Placeholder 5">
            <a:extLst>
              <a:ext uri="{FF2B5EF4-FFF2-40B4-BE49-F238E27FC236}">
                <a16:creationId xmlns:a16="http://schemas.microsoft.com/office/drawing/2014/main" id="{AAFD5495-7D6E-964F-9540-470D575C7DE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70</a:t>
            </a:fld>
            <a:endParaRPr lang="en-US" dirty="0"/>
          </a:p>
        </p:txBody>
      </p:sp>
    </p:spTree>
    <p:extLst>
      <p:ext uri="{BB962C8B-B14F-4D97-AF65-F5344CB8AC3E}">
        <p14:creationId xmlns:p14="http://schemas.microsoft.com/office/powerpoint/2010/main" val="410170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0"/>
            <a:ext cx="8382000" cy="990599"/>
          </a:xfrm>
        </p:spPr>
        <p:txBody>
          <a:bodyPr>
            <a:noAutofit/>
          </a:bodyPr>
          <a:lstStyle/>
          <a:p>
            <a:r>
              <a:rPr lang="en-IN" dirty="0"/>
              <a:t>IFRS: Components of the Net Pension Cost</a:t>
            </a:r>
            <a:endParaRPr lang="en-IN" sz="2400"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pic>
        <p:nvPicPr>
          <p:cNvPr id="3" name="Picture 2">
            <a:extLst>
              <a:ext uri="{FF2B5EF4-FFF2-40B4-BE49-F238E27FC236}">
                <a16:creationId xmlns:a16="http://schemas.microsoft.com/office/drawing/2014/main" id="{CDFDCA47-C822-4F17-9C5A-80E4552C1EB8}"/>
              </a:ext>
            </a:extLst>
          </p:cNvPr>
          <p:cNvPicPr>
            <a:picLocks noChangeAspect="1"/>
          </p:cNvPicPr>
          <p:nvPr/>
        </p:nvPicPr>
        <p:blipFill rotWithShape="1">
          <a:blip r:embed="rId3"/>
          <a:srcRect t="1507" b="3021"/>
          <a:stretch/>
        </p:blipFill>
        <p:spPr>
          <a:xfrm>
            <a:off x="685800" y="762001"/>
            <a:ext cx="8305800" cy="5738554"/>
          </a:xfrm>
          <a:prstGeom prst="rect">
            <a:avLst/>
          </a:prstGeom>
        </p:spPr>
      </p:pic>
      <p:sp>
        <p:nvSpPr>
          <p:cNvPr id="5" name="Slide Number Placeholder 5">
            <a:extLst>
              <a:ext uri="{FF2B5EF4-FFF2-40B4-BE49-F238E27FC236}">
                <a16:creationId xmlns:a16="http://schemas.microsoft.com/office/drawing/2014/main" id="{A2D4398E-AAD5-4446-B317-DD68CFB40401}"/>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71</a:t>
            </a:fld>
            <a:endParaRPr lang="en-US" dirty="0"/>
          </a:p>
        </p:txBody>
      </p:sp>
    </p:spTree>
    <p:extLst>
      <p:ext uri="{BB962C8B-B14F-4D97-AF65-F5344CB8AC3E}">
        <p14:creationId xmlns:p14="http://schemas.microsoft.com/office/powerpoint/2010/main" val="8004152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95616" y="-228600"/>
            <a:ext cx="8382000" cy="1444625"/>
          </a:xfrm>
        </p:spPr>
        <p:txBody>
          <a:bodyPr>
            <a:noAutofit/>
          </a:bodyPr>
          <a:lstStyle/>
          <a:p>
            <a:r>
              <a:rPr lang="en-IN" dirty="0"/>
              <a:t>IFRS: Classifying the Components of the</a:t>
            </a:r>
            <a:br>
              <a:rPr lang="en-IN" dirty="0"/>
            </a:br>
            <a:r>
              <a:rPr lang="en-IN" dirty="0"/>
              <a:t>Net Pension Cost</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pic>
        <p:nvPicPr>
          <p:cNvPr id="10" name="Picture 9">
            <a:extLst>
              <a:ext uri="{FF2B5EF4-FFF2-40B4-BE49-F238E27FC236}">
                <a16:creationId xmlns:a16="http://schemas.microsoft.com/office/drawing/2014/main" id="{71D70202-DBA7-4EC9-BD8B-DCB438C1423E}"/>
              </a:ext>
            </a:extLst>
          </p:cNvPr>
          <p:cNvPicPr>
            <a:picLocks noChangeAspect="1"/>
          </p:cNvPicPr>
          <p:nvPr/>
        </p:nvPicPr>
        <p:blipFill rotWithShape="1">
          <a:blip r:embed="rId3"/>
          <a:srcRect l="709" r="474" b="1305"/>
          <a:stretch/>
        </p:blipFill>
        <p:spPr>
          <a:xfrm>
            <a:off x="762000" y="990600"/>
            <a:ext cx="8322242" cy="5490022"/>
          </a:xfrm>
          <a:prstGeom prst="rect">
            <a:avLst/>
          </a:prstGeom>
        </p:spPr>
      </p:pic>
      <p:sp>
        <p:nvSpPr>
          <p:cNvPr id="5" name="Slide Number Placeholder 5">
            <a:extLst>
              <a:ext uri="{FF2B5EF4-FFF2-40B4-BE49-F238E27FC236}">
                <a16:creationId xmlns:a16="http://schemas.microsoft.com/office/drawing/2014/main" id="{185DAA00-E201-DD4E-A3BF-3FF57FAE0009}"/>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72</a:t>
            </a:fld>
            <a:endParaRPr lang="en-US" dirty="0"/>
          </a:p>
        </p:txBody>
      </p:sp>
    </p:spTree>
    <p:extLst>
      <p:ext uri="{BB962C8B-B14F-4D97-AF65-F5344CB8AC3E}">
        <p14:creationId xmlns:p14="http://schemas.microsoft.com/office/powerpoint/2010/main" val="3698397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IFRS: Recording the Components of the Net Pension Cost</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pic>
        <p:nvPicPr>
          <p:cNvPr id="4" name="Picture 3">
            <a:extLst>
              <a:ext uri="{FF2B5EF4-FFF2-40B4-BE49-F238E27FC236}">
                <a16:creationId xmlns:a16="http://schemas.microsoft.com/office/drawing/2014/main" id="{CBA0524C-3D35-4C4A-BB20-9F3B29594D59}"/>
              </a:ext>
            </a:extLst>
          </p:cNvPr>
          <p:cNvPicPr>
            <a:picLocks noChangeAspect="1"/>
          </p:cNvPicPr>
          <p:nvPr/>
        </p:nvPicPr>
        <p:blipFill>
          <a:blip r:embed="rId3"/>
          <a:stretch>
            <a:fillRect/>
          </a:stretch>
        </p:blipFill>
        <p:spPr>
          <a:xfrm>
            <a:off x="641444" y="1444625"/>
            <a:ext cx="8502555" cy="4572000"/>
          </a:xfrm>
          <a:prstGeom prst="rect">
            <a:avLst/>
          </a:prstGeom>
        </p:spPr>
      </p:pic>
      <p:sp>
        <p:nvSpPr>
          <p:cNvPr id="5" name="Slide Number Placeholder 5">
            <a:extLst>
              <a:ext uri="{FF2B5EF4-FFF2-40B4-BE49-F238E27FC236}">
                <a16:creationId xmlns:a16="http://schemas.microsoft.com/office/drawing/2014/main" id="{58950DC2-7FD4-0047-99F3-0EE3293BFC98}"/>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73</a:t>
            </a:fld>
            <a:endParaRPr lang="en-US" dirty="0"/>
          </a:p>
        </p:txBody>
      </p:sp>
    </p:spTree>
    <p:extLst>
      <p:ext uri="{BB962C8B-B14F-4D97-AF65-F5344CB8AC3E}">
        <p14:creationId xmlns:p14="http://schemas.microsoft.com/office/powerpoint/2010/main" val="12866901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IFRS: Recording the Components of the Net Pension Cost </a:t>
            </a:r>
            <a:r>
              <a:rPr lang="en-IN" sz="2400" dirty="0"/>
              <a:t>(continued)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pic>
        <p:nvPicPr>
          <p:cNvPr id="3" name="Picture 2">
            <a:extLst>
              <a:ext uri="{FF2B5EF4-FFF2-40B4-BE49-F238E27FC236}">
                <a16:creationId xmlns:a16="http://schemas.microsoft.com/office/drawing/2014/main" id="{80E4CB50-E794-4E1A-927B-5AF29C89AB25}"/>
              </a:ext>
            </a:extLst>
          </p:cNvPr>
          <p:cNvPicPr>
            <a:picLocks noChangeAspect="1"/>
          </p:cNvPicPr>
          <p:nvPr/>
        </p:nvPicPr>
        <p:blipFill>
          <a:blip r:embed="rId3"/>
          <a:stretch>
            <a:fillRect/>
          </a:stretch>
        </p:blipFill>
        <p:spPr>
          <a:xfrm>
            <a:off x="609600" y="1486591"/>
            <a:ext cx="8382001" cy="3632201"/>
          </a:xfrm>
          <a:prstGeom prst="rect">
            <a:avLst/>
          </a:prstGeom>
        </p:spPr>
      </p:pic>
      <p:sp>
        <p:nvSpPr>
          <p:cNvPr id="5" name="Slide Number Placeholder 5">
            <a:extLst>
              <a:ext uri="{FF2B5EF4-FFF2-40B4-BE49-F238E27FC236}">
                <a16:creationId xmlns:a16="http://schemas.microsoft.com/office/drawing/2014/main" id="{C53DE448-C623-9747-8A53-54280E470E1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74</a:t>
            </a:fld>
            <a:endParaRPr lang="en-US" dirty="0"/>
          </a:p>
        </p:txBody>
      </p:sp>
    </p:spTree>
    <p:extLst>
      <p:ext uri="{BB962C8B-B14F-4D97-AF65-F5344CB8AC3E}">
        <p14:creationId xmlns:p14="http://schemas.microsoft.com/office/powerpoint/2010/main" val="36636686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IFRS: Reporting the Components of the Net Pension Cost </a:t>
            </a:r>
            <a:r>
              <a:rPr lang="en-IN" sz="2400" dirty="0"/>
              <a:t>(cont. 2)</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LO17-12</a:t>
            </a:r>
          </a:p>
        </p:txBody>
      </p:sp>
      <p:pic>
        <p:nvPicPr>
          <p:cNvPr id="4" name="Picture 3">
            <a:extLst>
              <a:ext uri="{FF2B5EF4-FFF2-40B4-BE49-F238E27FC236}">
                <a16:creationId xmlns:a16="http://schemas.microsoft.com/office/drawing/2014/main" id="{2DEA3341-5E4D-4718-986D-9CCA252146EA}"/>
              </a:ext>
            </a:extLst>
          </p:cNvPr>
          <p:cNvPicPr>
            <a:picLocks noChangeAspect="1"/>
          </p:cNvPicPr>
          <p:nvPr/>
        </p:nvPicPr>
        <p:blipFill>
          <a:blip r:embed="rId3"/>
          <a:stretch>
            <a:fillRect/>
          </a:stretch>
        </p:blipFill>
        <p:spPr>
          <a:xfrm>
            <a:off x="654092" y="1295400"/>
            <a:ext cx="8027651" cy="5181600"/>
          </a:xfrm>
          <a:prstGeom prst="rect">
            <a:avLst/>
          </a:prstGeom>
        </p:spPr>
      </p:pic>
      <p:sp>
        <p:nvSpPr>
          <p:cNvPr id="5" name="Slide Number Placeholder 5">
            <a:extLst>
              <a:ext uri="{FF2B5EF4-FFF2-40B4-BE49-F238E27FC236}">
                <a16:creationId xmlns:a16="http://schemas.microsoft.com/office/drawing/2014/main" id="{190A697B-B124-1140-82B9-D5050954E8D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75</a:t>
            </a:fld>
            <a:endParaRPr lang="en-US" dirty="0"/>
          </a:p>
        </p:txBody>
      </p:sp>
    </p:spTree>
    <p:extLst>
      <p:ext uri="{BB962C8B-B14F-4D97-AF65-F5344CB8AC3E}">
        <p14:creationId xmlns:p14="http://schemas.microsoft.com/office/powerpoint/2010/main" val="19928423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1002840"/>
          </a:xfrm>
        </p:spPr>
        <p:txBody>
          <a:bodyPr>
            <a:noAutofit/>
          </a:bodyPr>
          <a:lstStyle/>
          <a:p>
            <a:r>
              <a:rPr lang="en-IN" dirty="0"/>
              <a:t>Postretirement Benefits Other Than Pensions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6" name="Freeform 5"/>
          <p:cNvSpPr/>
          <p:nvPr/>
        </p:nvSpPr>
        <p:spPr>
          <a:xfrm>
            <a:off x="3530377" y="3013086"/>
            <a:ext cx="2632093" cy="1733986"/>
          </a:xfrm>
          <a:custGeom>
            <a:avLst/>
            <a:gdLst>
              <a:gd name="connsiteX0" fmla="*/ 0 w 1219200"/>
              <a:gd name="connsiteY0" fmla="*/ 203204 h 1219200"/>
              <a:gd name="connsiteX1" fmla="*/ 203204 w 1219200"/>
              <a:gd name="connsiteY1" fmla="*/ 0 h 1219200"/>
              <a:gd name="connsiteX2" fmla="*/ 1015996 w 1219200"/>
              <a:gd name="connsiteY2" fmla="*/ 0 h 1219200"/>
              <a:gd name="connsiteX3" fmla="*/ 1219200 w 1219200"/>
              <a:gd name="connsiteY3" fmla="*/ 203204 h 1219200"/>
              <a:gd name="connsiteX4" fmla="*/ 1219200 w 1219200"/>
              <a:gd name="connsiteY4" fmla="*/ 1015996 h 1219200"/>
              <a:gd name="connsiteX5" fmla="*/ 1015996 w 1219200"/>
              <a:gd name="connsiteY5" fmla="*/ 1219200 h 1219200"/>
              <a:gd name="connsiteX6" fmla="*/ 203204 w 1219200"/>
              <a:gd name="connsiteY6" fmla="*/ 1219200 h 1219200"/>
              <a:gd name="connsiteX7" fmla="*/ 0 w 1219200"/>
              <a:gd name="connsiteY7" fmla="*/ 1015996 h 1219200"/>
              <a:gd name="connsiteX8" fmla="*/ 0 w 1219200"/>
              <a:gd name="connsiteY8" fmla="*/ 203204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 h="1219200">
                <a:moveTo>
                  <a:pt x="0" y="203204"/>
                </a:moveTo>
                <a:cubicBezTo>
                  <a:pt x="0" y="90978"/>
                  <a:pt x="90978" y="0"/>
                  <a:pt x="203204" y="0"/>
                </a:cubicBezTo>
                <a:lnTo>
                  <a:pt x="1015996" y="0"/>
                </a:lnTo>
                <a:cubicBezTo>
                  <a:pt x="1128222" y="0"/>
                  <a:pt x="1219200" y="90978"/>
                  <a:pt x="1219200" y="203204"/>
                </a:cubicBezTo>
                <a:lnTo>
                  <a:pt x="1219200" y="1015996"/>
                </a:lnTo>
                <a:cubicBezTo>
                  <a:pt x="1219200" y="1128222"/>
                  <a:pt x="1128222" y="1219200"/>
                  <a:pt x="1015996" y="1219200"/>
                </a:cubicBezTo>
                <a:lnTo>
                  <a:pt x="203204" y="1219200"/>
                </a:lnTo>
                <a:cubicBezTo>
                  <a:pt x="90978" y="1219200"/>
                  <a:pt x="0" y="1128222"/>
                  <a:pt x="0" y="1015996"/>
                </a:cubicBezTo>
                <a:lnTo>
                  <a:pt x="0" y="203204"/>
                </a:lnTo>
                <a:close/>
              </a:path>
            </a:pathLst>
          </a:custGeom>
          <a:solidFill>
            <a:schemeClr val="accent6">
              <a:lumMod val="60000"/>
              <a:lumOff val="40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7936" tIns="117936" rIns="117936" bIns="117936" numCol="1" spcCol="1270" anchor="ctr" anchorCtr="0">
            <a:noAutofit/>
          </a:bodyPr>
          <a:lstStyle/>
          <a:p>
            <a:pPr lvl="0" algn="ctr" defTabSz="1022350">
              <a:lnSpc>
                <a:spcPct val="90000"/>
              </a:lnSpc>
              <a:spcBef>
                <a:spcPct val="0"/>
              </a:spcBef>
              <a:spcAft>
                <a:spcPct val="35000"/>
              </a:spcAft>
            </a:pPr>
            <a:r>
              <a:rPr lang="en-US" sz="2200" b="1" kern="1200" dirty="0">
                <a:solidFill>
                  <a:schemeClr val="tx1"/>
                </a:solidFill>
              </a:rPr>
              <a:t>Other postretirem</a:t>
            </a:r>
            <a:r>
              <a:rPr lang="en-US" sz="2200" b="1" dirty="0">
                <a:solidFill>
                  <a:schemeClr val="tx1"/>
                </a:solidFill>
              </a:rPr>
              <a:t>ent benefits</a:t>
            </a:r>
            <a:endParaRPr lang="en-US" sz="2200" b="1" kern="1200" dirty="0">
              <a:solidFill>
                <a:schemeClr val="tx1"/>
              </a:solidFill>
            </a:endParaRPr>
          </a:p>
        </p:txBody>
      </p:sp>
      <p:sp>
        <p:nvSpPr>
          <p:cNvPr id="8" name="Freeform 7"/>
          <p:cNvSpPr/>
          <p:nvPr/>
        </p:nvSpPr>
        <p:spPr>
          <a:xfrm>
            <a:off x="3964670" y="990600"/>
            <a:ext cx="1763502" cy="1161771"/>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6">
              <a:lumMod val="60000"/>
              <a:lumOff val="40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356" tIns="70356" rIns="70356" bIns="70356" numCol="1" spcCol="1270" anchor="ctr" anchorCtr="0">
            <a:noAutofit/>
          </a:bodyPr>
          <a:lstStyle/>
          <a:p>
            <a:pPr lvl="0" algn="ctr" defTabSz="533400">
              <a:lnSpc>
                <a:spcPct val="90000"/>
              </a:lnSpc>
              <a:spcBef>
                <a:spcPct val="0"/>
              </a:spcBef>
              <a:spcAft>
                <a:spcPct val="35000"/>
              </a:spcAft>
            </a:pPr>
            <a:r>
              <a:rPr lang="en-US" sz="2200" b="1" dirty="0">
                <a:solidFill>
                  <a:schemeClr val="tx1"/>
                </a:solidFill>
              </a:rPr>
              <a:t>Medical coverage</a:t>
            </a:r>
            <a:endParaRPr lang="en-US" sz="2200" b="1" kern="1200" dirty="0">
              <a:solidFill>
                <a:schemeClr val="tx1"/>
              </a:solidFill>
            </a:endParaRPr>
          </a:p>
        </p:txBody>
      </p:sp>
      <p:sp>
        <p:nvSpPr>
          <p:cNvPr id="9" name="Freeform 8"/>
          <p:cNvSpPr/>
          <p:nvPr/>
        </p:nvSpPr>
        <p:spPr>
          <a:xfrm rot="19743912">
            <a:off x="6355128" y="3030445"/>
            <a:ext cx="910082" cy="0"/>
          </a:xfrm>
          <a:custGeom>
            <a:avLst/>
            <a:gdLst/>
            <a:ahLst/>
            <a:cxnLst/>
            <a:rect l="0" t="0" r="0" b="0"/>
            <a:pathLst>
              <a:path>
                <a:moveTo>
                  <a:pt x="0" y="0"/>
                </a:moveTo>
                <a:lnTo>
                  <a:pt x="421555" y="0"/>
                </a:lnTo>
              </a:path>
            </a:pathLst>
          </a:custGeom>
          <a:noFill/>
          <a:ln w="19050">
            <a:solidFill>
              <a:schemeClr val="accent6">
                <a:lumMod val="50000"/>
              </a:schemeClr>
            </a:solidFill>
          </a:ln>
          <a:scene3d>
            <a:camera prst="isometricOffAxis2Left" zoom="95000"/>
            <a:lightRig rig="flat" dir="t"/>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6943095" y="2123256"/>
            <a:ext cx="1763502" cy="1161771"/>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6">
              <a:lumMod val="60000"/>
              <a:lumOff val="40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96" tIns="72896" rIns="72896" bIns="72896" numCol="1" spcCol="1270" anchor="ctr" anchorCtr="0">
            <a:noAutofit/>
          </a:bodyPr>
          <a:lstStyle/>
          <a:p>
            <a:pPr lvl="0" algn="ctr" defTabSz="577850">
              <a:lnSpc>
                <a:spcPct val="90000"/>
              </a:lnSpc>
              <a:spcBef>
                <a:spcPct val="0"/>
              </a:spcBef>
              <a:spcAft>
                <a:spcPct val="35000"/>
              </a:spcAft>
            </a:pPr>
            <a:r>
              <a:rPr lang="en-US" sz="2200" b="1" dirty="0">
                <a:solidFill>
                  <a:schemeClr val="tx1"/>
                </a:solidFill>
              </a:rPr>
              <a:t>Life insurance</a:t>
            </a:r>
            <a:endParaRPr lang="en-US" sz="2200" b="1" kern="1200" dirty="0">
              <a:solidFill>
                <a:schemeClr val="tx1"/>
              </a:solidFill>
            </a:endParaRPr>
          </a:p>
        </p:txBody>
      </p:sp>
      <p:sp>
        <p:nvSpPr>
          <p:cNvPr id="11" name="Freeform 10"/>
          <p:cNvSpPr/>
          <p:nvPr/>
        </p:nvSpPr>
        <p:spPr>
          <a:xfrm rot="1800000">
            <a:off x="6282875" y="4794242"/>
            <a:ext cx="966517" cy="0"/>
          </a:xfrm>
          <a:custGeom>
            <a:avLst/>
            <a:gdLst/>
            <a:ahLst/>
            <a:cxnLst/>
            <a:rect l="0" t="0" r="0" b="0"/>
            <a:pathLst>
              <a:path>
                <a:moveTo>
                  <a:pt x="0" y="0"/>
                </a:moveTo>
                <a:lnTo>
                  <a:pt x="447696" y="0"/>
                </a:lnTo>
              </a:path>
            </a:pathLst>
          </a:custGeom>
          <a:noFill/>
          <a:ln w="19050">
            <a:solidFill>
              <a:schemeClr val="accent6">
                <a:lumMod val="50000"/>
              </a:schemeClr>
            </a:solidFill>
          </a:ln>
          <a:scene3d>
            <a:camera prst="isometricOffAxis2Left" zoom="95000"/>
            <a:lightRig rig="flat" dir="t"/>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6999498" y="4453492"/>
            <a:ext cx="1763502" cy="1161771"/>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6">
              <a:lumMod val="60000"/>
              <a:lumOff val="40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16" tIns="80516" rIns="80516" bIns="80516" numCol="1" spcCol="1270" anchor="ctr" anchorCtr="0">
            <a:noAutofit/>
          </a:bodyPr>
          <a:lstStyle/>
          <a:p>
            <a:pPr lvl="0" algn="ctr" defTabSz="711200">
              <a:lnSpc>
                <a:spcPct val="90000"/>
              </a:lnSpc>
              <a:spcBef>
                <a:spcPct val="0"/>
              </a:spcBef>
              <a:spcAft>
                <a:spcPct val="35000"/>
              </a:spcAft>
            </a:pPr>
            <a:r>
              <a:rPr lang="en-US" sz="2200" b="1" dirty="0">
                <a:solidFill>
                  <a:schemeClr val="tx1"/>
                </a:solidFill>
              </a:rPr>
              <a:t>Group legal services</a:t>
            </a:r>
            <a:endParaRPr lang="en-US" sz="2200" b="1" kern="1200" dirty="0">
              <a:solidFill>
                <a:schemeClr val="tx1"/>
              </a:solidFill>
            </a:endParaRPr>
          </a:p>
        </p:txBody>
      </p:sp>
      <p:sp>
        <p:nvSpPr>
          <p:cNvPr id="13" name="Freeform 12"/>
          <p:cNvSpPr/>
          <p:nvPr/>
        </p:nvSpPr>
        <p:spPr>
          <a:xfrm rot="8813509">
            <a:off x="2714357" y="4553289"/>
            <a:ext cx="860715" cy="0"/>
          </a:xfrm>
          <a:custGeom>
            <a:avLst/>
            <a:gdLst/>
            <a:ahLst/>
            <a:cxnLst/>
            <a:rect l="0" t="0" r="0" b="0"/>
            <a:pathLst>
              <a:path>
                <a:moveTo>
                  <a:pt x="0" y="0"/>
                </a:moveTo>
                <a:lnTo>
                  <a:pt x="605186" y="0"/>
                </a:lnTo>
              </a:path>
            </a:pathLst>
          </a:custGeom>
          <a:noFill/>
          <a:ln w="19050">
            <a:solidFill>
              <a:schemeClr val="accent6">
                <a:lumMod val="50000"/>
              </a:schemeClr>
            </a:solidFill>
          </a:ln>
          <a:scene3d>
            <a:camera prst="isometricOffAxis2Left" zoom="95000"/>
            <a:lightRig rig="flat" dir="t"/>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927100" y="4429875"/>
            <a:ext cx="1763502" cy="1161771"/>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6">
              <a:lumMod val="60000"/>
              <a:lumOff val="40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516" tIns="80516" rIns="80516" bIns="80516" numCol="1" spcCol="1270" anchor="ctr" anchorCtr="0">
            <a:noAutofit/>
          </a:bodyPr>
          <a:lstStyle/>
          <a:p>
            <a:pPr lvl="0" algn="ctr" defTabSz="711200">
              <a:lnSpc>
                <a:spcPct val="90000"/>
              </a:lnSpc>
              <a:spcBef>
                <a:spcPct val="0"/>
              </a:spcBef>
              <a:spcAft>
                <a:spcPct val="35000"/>
              </a:spcAft>
            </a:pPr>
            <a:r>
              <a:rPr lang="en-US" sz="2200" b="1" dirty="0">
                <a:solidFill>
                  <a:schemeClr val="tx1"/>
                </a:solidFill>
              </a:rPr>
              <a:t>Dental coverage</a:t>
            </a:r>
            <a:endParaRPr lang="en-US" sz="2200" b="1" kern="1200" dirty="0">
              <a:solidFill>
                <a:schemeClr val="tx1"/>
              </a:solidFill>
            </a:endParaRPr>
          </a:p>
        </p:txBody>
      </p:sp>
      <p:sp>
        <p:nvSpPr>
          <p:cNvPr id="18" name="Freeform 17"/>
          <p:cNvSpPr/>
          <p:nvPr/>
        </p:nvSpPr>
        <p:spPr>
          <a:xfrm rot="12600000">
            <a:off x="2454314" y="3006692"/>
            <a:ext cx="966517" cy="0"/>
          </a:xfrm>
          <a:custGeom>
            <a:avLst/>
            <a:gdLst/>
            <a:ahLst/>
            <a:cxnLst/>
            <a:rect l="0" t="0" r="0" b="0"/>
            <a:pathLst>
              <a:path>
                <a:moveTo>
                  <a:pt x="0" y="0"/>
                </a:moveTo>
                <a:lnTo>
                  <a:pt x="447696" y="0"/>
                </a:lnTo>
              </a:path>
            </a:pathLst>
          </a:custGeom>
          <a:noFill/>
          <a:ln w="19050">
            <a:solidFill>
              <a:schemeClr val="accent6">
                <a:lumMod val="50000"/>
              </a:schemeClr>
            </a:solidFill>
          </a:ln>
          <a:scene3d>
            <a:camera prst="isometricOffAxis2Left" zoom="95000"/>
            <a:lightRig rig="flat" dir="t"/>
          </a:scene3d>
          <a:sp3d z="-40000" prstMaterial="matte"/>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929845" y="1968960"/>
            <a:ext cx="1763502" cy="1161771"/>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6">
              <a:lumMod val="60000"/>
              <a:lumOff val="40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7816" tIns="67816" rIns="67816" bIns="67816" numCol="1" spcCol="1270" anchor="ctr" anchorCtr="0">
            <a:noAutofit/>
          </a:bodyPr>
          <a:lstStyle/>
          <a:p>
            <a:pPr lvl="0" algn="ctr" defTabSz="488950">
              <a:lnSpc>
                <a:spcPct val="90000"/>
              </a:lnSpc>
              <a:spcBef>
                <a:spcPct val="0"/>
              </a:spcBef>
              <a:spcAft>
                <a:spcPct val="35000"/>
              </a:spcAft>
            </a:pPr>
            <a:r>
              <a:rPr lang="en-US" sz="2200" b="1" kern="1200" dirty="0">
                <a:solidFill>
                  <a:schemeClr val="tx1"/>
                </a:solidFill>
              </a:rPr>
              <a:t>Other benefits</a:t>
            </a:r>
          </a:p>
        </p:txBody>
      </p:sp>
      <p:cxnSp>
        <p:nvCxnSpPr>
          <p:cNvPr id="4" name="Straight Connector 3"/>
          <p:cNvCxnSpPr/>
          <p:nvPr/>
        </p:nvCxnSpPr>
        <p:spPr>
          <a:xfrm flipV="1">
            <a:off x="4846423" y="2349960"/>
            <a:ext cx="0" cy="35418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3951498" y="5543829"/>
            <a:ext cx="1763502" cy="1161771"/>
          </a:xfrm>
          <a:custGeom>
            <a:avLst/>
            <a:gdLst>
              <a:gd name="connsiteX0" fmla="*/ 0 w 816864"/>
              <a:gd name="connsiteY0" fmla="*/ 136147 h 816864"/>
              <a:gd name="connsiteX1" fmla="*/ 136147 w 816864"/>
              <a:gd name="connsiteY1" fmla="*/ 0 h 816864"/>
              <a:gd name="connsiteX2" fmla="*/ 680717 w 816864"/>
              <a:gd name="connsiteY2" fmla="*/ 0 h 816864"/>
              <a:gd name="connsiteX3" fmla="*/ 816864 w 816864"/>
              <a:gd name="connsiteY3" fmla="*/ 136147 h 816864"/>
              <a:gd name="connsiteX4" fmla="*/ 816864 w 816864"/>
              <a:gd name="connsiteY4" fmla="*/ 680717 h 816864"/>
              <a:gd name="connsiteX5" fmla="*/ 680717 w 816864"/>
              <a:gd name="connsiteY5" fmla="*/ 816864 h 816864"/>
              <a:gd name="connsiteX6" fmla="*/ 136147 w 816864"/>
              <a:gd name="connsiteY6" fmla="*/ 816864 h 816864"/>
              <a:gd name="connsiteX7" fmla="*/ 0 w 816864"/>
              <a:gd name="connsiteY7" fmla="*/ 680717 h 816864"/>
              <a:gd name="connsiteX8" fmla="*/ 0 w 816864"/>
              <a:gd name="connsiteY8" fmla="*/ 136147 h 816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864" h="816864">
                <a:moveTo>
                  <a:pt x="0" y="136147"/>
                </a:moveTo>
                <a:cubicBezTo>
                  <a:pt x="0" y="60955"/>
                  <a:pt x="60955" y="0"/>
                  <a:pt x="136147" y="0"/>
                </a:cubicBezTo>
                <a:lnTo>
                  <a:pt x="680717" y="0"/>
                </a:lnTo>
                <a:cubicBezTo>
                  <a:pt x="755909" y="0"/>
                  <a:pt x="816864" y="60955"/>
                  <a:pt x="816864" y="136147"/>
                </a:cubicBezTo>
                <a:lnTo>
                  <a:pt x="816864" y="680717"/>
                </a:lnTo>
                <a:cubicBezTo>
                  <a:pt x="816864" y="755909"/>
                  <a:pt x="755909" y="816864"/>
                  <a:pt x="680717" y="816864"/>
                </a:cubicBezTo>
                <a:lnTo>
                  <a:pt x="136147" y="816864"/>
                </a:lnTo>
                <a:cubicBezTo>
                  <a:pt x="60955" y="816864"/>
                  <a:pt x="0" y="755909"/>
                  <a:pt x="0" y="680717"/>
                </a:cubicBezTo>
                <a:lnTo>
                  <a:pt x="0" y="136147"/>
                </a:lnTo>
                <a:close/>
              </a:path>
            </a:pathLst>
          </a:custGeom>
          <a:solidFill>
            <a:schemeClr val="accent6">
              <a:lumMod val="60000"/>
              <a:lumOff val="40000"/>
            </a:schemeClr>
          </a:solidFill>
          <a:scene3d>
            <a:camera prst="isometricOffAxis2Left" zoom="95000"/>
            <a:lightRig rig="flat" dir="t"/>
          </a:scene3d>
          <a:sp3d extrusionH="381000" contourW="38100" prstMaterial="matte">
            <a:contourClr>
              <a:schemeClr val="lt1"/>
            </a:contourClr>
          </a:sp3d>
        </p:spPr>
        <p:style>
          <a:lnRef idx="0">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0356" tIns="70356" rIns="70356" bIns="70356" numCol="1" spcCol="1270" anchor="ctr" anchorCtr="0">
            <a:noAutofit/>
          </a:bodyPr>
          <a:lstStyle/>
          <a:p>
            <a:pPr lvl="0" algn="ctr" defTabSz="533400">
              <a:lnSpc>
                <a:spcPct val="90000"/>
              </a:lnSpc>
              <a:spcBef>
                <a:spcPct val="0"/>
              </a:spcBef>
              <a:spcAft>
                <a:spcPct val="35000"/>
              </a:spcAft>
            </a:pPr>
            <a:r>
              <a:rPr lang="en-US" sz="2200" b="1" dirty="0">
                <a:solidFill>
                  <a:schemeClr val="tx1"/>
                </a:solidFill>
              </a:rPr>
              <a:t>Health care benefits</a:t>
            </a:r>
            <a:endParaRPr lang="en-US" sz="2200" b="1" kern="1200" dirty="0">
              <a:solidFill>
                <a:schemeClr val="tx1"/>
              </a:solidFill>
            </a:endParaRPr>
          </a:p>
        </p:txBody>
      </p:sp>
      <p:cxnSp>
        <p:nvCxnSpPr>
          <p:cNvPr id="21" name="Straight Connector 20"/>
          <p:cNvCxnSpPr/>
          <p:nvPr/>
        </p:nvCxnSpPr>
        <p:spPr>
          <a:xfrm flipV="1">
            <a:off x="4844153" y="4903619"/>
            <a:ext cx="0" cy="354181"/>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28668CDB-55BD-EA49-9B91-D6407A9C8E3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76</a:t>
            </a:fld>
            <a:endParaRPr lang="en-US" dirty="0"/>
          </a:p>
        </p:txBody>
      </p:sp>
    </p:spTree>
    <p:extLst>
      <p:ext uri="{BB962C8B-B14F-4D97-AF65-F5344CB8AC3E}">
        <p14:creationId xmlns:p14="http://schemas.microsoft.com/office/powerpoint/2010/main" val="184587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p:stCondLst>
                              <p:cond delay="3500"/>
                            </p:stCondLst>
                            <p:childTnLst>
                              <p:par>
                                <p:cTn id="35" presetID="2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500"/>
                                        <p:tgtEl>
                                          <p:spTgt spid="21"/>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up)">
                                      <p:cBhvr>
                                        <p:cTn id="45" dur="500"/>
                                        <p:tgtEl>
                                          <p:spTgt spid="13"/>
                                        </p:tgtEl>
                                      </p:cBhvr>
                                    </p:animEffect>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5500"/>
                            </p:stCondLst>
                            <p:childTnLst>
                              <p:par>
                                <p:cTn id="51" presetID="2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right)">
                                      <p:cBhvr>
                                        <p:cTn id="53" dur="500"/>
                                        <p:tgtEl>
                                          <p:spTgt spid="18"/>
                                        </p:tgtEl>
                                      </p:cBhvr>
                                    </p:animEffect>
                                  </p:childTnLst>
                                </p:cTn>
                              </p:par>
                            </p:childTnLst>
                          </p:cTn>
                        </p:par>
                        <p:par>
                          <p:cTn id="54" fill="hold">
                            <p:stCondLst>
                              <p:cond delay="600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9" grpId="0" animBg="1"/>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Postretirement Benefits Other Than Pensions </a:t>
            </a:r>
            <a:r>
              <a:rPr lang="en-IN" sz="2400" dirty="0"/>
              <a:t>(continued)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15" name="Content Placeholder 4"/>
          <p:cNvSpPr>
            <a:spLocks noGrp="1"/>
          </p:cNvSpPr>
          <p:nvPr>
            <p:ph idx="1"/>
          </p:nvPr>
        </p:nvSpPr>
        <p:spPr>
          <a:xfrm>
            <a:off x="774700" y="1444626"/>
            <a:ext cx="8013600" cy="5057775"/>
          </a:xfrm>
          <a:ln>
            <a:noFill/>
          </a:ln>
        </p:spPr>
        <p:txBody>
          <a:bodyPr>
            <a:normAutofit/>
          </a:bodyPr>
          <a:lstStyle/>
          <a:p>
            <a:pPr marL="0" indent="0">
              <a:buNone/>
            </a:pPr>
            <a:endParaRPr lang="en-IN" dirty="0"/>
          </a:p>
          <a:p>
            <a:endParaRPr lang="en-IN" dirty="0"/>
          </a:p>
          <a:p>
            <a:endParaRPr lang="en-IN" dirty="0"/>
          </a:p>
          <a:p>
            <a:endParaRPr lang="en-IN" dirty="0"/>
          </a:p>
          <a:p>
            <a:pPr marL="0" indent="0">
              <a:buNone/>
            </a:pPr>
            <a:endParaRPr lang="en-IN" dirty="0"/>
          </a:p>
        </p:txBody>
      </p:sp>
      <p:sp>
        <p:nvSpPr>
          <p:cNvPr id="2" name="Rectangle 1"/>
          <p:cNvSpPr/>
          <p:nvPr/>
        </p:nvSpPr>
        <p:spPr>
          <a:xfrm>
            <a:off x="838200" y="1903175"/>
            <a:ext cx="8077200" cy="1384995"/>
          </a:xfrm>
          <a:prstGeom prst="rect">
            <a:avLst/>
          </a:prstGeom>
          <a:solidFill>
            <a:schemeClr val="accent5">
              <a:lumMod val="20000"/>
              <a:lumOff val="80000"/>
            </a:schemeClr>
          </a:solidFill>
          <a:ln w="19050">
            <a:solidFill>
              <a:srgbClr val="376092"/>
            </a:solidFill>
          </a:ln>
        </p:spPr>
        <p:txBody>
          <a:bodyPr wrap="square">
            <a:spAutoFit/>
          </a:bodyPr>
          <a:lstStyle/>
          <a:p>
            <a:r>
              <a:rPr lang="en-IN" sz="2800" dirty="0"/>
              <a:t>Expected future health care costs for retirees must be recognized as an expense over the </a:t>
            </a:r>
            <a:r>
              <a:rPr lang="en-IN" sz="2800" b="1" dirty="0">
                <a:solidFill>
                  <a:srgbClr val="C00000"/>
                </a:solidFill>
              </a:rPr>
              <a:t>years necessary for employees to become entitled to the benefits</a:t>
            </a:r>
          </a:p>
        </p:txBody>
      </p:sp>
      <p:sp>
        <p:nvSpPr>
          <p:cNvPr id="10" name="Rectangle 9"/>
          <p:cNvSpPr/>
          <p:nvPr/>
        </p:nvSpPr>
        <p:spPr>
          <a:xfrm>
            <a:off x="1676400" y="3743980"/>
            <a:ext cx="2126979" cy="523220"/>
          </a:xfrm>
          <a:prstGeom prst="rect">
            <a:avLst/>
          </a:prstGeom>
          <a:ln w="19050">
            <a:solidFill>
              <a:srgbClr val="C00000"/>
            </a:solidFill>
          </a:ln>
        </p:spPr>
        <p:txBody>
          <a:bodyPr wrap="square">
            <a:spAutoFit/>
          </a:bodyPr>
          <a:lstStyle/>
          <a:p>
            <a:pPr algn="ctr"/>
            <a:r>
              <a:rPr lang="en-US" sz="2800" dirty="0"/>
              <a:t>Accrual basis</a:t>
            </a:r>
            <a:endParaRPr lang="en-IN" sz="2800" dirty="0"/>
          </a:p>
        </p:txBody>
      </p:sp>
      <p:cxnSp>
        <p:nvCxnSpPr>
          <p:cNvPr id="11" name="Straight Arrow Connector 10"/>
          <p:cNvCxnSpPr/>
          <p:nvPr/>
        </p:nvCxnSpPr>
        <p:spPr>
          <a:xfrm>
            <a:off x="1981200" y="3286780"/>
            <a:ext cx="0" cy="457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DBFFFBF3-141D-4E4F-A5BF-7902A195A4DA}"/>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77</a:t>
            </a:fld>
            <a:endParaRPr lang="en-US" dirty="0"/>
          </a:p>
        </p:txBody>
      </p:sp>
    </p:spTree>
    <p:extLst>
      <p:ext uri="{BB962C8B-B14F-4D97-AF65-F5344CB8AC3E}">
        <p14:creationId xmlns:p14="http://schemas.microsoft.com/office/powerpoint/2010/main" val="203503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Postretirement Benefits Other Than Pensions </a:t>
            </a:r>
            <a:r>
              <a:rPr lang="en-IN" sz="2400" dirty="0"/>
              <a:t>(concluded)</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2" name="Rectangle 1"/>
          <p:cNvSpPr/>
          <p:nvPr/>
        </p:nvSpPr>
        <p:spPr>
          <a:xfrm>
            <a:off x="864394" y="1524000"/>
            <a:ext cx="7936706" cy="769441"/>
          </a:xfrm>
          <a:prstGeom prst="rect">
            <a:avLst/>
          </a:prstGeom>
          <a:solidFill>
            <a:schemeClr val="tx2">
              <a:lumMod val="20000"/>
              <a:lumOff val="80000"/>
            </a:schemeClr>
          </a:solidFill>
          <a:ln w="19050">
            <a:solidFill>
              <a:schemeClr val="tx2">
                <a:lumMod val="60000"/>
                <a:lumOff val="40000"/>
              </a:schemeClr>
            </a:solidFill>
          </a:ln>
          <a:effectLst>
            <a:softEdge rad="31750"/>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IN" sz="2200" dirty="0"/>
              <a:t>Accounting for postretirement benefits is similar in most respects to accounting </a:t>
            </a:r>
            <a:r>
              <a:rPr lang="en-US" sz="2200" dirty="0"/>
              <a:t>for pension benefits</a:t>
            </a:r>
          </a:p>
        </p:txBody>
      </p:sp>
      <p:sp>
        <p:nvSpPr>
          <p:cNvPr id="3" name="Down Arrow 2"/>
          <p:cNvSpPr/>
          <p:nvPr/>
        </p:nvSpPr>
        <p:spPr>
          <a:xfrm>
            <a:off x="3819192" y="2286000"/>
            <a:ext cx="2027110" cy="1005840"/>
          </a:xfrm>
          <a:prstGeom prst="downArrow">
            <a:avLst/>
          </a:prstGeom>
          <a:solidFill>
            <a:schemeClr val="tx2">
              <a:lumMod val="20000"/>
              <a:lumOff val="80000"/>
            </a:schemeClr>
          </a:solidFill>
          <a:ln w="19050">
            <a:solidFill>
              <a:schemeClr val="tx2">
                <a:lumMod val="60000"/>
                <a:lumOff val="40000"/>
              </a:schemeClr>
            </a:solidFill>
          </a:ln>
          <a:effectLst>
            <a:softEdge rad="31750"/>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200" dirty="0"/>
          </a:p>
        </p:txBody>
      </p:sp>
      <p:sp>
        <p:nvSpPr>
          <p:cNvPr id="9" name="Rectangle 8"/>
          <p:cNvSpPr/>
          <p:nvPr/>
        </p:nvSpPr>
        <p:spPr>
          <a:xfrm>
            <a:off x="864394" y="3244096"/>
            <a:ext cx="7936706" cy="430887"/>
          </a:xfrm>
          <a:prstGeom prst="rect">
            <a:avLst/>
          </a:prstGeom>
          <a:solidFill>
            <a:schemeClr val="tx2">
              <a:lumMod val="20000"/>
              <a:lumOff val="80000"/>
            </a:schemeClr>
          </a:solidFill>
          <a:ln w="19050">
            <a:solidFill>
              <a:schemeClr val="tx2">
                <a:lumMod val="60000"/>
                <a:lumOff val="40000"/>
              </a:schemeClr>
            </a:solidFill>
          </a:ln>
          <a:effectLst>
            <a:softEdge rad="31750"/>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IN" sz="2200" dirty="0"/>
              <a:t>Two forms of benefits are fundamentally similar</a:t>
            </a:r>
          </a:p>
        </p:txBody>
      </p:sp>
      <p:sp>
        <p:nvSpPr>
          <p:cNvPr id="10" name="Rectangle 9"/>
          <p:cNvSpPr/>
          <p:nvPr/>
        </p:nvSpPr>
        <p:spPr>
          <a:xfrm>
            <a:off x="1511300" y="4116050"/>
            <a:ext cx="3042666" cy="1446550"/>
          </a:xfrm>
          <a:prstGeom prst="rect">
            <a:avLst/>
          </a:prstGeom>
          <a:solidFill>
            <a:schemeClr val="tx2">
              <a:lumMod val="20000"/>
              <a:lumOff val="80000"/>
            </a:schemeClr>
          </a:solidFill>
          <a:ln w="19050">
            <a:solidFill>
              <a:schemeClr val="tx2">
                <a:lumMod val="60000"/>
                <a:lumOff val="40000"/>
              </a:schemeClr>
            </a:solidFill>
          </a:ln>
          <a:effectLst>
            <a:softEdge rad="31750"/>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IN" sz="2200" dirty="0"/>
              <a:t>Form of </a:t>
            </a:r>
            <a:r>
              <a:rPr lang="en-IN" sz="2200" b="1" dirty="0">
                <a:solidFill>
                  <a:srgbClr val="C00000"/>
                </a:solidFill>
              </a:rPr>
              <a:t>deferred compensation </a:t>
            </a:r>
            <a:r>
              <a:rPr lang="en-IN" sz="2200" dirty="0"/>
              <a:t>earned during the employee’s service life</a:t>
            </a:r>
          </a:p>
        </p:txBody>
      </p:sp>
      <p:sp>
        <p:nvSpPr>
          <p:cNvPr id="11" name="Rectangle 10"/>
          <p:cNvSpPr/>
          <p:nvPr/>
        </p:nvSpPr>
        <p:spPr>
          <a:xfrm>
            <a:off x="5174234" y="4115137"/>
            <a:ext cx="3042666" cy="1446550"/>
          </a:xfrm>
          <a:prstGeom prst="rect">
            <a:avLst/>
          </a:prstGeom>
          <a:solidFill>
            <a:schemeClr val="tx2">
              <a:lumMod val="20000"/>
              <a:lumOff val="80000"/>
            </a:schemeClr>
          </a:solidFill>
          <a:ln w="19050">
            <a:solidFill>
              <a:schemeClr val="tx2">
                <a:lumMod val="60000"/>
                <a:lumOff val="40000"/>
              </a:schemeClr>
            </a:solidFill>
          </a:ln>
          <a:effectLst>
            <a:softEdge rad="31750"/>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IN" sz="2200" dirty="0"/>
              <a:t>Estimated as the </a:t>
            </a:r>
            <a:r>
              <a:rPr lang="en-IN" sz="2200" b="1" dirty="0">
                <a:solidFill>
                  <a:srgbClr val="C00000"/>
                </a:solidFill>
              </a:rPr>
              <a:t>present value of the cost of providing the expected future benefits</a:t>
            </a:r>
          </a:p>
        </p:txBody>
      </p:sp>
      <p:cxnSp>
        <p:nvCxnSpPr>
          <p:cNvPr id="8" name="Straight Connector 7"/>
          <p:cNvCxnSpPr/>
          <p:nvPr/>
        </p:nvCxnSpPr>
        <p:spPr>
          <a:xfrm flipH="1">
            <a:off x="3032633" y="3662283"/>
            <a:ext cx="1800114" cy="415667"/>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32747" y="3662283"/>
            <a:ext cx="1862820" cy="414754"/>
          </a:xfrm>
          <a:prstGeom prst="line">
            <a:avLst/>
          </a:prstGeom>
          <a:ln w="19050">
            <a:solidFill>
              <a:srgbClr val="37609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780320FC-7ACD-5648-B40B-B32626CFD6CB}"/>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78</a:t>
            </a:fld>
            <a:endParaRPr lang="en-US" dirty="0"/>
          </a:p>
        </p:txBody>
      </p:sp>
    </p:spTree>
    <p:extLst>
      <p:ext uri="{BB962C8B-B14F-4D97-AF65-F5344CB8AC3E}">
        <p14:creationId xmlns:p14="http://schemas.microsoft.com/office/powerpoint/2010/main" val="1493985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1"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 Disclosures—General Motors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6" name="Rectangle 5">
            <a:extLst>
              <a:ext uri="{FF2B5EF4-FFF2-40B4-BE49-F238E27FC236}">
                <a16:creationId xmlns:a16="http://schemas.microsoft.com/office/drawing/2014/main" id="{9E54E582-D02C-42A9-9800-CF896A6E826C}"/>
              </a:ext>
            </a:extLst>
          </p:cNvPr>
          <p:cNvSpPr/>
          <p:nvPr/>
        </p:nvSpPr>
        <p:spPr>
          <a:xfrm>
            <a:off x="4848434" y="2046064"/>
            <a:ext cx="10753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a16="http://schemas.microsoft.com/office/drawing/2014/main" id="{8AFF4AD3-5BD3-49DF-915A-825AC8B2FF07}"/>
              </a:ext>
            </a:extLst>
          </p:cNvPr>
          <p:cNvSpPr/>
          <p:nvPr/>
        </p:nvSpPr>
        <p:spPr>
          <a:xfrm flipV="1">
            <a:off x="655684" y="1600200"/>
            <a:ext cx="8381999" cy="2369405"/>
          </a:xfrm>
          <a:prstGeom prst="round2DiagRect">
            <a:avLst/>
          </a:prstGeom>
          <a:solidFill>
            <a:srgbClr val="CEE2ED"/>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91947D89-7E25-44A6-AF31-6090E17C0BDB}"/>
              </a:ext>
            </a:extLst>
          </p:cNvPr>
          <p:cNvGraphicFramePr>
            <a:graphicFrameLocks noGrp="1"/>
          </p:cNvGraphicFramePr>
          <p:nvPr>
            <p:extLst>
              <p:ext uri="{D42A27DB-BD31-4B8C-83A1-F6EECF244321}">
                <p14:modId xmlns:p14="http://schemas.microsoft.com/office/powerpoint/2010/main" val="4018864308"/>
              </p:ext>
            </p:extLst>
          </p:nvPr>
        </p:nvGraphicFramePr>
        <p:xfrm>
          <a:off x="912186" y="1808327"/>
          <a:ext cx="7810537" cy="1932679"/>
        </p:xfrm>
        <a:graphic>
          <a:graphicData uri="http://schemas.openxmlformats.org/drawingml/2006/table">
            <a:tbl>
              <a:tblPr/>
              <a:tblGrid>
                <a:gridCol w="7810537">
                  <a:extLst>
                    <a:ext uri="{9D8B030D-6E8A-4147-A177-3AD203B41FA5}">
                      <a16:colId xmlns:a16="http://schemas.microsoft.com/office/drawing/2014/main" val="1444258599"/>
                    </a:ext>
                  </a:extLst>
                </a:gridCol>
              </a:tblGrid>
              <a:tr h="1932679">
                <a:tc>
                  <a:txBody>
                    <a:bodyPr/>
                    <a:lstStyle/>
                    <a:p>
                      <a:r>
                        <a:rPr lang="en-US" sz="1800" b="1" i="0" u="none" strike="noStrike" kern="1200" baseline="0" dirty="0">
                          <a:solidFill>
                            <a:schemeClr val="tx1"/>
                          </a:solidFill>
                          <a:latin typeface="+mn-lt"/>
                          <a:ea typeface="+mn-ea"/>
                          <a:cs typeface="+mn-cs"/>
                        </a:rPr>
                        <a:t>Note 5: Other Postretirement Benefits (in part) </a:t>
                      </a:r>
                      <a:r>
                        <a:rPr lang="en-US" sz="1800" b="0" i="0" u="none" strike="noStrike" kern="1200" baseline="0" dirty="0">
                          <a:solidFill>
                            <a:schemeClr val="tx1"/>
                          </a:solidFill>
                          <a:latin typeface="+mn-lt"/>
                          <a:ea typeface="+mn-ea"/>
                          <a:cs typeface="+mn-cs"/>
                        </a:rPr>
                        <a:t>	</a:t>
                      </a:r>
                    </a:p>
                    <a:p>
                      <a:r>
                        <a:rPr lang="en-US" sz="1800" b="0" i="0" u="none" strike="noStrike" kern="1200" baseline="0" dirty="0">
                          <a:solidFill>
                            <a:schemeClr val="tx1"/>
                          </a:solidFill>
                          <a:latin typeface="+mn-lt"/>
                          <a:ea typeface="+mn-ea"/>
                          <a:cs typeface="+mn-cs"/>
                        </a:rPr>
                        <a:t>The Corporation and certain of its domestic subsidiaries maintain hourly and salaried benefit plans that provide postretirement medical, dental, vision, and life insurance to retirees and eligible dependents. . . . [GAAP] requires that the cost of such benefits be recognized in the financial statements during the period employees provide service to the Corporation. 	</a:t>
                      </a:r>
                    </a:p>
                  </a:txBody>
                  <a:tcPr>
                    <a:lnL>
                      <a:noFill/>
                    </a:lnL>
                    <a:lnR>
                      <a:noFill/>
                    </a:lnR>
                    <a:lnT>
                      <a:noFill/>
                    </a:lnT>
                    <a:lnB>
                      <a:noFill/>
                    </a:lnB>
                    <a:solidFill>
                      <a:srgbClr val="CEE2ED"/>
                    </a:solidFill>
                  </a:tcPr>
                </a:tc>
                <a:extLst>
                  <a:ext uri="{0D108BD9-81ED-4DB2-BD59-A6C34878D82A}">
                    <a16:rowId xmlns:a16="http://schemas.microsoft.com/office/drawing/2014/main" val="1248734162"/>
                  </a:ext>
                </a:extLst>
              </a:tr>
            </a:tbl>
          </a:graphicData>
        </a:graphic>
      </p:graphicFrame>
      <p:sp>
        <p:nvSpPr>
          <p:cNvPr id="10" name="Slide Number Placeholder 5">
            <a:extLst>
              <a:ext uri="{FF2B5EF4-FFF2-40B4-BE49-F238E27FC236}">
                <a16:creationId xmlns:a16="http://schemas.microsoft.com/office/drawing/2014/main" id="{D4E95816-E9E3-A843-97F8-71C9854FAC1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79</a:t>
            </a:fld>
            <a:endParaRPr lang="en-US" dirty="0"/>
          </a:p>
        </p:txBody>
      </p:sp>
    </p:spTree>
    <p:extLst>
      <p:ext uri="{BB962C8B-B14F-4D97-AF65-F5344CB8AC3E}">
        <p14:creationId xmlns:p14="http://schemas.microsoft.com/office/powerpoint/2010/main" val="3716492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505200"/>
            <a:ext cx="8305800" cy="1371600"/>
          </a:xfrm>
          <a:prstGeom prst="rect">
            <a:avLst/>
          </a:prstGeom>
          <a:solidFill>
            <a:srgbClr val="FFFAB0"/>
          </a:solidFill>
          <a:ln>
            <a:solidFill>
              <a:srgbClr val="F7964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57" name="Title 1"/>
          <p:cNvSpPr>
            <a:spLocks noGrp="1"/>
          </p:cNvSpPr>
          <p:nvPr>
            <p:ph type="title"/>
          </p:nvPr>
        </p:nvSpPr>
        <p:spPr>
          <a:xfrm>
            <a:off x="761999" y="0"/>
            <a:ext cx="8382000" cy="1444625"/>
          </a:xfrm>
        </p:spPr>
        <p:txBody>
          <a:bodyPr>
            <a:normAutofit/>
          </a:bodyPr>
          <a:lstStyle/>
          <a:p>
            <a:r>
              <a:rPr lang="en-US" dirty="0"/>
              <a:t>Accounting for a Defined Contribution Plan</a:t>
            </a:r>
            <a:endParaRPr lang="en-IN" dirty="0"/>
          </a:p>
        </p:txBody>
      </p:sp>
      <p:sp>
        <p:nvSpPr>
          <p:cNvPr id="5" name="Content Placeholder 4"/>
          <p:cNvSpPr>
            <a:spLocks noGrp="1"/>
          </p:cNvSpPr>
          <p:nvPr>
            <p:ph idx="1"/>
          </p:nvPr>
        </p:nvSpPr>
        <p:spPr/>
        <p:txBody>
          <a:bodyPr/>
          <a:lstStyle/>
          <a:p>
            <a:pPr lvl="1"/>
            <a:endParaRPr lang="en-IN" dirty="0"/>
          </a:p>
          <a:p>
            <a:pPr lvl="1"/>
            <a:endParaRPr lang="en-IN" dirty="0"/>
          </a:p>
          <a:p>
            <a:pPr lvl="1"/>
            <a:endParaRPr lang="en-IN" dirty="0"/>
          </a:p>
          <a:p>
            <a:pPr lvl="1"/>
            <a:endParaRPr lang="en-IN" dirty="0"/>
          </a:p>
          <a:p>
            <a:pPr marL="0" indent="0">
              <a:buNone/>
            </a:pPr>
            <a:endParaRPr lang="en-IN" dirty="0"/>
          </a:p>
          <a:p>
            <a:endParaRPr lang="en-IN" dirty="0"/>
          </a:p>
          <a:p>
            <a:endParaRPr lang="en-IN" dirty="0"/>
          </a:p>
          <a:p>
            <a:endParaRPr lang="en-IN" dirty="0"/>
          </a:p>
          <a:p>
            <a:r>
              <a:rPr lang="en-IN" sz="2600" dirty="0"/>
              <a:t>No additional liability is created</a:t>
            </a:r>
          </a:p>
        </p:txBody>
      </p:sp>
      <p:sp>
        <p:nvSpPr>
          <p:cNvPr id="15"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2" name="TextBox 1"/>
          <p:cNvSpPr txBox="1"/>
          <p:nvPr/>
        </p:nvSpPr>
        <p:spPr>
          <a:xfrm>
            <a:off x="723900" y="1447800"/>
            <a:ext cx="8298180" cy="2092881"/>
          </a:xfrm>
          <a:prstGeom prst="rect">
            <a:avLst/>
          </a:prstGeom>
          <a:noFill/>
        </p:spPr>
        <p:txBody>
          <a:bodyPr wrap="square" rtlCol="0">
            <a:spAutoFit/>
          </a:bodyPr>
          <a:lstStyle/>
          <a:p>
            <a:r>
              <a:rPr lang="en-IN" sz="2600" dirty="0"/>
              <a:t>Suppose a plan promises an annual contribution equal to 3% of an employee’s salary.  If an employee’s salary amounts to $110,000 in a particular year, the employer would simply recognize </a:t>
            </a:r>
            <a:r>
              <a:rPr lang="en-IN" sz="2600" b="1" dirty="0">
                <a:solidFill>
                  <a:srgbClr val="C00000"/>
                </a:solidFill>
              </a:rPr>
              <a:t>pension expense</a:t>
            </a:r>
            <a:r>
              <a:rPr lang="en-IN" sz="2600" dirty="0"/>
              <a:t> for the amount of the contribution. </a:t>
            </a:r>
            <a:endParaRPr lang="en-US" sz="2600" dirty="0"/>
          </a:p>
        </p:txBody>
      </p:sp>
      <p:sp>
        <p:nvSpPr>
          <p:cNvPr id="39" name="TextBox 38"/>
          <p:cNvSpPr txBox="1"/>
          <p:nvPr/>
        </p:nvSpPr>
        <p:spPr>
          <a:xfrm>
            <a:off x="766812" y="3930116"/>
            <a:ext cx="3944887" cy="461665"/>
          </a:xfrm>
          <a:prstGeom prst="rect">
            <a:avLst/>
          </a:prstGeom>
          <a:noFill/>
        </p:spPr>
        <p:txBody>
          <a:bodyPr wrap="square" rtlCol="0">
            <a:spAutoFit/>
          </a:bodyPr>
          <a:lstStyle/>
          <a:p>
            <a:r>
              <a:rPr lang="en-IN" sz="2400" dirty="0">
                <a:latin typeface="+mn-lt"/>
              </a:rPr>
              <a:t>Pension expense</a:t>
            </a:r>
          </a:p>
        </p:txBody>
      </p:sp>
      <p:sp>
        <p:nvSpPr>
          <p:cNvPr id="40" name="TextBox 39"/>
          <p:cNvSpPr txBox="1"/>
          <p:nvPr/>
        </p:nvSpPr>
        <p:spPr>
          <a:xfrm>
            <a:off x="6341826" y="3919230"/>
            <a:ext cx="1243502" cy="461665"/>
          </a:xfrm>
          <a:prstGeom prst="rect">
            <a:avLst/>
          </a:prstGeom>
          <a:noFill/>
        </p:spPr>
        <p:txBody>
          <a:bodyPr wrap="square" rtlCol="0">
            <a:spAutoFit/>
          </a:bodyPr>
          <a:lstStyle/>
          <a:p>
            <a:pPr algn="r"/>
            <a:r>
              <a:rPr lang="en-IN" sz="2400" dirty="0">
                <a:latin typeface="+mn-lt"/>
              </a:rPr>
              <a:t>3,300</a:t>
            </a:r>
          </a:p>
        </p:txBody>
      </p:sp>
      <p:sp>
        <p:nvSpPr>
          <p:cNvPr id="41" name="TextBox 40"/>
          <p:cNvSpPr txBox="1"/>
          <p:nvPr/>
        </p:nvSpPr>
        <p:spPr>
          <a:xfrm>
            <a:off x="755706" y="4301226"/>
            <a:ext cx="5632393" cy="461665"/>
          </a:xfrm>
          <a:prstGeom prst="rect">
            <a:avLst/>
          </a:prstGeom>
          <a:noFill/>
        </p:spPr>
        <p:txBody>
          <a:bodyPr wrap="square" rtlCol="0">
            <a:spAutoFit/>
          </a:bodyPr>
          <a:lstStyle/>
          <a:p>
            <a:r>
              <a:rPr lang="en-IN" sz="2400" dirty="0"/>
              <a:t>	Cash ($110,000 × 3%)</a:t>
            </a:r>
            <a:endParaRPr lang="en-IN" sz="2400" dirty="0">
              <a:latin typeface="+mn-lt"/>
            </a:endParaRPr>
          </a:p>
        </p:txBody>
      </p:sp>
      <p:sp>
        <p:nvSpPr>
          <p:cNvPr id="42" name="TextBox 41"/>
          <p:cNvSpPr txBox="1"/>
          <p:nvPr/>
        </p:nvSpPr>
        <p:spPr>
          <a:xfrm>
            <a:off x="7542121" y="4288347"/>
            <a:ext cx="1235661" cy="461665"/>
          </a:xfrm>
          <a:prstGeom prst="rect">
            <a:avLst/>
          </a:prstGeom>
          <a:noFill/>
        </p:spPr>
        <p:txBody>
          <a:bodyPr wrap="square" rtlCol="0">
            <a:spAutoFit/>
          </a:bodyPr>
          <a:lstStyle/>
          <a:p>
            <a:pPr algn="r"/>
            <a:r>
              <a:rPr lang="en-IN" sz="2400" dirty="0">
                <a:latin typeface="+mn-lt"/>
              </a:rPr>
              <a:t>3,300</a:t>
            </a:r>
          </a:p>
        </p:txBody>
      </p:sp>
      <p:sp>
        <p:nvSpPr>
          <p:cNvPr id="44" name="TextBox 43"/>
          <p:cNvSpPr txBox="1"/>
          <p:nvPr/>
        </p:nvSpPr>
        <p:spPr>
          <a:xfrm>
            <a:off x="2677953" y="3487430"/>
            <a:ext cx="1902236" cy="461665"/>
          </a:xfrm>
          <a:prstGeom prst="rect">
            <a:avLst/>
          </a:prstGeom>
          <a:noFill/>
        </p:spPr>
        <p:txBody>
          <a:bodyPr wrap="square" rtlCol="0">
            <a:spAutoFit/>
          </a:bodyPr>
          <a:lstStyle/>
          <a:p>
            <a:pPr algn="ctr"/>
            <a:r>
              <a:rPr lang="en-US" sz="2400" b="1" dirty="0">
                <a:latin typeface="+mn-lt"/>
                <a:cs typeface="Arial" panose="020B0604020202020204" pitchFamily="34" charset="0"/>
              </a:rPr>
              <a:t>Journal Entry</a:t>
            </a:r>
          </a:p>
        </p:txBody>
      </p:sp>
      <p:cxnSp>
        <p:nvCxnSpPr>
          <p:cNvPr id="45" name="Straight Connector 44"/>
          <p:cNvCxnSpPr/>
          <p:nvPr/>
        </p:nvCxnSpPr>
        <p:spPr>
          <a:xfrm>
            <a:off x="743618" y="3917217"/>
            <a:ext cx="82231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672025" y="3487430"/>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Debit</a:t>
            </a:r>
          </a:p>
        </p:txBody>
      </p:sp>
      <p:sp>
        <p:nvSpPr>
          <p:cNvPr id="47" name="TextBox 46"/>
          <p:cNvSpPr txBox="1"/>
          <p:nvPr/>
        </p:nvSpPr>
        <p:spPr>
          <a:xfrm>
            <a:off x="7846795" y="3487430"/>
            <a:ext cx="976147" cy="461665"/>
          </a:xfrm>
          <a:prstGeom prst="rect">
            <a:avLst/>
          </a:prstGeom>
          <a:noFill/>
        </p:spPr>
        <p:txBody>
          <a:bodyPr wrap="square" rtlCol="0">
            <a:spAutoFit/>
          </a:bodyPr>
          <a:lstStyle/>
          <a:p>
            <a:pPr algn="ctr"/>
            <a:r>
              <a:rPr lang="en-US" sz="2400" b="1" dirty="0">
                <a:latin typeface="+mn-lt"/>
                <a:cs typeface="Arial" panose="020B0604020202020204" pitchFamily="34" charset="0"/>
              </a:rPr>
              <a:t>Credit</a:t>
            </a:r>
          </a:p>
        </p:txBody>
      </p:sp>
      <p:sp>
        <p:nvSpPr>
          <p:cNvPr id="16" name="Slide Number Placeholder 5">
            <a:extLst>
              <a:ext uri="{FF2B5EF4-FFF2-40B4-BE49-F238E27FC236}">
                <a16:creationId xmlns:a16="http://schemas.microsoft.com/office/drawing/2014/main" id="{776C044F-A0E2-AC44-84C8-0DF0A8E3688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8</a:t>
            </a:fld>
            <a:endParaRPr lang="en-US" dirty="0"/>
          </a:p>
        </p:txBody>
      </p:sp>
    </p:spTree>
    <p:extLst>
      <p:ext uri="{BB962C8B-B14F-4D97-AF65-F5344CB8AC3E}">
        <p14:creationId xmlns:p14="http://schemas.microsoft.com/office/powerpoint/2010/main" val="38188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10"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p:bldP spid="40" grpId="0"/>
      <p:bldP spid="41" grpId="0"/>
      <p:bldP spid="42" grpId="0"/>
      <p:bldP spid="44" grpId="0"/>
      <p:bldP spid="46" grpId="0"/>
      <p:bldP spid="4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4"/>
          <p:cNvSpPr>
            <a:spLocks noGrp="1"/>
          </p:cNvSpPr>
          <p:nvPr>
            <p:ph idx="1"/>
          </p:nvPr>
        </p:nvSpPr>
        <p:spPr>
          <a:xfrm>
            <a:off x="774700" y="1444626"/>
            <a:ext cx="8013600" cy="5057775"/>
          </a:xfrm>
        </p:spPr>
        <p:txBody>
          <a:bodyPr>
            <a:normAutofit/>
          </a:bodyPr>
          <a:lstStyle/>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Eligibility usually is based on age and/or years of service</a:t>
            </a:r>
            <a:endParaRPr lang="en-IN" b="1" dirty="0">
              <a:solidFill>
                <a:srgbClr val="006600"/>
              </a:solidFill>
            </a:endParaRPr>
          </a:p>
        </p:txBody>
      </p:sp>
      <p:sp>
        <p:nvSpPr>
          <p:cNvPr id="19457" name="Title 1"/>
          <p:cNvSpPr>
            <a:spLocks noGrp="1"/>
          </p:cNvSpPr>
          <p:nvPr>
            <p:ph type="title"/>
          </p:nvPr>
        </p:nvSpPr>
        <p:spPr>
          <a:xfrm>
            <a:off x="761999" y="1"/>
            <a:ext cx="8382000" cy="1295400"/>
          </a:xfrm>
        </p:spPr>
        <p:txBody>
          <a:bodyPr>
            <a:noAutofit/>
          </a:bodyPr>
          <a:lstStyle/>
          <a:p>
            <a:r>
              <a:rPr lang="en-IN" dirty="0"/>
              <a:t>What is a Postretirement Benefit Plan?</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2" name="Rounded Rectangle 1"/>
          <p:cNvSpPr/>
          <p:nvPr/>
        </p:nvSpPr>
        <p:spPr>
          <a:xfrm>
            <a:off x="2410833" y="1092200"/>
            <a:ext cx="4866267" cy="473142"/>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Important to differentiate between</a:t>
            </a:r>
          </a:p>
        </p:txBody>
      </p:sp>
      <p:sp>
        <p:nvSpPr>
          <p:cNvPr id="3" name="Rounded Rectangle 2"/>
          <p:cNvSpPr/>
          <p:nvPr/>
        </p:nvSpPr>
        <p:spPr>
          <a:xfrm>
            <a:off x="1379034" y="2021432"/>
            <a:ext cx="3129466" cy="1214936"/>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rPr>
              <a:t>Retiree health care benefits</a:t>
            </a:r>
          </a:p>
        </p:txBody>
      </p:sp>
      <p:sp>
        <p:nvSpPr>
          <p:cNvPr id="8" name="Rounded Rectangle 7"/>
          <p:cNvSpPr/>
          <p:nvPr/>
        </p:nvSpPr>
        <p:spPr>
          <a:xfrm>
            <a:off x="5189034" y="2021432"/>
            <a:ext cx="3129466" cy="1214937"/>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solidFill>
                  <a:schemeClr val="tx1"/>
                </a:solidFill>
              </a:rPr>
              <a:t>Health care benefits during an employee’s working years</a:t>
            </a:r>
          </a:p>
        </p:txBody>
      </p:sp>
      <p:cxnSp>
        <p:nvCxnSpPr>
          <p:cNvPr id="5" name="Straight Connector 4"/>
          <p:cNvCxnSpPr/>
          <p:nvPr/>
        </p:nvCxnSpPr>
        <p:spPr>
          <a:xfrm flipH="1">
            <a:off x="2943767" y="1501842"/>
            <a:ext cx="1900200" cy="55769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43967" y="1501842"/>
            <a:ext cx="1909800" cy="557690"/>
          </a:xfrm>
          <a:prstGeom prst="line">
            <a:avLst/>
          </a:prstGeom>
          <a:ln w="381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379034" y="3866560"/>
            <a:ext cx="3129466" cy="1575981"/>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solidFill>
                  <a:schemeClr val="tx1"/>
                </a:solidFill>
              </a:rPr>
              <a:t>Benefits continue into retirement</a:t>
            </a:r>
            <a:endParaRPr lang="en-US" sz="2200" dirty="0">
              <a:solidFill>
                <a:schemeClr val="tx1"/>
              </a:solidFill>
            </a:endParaRPr>
          </a:p>
        </p:txBody>
      </p:sp>
      <p:sp>
        <p:nvSpPr>
          <p:cNvPr id="13" name="Rounded Rectangle 12"/>
          <p:cNvSpPr/>
          <p:nvPr/>
        </p:nvSpPr>
        <p:spPr>
          <a:xfrm>
            <a:off x="5189034" y="3866560"/>
            <a:ext cx="3129466" cy="1575981"/>
          </a:xfrm>
          <a:prstGeom prst="roundRect">
            <a:avLst/>
          </a:prstGeom>
          <a:solidFill>
            <a:schemeClr val="accent3">
              <a:lumMod val="40000"/>
              <a:lumOff val="60000"/>
            </a:schemeClr>
          </a:solidFill>
          <a:ln>
            <a:solidFill>
              <a:schemeClr val="accent3">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200" dirty="0">
                <a:solidFill>
                  <a:schemeClr val="tx1"/>
                </a:solidFill>
              </a:rPr>
              <a:t>Benefits are simply part of the annual compensation expense</a:t>
            </a:r>
            <a:endParaRPr lang="en-US" sz="2200" dirty="0">
              <a:solidFill>
                <a:schemeClr val="tx1"/>
              </a:solidFill>
            </a:endParaRPr>
          </a:p>
        </p:txBody>
      </p:sp>
      <p:sp>
        <p:nvSpPr>
          <p:cNvPr id="12" name="Down Arrow 11"/>
          <p:cNvSpPr/>
          <p:nvPr/>
        </p:nvSpPr>
        <p:spPr>
          <a:xfrm>
            <a:off x="2743200" y="3349862"/>
            <a:ext cx="457200" cy="469900"/>
          </a:xfrm>
          <a:prstGeom prst="downArrow">
            <a:avLst/>
          </a:prstGeom>
          <a:solidFill>
            <a:schemeClr val="accent3">
              <a:lumMod val="40000"/>
              <a:lumOff val="60000"/>
            </a:schemeClr>
          </a:solidFill>
          <a:ln>
            <a:solidFill>
              <a:schemeClr val="accent3">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Down Arrow 14"/>
          <p:cNvSpPr/>
          <p:nvPr/>
        </p:nvSpPr>
        <p:spPr>
          <a:xfrm>
            <a:off x="6525167" y="3349862"/>
            <a:ext cx="457200" cy="469900"/>
          </a:xfrm>
          <a:prstGeom prst="downArrow">
            <a:avLst/>
          </a:prstGeom>
          <a:solidFill>
            <a:schemeClr val="accent3">
              <a:lumMod val="40000"/>
              <a:lumOff val="60000"/>
            </a:schemeClr>
          </a:solidFill>
          <a:ln>
            <a:solidFill>
              <a:schemeClr val="accent3">
                <a:lumMod val="60000"/>
                <a:lumOff val="40000"/>
              </a:schemeClr>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Slide Number Placeholder 5">
            <a:extLst>
              <a:ext uri="{FF2B5EF4-FFF2-40B4-BE49-F238E27FC236}">
                <a16:creationId xmlns:a16="http://schemas.microsoft.com/office/drawing/2014/main" id="{FC7CEA63-1875-B84F-B75C-8FF88AE47B0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80</a:t>
            </a:fld>
            <a:endParaRPr lang="en-US" dirty="0"/>
          </a:p>
        </p:txBody>
      </p:sp>
    </p:spTree>
    <p:extLst>
      <p:ext uri="{BB962C8B-B14F-4D97-AF65-F5344CB8AC3E}">
        <p14:creationId xmlns:p14="http://schemas.microsoft.com/office/powerpoint/2010/main" val="202744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xEl>
                                              <p:pRg st="8" end="8"/>
                                            </p:txEl>
                                          </p:spTgt>
                                        </p:tgtEl>
                                        <p:attrNameLst>
                                          <p:attrName>style.visibility</p:attrName>
                                        </p:attrNameLst>
                                      </p:cBhvr>
                                      <p:to>
                                        <p:strVal val="visible"/>
                                      </p:to>
                                    </p:set>
                                    <p:animEffect transition="in" filter="fade">
                                      <p:cBhvr>
                                        <p:cTn id="44"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11" grpId="0" animBg="1"/>
      <p:bldP spid="13" grpId="0" animBg="1"/>
      <p:bldP spid="12" grpId="0" animBg="1"/>
      <p:bldP spid="15"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76200"/>
            <a:ext cx="8382000" cy="1444625"/>
          </a:xfrm>
        </p:spPr>
        <p:txBody>
          <a:bodyPr>
            <a:noAutofit/>
          </a:bodyPr>
          <a:lstStyle/>
          <a:p>
            <a:r>
              <a:rPr lang="en-US" dirty="0"/>
              <a:t>Postretirement Health Benefits and Pension Benefits Compared</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6" name="Content Placeholder 4"/>
          <p:cNvSpPr txBox="1">
            <a:spLocks/>
          </p:cNvSpPr>
          <p:nvPr/>
        </p:nvSpPr>
        <p:spPr bwMode="auto">
          <a:xfrm>
            <a:off x="761306" y="1495425"/>
            <a:ext cx="8013600" cy="5057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Retiree health benefits differ fundamentally from pension benefits in some important respects: </a:t>
            </a:r>
          </a:p>
          <a:p>
            <a:pPr marL="400050" indent="-400050">
              <a:buFont typeface="+mj-lt"/>
              <a:buAutoNum type="arabicPeriod"/>
            </a:pPr>
            <a:r>
              <a:rPr lang="en-US" sz="2400" dirty="0"/>
              <a:t>The amount of </a:t>
            </a:r>
            <a:r>
              <a:rPr lang="en-US" sz="2400" i="1" dirty="0"/>
              <a:t>pension </a:t>
            </a:r>
            <a:r>
              <a:rPr lang="en-US" sz="2400" dirty="0"/>
              <a:t>benefits generally is based on the number of years an employee works for the company.</a:t>
            </a:r>
          </a:p>
          <a:p>
            <a:pPr marL="400050" indent="-400050">
              <a:buFont typeface="+mj-lt"/>
              <a:buAutoNum type="arabicPeriod"/>
            </a:pPr>
            <a:r>
              <a:rPr lang="en-US" sz="2400" dirty="0"/>
              <a:t>Although coverage might be identical, the cost of providing the coverage might vary significantly from retiree to retiree and from year to year because of differing medical needs. </a:t>
            </a:r>
          </a:p>
          <a:p>
            <a:pPr marL="400050" indent="-400050">
              <a:buFont typeface="+mj-lt"/>
              <a:buAutoNum type="arabicPeriod"/>
            </a:pPr>
            <a:r>
              <a:rPr lang="en-US" sz="2400" dirty="0"/>
              <a:t>Postretirement health care plans often require the retiree to share in the cost of coverage through monthly contribution payments. </a:t>
            </a:r>
          </a:p>
          <a:p>
            <a:pPr marL="400050" indent="-400050">
              <a:buFont typeface="+mj-lt"/>
              <a:buAutoNum type="arabicPeriod"/>
            </a:pPr>
            <a:r>
              <a:rPr lang="en-US" sz="2400" dirty="0"/>
              <a:t>Coverage often is provided to spouses and eligible dependents. </a:t>
            </a:r>
            <a:endParaRPr lang="en-IN" sz="7200" dirty="0"/>
          </a:p>
          <a:p>
            <a:pPr marL="0" indent="0">
              <a:buNone/>
            </a:pPr>
            <a:endParaRPr lang="en-IN" sz="2400" dirty="0"/>
          </a:p>
        </p:txBody>
      </p:sp>
      <p:sp>
        <p:nvSpPr>
          <p:cNvPr id="5" name="Slide Number Placeholder 5">
            <a:extLst>
              <a:ext uri="{FF2B5EF4-FFF2-40B4-BE49-F238E27FC236}">
                <a16:creationId xmlns:a16="http://schemas.microsoft.com/office/drawing/2014/main" id="{86E1F774-CF7B-2843-8E64-65BCF0F3969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81</a:t>
            </a:fld>
            <a:endParaRPr lang="en-US" dirty="0"/>
          </a:p>
        </p:txBody>
      </p:sp>
    </p:spTree>
    <p:extLst>
      <p:ext uri="{BB962C8B-B14F-4D97-AF65-F5344CB8AC3E}">
        <p14:creationId xmlns:p14="http://schemas.microsoft.com/office/powerpoint/2010/main" val="1088151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76200"/>
            <a:ext cx="8382000" cy="1444625"/>
          </a:xfrm>
        </p:spPr>
        <p:txBody>
          <a:bodyPr>
            <a:noAutofit/>
          </a:bodyPr>
          <a:lstStyle/>
          <a:p>
            <a:r>
              <a:rPr lang="en-IN" dirty="0"/>
              <a:t>Estimating the Net Cost of Benefits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6" name="Content Placeholder 4"/>
          <p:cNvSpPr txBox="1">
            <a:spLocks/>
          </p:cNvSpPr>
          <p:nvPr/>
        </p:nvSpPr>
        <p:spPr bwMode="auto">
          <a:xfrm>
            <a:off x="761306" y="1495425"/>
            <a:ext cx="8013600" cy="5057775"/>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N" sz="2400" dirty="0"/>
          </a:p>
          <a:p>
            <a:endParaRPr lang="en-IN" sz="2400" dirty="0"/>
          </a:p>
          <a:p>
            <a:endParaRPr lang="en-IN" sz="2400" dirty="0"/>
          </a:p>
          <a:p>
            <a:r>
              <a:rPr lang="en-IN" sz="2400" dirty="0"/>
              <a:t>Many of the assumptions needed to estimate postretirement health care benefits are the same as those needed to estimate pension benefits:</a:t>
            </a:r>
          </a:p>
          <a:p>
            <a:pPr lvl="1">
              <a:buFont typeface="Lucida Grande"/>
              <a:buChar char="–"/>
            </a:pPr>
            <a:r>
              <a:rPr lang="en-US" sz="2200" dirty="0"/>
              <a:t>A discount rate</a:t>
            </a:r>
          </a:p>
          <a:p>
            <a:pPr lvl="1">
              <a:buFont typeface="Lucida Grande"/>
              <a:buChar char="–"/>
            </a:pPr>
            <a:r>
              <a:rPr lang="en-IN" sz="2200" dirty="0"/>
              <a:t>Expected return on plan assets (if the plan is funded)</a:t>
            </a:r>
          </a:p>
          <a:p>
            <a:pPr lvl="1">
              <a:buFont typeface="Lucida Grande"/>
              <a:buChar char="–"/>
            </a:pPr>
            <a:r>
              <a:rPr lang="en-US" sz="2200" dirty="0"/>
              <a:t>Employee turnover</a:t>
            </a:r>
          </a:p>
          <a:p>
            <a:pPr lvl="1">
              <a:buFont typeface="Lucida Grande"/>
              <a:buChar char="–"/>
            </a:pPr>
            <a:r>
              <a:rPr lang="en-US" sz="2200" dirty="0"/>
              <a:t>Expected retirement age</a:t>
            </a:r>
          </a:p>
          <a:p>
            <a:pPr lvl="1">
              <a:buFont typeface="Lucida Grande"/>
              <a:buChar char="–"/>
            </a:pPr>
            <a:r>
              <a:rPr lang="en-IN" sz="2200" dirty="0"/>
              <a:t>Expected compensation increases (if the plan is pay-related)</a:t>
            </a:r>
          </a:p>
          <a:p>
            <a:pPr lvl="1">
              <a:buFont typeface="Lucida Grande"/>
              <a:buChar char="–"/>
            </a:pPr>
            <a:r>
              <a:rPr lang="en-US" sz="2200" dirty="0"/>
              <a:t>Expected age of death</a:t>
            </a:r>
          </a:p>
          <a:p>
            <a:pPr lvl="1">
              <a:buFont typeface="Lucida Grande"/>
              <a:buChar char="–"/>
            </a:pPr>
            <a:r>
              <a:rPr lang="en-IN" sz="2200" dirty="0"/>
              <a:t>Number and ages of beneficiaries and dependents</a:t>
            </a:r>
            <a:endParaRPr lang="en-IN" sz="2200" b="1" dirty="0">
              <a:solidFill>
                <a:srgbClr val="006600"/>
              </a:solidFill>
            </a:endParaRPr>
          </a:p>
        </p:txBody>
      </p:sp>
      <p:pic>
        <p:nvPicPr>
          <p:cNvPr id="9218"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2319" t="3745" r="1621" b="22108"/>
          <a:stretch/>
        </p:blipFill>
        <p:spPr bwMode="auto">
          <a:xfrm>
            <a:off x="646543" y="1219200"/>
            <a:ext cx="8497457" cy="1524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 name="Slide Number Placeholder 5">
            <a:extLst>
              <a:ext uri="{FF2B5EF4-FFF2-40B4-BE49-F238E27FC236}">
                <a16:creationId xmlns:a16="http://schemas.microsoft.com/office/drawing/2014/main" id="{24C86096-8926-9440-A6CB-F4D017571CB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82</a:t>
            </a:fld>
            <a:endParaRPr lang="en-US" dirty="0"/>
          </a:p>
        </p:txBody>
      </p:sp>
    </p:spTree>
    <p:extLst>
      <p:ext uri="{BB962C8B-B14F-4D97-AF65-F5344CB8AC3E}">
        <p14:creationId xmlns:p14="http://schemas.microsoft.com/office/powerpoint/2010/main" val="142418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fade">
                                      <p:cBhvr>
                                        <p:cTn id="16" dur="500"/>
                                        <p:tgtEl>
                                          <p:spTgt spid="6">
                                            <p:txEl>
                                              <p:pRg st="4" end="4"/>
                                            </p:tx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500"/>
                                        <p:tgtEl>
                                          <p:spTgt spid="6">
                                            <p:txEl>
                                              <p:pRg st="5" end="5"/>
                                            </p:txEl>
                                          </p:spTgt>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fade">
                                      <p:cBhvr>
                                        <p:cTn id="24" dur="500"/>
                                        <p:tgtEl>
                                          <p:spTgt spid="6">
                                            <p:txEl>
                                              <p:pRg st="6" end="6"/>
                                            </p:txEl>
                                          </p:spTgt>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fade">
                                      <p:cBhvr>
                                        <p:cTn id="28" dur="500"/>
                                        <p:tgtEl>
                                          <p:spTgt spid="6">
                                            <p:txEl>
                                              <p:pRg st="7" end="7"/>
                                            </p:txEl>
                                          </p:spTgt>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Effect transition="in" filter="fade">
                                      <p:cBhvr>
                                        <p:cTn id="32" dur="500"/>
                                        <p:tgtEl>
                                          <p:spTgt spid="6">
                                            <p:txEl>
                                              <p:pRg st="8" end="8"/>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Effect transition="in" filter="fade">
                                      <p:cBhvr>
                                        <p:cTn id="36" dur="500"/>
                                        <p:tgtEl>
                                          <p:spTgt spid="6">
                                            <p:txEl>
                                              <p:pRg st="9" end="9"/>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6">
                                            <p:txEl>
                                              <p:pRg st="10" end="10"/>
                                            </p:txEl>
                                          </p:spTgt>
                                        </p:tgtEl>
                                        <p:attrNameLst>
                                          <p:attrName>style.visibility</p:attrName>
                                        </p:attrNameLst>
                                      </p:cBhvr>
                                      <p:to>
                                        <p:strVal val="visible"/>
                                      </p:to>
                                    </p:set>
                                    <p:animEffect transition="in" filter="fade">
                                      <p:cBhvr>
                                        <p:cTn id="40"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Estimating the Net Cost of Benefits </a:t>
            </a:r>
            <a:r>
              <a:rPr lang="en-IN" sz="2400" dirty="0"/>
              <a:t>(continued)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LO17-9</a:t>
            </a:r>
          </a:p>
        </p:txBody>
      </p:sp>
      <p:sp>
        <p:nvSpPr>
          <p:cNvPr id="2" name="Content Placeholder 1"/>
          <p:cNvSpPr>
            <a:spLocks noGrp="1"/>
          </p:cNvSpPr>
          <p:nvPr>
            <p:ph idx="1"/>
          </p:nvPr>
        </p:nvSpPr>
        <p:spPr/>
        <p:txBody>
          <a:bodyPr/>
          <a:lstStyle/>
          <a:p>
            <a:r>
              <a:rPr lang="en-IN" dirty="0"/>
              <a:t>Additional assumptions become necessary as a result of differences between pension plans and other postretirement benefit plans. They are:</a:t>
            </a:r>
          </a:p>
          <a:p>
            <a:pPr marL="800100" lvl="1" indent="-342900">
              <a:buFont typeface="Lucida Grande"/>
              <a:buChar char="–"/>
            </a:pPr>
            <a:r>
              <a:rPr lang="en-IN" sz="2600" dirty="0"/>
              <a:t>Current cost of providing health care benefits at each age that participants might receive benefits</a:t>
            </a:r>
          </a:p>
          <a:p>
            <a:pPr marL="800100" lvl="1" indent="-342900">
              <a:buFont typeface="Lucida Grande"/>
              <a:buChar char="–"/>
            </a:pPr>
            <a:r>
              <a:rPr lang="en-IN" sz="2600" dirty="0"/>
              <a:t>Demographic characteristics of plan participants</a:t>
            </a:r>
          </a:p>
          <a:p>
            <a:pPr marL="800100" lvl="1" indent="-342900">
              <a:buFont typeface="Lucida Grande"/>
              <a:buChar char="–"/>
            </a:pPr>
            <a:r>
              <a:rPr lang="en-IN" sz="2600" dirty="0"/>
              <a:t>Benefit coverage provided by Medicare, other insurance, or other sources</a:t>
            </a:r>
          </a:p>
          <a:p>
            <a:pPr marL="800100" lvl="1" indent="-342900">
              <a:buFont typeface="Lucida Grande"/>
              <a:buChar char="–"/>
            </a:pPr>
            <a:r>
              <a:rPr lang="en-IN" sz="2600" dirty="0"/>
              <a:t>Expected health care cost trend rate</a:t>
            </a:r>
            <a:endParaRPr lang="en-US" sz="2600" dirty="0"/>
          </a:p>
        </p:txBody>
      </p:sp>
      <p:sp>
        <p:nvSpPr>
          <p:cNvPr id="5" name="Slide Number Placeholder 5">
            <a:extLst>
              <a:ext uri="{FF2B5EF4-FFF2-40B4-BE49-F238E27FC236}">
                <a16:creationId xmlns:a16="http://schemas.microsoft.com/office/drawing/2014/main" id="{23392183-8B6C-6943-8B9B-E129139A14D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83</a:t>
            </a:fld>
            <a:endParaRPr lang="en-US" dirty="0"/>
          </a:p>
        </p:txBody>
      </p:sp>
    </p:spTree>
    <p:extLst>
      <p:ext uri="{BB962C8B-B14F-4D97-AF65-F5344CB8AC3E}">
        <p14:creationId xmlns:p14="http://schemas.microsoft.com/office/powerpoint/2010/main" val="338519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500"/>
                                        <p:tgtEl>
                                          <p:spTgt spid="2">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US" dirty="0"/>
              <a:t>Postretirement Benefit Obligation</a:t>
            </a:r>
            <a:endParaRPr lang="en-IN" dirty="0"/>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LO17-10</a:t>
            </a:r>
          </a:p>
        </p:txBody>
      </p:sp>
      <p:sp>
        <p:nvSpPr>
          <p:cNvPr id="2" name="Content Placeholder 1"/>
          <p:cNvSpPr>
            <a:spLocks noGrp="1"/>
          </p:cNvSpPr>
          <p:nvPr>
            <p:ph idx="1"/>
          </p:nvPr>
        </p:nvSpPr>
        <p:spPr>
          <a:xfrm>
            <a:off x="761999" y="1444626"/>
            <a:ext cx="8013600" cy="5413374"/>
          </a:xfrm>
        </p:spPr>
        <p:txBody>
          <a:bodyPr>
            <a:normAutofit/>
          </a:bodyPr>
          <a:lstStyle/>
          <a:p>
            <a:r>
              <a:rPr lang="en-IN" sz="2600" dirty="0"/>
              <a:t>The Postretirement Benefit Obligation is the </a:t>
            </a:r>
            <a:r>
              <a:rPr lang="en-IN" sz="2600" b="1" dirty="0">
                <a:solidFill>
                  <a:srgbClr val="C00000"/>
                </a:solidFill>
              </a:rPr>
              <a:t>discounted present value of the benefits during retirement</a:t>
            </a:r>
          </a:p>
          <a:p>
            <a:r>
              <a:rPr lang="en-US" sz="2600" dirty="0"/>
              <a:t>There are two related obligation amounts:</a:t>
            </a:r>
            <a:endParaRPr lang="en-IN" sz="2600" b="1" dirty="0">
              <a:solidFill>
                <a:srgbClr val="C00000"/>
              </a:solidFill>
            </a:endParaRPr>
          </a:p>
          <a:p>
            <a:pPr marL="0" indent="0">
              <a:buNone/>
            </a:pPr>
            <a:endParaRPr lang="en-IN" sz="2600" b="1" dirty="0"/>
          </a:p>
          <a:p>
            <a:pPr marL="0" indent="0">
              <a:buNone/>
            </a:pPr>
            <a:endParaRPr lang="en-IN" sz="2600" dirty="0"/>
          </a:p>
          <a:p>
            <a:endParaRPr lang="en-IN" sz="2600" dirty="0"/>
          </a:p>
          <a:p>
            <a:endParaRPr lang="en-IN" sz="2600" dirty="0"/>
          </a:p>
          <a:p>
            <a:endParaRPr lang="en-US" sz="2600" dirty="0"/>
          </a:p>
          <a:p>
            <a:r>
              <a:rPr lang="en-US" sz="2600" dirty="0"/>
              <a:t>APBO is reported in the balance sheet only to the extent that it exceeds plan assets</a:t>
            </a:r>
          </a:p>
        </p:txBody>
      </p:sp>
      <p:sp>
        <p:nvSpPr>
          <p:cNvPr id="6" name="Rectangle 5">
            <a:extLst>
              <a:ext uri="{FF2B5EF4-FFF2-40B4-BE49-F238E27FC236}">
                <a16:creationId xmlns:a16="http://schemas.microsoft.com/office/drawing/2014/main" id="{941D04D3-EA18-4A91-818A-9AC6F05F6A84}"/>
              </a:ext>
            </a:extLst>
          </p:cNvPr>
          <p:cNvSpPr/>
          <p:nvPr/>
        </p:nvSpPr>
        <p:spPr>
          <a:xfrm>
            <a:off x="4774448" y="3417665"/>
            <a:ext cx="107532"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Diagonal Corners Rounded 7">
            <a:extLst>
              <a:ext uri="{FF2B5EF4-FFF2-40B4-BE49-F238E27FC236}">
                <a16:creationId xmlns:a16="http://schemas.microsoft.com/office/drawing/2014/main" id="{ED20FA92-0D5E-4551-AA9B-8681A0FB5105}"/>
              </a:ext>
            </a:extLst>
          </p:cNvPr>
          <p:cNvSpPr/>
          <p:nvPr/>
        </p:nvSpPr>
        <p:spPr>
          <a:xfrm flipV="1">
            <a:off x="581698" y="2971800"/>
            <a:ext cx="8381999" cy="1808327"/>
          </a:xfrm>
          <a:prstGeom prst="round2DiagRect">
            <a:avLst/>
          </a:prstGeom>
          <a:solidFill>
            <a:srgbClr val="CEE2ED"/>
          </a:solidFill>
          <a:ln w="38100">
            <a:solidFill>
              <a:schemeClr val="accent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9" name="Table 8">
            <a:extLst>
              <a:ext uri="{FF2B5EF4-FFF2-40B4-BE49-F238E27FC236}">
                <a16:creationId xmlns:a16="http://schemas.microsoft.com/office/drawing/2014/main" id="{565B01CB-F11A-45F3-8E48-76171D63449A}"/>
              </a:ext>
            </a:extLst>
          </p:cNvPr>
          <p:cNvGraphicFramePr>
            <a:graphicFrameLocks noGrp="1"/>
          </p:cNvGraphicFramePr>
          <p:nvPr>
            <p:extLst>
              <p:ext uri="{D42A27DB-BD31-4B8C-83A1-F6EECF244321}">
                <p14:modId xmlns:p14="http://schemas.microsoft.com/office/powerpoint/2010/main" val="195139879"/>
              </p:ext>
            </p:extLst>
          </p:nvPr>
        </p:nvGraphicFramePr>
        <p:xfrm>
          <a:off x="838200" y="3179929"/>
          <a:ext cx="7810537" cy="1524000"/>
        </p:xfrm>
        <a:graphic>
          <a:graphicData uri="http://schemas.openxmlformats.org/drawingml/2006/table">
            <a:tbl>
              <a:tblPr/>
              <a:tblGrid>
                <a:gridCol w="7810537">
                  <a:extLst>
                    <a:ext uri="{9D8B030D-6E8A-4147-A177-3AD203B41FA5}">
                      <a16:colId xmlns:a16="http://schemas.microsoft.com/office/drawing/2014/main" val="1444258599"/>
                    </a:ext>
                  </a:extLst>
                </a:gridCol>
              </a:tblGrid>
              <a:tr h="1524000">
                <a:tc>
                  <a:txBody>
                    <a:bodyPr/>
                    <a:lstStyle/>
                    <a:p>
                      <a:r>
                        <a:rPr lang="en-US" sz="1800" b="0" i="0" u="none" strike="noStrike" kern="1200" baseline="0" dirty="0">
                          <a:solidFill>
                            <a:schemeClr val="tx1"/>
                          </a:solidFill>
                          <a:latin typeface="+mn-lt"/>
                          <a:ea typeface="+mn-ea"/>
                          <a:cs typeface="+mn-cs"/>
                        </a:rPr>
                        <a:t>1. </a:t>
                      </a:r>
                      <a:r>
                        <a:rPr lang="en-US" sz="1800" b="1" i="0" u="none" strike="noStrike" kern="1200" baseline="0" dirty="0">
                          <a:solidFill>
                            <a:schemeClr val="tx1"/>
                          </a:solidFill>
                          <a:latin typeface="+mn-lt"/>
                          <a:ea typeface="+mn-ea"/>
                          <a:cs typeface="+mn-cs"/>
                        </a:rPr>
                        <a:t>Expected postretirement benefit obligation (EPBO): </a:t>
                      </a:r>
                      <a:r>
                        <a:rPr lang="en-US" sz="1800" b="0" i="0" u="none" strike="noStrike" kern="1200" baseline="0" dirty="0">
                          <a:solidFill>
                            <a:schemeClr val="tx1"/>
                          </a:solidFill>
                          <a:latin typeface="+mn-lt"/>
                          <a:ea typeface="+mn-ea"/>
                          <a:cs typeface="+mn-cs"/>
                        </a:rPr>
                        <a:t>The actuary’s estimate of the total postretirement benefits (at their discounted present value) expected to be received by plan participants. </a:t>
                      </a:r>
                    </a:p>
                    <a:p>
                      <a:r>
                        <a:rPr lang="en-US" sz="1800" b="0" i="0" u="none" strike="noStrike" kern="1200" baseline="0" dirty="0">
                          <a:solidFill>
                            <a:schemeClr val="tx1"/>
                          </a:solidFill>
                          <a:latin typeface="+mn-lt"/>
                          <a:ea typeface="+mn-ea"/>
                          <a:cs typeface="+mn-cs"/>
                        </a:rPr>
                        <a:t>2. </a:t>
                      </a:r>
                      <a:r>
                        <a:rPr lang="en-US" sz="1800" b="1" i="0" u="none" strike="noStrike" kern="1200" baseline="0" dirty="0">
                          <a:solidFill>
                            <a:schemeClr val="tx1"/>
                          </a:solidFill>
                          <a:latin typeface="+mn-lt"/>
                          <a:ea typeface="+mn-ea"/>
                          <a:cs typeface="+mn-cs"/>
                        </a:rPr>
                        <a:t>Accumulated postretirement benefit obligation (APBO): </a:t>
                      </a:r>
                      <a:r>
                        <a:rPr lang="en-US" sz="1800" b="0" i="0" u="none" strike="noStrike" kern="1200" baseline="0" dirty="0">
                          <a:solidFill>
                            <a:schemeClr val="tx1"/>
                          </a:solidFill>
                          <a:latin typeface="+mn-lt"/>
                          <a:ea typeface="+mn-ea"/>
                          <a:cs typeface="+mn-cs"/>
                        </a:rPr>
                        <a:t>The portion of the EPBO attributed to employee service to date.	</a:t>
                      </a:r>
                    </a:p>
                  </a:txBody>
                  <a:tcPr>
                    <a:lnL>
                      <a:noFill/>
                    </a:lnL>
                    <a:lnR>
                      <a:noFill/>
                    </a:lnR>
                    <a:lnT>
                      <a:noFill/>
                    </a:lnT>
                    <a:lnB>
                      <a:noFill/>
                    </a:lnB>
                    <a:solidFill>
                      <a:srgbClr val="CEE2ED"/>
                    </a:solidFill>
                  </a:tcPr>
                </a:tc>
                <a:extLst>
                  <a:ext uri="{0D108BD9-81ED-4DB2-BD59-A6C34878D82A}">
                    <a16:rowId xmlns:a16="http://schemas.microsoft.com/office/drawing/2014/main" val="1248734162"/>
                  </a:ext>
                </a:extLst>
              </a:tr>
            </a:tbl>
          </a:graphicData>
        </a:graphic>
      </p:graphicFrame>
      <p:sp>
        <p:nvSpPr>
          <p:cNvPr id="10" name="Slide Number Placeholder 5">
            <a:extLst>
              <a:ext uri="{FF2B5EF4-FFF2-40B4-BE49-F238E27FC236}">
                <a16:creationId xmlns:a16="http://schemas.microsoft.com/office/drawing/2014/main" id="{011CC2F9-62BA-8043-ADEE-E172D4792815}"/>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84</a:t>
            </a:fld>
            <a:endParaRPr lang="en-US" dirty="0"/>
          </a:p>
        </p:txBody>
      </p:sp>
    </p:spTree>
    <p:extLst>
      <p:ext uri="{BB962C8B-B14F-4D97-AF65-F5344CB8AC3E}">
        <p14:creationId xmlns:p14="http://schemas.microsoft.com/office/powerpoint/2010/main" val="323002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xEl>
                                              <p:pRg st="7" end="7"/>
                                            </p:txEl>
                                          </p:spTgt>
                                        </p:tgtEl>
                                        <p:attrNameLst>
                                          <p:attrName>style.visibility</p:attrName>
                                        </p:attrNameLst>
                                      </p:cBhvr>
                                      <p:to>
                                        <p:strVal val="visible"/>
                                      </p:to>
                                    </p:set>
                                    <p:animEffect transition="in" filter="fade">
                                      <p:cBhvr>
                                        <p:cTn id="1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Measuring the Obligation</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LO17-10</a:t>
            </a:r>
          </a:p>
        </p:txBody>
      </p:sp>
      <p:sp>
        <p:nvSpPr>
          <p:cNvPr id="2" name="Content Placeholder 1"/>
          <p:cNvSpPr>
            <a:spLocks noGrp="1"/>
          </p:cNvSpPr>
          <p:nvPr>
            <p:ph idx="1"/>
          </p:nvPr>
        </p:nvSpPr>
        <p:spPr/>
        <p:txBody>
          <a:bodyPr>
            <a:normAutofit/>
          </a:bodyPr>
          <a:lstStyle/>
          <a:p>
            <a:pPr marL="0" indent="0">
              <a:buNone/>
            </a:pPr>
            <a:r>
              <a:rPr lang="en-IN" dirty="0"/>
              <a:t>The net cost of providing health care benefits to </a:t>
            </a:r>
            <a:r>
              <a:rPr lang="en-US" dirty="0"/>
              <a:t>Jessica Farrow (our illustration employee from earlier in the chapter) during her retirement years has a present value of $10,842 as of the end of 2019. If the benefits (and therefore the costs) relate to an </a:t>
            </a:r>
            <a:r>
              <a:rPr lang="en-US" b="1" dirty="0">
                <a:solidFill>
                  <a:srgbClr val="C00000"/>
                </a:solidFill>
              </a:rPr>
              <a:t>estimated 35 years of service </a:t>
            </a:r>
            <a:r>
              <a:rPr lang="en-US" dirty="0"/>
              <a:t>and </a:t>
            </a:r>
            <a:r>
              <a:rPr lang="en-US" b="1" dirty="0">
                <a:solidFill>
                  <a:srgbClr val="C00000"/>
                </a:solidFill>
              </a:rPr>
              <a:t>10</a:t>
            </a:r>
            <a:r>
              <a:rPr lang="en-US" dirty="0">
                <a:solidFill>
                  <a:srgbClr val="C00000"/>
                </a:solidFill>
              </a:rPr>
              <a:t> </a:t>
            </a:r>
            <a:r>
              <a:rPr lang="en-US" dirty="0"/>
              <a:t>of those years have been completed, the APBO would be</a:t>
            </a:r>
            <a:endParaRPr lang="en-IN" dirty="0"/>
          </a:p>
          <a:p>
            <a:pPr marL="514350" indent="-514350">
              <a:buAutoNum type="arabicParenR"/>
            </a:pPr>
            <a:endParaRPr lang="en-IN" dirty="0"/>
          </a:p>
          <a:p>
            <a:pPr marL="514350" indent="-514350">
              <a:buAutoNum type="arabicParenR"/>
            </a:pPr>
            <a:endParaRPr lang="en-IN" dirty="0"/>
          </a:p>
          <a:p>
            <a:pPr marL="514350" indent="-514350">
              <a:buNone/>
            </a:pPr>
            <a:endParaRPr lang="en-IN" dirty="0"/>
          </a:p>
          <a:p>
            <a:pPr marL="514350" indent="-514350">
              <a:buAutoNum type="arabicParenR"/>
            </a:pPr>
            <a:endParaRPr lang="en-IN" dirty="0"/>
          </a:p>
          <a:p>
            <a:pPr marL="0" indent="0">
              <a:buNone/>
            </a:pPr>
            <a:endParaRPr lang="en-US" dirty="0"/>
          </a:p>
          <a:p>
            <a:pPr marL="0" indent="0">
              <a:buNone/>
            </a:pPr>
            <a:endParaRPr lang="en-IN" dirty="0"/>
          </a:p>
          <a:p>
            <a:pPr marL="514350" indent="-514350">
              <a:buAutoNum type="arabicParenR"/>
            </a:pPr>
            <a:endParaRPr lang="en-IN" dirty="0"/>
          </a:p>
          <a:p>
            <a:pPr marL="514350" indent="-514350">
              <a:buAutoNum type="arabicParenR"/>
            </a:pPr>
            <a:endParaRPr lang="en-IN" dirty="0"/>
          </a:p>
          <a:p>
            <a:pPr marL="514350" indent="-514350">
              <a:buNone/>
            </a:pPr>
            <a:endParaRPr lang="en-IN" dirty="0"/>
          </a:p>
          <a:p>
            <a:pPr marL="514350" indent="-514350">
              <a:buAutoNum type="arabicParenR"/>
            </a:pPr>
            <a:endParaRPr lang="en-IN" dirty="0"/>
          </a:p>
          <a:p>
            <a:pPr marL="0" indent="0">
              <a:buNone/>
            </a:pPr>
            <a:endParaRPr lang="en-US" dirty="0"/>
          </a:p>
          <a:p>
            <a:pPr marL="0" indent="0">
              <a:buNone/>
            </a:pPr>
            <a:endParaRPr lang="en-US" dirty="0"/>
          </a:p>
        </p:txBody>
      </p:sp>
      <p:sp>
        <p:nvSpPr>
          <p:cNvPr id="8" name="TextBox 7"/>
          <p:cNvSpPr txBox="1"/>
          <p:nvPr/>
        </p:nvSpPr>
        <p:spPr>
          <a:xfrm>
            <a:off x="1047750" y="4894243"/>
            <a:ext cx="2514600" cy="954107"/>
          </a:xfrm>
          <a:prstGeom prst="rect">
            <a:avLst/>
          </a:prstGeom>
          <a:noFill/>
        </p:spPr>
        <p:txBody>
          <a:bodyPr wrap="square" rtlCol="0">
            <a:spAutoFit/>
          </a:bodyPr>
          <a:lstStyle/>
          <a:p>
            <a:pPr algn="ctr"/>
            <a:r>
              <a:rPr lang="en-US" sz="2800" dirty="0"/>
              <a:t>$10,842</a:t>
            </a:r>
          </a:p>
          <a:p>
            <a:pPr algn="ctr"/>
            <a:r>
              <a:rPr lang="en-US" sz="2800" b="1" dirty="0"/>
              <a:t>EPBO</a:t>
            </a:r>
          </a:p>
        </p:txBody>
      </p:sp>
      <p:sp>
        <p:nvSpPr>
          <p:cNvPr id="9" name="TextBox 8"/>
          <p:cNvSpPr txBox="1"/>
          <p:nvPr/>
        </p:nvSpPr>
        <p:spPr>
          <a:xfrm>
            <a:off x="3200400" y="5109686"/>
            <a:ext cx="457200" cy="523220"/>
          </a:xfrm>
          <a:prstGeom prst="rect">
            <a:avLst/>
          </a:prstGeom>
          <a:noFill/>
        </p:spPr>
        <p:txBody>
          <a:bodyPr wrap="square" rtlCol="0">
            <a:spAutoFit/>
          </a:bodyPr>
          <a:lstStyle/>
          <a:p>
            <a:pPr algn="ctr"/>
            <a:r>
              <a:rPr lang="en-US" sz="2800" dirty="0"/>
              <a:t>×</a:t>
            </a:r>
          </a:p>
        </p:txBody>
      </p:sp>
      <p:sp>
        <p:nvSpPr>
          <p:cNvPr id="10" name="TextBox 9"/>
          <p:cNvSpPr txBox="1"/>
          <p:nvPr/>
        </p:nvSpPr>
        <p:spPr>
          <a:xfrm>
            <a:off x="4191000" y="4862036"/>
            <a:ext cx="1371600" cy="523220"/>
          </a:xfrm>
          <a:prstGeom prst="rect">
            <a:avLst/>
          </a:prstGeom>
          <a:noFill/>
        </p:spPr>
        <p:txBody>
          <a:bodyPr wrap="square" rtlCol="0">
            <a:spAutoFit/>
          </a:bodyPr>
          <a:lstStyle/>
          <a:p>
            <a:pPr algn="ctr"/>
            <a:r>
              <a:rPr lang="en-US" sz="2800" b="1" dirty="0">
                <a:solidFill>
                  <a:srgbClr val="C00000"/>
                </a:solidFill>
              </a:rPr>
              <a:t>10 ⁄ 35</a:t>
            </a:r>
          </a:p>
        </p:txBody>
      </p:sp>
      <p:sp>
        <p:nvSpPr>
          <p:cNvPr id="11" name="TextBox 10"/>
          <p:cNvSpPr txBox="1"/>
          <p:nvPr/>
        </p:nvSpPr>
        <p:spPr>
          <a:xfrm>
            <a:off x="6096000" y="5109686"/>
            <a:ext cx="457200" cy="523220"/>
          </a:xfrm>
          <a:prstGeom prst="rect">
            <a:avLst/>
          </a:prstGeom>
          <a:noFill/>
        </p:spPr>
        <p:txBody>
          <a:bodyPr wrap="square" rtlCol="0">
            <a:spAutoFit/>
          </a:bodyPr>
          <a:lstStyle/>
          <a:p>
            <a:pPr algn="ctr"/>
            <a:r>
              <a:rPr lang="en-US" sz="2800" dirty="0"/>
              <a:t>=</a:t>
            </a:r>
          </a:p>
        </p:txBody>
      </p:sp>
      <p:sp>
        <p:nvSpPr>
          <p:cNvPr id="12" name="TextBox 11"/>
          <p:cNvSpPr txBox="1"/>
          <p:nvPr/>
        </p:nvSpPr>
        <p:spPr>
          <a:xfrm>
            <a:off x="6553200" y="4894243"/>
            <a:ext cx="1524000" cy="954107"/>
          </a:xfrm>
          <a:prstGeom prst="rect">
            <a:avLst/>
          </a:prstGeom>
          <a:noFill/>
        </p:spPr>
        <p:txBody>
          <a:bodyPr wrap="square" rtlCol="0">
            <a:spAutoFit/>
          </a:bodyPr>
          <a:lstStyle/>
          <a:p>
            <a:pPr algn="ctr"/>
            <a:r>
              <a:rPr lang="en-US" sz="2800" dirty="0"/>
              <a:t>$3,098</a:t>
            </a:r>
          </a:p>
          <a:p>
            <a:pPr algn="ctr"/>
            <a:r>
              <a:rPr lang="en-US" sz="2800" b="1" dirty="0"/>
              <a:t>APBO</a:t>
            </a:r>
          </a:p>
        </p:txBody>
      </p:sp>
      <p:sp>
        <p:nvSpPr>
          <p:cNvPr id="13" name="TextBox 12"/>
          <p:cNvSpPr txBox="1"/>
          <p:nvPr/>
        </p:nvSpPr>
        <p:spPr>
          <a:xfrm>
            <a:off x="3810000" y="5297269"/>
            <a:ext cx="1981200" cy="646331"/>
          </a:xfrm>
          <a:prstGeom prst="rect">
            <a:avLst/>
          </a:prstGeom>
          <a:noFill/>
        </p:spPr>
        <p:txBody>
          <a:bodyPr wrap="square" rtlCol="0">
            <a:spAutoFit/>
          </a:bodyPr>
          <a:lstStyle/>
          <a:p>
            <a:pPr algn="ctr"/>
            <a:r>
              <a:rPr lang="en-US" dirty="0"/>
              <a:t>Fraction attributed to service to date</a:t>
            </a:r>
          </a:p>
        </p:txBody>
      </p:sp>
      <p:sp>
        <p:nvSpPr>
          <p:cNvPr id="14" name="Slide Number Placeholder 5">
            <a:extLst>
              <a:ext uri="{FF2B5EF4-FFF2-40B4-BE49-F238E27FC236}">
                <a16:creationId xmlns:a16="http://schemas.microsoft.com/office/drawing/2014/main" id="{07B147A0-4001-3141-8496-E65DB69E877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85</a:t>
            </a:fld>
            <a:endParaRPr lang="en-US" dirty="0"/>
          </a:p>
        </p:txBody>
      </p:sp>
    </p:spTree>
    <p:extLst>
      <p:ext uri="{BB962C8B-B14F-4D97-AF65-F5344CB8AC3E}">
        <p14:creationId xmlns:p14="http://schemas.microsoft.com/office/powerpoint/2010/main" val="62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xEl>
                                              <p:pRg st="1" end="1"/>
                                            </p:txEl>
                                          </p:spTgt>
                                        </p:tgtEl>
                                        <p:attrNameLst>
                                          <p:attrName>style.visibility</p:attrName>
                                        </p:attrNameLst>
                                      </p:cBhvr>
                                      <p:to>
                                        <p:strVal val="visible"/>
                                      </p:to>
                                    </p:set>
                                    <p:animEffect transition="in" filter="fade">
                                      <p:cBhvr>
                                        <p:cTn id="29" dur="500"/>
                                        <p:tgtEl>
                                          <p:spTgt spid="12">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8" grpId="0" uiExpand="1" build="allAtOnce"/>
      <p:bldP spid="9" grpId="0" build="allAtOnce"/>
      <p:bldP spid="10" grpId="0" build="allAtOnce"/>
      <p:bldP spid="11" grpId="0" build="allAtOnce"/>
      <p:bldP spid="12" grpId="0" build="allAtOnce"/>
      <p:bldP spid="13" grpId="0" build="allAtOnce"/>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Measuring the Obligation </a:t>
            </a:r>
            <a:r>
              <a:rPr lang="en-IN" sz="2600" dirty="0"/>
              <a:t>(continued)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LO17-10</a:t>
            </a:r>
          </a:p>
        </p:txBody>
      </p:sp>
      <p:sp>
        <p:nvSpPr>
          <p:cNvPr id="2" name="Content Placeholder 1"/>
          <p:cNvSpPr>
            <a:spLocks noGrp="1"/>
          </p:cNvSpPr>
          <p:nvPr>
            <p:ph idx="1"/>
          </p:nvPr>
        </p:nvSpPr>
        <p:spPr>
          <a:xfrm>
            <a:off x="761999" y="1447800"/>
            <a:ext cx="8013600" cy="5057775"/>
          </a:xfrm>
        </p:spPr>
        <p:txBody>
          <a:bodyPr>
            <a:normAutofit/>
          </a:bodyPr>
          <a:lstStyle/>
          <a:p>
            <a:r>
              <a:rPr lang="en-US" dirty="0"/>
              <a:t>If the assumed discount rate is 6%, </a:t>
            </a:r>
            <a:r>
              <a:rPr lang="en-US" b="1" dirty="0">
                <a:solidFill>
                  <a:srgbClr val="C00000"/>
                </a:solidFill>
              </a:rPr>
              <a:t>a year later </a:t>
            </a:r>
            <a:r>
              <a:rPr lang="en-US" dirty="0"/>
              <a:t>the EPBO will have grown to $11,493 simply because of </a:t>
            </a:r>
            <a:r>
              <a:rPr lang="en-US" b="1" dirty="0">
                <a:solidFill>
                  <a:srgbClr val="C00000"/>
                </a:solidFill>
              </a:rPr>
              <a:t>a year’s interest </a:t>
            </a:r>
            <a:r>
              <a:rPr lang="en-US" dirty="0"/>
              <a:t>accruing at that rate. The APBO, however, is the portion of the EPBO related to </a:t>
            </a:r>
            <a:r>
              <a:rPr lang="en-US" b="1" dirty="0">
                <a:solidFill>
                  <a:srgbClr val="C00000"/>
                </a:solidFill>
              </a:rPr>
              <a:t>service</a:t>
            </a:r>
            <a:r>
              <a:rPr lang="en-US" dirty="0"/>
              <a:t> up to a particular date. Consequently, the APBO will have increased both because of interest and because the service fraction will be higher</a:t>
            </a:r>
            <a:r>
              <a:rPr lang="en-IN" dirty="0"/>
              <a:t>:</a:t>
            </a:r>
          </a:p>
          <a:p>
            <a:pPr marL="514350" indent="-514350">
              <a:buAutoNum type="arabicParenR"/>
            </a:pPr>
            <a:endParaRPr lang="en-IN" dirty="0"/>
          </a:p>
          <a:p>
            <a:pPr marL="0" indent="0">
              <a:buNone/>
            </a:pPr>
            <a:endParaRPr lang="en-US" dirty="0"/>
          </a:p>
        </p:txBody>
      </p:sp>
      <p:sp>
        <p:nvSpPr>
          <p:cNvPr id="16" name="TextBox 15"/>
          <p:cNvSpPr txBox="1"/>
          <p:nvPr/>
        </p:nvSpPr>
        <p:spPr>
          <a:xfrm>
            <a:off x="1371600" y="5199043"/>
            <a:ext cx="1752600" cy="954107"/>
          </a:xfrm>
          <a:prstGeom prst="rect">
            <a:avLst/>
          </a:prstGeom>
          <a:noFill/>
          <a:ln w="19050">
            <a:solidFill>
              <a:srgbClr val="376092"/>
            </a:solidFill>
          </a:ln>
        </p:spPr>
        <p:txBody>
          <a:bodyPr wrap="square" rtlCol="0">
            <a:spAutoFit/>
          </a:bodyPr>
          <a:lstStyle/>
          <a:p>
            <a:pPr algn="ctr"/>
            <a:r>
              <a:rPr lang="en-US" sz="2800" b="1" dirty="0">
                <a:solidFill>
                  <a:srgbClr val="EC008C"/>
                </a:solidFill>
              </a:rPr>
              <a:t>$11,493</a:t>
            </a:r>
          </a:p>
          <a:p>
            <a:pPr algn="ctr"/>
            <a:r>
              <a:rPr lang="en-US" sz="2800" b="1" dirty="0"/>
              <a:t>EPBO</a:t>
            </a:r>
          </a:p>
        </p:txBody>
      </p:sp>
      <p:sp>
        <p:nvSpPr>
          <p:cNvPr id="17" name="TextBox 16"/>
          <p:cNvSpPr txBox="1"/>
          <p:nvPr/>
        </p:nvSpPr>
        <p:spPr>
          <a:xfrm>
            <a:off x="3200400" y="5414486"/>
            <a:ext cx="457200" cy="523220"/>
          </a:xfrm>
          <a:prstGeom prst="rect">
            <a:avLst/>
          </a:prstGeom>
          <a:noFill/>
        </p:spPr>
        <p:txBody>
          <a:bodyPr wrap="square" rtlCol="0">
            <a:spAutoFit/>
          </a:bodyPr>
          <a:lstStyle/>
          <a:p>
            <a:pPr algn="ctr"/>
            <a:r>
              <a:rPr lang="en-US" sz="2800" dirty="0"/>
              <a:t>×</a:t>
            </a:r>
          </a:p>
        </p:txBody>
      </p:sp>
      <p:sp>
        <p:nvSpPr>
          <p:cNvPr id="18" name="TextBox 17"/>
          <p:cNvSpPr txBox="1"/>
          <p:nvPr/>
        </p:nvSpPr>
        <p:spPr>
          <a:xfrm>
            <a:off x="4191000" y="5166836"/>
            <a:ext cx="1219200" cy="523220"/>
          </a:xfrm>
          <a:prstGeom prst="rect">
            <a:avLst/>
          </a:prstGeom>
          <a:noFill/>
        </p:spPr>
        <p:txBody>
          <a:bodyPr wrap="square" rtlCol="0">
            <a:spAutoFit/>
          </a:bodyPr>
          <a:lstStyle/>
          <a:p>
            <a:pPr algn="ctr"/>
            <a:r>
              <a:rPr lang="en-US" sz="2800" b="1" dirty="0">
                <a:solidFill>
                  <a:srgbClr val="C00000"/>
                </a:solidFill>
              </a:rPr>
              <a:t>11 </a:t>
            </a:r>
            <a:r>
              <a:rPr lang="en-US" sz="2800" dirty="0"/>
              <a:t>⁄ 35</a:t>
            </a:r>
          </a:p>
        </p:txBody>
      </p:sp>
      <p:sp>
        <p:nvSpPr>
          <p:cNvPr id="19" name="TextBox 18"/>
          <p:cNvSpPr txBox="1"/>
          <p:nvPr/>
        </p:nvSpPr>
        <p:spPr>
          <a:xfrm>
            <a:off x="6096000" y="5414486"/>
            <a:ext cx="457200" cy="523220"/>
          </a:xfrm>
          <a:prstGeom prst="rect">
            <a:avLst/>
          </a:prstGeom>
          <a:noFill/>
        </p:spPr>
        <p:txBody>
          <a:bodyPr wrap="square" rtlCol="0">
            <a:spAutoFit/>
          </a:bodyPr>
          <a:lstStyle/>
          <a:p>
            <a:pPr algn="ctr"/>
            <a:r>
              <a:rPr lang="en-US" sz="2800" dirty="0"/>
              <a:t>=</a:t>
            </a:r>
          </a:p>
        </p:txBody>
      </p:sp>
      <p:sp>
        <p:nvSpPr>
          <p:cNvPr id="20" name="TextBox 19"/>
          <p:cNvSpPr txBox="1"/>
          <p:nvPr/>
        </p:nvSpPr>
        <p:spPr>
          <a:xfrm>
            <a:off x="6553200" y="5199043"/>
            <a:ext cx="1524000" cy="954107"/>
          </a:xfrm>
          <a:prstGeom prst="rect">
            <a:avLst/>
          </a:prstGeom>
          <a:noFill/>
        </p:spPr>
        <p:txBody>
          <a:bodyPr wrap="square" rtlCol="0">
            <a:spAutoFit/>
          </a:bodyPr>
          <a:lstStyle/>
          <a:p>
            <a:pPr algn="ctr"/>
            <a:r>
              <a:rPr lang="en-US" sz="2800" dirty="0"/>
              <a:t>$3,612</a:t>
            </a:r>
          </a:p>
          <a:p>
            <a:pPr algn="ctr"/>
            <a:r>
              <a:rPr lang="en-US" sz="2800" b="1" dirty="0"/>
              <a:t>APBO</a:t>
            </a:r>
          </a:p>
        </p:txBody>
      </p:sp>
      <p:sp>
        <p:nvSpPr>
          <p:cNvPr id="21" name="TextBox 20"/>
          <p:cNvSpPr txBox="1"/>
          <p:nvPr/>
        </p:nvSpPr>
        <p:spPr>
          <a:xfrm>
            <a:off x="3810000" y="5602069"/>
            <a:ext cx="1981200" cy="646331"/>
          </a:xfrm>
          <a:prstGeom prst="rect">
            <a:avLst/>
          </a:prstGeom>
          <a:noFill/>
        </p:spPr>
        <p:txBody>
          <a:bodyPr wrap="square" rtlCol="0">
            <a:spAutoFit/>
          </a:bodyPr>
          <a:lstStyle/>
          <a:p>
            <a:pPr algn="ctr"/>
            <a:r>
              <a:rPr lang="en-US" dirty="0"/>
              <a:t>Fraction attributed to service to date</a:t>
            </a:r>
          </a:p>
        </p:txBody>
      </p:sp>
      <p:cxnSp>
        <p:nvCxnSpPr>
          <p:cNvPr id="23" name="Straight Arrow Connector 22"/>
          <p:cNvCxnSpPr>
            <a:stCxn id="16" idx="0"/>
          </p:cNvCxnSpPr>
          <p:nvPr/>
        </p:nvCxnSpPr>
        <p:spPr>
          <a:xfrm rot="5400000" flipH="1" flipV="1">
            <a:off x="2782908" y="4248149"/>
            <a:ext cx="415886" cy="1485903"/>
          </a:xfrm>
          <a:prstGeom prst="straightConnector1">
            <a:avLst/>
          </a:prstGeom>
          <a:ln>
            <a:solidFill>
              <a:srgbClr val="376092"/>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752600" y="4287856"/>
            <a:ext cx="4038600" cy="492443"/>
          </a:xfrm>
          <a:prstGeom prst="rect">
            <a:avLst/>
          </a:prstGeom>
          <a:noFill/>
          <a:ln w="19050">
            <a:solidFill>
              <a:srgbClr val="376092"/>
            </a:solidFill>
          </a:ln>
        </p:spPr>
        <p:txBody>
          <a:bodyPr wrap="square" rtlCol="0">
            <a:spAutoFit/>
          </a:bodyPr>
          <a:lstStyle/>
          <a:p>
            <a:pPr algn="ctr"/>
            <a:r>
              <a:rPr lang="en-US" sz="2600" dirty="0"/>
              <a:t>$10,842 × 1.06 = </a:t>
            </a:r>
            <a:r>
              <a:rPr lang="en-US" sz="2600" b="1" dirty="0">
                <a:solidFill>
                  <a:srgbClr val="C00000"/>
                </a:solidFill>
              </a:rPr>
              <a:t>$11,493</a:t>
            </a:r>
          </a:p>
        </p:txBody>
      </p:sp>
      <p:sp>
        <p:nvSpPr>
          <p:cNvPr id="13" name="Slide Number Placeholder 5">
            <a:extLst>
              <a:ext uri="{FF2B5EF4-FFF2-40B4-BE49-F238E27FC236}">
                <a16:creationId xmlns:a16="http://schemas.microsoft.com/office/drawing/2014/main" id="{D2C5D3F9-D7A6-F846-83B9-57D62344A74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86</a:t>
            </a:fld>
            <a:endParaRPr lang="en-US" dirty="0"/>
          </a:p>
        </p:txBody>
      </p:sp>
    </p:spTree>
    <p:extLst>
      <p:ext uri="{BB962C8B-B14F-4D97-AF65-F5344CB8AC3E}">
        <p14:creationId xmlns:p14="http://schemas.microsoft.com/office/powerpoint/2010/main" val="62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1"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par>
                          <p:cTn id="36" fill="hold">
                            <p:stCondLst>
                              <p:cond delay="1000"/>
                            </p:stCondLst>
                            <p:childTnLst>
                              <p:par>
                                <p:cTn id="37" presetID="22" presetClass="entr" presetSubtype="4"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16" grpId="0" animBg="1"/>
      <p:bldP spid="16" grpId="1" animBg="1"/>
      <p:bldP spid="17" grpId="0"/>
      <p:bldP spid="18" grpId="0"/>
      <p:bldP spid="19" grpId="0"/>
      <p:bldP spid="20" grpId="0"/>
      <p:bldP spid="21" grpId="0"/>
      <p:bldP spid="2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Measuring the Obligation </a:t>
            </a:r>
            <a:r>
              <a:rPr lang="en-IN" sz="2400" dirty="0"/>
              <a:t>(concluded)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LO17-10</a:t>
            </a:r>
          </a:p>
        </p:txBody>
      </p:sp>
      <p:sp>
        <p:nvSpPr>
          <p:cNvPr id="2" name="Content Placeholder 1"/>
          <p:cNvSpPr>
            <a:spLocks noGrp="1"/>
          </p:cNvSpPr>
          <p:nvPr>
            <p:ph idx="1"/>
          </p:nvPr>
        </p:nvSpPr>
        <p:spPr/>
        <p:txBody>
          <a:bodyPr>
            <a:normAutofit/>
          </a:bodyPr>
          <a:lstStyle/>
          <a:p>
            <a:pPr marL="0" indent="0">
              <a:buNone/>
            </a:pPr>
            <a:r>
              <a:rPr lang="en-US" dirty="0"/>
              <a:t>The two elements of the increase in 2020 can be separated as follows:</a:t>
            </a:r>
            <a:endParaRPr lang="en-IN" dirty="0"/>
          </a:p>
          <a:p>
            <a:pPr marL="514350" indent="-514350">
              <a:buAutoNum type="arabicParenR"/>
            </a:pPr>
            <a:endParaRPr lang="en-IN" dirty="0"/>
          </a:p>
          <a:p>
            <a:pPr marL="0" indent="0">
              <a:buNone/>
            </a:pPr>
            <a:endParaRPr lang="en-US" dirty="0"/>
          </a:p>
        </p:txBody>
      </p:sp>
      <p:sp>
        <p:nvSpPr>
          <p:cNvPr id="6" name="TextBox 5"/>
          <p:cNvSpPr txBox="1"/>
          <p:nvPr/>
        </p:nvSpPr>
        <p:spPr>
          <a:xfrm>
            <a:off x="914400" y="3390900"/>
            <a:ext cx="7620000" cy="523220"/>
          </a:xfrm>
          <a:prstGeom prst="rect">
            <a:avLst/>
          </a:prstGeom>
          <a:noFill/>
        </p:spPr>
        <p:txBody>
          <a:bodyPr wrap="square" rtlCol="0">
            <a:spAutoFit/>
          </a:bodyPr>
          <a:lstStyle/>
          <a:p>
            <a:r>
              <a:rPr lang="en-US" sz="2800" dirty="0"/>
              <a:t>   </a:t>
            </a:r>
            <a:r>
              <a:rPr lang="en-US" sz="2800" b="1" dirty="0">
                <a:solidFill>
                  <a:srgbClr val="C00000"/>
                </a:solidFill>
              </a:rPr>
              <a:t>Service cost</a:t>
            </a:r>
          </a:p>
        </p:txBody>
      </p:sp>
      <p:sp>
        <p:nvSpPr>
          <p:cNvPr id="8" name="TextBox 7"/>
          <p:cNvSpPr txBox="1"/>
          <p:nvPr/>
        </p:nvSpPr>
        <p:spPr>
          <a:xfrm>
            <a:off x="7239000" y="3390900"/>
            <a:ext cx="1371600" cy="523220"/>
          </a:xfrm>
          <a:prstGeom prst="rect">
            <a:avLst/>
          </a:prstGeom>
          <a:noFill/>
        </p:spPr>
        <p:txBody>
          <a:bodyPr wrap="square" rtlCol="0">
            <a:spAutoFit/>
          </a:bodyPr>
          <a:lstStyle/>
          <a:p>
            <a:pPr algn="r"/>
            <a:r>
              <a:rPr lang="en-US" sz="2800" u="sng" dirty="0"/>
              <a:t>    328</a:t>
            </a:r>
          </a:p>
        </p:txBody>
      </p:sp>
      <p:sp>
        <p:nvSpPr>
          <p:cNvPr id="9" name="TextBox 8"/>
          <p:cNvSpPr txBox="1"/>
          <p:nvPr/>
        </p:nvSpPr>
        <p:spPr>
          <a:xfrm>
            <a:off x="914400" y="2476500"/>
            <a:ext cx="7620000" cy="523220"/>
          </a:xfrm>
          <a:prstGeom prst="rect">
            <a:avLst/>
          </a:prstGeom>
          <a:noFill/>
        </p:spPr>
        <p:txBody>
          <a:bodyPr wrap="square" rtlCol="0">
            <a:spAutoFit/>
          </a:bodyPr>
          <a:lstStyle/>
          <a:p>
            <a:r>
              <a:rPr lang="en-US" sz="2800" dirty="0"/>
              <a:t>APBO at the beginning of the year</a:t>
            </a:r>
          </a:p>
        </p:txBody>
      </p:sp>
      <p:sp>
        <p:nvSpPr>
          <p:cNvPr id="10" name="TextBox 9"/>
          <p:cNvSpPr txBox="1"/>
          <p:nvPr/>
        </p:nvSpPr>
        <p:spPr>
          <a:xfrm>
            <a:off x="914400" y="2933700"/>
            <a:ext cx="7620000" cy="523220"/>
          </a:xfrm>
          <a:prstGeom prst="rect">
            <a:avLst/>
          </a:prstGeom>
          <a:noFill/>
        </p:spPr>
        <p:txBody>
          <a:bodyPr wrap="square" rtlCol="0">
            <a:spAutoFit/>
          </a:bodyPr>
          <a:lstStyle/>
          <a:p>
            <a:r>
              <a:rPr lang="en-US" sz="2800" b="1" dirty="0">
                <a:solidFill>
                  <a:srgbClr val="C00000"/>
                </a:solidFill>
              </a:rPr>
              <a:t>   Interest cost</a:t>
            </a:r>
            <a:r>
              <a:rPr lang="en-US" sz="2800" dirty="0"/>
              <a:t>: $3,098 × 6%</a:t>
            </a:r>
          </a:p>
        </p:txBody>
      </p:sp>
      <p:sp>
        <p:nvSpPr>
          <p:cNvPr id="11" name="TextBox 10"/>
          <p:cNvSpPr txBox="1"/>
          <p:nvPr/>
        </p:nvSpPr>
        <p:spPr>
          <a:xfrm>
            <a:off x="914400" y="3848100"/>
            <a:ext cx="7620000" cy="523220"/>
          </a:xfrm>
          <a:prstGeom prst="rect">
            <a:avLst/>
          </a:prstGeom>
          <a:noFill/>
        </p:spPr>
        <p:txBody>
          <a:bodyPr wrap="square" rtlCol="0">
            <a:spAutoFit/>
          </a:bodyPr>
          <a:lstStyle/>
          <a:p>
            <a:r>
              <a:rPr lang="en-US" sz="2800" dirty="0"/>
              <a:t>APBO at the end of the year</a:t>
            </a:r>
          </a:p>
        </p:txBody>
      </p:sp>
      <p:sp>
        <p:nvSpPr>
          <p:cNvPr id="12" name="TextBox 11"/>
          <p:cNvSpPr txBox="1"/>
          <p:nvPr/>
        </p:nvSpPr>
        <p:spPr>
          <a:xfrm>
            <a:off x="7239000" y="2476500"/>
            <a:ext cx="1371600" cy="523220"/>
          </a:xfrm>
          <a:prstGeom prst="rect">
            <a:avLst/>
          </a:prstGeom>
          <a:noFill/>
        </p:spPr>
        <p:txBody>
          <a:bodyPr wrap="square" rtlCol="0">
            <a:spAutoFit/>
          </a:bodyPr>
          <a:lstStyle/>
          <a:p>
            <a:pPr algn="r"/>
            <a:r>
              <a:rPr lang="en-US" sz="2800" dirty="0"/>
              <a:t>$3,098</a:t>
            </a:r>
          </a:p>
        </p:txBody>
      </p:sp>
      <p:sp>
        <p:nvSpPr>
          <p:cNvPr id="13" name="TextBox 12"/>
          <p:cNvSpPr txBox="1"/>
          <p:nvPr/>
        </p:nvSpPr>
        <p:spPr>
          <a:xfrm>
            <a:off x="7239000" y="2933700"/>
            <a:ext cx="1371600" cy="523220"/>
          </a:xfrm>
          <a:prstGeom prst="rect">
            <a:avLst/>
          </a:prstGeom>
          <a:noFill/>
        </p:spPr>
        <p:txBody>
          <a:bodyPr wrap="square" rtlCol="0">
            <a:spAutoFit/>
          </a:bodyPr>
          <a:lstStyle/>
          <a:p>
            <a:pPr algn="r"/>
            <a:r>
              <a:rPr lang="en-US" sz="2800" dirty="0"/>
              <a:t>186</a:t>
            </a:r>
          </a:p>
        </p:txBody>
      </p:sp>
      <p:sp>
        <p:nvSpPr>
          <p:cNvPr id="14" name="TextBox 13"/>
          <p:cNvSpPr txBox="1"/>
          <p:nvPr/>
        </p:nvSpPr>
        <p:spPr>
          <a:xfrm>
            <a:off x="7239000" y="3848100"/>
            <a:ext cx="1371600" cy="523220"/>
          </a:xfrm>
          <a:prstGeom prst="rect">
            <a:avLst/>
          </a:prstGeom>
          <a:noFill/>
        </p:spPr>
        <p:txBody>
          <a:bodyPr wrap="square" rtlCol="0">
            <a:spAutoFit/>
          </a:bodyPr>
          <a:lstStyle/>
          <a:p>
            <a:pPr algn="r"/>
            <a:r>
              <a:rPr lang="en-US" sz="2800" dirty="0"/>
              <a:t>$</a:t>
            </a:r>
            <a:r>
              <a:rPr lang="en-US" sz="2800" u="dbl" dirty="0"/>
              <a:t>3,612</a:t>
            </a:r>
          </a:p>
        </p:txBody>
      </p:sp>
      <p:sp>
        <p:nvSpPr>
          <p:cNvPr id="15" name="Rectangle 14"/>
          <p:cNvSpPr/>
          <p:nvPr/>
        </p:nvSpPr>
        <p:spPr>
          <a:xfrm>
            <a:off x="2133600" y="5181600"/>
            <a:ext cx="5486400" cy="954107"/>
          </a:xfrm>
          <a:prstGeom prst="rect">
            <a:avLst/>
          </a:prstGeom>
          <a:ln w="19050">
            <a:solidFill>
              <a:schemeClr val="tx2"/>
            </a:solidFill>
          </a:ln>
        </p:spPr>
        <p:txBody>
          <a:bodyPr wrap="square">
            <a:spAutoFit/>
          </a:bodyPr>
          <a:lstStyle/>
          <a:p>
            <a:pPr algn="ctr"/>
            <a:r>
              <a:rPr lang="en-US" sz="2800" dirty="0"/>
              <a:t>(</a:t>
            </a:r>
            <a:r>
              <a:rPr lang="en-US" sz="2800" dirty="0">
                <a:solidFill>
                  <a:srgbClr val="EC008C"/>
                </a:solidFill>
              </a:rPr>
              <a:t> </a:t>
            </a:r>
            <a:r>
              <a:rPr lang="en-US" sz="2800" b="1" dirty="0">
                <a:solidFill>
                  <a:srgbClr val="EC008C"/>
                </a:solidFill>
              </a:rPr>
              <a:t>$11,493 </a:t>
            </a:r>
            <a:r>
              <a:rPr lang="en-US" sz="2800" dirty="0"/>
              <a:t>× 1 ⁄ 35 ) portion of EPBO attributed to the year</a:t>
            </a:r>
          </a:p>
        </p:txBody>
      </p:sp>
      <p:cxnSp>
        <p:nvCxnSpPr>
          <p:cNvPr id="17" name="Straight Arrow Connector 16"/>
          <p:cNvCxnSpPr>
            <a:endCxn id="15" idx="0"/>
          </p:cNvCxnSpPr>
          <p:nvPr/>
        </p:nvCxnSpPr>
        <p:spPr>
          <a:xfrm>
            <a:off x="2438400" y="3733800"/>
            <a:ext cx="2438400" cy="14478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BD3CC048-8890-A642-84AB-6C14E124B484}"/>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87</a:t>
            </a:fld>
            <a:endParaRPr lang="en-US" dirty="0"/>
          </a:p>
        </p:txBody>
      </p:sp>
    </p:spTree>
    <p:extLst>
      <p:ext uri="{BB962C8B-B14F-4D97-AF65-F5344CB8AC3E}">
        <p14:creationId xmlns:p14="http://schemas.microsoft.com/office/powerpoint/2010/main" val="14869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fade">
                                      <p:cBhvr>
                                        <p:cTn id="20" dur="500"/>
                                        <p:tgtEl>
                                          <p:spTgt spid="10">
                                            <p:txEl>
                                              <p:pRg st="0" end="0"/>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500"/>
                                        <p:tgtEl>
                                          <p:spTgt spid="11">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fade">
                                      <p:cBhvr>
                                        <p:cTn id="32" dur="500"/>
                                        <p:tgtEl>
                                          <p:spTgt spid="14">
                                            <p:txEl>
                                              <p:pRg st="0" end="0"/>
                                            </p:txEl>
                                          </p:spTgt>
                                        </p:tgtEl>
                                      </p:cBhvr>
                                    </p:animEffect>
                                  </p:childTnLst>
                                </p:cTn>
                              </p:par>
                            </p:childTnLst>
                          </p:cTn>
                        </p:par>
                        <p:par>
                          <p:cTn id="33" fill="hold">
                            <p:stCondLst>
                              <p:cond delay="1000"/>
                            </p:stCondLst>
                            <p:childTnLst>
                              <p:par>
                                <p:cTn id="34" presetID="22" presetClass="entr" presetSubtype="1"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up)">
                                      <p:cBhvr>
                                        <p:cTn id="36" dur="500"/>
                                        <p:tgtEl>
                                          <p:spTgt spid="17"/>
                                        </p:tgtEl>
                                      </p:cBhvr>
                                    </p:animEffect>
                                  </p:childTnLst>
                                </p:cTn>
                              </p:par>
                            </p:childTnLst>
                          </p:cTn>
                        </p:par>
                        <p:par>
                          <p:cTn id="37" fill="hold">
                            <p:stCondLst>
                              <p:cond delay="15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8" grpId="0" build="allAtOnce"/>
      <p:bldP spid="9" grpId="0" build="allAtOnce"/>
      <p:bldP spid="10" grpId="0" build="allAtOnce"/>
      <p:bldP spid="11" grpId="0" build="allAtOnce"/>
      <p:bldP spid="12" grpId="0" build="allAtOnce"/>
      <p:bldP spid="13" grpId="0" build="allAtOnce"/>
      <p:bldP spid="14" grpId="0" build="allAtOnce"/>
      <p:bldP spid="1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Attribution</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LO17-10</a:t>
            </a:r>
          </a:p>
        </p:txBody>
      </p:sp>
      <p:sp>
        <p:nvSpPr>
          <p:cNvPr id="2" name="Content Placeholder 1"/>
          <p:cNvSpPr>
            <a:spLocks noGrp="1"/>
          </p:cNvSpPr>
          <p:nvPr>
            <p:ph idx="1"/>
          </p:nvPr>
        </p:nvSpPr>
        <p:spPr/>
        <p:txBody>
          <a:bodyPr>
            <a:normAutofit/>
          </a:bodyPr>
          <a:lstStyle/>
          <a:p>
            <a:r>
              <a:rPr lang="en-IN" dirty="0"/>
              <a:t>Process of assigning the cost of benefits to the years that entitle the employees to the benefits</a:t>
            </a:r>
          </a:p>
          <a:p>
            <a:r>
              <a:rPr lang="en-IN" dirty="0"/>
              <a:t>Accomplished by assigning an </a:t>
            </a:r>
            <a:r>
              <a:rPr lang="en-IN" b="1" dirty="0">
                <a:solidFill>
                  <a:srgbClr val="C00000"/>
                </a:solidFill>
              </a:rPr>
              <a:t>equal fraction of the EPBO to each year of service </a:t>
            </a:r>
            <a:r>
              <a:rPr lang="en-IN" dirty="0"/>
              <a:t>from the employee’s </a:t>
            </a:r>
            <a:r>
              <a:rPr lang="en-IN" b="1" dirty="0">
                <a:solidFill>
                  <a:srgbClr val="C00000"/>
                </a:solidFill>
              </a:rPr>
              <a:t>date of hire </a:t>
            </a:r>
            <a:r>
              <a:rPr lang="en-IN" dirty="0"/>
              <a:t>to the employee’s </a:t>
            </a:r>
            <a:r>
              <a:rPr lang="en-US" b="1" dirty="0">
                <a:solidFill>
                  <a:srgbClr val="C00000"/>
                </a:solidFill>
              </a:rPr>
              <a:t>full eligibility date</a:t>
            </a:r>
          </a:p>
        </p:txBody>
      </p:sp>
      <p:sp>
        <p:nvSpPr>
          <p:cNvPr id="5" name="Rectangle 4"/>
          <p:cNvSpPr/>
          <p:nvPr/>
        </p:nvSpPr>
        <p:spPr>
          <a:xfrm>
            <a:off x="762000" y="4558605"/>
            <a:ext cx="8001000" cy="1384995"/>
          </a:xfrm>
          <a:prstGeom prst="rect">
            <a:avLst/>
          </a:prstGeom>
          <a:solidFill>
            <a:schemeClr val="accent5">
              <a:lumMod val="20000"/>
              <a:lumOff val="80000"/>
            </a:schemeClr>
          </a:solidFill>
          <a:ln w="19050">
            <a:solidFill>
              <a:schemeClr val="tx2"/>
            </a:solidFill>
          </a:ln>
        </p:spPr>
        <p:txBody>
          <a:bodyPr wrap="square">
            <a:spAutoFit/>
          </a:bodyPr>
          <a:lstStyle/>
          <a:p>
            <a:pPr lvl="1">
              <a:buNone/>
            </a:pPr>
            <a:r>
              <a:rPr lang="en-IN" sz="2800" dirty="0"/>
              <a:t>The date the employee has performed all the service necessary to have earned all the retiree benefits estimated to be received by the employee</a:t>
            </a:r>
            <a:endParaRPr lang="en-US" sz="2800" dirty="0"/>
          </a:p>
        </p:txBody>
      </p:sp>
      <p:cxnSp>
        <p:nvCxnSpPr>
          <p:cNvPr id="8" name="Straight Arrow Connector 7"/>
          <p:cNvCxnSpPr/>
          <p:nvPr/>
        </p:nvCxnSpPr>
        <p:spPr>
          <a:xfrm flipH="1">
            <a:off x="6400801" y="3581402"/>
            <a:ext cx="228996" cy="914397"/>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63A14C65-E6D7-774C-A01E-02AB3E26A81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88</a:t>
            </a:fld>
            <a:endParaRPr lang="en-US" dirty="0"/>
          </a:p>
        </p:txBody>
      </p:sp>
    </p:spTree>
    <p:extLst>
      <p:ext uri="{BB962C8B-B14F-4D97-AF65-F5344CB8AC3E}">
        <p14:creationId xmlns:p14="http://schemas.microsoft.com/office/powerpoint/2010/main" val="344728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p:cNvSpPr/>
          <p:nvPr/>
        </p:nvSpPr>
        <p:spPr>
          <a:xfrm>
            <a:off x="1828800" y="3200401"/>
            <a:ext cx="6096000" cy="3352800"/>
          </a:xfrm>
          <a:prstGeom prst="round2DiagRect">
            <a:avLst>
              <a:gd name="adj1" fmla="val 0"/>
              <a:gd name="adj2" fmla="val 7184"/>
            </a:avLst>
          </a:prstGeom>
          <a:solidFill>
            <a:srgbClr val="FFFAC2"/>
          </a:solidFill>
          <a:ln w="1905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IN" dirty="0">
              <a:solidFill>
                <a:schemeClr val="tx1"/>
              </a:solidFill>
            </a:endParaRPr>
          </a:p>
        </p:txBody>
      </p:sp>
      <p:sp>
        <p:nvSpPr>
          <p:cNvPr id="19457" name="Title 1"/>
          <p:cNvSpPr>
            <a:spLocks noGrp="1"/>
          </p:cNvSpPr>
          <p:nvPr>
            <p:ph type="title"/>
          </p:nvPr>
        </p:nvSpPr>
        <p:spPr>
          <a:xfrm>
            <a:off x="766175" y="-103485"/>
            <a:ext cx="8382000" cy="1444625"/>
          </a:xfrm>
        </p:spPr>
        <p:txBody>
          <a:bodyPr>
            <a:noAutofit/>
          </a:bodyPr>
          <a:lstStyle/>
          <a:p>
            <a:r>
              <a:rPr lang="en-IN" dirty="0"/>
              <a:t> Determining the Attribution Period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LO17-10</a:t>
            </a:r>
          </a:p>
        </p:txBody>
      </p:sp>
      <p:sp>
        <p:nvSpPr>
          <p:cNvPr id="10" name="Rectangle 9"/>
          <p:cNvSpPr/>
          <p:nvPr/>
        </p:nvSpPr>
        <p:spPr>
          <a:xfrm>
            <a:off x="762000" y="838200"/>
            <a:ext cx="8153400" cy="2308324"/>
          </a:xfrm>
          <a:prstGeom prst="rect">
            <a:avLst/>
          </a:prstGeom>
        </p:spPr>
        <p:txBody>
          <a:bodyPr wrap="square">
            <a:spAutoFit/>
          </a:bodyPr>
          <a:lstStyle/>
          <a:p>
            <a:r>
              <a:rPr lang="en-US" dirty="0"/>
              <a:t>Jessica Farrow was hired by Global Communications at age 22 at the beginning of 2010 and is expected to retire at the end of 2049 at age 61. The retirement period is estimated to be 20 years. </a:t>
            </a:r>
          </a:p>
          <a:p>
            <a:pPr indent="225425"/>
            <a:r>
              <a:rPr lang="en-US" dirty="0"/>
              <a:t>Global’s employees are eligible for postretirement health care benefits after both</a:t>
            </a:r>
          </a:p>
          <a:p>
            <a:r>
              <a:rPr lang="en-US" dirty="0"/>
              <a:t>reaching </a:t>
            </a:r>
            <a:r>
              <a:rPr lang="en-US" b="1" dirty="0">
                <a:solidFill>
                  <a:srgbClr val="C00000"/>
                </a:solidFill>
              </a:rPr>
              <a:t>age 56 </a:t>
            </a:r>
            <a:r>
              <a:rPr lang="en-US" dirty="0"/>
              <a:t>while in service and having </a:t>
            </a:r>
            <a:r>
              <a:rPr lang="en-US" b="1" dirty="0">
                <a:solidFill>
                  <a:srgbClr val="C00000"/>
                </a:solidFill>
              </a:rPr>
              <a:t>worked 20 years</a:t>
            </a:r>
            <a:r>
              <a:rPr lang="en-US" dirty="0"/>
              <a:t>.</a:t>
            </a:r>
          </a:p>
          <a:p>
            <a:pPr indent="225425"/>
            <a:r>
              <a:rPr lang="en-US" dirty="0"/>
              <a:t>Since Farrow becomes fully eligible at age 56 (the end of 2044), retiree benefits are</a:t>
            </a:r>
          </a:p>
          <a:p>
            <a:r>
              <a:rPr lang="en-US" dirty="0"/>
              <a:t>attributed to the 35-year period from her date of hire through that date. Graphically, the situation can be described as follows:</a:t>
            </a:r>
          </a:p>
        </p:txBody>
      </p:sp>
      <p:pic>
        <p:nvPicPr>
          <p:cNvPr id="3" name="Picture 2">
            <a:extLst>
              <a:ext uri="{FF2B5EF4-FFF2-40B4-BE49-F238E27FC236}">
                <a16:creationId xmlns:a16="http://schemas.microsoft.com/office/drawing/2014/main" id="{6F9975C3-047F-4526-97DE-DB2F774FB81C}"/>
              </a:ext>
            </a:extLst>
          </p:cNvPr>
          <p:cNvPicPr>
            <a:picLocks noChangeAspect="1"/>
          </p:cNvPicPr>
          <p:nvPr/>
        </p:nvPicPr>
        <p:blipFill>
          <a:blip r:embed="rId3"/>
          <a:stretch>
            <a:fillRect/>
          </a:stretch>
        </p:blipFill>
        <p:spPr>
          <a:xfrm>
            <a:off x="2228262" y="3400573"/>
            <a:ext cx="5457825" cy="3028950"/>
          </a:xfrm>
          <a:prstGeom prst="rect">
            <a:avLst/>
          </a:prstGeom>
        </p:spPr>
      </p:pic>
      <p:sp>
        <p:nvSpPr>
          <p:cNvPr id="9" name="Slide Number Placeholder 5">
            <a:extLst>
              <a:ext uri="{FF2B5EF4-FFF2-40B4-BE49-F238E27FC236}">
                <a16:creationId xmlns:a16="http://schemas.microsoft.com/office/drawing/2014/main" id="{1CB03922-A6DA-B34A-8747-0C1AE541E69D}"/>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89</a:t>
            </a:fld>
            <a:endParaRPr lang="en-US" dirty="0"/>
          </a:p>
        </p:txBody>
      </p:sp>
    </p:spTree>
    <p:extLst>
      <p:ext uri="{BB962C8B-B14F-4D97-AF65-F5344CB8AC3E}">
        <p14:creationId xmlns:p14="http://schemas.microsoft.com/office/powerpoint/2010/main" val="41571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fade">
                                      <p:cBhvr>
                                        <p:cTn id="13" dur="500"/>
                                        <p:tgtEl>
                                          <p:spTgt spid="1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fade">
                                      <p:cBhvr>
                                        <p:cTn id="16" dur="500"/>
                                        <p:tgtEl>
                                          <p:spTgt spid="1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animBg="1"/>
      <p:bldP spid="10"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IN" dirty="0"/>
              <a:t>Defined Benefit Pension Plans</a:t>
            </a:r>
          </a:p>
        </p:txBody>
      </p:sp>
      <p:sp>
        <p:nvSpPr>
          <p:cNvPr id="5" name="Content Placeholder 4"/>
          <p:cNvSpPr>
            <a:spLocks noGrp="1"/>
          </p:cNvSpPr>
          <p:nvPr>
            <p:ph idx="1"/>
          </p:nvPr>
        </p:nvSpPr>
        <p:spPr/>
        <p:txBody>
          <a:bodyPr>
            <a:normAutofit/>
          </a:bodyPr>
          <a:lstStyle/>
          <a:p>
            <a:pPr>
              <a:spcAft>
                <a:spcPts val="600"/>
              </a:spcAft>
            </a:pPr>
            <a:r>
              <a:rPr lang="en-IN" dirty="0"/>
              <a:t>Promise fixed retirement benefits defined by a </a:t>
            </a:r>
            <a:r>
              <a:rPr lang="en-IN" b="1" dirty="0">
                <a:solidFill>
                  <a:srgbClr val="C00000"/>
                </a:solidFill>
              </a:rPr>
              <a:t>pension formula</a:t>
            </a:r>
          </a:p>
          <a:p>
            <a:pPr marL="0" indent="0">
              <a:buNone/>
            </a:pPr>
            <a:r>
              <a:rPr lang="en-IN" b="1" dirty="0">
                <a:solidFill>
                  <a:srgbClr val="C00000"/>
                </a:solidFill>
              </a:rPr>
              <a:t>Example</a:t>
            </a:r>
          </a:p>
        </p:txBody>
      </p:sp>
      <p:sp>
        <p:nvSpPr>
          <p:cNvPr id="6" name="Title 2"/>
          <p:cNvSpPr txBox="1">
            <a:spLocks/>
          </p:cNvSpPr>
          <p:nvPr/>
        </p:nvSpPr>
        <p:spPr bwMode="auto">
          <a:xfrm>
            <a:off x="8405813" y="41966"/>
            <a:ext cx="738187"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a:t>
            </a:r>
          </a:p>
        </p:txBody>
      </p:sp>
      <p:sp>
        <p:nvSpPr>
          <p:cNvPr id="7" name="TextBox 6"/>
          <p:cNvSpPr txBox="1"/>
          <p:nvPr/>
        </p:nvSpPr>
        <p:spPr>
          <a:xfrm>
            <a:off x="774700" y="2819400"/>
            <a:ext cx="8021574" cy="1815882"/>
          </a:xfrm>
          <a:prstGeom prst="rect">
            <a:avLst/>
          </a:prstGeom>
          <a:noFill/>
        </p:spPr>
        <p:txBody>
          <a:bodyPr wrap="square" rtlCol="0">
            <a:spAutoFit/>
          </a:bodyPr>
          <a:lstStyle/>
          <a:p>
            <a:r>
              <a:rPr lang="en-IN" sz="2800" dirty="0"/>
              <a:t>An employee retires after 30 years of service with a final salary of $100,000. The annual benefits are calculated as 1.5% times 30 years times final year’s salary:</a:t>
            </a:r>
            <a:endParaRPr lang="en-US" sz="2800" dirty="0"/>
          </a:p>
        </p:txBody>
      </p:sp>
      <p:sp>
        <p:nvSpPr>
          <p:cNvPr id="8" name="TextBox 7"/>
          <p:cNvSpPr txBox="1"/>
          <p:nvPr/>
        </p:nvSpPr>
        <p:spPr>
          <a:xfrm>
            <a:off x="1295400" y="4648200"/>
            <a:ext cx="7028559" cy="523220"/>
          </a:xfrm>
          <a:prstGeom prst="rect">
            <a:avLst/>
          </a:prstGeom>
          <a:solidFill>
            <a:schemeClr val="accent1">
              <a:lumMod val="40000"/>
              <a:lumOff val="60000"/>
            </a:schemeClr>
          </a:solidFill>
        </p:spPr>
        <p:txBody>
          <a:bodyPr wrap="square" rtlCol="0">
            <a:spAutoFit/>
          </a:bodyPr>
          <a:lstStyle/>
          <a:p>
            <a:pPr algn="ctr"/>
            <a:r>
              <a:rPr lang="en-IN" sz="2800" b="1" dirty="0">
                <a:solidFill>
                  <a:srgbClr val="C00000"/>
                </a:solidFill>
              </a:rPr>
              <a:t>1½% × Years of service × Final year’s salary</a:t>
            </a:r>
          </a:p>
        </p:txBody>
      </p:sp>
      <p:sp>
        <p:nvSpPr>
          <p:cNvPr id="9" name="TextBox 8"/>
          <p:cNvSpPr txBox="1"/>
          <p:nvPr/>
        </p:nvSpPr>
        <p:spPr>
          <a:xfrm>
            <a:off x="1828800" y="5287030"/>
            <a:ext cx="5808725" cy="523220"/>
          </a:xfrm>
          <a:prstGeom prst="rect">
            <a:avLst/>
          </a:prstGeom>
          <a:solidFill>
            <a:schemeClr val="accent1">
              <a:lumMod val="40000"/>
              <a:lumOff val="60000"/>
            </a:schemeClr>
          </a:solidFill>
        </p:spPr>
        <p:txBody>
          <a:bodyPr wrap="square" rtlCol="0">
            <a:spAutoFit/>
          </a:bodyPr>
          <a:lstStyle/>
          <a:p>
            <a:pPr algn="ctr"/>
            <a:r>
              <a:rPr lang="en-IN" sz="2800" dirty="0"/>
              <a:t>1½% × 30 years × $100,000</a:t>
            </a:r>
          </a:p>
        </p:txBody>
      </p:sp>
      <p:sp>
        <p:nvSpPr>
          <p:cNvPr id="10" name="TextBox 9"/>
          <p:cNvSpPr txBox="1"/>
          <p:nvPr/>
        </p:nvSpPr>
        <p:spPr>
          <a:xfrm>
            <a:off x="3595880" y="5905500"/>
            <a:ext cx="2239515" cy="523220"/>
          </a:xfrm>
          <a:prstGeom prst="rect">
            <a:avLst/>
          </a:prstGeom>
          <a:solidFill>
            <a:schemeClr val="accent1">
              <a:lumMod val="40000"/>
              <a:lumOff val="60000"/>
            </a:schemeClr>
          </a:solidFill>
        </p:spPr>
        <p:txBody>
          <a:bodyPr wrap="square" rtlCol="0">
            <a:spAutoFit/>
          </a:bodyPr>
          <a:lstStyle/>
          <a:p>
            <a:pPr algn="ctr"/>
            <a:r>
              <a:rPr lang="en-IN" sz="2800" dirty="0"/>
              <a:t>= $45,000</a:t>
            </a:r>
          </a:p>
        </p:txBody>
      </p:sp>
      <p:sp>
        <p:nvSpPr>
          <p:cNvPr id="11" name="Slide Number Placeholder 5">
            <a:extLst>
              <a:ext uri="{FF2B5EF4-FFF2-40B4-BE49-F238E27FC236}">
                <a16:creationId xmlns:a16="http://schemas.microsoft.com/office/drawing/2014/main" id="{E1D07BE4-24A8-BC4B-BA37-E2870A3DC356}"/>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17-0</a:t>
            </a:r>
            <a:fld id="{2607F632-3F85-4F98-B182-BC32E868C800}" type="slidenum">
              <a:rPr lang="en-US" smtClean="0"/>
              <a:pPr/>
              <a:t>9</a:t>
            </a:fld>
            <a:endParaRPr lang="en-US" dirty="0"/>
          </a:p>
        </p:txBody>
      </p:sp>
    </p:spTree>
    <p:extLst>
      <p:ext uri="{BB962C8B-B14F-4D97-AF65-F5344CB8AC3E}">
        <p14:creationId xmlns:p14="http://schemas.microsoft.com/office/powerpoint/2010/main" val="99273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sz="3400" dirty="0"/>
              <a:t>Concept Check: Attribution Period</a:t>
            </a:r>
            <a:endParaRPr lang="en-US" sz="3400" dirty="0"/>
          </a:p>
        </p:txBody>
      </p:sp>
      <p:sp>
        <p:nvSpPr>
          <p:cNvPr id="414723" name="Rectangle 3"/>
          <p:cNvSpPr>
            <a:spLocks noGrp="1" noChangeArrowheads="1"/>
          </p:cNvSpPr>
          <p:nvPr>
            <p:ph idx="1"/>
          </p:nvPr>
        </p:nvSpPr>
        <p:spPr>
          <a:xfrm>
            <a:off x="720090" y="1221903"/>
            <a:ext cx="8382001" cy="5413374"/>
          </a:xfrm>
          <a:solidFill>
            <a:schemeClr val="bg1">
              <a:lumMod val="95000"/>
            </a:schemeClr>
          </a:solidFill>
        </p:spPr>
        <p:txBody>
          <a:bodyPr>
            <a:normAutofit/>
          </a:bodyPr>
          <a:lstStyle/>
          <a:p>
            <a:pPr marL="0" indent="0">
              <a:buNone/>
            </a:pPr>
            <a:r>
              <a:rPr lang="en-US" sz="2400" dirty="0"/>
              <a:t>Pierce Products, Inc. sponsors a postretirement plan providing health care benefits to employees who have completed at least 10 years service and are age 53 years or older at retirement. To date, the employees that have retired under the plan have an average age of 60. No employee has worked beyond age 65. Taranda was hired when she was 46 years old. The attribution period for accruing Pierce’s expected postretirement health care benefit obligation to Taranda is during the period when Taranda is:</a:t>
            </a:r>
          </a:p>
          <a:p>
            <a:pPr marL="457200" indent="-457200">
              <a:buFont typeface="+mj-lt"/>
              <a:buAutoNum type="alphaLcPeriod"/>
            </a:pPr>
            <a:r>
              <a:rPr lang="en-US" sz="2400" dirty="0"/>
              <a:t>53 to 60 years old</a:t>
            </a:r>
          </a:p>
          <a:p>
            <a:pPr marL="457200" indent="-457200">
              <a:buFont typeface="+mj-lt"/>
              <a:buAutoNum type="alphaLcPeriod"/>
            </a:pPr>
            <a:r>
              <a:rPr lang="en-US" sz="2400" dirty="0"/>
              <a:t>53 to 65 years old</a:t>
            </a:r>
          </a:p>
          <a:p>
            <a:pPr marL="457200" indent="-457200">
              <a:buFont typeface="+mj-lt"/>
              <a:buAutoNum type="alphaLcPeriod"/>
            </a:pPr>
            <a:r>
              <a:rPr lang="en-US" sz="2400" dirty="0"/>
              <a:t>46 to 56 years old</a:t>
            </a:r>
          </a:p>
          <a:p>
            <a:pPr marL="457200" indent="-457200">
              <a:buFont typeface="+mj-lt"/>
              <a:buAutoNum type="alphaLcPeriod"/>
            </a:pPr>
            <a:r>
              <a:rPr lang="en-US" sz="2400" dirty="0"/>
              <a:t>46 to 65 years old</a:t>
            </a:r>
          </a:p>
          <a:p>
            <a:pPr marL="2286000" lvl="5" indent="0">
              <a:lnSpc>
                <a:spcPct val="100000"/>
              </a:lnSpc>
              <a:buNone/>
              <a:tabLst>
                <a:tab pos="7772400" algn="dec"/>
              </a:tabLst>
              <a:defRPr/>
            </a:pPr>
            <a:endParaRPr lang="en-US" sz="1600" dirty="0"/>
          </a:p>
          <a:p>
            <a:pPr marL="0" indent="0">
              <a:lnSpc>
                <a:spcPct val="100000"/>
              </a:lnSpc>
              <a:buNone/>
              <a:tabLst>
                <a:tab pos="7772400" algn="dec"/>
              </a:tabLst>
              <a:defRPr/>
            </a:pPr>
            <a:endParaRPr lang="en-US" sz="1800" dirty="0"/>
          </a:p>
        </p:txBody>
      </p:sp>
      <p:sp>
        <p:nvSpPr>
          <p:cNvPr id="2" name="Oval 1"/>
          <p:cNvSpPr/>
          <p:nvPr/>
        </p:nvSpPr>
        <p:spPr bwMode="auto">
          <a:xfrm flipV="1">
            <a:off x="609600" y="4876800"/>
            <a:ext cx="499111" cy="457200"/>
          </a:xfrm>
          <a:prstGeom prst="ellipse">
            <a:avLst/>
          </a:prstGeom>
          <a:noFill/>
          <a:ln w="28575" cap="flat" cmpd="sng" algn="ctr">
            <a:solidFill>
              <a:srgbClr val="3366FF"/>
            </a:solidFill>
            <a:prstDash val="solid"/>
            <a:miter lim="800000"/>
            <a:headEnd type="none" w="med" len="med"/>
            <a:tailEnd type="triangle" w="lg"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itchFamily="34" charset="0"/>
            </a:endParaRPr>
          </a:p>
        </p:txBody>
      </p:sp>
      <p:sp>
        <p:nvSpPr>
          <p:cNvPr id="6" name="TextBox 5"/>
          <p:cNvSpPr txBox="1"/>
          <p:nvPr/>
        </p:nvSpPr>
        <p:spPr>
          <a:xfrm>
            <a:off x="3886200" y="4191000"/>
            <a:ext cx="4876800" cy="2092881"/>
          </a:xfrm>
          <a:prstGeom prst="rect">
            <a:avLst/>
          </a:prstGeom>
          <a:solidFill>
            <a:schemeClr val="accent6">
              <a:lumMod val="20000"/>
              <a:lumOff val="80000"/>
            </a:schemeClr>
          </a:solidFill>
          <a:ln w="6350">
            <a:solidFill>
              <a:schemeClr val="tx1"/>
            </a:solidFill>
          </a:ln>
        </p:spPr>
        <p:txBody>
          <a:bodyPr wrap="square" rtlCol="0">
            <a:spAutoFit/>
          </a:bodyPr>
          <a:lstStyle/>
          <a:p>
            <a:pPr marL="0" indent="0" algn="l">
              <a:spcAft>
                <a:spcPts val="1200"/>
              </a:spcAft>
              <a:buNone/>
              <a:tabLst>
                <a:tab pos="571500" algn="l"/>
                <a:tab pos="3657600" algn="dec"/>
                <a:tab pos="5943600" algn="dec"/>
                <a:tab pos="6858000" algn="dec"/>
              </a:tabLst>
            </a:pPr>
            <a:r>
              <a:rPr lang="en-US" sz="2400" dirty="0"/>
              <a:t>The correct answer is </a:t>
            </a:r>
            <a:r>
              <a:rPr lang="en-US" sz="2400" i="1" dirty="0"/>
              <a:t>c</a:t>
            </a:r>
            <a:r>
              <a:rPr lang="en-US" sz="2400" dirty="0"/>
              <a:t>:</a:t>
            </a:r>
          </a:p>
          <a:p>
            <a:pPr marL="0" indent="0" algn="l">
              <a:buNone/>
              <a:tabLst>
                <a:tab pos="571500" algn="l"/>
                <a:tab pos="3657600" algn="dec"/>
                <a:tab pos="5943600" algn="dec"/>
                <a:tab pos="6858000" algn="dec"/>
              </a:tabLst>
            </a:pPr>
            <a:r>
              <a:rPr lang="en-US" sz="2400" dirty="0"/>
              <a:t>46 to 56 years old: </a:t>
            </a:r>
          </a:p>
          <a:p>
            <a:pPr marL="0" indent="0" algn="l">
              <a:buNone/>
              <a:tabLst>
                <a:tab pos="571500" algn="l"/>
                <a:tab pos="3657600" algn="dec"/>
                <a:tab pos="5943600" algn="dec"/>
                <a:tab pos="6858000" algn="dec"/>
              </a:tabLst>
            </a:pPr>
            <a:r>
              <a:rPr lang="en-US" sz="2400" dirty="0"/>
              <a:t>date of hire to full eligibility </a:t>
            </a:r>
            <a:br>
              <a:rPr lang="en-US" sz="2400" dirty="0"/>
            </a:br>
            <a:r>
              <a:rPr lang="en-US" sz="2400" dirty="0"/>
              <a:t>[at least 53, 10 year’s employment] 46 + 10 years = 56</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LO17-10</a:t>
            </a:r>
          </a:p>
        </p:txBody>
      </p:sp>
      <p:sp>
        <p:nvSpPr>
          <p:cNvPr id="8" name="Slide Number Placeholder 5">
            <a:extLst>
              <a:ext uri="{FF2B5EF4-FFF2-40B4-BE49-F238E27FC236}">
                <a16:creationId xmlns:a16="http://schemas.microsoft.com/office/drawing/2014/main" id="{A8CC51FF-CF65-F849-880F-CE19FFAE69B7}"/>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90</a:t>
            </a:fld>
            <a:endParaRPr lang="en-US" dirty="0"/>
          </a:p>
        </p:txBody>
      </p:sp>
    </p:spTree>
    <p:extLst>
      <p:ext uri="{BB962C8B-B14F-4D97-AF65-F5344CB8AC3E}">
        <p14:creationId xmlns:p14="http://schemas.microsoft.com/office/powerpoint/2010/main" val="345346757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2000" fill="hold"/>
                                            <p:tgtEl>
                                              <p:spTgt spid="2"/>
                                            </p:tgtEl>
                                            <p:attrNameLst>
                                              <p:attrName>ppt_x</p:attrName>
                                            </p:attrNameLst>
                                          </p:cBhvr>
                                          <p:tavLst>
                                            <p:tav tm="0">
                                              <p:val>
                                                <p:strVal val="1+#ppt_w/2"/>
                                              </p:val>
                                            </p:tav>
                                            <p:tav tm="100000">
                                              <p:val>
                                                <p:strVal val="#ppt_x"/>
                                              </p:val>
                                            </p:tav>
                                          </p:tavLst>
                                        </p:anim>
                                        <p:anim calcmode="lin" valueType="num" p14:bounceEnd="20000">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Choice>
    <mc:Fallback xmlns="">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Measuring Service Cost</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LO17-11</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774573"/>
            <a:ext cx="8361395" cy="3940427"/>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685800" y="5715000"/>
            <a:ext cx="8089106" cy="400110"/>
          </a:xfrm>
          <a:prstGeom prst="rect">
            <a:avLst/>
          </a:prstGeom>
          <a:noFill/>
        </p:spPr>
        <p:txBody>
          <a:bodyPr wrap="square" rtlCol="0">
            <a:spAutoFit/>
          </a:bodyPr>
          <a:lstStyle/>
          <a:p>
            <a:r>
              <a:rPr lang="en-US" sz="2000" b="1" dirty="0">
                <a:solidFill>
                  <a:srgbClr val="C00000"/>
                </a:solidFill>
              </a:rPr>
              <a:t>Primary difference between pensions and other postretirement benefits</a:t>
            </a:r>
          </a:p>
        </p:txBody>
      </p:sp>
      <p:sp>
        <p:nvSpPr>
          <p:cNvPr id="6" name="Slide Number Placeholder 5">
            <a:extLst>
              <a:ext uri="{FF2B5EF4-FFF2-40B4-BE49-F238E27FC236}">
                <a16:creationId xmlns:a16="http://schemas.microsoft.com/office/drawing/2014/main" id="{370AAD5A-BB2B-F146-A8E8-787AA250246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91</a:t>
            </a:fld>
            <a:endParaRPr lang="en-US" dirty="0"/>
          </a:p>
        </p:txBody>
      </p:sp>
    </p:spTree>
    <p:extLst>
      <p:ext uri="{BB962C8B-B14F-4D97-AF65-F5344CB8AC3E}">
        <p14:creationId xmlns:p14="http://schemas.microsoft.com/office/powerpoint/2010/main" val="25942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Accounting for Postretirement Benefit Plans</a:t>
            </a:r>
            <a:br>
              <a:rPr lang="en-IN" dirty="0"/>
            </a:br>
            <a:r>
              <a:rPr lang="en-IN" dirty="0"/>
              <a:t>Other Than Pensions</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LO17-11</a:t>
            </a:r>
          </a:p>
        </p:txBody>
      </p:sp>
      <p:sp>
        <p:nvSpPr>
          <p:cNvPr id="5" name="Rectangle 4"/>
          <p:cNvSpPr/>
          <p:nvPr/>
        </p:nvSpPr>
        <p:spPr>
          <a:xfrm>
            <a:off x="762001" y="1371600"/>
            <a:ext cx="8229600" cy="3124200"/>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600" dirty="0"/>
          </a:p>
        </p:txBody>
      </p:sp>
      <p:sp>
        <p:nvSpPr>
          <p:cNvPr id="6" name="TextBox 5"/>
          <p:cNvSpPr txBox="1">
            <a:spLocks noChangeArrowheads="1"/>
          </p:cNvSpPr>
          <p:nvPr/>
        </p:nvSpPr>
        <p:spPr bwMode="auto">
          <a:xfrm>
            <a:off x="1291940" y="1735013"/>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a:t>
            </a:r>
            <a:endParaRPr lang="en-IN" sz="2400" b="1" baseline="30000" dirty="0">
              <a:latin typeface="Calibri" pitchFamily="34" charset="0"/>
            </a:endParaRPr>
          </a:p>
        </p:txBody>
      </p:sp>
      <p:cxnSp>
        <p:nvCxnSpPr>
          <p:cNvPr id="8" name="Straight Connector 7"/>
          <p:cNvCxnSpPr/>
          <p:nvPr/>
        </p:nvCxnSpPr>
        <p:spPr>
          <a:xfrm>
            <a:off x="762000" y="2209800"/>
            <a:ext cx="822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784389" y="2240888"/>
            <a:ext cx="4258698" cy="404812"/>
          </a:xfrm>
          <a:prstGeom prst="rect">
            <a:avLst/>
          </a:prstGeom>
          <a:noFill/>
          <a:ln w="9525">
            <a:noFill/>
            <a:miter lim="800000"/>
            <a:headEnd/>
            <a:tailEnd/>
          </a:ln>
        </p:spPr>
        <p:txBody>
          <a:bodyPr/>
          <a:lstStyle/>
          <a:p>
            <a:pPr algn="ctr"/>
            <a:r>
              <a:rPr lang="en-US" sz="2400" dirty="0"/>
              <a:t>Postretirement benefit expense </a:t>
            </a:r>
            <a:endParaRPr lang="en-IN" sz="2400" dirty="0">
              <a:latin typeface="Calibri" pitchFamily="34" charset="0"/>
            </a:endParaRPr>
          </a:p>
        </p:txBody>
      </p:sp>
      <p:sp>
        <p:nvSpPr>
          <p:cNvPr id="11" name="TextBox 10"/>
          <p:cNvSpPr txBox="1">
            <a:spLocks noChangeArrowheads="1"/>
          </p:cNvSpPr>
          <p:nvPr/>
        </p:nvSpPr>
        <p:spPr bwMode="auto">
          <a:xfrm>
            <a:off x="6329670" y="2221482"/>
            <a:ext cx="970927"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13" name="TextBox 12"/>
          <p:cNvSpPr txBox="1">
            <a:spLocks noChangeArrowheads="1"/>
          </p:cNvSpPr>
          <p:nvPr/>
        </p:nvSpPr>
        <p:spPr bwMode="auto">
          <a:xfrm>
            <a:off x="7530417" y="1728661"/>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14" name="TextBox 13"/>
          <p:cNvSpPr txBox="1">
            <a:spLocks noChangeArrowheads="1"/>
          </p:cNvSpPr>
          <p:nvPr/>
        </p:nvSpPr>
        <p:spPr bwMode="auto">
          <a:xfrm>
            <a:off x="6173104" y="1728661"/>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16" name="TextBox 15"/>
          <p:cNvSpPr txBox="1">
            <a:spLocks noChangeArrowheads="1"/>
          </p:cNvSpPr>
          <p:nvPr/>
        </p:nvSpPr>
        <p:spPr bwMode="auto">
          <a:xfrm>
            <a:off x="825953" y="2594157"/>
            <a:ext cx="5503716" cy="404812"/>
          </a:xfrm>
          <a:prstGeom prst="rect">
            <a:avLst/>
          </a:prstGeom>
          <a:noFill/>
          <a:ln w="9525">
            <a:noFill/>
            <a:miter lim="800000"/>
            <a:headEnd/>
            <a:tailEnd/>
          </a:ln>
        </p:spPr>
        <p:txBody>
          <a:bodyPr/>
          <a:lstStyle/>
          <a:p>
            <a:r>
              <a:rPr lang="en-IN" sz="2400" dirty="0"/>
              <a:t> Plan assets </a:t>
            </a:r>
            <a:endParaRPr lang="en-IN" sz="2400" dirty="0">
              <a:latin typeface="Calibri" pitchFamily="34" charset="0"/>
            </a:endParaRPr>
          </a:p>
        </p:txBody>
      </p:sp>
      <p:sp>
        <p:nvSpPr>
          <p:cNvPr id="18" name="TextBox 17"/>
          <p:cNvSpPr txBox="1">
            <a:spLocks noChangeArrowheads="1"/>
          </p:cNvSpPr>
          <p:nvPr/>
        </p:nvSpPr>
        <p:spPr bwMode="auto">
          <a:xfrm>
            <a:off x="825953" y="2936348"/>
            <a:ext cx="6235979" cy="445293"/>
          </a:xfrm>
          <a:prstGeom prst="rect">
            <a:avLst/>
          </a:prstGeom>
          <a:noFill/>
          <a:ln w="9525">
            <a:noFill/>
            <a:miter lim="800000"/>
            <a:headEnd/>
            <a:tailEnd/>
          </a:ln>
        </p:spPr>
        <p:txBody>
          <a:bodyPr/>
          <a:lstStyle/>
          <a:p>
            <a:r>
              <a:rPr lang="en-IN" sz="2400" dirty="0"/>
              <a:t> Amortization of net gain–OCI</a:t>
            </a:r>
          </a:p>
        </p:txBody>
      </p:sp>
      <p:sp>
        <p:nvSpPr>
          <p:cNvPr id="19" name="TextBox 18"/>
          <p:cNvSpPr txBox="1">
            <a:spLocks noChangeArrowheads="1"/>
          </p:cNvSpPr>
          <p:nvPr/>
        </p:nvSpPr>
        <p:spPr bwMode="auto">
          <a:xfrm>
            <a:off x="825952" y="3303899"/>
            <a:ext cx="4736647" cy="429901"/>
          </a:xfrm>
          <a:prstGeom prst="rect">
            <a:avLst/>
          </a:prstGeom>
          <a:noFill/>
          <a:ln w="9525">
            <a:noFill/>
            <a:miter lim="800000"/>
            <a:headEnd/>
            <a:tailEnd/>
          </a:ln>
        </p:spPr>
        <p:txBody>
          <a:bodyPr/>
          <a:lstStyle/>
          <a:p>
            <a:r>
              <a:rPr lang="en-IN" sz="2400" dirty="0"/>
              <a:t>	APBO</a:t>
            </a:r>
            <a:endParaRPr lang="en-IN" sz="2400" dirty="0">
              <a:latin typeface="Calibri" pitchFamily="34" charset="0"/>
            </a:endParaRPr>
          </a:p>
        </p:txBody>
      </p:sp>
      <p:sp>
        <p:nvSpPr>
          <p:cNvPr id="20" name="TextBox 19"/>
          <p:cNvSpPr txBox="1">
            <a:spLocks noChangeArrowheads="1"/>
          </p:cNvSpPr>
          <p:nvPr/>
        </p:nvSpPr>
        <p:spPr bwMode="auto">
          <a:xfrm>
            <a:off x="825952" y="3641787"/>
            <a:ext cx="5651047" cy="625413"/>
          </a:xfrm>
          <a:prstGeom prst="rect">
            <a:avLst/>
          </a:prstGeom>
          <a:noFill/>
          <a:ln w="9525">
            <a:noFill/>
            <a:miter lim="800000"/>
            <a:headEnd/>
            <a:tailEnd/>
          </a:ln>
        </p:spPr>
        <p:txBody>
          <a:bodyPr/>
          <a:lstStyle/>
          <a:p>
            <a:r>
              <a:rPr lang="en-IN" sz="2400" dirty="0"/>
              <a:t>	Amortization of net loss—OCI</a:t>
            </a:r>
            <a:endParaRPr lang="en-IN" sz="2400" dirty="0">
              <a:latin typeface="Calibri" pitchFamily="34" charset="0"/>
            </a:endParaRPr>
          </a:p>
        </p:txBody>
      </p:sp>
      <p:sp>
        <p:nvSpPr>
          <p:cNvPr id="21" name="TextBox 20"/>
          <p:cNvSpPr txBox="1">
            <a:spLocks noChangeArrowheads="1"/>
          </p:cNvSpPr>
          <p:nvPr/>
        </p:nvSpPr>
        <p:spPr bwMode="auto">
          <a:xfrm>
            <a:off x="825953" y="3992087"/>
            <a:ext cx="6108247" cy="579913"/>
          </a:xfrm>
          <a:prstGeom prst="rect">
            <a:avLst/>
          </a:prstGeom>
          <a:noFill/>
          <a:ln w="9525">
            <a:noFill/>
            <a:miter lim="800000"/>
            <a:headEnd/>
            <a:tailEnd/>
          </a:ln>
        </p:spPr>
        <p:txBody>
          <a:bodyPr/>
          <a:lstStyle/>
          <a:p>
            <a:r>
              <a:rPr lang="en-IN" sz="2400" dirty="0"/>
              <a:t>	Amortization of prior service cost—OCI</a:t>
            </a:r>
            <a:endParaRPr lang="en-IN" sz="2400" dirty="0">
              <a:latin typeface="Calibri" pitchFamily="34" charset="0"/>
            </a:endParaRPr>
          </a:p>
        </p:txBody>
      </p:sp>
      <p:sp>
        <p:nvSpPr>
          <p:cNvPr id="22" name="TextBox 21"/>
          <p:cNvSpPr txBox="1"/>
          <p:nvPr/>
        </p:nvSpPr>
        <p:spPr>
          <a:xfrm>
            <a:off x="601463" y="1378528"/>
            <a:ext cx="5969998" cy="461665"/>
          </a:xfrm>
          <a:prstGeom prst="rect">
            <a:avLst/>
          </a:prstGeom>
          <a:noFill/>
        </p:spPr>
        <p:txBody>
          <a:bodyPr wrap="square" rtlCol="0">
            <a:spAutoFit/>
          </a:bodyPr>
          <a:lstStyle/>
          <a:p>
            <a:pPr algn="ctr"/>
            <a:r>
              <a:rPr lang="en-IN" sz="2400" b="1" dirty="0">
                <a:solidFill>
                  <a:srgbClr val="C00000"/>
                </a:solidFill>
              </a:rPr>
              <a:t>To Record Postretirement Benefit Expense</a:t>
            </a:r>
          </a:p>
        </p:txBody>
      </p:sp>
      <p:sp>
        <p:nvSpPr>
          <p:cNvPr id="23" name="TextBox 22"/>
          <p:cNvSpPr txBox="1">
            <a:spLocks noChangeArrowheads="1"/>
          </p:cNvSpPr>
          <p:nvPr/>
        </p:nvSpPr>
        <p:spPr bwMode="auto">
          <a:xfrm>
            <a:off x="6349897" y="2594157"/>
            <a:ext cx="970927"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4" name="TextBox 23"/>
          <p:cNvSpPr txBox="1">
            <a:spLocks noChangeArrowheads="1"/>
          </p:cNvSpPr>
          <p:nvPr/>
        </p:nvSpPr>
        <p:spPr bwMode="auto">
          <a:xfrm>
            <a:off x="6370125" y="2956588"/>
            <a:ext cx="970927"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5" name="TextBox 24"/>
          <p:cNvSpPr txBox="1">
            <a:spLocks noChangeArrowheads="1"/>
          </p:cNvSpPr>
          <p:nvPr/>
        </p:nvSpPr>
        <p:spPr bwMode="auto">
          <a:xfrm>
            <a:off x="7715873" y="3303357"/>
            <a:ext cx="970927"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6" name="TextBox 25"/>
          <p:cNvSpPr txBox="1">
            <a:spLocks noChangeArrowheads="1"/>
          </p:cNvSpPr>
          <p:nvPr/>
        </p:nvSpPr>
        <p:spPr bwMode="auto">
          <a:xfrm>
            <a:off x="7727748" y="3620463"/>
            <a:ext cx="970927"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7" name="TextBox 26"/>
          <p:cNvSpPr txBox="1">
            <a:spLocks noChangeArrowheads="1"/>
          </p:cNvSpPr>
          <p:nvPr/>
        </p:nvSpPr>
        <p:spPr bwMode="auto">
          <a:xfrm>
            <a:off x="7739623" y="3991544"/>
            <a:ext cx="970927"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8" name="Rectangle 27"/>
          <p:cNvSpPr/>
          <p:nvPr/>
        </p:nvSpPr>
        <p:spPr>
          <a:xfrm>
            <a:off x="762001" y="4648200"/>
            <a:ext cx="8229600" cy="1895475"/>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600" dirty="0"/>
          </a:p>
        </p:txBody>
      </p:sp>
      <p:sp>
        <p:nvSpPr>
          <p:cNvPr id="29" name="TextBox 28"/>
          <p:cNvSpPr txBox="1">
            <a:spLocks noChangeArrowheads="1"/>
          </p:cNvSpPr>
          <p:nvPr/>
        </p:nvSpPr>
        <p:spPr bwMode="auto">
          <a:xfrm>
            <a:off x="1395850" y="5116513"/>
            <a:ext cx="4686300" cy="492443"/>
          </a:xfrm>
          <a:prstGeom prst="rect">
            <a:avLst/>
          </a:prstGeom>
          <a:noFill/>
          <a:ln w="9525">
            <a:noFill/>
            <a:miter lim="800000"/>
            <a:headEnd/>
            <a:tailEnd/>
          </a:ln>
        </p:spPr>
        <p:txBody>
          <a:bodyPr>
            <a:spAutoFit/>
          </a:bodyPr>
          <a:lstStyle/>
          <a:p>
            <a:pPr algn="ctr"/>
            <a:r>
              <a:rPr lang="en-US" sz="2600" b="1" dirty="0">
                <a:latin typeface="Calibri" pitchFamily="34" charset="0"/>
              </a:rPr>
              <a:t>Journal Entry</a:t>
            </a:r>
            <a:endParaRPr lang="en-IN" sz="2600" b="1" baseline="30000" dirty="0">
              <a:latin typeface="Calibri" pitchFamily="34" charset="0"/>
            </a:endParaRPr>
          </a:p>
        </p:txBody>
      </p:sp>
      <p:sp>
        <p:nvSpPr>
          <p:cNvPr id="31" name="TextBox 30"/>
          <p:cNvSpPr txBox="1">
            <a:spLocks noChangeArrowheads="1"/>
          </p:cNvSpPr>
          <p:nvPr/>
        </p:nvSpPr>
        <p:spPr bwMode="auto">
          <a:xfrm>
            <a:off x="864913" y="5622388"/>
            <a:ext cx="3783287" cy="387887"/>
          </a:xfrm>
          <a:prstGeom prst="rect">
            <a:avLst/>
          </a:prstGeom>
          <a:noFill/>
          <a:ln w="9525">
            <a:noFill/>
            <a:miter lim="800000"/>
            <a:headEnd/>
            <a:tailEnd/>
          </a:ln>
        </p:spPr>
        <p:txBody>
          <a:bodyPr/>
          <a:lstStyle/>
          <a:p>
            <a:r>
              <a:rPr lang="en-IN" sz="2400" dirty="0">
                <a:latin typeface="Calibri" pitchFamily="34" charset="0"/>
              </a:rPr>
              <a:t>Plan assets</a:t>
            </a:r>
          </a:p>
        </p:txBody>
      </p:sp>
      <p:sp>
        <p:nvSpPr>
          <p:cNvPr id="32" name="TextBox 31"/>
          <p:cNvSpPr txBox="1">
            <a:spLocks noChangeArrowheads="1"/>
          </p:cNvSpPr>
          <p:nvPr/>
        </p:nvSpPr>
        <p:spPr bwMode="auto">
          <a:xfrm>
            <a:off x="864912" y="6062662"/>
            <a:ext cx="5688288" cy="633413"/>
          </a:xfrm>
          <a:prstGeom prst="rect">
            <a:avLst/>
          </a:prstGeom>
          <a:noFill/>
          <a:ln w="9525">
            <a:noFill/>
            <a:miter lim="800000"/>
            <a:headEnd/>
            <a:tailEnd/>
          </a:ln>
        </p:spPr>
        <p:txBody>
          <a:bodyPr/>
          <a:lstStyle/>
          <a:p>
            <a:r>
              <a:rPr lang="en-IN" sz="2400" dirty="0">
                <a:latin typeface="Calibri" pitchFamily="34" charset="0"/>
              </a:rPr>
              <a:t>	Cash </a:t>
            </a:r>
            <a:r>
              <a:rPr lang="en-US" sz="2400" b="1" dirty="0">
                <a:solidFill>
                  <a:srgbClr val="EC008C"/>
                </a:solidFill>
              </a:rPr>
              <a:t>(contribution to plan assets)</a:t>
            </a:r>
            <a:endParaRPr lang="en-IN" sz="2400" b="1" dirty="0">
              <a:solidFill>
                <a:srgbClr val="EC008C"/>
              </a:solidFill>
              <a:latin typeface="Calibri" pitchFamily="34" charset="0"/>
            </a:endParaRPr>
          </a:p>
        </p:txBody>
      </p:sp>
      <p:sp>
        <p:nvSpPr>
          <p:cNvPr id="33" name="TextBox 32"/>
          <p:cNvSpPr txBox="1">
            <a:spLocks noChangeArrowheads="1"/>
          </p:cNvSpPr>
          <p:nvPr/>
        </p:nvSpPr>
        <p:spPr bwMode="auto">
          <a:xfrm>
            <a:off x="6238047" y="5586763"/>
            <a:ext cx="1174822"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34" name="TextBox 33"/>
          <p:cNvSpPr txBox="1">
            <a:spLocks noChangeArrowheads="1"/>
          </p:cNvSpPr>
          <p:nvPr/>
        </p:nvSpPr>
        <p:spPr bwMode="auto">
          <a:xfrm>
            <a:off x="7662354" y="6039077"/>
            <a:ext cx="1068020" cy="404813"/>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35" name="TextBox 34"/>
          <p:cNvSpPr txBox="1">
            <a:spLocks noChangeArrowheads="1"/>
          </p:cNvSpPr>
          <p:nvPr/>
        </p:nvSpPr>
        <p:spPr bwMode="auto">
          <a:xfrm>
            <a:off x="7530417" y="5110161"/>
            <a:ext cx="1289050" cy="492443"/>
          </a:xfrm>
          <a:prstGeom prst="rect">
            <a:avLst/>
          </a:prstGeom>
          <a:noFill/>
          <a:ln w="9525">
            <a:noFill/>
            <a:miter lim="800000"/>
            <a:headEnd/>
            <a:tailEnd/>
          </a:ln>
        </p:spPr>
        <p:txBody>
          <a:bodyPr>
            <a:spAutoFit/>
          </a:bodyPr>
          <a:lstStyle/>
          <a:p>
            <a:pPr algn="ctr"/>
            <a:r>
              <a:rPr lang="en-US" sz="2600" b="1" dirty="0">
                <a:latin typeface="Calibri" pitchFamily="34" charset="0"/>
              </a:rPr>
              <a:t>Credit</a:t>
            </a:r>
            <a:endParaRPr lang="en-IN" sz="2600" b="1" baseline="30000" dirty="0">
              <a:latin typeface="Calibri" pitchFamily="34" charset="0"/>
            </a:endParaRPr>
          </a:p>
        </p:txBody>
      </p:sp>
      <p:sp>
        <p:nvSpPr>
          <p:cNvPr id="36" name="TextBox 35"/>
          <p:cNvSpPr txBox="1">
            <a:spLocks noChangeArrowheads="1"/>
          </p:cNvSpPr>
          <p:nvPr/>
        </p:nvSpPr>
        <p:spPr bwMode="auto">
          <a:xfrm>
            <a:off x="6173104" y="5110161"/>
            <a:ext cx="1289050" cy="492443"/>
          </a:xfrm>
          <a:prstGeom prst="rect">
            <a:avLst/>
          </a:prstGeom>
          <a:noFill/>
          <a:ln w="9525">
            <a:noFill/>
            <a:miter lim="800000"/>
            <a:headEnd/>
            <a:tailEnd/>
          </a:ln>
        </p:spPr>
        <p:txBody>
          <a:bodyPr>
            <a:spAutoFit/>
          </a:bodyPr>
          <a:lstStyle/>
          <a:p>
            <a:pPr algn="ctr"/>
            <a:r>
              <a:rPr lang="en-US" sz="2600" b="1" dirty="0">
                <a:latin typeface="Calibri" pitchFamily="34" charset="0"/>
              </a:rPr>
              <a:t>Debit</a:t>
            </a:r>
            <a:endParaRPr lang="en-IN" sz="2600" b="1" baseline="30000" dirty="0">
              <a:latin typeface="Calibri" pitchFamily="34" charset="0"/>
            </a:endParaRPr>
          </a:p>
        </p:txBody>
      </p:sp>
      <p:sp>
        <p:nvSpPr>
          <p:cNvPr id="37" name="TextBox 36"/>
          <p:cNvSpPr txBox="1"/>
          <p:nvPr/>
        </p:nvSpPr>
        <p:spPr>
          <a:xfrm>
            <a:off x="864913" y="4742585"/>
            <a:ext cx="5612086" cy="492443"/>
          </a:xfrm>
          <a:prstGeom prst="rect">
            <a:avLst/>
          </a:prstGeom>
          <a:noFill/>
        </p:spPr>
        <p:txBody>
          <a:bodyPr wrap="square" rtlCol="0">
            <a:spAutoFit/>
          </a:bodyPr>
          <a:lstStyle/>
          <a:p>
            <a:pPr algn="ctr"/>
            <a:r>
              <a:rPr lang="en-US" sz="2600" b="1" dirty="0">
                <a:solidFill>
                  <a:srgbClr val="C00000"/>
                </a:solidFill>
              </a:rPr>
              <a:t>To Record Cash Funding of Plan Assets </a:t>
            </a:r>
          </a:p>
        </p:txBody>
      </p:sp>
      <p:cxnSp>
        <p:nvCxnSpPr>
          <p:cNvPr id="40" name="Straight Connector 39"/>
          <p:cNvCxnSpPr/>
          <p:nvPr/>
        </p:nvCxnSpPr>
        <p:spPr>
          <a:xfrm>
            <a:off x="762000" y="5634615"/>
            <a:ext cx="822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53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500"/>
                                        <p:tgtEl>
                                          <p:spTgt spid="3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nodeType="with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fade">
                                      <p:cBhvr>
                                        <p:cTn id="9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9" grpId="0"/>
      <p:bldP spid="11" grpId="0"/>
      <p:bldP spid="13" grpId="0"/>
      <p:bldP spid="14" grpId="0"/>
      <p:bldP spid="16" grpId="0"/>
      <p:bldP spid="18" grpId="0"/>
      <p:bldP spid="19" grpId="0"/>
      <p:bldP spid="20" grpId="0"/>
      <p:bldP spid="21" grpId="0"/>
      <p:bldP spid="22" grpId="0"/>
      <p:bldP spid="23" grpId="0"/>
      <p:bldP spid="24" grpId="0"/>
      <p:bldP spid="25" grpId="0"/>
      <p:bldP spid="26" grpId="0"/>
      <p:bldP spid="27" grpId="0"/>
      <p:bldP spid="28" grpId="0" animBg="1"/>
      <p:bldP spid="29" grpId="0"/>
      <p:bldP spid="31" grpId="0"/>
      <p:bldP spid="32" grpId="0"/>
      <p:bldP spid="33" grpId="0"/>
      <p:bldP spid="34" grpId="0"/>
      <p:bldP spid="35" grpId="0"/>
      <p:bldP spid="36" grpId="0"/>
      <p:bldP spid="37"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Accounting for Postretirement Benefit Plans</a:t>
            </a:r>
            <a:br>
              <a:rPr lang="en-IN" dirty="0"/>
            </a:br>
            <a:r>
              <a:rPr lang="en-IN" dirty="0"/>
              <a:t>Other Than Pensions </a:t>
            </a:r>
            <a:r>
              <a:rPr lang="en-IN" sz="2400" dirty="0"/>
              <a:t>(continued)</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LO17-11</a:t>
            </a:r>
          </a:p>
        </p:txBody>
      </p:sp>
      <p:sp>
        <p:nvSpPr>
          <p:cNvPr id="15" name="Rectangle 14"/>
          <p:cNvSpPr/>
          <p:nvPr/>
        </p:nvSpPr>
        <p:spPr>
          <a:xfrm>
            <a:off x="710663" y="1419090"/>
            <a:ext cx="8229600" cy="5132522"/>
          </a:xfrm>
          <a:prstGeom prst="rect">
            <a:avLst/>
          </a:prstGeom>
          <a:solidFill>
            <a:srgbClr val="FFFAB0"/>
          </a:solidFill>
          <a:ln>
            <a:solidFill>
              <a:srgbClr val="F796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sz="2600" dirty="0"/>
          </a:p>
        </p:txBody>
      </p:sp>
      <p:sp>
        <p:nvSpPr>
          <p:cNvPr id="16" name="TextBox 15"/>
          <p:cNvSpPr txBox="1">
            <a:spLocks noChangeArrowheads="1"/>
          </p:cNvSpPr>
          <p:nvPr/>
        </p:nvSpPr>
        <p:spPr bwMode="auto">
          <a:xfrm>
            <a:off x="862451" y="1657453"/>
            <a:ext cx="4686300" cy="461665"/>
          </a:xfrm>
          <a:prstGeom prst="rect">
            <a:avLst/>
          </a:prstGeom>
          <a:noFill/>
          <a:ln w="9525">
            <a:noFill/>
            <a:miter lim="800000"/>
            <a:headEnd/>
            <a:tailEnd/>
          </a:ln>
        </p:spPr>
        <p:txBody>
          <a:bodyPr>
            <a:spAutoFit/>
          </a:bodyPr>
          <a:lstStyle/>
          <a:p>
            <a:pPr algn="ctr"/>
            <a:r>
              <a:rPr lang="en-US" sz="2400" b="1" dirty="0">
                <a:latin typeface="Calibri" pitchFamily="34" charset="0"/>
              </a:rPr>
              <a:t>Journal Entry</a:t>
            </a:r>
            <a:endParaRPr lang="en-IN" sz="2400" b="1" baseline="30000" dirty="0">
              <a:latin typeface="Calibri" pitchFamily="34" charset="0"/>
            </a:endParaRPr>
          </a:p>
        </p:txBody>
      </p:sp>
      <p:sp>
        <p:nvSpPr>
          <p:cNvPr id="18" name="TextBox 17"/>
          <p:cNvSpPr txBox="1">
            <a:spLocks noChangeArrowheads="1"/>
          </p:cNvSpPr>
          <p:nvPr/>
        </p:nvSpPr>
        <p:spPr bwMode="auto">
          <a:xfrm>
            <a:off x="727364" y="2166296"/>
            <a:ext cx="1492648" cy="404812"/>
          </a:xfrm>
          <a:prstGeom prst="rect">
            <a:avLst/>
          </a:prstGeom>
          <a:noFill/>
          <a:ln w="9525">
            <a:noFill/>
            <a:miter lim="800000"/>
            <a:headEnd/>
            <a:tailEnd/>
          </a:ln>
        </p:spPr>
        <p:txBody>
          <a:bodyPr/>
          <a:lstStyle/>
          <a:p>
            <a:r>
              <a:rPr lang="en-IN" sz="2400" dirty="0">
                <a:latin typeface="Calibri" pitchFamily="34" charset="0"/>
              </a:rPr>
              <a:t>Loss—OCI</a:t>
            </a:r>
          </a:p>
        </p:txBody>
      </p:sp>
      <p:sp>
        <p:nvSpPr>
          <p:cNvPr id="19" name="TextBox 18"/>
          <p:cNvSpPr txBox="1">
            <a:spLocks noChangeArrowheads="1"/>
          </p:cNvSpPr>
          <p:nvPr/>
        </p:nvSpPr>
        <p:spPr bwMode="auto">
          <a:xfrm>
            <a:off x="727364" y="2511732"/>
            <a:ext cx="2740625" cy="431358"/>
          </a:xfrm>
          <a:prstGeom prst="rect">
            <a:avLst/>
          </a:prstGeom>
          <a:noFill/>
          <a:ln w="9525">
            <a:noFill/>
            <a:miter lim="800000"/>
            <a:headEnd/>
            <a:tailEnd/>
          </a:ln>
        </p:spPr>
        <p:txBody>
          <a:bodyPr/>
          <a:lstStyle/>
          <a:p>
            <a:r>
              <a:rPr lang="en-IN" sz="2400" dirty="0">
                <a:latin typeface="Calibri" pitchFamily="34" charset="0"/>
              </a:rPr>
              <a:t>	APBO</a:t>
            </a:r>
          </a:p>
        </p:txBody>
      </p:sp>
      <p:sp>
        <p:nvSpPr>
          <p:cNvPr id="20" name="TextBox 19"/>
          <p:cNvSpPr txBox="1">
            <a:spLocks noChangeArrowheads="1"/>
          </p:cNvSpPr>
          <p:nvPr/>
        </p:nvSpPr>
        <p:spPr bwMode="auto">
          <a:xfrm>
            <a:off x="6224198" y="2142546"/>
            <a:ext cx="1174822"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1" name="TextBox 20"/>
          <p:cNvSpPr txBox="1">
            <a:spLocks noChangeArrowheads="1"/>
          </p:cNvSpPr>
          <p:nvPr/>
        </p:nvSpPr>
        <p:spPr bwMode="auto">
          <a:xfrm>
            <a:off x="7648505" y="2496889"/>
            <a:ext cx="1068020" cy="404813"/>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31" name="TextBox 30"/>
          <p:cNvSpPr txBox="1">
            <a:spLocks noChangeArrowheads="1"/>
          </p:cNvSpPr>
          <p:nvPr/>
        </p:nvSpPr>
        <p:spPr bwMode="auto">
          <a:xfrm>
            <a:off x="7516568" y="1651101"/>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Credit</a:t>
            </a:r>
            <a:endParaRPr lang="en-IN" sz="2400" b="1" baseline="30000" dirty="0">
              <a:latin typeface="Calibri" pitchFamily="34" charset="0"/>
            </a:endParaRPr>
          </a:p>
        </p:txBody>
      </p:sp>
      <p:sp>
        <p:nvSpPr>
          <p:cNvPr id="34" name="TextBox 33"/>
          <p:cNvSpPr txBox="1">
            <a:spLocks noChangeArrowheads="1"/>
          </p:cNvSpPr>
          <p:nvPr/>
        </p:nvSpPr>
        <p:spPr bwMode="auto">
          <a:xfrm>
            <a:off x="6159255" y="1651101"/>
            <a:ext cx="1289050" cy="461665"/>
          </a:xfrm>
          <a:prstGeom prst="rect">
            <a:avLst/>
          </a:prstGeom>
          <a:noFill/>
          <a:ln w="9525">
            <a:noFill/>
            <a:miter lim="800000"/>
            <a:headEnd/>
            <a:tailEnd/>
          </a:ln>
        </p:spPr>
        <p:txBody>
          <a:bodyPr>
            <a:spAutoFit/>
          </a:bodyPr>
          <a:lstStyle/>
          <a:p>
            <a:pPr algn="ctr"/>
            <a:r>
              <a:rPr lang="en-US" sz="2400" b="1" dirty="0">
                <a:latin typeface="Calibri" pitchFamily="34" charset="0"/>
              </a:rPr>
              <a:t>Debit</a:t>
            </a:r>
            <a:endParaRPr lang="en-IN" sz="2400" b="1" baseline="30000" dirty="0">
              <a:latin typeface="Calibri" pitchFamily="34" charset="0"/>
            </a:endParaRPr>
          </a:p>
        </p:txBody>
      </p:sp>
      <p:sp>
        <p:nvSpPr>
          <p:cNvPr id="36" name="TextBox 35"/>
          <p:cNvSpPr txBox="1"/>
          <p:nvPr/>
        </p:nvSpPr>
        <p:spPr>
          <a:xfrm>
            <a:off x="727364" y="1295400"/>
            <a:ext cx="4077589" cy="461665"/>
          </a:xfrm>
          <a:prstGeom prst="rect">
            <a:avLst/>
          </a:prstGeom>
          <a:noFill/>
        </p:spPr>
        <p:txBody>
          <a:bodyPr wrap="square" rtlCol="0">
            <a:spAutoFit/>
          </a:bodyPr>
          <a:lstStyle/>
          <a:p>
            <a:r>
              <a:rPr lang="en-IN" sz="2400" b="1" dirty="0">
                <a:solidFill>
                  <a:srgbClr val="C00000"/>
                </a:solidFill>
              </a:rPr>
              <a:t>To Record Gains and Losses</a:t>
            </a:r>
            <a:endParaRPr lang="en-US" sz="2400" b="1" dirty="0">
              <a:solidFill>
                <a:srgbClr val="C00000"/>
              </a:solidFill>
            </a:endParaRPr>
          </a:p>
        </p:txBody>
      </p:sp>
      <p:sp>
        <p:nvSpPr>
          <p:cNvPr id="37" name="TextBox 36"/>
          <p:cNvSpPr txBox="1">
            <a:spLocks noChangeArrowheads="1"/>
          </p:cNvSpPr>
          <p:nvPr/>
        </p:nvSpPr>
        <p:spPr bwMode="auto">
          <a:xfrm>
            <a:off x="4516824" y="2819400"/>
            <a:ext cx="509705" cy="489823"/>
          </a:xfrm>
          <a:prstGeom prst="rect">
            <a:avLst/>
          </a:prstGeom>
          <a:noFill/>
          <a:ln w="9525">
            <a:noFill/>
            <a:miter lim="800000"/>
            <a:headEnd/>
            <a:tailEnd/>
          </a:ln>
        </p:spPr>
        <p:txBody>
          <a:bodyPr/>
          <a:lstStyle/>
          <a:p>
            <a:pPr algn="ctr"/>
            <a:r>
              <a:rPr lang="en-IN" sz="2400" dirty="0">
                <a:latin typeface="Calibri" pitchFamily="34" charset="0"/>
              </a:rPr>
              <a:t>or</a:t>
            </a:r>
          </a:p>
        </p:txBody>
      </p:sp>
      <p:sp>
        <p:nvSpPr>
          <p:cNvPr id="38" name="TextBox 37"/>
          <p:cNvSpPr txBox="1">
            <a:spLocks noChangeArrowheads="1"/>
          </p:cNvSpPr>
          <p:nvPr/>
        </p:nvSpPr>
        <p:spPr bwMode="auto">
          <a:xfrm>
            <a:off x="727364" y="3356723"/>
            <a:ext cx="926817" cy="404812"/>
          </a:xfrm>
          <a:prstGeom prst="rect">
            <a:avLst/>
          </a:prstGeom>
          <a:noFill/>
          <a:ln w="9525">
            <a:noFill/>
            <a:miter lim="800000"/>
            <a:headEnd/>
            <a:tailEnd/>
          </a:ln>
        </p:spPr>
        <p:txBody>
          <a:bodyPr/>
          <a:lstStyle/>
          <a:p>
            <a:r>
              <a:rPr lang="en-IN" sz="2400" dirty="0">
                <a:latin typeface="Calibri" pitchFamily="34" charset="0"/>
              </a:rPr>
              <a:t>APBO</a:t>
            </a:r>
          </a:p>
        </p:txBody>
      </p:sp>
      <p:sp>
        <p:nvSpPr>
          <p:cNvPr id="39" name="TextBox 38"/>
          <p:cNvSpPr txBox="1">
            <a:spLocks noChangeArrowheads="1"/>
          </p:cNvSpPr>
          <p:nvPr/>
        </p:nvSpPr>
        <p:spPr bwMode="auto">
          <a:xfrm>
            <a:off x="727364" y="3686262"/>
            <a:ext cx="3197825" cy="415625"/>
          </a:xfrm>
          <a:prstGeom prst="rect">
            <a:avLst/>
          </a:prstGeom>
          <a:noFill/>
          <a:ln w="9525">
            <a:noFill/>
            <a:miter lim="800000"/>
            <a:headEnd/>
            <a:tailEnd/>
          </a:ln>
        </p:spPr>
        <p:txBody>
          <a:bodyPr/>
          <a:lstStyle/>
          <a:p>
            <a:r>
              <a:rPr lang="en-IN" sz="2400" dirty="0">
                <a:latin typeface="Calibri" pitchFamily="34" charset="0"/>
              </a:rPr>
              <a:t>	Gain–OCI</a:t>
            </a:r>
          </a:p>
        </p:txBody>
      </p:sp>
      <p:sp>
        <p:nvSpPr>
          <p:cNvPr id="40" name="TextBox 39"/>
          <p:cNvSpPr txBox="1">
            <a:spLocks noChangeArrowheads="1"/>
          </p:cNvSpPr>
          <p:nvPr/>
        </p:nvSpPr>
        <p:spPr bwMode="auto">
          <a:xfrm>
            <a:off x="6222223" y="3321098"/>
            <a:ext cx="1174822"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42" name="TextBox 41"/>
          <p:cNvSpPr txBox="1">
            <a:spLocks noChangeArrowheads="1"/>
          </p:cNvSpPr>
          <p:nvPr/>
        </p:nvSpPr>
        <p:spPr bwMode="auto">
          <a:xfrm>
            <a:off x="7646530" y="3645752"/>
            <a:ext cx="1068020" cy="404813"/>
          </a:xfrm>
          <a:prstGeom prst="rect">
            <a:avLst/>
          </a:prstGeom>
          <a:noFill/>
          <a:ln w="9525">
            <a:noFill/>
            <a:miter lim="800000"/>
            <a:headEnd/>
            <a:tailEnd/>
          </a:ln>
        </p:spPr>
        <p:txBody>
          <a:bodyPr/>
          <a:lstStyle/>
          <a:p>
            <a:pPr algn="ctr"/>
            <a:r>
              <a:rPr lang="en-IN" sz="2600" dirty="0">
                <a:latin typeface="Calibri" pitchFamily="34" charset="0"/>
              </a:rPr>
              <a:t>XX</a:t>
            </a:r>
          </a:p>
        </p:txBody>
      </p:sp>
      <p:cxnSp>
        <p:nvCxnSpPr>
          <p:cNvPr id="22" name="Straight Connector 21"/>
          <p:cNvCxnSpPr/>
          <p:nvPr/>
        </p:nvCxnSpPr>
        <p:spPr>
          <a:xfrm>
            <a:off x="727364" y="2125672"/>
            <a:ext cx="822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63C91E6-C4D9-42A9-8D87-136EEDA8D068}"/>
              </a:ext>
            </a:extLst>
          </p:cNvPr>
          <p:cNvSpPr txBox="1">
            <a:spLocks noChangeArrowheads="1"/>
          </p:cNvSpPr>
          <p:nvPr/>
        </p:nvSpPr>
        <p:spPr bwMode="auto">
          <a:xfrm>
            <a:off x="762000" y="4465209"/>
            <a:ext cx="3197824" cy="404812"/>
          </a:xfrm>
          <a:prstGeom prst="rect">
            <a:avLst/>
          </a:prstGeom>
          <a:noFill/>
          <a:ln w="9525">
            <a:noFill/>
            <a:miter lim="800000"/>
            <a:headEnd/>
            <a:tailEnd/>
          </a:ln>
        </p:spPr>
        <p:txBody>
          <a:bodyPr/>
          <a:lstStyle/>
          <a:p>
            <a:r>
              <a:rPr lang="en-IN" sz="2400" dirty="0">
                <a:latin typeface="Calibri" pitchFamily="34" charset="0"/>
              </a:rPr>
              <a:t>Plan Assets</a:t>
            </a:r>
          </a:p>
        </p:txBody>
      </p:sp>
      <p:sp>
        <p:nvSpPr>
          <p:cNvPr id="24" name="TextBox 23">
            <a:extLst>
              <a:ext uri="{FF2B5EF4-FFF2-40B4-BE49-F238E27FC236}">
                <a16:creationId xmlns:a16="http://schemas.microsoft.com/office/drawing/2014/main" id="{EB045D92-EFFF-437F-8DDB-E056E1580E5E}"/>
              </a:ext>
            </a:extLst>
          </p:cNvPr>
          <p:cNvSpPr txBox="1">
            <a:spLocks noChangeArrowheads="1"/>
          </p:cNvSpPr>
          <p:nvPr/>
        </p:nvSpPr>
        <p:spPr bwMode="auto">
          <a:xfrm>
            <a:off x="762000" y="4810645"/>
            <a:ext cx="2740625" cy="431358"/>
          </a:xfrm>
          <a:prstGeom prst="rect">
            <a:avLst/>
          </a:prstGeom>
          <a:noFill/>
          <a:ln w="9525">
            <a:noFill/>
            <a:miter lim="800000"/>
            <a:headEnd/>
            <a:tailEnd/>
          </a:ln>
        </p:spPr>
        <p:txBody>
          <a:bodyPr/>
          <a:lstStyle/>
          <a:p>
            <a:r>
              <a:rPr lang="en-IN" sz="2400" dirty="0">
                <a:latin typeface="Calibri" pitchFamily="34" charset="0"/>
              </a:rPr>
              <a:t>	 Gain–OCI</a:t>
            </a:r>
          </a:p>
        </p:txBody>
      </p:sp>
      <p:sp>
        <p:nvSpPr>
          <p:cNvPr id="25" name="TextBox 24">
            <a:extLst>
              <a:ext uri="{FF2B5EF4-FFF2-40B4-BE49-F238E27FC236}">
                <a16:creationId xmlns:a16="http://schemas.microsoft.com/office/drawing/2014/main" id="{B841BF17-F9D8-4863-9660-6C53632D8A9C}"/>
              </a:ext>
            </a:extLst>
          </p:cNvPr>
          <p:cNvSpPr txBox="1">
            <a:spLocks noChangeArrowheads="1"/>
          </p:cNvSpPr>
          <p:nvPr/>
        </p:nvSpPr>
        <p:spPr bwMode="auto">
          <a:xfrm>
            <a:off x="6258834" y="4441459"/>
            <a:ext cx="1174822"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6" name="TextBox 25">
            <a:extLst>
              <a:ext uri="{FF2B5EF4-FFF2-40B4-BE49-F238E27FC236}">
                <a16:creationId xmlns:a16="http://schemas.microsoft.com/office/drawing/2014/main" id="{AC90B353-8579-4E5C-959A-B31E3F957468}"/>
              </a:ext>
            </a:extLst>
          </p:cNvPr>
          <p:cNvSpPr txBox="1">
            <a:spLocks noChangeArrowheads="1"/>
          </p:cNvSpPr>
          <p:nvPr/>
        </p:nvSpPr>
        <p:spPr bwMode="auto">
          <a:xfrm>
            <a:off x="7683141" y="4795802"/>
            <a:ext cx="1068020" cy="404813"/>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27" name="TextBox 26">
            <a:extLst>
              <a:ext uri="{FF2B5EF4-FFF2-40B4-BE49-F238E27FC236}">
                <a16:creationId xmlns:a16="http://schemas.microsoft.com/office/drawing/2014/main" id="{A80FE2CC-5E48-4B34-9CFB-C4F0D53362D3}"/>
              </a:ext>
            </a:extLst>
          </p:cNvPr>
          <p:cNvSpPr txBox="1">
            <a:spLocks noChangeArrowheads="1"/>
          </p:cNvSpPr>
          <p:nvPr/>
        </p:nvSpPr>
        <p:spPr bwMode="auto">
          <a:xfrm>
            <a:off x="4551460" y="5118313"/>
            <a:ext cx="509705" cy="489823"/>
          </a:xfrm>
          <a:prstGeom prst="rect">
            <a:avLst/>
          </a:prstGeom>
          <a:noFill/>
          <a:ln w="9525">
            <a:noFill/>
            <a:miter lim="800000"/>
            <a:headEnd/>
            <a:tailEnd/>
          </a:ln>
        </p:spPr>
        <p:txBody>
          <a:bodyPr/>
          <a:lstStyle/>
          <a:p>
            <a:pPr algn="ctr"/>
            <a:r>
              <a:rPr lang="en-IN" sz="2400" dirty="0">
                <a:latin typeface="Calibri" pitchFamily="34" charset="0"/>
              </a:rPr>
              <a:t>or</a:t>
            </a:r>
          </a:p>
        </p:txBody>
      </p:sp>
      <p:sp>
        <p:nvSpPr>
          <p:cNvPr id="28" name="TextBox 27">
            <a:extLst>
              <a:ext uri="{FF2B5EF4-FFF2-40B4-BE49-F238E27FC236}">
                <a16:creationId xmlns:a16="http://schemas.microsoft.com/office/drawing/2014/main" id="{B58CBB9E-942D-4000-9112-1C522DE9AFD6}"/>
              </a:ext>
            </a:extLst>
          </p:cNvPr>
          <p:cNvSpPr txBox="1">
            <a:spLocks noChangeArrowheads="1"/>
          </p:cNvSpPr>
          <p:nvPr/>
        </p:nvSpPr>
        <p:spPr bwMode="auto">
          <a:xfrm>
            <a:off x="762000" y="5655636"/>
            <a:ext cx="1458012" cy="404812"/>
          </a:xfrm>
          <a:prstGeom prst="rect">
            <a:avLst/>
          </a:prstGeom>
          <a:noFill/>
          <a:ln w="9525">
            <a:noFill/>
            <a:miter lim="800000"/>
            <a:headEnd/>
            <a:tailEnd/>
          </a:ln>
        </p:spPr>
        <p:txBody>
          <a:bodyPr/>
          <a:lstStyle/>
          <a:p>
            <a:r>
              <a:rPr lang="en-IN" sz="2400" dirty="0">
                <a:latin typeface="Calibri" pitchFamily="34" charset="0"/>
              </a:rPr>
              <a:t>Loss—OCI</a:t>
            </a:r>
          </a:p>
        </p:txBody>
      </p:sp>
      <p:sp>
        <p:nvSpPr>
          <p:cNvPr id="29" name="TextBox 28">
            <a:extLst>
              <a:ext uri="{FF2B5EF4-FFF2-40B4-BE49-F238E27FC236}">
                <a16:creationId xmlns:a16="http://schemas.microsoft.com/office/drawing/2014/main" id="{5A2BC426-122A-4830-9EE4-9EFCDA434CAE}"/>
              </a:ext>
            </a:extLst>
          </p:cNvPr>
          <p:cNvSpPr txBox="1">
            <a:spLocks noChangeArrowheads="1"/>
          </p:cNvSpPr>
          <p:nvPr/>
        </p:nvSpPr>
        <p:spPr bwMode="auto">
          <a:xfrm>
            <a:off x="762000" y="5985175"/>
            <a:ext cx="3197825" cy="415625"/>
          </a:xfrm>
          <a:prstGeom prst="rect">
            <a:avLst/>
          </a:prstGeom>
          <a:noFill/>
          <a:ln w="9525">
            <a:noFill/>
            <a:miter lim="800000"/>
            <a:headEnd/>
            <a:tailEnd/>
          </a:ln>
        </p:spPr>
        <p:txBody>
          <a:bodyPr/>
          <a:lstStyle/>
          <a:p>
            <a:r>
              <a:rPr lang="en-IN" sz="2400" dirty="0">
                <a:latin typeface="Calibri" pitchFamily="34" charset="0"/>
              </a:rPr>
              <a:t>	Plan Assets</a:t>
            </a:r>
          </a:p>
        </p:txBody>
      </p:sp>
      <p:sp>
        <p:nvSpPr>
          <p:cNvPr id="30" name="TextBox 29">
            <a:extLst>
              <a:ext uri="{FF2B5EF4-FFF2-40B4-BE49-F238E27FC236}">
                <a16:creationId xmlns:a16="http://schemas.microsoft.com/office/drawing/2014/main" id="{92D74C14-8A16-4C91-B741-CD628D51B547}"/>
              </a:ext>
            </a:extLst>
          </p:cNvPr>
          <p:cNvSpPr txBox="1">
            <a:spLocks noChangeArrowheads="1"/>
          </p:cNvSpPr>
          <p:nvPr/>
        </p:nvSpPr>
        <p:spPr bwMode="auto">
          <a:xfrm>
            <a:off x="6256859" y="5620011"/>
            <a:ext cx="1174822" cy="404812"/>
          </a:xfrm>
          <a:prstGeom prst="rect">
            <a:avLst/>
          </a:prstGeom>
          <a:noFill/>
          <a:ln w="9525">
            <a:noFill/>
            <a:miter lim="800000"/>
            <a:headEnd/>
            <a:tailEnd/>
          </a:ln>
        </p:spPr>
        <p:txBody>
          <a:bodyPr/>
          <a:lstStyle/>
          <a:p>
            <a:pPr algn="ctr"/>
            <a:r>
              <a:rPr lang="en-IN" sz="2600" dirty="0">
                <a:latin typeface="Calibri" pitchFamily="34" charset="0"/>
              </a:rPr>
              <a:t>XX</a:t>
            </a:r>
          </a:p>
        </p:txBody>
      </p:sp>
      <p:sp>
        <p:nvSpPr>
          <p:cNvPr id="32" name="TextBox 31">
            <a:extLst>
              <a:ext uri="{FF2B5EF4-FFF2-40B4-BE49-F238E27FC236}">
                <a16:creationId xmlns:a16="http://schemas.microsoft.com/office/drawing/2014/main" id="{DD5E934E-548B-4FBA-973E-3752E003B31F}"/>
              </a:ext>
            </a:extLst>
          </p:cNvPr>
          <p:cNvSpPr txBox="1">
            <a:spLocks noChangeArrowheads="1"/>
          </p:cNvSpPr>
          <p:nvPr/>
        </p:nvSpPr>
        <p:spPr bwMode="auto">
          <a:xfrm>
            <a:off x="7681166" y="5944665"/>
            <a:ext cx="1068020" cy="404813"/>
          </a:xfrm>
          <a:prstGeom prst="rect">
            <a:avLst/>
          </a:prstGeom>
          <a:noFill/>
          <a:ln w="9525">
            <a:noFill/>
            <a:miter lim="800000"/>
            <a:headEnd/>
            <a:tailEnd/>
          </a:ln>
        </p:spPr>
        <p:txBody>
          <a:bodyPr/>
          <a:lstStyle/>
          <a:p>
            <a:pPr algn="ctr"/>
            <a:r>
              <a:rPr lang="en-IN" sz="2600" dirty="0">
                <a:latin typeface="Calibri" pitchFamily="34" charset="0"/>
              </a:rPr>
              <a:t>XX</a:t>
            </a:r>
          </a:p>
        </p:txBody>
      </p:sp>
      <p:cxnSp>
        <p:nvCxnSpPr>
          <p:cNvPr id="33" name="Straight Connector 32">
            <a:extLst>
              <a:ext uri="{FF2B5EF4-FFF2-40B4-BE49-F238E27FC236}">
                <a16:creationId xmlns:a16="http://schemas.microsoft.com/office/drawing/2014/main" id="{9776A7B4-58F6-4718-A655-58C30F8A30C2}"/>
              </a:ext>
            </a:extLst>
          </p:cNvPr>
          <p:cNvCxnSpPr/>
          <p:nvPr/>
        </p:nvCxnSpPr>
        <p:spPr>
          <a:xfrm>
            <a:off x="762000" y="4343400"/>
            <a:ext cx="8229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67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500"/>
                                        <p:tgtEl>
                                          <p:spTgt spid="3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fade">
                                      <p:cBhvr>
                                        <p:cTn id="8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8" grpId="0"/>
      <p:bldP spid="19" grpId="0"/>
      <p:bldP spid="20" grpId="0"/>
      <p:bldP spid="21" grpId="0"/>
      <p:bldP spid="31" grpId="0"/>
      <p:bldP spid="34" grpId="0"/>
      <p:bldP spid="36" grpId="0"/>
      <p:bldP spid="37" grpId="0"/>
      <p:bldP spid="38" grpId="0"/>
      <p:bldP spid="39" grpId="0"/>
      <p:bldP spid="40" grpId="0"/>
      <p:bldP spid="42" grpId="0"/>
      <p:bldP spid="23" grpId="0"/>
      <p:bldP spid="24" grpId="0"/>
      <p:bldP spid="25" grpId="0"/>
      <p:bldP spid="26" grpId="0"/>
      <p:bldP spid="27" grpId="0"/>
      <p:bldP spid="28" grpId="0"/>
      <p:bldP spid="29" grpId="0"/>
      <p:bldP spid="30" grpId="0"/>
      <p:bldP spid="3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IN" dirty="0"/>
              <a:t>Determining the Postretirement Benefit Obligation</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LO17-11</a:t>
            </a:r>
          </a:p>
        </p:txBody>
      </p:sp>
      <p:sp>
        <p:nvSpPr>
          <p:cNvPr id="9" name="Rectangle 8"/>
          <p:cNvSpPr/>
          <p:nvPr/>
        </p:nvSpPr>
        <p:spPr>
          <a:xfrm>
            <a:off x="762000" y="1295400"/>
            <a:ext cx="8229600" cy="5663089"/>
          </a:xfrm>
          <a:prstGeom prst="rect">
            <a:avLst/>
          </a:prstGeom>
        </p:spPr>
        <p:txBody>
          <a:bodyPr wrap="square">
            <a:spAutoFit/>
          </a:bodyPr>
          <a:lstStyle/>
          <a:p>
            <a:r>
              <a:rPr lang="en-US" dirty="0"/>
              <a:t>Assume the actuary has estimated the net cost of retiree benefits in each year of Jessica Farrow’s 20-year expected retirement period to be the amounts shown in the calculation below. She is fully eligible for benefits at the end of 2044 and is expected to retire at the end of 2049. </a:t>
            </a:r>
          </a:p>
          <a:p>
            <a:pPr indent="287338"/>
            <a:r>
              <a:rPr lang="en-US" dirty="0"/>
              <a:t>Calculating the APBO and the postretirement benefit expense at the end of 2021, 12 years after being hired, begins with estimating the EPBO. Steps to calculate (a) the EPBO, (b) the APBO, and (c) the annual service cost at the end of 2021, 12 years after being hired, follow: </a:t>
            </a:r>
          </a:p>
          <a:p>
            <a:pPr marL="576263" indent="-576263">
              <a:tabLst>
                <a:tab pos="576263" algn="l"/>
              </a:tabLst>
            </a:pPr>
            <a:r>
              <a:rPr lang="en-US" dirty="0"/>
              <a:t>(a). 1. Estimate the cost of retiree benefits in each year of the expected retirement period and deduct anticipated Medicare reimbursements and retiree cost-sharing to derive the net cost to the employer in each year of the expected retirement period. </a:t>
            </a:r>
          </a:p>
          <a:p>
            <a:pPr indent="338138"/>
            <a:r>
              <a:rPr lang="en-US" dirty="0"/>
              <a:t>2. Find the present value of each year’s net benefit cost as of the retirement date. </a:t>
            </a:r>
          </a:p>
          <a:p>
            <a:pPr marL="576263" indent="-238125"/>
            <a:r>
              <a:rPr lang="en-US" dirty="0"/>
              <a:t>3. Find the present value of the total net benefit cost as of the current date. This is the </a:t>
            </a:r>
            <a:r>
              <a:rPr lang="en-US" b="1" dirty="0"/>
              <a:t>EPBO</a:t>
            </a:r>
            <a:r>
              <a:rPr lang="en-US" dirty="0"/>
              <a:t>. </a:t>
            </a:r>
          </a:p>
          <a:p>
            <a:r>
              <a:rPr lang="en-US" dirty="0"/>
              <a:t>(b). Multiply the EPBO by the attribution factor (service to date/total attribution period). This is the </a:t>
            </a:r>
            <a:r>
              <a:rPr lang="en-US" b="1" dirty="0"/>
              <a:t>APBO</a:t>
            </a:r>
            <a:r>
              <a:rPr lang="en-US" dirty="0"/>
              <a:t>. The </a:t>
            </a:r>
            <a:r>
              <a:rPr lang="en-US" b="1" dirty="0"/>
              <a:t>service cost </a:t>
            </a:r>
            <a:r>
              <a:rPr lang="en-US" dirty="0"/>
              <a:t>in any year is simply one year’s worth of the EPBO. </a:t>
            </a:r>
          </a:p>
          <a:p>
            <a:r>
              <a:rPr lang="en-US" dirty="0"/>
              <a:t>(c). Multiply the EPBO by 1⁄total attribution period. 	</a:t>
            </a:r>
          </a:p>
          <a:p>
            <a:endParaRPr lang="en-US" sz="2000" dirty="0"/>
          </a:p>
        </p:txBody>
      </p:sp>
      <p:sp>
        <p:nvSpPr>
          <p:cNvPr id="5" name="Slide Number Placeholder 5">
            <a:extLst>
              <a:ext uri="{FF2B5EF4-FFF2-40B4-BE49-F238E27FC236}">
                <a16:creationId xmlns:a16="http://schemas.microsoft.com/office/drawing/2014/main" id="{956F09AC-8573-4F49-913B-2FCD80384E6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94</a:t>
            </a:fld>
            <a:endParaRPr lang="en-US" dirty="0"/>
          </a:p>
        </p:txBody>
      </p:sp>
    </p:spTree>
    <p:extLst>
      <p:ext uri="{BB962C8B-B14F-4D97-AF65-F5344CB8AC3E}">
        <p14:creationId xmlns:p14="http://schemas.microsoft.com/office/powerpoint/2010/main" val="20038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2000"/>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Effect transition="in" filter="fade">
                                      <p:cBhvr>
                                        <p:cTn id="13" dur="2000"/>
                                        <p:tgtEl>
                                          <p:spTgt spid="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3" end="3"/>
                                            </p:txEl>
                                          </p:spTgt>
                                        </p:tgtEl>
                                        <p:attrNameLst>
                                          <p:attrName>style.visibility</p:attrName>
                                        </p:attrNameLst>
                                      </p:cBhvr>
                                      <p:to>
                                        <p:strVal val="visible"/>
                                      </p:to>
                                    </p:set>
                                    <p:animEffect transition="in" filter="fade">
                                      <p:cBhvr>
                                        <p:cTn id="16" dur="2000"/>
                                        <p:tgtEl>
                                          <p:spTgt spid="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Effect transition="in" filter="fade">
                                      <p:cBhvr>
                                        <p:cTn id="19" dur="2000"/>
                                        <p:tgtEl>
                                          <p:spTgt spid="9">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fade">
                                      <p:cBhvr>
                                        <p:cTn id="22" dur="2000"/>
                                        <p:tgtEl>
                                          <p:spTgt spid="9">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Effect transition="in" filter="fade">
                                      <p:cBhvr>
                                        <p:cTn id="25" dur="20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804942"/>
          </a:xfrm>
        </p:spPr>
        <p:txBody>
          <a:bodyPr>
            <a:noAutofit/>
          </a:bodyPr>
          <a:lstStyle/>
          <a:p>
            <a:r>
              <a:rPr lang="en-IN" dirty="0"/>
              <a:t>EPBO, APBO, and Service Cost in 2021</a:t>
            </a:r>
          </a:p>
        </p:txBody>
      </p:sp>
      <p:sp>
        <p:nvSpPr>
          <p:cNvPr id="7" name="Title 2"/>
          <p:cNvSpPr txBox="1">
            <a:spLocks/>
          </p:cNvSpPr>
          <p:nvPr/>
        </p:nvSpPr>
        <p:spPr bwMode="auto">
          <a:xfrm>
            <a:off x="8405813" y="41966"/>
            <a:ext cx="738187" cy="363538"/>
          </a:xfrm>
          <a:prstGeom prst="rect">
            <a:avLst/>
          </a:prstGeom>
          <a:noFill/>
          <a:ln>
            <a:noFill/>
          </a:ln>
          <a:extLst/>
        </p:spPr>
        <p:txBody>
          <a:bodyPr anchor="ctr">
            <a:normAutofit fontScale="77500" lnSpcReduction="20000"/>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a:defRPr/>
            </a:pPr>
            <a:r>
              <a:rPr lang="en-IN" sz="1500" dirty="0"/>
              <a:t>LO17-11</a:t>
            </a:r>
          </a:p>
        </p:txBody>
      </p:sp>
      <p:pic>
        <p:nvPicPr>
          <p:cNvPr id="3" name="Picture 2">
            <a:extLst>
              <a:ext uri="{FF2B5EF4-FFF2-40B4-BE49-F238E27FC236}">
                <a16:creationId xmlns:a16="http://schemas.microsoft.com/office/drawing/2014/main" id="{6C462DE8-0F2D-48CB-9426-4897057CD307}"/>
              </a:ext>
            </a:extLst>
          </p:cNvPr>
          <p:cNvPicPr>
            <a:picLocks noChangeAspect="1"/>
          </p:cNvPicPr>
          <p:nvPr/>
        </p:nvPicPr>
        <p:blipFill>
          <a:blip r:embed="rId3"/>
          <a:stretch>
            <a:fillRect/>
          </a:stretch>
        </p:blipFill>
        <p:spPr>
          <a:xfrm>
            <a:off x="1900177" y="685800"/>
            <a:ext cx="6105643" cy="5900658"/>
          </a:xfrm>
          <a:prstGeom prst="rect">
            <a:avLst/>
          </a:prstGeom>
        </p:spPr>
      </p:pic>
      <p:sp>
        <p:nvSpPr>
          <p:cNvPr id="5" name="Slide Number Placeholder 5">
            <a:extLst>
              <a:ext uri="{FF2B5EF4-FFF2-40B4-BE49-F238E27FC236}">
                <a16:creationId xmlns:a16="http://schemas.microsoft.com/office/drawing/2014/main" id="{0BC72B58-BC7B-A84E-9480-05917ECDB44E}"/>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95</a:t>
            </a:fld>
            <a:endParaRPr lang="en-US" dirty="0"/>
          </a:p>
        </p:txBody>
      </p:sp>
    </p:spTree>
    <p:extLst>
      <p:ext uri="{BB962C8B-B14F-4D97-AF65-F5344CB8AC3E}">
        <p14:creationId xmlns:p14="http://schemas.microsoft.com/office/powerpoint/2010/main" val="19022028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US" dirty="0"/>
              <a:t>Service Method of Allocating Prior Service Cost</a:t>
            </a:r>
            <a:endParaRPr lang="en-IN" dirty="0"/>
          </a:p>
        </p:txBody>
      </p:sp>
      <p:sp>
        <p:nvSpPr>
          <p:cNvPr id="7" name="Title 2"/>
          <p:cNvSpPr txBox="1">
            <a:spLocks/>
          </p:cNvSpPr>
          <p:nvPr/>
        </p:nvSpPr>
        <p:spPr bwMode="auto">
          <a:xfrm>
            <a:off x="7924800" y="0"/>
            <a:ext cx="1295400"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17</a:t>
            </a:r>
          </a:p>
        </p:txBody>
      </p:sp>
      <p:sp>
        <p:nvSpPr>
          <p:cNvPr id="9" name="Rectangle 8"/>
          <p:cNvSpPr/>
          <p:nvPr/>
        </p:nvSpPr>
        <p:spPr>
          <a:xfrm>
            <a:off x="762000" y="1295400"/>
            <a:ext cx="8229600" cy="4524315"/>
          </a:xfrm>
          <a:prstGeom prst="rect">
            <a:avLst/>
          </a:prstGeom>
        </p:spPr>
        <p:txBody>
          <a:bodyPr wrap="square">
            <a:spAutoFit/>
          </a:bodyPr>
          <a:lstStyle/>
          <a:p>
            <a:pPr marL="285750" indent="-285750">
              <a:buFont typeface="Arial" panose="020B0604020202020204" pitchFamily="34" charset="0"/>
              <a:buChar char="•"/>
            </a:pPr>
            <a:r>
              <a:rPr lang="en-US" sz="2400" dirty="0"/>
              <a:t>The straight-line method of allocating prior service cost allocates an equal amount of the prior service cost to each year of the average service period</a:t>
            </a:r>
          </a:p>
          <a:p>
            <a:pPr marL="285750" indent="-285750">
              <a:buFont typeface="Arial" panose="020B0604020202020204" pitchFamily="34" charset="0"/>
              <a:buChar char="•"/>
            </a:pPr>
            <a:r>
              <a:rPr lang="en-US" sz="2400" dirty="0"/>
              <a:t>However, fewer of the affected employees will be working for the company toward the end of that period than at the beginning (some probably will retire or quit in each year following the amendment)</a:t>
            </a:r>
          </a:p>
          <a:p>
            <a:pPr marL="285750" indent="-285750">
              <a:buFont typeface="Arial" panose="020B0604020202020204" pitchFamily="34" charset="0"/>
              <a:buChar char="•"/>
            </a:pPr>
            <a:r>
              <a:rPr lang="en-US" sz="2400" dirty="0"/>
              <a:t>An allocation approach that reflects the declining service pattern is called the </a:t>
            </a:r>
            <a:r>
              <a:rPr lang="en-US" sz="2400" b="1" dirty="0">
                <a:solidFill>
                  <a:srgbClr val="FF0000"/>
                </a:solidFill>
              </a:rPr>
              <a:t>service method</a:t>
            </a:r>
          </a:p>
          <a:p>
            <a:pPr marL="742950" lvl="1" indent="-285750">
              <a:buFont typeface="Arial" panose="020B0604020202020204" pitchFamily="34" charset="0"/>
              <a:buChar char="•"/>
            </a:pPr>
            <a:r>
              <a:rPr lang="en-US" sz="2400" dirty="0"/>
              <a:t>This method allocates the prior service cost to each year in proportion to the fraction of the total remaining service years worked in each of those years.</a:t>
            </a:r>
            <a:endParaRPr lang="en-US" sz="2800" dirty="0"/>
          </a:p>
        </p:txBody>
      </p:sp>
      <p:sp>
        <p:nvSpPr>
          <p:cNvPr id="5" name="Slide Number Placeholder 5">
            <a:extLst>
              <a:ext uri="{FF2B5EF4-FFF2-40B4-BE49-F238E27FC236}">
                <a16:creationId xmlns:a16="http://schemas.microsoft.com/office/drawing/2014/main" id="{F103E38D-098A-824B-9C7E-6E30796CDC33}"/>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96</a:t>
            </a:fld>
            <a:endParaRPr lang="en-US" dirty="0"/>
          </a:p>
        </p:txBody>
      </p:sp>
    </p:spTree>
    <p:extLst>
      <p:ext uri="{BB962C8B-B14F-4D97-AF65-F5344CB8AC3E}">
        <p14:creationId xmlns:p14="http://schemas.microsoft.com/office/powerpoint/2010/main" val="124506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1000"/>
                                        <p:tgtEl>
                                          <p:spTgt spid="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761999" y="1"/>
            <a:ext cx="8382000" cy="1219200"/>
          </a:xfrm>
        </p:spPr>
        <p:txBody>
          <a:bodyPr>
            <a:noAutofit/>
          </a:bodyPr>
          <a:lstStyle/>
          <a:p>
            <a:r>
              <a:rPr lang="en-US" dirty="0"/>
              <a:t>Service Method of Allocating Prior Service Cost (continued)</a:t>
            </a:r>
            <a:endParaRPr lang="en-IN" dirty="0"/>
          </a:p>
        </p:txBody>
      </p:sp>
      <p:sp>
        <p:nvSpPr>
          <p:cNvPr id="7" name="Title 2"/>
          <p:cNvSpPr txBox="1">
            <a:spLocks/>
          </p:cNvSpPr>
          <p:nvPr/>
        </p:nvSpPr>
        <p:spPr bwMode="auto">
          <a:xfrm>
            <a:off x="7924800" y="0"/>
            <a:ext cx="1295400"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17</a:t>
            </a:r>
          </a:p>
        </p:txBody>
      </p:sp>
      <p:sp>
        <p:nvSpPr>
          <p:cNvPr id="9" name="Rectangle 8"/>
          <p:cNvSpPr/>
          <p:nvPr/>
        </p:nvSpPr>
        <p:spPr>
          <a:xfrm>
            <a:off x="722332" y="1031061"/>
            <a:ext cx="8229600" cy="954107"/>
          </a:xfrm>
          <a:prstGeom prst="rect">
            <a:avLst/>
          </a:prstGeom>
        </p:spPr>
        <p:txBody>
          <a:bodyPr wrap="square">
            <a:spAutoFit/>
          </a:bodyPr>
          <a:lstStyle/>
          <a:p>
            <a:r>
              <a:rPr lang="en-US" b="1" dirty="0"/>
              <a:t>By the service method, prior service cost is recognized each year in proportion to the fraction of the total remaining service years worked that year. </a:t>
            </a:r>
            <a:r>
              <a:rPr lang="en-US" dirty="0"/>
              <a:t>	</a:t>
            </a:r>
          </a:p>
          <a:p>
            <a:endParaRPr lang="en-US" sz="2000" dirty="0"/>
          </a:p>
        </p:txBody>
      </p:sp>
      <p:pic>
        <p:nvPicPr>
          <p:cNvPr id="2" name="Picture 1">
            <a:extLst>
              <a:ext uri="{FF2B5EF4-FFF2-40B4-BE49-F238E27FC236}">
                <a16:creationId xmlns:a16="http://schemas.microsoft.com/office/drawing/2014/main" id="{665B020F-FC6E-4AB3-B120-A5930D92AC90}"/>
              </a:ext>
            </a:extLst>
          </p:cNvPr>
          <p:cNvPicPr>
            <a:picLocks noChangeAspect="1"/>
          </p:cNvPicPr>
          <p:nvPr/>
        </p:nvPicPr>
        <p:blipFill rotWithShape="1">
          <a:blip r:embed="rId3"/>
          <a:srcRect l="1919" t="2941" b="1471"/>
          <a:stretch/>
        </p:blipFill>
        <p:spPr>
          <a:xfrm>
            <a:off x="990600" y="1676400"/>
            <a:ext cx="7788402" cy="4953000"/>
          </a:xfrm>
          <a:prstGeom prst="rect">
            <a:avLst/>
          </a:prstGeom>
        </p:spPr>
      </p:pic>
      <p:sp>
        <p:nvSpPr>
          <p:cNvPr id="6" name="Slide Number Placeholder 5">
            <a:extLst>
              <a:ext uri="{FF2B5EF4-FFF2-40B4-BE49-F238E27FC236}">
                <a16:creationId xmlns:a16="http://schemas.microsoft.com/office/drawing/2014/main" id="{1C133974-0B4C-7D46-A7B6-282D9CF2A710}"/>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97</a:t>
            </a:fld>
            <a:endParaRPr lang="en-US" dirty="0"/>
          </a:p>
        </p:txBody>
      </p:sp>
    </p:spTree>
    <p:extLst>
      <p:ext uri="{BB962C8B-B14F-4D97-AF65-F5344CB8AC3E}">
        <p14:creationId xmlns:p14="http://schemas.microsoft.com/office/powerpoint/2010/main" val="349319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noAutofit/>
          </a:bodyPr>
          <a:lstStyle/>
          <a:p>
            <a:r>
              <a:rPr lang="en-US" dirty="0"/>
              <a:t>Service Method of Allocating Prior Service Cost</a:t>
            </a:r>
            <a:br>
              <a:rPr lang="en-US" dirty="0"/>
            </a:br>
            <a:r>
              <a:rPr lang="en-US" dirty="0"/>
              <a:t>(concluded)</a:t>
            </a:r>
            <a:endParaRPr lang="en-IN" dirty="0"/>
          </a:p>
        </p:txBody>
      </p:sp>
      <p:sp>
        <p:nvSpPr>
          <p:cNvPr id="7" name="Title 2"/>
          <p:cNvSpPr txBox="1">
            <a:spLocks/>
          </p:cNvSpPr>
          <p:nvPr/>
        </p:nvSpPr>
        <p:spPr bwMode="auto">
          <a:xfrm>
            <a:off x="7924800" y="0"/>
            <a:ext cx="1295400" cy="363538"/>
          </a:xfrm>
          <a:prstGeom prst="rect">
            <a:avLst/>
          </a:prstGeom>
          <a:noFill/>
          <a:ln>
            <a:noFill/>
          </a:ln>
          <a:extLst/>
        </p:spPr>
        <p:txBody>
          <a:bodyPr anchor="ctr">
            <a:normAutofit/>
          </a:bodyPr>
          <a:lstStyle>
            <a:lvl1pPr algn="l" defTabSz="914400" rtl="0" eaLnBrk="1" latinLnBrk="0" hangingPunct="1">
              <a:lnSpc>
                <a:spcPct val="90000"/>
              </a:lnSpc>
              <a:spcBef>
                <a:spcPct val="0"/>
              </a:spcBef>
              <a:buNone/>
              <a:defRPr sz="3600" kern="1200">
                <a:solidFill>
                  <a:srgbClr val="0072A2"/>
                </a:solidFill>
                <a:latin typeface="+mj-lt"/>
                <a:ea typeface="Adobe Fan Heiti Std B" pitchFamily="34" charset="-128"/>
                <a:cs typeface="+mj-cs"/>
              </a:defRPr>
            </a:lvl1pPr>
          </a:lstStyle>
          <a:p>
            <a:pPr fontAlgn="auto">
              <a:spcAft>
                <a:spcPts val="0"/>
              </a:spcAft>
              <a:defRPr/>
            </a:pPr>
            <a:r>
              <a:rPr lang="en-IN" sz="1500" dirty="0"/>
              <a:t>Appendix 17</a:t>
            </a:r>
          </a:p>
        </p:txBody>
      </p:sp>
      <p:sp>
        <p:nvSpPr>
          <p:cNvPr id="9" name="Rectangle 8"/>
          <p:cNvSpPr/>
          <p:nvPr/>
        </p:nvSpPr>
        <p:spPr>
          <a:xfrm>
            <a:off x="762000" y="1295400"/>
            <a:ext cx="8229600" cy="3416320"/>
          </a:xfrm>
          <a:prstGeom prst="rect">
            <a:avLst/>
          </a:prstGeom>
        </p:spPr>
        <p:txBody>
          <a:bodyPr wrap="square">
            <a:spAutoFit/>
          </a:bodyPr>
          <a:lstStyle/>
          <a:p>
            <a:pPr marL="285750" indent="-285750">
              <a:buFont typeface="Arial" panose="020B0604020202020204" pitchFamily="34" charset="0"/>
              <a:buChar char="•"/>
            </a:pPr>
            <a:r>
              <a:rPr lang="en-US" sz="2400" dirty="0"/>
              <a:t>Conceptually, the service method achieves a better matching of the cost and benefits. </a:t>
            </a:r>
          </a:p>
          <a:p>
            <a:pPr marL="285750" indent="-285750">
              <a:buFont typeface="Arial" panose="020B0604020202020204" pitchFamily="34" charset="0"/>
              <a:buChar char="•"/>
            </a:pPr>
            <a:r>
              <a:rPr lang="en-US" sz="2400" dirty="0"/>
              <a:t>However, GAAP permits the consistent use of any method that amortizes the prior service cost at least as quickly.</a:t>
            </a:r>
          </a:p>
          <a:p>
            <a:pPr marL="285750" indent="-285750">
              <a:buFont typeface="Arial" panose="020B0604020202020204" pitchFamily="34" charset="0"/>
              <a:buChar char="•"/>
            </a:pPr>
            <a:r>
              <a:rPr lang="en-US" sz="2400" dirty="0"/>
              <a:t>The straight-line method meets this condition and is the approach most often used in practice. </a:t>
            </a:r>
          </a:p>
          <a:p>
            <a:pPr marL="285750" indent="-285750">
              <a:buFont typeface="Arial" panose="020B0604020202020204" pitchFamily="34" charset="0"/>
              <a:buChar char="•"/>
            </a:pPr>
            <a:r>
              <a:rPr lang="en-US" sz="2400" dirty="0"/>
              <a:t>In our illustration, the 15-year average service life is simply the total estimated service years divided by the total number of employees in the group </a:t>
            </a:r>
            <a:endParaRPr lang="en-US" sz="3600" dirty="0"/>
          </a:p>
        </p:txBody>
      </p:sp>
      <p:sp>
        <p:nvSpPr>
          <p:cNvPr id="6" name="TextBox 5">
            <a:extLst>
              <a:ext uri="{FF2B5EF4-FFF2-40B4-BE49-F238E27FC236}">
                <a16:creationId xmlns:a16="http://schemas.microsoft.com/office/drawing/2014/main" id="{3F087BC9-CFD3-4F8A-887D-6BA7592497AF}"/>
              </a:ext>
            </a:extLst>
          </p:cNvPr>
          <p:cNvSpPr txBox="1"/>
          <p:nvPr/>
        </p:nvSpPr>
        <p:spPr>
          <a:xfrm>
            <a:off x="3460315" y="4876800"/>
            <a:ext cx="457200" cy="400110"/>
          </a:xfrm>
          <a:prstGeom prst="rect">
            <a:avLst/>
          </a:prstGeom>
          <a:noFill/>
        </p:spPr>
        <p:txBody>
          <a:bodyPr wrap="square" rtlCol="0">
            <a:spAutoFit/>
          </a:bodyPr>
          <a:lstStyle/>
          <a:p>
            <a:pPr algn="ctr"/>
            <a:r>
              <a:rPr lang="en-US" sz="2000" b="1" dirty="0"/>
              <a:t>÷</a:t>
            </a:r>
          </a:p>
        </p:txBody>
      </p:sp>
      <p:sp>
        <p:nvSpPr>
          <p:cNvPr id="8" name="TextBox 7">
            <a:extLst>
              <a:ext uri="{FF2B5EF4-FFF2-40B4-BE49-F238E27FC236}">
                <a16:creationId xmlns:a16="http://schemas.microsoft.com/office/drawing/2014/main" id="{EDBCC3F5-5FB4-4345-A53F-2869FEAE51CE}"/>
              </a:ext>
            </a:extLst>
          </p:cNvPr>
          <p:cNvSpPr txBox="1"/>
          <p:nvPr/>
        </p:nvSpPr>
        <p:spPr>
          <a:xfrm>
            <a:off x="4222315" y="4892207"/>
            <a:ext cx="1219200" cy="400110"/>
          </a:xfrm>
          <a:prstGeom prst="rect">
            <a:avLst/>
          </a:prstGeom>
          <a:noFill/>
        </p:spPr>
        <p:txBody>
          <a:bodyPr wrap="square" rtlCol="0">
            <a:spAutoFit/>
          </a:bodyPr>
          <a:lstStyle/>
          <a:p>
            <a:pPr algn="ctr"/>
            <a:r>
              <a:rPr lang="en-US" sz="2000" b="1" dirty="0"/>
              <a:t>2,000</a:t>
            </a:r>
          </a:p>
        </p:txBody>
      </p:sp>
      <p:sp>
        <p:nvSpPr>
          <p:cNvPr id="10" name="TextBox 9">
            <a:extLst>
              <a:ext uri="{FF2B5EF4-FFF2-40B4-BE49-F238E27FC236}">
                <a16:creationId xmlns:a16="http://schemas.microsoft.com/office/drawing/2014/main" id="{8858E2B3-0211-4D63-9B3F-67E17A8CE4E5}"/>
              </a:ext>
            </a:extLst>
          </p:cNvPr>
          <p:cNvSpPr txBox="1"/>
          <p:nvPr/>
        </p:nvSpPr>
        <p:spPr>
          <a:xfrm>
            <a:off x="6051115" y="4876800"/>
            <a:ext cx="457200" cy="400110"/>
          </a:xfrm>
          <a:prstGeom prst="rect">
            <a:avLst/>
          </a:prstGeom>
          <a:noFill/>
        </p:spPr>
        <p:txBody>
          <a:bodyPr wrap="square" rtlCol="0">
            <a:spAutoFit/>
          </a:bodyPr>
          <a:lstStyle/>
          <a:p>
            <a:pPr algn="ctr"/>
            <a:r>
              <a:rPr lang="en-US" sz="2000" b="1" dirty="0"/>
              <a:t>=</a:t>
            </a:r>
          </a:p>
        </p:txBody>
      </p:sp>
      <p:sp>
        <p:nvSpPr>
          <p:cNvPr id="11" name="TextBox 10">
            <a:extLst>
              <a:ext uri="{FF2B5EF4-FFF2-40B4-BE49-F238E27FC236}">
                <a16:creationId xmlns:a16="http://schemas.microsoft.com/office/drawing/2014/main" id="{70F26D31-0517-4EC9-83D0-CC50A77860E0}"/>
              </a:ext>
            </a:extLst>
          </p:cNvPr>
          <p:cNvSpPr txBox="1"/>
          <p:nvPr/>
        </p:nvSpPr>
        <p:spPr>
          <a:xfrm>
            <a:off x="6553200" y="5313849"/>
            <a:ext cx="1676400" cy="707886"/>
          </a:xfrm>
          <a:prstGeom prst="rect">
            <a:avLst/>
          </a:prstGeom>
          <a:noFill/>
        </p:spPr>
        <p:txBody>
          <a:bodyPr wrap="square" rtlCol="0">
            <a:spAutoFit/>
          </a:bodyPr>
          <a:lstStyle/>
          <a:p>
            <a:pPr algn="ctr"/>
            <a:r>
              <a:rPr lang="en-US" sz="2000" b="1" dirty="0"/>
              <a:t>Average service years</a:t>
            </a:r>
          </a:p>
        </p:txBody>
      </p:sp>
      <p:sp>
        <p:nvSpPr>
          <p:cNvPr id="12" name="TextBox 11">
            <a:extLst>
              <a:ext uri="{FF2B5EF4-FFF2-40B4-BE49-F238E27FC236}">
                <a16:creationId xmlns:a16="http://schemas.microsoft.com/office/drawing/2014/main" id="{AF0CBC0B-8610-46A8-B014-E84D14565A2E}"/>
              </a:ext>
            </a:extLst>
          </p:cNvPr>
          <p:cNvSpPr txBox="1"/>
          <p:nvPr/>
        </p:nvSpPr>
        <p:spPr>
          <a:xfrm>
            <a:off x="3917515" y="5314893"/>
            <a:ext cx="1981200" cy="707886"/>
          </a:xfrm>
          <a:prstGeom prst="rect">
            <a:avLst/>
          </a:prstGeom>
          <a:noFill/>
        </p:spPr>
        <p:txBody>
          <a:bodyPr wrap="square" rtlCol="0">
            <a:spAutoFit/>
          </a:bodyPr>
          <a:lstStyle/>
          <a:p>
            <a:pPr algn="ctr"/>
            <a:r>
              <a:rPr lang="en-US" sz="2000" b="1" dirty="0"/>
              <a:t>Total number of employees</a:t>
            </a:r>
          </a:p>
        </p:txBody>
      </p:sp>
      <p:sp>
        <p:nvSpPr>
          <p:cNvPr id="14" name="TextBox 13">
            <a:extLst>
              <a:ext uri="{FF2B5EF4-FFF2-40B4-BE49-F238E27FC236}">
                <a16:creationId xmlns:a16="http://schemas.microsoft.com/office/drawing/2014/main" id="{15614B66-C481-4A39-9466-F7AAE9E9C173}"/>
              </a:ext>
            </a:extLst>
          </p:cNvPr>
          <p:cNvSpPr txBox="1"/>
          <p:nvPr/>
        </p:nvSpPr>
        <p:spPr>
          <a:xfrm>
            <a:off x="1402915" y="5288392"/>
            <a:ext cx="1981200" cy="707886"/>
          </a:xfrm>
          <a:prstGeom prst="rect">
            <a:avLst/>
          </a:prstGeom>
          <a:noFill/>
        </p:spPr>
        <p:txBody>
          <a:bodyPr wrap="square" rtlCol="0">
            <a:spAutoFit/>
          </a:bodyPr>
          <a:lstStyle/>
          <a:p>
            <a:pPr algn="ctr"/>
            <a:r>
              <a:rPr lang="en-US" sz="2000" b="1" dirty="0"/>
              <a:t>Total number of service years</a:t>
            </a:r>
          </a:p>
        </p:txBody>
      </p:sp>
      <p:sp>
        <p:nvSpPr>
          <p:cNvPr id="15" name="TextBox 14">
            <a:extLst>
              <a:ext uri="{FF2B5EF4-FFF2-40B4-BE49-F238E27FC236}">
                <a16:creationId xmlns:a16="http://schemas.microsoft.com/office/drawing/2014/main" id="{39D7B708-E082-4B03-945F-B486EE0AD545}"/>
              </a:ext>
            </a:extLst>
          </p:cNvPr>
          <p:cNvSpPr txBox="1"/>
          <p:nvPr/>
        </p:nvSpPr>
        <p:spPr>
          <a:xfrm>
            <a:off x="1441015" y="4892207"/>
            <a:ext cx="1752600" cy="400110"/>
          </a:xfrm>
          <a:prstGeom prst="rect">
            <a:avLst/>
          </a:prstGeom>
          <a:noFill/>
        </p:spPr>
        <p:txBody>
          <a:bodyPr wrap="square" rtlCol="0">
            <a:spAutoFit/>
          </a:bodyPr>
          <a:lstStyle/>
          <a:p>
            <a:pPr algn="ctr"/>
            <a:r>
              <a:rPr lang="en-US" sz="2000" b="1" dirty="0"/>
              <a:t>30,000 years</a:t>
            </a:r>
          </a:p>
        </p:txBody>
      </p:sp>
      <p:sp>
        <p:nvSpPr>
          <p:cNvPr id="16" name="TextBox 15">
            <a:extLst>
              <a:ext uri="{FF2B5EF4-FFF2-40B4-BE49-F238E27FC236}">
                <a16:creationId xmlns:a16="http://schemas.microsoft.com/office/drawing/2014/main" id="{C78859A9-BA0E-40E3-A349-E4D23FD39214}"/>
              </a:ext>
            </a:extLst>
          </p:cNvPr>
          <p:cNvSpPr txBox="1"/>
          <p:nvPr/>
        </p:nvSpPr>
        <p:spPr>
          <a:xfrm>
            <a:off x="6676372" y="4876800"/>
            <a:ext cx="1219200" cy="400110"/>
          </a:xfrm>
          <a:prstGeom prst="rect">
            <a:avLst/>
          </a:prstGeom>
          <a:noFill/>
        </p:spPr>
        <p:txBody>
          <a:bodyPr wrap="square" rtlCol="0">
            <a:spAutoFit/>
          </a:bodyPr>
          <a:lstStyle/>
          <a:p>
            <a:pPr algn="ctr"/>
            <a:r>
              <a:rPr lang="en-US" sz="2000" b="1" dirty="0"/>
              <a:t>15 years</a:t>
            </a:r>
          </a:p>
        </p:txBody>
      </p:sp>
      <p:sp>
        <p:nvSpPr>
          <p:cNvPr id="13" name="Slide Number Placeholder 5">
            <a:extLst>
              <a:ext uri="{FF2B5EF4-FFF2-40B4-BE49-F238E27FC236}">
                <a16:creationId xmlns:a16="http://schemas.microsoft.com/office/drawing/2014/main" id="{07A7AA98-8735-FE40-8FE0-F97461A95032}"/>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98</a:t>
            </a:fld>
            <a:endParaRPr lang="en-US" dirty="0"/>
          </a:p>
        </p:txBody>
      </p:sp>
    </p:spTree>
    <p:extLst>
      <p:ext uri="{BB962C8B-B14F-4D97-AF65-F5344CB8AC3E}">
        <p14:creationId xmlns:p14="http://schemas.microsoft.com/office/powerpoint/2010/main" val="16783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1000"/>
                                        <p:tgtEl>
                                          <p:spTgt spid="9">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1000"/>
                                        <p:tgtEl>
                                          <p:spTgt spid="9">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1000"/>
                                        <p:tgtEl>
                                          <p:spTgt spid="9">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par>
                          <p:cTn id="39" fill="hold">
                            <p:stCondLst>
                              <p:cond delay="1500"/>
                            </p:stCondLst>
                            <p:childTnLst>
                              <p:par>
                                <p:cTn id="40" presetID="10" presetClass="entr" presetSubtype="0"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par>
                          <p:cTn id="43" fill="hold">
                            <p:stCondLst>
                              <p:cond delay="2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allAtOnce"/>
      <p:bldP spid="6" grpId="0"/>
      <p:bldP spid="8" grpId="0"/>
      <p:bldP spid="10" grpId="0"/>
      <p:bldP spid="11" grpId="0"/>
      <p:bldP spid="12" grpId="0"/>
      <p:bldP spid="14" grpId="0"/>
      <p:bldP spid="15" grpId="0"/>
      <p:bldP spid="1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End of Chapter 17</a:t>
            </a:r>
          </a:p>
        </p:txBody>
      </p:sp>
      <p:sp>
        <p:nvSpPr>
          <p:cNvPr id="3" name="Slide Number Placeholder 5">
            <a:extLst>
              <a:ext uri="{FF2B5EF4-FFF2-40B4-BE49-F238E27FC236}">
                <a16:creationId xmlns:a16="http://schemas.microsoft.com/office/drawing/2014/main" id="{CED8CDDD-47D7-044C-8AEB-714D34D34B2F}"/>
              </a:ext>
            </a:extLst>
          </p:cNvPr>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17-</a:t>
            </a:r>
            <a:fld id="{2607F632-3F85-4F98-B182-BC32E868C800}" type="slidenum">
              <a:rPr lang="en-US" smtClean="0"/>
              <a:pPr/>
              <a:t>99</a:t>
            </a:fld>
            <a:endParaRPr lang="en-US" dirty="0"/>
          </a:p>
        </p:txBody>
      </p:sp>
    </p:spTree>
    <p:extLst>
      <p:ext uri="{BB962C8B-B14F-4D97-AF65-F5344CB8AC3E}">
        <p14:creationId xmlns:p14="http://schemas.microsoft.com/office/powerpoint/2010/main" val="4108798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13051</TotalTime>
  <Words>19736</Words>
  <Application>Microsoft Macintosh PowerPoint</Application>
  <PresentationFormat>On-screen Show (4:3)</PresentationFormat>
  <Paragraphs>1943</Paragraphs>
  <Slides>99</Slides>
  <Notes>99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99</vt:i4>
      </vt:variant>
    </vt:vector>
  </HeadingPairs>
  <TitlesOfParts>
    <vt:vector size="112" baseType="lpstr">
      <vt:lpstr>Adobe Fan Heiti Std B</vt:lpstr>
      <vt:lpstr>Arial</vt:lpstr>
      <vt:lpstr>Calibri</vt:lpstr>
      <vt:lpstr>Calibri Light</vt:lpstr>
      <vt:lpstr>Lucida Grande</vt:lpstr>
      <vt:lpstr>Proxima Nova Rg</vt:lpstr>
      <vt:lpstr>Tahoma</vt:lpstr>
      <vt:lpstr>Times New Roman</vt:lpstr>
      <vt:lpstr>Wingdings</vt:lpstr>
      <vt:lpstr>Office Theme</vt:lpstr>
      <vt:lpstr>1_Office Theme</vt:lpstr>
      <vt:lpstr>2_Office Theme</vt:lpstr>
      <vt:lpstr>3_Office Theme</vt:lpstr>
      <vt:lpstr>Chapter 17</vt:lpstr>
      <vt:lpstr> The Nature of Pension Plans</vt:lpstr>
      <vt:lpstr>Types of Pension Plans</vt:lpstr>
      <vt:lpstr>Defined Benefit Plan vs. Defined Contribution Plan</vt:lpstr>
      <vt:lpstr>Defined Contribution and Defined Benefit Pension Plans</vt:lpstr>
      <vt:lpstr>Defined Contribution Pension Plans</vt:lpstr>
      <vt:lpstr> Defined Contribution Plan —Microsoft Corporation </vt:lpstr>
      <vt:lpstr>Accounting for a Defined Contribution Plan</vt:lpstr>
      <vt:lpstr>Defined Benefit Pension Plans</vt:lpstr>
      <vt:lpstr>Defined Benefit Pension Plans (continued)</vt:lpstr>
      <vt:lpstr>Concept Check: Defined Benefit Pension Plan</vt:lpstr>
      <vt:lpstr>Defined Benefit Pension Plans (concluded)</vt:lpstr>
      <vt:lpstr>Components of Pension Expense—Overview</vt:lpstr>
      <vt:lpstr>Ways to Measure the Pension Obligation</vt:lpstr>
      <vt:lpstr>Alternative Measures of the Pension Obligation</vt:lpstr>
      <vt:lpstr>Accumulated Benefit Obligation</vt:lpstr>
      <vt:lpstr>Vested Benefit Obligation</vt:lpstr>
      <vt:lpstr>Vested Benefit Obligation (continued)</vt:lpstr>
      <vt:lpstr>Projected Benefit Obligation</vt:lpstr>
      <vt:lpstr>Concept Check: Projected Benefit Obligation</vt:lpstr>
      <vt:lpstr> Projected Benefit Obligation (continued)</vt:lpstr>
      <vt:lpstr> Projected Benefit Obligation (cont. 2)</vt:lpstr>
      <vt:lpstr>Projected Benefit Obligation in 2020</vt:lpstr>
      <vt:lpstr>Five Events That Might Cause Change in PBO Balance </vt:lpstr>
      <vt:lpstr>Five Events That Might Cause Change in  PBO Balance (continued)</vt:lpstr>
      <vt:lpstr>Prior Service Cost</vt:lpstr>
      <vt:lpstr>Prior Service Cost (continued)</vt:lpstr>
      <vt:lpstr>Prior Service Cost (cont. 2)</vt:lpstr>
      <vt:lpstr>Five Events That Might Cause Change in PBO Balance (cont. 2)</vt:lpstr>
      <vt:lpstr>Five Events That Might Cause Change in PBO Balance (cont. 3)</vt:lpstr>
      <vt:lpstr>Five Events That Might Cause Change in PBO Balance (concluded)</vt:lpstr>
      <vt:lpstr>Components of Change in the PBO</vt:lpstr>
      <vt:lpstr>The PBO Expanded to Include All Employees</vt:lpstr>
      <vt:lpstr>Concept Check: Computing PBO</vt:lpstr>
      <vt:lpstr>Pension Plan Assets</vt:lpstr>
      <vt:lpstr>How Plan Assets Change</vt:lpstr>
      <vt:lpstr>Concept Check: Actual Return on Plan Assets</vt:lpstr>
      <vt:lpstr>Concept Check: Computing Employer Contributions</vt:lpstr>
      <vt:lpstr>Reporting the Funded Status of the Pension Plan</vt:lpstr>
      <vt:lpstr>Components of the Periodic Pension Expense</vt:lpstr>
      <vt:lpstr> Pension Expense</vt:lpstr>
      <vt:lpstr> Pension Expense (continued)</vt:lpstr>
      <vt:lpstr> Pension Expense (cont. 2)</vt:lpstr>
      <vt:lpstr> Pension Expense (cont. 3)</vt:lpstr>
      <vt:lpstr> Pension Expense (cont. 4)</vt:lpstr>
      <vt:lpstr> Pension Expense (cont. 5)</vt:lpstr>
      <vt:lpstr> Pension Expense (cont. 6)</vt:lpstr>
      <vt:lpstr> Pension Expense (cont. 7)</vt:lpstr>
      <vt:lpstr> Pension Expense (cont. 8)</vt:lpstr>
      <vt:lpstr> Pension Expense (concluded)</vt:lpstr>
      <vt:lpstr>Concept Check: Reporting Gains and Losses</vt:lpstr>
      <vt:lpstr> Gains and Losses</vt:lpstr>
      <vt:lpstr>“Amortizing” Net Gain or Loss</vt:lpstr>
      <vt:lpstr>“Amortizing” Net Gain or Loss (continued)</vt:lpstr>
      <vt:lpstr>“Amortizing” Net Gain or Loss (concluded)</vt:lpstr>
      <vt:lpstr> Recording Gains and Losses</vt:lpstr>
      <vt:lpstr>IFRS: Accounting for Gains and Losses</vt:lpstr>
      <vt:lpstr>Recording the Pension Expense</vt:lpstr>
      <vt:lpstr>Concept Check: Computing Pension Expense</vt:lpstr>
      <vt:lpstr>Reporting Pension Expense  in the Income Statement</vt:lpstr>
      <vt:lpstr>Reporting Pension Expense  in the Income Statement</vt:lpstr>
      <vt:lpstr>IFRS: Prior Service Cost</vt:lpstr>
      <vt:lpstr>Recording the Funding of Plan Assets and Payment of Benefits</vt:lpstr>
      <vt:lpstr>Recording Changes in the PBO and Plan Assets</vt:lpstr>
      <vt:lpstr>Statement of Comprehensive Income</vt:lpstr>
      <vt:lpstr>Balance Sheet Presentation of Pension Amounts</vt:lpstr>
      <vt:lpstr>Income Tax Considerations</vt:lpstr>
      <vt:lpstr>Pension Spreadsheet</vt:lpstr>
      <vt:lpstr>IFRS: Reporting Pension Expense</vt:lpstr>
      <vt:lpstr>Settlement or Curtailment of Pension Plans</vt:lpstr>
      <vt:lpstr>IFRS: Components of the Net Pension Cost</vt:lpstr>
      <vt:lpstr>IFRS: Classifying the Components of the Net Pension Cost</vt:lpstr>
      <vt:lpstr>IFRS: Recording the Components of the Net Pension Cost</vt:lpstr>
      <vt:lpstr>IFRS: Recording the Components of the Net Pension Cost (continued)</vt:lpstr>
      <vt:lpstr>IFRS: Reporting the Components of the Net Pension Cost (cont. 2)</vt:lpstr>
      <vt:lpstr>Postretirement Benefits Other Than Pensions</vt:lpstr>
      <vt:lpstr>Postretirement Benefits Other Than Pensions (continued)</vt:lpstr>
      <vt:lpstr>Postretirement Benefits Other Than Pensions (concluded)</vt:lpstr>
      <vt:lpstr> Disclosures—General Motors</vt:lpstr>
      <vt:lpstr>What is a Postretirement Benefit Plan?</vt:lpstr>
      <vt:lpstr>Postretirement Health Benefits and Pension Benefits Compared</vt:lpstr>
      <vt:lpstr>Estimating the Net Cost of Benefits</vt:lpstr>
      <vt:lpstr>Estimating the Net Cost of Benefits (continued)</vt:lpstr>
      <vt:lpstr>Postretirement Benefit Obligation</vt:lpstr>
      <vt:lpstr>Measuring the Obligation</vt:lpstr>
      <vt:lpstr>Measuring the Obligation (continued)</vt:lpstr>
      <vt:lpstr>Measuring the Obligation (concluded)</vt:lpstr>
      <vt:lpstr>Attribution</vt:lpstr>
      <vt:lpstr> Determining the Attribution Period</vt:lpstr>
      <vt:lpstr>Concept Check: Attribution Period</vt:lpstr>
      <vt:lpstr>Measuring Service Cost</vt:lpstr>
      <vt:lpstr>Accounting for Postretirement Benefit Plans Other Than Pensions</vt:lpstr>
      <vt:lpstr>Accounting for Postretirement Benefit Plans Other Than Pensions (continued)</vt:lpstr>
      <vt:lpstr>Determining the Postretirement Benefit Obligation</vt:lpstr>
      <vt:lpstr>EPBO, APBO, and Service Cost in 2021</vt:lpstr>
      <vt:lpstr>Service Method of Allocating Prior Service Cost</vt:lpstr>
      <vt:lpstr>Service Method of Allocating Prior Service Cost (continued)</vt:lpstr>
      <vt:lpstr>Service Method of Allocating Prior Service Cost (concluded)</vt:lpstr>
      <vt:lpstr>End of Chapter 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Jai Prabhu P</dc:creator>
  <cp:lastModifiedBy>Caitlyn Johnston</cp:lastModifiedBy>
  <cp:revision>2750</cp:revision>
  <cp:lastPrinted>2014-12-23T18:41:00Z</cp:lastPrinted>
  <dcterms:created xsi:type="dcterms:W3CDTF">2014-12-29T20:12:54Z</dcterms:created>
  <dcterms:modified xsi:type="dcterms:W3CDTF">2018-11-16T22:45:31Z</dcterms:modified>
</cp:coreProperties>
</file>