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Lst>
  <p:notesMasterIdLst>
    <p:notesMasterId r:id="rId79"/>
  </p:notesMasterIdLst>
  <p:sldIdLst>
    <p:sldId id="266" r:id="rId3"/>
    <p:sldId id="279" r:id="rId4"/>
    <p:sldId id="329" r:id="rId5"/>
    <p:sldId id="332" r:id="rId6"/>
    <p:sldId id="331" r:id="rId7"/>
    <p:sldId id="395" r:id="rId8"/>
    <p:sldId id="333" r:id="rId9"/>
    <p:sldId id="424" r:id="rId10"/>
    <p:sldId id="334" r:id="rId11"/>
    <p:sldId id="335" r:id="rId12"/>
    <p:sldId id="339" r:id="rId13"/>
    <p:sldId id="340" r:id="rId14"/>
    <p:sldId id="425" r:id="rId15"/>
    <p:sldId id="393" r:id="rId16"/>
    <p:sldId id="426" r:id="rId17"/>
    <p:sldId id="342" r:id="rId18"/>
    <p:sldId id="344" r:id="rId19"/>
    <p:sldId id="396" r:id="rId20"/>
    <p:sldId id="346" r:id="rId21"/>
    <p:sldId id="348" r:id="rId22"/>
    <p:sldId id="349" r:id="rId23"/>
    <p:sldId id="350" r:id="rId24"/>
    <p:sldId id="351" r:id="rId25"/>
    <p:sldId id="352" r:id="rId26"/>
    <p:sldId id="354" r:id="rId27"/>
    <p:sldId id="394" r:id="rId28"/>
    <p:sldId id="356" r:id="rId29"/>
    <p:sldId id="413" r:id="rId30"/>
    <p:sldId id="357" r:id="rId31"/>
    <p:sldId id="359" r:id="rId32"/>
    <p:sldId id="360" r:id="rId33"/>
    <p:sldId id="361" r:id="rId34"/>
    <p:sldId id="362" r:id="rId35"/>
    <p:sldId id="363" r:id="rId36"/>
    <p:sldId id="414" r:id="rId37"/>
    <p:sldId id="364" r:id="rId38"/>
    <p:sldId id="365" r:id="rId39"/>
    <p:sldId id="370" r:id="rId40"/>
    <p:sldId id="404" r:id="rId41"/>
    <p:sldId id="399" r:id="rId42"/>
    <p:sldId id="369" r:id="rId43"/>
    <p:sldId id="371" r:id="rId44"/>
    <p:sldId id="397" r:id="rId45"/>
    <p:sldId id="373" r:id="rId46"/>
    <p:sldId id="374" r:id="rId47"/>
    <p:sldId id="400" r:id="rId48"/>
    <p:sldId id="415" r:id="rId49"/>
    <p:sldId id="416" r:id="rId50"/>
    <p:sldId id="375" r:id="rId51"/>
    <p:sldId id="427" r:id="rId52"/>
    <p:sldId id="376" r:id="rId53"/>
    <p:sldId id="377" r:id="rId54"/>
    <p:sldId id="378" r:id="rId55"/>
    <p:sldId id="379" r:id="rId56"/>
    <p:sldId id="380" r:id="rId57"/>
    <p:sldId id="423" r:id="rId58"/>
    <p:sldId id="381" r:id="rId59"/>
    <p:sldId id="398" r:id="rId60"/>
    <p:sldId id="405" r:id="rId61"/>
    <p:sldId id="417" r:id="rId62"/>
    <p:sldId id="383" r:id="rId63"/>
    <p:sldId id="384" r:id="rId64"/>
    <p:sldId id="385" r:id="rId65"/>
    <p:sldId id="386" r:id="rId66"/>
    <p:sldId id="387" r:id="rId67"/>
    <p:sldId id="402" r:id="rId68"/>
    <p:sldId id="389" r:id="rId69"/>
    <p:sldId id="390" r:id="rId70"/>
    <p:sldId id="391" r:id="rId71"/>
    <p:sldId id="406" r:id="rId72"/>
    <p:sldId id="418" r:id="rId73"/>
    <p:sldId id="428" r:id="rId74"/>
    <p:sldId id="429" r:id="rId75"/>
    <p:sldId id="430" r:id="rId76"/>
    <p:sldId id="431" r:id="rId77"/>
    <p:sldId id="392" r:id="rId7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916" userDrawn="1">
          <p15:clr>
            <a:srgbClr val="A4A3A4"/>
          </p15:clr>
        </p15:guide>
        <p15:guide id="2" pos="3072" userDrawn="1">
          <p15:clr>
            <a:srgbClr val="A4A3A4"/>
          </p15:clr>
        </p15:guide>
        <p15:guide id="3" orient="horz" pos="3304" userDrawn="1">
          <p15:clr>
            <a:srgbClr val="A4A3A4"/>
          </p15:clr>
        </p15:guide>
        <p15:guide id="4" orient="horz" pos="2256">
          <p15:clr>
            <a:srgbClr val="A4A3A4"/>
          </p15:clr>
        </p15:guide>
        <p15:guide id="5" pos="4320">
          <p15:clr>
            <a:srgbClr val="A4A3A4"/>
          </p15:clr>
        </p15:guide>
        <p15:guide id="6" pos="864">
          <p15:clr>
            <a:srgbClr val="A4A3A4"/>
          </p15:clr>
        </p15:guide>
        <p15:guide id="7" pos="484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hortt, Jacob" initials="SJ" lastIdx="11" clrIdx="6">
    <p:extLst>
      <p:ext uri="{19B8F6BF-5375-455C-9EA6-DF929625EA0E}">
        <p15:presenceInfo xmlns:p15="http://schemas.microsoft.com/office/powerpoint/2012/main" userId="S-1-5-21-1824200278-923733676-1501187911-60836" providerId="AD"/>
      </p:ext>
    </p:extLst>
  </p:cmAuthor>
  <p:cmAuthor id="1" name="Sucharita Mandal" initials="SM" lastIdx="6" clrIdx="0">
    <p:extLst/>
  </p:cmAuthor>
  <p:cmAuthor id="8" name="Shortt, Jacob" initials="SJ [2]" lastIdx="2" clrIdx="7">
    <p:extLst>
      <p:ext uri="{19B8F6BF-5375-455C-9EA6-DF929625EA0E}">
        <p15:presenceInfo xmlns:p15="http://schemas.microsoft.com/office/powerpoint/2012/main" userId="S::jshortt@vt.edu::d4a0093f-b11e-4f22-a730-d0aef9c66b9d" providerId="AD"/>
      </p:ext>
    </p:extLst>
  </p:cmAuthor>
  <p:cmAuthor id="2" name="Vincent Moraes" initials="VM" lastIdx="14" clrIdx="1"/>
  <p:cmAuthor id="3" name="Helena" initials="H" lastIdx="32" clrIdx="2">
    <p:extLst/>
  </p:cmAuthor>
  <p:cmAuthor id="4" name="Agate 10" initials="A1" lastIdx="2" clrIdx="3"/>
  <p:cmAuthor id="5" name="Colton Gigot" initials="CG" lastIdx="0" clrIdx="4"/>
  <p:cmAuthor id="6" name="Owner" initials="O" lastIdx="13" clrIdx="5">
    <p:extLst>
      <p:ext uri="{19B8F6BF-5375-455C-9EA6-DF929625EA0E}">
        <p15:presenceInfo xmlns:p15="http://schemas.microsoft.com/office/powerpoint/2012/main" userId="Own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0089"/>
    <a:srgbClr val="FFFAB0"/>
    <a:srgbClr val="C00000"/>
    <a:srgbClr val="759B73"/>
    <a:srgbClr val="E4F2DE"/>
    <a:srgbClr val="DBEEF4"/>
    <a:srgbClr val="DCE6F2"/>
    <a:srgbClr val="0072A2"/>
    <a:srgbClr val="F7964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40" autoAdjust="0"/>
    <p:restoredTop sz="89820" autoAdjust="0"/>
  </p:normalViewPr>
  <p:slideViewPr>
    <p:cSldViewPr snapToObjects="1">
      <p:cViewPr varScale="1">
        <p:scale>
          <a:sx n="103" d="100"/>
          <a:sy n="103" d="100"/>
        </p:scale>
        <p:origin x="1728" y="184"/>
      </p:cViewPr>
      <p:guideLst>
        <p:guide orient="horz" pos="2916"/>
        <p:guide pos="3072"/>
        <p:guide orient="horz" pos="3304"/>
        <p:guide orient="horz" pos="2256"/>
        <p:guide pos="4320"/>
        <p:guide pos="864"/>
        <p:guide pos="4848"/>
      </p:guideLst>
    </p:cSldViewPr>
  </p:slideViewPr>
  <p:outlineViewPr>
    <p:cViewPr>
      <p:scale>
        <a:sx n="33" d="100"/>
        <a:sy n="33" d="100"/>
      </p:scale>
      <p:origin x="0" y="5622"/>
    </p:cViewPr>
  </p:outlineViewPr>
  <p:notesTextViewPr>
    <p:cViewPr>
      <p:scale>
        <a:sx n="100" d="100"/>
        <a:sy n="100" d="100"/>
      </p:scale>
      <p:origin x="0" y="0"/>
    </p:cViewPr>
  </p:notesTextViewPr>
  <p:sorterViewPr>
    <p:cViewPr>
      <p:scale>
        <a:sx n="89" d="100"/>
        <a:sy n="89" d="100"/>
      </p:scale>
      <p:origin x="0" y="0"/>
    </p:cViewPr>
  </p:sorterViewPr>
  <p:notesViewPr>
    <p:cSldViewPr snapToObjects="1">
      <p:cViewPr>
        <p:scale>
          <a:sx n="218" d="100"/>
          <a:sy n="218" d="100"/>
        </p:scale>
        <p:origin x="-112"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tableStyles" Target="tableStyles.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commentAuthors" Target="commentAuthor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9E83DAC-D1A4-4B5F-BCE4-C97B764A1B83}" type="datetimeFigureOut">
              <a:rPr lang="en-IN"/>
              <a:pPr>
                <a:defRPr/>
              </a:pPr>
              <a:t>16/11/18</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CB2D331-82EA-48E0-910E-15F90698289F}" type="slidenum">
              <a:rPr lang="en-IN"/>
              <a:pPr>
                <a:defRPr/>
              </a:pPr>
              <a:t>‹#›</a:t>
            </a:fld>
            <a:endParaRPr lang="en-IN" dirty="0"/>
          </a:p>
        </p:txBody>
      </p:sp>
    </p:spTree>
    <p:extLst>
      <p:ext uri="{BB962C8B-B14F-4D97-AF65-F5344CB8AC3E}">
        <p14:creationId xmlns:p14="http://schemas.microsoft.com/office/powerpoint/2010/main" val="20330408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We turn our attention from liabilities, which represent the creditors’ interests in the assets of a corporation, to the shareholders’ residual interest in those assets. The discussions distinguish between the two basic sources of shareholders’ equity: (1) </a:t>
            </a:r>
            <a:r>
              <a:rPr lang="en-US" sz="1200" b="0" i="1" u="none" strike="noStrike" kern="1200" baseline="0" dirty="0">
                <a:solidFill>
                  <a:schemeClr val="tx1"/>
                </a:solidFill>
                <a:latin typeface="+mn-lt"/>
                <a:ea typeface="+mn-ea"/>
                <a:cs typeface="+mn-cs"/>
              </a:rPr>
              <a:t>invested capital </a:t>
            </a:r>
            <a:r>
              <a:rPr lang="en-US" sz="1200" b="0" i="0" u="none" strike="noStrike" kern="1200" baseline="0" dirty="0">
                <a:solidFill>
                  <a:schemeClr val="tx1"/>
                </a:solidFill>
                <a:latin typeface="+mn-lt"/>
                <a:ea typeface="+mn-ea"/>
                <a:cs typeface="+mn-cs"/>
              </a:rPr>
              <a:t>and (2) </a:t>
            </a:r>
            <a:r>
              <a:rPr lang="en-US" sz="1200" b="0" i="1" u="none" strike="noStrike" kern="1200" baseline="0" dirty="0">
                <a:solidFill>
                  <a:schemeClr val="tx1"/>
                </a:solidFill>
                <a:latin typeface="+mn-lt"/>
                <a:ea typeface="+mn-ea"/>
                <a:cs typeface="+mn-cs"/>
              </a:rPr>
              <a:t>earned capital. </a:t>
            </a:r>
            <a:r>
              <a:rPr lang="en-US" sz="1200" b="0" i="0" u="none" strike="noStrike" kern="1200" baseline="0" dirty="0">
                <a:solidFill>
                  <a:schemeClr val="tx1"/>
                </a:solidFill>
                <a:latin typeface="+mn-lt"/>
                <a:ea typeface="+mn-ea"/>
                <a:cs typeface="+mn-cs"/>
              </a:rPr>
              <a:t>We explore the expansion of corporate capital through the issuance of shares and the contraction caused by the retirement of shares or, equivalently, the purchase of treasury shares. In our discussions of retained earnings, we examine cash dividends, property dividends, stock dividends, and stock splits. </a:t>
            </a:r>
            <a:endParaRPr lang="en-US" dirty="0"/>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pPr>
                <a:defRPr/>
              </a:pPr>
              <a:t>1</a:t>
            </a:fld>
            <a:endParaRPr lang="en-IN" dirty="0"/>
          </a:p>
        </p:txBody>
      </p:sp>
    </p:spTree>
    <p:extLst>
      <p:ext uri="{BB962C8B-B14F-4D97-AF65-F5344CB8AC3E}">
        <p14:creationId xmlns:p14="http://schemas.microsoft.com/office/powerpoint/2010/main" val="2879346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a:solidFill>
                  <a:schemeClr val="tx1"/>
                </a:solidFill>
                <a:latin typeface="+mn-lt"/>
                <a:ea typeface="+mn-ea"/>
                <a:cs typeface="+mn-cs"/>
              </a:rPr>
              <a:t>Illustration 18–2 Statement of Comprehensive Income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Just as net income is reported periodically in the income statement and also on a cumulative basis as part of retained earnings, OCI too, is reported periodically in the statement of comprehensive income and also as accumulated other comprehensive income (AOCI) in the balance sheet along with retained earnings. In other words, we report two attributes of OCI: (1) components of comprehensive income created during the reporting period and (2) the comprehensive income accumulated over the current and prior periods.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first attribute—components of comprehensive income </a:t>
            </a:r>
            <a:r>
              <a:rPr lang="en-US" sz="1200" b="0" i="1" u="none" strike="noStrike" kern="1200" baseline="0" dirty="0">
                <a:solidFill>
                  <a:schemeClr val="tx1"/>
                </a:solidFill>
                <a:latin typeface="+mn-lt"/>
                <a:ea typeface="+mn-ea"/>
                <a:cs typeface="+mn-cs"/>
              </a:rPr>
              <a:t>created during the reporting period</a:t>
            </a:r>
            <a:r>
              <a:rPr lang="en-US" sz="1200" b="0" i="0" u="none" strike="noStrike" kern="1200" baseline="0" dirty="0">
                <a:solidFill>
                  <a:schemeClr val="tx1"/>
                </a:solidFill>
                <a:latin typeface="+mn-lt"/>
                <a:ea typeface="+mn-ea"/>
                <a:cs typeface="+mn-cs"/>
              </a:rPr>
              <a:t>—can be reported either as (a) an expanded version of the income statement or (b) a separate statement immediately following the income statement. Regardless of the placement a company chooses, the presentation is similar. It will report net income, other components of comprehensive income, and total comprehensive income, similar to the presentation shown here. Note that each component is reported net of its related income tax expense or income tax benefit.</a:t>
            </a: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10</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sz="1200" i="0" baseline="0" dirty="0"/>
              <a:t>Illustration 18–3 Typical Presentation Format—Abercrombie &amp; Fitch</a:t>
            </a:r>
          </a:p>
          <a:p>
            <a:endParaRPr lang="en-IN" sz="1200" i="0" baseline="0" dirty="0"/>
          </a:p>
          <a:p>
            <a:r>
              <a:rPr lang="en-IN" sz="1200" i="0" baseline="0" dirty="0"/>
              <a:t>Companies keep track of individual additional paid-in capital accounts in company records but ordinarily report these amounts as a single subtotal—additional paid-in capital. Pertinent rights and privileges of various securities outstanding such as dividend and liquidation preferences, call and conversion information, and voting rights are summarized in disclosure notes. The shareholders’ equity portion of </a:t>
            </a:r>
            <a:r>
              <a:rPr lang="en-IN" dirty="0"/>
              <a:t>the</a:t>
            </a:r>
            <a:r>
              <a:rPr lang="en-IN" baseline="0" dirty="0"/>
              <a:t> </a:t>
            </a:r>
            <a:r>
              <a:rPr lang="en-IN" dirty="0"/>
              <a:t>balance</a:t>
            </a:r>
            <a:r>
              <a:rPr lang="en-IN" sz="1200" i="0" baseline="0" dirty="0"/>
              <a:t> sheet of Abercrombie &amp; Fitch, shown in the illustration, is a typical presentation format.</a:t>
            </a: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11</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sz="1200" i="0" baseline="0" dirty="0"/>
              <a:t>Illustration 18–4 </a:t>
            </a:r>
            <a:r>
              <a:rPr lang="en-US" sz="1200" b="0" i="0" u="none" strike="noStrike" kern="1200" baseline="0" dirty="0">
                <a:solidFill>
                  <a:schemeClr val="tx1"/>
                </a:solidFill>
                <a:latin typeface="+mn-lt"/>
                <a:ea typeface="+mn-ea"/>
                <a:cs typeface="+mn-cs"/>
              </a:rPr>
              <a:t>Statement of Shareholders’ Equity—Walmart </a:t>
            </a:r>
          </a:p>
          <a:p>
            <a:endParaRPr lang="en-IN" sz="1200" i="0" baseline="0" dirty="0"/>
          </a:p>
          <a:p>
            <a:r>
              <a:rPr lang="en-IN" sz="1200" i="0" baseline="0" dirty="0"/>
              <a:t>A statement of shareholders’ equity reports the transactions that cause changes in its shareholders’ equity account balances. </a:t>
            </a:r>
            <a:r>
              <a:rPr lang="en-US" sz="1200" b="0" i="0" u="none" strike="noStrike" kern="1200" baseline="0" dirty="0">
                <a:solidFill>
                  <a:schemeClr val="tx1"/>
                </a:solidFill>
                <a:latin typeface="+mn-lt"/>
                <a:ea typeface="+mn-ea"/>
                <a:cs typeface="+mn-cs"/>
              </a:rPr>
              <a:t>The balance sheet reports annual balances of shareholders’ equity accounts. However, companies also should disclose the sources of the changes in those accounts. This is the purpose of the statement of shareholders’ equity. To illustrate, here we see how Walmart reported the changes in its shareholders’ equity balances.</a:t>
            </a:r>
            <a:endParaRPr lang="en-IN" sz="1200" b="0" i="0"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12</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13</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1200" dirty="0">
                <a:latin typeface="+mn-lt"/>
              </a:rPr>
              <a:t>The correct answer is </a:t>
            </a:r>
            <a:r>
              <a:rPr lang="en-US" sz="1200" i="1" dirty="0">
                <a:latin typeface="+mn-lt"/>
              </a:rPr>
              <a:t>c</a:t>
            </a:r>
            <a:r>
              <a:rPr lang="en-US" sz="1200" dirty="0">
                <a:latin typeface="+mn-lt"/>
              </a:rPr>
              <a:t>. </a:t>
            </a:r>
          </a:p>
          <a:p>
            <a:r>
              <a:rPr lang="en-US" sz="1200" dirty="0">
                <a:latin typeface="+mn-lt"/>
              </a:rPr>
              <a:t>A gain on the sale of equipment would be reported in the income statement as part of Net Income.</a:t>
            </a:r>
          </a:p>
          <a:p>
            <a:pPr eaLnBrk="1" hangingPunct="1"/>
            <a:endParaRPr lang="en-US" altLang="en-US" dirty="0"/>
          </a:p>
        </p:txBody>
      </p:sp>
    </p:spTree>
    <p:extLst>
      <p:ext uri="{BB962C8B-B14F-4D97-AF65-F5344CB8AC3E}">
        <p14:creationId xmlns:p14="http://schemas.microsoft.com/office/powerpoint/2010/main" val="868199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b="0" i="0" dirty="0">
                <a:latin typeface="Calibri" pitchFamily="34" charset="0"/>
              </a:rPr>
              <a:t>Shareholders’ equity is</a:t>
            </a:r>
            <a:r>
              <a:rPr lang="en-IN" b="0" i="0" baseline="0" dirty="0">
                <a:latin typeface="Calibri" pitchFamily="34" charset="0"/>
              </a:rPr>
              <a:t> </a:t>
            </a:r>
            <a:r>
              <a:rPr lang="en-IN" b="0" i="0" dirty="0">
                <a:latin typeface="Calibri" pitchFamily="34" charset="0"/>
              </a:rPr>
              <a:t>classified under IFRS into two categories: share capital and “reserves.” The term reserves</a:t>
            </a:r>
            <a:r>
              <a:rPr lang="en-IN" b="0" i="0" baseline="0" dirty="0">
                <a:latin typeface="Calibri" pitchFamily="34" charset="0"/>
              </a:rPr>
              <a:t> </a:t>
            </a:r>
            <a:r>
              <a:rPr lang="en-IN" b="0" i="0" dirty="0">
                <a:latin typeface="Calibri" pitchFamily="34" charset="0"/>
              </a:rPr>
              <a:t>is considered misleading and thus is discouraged under U.S. GAAP. Here are some other</a:t>
            </a:r>
            <a:r>
              <a:rPr lang="en-IN" b="0" i="0" baseline="0" dirty="0">
                <a:latin typeface="Calibri" pitchFamily="34" charset="0"/>
              </a:rPr>
              <a:t> </a:t>
            </a:r>
            <a:r>
              <a:rPr lang="en-IN" b="0" i="0" dirty="0">
                <a:latin typeface="Calibri" pitchFamily="34" charset="0"/>
              </a:rPr>
              <a:t>differences in equity terminology.</a:t>
            </a:r>
          </a:p>
          <a:p>
            <a:endParaRPr lang="en-IN" sz="2600" b="0" i="0" dirty="0">
              <a:latin typeface="Calibri" pitchFamily="34" charset="0"/>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14</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15</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1200" dirty="0">
                <a:latin typeface="+mn-lt"/>
              </a:rPr>
              <a:t>The correct answer is </a:t>
            </a:r>
            <a:r>
              <a:rPr lang="en-US" sz="1200" i="1" dirty="0">
                <a:latin typeface="+mn-lt"/>
              </a:rPr>
              <a:t>d</a:t>
            </a:r>
            <a:r>
              <a:rPr lang="en-US" sz="1200" dirty="0">
                <a:latin typeface="+mn-lt"/>
              </a:rPr>
              <a:t>. </a:t>
            </a:r>
          </a:p>
          <a:p>
            <a:r>
              <a:rPr lang="en-US" sz="1200" dirty="0">
                <a:latin typeface="+mn-lt"/>
              </a:rPr>
              <a:t>The term “revaluation reserve” is only used in financial statements prepared in accordance with IFRS as adjustments to fair value of PPE are not permitted under U.S. GAAP.</a:t>
            </a:r>
          </a:p>
          <a:p>
            <a:pPr eaLnBrk="1" hangingPunct="1"/>
            <a:endParaRPr lang="en-US" altLang="en-US" dirty="0"/>
          </a:p>
        </p:txBody>
      </p:sp>
    </p:spTree>
    <p:extLst>
      <p:ext uri="{BB962C8B-B14F-4D97-AF65-F5344CB8AC3E}">
        <p14:creationId xmlns:p14="http://schemas.microsoft.com/office/powerpoint/2010/main" val="11734861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baseline="0" dirty="0">
                <a:solidFill>
                  <a:schemeClr val="tx1"/>
                </a:solidFill>
                <a:latin typeface="+mn-lt"/>
                <a:ea typeface="+mn-ea"/>
                <a:cs typeface="+mn-cs"/>
              </a:rPr>
              <a:t>A company may be organized in any of three ways: (1) a sole proprietorship, (2) a partnership, or (3) a corporation. </a:t>
            </a:r>
            <a:r>
              <a:rPr lang="en-US" sz="1200" b="0" i="0" u="none" strike="noStrike" kern="1200" baseline="0" dirty="0">
                <a:solidFill>
                  <a:schemeClr val="tx1"/>
                </a:solidFill>
                <a:latin typeface="+mn-lt"/>
                <a:ea typeface="+mn-ea"/>
                <a:cs typeface="+mn-cs"/>
              </a:rPr>
              <a:t>Corporations are the dominant form of business organization. </a:t>
            </a:r>
          </a:p>
          <a:p>
            <a:endParaRPr lang="en-US" sz="1200" b="0" i="0" u="none" strike="noStrike" kern="1200" baseline="0" dirty="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baseline="0" dirty="0">
                <a:solidFill>
                  <a:schemeClr val="tx1"/>
                </a:solidFill>
                <a:latin typeface="+mn-lt"/>
                <a:ea typeface="+mn-ea"/>
                <a:cs typeface="+mn-cs"/>
              </a:rPr>
              <a:t>In most respects, transactions are accounted for in the same way regardless of the form of business organization. Assets and liabilities are unaffected by the way a company is organized. The exception is the method of accounting for capital, the ownership interest in the company. Rather than recording all changes in ownership interests in a single capital account for each owner, as we do for sole proprietorships and partnerships, we use several capital accounts to record those changes for a corporation. Before discussing how we account for specific ownership changes, let’s look at the characteristics of a corporation that make this form of organization distinctive and require special accounting treatment.</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kern="1200" baseline="0" dirty="0">
                <a:solidFill>
                  <a:schemeClr val="tx1"/>
                </a:solidFill>
                <a:latin typeface="+mn-lt"/>
                <a:ea typeface="+mn-ea"/>
                <a:cs typeface="+mn-cs"/>
              </a:rPr>
              <a:t>Limited Liability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baseline="0" dirty="0">
                <a:solidFill>
                  <a:schemeClr val="tx1"/>
                </a:solidFill>
                <a:latin typeface="+mn-lt"/>
                <a:ea typeface="+mn-ea"/>
                <a:cs typeface="+mn-cs"/>
              </a:rPr>
              <a:t>The owners are not personally liable for debts of a corporation. Unlike a proprietorship or a partnership, a corporation is a separate legal entity, responsible for its own debts. Shareholders’ liability is limited to the amounts they invest in the company when they purchase shares (unless the shareholder also is an officer of the corporation). The limited liability of shareholders is perhaps the single most important advantage of corporate organization. In other forms of business, creditors may look to the personal assets of owners for satisfaction of business debt.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kern="1200" baseline="0" dirty="0">
                <a:solidFill>
                  <a:schemeClr val="tx1"/>
                </a:solidFill>
                <a:latin typeface="+mn-lt"/>
                <a:ea typeface="+mn-ea"/>
                <a:cs typeface="+mn-cs"/>
              </a:rPr>
              <a:t>Ease of Raising Capital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baseline="0" dirty="0">
                <a:solidFill>
                  <a:schemeClr val="tx1"/>
                </a:solidFill>
                <a:latin typeface="+mn-lt"/>
                <a:ea typeface="+mn-ea"/>
                <a:cs typeface="+mn-cs"/>
              </a:rPr>
              <a:t>A corporation is better suited to raising capital than is a proprietorship or a partnership. All companies can raise funds by operating at a profit or by borrowing. However, attracting equity capital is easier for a corporation. Because corporations sell ownership interest in the form of shares of stock, ownership rights are easily transferred. An investor can sell his/her ownership interest at any time and without affecting the corporation or its operations.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baseline="0" dirty="0">
                <a:solidFill>
                  <a:schemeClr val="tx1"/>
                </a:solidFill>
                <a:latin typeface="+mn-lt"/>
                <a:ea typeface="+mn-ea"/>
                <a:cs typeface="+mn-cs"/>
              </a:rPr>
              <a:t>From the viewpoint of a potential investor, another favorable aspect of investing in a corporation is the lack of mutual agency. Individual partners in a partnership have the power to bind the business to a contract. Therefore, an investor in a partnership must be careful regarding the character and business savvy of fellow co-owners. On the other hand, shareholders’ participation in the affairs of a corporation is limited to voting at shareholders’ meetings (unless the shareholder also is a member of management). Consequently, a shareholder needn’t exercise the same degree of care that partners must in selecting co-owners.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baseline="0" dirty="0">
                <a:solidFill>
                  <a:schemeClr val="tx1"/>
                </a:solidFill>
                <a:latin typeface="+mn-lt"/>
                <a:ea typeface="+mn-ea"/>
                <a:cs typeface="+mn-cs"/>
              </a:rPr>
              <a:t>Obviously, then, a corporation offers advantages over the other forms of organization, particularly in its ability to raise investment capital. As you might guess, though, these benefits do not come without a price.</a:t>
            </a:r>
            <a:endParaRPr lang="en-US" sz="1200" b="0" i="0" u="none" strike="noStrike" kern="1200" baseline="0" dirty="0">
              <a:solidFill>
                <a:schemeClr val="tx1"/>
              </a:solidFill>
              <a:latin typeface="+mn-lt"/>
              <a:ea typeface="+mn-ea"/>
              <a:cs typeface="+mn-cs"/>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16</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a:solidFill>
                  <a:schemeClr val="tx1"/>
                </a:solidFill>
                <a:latin typeface="+mn-lt"/>
                <a:ea typeface="+mn-ea"/>
                <a:cs typeface="+mn-cs"/>
              </a:rPr>
              <a:t>Corporations are subject to extensive government regulation. To protect the rights of those who buy a corporation’s stock or who loan money to a corporation, the state in which the company is incorporated and the federal government impose extensive reporting requirements.  </a:t>
            </a:r>
            <a:r>
              <a:rPr lang="en-US" sz="1200" kern="1200" baseline="0" dirty="0">
                <a:solidFill>
                  <a:schemeClr val="tx1"/>
                </a:solidFill>
                <a:latin typeface="+mn-lt"/>
                <a:ea typeface="+mn-ea"/>
                <a:cs typeface="+mn-cs"/>
              </a:rPr>
              <a:t>Primarily the required paperwork is intended to ensure adequate disclosure of information needed by investors and creditors. </a:t>
            </a:r>
          </a:p>
          <a:p>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You read earlier that corporations are separate legal entities. As such, they also are separate taxable entities. Often this causes what is referred to as </a:t>
            </a:r>
            <a:r>
              <a:rPr lang="en-US" sz="1200" i="0" kern="1200" baseline="0" dirty="0">
                <a:solidFill>
                  <a:schemeClr val="tx1"/>
                </a:solidFill>
                <a:latin typeface="+mn-lt"/>
                <a:ea typeface="+mn-ea"/>
                <a:cs typeface="+mn-cs"/>
              </a:rPr>
              <a:t>double taxation. Corporations first pay income taxes on their earnings. Then, when those earnings are distributed as cash dividends, shareholders pay personal income taxes on the previously taxed earnings</a:t>
            </a:r>
            <a:r>
              <a:rPr lang="en-US" sz="1200" kern="1200" baseline="0" dirty="0">
                <a:solidFill>
                  <a:schemeClr val="tx1"/>
                </a:solidFill>
                <a:latin typeface="+mn-lt"/>
                <a:ea typeface="+mn-ea"/>
                <a:cs typeface="+mn-cs"/>
              </a:rPr>
              <a:t>. Proprietorships and partnerships are not taxed at the business level; each owner’s share of profits is taxed only as personal income.</a:t>
            </a:r>
            <a:endParaRPr lang="en-IN" sz="1200" b="0" i="0" u="none" strike="noStrike" kern="1200" baseline="0" dirty="0">
              <a:solidFill>
                <a:schemeClr val="tx1"/>
              </a:solidFill>
              <a:latin typeface="+mn-lt"/>
              <a:ea typeface="+mn-ea"/>
              <a:cs typeface="+mn-cs"/>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17</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a:solidFill>
                  <a:schemeClr val="tx1"/>
                </a:solidFill>
                <a:latin typeface="+mn-lt"/>
                <a:ea typeface="+mn-ea"/>
                <a:cs typeface="+mn-cs"/>
              </a:rPr>
              <a:t>When referring to corporations in this text, we are referring to corporations formed by private individuals for the purpose of generating profits. These corporations raise capital by selling stock. There are, however, other types of corporations.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Some corporations, such as churches, hospitals, universities, and charities do not sell stock and are not organized for profit. Also, some not-for-profit corporations are government-owned— the </a:t>
            </a:r>
            <a:r>
              <a:rPr lang="en-US" sz="1200" b="1" i="0" u="none" strike="noStrike" kern="1200" baseline="0" dirty="0">
                <a:solidFill>
                  <a:schemeClr val="tx1"/>
                </a:solidFill>
                <a:latin typeface="+mn-lt"/>
                <a:ea typeface="+mn-ea"/>
                <a:cs typeface="+mn-cs"/>
              </a:rPr>
              <a:t>Federal Deposit Insurance Corporation (FDIC)</a:t>
            </a:r>
            <a:r>
              <a:rPr lang="en-US" sz="1200" b="0" i="0" u="none" strike="noStrike" kern="1200" baseline="0" dirty="0">
                <a:solidFill>
                  <a:schemeClr val="tx1"/>
                </a:solidFill>
                <a:latin typeface="+mn-lt"/>
                <a:ea typeface="+mn-ea"/>
                <a:cs typeface="+mn-cs"/>
              </a:rPr>
              <a:t>, for instance. Accounting for not-for-profit corporations is discussed elsewhere in the accounting curriculum.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Corporations organized for profit may be publicly held or privately (or closely) held. The stock of publicly held corporations is available for purchase by the general public. You can buy shares of </a:t>
            </a:r>
            <a:r>
              <a:rPr lang="en-US" sz="1200" b="1" i="0" u="none" strike="noStrike" kern="1200" baseline="0" dirty="0">
                <a:solidFill>
                  <a:schemeClr val="tx1"/>
                </a:solidFill>
                <a:latin typeface="+mn-lt"/>
                <a:ea typeface="+mn-ea"/>
                <a:cs typeface="+mn-cs"/>
              </a:rPr>
              <a:t>Home Depot</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Ford Motor Company</a:t>
            </a:r>
            <a:r>
              <a:rPr lang="en-US" sz="1200" b="0" i="0" u="none" strike="noStrike" kern="1200" baseline="0" dirty="0">
                <a:solidFill>
                  <a:schemeClr val="tx1"/>
                </a:solidFill>
                <a:latin typeface="+mn-lt"/>
                <a:ea typeface="+mn-ea"/>
                <a:cs typeface="+mn-cs"/>
              </a:rPr>
              <a:t>, or </a:t>
            </a:r>
            <a:r>
              <a:rPr lang="en-US" sz="1200" b="1" i="0" u="none" strike="noStrike" kern="1200" baseline="0" dirty="0">
                <a:solidFill>
                  <a:schemeClr val="tx1"/>
                </a:solidFill>
                <a:latin typeface="+mn-lt"/>
                <a:ea typeface="+mn-ea"/>
                <a:cs typeface="+mn-cs"/>
              </a:rPr>
              <a:t>Walmart </a:t>
            </a:r>
            <a:r>
              <a:rPr lang="en-US" sz="1200" b="0" i="0" u="none" strike="noStrike" kern="1200" baseline="0" dirty="0">
                <a:solidFill>
                  <a:schemeClr val="tx1"/>
                </a:solidFill>
                <a:latin typeface="+mn-lt"/>
                <a:ea typeface="+mn-ea"/>
                <a:cs typeface="+mn-cs"/>
              </a:rPr>
              <a:t>through a stockbroker. These shares are traded on the New York Stock Exchange. Other publicly held stock, like </a:t>
            </a:r>
            <a:r>
              <a:rPr lang="en-US" sz="1200" b="1" i="0" u="none" strike="noStrike" kern="1200" baseline="0" dirty="0">
                <a:solidFill>
                  <a:schemeClr val="tx1"/>
                </a:solidFill>
                <a:latin typeface="+mn-lt"/>
                <a:ea typeface="+mn-ea"/>
                <a:cs typeface="+mn-cs"/>
              </a:rPr>
              <a:t>Apple </a:t>
            </a:r>
            <a:r>
              <a:rPr lang="en-US" sz="1200" b="0" i="0" u="none" strike="noStrike" kern="1200" baseline="0" dirty="0">
                <a:solidFill>
                  <a:schemeClr val="tx1"/>
                </a:solidFill>
                <a:latin typeface="+mn-lt"/>
                <a:ea typeface="+mn-ea"/>
                <a:cs typeface="+mn-cs"/>
              </a:rPr>
              <a:t>and </a:t>
            </a:r>
            <a:r>
              <a:rPr lang="en-US" sz="1200" b="1" i="0" u="none" strike="noStrike" kern="1200" baseline="0" dirty="0">
                <a:solidFill>
                  <a:schemeClr val="tx1"/>
                </a:solidFill>
                <a:latin typeface="+mn-lt"/>
                <a:ea typeface="+mn-ea"/>
                <a:cs typeface="+mn-cs"/>
              </a:rPr>
              <a:t>Microsoft</a:t>
            </a:r>
            <a:r>
              <a:rPr lang="en-US" sz="1200" b="0" i="0" u="none" strike="noStrike" kern="1200" baseline="0" dirty="0">
                <a:solidFill>
                  <a:schemeClr val="tx1"/>
                </a:solidFill>
                <a:latin typeface="+mn-lt"/>
                <a:ea typeface="+mn-ea"/>
                <a:cs typeface="+mn-cs"/>
              </a:rPr>
              <a:t>, are available through Nasdaq (National Association of Securities Dealers Automated Quotations).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On the other hand, shares of privately held companies are owned by only a few individuals (perhaps a family) and are not available to the general public. Corporations whose stock is privately held do not need to register those shares with the Securities and Exchange Commission and are spared the voluminous, annual reporting requirements of the SEC. Of course, new sources of equity financing are limited when shares are privately held, as is the market for selling existing shares.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Frequently, companies begin as smaller, privately held corporations. Then as success broadens opportunities for expansion, the corporation goes public. For example, in 2012, the shareholders of </a:t>
            </a:r>
            <a:r>
              <a:rPr lang="en-US" sz="1200" b="1" i="0" u="none" strike="noStrike" kern="1200" baseline="0" dirty="0">
                <a:solidFill>
                  <a:schemeClr val="tx1"/>
                </a:solidFill>
                <a:latin typeface="+mn-lt"/>
                <a:ea typeface="+mn-ea"/>
                <a:cs typeface="+mn-cs"/>
              </a:rPr>
              <a:t>Facebook </a:t>
            </a:r>
            <a:r>
              <a:rPr lang="en-US" sz="1200" b="0" i="0" u="none" strike="noStrike" kern="1200" baseline="0" dirty="0">
                <a:solidFill>
                  <a:schemeClr val="tx1"/>
                </a:solidFill>
                <a:latin typeface="+mn-lt"/>
                <a:ea typeface="+mn-ea"/>
                <a:cs typeface="+mn-cs"/>
              </a:rPr>
              <a:t>decided to take public the privately held company. The result was the largest initial public offering since </a:t>
            </a:r>
            <a:r>
              <a:rPr lang="en-US" sz="1200" b="1" i="0" u="none" strike="noStrike" kern="1200" baseline="0" dirty="0">
                <a:solidFill>
                  <a:schemeClr val="tx1"/>
                </a:solidFill>
                <a:latin typeface="+mn-lt"/>
                <a:ea typeface="+mn-ea"/>
                <a:cs typeface="+mn-cs"/>
              </a:rPr>
              <a:t>Visa </a:t>
            </a:r>
            <a:r>
              <a:rPr lang="en-US" sz="1200" b="0" i="0" u="none" strike="noStrike" kern="1200" baseline="0" dirty="0">
                <a:solidFill>
                  <a:schemeClr val="tx1"/>
                </a:solidFill>
                <a:latin typeface="+mn-lt"/>
                <a:ea typeface="+mn-ea"/>
                <a:cs typeface="+mn-cs"/>
              </a:rPr>
              <a:t>in 2008. In 2014, </a:t>
            </a:r>
            <a:r>
              <a:rPr lang="en-US" sz="1200" b="1" i="0" u="none" strike="noStrike" kern="1200" baseline="0" dirty="0">
                <a:solidFill>
                  <a:schemeClr val="tx1"/>
                </a:solidFill>
                <a:latin typeface="+mn-lt"/>
                <a:ea typeface="+mn-ea"/>
                <a:cs typeface="+mn-cs"/>
              </a:rPr>
              <a:t>Alibaba’s </a:t>
            </a:r>
            <a:r>
              <a:rPr lang="en-US" sz="1200" b="0" i="0" u="none" strike="noStrike" kern="1200" baseline="0" dirty="0">
                <a:solidFill>
                  <a:schemeClr val="tx1"/>
                </a:solidFill>
                <a:latin typeface="+mn-lt"/>
                <a:ea typeface="+mn-ea"/>
                <a:cs typeface="+mn-cs"/>
              </a:rPr>
              <a:t>IPO surpassed that of both companies to become the largest in history. </a:t>
            </a: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18</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kern="1200" baseline="0" dirty="0">
                <a:solidFill>
                  <a:schemeClr val="tx1"/>
                </a:solidFill>
                <a:latin typeface="+mn-lt"/>
                <a:ea typeface="+mn-ea"/>
                <a:cs typeface="+mn-cs"/>
              </a:rPr>
              <a:t>A corporation can elect to comply with a special set of tax rules and be designated an S corporation. S corporations have characteristics of both regular corporations and partnerships. Owners have the limited liability protection of a corporation, but income and expenses are passed through to the owners as in a partnership, avoiding double taxation.</a:t>
            </a:r>
          </a:p>
          <a:p>
            <a:endParaRPr lang="en-US" sz="1200" b="0" kern="1200" baseline="0" dirty="0">
              <a:solidFill>
                <a:schemeClr val="tx1"/>
              </a:solidFill>
              <a:latin typeface="+mn-lt"/>
              <a:ea typeface="+mn-ea"/>
              <a:cs typeface="+mn-cs"/>
            </a:endParaRPr>
          </a:p>
          <a:p>
            <a:r>
              <a:rPr lang="en-US" sz="1200" b="0" kern="1200" baseline="0" dirty="0">
                <a:solidFill>
                  <a:schemeClr val="tx1"/>
                </a:solidFill>
                <a:latin typeface="+mn-lt"/>
                <a:ea typeface="+mn-ea"/>
                <a:cs typeface="+mn-cs"/>
              </a:rPr>
              <a:t>Two particular business structures have evolved in response to liability issues and tax treatment—limited liability companies and limited liability partnerships. </a:t>
            </a:r>
          </a:p>
          <a:p>
            <a:endParaRPr lang="en-US" sz="1200" b="0" kern="1200" baseline="0" dirty="0">
              <a:solidFill>
                <a:schemeClr val="tx1"/>
              </a:solidFill>
              <a:latin typeface="+mn-lt"/>
              <a:ea typeface="+mn-ea"/>
              <a:cs typeface="+mn-cs"/>
            </a:endParaRPr>
          </a:p>
          <a:p>
            <a:r>
              <a:rPr lang="en-US" sz="1200" b="0" kern="1200" baseline="0" dirty="0">
                <a:solidFill>
                  <a:schemeClr val="tx1"/>
                </a:solidFill>
                <a:latin typeface="+mn-lt"/>
                <a:ea typeface="+mn-ea"/>
                <a:cs typeface="+mn-cs"/>
              </a:rPr>
              <a:t>A limited liability company offers several advantages. Owners are not liable for the debts of the business, except to the extent of their investment. Unlike a limited partnership, all members of a limited liability company can be involved with managing the business without losing liability protection. Like an S corporation, income and expenses are passed through to the owners as in a partnership, avoiding double taxation, but there are no limitations on the number of owners as in an S corporation.</a:t>
            </a:r>
          </a:p>
          <a:p>
            <a:endParaRPr lang="en-US" sz="1200" b="0" kern="1200" baseline="0" dirty="0">
              <a:solidFill>
                <a:schemeClr val="tx1"/>
              </a:solidFill>
              <a:latin typeface="+mn-lt"/>
              <a:ea typeface="+mn-ea"/>
              <a:cs typeface="+mn-cs"/>
            </a:endParaRPr>
          </a:p>
          <a:p>
            <a:r>
              <a:rPr lang="en-US" sz="1200" b="0" kern="1200" baseline="0" dirty="0">
                <a:solidFill>
                  <a:schemeClr val="tx1"/>
                </a:solidFill>
                <a:latin typeface="+mn-lt"/>
                <a:ea typeface="+mn-ea"/>
                <a:cs typeface="+mn-cs"/>
              </a:rPr>
              <a:t>A limited liability partnership is similar to a limited liability company, except it doesn’t offer all the liability protection available in the limited liability company structure. Partners are liable for their own actions but not entirely liable for the actions of other partners.</a:t>
            </a:r>
            <a:endParaRPr lang="en-IN" sz="1200" b="0" i="0" u="none" strike="noStrike" kern="1200" baseline="0" dirty="0">
              <a:solidFill>
                <a:schemeClr val="tx1"/>
              </a:solidFill>
              <a:latin typeface="+mn-lt"/>
              <a:ea typeface="+mn-ea"/>
              <a:cs typeface="+mn-cs"/>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19</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a:solidFill>
                  <a:schemeClr val="tx1"/>
                </a:solidFill>
                <a:latin typeface="+mn-lt"/>
                <a:ea typeface="+mn-ea"/>
                <a:cs typeface="+mn-cs"/>
              </a:rPr>
              <a:t>A corporation raises money to fund its business operations by some mix of debt and equity financing. In earlier chapters, we examined debt financing in the form of notes, bonds, leases, and other liabilities. Amounts representing those liabilities denote creditors’ interest in the company’s assets. Now we focus on various forms of equity financing. Specifically, in this chapter we consider transactions that affect shareholders’ equity—those accounts that represent the ownership interests of shareholders.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principle, shareholders’ equity is a relatively straightforward concept. Shareholders’ equity is a residual amount—what’s left over after creditor claims have been subtracted from assets (in other words, net assets).</a:t>
            </a:r>
            <a:endParaRPr lang="en-US" i="0"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2</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Corporations are formed in accordance with the corporation laws of individual states. State laws are not uniform, but share many similarities, thanks to the widespread adoption of the Model Business Corporation Act. This act is designed to serve as a guide to states in the development of their corporation statutes. It presently serves as the model for the majority of states.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t>State laws regarding the nature of shares that can be authorized, the issuance and repurchase of those shares, and conditions for distributions to shareholders obviously influence actions of corporations. Naturally, differences among state laws affect how we account for many of the shareholders’ equity transactions discussed in this chapter. For that reason, we will focus on the normal case, as described by the Model Business Corporation Act, and note situations where variations in state law might require different accounting. Your goal is not to learn diverse procedures caused by peculiarities of state laws, but to understand the broad concepts of accounting for shareholders’ equity that can be applied to any specific circumstance.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t>The process of incorporating a business is similar in all states. The articles of incorporation</a:t>
            </a:r>
            <a:r>
              <a:rPr lang="en-US" baseline="0" dirty="0"/>
              <a:t> </a:t>
            </a:r>
            <a:r>
              <a:rPr lang="en-US" dirty="0"/>
              <a:t>(sometimes called the corporate charter) describe (a) the nature of the firm’s business activities, (b) the shares to be issued, and (c) the composition of the initial board of directors. The board of directors establishes corporate policies and appoints officers who manage the corporation.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t>The number of shares authorized is the maximum number of shares that a corporation is</a:t>
            </a:r>
            <a:r>
              <a:rPr lang="en-US" baseline="0" dirty="0"/>
              <a:t> </a:t>
            </a:r>
            <a:r>
              <a:rPr lang="en-US" dirty="0"/>
              <a:t>legally permitted to issue, as specified in its articles of incorporation. The number of authorized shares is determined at the company’s creation and can only be increased by a vote of </a:t>
            </a:r>
            <a:r>
              <a:rPr lang="en-US" sz="1200" kern="1200" baseline="0" dirty="0">
                <a:solidFill>
                  <a:schemeClr val="tx1"/>
                </a:solidFill>
                <a:latin typeface="+mn-lt"/>
                <a:ea typeface="+mn-ea"/>
                <a:cs typeface="+mn-cs"/>
              </a:rPr>
              <a:t>the shareholders. At least some of the shares authorized by the articles of incorporation are sold (issued) at the inception of the corporation. Frequently, the initial shareholders include members of the board of directors or officers (who may be one and the same). Ultimately, it is the corporation’s shareholders that control the company. Shareholders are the owners of the corporation. By voting their shares, it is they who determine the makeup of the board of directors—who in turn appoint officers, who in turn manage the company.</a:t>
            </a:r>
            <a:endParaRPr lang="en-IN"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20</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a:solidFill>
                  <a:schemeClr val="tx1"/>
                </a:solidFill>
                <a:latin typeface="+mn-lt"/>
                <a:ea typeface="+mn-ea"/>
                <a:cs typeface="+mn-cs"/>
              </a:rPr>
              <a:t>Shareholders are the owners of a corporation. If a corporation has only one class of shares, no designation of the shares is necessary, but they typically are labeled common shares, or shares of common stock. Ownership rights held by common shareholders, unless specifically withheld by agreement with the shareholders, are as follows:</a:t>
            </a:r>
          </a:p>
          <a:p>
            <a:endParaRPr lang="en-US" sz="1200" b="0" i="0" u="none" strike="noStrike" kern="1200" baseline="0" dirty="0">
              <a:solidFill>
                <a:schemeClr val="tx1"/>
              </a:solidFill>
              <a:latin typeface="+mn-lt"/>
              <a:ea typeface="+mn-ea"/>
              <a:cs typeface="+mn-cs"/>
            </a:endParaRPr>
          </a:p>
          <a:p>
            <a:pPr marL="228600" indent="-228600">
              <a:buFont typeface="+mj-lt"/>
              <a:buAutoNum type="arabicPeriod"/>
            </a:pPr>
            <a:r>
              <a:rPr lang="en-US" sz="1200" b="0" i="0" u="none" strike="noStrike" kern="1200" baseline="0" dirty="0">
                <a:solidFill>
                  <a:schemeClr val="tx1"/>
                </a:solidFill>
                <a:latin typeface="+mn-lt"/>
                <a:ea typeface="+mn-ea"/>
                <a:cs typeface="+mn-cs"/>
              </a:rPr>
              <a:t>The right to vote on matters that come before the shareholders, including the election of corporate directors. Each share represents one vote.</a:t>
            </a:r>
          </a:p>
          <a:p>
            <a:pPr marL="228600" indent="-228600">
              <a:buFont typeface="+mj-lt"/>
              <a:buAutoNum type="arabicPeriod"/>
            </a:pPr>
            <a:r>
              <a:rPr lang="en-US" sz="1200" b="0" i="0" u="none" strike="noStrike" kern="1200" baseline="0" dirty="0">
                <a:solidFill>
                  <a:schemeClr val="tx1"/>
                </a:solidFill>
                <a:latin typeface="+mn-lt"/>
                <a:ea typeface="+mn-ea"/>
                <a:cs typeface="+mn-cs"/>
              </a:rPr>
              <a:t>The right to share in profits when dividends are declared. The percentage of shares owned by a shareholder determines his/her share of dividends distributed.</a:t>
            </a:r>
          </a:p>
          <a:p>
            <a:pPr marL="228600" indent="-228600">
              <a:buFont typeface="+mj-lt"/>
              <a:buAutoNum type="arabicPeriod"/>
            </a:pPr>
            <a:r>
              <a:rPr lang="en-US" sz="1200" b="0" i="0" u="none" strike="noStrike" kern="1200" baseline="0" dirty="0">
                <a:solidFill>
                  <a:schemeClr val="tx1"/>
                </a:solidFill>
                <a:latin typeface="+mn-lt"/>
                <a:ea typeface="+mn-ea"/>
                <a:cs typeface="+mn-cs"/>
              </a:rPr>
              <a:t>The right to share in the distribution of assets if the company is liquidated. The percentage of shares owned by a shareholder determines his/her share of assets after creditors and preferred shareholders are paid.</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Another right sometimes given to common shareholders is the right to maintain one’s percentage share of ownership when new shares are issued. This is referred to as a preemptive right. Each shareholder is offered the opportunity to buy a percentage of any new shares issued equal to the percentage of shares he/she owns at the time. In most states this right must be specifically granted; in others, it is presumed unless contractually excluded.</a:t>
            </a:r>
          </a:p>
          <a:p>
            <a:endParaRPr lang="en-US" sz="1200" b="0" i="0" u="none" strike="noStrike" kern="1200" baseline="0" dirty="0">
              <a:solidFill>
                <a:schemeClr val="tx1"/>
              </a:solidFill>
              <a:latin typeface="+mn-lt"/>
              <a:ea typeface="+mn-ea"/>
              <a:cs typeface="+mn-cs"/>
            </a:endParaRPr>
          </a:p>
          <a:p>
            <a:r>
              <a:rPr lang="en-US" sz="1200" i="0" kern="1200" baseline="0" dirty="0">
                <a:solidFill>
                  <a:schemeClr val="tx1"/>
                </a:solidFill>
                <a:latin typeface="+mn-lt"/>
                <a:ea typeface="+mn-ea"/>
                <a:cs typeface="+mn-cs"/>
              </a:rPr>
              <a:t>However, this right usually is not explicitly stated because of the inconvenience it causes corporations when they issue new shares. The exclusion of the preemptive right ordinarily is inconsequential because few shareholders own enough stock to be concerned about their ownership percentage.</a:t>
            </a:r>
            <a:endParaRPr lang="en-IN" i="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21</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a:solidFill>
                  <a:schemeClr val="tx1"/>
                </a:solidFill>
                <a:latin typeface="+mn-lt"/>
                <a:ea typeface="+mn-ea"/>
                <a:cs typeface="+mn-cs"/>
              </a:rPr>
              <a:t>It is not uncommon for a firm to have more than one, and perhaps several, classes of shares, each with different rights and limitations. To attract investors, companies have devised quite a variety of ownership securities.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If more than one class of shares is authorized by the articles of incorporation, the specific rights of each (for instance, the right to vote, residual interest in assets, and dividend rights) must be stated. Also, some designation must be given to distinguish each class.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Some of the distinguishing designations often used are these:</a:t>
            </a:r>
          </a:p>
          <a:p>
            <a:endParaRPr lang="en-US" sz="1200" b="0" i="0" u="none" strike="noStrike" kern="1200" baseline="0" dirty="0">
              <a:solidFill>
                <a:schemeClr val="tx1"/>
              </a:solidFill>
              <a:latin typeface="+mn-lt"/>
              <a:ea typeface="+mn-ea"/>
              <a:cs typeface="+mn-cs"/>
            </a:endParaRPr>
          </a:p>
          <a:p>
            <a:pPr marL="228600" indent="-228600">
              <a:buFont typeface="+mj-lt"/>
              <a:buAutoNum type="arabicPeriod"/>
            </a:pPr>
            <a:r>
              <a:rPr lang="en-US" sz="1200" b="0" i="0" u="none" strike="noStrike" kern="1200" baseline="0" dirty="0">
                <a:solidFill>
                  <a:schemeClr val="tx1"/>
                </a:solidFill>
                <a:latin typeface="+mn-lt"/>
                <a:ea typeface="+mn-ea"/>
                <a:cs typeface="+mn-cs"/>
              </a:rPr>
              <a:t>Class A, class B, and so on (Tyson Foods)</a:t>
            </a:r>
          </a:p>
          <a:p>
            <a:pPr marL="228600" indent="-228600">
              <a:buFont typeface="+mj-lt"/>
              <a:buAutoNum type="arabicPeriod"/>
            </a:pPr>
            <a:r>
              <a:rPr lang="en-US" sz="1200" b="0" i="0" u="none" strike="noStrike" kern="1200" baseline="0" dirty="0">
                <a:solidFill>
                  <a:schemeClr val="tx1"/>
                </a:solidFill>
                <a:latin typeface="+mn-lt"/>
                <a:ea typeface="+mn-ea"/>
                <a:cs typeface="+mn-cs"/>
              </a:rPr>
              <a:t>Preferred stock, common stock, and class B stock (Hershey’s)</a:t>
            </a:r>
          </a:p>
          <a:p>
            <a:pPr marL="228600" indent="-228600">
              <a:buFont typeface="+mj-lt"/>
              <a:buAutoNum type="arabicPeriod"/>
            </a:pPr>
            <a:r>
              <a:rPr lang="en-US" sz="1200" b="0" i="0" u="none" strike="noStrike" kern="1200" baseline="0" dirty="0">
                <a:solidFill>
                  <a:schemeClr val="tx1"/>
                </a:solidFill>
                <a:latin typeface="+mn-lt"/>
                <a:ea typeface="+mn-ea"/>
                <a:cs typeface="+mn-cs"/>
              </a:rPr>
              <a:t>Common and preferred (HP)</a:t>
            </a:r>
          </a:p>
          <a:p>
            <a:pPr marL="228600" indent="-228600">
              <a:buFont typeface="+mj-lt"/>
              <a:buAutoNum type="arabicPeriod"/>
            </a:pPr>
            <a:r>
              <a:rPr lang="en-US" sz="1200" b="0" i="0" u="none" strike="noStrike" kern="1200" baseline="0" dirty="0">
                <a:solidFill>
                  <a:schemeClr val="tx1"/>
                </a:solidFill>
                <a:latin typeface="+mn-lt"/>
                <a:ea typeface="+mn-ea"/>
                <a:cs typeface="+mn-cs"/>
              </a:rPr>
              <a:t>Common stock and capital stock (Alphabet, Inc.)</a:t>
            </a:r>
          </a:p>
          <a:p>
            <a:pPr marL="228600" indent="-228600">
              <a:buFont typeface="+mj-lt"/>
              <a:buAutoNum type="arabicPeriod"/>
            </a:pPr>
            <a:r>
              <a:rPr lang="en-US" sz="1200" b="0" i="0" u="none" strike="noStrike" kern="1200" baseline="0" dirty="0">
                <a:solidFill>
                  <a:schemeClr val="tx1"/>
                </a:solidFill>
                <a:latin typeface="+mn-lt"/>
                <a:ea typeface="+mn-ea"/>
                <a:cs typeface="+mn-cs"/>
              </a:rPr>
              <a:t>Common and serial preferred (Smucker’s)</a:t>
            </a:r>
            <a:endParaRPr lang="en-IN" b="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22</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a:solidFill>
                  <a:schemeClr val="tx1"/>
                </a:solidFill>
                <a:latin typeface="+mn-lt"/>
                <a:ea typeface="+mn-ea"/>
                <a:cs typeface="+mn-cs"/>
              </a:rPr>
              <a:t>An issue of shares with certain preferences or features that distinguish it from the class of shares customarily called common shares may be assigned any of the several labels mentioned earlier. Very often the distinguishing designation is </a:t>
            </a:r>
            <a:r>
              <a:rPr lang="en-US" sz="1200" b="1" i="0" u="none" strike="noStrike" kern="1200" baseline="0" dirty="0">
                <a:solidFill>
                  <a:schemeClr val="tx1"/>
                </a:solidFill>
                <a:latin typeface="+mn-lt"/>
                <a:ea typeface="+mn-ea"/>
                <a:cs typeface="+mn-cs"/>
              </a:rPr>
              <a:t>preferred stock</a:t>
            </a:r>
            <a:r>
              <a:rPr lang="en-US" sz="1200" b="0" i="0" u="none" strike="noStrike" kern="1200" baseline="0" dirty="0">
                <a:solidFill>
                  <a:schemeClr val="tx1"/>
                </a:solidFill>
                <a:latin typeface="+mn-lt"/>
                <a:ea typeface="+mn-ea"/>
                <a:cs typeface="+mn-cs"/>
              </a:rPr>
              <a:t>. The special rights of preferred shareholders usually include one or both of the following:</a:t>
            </a:r>
          </a:p>
          <a:p>
            <a:endParaRPr lang="en-US" sz="1200" b="0" i="0" u="none" strike="noStrike" kern="1200" baseline="0" dirty="0">
              <a:solidFill>
                <a:schemeClr val="tx1"/>
              </a:solidFill>
              <a:latin typeface="+mn-lt"/>
              <a:ea typeface="+mn-ea"/>
              <a:cs typeface="+mn-cs"/>
            </a:endParaRPr>
          </a:p>
          <a:p>
            <a:pPr marL="228600" indent="-228600">
              <a:buFont typeface="+mj-lt"/>
              <a:buAutoNum type="arabicPeriod"/>
            </a:pPr>
            <a:r>
              <a:rPr lang="en-IN" sz="1200" b="0" i="0" u="none" strike="noStrike" kern="1200" baseline="0" dirty="0">
                <a:solidFill>
                  <a:schemeClr val="tx1"/>
                </a:solidFill>
                <a:latin typeface="+mn-lt"/>
                <a:ea typeface="+mn-ea"/>
                <a:cs typeface="+mn-cs"/>
              </a:rPr>
              <a:t>Preferred shareholders typically have a preference to a specified amount of dividends, stated dollar amount per share or % of par value per share. That is, if the board of directors declares dividends, preferred shareholders will receive the designated dividend before any dividends are paid to common shareholders.</a:t>
            </a:r>
          </a:p>
          <a:p>
            <a:pPr marL="228600" indent="-228600">
              <a:buFont typeface="+mj-lt"/>
              <a:buAutoNum type="arabicPeriod"/>
            </a:pPr>
            <a:r>
              <a:rPr lang="en-IN" sz="1200" b="0" i="0" u="none" strike="noStrike" kern="1200" baseline="0" dirty="0">
                <a:solidFill>
                  <a:schemeClr val="tx1"/>
                </a:solidFill>
                <a:latin typeface="+mn-lt"/>
                <a:ea typeface="+mn-ea"/>
                <a:cs typeface="+mn-cs"/>
              </a:rPr>
              <a:t>Preferred shareholders customarily have a preference (over common shareholders) as to the distribution of assets in the event the corporation is dissolved.</a:t>
            </a:r>
          </a:p>
          <a:p>
            <a:pPr marL="228600" indent="-228600">
              <a:buFont typeface="+mj-lt"/>
              <a:buAutoNum type="arabicPeriod"/>
            </a:pPr>
            <a:endParaRPr lang="en-IN" sz="1200" b="0" i="0" u="none" strike="noStrike" kern="1200" baseline="0" dirty="0">
              <a:solidFill>
                <a:schemeClr val="tx1"/>
              </a:solidFill>
              <a:latin typeface="+mn-lt"/>
              <a:ea typeface="+mn-ea"/>
              <a:cs typeface="+mn-cs"/>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23</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a:solidFill>
                  <a:schemeClr val="tx1"/>
                </a:solidFill>
                <a:latin typeface="+mn-lt"/>
                <a:ea typeface="+mn-ea"/>
                <a:cs typeface="+mn-cs"/>
              </a:rPr>
              <a:t>Preferred shareholders sometimes have the </a:t>
            </a:r>
            <a:r>
              <a:rPr lang="en-US" sz="1200" b="1" i="0" u="none" strike="noStrike" kern="1200" baseline="0" dirty="0">
                <a:solidFill>
                  <a:schemeClr val="tx1"/>
                </a:solidFill>
                <a:latin typeface="+mn-lt"/>
                <a:ea typeface="+mn-ea"/>
                <a:cs typeface="+mn-cs"/>
              </a:rPr>
              <a:t>right of conversion</a:t>
            </a:r>
            <a:r>
              <a:rPr lang="en-US" sz="1200" b="0" i="0" u="none" strike="noStrike" kern="1200" baseline="0" dirty="0">
                <a:solidFill>
                  <a:schemeClr val="tx1"/>
                </a:solidFill>
                <a:latin typeface="+mn-lt"/>
                <a:ea typeface="+mn-ea"/>
                <a:cs typeface="+mn-cs"/>
              </a:rPr>
              <a:t>, which allows them to exchange shares of preferred stock for common stock at a specified conversion ratio. For instance, in 2018, </a:t>
            </a:r>
            <a:r>
              <a:rPr lang="en-US" sz="1200" b="1" i="0" u="none" strike="noStrike" kern="1200" baseline="0" dirty="0">
                <a:solidFill>
                  <a:schemeClr val="tx1"/>
                </a:solidFill>
                <a:latin typeface="+mn-lt"/>
                <a:ea typeface="+mn-ea"/>
                <a:cs typeface="+mn-cs"/>
              </a:rPr>
              <a:t>Wells Fargo </a:t>
            </a:r>
            <a:r>
              <a:rPr lang="en-US" sz="1200" b="0" i="0" u="none" strike="noStrike" kern="1200" baseline="0" dirty="0">
                <a:solidFill>
                  <a:schemeClr val="tx1"/>
                </a:solidFill>
                <a:latin typeface="+mn-lt"/>
                <a:ea typeface="+mn-ea"/>
                <a:cs typeface="+mn-cs"/>
              </a:rPr>
              <a:t>had outstanding 12.4 million shares of convertible preferred stock. Alternatively, a </a:t>
            </a:r>
            <a:r>
              <a:rPr lang="en-US" sz="1200" b="1" i="0" u="none" strike="noStrike" kern="1200" baseline="0" dirty="0">
                <a:solidFill>
                  <a:schemeClr val="tx1"/>
                </a:solidFill>
                <a:latin typeface="+mn-lt"/>
                <a:ea typeface="+mn-ea"/>
                <a:cs typeface="+mn-cs"/>
              </a:rPr>
              <a:t>redemption privilege </a:t>
            </a:r>
            <a:r>
              <a:rPr lang="en-US" sz="1200" b="0" i="0" u="none" strike="noStrike" kern="1200" baseline="0" dirty="0">
                <a:solidFill>
                  <a:schemeClr val="tx1"/>
                </a:solidFill>
                <a:latin typeface="+mn-lt"/>
                <a:ea typeface="+mn-ea"/>
                <a:cs typeface="+mn-cs"/>
              </a:rPr>
              <a:t>might allow preferred shareholders the option, under specified conditions, to return their shares for a predetermined redemption price. Preferred shareholders have preference over common stockholders in dividends and liquidation rights. Each Wells Fargo preferred share is convertible into 32 common shares. Similarly, shares may be redeemable at the option of the issuing corporation (sometimes referred to as </a:t>
            </a:r>
            <a:r>
              <a:rPr lang="en-US" sz="1200" b="0" i="1" u="none" strike="noStrike" kern="1200" baseline="0" dirty="0">
                <a:solidFill>
                  <a:schemeClr val="tx1"/>
                </a:solidFill>
                <a:latin typeface="+mn-lt"/>
                <a:ea typeface="+mn-ea"/>
                <a:cs typeface="+mn-cs"/>
              </a:rPr>
              <a:t>callable</a:t>
            </a:r>
            <a:r>
              <a:rPr lang="en-US" sz="1200" b="0" i="0" u="none" strike="noStrike" kern="1200" baseline="0" dirty="0">
                <a:solidFill>
                  <a:schemeClr val="tx1"/>
                </a:solidFill>
                <a:latin typeface="+mn-lt"/>
                <a:ea typeface="+mn-ea"/>
                <a:cs typeface="+mn-cs"/>
              </a:rPr>
              <a:t>).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Preferred shares may be </a:t>
            </a:r>
            <a:r>
              <a:rPr lang="en-US" sz="1200" b="1" i="0" u="none" strike="noStrike" kern="1200" baseline="0" dirty="0">
                <a:solidFill>
                  <a:schemeClr val="tx1"/>
                </a:solidFill>
                <a:latin typeface="+mn-lt"/>
                <a:ea typeface="+mn-ea"/>
                <a:cs typeface="+mn-cs"/>
              </a:rPr>
              <a:t>cumulative </a:t>
            </a:r>
            <a:r>
              <a:rPr lang="en-US" sz="1200" b="0" i="0" u="none" strike="noStrike" kern="1200" baseline="0" dirty="0">
                <a:solidFill>
                  <a:schemeClr val="tx1"/>
                </a:solidFill>
                <a:latin typeface="+mn-lt"/>
                <a:ea typeface="+mn-ea"/>
                <a:cs typeface="+mn-cs"/>
              </a:rPr>
              <a:t>or </a:t>
            </a:r>
            <a:r>
              <a:rPr lang="en-US" sz="1200" b="1" i="0" u="none" strike="noStrike" kern="1200" baseline="0" dirty="0">
                <a:solidFill>
                  <a:schemeClr val="tx1"/>
                </a:solidFill>
                <a:latin typeface="+mn-lt"/>
                <a:ea typeface="+mn-ea"/>
                <a:cs typeface="+mn-cs"/>
              </a:rPr>
              <a:t>noncumulative</a:t>
            </a:r>
            <a:r>
              <a:rPr lang="en-US" sz="1200" b="0" i="0" u="none" strike="noStrike" kern="1200" baseline="0" dirty="0">
                <a:solidFill>
                  <a:schemeClr val="tx1"/>
                </a:solidFill>
                <a:latin typeface="+mn-lt"/>
                <a:ea typeface="+mn-ea"/>
                <a:cs typeface="+mn-cs"/>
              </a:rPr>
              <a:t>. Typically, preferred shares are cumulative, which means that if the specified dividend is not paid for a given year, the unpaid dividends (called </a:t>
            </a:r>
            <a:r>
              <a:rPr lang="en-US" sz="1200" b="0" i="1" u="none" strike="noStrike" kern="1200" baseline="0" dirty="0">
                <a:solidFill>
                  <a:schemeClr val="tx1"/>
                </a:solidFill>
                <a:latin typeface="+mn-lt"/>
                <a:ea typeface="+mn-ea"/>
                <a:cs typeface="+mn-cs"/>
              </a:rPr>
              <a:t>dividends </a:t>
            </a:r>
            <a:r>
              <a:rPr lang="en-US" sz="1200" b="0" i="0" u="none" strike="noStrike" kern="1200" baseline="0" dirty="0">
                <a:solidFill>
                  <a:schemeClr val="tx1"/>
                </a:solidFill>
                <a:latin typeface="+mn-lt"/>
                <a:ea typeface="+mn-ea"/>
                <a:cs typeface="+mn-cs"/>
              </a:rPr>
              <a:t>in </a:t>
            </a:r>
            <a:r>
              <a:rPr lang="en-US" sz="1200" b="0" i="1" u="none" strike="noStrike" kern="1200" baseline="0" dirty="0">
                <a:solidFill>
                  <a:schemeClr val="tx1"/>
                </a:solidFill>
                <a:latin typeface="+mn-lt"/>
                <a:ea typeface="+mn-ea"/>
                <a:cs typeface="+mn-cs"/>
              </a:rPr>
              <a:t>arrears</a:t>
            </a:r>
            <a:r>
              <a:rPr lang="en-US" sz="1200" b="0" i="0" u="none" strike="noStrike" kern="1200" baseline="0" dirty="0">
                <a:solidFill>
                  <a:schemeClr val="tx1"/>
                </a:solidFill>
                <a:latin typeface="+mn-lt"/>
                <a:ea typeface="+mn-ea"/>
                <a:cs typeface="+mn-cs"/>
              </a:rPr>
              <a:t>) accumulate and must be made up in a later dividend year before any dividends are paid on common shares.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Preferred shares may be </a:t>
            </a:r>
            <a:r>
              <a:rPr lang="en-US" sz="1200" b="1" i="0" u="none" strike="noStrike" kern="1200" baseline="0" dirty="0">
                <a:solidFill>
                  <a:schemeClr val="tx1"/>
                </a:solidFill>
                <a:latin typeface="+mn-lt"/>
                <a:ea typeface="+mn-ea"/>
                <a:cs typeface="+mn-cs"/>
              </a:rPr>
              <a:t>participating </a:t>
            </a:r>
            <a:r>
              <a:rPr lang="en-US" sz="1200" b="0" i="0" u="none" strike="noStrike" kern="1200" baseline="0" dirty="0">
                <a:solidFill>
                  <a:schemeClr val="tx1"/>
                </a:solidFill>
                <a:latin typeface="+mn-lt"/>
                <a:ea typeface="+mn-ea"/>
                <a:cs typeface="+mn-cs"/>
              </a:rPr>
              <a:t>or </a:t>
            </a:r>
            <a:r>
              <a:rPr lang="en-US" sz="1200" b="1" i="0" u="none" strike="noStrike" kern="1200" baseline="0" dirty="0">
                <a:solidFill>
                  <a:schemeClr val="tx1"/>
                </a:solidFill>
                <a:latin typeface="+mn-lt"/>
                <a:ea typeface="+mn-ea"/>
                <a:cs typeface="+mn-cs"/>
              </a:rPr>
              <a:t>nonparticipating</a:t>
            </a:r>
            <a:r>
              <a:rPr lang="en-US" sz="1200" b="0" i="0" u="none" strike="noStrike" kern="1200" baseline="0" dirty="0">
                <a:solidFill>
                  <a:schemeClr val="tx1"/>
                </a:solidFill>
                <a:latin typeface="+mn-lt"/>
                <a:ea typeface="+mn-ea"/>
                <a:cs typeface="+mn-cs"/>
              </a:rPr>
              <a:t>. A participating feature allows preferred shareholders to receive additional dividends beyond the stated amount. If the preferred shares are fully participating, the distribution of dividends to common and preferred shareholders is a pro rata allocation based on the relative par amounts of common and preferred stock outstanding. Participating preferred stock, previously quite common, is rare today. </a:t>
            </a:r>
            <a:endParaRPr lang="en-IN" sz="1200" b="0" i="0" u="none" strike="noStrike" kern="1200" baseline="0" dirty="0">
              <a:solidFill>
                <a:schemeClr val="tx1"/>
              </a:solidFill>
              <a:latin typeface="+mn-lt"/>
              <a:ea typeface="+mn-ea"/>
              <a:cs typeface="+mn-cs"/>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24</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baseline="0" dirty="0">
                <a:solidFill>
                  <a:schemeClr val="tx1"/>
                </a:solidFill>
                <a:latin typeface="+mn-lt"/>
                <a:ea typeface="+mn-ea"/>
                <a:cs typeface="+mn-cs"/>
              </a:rPr>
              <a:t>You probably also can imagine an issue of preferred shares that is almost indistinguishable from a bond issue. Let’s say, for instance, that preferred shares call for annual cash dividends of 10% of the par value, dividends are cumulative, and the shares must be redeemed for cash in 10 years. Although the declaration of dividends rests in the discretion of the board of directors, the contract with preferred shareholders can be worded in such a way that directors are compelled to declare dividends each year the company is profitable. For a profitable company, it would be difficult to draw the line between this issue of preferred shares and a 10%, 10-year bond issue. Even in a more typical situation, preferred shares are somewhat hybrid securities—a cross between equity and debt.</a:t>
            </a:r>
          </a:p>
          <a:p>
            <a:endParaRPr lang="en-US" sz="1200"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Sometimes the similarity to debt is even more obvious. Suppose shares are mandatorily redeemable—the company is obligated to buy back the shares at a specified future date. The fact that the company is obligated to pay cash (or other assets) at a fixed or determinable date in the future makes this financial instrument tantamount to debt. A mandatorily redeemable financial instrument must be reported in the balance sheet as a liability, not as shareholders’ equity. </a:t>
            </a:r>
            <a:r>
              <a:rPr lang="en-US" sz="1200" b="1" i="0" u="none" strike="noStrike" kern="1200" baseline="0" dirty="0">
                <a:solidFill>
                  <a:schemeClr val="tx1"/>
                </a:solidFill>
                <a:latin typeface="+mn-lt"/>
                <a:ea typeface="+mn-ea"/>
                <a:cs typeface="+mn-cs"/>
              </a:rPr>
              <a:t>Extended Stay America</a:t>
            </a:r>
            <a:r>
              <a:rPr lang="en-US" sz="1200" b="0" i="0" u="none" strike="noStrike" kern="1200" baseline="0" dirty="0">
                <a:solidFill>
                  <a:schemeClr val="tx1"/>
                </a:solidFill>
                <a:latin typeface="+mn-lt"/>
                <a:ea typeface="+mn-ea"/>
                <a:cs typeface="+mn-cs"/>
              </a:rPr>
              <a:t>, for instance, reported its mandatorily redeemable preferred shares as a liability in its 2018 balance sheet. </a:t>
            </a:r>
            <a:endParaRPr lang="en-US" sz="1200" b="0" kern="1200" baseline="0" dirty="0">
              <a:solidFill>
                <a:schemeClr val="tx1"/>
              </a:solidFill>
              <a:latin typeface="+mn-lt"/>
              <a:ea typeface="+mn-ea"/>
              <a:cs typeface="+mn-cs"/>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25</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b="0" i="0" dirty="0">
                <a:latin typeface="Calibri" pitchFamily="34" charset="0"/>
              </a:rPr>
              <a:t>Differences in the definitions</a:t>
            </a:r>
            <a:r>
              <a:rPr lang="en-IN" b="0" i="0" baseline="0" dirty="0">
                <a:latin typeface="Calibri" pitchFamily="34" charset="0"/>
              </a:rPr>
              <a:t> </a:t>
            </a:r>
            <a:r>
              <a:rPr lang="en-IN" b="0" i="0" dirty="0">
                <a:latin typeface="Calibri" pitchFamily="34" charset="0"/>
              </a:rPr>
              <a:t>and requirements can result in the same instrument being classified differently between</a:t>
            </a:r>
            <a:r>
              <a:rPr lang="en-IN" b="0" i="0" baseline="0" dirty="0">
                <a:latin typeface="Calibri" pitchFamily="34" charset="0"/>
              </a:rPr>
              <a:t> </a:t>
            </a:r>
            <a:r>
              <a:rPr lang="en-IN" b="0" i="0" dirty="0">
                <a:latin typeface="Calibri" pitchFamily="34" charset="0"/>
              </a:rPr>
              <a:t>debt and equity under IFRS and U.S. GAAP. Under U.S. GAAP, preferred stock normally</a:t>
            </a:r>
            <a:r>
              <a:rPr lang="en-IN" b="0" i="0" baseline="0" dirty="0">
                <a:latin typeface="Calibri" pitchFamily="34" charset="0"/>
              </a:rPr>
              <a:t> </a:t>
            </a:r>
            <a:r>
              <a:rPr lang="en-IN" b="0" i="0" dirty="0">
                <a:latin typeface="Calibri" pitchFamily="34" charset="0"/>
              </a:rPr>
              <a:t>is reported as equity, but is reported as debt with the dividends reported in the income</a:t>
            </a:r>
            <a:r>
              <a:rPr lang="en-IN" b="0" i="0" baseline="0" dirty="0">
                <a:latin typeface="Calibri" pitchFamily="34" charset="0"/>
              </a:rPr>
              <a:t> </a:t>
            </a:r>
            <a:r>
              <a:rPr lang="en-IN" b="0" i="0" dirty="0">
                <a:latin typeface="Calibri" pitchFamily="34" charset="0"/>
              </a:rPr>
              <a:t>statement as interest expense if it is “mandatorily redeemable” preferred stock. Under</a:t>
            </a:r>
            <a:r>
              <a:rPr lang="en-IN" b="0" i="0" baseline="0" dirty="0">
                <a:latin typeface="Calibri" pitchFamily="34" charset="0"/>
              </a:rPr>
              <a:t> </a:t>
            </a:r>
            <a:r>
              <a:rPr lang="en-IN" b="0" i="0" dirty="0">
                <a:latin typeface="Calibri" pitchFamily="34" charset="0"/>
              </a:rPr>
              <a:t>IFRS, most non-mandatorily redeemable preferred stock (preference shares) also is</a:t>
            </a:r>
            <a:r>
              <a:rPr lang="en-IN" b="0" i="0" baseline="0" dirty="0">
                <a:latin typeface="Calibri" pitchFamily="34" charset="0"/>
              </a:rPr>
              <a:t> </a:t>
            </a:r>
            <a:r>
              <a:rPr lang="en-IN" b="0" i="0" dirty="0">
                <a:latin typeface="Calibri" pitchFamily="34" charset="0"/>
              </a:rPr>
              <a:t>reported as debt as well as some preference shares that aren’t redeemable. Under IFRS</a:t>
            </a:r>
            <a:r>
              <a:rPr lang="en-IN" b="0" i="0" baseline="0" dirty="0">
                <a:latin typeface="Calibri" pitchFamily="34" charset="0"/>
              </a:rPr>
              <a:t> </a:t>
            </a:r>
            <a:r>
              <a:rPr lang="en-IN" b="0" i="0" dirty="0">
                <a:latin typeface="Calibri" pitchFamily="34" charset="0"/>
              </a:rPr>
              <a:t>(IAS No. 32), the critical feature that distinguishes a liability is if the issuer is or can be</a:t>
            </a:r>
            <a:r>
              <a:rPr lang="en-IN" b="0" i="0" baseline="0" dirty="0">
                <a:latin typeface="Calibri" pitchFamily="34" charset="0"/>
              </a:rPr>
              <a:t> </a:t>
            </a:r>
            <a:r>
              <a:rPr lang="en-IN" b="0" i="0" dirty="0">
                <a:latin typeface="Calibri" pitchFamily="34" charset="0"/>
              </a:rPr>
              <a:t>required to deliver cash (or another financial instrument) to the holder. Unilever</a:t>
            </a:r>
            <a:r>
              <a:rPr lang="en-IN" b="0" i="0" baseline="0" dirty="0">
                <a:latin typeface="Calibri" pitchFamily="34" charset="0"/>
              </a:rPr>
              <a:t> </a:t>
            </a:r>
            <a:r>
              <a:rPr lang="en-US" b="0" i="0" u="none" strike="noStrike" kern="1200" baseline="0" dirty="0">
                <a:solidFill>
                  <a:schemeClr val="tx1"/>
                </a:solidFill>
              </a:rPr>
              <a:t>describes </a:t>
            </a:r>
            <a:r>
              <a:rPr lang="en-IN" b="0" i="0" u="none" strike="noStrike" kern="1200" baseline="0" dirty="0">
                <a:solidFill>
                  <a:schemeClr val="tx1"/>
                </a:solidFill>
              </a:rPr>
              <a:t>such a difference in a disclosure note as shown above.</a:t>
            </a:r>
            <a:endParaRPr lang="en-IN" b="0" i="0" dirty="0">
              <a:latin typeface="Calibri" pitchFamily="34" charset="0"/>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26</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b="0" dirty="0"/>
              <a:t>Another prevalent practice (besides labeling shares as common and preferred) that has little</a:t>
            </a:r>
            <a:r>
              <a:rPr lang="en-IN" b="0" baseline="0" dirty="0"/>
              <a:t> </a:t>
            </a:r>
            <a:r>
              <a:rPr lang="en-IN" b="0" dirty="0"/>
              <a:t>significance other than historical is assigning a par value to shares. Par value originally indicated</a:t>
            </a:r>
            <a:r>
              <a:rPr lang="en-IN" b="0" baseline="0" dirty="0"/>
              <a:t> </a:t>
            </a:r>
            <a:r>
              <a:rPr lang="en-IN" b="0" dirty="0"/>
              <a:t>the real value of shares. All shares were issued at that price. </a:t>
            </a:r>
          </a:p>
          <a:p>
            <a:endParaRPr lang="en-IN" b="0" dirty="0"/>
          </a:p>
          <a:p>
            <a:r>
              <a:rPr lang="en-IN" b="0" dirty="0"/>
              <a:t>During the late 19th and early 20th centuries, many cases of selling shares for less than par value—known as watered shares—received a great deal of attention and were the subject</a:t>
            </a:r>
            <a:r>
              <a:rPr lang="en-IN" b="0" baseline="0" dirty="0"/>
              <a:t> </a:t>
            </a:r>
            <a:r>
              <a:rPr lang="en-IN" b="0" dirty="0"/>
              <a:t>of a number of lawsuits. Investors and creditors contended that they relied on the par</a:t>
            </a:r>
            <a:r>
              <a:rPr lang="en-IN" b="0" baseline="0" dirty="0"/>
              <a:t> </a:t>
            </a:r>
            <a:r>
              <a:rPr lang="en-IN" b="0" dirty="0"/>
              <a:t>value as the permanent investment in the corporation and therefore net assets must always</a:t>
            </a:r>
            <a:r>
              <a:rPr lang="en-IN" b="0" baseline="0" dirty="0"/>
              <a:t> </a:t>
            </a:r>
            <a:r>
              <a:rPr lang="en-IN" b="0" dirty="0"/>
              <a:t>be at least that amount. Not only was par value assumed to be the amount invested by shareholders,</a:t>
            </a:r>
            <a:r>
              <a:rPr lang="en-IN" b="0" baseline="0" dirty="0"/>
              <a:t> </a:t>
            </a:r>
            <a:r>
              <a:rPr lang="en-IN" b="0" dirty="0"/>
              <a:t>but it also was defined by early corporation laws as the amount of net assets not</a:t>
            </a:r>
            <a:r>
              <a:rPr lang="en-IN" b="0" baseline="0" dirty="0"/>
              <a:t> </a:t>
            </a:r>
            <a:r>
              <a:rPr lang="en-IN" b="0" dirty="0"/>
              <a:t>available for distribution to shareholders (as dividends or otherwise). </a:t>
            </a:r>
          </a:p>
          <a:p>
            <a:endParaRPr lang="en-IN" b="0" dirty="0"/>
          </a:p>
          <a:p>
            <a:r>
              <a:rPr lang="en-IN" b="0" dirty="0"/>
              <a:t>Many companies began turning to par value shares with very low par values—often</a:t>
            </a:r>
            <a:r>
              <a:rPr lang="en-IN" b="0" baseline="0" dirty="0"/>
              <a:t> </a:t>
            </a:r>
            <a:r>
              <a:rPr lang="en-IN" b="0" dirty="0"/>
              <a:t>pennies—to escape the watered shares liability of issuing shares below an arbitrary par</a:t>
            </a:r>
            <a:r>
              <a:rPr lang="en-IN" b="0" baseline="0" dirty="0"/>
              <a:t> </a:t>
            </a:r>
            <a:r>
              <a:rPr lang="en-IN" b="0" dirty="0"/>
              <a:t>value and to limit the restrictions on distributions. This practice is common today.</a:t>
            </a:r>
          </a:p>
          <a:p>
            <a:endParaRPr lang="en-IN" b="0" dirty="0"/>
          </a:p>
          <a:p>
            <a:r>
              <a:rPr lang="en-IN" b="0" dirty="0"/>
              <a:t>Accountants and attorneys have been aware for decades that laws pertaining to par value</a:t>
            </a:r>
            <a:r>
              <a:rPr lang="en-IN" b="0" baseline="0" dirty="0"/>
              <a:t> </a:t>
            </a:r>
            <a:r>
              <a:rPr lang="en-IN" b="0" dirty="0"/>
              <a:t>and legal capital not only are bewildering but fail in their intent to safeguard creditors from</a:t>
            </a:r>
            <a:r>
              <a:rPr lang="en-IN" b="0" baseline="0" dirty="0"/>
              <a:t> </a:t>
            </a:r>
            <a:r>
              <a:rPr lang="en-IN" b="0" dirty="0"/>
              <a:t>payments to shareholders. Actually, to the extent that creditors are led to believe that they</a:t>
            </a:r>
            <a:r>
              <a:rPr lang="en-IN" b="0" baseline="0" dirty="0"/>
              <a:t> </a:t>
            </a:r>
            <a:r>
              <a:rPr lang="en-IN" b="0" dirty="0"/>
              <a:t>are afforded protection, they are misled. Like the designations of common and preferred</a:t>
            </a:r>
            <a:r>
              <a:rPr lang="en-IN" b="0" baseline="0" dirty="0"/>
              <a:t> </a:t>
            </a:r>
            <a:r>
              <a:rPr lang="en-IN" b="0" dirty="0"/>
              <a:t>shares, the concepts of par value and legal capital have been eliminated entirely from the</a:t>
            </a:r>
            <a:r>
              <a:rPr lang="en-IN" b="0" baseline="0" dirty="0"/>
              <a:t> </a:t>
            </a:r>
            <a:r>
              <a:rPr lang="en-IN" b="0" dirty="0"/>
              <a:t>Model Business Corporation Act.</a:t>
            </a:r>
            <a:r>
              <a:rPr lang="en-IN" b="0" baseline="0" dirty="0"/>
              <a:t> </a:t>
            </a:r>
          </a:p>
          <a:p>
            <a:endParaRPr lang="en-IN" b="0" baseline="0" dirty="0"/>
          </a:p>
          <a:p>
            <a:r>
              <a:rPr lang="en-IN" b="0" i="0" u="none" strike="noStrike" kern="1200" baseline="0" dirty="0">
                <a:solidFill>
                  <a:schemeClr val="tx1"/>
                </a:solidFill>
              </a:rPr>
              <a:t>Many states already have adopted these provisions of the Model Act. But most established corporations issued shares prior to changes in the state statutes. Consequently, most companies have par value shares outstanding and continue to issue previously authorized </a:t>
            </a:r>
            <a:r>
              <a:rPr lang="en-US" b="0" i="0" u="none" strike="noStrike" kern="1200" baseline="0" dirty="0">
                <a:solidFill>
                  <a:schemeClr val="tx1"/>
                </a:solidFill>
              </a:rPr>
              <a:t>par value shares.</a:t>
            </a:r>
            <a:r>
              <a:rPr lang="en-US" kern="1200" baseline="0" dirty="0">
                <a:solidFill>
                  <a:schemeClr val="tx1"/>
                </a:solidFill>
              </a:rPr>
              <a:t> The evolution will be gradual to the simpler, more meaningful provisions of the Model Act.</a:t>
            </a:r>
          </a:p>
          <a:p>
            <a:endParaRPr lang="en-US" kern="1200" baseline="0" dirty="0">
              <a:solidFill>
                <a:schemeClr val="tx1"/>
              </a:solidFill>
            </a:endParaRPr>
          </a:p>
          <a:p>
            <a:r>
              <a:rPr lang="en-US" kern="1200" baseline="0" dirty="0">
                <a:solidFill>
                  <a:schemeClr val="tx1"/>
                </a:solidFill>
              </a:rPr>
              <a:t>In the meantime, accountants must be familiar with the outdated concepts of par value and legal capital in order to properly record and report transactions related to par value shares. For that reason, most of the discussion in this chapter centers on par value shares. Largely, this means only that proceeds from shareholders’ investment is allocated between stated capital and additional paid-in capital. Be aware, though, that in the absence of archaic laws that prompted the creation of par value shares, there is no theoretical reason to do so.</a:t>
            </a:r>
            <a:endParaRPr lang="en-US" b="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27</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28</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Aft>
                <a:spcPts val="1200"/>
              </a:spcAft>
            </a:pPr>
            <a:r>
              <a:rPr lang="en-US" dirty="0">
                <a:latin typeface="+mn-lt"/>
              </a:rPr>
              <a:t>The correct answer is </a:t>
            </a:r>
            <a:r>
              <a:rPr lang="en-US" i="1" dirty="0">
                <a:latin typeface="+mn-lt"/>
              </a:rPr>
              <a:t>b</a:t>
            </a:r>
            <a:r>
              <a:rPr lang="en-US" dirty="0">
                <a:latin typeface="+mn-lt"/>
              </a:rPr>
              <a:t>:</a:t>
            </a:r>
          </a:p>
          <a:p>
            <a:r>
              <a:rPr lang="en-US" dirty="0">
                <a:latin typeface="+mn-lt"/>
              </a:rPr>
              <a:t>	</a:t>
            </a:r>
            <a:r>
              <a:rPr lang="en-US" b="1" dirty="0">
                <a:latin typeface="+mn-lt"/>
              </a:rPr>
              <a:t>Preferred</a:t>
            </a:r>
            <a:r>
              <a:rPr lang="en-US" dirty="0">
                <a:latin typeface="+mn-lt"/>
              </a:rPr>
              <a:t>	</a:t>
            </a:r>
            <a:r>
              <a:rPr lang="en-US" b="1" dirty="0">
                <a:latin typeface="+mn-lt"/>
              </a:rPr>
              <a:t>Common</a:t>
            </a:r>
            <a:endParaRPr lang="en-US" dirty="0">
              <a:latin typeface="+mn-lt"/>
            </a:endParaRPr>
          </a:p>
          <a:p>
            <a:r>
              <a:rPr lang="en-US" dirty="0">
                <a:latin typeface="+mn-lt"/>
              </a:rPr>
              <a:t>2019	$24,000</a:t>
            </a:r>
            <a:r>
              <a:rPr lang="en-US" b="1" dirty="0">
                <a:latin typeface="+mn-lt"/>
              </a:rPr>
              <a:t>*</a:t>
            </a:r>
            <a:r>
              <a:rPr lang="en-US" dirty="0">
                <a:latin typeface="+mn-lt"/>
              </a:rPr>
              <a:t>	$16,000 (remainder)</a:t>
            </a:r>
          </a:p>
          <a:p>
            <a:r>
              <a:rPr lang="en-US" dirty="0">
                <a:latin typeface="+mn-lt"/>
              </a:rPr>
              <a:t>2020	  20,000</a:t>
            </a:r>
            <a:r>
              <a:rPr lang="en-US" b="1" dirty="0">
                <a:latin typeface="+mn-lt"/>
              </a:rPr>
              <a:t>**</a:t>
            </a:r>
            <a:r>
              <a:rPr lang="en-US" dirty="0">
                <a:latin typeface="+mn-lt"/>
              </a:rPr>
              <a:t>	          0</a:t>
            </a:r>
          </a:p>
          <a:p>
            <a:r>
              <a:rPr lang="en-US" dirty="0">
                <a:latin typeface="+mn-lt"/>
              </a:rPr>
              <a:t>2021	  28,000</a:t>
            </a:r>
            <a:r>
              <a:rPr lang="en-US" b="1" dirty="0">
                <a:latin typeface="+mn-lt"/>
              </a:rPr>
              <a:t>***</a:t>
            </a:r>
            <a:r>
              <a:rPr lang="en-US" dirty="0">
                <a:latin typeface="+mn-lt"/>
              </a:rPr>
              <a:t>	</a:t>
            </a:r>
            <a:r>
              <a:rPr lang="en-US" b="1" dirty="0">
                <a:solidFill>
                  <a:srgbClr val="C00000"/>
                </a:solidFill>
                <a:latin typeface="+mn-lt"/>
              </a:rPr>
              <a:t>$22,000 </a:t>
            </a:r>
            <a:r>
              <a:rPr lang="en-US" dirty="0">
                <a:latin typeface="+mn-lt"/>
              </a:rPr>
              <a:t>(remainder)</a:t>
            </a:r>
          </a:p>
          <a:p>
            <a:r>
              <a:rPr lang="en-US" dirty="0">
                <a:latin typeface="+mn-lt"/>
              </a:rPr>
              <a:t> </a:t>
            </a:r>
          </a:p>
          <a:p>
            <a:pPr marL="571500" indent="-571500"/>
            <a:r>
              <a:rPr lang="en-US" b="1" dirty="0">
                <a:latin typeface="+mn-lt"/>
              </a:rPr>
              <a:t>*	</a:t>
            </a:r>
            <a:r>
              <a:rPr lang="en-US" dirty="0">
                <a:latin typeface="+mn-lt"/>
              </a:rPr>
              <a:t>$24,000 current preference (6% × $400,000)</a:t>
            </a:r>
          </a:p>
          <a:p>
            <a:pPr marL="571500" indent="-571500"/>
            <a:r>
              <a:rPr lang="en-US" b="1" dirty="0">
                <a:latin typeface="+mn-lt"/>
              </a:rPr>
              <a:t>**</a:t>
            </a:r>
            <a:r>
              <a:rPr lang="en-US" dirty="0">
                <a:latin typeface="+mn-lt"/>
              </a:rPr>
              <a:t> 	$24,000 current preference, thus </a:t>
            </a:r>
            <a:r>
              <a:rPr lang="en-US" b="1" dirty="0">
                <a:solidFill>
                  <a:srgbClr val="0072A2"/>
                </a:solidFill>
                <a:latin typeface="+mn-lt"/>
              </a:rPr>
              <a:t>$4,000 dividends in arrears</a:t>
            </a:r>
          </a:p>
          <a:p>
            <a:pPr marL="571500" indent="-571500"/>
            <a:r>
              <a:rPr lang="en-US" b="1" dirty="0">
                <a:latin typeface="+mn-lt"/>
              </a:rPr>
              <a:t>***</a:t>
            </a:r>
            <a:r>
              <a:rPr lang="en-US" dirty="0">
                <a:solidFill>
                  <a:srgbClr val="0072A2"/>
                </a:solidFill>
                <a:latin typeface="+mn-lt"/>
              </a:rPr>
              <a:t>     </a:t>
            </a:r>
            <a:r>
              <a:rPr lang="en-US" b="1" dirty="0">
                <a:solidFill>
                  <a:srgbClr val="0072A2"/>
                </a:solidFill>
                <a:latin typeface="+mn-lt"/>
              </a:rPr>
              <a:t>$4,000 dividends in arrears </a:t>
            </a:r>
            <a:r>
              <a:rPr lang="en-US" dirty="0">
                <a:latin typeface="+mn-lt"/>
              </a:rPr>
              <a:t>plus the $24,000 current preference</a:t>
            </a:r>
          </a:p>
          <a:p>
            <a:pPr marL="571500" indent="-571500"/>
            <a:endParaRPr lang="en-US" dirty="0">
              <a:latin typeface="+mn-lt"/>
            </a:endParaRPr>
          </a:p>
          <a:p>
            <a:pPr marL="571500" indent="-571500"/>
            <a:r>
              <a:rPr lang="en-US" dirty="0">
                <a:latin typeface="+mn-lt"/>
              </a:rPr>
              <a:t>$50,000 − 28,000 = </a:t>
            </a:r>
            <a:r>
              <a:rPr lang="en-US" b="1" dirty="0">
                <a:solidFill>
                  <a:srgbClr val="C00000"/>
                </a:solidFill>
                <a:latin typeface="+mn-lt"/>
              </a:rPr>
              <a:t>$22,000</a:t>
            </a:r>
          </a:p>
          <a:p>
            <a:pPr eaLnBrk="1" hangingPunct="1"/>
            <a:endParaRPr lang="en-US" altLang="en-US" dirty="0"/>
          </a:p>
        </p:txBody>
      </p:sp>
    </p:spTree>
    <p:extLst>
      <p:ext uri="{BB962C8B-B14F-4D97-AF65-F5344CB8AC3E}">
        <p14:creationId xmlns:p14="http://schemas.microsoft.com/office/powerpoint/2010/main" val="38294494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baseline="0" dirty="0">
                <a:solidFill>
                  <a:schemeClr val="tx1"/>
                </a:solidFill>
                <a:latin typeface="+mn-lt"/>
                <a:ea typeface="+mn-ea"/>
                <a:cs typeface="+mn-cs"/>
              </a:rPr>
              <a:t>Illustration 18–5 Shares Sold for Cash and </a:t>
            </a:r>
            <a:r>
              <a:rPr lang="en-US" sz="1200" b="0" i="0" u="none" strike="noStrike" kern="1200" baseline="0" dirty="0">
                <a:solidFill>
                  <a:schemeClr val="tx1"/>
                </a:solidFill>
                <a:latin typeface="+mn-lt"/>
                <a:ea typeface="+mn-ea"/>
                <a:cs typeface="+mn-cs"/>
              </a:rPr>
              <a:t>Illustration 18–5A No-Par Shares Sold for Cash </a:t>
            </a:r>
            <a:endParaRPr lang="en-US" sz="1200" kern="1200" baseline="0" dirty="0">
              <a:solidFill>
                <a:schemeClr val="tx1"/>
              </a:solidFill>
              <a:latin typeface="+mn-lt"/>
              <a:ea typeface="+mn-ea"/>
              <a:cs typeface="+mn-cs"/>
            </a:endParaRPr>
          </a:p>
          <a:p>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When shares are sold for cash, the capital stock account (usually common or preferred) is credited for the amount representing stated capital. When shares have a designated par value, that amount denotes stated capital and is credited to the stock account. Proceeds in excess of this amount are credited to paid-in capital—excess of par (also called additional paid-in capital). </a:t>
            </a:r>
          </a:p>
          <a:p>
            <a:endParaRPr lang="en-US" sz="1200" b="0"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states that allow no-par stock, when no-par shares are sold for cash, the entire amount received is credited to the stock account. </a:t>
            </a:r>
            <a:endParaRPr lang="en-US" sz="2600" b="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29</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a:solidFill>
                  <a:schemeClr val="tx1"/>
                </a:solidFill>
                <a:latin typeface="+mn-lt"/>
                <a:ea typeface="+mn-ea"/>
                <a:cs typeface="+mn-cs"/>
              </a:rPr>
              <a:t>Ownership interests of shareholders arise primarily from two sources: (1) amounts invested by shareholders in the corporation and (2) amounts earned by the corporation on behalf of its shareholders. These two sources are reported as (1) paid-in capital and (2) retained earnings.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Despite being a seemingly clear-cut concept, shareholders’ equity and its component accounts often are misunderstood and misinterpreted. As we explore the transactions that affect shareholders’ equity and its component accounts, try not to allow yourself to be overwhelmed by unfamiliar terminology or to be overly concerned with precise account titles. Terminology pertaining to shareholders’ equity accounts is notoriously diverse. Every shareholders’ equity account has several aliases. Indeed, shareholders’ equity itself is often referred to as stockholders’ equity (WalMart), shareowners’ equity (General Electric), shareholders’ investment (Target), stockholders’ investment (FedEx), shareholders’ equity (Apple), equity (AirFrance-KLM), and many other similar titles.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Complicating matters, transactions that affect shareholders’ equity are influenced by corporation laws of individual states in which companies are located. And, as we see later, generally accepted accounting principles provide companies with considerable latitude when choosing accounting methods in this area. </a:t>
            </a:r>
            <a:endParaRPr lang="en-US" baseline="0" dirty="0"/>
          </a:p>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3</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dirty="0"/>
              <a:t>Occasionally, a company might issue its shares for consideration other than cash. It is not uncommon for a new company, yet to establish a reliable cash flow, to pay for promotional and legal services with shares rather than with cash. Similarly, shares might be given in payment for land, or for equipment, or for some other noncash asset. </a:t>
            </a:r>
          </a:p>
          <a:p>
            <a:endParaRPr lang="en-US" b="0" dirty="0"/>
          </a:p>
          <a:p>
            <a:r>
              <a:rPr lang="en-US" b="0" dirty="0"/>
              <a:t>Even without a receipt of cash to establish the fair value of the shares at the time of the exchange, the transaction still should be recorded at the grant-date fair value of the shares to be issued. </a:t>
            </a:r>
            <a:r>
              <a:rPr lang="en-US" sz="1200" b="0" i="0" u="none" strike="noStrike" kern="1200" baseline="0" dirty="0">
                <a:solidFill>
                  <a:schemeClr val="tx1"/>
                </a:solidFill>
                <a:latin typeface="+mn-lt"/>
                <a:ea typeface="+mn-ea"/>
                <a:cs typeface="+mn-cs"/>
              </a:rPr>
              <a:t>This treatment is consistent with the accounting requirement for employee share-based payment awards we discuss in the next chapter and with the general rule for accounting for noncash transactions. </a:t>
            </a:r>
            <a:endParaRPr lang="en-US" b="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30</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baseline="0" dirty="0">
                <a:solidFill>
                  <a:schemeClr val="tx1"/>
                </a:solidFill>
                <a:latin typeface="+mn-lt"/>
                <a:ea typeface="+mn-ea"/>
                <a:cs typeface="+mn-cs"/>
              </a:rPr>
              <a:t>Illustration 18–6 Shares Sold for Noncash Consideration</a:t>
            </a:r>
          </a:p>
          <a:p>
            <a:endParaRPr lang="en-US" sz="1200"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Here we see a situation where the quoted market price is the best evidence of fair value. </a:t>
            </a:r>
            <a:endParaRPr lang="en-US" sz="1200" kern="1200" baseline="0" dirty="0">
              <a:solidFill>
                <a:schemeClr val="tx1"/>
              </a:solidFill>
              <a:latin typeface="+mn-lt"/>
              <a:ea typeface="+mn-ea"/>
              <a:cs typeface="+mn-cs"/>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31</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latin typeface="Calibri" pitchFamily="34" charset="0"/>
              </a:rPr>
              <a:t>Although uncommon, a company might sell more than one security—perhaps common shares and preferred shares—for a single price. As you might expect, the cash received usually is the sum of the separate market values of the two securities. Of course, each is then recorded at its market value. However, if only one security’s value is known, the second security’s market value is inferred from the total selling price.</a:t>
            </a:r>
          </a:p>
          <a:p>
            <a:endParaRPr lang="en-US" dirty="0">
              <a:latin typeface="Calibri" pitchFamily="34" charset="0"/>
            </a:endParaRPr>
          </a:p>
          <a:p>
            <a:r>
              <a:rPr lang="en-US" sz="1200" b="0" i="0" u="none" strike="noStrike" kern="1200" baseline="0" dirty="0">
                <a:solidFill>
                  <a:schemeClr val="tx1"/>
                </a:solidFill>
                <a:latin typeface="+mn-lt"/>
                <a:ea typeface="+mn-ea"/>
                <a:cs typeface="+mn-cs"/>
              </a:rPr>
              <a:t>In the unlikely event that the total selling price is not equal to the sum of the two market prices (when both market values are known), the total selling price is allocated between the two securities, in proportion to their relative market values. You should note that this is the same approach we use (a) when more than one asset is purchased for a single purchase price to allocate the single price to the various assets acquired, (b) when detachable warrants and bonds are issued for a single price, and (c) in any other situation when more than one item is associated with a single purchase price or selling price. </a:t>
            </a:r>
            <a:endParaRPr lang="en-IN"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32</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latin typeface="Calibri" pitchFamily="34" charset="0"/>
              </a:rPr>
              <a:t>Illustration 18–7 More than</a:t>
            </a:r>
            <a:r>
              <a:rPr lang="en-US" baseline="0" dirty="0">
                <a:latin typeface="Calibri" pitchFamily="34" charset="0"/>
              </a:rPr>
              <a:t> One Security Sold for a Single Price</a:t>
            </a:r>
            <a:endParaRPr lang="en-US"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b="0"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mn-lt"/>
                <a:ea typeface="+mn-ea"/>
                <a:cs typeface="+mn-cs"/>
              </a:rPr>
              <a:t>When only one security’s value is known ($40 million), the second security’s market value ($60 million) is assumed from the total selling price ($100 million).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latin typeface="Calibri" pitchFamily="34" charset="0"/>
              </a:rPr>
              <a:t>Because the shares sell for a total of $100 million, and the market value of the common shares is known to be $40 million (4 million × $10), the preferred shares are inferred to have a market value of $60 million.</a:t>
            </a:r>
            <a:endParaRPr lang="en-US" sz="1100" b="0" kern="1200" baseline="0" dirty="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IN" sz="2600" dirty="0">
              <a:latin typeface="Calibri" pitchFamily="34" charset="0"/>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33</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mn-lt"/>
                <a:ea typeface="+mn-ea"/>
                <a:cs typeface="+mn-cs"/>
              </a:rPr>
              <a:t>When a company sells shares, it obtains the legal, promotional, and accounting services necessary to effect the sale. The cost of these services reduces the net proceeds from selling the shares. Since paid-in capital—excess of par is credited for the excess of the proceeds over the par value of the shares sold, the effect of share issue costs is to reduce the amount credited to that account. For example, in 2018, </a:t>
            </a:r>
            <a:r>
              <a:rPr lang="en-US" sz="1200" b="1" i="0" u="none" strike="noStrike" kern="1200" baseline="0" dirty="0">
                <a:solidFill>
                  <a:schemeClr val="tx1"/>
                </a:solidFill>
                <a:latin typeface="+mn-lt"/>
                <a:ea typeface="+mn-ea"/>
                <a:cs typeface="+mn-cs"/>
              </a:rPr>
              <a:t>AveXis, Inc.</a:t>
            </a:r>
            <a:r>
              <a:rPr lang="en-US" sz="1200" b="0" i="0" u="none" strike="noStrike" kern="1200" baseline="0" dirty="0">
                <a:solidFill>
                  <a:schemeClr val="tx1"/>
                </a:solidFill>
                <a:latin typeface="+mn-lt"/>
                <a:ea typeface="+mn-ea"/>
                <a:cs typeface="+mn-cs"/>
              </a:rPr>
              <a:t>, sold 4,509,840 shares of its $0.0001 par common stock at $102 per share. the company received net proceeds from the public offering of $431,857,000, after deducting underwriting discounts and commissions and other offering expenses. AveXis’s entry to record the sale is shown here.</a:t>
            </a:r>
            <a:endParaRPr lang="en-US" sz="2600" dirty="0">
              <a:latin typeface="Calibri" pitchFamily="34" charset="0"/>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34</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35</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1200" dirty="0">
                <a:latin typeface="+mn-lt"/>
              </a:rPr>
              <a:t>The correct answer is d.</a:t>
            </a:r>
          </a:p>
          <a:p>
            <a:r>
              <a:rPr lang="en-US" sz="1200" dirty="0">
                <a:latin typeface="+mn-lt"/>
              </a:rPr>
              <a:t>The entry to record this transaction would be as follows:</a:t>
            </a:r>
          </a:p>
          <a:p>
            <a:r>
              <a:rPr lang="en-US" sz="1200" dirty="0">
                <a:latin typeface="+mn-lt"/>
              </a:rPr>
              <a:t>Cash			230,000</a:t>
            </a:r>
          </a:p>
          <a:p>
            <a:r>
              <a:rPr lang="en-US" sz="1200" dirty="0">
                <a:latin typeface="+mn-lt"/>
              </a:rPr>
              <a:t>		Common stock	       500*</a:t>
            </a:r>
          </a:p>
          <a:p>
            <a:r>
              <a:rPr lang="en-US" sz="1200" dirty="0">
                <a:latin typeface="+mn-lt"/>
              </a:rPr>
              <a:t>		Paid-in capital-excess of par 	229,500</a:t>
            </a:r>
          </a:p>
          <a:p>
            <a:r>
              <a:rPr lang="en-US" sz="1200" dirty="0">
                <a:latin typeface="+mn-lt"/>
              </a:rPr>
              <a:t>*(50,000 shares x $0.01)</a:t>
            </a:r>
          </a:p>
          <a:p>
            <a:pPr eaLnBrk="1" hangingPunct="1"/>
            <a:endParaRPr lang="en-US" altLang="en-US" dirty="0"/>
          </a:p>
        </p:txBody>
      </p:sp>
    </p:spTree>
    <p:extLst>
      <p:ext uri="{BB962C8B-B14F-4D97-AF65-F5344CB8AC3E}">
        <p14:creationId xmlns:p14="http://schemas.microsoft.com/office/powerpoint/2010/main" val="18991129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IN" dirty="0">
                <a:latin typeface="Calibri" pitchFamily="34" charset="0"/>
              </a:rPr>
              <a:t>Most medium- and</a:t>
            </a:r>
            <a:r>
              <a:rPr lang="en-IN" baseline="0" dirty="0">
                <a:latin typeface="Calibri" pitchFamily="34" charset="0"/>
              </a:rPr>
              <a:t> </a:t>
            </a:r>
            <a:r>
              <a:rPr lang="en-IN" dirty="0">
                <a:latin typeface="Calibri" pitchFamily="34" charset="0"/>
              </a:rPr>
              <a:t>large-size companies buy back their own shares. Many have formal share repurchase plans</a:t>
            </a:r>
            <a:r>
              <a:rPr lang="en-IN" baseline="0" dirty="0">
                <a:latin typeface="Calibri" pitchFamily="34" charset="0"/>
              </a:rPr>
              <a:t> </a:t>
            </a:r>
            <a:r>
              <a:rPr lang="en-IN" dirty="0">
                <a:latin typeface="Calibri" pitchFamily="34" charset="0"/>
              </a:rPr>
              <a:t>to buy back stock over a series of years.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IN"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latin typeface="Calibri" pitchFamily="34" charset="0"/>
              </a:rPr>
              <a:t>When a company’s management feels the market price of its stock is undervalued, it may attempt to support the price by decreasing the supply of stock in the marketplace. A Johnson &amp; Johnson announcement that it planned to buy back up to $5 billion of its outstanding shares triggered a buying spree that pushed the stock price up by more than 3 percent.</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latin typeface="Calibri" pitchFamily="34" charset="0"/>
              </a:rPr>
              <a:t>When announcing plans to expand its stock buyback program to $90 billion, Apple chief executive Tim Cook said it “views its shares as undervalued.” Although clearly a company may attempt to increase net assets by buying its shares at a low price and selling them back later at a higher price, that investment is not viewed as an asset. Similarly, increases and decreases in net assets from that activity are not reported as gains and losses in the company’s income statement. Instead, buying and selling its shares are transactions between the corporation and its owners, analogous to retiring shares and then selling previously unissued shares. You should note the contrast between a company’s purchasing of its own shares and its purchasing of shares in another corporation as an investment.</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latin typeface="Calibri" pitchFamily="34" charset="0"/>
              </a:rPr>
              <a:t>Though not considered an investment, the repurchase of shares often is a judicious use of a company’s cash. By increasing per share earnings and supporting share price, shareholders benefit. To the extent this strategy is effective, a share buyback can be viewed as a way to “distribute” company profits without paying dividends. Capital gains from any stock price increase are taxed at lower capital gains tax rates than ordinary income tax rates on dividends.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mn-lt"/>
                <a:ea typeface="+mn-ea"/>
                <a:cs typeface="+mn-cs"/>
              </a:rPr>
              <a:t>The Tax Cuts and Jobs Act of 2017 ignited an unprecedented volume of share buybacks, exceeding a trillion dollars in 2017 and 2018. The corporate tax rate was slashed from 35% to 21% and other provisions made it advantageous for companies to bring home from overseas huge sums of accumulated earnings from foreign operations. Suddenly finding themselves in the enviable position of having mountains of excess cash, share buybacks became the obvious choice for how to distribute that surplus to shareholders. </a:t>
            </a:r>
            <a:r>
              <a:rPr lang="en-US" sz="1200" b="1" i="0" u="none" strike="noStrike" kern="1200" baseline="0" dirty="0">
                <a:solidFill>
                  <a:schemeClr val="tx1"/>
                </a:solidFill>
                <a:latin typeface="+mn-lt"/>
                <a:ea typeface="+mn-ea"/>
                <a:cs typeface="+mn-cs"/>
              </a:rPr>
              <a:t>Apple</a:t>
            </a:r>
            <a:r>
              <a:rPr lang="en-US" sz="1200" b="0" i="0" u="none" strike="noStrike" kern="1200" baseline="0" dirty="0">
                <a:solidFill>
                  <a:schemeClr val="tx1"/>
                </a:solidFill>
                <a:latin typeface="+mn-lt"/>
                <a:ea typeface="+mn-ea"/>
                <a:cs typeface="+mn-cs"/>
              </a:rPr>
              <a:t>, alone, bought back over $23 billion of its own stock in March of 2018, a record amount for any U.S. company. </a:t>
            </a:r>
            <a:endParaRPr lang="en-US"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latin typeface="Calibri" pitchFamily="34" charset="0"/>
              </a:rPr>
              <a:t>Perhaps the primary motivation for most stock repurchases is to offset the increase in shares that routinely are issued to employees under stock award and stock option compensation programs. Microsoft reported its stock buyback program designed to offset the effect of its stock option and stock purchase plans as shown in the illustration here which states “Our board of directors has approved a program to repurchase shares of our common stock to reduce the dilutive effect of our stock option and stock purchase plans.”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latin typeface="Calibri" pitchFamily="34" charset="0"/>
            </a:endParaRPr>
          </a:p>
          <a:p>
            <a:r>
              <a:rPr lang="en-US" kern="1200" baseline="0" dirty="0">
                <a:solidFill>
                  <a:schemeClr val="tx1"/>
                </a:solidFill>
              </a:rPr>
              <a:t>Illustration 18–8 Disclosure of Share Repurchase Program—Microsoft</a:t>
            </a: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36</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kern="1200" baseline="0" dirty="0">
                <a:solidFill>
                  <a:schemeClr val="tx1"/>
                </a:solidFill>
              </a:rPr>
              <a:t>Shares might be reacquired to distribute in a stock dividend, a proposed merger, or as a defense against a hostile takeover.</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kern="1200" baseline="0" dirty="0">
              <a:solidFill>
                <a:schemeClr val="tx1"/>
              </a:solidFill>
            </a:endParaRPr>
          </a:p>
          <a:p>
            <a:r>
              <a:rPr lang="en-US" kern="1200" baseline="0" dirty="0">
                <a:solidFill>
                  <a:schemeClr val="tx1"/>
                </a:solidFill>
              </a:rPr>
              <a:t>Whatever the reason shares are repurchased, a company has a choice of how to account for the buyback:</a:t>
            </a:r>
          </a:p>
          <a:p>
            <a:endParaRPr lang="en-US" kern="1200" baseline="0" dirty="0">
              <a:solidFill>
                <a:schemeClr val="tx1"/>
              </a:solidFill>
            </a:endParaRPr>
          </a:p>
          <a:p>
            <a:pPr marL="228600" indent="-228600">
              <a:buFont typeface="+mj-lt"/>
              <a:buAutoNum type="arabicPeriod"/>
            </a:pPr>
            <a:r>
              <a:rPr lang="en-US" kern="1200" baseline="0" dirty="0">
                <a:solidFill>
                  <a:schemeClr val="tx1"/>
                </a:solidFill>
              </a:rPr>
              <a:t>The shares can be formally retired</a:t>
            </a:r>
          </a:p>
          <a:p>
            <a:pPr marL="228600" indent="-228600">
              <a:buFont typeface="+mj-lt"/>
              <a:buAutoNum type="arabicPeriod"/>
            </a:pPr>
            <a:r>
              <a:rPr lang="en-US" kern="1200" baseline="0" dirty="0">
                <a:solidFill>
                  <a:schemeClr val="tx1"/>
                </a:solidFill>
              </a:rPr>
              <a:t>The shares can be called treasury stock</a:t>
            </a:r>
          </a:p>
          <a:p>
            <a:endParaRPr lang="en-US" kern="1200" baseline="0" dirty="0">
              <a:solidFill>
                <a:schemeClr val="tx1"/>
              </a:solidFill>
            </a:endParaRPr>
          </a:p>
          <a:p>
            <a:r>
              <a:rPr lang="en-US" kern="1200" baseline="0" dirty="0">
                <a:solidFill>
                  <a:schemeClr val="tx1"/>
                </a:solidFill>
              </a:rPr>
              <a:t>Unfortunately, the choice is not dictated by the nature of the buyback, but by practical motivations of the company.</a:t>
            </a:r>
            <a:endParaRPr lang="en-IN" dirty="0">
              <a:latin typeface="Calibri" pitchFamily="34" charset="0"/>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37</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mn-lt"/>
                <a:ea typeface="+mn-ea"/>
                <a:cs typeface="+mn-cs"/>
              </a:rPr>
              <a:t>Illustration 18–9 Comparison of Share Retirement and Treasury Stock Accounting—Share Buybacks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b="0" i="0" u="none" strike="noStrike" kern="1200" baseline="0" dirty="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b="0" i="0" u="none" strike="noStrike" kern="1200" baseline="0" dirty="0">
                <a:solidFill>
                  <a:schemeClr val="tx1"/>
                </a:solidFill>
              </a:rPr>
              <a:t>When a corporation retires its own shares, those shares assume the same status as authorized but unissued shares, just the same as if they never had been issued. We saw earlier in the chapter that when shares are sold, both cash (usually) and shareholders’ equity are increased; the company becomes larger. Conversely, when cash is paid to </a:t>
            </a:r>
            <a:r>
              <a:rPr lang="en-US" b="1" i="0" u="none" strike="noStrike" kern="1200" baseline="0" dirty="0">
                <a:solidFill>
                  <a:schemeClr val="tx1"/>
                </a:solidFill>
              </a:rPr>
              <a:t>retire stock</a:t>
            </a:r>
            <a:r>
              <a:rPr lang="en-US" b="0" i="0" u="none" strike="noStrike" kern="1200" baseline="0" dirty="0">
                <a:solidFill>
                  <a:schemeClr val="tx1"/>
                </a:solidFill>
              </a:rPr>
              <a:t>, the effect is to decrease both cash and shareholders’ equity; the size of the company literally is reduced. </a:t>
            </a:r>
            <a:endParaRPr lang="en-US"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mn-lt"/>
                <a:ea typeface="+mn-ea"/>
                <a:cs typeface="+mn-cs"/>
              </a:rPr>
              <a:t>Out of tradition and for practical reasons, companies usually reacquire shares of previously issued stock without formally retiring them. Shares repurchased and not retired are referred to as </a:t>
            </a:r>
            <a:r>
              <a:rPr lang="en-US" sz="1200" b="1" i="0" u="none" strike="noStrike" kern="1200" baseline="0" dirty="0">
                <a:solidFill>
                  <a:schemeClr val="tx1"/>
                </a:solidFill>
                <a:latin typeface="+mn-lt"/>
                <a:ea typeface="+mn-ea"/>
                <a:cs typeface="+mn-cs"/>
              </a:rPr>
              <a:t>treasury stock</a:t>
            </a:r>
            <a:r>
              <a:rPr lang="en-US" sz="1200" b="0" i="0" u="none" strike="noStrike" kern="1200" baseline="0" dirty="0">
                <a:solidFill>
                  <a:schemeClr val="tx1"/>
                </a:solidFill>
                <a:latin typeface="+mn-lt"/>
                <a:ea typeface="+mn-ea"/>
                <a:cs typeface="+mn-cs"/>
              </a:rPr>
              <a:t>. Because reacquired shares are essentially the same as shares that never were issued at all, treasury shares have no voting rights nor do they receive cash dividends. </a:t>
            </a:r>
            <a:endParaRPr lang="en-US"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latin typeface="Calibri" pitchFamily="34" charset="0"/>
              </a:rPr>
              <a:t>As demonstrated here, when shares are repurchased as treasury stock, </a:t>
            </a:r>
            <a:r>
              <a:rPr lang="en-US" sz="1200" b="0" i="0" u="none" strike="noStrike" kern="1200" baseline="0" dirty="0">
                <a:solidFill>
                  <a:schemeClr val="tx1"/>
                </a:solidFill>
                <a:latin typeface="+mn-lt"/>
                <a:ea typeface="+mn-ea"/>
                <a:cs typeface="+mn-cs"/>
              </a:rPr>
              <a:t>we reduce shareholders’ equity with a debit to a negative (or contra) shareholders’ equity account labeled treasury stock. That entry is reversed later through a credit to treasury stock when the treasury stock is resold. Like the concepts of par value and legal capital, the concept of treasury shares no longer is recognized in most state statutes. Some companies, in fact, are eliminating treasury shares from their financial statements as corporate statutes are modernized. </a:t>
            </a:r>
            <a:r>
              <a:rPr lang="en-US" sz="1200" b="1" i="0" u="none" strike="noStrike" kern="1200" baseline="0" dirty="0">
                <a:solidFill>
                  <a:schemeClr val="tx1"/>
                </a:solidFill>
                <a:latin typeface="+mn-lt"/>
                <a:ea typeface="+mn-ea"/>
                <a:cs typeface="+mn-cs"/>
              </a:rPr>
              <a:t>Microsoft </a:t>
            </a:r>
            <a:r>
              <a:rPr lang="en-US" sz="1200" b="0" i="0" u="none" strike="noStrike" kern="1200" baseline="0" dirty="0">
                <a:solidFill>
                  <a:schemeClr val="tx1"/>
                </a:solidFill>
                <a:latin typeface="+mn-lt"/>
                <a:ea typeface="+mn-ea"/>
                <a:cs typeface="+mn-cs"/>
              </a:rPr>
              <a:t>retires the shares it buys back rather than labeling them treasury stock. Still, you will see treasury shares reported in the balance sheets of many companies.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latin typeface="Calibri" pitchFamily="34" charset="0"/>
              </a:rPr>
              <a:t>When shares are formally retired, we should reduce precisely the same accounts that previously were increased when the shares were sold, namely, common (or preferred) stock and paid-in capital—excess of par.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latin typeface="Calibri" pitchFamily="34" charset="0"/>
              </a:rPr>
              <a:t>The paid-in capital—excess of par account for American Semiconductor shows a balance of $900 million while the common stock account shows a balance of $100 million. Thus the 100 million outstanding shares were originally sold for an average of $9 per share above par, or $10 per share. Consequently, when 1 million shares are retired (regardless of the retirement price), American Semiconductor should reduce its common stock account by $1 per share and its paid-in capital—excess of par by $9 per share. Another way to view the reduction is that because 1% of the shares are retired, both share account balances (common stock and paid-in capital—excess of par) are reduced by 1%.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latin typeface="Calibri" pitchFamily="34" charset="0"/>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38</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b="0" i="0" u="none" strike="noStrike" kern="1200" baseline="0" dirty="0">
                <a:solidFill>
                  <a:schemeClr val="tx1"/>
                </a:solidFill>
              </a:rPr>
              <a:t>Illustration 18–9 Comparison of Share Retirement and Treasury Stock Accounting—Share Buybacks (continued)</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latin typeface="Calibri" pitchFamily="34" charset="0"/>
              </a:rPr>
              <a:t>How we treat the difference between the cash paid to buy the shares and the amount the shares originally sold for (amounts debited to common stock and paid-in capital—excess of par) depends on whether the cash paid is less than the original issue price (credit difference) or the cash paid is more than the original issue price (debit difference):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latin typeface="Calibri" pitchFamily="34" charset="0"/>
            </a:endParaRPr>
          </a:p>
          <a:p>
            <a:pPr marL="514350" marR="0" indent="-514350" algn="l" defTabSz="914400" rtl="0" eaLnBrk="1" fontAlgn="base" latinLnBrk="0" hangingPunct="1">
              <a:lnSpc>
                <a:spcPct val="100000"/>
              </a:lnSpc>
              <a:spcBef>
                <a:spcPct val="30000"/>
              </a:spcBef>
              <a:spcAft>
                <a:spcPct val="0"/>
              </a:spcAft>
              <a:buClrTx/>
              <a:buSzTx/>
              <a:buFont typeface="+mj-lt"/>
              <a:buAutoNum type="arabicPeriod"/>
              <a:tabLst/>
              <a:defRPr/>
            </a:pPr>
            <a:r>
              <a:rPr lang="en-US" dirty="0">
                <a:latin typeface="Calibri" pitchFamily="34" charset="0"/>
              </a:rPr>
              <a:t>If a credit difference is created (as in Case 1 shown here), we credit paid-in capital—share repurchase.</a:t>
            </a:r>
          </a:p>
          <a:p>
            <a:pPr marL="514350" marR="0" indent="-514350" algn="l" defTabSz="914400" rtl="0" eaLnBrk="1" fontAlgn="base" latinLnBrk="0" hangingPunct="1">
              <a:lnSpc>
                <a:spcPct val="100000"/>
              </a:lnSpc>
              <a:spcBef>
                <a:spcPct val="30000"/>
              </a:spcBef>
              <a:spcAft>
                <a:spcPct val="0"/>
              </a:spcAft>
              <a:buClrTx/>
              <a:buSzTx/>
              <a:buFont typeface="+mj-lt"/>
              <a:buAutoNum type="arabicPeriod"/>
              <a:tabLst/>
              <a:defRPr/>
            </a:pPr>
            <a:r>
              <a:rPr lang="en-US" dirty="0">
                <a:latin typeface="Calibri" pitchFamily="34" charset="0"/>
              </a:rPr>
              <a:t>If a debit difference is created (as in Case 2 shown on the</a:t>
            </a:r>
            <a:r>
              <a:rPr lang="en-US" baseline="0" dirty="0">
                <a:latin typeface="Calibri" pitchFamily="34" charset="0"/>
              </a:rPr>
              <a:t> next slide</a:t>
            </a:r>
            <a:r>
              <a:rPr lang="en-US" dirty="0">
                <a:latin typeface="Calibri" pitchFamily="34" charset="0"/>
              </a:rPr>
              <a:t>), we debit paid-in capital—share repurchase, but only if that account already has a credit balance. Otherwise, we debit retained earnings. (Reducing the account beyond its previous balance would create a negative balance, which can never happen)</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latin typeface="Calibri" pitchFamily="34" charset="0"/>
              </a:rPr>
              <a:t>Why is paid-in capital credited in Case 1 and retained earnings debited in Case 2? The answer lies in the fact that the payments made by a corporation to repurchase its own shares are a distribution of corporate assets to shareholders.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latin typeface="Calibri" pitchFamily="34" charset="0"/>
              </a:rPr>
              <a:t>In Case 1, only $7 million is distributed to shareholders to retire shares that originally</a:t>
            </a:r>
            <a:r>
              <a:rPr lang="en-US" baseline="0" dirty="0">
                <a:latin typeface="Calibri" pitchFamily="34" charset="0"/>
              </a:rPr>
              <a:t> </a:t>
            </a:r>
            <a:r>
              <a:rPr lang="en-US" dirty="0">
                <a:latin typeface="Calibri" pitchFamily="34" charset="0"/>
              </a:rPr>
              <a:t>provided $10 million of paid-in capital. Thus, some of the original investment ($3 million in this case) remains and is labeled paid-in capital—share repurchase.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latin typeface="Calibri" pitchFamily="34" charset="0"/>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39</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baseline="0" dirty="0">
                <a:solidFill>
                  <a:schemeClr val="tx1"/>
                </a:solidFill>
                <a:latin typeface="+mn-lt"/>
                <a:ea typeface="+mn-ea"/>
                <a:cs typeface="+mn-cs"/>
              </a:rPr>
              <a:t>The four classifications within shareholders’ equity are paid-in capital, retained earnings, accumulated other comprehensive income, and treasury stock.</a:t>
            </a:r>
            <a:endParaRPr lang="en-US"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4</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b="0" i="0" u="none" strike="noStrike" kern="1200" baseline="0" dirty="0">
                <a:solidFill>
                  <a:schemeClr val="tx1"/>
                </a:solidFill>
              </a:rPr>
              <a:t>Illustration 18–9 Comparison of Share Retirement and Treasury Stock Accounting—Share Buybacks (concluded)</a:t>
            </a:r>
          </a:p>
          <a:p>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In Case 2, more cash ($13 million) is distributed to shareholders to retire shares than originally was paid in. The amount paid in comprises the original investment of $10 million for the shares being retired plus $2 million of paid-in capital created by previous repurchase transactions—$12 million total. Thirteen million is returned to shareholders. The additional $1 million paid is viewed as a dividend on the shareholders’ investment, and thus a reduction of retained earnings.</a:t>
            </a:r>
            <a:endParaRPr lang="en-IN" sz="2600" dirty="0">
              <a:latin typeface="Calibri" pitchFamily="34" charset="0"/>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40</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IN" dirty="0">
                <a:latin typeface="Calibri" pitchFamily="34" charset="0"/>
              </a:rPr>
              <a:t>We view the purchase of treasury stock as a temporary reduction of shareholders’ equity,</a:t>
            </a:r>
            <a:r>
              <a:rPr lang="en-IN" baseline="0" dirty="0">
                <a:latin typeface="Calibri" pitchFamily="34" charset="0"/>
              </a:rPr>
              <a:t> </a:t>
            </a:r>
            <a:r>
              <a:rPr lang="en-IN" dirty="0">
                <a:latin typeface="Calibri" pitchFamily="34" charset="0"/>
              </a:rPr>
              <a:t>to be reversed later when the treasury stock is resold. The cost of acquiring the shares is</a:t>
            </a:r>
            <a:r>
              <a:rPr lang="en-IN" baseline="0" dirty="0">
                <a:latin typeface="Calibri" pitchFamily="34" charset="0"/>
              </a:rPr>
              <a:t> </a:t>
            </a:r>
            <a:r>
              <a:rPr lang="en-IN" dirty="0">
                <a:latin typeface="Calibri" pitchFamily="34" charset="0"/>
              </a:rPr>
              <a:t>“temporarily” debited to the treasury stock account.</a:t>
            </a:r>
            <a:r>
              <a:rPr lang="en-IN" baseline="0" dirty="0">
                <a:latin typeface="Calibri" pitchFamily="34" charset="0"/>
              </a:rPr>
              <a:t> </a:t>
            </a:r>
            <a:r>
              <a:rPr lang="en-IN" dirty="0">
                <a:latin typeface="Calibri" pitchFamily="34" charset="0"/>
              </a:rPr>
              <a:t>At this point, the shares are considered to be issued, but not outstanding.</a:t>
            </a:r>
          </a:p>
          <a:p>
            <a:pPr marL="0" marR="0" indent="0" algn="l" defTabSz="914400" rtl="0" eaLnBrk="1" fontAlgn="base" latinLnBrk="0" hangingPunct="1">
              <a:lnSpc>
                <a:spcPct val="100000"/>
              </a:lnSpc>
              <a:spcBef>
                <a:spcPct val="30000"/>
              </a:spcBef>
              <a:spcAft>
                <a:spcPct val="0"/>
              </a:spcAft>
              <a:buClrTx/>
              <a:buSzTx/>
              <a:buFontTx/>
              <a:buNone/>
              <a:tabLst/>
              <a:defRPr/>
            </a:pPr>
            <a:endParaRPr lang="en-IN"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mn-lt"/>
                <a:ea typeface="+mn-ea"/>
                <a:cs typeface="+mn-cs"/>
              </a:rPr>
              <a:t>The purchase of treasury stock and its subsequent resale are considered to be a “single transaction.” The purchase of treasury stock is perceived as a temporary reduction of shareholders’ equity, to be reversed later when the treasury stock is resold. The company “temporarily” debits the treasury stock account when acquiring the shares. The common stock account is not affected. Later, when the shares are resold, the treasury stock account will be credited, and any difference from the cash proceeds upon resale will be allocated to specific shareholders’ equity accounts. Effectively, we consider the purchase of treasury stock and its subsequent resale to be a “single transaction.” </a:t>
            </a:r>
            <a:endParaRPr lang="en-IN" dirty="0">
              <a:latin typeface="Calibri" pitchFamily="34" charset="0"/>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41</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mn-lt"/>
                <a:ea typeface="+mn-ea"/>
                <a:cs typeface="+mn-cs"/>
              </a:rPr>
              <a:t>Formally retiring shares restores the balances in both the Common stock account and Paid-in capital—excess of par to what those balances would have been if the shares never had been issued at all. If the amount paid in this subsequent repurchase is </a:t>
            </a:r>
            <a:r>
              <a:rPr lang="en-US" sz="1200" b="0" i="1" u="none" strike="noStrike" kern="1200" baseline="0" dirty="0">
                <a:solidFill>
                  <a:schemeClr val="tx1"/>
                </a:solidFill>
                <a:latin typeface="+mn-lt"/>
                <a:ea typeface="+mn-ea"/>
                <a:cs typeface="+mn-cs"/>
              </a:rPr>
              <a:t>less </a:t>
            </a:r>
            <a:r>
              <a:rPr lang="en-US" sz="1200" b="0" i="0" u="none" strike="noStrike" kern="1200" baseline="0" dirty="0">
                <a:solidFill>
                  <a:schemeClr val="tx1"/>
                </a:solidFill>
                <a:latin typeface="+mn-lt"/>
                <a:ea typeface="+mn-ea"/>
                <a:cs typeface="+mn-cs"/>
              </a:rPr>
              <a:t>than the amount received from the initial sale (credit difference), that net increase in assets (cash) is reflected as Paid-in capital—share repurchase. On the other hand, if the amount paid in this subsequent repurchase is </a:t>
            </a:r>
            <a:r>
              <a:rPr lang="en-US" sz="1200" b="0" i="1" u="none" strike="noStrike" kern="1200" baseline="0" dirty="0">
                <a:solidFill>
                  <a:schemeClr val="tx1"/>
                </a:solidFill>
                <a:latin typeface="+mn-lt"/>
                <a:ea typeface="+mn-ea"/>
                <a:cs typeface="+mn-cs"/>
              </a:rPr>
              <a:t>more </a:t>
            </a:r>
            <a:r>
              <a:rPr lang="en-US" sz="1200" b="0" i="0" u="none" strike="noStrike" kern="1200" baseline="0" dirty="0">
                <a:solidFill>
                  <a:schemeClr val="tx1"/>
                </a:solidFill>
                <a:latin typeface="+mn-lt"/>
                <a:ea typeface="+mn-ea"/>
                <a:cs typeface="+mn-cs"/>
              </a:rPr>
              <a:t>than the amount received from the initial sale plus any paid-in capital created by previous repurchases (debit difference), a net reduction in assets (cash) occurs and that reduction is reflected as a decrease in retained earnings.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b="0" i="0" u="none" strike="noStrike" kern="1200" baseline="0" dirty="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IN" dirty="0">
              <a:latin typeface="Calibri" pitchFamily="34" charset="0"/>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42</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IN" dirty="0">
                <a:latin typeface="Calibri" pitchFamily="34" charset="0"/>
              </a:rPr>
              <a:t>Illustration 18–10 Reporting</a:t>
            </a:r>
            <a:r>
              <a:rPr lang="en-IN" baseline="0" dirty="0">
                <a:latin typeface="Calibri" pitchFamily="34" charset="0"/>
              </a:rPr>
              <a:t> Share Buyback in the Balance Sheet</a:t>
            </a:r>
            <a:endParaRPr lang="en-IN"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IN"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IN" dirty="0">
                <a:latin typeface="Calibri" pitchFamily="34" charset="0"/>
              </a:rPr>
              <a:t>When a share repurchase is viewed as treasury stock, the cost of the treasury</a:t>
            </a:r>
            <a:r>
              <a:rPr lang="en-IN" baseline="0" dirty="0">
                <a:latin typeface="Calibri" pitchFamily="34" charset="0"/>
              </a:rPr>
              <a:t> </a:t>
            </a:r>
            <a:r>
              <a:rPr lang="en-IN" dirty="0">
                <a:latin typeface="Calibri" pitchFamily="34" charset="0"/>
              </a:rPr>
              <a:t>stock is simply reported as a reduction in total shareholders’ equity. Reporting under the</a:t>
            </a:r>
            <a:r>
              <a:rPr lang="en-IN" baseline="0" dirty="0">
                <a:latin typeface="Calibri" pitchFamily="34" charset="0"/>
              </a:rPr>
              <a:t> </a:t>
            </a:r>
            <a:r>
              <a:rPr lang="en-IN" dirty="0">
                <a:latin typeface="Calibri" pitchFamily="34" charset="0"/>
              </a:rPr>
              <a:t>two approaches is compared in the illustration here using the situation described here for</a:t>
            </a:r>
            <a:r>
              <a:rPr lang="en-IN" baseline="0" dirty="0">
                <a:latin typeface="Calibri" pitchFamily="34" charset="0"/>
              </a:rPr>
              <a:t> </a:t>
            </a:r>
            <a:r>
              <a:rPr lang="en-IN" dirty="0">
                <a:latin typeface="Calibri" pitchFamily="34" charset="0"/>
              </a:rPr>
              <a:t>American Semiconductor after the purchase of treasury stock in Illustration 18–9 (Case 2). Notice that either way total shareholders’ equity is the same.</a:t>
            </a: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43</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baseline="0" dirty="0">
                <a:solidFill>
                  <a:schemeClr val="tx1"/>
                </a:solidFill>
                <a:latin typeface="+mn-lt"/>
                <a:ea typeface="+mn-ea"/>
                <a:cs typeface="+mn-cs"/>
              </a:rPr>
              <a:t>After shares are formally retired, any subsequent sale of shares is simply the sale of new, unissued shares and is accounted for accordingly.</a:t>
            </a:r>
            <a:endParaRPr lang="en-IN" sz="2600" dirty="0">
              <a:latin typeface="Calibri" pitchFamily="34" charset="0"/>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44</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latin typeface="Calibri" pitchFamily="34" charset="0"/>
              </a:rPr>
              <a:t>Illustration 18–11 Comparison</a:t>
            </a:r>
            <a:r>
              <a:rPr lang="en-US" baseline="0" dirty="0">
                <a:latin typeface="Calibri" pitchFamily="34" charset="0"/>
              </a:rPr>
              <a:t> of Share Retirement and Treasury Stock Accounting—Subsequent Sale of Shares</a:t>
            </a:r>
            <a:endParaRPr lang="en-US"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latin typeface="Calibri" pitchFamily="34" charset="0"/>
              </a:rPr>
              <a:t>The resale of treasury shares is viewed as the consummation of the single transaction begun when the treasury shares were repurchased. The effect of the single transaction of purchasing treasury stock and reselling it for more than cost (Case 2 of Illustration 18–9 and Case A of Illustration 18–11) is to increase both cash and shareholders’ equity (by $1 million). The effect of the single transaction of purchasing treasury stock and reselling it for less than cost (Case 2 of Illustration 18–9 and Case B of Illustration 18–11) is to decrease both cash and shareholders’ equity (by $3 million).</a:t>
            </a:r>
          </a:p>
          <a:p>
            <a:pPr marL="0" marR="0" indent="0" algn="l" defTabSz="914400" rtl="0" eaLnBrk="1" fontAlgn="base" latinLnBrk="0" hangingPunct="1">
              <a:lnSpc>
                <a:spcPct val="100000"/>
              </a:lnSpc>
              <a:spcBef>
                <a:spcPct val="30000"/>
              </a:spcBef>
              <a:spcAft>
                <a:spcPct val="0"/>
              </a:spcAft>
              <a:buClrTx/>
              <a:buSzTx/>
              <a:buFontTx/>
              <a:buNone/>
              <a:tabLst/>
              <a:defRPr/>
            </a:pPr>
            <a:endParaRPr lang="en-IN" dirty="0">
              <a:latin typeface="Calibri" pitchFamily="34" charset="0"/>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45</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latin typeface="Calibri" pitchFamily="34" charset="0"/>
              </a:rPr>
              <a:t>Illustration 18–11 Comparison</a:t>
            </a:r>
            <a:r>
              <a:rPr lang="en-US" sz="1200" baseline="0" dirty="0">
                <a:latin typeface="Calibri" pitchFamily="34" charset="0"/>
              </a:rPr>
              <a:t> of Share Retirement and Treasury Stock Accounting—Subsequent Sale of Shares (continued)</a:t>
            </a:r>
            <a:endParaRPr lang="en-US" sz="1200" dirty="0">
              <a:latin typeface="Calibri" pitchFamily="34" charset="0"/>
            </a:endParaRPr>
          </a:p>
          <a:p>
            <a:endParaRPr lang="en-US" sz="1200"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Note that retained earnings may be debited in a treasury stock transaction, but not credited. Also notice that transactions involving treasury stock have no impact on the income statement. Both of those statements—no credit (increase) to retained earnings and no impact on the income statement—follow the reasoning that a corporation’s buying and selling of its own shares are transactions between the corporation and its owners and not part of the revenue recognition process. </a:t>
            </a:r>
            <a:endParaRPr lang="en-IN" sz="2600" dirty="0">
              <a:latin typeface="Calibri" pitchFamily="34" charset="0"/>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46</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47</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Aft>
                <a:spcPts val="1200"/>
              </a:spcAft>
              <a:buFont typeface="Wingdings" pitchFamily="2" charset="2"/>
              <a:buNone/>
            </a:pPr>
            <a:r>
              <a:rPr lang="en-US" altLang="en-US" dirty="0">
                <a:latin typeface="+mn-lt"/>
              </a:rPr>
              <a:t>The correct answer is </a:t>
            </a:r>
            <a:r>
              <a:rPr lang="en-US" altLang="en-US" i="1" dirty="0">
                <a:latin typeface="+mn-lt"/>
              </a:rPr>
              <a:t>c</a:t>
            </a:r>
            <a:r>
              <a:rPr lang="en-US" altLang="en-US" dirty="0">
                <a:latin typeface="+mn-lt"/>
              </a:rPr>
              <a:t>:</a:t>
            </a:r>
          </a:p>
          <a:p>
            <a:pPr eaLnBrk="1" hangingPunct="1">
              <a:buFont typeface="Wingdings" pitchFamily="2" charset="2"/>
              <a:buNone/>
            </a:pPr>
            <a:r>
              <a:rPr lang="en-US" altLang="en-US" b="1" dirty="0">
                <a:solidFill>
                  <a:srgbClr val="008000"/>
                </a:solidFill>
                <a:latin typeface="+mn-lt"/>
              </a:rPr>
              <a:t>2021</a:t>
            </a:r>
          </a:p>
          <a:p>
            <a:pPr eaLnBrk="1" hangingPunct="1">
              <a:buFont typeface="Wingdings" pitchFamily="2" charset="2"/>
              <a:buNone/>
              <a:tabLst>
                <a:tab pos="514350" algn="l"/>
                <a:tab pos="4000500" algn="dec"/>
                <a:tab pos="4914900" algn="dec"/>
              </a:tabLst>
            </a:pPr>
            <a:r>
              <a:rPr lang="en-US" altLang="en-US" dirty="0">
                <a:latin typeface="+mn-lt"/>
              </a:rPr>
              <a:t>Treasury Stock	165,000</a:t>
            </a:r>
          </a:p>
          <a:p>
            <a:pPr eaLnBrk="1" hangingPunct="1">
              <a:buFont typeface="Wingdings" pitchFamily="2" charset="2"/>
              <a:buNone/>
              <a:tabLst>
                <a:tab pos="514350" algn="l"/>
                <a:tab pos="4000500" algn="dec"/>
                <a:tab pos="4914900" algn="dec"/>
              </a:tabLst>
            </a:pPr>
            <a:r>
              <a:rPr lang="en-US" altLang="en-US" dirty="0">
                <a:latin typeface="+mn-lt"/>
              </a:rPr>
              <a:t>	Cash		165,000</a:t>
            </a:r>
          </a:p>
          <a:p>
            <a:pPr eaLnBrk="1" hangingPunct="1">
              <a:buFont typeface="Wingdings" pitchFamily="2" charset="2"/>
              <a:buNone/>
              <a:tabLst>
                <a:tab pos="514350" algn="l"/>
                <a:tab pos="4000500" algn="dec"/>
                <a:tab pos="4914900" algn="dec"/>
              </a:tabLst>
            </a:pPr>
            <a:r>
              <a:rPr lang="en-US" altLang="en-US" b="1" dirty="0">
                <a:solidFill>
                  <a:srgbClr val="008000"/>
                </a:solidFill>
                <a:latin typeface="+mn-lt"/>
              </a:rPr>
              <a:t>2022</a:t>
            </a:r>
          </a:p>
          <a:p>
            <a:pPr eaLnBrk="1" hangingPunct="1">
              <a:buFont typeface="Wingdings" pitchFamily="2" charset="2"/>
              <a:buNone/>
              <a:tabLst>
                <a:tab pos="514350" algn="l"/>
                <a:tab pos="4000500" algn="dec"/>
                <a:tab pos="4914900" algn="dec"/>
              </a:tabLst>
            </a:pPr>
            <a:r>
              <a:rPr lang="en-US" altLang="en-US" dirty="0">
                <a:latin typeface="+mn-lt"/>
              </a:rPr>
              <a:t>Cash	75,000</a:t>
            </a:r>
          </a:p>
          <a:p>
            <a:pPr eaLnBrk="1" hangingPunct="1">
              <a:buFont typeface="Wingdings" pitchFamily="2" charset="2"/>
              <a:buNone/>
              <a:tabLst>
                <a:tab pos="514350" algn="l"/>
                <a:tab pos="4000500" algn="dec"/>
                <a:tab pos="4914900" algn="dec"/>
              </a:tabLst>
            </a:pPr>
            <a:r>
              <a:rPr lang="en-US" altLang="en-US" dirty="0">
                <a:solidFill>
                  <a:srgbClr val="C00000"/>
                </a:solidFill>
                <a:latin typeface="+mn-lt"/>
              </a:rPr>
              <a:t>     </a:t>
            </a:r>
            <a:r>
              <a:rPr lang="en-US" altLang="en-US" b="1" dirty="0">
                <a:solidFill>
                  <a:srgbClr val="C00000"/>
                </a:solidFill>
                <a:latin typeface="+mn-lt"/>
              </a:rPr>
              <a:t>Treasury stock ($165M/3)		55,000</a:t>
            </a:r>
          </a:p>
          <a:p>
            <a:pPr eaLnBrk="1" hangingPunct="1">
              <a:buFont typeface="Wingdings" pitchFamily="2" charset="2"/>
              <a:buNone/>
              <a:tabLst>
                <a:tab pos="514350" algn="l"/>
                <a:tab pos="4114800" algn="dec"/>
                <a:tab pos="4914900" algn="dec"/>
              </a:tabLst>
            </a:pPr>
            <a:r>
              <a:rPr lang="en-US" altLang="en-US" dirty="0">
                <a:latin typeface="+mn-lt"/>
              </a:rPr>
              <a:t>     PIC—share repurchase		20,000</a:t>
            </a:r>
          </a:p>
          <a:p>
            <a:pPr eaLnBrk="1" hangingPunct="1"/>
            <a:endParaRPr lang="en-US" altLang="en-US" dirty="0"/>
          </a:p>
        </p:txBody>
      </p:sp>
    </p:spTree>
    <p:extLst>
      <p:ext uri="{BB962C8B-B14F-4D97-AF65-F5344CB8AC3E}">
        <p14:creationId xmlns:p14="http://schemas.microsoft.com/office/powerpoint/2010/main" val="4719868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48</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indent="0">
              <a:spcAft>
                <a:spcPts val="1200"/>
              </a:spcAft>
              <a:buNone/>
              <a:tabLst>
                <a:tab pos="571500" algn="l"/>
                <a:tab pos="3657600" algn="dec"/>
                <a:tab pos="4114800" algn="dec"/>
                <a:tab pos="5943600" algn="dec"/>
                <a:tab pos="6858000" algn="dec"/>
              </a:tabLst>
            </a:pPr>
            <a:r>
              <a:rPr lang="en-US" dirty="0">
                <a:latin typeface="+mn-lt"/>
              </a:rPr>
              <a:t>The correct answer is </a:t>
            </a:r>
            <a:r>
              <a:rPr lang="en-US" i="1" dirty="0">
                <a:latin typeface="+mn-lt"/>
              </a:rPr>
              <a:t>c</a:t>
            </a:r>
            <a:r>
              <a:rPr lang="en-US" dirty="0">
                <a:latin typeface="+mn-lt"/>
              </a:rPr>
              <a:t>:</a:t>
            </a:r>
          </a:p>
          <a:p>
            <a:pPr marL="0" indent="0">
              <a:buNone/>
              <a:tabLst>
                <a:tab pos="571500" algn="l"/>
                <a:tab pos="3487738" algn="dec"/>
                <a:tab pos="4114800" algn="dec"/>
                <a:tab pos="5943600" algn="dec"/>
                <a:tab pos="6858000" algn="dec"/>
              </a:tabLst>
            </a:pPr>
            <a:r>
              <a:rPr lang="en-US" dirty="0">
                <a:latin typeface="+mn-lt"/>
              </a:rPr>
              <a:t>Common stock (</a:t>
            </a:r>
            <a:r>
              <a:rPr lang="en-US" sz="1100" dirty="0">
                <a:latin typeface="+mn-lt"/>
              </a:rPr>
              <a:t>cost)</a:t>
            </a:r>
            <a:r>
              <a:rPr lang="en-US" dirty="0">
                <a:latin typeface="+mn-lt"/>
              </a:rPr>
              <a:t>	 1</a:t>
            </a:r>
          </a:p>
          <a:p>
            <a:pPr>
              <a:tabLst>
                <a:tab pos="571500" algn="l"/>
                <a:tab pos="3487738" algn="dec"/>
                <a:tab pos="4114800" algn="dec"/>
                <a:tab pos="5943600" algn="dec"/>
                <a:tab pos="6858000" algn="dec"/>
              </a:tabLst>
            </a:pPr>
            <a:r>
              <a:rPr lang="en-US" dirty="0">
                <a:latin typeface="+mn-lt"/>
              </a:rPr>
              <a:t>PIC—excess of par </a:t>
            </a:r>
            <a:r>
              <a:rPr lang="en-US" sz="1100" dirty="0">
                <a:latin typeface="+mn-lt"/>
              </a:rPr>
              <a:t>($540/90) 	</a:t>
            </a:r>
            <a:r>
              <a:rPr lang="en-US" sz="1100" b="1" dirty="0">
                <a:solidFill>
                  <a:srgbClr val="C00000"/>
                </a:solidFill>
                <a:latin typeface="+mn-lt"/>
              </a:rPr>
              <a:t>6</a:t>
            </a:r>
            <a:endParaRPr lang="en-US" sz="1100" dirty="0">
              <a:latin typeface="+mn-lt"/>
            </a:endParaRPr>
          </a:p>
          <a:p>
            <a:pPr marL="0" indent="0">
              <a:buNone/>
              <a:tabLst>
                <a:tab pos="571500" algn="l"/>
                <a:tab pos="3487738" algn="dec"/>
                <a:tab pos="4114800" algn="dec"/>
                <a:tab pos="5943600" algn="dec"/>
                <a:tab pos="6858000" algn="dec"/>
              </a:tabLst>
            </a:pPr>
            <a:r>
              <a:rPr lang="en-US" dirty="0">
                <a:latin typeface="+mn-lt"/>
              </a:rPr>
              <a:t>Retained earnings </a:t>
            </a:r>
            <a:r>
              <a:rPr lang="en-US" sz="1100" dirty="0">
                <a:latin typeface="+mn-lt"/>
              </a:rPr>
              <a:t>(difference) 	</a:t>
            </a:r>
            <a:r>
              <a:rPr lang="en-US" sz="1100" b="1" dirty="0">
                <a:solidFill>
                  <a:srgbClr val="C00000"/>
                </a:solidFill>
                <a:latin typeface="+mn-lt"/>
              </a:rPr>
              <a:t>2</a:t>
            </a:r>
            <a:endParaRPr lang="en-US" sz="1100" dirty="0">
              <a:latin typeface="+mn-lt"/>
            </a:endParaRPr>
          </a:p>
          <a:p>
            <a:pPr marL="0" indent="0">
              <a:buNone/>
              <a:tabLst>
                <a:tab pos="571500" algn="l"/>
                <a:tab pos="4056063" algn="dec"/>
                <a:tab pos="4114800" algn="dec"/>
                <a:tab pos="5943600" algn="dec"/>
                <a:tab pos="6858000" algn="dec"/>
              </a:tabLst>
            </a:pPr>
            <a:r>
              <a:rPr lang="en-US" dirty="0">
                <a:latin typeface="+mn-lt"/>
              </a:rPr>
              <a:t>	Cash 	9</a:t>
            </a:r>
          </a:p>
          <a:p>
            <a:pPr eaLnBrk="1" hangingPunct="1"/>
            <a:endParaRPr lang="en-US" altLang="en-US" dirty="0"/>
          </a:p>
        </p:txBody>
      </p:sp>
    </p:spTree>
    <p:extLst>
      <p:ext uri="{BB962C8B-B14F-4D97-AF65-F5344CB8AC3E}">
        <p14:creationId xmlns:p14="http://schemas.microsoft.com/office/powerpoint/2010/main" val="377991128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IN" dirty="0">
                <a:latin typeface="Calibri" pitchFamily="34" charset="0"/>
              </a:rPr>
              <a:t>In the previous section we examined invested capital. Now we consider earned capital, that</a:t>
            </a:r>
            <a:r>
              <a:rPr lang="en-IN" baseline="0" dirty="0">
                <a:latin typeface="Calibri" pitchFamily="34" charset="0"/>
              </a:rPr>
              <a:t> </a:t>
            </a:r>
            <a:r>
              <a:rPr lang="en-IN" dirty="0">
                <a:latin typeface="Calibri" pitchFamily="34" charset="0"/>
              </a:rPr>
              <a:t>is, retained earnings. In general, retained earnings represents a corporation’s accumulated,</a:t>
            </a:r>
            <a:r>
              <a:rPr lang="en-IN" baseline="0" dirty="0">
                <a:latin typeface="Calibri" pitchFamily="34" charset="0"/>
              </a:rPr>
              <a:t> </a:t>
            </a:r>
            <a:r>
              <a:rPr lang="en-IN" dirty="0">
                <a:latin typeface="Calibri" pitchFamily="34" charset="0"/>
              </a:rPr>
              <a:t>undistributed net income (or net loss). A more descriptive title used by some companies</a:t>
            </a:r>
            <a:r>
              <a:rPr lang="en-IN" baseline="0" dirty="0">
                <a:latin typeface="Calibri" pitchFamily="34" charset="0"/>
              </a:rPr>
              <a:t> </a:t>
            </a:r>
            <a:r>
              <a:rPr lang="en-IN" dirty="0">
                <a:latin typeface="Calibri" pitchFamily="34" charset="0"/>
              </a:rPr>
              <a:t>is reinvested earnings. A credit balance in this account indicates a dollar amount of assets</a:t>
            </a:r>
            <a:r>
              <a:rPr lang="en-IN" baseline="0" dirty="0">
                <a:latin typeface="Calibri" pitchFamily="34" charset="0"/>
              </a:rPr>
              <a:t> </a:t>
            </a:r>
            <a:r>
              <a:rPr lang="en-IN" dirty="0">
                <a:latin typeface="Calibri" pitchFamily="34" charset="0"/>
              </a:rPr>
              <a:t>previously earned by the firm but not distributed as dividends to shareholders. We refer to a</a:t>
            </a:r>
            <a:r>
              <a:rPr lang="en-IN" baseline="0" dirty="0">
                <a:latin typeface="Calibri" pitchFamily="34" charset="0"/>
              </a:rPr>
              <a:t> </a:t>
            </a:r>
            <a:r>
              <a:rPr lang="en-IN" dirty="0">
                <a:latin typeface="Calibri" pitchFamily="34" charset="0"/>
              </a:rPr>
              <a:t>debit balance in retained earnings as a deficit. Microsoft reported a deficit for several years</a:t>
            </a:r>
            <a:r>
              <a:rPr lang="en-IN" baseline="0" dirty="0">
                <a:latin typeface="Calibri" pitchFamily="34" charset="0"/>
              </a:rPr>
              <a:t> </a:t>
            </a:r>
            <a:r>
              <a:rPr lang="en-IN" dirty="0">
                <a:latin typeface="Calibri" pitchFamily="34" charset="0"/>
              </a:rPr>
              <a:t>until retained earnings grew to a positive balance in 2013.</a:t>
            </a: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49</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a:solidFill>
                  <a:schemeClr val="tx1"/>
                </a:solidFill>
                <a:latin typeface="+mn-lt"/>
                <a:ea typeface="+mn-ea"/>
                <a:cs typeface="+mn-cs"/>
              </a:rPr>
              <a:t>Illustration 18–1 Detailed Shareholders’ Equity Presentation</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illustration depicts a rather comprehensive situation. It’s unlikely that any one company would have shareholders’ equity from all of these sources at any one time. Remember that, at this point, our objective is only to get a general perspective of the items constituting shareholders’ equity. Although company records would include separate accounts for each of these components of shareholders’ equity in the balance sheet, in practice Exposition </a:t>
            </a:r>
            <a:r>
              <a:rPr lang="en-US" sz="1200" kern="1200" baseline="0" dirty="0">
                <a:solidFill>
                  <a:schemeClr val="tx1"/>
                </a:solidFill>
                <a:latin typeface="+mn-lt"/>
                <a:ea typeface="+mn-ea"/>
                <a:cs typeface="+mn-cs"/>
              </a:rPr>
              <a:t>would report a more condensed version similar to that in the illustration on the next slide.</a:t>
            </a:r>
          </a:p>
          <a:p>
            <a:endParaRPr lang="en-US"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5</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50</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latin typeface="+mn-lt"/>
              </a:rPr>
              <a:t>The correct answer is </a:t>
            </a:r>
            <a:r>
              <a:rPr lang="en-US" sz="1200" i="1" dirty="0">
                <a:latin typeface="+mn-lt"/>
              </a:rPr>
              <a:t>a</a:t>
            </a:r>
            <a:r>
              <a:rPr lang="en-US" sz="1200" dirty="0">
                <a:latin typeface="+mn-lt"/>
              </a:rPr>
              <a:t>. As a component of equity, retained earnings has a normal credit balance. Thus, accumulated, undistributed net income results in a credit balance.</a:t>
            </a:r>
          </a:p>
        </p:txBody>
      </p:sp>
    </p:spTree>
    <p:extLst>
      <p:ext uri="{BB962C8B-B14F-4D97-AF65-F5344CB8AC3E}">
        <p14:creationId xmlns:p14="http://schemas.microsoft.com/office/powerpoint/2010/main" val="279831138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IN" dirty="0">
                <a:latin typeface="Calibri" pitchFamily="34" charset="0"/>
              </a:rPr>
              <a:t>Shareholders’ initial investments in a corporation are represented by amounts reported as</a:t>
            </a:r>
            <a:r>
              <a:rPr lang="en-IN" baseline="0" dirty="0">
                <a:latin typeface="Calibri" pitchFamily="34" charset="0"/>
              </a:rPr>
              <a:t> </a:t>
            </a:r>
            <a:r>
              <a:rPr lang="en-IN" dirty="0">
                <a:latin typeface="Calibri" pitchFamily="34" charset="0"/>
              </a:rPr>
              <a:t>paid-in capital. One way a corporation provides a return to its shareholders on their investments</a:t>
            </a:r>
            <a:r>
              <a:rPr lang="en-IN" baseline="0" dirty="0">
                <a:latin typeface="Calibri" pitchFamily="34" charset="0"/>
              </a:rPr>
              <a:t> </a:t>
            </a:r>
            <a:r>
              <a:rPr lang="en-IN" dirty="0">
                <a:latin typeface="Calibri" pitchFamily="34" charset="0"/>
              </a:rPr>
              <a:t>is to pay them a dividend, typically cash.</a:t>
            </a:r>
          </a:p>
          <a:p>
            <a:pPr marL="0" marR="0" indent="0" algn="l" defTabSz="914400" rtl="0" eaLnBrk="1" fontAlgn="base" latinLnBrk="0" hangingPunct="1">
              <a:lnSpc>
                <a:spcPct val="100000"/>
              </a:lnSpc>
              <a:spcBef>
                <a:spcPct val="30000"/>
              </a:spcBef>
              <a:spcAft>
                <a:spcPct val="0"/>
              </a:spcAft>
              <a:buClrTx/>
              <a:buSzTx/>
              <a:buFontTx/>
              <a:buNone/>
              <a:tabLst/>
              <a:defRPr/>
            </a:pPr>
            <a:endParaRPr lang="en-IN"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IN" dirty="0">
                <a:latin typeface="Calibri" pitchFamily="34" charset="0"/>
              </a:rPr>
              <a:t>Dividends are distributions of assets the company has earned on behalf of its shareholders.</a:t>
            </a:r>
            <a:r>
              <a:rPr lang="en-IN" baseline="0" dirty="0">
                <a:latin typeface="Calibri" pitchFamily="34" charset="0"/>
              </a:rPr>
              <a:t> </a:t>
            </a:r>
            <a:r>
              <a:rPr lang="en-IN" dirty="0">
                <a:latin typeface="Calibri" pitchFamily="34" charset="0"/>
              </a:rPr>
              <a:t>If dividends are paid that exceed the amount of assets earned by the company, then</a:t>
            </a:r>
            <a:r>
              <a:rPr lang="en-IN" baseline="0" dirty="0">
                <a:latin typeface="Calibri" pitchFamily="34" charset="0"/>
              </a:rPr>
              <a:t> </a:t>
            </a:r>
            <a:r>
              <a:rPr lang="en-IN" dirty="0">
                <a:latin typeface="Calibri" pitchFamily="34" charset="0"/>
              </a:rPr>
              <a:t>management is, in effect, returning to shareholders a portion of their investments, rather</a:t>
            </a:r>
            <a:r>
              <a:rPr lang="en-IN" baseline="0" dirty="0">
                <a:latin typeface="Calibri" pitchFamily="34" charset="0"/>
              </a:rPr>
              <a:t> </a:t>
            </a:r>
            <a:r>
              <a:rPr lang="en-IN" dirty="0">
                <a:latin typeface="Calibri" pitchFamily="34" charset="0"/>
              </a:rPr>
              <a:t>than providing them a return on that investment. So most companies view retained earnings</a:t>
            </a:r>
            <a:r>
              <a:rPr lang="en-IN" baseline="0" dirty="0">
                <a:latin typeface="Calibri" pitchFamily="34" charset="0"/>
              </a:rPr>
              <a:t> </a:t>
            </a:r>
            <a:r>
              <a:rPr lang="en-IN" dirty="0">
                <a:latin typeface="Calibri" pitchFamily="34" charset="0"/>
              </a:rPr>
              <a:t>as the amount available for dividends.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IN"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IN" b="0" dirty="0">
                <a:latin typeface="Calibri" pitchFamily="34" charset="0"/>
              </a:rPr>
              <a:t>In unusual instances in which a dividend exceeds the balance in retained earnings, the excess is</a:t>
            </a:r>
            <a:r>
              <a:rPr lang="en-IN" b="0" baseline="0" dirty="0">
                <a:latin typeface="Calibri" pitchFamily="34" charset="0"/>
              </a:rPr>
              <a:t> </a:t>
            </a:r>
            <a:r>
              <a:rPr lang="en-IN" b="0" dirty="0">
                <a:latin typeface="Calibri" pitchFamily="34" charset="0"/>
              </a:rPr>
              <a:t>referred to as a liquidating dividend because some of the invested capital is being liquidated. This might occur when a corporation is being dissolved and assets (not subject to a superior claim</a:t>
            </a:r>
            <a:r>
              <a:rPr lang="en-IN" b="0" baseline="0" dirty="0">
                <a:latin typeface="Calibri" pitchFamily="34" charset="0"/>
              </a:rPr>
              <a:t> </a:t>
            </a:r>
            <a:r>
              <a:rPr lang="en-IN" b="0" dirty="0">
                <a:latin typeface="Calibri" pitchFamily="34" charset="0"/>
              </a:rPr>
              <a:t>by creditors) are distributed to shareholders. Any portion of a dividend not representing a distribution</a:t>
            </a:r>
            <a:r>
              <a:rPr lang="en-IN" b="0" baseline="0" dirty="0">
                <a:latin typeface="Calibri" pitchFamily="34" charset="0"/>
              </a:rPr>
              <a:t> </a:t>
            </a:r>
            <a:r>
              <a:rPr lang="en-IN" b="0" dirty="0">
                <a:latin typeface="Calibri" pitchFamily="34" charset="0"/>
              </a:rPr>
              <a:t>of earnings should be debited to additional paid-in capital rather than retained earnings.</a:t>
            </a: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51</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IN" b="0" dirty="0">
                <a:latin typeface="Calibri" pitchFamily="34" charset="0"/>
              </a:rPr>
              <a:t>Sometimes the amount available for dividends purposely is reduced by management. A</a:t>
            </a:r>
            <a:r>
              <a:rPr lang="en-IN" b="0" baseline="0" dirty="0">
                <a:latin typeface="Calibri" pitchFamily="34" charset="0"/>
              </a:rPr>
              <a:t> </a:t>
            </a:r>
            <a:r>
              <a:rPr lang="en-IN" b="0" dirty="0">
                <a:latin typeface="Calibri" pitchFamily="34" charset="0"/>
              </a:rPr>
              <a:t>restriction of retained earnings designates a portion of the balance in retained earnings as</a:t>
            </a:r>
            <a:r>
              <a:rPr lang="en-IN" b="0" baseline="0" dirty="0">
                <a:latin typeface="Calibri" pitchFamily="34" charset="0"/>
              </a:rPr>
              <a:t> </a:t>
            </a:r>
            <a:r>
              <a:rPr lang="en-IN" b="0" dirty="0">
                <a:latin typeface="Calibri" pitchFamily="34" charset="0"/>
              </a:rPr>
              <a:t>being unavailable for dividends. A company might restrict retained earnings to indicate</a:t>
            </a:r>
            <a:r>
              <a:rPr lang="en-IN" b="0" baseline="0" dirty="0">
                <a:latin typeface="Calibri" pitchFamily="34" charset="0"/>
              </a:rPr>
              <a:t> </a:t>
            </a:r>
            <a:r>
              <a:rPr lang="en-IN" b="0" dirty="0">
                <a:latin typeface="Calibri" pitchFamily="34" charset="0"/>
              </a:rPr>
              <a:t>management’s intention to withhold for some specific purpose the assets represented by</a:t>
            </a:r>
            <a:r>
              <a:rPr lang="en-IN" b="0" baseline="0" dirty="0">
                <a:latin typeface="Calibri" pitchFamily="34" charset="0"/>
              </a:rPr>
              <a:t> </a:t>
            </a:r>
            <a:r>
              <a:rPr lang="en-IN" b="0" dirty="0">
                <a:latin typeface="Calibri" pitchFamily="34" charset="0"/>
              </a:rPr>
              <a:t>that portion of the retained earnings balance. For example, management might anticipate the</a:t>
            </a:r>
            <a:r>
              <a:rPr lang="en-IN" b="0" baseline="0" dirty="0">
                <a:latin typeface="Calibri" pitchFamily="34" charset="0"/>
              </a:rPr>
              <a:t> </a:t>
            </a:r>
            <a:r>
              <a:rPr lang="en-IN" b="0" dirty="0">
                <a:latin typeface="Calibri" pitchFamily="34" charset="0"/>
              </a:rPr>
              <a:t>need for a specific amount of assets in upcoming years to repay a maturing debt, to cover</a:t>
            </a:r>
            <a:r>
              <a:rPr lang="en-IN" b="0" baseline="0" dirty="0">
                <a:latin typeface="Calibri" pitchFamily="34" charset="0"/>
              </a:rPr>
              <a:t> </a:t>
            </a:r>
            <a:r>
              <a:rPr lang="en-IN" b="0" dirty="0">
                <a:latin typeface="Calibri" pitchFamily="34" charset="0"/>
              </a:rPr>
              <a:t>a contingent loss, or to finance expansion of the facilities. Be sure to understand that the</a:t>
            </a:r>
            <a:r>
              <a:rPr lang="en-IN" b="0" baseline="0" dirty="0">
                <a:latin typeface="Calibri" pitchFamily="34" charset="0"/>
              </a:rPr>
              <a:t> </a:t>
            </a:r>
            <a:r>
              <a:rPr lang="en-IN" b="0" dirty="0">
                <a:latin typeface="Calibri" pitchFamily="34" charset="0"/>
              </a:rPr>
              <a:t>restriction itself does not set aside cash for the designated event but merely communicates</a:t>
            </a:r>
            <a:r>
              <a:rPr lang="en-IN" b="0" baseline="0" dirty="0">
                <a:latin typeface="Calibri" pitchFamily="34" charset="0"/>
              </a:rPr>
              <a:t> </a:t>
            </a:r>
            <a:r>
              <a:rPr lang="en-IN" b="0" dirty="0">
                <a:latin typeface="Calibri" pitchFamily="34" charset="0"/>
              </a:rPr>
              <a:t>management’s intention not to distribute the stated amount as a dividend.</a:t>
            </a:r>
          </a:p>
          <a:p>
            <a:pPr marL="0" marR="0" indent="0" algn="l" defTabSz="914400" rtl="0" eaLnBrk="1" fontAlgn="base" latinLnBrk="0" hangingPunct="1">
              <a:lnSpc>
                <a:spcPct val="100000"/>
              </a:lnSpc>
              <a:spcBef>
                <a:spcPct val="30000"/>
              </a:spcBef>
              <a:spcAft>
                <a:spcPct val="0"/>
              </a:spcAft>
              <a:buClrTx/>
              <a:buSzTx/>
              <a:buFontTx/>
              <a:buNone/>
              <a:tabLst/>
              <a:defRPr/>
            </a:pPr>
            <a:endParaRPr lang="en-IN" b="0"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IN" b="0" dirty="0">
                <a:latin typeface="Calibri" pitchFamily="34" charset="0"/>
              </a:rPr>
              <a:t>A restriction of retained earnings normally is indicated by a disclosure note to the financial</a:t>
            </a:r>
            <a:r>
              <a:rPr lang="en-IN" b="0" baseline="0" dirty="0">
                <a:latin typeface="Calibri" pitchFamily="34" charset="0"/>
              </a:rPr>
              <a:t> </a:t>
            </a:r>
            <a:r>
              <a:rPr lang="en-IN" b="0" dirty="0">
                <a:latin typeface="Calibri" pitchFamily="34" charset="0"/>
              </a:rPr>
              <a:t>statements. Although instances are rare, a formal journal entry may be used to reclassify</a:t>
            </a:r>
            <a:r>
              <a:rPr lang="en-IN" b="0" baseline="0" dirty="0">
                <a:latin typeface="Calibri" pitchFamily="34" charset="0"/>
              </a:rPr>
              <a:t> </a:t>
            </a:r>
            <a:r>
              <a:rPr lang="en-IN" b="0" dirty="0">
                <a:latin typeface="Calibri" pitchFamily="34" charset="0"/>
              </a:rPr>
              <a:t>a portion of retained earnings to an “appropriated” retained earnings account.</a:t>
            </a: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52</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IN" b="0" dirty="0">
                <a:latin typeface="Calibri" pitchFamily="34" charset="0"/>
              </a:rPr>
              <a:t>Paying interest to creditors is a contractual obligation. No</a:t>
            </a:r>
            <a:r>
              <a:rPr lang="en-IN" b="0" baseline="0" dirty="0">
                <a:latin typeface="Calibri" pitchFamily="34" charset="0"/>
              </a:rPr>
              <a:t> </a:t>
            </a:r>
            <a:r>
              <a:rPr lang="en-IN" b="0" dirty="0">
                <a:latin typeface="Calibri" pitchFamily="34" charset="0"/>
              </a:rPr>
              <a:t>such legal obligation exists for paying dividends to shareholders. A liability is not recorded</a:t>
            </a:r>
            <a:r>
              <a:rPr lang="en-IN" b="0" baseline="0" dirty="0">
                <a:latin typeface="Calibri" pitchFamily="34" charset="0"/>
              </a:rPr>
              <a:t> </a:t>
            </a:r>
            <a:r>
              <a:rPr lang="en-IN" b="0" dirty="0">
                <a:latin typeface="Calibri" pitchFamily="34" charset="0"/>
              </a:rPr>
              <a:t>until a company’s board of directors votes to declare a dividend. In practice, though, corporations</a:t>
            </a:r>
            <a:r>
              <a:rPr lang="en-IN" b="0" baseline="0" dirty="0">
                <a:latin typeface="Calibri" pitchFamily="34" charset="0"/>
              </a:rPr>
              <a:t> </a:t>
            </a:r>
            <a:r>
              <a:rPr lang="en-IN" b="0" dirty="0">
                <a:latin typeface="Calibri" pitchFamily="34" charset="0"/>
              </a:rPr>
              <a:t>ordinarily try to maintain a stable dividend pattern over time.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IN" b="0" dirty="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IN" b="0" dirty="0">
                <a:latin typeface="Calibri" pitchFamily="34" charset="0"/>
              </a:rPr>
              <a:t>When directors declare a cash dividend, we reduce</a:t>
            </a:r>
            <a:r>
              <a:rPr lang="en-IN" b="0" baseline="0" dirty="0">
                <a:latin typeface="Calibri" pitchFamily="34" charset="0"/>
              </a:rPr>
              <a:t> </a:t>
            </a:r>
            <a:r>
              <a:rPr lang="en-IN" b="0" dirty="0">
                <a:latin typeface="Calibri" pitchFamily="34" charset="0"/>
              </a:rPr>
              <a:t>retained earnings and record a liability. Before the payment</a:t>
            </a:r>
            <a:r>
              <a:rPr lang="en-IN" b="0" baseline="0" dirty="0">
                <a:latin typeface="Calibri" pitchFamily="34" charset="0"/>
              </a:rPr>
              <a:t> </a:t>
            </a:r>
            <a:r>
              <a:rPr lang="en-IN" b="0" dirty="0">
                <a:latin typeface="Calibri" pitchFamily="34" charset="0"/>
              </a:rPr>
              <a:t>actually can be made, a listing must be assembled</a:t>
            </a:r>
            <a:r>
              <a:rPr lang="en-IN" b="0" baseline="0" dirty="0">
                <a:latin typeface="Calibri" pitchFamily="34" charset="0"/>
              </a:rPr>
              <a:t> </a:t>
            </a:r>
            <a:r>
              <a:rPr lang="en-IN" b="0" dirty="0">
                <a:latin typeface="Calibri" pitchFamily="34" charset="0"/>
              </a:rPr>
              <a:t>of shareholders entitled to receive the dividend.</a:t>
            </a:r>
          </a:p>
          <a:p>
            <a:pPr marL="0" marR="0" indent="0" algn="l" defTabSz="914400" rtl="0" eaLnBrk="1" fontAlgn="base" latinLnBrk="0" hangingPunct="1">
              <a:lnSpc>
                <a:spcPct val="100000"/>
              </a:lnSpc>
              <a:spcBef>
                <a:spcPct val="30000"/>
              </a:spcBef>
              <a:spcAft>
                <a:spcPct val="0"/>
              </a:spcAft>
              <a:buClrTx/>
              <a:buSzTx/>
              <a:buFontTx/>
              <a:buNone/>
              <a:tabLst/>
              <a:defRPr/>
            </a:pPr>
            <a:endParaRPr lang="en-IN" b="0" dirty="0">
              <a:latin typeface="Calibri" pitchFamily="34" charset="0"/>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53</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i="0" u="none" strike="noStrike" kern="1200" baseline="0" dirty="0">
                <a:solidFill>
                  <a:schemeClr val="tx1"/>
                </a:solidFill>
              </a:rPr>
              <a:t>A specific </a:t>
            </a:r>
            <a:r>
              <a:rPr lang="en-IN" b="0" i="0" u="none" strike="noStrike" kern="1200" baseline="0" dirty="0">
                <a:solidFill>
                  <a:schemeClr val="tx1"/>
                </a:solidFill>
              </a:rPr>
              <a:t>date is stated as to when the determination will be made of the recipients of the dividend. </a:t>
            </a:r>
            <a:r>
              <a:rPr lang="en-IN" b="0" dirty="0">
                <a:latin typeface="Calibri" pitchFamily="34" charset="0"/>
              </a:rPr>
              <a:t>This date is called the</a:t>
            </a:r>
            <a:r>
              <a:rPr lang="en-IN" b="0" baseline="0" dirty="0">
                <a:latin typeface="Calibri" pitchFamily="34" charset="0"/>
              </a:rPr>
              <a:t> </a:t>
            </a:r>
            <a:r>
              <a:rPr lang="en-IN" b="0" dirty="0">
                <a:latin typeface="Calibri" pitchFamily="34" charset="0"/>
              </a:rPr>
              <a:t>date of record. Registered owners of shares of stock on</a:t>
            </a:r>
            <a:r>
              <a:rPr lang="en-IN" b="0" baseline="0" dirty="0">
                <a:latin typeface="Calibri" pitchFamily="34" charset="0"/>
              </a:rPr>
              <a:t> </a:t>
            </a:r>
            <a:r>
              <a:rPr lang="en-IN" b="0" dirty="0">
                <a:latin typeface="Calibri" pitchFamily="34" charset="0"/>
              </a:rPr>
              <a:t>this date are entitled to receive the dividend—even if they</a:t>
            </a:r>
            <a:r>
              <a:rPr lang="en-IN" b="0" baseline="0" dirty="0">
                <a:latin typeface="Calibri" pitchFamily="34" charset="0"/>
              </a:rPr>
              <a:t> </a:t>
            </a:r>
            <a:r>
              <a:rPr lang="en-IN" b="0" dirty="0">
                <a:latin typeface="Calibri" pitchFamily="34" charset="0"/>
              </a:rPr>
              <a:t>sell those shares prior to the actual cash payment. To be a</a:t>
            </a:r>
            <a:r>
              <a:rPr lang="en-IN" b="0" baseline="0" dirty="0">
                <a:latin typeface="Calibri" pitchFamily="34" charset="0"/>
              </a:rPr>
              <a:t> </a:t>
            </a:r>
            <a:r>
              <a:rPr lang="en-IN" b="0" dirty="0">
                <a:latin typeface="Calibri" pitchFamily="34" charset="0"/>
              </a:rPr>
              <a:t>registered owner of shares on the date of record, an investor must purchase the shares before</a:t>
            </a:r>
            <a:r>
              <a:rPr lang="en-IN" b="0" baseline="0" dirty="0">
                <a:latin typeface="Calibri" pitchFamily="34" charset="0"/>
              </a:rPr>
              <a:t> </a:t>
            </a:r>
            <a:r>
              <a:rPr lang="en-IN" b="0" dirty="0">
                <a:latin typeface="Calibri" pitchFamily="34" charset="0"/>
              </a:rPr>
              <a:t>the ex-dividend date. This date usually is one business day before the date of record. Shares</a:t>
            </a:r>
            <a:r>
              <a:rPr lang="en-IN" b="0" baseline="0" dirty="0">
                <a:latin typeface="Calibri" pitchFamily="34" charset="0"/>
              </a:rPr>
              <a:t> </a:t>
            </a:r>
            <a:r>
              <a:rPr lang="en-IN" b="0" dirty="0">
                <a:latin typeface="Calibri" pitchFamily="34" charset="0"/>
              </a:rPr>
              <a:t>purchased on or after that date are purchased ex dividend—without the right to receive the</a:t>
            </a:r>
            <a:r>
              <a:rPr lang="en-IN" b="0" baseline="0" dirty="0">
                <a:latin typeface="Calibri" pitchFamily="34" charset="0"/>
              </a:rPr>
              <a:t> </a:t>
            </a:r>
            <a:r>
              <a:rPr lang="en-IN" b="0" dirty="0">
                <a:latin typeface="Calibri" pitchFamily="34" charset="0"/>
              </a:rPr>
              <a:t>declared dividend. As a result, the market price of a share typically will decline by the amount</a:t>
            </a:r>
            <a:r>
              <a:rPr lang="en-IN" b="0" baseline="0" dirty="0">
                <a:latin typeface="Calibri" pitchFamily="34" charset="0"/>
              </a:rPr>
              <a:t> </a:t>
            </a:r>
            <a:r>
              <a:rPr lang="en-IN" b="0" dirty="0">
                <a:latin typeface="Calibri" pitchFamily="34" charset="0"/>
              </a:rPr>
              <a:t>of the dividend, other things being equal, on the ex-dividend date.</a:t>
            </a:r>
          </a:p>
          <a:p>
            <a:endParaRPr lang="en-IN" b="0" dirty="0">
              <a:latin typeface="Calibri" pitchFamily="34" charset="0"/>
            </a:endParaRPr>
          </a:p>
          <a:p>
            <a:r>
              <a:rPr lang="en-US" sz="1200" b="0" i="0" u="none" strike="noStrike" kern="1200" baseline="0" dirty="0">
                <a:solidFill>
                  <a:schemeClr val="tx1"/>
                </a:solidFill>
                <a:latin typeface="+mn-lt"/>
                <a:ea typeface="+mn-ea"/>
                <a:cs typeface="+mn-cs"/>
              </a:rPr>
              <a:t>A sufficient balance in retained earnings permits a dividend to be declared. Note that retained earnings is a shareholders’ equity account representing a dollar claim on assets in general, but not on any specific asset in particular. Sufficient retained earnings does not ensure sufficient cash to make payment. These are two separate accounts having no necessary connection with one another. </a:t>
            </a:r>
            <a:endParaRPr lang="en-IN" b="0" dirty="0">
              <a:latin typeface="Calibri" pitchFamily="34" charset="0"/>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54</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dirty="0">
                <a:latin typeface="Calibri" pitchFamily="34" charset="0"/>
              </a:rPr>
              <a:t>Illustration 18–12 Cash</a:t>
            </a:r>
            <a:r>
              <a:rPr lang="en-US" b="0" baseline="0" dirty="0">
                <a:latin typeface="Calibri" pitchFamily="34" charset="0"/>
              </a:rPr>
              <a:t> Dividends</a:t>
            </a:r>
            <a:endParaRPr lang="en-US" b="0" dirty="0">
              <a:latin typeface="Calibri" pitchFamily="34" charset="0"/>
            </a:endParaRPr>
          </a:p>
          <a:p>
            <a:endParaRPr lang="en-US" b="0" dirty="0">
              <a:latin typeface="Calibri" pitchFamily="34" charset="0"/>
            </a:endParaRPr>
          </a:p>
          <a:p>
            <a:r>
              <a:rPr lang="en-US" b="0" dirty="0">
                <a:latin typeface="Calibri" pitchFamily="34" charset="0"/>
              </a:rPr>
              <a:t>At the declaration date, retained earnings is reduced and a liability is recorded. Registered owners of shares on the date of record are entitled to receive the dividend.</a:t>
            </a:r>
          </a:p>
          <a:p>
            <a:endParaRPr lang="en-US" sz="2600" b="0" dirty="0">
              <a:latin typeface="Calibri" pitchFamily="34" charset="0"/>
            </a:endParaRPr>
          </a:p>
          <a:p>
            <a:endParaRPr lang="en-US" sz="2600" b="0" dirty="0">
              <a:latin typeface="Calibri" pitchFamily="34" charset="0"/>
            </a:endParaRPr>
          </a:p>
          <a:p>
            <a:endParaRPr lang="en-IN" sz="2600" b="0" dirty="0">
              <a:latin typeface="Calibri" pitchFamily="34" charset="0"/>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55</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Illustration 18–13 Distribution of Dividends to Preferred Shareholders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As mentioned earlier, preferred shares can be cumulative or noncumulative. Cumulative means that if the specified dividend is not paid for a given year, the unpaid dividends (called </a:t>
            </a:r>
            <a:r>
              <a:rPr lang="en-US" sz="1200" b="0" i="1" u="none" strike="noStrike" kern="1200" baseline="0" dirty="0">
                <a:solidFill>
                  <a:schemeClr val="tx1"/>
                </a:solidFill>
                <a:latin typeface="+mn-lt"/>
                <a:ea typeface="+mn-ea"/>
                <a:cs typeface="+mn-cs"/>
              </a:rPr>
              <a:t>dividends </a:t>
            </a:r>
            <a:r>
              <a:rPr lang="en-US" sz="1200" b="0" i="0" u="none" strike="noStrike" kern="1200" baseline="0" dirty="0">
                <a:solidFill>
                  <a:schemeClr val="tx1"/>
                </a:solidFill>
                <a:latin typeface="+mn-lt"/>
                <a:ea typeface="+mn-ea"/>
                <a:cs typeface="+mn-cs"/>
              </a:rPr>
              <a:t>in </a:t>
            </a:r>
            <a:r>
              <a:rPr lang="en-US" sz="1200" b="0" i="1" u="none" strike="noStrike" kern="1200" baseline="0" dirty="0">
                <a:solidFill>
                  <a:schemeClr val="tx1"/>
                </a:solidFill>
                <a:latin typeface="+mn-lt"/>
                <a:ea typeface="+mn-ea"/>
                <a:cs typeface="+mn-cs"/>
              </a:rPr>
              <a:t>arrears</a:t>
            </a:r>
            <a:r>
              <a:rPr lang="en-US" sz="1200" b="0" i="0" u="none" strike="noStrike" kern="1200" baseline="0" dirty="0">
                <a:solidFill>
                  <a:schemeClr val="tx1"/>
                </a:solidFill>
                <a:latin typeface="+mn-lt"/>
                <a:ea typeface="+mn-ea"/>
                <a:cs typeface="+mn-cs"/>
              </a:rPr>
              <a:t>) accumulate and must be made up in a later dividend year before any dividends are paid on common shares. Here we see an example.</a:t>
            </a:r>
            <a:endParaRPr lang="en-US" dirty="0"/>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pPr>
                <a:defRPr/>
              </a:pPr>
              <a:t>56</a:t>
            </a:fld>
            <a:endParaRPr lang="en-IN" dirty="0"/>
          </a:p>
        </p:txBody>
      </p:sp>
    </p:spTree>
    <p:extLst>
      <p:ext uri="{BB962C8B-B14F-4D97-AF65-F5344CB8AC3E}">
        <p14:creationId xmlns:p14="http://schemas.microsoft.com/office/powerpoint/2010/main" val="382889905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0" i="0" u="none" strike="noStrike" baseline="0" dirty="0">
                <a:solidFill>
                  <a:srgbClr val="000000"/>
                </a:solidFill>
              </a:rPr>
              <a:t>Because cash is the asset most easily divided and distributed to shareholders, most corporate dividends are cash dividends. In concept, though, any asset can be distributed to shareholders as a dividend. When a noncash asset is distributed, it is referred to as a property dividend (often called a dividend in kind or a nonreciprocal transfer to owners). Gold Resource Corp., a Colorado gold mining company, announced in 2014 that it would make dividend payments in gold bullion instead of cash.</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0" i="0" u="none" strike="noStrike" baseline="0" dirty="0">
              <a:solidFill>
                <a:srgbClr val="000000"/>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b="0" i="0" u="none" strike="noStrike" baseline="0" dirty="0">
                <a:solidFill>
                  <a:srgbClr val="000000"/>
                </a:solidFill>
              </a:rPr>
              <a:t>RFM Corporation conferred a property dividend to its shareholders when it distributed shares of Philipine Townships, Inc., stock that RFM was holding as an investment. Securities held as investments are the assets most often distributed in a property dividend due to the relative ease of dividing these assets among shareholders and determining their fair values.</a:t>
            </a:r>
            <a:endParaRPr lang="en-IN" b="0" i="0" u="none" strike="noStrike" baseline="0" dirty="0">
              <a:solidFill>
                <a:srgbClr val="000000"/>
              </a:solidFill>
            </a:endParaRPr>
          </a:p>
          <a:p>
            <a:pPr algn="l"/>
            <a:endParaRPr lang="en-IN" b="0" i="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57</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baseline="0" dirty="0">
                <a:solidFill>
                  <a:schemeClr val="tx1"/>
                </a:solidFill>
                <a:latin typeface="+mn-lt"/>
                <a:ea typeface="+mn-ea"/>
                <a:cs typeface="+mn-cs"/>
              </a:rPr>
              <a:t>Illustration 18–14 Property Dividends</a:t>
            </a:r>
          </a:p>
          <a:p>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A property dividend should be recorded at the fair value of the assets to be distributed, measured at the date of declaration. This may require revaluing the asset to fair value prior to recording the dividend. If so, a gain or loss is recognized for the difference between book value and fair value. </a:t>
            </a:r>
          </a:p>
          <a:p>
            <a:endParaRPr lang="en-US" sz="1200" kern="1200" baseline="0" dirty="0">
              <a:solidFill>
                <a:schemeClr val="tx1"/>
              </a:solidFill>
              <a:latin typeface="+mn-lt"/>
              <a:ea typeface="+mn-ea"/>
              <a:cs typeface="+mn-cs"/>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58</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baseline="0" dirty="0">
                <a:solidFill>
                  <a:schemeClr val="tx1"/>
                </a:solidFill>
                <a:latin typeface="+mn-lt"/>
                <a:ea typeface="+mn-ea"/>
                <a:cs typeface="+mn-cs"/>
              </a:rPr>
              <a:t>Illustration 18–14 Property Dividends (continued)</a:t>
            </a:r>
          </a:p>
          <a:p>
            <a:endParaRPr lang="en-US" sz="1200" kern="1200" baseline="0" dirty="0">
              <a:solidFill>
                <a:schemeClr val="tx1"/>
              </a:solidFill>
              <a:latin typeface="+mn-lt"/>
              <a:ea typeface="+mn-ea"/>
              <a:cs typeface="+mn-cs"/>
            </a:endParaRPr>
          </a:p>
          <a:p>
            <a:endParaRPr lang="en-US" sz="1200" kern="1200" baseline="0" dirty="0">
              <a:solidFill>
                <a:schemeClr val="tx1"/>
              </a:solidFill>
              <a:latin typeface="+mn-lt"/>
              <a:ea typeface="+mn-ea"/>
              <a:cs typeface="+mn-cs"/>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59</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a:solidFill>
                  <a:schemeClr val="tx1"/>
                </a:solidFill>
                <a:latin typeface="+mn-lt"/>
                <a:ea typeface="+mn-ea"/>
                <a:cs typeface="+mn-cs"/>
              </a:rPr>
              <a:t>Illustration 18–1A Typical Shareholder’s Equity Presentation</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This illustration shows a typical shareholders’ equity presentation. </a:t>
            </a:r>
          </a:p>
          <a:p>
            <a:endParaRPr lang="en-US" sz="1200" b="0" i="0" u="none" strike="noStrike" kern="1200" baseline="0" dirty="0">
              <a:solidFill>
                <a:schemeClr val="tx1"/>
              </a:solidFill>
              <a:latin typeface="+mn-lt"/>
              <a:ea typeface="+mn-ea"/>
              <a:cs typeface="+mn-cs"/>
            </a:endParaRPr>
          </a:p>
          <a:p>
            <a:endParaRPr lang="en-US" dirty="0"/>
          </a:p>
          <a:p>
            <a:endParaRPr lang="en-US" dirty="0"/>
          </a:p>
          <a:p>
            <a:endParaRPr lang="en-US"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6</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60</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tabLst>
                <a:tab pos="4629150" algn="dec"/>
              </a:tabLst>
            </a:pPr>
            <a:r>
              <a:rPr lang="en-US" dirty="0">
                <a:latin typeface="+mn-lt"/>
              </a:rPr>
              <a:t>The correct answer is </a:t>
            </a:r>
            <a:r>
              <a:rPr lang="en-US" i="1" dirty="0">
                <a:latin typeface="+mn-lt"/>
              </a:rPr>
              <a:t>c</a:t>
            </a:r>
            <a:r>
              <a:rPr lang="en-US" dirty="0">
                <a:latin typeface="+mn-lt"/>
              </a:rPr>
              <a:t>:</a:t>
            </a:r>
          </a:p>
          <a:p>
            <a:pPr>
              <a:tabLst>
                <a:tab pos="4629150" algn="dec"/>
              </a:tabLst>
            </a:pPr>
            <a:endParaRPr lang="en-US" dirty="0">
              <a:latin typeface="+mn-lt"/>
            </a:endParaRPr>
          </a:p>
          <a:p>
            <a:pPr>
              <a:tabLst>
                <a:tab pos="4629150" algn="dec"/>
              </a:tabLst>
            </a:pPr>
            <a:r>
              <a:rPr lang="en-US" dirty="0">
                <a:latin typeface="+mn-lt"/>
              </a:rPr>
              <a:t>Issue of stock (20,000 × $7)	$  140,000</a:t>
            </a:r>
            <a:br>
              <a:rPr lang="en-US" dirty="0">
                <a:latin typeface="+mn-lt"/>
              </a:rPr>
            </a:br>
            <a:r>
              <a:rPr lang="en-US" dirty="0">
                <a:latin typeface="+mn-lt"/>
              </a:rPr>
              <a:t>Issue of stock (20,000 × $8)	160,000</a:t>
            </a:r>
            <a:br>
              <a:rPr lang="en-US" dirty="0">
                <a:latin typeface="+mn-lt"/>
              </a:rPr>
            </a:br>
            <a:r>
              <a:rPr lang="en-US" dirty="0">
                <a:latin typeface="+mn-lt"/>
              </a:rPr>
              <a:t>Net income	100,000</a:t>
            </a:r>
            <a:br>
              <a:rPr lang="en-US" dirty="0">
                <a:latin typeface="+mn-lt"/>
              </a:rPr>
            </a:br>
            <a:r>
              <a:rPr lang="en-US" dirty="0">
                <a:latin typeface="+mn-lt"/>
              </a:rPr>
              <a:t>Dividends	(50,000)</a:t>
            </a:r>
          </a:p>
          <a:p>
            <a:pPr>
              <a:tabLst>
                <a:tab pos="4629150" algn="dec"/>
              </a:tabLst>
            </a:pPr>
            <a:r>
              <a:rPr lang="en-US" dirty="0">
                <a:latin typeface="+mn-lt"/>
              </a:rPr>
              <a:t>Treasury stock (3,000 × $10)	</a:t>
            </a:r>
            <a:r>
              <a:rPr lang="en-US" u="sng" dirty="0">
                <a:latin typeface="+mn-lt"/>
              </a:rPr>
              <a:t>  (30,000</a:t>
            </a:r>
            <a:r>
              <a:rPr lang="en-US" dirty="0">
                <a:latin typeface="+mn-lt"/>
              </a:rPr>
              <a:t>)</a:t>
            </a:r>
          </a:p>
          <a:p>
            <a:pPr>
              <a:tabLst>
                <a:tab pos="4629150" algn="dec"/>
              </a:tabLst>
            </a:pPr>
            <a:r>
              <a:rPr lang="en-US" dirty="0">
                <a:latin typeface="+mn-lt"/>
              </a:rPr>
              <a:t>	  </a:t>
            </a:r>
            <a:r>
              <a:rPr lang="en-US" u="dbl" dirty="0">
                <a:latin typeface="+mn-lt"/>
              </a:rPr>
              <a:t>$320,000</a:t>
            </a:r>
            <a:endParaRPr lang="en-US" altLang="en-US" dirty="0">
              <a:latin typeface="+mn-lt"/>
            </a:endParaRPr>
          </a:p>
          <a:p>
            <a:pPr eaLnBrk="1" hangingPunct="1"/>
            <a:endParaRPr lang="en-US" altLang="en-US" dirty="0"/>
          </a:p>
        </p:txBody>
      </p:sp>
    </p:spTree>
    <p:extLst>
      <p:ext uri="{BB962C8B-B14F-4D97-AF65-F5344CB8AC3E}">
        <p14:creationId xmlns:p14="http://schemas.microsoft.com/office/powerpoint/2010/main" val="140205470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lgn="l"/>
            <a:r>
              <a:rPr lang="en-IN" b="0" i="0" dirty="0">
                <a:latin typeface="Calibri" pitchFamily="34" charset="0"/>
              </a:rPr>
              <a:t>A stock dividend is the distribution of additional shares of stock to current shareholders</a:t>
            </a:r>
            <a:r>
              <a:rPr lang="en-IN" b="0" i="0" baseline="0" dirty="0">
                <a:latin typeface="Calibri" pitchFamily="34" charset="0"/>
              </a:rPr>
              <a:t> </a:t>
            </a:r>
            <a:r>
              <a:rPr lang="en-IN" b="0" i="0" dirty="0">
                <a:latin typeface="Calibri" pitchFamily="34" charset="0"/>
              </a:rPr>
              <a:t>of the corporation. Be sure to note the contrast between a stock dividend and either a</a:t>
            </a:r>
            <a:r>
              <a:rPr lang="en-IN" b="0" i="0" baseline="0" dirty="0">
                <a:latin typeface="Calibri" pitchFamily="34" charset="0"/>
              </a:rPr>
              <a:t> </a:t>
            </a:r>
            <a:r>
              <a:rPr lang="en-IN" b="0" i="0" dirty="0">
                <a:latin typeface="Calibri" pitchFamily="34" charset="0"/>
              </a:rPr>
              <a:t>cash or property dividend. A stock dividend affects neither the assets nor the liabilities</a:t>
            </a:r>
            <a:r>
              <a:rPr lang="en-IN" b="0" i="0" baseline="0" dirty="0">
                <a:latin typeface="Calibri" pitchFamily="34" charset="0"/>
              </a:rPr>
              <a:t> </a:t>
            </a:r>
            <a:r>
              <a:rPr lang="en-IN" b="0" i="0" dirty="0">
                <a:latin typeface="Calibri" pitchFamily="34" charset="0"/>
              </a:rPr>
              <a:t>of the firm. Also, because each shareholder receives the same percentage increase in</a:t>
            </a:r>
            <a:r>
              <a:rPr lang="en-IN" b="0" i="0" baseline="0" dirty="0">
                <a:latin typeface="Calibri" pitchFamily="34" charset="0"/>
              </a:rPr>
              <a:t> </a:t>
            </a:r>
            <a:r>
              <a:rPr lang="en-IN" b="0" i="0" dirty="0">
                <a:latin typeface="Calibri" pitchFamily="34" charset="0"/>
              </a:rPr>
              <a:t>shares, shareholders’ proportional interest in (percentage ownership of) the firm remains</a:t>
            </a:r>
            <a:r>
              <a:rPr lang="en-IN" b="0" i="0" baseline="0" dirty="0">
                <a:latin typeface="Calibri" pitchFamily="34" charset="0"/>
              </a:rPr>
              <a:t> </a:t>
            </a:r>
            <a:r>
              <a:rPr lang="en-IN" b="0" i="0" dirty="0">
                <a:latin typeface="Calibri" pitchFamily="34" charset="0"/>
              </a:rPr>
              <a:t>unchanged.</a:t>
            </a:r>
            <a:r>
              <a:rPr lang="en-IN" b="0" i="0" baseline="0" dirty="0">
                <a:latin typeface="Calibri" pitchFamily="34" charset="0"/>
              </a:rPr>
              <a:t> For example, if a 5% stock dividend is declared, every shareholder will receive additional shares of stock to equal 5% of the shares they currently own.</a:t>
            </a:r>
            <a:endParaRPr lang="en-IN" b="0" i="0" dirty="0">
              <a:latin typeface="Calibri" pitchFamily="34" charset="0"/>
            </a:endParaRPr>
          </a:p>
          <a:p>
            <a:pPr algn="l"/>
            <a:endParaRPr lang="en-IN" b="0" i="0" dirty="0">
              <a:latin typeface="Calibri" pitchFamily="34" charset="0"/>
            </a:endParaRPr>
          </a:p>
          <a:p>
            <a:pPr algn="l"/>
            <a:r>
              <a:rPr lang="en-IN" b="0" i="0" dirty="0">
                <a:latin typeface="Calibri" pitchFamily="34" charset="0"/>
              </a:rPr>
              <a:t>The prescribed accounting treatment of a stock dividend requires that shareholders’ equity items be reclassified by reducing one or more shareholders’ equity accounts and</a:t>
            </a:r>
            <a:r>
              <a:rPr lang="en-IN" b="0" i="0" baseline="0" dirty="0">
                <a:latin typeface="Calibri" pitchFamily="34" charset="0"/>
              </a:rPr>
              <a:t> </a:t>
            </a:r>
            <a:r>
              <a:rPr lang="en-IN" b="0" i="0" dirty="0">
                <a:latin typeface="Calibri" pitchFamily="34" charset="0"/>
              </a:rPr>
              <a:t>simultaneously increasing one or more paid-in capital accounts.</a:t>
            </a: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61</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lgn="l"/>
            <a:r>
              <a:rPr lang="en-IN" b="0" i="0" dirty="0">
                <a:latin typeface="Calibri" pitchFamily="34" charset="0"/>
              </a:rPr>
              <a:t>Illustration</a:t>
            </a:r>
            <a:r>
              <a:rPr lang="en-IN" b="0" i="0" baseline="0" dirty="0">
                <a:latin typeface="Calibri" pitchFamily="34" charset="0"/>
              </a:rPr>
              <a:t> 18–15 Stock Dividend</a:t>
            </a:r>
            <a:endParaRPr lang="en-IN" b="0" i="0" dirty="0">
              <a:latin typeface="Calibri" pitchFamily="34" charset="0"/>
            </a:endParaRPr>
          </a:p>
          <a:p>
            <a:pPr algn="l"/>
            <a:endParaRPr lang="en-IN" b="0" i="0" dirty="0">
              <a:latin typeface="Calibri" pitchFamily="34" charset="0"/>
            </a:endParaRPr>
          </a:p>
          <a:p>
            <a:pPr algn="l"/>
            <a:r>
              <a:rPr lang="en-IN" b="0" i="0" dirty="0">
                <a:latin typeface="Calibri" pitchFamily="34" charset="0"/>
              </a:rPr>
              <a:t>The amount reclassified</a:t>
            </a:r>
            <a:r>
              <a:rPr lang="en-IN" b="0" i="0" baseline="0" dirty="0">
                <a:latin typeface="Calibri" pitchFamily="34" charset="0"/>
              </a:rPr>
              <a:t> </a:t>
            </a:r>
            <a:r>
              <a:rPr lang="en-IN" b="0" i="0" dirty="0">
                <a:latin typeface="Calibri" pitchFamily="34" charset="0"/>
              </a:rPr>
              <a:t>depends on the size of the stock dividend. For a small stock dividend, typically less than 25%, the fair value of the additional shares distributed is transferred from retained earnings</a:t>
            </a:r>
            <a:r>
              <a:rPr lang="en-IN" b="0" i="0" baseline="0" dirty="0">
                <a:latin typeface="Calibri" pitchFamily="34" charset="0"/>
              </a:rPr>
              <a:t> </a:t>
            </a:r>
            <a:r>
              <a:rPr lang="en-IN" b="0" i="0" dirty="0">
                <a:latin typeface="Calibri" pitchFamily="34" charset="0"/>
              </a:rPr>
              <a:t>to paid-in capital.</a:t>
            </a:r>
          </a:p>
          <a:p>
            <a:pPr algn="l"/>
            <a:endParaRPr lang="en-IN" b="0" i="0" dirty="0">
              <a:latin typeface="Calibri" pitchFamily="34" charset="0"/>
            </a:endParaRPr>
          </a:p>
          <a:p>
            <a:pPr algn="l"/>
            <a:r>
              <a:rPr lang="en-IN" b="0" i="0" dirty="0">
                <a:latin typeface="Calibri" pitchFamily="34" charset="0"/>
              </a:rPr>
              <a:t>A</a:t>
            </a:r>
            <a:r>
              <a:rPr lang="en-IN" b="0" i="0" baseline="0" dirty="0">
                <a:latin typeface="Calibri" pitchFamily="34" charset="0"/>
              </a:rPr>
              <a:t> small stock dividend requires reclassification to paid-in capital of retained earnings equal to the fair value of the additional shares distributed.</a:t>
            </a:r>
            <a:endParaRPr lang="en-IN" b="0" i="0" dirty="0">
              <a:latin typeface="Calibri" pitchFamily="34" charset="0"/>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62</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lgn="l"/>
            <a:r>
              <a:rPr lang="en-IN" b="0" i="0" dirty="0"/>
              <a:t>As a Craft shareholder</a:t>
            </a:r>
            <a:r>
              <a:rPr lang="en-IN" b="0" i="0" baseline="0" dirty="0"/>
              <a:t> </a:t>
            </a:r>
            <a:r>
              <a:rPr lang="en-IN" b="0" i="0" dirty="0"/>
              <a:t>owning 10 shares at the time of the 10% stock dividend, you would receive an 11</a:t>
            </a:r>
            <a:r>
              <a:rPr lang="en-IN" b="0" i="0" baseline="30000" dirty="0"/>
              <a:t>th</a:t>
            </a:r>
            <a:r>
              <a:rPr lang="en-IN" b="0" i="0" baseline="0" dirty="0"/>
              <a:t> </a:t>
            </a:r>
            <a:r>
              <a:rPr lang="en-IN" b="0" i="0" dirty="0"/>
              <a:t>share. Since each is worth $12, would you benefit by $12 when you receive the additional</a:t>
            </a:r>
            <a:r>
              <a:rPr lang="en-IN" b="0" i="0" baseline="0" dirty="0"/>
              <a:t> </a:t>
            </a:r>
            <a:r>
              <a:rPr lang="en-IN" b="0" i="0" dirty="0"/>
              <a:t>share from Craft? Of course not. If the value of each share were to remain $12 when the</a:t>
            </a:r>
            <a:r>
              <a:rPr lang="en-IN" b="0" i="0" baseline="0" dirty="0"/>
              <a:t> </a:t>
            </a:r>
            <a:r>
              <a:rPr lang="en-IN" b="0" i="0" dirty="0"/>
              <a:t>10 million new shares are distributed, the total market value of the company would grow by</a:t>
            </a:r>
            <a:r>
              <a:rPr lang="en-IN" b="0" i="0" baseline="0" dirty="0"/>
              <a:t> </a:t>
            </a:r>
            <a:r>
              <a:rPr lang="en-IN" b="0" i="0" dirty="0"/>
              <a:t>$120 million (10 million shares × $12 per share). </a:t>
            </a:r>
          </a:p>
          <a:p>
            <a:pPr algn="l"/>
            <a:endParaRPr lang="en-IN" b="0" i="0" dirty="0"/>
          </a:p>
          <a:p>
            <a:pPr algn="l"/>
            <a:r>
              <a:rPr lang="en-IN" b="0" i="0" dirty="0"/>
              <a:t>A corporation cannot increase its market value simply by distributing additional</a:t>
            </a:r>
            <a:r>
              <a:rPr lang="en-IN" b="0" i="0" baseline="0" dirty="0"/>
              <a:t> </a:t>
            </a:r>
            <a:r>
              <a:rPr lang="en-IN" b="0" i="0" dirty="0"/>
              <a:t>stock certificates. Because all shareholders receive the same percentage increase in their</a:t>
            </a:r>
            <a:r>
              <a:rPr lang="en-IN" b="0" i="0" baseline="0" dirty="0"/>
              <a:t> </a:t>
            </a:r>
            <a:r>
              <a:rPr lang="en-IN" b="0" i="0" dirty="0"/>
              <a:t>respective holdings, you, and all other shareholders, still would own the same percentage</a:t>
            </a:r>
            <a:r>
              <a:rPr lang="en-IN" b="0" i="0" baseline="0" dirty="0"/>
              <a:t> </a:t>
            </a:r>
            <a:r>
              <a:rPr lang="en-IN" b="0" i="0" dirty="0"/>
              <a:t>of the company as before the distribution. Accordingly, the per share value of your</a:t>
            </a:r>
            <a:r>
              <a:rPr lang="en-IN" b="0" i="0" baseline="0" dirty="0"/>
              <a:t> </a:t>
            </a:r>
            <a:r>
              <a:rPr lang="en-IN" b="0" i="0" dirty="0"/>
              <a:t>shares should decline from $12 to $10.91 so that your 11 shares would be worth $120—precisely what your 10 shares were worth prior to the stock dividend. You might compare</a:t>
            </a:r>
            <a:r>
              <a:rPr lang="en-IN" b="0" i="0" baseline="0" dirty="0"/>
              <a:t> </a:t>
            </a:r>
            <a:r>
              <a:rPr lang="en-IN" b="0" i="0" dirty="0"/>
              <a:t>Craft Industries to a pizza. Cutting the pizza into 16 slices instead of 12 doesn’t</a:t>
            </a:r>
            <a:r>
              <a:rPr lang="en-IN" b="0" i="0" baseline="0" dirty="0"/>
              <a:t> </a:t>
            </a:r>
            <a:r>
              <a:rPr lang="en-IN" b="0" i="0" dirty="0"/>
              <a:t>create more to eat; you still have the same pizza, just a higher number of smaller slices.</a:t>
            </a:r>
            <a:r>
              <a:rPr lang="en-IN" b="0" i="0" baseline="0" dirty="0"/>
              <a:t> </a:t>
            </a:r>
            <a:r>
              <a:rPr lang="en-IN" b="0" i="0" dirty="0"/>
              <a:t>Any failure of the stock price to actually adjust in proportion to the additional shares</a:t>
            </a:r>
            <a:r>
              <a:rPr lang="en-IN" b="0" i="0" baseline="0" dirty="0"/>
              <a:t> </a:t>
            </a:r>
            <a:r>
              <a:rPr lang="en-IN" b="0" i="0" dirty="0"/>
              <a:t>issued probably would be due to information other than the distribution reaching shareholders</a:t>
            </a:r>
            <a:r>
              <a:rPr lang="en-IN" b="0" i="0" baseline="0" dirty="0"/>
              <a:t> </a:t>
            </a:r>
            <a:r>
              <a:rPr lang="en-IN" b="0" i="0" dirty="0"/>
              <a:t>at the same time.</a:t>
            </a:r>
          </a:p>
          <a:p>
            <a:endParaRPr lang="en-US" b="0" i="0" u="none" strike="noStrike" kern="1200" baseline="0" dirty="0">
              <a:solidFill>
                <a:schemeClr val="tx1"/>
              </a:solidFill>
            </a:endParaRPr>
          </a:p>
          <a:p>
            <a:r>
              <a:rPr lang="en-US" b="0" i="0" u="none" strike="noStrike" kern="1200" baseline="0" dirty="0">
                <a:solidFill>
                  <a:schemeClr val="tx1"/>
                </a:solidFill>
              </a:rPr>
              <a:t>Early rule-makers felt that per share market </a:t>
            </a:r>
            <a:r>
              <a:rPr lang="en-IN" b="0" i="0" u="none" strike="noStrike" kern="1200" baseline="0" dirty="0">
                <a:solidFill>
                  <a:schemeClr val="tx1"/>
                </a:solidFill>
              </a:rPr>
              <a:t>prices do not adjust in </a:t>
            </a:r>
            <a:r>
              <a:rPr lang="en-US" b="0" i="0" u="none" strike="noStrike" kern="1200" baseline="0" dirty="0">
                <a:solidFill>
                  <a:schemeClr val="tx1"/>
                </a:solidFill>
              </a:rPr>
              <a:t>response to an increase </a:t>
            </a:r>
            <a:r>
              <a:rPr lang="en-IN" b="0" i="0" u="none" strike="noStrike" kern="1200" baseline="0" dirty="0">
                <a:solidFill>
                  <a:schemeClr val="tx1"/>
                </a:solidFill>
              </a:rPr>
              <a:t>in the number of shares.</a:t>
            </a:r>
          </a:p>
          <a:p>
            <a:endParaRPr lang="en-IN" b="0" i="0" u="none" strike="noStrike" kern="1200" baseline="0" dirty="0">
              <a:solidFill>
                <a:schemeClr val="tx1"/>
              </a:solidFill>
            </a:endParaRPr>
          </a:p>
          <a:p>
            <a:r>
              <a:rPr lang="en-IN" b="0" i="0" u="none" strike="noStrike" kern="1200" baseline="0" dirty="0">
                <a:solidFill>
                  <a:schemeClr val="tx1"/>
                </a:solidFill>
              </a:rPr>
              <a:t>Then, what justification is there for recording the additional shares at market value? In 1941 (and reaffirmed in 1953), accounting rule-makers felt that many shareholders are deceived by small stock dividends, believing they benefit by the market value of their additional shares. Furthermore they erroneously felt that these individual beliefs are collectively reflected in the stock market by per share prices that remain unchanged by stock dividends. Consequently, their prescribed accounting treatment is to reduce retained earnings by the same amount as if cash dividends were paid equal to the market value of the shares issued.</a:t>
            </a:r>
          </a:p>
          <a:p>
            <a:endParaRPr lang="en-IN" b="0" i="0" u="none" strike="noStrike" kern="1200" baseline="0" dirty="0">
              <a:solidFill>
                <a:schemeClr val="tx1"/>
              </a:solidFill>
            </a:endParaRPr>
          </a:p>
          <a:p>
            <a:r>
              <a:rPr lang="en-IN" b="0" i="0" u="none" strike="noStrike" kern="1200" baseline="0" dirty="0">
                <a:solidFill>
                  <a:schemeClr val="tx1"/>
                </a:solidFill>
              </a:rPr>
              <a:t>This obsolete reasoning is inconsistent with our earlier conclusion that the market price per share will decline in approximate proportion to the increase in the number of shares distributed. Our intuitive conclusion is supported also by formal research.</a:t>
            </a:r>
          </a:p>
          <a:p>
            <a:endParaRPr lang="en-IN" b="0" i="0" u="none" strike="noStrike" kern="1200" baseline="0" dirty="0">
              <a:solidFill>
                <a:schemeClr val="tx1"/>
              </a:solidFill>
            </a:endParaRPr>
          </a:p>
          <a:p>
            <a:r>
              <a:rPr lang="en-IN" b="0" i="0" u="none" strike="noStrike" kern="1200" baseline="0" dirty="0">
                <a:solidFill>
                  <a:schemeClr val="tx1"/>
                </a:solidFill>
              </a:rPr>
              <a:t>Besides being based on fallacious reasoning, accounting for stock dividends by artificially reclassifying “earned” capital as “invested” capital conflicts with the reporting objective of reporting shareholders’ equity by source. Despite these limitations, this outdated </a:t>
            </a:r>
            <a:r>
              <a:rPr lang="en-US" b="0" i="0" u="none" strike="noStrike" kern="1200" baseline="0" dirty="0">
                <a:solidFill>
                  <a:schemeClr val="tx1"/>
                </a:solidFill>
              </a:rPr>
              <a:t>accounting standard still applies</a:t>
            </a:r>
            <a:r>
              <a:rPr lang="en-US" sz="1200" b="0" i="0" u="none" strike="noStrike" kern="1200" baseline="0" dirty="0">
                <a:solidFill>
                  <a:schemeClr val="tx1"/>
                </a:solidFill>
                <a:latin typeface="+mn-lt"/>
                <a:ea typeface="+mn-ea"/>
                <a:cs typeface="+mn-cs"/>
              </a:rPr>
              <a:t>.</a:t>
            </a:r>
            <a:endParaRPr lang="en-IN" sz="1200" b="0" i="0" u="none" strike="noStrike" kern="1200" baseline="0" dirty="0">
              <a:solidFill>
                <a:schemeClr val="tx1"/>
              </a:solidFill>
              <a:latin typeface="+mn-lt"/>
              <a:ea typeface="+mn-ea"/>
              <a:cs typeface="+mn-cs"/>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63</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a:solidFill>
                  <a:schemeClr val="tx1"/>
                </a:solidFill>
                <a:latin typeface="+mn-lt"/>
                <a:ea typeface="+mn-ea"/>
                <a:cs typeface="+mn-cs"/>
              </a:rPr>
              <a:t>Since neither the corporation nor its shareholders apparently benefits from stock dividends, why do companies declare them? Occasionally, a company tries to give shareholders the illusion that they are receiving a real dividend.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Another reason is merely to enable the corporation to take advantage of the accepted accounting practice of capitalizing retained earnings. Specifically, a company might wish to reduce an existing balance in retained earnings—otherwise available for </a:t>
            </a:r>
            <a:r>
              <a:rPr lang="en-US" sz="1200" b="0" i="1" u="none" strike="noStrike" kern="1200" baseline="0" dirty="0">
                <a:solidFill>
                  <a:schemeClr val="tx1"/>
                </a:solidFill>
                <a:latin typeface="+mn-lt"/>
                <a:ea typeface="+mn-ea"/>
                <a:cs typeface="+mn-cs"/>
              </a:rPr>
              <a:t>cash </a:t>
            </a:r>
            <a:r>
              <a:rPr lang="en-US" sz="1200" b="0" i="0" u="none" strike="noStrike" kern="1200" baseline="0" dirty="0">
                <a:solidFill>
                  <a:schemeClr val="tx1"/>
                </a:solidFill>
                <a:latin typeface="+mn-lt"/>
                <a:ea typeface="+mn-ea"/>
                <a:cs typeface="+mn-cs"/>
              </a:rPr>
              <a:t>dividends— so it can reinvest the assets represented by that balance. </a:t>
            </a:r>
            <a:endParaRPr lang="en-IN" b="0" i="0" dirty="0">
              <a:latin typeface="Calibri" pitchFamily="34" charset="0"/>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64</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baseline="0" dirty="0">
                <a:solidFill>
                  <a:schemeClr val="tx1"/>
                </a:solidFill>
                <a:latin typeface="+mn-lt"/>
                <a:ea typeface="+mn-ea"/>
                <a:cs typeface="+mn-cs"/>
              </a:rPr>
              <a:t>A frequent reason for issuing a stock dividend is actually to induce the per share market price decline that follows. For instance, after a company declares a 100% stock dividend on 100 million shares of common stock, with a per share market price of $12, it then has 200 million shares, each with an approximate market value of $6. The motivation for reducing the per share market price is to increase the </a:t>
            </a:r>
            <a:r>
              <a:rPr lang="en-US" sz="1200" i="0" kern="1200" baseline="0" dirty="0">
                <a:solidFill>
                  <a:schemeClr val="tx1"/>
                </a:solidFill>
                <a:latin typeface="+mn-lt"/>
                <a:ea typeface="+mn-ea"/>
                <a:cs typeface="+mn-cs"/>
              </a:rPr>
              <a:t>stock’s marketability by making it attractive to a larger number of potential investors.</a:t>
            </a:r>
          </a:p>
          <a:p>
            <a:endParaRPr lang="en-US" sz="1200" b="0" i="0" kern="1200" baseline="0" dirty="0">
              <a:solidFill>
                <a:schemeClr val="tx1"/>
              </a:solidFill>
              <a:latin typeface="+mn-lt"/>
              <a:ea typeface="+mn-ea"/>
              <a:cs typeface="+mn-cs"/>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65</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b="0" i="0" dirty="0">
                <a:latin typeface="Calibri" pitchFamily="34" charset="0"/>
              </a:rPr>
              <a:t>A</a:t>
            </a:r>
            <a:r>
              <a:rPr lang="en-IN" b="0" i="0" baseline="0" dirty="0">
                <a:latin typeface="Calibri" pitchFamily="34" charset="0"/>
              </a:rPr>
              <a:t> large stock dividend is known as a stock split. A stock distribution of 25% or higher can be accounted for in one of two ways: </a:t>
            </a:r>
          </a:p>
          <a:p>
            <a:pPr marL="228600" indent="-228600">
              <a:buFont typeface="+mj-lt"/>
              <a:buAutoNum type="arabicPeriod"/>
            </a:pPr>
            <a:r>
              <a:rPr lang="en-IN" dirty="0">
                <a:latin typeface="Calibri" pitchFamily="34" charset="0"/>
              </a:rPr>
              <a:t>A</a:t>
            </a:r>
            <a:r>
              <a:rPr lang="en-IN" b="0" i="0" baseline="0" dirty="0">
                <a:latin typeface="Calibri" pitchFamily="34" charset="0"/>
              </a:rPr>
              <a:t>s a “large” stock dividend</a:t>
            </a:r>
          </a:p>
          <a:p>
            <a:pPr marL="228600" indent="-228600">
              <a:buFont typeface="+mj-lt"/>
              <a:buAutoNum type="arabicPeriod"/>
            </a:pPr>
            <a:r>
              <a:rPr lang="en-IN" dirty="0">
                <a:latin typeface="Calibri" pitchFamily="34" charset="0"/>
              </a:rPr>
              <a:t>A</a:t>
            </a:r>
            <a:r>
              <a:rPr lang="en-IN" b="0" i="0" baseline="0" dirty="0">
                <a:latin typeface="Calibri" pitchFamily="34" charset="0"/>
              </a:rPr>
              <a:t>s a stock split </a:t>
            </a:r>
          </a:p>
          <a:p>
            <a:pPr marL="0" indent="0">
              <a:buNone/>
            </a:pPr>
            <a:r>
              <a:rPr lang="en-IN" b="0" i="0" baseline="0" dirty="0">
                <a:latin typeface="Calibri" pitchFamily="34" charset="0"/>
              </a:rPr>
              <a:t>Thus, a 100% stock dividend could be labeled a 2-for-1 stock split and accounted for as such. Conceptually, the proper accounting treatment of a stock distribution is to make no journal entry. This, in fact, is the prescribed accounting treatment for a stock split. </a:t>
            </a:r>
          </a:p>
          <a:p>
            <a:pPr marL="0" indent="0">
              <a:buNone/>
            </a:pPr>
            <a:endParaRPr lang="en-IN" b="0" i="0" baseline="0" dirty="0">
              <a:latin typeface="Calibri" pitchFamily="34" charset="0"/>
            </a:endParaRPr>
          </a:p>
          <a:p>
            <a:pPr marL="0" indent="0">
              <a:buNone/>
            </a:pPr>
            <a:r>
              <a:rPr lang="en-IN" b="0" i="0" dirty="0">
                <a:latin typeface="Calibri" pitchFamily="34" charset="0"/>
              </a:rPr>
              <a:t>Since the same common stock account balance (total</a:t>
            </a:r>
            <a:r>
              <a:rPr lang="en-IN" b="0" i="0" baseline="0" dirty="0">
                <a:latin typeface="Calibri" pitchFamily="34" charset="0"/>
              </a:rPr>
              <a:t> </a:t>
            </a:r>
            <a:r>
              <a:rPr lang="en-IN" b="0" i="0" dirty="0">
                <a:latin typeface="Calibri" pitchFamily="34" charset="0"/>
              </a:rPr>
              <a:t>par) represents twice as many shares in a 2-for-1 stock</a:t>
            </a:r>
            <a:r>
              <a:rPr lang="en-IN" b="0" i="0" baseline="0" dirty="0">
                <a:latin typeface="Calibri" pitchFamily="34" charset="0"/>
              </a:rPr>
              <a:t> </a:t>
            </a:r>
            <a:r>
              <a:rPr lang="en-IN" b="0" i="0" dirty="0">
                <a:latin typeface="Calibri" pitchFamily="34" charset="0"/>
              </a:rPr>
              <a:t>split, the par value per share will be reduced by one-half. In the previous</a:t>
            </a:r>
            <a:r>
              <a:rPr lang="en-IN" b="0" i="0" baseline="0" dirty="0">
                <a:latin typeface="Calibri" pitchFamily="34" charset="0"/>
              </a:rPr>
              <a:t> example, i</a:t>
            </a:r>
            <a:r>
              <a:rPr lang="en-IN" b="0" i="0" dirty="0">
                <a:latin typeface="Calibri" pitchFamily="34" charset="0"/>
              </a:rPr>
              <a:t>f the</a:t>
            </a:r>
            <a:r>
              <a:rPr lang="en-IN" b="0" i="0" baseline="0" dirty="0">
                <a:latin typeface="Calibri" pitchFamily="34" charset="0"/>
              </a:rPr>
              <a:t> </a:t>
            </a:r>
            <a:r>
              <a:rPr lang="en-IN" b="0" i="0" dirty="0">
                <a:latin typeface="Calibri" pitchFamily="34" charset="0"/>
              </a:rPr>
              <a:t>par were $1 per share before the stock distribution, then after the 2-for-1 stock split, the par</a:t>
            </a:r>
            <a:r>
              <a:rPr lang="en-IN" b="0" i="0" baseline="0" dirty="0">
                <a:latin typeface="Calibri" pitchFamily="34" charset="0"/>
              </a:rPr>
              <a:t> </a:t>
            </a:r>
            <a:r>
              <a:rPr lang="en-IN" b="0" i="0" dirty="0">
                <a:latin typeface="Calibri" pitchFamily="34" charset="0"/>
              </a:rPr>
              <a:t>would be $0.50 per share.</a:t>
            </a:r>
          </a:p>
          <a:p>
            <a:pPr marL="0" indent="0">
              <a:buNone/>
            </a:pPr>
            <a:endParaRPr lang="en-IN" b="0" i="0" dirty="0">
              <a:latin typeface="Calibri" pitchFamily="34" charset="0"/>
            </a:endParaRPr>
          </a:p>
          <a:p>
            <a:pPr marL="0" indent="0">
              <a:buNone/>
            </a:pPr>
            <a:r>
              <a:rPr lang="en-IN" b="0" i="0" dirty="0">
                <a:latin typeface="Calibri" pitchFamily="34" charset="0"/>
              </a:rPr>
              <a:t>As you might expect, having the par value per share change in this way is cumbersome</a:t>
            </a:r>
            <a:r>
              <a:rPr lang="en-IN" b="0" i="0" baseline="0" dirty="0">
                <a:latin typeface="Calibri" pitchFamily="34" charset="0"/>
              </a:rPr>
              <a:t> </a:t>
            </a:r>
            <a:r>
              <a:rPr lang="en-IN" b="0" i="0" dirty="0">
                <a:latin typeface="Calibri" pitchFamily="34" charset="0"/>
              </a:rPr>
              <a:t>and expensive. All records, printed or electronic, that refer to the previous amount must be</a:t>
            </a:r>
            <a:r>
              <a:rPr lang="en-IN" b="0" i="0" baseline="0" dirty="0">
                <a:latin typeface="Calibri" pitchFamily="34" charset="0"/>
              </a:rPr>
              <a:t> </a:t>
            </a:r>
            <a:r>
              <a:rPr lang="en-IN" b="0" i="0" dirty="0">
                <a:latin typeface="Calibri" pitchFamily="34" charset="0"/>
              </a:rPr>
              <a:t>changed to reflect the new amount. The practical solution is to account for the large stock</a:t>
            </a:r>
            <a:r>
              <a:rPr lang="en-IN" b="0" i="0" baseline="0" dirty="0">
                <a:latin typeface="Calibri" pitchFamily="34" charset="0"/>
              </a:rPr>
              <a:t> </a:t>
            </a:r>
            <a:r>
              <a:rPr lang="en-IN" b="0" i="0" dirty="0">
                <a:latin typeface="Calibri" pitchFamily="34" charset="0"/>
              </a:rPr>
              <a:t>distribution as a stock dividend rather than a stock split.</a:t>
            </a:r>
          </a:p>
          <a:p>
            <a:endParaRPr lang="en-IN" b="0" i="0" dirty="0">
              <a:latin typeface="Calibri" pitchFamily="34" charset="0"/>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66</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b="0" i="0" dirty="0">
                <a:latin typeface="Calibri" pitchFamily="34" charset="0"/>
              </a:rPr>
              <a:t>Illustration 18–16 Stock Split Effected</a:t>
            </a:r>
            <a:r>
              <a:rPr lang="en-IN" b="0" i="0" baseline="0" dirty="0">
                <a:latin typeface="Calibri" pitchFamily="34" charset="0"/>
              </a:rPr>
              <a:t> in the Form of a Stock Dividend</a:t>
            </a:r>
            <a:endParaRPr lang="en-IN" b="0" i="0" dirty="0">
              <a:latin typeface="Calibri" pitchFamily="34" charset="0"/>
            </a:endParaRPr>
          </a:p>
          <a:p>
            <a:endParaRPr lang="en-IN" b="0" i="0" dirty="0">
              <a:latin typeface="Calibri" pitchFamily="34" charset="0"/>
            </a:endParaRPr>
          </a:p>
          <a:p>
            <a:r>
              <a:rPr lang="en-US" sz="1200" b="0" i="0" u="none" strike="noStrike" kern="1200" baseline="0" dirty="0">
                <a:solidFill>
                  <a:schemeClr val="tx1"/>
                </a:solidFill>
                <a:latin typeface="+mn-lt"/>
                <a:ea typeface="+mn-ea"/>
                <a:cs typeface="+mn-cs"/>
              </a:rPr>
              <a:t>To avoid changing the per share par value of the shares, the stock distribution is referred to as a </a:t>
            </a:r>
            <a:r>
              <a:rPr lang="en-US" sz="1200" b="0" i="1" u="none" strike="noStrike" kern="1200" baseline="0" dirty="0">
                <a:solidFill>
                  <a:schemeClr val="tx1"/>
                </a:solidFill>
                <a:latin typeface="+mn-lt"/>
                <a:ea typeface="+mn-ea"/>
                <a:cs typeface="+mn-cs"/>
              </a:rPr>
              <a:t>stock split effected in the form of a stock dividend, </a:t>
            </a:r>
            <a:r>
              <a:rPr lang="en-US" sz="1200" b="0" i="0" u="none" strike="noStrike" kern="1200" baseline="0" dirty="0">
                <a:solidFill>
                  <a:schemeClr val="tx1"/>
                </a:solidFill>
                <a:latin typeface="+mn-lt"/>
                <a:ea typeface="+mn-ea"/>
                <a:cs typeface="+mn-cs"/>
              </a:rPr>
              <a:t>or simply a </a:t>
            </a:r>
            <a:r>
              <a:rPr lang="en-US" sz="1200" b="0" i="1" u="none" strike="noStrike" kern="1200" baseline="0" dirty="0">
                <a:solidFill>
                  <a:schemeClr val="tx1"/>
                </a:solidFill>
                <a:latin typeface="+mn-lt"/>
                <a:ea typeface="+mn-ea"/>
                <a:cs typeface="+mn-cs"/>
              </a:rPr>
              <a:t>stock dividend. </a:t>
            </a:r>
            <a:r>
              <a:rPr lang="en-US" sz="1200" b="0" i="0" u="none" strike="noStrike" kern="1200" baseline="0" dirty="0">
                <a:solidFill>
                  <a:schemeClr val="tx1"/>
                </a:solidFill>
                <a:latin typeface="+mn-lt"/>
                <a:ea typeface="+mn-ea"/>
                <a:cs typeface="+mn-cs"/>
              </a:rPr>
              <a:t>In that case, a journal entry increases the common stock account by the par value of the additional shares. Instead of reducing retained earnings in these instances, most companies reduce (debit) paid-in capital—excess of par to offset the credit to common stock. </a:t>
            </a:r>
          </a:p>
          <a:p>
            <a:endParaRPr lang="en-US" sz="1200" b="0" i="0" u="none" strike="noStrike" kern="1200" baseline="0" dirty="0">
              <a:solidFill>
                <a:schemeClr val="tx1"/>
              </a:solidFill>
              <a:latin typeface="+mn-lt"/>
              <a:ea typeface="+mn-ea"/>
              <a:cs typeface="+mn-cs"/>
            </a:endParaRPr>
          </a:p>
          <a:p>
            <a:r>
              <a:rPr lang="en-IN" b="0" i="0" dirty="0">
                <a:latin typeface="Calibri" pitchFamily="34" charset="0"/>
              </a:rPr>
              <a:t>Notice that this entry does not reclassify earned capital as invested capital. Some companies,</a:t>
            </a:r>
            <a:r>
              <a:rPr lang="en-IN" b="0" i="0" baseline="0" dirty="0">
                <a:latin typeface="Calibri" pitchFamily="34" charset="0"/>
              </a:rPr>
              <a:t> </a:t>
            </a:r>
            <a:r>
              <a:rPr lang="en-IN" b="0" i="0" dirty="0">
                <a:latin typeface="Calibri" pitchFamily="34" charset="0"/>
              </a:rPr>
              <a:t>though, choose to debit retained earnings instead.</a:t>
            </a: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67</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b="0" i="0" dirty="0"/>
              <a:t>Illustration 18–17 Stock</a:t>
            </a:r>
            <a:r>
              <a:rPr lang="en-IN" b="0" i="0" baseline="0" dirty="0"/>
              <a:t> Split Disclosure—Netflix</a:t>
            </a:r>
            <a:endParaRPr lang="en-IN" b="0" i="0" dirty="0"/>
          </a:p>
          <a:p>
            <a:endParaRPr lang="en-IN" b="0" i="0" dirty="0"/>
          </a:p>
          <a:p>
            <a:r>
              <a:rPr lang="en-IN" b="0" i="0" dirty="0"/>
              <a:t>Netflix described a stock split in its disclosure notes as shown here</a:t>
            </a:r>
            <a:r>
              <a:rPr lang="en-IN" b="0" i="0" baseline="0" dirty="0"/>
              <a:t>.</a:t>
            </a:r>
          </a:p>
          <a:p>
            <a:endParaRPr lang="en-IN" b="0" i="0" baseline="0" dirty="0"/>
          </a:p>
          <a:p>
            <a:r>
              <a:rPr lang="en-US" b="0" i="0" u="none" strike="noStrike" kern="1200" baseline="0" dirty="0">
                <a:solidFill>
                  <a:schemeClr val="tx1"/>
                </a:solidFill>
              </a:rPr>
              <a:t>In 2015, Netflix distributed a rare 7-for-1 stock split that dropped the price of Netflix shares from about $700 all the way down to about $100. </a:t>
            </a:r>
            <a:endParaRPr lang="en-IN" b="0" i="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68</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a:solidFill>
                  <a:schemeClr val="tx1"/>
                </a:solidFill>
                <a:latin typeface="+mn-lt"/>
                <a:ea typeface="+mn-ea"/>
                <a:cs typeface="+mn-cs"/>
              </a:rPr>
              <a:t>A </a:t>
            </a:r>
            <a:r>
              <a:rPr lang="en-US" sz="1200" b="1" i="0" u="none" strike="noStrike" kern="1200" baseline="0" dirty="0">
                <a:solidFill>
                  <a:schemeClr val="tx1"/>
                </a:solidFill>
                <a:latin typeface="+mn-lt"/>
                <a:ea typeface="+mn-ea"/>
                <a:cs typeface="+mn-cs"/>
              </a:rPr>
              <a:t>reverse stock split </a:t>
            </a:r>
            <a:r>
              <a:rPr lang="en-US" sz="1200" b="0" i="0" u="none" strike="noStrike" kern="1200" baseline="0" dirty="0">
                <a:solidFill>
                  <a:schemeClr val="tx1"/>
                </a:solidFill>
                <a:latin typeface="+mn-lt"/>
                <a:ea typeface="+mn-ea"/>
                <a:cs typeface="+mn-cs"/>
              </a:rPr>
              <a:t>occurs when a company decreases, rather than increases, its outstanding shares. After a 1-for-4 reverse stock split, for example, 100 million shares, $1 par per share, would become 25 million shares, $4 par per share. No journal entry is necessary. Of course the market price per share theoretically would quadruple, which usually is the motivation for declaring a reverse stock split. Companies that reverse split their shares frequently are struggling companies trying to accomplish with the split what the market has been unwilling to do—increase the stock price. Often this is to prevent the stock’s price from becoming so low that it is delisted from a market exchange. Reverse splits are not unusual occurrences, particularly during stock market downturns. In 2017, </a:t>
            </a:r>
            <a:r>
              <a:rPr lang="en-US" sz="1200" b="1" i="0" u="none" strike="noStrike" kern="1200" baseline="0" dirty="0">
                <a:solidFill>
                  <a:schemeClr val="tx1"/>
                </a:solidFill>
                <a:latin typeface="+mn-lt"/>
                <a:ea typeface="+mn-ea"/>
                <a:cs typeface="+mn-cs"/>
              </a:rPr>
              <a:t>Xerox Corporation </a:t>
            </a:r>
            <a:r>
              <a:rPr lang="en-US" sz="1200" b="0" i="0" u="none" strike="noStrike" kern="1200" baseline="0" dirty="0">
                <a:solidFill>
                  <a:schemeClr val="tx1"/>
                </a:solidFill>
                <a:latin typeface="+mn-lt"/>
                <a:ea typeface="+mn-ea"/>
                <a:cs typeface="+mn-cs"/>
              </a:rPr>
              <a:t>declared a 1-for-4 reverse split. </a:t>
            </a:r>
            <a:endParaRPr lang="en-IN" b="0" i="0" dirty="0">
              <a:latin typeface="Calibri" pitchFamily="34" charset="0"/>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69</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a:solidFill>
                  <a:schemeClr val="tx1"/>
                </a:solidFill>
                <a:latin typeface="+mn-lt"/>
                <a:ea typeface="+mn-ea"/>
                <a:cs typeface="+mn-cs"/>
              </a:rPr>
              <a:t>Paid-in capital consists primarily of amounts invested by shareholders when they purchase shares of stock from the corporation or arise from the company buying back some of those shares or from share-based compensation activities.</a:t>
            </a:r>
          </a:p>
          <a:p>
            <a:pPr marL="0" indent="0">
              <a:buNone/>
            </a:pPr>
            <a:endParaRPr lang="en-US" sz="1200" b="0" dirty="0">
              <a:solidFill>
                <a:srgbClr val="622380"/>
              </a:solidFill>
            </a:endParaRPr>
          </a:p>
          <a:p>
            <a:pPr marL="0" indent="0">
              <a:buNone/>
            </a:pPr>
            <a:r>
              <a:rPr lang="en-US" sz="1200" b="0" dirty="0"/>
              <a:t>Retained earnings</a:t>
            </a:r>
            <a:r>
              <a:rPr lang="en-US" sz="1200" b="0" baseline="0" dirty="0"/>
              <a:t> </a:t>
            </a:r>
            <a:r>
              <a:rPr lang="en-US" sz="1200" b="0" dirty="0"/>
              <a:t>is accumulated on behalf</a:t>
            </a:r>
            <a:r>
              <a:rPr lang="en-US" sz="1200" b="0" baseline="0" dirty="0"/>
              <a:t> of shareholders and reported as a single amount.</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Treasury stock indicates that some of the shares previously sold were bought back by the corporation from shareholders.</a:t>
            </a:r>
            <a:endParaRPr lang="en-IN" sz="120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7</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a:solidFill>
                  <a:schemeClr val="tx1"/>
                </a:solidFill>
                <a:latin typeface="+mn-lt"/>
                <a:ea typeface="+mn-ea"/>
                <a:cs typeface="+mn-cs"/>
              </a:rPr>
              <a:t>Typically, a stock dividend or stock split results in some shareholders being entitled to fractions of whole shares. For example, if a company declares a 25% stock dividend, or equivalently a 5-for-4 stock split, a shareholder owning 10 shares would be entitled to 2 1/2 shares. Another shareholder with 15 shares would be entitled to 3 3/4 shares.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Cash payments usually are made to shareholders for </a:t>
            </a:r>
            <a:r>
              <a:rPr lang="en-US" sz="1200" b="0" i="1" u="none" strike="noStrike" kern="1200" baseline="0" dirty="0">
                <a:solidFill>
                  <a:schemeClr val="tx1"/>
                </a:solidFill>
                <a:latin typeface="+mn-lt"/>
                <a:ea typeface="+mn-ea"/>
                <a:cs typeface="+mn-cs"/>
              </a:rPr>
              <a:t>fractional </a:t>
            </a:r>
            <a:r>
              <a:rPr lang="en-US" sz="1200" b="0" i="0" u="none" strike="noStrike" kern="1200" baseline="0" dirty="0">
                <a:solidFill>
                  <a:schemeClr val="tx1"/>
                </a:solidFill>
                <a:latin typeface="+mn-lt"/>
                <a:ea typeface="+mn-ea"/>
                <a:cs typeface="+mn-cs"/>
              </a:rPr>
              <a:t>shares and are called “cash in lieu of payments.” In the situation described above, for instance, if the market price at declaration is $12 per share, the shareholder with 15 shares would receive 3 additional shares and $9 in cash ($12 × 3/4). </a:t>
            </a:r>
            <a:endParaRPr lang="en-IN" b="0" i="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70</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71</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indent="0">
              <a:buNone/>
              <a:tabLst>
                <a:tab pos="571500" algn="l"/>
                <a:tab pos="2743200" algn="dec"/>
                <a:tab pos="5943600" algn="dec"/>
                <a:tab pos="6858000" algn="dec"/>
              </a:tabLst>
            </a:pPr>
            <a:r>
              <a:rPr lang="en-US" dirty="0">
                <a:latin typeface="+mn-lt"/>
              </a:rPr>
              <a:t>The correct answer is </a:t>
            </a:r>
            <a:r>
              <a:rPr lang="en-US" i="1" dirty="0">
                <a:latin typeface="+mn-lt"/>
              </a:rPr>
              <a:t>d</a:t>
            </a:r>
            <a:r>
              <a:rPr lang="en-US" dirty="0">
                <a:latin typeface="+mn-lt"/>
              </a:rPr>
              <a:t>:</a:t>
            </a:r>
          </a:p>
          <a:p>
            <a:pPr marL="0" indent="0">
              <a:buNone/>
              <a:tabLst>
                <a:tab pos="571500" algn="l"/>
                <a:tab pos="2743200" algn="dec"/>
                <a:tab pos="5943600" algn="dec"/>
                <a:tab pos="6858000" algn="dec"/>
              </a:tabLst>
            </a:pPr>
            <a:r>
              <a:rPr lang="en-US" dirty="0">
                <a:latin typeface="+mn-lt"/>
              </a:rPr>
              <a:t>RE (2020)	 300</a:t>
            </a:r>
          </a:p>
          <a:p>
            <a:pPr>
              <a:tabLst>
                <a:tab pos="571500" algn="l"/>
                <a:tab pos="2743200" algn="dec"/>
                <a:tab pos="5943600" algn="dec"/>
                <a:tab pos="6858000" algn="dec"/>
              </a:tabLst>
            </a:pPr>
            <a:r>
              <a:rPr lang="en-US" dirty="0">
                <a:latin typeface="+mn-lt"/>
              </a:rPr>
              <a:t>Net income	</a:t>
            </a:r>
            <a:r>
              <a:rPr lang="en-US" b="1" dirty="0">
                <a:solidFill>
                  <a:srgbClr val="C00000"/>
                </a:solidFill>
                <a:latin typeface="+mn-lt"/>
              </a:rPr>
              <a:t>?  </a:t>
            </a:r>
            <a:r>
              <a:rPr lang="en-US" b="1" dirty="0">
                <a:solidFill>
                  <a:srgbClr val="C00000"/>
                </a:solidFill>
                <a:latin typeface="+mn-lt"/>
                <a:sym typeface="Wingdings" panose="05000000000000000000" pitchFamily="2" charset="2"/>
              </a:rPr>
              <a:t></a:t>
            </a:r>
            <a:r>
              <a:rPr lang="en-US" b="1" dirty="0">
                <a:solidFill>
                  <a:srgbClr val="C00000"/>
                </a:solidFill>
                <a:latin typeface="+mn-lt"/>
              </a:rPr>
              <a:t> 89 </a:t>
            </a:r>
          </a:p>
          <a:p>
            <a:pPr>
              <a:tabLst>
                <a:tab pos="571500" algn="l"/>
                <a:tab pos="2743200" algn="dec"/>
                <a:tab pos="5943600" algn="dec"/>
                <a:tab pos="6858000" algn="dec"/>
              </a:tabLst>
            </a:pPr>
            <a:r>
              <a:rPr lang="en-US" dirty="0">
                <a:latin typeface="+mn-lt"/>
              </a:rPr>
              <a:t>Cash dividend	(45)</a:t>
            </a:r>
          </a:p>
          <a:p>
            <a:pPr>
              <a:tabLst>
                <a:tab pos="571500" algn="l"/>
                <a:tab pos="2743200" algn="dec"/>
                <a:tab pos="5943600" algn="dec"/>
                <a:tab pos="6858000" algn="dec"/>
              </a:tabLst>
            </a:pPr>
            <a:r>
              <a:rPr lang="en-US" dirty="0">
                <a:latin typeface="+mn-lt"/>
              </a:rPr>
              <a:t>Stock dividend	</a:t>
            </a:r>
            <a:r>
              <a:rPr lang="en-US" u="sng" dirty="0">
                <a:latin typeface="+mn-lt"/>
              </a:rPr>
              <a:t>  (30) </a:t>
            </a:r>
          </a:p>
          <a:p>
            <a:pPr>
              <a:tabLst>
                <a:tab pos="571500" algn="l"/>
                <a:tab pos="2743200" algn="dec"/>
                <a:tab pos="5943600" algn="dec"/>
                <a:tab pos="6858000" algn="dec"/>
              </a:tabLst>
            </a:pPr>
            <a:r>
              <a:rPr lang="en-US" dirty="0">
                <a:latin typeface="+mn-lt"/>
              </a:rPr>
              <a:t>RE (2021)	314</a:t>
            </a:r>
          </a:p>
          <a:p>
            <a:pPr>
              <a:tabLst>
                <a:tab pos="571500" algn="l"/>
                <a:tab pos="2743200" algn="dec"/>
                <a:tab pos="5943600" algn="dec"/>
                <a:tab pos="6858000" algn="dec"/>
              </a:tabLst>
            </a:pPr>
            <a:endParaRPr lang="en-US" dirty="0">
              <a:latin typeface="+mn-lt"/>
            </a:endParaRPr>
          </a:p>
          <a:p>
            <a:pPr marL="0" indent="0">
              <a:buNone/>
              <a:tabLst>
                <a:tab pos="342900" algn="l"/>
                <a:tab pos="3543300" algn="dec"/>
                <a:tab pos="3886200" algn="dec"/>
                <a:tab pos="5943600" algn="dec"/>
                <a:tab pos="6858000" algn="dec"/>
              </a:tabLst>
            </a:pPr>
            <a:r>
              <a:rPr lang="en-US" dirty="0">
                <a:latin typeface="+mn-lt"/>
              </a:rPr>
              <a:t>Retained earnings (total)	 30</a:t>
            </a:r>
          </a:p>
          <a:p>
            <a:pPr>
              <a:tabLst>
                <a:tab pos="342900" algn="l"/>
                <a:tab pos="3371850" algn="dec"/>
                <a:tab pos="3886200" algn="dec"/>
                <a:tab pos="5943600" algn="dec"/>
                <a:tab pos="6858000" algn="dec"/>
              </a:tabLst>
            </a:pPr>
            <a:r>
              <a:rPr lang="en-US" dirty="0">
                <a:latin typeface="+mn-lt"/>
              </a:rPr>
              <a:t>	Common stock ($306 − 300) 		6</a:t>
            </a:r>
          </a:p>
          <a:p>
            <a:pPr marL="0" indent="0">
              <a:buNone/>
              <a:tabLst>
                <a:tab pos="342900" algn="l"/>
                <a:tab pos="3371850" algn="dec"/>
                <a:tab pos="3886200" algn="dec"/>
                <a:tab pos="5943600" algn="dec"/>
                <a:tab pos="6858000" algn="dec"/>
              </a:tabLst>
            </a:pPr>
            <a:r>
              <a:rPr lang="en-US" dirty="0">
                <a:latin typeface="+mn-lt"/>
              </a:rPr>
              <a:t>	PIC ($174 − 150) 		24</a:t>
            </a:r>
          </a:p>
          <a:p>
            <a:pPr>
              <a:tabLst>
                <a:tab pos="571500" algn="l"/>
                <a:tab pos="2743200" algn="dec"/>
                <a:tab pos="5943600" algn="dec"/>
                <a:tab pos="6858000" algn="dec"/>
              </a:tabLst>
            </a:pPr>
            <a:endParaRPr lang="en-US" dirty="0">
              <a:latin typeface="+mn-lt"/>
            </a:endParaRPr>
          </a:p>
          <a:p>
            <a:pPr>
              <a:tabLst>
                <a:tab pos="571500" algn="l"/>
                <a:tab pos="2743200" algn="dec"/>
                <a:tab pos="5943600" algn="dec"/>
                <a:tab pos="6858000" algn="dec"/>
              </a:tabLst>
            </a:pPr>
            <a:endParaRPr lang="en-US" dirty="0">
              <a:latin typeface="+mn-lt"/>
            </a:endParaRPr>
          </a:p>
          <a:p>
            <a:pPr eaLnBrk="1" hangingPunct="1"/>
            <a:endParaRPr lang="en-US" altLang="en-US" dirty="0"/>
          </a:p>
        </p:txBody>
      </p:sp>
    </p:spTree>
    <p:extLst>
      <p:ext uri="{BB962C8B-B14F-4D97-AF65-F5344CB8AC3E}">
        <p14:creationId xmlns:p14="http://schemas.microsoft.com/office/powerpoint/2010/main" val="388324838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a:solidFill>
                  <a:schemeClr val="tx1"/>
                </a:solidFill>
                <a:latin typeface="+mn-lt"/>
                <a:ea typeface="+mn-ea"/>
                <a:cs typeface="+mn-cs"/>
              </a:rPr>
              <a:t>A firm undergoing financial difficulties, but with favorable future prospects, may use a </a:t>
            </a:r>
            <a:r>
              <a:rPr lang="en-US" sz="1200" b="1" i="0" u="none" strike="noStrike" kern="1200" baseline="0" dirty="0">
                <a:solidFill>
                  <a:schemeClr val="tx1"/>
                </a:solidFill>
                <a:latin typeface="+mn-lt"/>
                <a:ea typeface="+mn-ea"/>
                <a:cs typeface="+mn-cs"/>
              </a:rPr>
              <a:t>quasi reorganization </a:t>
            </a:r>
            <a:r>
              <a:rPr lang="en-US" sz="1200" b="0" i="0" u="none" strike="noStrike" kern="1200" baseline="0" dirty="0">
                <a:solidFill>
                  <a:schemeClr val="tx1"/>
                </a:solidFill>
                <a:latin typeface="+mn-lt"/>
                <a:ea typeface="+mn-ea"/>
                <a:cs typeface="+mn-cs"/>
              </a:rPr>
              <a:t>to write down inflated asset values and eliminate an accumulated deficit (debit balance in retained earnings). To effect the reorganization, these procedures are followed: </a:t>
            </a:r>
          </a:p>
          <a:p>
            <a:pPr marL="228600" indent="-228600">
              <a:buAutoNum type="arabicPeriod"/>
            </a:pPr>
            <a:r>
              <a:rPr lang="en-US" sz="1200" b="0" i="0" u="none" strike="noStrike" kern="1200" baseline="0" dirty="0">
                <a:solidFill>
                  <a:schemeClr val="tx1"/>
                </a:solidFill>
                <a:latin typeface="+mn-lt"/>
                <a:ea typeface="+mn-ea"/>
                <a:cs typeface="+mn-cs"/>
              </a:rPr>
              <a:t>The firm’s assets (and perhaps liabilities) are revalued (up or down) to reflect fair values, with corresponding credits or debits to retained earnings. This process typically increases the deficit. </a:t>
            </a:r>
          </a:p>
          <a:p>
            <a:pPr marL="228600" indent="-228600">
              <a:buAutoNum type="arabicPeriod"/>
            </a:pPr>
            <a:r>
              <a:rPr lang="en-US" sz="1200" b="0" i="0" u="none" strike="noStrike" kern="1200" baseline="0" dirty="0">
                <a:solidFill>
                  <a:schemeClr val="tx1"/>
                </a:solidFill>
                <a:latin typeface="+mn-lt"/>
                <a:ea typeface="+mn-ea"/>
                <a:cs typeface="+mn-cs"/>
              </a:rPr>
              <a:t>The debit balance in retained earnings (deficit) is eliminated against additional paid-in capital. If additional paid-in capital is not sufficient to absorb the entire deficit, a reduction in stock may be necessary (with an appropriate restating of the par amount per share). </a:t>
            </a:r>
          </a:p>
          <a:p>
            <a:pPr marL="228600" indent="-228600">
              <a:buAutoNum type="arabicPeriod"/>
            </a:pPr>
            <a:r>
              <a:rPr lang="en-US" sz="1200" b="0" i="0" u="none" strike="noStrike" kern="1200" baseline="0" dirty="0">
                <a:solidFill>
                  <a:schemeClr val="tx1"/>
                </a:solidFill>
                <a:latin typeface="+mn-lt"/>
                <a:ea typeface="+mn-ea"/>
                <a:cs typeface="+mn-cs"/>
              </a:rPr>
              <a:t>Retained earnings is dated. That is, disclosure is provided to indicate the date the deficit was eliminated and when the new accumulation of earnings began. </a:t>
            </a:r>
            <a:endParaRPr lang="en-IN" b="0" i="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72</a:t>
            </a:fld>
            <a:endParaRPr lang="en-IN" dirty="0">
              <a:cs typeface="Arial" charset="0"/>
            </a:endParaRPr>
          </a:p>
        </p:txBody>
      </p:sp>
    </p:spTree>
    <p:extLst>
      <p:ext uri="{BB962C8B-B14F-4D97-AF65-F5344CB8AC3E}">
        <p14:creationId xmlns:p14="http://schemas.microsoft.com/office/powerpoint/2010/main" val="76780765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a:solidFill>
                  <a:schemeClr val="tx1"/>
                </a:solidFill>
                <a:latin typeface="+mn-lt"/>
                <a:ea typeface="+mn-ea"/>
                <a:cs typeface="+mn-cs"/>
              </a:rPr>
              <a:t>Illustration 18A–1 Quasi Reorganization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quasi reorganization procedure are demonstrated here. The shareholders approved the quasi reorganization effective January 1, 2021. The plan was to be accomplished by a reduction of inventory by $75 million, a reduction in property, plant, and equipment (net) of $175 million, and appropriate adjustments to shareholders’ equity. </a:t>
            </a:r>
            <a:endParaRPr lang="en-IN" b="0" i="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73</a:t>
            </a:fld>
            <a:endParaRPr lang="en-IN" dirty="0">
              <a:cs typeface="Arial" charset="0"/>
            </a:endParaRPr>
          </a:p>
        </p:txBody>
      </p:sp>
    </p:spTree>
    <p:extLst>
      <p:ext uri="{BB962C8B-B14F-4D97-AF65-F5344CB8AC3E}">
        <p14:creationId xmlns:p14="http://schemas.microsoft.com/office/powerpoint/2010/main" val="36687434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a:solidFill>
                  <a:schemeClr val="tx1"/>
                </a:solidFill>
                <a:latin typeface="+mn-lt"/>
                <a:ea typeface="+mn-ea"/>
                <a:cs typeface="+mn-cs"/>
              </a:rPr>
              <a:t>Illustration 18A–1 Quasi Reorganization (continued)</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quasi reorganization procedure are demonstrated here. The shareholders approved the quasi reorganization effective January 1, 2021. The plan was to be accomplished by a reduction of inventory by $75 million, a reduction in property, plant, and equipment (net) of $175 million, and appropriate adjustments to shareholders’ equity.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When assets are revalued to reflect fair values, the process often increases the deficit.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deficit, $550 ($300 + $75 + $175), can be only partially absorbed by the balance of additional paid-in capital.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remaining deficit, $400 ($300 + $75 + $175 − $150), must be absorbed by reducing the balance in common stock. </a:t>
            </a:r>
            <a:endParaRPr lang="en-IN" b="0" i="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74</a:t>
            </a:fld>
            <a:endParaRPr lang="en-IN" dirty="0">
              <a:cs typeface="Arial" charset="0"/>
            </a:endParaRPr>
          </a:p>
        </p:txBody>
      </p:sp>
    </p:spTree>
    <p:extLst>
      <p:ext uri="{BB962C8B-B14F-4D97-AF65-F5344CB8AC3E}">
        <p14:creationId xmlns:p14="http://schemas.microsoft.com/office/powerpoint/2010/main" val="195306853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a:solidFill>
                  <a:schemeClr val="tx1"/>
                </a:solidFill>
                <a:latin typeface="+mn-lt"/>
                <a:ea typeface="+mn-ea"/>
                <a:cs typeface="+mn-cs"/>
              </a:rPr>
              <a:t>Illustration 18A–1 Quasi Reorganization (concluded)</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Assets and liabilities reflect current values.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Because a reduced balance represents the same 800 million shares, the par amount per share must be reduced.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deficit is eliminated. </a:t>
            </a: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75</a:t>
            </a:fld>
            <a:endParaRPr lang="en-IN" dirty="0">
              <a:cs typeface="Arial" charset="0"/>
            </a:endParaRPr>
          </a:p>
        </p:txBody>
      </p:sp>
    </p:spTree>
    <p:extLst>
      <p:ext uri="{BB962C8B-B14F-4D97-AF65-F5344CB8AC3E}">
        <p14:creationId xmlns:p14="http://schemas.microsoft.com/office/powerpoint/2010/main" val="321022459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pPr>
                <a:defRPr/>
              </a:pPr>
              <a:t>76</a:t>
            </a:fld>
            <a:endParaRPr lang="en-IN" dirty="0"/>
          </a:p>
        </p:txBody>
      </p:sp>
    </p:spTree>
    <p:extLst>
      <p:ext uri="{BB962C8B-B14F-4D97-AF65-F5344CB8AC3E}">
        <p14:creationId xmlns:p14="http://schemas.microsoft.com/office/powerpoint/2010/main" val="2782591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8</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1200" dirty="0">
                <a:latin typeface="+mn-lt"/>
              </a:rPr>
              <a:t>The correct answer is </a:t>
            </a:r>
            <a:r>
              <a:rPr lang="en-US" sz="1200" i="1" dirty="0">
                <a:latin typeface="+mn-lt"/>
              </a:rPr>
              <a:t>b</a:t>
            </a:r>
            <a:r>
              <a:rPr lang="en-US" sz="1200" dirty="0">
                <a:latin typeface="+mn-lt"/>
              </a:rPr>
              <a:t>. </a:t>
            </a:r>
          </a:p>
          <a:p>
            <a:r>
              <a:rPr lang="en-IN" sz="1200" dirty="0">
                <a:latin typeface="+mn-lt"/>
              </a:rPr>
              <a:t>Earnings accumulated on behalf of the shareholders </a:t>
            </a:r>
            <a:r>
              <a:rPr lang="en-US" sz="1200" dirty="0">
                <a:latin typeface="+mn-lt"/>
              </a:rPr>
              <a:t>are a component of Shareholders’ Equity (Retained Earnings) but not paid-in capital.</a:t>
            </a:r>
          </a:p>
        </p:txBody>
      </p:sp>
    </p:spTree>
    <p:extLst>
      <p:ext uri="{BB962C8B-B14F-4D97-AF65-F5344CB8AC3E}">
        <p14:creationId xmlns:p14="http://schemas.microsoft.com/office/powerpoint/2010/main" val="1883994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kern="1200" baseline="0" dirty="0">
                <a:solidFill>
                  <a:schemeClr val="tx1"/>
                </a:solidFill>
                <a:latin typeface="+mn-lt"/>
                <a:ea typeface="+mn-ea"/>
                <a:cs typeface="+mn-cs"/>
              </a:rPr>
              <a:t>Comprehensive income provides a more expansive view of the change in shareholders’ equity than does traditional net income. It is the total nonowner change in equity for a reporting period. That is, comprehensive income encompasses all changes in equity other than those from transactions with owners. Transactions between the corporation and its shareholders primarily include dividends and the issuance or purchase of shares of the company’s stock. Most nonowner changes are reported in the income statement. So, the nonowner changes other than those that are part of traditional net income are the ones reported as “other comprehensive income.”</a:t>
            </a:r>
          </a:p>
          <a:p>
            <a:endParaRPr lang="en-US" sz="1200" b="0" i="0" kern="1200" baseline="0" dirty="0">
              <a:solidFill>
                <a:schemeClr val="tx1"/>
              </a:solidFill>
              <a:latin typeface="+mn-lt"/>
              <a:ea typeface="+mn-ea"/>
              <a:cs typeface="+mn-cs"/>
            </a:endParaRPr>
          </a:p>
          <a:p>
            <a:r>
              <a:rPr lang="en-US" sz="1200" b="0" i="0" kern="1200" baseline="0" dirty="0">
                <a:solidFill>
                  <a:schemeClr val="tx1"/>
                </a:solidFill>
                <a:latin typeface="+mn-lt"/>
                <a:ea typeface="+mn-ea"/>
                <a:cs typeface="+mn-cs"/>
              </a:rPr>
              <a:t>Comprehensive income extends our view of income beyond net income reported in an income statement to include four types of gains and losses not included in income statements:</a:t>
            </a:r>
          </a:p>
          <a:p>
            <a:r>
              <a:rPr lang="en-US" sz="1200" b="0" i="0" u="none" strike="noStrike" kern="1200" baseline="0" dirty="0">
                <a:solidFill>
                  <a:schemeClr val="tx1"/>
                </a:solidFill>
                <a:latin typeface="+mn-lt"/>
                <a:ea typeface="+mn-ea"/>
                <a:cs typeface="+mn-cs"/>
              </a:rPr>
              <a:t>1. Net holding gains (losses) on available-for-sale investments in debt securities</a:t>
            </a:r>
          </a:p>
          <a:p>
            <a:r>
              <a:rPr lang="en-US" sz="1200" b="0" i="0" u="none" strike="noStrike" kern="1200" baseline="0" dirty="0">
                <a:solidFill>
                  <a:schemeClr val="tx1"/>
                </a:solidFill>
                <a:latin typeface="+mn-lt"/>
                <a:ea typeface="+mn-ea"/>
                <a:cs typeface="+mn-cs"/>
              </a:rPr>
              <a:t>2. Gains (losses) from and amendments to postretirement benefit plans</a:t>
            </a:r>
          </a:p>
          <a:p>
            <a:r>
              <a:rPr lang="en-US" sz="1200" b="0" i="0" u="none" strike="noStrike" kern="1200" baseline="0" dirty="0">
                <a:solidFill>
                  <a:schemeClr val="tx1"/>
                </a:solidFill>
                <a:latin typeface="+mn-lt"/>
                <a:ea typeface="+mn-ea"/>
                <a:cs typeface="+mn-cs"/>
              </a:rPr>
              <a:t>3. Deferred gains (losses) on derivatives</a:t>
            </a:r>
          </a:p>
          <a:p>
            <a:r>
              <a:rPr lang="en-US" sz="1200" b="0" i="0" u="none" strike="noStrike" kern="1200" baseline="0" dirty="0">
                <a:solidFill>
                  <a:schemeClr val="tx1"/>
                </a:solidFill>
                <a:latin typeface="+mn-lt"/>
                <a:ea typeface="+mn-ea"/>
                <a:cs typeface="+mn-cs"/>
              </a:rPr>
              <a:t>4. Adjustments from foreign currency translation</a:t>
            </a:r>
            <a:endParaRPr lang="en-IN" sz="1200" b="0" i="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9</a:t>
            </a:fld>
            <a:endParaRPr lang="en-IN" dirty="0">
              <a:cs typeface="Arial" charset="0"/>
            </a:endParaRPr>
          </a:p>
        </p:txBody>
      </p:sp>
    </p:spTree>
    <p:extLst>
      <p:ext uri="{BB962C8B-B14F-4D97-AF65-F5344CB8AC3E}">
        <p14:creationId xmlns:p14="http://schemas.microsoft.com/office/powerpoint/2010/main" val="2532480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4" name="Picture 17" descr="E:\Templates\Spiceland GEs\Spiceland-01.png"/>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Rectangle 9"/>
          <p:cNvSpPr>
            <a:spLocks noGrp="1" noChangeArrowheads="1"/>
          </p:cNvSpPr>
          <p:nvPr>
            <p:ph type="title"/>
          </p:nvPr>
        </p:nvSpPr>
        <p:spPr bwMode="auto">
          <a:xfrm>
            <a:off x="715268" y="1458915"/>
            <a:ext cx="2916933" cy="738187"/>
          </a:xfrm>
          <a:prstGeom prst="rect">
            <a:avLst/>
          </a:prstGeom>
          <a:noFill/>
          <a:ln>
            <a:noFill/>
          </a:ln>
          <a:extLst/>
        </p:spPr>
        <p:txBody>
          <a:bodyPr>
            <a:normAutofit/>
          </a:bodyPr>
          <a:lstStyle>
            <a:lvl1pPr algn="l">
              <a:defRPr sz="3600">
                <a:solidFill>
                  <a:srgbClr val="0072A2"/>
                </a:solidFill>
                <a:latin typeface="+mn-lt"/>
                <a:ea typeface="Adobe Fan Heiti Std B" pitchFamily="34" charset="-128"/>
              </a:defRPr>
            </a:lvl1pPr>
          </a:lstStyle>
          <a:p>
            <a:r>
              <a:rPr lang="en-US" dirty="0"/>
              <a:t>Click to edit Master title style</a:t>
            </a:r>
            <a:endParaRPr lang="en-IN" dirty="0"/>
          </a:p>
        </p:txBody>
      </p:sp>
      <p:sp>
        <p:nvSpPr>
          <p:cNvPr id="17" name="Text Placeholder 16"/>
          <p:cNvSpPr>
            <a:spLocks noGrp="1"/>
          </p:cNvSpPr>
          <p:nvPr>
            <p:ph type="body" sz="quarter" idx="10"/>
          </p:nvPr>
        </p:nvSpPr>
        <p:spPr>
          <a:xfrm>
            <a:off x="3257550" y="2362200"/>
            <a:ext cx="5105400" cy="3429000"/>
          </a:xfrm>
        </p:spPr>
        <p:txBody>
          <a:bodyPr anchor="ctr" anchorCtr="1">
            <a:noAutofit/>
          </a:bodyPr>
          <a:lstStyle>
            <a:lvl1pPr marL="0" indent="0" algn="ctr">
              <a:buNone/>
              <a:defRPr sz="4000" b="0">
                <a:solidFill>
                  <a:schemeClr val="tx1"/>
                </a:solidFill>
                <a:effectLst/>
              </a:defRPr>
            </a:lvl1pPr>
          </a:lstStyle>
          <a:p>
            <a:pPr lvl="0"/>
            <a:r>
              <a:rPr lang="en-US" dirty="0"/>
              <a:t>Click to edit Master text styles</a:t>
            </a:r>
          </a:p>
        </p:txBody>
      </p:sp>
      <p:sp>
        <p:nvSpPr>
          <p:cNvPr id="6" name="TextBox 5">
            <a:extLst>
              <a:ext uri="{FF2B5EF4-FFF2-40B4-BE49-F238E27FC236}">
                <a16:creationId xmlns:a16="http://schemas.microsoft.com/office/drawing/2014/main" id="{1B5ACBFA-ADBB-0045-96E3-81A7993B274C}"/>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71A815-86EA-482F-BFC1-2316DFAA4A87}" type="datetimeFigureOut">
              <a:rPr lang="en-US" smtClean="0">
                <a:solidFill>
                  <a:prstClr val="black">
                    <a:tint val="75000"/>
                  </a:prstClr>
                </a:solidFill>
              </a:rPr>
              <a:pPr/>
              <a:t>11/16/18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607F632-3F85-4F98-B182-BC32E868C8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2991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1A815-86EA-482F-BFC1-2316DFAA4A87}" type="datetimeFigureOut">
              <a:rPr lang="en-US" smtClean="0">
                <a:solidFill>
                  <a:prstClr val="black">
                    <a:tint val="75000"/>
                  </a:prstClr>
                </a:solidFill>
              </a:rPr>
              <a:pPr/>
              <a:t>11/16/18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607F632-3F85-4F98-B182-BC32E868C8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99839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71A815-86EA-482F-BFC1-2316DFAA4A87}" type="datetimeFigureOut">
              <a:rPr lang="en-US" smtClean="0">
                <a:solidFill>
                  <a:prstClr val="black">
                    <a:tint val="75000"/>
                  </a:prstClr>
                </a:solidFill>
              </a:rPr>
              <a:pPr/>
              <a:t>11/16/18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607F632-3F85-4F98-B182-BC32E868C8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02152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71A815-86EA-482F-BFC1-2316DFAA4A87}" type="datetimeFigureOut">
              <a:rPr lang="en-US" smtClean="0">
                <a:solidFill>
                  <a:prstClr val="black">
                    <a:tint val="75000"/>
                  </a:prstClr>
                </a:solidFill>
              </a:rPr>
              <a:pPr/>
              <a:t>11/16/18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607F632-3F85-4F98-B182-BC32E868C8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76573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71A815-86EA-482F-BFC1-2316DFAA4A87}" type="datetimeFigureOut">
              <a:rPr lang="en-US" smtClean="0">
                <a:solidFill>
                  <a:prstClr val="black">
                    <a:tint val="75000"/>
                  </a:prstClr>
                </a:solidFill>
              </a:rPr>
              <a:pPr/>
              <a:t>11/16/18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607F632-3F85-4F98-B182-BC32E868C8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11743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71A815-86EA-482F-BFC1-2316DFAA4A87}" type="datetimeFigureOut">
              <a:rPr lang="en-US" smtClean="0">
                <a:solidFill>
                  <a:prstClr val="black">
                    <a:tint val="75000"/>
                  </a:prstClr>
                </a:solidFill>
              </a:rPr>
              <a:pPr/>
              <a:t>11/16/18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607F632-3F85-4F98-B182-BC32E868C8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08659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4" name="Picture 17" descr="E:\Templates\Spiceland GEs\Spiceland-01.png"/>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Rectangle 9"/>
          <p:cNvSpPr>
            <a:spLocks noGrp="1" noChangeArrowheads="1"/>
          </p:cNvSpPr>
          <p:nvPr>
            <p:ph type="title"/>
          </p:nvPr>
        </p:nvSpPr>
        <p:spPr bwMode="auto">
          <a:xfrm>
            <a:off x="715268" y="1458915"/>
            <a:ext cx="2916933" cy="738187"/>
          </a:xfrm>
          <a:prstGeom prst="rect">
            <a:avLst/>
          </a:prstGeom>
          <a:noFill/>
          <a:ln>
            <a:noFill/>
          </a:ln>
          <a:extLst/>
        </p:spPr>
        <p:txBody>
          <a:bodyPr>
            <a:normAutofit/>
          </a:bodyPr>
          <a:lstStyle>
            <a:lvl1pPr algn="l">
              <a:defRPr sz="3600">
                <a:solidFill>
                  <a:srgbClr val="0072A2"/>
                </a:solidFill>
                <a:latin typeface="+mn-lt"/>
                <a:ea typeface="Adobe Fan Heiti Std B" pitchFamily="34" charset="-128"/>
              </a:defRPr>
            </a:lvl1pPr>
          </a:lstStyle>
          <a:p>
            <a:r>
              <a:rPr lang="en-US" dirty="0"/>
              <a:t>Click to edit Master title style</a:t>
            </a:r>
            <a:endParaRPr lang="en-IN" dirty="0"/>
          </a:p>
        </p:txBody>
      </p:sp>
      <p:sp>
        <p:nvSpPr>
          <p:cNvPr id="17" name="Text Placeholder 16"/>
          <p:cNvSpPr>
            <a:spLocks noGrp="1"/>
          </p:cNvSpPr>
          <p:nvPr>
            <p:ph type="body" sz="quarter" idx="10"/>
          </p:nvPr>
        </p:nvSpPr>
        <p:spPr>
          <a:xfrm>
            <a:off x="3257550" y="2362200"/>
            <a:ext cx="5105400" cy="3429000"/>
          </a:xfrm>
        </p:spPr>
        <p:txBody>
          <a:bodyPr anchor="ctr" anchorCtr="1">
            <a:noAutofit/>
          </a:bodyPr>
          <a:lstStyle>
            <a:lvl1pPr marL="0" indent="0" algn="ctr">
              <a:buNone/>
              <a:defRPr sz="4000" b="0">
                <a:solidFill>
                  <a:schemeClr val="tx1"/>
                </a:solidFill>
                <a:effectLst/>
              </a:defRPr>
            </a:lvl1pPr>
          </a:lstStyle>
          <a:p>
            <a:pPr lvl="0"/>
            <a:r>
              <a:rPr lang="en-US" dirty="0"/>
              <a:t>Click to edit Master text styles</a:t>
            </a:r>
          </a:p>
        </p:txBody>
      </p:sp>
      <p:sp>
        <p:nvSpPr>
          <p:cNvPr id="6" name="TextBox 5">
            <a:extLst>
              <a:ext uri="{FF2B5EF4-FFF2-40B4-BE49-F238E27FC236}">
                <a16:creationId xmlns:a16="http://schemas.microsoft.com/office/drawing/2014/main" id="{92D51AE2-2FD4-8B4F-92A6-1C0237B84015}"/>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extLst>
      <p:ext uri="{BB962C8B-B14F-4D97-AF65-F5344CB8AC3E}">
        <p14:creationId xmlns:p14="http://schemas.microsoft.com/office/powerpoint/2010/main" val="38348794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
        <p:nvSpPr>
          <p:cNvPr id="6" name="Rectangle 9"/>
          <p:cNvSpPr>
            <a:spLocks noGrp="1" noChangeArrowheads="1"/>
          </p:cNvSpPr>
          <p:nvPr>
            <p:ph type="title"/>
          </p:nvPr>
        </p:nvSpPr>
        <p:spPr bwMode="auto">
          <a:xfrm>
            <a:off x="761999" y="0"/>
            <a:ext cx="8382000" cy="1444625"/>
          </a:xfrm>
          <a:prstGeom prst="rect">
            <a:avLst/>
          </a:prstGeom>
          <a:noFill/>
          <a:ln>
            <a:noFill/>
          </a:ln>
          <a:extLst/>
        </p:spPr>
        <p:txBody>
          <a:bodyPr>
            <a:normAutofit/>
          </a:bodyPr>
          <a:lstStyle>
            <a:lvl1pPr algn="l">
              <a:lnSpc>
                <a:spcPct val="110000"/>
              </a:lnSpc>
              <a:defRPr sz="3200" b="1">
                <a:solidFill>
                  <a:srgbClr val="0072A2"/>
                </a:solidFill>
                <a:latin typeface="+mn-lt"/>
                <a:ea typeface="Adobe Fan Heiti Std B" pitchFamily="34" charset="-128"/>
              </a:defRPr>
            </a:lvl1pPr>
          </a:lstStyle>
          <a:p>
            <a:pPr lvl="0"/>
            <a:r>
              <a:rPr lang="en-US" altLang="en-US" dirty="0"/>
              <a:t>Click to edit Master title style</a:t>
            </a:r>
          </a:p>
        </p:txBody>
      </p:sp>
      <p:sp>
        <p:nvSpPr>
          <p:cNvPr id="5" name="Text Placeholder 2"/>
          <p:cNvSpPr>
            <a:spLocks noGrp="1"/>
          </p:cNvSpPr>
          <p:nvPr>
            <p:ph idx="1"/>
          </p:nvPr>
        </p:nvSpPr>
        <p:spPr>
          <a:xfrm>
            <a:off x="761999" y="1444626"/>
            <a:ext cx="8013600" cy="5057775"/>
          </a:xfrm>
          <a:prstGeom prst="rect">
            <a:avLst/>
          </a:prstGeom>
        </p:spPr>
        <p:txBody>
          <a:bodyPr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8" name="TextBox 7">
            <a:extLst>
              <a:ext uri="{FF2B5EF4-FFF2-40B4-BE49-F238E27FC236}">
                <a16:creationId xmlns:a16="http://schemas.microsoft.com/office/drawing/2014/main" id="{0C510014-1982-7F4E-A0D5-D4E8962960BC}"/>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extLst>
      <p:ext uri="{BB962C8B-B14F-4D97-AF65-F5344CB8AC3E}">
        <p14:creationId xmlns:p14="http://schemas.microsoft.com/office/powerpoint/2010/main" val="15434310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End">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8" name="Rectangle 9"/>
          <p:cNvSpPr>
            <a:spLocks noGrp="1" noChangeArrowheads="1"/>
          </p:cNvSpPr>
          <p:nvPr>
            <p:ph type="title" hasCustomPrompt="1"/>
          </p:nvPr>
        </p:nvSpPr>
        <p:spPr bwMode="auto">
          <a:xfrm>
            <a:off x="2554515" y="1647599"/>
            <a:ext cx="4630057" cy="3563030"/>
          </a:xfrm>
          <a:prstGeom prst="rect">
            <a:avLst/>
          </a:prstGeom>
          <a:noFill/>
          <a:ln>
            <a:noFill/>
          </a:ln>
          <a:extLst/>
        </p:spPr>
        <p:txBody>
          <a:bodyPr>
            <a:normAutofit/>
          </a:bodyPr>
          <a:lstStyle>
            <a:lvl1pPr algn="ctr">
              <a:defRPr sz="4000">
                <a:solidFill>
                  <a:srgbClr val="0072A2"/>
                </a:solidFill>
                <a:latin typeface="+mn-lt"/>
                <a:ea typeface="Adobe Fan Heiti Std B" pitchFamily="34" charset="-128"/>
              </a:defRPr>
            </a:lvl1pPr>
          </a:lstStyle>
          <a:p>
            <a:r>
              <a:rPr lang="en-US" dirty="0"/>
              <a:t>End of Chapter ##</a:t>
            </a:r>
            <a:endParaRPr lang="en-IN" dirty="0"/>
          </a:p>
        </p:txBody>
      </p:sp>
      <p:sp>
        <p:nvSpPr>
          <p:cNvPr id="5" name="TextBox 4">
            <a:extLst>
              <a:ext uri="{FF2B5EF4-FFF2-40B4-BE49-F238E27FC236}">
                <a16:creationId xmlns:a16="http://schemas.microsoft.com/office/drawing/2014/main" id="{BA04C046-12C3-2548-B114-E4B078523632}"/>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extLst>
      <p:ext uri="{BB962C8B-B14F-4D97-AF65-F5344CB8AC3E}">
        <p14:creationId xmlns:p14="http://schemas.microsoft.com/office/powerpoint/2010/main" val="2401446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
        <p:nvSpPr>
          <p:cNvPr id="6" name="Rectangle 9"/>
          <p:cNvSpPr>
            <a:spLocks noGrp="1" noChangeArrowheads="1"/>
          </p:cNvSpPr>
          <p:nvPr>
            <p:ph type="title"/>
          </p:nvPr>
        </p:nvSpPr>
        <p:spPr bwMode="auto">
          <a:xfrm>
            <a:off x="761999" y="0"/>
            <a:ext cx="8382000" cy="1444625"/>
          </a:xfrm>
          <a:prstGeom prst="rect">
            <a:avLst/>
          </a:prstGeom>
          <a:noFill/>
          <a:ln>
            <a:noFill/>
          </a:ln>
          <a:extLst/>
        </p:spPr>
        <p:txBody>
          <a:bodyPr>
            <a:normAutofit/>
          </a:bodyPr>
          <a:lstStyle>
            <a:lvl1pPr algn="ctr">
              <a:lnSpc>
                <a:spcPct val="110000"/>
              </a:lnSpc>
              <a:defRPr sz="3200" b="1">
                <a:solidFill>
                  <a:srgbClr val="0072A2"/>
                </a:solidFill>
                <a:latin typeface="+mn-lt"/>
                <a:ea typeface="Adobe Fan Heiti Std B" pitchFamily="34" charset="-128"/>
              </a:defRPr>
            </a:lvl1pPr>
          </a:lstStyle>
          <a:p>
            <a:pPr lvl="0"/>
            <a:r>
              <a:rPr lang="en-US" altLang="en-US" dirty="0"/>
              <a:t>Click to edit Master title style</a:t>
            </a:r>
          </a:p>
        </p:txBody>
      </p:sp>
      <p:sp>
        <p:nvSpPr>
          <p:cNvPr id="5" name="Text Placeholder 2"/>
          <p:cNvSpPr>
            <a:spLocks noGrp="1"/>
          </p:cNvSpPr>
          <p:nvPr>
            <p:ph idx="1"/>
          </p:nvPr>
        </p:nvSpPr>
        <p:spPr>
          <a:xfrm>
            <a:off x="761999" y="1444626"/>
            <a:ext cx="8013600" cy="5057775"/>
          </a:xfrm>
          <a:prstGeom prst="rect">
            <a:avLst/>
          </a:prstGeom>
        </p:spPr>
        <p:txBody>
          <a:bodyPr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TextBox 6">
            <a:extLst>
              <a:ext uri="{FF2B5EF4-FFF2-40B4-BE49-F238E27FC236}">
                <a16:creationId xmlns:a16="http://schemas.microsoft.com/office/drawing/2014/main" id="{2172E675-094D-C447-8CF5-54B5D640B847}"/>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8" name="Rectangle 9"/>
          <p:cNvSpPr>
            <a:spLocks noGrp="1" noChangeArrowheads="1"/>
          </p:cNvSpPr>
          <p:nvPr>
            <p:ph type="title" hasCustomPrompt="1"/>
          </p:nvPr>
        </p:nvSpPr>
        <p:spPr bwMode="auto">
          <a:xfrm>
            <a:off x="2554515" y="1647599"/>
            <a:ext cx="4630057" cy="3563030"/>
          </a:xfrm>
          <a:prstGeom prst="rect">
            <a:avLst/>
          </a:prstGeom>
          <a:noFill/>
          <a:ln>
            <a:noFill/>
          </a:ln>
          <a:extLst/>
        </p:spPr>
        <p:txBody>
          <a:bodyPr>
            <a:normAutofit/>
          </a:bodyPr>
          <a:lstStyle>
            <a:lvl1pPr algn="ctr">
              <a:defRPr sz="4000">
                <a:solidFill>
                  <a:srgbClr val="0072A2"/>
                </a:solidFill>
                <a:latin typeface="+mn-lt"/>
                <a:ea typeface="Adobe Fan Heiti Std B" pitchFamily="34" charset="-128"/>
              </a:defRPr>
            </a:lvl1pPr>
          </a:lstStyle>
          <a:p>
            <a:r>
              <a:rPr lang="en-US" dirty="0"/>
              <a:t>End of Chapter ##</a:t>
            </a:r>
            <a:endParaRPr lang="en-IN" dirty="0"/>
          </a:p>
        </p:txBody>
      </p:sp>
      <p:sp>
        <p:nvSpPr>
          <p:cNvPr id="5" name="TextBox 4">
            <a:extLst>
              <a:ext uri="{FF2B5EF4-FFF2-40B4-BE49-F238E27FC236}">
                <a16:creationId xmlns:a16="http://schemas.microsoft.com/office/drawing/2014/main" id="{701688E0-F763-184E-9253-15347FCBA3AF}"/>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extLst>
      <p:ext uri="{BB962C8B-B14F-4D97-AF65-F5344CB8AC3E}">
        <p14:creationId xmlns:p14="http://schemas.microsoft.com/office/powerpoint/2010/main" val="3260261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5_Blank">
    <p:spTree>
      <p:nvGrpSpPr>
        <p:cNvPr id="1" name=""/>
        <p:cNvGrpSpPr/>
        <p:nvPr/>
      </p:nvGrpSpPr>
      <p:grpSpPr>
        <a:xfrm>
          <a:off x="0" y="0"/>
          <a:ext cx="0" cy="0"/>
          <a:chOff x="0" y="0"/>
          <a:chExt cx="0" cy="0"/>
        </a:xfrm>
      </p:grpSpPr>
      <p:pic>
        <p:nvPicPr>
          <p:cNvPr id="4" name="Picture 18" descr="E:\Templates\Spiceland GEs\Spiceland-02.pn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Rectangle 9"/>
          <p:cNvSpPr>
            <a:spLocks noGrp="1" noChangeArrowheads="1"/>
          </p:cNvSpPr>
          <p:nvPr>
            <p:ph type="title" hasCustomPrompt="1"/>
          </p:nvPr>
        </p:nvSpPr>
        <p:spPr bwMode="auto">
          <a:xfrm>
            <a:off x="762049" y="177800"/>
            <a:ext cx="8013600" cy="941740"/>
          </a:xfrm>
          <a:prstGeom prst="rect">
            <a:avLst/>
          </a:prstGeom>
          <a:noFill/>
          <a:ln>
            <a:noFill/>
          </a:ln>
          <a:extLst/>
        </p:spPr>
        <p:txBody>
          <a:bodyPr>
            <a:normAutofit/>
          </a:bodyPr>
          <a:lstStyle>
            <a:lvl1pPr algn="ctr">
              <a:defRPr sz="3600" b="1">
                <a:solidFill>
                  <a:srgbClr val="0070C0"/>
                </a:solidFill>
                <a:latin typeface="+mn-lt"/>
                <a:ea typeface="Adobe Fan Heiti Std B" pitchFamily="34" charset="-128"/>
              </a:defRPr>
            </a:lvl1pPr>
          </a:lstStyle>
          <a:p>
            <a:pPr lvl="0"/>
            <a:r>
              <a:rPr lang="en-US" altLang="en-US" dirty="0"/>
              <a:t>Concept Check </a:t>
            </a:r>
            <a:r>
              <a:rPr lang="en-US" altLang="en-US" sz="4400" b="1" dirty="0">
                <a:solidFill>
                  <a:schemeClr val="tx2"/>
                </a:solidFill>
                <a:effectLst>
                  <a:outerShdw blurRad="50800" dist="38100" dir="2700000" algn="tl" rotWithShape="0">
                    <a:prstClr val="black">
                      <a:alpha val="40000"/>
                    </a:prstClr>
                  </a:outerShdw>
                </a:effectLst>
              </a:rPr>
              <a:t>√</a:t>
            </a:r>
            <a:endParaRPr lang="en-US" altLang="en-US" dirty="0"/>
          </a:p>
        </p:txBody>
      </p:sp>
      <p:sp>
        <p:nvSpPr>
          <p:cNvPr id="5" name="Text Placeholder 2"/>
          <p:cNvSpPr>
            <a:spLocks noGrp="1"/>
          </p:cNvSpPr>
          <p:nvPr>
            <p:ph idx="1"/>
          </p:nvPr>
        </p:nvSpPr>
        <p:spPr>
          <a:xfrm>
            <a:off x="761999" y="1444626"/>
            <a:ext cx="8013600" cy="5057775"/>
          </a:xfrm>
          <a:prstGeom prst="rect">
            <a:avLst/>
          </a:prstGeom>
        </p:spPr>
        <p:txBody>
          <a:bodyPr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7" name="TextBox 6">
            <a:extLst>
              <a:ext uri="{FF2B5EF4-FFF2-40B4-BE49-F238E27FC236}">
                <a16:creationId xmlns:a16="http://schemas.microsoft.com/office/drawing/2014/main" id="{1297571F-E316-5F4D-B6A4-E359C0AE0C4A}"/>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extLst>
      <p:ext uri="{BB962C8B-B14F-4D97-AF65-F5344CB8AC3E}">
        <p14:creationId xmlns:p14="http://schemas.microsoft.com/office/powerpoint/2010/main" val="1605964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A71A815-86EA-482F-BFC1-2316DFAA4A87}" type="datetimeFigureOut">
              <a:rPr lang="en-US" smtClean="0">
                <a:solidFill>
                  <a:prstClr val="black">
                    <a:tint val="75000"/>
                  </a:prstClr>
                </a:solidFill>
              </a:rPr>
              <a:pPr/>
              <a:t>11/16/18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607F632-3F85-4F98-B182-BC32E868C8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11121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71A815-86EA-482F-BFC1-2316DFAA4A87}" type="datetimeFigureOut">
              <a:rPr lang="en-US" smtClean="0">
                <a:solidFill>
                  <a:prstClr val="black">
                    <a:tint val="75000"/>
                  </a:prstClr>
                </a:solidFill>
              </a:rPr>
              <a:pPr/>
              <a:t>11/16/18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607F632-3F85-4F98-B182-BC32E868C8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09900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71A815-86EA-482F-BFC1-2316DFAA4A87}" type="datetimeFigureOut">
              <a:rPr lang="en-US" smtClean="0">
                <a:solidFill>
                  <a:prstClr val="black">
                    <a:tint val="75000"/>
                  </a:prstClr>
                </a:solidFill>
              </a:rPr>
              <a:pPr/>
              <a:t>11/16/18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607F632-3F85-4F98-B182-BC32E868C8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592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71A815-86EA-482F-BFC1-2316DFAA4A87}" type="datetimeFigureOut">
              <a:rPr lang="en-US" smtClean="0">
                <a:solidFill>
                  <a:prstClr val="black">
                    <a:tint val="75000"/>
                  </a:prstClr>
                </a:solidFill>
              </a:rPr>
              <a:pPr/>
              <a:t>11/16/18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607F632-3F85-4F98-B182-BC32E868C8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56782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71A815-86EA-482F-BFC1-2316DFAA4A87}" type="datetimeFigureOut">
              <a:rPr lang="en-US" smtClean="0">
                <a:solidFill>
                  <a:prstClr val="black">
                    <a:tint val="75000"/>
                  </a:prstClr>
                </a:solidFill>
              </a:rPr>
              <a:pPr/>
              <a:t>11/16/18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607F632-3F85-4F98-B182-BC32E868C80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077262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theme" Target="../theme/theme2.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7"/>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IN"/>
          </a:p>
        </p:txBody>
      </p:sp>
      <p:sp>
        <p:nvSpPr>
          <p:cNvPr id="1027" name="Text Placeholder 2"/>
          <p:cNvSpPr>
            <a:spLocks noGrp="1"/>
          </p:cNvSpPr>
          <p:nvPr>
            <p:ph type="body" idx="1"/>
          </p:nvPr>
        </p:nvSpPr>
        <p:spPr bwMode="auto">
          <a:xfrm>
            <a:off x="628650" y="1825625"/>
            <a:ext cx="7886700" cy="4502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Box 3">
            <a:extLst>
              <a:ext uri="{FF2B5EF4-FFF2-40B4-BE49-F238E27FC236}">
                <a16:creationId xmlns:a16="http://schemas.microsoft.com/office/drawing/2014/main" id="{EFFD0C83-2D9E-0E42-AA5B-5EB54D8BB0B4}"/>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81" r:id="rId4"/>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CA71A815-86EA-482F-BFC1-2316DFAA4A87}" type="datetimeFigureOut">
              <a:rPr lang="en-US" smtClean="0">
                <a:solidFill>
                  <a:prstClr val="black">
                    <a:tint val="75000"/>
                  </a:prstClr>
                </a:solidFill>
                <a:latin typeface="Calibri"/>
              </a:rPr>
              <a:pPr fontAlgn="auto">
                <a:spcBef>
                  <a:spcPts val="0"/>
                </a:spcBef>
                <a:spcAft>
                  <a:spcPts val="0"/>
                </a:spcAft>
              </a:pPr>
              <a:t>11/16/18</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2607F632-3F85-4F98-B182-BC32E868C800}" type="slidenum">
              <a:rPr lang="en-US" smtClean="0">
                <a:solidFill>
                  <a:prstClr val="black">
                    <a:tint val="75000"/>
                  </a:prstClr>
                </a:solidFill>
                <a:latin typeface="Calibri"/>
              </a:rPr>
              <a:pPr fontAlgn="auto">
                <a:spcBef>
                  <a:spcPts val="0"/>
                </a:spcBef>
                <a:spcAft>
                  <a:spcPts val="0"/>
                </a:spcAft>
              </a:pPr>
              <a:t>‹#›</a:t>
            </a:fld>
            <a:endParaRPr lang="en-US" dirty="0">
              <a:solidFill>
                <a:prstClr val="black">
                  <a:tint val="75000"/>
                </a:prstClr>
              </a:solidFill>
              <a:latin typeface="Calibri"/>
            </a:endParaRPr>
          </a:p>
        </p:txBody>
      </p:sp>
      <p:sp>
        <p:nvSpPr>
          <p:cNvPr id="7" name="TextBox 6">
            <a:extLst>
              <a:ext uri="{FF2B5EF4-FFF2-40B4-BE49-F238E27FC236}">
                <a16:creationId xmlns:a16="http://schemas.microsoft.com/office/drawing/2014/main" id="{E2B4E934-7613-1C4A-AF04-0888A26611AA}"/>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extLst>
      <p:ext uri="{BB962C8B-B14F-4D97-AF65-F5344CB8AC3E}">
        <p14:creationId xmlns:p14="http://schemas.microsoft.com/office/powerpoint/2010/main" val="302524003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fontAlgn="auto">
              <a:spcAft>
                <a:spcPts val="0"/>
              </a:spcAft>
              <a:defRPr/>
            </a:pPr>
            <a:r>
              <a:rPr lang="en-IN" b="1" dirty="0"/>
              <a:t>Chapter 18</a:t>
            </a:r>
          </a:p>
        </p:txBody>
      </p:sp>
      <p:sp>
        <p:nvSpPr>
          <p:cNvPr id="16386" name="Text Placeholder 3"/>
          <p:cNvSpPr>
            <a:spLocks noGrp="1"/>
          </p:cNvSpPr>
          <p:nvPr>
            <p:ph type="body" sz="quarter" idx="10"/>
          </p:nvPr>
        </p:nvSpPr>
        <p:spPr/>
        <p:txBody>
          <a:bodyPr/>
          <a:lstStyle/>
          <a:p>
            <a:r>
              <a:rPr lang="en-US" dirty="0"/>
              <a:t>Shareholders’ Equity</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LO18-2</a:t>
            </a:r>
            <a:endParaRPr lang="en-US" sz="1500" dirty="0">
              <a:solidFill>
                <a:srgbClr val="0072A2"/>
              </a:solidFill>
              <a:latin typeface="+mj-lt"/>
              <a:ea typeface="Adobe Fan Heiti Std B" pitchFamily="34" charset="-128"/>
              <a:cs typeface="+mj-cs"/>
            </a:endParaRPr>
          </a:p>
        </p:txBody>
      </p:sp>
      <p:sp>
        <p:nvSpPr>
          <p:cNvPr id="7" name="Title 6"/>
          <p:cNvSpPr>
            <a:spLocks noGrp="1"/>
          </p:cNvSpPr>
          <p:nvPr>
            <p:ph type="title"/>
          </p:nvPr>
        </p:nvSpPr>
        <p:spPr/>
        <p:txBody>
          <a:bodyPr>
            <a:normAutofit/>
          </a:bodyPr>
          <a:lstStyle/>
          <a:p>
            <a:r>
              <a:rPr lang="en-US" sz="3600" dirty="0"/>
              <a:t>Statement of Comprehensive Income</a:t>
            </a:r>
          </a:p>
        </p:txBody>
      </p:sp>
      <p:sp>
        <p:nvSpPr>
          <p:cNvPr id="56" name="Content Placeholder 1"/>
          <p:cNvSpPr>
            <a:spLocks noGrp="1"/>
          </p:cNvSpPr>
          <p:nvPr>
            <p:ph idx="1"/>
          </p:nvPr>
        </p:nvSpPr>
        <p:spPr>
          <a:xfrm>
            <a:off x="761999" y="1066800"/>
            <a:ext cx="8013600" cy="5435601"/>
          </a:xfrm>
        </p:spPr>
        <p:txBody>
          <a:bodyPr>
            <a:normAutofit/>
          </a:bodyPr>
          <a:lstStyle/>
          <a:p>
            <a:r>
              <a:rPr lang="en-US" sz="2000" dirty="0"/>
              <a:t>We report two attributes of OCI: </a:t>
            </a:r>
          </a:p>
          <a:p>
            <a:pPr marL="795338" lvl="1" indent="-338138">
              <a:buFont typeface="Lucida Grande"/>
              <a:buChar char="–"/>
            </a:pPr>
            <a:r>
              <a:rPr lang="en-US" sz="2000" dirty="0"/>
              <a:t>Components of comprehensive income </a:t>
            </a:r>
            <a:r>
              <a:rPr lang="en-US" sz="2000" b="1" i="1" dirty="0">
                <a:solidFill>
                  <a:srgbClr val="0072A2"/>
                </a:solidFill>
              </a:rPr>
              <a:t>created during the reporting period</a:t>
            </a:r>
            <a:r>
              <a:rPr lang="en-US" sz="2000" b="1" i="1" dirty="0">
                <a:solidFill>
                  <a:srgbClr val="0000FF"/>
                </a:solidFill>
              </a:rPr>
              <a:t> </a:t>
            </a:r>
            <a:r>
              <a:rPr lang="en-US" sz="2000" dirty="0"/>
              <a:t>in the </a:t>
            </a:r>
            <a:r>
              <a:rPr lang="en-US" sz="2000" b="1" dirty="0">
                <a:solidFill>
                  <a:srgbClr val="C00000"/>
                </a:solidFill>
              </a:rPr>
              <a:t>statement of comprehensive income</a:t>
            </a:r>
            <a:r>
              <a:rPr lang="en-US" sz="2000" dirty="0">
                <a:solidFill>
                  <a:srgbClr val="C00000"/>
                </a:solidFill>
              </a:rPr>
              <a:t> </a:t>
            </a:r>
            <a:r>
              <a:rPr lang="en-US" sz="2000" dirty="0"/>
              <a:t> </a:t>
            </a:r>
          </a:p>
          <a:p>
            <a:pPr marL="795338" lvl="1" indent="-338138">
              <a:buFont typeface="Lucida Grande"/>
              <a:buChar char="–"/>
            </a:pPr>
            <a:r>
              <a:rPr lang="en-US" sz="2000" dirty="0"/>
              <a:t>The comprehensive income </a:t>
            </a:r>
            <a:r>
              <a:rPr lang="en-US" sz="2000" b="1" i="1" dirty="0">
                <a:solidFill>
                  <a:srgbClr val="0072A2"/>
                </a:solidFill>
              </a:rPr>
              <a:t>accumulated</a:t>
            </a:r>
            <a:r>
              <a:rPr lang="en-US" sz="2000" b="1" i="1" dirty="0">
                <a:solidFill>
                  <a:srgbClr val="0000CC"/>
                </a:solidFill>
              </a:rPr>
              <a:t> </a:t>
            </a:r>
            <a:r>
              <a:rPr lang="en-US" sz="2000" dirty="0"/>
              <a:t>(AOCI) over the current and prior periods in the </a:t>
            </a:r>
            <a:r>
              <a:rPr lang="en-US" sz="2000" b="1" dirty="0">
                <a:solidFill>
                  <a:srgbClr val="C00000"/>
                </a:solidFill>
              </a:rPr>
              <a:t>balance sheet</a:t>
            </a:r>
          </a:p>
        </p:txBody>
      </p:sp>
      <p:graphicFrame>
        <p:nvGraphicFramePr>
          <p:cNvPr id="3" name="Table 2"/>
          <p:cNvGraphicFramePr>
            <a:graphicFrameLocks noGrp="1"/>
          </p:cNvGraphicFramePr>
          <p:nvPr>
            <p:extLst>
              <p:ext uri="{D42A27DB-BD31-4B8C-83A1-F6EECF244321}">
                <p14:modId xmlns:p14="http://schemas.microsoft.com/office/powerpoint/2010/main" val="3136831474"/>
              </p:ext>
            </p:extLst>
          </p:nvPr>
        </p:nvGraphicFramePr>
        <p:xfrm>
          <a:off x="762000" y="2766534"/>
          <a:ext cx="8153401" cy="3172118"/>
        </p:xfrm>
        <a:graphic>
          <a:graphicData uri="http://schemas.openxmlformats.org/drawingml/2006/table">
            <a:tbl>
              <a:tblPr firstRow="1" bandRow="1">
                <a:tableStyleId>{5C22544A-7EE6-4342-B048-85BDC9FD1C3A}</a:tableStyleId>
              </a:tblPr>
              <a:tblGrid>
                <a:gridCol w="6324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1219201">
                  <a:extLst>
                    <a:ext uri="{9D8B030D-6E8A-4147-A177-3AD203B41FA5}">
                      <a16:colId xmlns:a16="http://schemas.microsoft.com/office/drawing/2014/main" val="20002"/>
                    </a:ext>
                  </a:extLst>
                </a:gridCol>
              </a:tblGrid>
              <a:tr h="3089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dirty="0">
                        <a:solidFill>
                          <a:sysClr val="windowText" lastClr="000000"/>
                        </a:solidFill>
                      </a:endParaRPr>
                    </a:p>
                  </a:txBody>
                  <a:tcPr>
                    <a:lnL w="12700" cap="flat" cmpd="sng" algn="ctr">
                      <a:solidFill>
                        <a:srgbClr val="F79646"/>
                      </a:solidFill>
                      <a:prstDash val="solid"/>
                      <a:round/>
                      <a:headEnd type="none" w="med" len="med"/>
                      <a:tailEnd type="none" w="med" len="med"/>
                    </a:lnL>
                    <a:lnR w="12700" cmpd="sng">
                      <a:noFill/>
                    </a:lnR>
                    <a:lnT w="12700" cap="flat" cmpd="sng" algn="ctr">
                      <a:solidFill>
                        <a:srgbClr val="F79646"/>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AB0"/>
                    </a:solidFill>
                  </a:tcPr>
                </a:tc>
                <a:tc>
                  <a:txBody>
                    <a:bodyPr/>
                    <a:lstStyle/>
                    <a:p>
                      <a:pPr algn="r"/>
                      <a:endParaRPr lang="en-US" sz="1200" dirty="0">
                        <a:solidFill>
                          <a:sysClr val="windowText" lastClr="000000"/>
                        </a:solidFill>
                      </a:endParaRPr>
                    </a:p>
                  </a:txBody>
                  <a:tcPr>
                    <a:lnL w="12700" cmpd="sng">
                      <a:noFill/>
                    </a:lnL>
                    <a:lnR w="12700" cmpd="sng">
                      <a:noFill/>
                    </a:lnR>
                    <a:lnT w="12700" cap="flat" cmpd="sng" algn="ctr">
                      <a:solidFill>
                        <a:srgbClr val="F79646"/>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AB0"/>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0" u="none" baseline="0" dirty="0">
                          <a:solidFill>
                            <a:sysClr val="windowText" lastClr="000000"/>
                          </a:solidFill>
                        </a:rPr>
                        <a:t>($ in millions)</a:t>
                      </a:r>
                      <a:endParaRPr lang="en-US" sz="1200" b="0" u="dbl" baseline="0" dirty="0">
                        <a:solidFill>
                          <a:sysClr val="windowText" lastClr="000000"/>
                        </a:solidFill>
                      </a:endParaRPr>
                    </a:p>
                  </a:txBody>
                  <a:tcPr>
                    <a:lnL w="12700" cmpd="sng">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0"/>
                  </a:ext>
                </a:extLst>
              </a:tr>
              <a:tr h="3942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solidFill>
                            <a:sysClr val="windowText" lastClr="000000"/>
                          </a:solidFill>
                        </a:rPr>
                        <a:t>Net income</a:t>
                      </a:r>
                    </a:p>
                  </a:txBody>
                  <a:tcPr>
                    <a:lnL w="12700" cap="flat" cmpd="sng" algn="ctr">
                      <a:solidFill>
                        <a:srgbClr val="F79646"/>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FAB0"/>
                    </a:solidFill>
                  </a:tcPr>
                </a:tc>
                <a:tc>
                  <a:txBody>
                    <a:bodyPr/>
                    <a:lstStyle/>
                    <a:p>
                      <a:pPr algn="r"/>
                      <a:endParaRPr lang="en-US" sz="1800" dirty="0">
                        <a:solidFill>
                          <a:sysClr val="windowText" lastClr="000000"/>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FAB0"/>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u="none" baseline="0" dirty="0">
                          <a:solidFill>
                            <a:sysClr val="windowText" lastClr="000000"/>
                          </a:solidFill>
                        </a:rPr>
                        <a:t>$XXX</a:t>
                      </a:r>
                    </a:p>
                  </a:txBody>
                  <a:tcPr>
                    <a:lnL w="12700" cmpd="sng">
                      <a:noFill/>
                    </a:lnL>
                    <a:lnR w="12700" cap="flat" cmpd="sng" algn="ctr">
                      <a:solidFill>
                        <a:srgbClr val="F79646"/>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1"/>
                  </a:ext>
                </a:extLst>
              </a:tr>
              <a:tr h="3217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ysClr val="windowText" lastClr="000000"/>
                          </a:solidFill>
                        </a:rPr>
                        <a:t>Other comprehensive</a:t>
                      </a:r>
                      <a:r>
                        <a:rPr lang="en-US" sz="1800" baseline="0" dirty="0">
                          <a:solidFill>
                            <a:sysClr val="windowText" lastClr="000000"/>
                          </a:solidFill>
                        </a:rPr>
                        <a:t> income</a:t>
                      </a:r>
                      <a:endParaRPr lang="en-US" sz="1800" dirty="0">
                        <a:solidFill>
                          <a:sysClr val="windowText" lastClr="000000"/>
                        </a:solidFill>
                      </a:endParaRP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endParaRPr lang="en-US" sz="1800" dirty="0">
                        <a:solidFill>
                          <a:sysClr val="windowText" lastClr="00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800" u="none" baseline="0" dirty="0">
                        <a:solidFill>
                          <a:sysClr val="windowText" lastClr="000000"/>
                        </a:solidFill>
                      </a:endParaRP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2"/>
                  </a:ext>
                </a:extLst>
              </a:tr>
              <a:tr h="279268">
                <a:tc>
                  <a:txBody>
                    <a:bodyPr/>
                    <a:lstStyle/>
                    <a:p>
                      <a:pPr marL="1085850" marR="0" lvl="0" indent="-68580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Gains (loss) on AFS investments (unrealized), (net of tax)</a:t>
                      </a: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indent="0" algn="r"/>
                      <a:r>
                        <a:rPr lang="en-US" sz="1800" dirty="0">
                          <a:solidFill>
                            <a:sysClr val="windowText" lastClr="000000"/>
                          </a:solidFill>
                        </a:rPr>
                        <a:t>$  X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800" u="dbl" baseline="0" dirty="0">
                        <a:solidFill>
                          <a:sysClr val="windowText" lastClr="000000"/>
                        </a:solidFill>
                      </a:endParaRP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3"/>
                  </a:ext>
                </a:extLst>
              </a:tr>
              <a:tr h="523108">
                <a:tc>
                  <a:txBody>
                    <a:bodyPr/>
                    <a:lstStyle/>
                    <a:p>
                      <a:pPr marL="569913" marR="0" lvl="0" indent="-569913" algn="l" defTabSz="914400" rtl="0" eaLnBrk="1" fontAlgn="auto" latinLnBrk="0" hangingPunct="1">
                        <a:lnSpc>
                          <a:spcPct val="100000"/>
                        </a:lnSpc>
                        <a:spcBef>
                          <a:spcPts val="0"/>
                        </a:spcBef>
                        <a:spcAft>
                          <a:spcPts val="0"/>
                        </a:spcAft>
                        <a:buClrTx/>
                        <a:buSzTx/>
                        <a:buFontTx/>
                        <a:buNone/>
                        <a:tabLst/>
                        <a:defRPr/>
                      </a:pPr>
                      <a:r>
                        <a:rPr lang="en-US" sz="1800" dirty="0">
                          <a:solidFill>
                            <a:sysClr val="windowText" lastClr="000000"/>
                          </a:solidFill>
                        </a:rPr>
                        <a:t>        </a:t>
                      </a:r>
                      <a:r>
                        <a:rPr lang="en-US" sz="1800" b="0" i="0" u="none" strike="noStrike" kern="1200" baseline="0" dirty="0">
                          <a:solidFill>
                            <a:schemeClr val="dk1"/>
                          </a:solidFill>
                          <a:latin typeface="+mn-lt"/>
                          <a:ea typeface="+mn-ea"/>
                          <a:cs typeface="+mn-cs"/>
                        </a:rPr>
                        <a:t>Gain (loss) from amendments to postretirement benefit plans (net of tax) 	</a:t>
                      </a: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sz="1800" dirty="0">
                          <a:solidFill>
                            <a:sysClr val="windowText" lastClr="000000"/>
                          </a:solidFill>
                        </a:rPr>
                        <a:t>(X)</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800" u="dbl" baseline="0" dirty="0">
                        <a:solidFill>
                          <a:sysClr val="windowText" lastClr="000000"/>
                        </a:solidFill>
                      </a:endParaRP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4"/>
                  </a:ext>
                </a:extLst>
              </a:tr>
              <a:tr h="3217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ysClr val="windowText" lastClr="000000"/>
                          </a:solidFill>
                        </a:rPr>
                        <a:t>        Deferred gain (loss) on derivatives (net of tax)</a:t>
                      </a: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sz="1800" dirty="0">
                          <a:solidFill>
                            <a:sysClr val="windowText" lastClr="000000"/>
                          </a:solidFill>
                        </a:rPr>
                        <a:t>(X)</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800" u="dbl" baseline="0" dirty="0">
                        <a:solidFill>
                          <a:sysClr val="windowText" lastClr="000000"/>
                        </a:solidFill>
                      </a:endParaRP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5"/>
                  </a:ext>
                </a:extLst>
              </a:tr>
              <a:tr h="3217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ysClr val="windowText" lastClr="000000"/>
                          </a:solidFill>
                        </a:rPr>
                        <a:t>        Adjustments from foreign currency</a:t>
                      </a:r>
                      <a:r>
                        <a:rPr lang="en-US" sz="1800" baseline="0" dirty="0">
                          <a:solidFill>
                            <a:sysClr val="windowText" lastClr="000000"/>
                          </a:solidFill>
                        </a:rPr>
                        <a:t> translation (net of tax)</a:t>
                      </a:r>
                      <a:endParaRPr lang="en-US" sz="1800" dirty="0">
                        <a:solidFill>
                          <a:sysClr val="windowText" lastClr="000000"/>
                        </a:solidFill>
                      </a:endParaRP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sz="1800" dirty="0">
                          <a:solidFill>
                            <a:sysClr val="windowText" lastClr="000000"/>
                          </a:solidFill>
                        </a:rPr>
                        <a:t>  X</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u="none" baseline="0" dirty="0">
                          <a:solidFill>
                            <a:sysClr val="windowText" lastClr="000000"/>
                          </a:solidFill>
                        </a:rPr>
                        <a:t>XX</a:t>
                      </a: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6"/>
                  </a:ext>
                </a:extLst>
              </a:tr>
              <a:tr h="3217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solidFill>
                            <a:sysClr val="windowText" lastClr="000000"/>
                          </a:solidFill>
                        </a:rPr>
                        <a:t>Comprehensive income</a:t>
                      </a:r>
                    </a:p>
                  </a:txBody>
                  <a:tcPr>
                    <a:lnL w="12700" cap="flat" cmpd="sng" algn="ctr">
                      <a:solidFill>
                        <a:srgbClr val="F79646"/>
                      </a:solidFill>
                      <a:prstDash val="solid"/>
                      <a:round/>
                      <a:headEnd type="none" w="med" len="med"/>
                      <a:tailEnd type="none" w="med" len="med"/>
                    </a:lnL>
                    <a:lnR w="12700" cmpd="sng">
                      <a:noFill/>
                    </a:lnR>
                    <a:lnT w="12700" cmpd="sng">
                      <a:noFill/>
                    </a:lnT>
                    <a:lnB w="12700" cap="flat" cmpd="sng" algn="ctr">
                      <a:solidFill>
                        <a:srgbClr val="F79646"/>
                      </a:solidFill>
                      <a:prstDash val="solid"/>
                      <a:round/>
                      <a:headEnd type="none" w="med" len="med"/>
                      <a:tailEnd type="none" w="med" len="med"/>
                    </a:lnB>
                    <a:lnTlToBr w="12700" cmpd="sng">
                      <a:noFill/>
                      <a:prstDash val="solid"/>
                    </a:lnTlToBr>
                    <a:lnBlToTr w="12700" cmpd="sng">
                      <a:noFill/>
                      <a:prstDash val="solid"/>
                    </a:lnBlToTr>
                    <a:solidFill>
                      <a:srgbClr val="FFFAB0"/>
                    </a:solidFill>
                  </a:tcPr>
                </a:tc>
                <a:tc>
                  <a:txBody>
                    <a:bodyPr/>
                    <a:lstStyle/>
                    <a:p>
                      <a:pPr algn="r"/>
                      <a:endParaRPr lang="en-US" sz="1800" dirty="0">
                        <a:solidFill>
                          <a:sysClr val="windowText" lastClr="000000"/>
                        </a:solidFill>
                      </a:endParaRPr>
                    </a:p>
                  </a:txBody>
                  <a:tcPr>
                    <a:lnL w="12700" cmpd="sng">
                      <a:noFill/>
                    </a:lnL>
                    <a:lnR w="12700" cmpd="sng">
                      <a:noFill/>
                    </a:lnR>
                    <a:lnT w="12700" cmpd="sng">
                      <a:noFill/>
                    </a:lnT>
                    <a:lnB w="12700" cap="flat" cmpd="sng" algn="ctr">
                      <a:solidFill>
                        <a:srgbClr val="F79646"/>
                      </a:solidFill>
                      <a:prstDash val="solid"/>
                      <a:round/>
                      <a:headEnd type="none" w="med" len="med"/>
                      <a:tailEnd type="none" w="med" len="med"/>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u="none" baseline="0" dirty="0">
                          <a:solidFill>
                            <a:sysClr val="windowText" lastClr="000000"/>
                          </a:solidFill>
                        </a:rPr>
                        <a:t>$XXX</a:t>
                      </a:r>
                    </a:p>
                  </a:txBody>
                  <a:tcPr>
                    <a:lnL w="12700" cmpd="sng">
                      <a:noFill/>
                    </a:lnL>
                    <a:lnR w="12700" cap="flat" cmpd="sng" algn="ctr">
                      <a:solidFill>
                        <a:srgbClr val="F79646"/>
                      </a:solidFill>
                      <a:prstDash val="solid"/>
                      <a:round/>
                      <a:headEnd type="none" w="med" len="med"/>
                      <a:tailEnd type="none" w="med" len="med"/>
                    </a:lnR>
                    <a:lnT w="12700" cmpd="sng">
                      <a:noFill/>
                    </a:lnT>
                    <a:lnB w="12700" cap="flat" cmpd="sng" algn="ctr">
                      <a:solidFill>
                        <a:srgbClr val="F79646"/>
                      </a:solidFill>
                      <a:prstDash val="solid"/>
                      <a:round/>
                      <a:headEnd type="none" w="med" len="med"/>
                      <a:tailEnd type="none" w="med" len="med"/>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7"/>
                  </a:ext>
                </a:extLst>
              </a:tr>
            </a:tbl>
          </a:graphicData>
        </a:graphic>
      </p:graphicFrame>
      <p:cxnSp>
        <p:nvCxnSpPr>
          <p:cNvPr id="6" name="Straight Connector 5"/>
          <p:cNvCxnSpPr/>
          <p:nvPr/>
        </p:nvCxnSpPr>
        <p:spPr>
          <a:xfrm>
            <a:off x="7227572" y="5562600"/>
            <a:ext cx="533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82001" y="5562600"/>
            <a:ext cx="533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341972" y="5867400"/>
            <a:ext cx="533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FD6F9CB-CD19-4461-AE89-3A931164D90B}"/>
              </a:ext>
            </a:extLst>
          </p:cNvPr>
          <p:cNvCxnSpPr/>
          <p:nvPr/>
        </p:nvCxnSpPr>
        <p:spPr>
          <a:xfrm>
            <a:off x="8341972" y="5890161"/>
            <a:ext cx="533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507D8510-A5A7-D84F-AA98-5EBCE54EB803}"/>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10</a:t>
            </a:fld>
            <a:endParaRPr lang="en-US" dirty="0"/>
          </a:p>
        </p:txBody>
      </p:sp>
    </p:spTree>
    <p:extLst>
      <p:ext uri="{BB962C8B-B14F-4D97-AF65-F5344CB8AC3E}">
        <p14:creationId xmlns:p14="http://schemas.microsoft.com/office/powerpoint/2010/main" val="1753636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6">
                                            <p:txEl>
                                              <p:pRg st="0" end="0"/>
                                            </p:txEl>
                                          </p:spTgt>
                                        </p:tgtEl>
                                        <p:attrNameLst>
                                          <p:attrName>style.visibility</p:attrName>
                                        </p:attrNameLst>
                                      </p:cBhvr>
                                      <p:to>
                                        <p:strVal val="visible"/>
                                      </p:to>
                                    </p:set>
                                    <p:animEffect transition="in" filter="fade">
                                      <p:cBhvr>
                                        <p:cTn id="7" dur="500"/>
                                        <p:tgtEl>
                                          <p:spTgt spid="56">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6">
                                            <p:txEl>
                                              <p:pRg st="1" end="1"/>
                                            </p:txEl>
                                          </p:spTgt>
                                        </p:tgtEl>
                                        <p:attrNameLst>
                                          <p:attrName>style.visibility</p:attrName>
                                        </p:attrNameLst>
                                      </p:cBhvr>
                                      <p:to>
                                        <p:strVal val="visible"/>
                                      </p:to>
                                    </p:set>
                                    <p:animEffect transition="in" filter="fade">
                                      <p:cBhvr>
                                        <p:cTn id="11" dur="500"/>
                                        <p:tgtEl>
                                          <p:spTgt spid="56">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6">
                                            <p:txEl>
                                              <p:pRg st="2" end="2"/>
                                            </p:txEl>
                                          </p:spTgt>
                                        </p:tgtEl>
                                        <p:attrNameLst>
                                          <p:attrName>style.visibility</p:attrName>
                                        </p:attrNameLst>
                                      </p:cBhvr>
                                      <p:to>
                                        <p:strVal val="visible"/>
                                      </p:to>
                                    </p:set>
                                    <p:animEffect transition="in" filter="fade">
                                      <p:cBhvr>
                                        <p:cTn id="15" dur="500"/>
                                        <p:tgtEl>
                                          <p:spTgt spid="56">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par>
                                <p:cTn id="20" presetID="1" presetClass="entr" presetSubtype="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r>
              <a:rPr lang="en-US" dirty="0"/>
              <a:t>Typical Presentation Format</a:t>
            </a:r>
            <a:br>
              <a:rPr lang="en-US" dirty="0"/>
            </a:br>
            <a:r>
              <a:rPr lang="en-US" dirty="0"/>
              <a:t>—Abercrombie &amp; Fitch</a:t>
            </a:r>
            <a:endParaRPr lang="en-IN" dirty="0">
              <a:ea typeface="Adobe Fan Heiti Std B"/>
              <a:cs typeface="Adobe Fan Heiti Std B"/>
            </a:endParaRP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LO18-2</a:t>
            </a:r>
            <a:endParaRPr lang="en-US" sz="1500" dirty="0">
              <a:solidFill>
                <a:srgbClr val="0072A2"/>
              </a:solidFill>
              <a:latin typeface="+mj-lt"/>
              <a:ea typeface="Adobe Fan Heiti Std B" pitchFamily="34" charset="-128"/>
              <a:cs typeface="+mj-cs"/>
            </a:endParaRPr>
          </a:p>
        </p:txBody>
      </p:sp>
      <p:sp>
        <p:nvSpPr>
          <p:cNvPr id="56" name="Content Placeholder 1"/>
          <p:cNvSpPr>
            <a:spLocks noGrp="1"/>
          </p:cNvSpPr>
          <p:nvPr>
            <p:ph idx="1"/>
          </p:nvPr>
        </p:nvSpPr>
        <p:spPr>
          <a:xfrm>
            <a:off x="761999" y="1574799"/>
            <a:ext cx="8013600" cy="5435601"/>
          </a:xfrm>
        </p:spPr>
        <p:txBody>
          <a:bodyPr>
            <a:normAutofit/>
          </a:bodyPr>
          <a:lstStyle/>
          <a:p>
            <a:r>
              <a:rPr lang="en-IN" sz="2200" dirty="0"/>
              <a:t>Companies keep track of individual additional paid-in capital accounts in company records but they report these amounts as a single subtotal called </a:t>
            </a:r>
            <a:r>
              <a:rPr lang="en-IN" sz="2200" b="1" dirty="0">
                <a:solidFill>
                  <a:srgbClr val="C00000"/>
                </a:solidFill>
              </a:rPr>
              <a:t>additional paid-in capital</a:t>
            </a:r>
            <a:r>
              <a:rPr lang="en-IN" sz="2200" dirty="0"/>
              <a:t>.</a:t>
            </a:r>
            <a:endParaRPr lang="en-IN" sz="2200" b="1" dirty="0">
              <a:solidFill>
                <a:srgbClr val="C00000"/>
              </a:solidFill>
            </a:endParaRPr>
          </a:p>
        </p:txBody>
      </p:sp>
      <p:sp>
        <p:nvSpPr>
          <p:cNvPr id="5" name="Round Diagonal Corner Rectangle 4"/>
          <p:cNvSpPr/>
          <p:nvPr/>
        </p:nvSpPr>
        <p:spPr>
          <a:xfrm>
            <a:off x="914400" y="2514600"/>
            <a:ext cx="7247751" cy="4038600"/>
          </a:xfrm>
          <a:prstGeom prst="round2DiagRect">
            <a:avLst>
              <a:gd name="adj1" fmla="val 0"/>
              <a:gd name="adj2" fmla="val 6194"/>
            </a:avLst>
          </a:prstGeom>
          <a:solidFill>
            <a:srgbClr val="CEE3ED"/>
          </a:solidFill>
          <a:ln w="19050">
            <a:solidFill>
              <a:srgbClr val="0E72A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F664E177-2321-468A-96CA-0774D4414561}"/>
              </a:ext>
            </a:extLst>
          </p:cNvPr>
          <p:cNvPicPr>
            <a:picLocks noChangeAspect="1"/>
          </p:cNvPicPr>
          <p:nvPr/>
        </p:nvPicPr>
        <p:blipFill>
          <a:blip r:embed="rId3"/>
          <a:stretch>
            <a:fillRect/>
          </a:stretch>
        </p:blipFill>
        <p:spPr>
          <a:xfrm>
            <a:off x="990600" y="2514600"/>
            <a:ext cx="6917322" cy="3854116"/>
          </a:xfrm>
          <a:prstGeom prst="rect">
            <a:avLst/>
          </a:prstGeom>
        </p:spPr>
      </p:pic>
      <p:sp>
        <p:nvSpPr>
          <p:cNvPr id="8" name="Slide Number Placeholder 5">
            <a:extLst>
              <a:ext uri="{FF2B5EF4-FFF2-40B4-BE49-F238E27FC236}">
                <a16:creationId xmlns:a16="http://schemas.microsoft.com/office/drawing/2014/main" id="{D829C0FC-1242-4940-A503-36A2EFA05E05}"/>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11</a:t>
            </a:fld>
            <a:endParaRPr lang="en-US" dirty="0"/>
          </a:p>
        </p:txBody>
      </p:sp>
    </p:spTree>
    <p:extLst>
      <p:ext uri="{BB962C8B-B14F-4D97-AF65-F5344CB8AC3E}">
        <p14:creationId xmlns:p14="http://schemas.microsoft.com/office/powerpoint/2010/main" val="2029857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6">
                                            <p:txEl>
                                              <p:pRg st="0" end="0"/>
                                            </p:txEl>
                                          </p:spTgt>
                                        </p:tgtEl>
                                        <p:attrNameLst>
                                          <p:attrName>style.visibility</p:attrName>
                                        </p:attrNameLst>
                                      </p:cBhvr>
                                      <p:to>
                                        <p:strVal val="visible"/>
                                      </p:to>
                                    </p:set>
                                    <p:animEffect transition="in" filter="fade">
                                      <p:cBhvr>
                                        <p:cTn id="7" dur="500"/>
                                        <p:tgtEl>
                                          <p:spTgt spid="5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609600" y="1"/>
            <a:ext cx="8534399" cy="838199"/>
          </a:xfrm>
        </p:spPr>
        <p:txBody>
          <a:bodyPr>
            <a:normAutofit/>
          </a:bodyPr>
          <a:lstStyle/>
          <a:p>
            <a:r>
              <a:rPr lang="en-IN" sz="2600" dirty="0"/>
              <a:t>Statement of Shareholders’ Equity—Walmart</a:t>
            </a:r>
            <a:endParaRPr lang="en-IN" sz="2600" dirty="0">
              <a:ea typeface="Adobe Fan Heiti Std B"/>
              <a:cs typeface="Adobe Fan Heiti Std B"/>
            </a:endParaRP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LO18-2</a:t>
            </a:r>
            <a:endParaRPr lang="en-US" sz="1500" dirty="0">
              <a:solidFill>
                <a:srgbClr val="0072A2"/>
              </a:solidFill>
              <a:latin typeface="+mj-lt"/>
              <a:ea typeface="Adobe Fan Heiti Std B" pitchFamily="34" charset="-128"/>
              <a:cs typeface="+mj-cs"/>
            </a:endParaRPr>
          </a:p>
        </p:txBody>
      </p:sp>
      <p:sp>
        <p:nvSpPr>
          <p:cNvPr id="7" name="Round Diagonal Corner Rectangle 6"/>
          <p:cNvSpPr/>
          <p:nvPr/>
        </p:nvSpPr>
        <p:spPr>
          <a:xfrm>
            <a:off x="1001585" y="616631"/>
            <a:ext cx="7750428" cy="6003210"/>
          </a:xfrm>
          <a:prstGeom prst="round2DiagRect">
            <a:avLst>
              <a:gd name="adj1" fmla="val 0"/>
              <a:gd name="adj2" fmla="val 6194"/>
            </a:avLst>
          </a:prstGeom>
          <a:solidFill>
            <a:srgbClr val="CEE3ED"/>
          </a:solidFill>
          <a:ln w="19050">
            <a:solidFill>
              <a:srgbClr val="0E72A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9F249681-7300-4DDC-AD6C-E8824D3FFD71}"/>
              </a:ext>
            </a:extLst>
          </p:cNvPr>
          <p:cNvPicPr>
            <a:picLocks noChangeAspect="1"/>
          </p:cNvPicPr>
          <p:nvPr/>
        </p:nvPicPr>
        <p:blipFill>
          <a:blip r:embed="rId3"/>
          <a:stretch>
            <a:fillRect/>
          </a:stretch>
        </p:blipFill>
        <p:spPr>
          <a:xfrm>
            <a:off x="1298452" y="775510"/>
            <a:ext cx="7235947" cy="5496537"/>
          </a:xfrm>
          <a:prstGeom prst="rect">
            <a:avLst/>
          </a:prstGeom>
        </p:spPr>
      </p:pic>
      <p:sp>
        <p:nvSpPr>
          <p:cNvPr id="6" name="Slide Number Placeholder 5">
            <a:extLst>
              <a:ext uri="{FF2B5EF4-FFF2-40B4-BE49-F238E27FC236}">
                <a16:creationId xmlns:a16="http://schemas.microsoft.com/office/drawing/2014/main" id="{5A63CAA2-3E27-4843-8852-64B351874E8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12</a:t>
            </a:fld>
            <a:endParaRPr lang="en-US" dirty="0"/>
          </a:p>
        </p:txBody>
      </p:sp>
    </p:spTree>
    <p:extLst>
      <p:ext uri="{BB962C8B-B14F-4D97-AF65-F5344CB8AC3E}">
        <p14:creationId xmlns:p14="http://schemas.microsoft.com/office/powerpoint/2010/main" val="1527404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altLang="en-US" sz="3200" dirty="0"/>
              <a:t>Concept Check: </a:t>
            </a:r>
            <a:br>
              <a:rPr lang="en-US" altLang="en-US" sz="3200" dirty="0"/>
            </a:br>
            <a:r>
              <a:rPr lang="en-US" altLang="en-US" sz="3200" dirty="0"/>
              <a:t>Components of Other Comprehensive Income</a:t>
            </a:r>
            <a:endParaRPr lang="en-US" sz="3200" dirty="0"/>
          </a:p>
        </p:txBody>
      </p:sp>
      <p:sp>
        <p:nvSpPr>
          <p:cNvPr id="414723" name="Rectangle 3"/>
          <p:cNvSpPr>
            <a:spLocks noGrp="1" noChangeArrowheads="1"/>
          </p:cNvSpPr>
          <p:nvPr>
            <p:ph idx="1"/>
          </p:nvPr>
        </p:nvSpPr>
        <p:spPr>
          <a:xfrm>
            <a:off x="761999" y="1219200"/>
            <a:ext cx="8013600" cy="5108574"/>
          </a:xfrm>
          <a:solidFill>
            <a:schemeClr val="bg1">
              <a:lumMod val="95000"/>
            </a:schemeClr>
          </a:solidFill>
        </p:spPr>
        <p:txBody>
          <a:bodyPr>
            <a:normAutofit/>
          </a:bodyPr>
          <a:lstStyle/>
          <a:p>
            <a:pPr marL="0" indent="0">
              <a:spcAft>
                <a:spcPts val="1200"/>
              </a:spcAft>
              <a:buNone/>
              <a:tabLst>
                <a:tab pos="7772400" algn="dec"/>
              </a:tabLst>
              <a:defRPr/>
            </a:pPr>
            <a:r>
              <a:rPr lang="en-US" sz="2400" dirty="0"/>
              <a:t>Which of the following items would </a:t>
            </a:r>
            <a:r>
              <a:rPr lang="en-US" sz="2400" b="1" dirty="0"/>
              <a:t>not</a:t>
            </a:r>
            <a:r>
              <a:rPr lang="en-US" sz="2400" dirty="0"/>
              <a:t> be reported in the statement of comprehensive income as Other Comprehensive Income?</a:t>
            </a:r>
          </a:p>
          <a:p>
            <a:pPr marL="514350" indent="-514350">
              <a:buFont typeface="+mj-lt"/>
              <a:buAutoNum type="alphaLcPeriod"/>
            </a:pPr>
            <a:r>
              <a:rPr lang="en-US" sz="2400" dirty="0"/>
              <a:t>Decrease in the value of available-for-sale debt securities</a:t>
            </a:r>
          </a:p>
          <a:p>
            <a:pPr marL="514350" indent="-514350">
              <a:buFont typeface="+mj-lt"/>
              <a:buAutoNum type="alphaLcPeriod"/>
            </a:pPr>
            <a:r>
              <a:rPr lang="en-US" sz="2400" dirty="0"/>
              <a:t>Loss on postretirement benefit plan assets</a:t>
            </a:r>
          </a:p>
          <a:p>
            <a:pPr marL="514350" indent="-514350">
              <a:buFont typeface="+mj-lt"/>
              <a:buAutoNum type="alphaLcPeriod"/>
            </a:pPr>
            <a:r>
              <a:rPr lang="en-US" sz="2400" dirty="0"/>
              <a:t>Gain on sale of equipment</a:t>
            </a:r>
          </a:p>
          <a:p>
            <a:pPr marL="514350" indent="-514350">
              <a:buFont typeface="+mj-lt"/>
              <a:buAutoNum type="alphaLcPeriod"/>
            </a:pPr>
            <a:r>
              <a:rPr lang="en-US" sz="2400" dirty="0"/>
              <a:t>Adjustment for foreign currency translation</a:t>
            </a:r>
            <a:endParaRPr lang="en-US" sz="2400" b="1" dirty="0">
              <a:solidFill>
                <a:srgbClr val="622380"/>
              </a:solidFill>
            </a:endParaRPr>
          </a:p>
          <a:p>
            <a:pPr marL="0" indent="0">
              <a:buNone/>
              <a:tabLst>
                <a:tab pos="7772400" algn="dec"/>
              </a:tabLst>
              <a:defRPr/>
            </a:pPr>
            <a:endParaRPr lang="en-US" sz="1600" dirty="0"/>
          </a:p>
          <a:p>
            <a:pPr marL="2286000" lvl="5" indent="0">
              <a:buNone/>
              <a:tabLst>
                <a:tab pos="7772400" algn="dec"/>
              </a:tabLst>
              <a:defRPr/>
            </a:pPr>
            <a:endParaRPr lang="en-US" sz="1600" dirty="0"/>
          </a:p>
          <a:p>
            <a:pPr marL="0" indent="0">
              <a:buNone/>
              <a:tabLst>
                <a:tab pos="7772400" algn="dec"/>
              </a:tabLst>
              <a:defRPr/>
            </a:pPr>
            <a:endParaRPr lang="en-US" sz="1800" dirty="0"/>
          </a:p>
        </p:txBody>
      </p:sp>
      <p:sp>
        <p:nvSpPr>
          <p:cNvPr id="2" name="Oval 1"/>
          <p:cNvSpPr/>
          <p:nvPr/>
        </p:nvSpPr>
        <p:spPr bwMode="auto">
          <a:xfrm flipV="1">
            <a:off x="774139" y="3418114"/>
            <a:ext cx="381000" cy="391886"/>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TextBox 5"/>
          <p:cNvSpPr txBox="1"/>
          <p:nvPr/>
        </p:nvSpPr>
        <p:spPr>
          <a:xfrm>
            <a:off x="1905000" y="4775537"/>
            <a:ext cx="5892139" cy="1569660"/>
          </a:xfrm>
          <a:prstGeom prst="rect">
            <a:avLst/>
          </a:prstGeom>
          <a:solidFill>
            <a:schemeClr val="accent6">
              <a:lumMod val="20000"/>
              <a:lumOff val="80000"/>
            </a:schemeClr>
          </a:solidFill>
          <a:ln w="6350">
            <a:solidFill>
              <a:schemeClr val="tx1"/>
            </a:solidFill>
          </a:ln>
        </p:spPr>
        <p:txBody>
          <a:bodyPr wrap="square" rtlCol="0">
            <a:spAutoFit/>
          </a:bodyPr>
          <a:lstStyle/>
          <a:p>
            <a:r>
              <a:rPr lang="en-US" sz="2400" dirty="0">
                <a:latin typeface="+mn-lt"/>
              </a:rPr>
              <a:t>The correct answer is </a:t>
            </a:r>
            <a:r>
              <a:rPr lang="en-US" sz="2400" i="1" dirty="0">
                <a:latin typeface="+mn-lt"/>
              </a:rPr>
              <a:t>c</a:t>
            </a:r>
            <a:r>
              <a:rPr lang="en-US" sz="2400" dirty="0">
                <a:latin typeface="+mn-lt"/>
              </a:rPr>
              <a:t>. </a:t>
            </a:r>
          </a:p>
          <a:p>
            <a:r>
              <a:rPr lang="en-US" sz="2400" dirty="0">
                <a:latin typeface="+mn-lt"/>
              </a:rPr>
              <a:t>A gain on the sale of equipment would be reported in the income statement as part of Net Income.</a:t>
            </a:r>
          </a:p>
        </p:txBody>
      </p:sp>
      <p:sp>
        <p:nvSpPr>
          <p:cNvPr id="7" name="Rectangle 6"/>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LO18-2</a:t>
            </a:r>
            <a:endParaRPr lang="en-US" sz="1500" dirty="0">
              <a:solidFill>
                <a:srgbClr val="0072A2"/>
              </a:solidFill>
              <a:latin typeface="+mj-lt"/>
              <a:ea typeface="Adobe Fan Heiti Std B" pitchFamily="34" charset="-128"/>
              <a:cs typeface="+mj-cs"/>
            </a:endParaRPr>
          </a:p>
        </p:txBody>
      </p:sp>
      <p:sp>
        <p:nvSpPr>
          <p:cNvPr id="8" name="Slide Number Placeholder 5">
            <a:extLst>
              <a:ext uri="{FF2B5EF4-FFF2-40B4-BE49-F238E27FC236}">
                <a16:creationId xmlns:a16="http://schemas.microsoft.com/office/drawing/2014/main" id="{24295A2B-2AB8-6D4C-ADB3-013CCC369D5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13</a:t>
            </a:fld>
            <a:endParaRPr lang="en-US" dirty="0"/>
          </a:p>
        </p:txBody>
      </p:sp>
    </p:spTree>
    <p:extLst>
      <p:ext uri="{BB962C8B-B14F-4D97-AF65-F5344CB8AC3E}">
        <p14:creationId xmlns:p14="http://schemas.microsoft.com/office/powerpoint/2010/main" val="2930951944"/>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par>
                                    <p:cTn id="15" presetID="2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par>
                                    <p:cTn id="15" presetID="2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LO18-9</a:t>
            </a:r>
            <a:endParaRPr lang="en-US" sz="1500" dirty="0">
              <a:solidFill>
                <a:srgbClr val="0072A2"/>
              </a:solidFill>
              <a:latin typeface="+mj-lt"/>
              <a:ea typeface="Adobe Fan Heiti Std B" pitchFamily="34" charset="-128"/>
              <a:cs typeface="+mj-cs"/>
            </a:endParaRPr>
          </a:p>
        </p:txBody>
      </p:sp>
      <p:sp>
        <p:nvSpPr>
          <p:cNvPr id="2" name="Title 1"/>
          <p:cNvSpPr>
            <a:spLocks noGrp="1"/>
          </p:cNvSpPr>
          <p:nvPr>
            <p:ph type="title"/>
          </p:nvPr>
        </p:nvSpPr>
        <p:spPr/>
        <p:txBody>
          <a:bodyPr>
            <a:normAutofit/>
          </a:bodyPr>
          <a:lstStyle/>
          <a:p>
            <a:r>
              <a:rPr lang="en-IN" dirty="0"/>
              <a:t>International Financial Reporting Standards—Terminology </a:t>
            </a:r>
            <a:endParaRPr lang="en-US" dirty="0"/>
          </a:p>
        </p:txBody>
      </p:sp>
      <p:sp>
        <p:nvSpPr>
          <p:cNvPr id="5" name="Content Placeholder 4"/>
          <p:cNvSpPr>
            <a:spLocks noGrp="1"/>
          </p:cNvSpPr>
          <p:nvPr>
            <p:ph idx="1"/>
          </p:nvPr>
        </p:nvSpPr>
        <p:spPr>
          <a:xfrm>
            <a:off x="761999" y="1292226"/>
            <a:ext cx="8013600" cy="5057775"/>
          </a:xfrm>
        </p:spPr>
        <p:txBody>
          <a:bodyPr>
            <a:normAutofit/>
          </a:bodyPr>
          <a:lstStyle/>
          <a:p>
            <a:pPr marL="0" indent="0">
              <a:buNone/>
            </a:pPr>
            <a:endParaRPr lang="en-IN" dirty="0"/>
          </a:p>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067658246"/>
              </p:ext>
            </p:extLst>
          </p:nvPr>
        </p:nvGraphicFramePr>
        <p:xfrm>
          <a:off x="685800" y="1219200"/>
          <a:ext cx="8382000" cy="5379720"/>
        </p:xfrm>
        <a:graphic>
          <a:graphicData uri="http://schemas.openxmlformats.org/drawingml/2006/table">
            <a:tbl>
              <a:tblPr firstRow="1" bandRow="1">
                <a:tableStyleId>{F2DE63D5-997A-4646-A377-4702673A728D}</a:tableStyleId>
              </a:tblPr>
              <a:tblGrid>
                <a:gridCol w="4550647">
                  <a:extLst>
                    <a:ext uri="{9D8B030D-6E8A-4147-A177-3AD203B41FA5}">
                      <a16:colId xmlns:a16="http://schemas.microsoft.com/office/drawing/2014/main" val="20000"/>
                    </a:ext>
                  </a:extLst>
                </a:gridCol>
                <a:gridCol w="3831353">
                  <a:extLst>
                    <a:ext uri="{9D8B030D-6E8A-4147-A177-3AD203B41FA5}">
                      <a16:colId xmlns:a16="http://schemas.microsoft.com/office/drawing/2014/main" val="20001"/>
                    </a:ext>
                  </a:extLst>
                </a:gridCol>
              </a:tblGrid>
              <a:tr h="24706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dirty="0">
                          <a:solidFill>
                            <a:schemeClr val="tx1"/>
                          </a:solidFill>
                        </a:rPr>
                        <a:t>U.S. GAAP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dirty="0">
                          <a:solidFill>
                            <a:schemeClr val="tx1"/>
                          </a:solidFill>
                        </a:rPr>
                        <a:t>IFRS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0"/>
                  </a:ext>
                </a:extLst>
              </a:tr>
              <a:tr h="297033">
                <a:tc gridSpan="2">
                  <a:txBody>
                    <a:bodyPr/>
                    <a:lstStyle/>
                    <a:p>
                      <a:pPr algn="ctr"/>
                      <a:r>
                        <a:rPr lang="en-IN" sz="1900" b="1" dirty="0">
                          <a:solidFill>
                            <a:sysClr val="windowText" lastClr="000000"/>
                          </a:solidFill>
                        </a:rPr>
                        <a:t>Use of the term “reserves” and other terminology differences</a:t>
                      </a:r>
                      <a:endParaRPr lang="en-US" sz="19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524000">
                <a:tc>
                  <a:txBody>
                    <a:bodyPr/>
                    <a:lstStyle/>
                    <a:p>
                      <a:r>
                        <a:rPr lang="en-IN" sz="1900" b="1" dirty="0"/>
                        <a:t>Capital stock:</a:t>
                      </a:r>
                    </a:p>
                    <a:p>
                      <a:r>
                        <a:rPr lang="en-IN" sz="1900" dirty="0"/>
                        <a:t>Common stock</a:t>
                      </a:r>
                    </a:p>
                    <a:p>
                      <a:r>
                        <a:rPr lang="en-IN" sz="1900" dirty="0"/>
                        <a:t>Preferred stock</a:t>
                      </a:r>
                    </a:p>
                    <a:p>
                      <a:r>
                        <a:rPr lang="en-IN" sz="1900" dirty="0"/>
                        <a:t>Paid-in capital—excess of par,</a:t>
                      </a:r>
                      <a:r>
                        <a:rPr lang="en-IN" sz="1900" baseline="0" dirty="0"/>
                        <a:t> </a:t>
                      </a:r>
                      <a:r>
                        <a:rPr lang="en-IN" sz="1900" dirty="0"/>
                        <a:t>common</a:t>
                      </a:r>
                    </a:p>
                    <a:p>
                      <a:r>
                        <a:rPr lang="en-IN" sz="1900" dirty="0"/>
                        <a:t>Paid-in capital—excess of par, preferred</a:t>
                      </a:r>
                      <a:endParaRPr lang="en-US"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a:r>
                        <a:rPr lang="en-IN" sz="1900" b="1" dirty="0"/>
                        <a:t>Share capital:</a:t>
                      </a:r>
                    </a:p>
                    <a:p>
                      <a:pPr algn="l"/>
                      <a:r>
                        <a:rPr lang="en-IN" sz="1900" dirty="0"/>
                        <a:t>Ordinary shares</a:t>
                      </a:r>
                    </a:p>
                    <a:p>
                      <a:pPr algn="l"/>
                      <a:r>
                        <a:rPr lang="en-IN" sz="1900" dirty="0"/>
                        <a:t>Preference shares</a:t>
                      </a:r>
                    </a:p>
                    <a:p>
                      <a:pPr algn="l"/>
                      <a:r>
                        <a:rPr lang="en-IN" sz="1900" dirty="0"/>
                        <a:t>Share premium, ordinary shares</a:t>
                      </a:r>
                    </a:p>
                    <a:p>
                      <a:pPr algn="l"/>
                      <a:r>
                        <a:rPr lang="en-IN" sz="1900" dirty="0"/>
                        <a:t>Share premium, preference shares</a:t>
                      </a:r>
                      <a:endParaRPr lang="en-US"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2"/>
                  </a:ext>
                </a:extLst>
              </a:tr>
              <a:tr h="285593">
                <a:tc>
                  <a:txBody>
                    <a:bodyPr/>
                    <a:lstStyle/>
                    <a:p>
                      <a:r>
                        <a:rPr lang="en-IN" sz="1900" b="1" dirty="0"/>
                        <a:t>Accumulated other comprehensive income:</a:t>
                      </a:r>
                    </a:p>
                    <a:p>
                      <a:r>
                        <a:rPr lang="en-IN" sz="1900" dirty="0"/>
                        <a:t>Net gains (losses) on investments—AOCI</a:t>
                      </a:r>
                    </a:p>
                    <a:p>
                      <a:r>
                        <a:rPr lang="en-IN" sz="1900" dirty="0"/>
                        <a:t>Net gains (losses) foreign currency</a:t>
                      </a:r>
                    </a:p>
                    <a:p>
                      <a:r>
                        <a:rPr lang="en-IN" sz="1900" dirty="0"/>
                        <a:t>   translation—AOCI</a:t>
                      </a:r>
                    </a:p>
                    <a:p>
                      <a:r>
                        <a:rPr lang="en-IN" sz="1900" dirty="0"/>
                        <a:t>{N/A: adjusting P,P, &amp; E to fair value</a:t>
                      </a:r>
                    </a:p>
                    <a:p>
                      <a:r>
                        <a:rPr lang="en-IN" sz="1900" dirty="0"/>
                        <a:t>    not permitted}</a:t>
                      </a:r>
                    </a:p>
                    <a:p>
                      <a:r>
                        <a:rPr lang="en-IN" sz="1900" dirty="0"/>
                        <a:t>Retained earnings</a:t>
                      </a:r>
                      <a:endParaRPr lang="en-US"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a:r>
                        <a:rPr lang="en-IN" sz="1900" b="1" dirty="0"/>
                        <a:t>Reserves:</a:t>
                      </a:r>
                    </a:p>
                    <a:p>
                      <a:pPr algn="l"/>
                      <a:r>
                        <a:rPr lang="en-IN" sz="1900" dirty="0"/>
                        <a:t>Investment revaluation reserve</a:t>
                      </a:r>
                    </a:p>
                    <a:p>
                      <a:pPr algn="l"/>
                      <a:endParaRPr lang="en-IN" sz="1900" dirty="0"/>
                    </a:p>
                    <a:p>
                      <a:pPr algn="l"/>
                      <a:r>
                        <a:rPr lang="en-IN" sz="1900" dirty="0"/>
                        <a:t>Translation reserve</a:t>
                      </a:r>
                    </a:p>
                    <a:p>
                      <a:pPr algn="l"/>
                      <a:endParaRPr lang="en-IN" sz="1900" dirty="0"/>
                    </a:p>
                    <a:p>
                      <a:pPr algn="l"/>
                      <a:r>
                        <a:rPr lang="en-IN" sz="1900" dirty="0"/>
                        <a:t>Revaluation reserve</a:t>
                      </a:r>
                    </a:p>
                    <a:p>
                      <a:pPr algn="l"/>
                      <a:endParaRPr lang="en-IN" sz="1900" dirty="0"/>
                    </a:p>
                    <a:p>
                      <a:pPr algn="l"/>
                      <a:r>
                        <a:rPr lang="en-IN" sz="1900" dirty="0"/>
                        <a:t>Retained earnings</a:t>
                      </a:r>
                      <a:endParaRPr lang="en-US"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3"/>
                  </a:ext>
                </a:extLst>
              </a:tr>
              <a:tr h="285593">
                <a:tc>
                  <a:txBody>
                    <a:bodyPr/>
                    <a:lstStyle/>
                    <a:p>
                      <a:r>
                        <a:rPr lang="en-IN" sz="1900" b="1" dirty="0"/>
                        <a:t>Total shareholders’ equity</a:t>
                      </a:r>
                    </a:p>
                    <a:p>
                      <a:r>
                        <a:rPr lang="en-IN" sz="1900" dirty="0"/>
                        <a:t>Presented after liabilities</a:t>
                      </a:r>
                      <a:endParaRPr lang="en-US"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a:r>
                        <a:rPr lang="en-IN" sz="1900" b="1" dirty="0"/>
                        <a:t>Total equity</a:t>
                      </a:r>
                    </a:p>
                    <a:p>
                      <a:pPr algn="l"/>
                      <a:r>
                        <a:rPr lang="en-IN" sz="1900" dirty="0"/>
                        <a:t>Often presented before liabilities</a:t>
                      </a:r>
                      <a:endParaRPr lang="en-US"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0196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sz="3200" dirty="0"/>
              <a:t>Concept Check: GAAP vs. IFRS</a:t>
            </a:r>
            <a:endParaRPr lang="en-US" sz="3200" dirty="0"/>
          </a:p>
        </p:txBody>
      </p:sp>
      <p:sp>
        <p:nvSpPr>
          <p:cNvPr id="414723" name="Rectangle 3"/>
          <p:cNvSpPr>
            <a:spLocks noGrp="1" noChangeArrowheads="1"/>
          </p:cNvSpPr>
          <p:nvPr>
            <p:ph idx="1"/>
          </p:nvPr>
        </p:nvSpPr>
        <p:spPr>
          <a:xfrm>
            <a:off x="761998" y="1219200"/>
            <a:ext cx="8153401" cy="5108574"/>
          </a:xfrm>
          <a:solidFill>
            <a:schemeClr val="bg1">
              <a:lumMod val="95000"/>
            </a:schemeClr>
          </a:solidFill>
        </p:spPr>
        <p:txBody>
          <a:bodyPr>
            <a:normAutofit/>
          </a:bodyPr>
          <a:lstStyle/>
          <a:p>
            <a:pPr marL="0" indent="0">
              <a:spcAft>
                <a:spcPts val="1200"/>
              </a:spcAft>
              <a:buNone/>
              <a:tabLst>
                <a:tab pos="7772400" algn="dec"/>
              </a:tabLst>
              <a:defRPr/>
            </a:pPr>
            <a:r>
              <a:rPr lang="en-US" sz="2400" dirty="0"/>
              <a:t>Which of the following equity-related terms is used under IFRS but not under U.S. GAAP?</a:t>
            </a:r>
          </a:p>
          <a:p>
            <a:pPr marL="514350" indent="-514350">
              <a:buFont typeface="+mj-lt"/>
              <a:buAutoNum type="alphaLcPeriod"/>
            </a:pPr>
            <a:r>
              <a:rPr lang="en-US" sz="2400" dirty="0"/>
              <a:t>Preferred stock</a:t>
            </a:r>
          </a:p>
          <a:p>
            <a:pPr marL="514350" indent="-514350">
              <a:buFont typeface="+mj-lt"/>
              <a:buAutoNum type="alphaLcPeriod"/>
            </a:pPr>
            <a:r>
              <a:rPr lang="en-US" sz="2400" dirty="0"/>
              <a:t>Paid-in capital—excess of par, common</a:t>
            </a:r>
          </a:p>
          <a:p>
            <a:pPr marL="514350" indent="-514350">
              <a:buFont typeface="+mj-lt"/>
              <a:buAutoNum type="alphaLcPeriod"/>
            </a:pPr>
            <a:r>
              <a:rPr lang="en-US" sz="2400" dirty="0"/>
              <a:t>Accumulated other comprehensive income</a:t>
            </a:r>
          </a:p>
          <a:p>
            <a:pPr marL="514350" indent="-514350">
              <a:buFont typeface="+mj-lt"/>
              <a:buAutoNum type="alphaLcPeriod"/>
            </a:pPr>
            <a:r>
              <a:rPr lang="en-US" sz="2400" dirty="0"/>
              <a:t>Revaluation reserve</a:t>
            </a:r>
            <a:endParaRPr lang="en-US" sz="2400" b="1" dirty="0">
              <a:solidFill>
                <a:srgbClr val="622380"/>
              </a:solidFill>
            </a:endParaRPr>
          </a:p>
          <a:p>
            <a:pPr marL="0" indent="0">
              <a:buNone/>
              <a:tabLst>
                <a:tab pos="7772400" algn="dec"/>
              </a:tabLst>
              <a:defRPr/>
            </a:pPr>
            <a:endParaRPr lang="en-US" sz="1600" dirty="0"/>
          </a:p>
          <a:p>
            <a:pPr marL="2286000" lvl="5" indent="0">
              <a:buNone/>
              <a:tabLst>
                <a:tab pos="7772400" algn="dec"/>
              </a:tabLst>
              <a:defRPr/>
            </a:pPr>
            <a:endParaRPr lang="en-US" sz="1600" dirty="0"/>
          </a:p>
          <a:p>
            <a:pPr marL="0" indent="0">
              <a:buNone/>
              <a:tabLst>
                <a:tab pos="7772400" algn="dec"/>
              </a:tabLst>
              <a:defRPr/>
            </a:pPr>
            <a:endParaRPr lang="en-US" sz="1800" dirty="0"/>
          </a:p>
        </p:txBody>
      </p:sp>
      <p:sp>
        <p:nvSpPr>
          <p:cNvPr id="2" name="Oval 1"/>
          <p:cNvSpPr/>
          <p:nvPr/>
        </p:nvSpPr>
        <p:spPr bwMode="auto">
          <a:xfrm flipV="1">
            <a:off x="761999" y="3570514"/>
            <a:ext cx="381000" cy="391886"/>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TextBox 5"/>
          <p:cNvSpPr txBox="1"/>
          <p:nvPr/>
        </p:nvSpPr>
        <p:spPr>
          <a:xfrm>
            <a:off x="1822779" y="4191000"/>
            <a:ext cx="5892139" cy="1938992"/>
          </a:xfrm>
          <a:prstGeom prst="rect">
            <a:avLst/>
          </a:prstGeom>
          <a:solidFill>
            <a:schemeClr val="accent6">
              <a:lumMod val="20000"/>
              <a:lumOff val="80000"/>
            </a:schemeClr>
          </a:solidFill>
          <a:ln w="6350">
            <a:solidFill>
              <a:schemeClr val="tx1"/>
            </a:solidFill>
          </a:ln>
        </p:spPr>
        <p:txBody>
          <a:bodyPr wrap="square" rtlCol="0">
            <a:spAutoFit/>
          </a:bodyPr>
          <a:lstStyle/>
          <a:p>
            <a:r>
              <a:rPr lang="en-US" sz="2400" dirty="0">
                <a:latin typeface="+mn-lt"/>
              </a:rPr>
              <a:t>The correct answer is </a:t>
            </a:r>
            <a:r>
              <a:rPr lang="en-US" sz="2400" i="1" dirty="0">
                <a:latin typeface="+mn-lt"/>
              </a:rPr>
              <a:t>d</a:t>
            </a:r>
            <a:r>
              <a:rPr lang="en-US" sz="2400" dirty="0">
                <a:latin typeface="+mn-lt"/>
              </a:rPr>
              <a:t>. </a:t>
            </a:r>
          </a:p>
          <a:p>
            <a:r>
              <a:rPr lang="en-US" sz="2400" dirty="0">
                <a:latin typeface="+mn-lt"/>
              </a:rPr>
              <a:t>The term “revaluation reserve” is only used in financial statements prepared in accordance with IFRS as adjustments to fair value of PPE are not permitted under U.S. GAAP.</a:t>
            </a:r>
          </a:p>
        </p:txBody>
      </p:sp>
      <p:sp>
        <p:nvSpPr>
          <p:cNvPr id="7" name="Rectangle 6"/>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LO18-9</a:t>
            </a:r>
            <a:endParaRPr lang="en-US" sz="1500" dirty="0">
              <a:solidFill>
                <a:srgbClr val="0072A2"/>
              </a:solidFill>
              <a:latin typeface="+mj-lt"/>
              <a:ea typeface="Adobe Fan Heiti Std B" pitchFamily="34" charset="-128"/>
              <a:cs typeface="+mj-cs"/>
            </a:endParaRPr>
          </a:p>
        </p:txBody>
      </p:sp>
      <p:sp>
        <p:nvSpPr>
          <p:cNvPr id="8" name="Slide Number Placeholder 5">
            <a:extLst>
              <a:ext uri="{FF2B5EF4-FFF2-40B4-BE49-F238E27FC236}">
                <a16:creationId xmlns:a16="http://schemas.microsoft.com/office/drawing/2014/main" id="{024B20FB-684C-3D44-A4C6-45B9AA6DB2E6}"/>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15</a:t>
            </a:fld>
            <a:endParaRPr lang="en-US" dirty="0"/>
          </a:p>
        </p:txBody>
      </p:sp>
    </p:spTree>
    <p:extLst>
      <p:ext uri="{BB962C8B-B14F-4D97-AF65-F5344CB8AC3E}">
        <p14:creationId xmlns:p14="http://schemas.microsoft.com/office/powerpoint/2010/main" val="131257326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par>
                                    <p:cTn id="15" presetID="2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par>
                                    <p:cTn id="15" presetID="2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r>
              <a:rPr lang="en-US" dirty="0"/>
              <a:t>The Corporate Organization—Advantages</a:t>
            </a:r>
            <a:endParaRPr lang="en-IN" dirty="0">
              <a:ea typeface="Adobe Fan Heiti Std B"/>
              <a:cs typeface="Adobe Fan Heiti Std B"/>
            </a:endParaRP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LO18-3</a:t>
            </a:r>
            <a:endParaRPr lang="en-US" sz="1500" dirty="0">
              <a:solidFill>
                <a:srgbClr val="0072A2"/>
              </a:solidFill>
              <a:latin typeface="+mj-lt"/>
              <a:ea typeface="Adobe Fan Heiti Std B" pitchFamily="34" charset="-128"/>
              <a:cs typeface="+mj-cs"/>
            </a:endParaRPr>
          </a:p>
        </p:txBody>
      </p:sp>
      <p:sp>
        <p:nvSpPr>
          <p:cNvPr id="8" name="Content Placeholder 1"/>
          <p:cNvSpPr>
            <a:spLocks noGrp="1"/>
          </p:cNvSpPr>
          <p:nvPr>
            <p:ph idx="1"/>
          </p:nvPr>
        </p:nvSpPr>
        <p:spPr>
          <a:xfrm>
            <a:off x="669354" y="1444625"/>
            <a:ext cx="8322246" cy="5260975"/>
          </a:xfrm>
        </p:spPr>
        <p:txBody>
          <a:bodyPr>
            <a:normAutofit/>
          </a:bodyPr>
          <a:lstStyle/>
          <a:p>
            <a:pPr marL="0" indent="0">
              <a:buNone/>
            </a:pPr>
            <a:r>
              <a:rPr lang="en-IN" b="1" dirty="0">
                <a:solidFill>
                  <a:srgbClr val="C00000"/>
                </a:solidFill>
              </a:rPr>
              <a:t>Limited Liability</a:t>
            </a:r>
          </a:p>
          <a:p>
            <a:r>
              <a:rPr lang="en-US" dirty="0"/>
              <a:t>A corporation is a separate legal entity (separate and distinct from its owners), responsible for its own debts</a:t>
            </a:r>
          </a:p>
          <a:p>
            <a:pPr marL="739775" lvl="1" indent="-282575">
              <a:buFont typeface="Lucida Grande"/>
              <a:buChar char="–"/>
            </a:pPr>
            <a:r>
              <a:rPr lang="en-US" sz="2800" dirty="0"/>
              <a:t>The </a:t>
            </a:r>
            <a:r>
              <a:rPr lang="en-US" sz="2800" b="1" dirty="0"/>
              <a:t>owners are not personally liable for debts </a:t>
            </a:r>
            <a:r>
              <a:rPr lang="en-US" sz="2800" dirty="0"/>
              <a:t>of a corporation</a:t>
            </a:r>
          </a:p>
          <a:p>
            <a:r>
              <a:rPr lang="en-US" dirty="0"/>
              <a:t>Shareholders’ liability is </a:t>
            </a:r>
            <a:r>
              <a:rPr lang="en-US" b="1" dirty="0"/>
              <a:t>limited to the amounts they invest</a:t>
            </a:r>
            <a:r>
              <a:rPr lang="en-US" dirty="0"/>
              <a:t> in the company when they purchase shares</a:t>
            </a:r>
            <a:endParaRPr lang="en-IN" dirty="0"/>
          </a:p>
          <a:p>
            <a:pPr marL="0" indent="0">
              <a:buNone/>
            </a:pPr>
            <a:r>
              <a:rPr lang="en-US" b="1" dirty="0">
                <a:solidFill>
                  <a:srgbClr val="C00000"/>
                </a:solidFill>
              </a:rPr>
              <a:t>Ease of Raising Capital</a:t>
            </a:r>
            <a:endParaRPr lang="en-IN" b="1" dirty="0">
              <a:solidFill>
                <a:srgbClr val="C00000"/>
              </a:solidFill>
            </a:endParaRPr>
          </a:p>
          <a:p>
            <a:r>
              <a:rPr lang="en-US" dirty="0"/>
              <a:t>Corporations sell ownership interest in the form of shares of stock and hence </a:t>
            </a:r>
            <a:r>
              <a:rPr lang="en-US" b="1" dirty="0"/>
              <a:t>ownership rights are easily transferred</a:t>
            </a:r>
          </a:p>
          <a:p>
            <a:endParaRPr lang="en-IN" sz="2400" dirty="0"/>
          </a:p>
          <a:p>
            <a:endParaRPr lang="en-IN" sz="2400" dirty="0"/>
          </a:p>
          <a:p>
            <a:endParaRPr lang="en-IN" sz="2400" b="1" dirty="0"/>
          </a:p>
          <a:p>
            <a:endParaRPr lang="en-IN" sz="2400" dirty="0"/>
          </a:p>
        </p:txBody>
      </p:sp>
      <p:sp>
        <p:nvSpPr>
          <p:cNvPr id="5" name="Slide Number Placeholder 5">
            <a:extLst>
              <a:ext uri="{FF2B5EF4-FFF2-40B4-BE49-F238E27FC236}">
                <a16:creationId xmlns:a16="http://schemas.microsoft.com/office/drawing/2014/main" id="{2DA73D58-8DA2-EE43-BA26-A43B6BE693D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16</a:t>
            </a:fld>
            <a:endParaRPr lang="en-US" dirty="0"/>
          </a:p>
        </p:txBody>
      </p:sp>
    </p:spTree>
    <p:extLst>
      <p:ext uri="{BB962C8B-B14F-4D97-AF65-F5344CB8AC3E}">
        <p14:creationId xmlns:p14="http://schemas.microsoft.com/office/powerpoint/2010/main" val="1963578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fade">
                                      <p:cBhvr>
                                        <p:cTn id="13" dur="500"/>
                                        <p:tgtEl>
                                          <p:spTgt spid="8">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fade">
                                      <p:cBhvr>
                                        <p:cTn id="18" dur="500"/>
                                        <p:tgtEl>
                                          <p:spTgt spid="8">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fade">
                                      <p:cBhvr>
                                        <p:cTn id="23" dur="500"/>
                                        <p:tgtEl>
                                          <p:spTgt spid="8">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8">
                                            <p:txEl>
                                              <p:pRg st="5" end="5"/>
                                            </p:txEl>
                                          </p:spTgt>
                                        </p:tgtEl>
                                        <p:attrNameLst>
                                          <p:attrName>style.visibility</p:attrName>
                                        </p:attrNameLst>
                                      </p:cBhvr>
                                      <p:to>
                                        <p:strVal val="visible"/>
                                      </p:to>
                                    </p:set>
                                    <p:animEffect transition="in" filter="fade">
                                      <p:cBhvr>
                                        <p:cTn id="26"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r>
              <a:rPr lang="en-US" dirty="0"/>
              <a:t>The Corporate Organization—Disadvantages</a:t>
            </a:r>
            <a:endParaRPr lang="en-IN" sz="2400" dirty="0">
              <a:ea typeface="Adobe Fan Heiti Std B"/>
              <a:cs typeface="Adobe Fan Heiti Std B"/>
            </a:endParaRP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LO18-3</a:t>
            </a:r>
            <a:endParaRPr lang="en-US" sz="1500" dirty="0">
              <a:solidFill>
                <a:srgbClr val="0072A2"/>
              </a:solidFill>
              <a:latin typeface="+mj-lt"/>
              <a:ea typeface="Adobe Fan Heiti Std B" pitchFamily="34" charset="-128"/>
              <a:cs typeface="+mj-cs"/>
            </a:endParaRPr>
          </a:p>
        </p:txBody>
      </p:sp>
      <p:sp>
        <p:nvSpPr>
          <p:cNvPr id="8" name="Content Placeholder 1"/>
          <p:cNvSpPr>
            <a:spLocks noGrp="1"/>
          </p:cNvSpPr>
          <p:nvPr>
            <p:ph idx="1"/>
          </p:nvPr>
        </p:nvSpPr>
        <p:spPr>
          <a:xfrm>
            <a:off x="761999" y="1444626"/>
            <a:ext cx="8013600" cy="5162802"/>
          </a:xfrm>
        </p:spPr>
        <p:txBody>
          <a:bodyPr>
            <a:normAutofit/>
          </a:bodyPr>
          <a:lstStyle/>
          <a:p>
            <a:r>
              <a:rPr lang="en-US" dirty="0"/>
              <a:t>The state and federal governments impose extensive </a:t>
            </a:r>
            <a:r>
              <a:rPr lang="en-US" b="1" dirty="0">
                <a:solidFill>
                  <a:srgbClr val="C00000"/>
                </a:solidFill>
              </a:rPr>
              <a:t>reporting requirements</a:t>
            </a:r>
          </a:p>
          <a:p>
            <a:pPr marL="739775" lvl="1" indent="-282575">
              <a:buFont typeface="Lucida Grande"/>
              <a:buChar char="–"/>
            </a:pPr>
            <a:r>
              <a:rPr lang="en-US" sz="2600" dirty="0"/>
              <a:t>Primarily the required paperwork is intended to ensure adequate disclosure of information needed by investors and creditors</a:t>
            </a:r>
          </a:p>
          <a:p>
            <a:pPr>
              <a:buClr>
                <a:schemeClr val="tx1"/>
              </a:buClr>
            </a:pPr>
            <a:r>
              <a:rPr lang="en-IN" b="1" dirty="0">
                <a:solidFill>
                  <a:srgbClr val="C00000"/>
                </a:solidFill>
              </a:rPr>
              <a:t>Double taxation</a:t>
            </a:r>
          </a:p>
          <a:p>
            <a:pPr marL="739775" lvl="1" indent="-282575">
              <a:buFont typeface="Lucida Grande"/>
              <a:buChar char="–"/>
            </a:pPr>
            <a:r>
              <a:rPr lang="en-US" sz="2600" dirty="0"/>
              <a:t>Corporations first pay income taxes on their earnings</a:t>
            </a:r>
          </a:p>
          <a:p>
            <a:pPr marL="739775" lvl="1" indent="-282575">
              <a:buFont typeface="Lucida Grande"/>
              <a:buChar char="–"/>
            </a:pPr>
            <a:r>
              <a:rPr lang="en-US" sz="2600" dirty="0"/>
              <a:t>Then, when those earnings are distributed as cash dividends, shareholders pay personal income taxes on the previously taxed earnings</a:t>
            </a:r>
            <a:endParaRPr lang="en-IN" sz="2600" dirty="0"/>
          </a:p>
          <a:p>
            <a:endParaRPr lang="en-IN" dirty="0"/>
          </a:p>
          <a:p>
            <a:endParaRPr lang="en-IN" b="1" dirty="0">
              <a:solidFill>
                <a:srgbClr val="622380"/>
              </a:solidFill>
            </a:endParaRPr>
          </a:p>
          <a:p>
            <a:endParaRPr lang="en-IN" dirty="0"/>
          </a:p>
          <a:p>
            <a:endParaRPr lang="en-IN" dirty="0"/>
          </a:p>
          <a:p>
            <a:endParaRPr lang="en-IN" dirty="0"/>
          </a:p>
          <a:p>
            <a:endParaRPr lang="en-IN" dirty="0"/>
          </a:p>
          <a:p>
            <a:endParaRPr lang="en-IN" b="1" dirty="0"/>
          </a:p>
          <a:p>
            <a:pPr marL="0" indent="0">
              <a:buNone/>
            </a:pPr>
            <a:endParaRPr lang="en-IN" dirty="0"/>
          </a:p>
        </p:txBody>
      </p:sp>
      <p:sp>
        <p:nvSpPr>
          <p:cNvPr id="5" name="Slide Number Placeholder 5">
            <a:extLst>
              <a:ext uri="{FF2B5EF4-FFF2-40B4-BE49-F238E27FC236}">
                <a16:creationId xmlns:a16="http://schemas.microsoft.com/office/drawing/2014/main" id="{B68C5BCC-166D-E544-9D57-83441BDCBC19}"/>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17</a:t>
            </a:fld>
            <a:endParaRPr lang="en-US" dirty="0"/>
          </a:p>
        </p:txBody>
      </p:sp>
    </p:spTree>
    <p:extLst>
      <p:ext uri="{BB962C8B-B14F-4D97-AF65-F5344CB8AC3E}">
        <p14:creationId xmlns:p14="http://schemas.microsoft.com/office/powerpoint/2010/main" val="1133327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500"/>
                                        <p:tgtEl>
                                          <p:spTgt spid="8">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500"/>
                                        <p:tgtEl>
                                          <p:spTgt spid="8">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fade">
                                      <p:cBhvr>
                                        <p:cTn id="19" dur="500"/>
                                        <p:tgtEl>
                                          <p:spTgt spid="8">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fade">
                                      <p:cBhvr>
                                        <p:cTn id="23"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761999" y="1"/>
            <a:ext cx="8382000" cy="1066800"/>
          </a:xfrm>
        </p:spPr>
        <p:txBody>
          <a:bodyPr>
            <a:normAutofit/>
          </a:bodyPr>
          <a:lstStyle/>
          <a:p>
            <a:r>
              <a:rPr lang="en-US" dirty="0"/>
              <a:t>Types of Corporations</a:t>
            </a:r>
            <a:endParaRPr lang="en-IN" dirty="0">
              <a:ea typeface="Adobe Fan Heiti Std B"/>
              <a:cs typeface="Adobe Fan Heiti Std B"/>
            </a:endParaRP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LO18-3</a:t>
            </a:r>
            <a:endParaRPr lang="en-US" sz="1500" dirty="0">
              <a:solidFill>
                <a:srgbClr val="0072A2"/>
              </a:solidFill>
              <a:latin typeface="+mj-lt"/>
              <a:ea typeface="Adobe Fan Heiti Std B" pitchFamily="34" charset="-128"/>
              <a:cs typeface="+mj-cs"/>
            </a:endParaRPr>
          </a:p>
        </p:txBody>
      </p:sp>
      <p:sp>
        <p:nvSpPr>
          <p:cNvPr id="8" name="Content Placeholder 1"/>
          <p:cNvSpPr>
            <a:spLocks noGrp="1"/>
          </p:cNvSpPr>
          <p:nvPr>
            <p:ph idx="1"/>
          </p:nvPr>
        </p:nvSpPr>
        <p:spPr>
          <a:xfrm>
            <a:off x="761999" y="1066800"/>
            <a:ext cx="8013600" cy="5486400"/>
          </a:xfrm>
        </p:spPr>
        <p:txBody>
          <a:bodyPr>
            <a:noAutofit/>
          </a:bodyPr>
          <a:lstStyle/>
          <a:p>
            <a:pPr>
              <a:buClr>
                <a:schemeClr val="tx1"/>
              </a:buClr>
            </a:pPr>
            <a:r>
              <a:rPr lang="en-US" sz="2400" b="1" dirty="0">
                <a:solidFill>
                  <a:srgbClr val="C00000"/>
                </a:solidFill>
              </a:rPr>
              <a:t>Not-for-profit corporations </a:t>
            </a:r>
            <a:r>
              <a:rPr lang="en-US" sz="2400" dirty="0"/>
              <a:t>may be owned:</a:t>
            </a:r>
          </a:p>
          <a:p>
            <a:pPr marL="739775" lvl="1" indent="-282575">
              <a:buClr>
                <a:schemeClr val="tx1"/>
              </a:buClr>
              <a:buFont typeface="Lucida Grande"/>
              <a:buChar char="–"/>
            </a:pPr>
            <a:r>
              <a:rPr lang="en-IN" dirty="0"/>
              <a:t>By the public sector</a:t>
            </a:r>
          </a:p>
          <a:p>
            <a:pPr marL="739775" lvl="1" indent="-282575">
              <a:buClr>
                <a:schemeClr val="tx1"/>
              </a:buClr>
              <a:buFont typeface="Lucida Grande"/>
              <a:buChar char="–"/>
            </a:pPr>
            <a:r>
              <a:rPr lang="en-US" dirty="0"/>
              <a:t>By a governmental unit</a:t>
            </a:r>
          </a:p>
          <a:p>
            <a:pPr marL="0" indent="0">
              <a:buClr>
                <a:schemeClr val="tx1"/>
              </a:buClr>
              <a:buNone/>
            </a:pPr>
            <a:r>
              <a:rPr lang="en-US" sz="2400" b="1" dirty="0">
                <a:solidFill>
                  <a:srgbClr val="C00000"/>
                </a:solidFill>
              </a:rPr>
              <a:t>Examples: </a:t>
            </a:r>
            <a:r>
              <a:rPr lang="en-US" sz="2400" dirty="0"/>
              <a:t>Churches, hospitals, universities, and charities; Government-owned—the Federal Deposit Insurance Corporation</a:t>
            </a:r>
            <a:r>
              <a:rPr lang="en-US" sz="2400" b="1" dirty="0"/>
              <a:t> </a:t>
            </a:r>
            <a:r>
              <a:rPr lang="en-US" sz="2400" dirty="0"/>
              <a:t>(FDIC)</a:t>
            </a:r>
            <a:endParaRPr lang="en-IN" sz="2400" dirty="0">
              <a:solidFill>
                <a:srgbClr val="622380"/>
              </a:solidFill>
            </a:endParaRPr>
          </a:p>
          <a:p>
            <a:pPr>
              <a:buClr>
                <a:schemeClr val="tx1"/>
              </a:buClr>
              <a:buFont typeface="Arial" panose="020B0604020202020204" pitchFamily="34" charset="0"/>
              <a:buChar char="•"/>
            </a:pPr>
            <a:r>
              <a:rPr lang="en-IN" sz="2400" dirty="0"/>
              <a:t>Corporations organized for profit may be:</a:t>
            </a:r>
          </a:p>
          <a:p>
            <a:pPr marL="739775" lvl="1" indent="-282575">
              <a:buClr>
                <a:schemeClr val="tx1"/>
              </a:buClr>
              <a:buFont typeface="Lucida Grande"/>
              <a:buChar char="–"/>
            </a:pPr>
            <a:r>
              <a:rPr lang="en-IN" b="1" dirty="0">
                <a:solidFill>
                  <a:srgbClr val="0072A2"/>
                </a:solidFill>
              </a:rPr>
              <a:t>Publicly held</a:t>
            </a:r>
            <a:r>
              <a:rPr lang="en-IN" dirty="0"/>
              <a:t>: </a:t>
            </a:r>
            <a:r>
              <a:rPr lang="en-US" dirty="0"/>
              <a:t>Stock of publicly held corporations is available for purchase by the general public</a:t>
            </a:r>
            <a:endParaRPr lang="en-IN" dirty="0"/>
          </a:p>
          <a:p>
            <a:pPr marL="739775" lvl="1" indent="-282575">
              <a:buClr>
                <a:schemeClr val="tx1"/>
              </a:buClr>
              <a:buFont typeface="Lucida Grande"/>
              <a:buChar char="–"/>
            </a:pPr>
            <a:r>
              <a:rPr lang="en-IN" b="1" dirty="0">
                <a:solidFill>
                  <a:srgbClr val="0072A2"/>
                </a:solidFill>
              </a:rPr>
              <a:t>Privately held</a:t>
            </a:r>
            <a:r>
              <a:rPr lang="en-IN" dirty="0"/>
              <a:t>: </a:t>
            </a:r>
            <a:r>
              <a:rPr lang="en-US" dirty="0"/>
              <a:t>Shares are owned by only a few individuals (perhaps a family) and are not available to the general public</a:t>
            </a:r>
          </a:p>
          <a:p>
            <a:pPr>
              <a:buClr>
                <a:schemeClr val="tx1"/>
              </a:buClr>
            </a:pPr>
            <a:r>
              <a:rPr lang="en-US" sz="2400" dirty="0"/>
              <a:t>Frequently, companies begin as privately held corporations and then go public. </a:t>
            </a:r>
            <a:r>
              <a:rPr lang="en-US" sz="2400" b="1" dirty="0">
                <a:solidFill>
                  <a:srgbClr val="C00000"/>
                </a:solidFill>
              </a:rPr>
              <a:t>Example: Facebook</a:t>
            </a:r>
            <a:endParaRPr lang="en-IN" sz="2400" b="1" dirty="0">
              <a:solidFill>
                <a:srgbClr val="C00000"/>
              </a:solidFill>
            </a:endParaRPr>
          </a:p>
          <a:p>
            <a:endParaRPr lang="en-IN" sz="2400" dirty="0"/>
          </a:p>
          <a:p>
            <a:endParaRPr lang="en-IN" sz="2400" dirty="0"/>
          </a:p>
          <a:p>
            <a:endParaRPr lang="en-IN" sz="2400" b="1" dirty="0">
              <a:solidFill>
                <a:srgbClr val="622380"/>
              </a:solidFill>
            </a:endParaRPr>
          </a:p>
          <a:p>
            <a:endParaRPr lang="en-IN" sz="2400" dirty="0"/>
          </a:p>
          <a:p>
            <a:endParaRPr lang="en-IN" sz="2400" dirty="0"/>
          </a:p>
          <a:p>
            <a:endParaRPr lang="en-IN" sz="2400" dirty="0"/>
          </a:p>
          <a:p>
            <a:endParaRPr lang="en-IN" sz="2400" dirty="0"/>
          </a:p>
          <a:p>
            <a:endParaRPr lang="en-IN" sz="2400" b="1" dirty="0"/>
          </a:p>
          <a:p>
            <a:pPr marL="0" indent="0">
              <a:buNone/>
            </a:pPr>
            <a:endParaRPr lang="en-IN" sz="2400" dirty="0"/>
          </a:p>
        </p:txBody>
      </p:sp>
      <p:sp>
        <p:nvSpPr>
          <p:cNvPr id="5" name="Slide Number Placeholder 5">
            <a:extLst>
              <a:ext uri="{FF2B5EF4-FFF2-40B4-BE49-F238E27FC236}">
                <a16:creationId xmlns:a16="http://schemas.microsoft.com/office/drawing/2014/main" id="{66A8A374-5A67-6947-8B7B-B667A6B1B549}"/>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18</a:t>
            </a:fld>
            <a:endParaRPr lang="en-US" dirty="0"/>
          </a:p>
        </p:txBody>
      </p:sp>
    </p:spTree>
    <p:extLst>
      <p:ext uri="{BB962C8B-B14F-4D97-AF65-F5344CB8AC3E}">
        <p14:creationId xmlns:p14="http://schemas.microsoft.com/office/powerpoint/2010/main" val="298731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fade">
                                      <p:cBhvr>
                                        <p:cTn id="13" dur="500"/>
                                        <p:tgtEl>
                                          <p:spTgt spid="8">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fade">
                                      <p:cBhvr>
                                        <p:cTn id="18" dur="500"/>
                                        <p:tgtEl>
                                          <p:spTgt spid="8">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fade">
                                      <p:cBhvr>
                                        <p:cTn id="23" dur="500"/>
                                        <p:tgtEl>
                                          <p:spTgt spid="8">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8">
                                            <p:txEl>
                                              <p:pRg st="5" end="5"/>
                                            </p:txEl>
                                          </p:spTgt>
                                        </p:tgtEl>
                                        <p:attrNameLst>
                                          <p:attrName>style.visibility</p:attrName>
                                        </p:attrNameLst>
                                      </p:cBhvr>
                                      <p:to>
                                        <p:strVal val="visible"/>
                                      </p:to>
                                    </p:set>
                                    <p:animEffect transition="in" filter="fade">
                                      <p:cBhvr>
                                        <p:cTn id="26" dur="500"/>
                                        <p:tgtEl>
                                          <p:spTgt spid="8">
                                            <p:txEl>
                                              <p:pRg st="5" end="5"/>
                                            </p:txEl>
                                          </p:spTgt>
                                        </p:tgtEl>
                                      </p:cBhvr>
                                    </p:animEffec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8">
                                            <p:txEl>
                                              <p:pRg st="6" end="6"/>
                                            </p:txEl>
                                          </p:spTgt>
                                        </p:tgtEl>
                                        <p:attrNameLst>
                                          <p:attrName>style.visibility</p:attrName>
                                        </p:attrNameLst>
                                      </p:cBhvr>
                                      <p:to>
                                        <p:strVal val="visible"/>
                                      </p:to>
                                    </p:set>
                                    <p:animEffect transition="in" filter="fade">
                                      <p:cBhvr>
                                        <p:cTn id="30" dur="500"/>
                                        <p:tgtEl>
                                          <p:spTgt spid="8">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animEffect transition="in" filter="fade">
                                      <p:cBhvr>
                                        <p:cTn id="35"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LO18-3</a:t>
            </a:r>
            <a:endParaRPr lang="en-US" sz="1500" dirty="0">
              <a:solidFill>
                <a:srgbClr val="0072A2"/>
              </a:solidFill>
              <a:latin typeface="+mj-lt"/>
              <a:ea typeface="Adobe Fan Heiti Std B" pitchFamily="34" charset="-128"/>
              <a:cs typeface="+mj-cs"/>
            </a:endParaRPr>
          </a:p>
        </p:txBody>
      </p:sp>
      <p:sp>
        <p:nvSpPr>
          <p:cNvPr id="8" name="Content Placeholder 1"/>
          <p:cNvSpPr>
            <a:spLocks noGrp="1"/>
          </p:cNvSpPr>
          <p:nvPr>
            <p:ph idx="1"/>
          </p:nvPr>
        </p:nvSpPr>
        <p:spPr>
          <a:xfrm>
            <a:off x="761999" y="877110"/>
            <a:ext cx="8013600" cy="5540627"/>
          </a:xfrm>
        </p:spPr>
        <p:txBody>
          <a:bodyPr>
            <a:noAutofit/>
          </a:bodyPr>
          <a:lstStyle/>
          <a:p>
            <a:pPr marL="0" indent="0">
              <a:buNone/>
            </a:pPr>
            <a:r>
              <a:rPr lang="en-US" sz="2600" dirty="0"/>
              <a:t>Have characteristics of both regular corporations and partnerships</a:t>
            </a:r>
          </a:p>
          <a:p>
            <a:pPr marL="0" indent="0">
              <a:buNone/>
            </a:pPr>
            <a:r>
              <a:rPr lang="en-US" sz="2600" b="1" dirty="0">
                <a:solidFill>
                  <a:srgbClr val="C00000"/>
                </a:solidFill>
              </a:rPr>
              <a:t>Limited liability companies:</a:t>
            </a:r>
          </a:p>
          <a:p>
            <a:r>
              <a:rPr lang="en-US" sz="2500" dirty="0"/>
              <a:t>Owners are not liable for the debts of the business, except to the extent of their investment</a:t>
            </a:r>
          </a:p>
          <a:p>
            <a:r>
              <a:rPr lang="en-US" sz="2500" dirty="0"/>
              <a:t>All members can be involved with managing the business without losing liability protection</a:t>
            </a:r>
          </a:p>
          <a:p>
            <a:r>
              <a:rPr lang="en-US" sz="2500" dirty="0"/>
              <a:t>Income and expenses are passed through to the owners as in a partnership, avoiding double taxation</a:t>
            </a:r>
          </a:p>
          <a:p>
            <a:r>
              <a:rPr lang="en-US" sz="2500" dirty="0"/>
              <a:t>There are no limitations on the number of owners</a:t>
            </a:r>
          </a:p>
          <a:p>
            <a:pPr marL="0" indent="0">
              <a:buNone/>
            </a:pPr>
            <a:r>
              <a:rPr lang="en-US" sz="2600" b="1" dirty="0">
                <a:solidFill>
                  <a:srgbClr val="C00000"/>
                </a:solidFill>
              </a:rPr>
              <a:t>Limited liability partnerships:</a:t>
            </a:r>
          </a:p>
          <a:p>
            <a:r>
              <a:rPr lang="en-US" sz="2500" dirty="0"/>
              <a:t>Partners are liable for their own actions but not entirely liable for the actions of other partners</a:t>
            </a:r>
            <a:endParaRPr lang="en-IN" sz="2600" dirty="0"/>
          </a:p>
          <a:p>
            <a:endParaRPr lang="en-IN" sz="2600" dirty="0"/>
          </a:p>
          <a:p>
            <a:pPr marL="0" indent="0">
              <a:buNone/>
            </a:pPr>
            <a:endParaRPr lang="en-IN" sz="2600" b="1" dirty="0">
              <a:solidFill>
                <a:srgbClr val="622380"/>
              </a:solidFill>
            </a:endParaRPr>
          </a:p>
          <a:p>
            <a:endParaRPr lang="en-IN" sz="2600" b="1" dirty="0">
              <a:solidFill>
                <a:srgbClr val="622380"/>
              </a:solidFill>
            </a:endParaRPr>
          </a:p>
          <a:p>
            <a:endParaRPr lang="en-IN" sz="2600" dirty="0"/>
          </a:p>
          <a:p>
            <a:endParaRPr lang="en-IN" sz="2600" dirty="0"/>
          </a:p>
          <a:p>
            <a:endParaRPr lang="en-IN" sz="2600" dirty="0"/>
          </a:p>
          <a:p>
            <a:endParaRPr lang="en-IN" sz="2600" dirty="0"/>
          </a:p>
          <a:p>
            <a:endParaRPr lang="en-IN" sz="2600" b="1" dirty="0"/>
          </a:p>
          <a:p>
            <a:pPr marL="0" indent="0">
              <a:buNone/>
            </a:pPr>
            <a:endParaRPr lang="en-IN" sz="2600" dirty="0"/>
          </a:p>
        </p:txBody>
      </p:sp>
      <p:sp>
        <p:nvSpPr>
          <p:cNvPr id="6" name="Title 1"/>
          <p:cNvSpPr>
            <a:spLocks noGrp="1"/>
          </p:cNvSpPr>
          <p:nvPr>
            <p:ph type="title"/>
          </p:nvPr>
        </p:nvSpPr>
        <p:spPr>
          <a:xfrm>
            <a:off x="761999" y="1"/>
            <a:ext cx="8382000" cy="1066800"/>
          </a:xfrm>
        </p:spPr>
        <p:txBody>
          <a:bodyPr>
            <a:normAutofit/>
          </a:bodyPr>
          <a:lstStyle/>
          <a:p>
            <a:r>
              <a:rPr lang="en-US" dirty="0"/>
              <a:t>Hybrid Organizations</a:t>
            </a:r>
            <a:endParaRPr lang="en-IN" dirty="0">
              <a:ea typeface="Adobe Fan Heiti Std B"/>
              <a:cs typeface="Adobe Fan Heiti Std B"/>
            </a:endParaRPr>
          </a:p>
        </p:txBody>
      </p:sp>
      <p:sp>
        <p:nvSpPr>
          <p:cNvPr id="5" name="Slide Number Placeholder 5">
            <a:extLst>
              <a:ext uri="{FF2B5EF4-FFF2-40B4-BE49-F238E27FC236}">
                <a16:creationId xmlns:a16="http://schemas.microsoft.com/office/drawing/2014/main" id="{FA91D637-BE06-8440-A465-05F0BF49260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19</a:t>
            </a:fld>
            <a:endParaRPr lang="en-US" dirty="0"/>
          </a:p>
        </p:txBody>
      </p:sp>
    </p:spTree>
    <p:extLst>
      <p:ext uri="{BB962C8B-B14F-4D97-AF65-F5344CB8AC3E}">
        <p14:creationId xmlns:p14="http://schemas.microsoft.com/office/powerpoint/2010/main" val="213281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fade">
                                      <p:cBhvr>
                                        <p:cTn id="16" dur="500"/>
                                        <p:tgtEl>
                                          <p:spTgt spid="8">
                                            <p:txEl>
                                              <p:pRg st="2" end="2"/>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8">
                                            <p:txEl>
                                              <p:pRg st="3" end="3"/>
                                            </p:txEl>
                                          </p:spTgt>
                                        </p:tgtEl>
                                        <p:attrNameLst>
                                          <p:attrName>style.visibility</p:attrName>
                                        </p:attrNameLst>
                                      </p:cBhvr>
                                      <p:to>
                                        <p:strVal val="visible"/>
                                      </p:to>
                                    </p:set>
                                    <p:animEffect transition="in" filter="fade">
                                      <p:cBhvr>
                                        <p:cTn id="20" dur="500"/>
                                        <p:tgtEl>
                                          <p:spTgt spid="8">
                                            <p:txEl>
                                              <p:pRg st="3" end="3"/>
                                            </p:txEl>
                                          </p:spTgt>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8">
                                            <p:txEl>
                                              <p:pRg st="4" end="4"/>
                                            </p:txEl>
                                          </p:spTgt>
                                        </p:tgtEl>
                                        <p:attrNameLst>
                                          <p:attrName>style.visibility</p:attrName>
                                        </p:attrNameLst>
                                      </p:cBhvr>
                                      <p:to>
                                        <p:strVal val="visible"/>
                                      </p:to>
                                    </p:set>
                                    <p:animEffect transition="in" filter="fade">
                                      <p:cBhvr>
                                        <p:cTn id="24" dur="500"/>
                                        <p:tgtEl>
                                          <p:spTgt spid="8">
                                            <p:txEl>
                                              <p:pRg st="4" end="4"/>
                                            </p:txEl>
                                          </p:spTgt>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Effect transition="in" filter="fade">
                                      <p:cBhvr>
                                        <p:cTn id="28" dur="500"/>
                                        <p:tgtEl>
                                          <p:spTgt spid="8">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8">
                                            <p:txEl>
                                              <p:pRg st="6" end="6"/>
                                            </p:txEl>
                                          </p:spTgt>
                                        </p:tgtEl>
                                        <p:attrNameLst>
                                          <p:attrName>style.visibility</p:attrName>
                                        </p:attrNameLst>
                                      </p:cBhvr>
                                      <p:to>
                                        <p:strVal val="visible"/>
                                      </p:to>
                                    </p:set>
                                    <p:animEffect transition="in" filter="fade">
                                      <p:cBhvr>
                                        <p:cTn id="33" dur="500"/>
                                        <p:tgtEl>
                                          <p:spTgt spid="8">
                                            <p:txEl>
                                              <p:pRg st="6" end="6"/>
                                            </p:txEl>
                                          </p:spTgt>
                                        </p:tgtEl>
                                      </p:cBhvr>
                                    </p:animEffect>
                                  </p:childTnLst>
                                </p:cTn>
                              </p:par>
                            </p:childTnLst>
                          </p:cTn>
                        </p:par>
                        <p:par>
                          <p:cTn id="34" fill="hold">
                            <p:stCondLst>
                              <p:cond delay="500"/>
                            </p:stCondLst>
                            <p:childTnLst>
                              <p:par>
                                <p:cTn id="35" presetID="10" presetClass="entr" presetSubtype="0" fill="hold" nodeType="afterEffect">
                                  <p:stCondLst>
                                    <p:cond delay="0"/>
                                  </p:stCondLst>
                                  <p:childTnLst>
                                    <p:set>
                                      <p:cBhvr>
                                        <p:cTn id="36" dur="1" fill="hold">
                                          <p:stCondLst>
                                            <p:cond delay="0"/>
                                          </p:stCondLst>
                                        </p:cTn>
                                        <p:tgtEl>
                                          <p:spTgt spid="8">
                                            <p:txEl>
                                              <p:pRg st="7" end="7"/>
                                            </p:txEl>
                                          </p:spTgt>
                                        </p:tgtEl>
                                        <p:attrNameLst>
                                          <p:attrName>style.visibility</p:attrName>
                                        </p:attrNameLst>
                                      </p:cBhvr>
                                      <p:to>
                                        <p:strVal val="visible"/>
                                      </p:to>
                                    </p:set>
                                    <p:animEffect transition="in" filter="fade">
                                      <p:cBhvr>
                                        <p:cTn id="37"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a:t>The Nature of Shareholders’ Equity</a:t>
            </a:r>
            <a:endParaRPr lang="en-IN" dirty="0">
              <a:ea typeface="Adobe Fan Heiti Std B"/>
              <a:cs typeface="Adobe Fan Heiti Std B"/>
            </a:endParaRPr>
          </a:p>
        </p:txBody>
      </p:sp>
      <p:sp>
        <p:nvSpPr>
          <p:cNvPr id="5" name="Content Placeholder 4"/>
          <p:cNvSpPr>
            <a:spLocks noGrp="1"/>
          </p:cNvSpPr>
          <p:nvPr>
            <p:ph idx="1"/>
          </p:nvPr>
        </p:nvSpPr>
        <p:spPr>
          <a:xfrm>
            <a:off x="825600" y="1295400"/>
            <a:ext cx="8013600" cy="5057775"/>
          </a:xfrm>
        </p:spPr>
        <p:txBody>
          <a:bodyPr>
            <a:normAutofit/>
          </a:bodyPr>
          <a:lstStyle/>
          <a:p>
            <a:endParaRPr lang="en-US" sz="2600" dirty="0"/>
          </a:p>
          <a:p>
            <a:pPr fontAlgn="auto">
              <a:spcAft>
                <a:spcPts val="0"/>
              </a:spcAft>
              <a:buFont typeface="Arial" panose="020B0604020202020204" pitchFamily="34" charset="0"/>
              <a:buChar char="•"/>
              <a:defRPr/>
            </a:pPr>
            <a:endParaRPr lang="en-IN" sz="2600" dirty="0"/>
          </a:p>
          <a:p>
            <a:pPr fontAlgn="auto">
              <a:spcAft>
                <a:spcPts val="0"/>
              </a:spcAft>
              <a:buFont typeface="Arial" panose="020B0604020202020204" pitchFamily="34" charset="0"/>
              <a:buChar char="•"/>
              <a:defRPr/>
            </a:pPr>
            <a:endParaRPr lang="en-IN" sz="2600" dirty="0"/>
          </a:p>
          <a:p>
            <a:pPr marL="0" indent="0" fontAlgn="auto">
              <a:spcAft>
                <a:spcPts val="0"/>
              </a:spcAft>
              <a:buNone/>
              <a:defRPr/>
            </a:pPr>
            <a:endParaRPr lang="en-IN" sz="2600" dirty="0"/>
          </a:p>
          <a:p>
            <a:pPr marL="0" indent="0" fontAlgn="auto">
              <a:spcAft>
                <a:spcPts val="0"/>
              </a:spcAft>
              <a:buNone/>
              <a:defRPr/>
            </a:pPr>
            <a:endParaRPr lang="en-IN" sz="2600" dirty="0"/>
          </a:p>
          <a:p>
            <a:pPr marL="0" indent="0" fontAlgn="auto">
              <a:spcAft>
                <a:spcPts val="0"/>
              </a:spcAft>
              <a:buNone/>
              <a:defRPr/>
            </a:pPr>
            <a:endParaRPr lang="en-IN" sz="2600" dirty="0"/>
          </a:p>
          <a:p>
            <a:pPr marL="0" indent="0" fontAlgn="auto">
              <a:spcAft>
                <a:spcPts val="0"/>
              </a:spcAft>
              <a:buNone/>
              <a:defRPr/>
            </a:pPr>
            <a:endParaRPr lang="en-IN" sz="2600" dirty="0"/>
          </a:p>
        </p:txBody>
      </p:sp>
      <p:sp>
        <p:nvSpPr>
          <p:cNvPr id="6" name="TextBox 5"/>
          <p:cNvSpPr txBox="1">
            <a:spLocks noChangeArrowheads="1"/>
          </p:cNvSpPr>
          <p:nvPr/>
        </p:nvSpPr>
        <p:spPr bwMode="auto">
          <a:xfrm>
            <a:off x="6345620" y="1689292"/>
            <a:ext cx="1419840" cy="523220"/>
          </a:xfrm>
          <a:prstGeom prst="rect">
            <a:avLst/>
          </a:prstGeom>
          <a:solidFill>
            <a:srgbClr val="ECF1F8"/>
          </a:solidFill>
          <a:ln w="28575">
            <a:solidFill>
              <a:srgbClr val="0E72A2"/>
            </a:solidFill>
            <a:miter lim="800000"/>
            <a:headEnd/>
            <a:tailEnd/>
          </a:ln>
        </p:spPr>
        <p:txBody>
          <a:bodyPr wrap="square">
            <a:spAutoFit/>
          </a:bodyPr>
          <a:lstStyle/>
          <a:p>
            <a:pPr algn="ctr"/>
            <a:r>
              <a:rPr lang="en-US" sz="2800" dirty="0">
                <a:latin typeface="Calibri" pitchFamily="34" charset="0"/>
              </a:rPr>
              <a:t>Equity</a:t>
            </a:r>
            <a:endParaRPr lang="en-IN" sz="2800" dirty="0">
              <a:latin typeface="Calibri" pitchFamily="34" charset="0"/>
            </a:endParaRPr>
          </a:p>
        </p:txBody>
      </p:sp>
      <p:sp>
        <p:nvSpPr>
          <p:cNvPr id="7" name="TextBox 6"/>
          <p:cNvSpPr txBox="1">
            <a:spLocks noChangeArrowheads="1"/>
          </p:cNvSpPr>
          <p:nvPr/>
        </p:nvSpPr>
        <p:spPr bwMode="auto">
          <a:xfrm>
            <a:off x="3885683" y="1689292"/>
            <a:ext cx="1384085" cy="523220"/>
          </a:xfrm>
          <a:prstGeom prst="rect">
            <a:avLst/>
          </a:prstGeom>
          <a:solidFill>
            <a:srgbClr val="ECF1F8"/>
          </a:solidFill>
          <a:ln w="28575">
            <a:solidFill>
              <a:srgbClr val="0E72A2"/>
            </a:solidFill>
            <a:miter lim="800000"/>
            <a:headEnd/>
            <a:tailEnd/>
          </a:ln>
        </p:spPr>
        <p:txBody>
          <a:bodyPr wrap="square">
            <a:spAutoFit/>
          </a:bodyPr>
          <a:lstStyle/>
          <a:p>
            <a:pPr algn="ctr"/>
            <a:r>
              <a:rPr lang="en-US" sz="2800" dirty="0">
                <a:latin typeface="Calibri" pitchFamily="34" charset="0"/>
              </a:rPr>
              <a:t>Debt</a:t>
            </a:r>
            <a:endParaRPr lang="en-IN" sz="2800" dirty="0">
              <a:latin typeface="Calibri" pitchFamily="34" charset="0"/>
            </a:endParaRPr>
          </a:p>
        </p:txBody>
      </p:sp>
      <p:sp>
        <p:nvSpPr>
          <p:cNvPr id="8" name="TextBox 7"/>
          <p:cNvSpPr txBox="1">
            <a:spLocks noChangeArrowheads="1"/>
          </p:cNvSpPr>
          <p:nvPr/>
        </p:nvSpPr>
        <p:spPr bwMode="auto">
          <a:xfrm>
            <a:off x="1168225" y="1563667"/>
            <a:ext cx="1661451" cy="954107"/>
          </a:xfrm>
          <a:prstGeom prst="rect">
            <a:avLst/>
          </a:prstGeom>
          <a:noFill/>
          <a:ln w="28575">
            <a:solidFill>
              <a:srgbClr val="0E72A2"/>
            </a:solidFill>
            <a:miter lim="800000"/>
            <a:headEnd/>
            <a:tailEnd/>
          </a:ln>
        </p:spPr>
        <p:txBody>
          <a:bodyPr wrap="square">
            <a:spAutoFit/>
          </a:bodyPr>
          <a:lstStyle/>
          <a:p>
            <a:pPr algn="ctr"/>
            <a:r>
              <a:rPr lang="en-US" sz="2800" i="1" dirty="0">
                <a:latin typeface="Calibri" pitchFamily="34" charset="0"/>
              </a:rPr>
              <a:t>External Financing</a:t>
            </a:r>
            <a:endParaRPr lang="en-IN" sz="2800" i="1" dirty="0">
              <a:latin typeface="Calibri" pitchFamily="34" charset="0"/>
            </a:endParaRP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LO18-1</a:t>
            </a:r>
            <a:endParaRPr lang="en-US" sz="1500" dirty="0">
              <a:solidFill>
                <a:srgbClr val="0072A2"/>
              </a:solidFill>
              <a:latin typeface="+mj-lt"/>
              <a:ea typeface="Adobe Fan Heiti Std B" pitchFamily="34" charset="-128"/>
              <a:cs typeface="+mj-cs"/>
            </a:endParaRPr>
          </a:p>
        </p:txBody>
      </p:sp>
      <p:sp>
        <p:nvSpPr>
          <p:cNvPr id="12" name="TextBox 11"/>
          <p:cNvSpPr txBox="1">
            <a:spLocks noChangeArrowheads="1"/>
          </p:cNvSpPr>
          <p:nvPr/>
        </p:nvSpPr>
        <p:spPr bwMode="auto">
          <a:xfrm>
            <a:off x="3057275" y="1705478"/>
            <a:ext cx="437512" cy="523220"/>
          </a:xfrm>
          <a:prstGeom prst="rect">
            <a:avLst/>
          </a:prstGeom>
          <a:noFill/>
          <a:ln w="9525">
            <a:noFill/>
            <a:miter lim="800000"/>
            <a:headEnd/>
            <a:tailEnd/>
          </a:ln>
        </p:spPr>
        <p:txBody>
          <a:bodyPr wrap="square">
            <a:spAutoFit/>
          </a:bodyPr>
          <a:lstStyle/>
          <a:p>
            <a:pPr algn="ctr"/>
            <a:r>
              <a:rPr lang="en-US" sz="2800" dirty="0">
                <a:latin typeface="Calibri" pitchFamily="34" charset="0"/>
              </a:rPr>
              <a:t>=</a:t>
            </a:r>
            <a:endParaRPr lang="en-IN" sz="2800" dirty="0">
              <a:latin typeface="Calibri" pitchFamily="34" charset="0"/>
            </a:endParaRPr>
          </a:p>
        </p:txBody>
      </p:sp>
      <p:sp>
        <p:nvSpPr>
          <p:cNvPr id="13" name="TextBox 12"/>
          <p:cNvSpPr txBox="1">
            <a:spLocks noChangeArrowheads="1"/>
          </p:cNvSpPr>
          <p:nvPr/>
        </p:nvSpPr>
        <p:spPr bwMode="auto">
          <a:xfrm>
            <a:off x="5489583" y="1689292"/>
            <a:ext cx="437512" cy="523220"/>
          </a:xfrm>
          <a:prstGeom prst="rect">
            <a:avLst/>
          </a:prstGeom>
          <a:noFill/>
          <a:ln w="9525">
            <a:noFill/>
            <a:miter lim="800000"/>
            <a:headEnd/>
            <a:tailEnd/>
          </a:ln>
        </p:spPr>
        <p:txBody>
          <a:bodyPr wrap="square">
            <a:spAutoFit/>
          </a:bodyPr>
          <a:lstStyle/>
          <a:p>
            <a:pPr algn="ctr"/>
            <a:r>
              <a:rPr lang="en-US" sz="2800" dirty="0">
                <a:latin typeface="Calibri" pitchFamily="34" charset="0"/>
              </a:rPr>
              <a:t>+</a:t>
            </a:r>
            <a:endParaRPr lang="en-IN" sz="2800" dirty="0">
              <a:latin typeface="Calibri" pitchFamily="34" charset="0"/>
            </a:endParaRPr>
          </a:p>
        </p:txBody>
      </p:sp>
      <p:sp>
        <p:nvSpPr>
          <p:cNvPr id="9" name="Down Arrow 8"/>
          <p:cNvSpPr/>
          <p:nvPr/>
        </p:nvSpPr>
        <p:spPr>
          <a:xfrm>
            <a:off x="4345851" y="2420408"/>
            <a:ext cx="463749" cy="562801"/>
          </a:xfrm>
          <a:prstGeom prst="downArrow">
            <a:avLst/>
          </a:prstGeom>
          <a:solidFill>
            <a:srgbClr val="0E72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TextBox 14"/>
          <p:cNvSpPr txBox="1">
            <a:spLocks noChangeArrowheads="1"/>
          </p:cNvSpPr>
          <p:nvPr/>
        </p:nvSpPr>
        <p:spPr bwMode="auto">
          <a:xfrm>
            <a:off x="3733424" y="3168481"/>
            <a:ext cx="1688603" cy="954107"/>
          </a:xfrm>
          <a:prstGeom prst="rect">
            <a:avLst/>
          </a:prstGeom>
          <a:noFill/>
          <a:ln w="28575">
            <a:solidFill>
              <a:srgbClr val="0E72A2"/>
            </a:solidFill>
            <a:miter lim="800000"/>
            <a:headEnd/>
            <a:tailEnd/>
          </a:ln>
        </p:spPr>
        <p:txBody>
          <a:bodyPr wrap="square">
            <a:spAutoFit/>
          </a:bodyPr>
          <a:lstStyle/>
          <a:p>
            <a:pPr algn="ctr"/>
            <a:r>
              <a:rPr lang="en-US" sz="2800" dirty="0">
                <a:latin typeface="Calibri" pitchFamily="34" charset="0"/>
              </a:rPr>
              <a:t>Creditors’ Interest</a:t>
            </a:r>
            <a:endParaRPr lang="en-IN" sz="2800" dirty="0">
              <a:latin typeface="Calibri" pitchFamily="34" charset="0"/>
            </a:endParaRPr>
          </a:p>
        </p:txBody>
      </p:sp>
      <p:sp>
        <p:nvSpPr>
          <p:cNvPr id="16" name="Down Arrow 15"/>
          <p:cNvSpPr/>
          <p:nvPr/>
        </p:nvSpPr>
        <p:spPr>
          <a:xfrm>
            <a:off x="6823666" y="2420409"/>
            <a:ext cx="463749" cy="562801"/>
          </a:xfrm>
          <a:prstGeom prst="downArrow">
            <a:avLst/>
          </a:prstGeom>
          <a:solidFill>
            <a:srgbClr val="0E72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a:spLocks noChangeArrowheads="1"/>
          </p:cNvSpPr>
          <p:nvPr/>
        </p:nvSpPr>
        <p:spPr bwMode="auto">
          <a:xfrm>
            <a:off x="6255305" y="3168481"/>
            <a:ext cx="1600470" cy="954107"/>
          </a:xfrm>
          <a:prstGeom prst="rect">
            <a:avLst/>
          </a:prstGeom>
          <a:noFill/>
          <a:ln w="28575">
            <a:solidFill>
              <a:srgbClr val="0E72A2"/>
            </a:solidFill>
            <a:miter lim="800000"/>
            <a:headEnd/>
            <a:tailEnd/>
          </a:ln>
        </p:spPr>
        <p:txBody>
          <a:bodyPr wrap="square">
            <a:spAutoFit/>
          </a:bodyPr>
          <a:lstStyle/>
          <a:p>
            <a:pPr algn="ctr"/>
            <a:r>
              <a:rPr lang="en-US" sz="2800" dirty="0">
                <a:latin typeface="Calibri" pitchFamily="34" charset="0"/>
              </a:rPr>
              <a:t>Owners’ Interest</a:t>
            </a:r>
            <a:endParaRPr lang="en-IN" sz="2800" dirty="0">
              <a:latin typeface="Calibri" pitchFamily="34" charset="0"/>
            </a:endParaRPr>
          </a:p>
        </p:txBody>
      </p:sp>
      <p:sp>
        <p:nvSpPr>
          <p:cNvPr id="14" name="TextBox 13"/>
          <p:cNvSpPr txBox="1">
            <a:spLocks noChangeArrowheads="1"/>
          </p:cNvSpPr>
          <p:nvPr/>
        </p:nvSpPr>
        <p:spPr bwMode="auto">
          <a:xfrm>
            <a:off x="1713207" y="4621592"/>
            <a:ext cx="1593304" cy="523220"/>
          </a:xfrm>
          <a:prstGeom prst="rect">
            <a:avLst/>
          </a:prstGeom>
          <a:noFill/>
          <a:ln w="9525">
            <a:noFill/>
            <a:miter lim="800000"/>
            <a:headEnd/>
            <a:tailEnd/>
          </a:ln>
        </p:spPr>
        <p:txBody>
          <a:bodyPr wrap="square">
            <a:spAutoFit/>
          </a:bodyPr>
          <a:lstStyle/>
          <a:p>
            <a:pPr algn="ctr"/>
            <a:r>
              <a:rPr lang="en-US" sz="2800" b="1" dirty="0">
                <a:solidFill>
                  <a:srgbClr val="C00000"/>
                </a:solidFill>
                <a:latin typeface="Calibri" pitchFamily="34" charset="0"/>
              </a:rPr>
              <a:t>Assets</a:t>
            </a:r>
            <a:endParaRPr lang="en-IN" sz="2800" b="1" dirty="0">
              <a:solidFill>
                <a:srgbClr val="C00000"/>
              </a:solidFill>
              <a:latin typeface="Calibri" pitchFamily="34" charset="0"/>
            </a:endParaRPr>
          </a:p>
        </p:txBody>
      </p:sp>
      <p:sp>
        <p:nvSpPr>
          <p:cNvPr id="18" name="TextBox 17"/>
          <p:cNvSpPr txBox="1">
            <a:spLocks noChangeArrowheads="1"/>
          </p:cNvSpPr>
          <p:nvPr/>
        </p:nvSpPr>
        <p:spPr bwMode="auto">
          <a:xfrm>
            <a:off x="3755607" y="4619509"/>
            <a:ext cx="1593304" cy="523220"/>
          </a:xfrm>
          <a:prstGeom prst="rect">
            <a:avLst/>
          </a:prstGeom>
          <a:noFill/>
          <a:ln w="9525">
            <a:noFill/>
            <a:miter lim="800000"/>
            <a:headEnd/>
            <a:tailEnd/>
          </a:ln>
        </p:spPr>
        <p:txBody>
          <a:bodyPr wrap="square">
            <a:spAutoFit/>
          </a:bodyPr>
          <a:lstStyle/>
          <a:p>
            <a:pPr algn="ctr"/>
            <a:r>
              <a:rPr lang="en-US" sz="2800" b="1" dirty="0">
                <a:solidFill>
                  <a:srgbClr val="C00000"/>
                </a:solidFill>
                <a:latin typeface="Calibri" pitchFamily="34" charset="0"/>
              </a:rPr>
              <a:t>Liabilities</a:t>
            </a:r>
            <a:endParaRPr lang="en-IN" sz="2800" b="1" dirty="0">
              <a:solidFill>
                <a:srgbClr val="C00000"/>
              </a:solidFill>
              <a:latin typeface="Calibri" pitchFamily="34" charset="0"/>
            </a:endParaRPr>
          </a:p>
        </p:txBody>
      </p:sp>
      <p:sp>
        <p:nvSpPr>
          <p:cNvPr id="19" name="TextBox 18"/>
          <p:cNvSpPr txBox="1">
            <a:spLocks noChangeArrowheads="1"/>
          </p:cNvSpPr>
          <p:nvPr/>
        </p:nvSpPr>
        <p:spPr bwMode="auto">
          <a:xfrm>
            <a:off x="5981464" y="4498974"/>
            <a:ext cx="2311737" cy="954107"/>
          </a:xfrm>
          <a:prstGeom prst="rect">
            <a:avLst/>
          </a:prstGeom>
          <a:noFill/>
          <a:ln w="9525">
            <a:noFill/>
            <a:miter lim="800000"/>
            <a:headEnd/>
            <a:tailEnd/>
          </a:ln>
        </p:spPr>
        <p:txBody>
          <a:bodyPr wrap="square">
            <a:spAutoFit/>
          </a:bodyPr>
          <a:lstStyle/>
          <a:p>
            <a:pPr algn="ctr"/>
            <a:r>
              <a:rPr lang="en-US" sz="2800" b="1" dirty="0">
                <a:solidFill>
                  <a:srgbClr val="C00000"/>
                </a:solidFill>
                <a:latin typeface="Calibri" pitchFamily="34" charset="0"/>
              </a:rPr>
              <a:t>Shareholders’ Equity</a:t>
            </a:r>
            <a:endParaRPr lang="en-IN" sz="2800" b="1" dirty="0">
              <a:solidFill>
                <a:srgbClr val="C00000"/>
              </a:solidFill>
              <a:latin typeface="Calibri" pitchFamily="34" charset="0"/>
            </a:endParaRPr>
          </a:p>
        </p:txBody>
      </p:sp>
      <p:sp>
        <p:nvSpPr>
          <p:cNvPr id="20" name="TextBox 19"/>
          <p:cNvSpPr txBox="1">
            <a:spLocks noChangeArrowheads="1"/>
          </p:cNvSpPr>
          <p:nvPr/>
        </p:nvSpPr>
        <p:spPr bwMode="auto">
          <a:xfrm>
            <a:off x="3262631" y="4651134"/>
            <a:ext cx="437512" cy="523220"/>
          </a:xfrm>
          <a:prstGeom prst="rect">
            <a:avLst/>
          </a:prstGeom>
          <a:noFill/>
          <a:ln w="9525">
            <a:noFill/>
            <a:miter lim="800000"/>
            <a:headEnd/>
            <a:tailEnd/>
          </a:ln>
        </p:spPr>
        <p:txBody>
          <a:bodyPr wrap="square">
            <a:spAutoFit/>
          </a:bodyPr>
          <a:lstStyle/>
          <a:p>
            <a:pPr algn="ctr"/>
            <a:r>
              <a:rPr lang="en-US" sz="2800" dirty="0">
                <a:latin typeface="Calibri" pitchFamily="34" charset="0"/>
              </a:rPr>
              <a:t>−</a:t>
            </a:r>
            <a:endParaRPr lang="en-IN" sz="2800" dirty="0">
              <a:latin typeface="Calibri" pitchFamily="34" charset="0"/>
            </a:endParaRPr>
          </a:p>
        </p:txBody>
      </p:sp>
      <p:sp>
        <p:nvSpPr>
          <p:cNvPr id="21" name="TextBox 20"/>
          <p:cNvSpPr txBox="1">
            <a:spLocks noChangeArrowheads="1"/>
          </p:cNvSpPr>
          <p:nvPr/>
        </p:nvSpPr>
        <p:spPr bwMode="auto">
          <a:xfrm>
            <a:off x="5488930" y="4714417"/>
            <a:ext cx="437512" cy="523220"/>
          </a:xfrm>
          <a:prstGeom prst="rect">
            <a:avLst/>
          </a:prstGeom>
          <a:noFill/>
          <a:ln w="9525">
            <a:noFill/>
            <a:miter lim="800000"/>
            <a:headEnd/>
            <a:tailEnd/>
          </a:ln>
        </p:spPr>
        <p:txBody>
          <a:bodyPr wrap="square">
            <a:spAutoFit/>
          </a:bodyPr>
          <a:lstStyle/>
          <a:p>
            <a:pPr algn="ctr"/>
            <a:r>
              <a:rPr lang="en-US" sz="2800" dirty="0">
                <a:latin typeface="Calibri" pitchFamily="34" charset="0"/>
              </a:rPr>
              <a:t>=</a:t>
            </a:r>
            <a:endParaRPr lang="en-IN" sz="2800" dirty="0">
              <a:latin typeface="Calibri" pitchFamily="34" charset="0"/>
            </a:endParaRPr>
          </a:p>
        </p:txBody>
      </p:sp>
      <p:sp>
        <p:nvSpPr>
          <p:cNvPr id="3" name="Left Brace 2"/>
          <p:cNvSpPr/>
          <p:nvPr/>
        </p:nvSpPr>
        <p:spPr>
          <a:xfrm rot="16200000">
            <a:off x="3371084" y="3890565"/>
            <a:ext cx="505660" cy="3005822"/>
          </a:xfrm>
          <a:prstGeom prst="leftBrace">
            <a:avLst/>
          </a:prstGeom>
          <a:ln w="28575">
            <a:solidFill>
              <a:srgbClr val="0E72A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2" name="TextBox 21"/>
          <p:cNvSpPr txBox="1">
            <a:spLocks noChangeArrowheads="1"/>
          </p:cNvSpPr>
          <p:nvPr/>
        </p:nvSpPr>
        <p:spPr bwMode="auto">
          <a:xfrm>
            <a:off x="2594051" y="5808577"/>
            <a:ext cx="2059725" cy="523220"/>
          </a:xfrm>
          <a:prstGeom prst="rect">
            <a:avLst/>
          </a:prstGeom>
          <a:noFill/>
          <a:ln w="28575">
            <a:solidFill>
              <a:srgbClr val="0E72A2"/>
            </a:solidFill>
            <a:miter lim="800000"/>
            <a:headEnd/>
            <a:tailEnd/>
          </a:ln>
        </p:spPr>
        <p:txBody>
          <a:bodyPr wrap="square">
            <a:spAutoFit/>
          </a:bodyPr>
          <a:lstStyle/>
          <a:p>
            <a:pPr algn="ctr"/>
            <a:r>
              <a:rPr lang="en-US" sz="2800" b="1" dirty="0">
                <a:solidFill>
                  <a:srgbClr val="C00000"/>
                </a:solidFill>
                <a:latin typeface="Calibri" pitchFamily="34" charset="0"/>
              </a:rPr>
              <a:t>Net Assets</a:t>
            </a:r>
            <a:endParaRPr lang="en-IN" sz="2800" b="1" dirty="0">
              <a:solidFill>
                <a:srgbClr val="C00000"/>
              </a:solidFill>
              <a:latin typeface="Calibri" pitchFamily="34" charset="0"/>
            </a:endParaRPr>
          </a:p>
        </p:txBody>
      </p:sp>
      <p:sp>
        <p:nvSpPr>
          <p:cNvPr id="23" name="Slide Number Placeholder 5">
            <a:extLst>
              <a:ext uri="{FF2B5EF4-FFF2-40B4-BE49-F238E27FC236}">
                <a16:creationId xmlns:a16="http://schemas.microsoft.com/office/drawing/2014/main" id="{86347D29-7886-D344-9477-7F3F014AB42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18-0</a:t>
            </a:r>
            <a:fld id="{2607F632-3F85-4F98-B182-BC32E868C800}" type="slidenum">
              <a:rPr lang="en-US" smtClean="0"/>
              <a:pPr/>
              <a:t>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left)">
                                      <p:cBhvr>
                                        <p:cTn id="23" dur="500"/>
                                        <p:tgtEl>
                                          <p:spTgt spid="6"/>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up)">
                                      <p:cBhvr>
                                        <p:cTn id="31" dur="500"/>
                                        <p:tgtEl>
                                          <p:spTgt spid="15"/>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up)">
                                      <p:cBhvr>
                                        <p:cTn id="35" dur="500"/>
                                        <p:tgtEl>
                                          <p:spTgt spid="16"/>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up)">
                                      <p:cBhvr>
                                        <p:cTn id="39" dur="5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left)">
                                      <p:cBhvr>
                                        <p:cTn id="44" dur="500"/>
                                        <p:tgtEl>
                                          <p:spTgt spid="14"/>
                                        </p:tgtEl>
                                      </p:cBhvr>
                                    </p:animEffect>
                                  </p:childTnLst>
                                </p:cTn>
                              </p:par>
                            </p:childTnLst>
                          </p:cTn>
                        </p:par>
                        <p:par>
                          <p:cTn id="45" fill="hold">
                            <p:stCondLst>
                              <p:cond delay="500"/>
                            </p:stCondLst>
                            <p:childTnLst>
                              <p:par>
                                <p:cTn id="46" presetID="22" presetClass="entr" presetSubtype="8" fill="hold" grpId="0" nodeType="after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wipe(left)">
                                      <p:cBhvr>
                                        <p:cTn id="48" dur="500"/>
                                        <p:tgtEl>
                                          <p:spTgt spid="20"/>
                                        </p:tgtEl>
                                      </p:cBhvr>
                                    </p:animEffect>
                                  </p:childTnLst>
                                </p:cTn>
                              </p:par>
                            </p:childTnLst>
                          </p:cTn>
                        </p:par>
                        <p:par>
                          <p:cTn id="49" fill="hold">
                            <p:stCondLst>
                              <p:cond delay="1000"/>
                            </p:stCondLst>
                            <p:childTnLst>
                              <p:par>
                                <p:cTn id="50" presetID="22" presetClass="entr" presetSubtype="8"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left)">
                                      <p:cBhvr>
                                        <p:cTn id="52" dur="500"/>
                                        <p:tgtEl>
                                          <p:spTgt spid="18"/>
                                        </p:tgtEl>
                                      </p:cBhvr>
                                    </p:animEffect>
                                  </p:childTnLst>
                                </p:cTn>
                              </p:par>
                            </p:childTnLst>
                          </p:cTn>
                        </p:par>
                        <p:par>
                          <p:cTn id="53" fill="hold">
                            <p:stCondLst>
                              <p:cond delay="1500"/>
                            </p:stCondLst>
                            <p:childTnLst>
                              <p:par>
                                <p:cTn id="54" presetID="22" presetClass="entr" presetSubtype="8" fill="hold" grpId="0" nodeType="after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wipe(left)">
                                      <p:cBhvr>
                                        <p:cTn id="56" dur="500"/>
                                        <p:tgtEl>
                                          <p:spTgt spid="21"/>
                                        </p:tgtEl>
                                      </p:cBhvr>
                                    </p:animEffect>
                                  </p:childTnLst>
                                </p:cTn>
                              </p:par>
                            </p:childTnLst>
                          </p:cTn>
                        </p:par>
                        <p:par>
                          <p:cTn id="57" fill="hold">
                            <p:stCondLst>
                              <p:cond delay="2000"/>
                            </p:stCondLst>
                            <p:childTnLst>
                              <p:par>
                                <p:cTn id="58" presetID="22" presetClass="entr" presetSubtype="8" fill="hold" grpId="0" nodeType="after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wipe(left)">
                                      <p:cBhvr>
                                        <p:cTn id="60" dur="500"/>
                                        <p:tgtEl>
                                          <p:spTgt spid="19"/>
                                        </p:tgtEl>
                                      </p:cBhvr>
                                    </p:animEffect>
                                  </p:childTnLst>
                                </p:cTn>
                              </p:par>
                            </p:childTnLst>
                          </p:cTn>
                        </p:par>
                        <p:par>
                          <p:cTn id="61" fill="hold">
                            <p:stCondLst>
                              <p:cond delay="2500"/>
                            </p:stCondLst>
                            <p:childTnLst>
                              <p:par>
                                <p:cTn id="62" presetID="22" presetClass="entr" presetSubtype="1" fill="hold" grpId="0" nodeType="afterEffect">
                                  <p:stCondLst>
                                    <p:cond delay="0"/>
                                  </p:stCondLst>
                                  <p:childTnLst>
                                    <p:set>
                                      <p:cBhvr>
                                        <p:cTn id="63" dur="1" fill="hold">
                                          <p:stCondLst>
                                            <p:cond delay="0"/>
                                          </p:stCondLst>
                                        </p:cTn>
                                        <p:tgtEl>
                                          <p:spTgt spid="3"/>
                                        </p:tgtEl>
                                        <p:attrNameLst>
                                          <p:attrName>style.visibility</p:attrName>
                                        </p:attrNameLst>
                                      </p:cBhvr>
                                      <p:to>
                                        <p:strVal val="visible"/>
                                      </p:to>
                                    </p:set>
                                    <p:animEffect transition="in" filter="wipe(up)">
                                      <p:cBhvr>
                                        <p:cTn id="64" dur="500"/>
                                        <p:tgtEl>
                                          <p:spTgt spid="3"/>
                                        </p:tgtEl>
                                      </p:cBhvr>
                                    </p:animEffect>
                                  </p:childTnLst>
                                </p:cTn>
                              </p:par>
                            </p:childTnLst>
                          </p:cTn>
                        </p:par>
                        <p:par>
                          <p:cTn id="65" fill="hold">
                            <p:stCondLst>
                              <p:cond delay="3000"/>
                            </p:stCondLst>
                            <p:childTnLst>
                              <p:par>
                                <p:cTn id="66" presetID="22" presetClass="entr" presetSubtype="1"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wipe(up)">
                                      <p:cBhvr>
                                        <p:cTn id="6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2" grpId="0"/>
      <p:bldP spid="13" grpId="0"/>
      <p:bldP spid="9" grpId="0" animBg="1"/>
      <p:bldP spid="15" grpId="0" animBg="1"/>
      <p:bldP spid="16" grpId="0" animBg="1"/>
      <p:bldP spid="17" grpId="0" animBg="1"/>
      <p:bldP spid="14" grpId="0"/>
      <p:bldP spid="18" grpId="0"/>
      <p:bldP spid="19" grpId="0"/>
      <p:bldP spid="20" grpId="0"/>
      <p:bldP spid="21" grpId="0"/>
      <p:bldP spid="3" grpId="0" animBg="1"/>
      <p:bldP spid="2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r>
              <a:rPr lang="en-US" dirty="0"/>
              <a:t>The Model Business Corporation Act</a:t>
            </a:r>
            <a:endParaRPr lang="en-IN" dirty="0">
              <a:ea typeface="Adobe Fan Heiti Std B"/>
              <a:cs typeface="Adobe Fan Heiti Std B"/>
            </a:endParaRP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LO18-3</a:t>
            </a:r>
            <a:endParaRPr lang="en-US" sz="1500" dirty="0">
              <a:solidFill>
                <a:srgbClr val="0072A2"/>
              </a:solidFill>
              <a:latin typeface="+mj-lt"/>
              <a:ea typeface="Adobe Fan Heiti Std B" pitchFamily="34" charset="-128"/>
              <a:cs typeface="+mj-cs"/>
            </a:endParaRPr>
          </a:p>
        </p:txBody>
      </p:sp>
      <p:sp>
        <p:nvSpPr>
          <p:cNvPr id="8" name="Content Placeholder 1"/>
          <p:cNvSpPr>
            <a:spLocks noGrp="1"/>
          </p:cNvSpPr>
          <p:nvPr>
            <p:ph idx="1"/>
          </p:nvPr>
        </p:nvSpPr>
        <p:spPr>
          <a:xfrm>
            <a:off x="761999" y="1444626"/>
            <a:ext cx="8013600" cy="5162802"/>
          </a:xfrm>
        </p:spPr>
        <p:txBody>
          <a:bodyPr>
            <a:normAutofit/>
          </a:bodyPr>
          <a:lstStyle/>
          <a:p>
            <a:r>
              <a:rPr lang="en-IN" dirty="0"/>
              <a:t>Designed to serve as a guide to states in the development of their corporation statutes</a:t>
            </a:r>
          </a:p>
          <a:p>
            <a:r>
              <a:rPr lang="en-US" dirty="0"/>
              <a:t>Variations among state laws influence GAAP pertaining to shareholders’ equity transactions</a:t>
            </a:r>
            <a:endParaRPr lang="en-IN" dirty="0"/>
          </a:p>
          <a:p>
            <a:pPr marL="0" indent="0">
              <a:buNone/>
            </a:pPr>
            <a:r>
              <a:rPr lang="en-US" b="1" dirty="0">
                <a:solidFill>
                  <a:srgbClr val="C00000"/>
                </a:solidFill>
              </a:rPr>
              <a:t>The Articles of Incorporation </a:t>
            </a:r>
            <a:r>
              <a:rPr lang="en-US" b="1" i="1" dirty="0">
                <a:solidFill>
                  <a:srgbClr val="C00000"/>
                </a:solidFill>
              </a:rPr>
              <a:t>(Corporate Charter)</a:t>
            </a:r>
            <a:endParaRPr lang="en-US" b="1" dirty="0">
              <a:solidFill>
                <a:srgbClr val="C00000"/>
              </a:solidFill>
            </a:endParaRPr>
          </a:p>
          <a:p>
            <a:pPr>
              <a:buFont typeface="Arial" panose="020B0604020202020204" pitchFamily="34" charset="0"/>
              <a:buChar char="•"/>
            </a:pPr>
            <a:r>
              <a:rPr lang="en-US" dirty="0"/>
              <a:t>Describe:</a:t>
            </a:r>
          </a:p>
          <a:p>
            <a:pPr marL="739775" lvl="1" indent="-282575">
              <a:buFont typeface="Lucida Grande"/>
              <a:buChar char="–"/>
            </a:pPr>
            <a:r>
              <a:rPr lang="en-IN" sz="2800" dirty="0"/>
              <a:t>The nature of the firm’s business activities</a:t>
            </a:r>
          </a:p>
          <a:p>
            <a:pPr marL="739775" lvl="1" indent="-282575">
              <a:buFont typeface="Lucida Grande"/>
              <a:buChar char="–"/>
            </a:pPr>
            <a:r>
              <a:rPr lang="en-IN" sz="2800" dirty="0"/>
              <a:t>The shares to be issued</a:t>
            </a:r>
          </a:p>
          <a:p>
            <a:pPr marL="739775" lvl="1" indent="-282575">
              <a:buFont typeface="Lucida Grande"/>
              <a:buChar char="–"/>
            </a:pPr>
            <a:r>
              <a:rPr lang="en-IN" sz="2800" dirty="0"/>
              <a:t>The composition of the initial </a:t>
            </a:r>
            <a:r>
              <a:rPr lang="en-IN" sz="2800" b="1" dirty="0">
                <a:solidFill>
                  <a:srgbClr val="C00000"/>
                </a:solidFill>
              </a:rPr>
              <a:t>board of directors</a:t>
            </a:r>
          </a:p>
          <a:p>
            <a:pPr>
              <a:buFont typeface="Arial" panose="020B0604020202020204" pitchFamily="34" charset="0"/>
              <a:buChar char="•"/>
            </a:pPr>
            <a:endParaRPr lang="en-US" dirty="0"/>
          </a:p>
          <a:p>
            <a:pPr marL="0" indent="0">
              <a:buNone/>
            </a:pPr>
            <a:endParaRPr lang="en-US" b="1" dirty="0">
              <a:solidFill>
                <a:srgbClr val="622380"/>
              </a:solidFill>
            </a:endParaRPr>
          </a:p>
          <a:p>
            <a:endParaRPr lang="en-IN" dirty="0">
              <a:solidFill>
                <a:srgbClr val="622380"/>
              </a:solidFill>
            </a:endParaRPr>
          </a:p>
          <a:p>
            <a:endParaRPr lang="en-IN" b="1" dirty="0">
              <a:solidFill>
                <a:srgbClr val="622380"/>
              </a:solidFill>
            </a:endParaRPr>
          </a:p>
          <a:p>
            <a:pPr marL="0" indent="0">
              <a:buNone/>
            </a:pPr>
            <a:endParaRPr lang="en-IN" b="1" dirty="0">
              <a:solidFill>
                <a:srgbClr val="622380"/>
              </a:solidFill>
            </a:endParaRPr>
          </a:p>
          <a:p>
            <a:pPr marL="0" indent="0">
              <a:buNone/>
            </a:pPr>
            <a:endParaRPr lang="en-IN" b="1" dirty="0">
              <a:solidFill>
                <a:srgbClr val="622380"/>
              </a:solidFill>
            </a:endParaRPr>
          </a:p>
          <a:p>
            <a:endParaRPr lang="en-IN" b="1" dirty="0">
              <a:solidFill>
                <a:srgbClr val="622380"/>
              </a:solidFill>
            </a:endParaRPr>
          </a:p>
          <a:p>
            <a:endParaRPr lang="en-IN" dirty="0"/>
          </a:p>
          <a:p>
            <a:endParaRPr lang="en-IN" dirty="0"/>
          </a:p>
          <a:p>
            <a:endParaRPr lang="en-IN" dirty="0"/>
          </a:p>
          <a:p>
            <a:endParaRPr lang="en-IN" dirty="0"/>
          </a:p>
          <a:p>
            <a:endParaRPr lang="en-IN" b="1" dirty="0"/>
          </a:p>
          <a:p>
            <a:pPr marL="0" indent="0">
              <a:buNone/>
            </a:pPr>
            <a:endParaRPr lang="en-IN" dirty="0"/>
          </a:p>
        </p:txBody>
      </p:sp>
      <p:sp>
        <p:nvSpPr>
          <p:cNvPr id="5" name="Slide Number Placeholder 5">
            <a:extLst>
              <a:ext uri="{FF2B5EF4-FFF2-40B4-BE49-F238E27FC236}">
                <a16:creationId xmlns:a16="http://schemas.microsoft.com/office/drawing/2014/main" id="{70F9D14A-809A-7D40-BF6D-42BCB679A90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20</a:t>
            </a:fld>
            <a:endParaRPr lang="en-US" dirty="0"/>
          </a:p>
        </p:txBody>
      </p:sp>
    </p:spTree>
    <p:extLst>
      <p:ext uri="{BB962C8B-B14F-4D97-AF65-F5344CB8AC3E}">
        <p14:creationId xmlns:p14="http://schemas.microsoft.com/office/powerpoint/2010/main" val="54661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500"/>
                                        <p:tgtEl>
                                          <p:spTgt spid="8">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fade">
                                      <p:cBhvr>
                                        <p:cTn id="16" dur="500"/>
                                        <p:tgtEl>
                                          <p:spTgt spid="8">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fade">
                                      <p:cBhvr>
                                        <p:cTn id="19" dur="500"/>
                                        <p:tgtEl>
                                          <p:spTgt spid="8">
                                            <p:txEl>
                                              <p:pRg st="3" end="3"/>
                                            </p:txEl>
                                          </p:spTgt>
                                        </p:tgtEl>
                                      </p:cBhvr>
                                    </p:animEffect>
                                  </p:childTnLst>
                                </p:cTn>
                              </p:par>
                            </p:childTnLst>
                          </p:cTn>
                        </p:par>
                        <p:par>
                          <p:cTn id="20" fill="hold">
                            <p:stCondLst>
                              <p:cond delay="500"/>
                            </p:stCondLst>
                            <p:childTnLst>
                              <p:par>
                                <p:cTn id="21" presetID="10" presetClass="entr" presetSubtype="0" fill="hold" nodeType="after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fade">
                                      <p:cBhvr>
                                        <p:cTn id="23" dur="500"/>
                                        <p:tgtEl>
                                          <p:spTgt spid="8">
                                            <p:txEl>
                                              <p:pRg st="4" end="4"/>
                                            </p:txEl>
                                          </p:spTgt>
                                        </p:tgtEl>
                                      </p:cBhvr>
                                    </p:animEffect>
                                  </p:childTnLst>
                                </p:cTn>
                              </p:par>
                            </p:childTnLst>
                          </p:cTn>
                        </p:par>
                        <p:par>
                          <p:cTn id="24" fill="hold">
                            <p:stCondLst>
                              <p:cond delay="1000"/>
                            </p:stCondLst>
                            <p:childTnLst>
                              <p:par>
                                <p:cTn id="25" presetID="10" presetClass="entr" presetSubtype="0" fill="hold" nodeType="after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fade">
                                      <p:cBhvr>
                                        <p:cTn id="27" dur="500"/>
                                        <p:tgtEl>
                                          <p:spTgt spid="8">
                                            <p:txEl>
                                              <p:pRg st="5" end="5"/>
                                            </p:txEl>
                                          </p:spTgt>
                                        </p:tgtEl>
                                      </p:cBhvr>
                                    </p:animEffect>
                                  </p:childTnLst>
                                </p:cTn>
                              </p:par>
                            </p:childTnLst>
                          </p:cTn>
                        </p:par>
                        <p:par>
                          <p:cTn id="28" fill="hold">
                            <p:stCondLst>
                              <p:cond delay="1500"/>
                            </p:stCondLst>
                            <p:childTnLst>
                              <p:par>
                                <p:cTn id="29" presetID="10" presetClass="entr" presetSubtype="0" fill="hold" nodeType="after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animEffect transition="in" filter="fade">
                                      <p:cBhvr>
                                        <p:cTn id="31"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r>
              <a:rPr lang="en-IN" dirty="0">
                <a:ea typeface="Adobe Fan Heiti Std B"/>
                <a:cs typeface="Adobe Fan Heiti Std B"/>
              </a:rPr>
              <a:t>Fundamental Share Rights</a:t>
            </a:r>
          </a:p>
        </p:txBody>
      </p:sp>
      <p:sp>
        <p:nvSpPr>
          <p:cNvPr id="8" name="Content Placeholder 1"/>
          <p:cNvSpPr>
            <a:spLocks noGrp="1"/>
          </p:cNvSpPr>
          <p:nvPr>
            <p:ph idx="1"/>
          </p:nvPr>
        </p:nvSpPr>
        <p:spPr/>
        <p:txBody>
          <a:bodyPr>
            <a:normAutofit lnSpcReduction="10000"/>
          </a:bodyPr>
          <a:lstStyle/>
          <a:p>
            <a:pPr>
              <a:buClr>
                <a:schemeClr val="tx1"/>
              </a:buClr>
            </a:pPr>
            <a:r>
              <a:rPr lang="en-US" b="1" dirty="0">
                <a:solidFill>
                  <a:srgbClr val="C00000"/>
                </a:solidFill>
              </a:rPr>
              <a:t>Common shares</a:t>
            </a:r>
            <a:r>
              <a:rPr lang="en-US" dirty="0">
                <a:solidFill>
                  <a:srgbClr val="C00000"/>
                </a:solidFill>
              </a:rPr>
              <a:t>: </a:t>
            </a:r>
            <a:r>
              <a:rPr lang="en-IN" dirty="0"/>
              <a:t>Ownership rights held by common shareholders, unless specifically withheld by agreement with the shareholders, are:</a:t>
            </a:r>
          </a:p>
          <a:p>
            <a:pPr marL="739775" lvl="1" indent="-282575">
              <a:buClr>
                <a:schemeClr val="tx1"/>
              </a:buClr>
              <a:buFont typeface="Lucida Grande"/>
              <a:buChar char="–"/>
            </a:pPr>
            <a:r>
              <a:rPr lang="en-IN" sz="2600" dirty="0"/>
              <a:t>The </a:t>
            </a:r>
            <a:r>
              <a:rPr lang="en-IN" sz="2600" b="1" dirty="0">
                <a:solidFill>
                  <a:srgbClr val="C00000"/>
                </a:solidFill>
              </a:rPr>
              <a:t>right to vote </a:t>
            </a:r>
            <a:r>
              <a:rPr lang="en-IN" sz="2600" dirty="0"/>
              <a:t>on matters that come before the shareholders </a:t>
            </a:r>
          </a:p>
          <a:p>
            <a:pPr lvl="2">
              <a:buClr>
                <a:schemeClr val="tx1"/>
              </a:buClr>
            </a:pPr>
            <a:r>
              <a:rPr lang="en-IN" sz="2600" dirty="0"/>
              <a:t>Including the election of corporate directors</a:t>
            </a:r>
          </a:p>
          <a:p>
            <a:pPr marL="739775" lvl="1" indent="-282575">
              <a:buClr>
                <a:schemeClr val="tx1"/>
              </a:buClr>
              <a:buFont typeface="Lucida Grande"/>
              <a:buChar char="–"/>
            </a:pPr>
            <a:r>
              <a:rPr lang="en-IN" sz="2600" dirty="0"/>
              <a:t>The right to share in profits when </a:t>
            </a:r>
            <a:r>
              <a:rPr lang="en-IN" sz="2600" b="1" dirty="0">
                <a:solidFill>
                  <a:srgbClr val="C00000"/>
                </a:solidFill>
              </a:rPr>
              <a:t>dividends</a:t>
            </a:r>
            <a:r>
              <a:rPr lang="en-IN" sz="2600" dirty="0"/>
              <a:t> are declared</a:t>
            </a:r>
          </a:p>
          <a:p>
            <a:pPr marL="739775" lvl="1" indent="-282575">
              <a:buClr>
                <a:schemeClr val="tx1"/>
              </a:buClr>
              <a:buFont typeface="Lucida Grande"/>
              <a:buChar char="–"/>
            </a:pPr>
            <a:r>
              <a:rPr lang="en-IN" sz="2600" dirty="0"/>
              <a:t>The right to share in the </a:t>
            </a:r>
            <a:r>
              <a:rPr lang="en-IN" sz="2600" b="1" dirty="0">
                <a:solidFill>
                  <a:srgbClr val="C00000"/>
                </a:solidFill>
              </a:rPr>
              <a:t>distribution of assets </a:t>
            </a:r>
            <a:r>
              <a:rPr lang="en-IN" sz="2600" dirty="0"/>
              <a:t>if the company is liquidated</a:t>
            </a:r>
          </a:p>
          <a:p>
            <a:pPr>
              <a:buClr>
                <a:schemeClr val="tx1"/>
              </a:buClr>
            </a:pPr>
            <a:r>
              <a:rPr lang="en-US" b="1" dirty="0">
                <a:solidFill>
                  <a:srgbClr val="C00000"/>
                </a:solidFill>
              </a:rPr>
              <a:t>Preemptive right</a:t>
            </a:r>
            <a:r>
              <a:rPr lang="en-US" dirty="0">
                <a:solidFill>
                  <a:srgbClr val="C00000"/>
                </a:solidFill>
              </a:rPr>
              <a:t>:</a:t>
            </a:r>
            <a:r>
              <a:rPr lang="en-US" b="1" dirty="0">
                <a:solidFill>
                  <a:srgbClr val="C00000"/>
                </a:solidFill>
              </a:rPr>
              <a:t> </a:t>
            </a:r>
            <a:r>
              <a:rPr lang="en-US" dirty="0"/>
              <a:t>Right</a:t>
            </a:r>
            <a:r>
              <a:rPr lang="en-US" b="1" dirty="0"/>
              <a:t> </a:t>
            </a:r>
            <a:r>
              <a:rPr lang="en-IN" dirty="0"/>
              <a:t>to maintain one’s percentage share of ownership when new shares are issued</a:t>
            </a:r>
            <a:endParaRPr lang="en-US" dirty="0"/>
          </a:p>
          <a:p>
            <a:pPr marL="0" indent="0">
              <a:buNone/>
            </a:pPr>
            <a:endParaRPr lang="en-US" b="1" dirty="0">
              <a:solidFill>
                <a:srgbClr val="622380"/>
              </a:solidFill>
            </a:endParaRPr>
          </a:p>
          <a:p>
            <a:endParaRPr lang="en-IN" dirty="0">
              <a:solidFill>
                <a:srgbClr val="622380"/>
              </a:solidFill>
            </a:endParaRPr>
          </a:p>
          <a:p>
            <a:endParaRPr lang="en-IN" b="1" dirty="0">
              <a:solidFill>
                <a:srgbClr val="622380"/>
              </a:solidFill>
            </a:endParaRPr>
          </a:p>
          <a:p>
            <a:pPr marL="0" indent="0">
              <a:buNone/>
            </a:pPr>
            <a:endParaRPr lang="en-IN" b="1" dirty="0">
              <a:solidFill>
                <a:srgbClr val="622380"/>
              </a:solidFill>
            </a:endParaRPr>
          </a:p>
          <a:p>
            <a:pPr marL="0" indent="0">
              <a:buNone/>
            </a:pPr>
            <a:endParaRPr lang="en-IN" b="1" dirty="0">
              <a:solidFill>
                <a:srgbClr val="622380"/>
              </a:solidFill>
            </a:endParaRPr>
          </a:p>
          <a:p>
            <a:endParaRPr lang="en-IN" b="1" dirty="0">
              <a:solidFill>
                <a:srgbClr val="622380"/>
              </a:solidFill>
            </a:endParaRPr>
          </a:p>
          <a:p>
            <a:endParaRPr lang="en-IN" dirty="0"/>
          </a:p>
          <a:p>
            <a:endParaRPr lang="en-IN" dirty="0"/>
          </a:p>
          <a:p>
            <a:endParaRPr lang="en-IN" dirty="0"/>
          </a:p>
          <a:p>
            <a:endParaRPr lang="en-IN" dirty="0"/>
          </a:p>
          <a:p>
            <a:endParaRPr lang="en-IN" b="1" dirty="0"/>
          </a:p>
          <a:p>
            <a:pPr marL="0" indent="0">
              <a:buNone/>
            </a:pPr>
            <a:endParaRPr lang="en-IN" dirty="0"/>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LO18-3</a:t>
            </a:r>
            <a:endParaRPr lang="en-US" sz="1500" dirty="0">
              <a:solidFill>
                <a:srgbClr val="0072A2"/>
              </a:solidFill>
              <a:latin typeface="+mj-lt"/>
              <a:ea typeface="Adobe Fan Heiti Std B" pitchFamily="34" charset="-128"/>
              <a:cs typeface="+mj-cs"/>
            </a:endParaRPr>
          </a:p>
        </p:txBody>
      </p:sp>
      <p:sp>
        <p:nvSpPr>
          <p:cNvPr id="5" name="Slide Number Placeholder 5">
            <a:extLst>
              <a:ext uri="{FF2B5EF4-FFF2-40B4-BE49-F238E27FC236}">
                <a16:creationId xmlns:a16="http://schemas.microsoft.com/office/drawing/2014/main" id="{CCD527D6-D71D-374A-A1B5-CBD86B5B92E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21</a:t>
            </a:fld>
            <a:endParaRPr lang="en-US" dirty="0"/>
          </a:p>
        </p:txBody>
      </p:sp>
    </p:spTree>
    <p:extLst>
      <p:ext uri="{BB962C8B-B14F-4D97-AF65-F5344CB8AC3E}">
        <p14:creationId xmlns:p14="http://schemas.microsoft.com/office/powerpoint/2010/main" val="2289464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500"/>
                                        <p:tgtEl>
                                          <p:spTgt spid="8">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500"/>
                                        <p:tgtEl>
                                          <p:spTgt spid="8">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fade">
                                      <p:cBhvr>
                                        <p:cTn id="19" dur="500"/>
                                        <p:tgtEl>
                                          <p:spTgt spid="8">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fade">
                                      <p:cBhvr>
                                        <p:cTn id="23" dur="500"/>
                                        <p:tgtEl>
                                          <p:spTgt spid="8">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Effect transition="in" filter="fade">
                                      <p:cBhvr>
                                        <p:cTn id="28"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r>
              <a:rPr lang="en-IN" dirty="0">
                <a:ea typeface="Adobe Fan Heiti Std B"/>
                <a:cs typeface="Adobe Fan Heiti Std B"/>
              </a:rPr>
              <a:t>Distinguishing Classes of Shares</a:t>
            </a: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LO18-3</a:t>
            </a:r>
            <a:endParaRPr lang="en-US" sz="1500" dirty="0">
              <a:solidFill>
                <a:srgbClr val="0072A2"/>
              </a:solidFill>
              <a:latin typeface="+mj-lt"/>
              <a:ea typeface="Adobe Fan Heiti Std B" pitchFamily="34" charset="-128"/>
              <a:cs typeface="+mj-cs"/>
            </a:endParaRPr>
          </a:p>
        </p:txBody>
      </p:sp>
      <p:sp>
        <p:nvSpPr>
          <p:cNvPr id="8" name="Content Placeholder 1"/>
          <p:cNvSpPr>
            <a:spLocks noGrp="1"/>
          </p:cNvSpPr>
          <p:nvPr>
            <p:ph idx="1"/>
          </p:nvPr>
        </p:nvSpPr>
        <p:spPr>
          <a:xfrm>
            <a:off x="761999" y="1444626"/>
            <a:ext cx="8013600" cy="5162802"/>
          </a:xfrm>
        </p:spPr>
        <p:txBody>
          <a:bodyPr>
            <a:normAutofit/>
          </a:bodyPr>
          <a:lstStyle/>
          <a:p>
            <a:r>
              <a:rPr lang="en-IN" dirty="0"/>
              <a:t>If more than one class of shares is authorized by the articles of incorporation, the specific </a:t>
            </a:r>
            <a:r>
              <a:rPr lang="en-US" dirty="0"/>
              <a:t>rights of each must be stated</a:t>
            </a:r>
          </a:p>
          <a:p>
            <a:r>
              <a:rPr lang="en-US" dirty="0"/>
              <a:t>Terminologies of different share types</a:t>
            </a:r>
            <a:r>
              <a:rPr lang="en-IN" dirty="0"/>
              <a:t>:</a:t>
            </a:r>
          </a:p>
          <a:p>
            <a:pPr marL="795338" lvl="1" indent="-338138">
              <a:buFont typeface="Lucida Grande"/>
              <a:buChar char="–"/>
            </a:pPr>
            <a:r>
              <a:rPr lang="en-IN" sz="2600" dirty="0"/>
              <a:t>Class A, class B, and so on (</a:t>
            </a:r>
            <a:r>
              <a:rPr lang="en-IN" sz="2600" b="1" dirty="0">
                <a:solidFill>
                  <a:srgbClr val="C00000"/>
                </a:solidFill>
              </a:rPr>
              <a:t>Tyson Foods</a:t>
            </a:r>
            <a:r>
              <a:rPr lang="en-IN" sz="2600" dirty="0"/>
              <a:t>)</a:t>
            </a:r>
          </a:p>
          <a:p>
            <a:pPr marL="795338" lvl="1" indent="-338138">
              <a:buFont typeface="Lucida Grande"/>
              <a:buChar char="–"/>
            </a:pPr>
            <a:r>
              <a:rPr lang="en-IN" sz="2600" dirty="0"/>
              <a:t>Preferred stock, common stock, and class B stock (</a:t>
            </a:r>
            <a:r>
              <a:rPr lang="en-IN" sz="2600" b="1" dirty="0">
                <a:solidFill>
                  <a:srgbClr val="C00000"/>
                </a:solidFill>
              </a:rPr>
              <a:t>Hershey’s</a:t>
            </a:r>
            <a:r>
              <a:rPr lang="en-IN" sz="2600" dirty="0"/>
              <a:t>)</a:t>
            </a:r>
          </a:p>
          <a:p>
            <a:pPr marL="795338" lvl="1" indent="-338138">
              <a:buFont typeface="Lucida Grande"/>
              <a:buChar char="–"/>
            </a:pPr>
            <a:r>
              <a:rPr lang="en-IN" sz="2600" dirty="0"/>
              <a:t>Common and preferred (</a:t>
            </a:r>
            <a:r>
              <a:rPr lang="en-IN" sz="2600" b="1" dirty="0">
                <a:solidFill>
                  <a:srgbClr val="C00000"/>
                </a:solidFill>
              </a:rPr>
              <a:t>HP</a:t>
            </a:r>
            <a:r>
              <a:rPr lang="en-IN" sz="2600" dirty="0"/>
              <a:t>)</a:t>
            </a:r>
          </a:p>
          <a:p>
            <a:pPr marL="795338" lvl="1" indent="-338138">
              <a:buFont typeface="Lucida Grande"/>
              <a:buChar char="–"/>
            </a:pPr>
            <a:r>
              <a:rPr lang="en-IN" sz="2600" dirty="0"/>
              <a:t>Common stock and capital stock (</a:t>
            </a:r>
            <a:r>
              <a:rPr lang="en-IN" sz="2600" b="1" dirty="0">
                <a:solidFill>
                  <a:srgbClr val="C00000"/>
                </a:solidFill>
              </a:rPr>
              <a:t>Alphabet, Inc.</a:t>
            </a:r>
            <a:r>
              <a:rPr lang="en-IN" sz="2600" dirty="0"/>
              <a:t>)</a:t>
            </a:r>
          </a:p>
          <a:p>
            <a:pPr marL="795338" lvl="1" indent="-338138">
              <a:buFont typeface="Lucida Grande"/>
              <a:buChar char="–"/>
            </a:pPr>
            <a:r>
              <a:rPr lang="en-IN" sz="2600" dirty="0"/>
              <a:t>Common and serial preferred (</a:t>
            </a:r>
            <a:r>
              <a:rPr lang="en-IN" sz="2600" b="1" dirty="0">
                <a:solidFill>
                  <a:srgbClr val="C00000"/>
                </a:solidFill>
              </a:rPr>
              <a:t>Smucker’s</a:t>
            </a:r>
            <a:r>
              <a:rPr lang="en-IN" sz="2600" dirty="0"/>
              <a:t>) </a:t>
            </a:r>
          </a:p>
          <a:p>
            <a:pPr lvl="1"/>
            <a:endParaRPr lang="en-US" sz="2600" dirty="0"/>
          </a:p>
          <a:p>
            <a:endParaRPr lang="en-US" dirty="0"/>
          </a:p>
          <a:p>
            <a:endParaRPr lang="en-IN" dirty="0">
              <a:solidFill>
                <a:srgbClr val="622380"/>
              </a:solidFill>
            </a:endParaRPr>
          </a:p>
          <a:p>
            <a:endParaRPr lang="en-IN" b="1" dirty="0">
              <a:solidFill>
                <a:srgbClr val="622380"/>
              </a:solidFill>
            </a:endParaRPr>
          </a:p>
          <a:p>
            <a:pPr marL="0" indent="0">
              <a:buNone/>
            </a:pPr>
            <a:endParaRPr lang="en-IN" b="1" dirty="0">
              <a:solidFill>
                <a:srgbClr val="622380"/>
              </a:solidFill>
            </a:endParaRPr>
          </a:p>
          <a:p>
            <a:pPr marL="0" indent="0">
              <a:buNone/>
            </a:pPr>
            <a:endParaRPr lang="en-IN" b="1" dirty="0">
              <a:solidFill>
                <a:srgbClr val="622380"/>
              </a:solidFill>
            </a:endParaRPr>
          </a:p>
          <a:p>
            <a:endParaRPr lang="en-IN" b="1" dirty="0">
              <a:solidFill>
                <a:srgbClr val="622380"/>
              </a:solidFill>
            </a:endParaRPr>
          </a:p>
          <a:p>
            <a:endParaRPr lang="en-IN" dirty="0"/>
          </a:p>
          <a:p>
            <a:endParaRPr lang="en-IN" dirty="0"/>
          </a:p>
          <a:p>
            <a:endParaRPr lang="en-IN" dirty="0"/>
          </a:p>
          <a:p>
            <a:endParaRPr lang="en-IN" dirty="0"/>
          </a:p>
          <a:p>
            <a:endParaRPr lang="en-IN" b="1" dirty="0"/>
          </a:p>
          <a:p>
            <a:pPr marL="0" indent="0">
              <a:buNone/>
            </a:pPr>
            <a:endParaRPr lang="en-IN" dirty="0"/>
          </a:p>
        </p:txBody>
      </p:sp>
      <p:sp>
        <p:nvSpPr>
          <p:cNvPr id="5" name="Slide Number Placeholder 5">
            <a:extLst>
              <a:ext uri="{FF2B5EF4-FFF2-40B4-BE49-F238E27FC236}">
                <a16:creationId xmlns:a16="http://schemas.microsoft.com/office/drawing/2014/main" id="{95B71E76-1E9E-E447-B645-77E8DA43339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22</a:t>
            </a:fld>
            <a:endParaRPr lang="en-US" dirty="0"/>
          </a:p>
        </p:txBody>
      </p:sp>
    </p:spTree>
    <p:extLst>
      <p:ext uri="{BB962C8B-B14F-4D97-AF65-F5344CB8AC3E}">
        <p14:creationId xmlns:p14="http://schemas.microsoft.com/office/powerpoint/2010/main" val="4075714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fade">
                                      <p:cBhvr>
                                        <p:cTn id="16" dur="500"/>
                                        <p:tgtEl>
                                          <p:spTgt spid="8">
                                            <p:txEl>
                                              <p:pRg st="2" end="2"/>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8">
                                            <p:txEl>
                                              <p:pRg st="3" end="3"/>
                                            </p:txEl>
                                          </p:spTgt>
                                        </p:tgtEl>
                                        <p:attrNameLst>
                                          <p:attrName>style.visibility</p:attrName>
                                        </p:attrNameLst>
                                      </p:cBhvr>
                                      <p:to>
                                        <p:strVal val="visible"/>
                                      </p:to>
                                    </p:set>
                                    <p:animEffect transition="in" filter="fade">
                                      <p:cBhvr>
                                        <p:cTn id="20" dur="500"/>
                                        <p:tgtEl>
                                          <p:spTgt spid="8">
                                            <p:txEl>
                                              <p:pRg st="3" end="3"/>
                                            </p:txEl>
                                          </p:spTgt>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8">
                                            <p:txEl>
                                              <p:pRg st="4" end="4"/>
                                            </p:txEl>
                                          </p:spTgt>
                                        </p:tgtEl>
                                        <p:attrNameLst>
                                          <p:attrName>style.visibility</p:attrName>
                                        </p:attrNameLst>
                                      </p:cBhvr>
                                      <p:to>
                                        <p:strVal val="visible"/>
                                      </p:to>
                                    </p:set>
                                    <p:animEffect transition="in" filter="fade">
                                      <p:cBhvr>
                                        <p:cTn id="24" dur="500"/>
                                        <p:tgtEl>
                                          <p:spTgt spid="8">
                                            <p:txEl>
                                              <p:pRg st="4" end="4"/>
                                            </p:txEl>
                                          </p:spTgt>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Effect transition="in" filter="fade">
                                      <p:cBhvr>
                                        <p:cTn id="28" dur="500"/>
                                        <p:tgtEl>
                                          <p:spTgt spid="8">
                                            <p:txEl>
                                              <p:pRg st="5" end="5"/>
                                            </p:txEl>
                                          </p:spTgt>
                                        </p:tgtEl>
                                      </p:cBhvr>
                                    </p:animEffect>
                                  </p:childTnLst>
                                </p:cTn>
                              </p:par>
                            </p:childTnLst>
                          </p:cTn>
                        </p:par>
                        <p:par>
                          <p:cTn id="29" fill="hold">
                            <p:stCondLst>
                              <p:cond delay="2500"/>
                            </p:stCondLst>
                            <p:childTnLst>
                              <p:par>
                                <p:cTn id="30" presetID="10" presetClass="entr" presetSubtype="0" fill="hold" nodeType="afterEffect">
                                  <p:stCondLst>
                                    <p:cond delay="0"/>
                                  </p:stCondLst>
                                  <p:childTnLst>
                                    <p:set>
                                      <p:cBhvr>
                                        <p:cTn id="31" dur="1" fill="hold">
                                          <p:stCondLst>
                                            <p:cond delay="0"/>
                                          </p:stCondLst>
                                        </p:cTn>
                                        <p:tgtEl>
                                          <p:spTgt spid="8">
                                            <p:txEl>
                                              <p:pRg st="6" end="6"/>
                                            </p:txEl>
                                          </p:spTgt>
                                        </p:tgtEl>
                                        <p:attrNameLst>
                                          <p:attrName>style.visibility</p:attrName>
                                        </p:attrNameLst>
                                      </p:cBhvr>
                                      <p:to>
                                        <p:strVal val="visible"/>
                                      </p:to>
                                    </p:set>
                                    <p:animEffect transition="in" filter="fade">
                                      <p:cBhvr>
                                        <p:cTn id="32"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761999" y="-149225"/>
            <a:ext cx="8382000" cy="1444625"/>
          </a:xfrm>
        </p:spPr>
        <p:txBody>
          <a:bodyPr>
            <a:normAutofit/>
          </a:bodyPr>
          <a:lstStyle/>
          <a:p>
            <a:r>
              <a:rPr lang="en-IN" dirty="0">
                <a:ea typeface="Adobe Fan Heiti Std B"/>
                <a:cs typeface="Adobe Fan Heiti Std B"/>
              </a:rPr>
              <a:t>Typical Rights of Preferred Shares</a:t>
            </a:r>
          </a:p>
        </p:txBody>
      </p:sp>
      <p:sp>
        <p:nvSpPr>
          <p:cNvPr id="8" name="Content Placeholder 1"/>
          <p:cNvSpPr>
            <a:spLocks noGrp="1"/>
          </p:cNvSpPr>
          <p:nvPr>
            <p:ph idx="1"/>
          </p:nvPr>
        </p:nvSpPr>
        <p:spPr>
          <a:xfrm>
            <a:off x="761999" y="1143000"/>
            <a:ext cx="8013600" cy="5334000"/>
          </a:xfrm>
        </p:spPr>
        <p:txBody>
          <a:bodyPr>
            <a:normAutofit/>
          </a:bodyPr>
          <a:lstStyle/>
          <a:p>
            <a:r>
              <a:rPr lang="en-IN" sz="2600" dirty="0"/>
              <a:t>Often,</a:t>
            </a:r>
            <a:r>
              <a:rPr lang="en-IN" sz="2600" b="1" dirty="0"/>
              <a:t> </a:t>
            </a:r>
            <a:r>
              <a:rPr lang="en-IN" sz="2600" dirty="0"/>
              <a:t>shares with certain preferences or features that distinguish them from common shares are designated as </a:t>
            </a:r>
            <a:r>
              <a:rPr lang="en-IN" sz="2600" b="1" dirty="0">
                <a:solidFill>
                  <a:srgbClr val="C00000"/>
                </a:solidFill>
              </a:rPr>
              <a:t>preferred stock</a:t>
            </a:r>
          </a:p>
          <a:p>
            <a:endParaRPr lang="en-IN" sz="2600" b="1" dirty="0">
              <a:solidFill>
                <a:srgbClr val="0000CC"/>
              </a:solidFill>
            </a:endParaRPr>
          </a:p>
          <a:p>
            <a:endParaRPr lang="en-IN" sz="2600" b="1" dirty="0">
              <a:solidFill>
                <a:srgbClr val="0000CC"/>
              </a:solidFill>
            </a:endParaRPr>
          </a:p>
          <a:p>
            <a:endParaRPr lang="en-IN" sz="2600" b="1" dirty="0">
              <a:solidFill>
                <a:srgbClr val="0000CC"/>
              </a:solidFill>
            </a:endParaRPr>
          </a:p>
          <a:p>
            <a:endParaRPr lang="en-IN" sz="2600" b="1" dirty="0">
              <a:solidFill>
                <a:srgbClr val="0000CC"/>
              </a:solidFill>
            </a:endParaRPr>
          </a:p>
          <a:p>
            <a:endParaRPr lang="en-IN" sz="2600" b="1" dirty="0">
              <a:solidFill>
                <a:srgbClr val="0000CC"/>
              </a:solidFill>
            </a:endParaRPr>
          </a:p>
          <a:p>
            <a:endParaRPr lang="en-IN" sz="2600" b="1" dirty="0">
              <a:solidFill>
                <a:srgbClr val="0000CC"/>
              </a:solidFill>
            </a:endParaRPr>
          </a:p>
          <a:p>
            <a:pPr marL="0" indent="0">
              <a:buNone/>
            </a:pPr>
            <a:endParaRPr lang="en-IN" sz="2600" b="1" dirty="0">
              <a:solidFill>
                <a:srgbClr val="0000CC"/>
              </a:solidFill>
            </a:endParaRPr>
          </a:p>
          <a:p>
            <a:pPr marL="457200" lvl="1" indent="0">
              <a:buNone/>
            </a:pPr>
            <a:endParaRPr lang="en-US" dirty="0"/>
          </a:p>
          <a:p>
            <a:endParaRPr lang="en-US" dirty="0"/>
          </a:p>
          <a:p>
            <a:endParaRPr lang="en-IN" dirty="0">
              <a:solidFill>
                <a:srgbClr val="622380"/>
              </a:solidFill>
            </a:endParaRPr>
          </a:p>
          <a:p>
            <a:endParaRPr lang="en-IN" b="1" dirty="0">
              <a:solidFill>
                <a:srgbClr val="622380"/>
              </a:solidFill>
            </a:endParaRPr>
          </a:p>
          <a:p>
            <a:pPr marL="0" indent="0">
              <a:buNone/>
            </a:pPr>
            <a:endParaRPr lang="en-IN" b="1" dirty="0">
              <a:solidFill>
                <a:srgbClr val="622380"/>
              </a:solidFill>
            </a:endParaRPr>
          </a:p>
          <a:p>
            <a:pPr marL="0" indent="0">
              <a:buNone/>
            </a:pPr>
            <a:endParaRPr lang="en-IN" b="1" dirty="0">
              <a:solidFill>
                <a:srgbClr val="622380"/>
              </a:solidFill>
            </a:endParaRPr>
          </a:p>
          <a:p>
            <a:endParaRPr lang="en-IN" b="1" dirty="0">
              <a:solidFill>
                <a:srgbClr val="622380"/>
              </a:solidFill>
            </a:endParaRPr>
          </a:p>
          <a:p>
            <a:endParaRPr lang="en-IN" dirty="0"/>
          </a:p>
          <a:p>
            <a:endParaRPr lang="en-IN" dirty="0"/>
          </a:p>
          <a:p>
            <a:endParaRPr lang="en-IN" dirty="0"/>
          </a:p>
          <a:p>
            <a:endParaRPr lang="en-IN" dirty="0"/>
          </a:p>
          <a:p>
            <a:endParaRPr lang="en-IN" b="1" dirty="0"/>
          </a:p>
          <a:p>
            <a:pPr marL="0" indent="0">
              <a:buNone/>
            </a:pPr>
            <a:endParaRPr lang="en-IN" dirty="0"/>
          </a:p>
        </p:txBody>
      </p:sp>
      <p:sp>
        <p:nvSpPr>
          <p:cNvPr id="5" name="TextBox 4"/>
          <p:cNvSpPr txBox="1"/>
          <p:nvPr/>
        </p:nvSpPr>
        <p:spPr>
          <a:xfrm>
            <a:off x="1568812" y="2663185"/>
            <a:ext cx="6339856" cy="492443"/>
          </a:xfrm>
          <a:prstGeom prst="rect">
            <a:avLst/>
          </a:prstGeom>
          <a:solidFill>
            <a:schemeClr val="accent4"/>
          </a:solidFill>
          <a:ln>
            <a:solidFill>
              <a:schemeClr val="accent4">
                <a:lumMod val="50000"/>
              </a:schemeClr>
            </a:solidFill>
          </a:ln>
        </p:spPr>
        <p:txBody>
          <a:bodyPr wrap="square" rtlCol="0">
            <a:spAutoFit/>
          </a:bodyPr>
          <a:lstStyle/>
          <a:p>
            <a:pPr algn="ctr"/>
            <a:r>
              <a:rPr lang="en-IN" sz="2600" b="1" dirty="0">
                <a:solidFill>
                  <a:schemeClr val="bg1"/>
                </a:solidFill>
                <a:latin typeface="+mn-lt"/>
              </a:rPr>
              <a:t>Rights </a:t>
            </a:r>
            <a:r>
              <a:rPr lang="en-US" sz="2600" b="1" dirty="0">
                <a:solidFill>
                  <a:schemeClr val="bg1"/>
                </a:solidFill>
                <a:latin typeface="+mn-lt"/>
              </a:rPr>
              <a:t>include one or both of the following:</a:t>
            </a:r>
            <a:endParaRPr lang="en-IN" sz="2600" b="1" dirty="0">
              <a:solidFill>
                <a:schemeClr val="bg1"/>
              </a:solidFill>
              <a:latin typeface="+mn-lt"/>
            </a:endParaRPr>
          </a:p>
        </p:txBody>
      </p:sp>
      <p:sp>
        <p:nvSpPr>
          <p:cNvPr id="6" name="TextBox 5"/>
          <p:cNvSpPr txBox="1"/>
          <p:nvPr/>
        </p:nvSpPr>
        <p:spPr>
          <a:xfrm>
            <a:off x="914400" y="3732736"/>
            <a:ext cx="3600000" cy="2123658"/>
          </a:xfrm>
          <a:prstGeom prst="rect">
            <a:avLst/>
          </a:prstGeom>
          <a:solidFill>
            <a:schemeClr val="accent1">
              <a:lumMod val="20000"/>
              <a:lumOff val="80000"/>
            </a:schemeClr>
          </a:solidFill>
          <a:ln w="19050">
            <a:solidFill>
              <a:schemeClr val="tx2">
                <a:lumMod val="75000"/>
              </a:schemeClr>
            </a:solidFill>
          </a:ln>
        </p:spPr>
        <p:txBody>
          <a:bodyPr wrap="square" rtlCol="0">
            <a:spAutoFit/>
          </a:bodyPr>
          <a:lstStyle>
            <a:defPPr>
              <a:defRPr lang="en-US"/>
            </a:defPPr>
            <a:lvl1pPr algn="ctr">
              <a:defRPr sz="2800">
                <a:solidFill>
                  <a:srgbClr val="C00000"/>
                </a:solidFill>
              </a:defRPr>
            </a:lvl1pPr>
          </a:lstStyle>
          <a:p>
            <a:r>
              <a:rPr lang="en-US" sz="2200" dirty="0">
                <a:solidFill>
                  <a:schemeClr val="tx1"/>
                </a:solidFill>
                <a:latin typeface="+mn-lt"/>
                <a:cs typeface="Arial" panose="020B0604020202020204" pitchFamily="34" charset="0"/>
              </a:rPr>
              <a:t>If the board of directors declares dividends, preferred shareholders will receive the designated dividend before any dividends are paid to common shareholders</a:t>
            </a:r>
            <a:endParaRPr lang="en-IN" sz="2200" dirty="0">
              <a:solidFill>
                <a:schemeClr val="tx1"/>
              </a:solidFill>
              <a:latin typeface="+mn-lt"/>
              <a:cs typeface="Arial" panose="020B0604020202020204" pitchFamily="34" charset="0"/>
            </a:endParaRPr>
          </a:p>
        </p:txBody>
      </p:sp>
      <p:sp>
        <p:nvSpPr>
          <p:cNvPr id="7" name="TextBox 6"/>
          <p:cNvSpPr txBox="1"/>
          <p:nvPr/>
        </p:nvSpPr>
        <p:spPr>
          <a:xfrm>
            <a:off x="5083897" y="3743742"/>
            <a:ext cx="3679103" cy="2123658"/>
          </a:xfrm>
          <a:prstGeom prst="rect">
            <a:avLst/>
          </a:prstGeom>
          <a:solidFill>
            <a:schemeClr val="accent1">
              <a:lumMod val="20000"/>
              <a:lumOff val="80000"/>
            </a:schemeClr>
          </a:solidFill>
          <a:ln w="19050">
            <a:solidFill>
              <a:schemeClr val="tx2">
                <a:lumMod val="75000"/>
              </a:schemeClr>
            </a:solidFill>
          </a:ln>
        </p:spPr>
        <p:txBody>
          <a:bodyPr wrap="square" rtlCol="0">
            <a:spAutoFit/>
          </a:bodyPr>
          <a:lstStyle/>
          <a:p>
            <a:pPr algn="ctr"/>
            <a:r>
              <a:rPr lang="en-IN" sz="2200" dirty="0">
                <a:latin typeface="+mn-lt"/>
              </a:rPr>
              <a:t>Preferred shareholders customarily have a preference over common shareholders as to the distribution of assets in the event the corporation is dissolved</a:t>
            </a:r>
          </a:p>
        </p:txBody>
      </p:sp>
      <p:cxnSp>
        <p:nvCxnSpPr>
          <p:cNvPr id="9" name="Straight Connector 8"/>
          <p:cNvCxnSpPr>
            <a:stCxn id="5" idx="2"/>
            <a:endCxn id="6" idx="0"/>
          </p:cNvCxnSpPr>
          <p:nvPr/>
        </p:nvCxnSpPr>
        <p:spPr>
          <a:xfrm rot="5400000">
            <a:off x="3438016" y="2432012"/>
            <a:ext cx="577108" cy="2024340"/>
          </a:xfrm>
          <a:prstGeom prst="line">
            <a:avLst/>
          </a:prstGeom>
          <a:ln w="19050">
            <a:solidFill>
              <a:srgbClr val="235D2B"/>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5" idx="2"/>
            <a:endCxn id="7" idx="0"/>
          </p:cNvCxnSpPr>
          <p:nvPr/>
        </p:nvCxnSpPr>
        <p:spPr>
          <a:xfrm rot="16200000" flipH="1">
            <a:off x="5537037" y="2357330"/>
            <a:ext cx="588114" cy="2184709"/>
          </a:xfrm>
          <a:prstGeom prst="line">
            <a:avLst/>
          </a:prstGeom>
          <a:ln w="19050">
            <a:solidFill>
              <a:srgbClr val="235D2B"/>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LO18-3</a:t>
            </a:r>
            <a:endParaRPr lang="en-US" sz="1500" dirty="0">
              <a:solidFill>
                <a:srgbClr val="0072A2"/>
              </a:solidFill>
              <a:latin typeface="+mj-lt"/>
              <a:ea typeface="Adobe Fan Heiti Std B" pitchFamily="34" charset="-128"/>
              <a:cs typeface="+mj-cs"/>
            </a:endParaRPr>
          </a:p>
        </p:txBody>
      </p:sp>
      <p:sp>
        <p:nvSpPr>
          <p:cNvPr id="12" name="Slide Number Placeholder 5">
            <a:extLst>
              <a:ext uri="{FF2B5EF4-FFF2-40B4-BE49-F238E27FC236}">
                <a16:creationId xmlns:a16="http://schemas.microsoft.com/office/drawing/2014/main" id="{3294FA59-A04B-3E48-B8A1-5AF579BDA60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23</a:t>
            </a:fld>
            <a:endParaRPr lang="en-US" dirty="0"/>
          </a:p>
        </p:txBody>
      </p:sp>
    </p:spTree>
    <p:extLst>
      <p:ext uri="{BB962C8B-B14F-4D97-AF65-F5344CB8AC3E}">
        <p14:creationId xmlns:p14="http://schemas.microsoft.com/office/powerpoint/2010/main" val="193749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par>
                          <p:cTn id="17" fill="hold">
                            <p:stCondLst>
                              <p:cond delay="1000"/>
                            </p:stCondLst>
                            <p:childTnLst>
                              <p:par>
                                <p:cTn id="18" presetID="22" presetClass="entr" presetSubtype="1"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childTnLst>
                          </p:cTn>
                        </p:par>
                        <p:par>
                          <p:cTn id="21" fill="hold">
                            <p:stCondLst>
                              <p:cond delay="1500"/>
                            </p:stCondLst>
                            <p:childTnLst>
                              <p:par>
                                <p:cTn id="22" presetID="22" presetClass="entr" presetSubtype="1"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up)">
                                      <p:cBhvr>
                                        <p:cTn id="24" dur="500"/>
                                        <p:tgtEl>
                                          <p:spTgt spid="10"/>
                                        </p:tgtEl>
                                      </p:cBhvr>
                                    </p:animEffect>
                                  </p:childTnLst>
                                </p:cTn>
                              </p:par>
                            </p:childTnLst>
                          </p:cTn>
                        </p:par>
                        <p:par>
                          <p:cTn id="25" fill="hold">
                            <p:stCondLst>
                              <p:cond delay="2000"/>
                            </p:stCondLst>
                            <p:childTnLst>
                              <p:par>
                                <p:cTn id="26" presetID="22" presetClass="entr" presetSubtype="1"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up)">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r>
              <a:rPr lang="en-IN" dirty="0">
                <a:ea typeface="Adobe Fan Heiti Std B"/>
                <a:cs typeface="Adobe Fan Heiti Std B"/>
              </a:rPr>
              <a:t>Typical Rights of Preferred Shares </a:t>
            </a:r>
            <a:r>
              <a:rPr lang="en-IN" sz="2600" dirty="0">
                <a:ea typeface="Adobe Fan Heiti Std B"/>
                <a:cs typeface="Adobe Fan Heiti Std B"/>
              </a:rPr>
              <a:t>(continued)</a:t>
            </a:r>
          </a:p>
        </p:txBody>
      </p:sp>
      <p:sp>
        <p:nvSpPr>
          <p:cNvPr id="8" name="Content Placeholder 1"/>
          <p:cNvSpPr>
            <a:spLocks noGrp="1"/>
          </p:cNvSpPr>
          <p:nvPr>
            <p:ph idx="1"/>
          </p:nvPr>
        </p:nvSpPr>
        <p:spPr/>
        <p:txBody>
          <a:bodyPr>
            <a:normAutofit/>
          </a:bodyPr>
          <a:lstStyle/>
          <a:p>
            <a:r>
              <a:rPr lang="en-US" sz="2600" dirty="0"/>
              <a:t>Preferred shareholders sometimes have the </a:t>
            </a:r>
            <a:r>
              <a:rPr lang="en-US" sz="2600" b="1" dirty="0">
                <a:solidFill>
                  <a:srgbClr val="C00000"/>
                </a:solidFill>
              </a:rPr>
              <a:t>right of conversion </a:t>
            </a:r>
            <a:r>
              <a:rPr lang="en-US" sz="2600" dirty="0"/>
              <a:t>or a </a:t>
            </a:r>
            <a:r>
              <a:rPr lang="en-US" sz="2600" b="1" dirty="0">
                <a:solidFill>
                  <a:srgbClr val="C00000"/>
                </a:solidFill>
              </a:rPr>
              <a:t>redemption privilege</a:t>
            </a:r>
          </a:p>
          <a:p>
            <a:r>
              <a:rPr lang="en-US" sz="2600" dirty="0"/>
              <a:t>Preferred shares may be:</a:t>
            </a:r>
          </a:p>
          <a:p>
            <a:pPr lvl="1">
              <a:buClr>
                <a:schemeClr val="tx1"/>
              </a:buClr>
              <a:buFont typeface="Lucida Grande"/>
              <a:buChar char="–"/>
            </a:pPr>
            <a:r>
              <a:rPr lang="en-US" b="1" dirty="0">
                <a:solidFill>
                  <a:srgbClr val="0072A2"/>
                </a:solidFill>
              </a:rPr>
              <a:t>Cumulative</a:t>
            </a:r>
            <a:r>
              <a:rPr lang="en-US" b="1" dirty="0"/>
              <a:t> or </a:t>
            </a:r>
            <a:r>
              <a:rPr lang="en-US" b="1" dirty="0">
                <a:solidFill>
                  <a:srgbClr val="0072A2"/>
                </a:solidFill>
              </a:rPr>
              <a:t>noncumulative</a:t>
            </a:r>
          </a:p>
          <a:p>
            <a:pPr lvl="1">
              <a:buClr>
                <a:schemeClr val="tx1"/>
              </a:buClr>
              <a:buFont typeface="Lucida Grande"/>
              <a:buChar char="–"/>
            </a:pPr>
            <a:r>
              <a:rPr lang="en-US" b="1" dirty="0">
                <a:solidFill>
                  <a:srgbClr val="0072A2"/>
                </a:solidFill>
              </a:rPr>
              <a:t>Participating</a:t>
            </a:r>
            <a:r>
              <a:rPr lang="en-US" b="1" dirty="0"/>
              <a:t> or</a:t>
            </a:r>
            <a:r>
              <a:rPr lang="en-US" dirty="0"/>
              <a:t> </a:t>
            </a:r>
            <a:r>
              <a:rPr lang="en-US" b="1" dirty="0">
                <a:solidFill>
                  <a:srgbClr val="0072A2"/>
                </a:solidFill>
              </a:rPr>
              <a:t>nonparticipating</a:t>
            </a:r>
            <a:endParaRPr lang="en-US" dirty="0">
              <a:solidFill>
                <a:srgbClr val="0072A2"/>
              </a:solidFill>
            </a:endParaRPr>
          </a:p>
          <a:p>
            <a:endParaRPr lang="en-IN" dirty="0">
              <a:solidFill>
                <a:srgbClr val="622380"/>
              </a:solidFill>
            </a:endParaRPr>
          </a:p>
          <a:p>
            <a:endParaRPr lang="en-IN" b="1" dirty="0">
              <a:solidFill>
                <a:srgbClr val="622380"/>
              </a:solidFill>
            </a:endParaRPr>
          </a:p>
          <a:p>
            <a:pPr marL="0" indent="0">
              <a:buNone/>
            </a:pPr>
            <a:endParaRPr lang="en-IN" b="1" dirty="0">
              <a:solidFill>
                <a:srgbClr val="622380"/>
              </a:solidFill>
            </a:endParaRPr>
          </a:p>
          <a:p>
            <a:pPr marL="0" indent="0">
              <a:buNone/>
            </a:pPr>
            <a:endParaRPr lang="en-IN" b="1" dirty="0">
              <a:solidFill>
                <a:srgbClr val="622380"/>
              </a:solidFill>
            </a:endParaRPr>
          </a:p>
          <a:p>
            <a:endParaRPr lang="en-IN" b="1" dirty="0">
              <a:solidFill>
                <a:srgbClr val="622380"/>
              </a:solidFill>
            </a:endParaRPr>
          </a:p>
          <a:p>
            <a:endParaRPr lang="en-IN" dirty="0"/>
          </a:p>
          <a:p>
            <a:endParaRPr lang="en-IN" dirty="0"/>
          </a:p>
          <a:p>
            <a:endParaRPr lang="en-IN" dirty="0"/>
          </a:p>
          <a:p>
            <a:endParaRPr lang="en-IN" dirty="0"/>
          </a:p>
          <a:p>
            <a:endParaRPr lang="en-IN" b="1" dirty="0"/>
          </a:p>
          <a:p>
            <a:pPr marL="0" indent="0">
              <a:buNone/>
            </a:pPr>
            <a:endParaRPr lang="en-IN" dirty="0"/>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LO18-3</a:t>
            </a:r>
            <a:endParaRPr lang="en-US" sz="1500" dirty="0">
              <a:solidFill>
                <a:srgbClr val="0072A2"/>
              </a:solidFill>
              <a:latin typeface="+mj-lt"/>
              <a:ea typeface="Adobe Fan Heiti Std B" pitchFamily="34" charset="-128"/>
              <a:cs typeface="+mj-cs"/>
            </a:endParaRPr>
          </a:p>
        </p:txBody>
      </p:sp>
      <p:sp>
        <p:nvSpPr>
          <p:cNvPr id="2" name="TextBox 1"/>
          <p:cNvSpPr txBox="1"/>
          <p:nvPr/>
        </p:nvSpPr>
        <p:spPr>
          <a:xfrm>
            <a:off x="4343400" y="3576779"/>
            <a:ext cx="4572000" cy="1569660"/>
          </a:xfrm>
          <a:prstGeom prst="rect">
            <a:avLst/>
          </a:prstGeom>
          <a:noFill/>
        </p:spPr>
        <p:txBody>
          <a:bodyPr wrap="square" rtlCol="0">
            <a:spAutoFit/>
          </a:bodyPr>
          <a:lstStyle/>
          <a:p>
            <a:pPr algn="r"/>
            <a:r>
              <a:rPr lang="en-US" sz="2400" i="1" dirty="0">
                <a:latin typeface="+mn-lt"/>
                <a:cs typeface="Arial" panose="020B0604020202020204" pitchFamily="34" charset="0"/>
              </a:rPr>
              <a:t>Dividends </a:t>
            </a:r>
            <a:r>
              <a:rPr lang="en-US" sz="2400" dirty="0">
                <a:latin typeface="+mn-lt"/>
                <a:cs typeface="Arial" panose="020B0604020202020204" pitchFamily="34" charset="0"/>
              </a:rPr>
              <a:t>in </a:t>
            </a:r>
            <a:r>
              <a:rPr lang="en-US" sz="2400" i="1" dirty="0">
                <a:latin typeface="+mn-lt"/>
                <a:cs typeface="Arial" panose="020B0604020202020204" pitchFamily="34" charset="0"/>
              </a:rPr>
              <a:t>arrears </a:t>
            </a:r>
            <a:r>
              <a:rPr lang="en-US" sz="2400" dirty="0">
                <a:latin typeface="+mn-lt"/>
                <a:cs typeface="Arial" panose="020B0604020202020204" pitchFamily="34" charset="0"/>
              </a:rPr>
              <a:t>accumulate and must be made up in a later dividend year before any dividends are paid on common shares</a:t>
            </a:r>
          </a:p>
        </p:txBody>
      </p:sp>
      <p:cxnSp>
        <p:nvCxnSpPr>
          <p:cNvPr id="5" name="Straight Arrow Connector 4"/>
          <p:cNvCxnSpPr/>
          <p:nvPr/>
        </p:nvCxnSpPr>
        <p:spPr>
          <a:xfrm>
            <a:off x="2971800" y="3057297"/>
            <a:ext cx="1796999" cy="110586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447800" y="5411968"/>
            <a:ext cx="6248400" cy="830997"/>
          </a:xfrm>
          <a:prstGeom prst="rect">
            <a:avLst/>
          </a:prstGeom>
          <a:noFill/>
        </p:spPr>
        <p:txBody>
          <a:bodyPr wrap="square" rtlCol="0">
            <a:spAutoFit/>
          </a:bodyPr>
          <a:lstStyle/>
          <a:p>
            <a:pPr algn="r"/>
            <a:r>
              <a:rPr lang="en-US" sz="2400" dirty="0">
                <a:latin typeface="+mn-lt"/>
              </a:rPr>
              <a:t>Allows preferred shareholders to receive additional dividends beyond the stated amount</a:t>
            </a:r>
            <a:endParaRPr lang="en-US" sz="2400" dirty="0">
              <a:latin typeface="+mn-lt"/>
              <a:cs typeface="Arial" panose="020B0604020202020204" pitchFamily="34" charset="0"/>
            </a:endParaRPr>
          </a:p>
        </p:txBody>
      </p:sp>
      <p:cxnSp>
        <p:nvCxnSpPr>
          <p:cNvPr id="11" name="Straight Arrow Connector 10"/>
          <p:cNvCxnSpPr/>
          <p:nvPr/>
        </p:nvCxnSpPr>
        <p:spPr>
          <a:xfrm>
            <a:off x="2276475" y="3503432"/>
            <a:ext cx="600075" cy="198296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04EC1EBE-F975-3446-BCD3-1D03AA3879D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24</a:t>
            </a:fld>
            <a:endParaRPr lang="en-US" dirty="0"/>
          </a:p>
        </p:txBody>
      </p:sp>
    </p:spTree>
    <p:extLst>
      <p:ext uri="{BB962C8B-B14F-4D97-AF65-F5344CB8AC3E}">
        <p14:creationId xmlns:p14="http://schemas.microsoft.com/office/powerpoint/2010/main" val="645856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500"/>
                                        <p:tgtEl>
                                          <p:spTgt spid="8">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500"/>
                                        <p:tgtEl>
                                          <p:spTgt spid="8">
                                            <p:txEl>
                                              <p:pRg st="0" end="0"/>
                                            </p:txEl>
                                          </p:spTgt>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p:cTn id="14" dur="500"/>
                                        <p:tgtEl>
                                          <p:spTgt spid="8">
                                            <p:txEl>
                                              <p:pRg st="2" end="2"/>
                                            </p:txEl>
                                          </p:spTgt>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500"/>
                                        <p:tgtEl>
                                          <p:spTgt spid="5"/>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2"/>
                                        </p:tgtEl>
                                        <p:attrNameLst>
                                          <p:attrName>style.visibility</p:attrName>
                                        </p:attrNameLst>
                                      </p:cBhvr>
                                      <p:to>
                                        <p:strVal val="hidden"/>
                                      </p:to>
                                    </p:set>
                                  </p:childTnLst>
                                </p:cTn>
                              </p:par>
                              <p:par>
                                <p:cTn id="27" presetID="22" presetClass="exit" presetSubtype="4" fill="hold" nodeType="withEffect">
                                  <p:stCondLst>
                                    <p:cond delay="0"/>
                                  </p:stCondLst>
                                  <p:childTnLst>
                                    <p:animEffect transition="out" filter="wipe(down)">
                                      <p:cBhvr>
                                        <p:cTn id="28" dur="500"/>
                                        <p:tgtEl>
                                          <p:spTgt spid="5"/>
                                        </p:tgtEl>
                                      </p:cBhvr>
                                    </p:animEffect>
                                    <p:set>
                                      <p:cBhvr>
                                        <p:cTn id="29" dur="1" fill="hold">
                                          <p:stCondLst>
                                            <p:cond delay="499"/>
                                          </p:stCondLst>
                                        </p:cTn>
                                        <p:tgtEl>
                                          <p:spTgt spid="5"/>
                                        </p:tgtEl>
                                        <p:attrNameLst>
                                          <p:attrName>style.visibility</p:attrName>
                                        </p:attrNameLst>
                                      </p:cBhvr>
                                      <p:to>
                                        <p:strVal val="hidden"/>
                                      </p:to>
                                    </p:set>
                                  </p:childTnLst>
                                </p:cTn>
                              </p:par>
                            </p:childTnLst>
                          </p:cTn>
                        </p:par>
                        <p:par>
                          <p:cTn id="30" fill="hold">
                            <p:stCondLst>
                              <p:cond delay="500"/>
                            </p:stCondLst>
                            <p:childTnLst>
                              <p:par>
                                <p:cTn id="31" presetID="10" presetClass="entr" presetSubtype="0" fill="hold" nodeType="afterEffect">
                                  <p:stCondLst>
                                    <p:cond delay="0"/>
                                  </p:stCondLst>
                                  <p:childTnLst>
                                    <p:set>
                                      <p:cBhvr>
                                        <p:cTn id="32" dur="1" fill="hold">
                                          <p:stCondLst>
                                            <p:cond delay="0"/>
                                          </p:stCondLst>
                                        </p:cTn>
                                        <p:tgtEl>
                                          <p:spTgt spid="8">
                                            <p:txEl>
                                              <p:pRg st="3" end="3"/>
                                            </p:txEl>
                                          </p:spTgt>
                                        </p:tgtEl>
                                        <p:attrNameLst>
                                          <p:attrName>style.visibility</p:attrName>
                                        </p:attrNameLst>
                                      </p:cBhvr>
                                      <p:to>
                                        <p:strVal val="visible"/>
                                      </p:to>
                                    </p:set>
                                    <p:animEffect transition="in" filter="fade">
                                      <p:cBhvr>
                                        <p:cTn id="33" dur="500"/>
                                        <p:tgtEl>
                                          <p:spTgt spid="8">
                                            <p:txEl>
                                              <p:pRg st="3" end="3"/>
                                            </p:txEl>
                                          </p:spTgt>
                                        </p:tgtEl>
                                      </p:cBhvr>
                                    </p:animEffect>
                                  </p:childTnLst>
                                </p:cTn>
                              </p:par>
                            </p:childTnLst>
                          </p:cTn>
                        </p:par>
                        <p:par>
                          <p:cTn id="34" fill="hold">
                            <p:stCondLst>
                              <p:cond delay="1000"/>
                            </p:stCondLst>
                            <p:childTnLst>
                              <p:par>
                                <p:cTn id="35" presetID="22" presetClass="entr" presetSubtype="8"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500"/>
                                        <p:tgtEl>
                                          <p:spTgt spid="11"/>
                                        </p:tgtEl>
                                      </p:cBhvr>
                                    </p:animEffect>
                                  </p:childTnLst>
                                </p:cTn>
                              </p:par>
                            </p:childTnLst>
                          </p:cTn>
                        </p:par>
                        <p:par>
                          <p:cTn id="38" fill="hold">
                            <p:stCondLst>
                              <p:cond delay="1500"/>
                            </p:stCondLst>
                            <p:childTnLst>
                              <p:par>
                                <p:cTn id="39" presetID="10" presetClass="entr" presetSubtype="0"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r>
              <a:rPr lang="en-IN" dirty="0">
                <a:ea typeface="Adobe Fan Heiti Std B"/>
                <a:cs typeface="Adobe Fan Heiti Std B"/>
              </a:rPr>
              <a:t>Is It Equity or Is It Debt?</a:t>
            </a: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LO18-3</a:t>
            </a:r>
            <a:endParaRPr lang="en-US" sz="1500" dirty="0">
              <a:solidFill>
                <a:srgbClr val="0072A2"/>
              </a:solidFill>
              <a:latin typeface="+mj-lt"/>
              <a:ea typeface="Adobe Fan Heiti Std B" pitchFamily="34" charset="-128"/>
              <a:cs typeface="+mj-cs"/>
            </a:endParaRPr>
          </a:p>
        </p:txBody>
      </p:sp>
      <p:sp>
        <p:nvSpPr>
          <p:cNvPr id="8" name="Content Placeholder 1"/>
          <p:cNvSpPr>
            <a:spLocks noGrp="1"/>
          </p:cNvSpPr>
          <p:nvPr>
            <p:ph idx="1"/>
          </p:nvPr>
        </p:nvSpPr>
        <p:spPr>
          <a:xfrm>
            <a:off x="761999" y="1143000"/>
            <a:ext cx="8013600" cy="5162802"/>
          </a:xfrm>
        </p:spPr>
        <p:txBody>
          <a:bodyPr>
            <a:normAutofit/>
          </a:bodyPr>
          <a:lstStyle/>
          <a:p>
            <a:r>
              <a:rPr lang="en-US" dirty="0"/>
              <a:t>Preferred shares are somewhat hybrid securities—     a cross between equity and debt</a:t>
            </a:r>
            <a:endParaRPr lang="en-IN" sz="8000" b="1" dirty="0">
              <a:solidFill>
                <a:srgbClr val="0072A2"/>
              </a:solidFill>
              <a:ea typeface="Adobe Fan Heiti Std B"/>
              <a:cs typeface="Adobe Fan Heiti Std B"/>
            </a:endParaRPr>
          </a:p>
          <a:p>
            <a:pPr>
              <a:buClr>
                <a:schemeClr val="tx1"/>
              </a:buClr>
            </a:pPr>
            <a:r>
              <a:rPr lang="en-US" b="1" dirty="0">
                <a:solidFill>
                  <a:srgbClr val="0072A2"/>
                </a:solidFill>
              </a:rPr>
              <a:t>Equity</a:t>
            </a:r>
            <a:r>
              <a:rPr lang="en-US" dirty="0">
                <a:solidFill>
                  <a:srgbClr val="C00000"/>
                </a:solidFill>
              </a:rPr>
              <a:t> </a:t>
            </a:r>
            <a:r>
              <a:rPr lang="en-US" dirty="0"/>
              <a:t>because preferred shareholders receive dividends each year the company pays dividends</a:t>
            </a:r>
          </a:p>
          <a:p>
            <a:pPr>
              <a:buClr>
                <a:schemeClr val="tx1"/>
              </a:buClr>
            </a:pPr>
            <a:r>
              <a:rPr lang="en-US" b="1" dirty="0">
                <a:solidFill>
                  <a:srgbClr val="C00000"/>
                </a:solidFill>
              </a:rPr>
              <a:t>Debt</a:t>
            </a:r>
            <a:r>
              <a:rPr lang="en-US" dirty="0"/>
              <a:t> because the company is obligated to pay cash (or other assets) at a fixed or determinable rate in the future</a:t>
            </a:r>
          </a:p>
          <a:p>
            <a:endParaRPr lang="en-IN" dirty="0">
              <a:solidFill>
                <a:srgbClr val="622380"/>
              </a:solidFill>
            </a:endParaRPr>
          </a:p>
          <a:p>
            <a:endParaRPr lang="en-IN" b="1" dirty="0">
              <a:solidFill>
                <a:srgbClr val="622380"/>
              </a:solidFill>
            </a:endParaRPr>
          </a:p>
          <a:p>
            <a:endParaRPr lang="en-IN" b="1" dirty="0">
              <a:solidFill>
                <a:srgbClr val="622380"/>
              </a:solidFill>
            </a:endParaRPr>
          </a:p>
          <a:p>
            <a:endParaRPr lang="en-IN" b="1" dirty="0">
              <a:solidFill>
                <a:srgbClr val="622380"/>
              </a:solidFill>
            </a:endParaRPr>
          </a:p>
          <a:p>
            <a:endParaRPr lang="en-IN" b="1" dirty="0">
              <a:solidFill>
                <a:srgbClr val="622380"/>
              </a:solidFill>
            </a:endParaRPr>
          </a:p>
          <a:p>
            <a:endParaRPr lang="en-IN" dirty="0"/>
          </a:p>
          <a:p>
            <a:endParaRPr lang="en-IN" dirty="0"/>
          </a:p>
          <a:p>
            <a:endParaRPr lang="en-IN" dirty="0"/>
          </a:p>
          <a:p>
            <a:endParaRPr lang="en-IN" dirty="0"/>
          </a:p>
          <a:p>
            <a:endParaRPr lang="en-IN" b="1" dirty="0"/>
          </a:p>
          <a:p>
            <a:endParaRPr lang="en-IN" dirty="0"/>
          </a:p>
        </p:txBody>
      </p:sp>
      <p:sp>
        <p:nvSpPr>
          <p:cNvPr id="6" name="TextBox 5"/>
          <p:cNvSpPr txBox="1"/>
          <p:nvPr/>
        </p:nvSpPr>
        <p:spPr>
          <a:xfrm>
            <a:off x="688039" y="4495800"/>
            <a:ext cx="8455962" cy="830997"/>
          </a:xfrm>
          <a:prstGeom prst="rect">
            <a:avLst/>
          </a:prstGeom>
          <a:solidFill>
            <a:srgbClr val="ECF1F8"/>
          </a:solidFill>
        </p:spPr>
        <p:txBody>
          <a:bodyPr wrap="square" rtlCol="0">
            <a:spAutoFit/>
          </a:bodyPr>
          <a:lstStyle/>
          <a:p>
            <a:r>
              <a:rPr lang="en-US" sz="2400" b="1" dirty="0">
                <a:solidFill>
                  <a:srgbClr val="C00000"/>
                </a:solidFill>
                <a:latin typeface="+mn-lt"/>
                <a:cs typeface="Arial" panose="020B0604020202020204" pitchFamily="34" charset="0"/>
              </a:rPr>
              <a:t>Mandatorily redeemable preferred shares </a:t>
            </a:r>
            <a:r>
              <a:rPr lang="en-US" sz="2400" dirty="0">
                <a:latin typeface="+mn-lt"/>
                <a:cs typeface="Arial" panose="020B0604020202020204" pitchFamily="34" charset="0"/>
              </a:rPr>
              <a:t>must be reported in the balance sheet as a liability, not as shareholders’ equity</a:t>
            </a:r>
          </a:p>
        </p:txBody>
      </p:sp>
      <p:cxnSp>
        <p:nvCxnSpPr>
          <p:cNvPr id="7" name="Straight Arrow Connector 6"/>
          <p:cNvCxnSpPr/>
          <p:nvPr/>
        </p:nvCxnSpPr>
        <p:spPr>
          <a:xfrm>
            <a:off x="3657600" y="3943169"/>
            <a:ext cx="1102469" cy="55263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88038" y="3390900"/>
            <a:ext cx="301091" cy="4191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A39B630F-9291-094F-9D82-CB129A58412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25</a:t>
            </a:fld>
            <a:endParaRPr lang="en-US" dirty="0"/>
          </a:p>
        </p:txBody>
      </p:sp>
    </p:spTree>
    <p:extLst>
      <p:ext uri="{BB962C8B-B14F-4D97-AF65-F5344CB8AC3E}">
        <p14:creationId xmlns:p14="http://schemas.microsoft.com/office/powerpoint/2010/main" val="56463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LO18-9</a:t>
            </a:r>
            <a:endParaRPr lang="en-US" sz="1500" dirty="0">
              <a:solidFill>
                <a:srgbClr val="0072A2"/>
              </a:solidFill>
              <a:latin typeface="+mj-lt"/>
              <a:ea typeface="Adobe Fan Heiti Std B" pitchFamily="34" charset="-128"/>
              <a:cs typeface="+mj-cs"/>
            </a:endParaRPr>
          </a:p>
        </p:txBody>
      </p:sp>
      <p:sp>
        <p:nvSpPr>
          <p:cNvPr id="2" name="Title 1"/>
          <p:cNvSpPr>
            <a:spLocks noGrp="1"/>
          </p:cNvSpPr>
          <p:nvPr>
            <p:ph type="title"/>
          </p:nvPr>
        </p:nvSpPr>
        <p:spPr/>
        <p:txBody>
          <a:bodyPr>
            <a:normAutofit/>
          </a:bodyPr>
          <a:lstStyle/>
          <a:p>
            <a:r>
              <a:rPr lang="en-IN" dirty="0"/>
              <a:t>International Financial Reporting Standards—Debt and Equity</a:t>
            </a:r>
            <a:endParaRPr lang="en-US" sz="2400" dirty="0"/>
          </a:p>
        </p:txBody>
      </p:sp>
      <p:sp>
        <p:nvSpPr>
          <p:cNvPr id="5" name="Content Placeholder 4"/>
          <p:cNvSpPr>
            <a:spLocks noGrp="1"/>
          </p:cNvSpPr>
          <p:nvPr>
            <p:ph idx="1"/>
          </p:nvPr>
        </p:nvSpPr>
        <p:spPr>
          <a:xfrm>
            <a:off x="682274" y="3777801"/>
            <a:ext cx="8376426" cy="717999"/>
          </a:xfrm>
        </p:spPr>
        <p:txBody>
          <a:bodyPr>
            <a:normAutofit/>
          </a:bodyPr>
          <a:lstStyle/>
          <a:p>
            <a:r>
              <a:rPr lang="en-IN" sz="2000" dirty="0"/>
              <a:t>Under IFRS, the critical feature that distinguishes a liability is if the issuer is or can be required to deliver </a:t>
            </a:r>
            <a:r>
              <a:rPr lang="en-IN" sz="2000" b="1" dirty="0">
                <a:solidFill>
                  <a:srgbClr val="C00000"/>
                </a:solidFill>
              </a:rPr>
              <a:t>cash</a:t>
            </a:r>
          </a:p>
          <a:p>
            <a:pPr marL="0" indent="0">
              <a:buNone/>
            </a:pPr>
            <a:endParaRPr lang="en-IN" sz="2000" dirty="0"/>
          </a:p>
          <a:p>
            <a:pPr lvl="1"/>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42927294"/>
              </p:ext>
            </p:extLst>
          </p:nvPr>
        </p:nvGraphicFramePr>
        <p:xfrm>
          <a:off x="740777" y="1356360"/>
          <a:ext cx="8304721" cy="2301240"/>
        </p:xfrm>
        <a:graphic>
          <a:graphicData uri="http://schemas.openxmlformats.org/drawingml/2006/table">
            <a:tbl>
              <a:tblPr firstRow="1" bandRow="1">
                <a:tableStyleId>{F2DE63D5-997A-4646-A377-4702673A728D}</a:tableStyleId>
              </a:tblPr>
              <a:tblGrid>
                <a:gridCol w="4508691">
                  <a:extLst>
                    <a:ext uri="{9D8B030D-6E8A-4147-A177-3AD203B41FA5}">
                      <a16:colId xmlns:a16="http://schemas.microsoft.com/office/drawing/2014/main" val="20000"/>
                    </a:ext>
                  </a:extLst>
                </a:gridCol>
                <a:gridCol w="3796030">
                  <a:extLst>
                    <a:ext uri="{9D8B030D-6E8A-4147-A177-3AD203B41FA5}">
                      <a16:colId xmlns:a16="http://schemas.microsoft.com/office/drawing/2014/main" val="20001"/>
                    </a:ext>
                  </a:extLst>
                </a:gridCol>
              </a:tblGrid>
              <a:tr h="24706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dirty="0">
                          <a:solidFill>
                            <a:schemeClr val="tx1"/>
                          </a:solidFill>
                        </a:rPr>
                        <a:t>U.S. GAAP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dirty="0">
                          <a:solidFill>
                            <a:schemeClr val="tx1"/>
                          </a:solidFill>
                        </a:rPr>
                        <a:t>IFRS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0"/>
                  </a:ext>
                </a:extLst>
              </a:tr>
              <a:tr h="297033">
                <a:tc gridSpan="2">
                  <a:txBody>
                    <a:bodyPr/>
                    <a:lstStyle/>
                    <a:p>
                      <a:pPr algn="ctr"/>
                      <a:r>
                        <a:rPr lang="en-IN" sz="1900" b="1" dirty="0">
                          <a:solidFill>
                            <a:sysClr val="windowText" lastClr="000000"/>
                          </a:solidFill>
                        </a:rPr>
                        <a:t>Distinction between Debt and Equity for Preferred Stock</a:t>
                      </a:r>
                      <a:endParaRPr lang="en-US" sz="19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63321">
                <a:tc>
                  <a:txBody>
                    <a:bodyPr/>
                    <a:lstStyle/>
                    <a:p>
                      <a:r>
                        <a:rPr lang="en-IN" sz="1900" dirty="0"/>
                        <a:t>Preferred stock normally</a:t>
                      </a:r>
                      <a:r>
                        <a:rPr lang="en-IN" sz="1900" baseline="0" dirty="0"/>
                        <a:t> </a:t>
                      </a:r>
                      <a:r>
                        <a:rPr lang="en-IN" sz="1900" dirty="0"/>
                        <a:t>is reported as equity, but is reported as debt with the dividends reported in the income</a:t>
                      </a:r>
                      <a:r>
                        <a:rPr lang="en-IN" sz="1900" baseline="0" dirty="0"/>
                        <a:t> </a:t>
                      </a:r>
                      <a:r>
                        <a:rPr lang="en-IN" sz="1900" dirty="0"/>
                        <a:t>statement as interest expense if it is “mandatorily redeemable” preferred stock.</a:t>
                      </a:r>
                      <a:endParaRPr lang="en-US"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a:r>
                        <a:rPr lang="en-IN" sz="1900" dirty="0"/>
                        <a:t>Most non-mandatorily redeemable preferred stock (preference shares) also is</a:t>
                      </a:r>
                      <a:r>
                        <a:rPr lang="en-IN" sz="1900" baseline="0" dirty="0"/>
                        <a:t> </a:t>
                      </a:r>
                      <a:r>
                        <a:rPr lang="en-IN" sz="1900" dirty="0"/>
                        <a:t>reported as debt as well as some preference shares that aren’t redeemable.</a:t>
                      </a:r>
                      <a:endParaRPr lang="en-US"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2"/>
                  </a:ext>
                </a:extLst>
              </a:tr>
            </a:tbl>
          </a:graphicData>
        </a:graphic>
      </p:graphicFrame>
      <p:sp>
        <p:nvSpPr>
          <p:cNvPr id="8" name="Round Diagonal Corner Rectangle 4">
            <a:extLst>
              <a:ext uri="{FF2B5EF4-FFF2-40B4-BE49-F238E27FC236}">
                <a16:creationId xmlns:a16="http://schemas.microsoft.com/office/drawing/2014/main" id="{B34407E8-AF72-4174-AF7B-D3FD50A80C18}"/>
              </a:ext>
            </a:extLst>
          </p:cNvPr>
          <p:cNvSpPr/>
          <p:nvPr/>
        </p:nvSpPr>
        <p:spPr>
          <a:xfrm>
            <a:off x="721971" y="4495800"/>
            <a:ext cx="8193429" cy="2057400"/>
          </a:xfrm>
          <a:prstGeom prst="round2DiagRect">
            <a:avLst>
              <a:gd name="adj1" fmla="val 0"/>
              <a:gd name="adj2" fmla="val 6194"/>
            </a:avLst>
          </a:prstGeom>
          <a:solidFill>
            <a:srgbClr val="E4F2DE"/>
          </a:solidFill>
          <a:ln w="19050">
            <a:solidFill>
              <a:srgbClr val="759B7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0E50F60-7527-43D4-9378-2420A06DC458}"/>
              </a:ext>
            </a:extLst>
          </p:cNvPr>
          <p:cNvSpPr txBox="1"/>
          <p:nvPr/>
        </p:nvSpPr>
        <p:spPr>
          <a:xfrm>
            <a:off x="798503" y="4646474"/>
            <a:ext cx="8040697" cy="1754326"/>
          </a:xfrm>
          <a:prstGeom prst="rect">
            <a:avLst/>
          </a:prstGeom>
          <a:noFill/>
        </p:spPr>
        <p:txBody>
          <a:bodyPr wrap="square" rtlCol="0">
            <a:spAutoFit/>
          </a:bodyPr>
          <a:lstStyle/>
          <a:p>
            <a:r>
              <a:rPr lang="en-US" b="1" dirty="0">
                <a:latin typeface="+mn-lt"/>
              </a:rPr>
              <a:t>Additional Information for U.S. Investors (in part) </a:t>
            </a:r>
            <a:endParaRPr lang="en-US" dirty="0">
              <a:latin typeface="+mn-lt"/>
            </a:endParaRPr>
          </a:p>
          <a:p>
            <a:r>
              <a:rPr lang="en-US" b="1" dirty="0">
                <a:latin typeface="+mn-lt"/>
              </a:rPr>
              <a:t>Preference Shares </a:t>
            </a:r>
            <a:endParaRPr lang="en-US" dirty="0">
              <a:latin typeface="+mn-lt"/>
            </a:endParaRPr>
          </a:p>
          <a:p>
            <a:r>
              <a:rPr lang="en-US" dirty="0">
                <a:latin typeface="+mn-lt"/>
              </a:rPr>
              <a:t>Under IAS 32, Unilever recognizes preference shares that provide a fixed preference dividend as borrowings with preference dividends recognized in the income statement. Under U.S. GAAP such preference shares are classified in shareholders’ equity with dividends treated as a deduction to shareholder’s equity. </a:t>
            </a:r>
          </a:p>
        </p:txBody>
      </p:sp>
      <p:sp>
        <p:nvSpPr>
          <p:cNvPr id="9" name="Slide Number Placeholder 5">
            <a:extLst>
              <a:ext uri="{FF2B5EF4-FFF2-40B4-BE49-F238E27FC236}">
                <a16:creationId xmlns:a16="http://schemas.microsoft.com/office/drawing/2014/main" id="{6D0DD199-6C75-7046-B16A-7EC94629B00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26</a:t>
            </a:fld>
            <a:endParaRPr lang="en-US" dirty="0"/>
          </a:p>
        </p:txBody>
      </p:sp>
    </p:spTree>
    <p:extLst>
      <p:ext uri="{BB962C8B-B14F-4D97-AF65-F5344CB8AC3E}">
        <p14:creationId xmlns:p14="http://schemas.microsoft.com/office/powerpoint/2010/main" val="36558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r>
              <a:rPr lang="en-IN" dirty="0">
                <a:ea typeface="Adobe Fan Heiti Std B"/>
                <a:cs typeface="Adobe Fan Heiti Std B"/>
              </a:rPr>
              <a:t>The Concept of Par Value</a:t>
            </a: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LO18-3</a:t>
            </a:r>
            <a:endParaRPr lang="en-US" sz="1500" dirty="0">
              <a:solidFill>
                <a:srgbClr val="0072A2"/>
              </a:solidFill>
              <a:latin typeface="+mj-lt"/>
              <a:ea typeface="Adobe Fan Heiti Std B" pitchFamily="34" charset="-128"/>
              <a:cs typeface="+mj-cs"/>
            </a:endParaRPr>
          </a:p>
        </p:txBody>
      </p:sp>
      <p:sp>
        <p:nvSpPr>
          <p:cNvPr id="8" name="Content Placeholder 1"/>
          <p:cNvSpPr>
            <a:spLocks noGrp="1"/>
          </p:cNvSpPr>
          <p:nvPr>
            <p:ph idx="1"/>
          </p:nvPr>
        </p:nvSpPr>
        <p:spPr>
          <a:xfrm>
            <a:off x="761999" y="1444626"/>
            <a:ext cx="8013600" cy="5162802"/>
          </a:xfrm>
        </p:spPr>
        <p:txBody>
          <a:bodyPr>
            <a:normAutofit/>
          </a:bodyPr>
          <a:lstStyle/>
          <a:p>
            <a:r>
              <a:rPr lang="en-IN" dirty="0"/>
              <a:t>Most shares continue to bear arbitrarily designated par amounts</a:t>
            </a:r>
          </a:p>
          <a:p>
            <a:r>
              <a:rPr lang="en-IN" dirty="0"/>
              <a:t>Shares with nominal par amounts became common to dodge elaborate statutory rules pertaining to par value shares</a:t>
            </a:r>
          </a:p>
          <a:p>
            <a:r>
              <a:rPr lang="en-US" dirty="0"/>
              <a:t>Like the designations of common and preferred shares, the concepts of par value and legal capital have been eliminated entirely from the Model Business Corporation Act</a:t>
            </a:r>
            <a:endParaRPr lang="en-US" sz="3200" dirty="0"/>
          </a:p>
        </p:txBody>
      </p:sp>
      <p:sp>
        <p:nvSpPr>
          <p:cNvPr id="5" name="Slide Number Placeholder 5">
            <a:extLst>
              <a:ext uri="{FF2B5EF4-FFF2-40B4-BE49-F238E27FC236}">
                <a16:creationId xmlns:a16="http://schemas.microsoft.com/office/drawing/2014/main" id="{53D3FF6E-0E21-0D40-9064-BA1725A80F0D}"/>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27</a:t>
            </a:fld>
            <a:endParaRPr lang="en-US" dirty="0"/>
          </a:p>
        </p:txBody>
      </p:sp>
    </p:spTree>
    <p:extLst>
      <p:ext uri="{BB962C8B-B14F-4D97-AF65-F5344CB8AC3E}">
        <p14:creationId xmlns:p14="http://schemas.microsoft.com/office/powerpoint/2010/main" val="408086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500"/>
                                        <p:tgtEl>
                                          <p:spTgt spid="8">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sz="3200" dirty="0"/>
              <a:t>Concept Check: Dividends in Arrears</a:t>
            </a:r>
            <a:endParaRPr lang="en-US" sz="3200" dirty="0"/>
          </a:p>
        </p:txBody>
      </p:sp>
      <p:sp>
        <p:nvSpPr>
          <p:cNvPr id="414723" name="Rectangle 3"/>
          <p:cNvSpPr>
            <a:spLocks noGrp="1" noChangeArrowheads="1"/>
          </p:cNvSpPr>
          <p:nvPr>
            <p:ph idx="1"/>
          </p:nvPr>
        </p:nvSpPr>
        <p:spPr>
          <a:xfrm>
            <a:off x="782452" y="1243828"/>
            <a:ext cx="8209148" cy="5385572"/>
          </a:xfrm>
          <a:solidFill>
            <a:schemeClr val="bg1">
              <a:lumMod val="95000"/>
            </a:schemeClr>
          </a:solidFill>
        </p:spPr>
        <p:txBody>
          <a:bodyPr>
            <a:normAutofit/>
          </a:bodyPr>
          <a:lstStyle/>
          <a:p>
            <a:pPr marL="0" indent="0">
              <a:spcAft>
                <a:spcPts val="1200"/>
              </a:spcAft>
              <a:buNone/>
            </a:pPr>
            <a:r>
              <a:rPr lang="en-US" sz="2000" dirty="0"/>
              <a:t>The shareholders’ equity of FSU Industries includes $200,000 of $1 par common stock and $400,000 par value of 6% cumulative preferred stock. The board of directors declared cash dividends of $50,000 in 2021 after paying $20,000 cash dividends in 2020 and $40,000 in 2019. What is the amount of dividends common shareholders will receive in 2021?</a:t>
            </a:r>
          </a:p>
          <a:p>
            <a:pPr marL="457200" indent="-457200">
              <a:buFont typeface="+mj-lt"/>
              <a:buAutoNum type="alphaLcPeriod"/>
            </a:pPr>
            <a:r>
              <a:rPr lang="en-US" sz="2000" dirty="0"/>
              <a:t>$18,000 </a:t>
            </a:r>
          </a:p>
          <a:p>
            <a:pPr marL="457200" indent="-457200">
              <a:buFont typeface="+mj-lt"/>
              <a:buAutoNum type="alphaLcPeriod"/>
            </a:pPr>
            <a:r>
              <a:rPr lang="en-US" sz="2000" dirty="0"/>
              <a:t>$22,000 </a:t>
            </a:r>
          </a:p>
          <a:p>
            <a:pPr marL="457200" indent="-457200">
              <a:buFont typeface="+mj-lt"/>
              <a:buAutoNum type="alphaLcPeriod"/>
            </a:pPr>
            <a:r>
              <a:rPr lang="en-US" sz="2000" dirty="0"/>
              <a:t>$26,000 </a:t>
            </a:r>
          </a:p>
          <a:p>
            <a:pPr marL="457200" indent="-457200">
              <a:buFont typeface="+mj-lt"/>
              <a:buAutoNum type="alphaLcPeriod"/>
            </a:pPr>
            <a:r>
              <a:rPr lang="en-US" sz="2000" dirty="0"/>
              <a:t>$28,000 </a:t>
            </a:r>
          </a:p>
          <a:p>
            <a:pPr marL="0" indent="0">
              <a:buNone/>
              <a:tabLst>
                <a:tab pos="7772400" algn="dec"/>
              </a:tabLst>
              <a:defRPr/>
            </a:pPr>
            <a:endParaRPr lang="en-US" sz="1600" dirty="0"/>
          </a:p>
          <a:p>
            <a:pPr marL="2286000" lvl="5" indent="0">
              <a:buNone/>
              <a:tabLst>
                <a:tab pos="7772400" algn="dec"/>
              </a:tabLst>
              <a:defRPr/>
            </a:pPr>
            <a:endParaRPr lang="en-US" sz="1600" dirty="0"/>
          </a:p>
          <a:p>
            <a:pPr marL="0" indent="0">
              <a:buNone/>
              <a:tabLst>
                <a:tab pos="7772400" algn="dec"/>
              </a:tabLst>
              <a:defRPr/>
            </a:pPr>
            <a:endParaRPr lang="en-US" sz="1800" dirty="0"/>
          </a:p>
        </p:txBody>
      </p:sp>
      <p:sp>
        <p:nvSpPr>
          <p:cNvPr id="2" name="Oval 1"/>
          <p:cNvSpPr/>
          <p:nvPr/>
        </p:nvSpPr>
        <p:spPr bwMode="auto">
          <a:xfrm flipV="1">
            <a:off x="774139" y="3276600"/>
            <a:ext cx="381000" cy="391886"/>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TextBox 5"/>
          <p:cNvSpPr txBox="1"/>
          <p:nvPr/>
        </p:nvSpPr>
        <p:spPr>
          <a:xfrm>
            <a:off x="3023261" y="2782193"/>
            <a:ext cx="5892139" cy="3847207"/>
          </a:xfrm>
          <a:prstGeom prst="rect">
            <a:avLst/>
          </a:prstGeom>
          <a:solidFill>
            <a:schemeClr val="accent6">
              <a:lumMod val="20000"/>
              <a:lumOff val="80000"/>
            </a:schemeClr>
          </a:solidFill>
          <a:ln w="6350">
            <a:solidFill>
              <a:schemeClr val="tx1"/>
            </a:solidFill>
          </a:ln>
        </p:spPr>
        <p:txBody>
          <a:bodyPr wrap="square" rtlCol="0">
            <a:spAutoFit/>
          </a:bodyPr>
          <a:lstStyle/>
          <a:p>
            <a:pPr>
              <a:spcAft>
                <a:spcPts val="1200"/>
              </a:spcAft>
            </a:pPr>
            <a:r>
              <a:rPr lang="en-US" dirty="0">
                <a:latin typeface="+mn-lt"/>
              </a:rPr>
              <a:t>The correct answer is </a:t>
            </a:r>
            <a:r>
              <a:rPr lang="en-US" i="1" dirty="0">
                <a:latin typeface="+mn-lt"/>
              </a:rPr>
              <a:t>b</a:t>
            </a:r>
            <a:r>
              <a:rPr lang="en-US" dirty="0">
                <a:latin typeface="+mn-lt"/>
              </a:rPr>
              <a:t>:</a:t>
            </a:r>
          </a:p>
          <a:p>
            <a:r>
              <a:rPr lang="en-US" dirty="0">
                <a:latin typeface="+mn-lt"/>
              </a:rPr>
              <a:t>	</a:t>
            </a:r>
            <a:r>
              <a:rPr lang="en-US" b="1" dirty="0">
                <a:latin typeface="+mn-lt"/>
              </a:rPr>
              <a:t>Preferred</a:t>
            </a:r>
            <a:r>
              <a:rPr lang="en-US" dirty="0">
                <a:latin typeface="+mn-lt"/>
              </a:rPr>
              <a:t>		</a:t>
            </a:r>
            <a:r>
              <a:rPr lang="en-US" b="1" dirty="0">
                <a:latin typeface="+mn-lt"/>
              </a:rPr>
              <a:t>Common</a:t>
            </a:r>
            <a:endParaRPr lang="en-US" dirty="0">
              <a:latin typeface="+mn-lt"/>
            </a:endParaRPr>
          </a:p>
          <a:p>
            <a:r>
              <a:rPr lang="en-US" dirty="0">
                <a:latin typeface="+mn-lt"/>
              </a:rPr>
              <a:t>2019	$24,000</a:t>
            </a:r>
            <a:r>
              <a:rPr lang="en-US" b="1" dirty="0">
                <a:latin typeface="+mn-lt"/>
              </a:rPr>
              <a:t>*</a:t>
            </a:r>
            <a:r>
              <a:rPr lang="en-US" dirty="0">
                <a:latin typeface="+mn-lt"/>
              </a:rPr>
              <a:t>		$16,000 (remainder)</a:t>
            </a:r>
          </a:p>
          <a:p>
            <a:r>
              <a:rPr lang="en-US" dirty="0">
                <a:latin typeface="+mn-lt"/>
              </a:rPr>
              <a:t>2020	  20,000</a:t>
            </a:r>
            <a:r>
              <a:rPr lang="en-US" b="1" dirty="0">
                <a:latin typeface="+mn-lt"/>
              </a:rPr>
              <a:t>**</a:t>
            </a:r>
            <a:r>
              <a:rPr lang="en-US" dirty="0">
                <a:latin typeface="+mn-lt"/>
              </a:rPr>
              <a:t>	          0</a:t>
            </a:r>
          </a:p>
          <a:p>
            <a:r>
              <a:rPr lang="en-US" dirty="0">
                <a:latin typeface="+mn-lt"/>
              </a:rPr>
              <a:t>2021	  28,000</a:t>
            </a:r>
            <a:r>
              <a:rPr lang="en-US" b="1" dirty="0">
                <a:latin typeface="+mn-lt"/>
              </a:rPr>
              <a:t>***</a:t>
            </a:r>
            <a:r>
              <a:rPr lang="en-US" dirty="0">
                <a:latin typeface="+mn-lt"/>
              </a:rPr>
              <a:t>	</a:t>
            </a:r>
            <a:r>
              <a:rPr lang="en-US" b="1" dirty="0">
                <a:solidFill>
                  <a:srgbClr val="C00000"/>
                </a:solidFill>
                <a:latin typeface="+mn-lt"/>
              </a:rPr>
              <a:t>$22,000 </a:t>
            </a:r>
            <a:r>
              <a:rPr lang="en-US" dirty="0">
                <a:latin typeface="+mn-lt"/>
              </a:rPr>
              <a:t>(remainder)</a:t>
            </a:r>
          </a:p>
          <a:p>
            <a:r>
              <a:rPr lang="en-US" dirty="0">
                <a:latin typeface="+mn-lt"/>
              </a:rPr>
              <a:t> </a:t>
            </a:r>
          </a:p>
          <a:p>
            <a:pPr marL="571500" indent="-571500"/>
            <a:r>
              <a:rPr lang="en-US" b="1" dirty="0">
                <a:latin typeface="+mn-lt"/>
              </a:rPr>
              <a:t>*	</a:t>
            </a:r>
            <a:r>
              <a:rPr lang="en-US" dirty="0">
                <a:latin typeface="+mn-lt"/>
              </a:rPr>
              <a:t>$24,000 current preference (6% × $400,000)</a:t>
            </a:r>
          </a:p>
          <a:p>
            <a:pPr marL="571500" indent="-571500"/>
            <a:r>
              <a:rPr lang="en-US" b="1" dirty="0">
                <a:latin typeface="+mn-lt"/>
              </a:rPr>
              <a:t>**</a:t>
            </a:r>
            <a:r>
              <a:rPr lang="en-US" dirty="0">
                <a:latin typeface="+mn-lt"/>
              </a:rPr>
              <a:t> 	$24,000 current preference, thus </a:t>
            </a:r>
            <a:r>
              <a:rPr lang="en-US" b="1" dirty="0">
                <a:solidFill>
                  <a:srgbClr val="0072A2"/>
                </a:solidFill>
                <a:latin typeface="+mn-lt"/>
              </a:rPr>
              <a:t>$4,000 dividends in arrears</a:t>
            </a:r>
          </a:p>
          <a:p>
            <a:pPr marL="571500" indent="-571500"/>
            <a:r>
              <a:rPr lang="en-US" b="1" dirty="0">
                <a:latin typeface="+mn-lt"/>
              </a:rPr>
              <a:t>***</a:t>
            </a:r>
            <a:r>
              <a:rPr lang="en-US" dirty="0">
                <a:solidFill>
                  <a:srgbClr val="0072A2"/>
                </a:solidFill>
                <a:latin typeface="+mn-lt"/>
              </a:rPr>
              <a:t>     </a:t>
            </a:r>
            <a:r>
              <a:rPr lang="en-US" b="1" dirty="0">
                <a:solidFill>
                  <a:srgbClr val="0072A2"/>
                </a:solidFill>
                <a:latin typeface="+mn-lt"/>
              </a:rPr>
              <a:t>$4,000 dividends in arrears </a:t>
            </a:r>
            <a:r>
              <a:rPr lang="en-US" dirty="0">
                <a:latin typeface="+mn-lt"/>
              </a:rPr>
              <a:t>plus the $24,000 current preference</a:t>
            </a:r>
          </a:p>
          <a:p>
            <a:pPr marL="571500" indent="-571500"/>
            <a:endParaRPr lang="en-US" dirty="0">
              <a:latin typeface="+mn-lt"/>
            </a:endParaRPr>
          </a:p>
          <a:p>
            <a:pPr marL="571500" indent="-571500"/>
            <a:r>
              <a:rPr lang="en-US" dirty="0">
                <a:latin typeface="+mn-lt"/>
              </a:rPr>
              <a:t>$50,000 − 28,000 = </a:t>
            </a:r>
            <a:r>
              <a:rPr lang="en-US" b="1" dirty="0">
                <a:solidFill>
                  <a:srgbClr val="C00000"/>
                </a:solidFill>
                <a:latin typeface="+mn-lt"/>
              </a:rPr>
              <a:t>$22,000</a:t>
            </a:r>
          </a:p>
        </p:txBody>
      </p:sp>
      <p:sp>
        <p:nvSpPr>
          <p:cNvPr id="7" name="Rectangle 6"/>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LO18-3</a:t>
            </a:r>
            <a:endParaRPr lang="en-US" sz="1500" dirty="0">
              <a:solidFill>
                <a:srgbClr val="0072A2"/>
              </a:solidFill>
              <a:latin typeface="+mj-lt"/>
              <a:ea typeface="Adobe Fan Heiti Std B" pitchFamily="34" charset="-128"/>
              <a:cs typeface="+mj-cs"/>
            </a:endParaRPr>
          </a:p>
        </p:txBody>
      </p:sp>
      <p:sp>
        <p:nvSpPr>
          <p:cNvPr id="8" name="Slide Number Placeholder 5">
            <a:extLst>
              <a:ext uri="{FF2B5EF4-FFF2-40B4-BE49-F238E27FC236}">
                <a16:creationId xmlns:a16="http://schemas.microsoft.com/office/drawing/2014/main" id="{C5FF1DAC-4890-174D-A841-676BBAB156D2}"/>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28</a:t>
            </a:fld>
            <a:endParaRPr lang="en-US" dirty="0"/>
          </a:p>
        </p:txBody>
      </p:sp>
    </p:spTree>
    <p:extLst>
      <p:ext uri="{BB962C8B-B14F-4D97-AF65-F5344CB8AC3E}">
        <p14:creationId xmlns:p14="http://schemas.microsoft.com/office/powerpoint/2010/main" val="3561216904"/>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2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additive="base">
                                            <p:cTn id="28"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 calcmode="lin" valueType="num">
                                          <p:cBhvr additive="base">
                                            <p:cTn id="32"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6">
                                                <p:txEl>
                                                  <p:pRg st="4" end="4"/>
                                                </p:txEl>
                                              </p:spTgt>
                                            </p:tgtEl>
                                            <p:attrNameLst>
                                              <p:attrName>style.visibility</p:attrName>
                                            </p:attrNameLst>
                                          </p:cBhvr>
                                          <p:to>
                                            <p:strVal val="visible"/>
                                          </p:to>
                                        </p:set>
                                        <p:anim calcmode="lin" valueType="num">
                                          <p:cBhvr additive="base">
                                            <p:cTn id="38"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6">
                                                <p:txEl>
                                                  <p:pRg st="4" end="4"/>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6">
                                                <p:txEl>
                                                  <p:pRg st="8" end="8"/>
                                                </p:txEl>
                                              </p:spTgt>
                                            </p:tgtEl>
                                            <p:attrNameLst>
                                              <p:attrName>style.visibility</p:attrName>
                                            </p:attrNameLst>
                                          </p:cBhvr>
                                          <p:to>
                                            <p:strVal val="visible"/>
                                          </p:to>
                                        </p:set>
                                        <p:anim calcmode="lin" valueType="num">
                                          <p:cBhvr additive="base">
                                            <p:cTn id="42"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nodeType="clickEffect">
                                      <p:stCondLst>
                                        <p:cond delay="0"/>
                                      </p:stCondLst>
                                      <p:childTnLst>
                                        <p:set>
                                          <p:cBhvr>
                                            <p:cTn id="47" dur="1" fill="hold">
                                              <p:stCondLst>
                                                <p:cond delay="0"/>
                                              </p:stCondLst>
                                            </p:cTn>
                                            <p:tgtEl>
                                              <p:spTgt spid="6">
                                                <p:txEl>
                                                  <p:pRg st="10" end="10"/>
                                                </p:txEl>
                                              </p:spTgt>
                                            </p:tgtEl>
                                            <p:attrNameLst>
                                              <p:attrName>style.visibility</p:attrName>
                                            </p:attrNameLst>
                                          </p:cBhvr>
                                          <p:to>
                                            <p:strVal val="visible"/>
                                          </p:to>
                                        </p:set>
                                        <p:anim calcmode="lin" valueType="num">
                                          <p:cBhvr>
                                            <p:cTn id="48" dur="1000" fill="hold"/>
                                            <p:tgtEl>
                                              <p:spTgt spid="6">
                                                <p:txEl>
                                                  <p:pRg st="10" end="10"/>
                                                </p:txEl>
                                              </p:spTgt>
                                            </p:tgtEl>
                                            <p:attrNameLst>
                                              <p:attrName>ppt_w</p:attrName>
                                            </p:attrNameLst>
                                          </p:cBhvr>
                                          <p:tavLst>
                                            <p:tav tm="0">
                                              <p:val>
                                                <p:fltVal val="0"/>
                                              </p:val>
                                            </p:tav>
                                            <p:tav tm="100000">
                                              <p:val>
                                                <p:strVal val="#ppt_w"/>
                                              </p:val>
                                            </p:tav>
                                          </p:tavLst>
                                        </p:anim>
                                        <p:anim calcmode="lin" valueType="num">
                                          <p:cBhvr>
                                            <p:cTn id="49" dur="1000" fill="hold"/>
                                            <p:tgtEl>
                                              <p:spTgt spid="6">
                                                <p:txEl>
                                                  <p:pRg st="10" end="10"/>
                                                </p:txEl>
                                              </p:spTgt>
                                            </p:tgtEl>
                                            <p:attrNameLst>
                                              <p:attrName>ppt_h</p:attrName>
                                            </p:attrNameLst>
                                          </p:cBhvr>
                                          <p:tavLst>
                                            <p:tav tm="0">
                                              <p:val>
                                                <p:fltVal val="0"/>
                                              </p:val>
                                            </p:tav>
                                            <p:tav tm="100000">
                                              <p:val>
                                                <p:strVal val="#ppt_h"/>
                                              </p:val>
                                            </p:tav>
                                          </p:tavLst>
                                        </p:anim>
                                        <p:anim calcmode="lin" valueType="num">
                                          <p:cBhvr>
                                            <p:cTn id="50" dur="1000" fill="hold"/>
                                            <p:tgtEl>
                                              <p:spTgt spid="6">
                                                <p:txEl>
                                                  <p:pRg st="10" end="10"/>
                                                </p:txEl>
                                              </p:spTgt>
                                            </p:tgtEl>
                                            <p:attrNameLst>
                                              <p:attrName>style.rotation</p:attrName>
                                            </p:attrNameLst>
                                          </p:cBhvr>
                                          <p:tavLst>
                                            <p:tav tm="0">
                                              <p:val>
                                                <p:fltVal val="90"/>
                                              </p:val>
                                            </p:tav>
                                            <p:tav tm="100000">
                                              <p:val>
                                                <p:fltVal val="0"/>
                                              </p:val>
                                            </p:tav>
                                          </p:tavLst>
                                        </p:anim>
                                        <p:animEffect transition="in" filter="fade">
                                          <p:cBhvr>
                                            <p:cTn id="51" dur="10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2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additive="base">
                                            <p:cTn id="28"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 calcmode="lin" valueType="num">
                                          <p:cBhvr additive="base">
                                            <p:cTn id="32"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6">
                                                <p:txEl>
                                                  <p:pRg st="4" end="4"/>
                                                </p:txEl>
                                              </p:spTgt>
                                            </p:tgtEl>
                                            <p:attrNameLst>
                                              <p:attrName>style.visibility</p:attrName>
                                            </p:attrNameLst>
                                          </p:cBhvr>
                                          <p:to>
                                            <p:strVal val="visible"/>
                                          </p:to>
                                        </p:set>
                                        <p:anim calcmode="lin" valueType="num">
                                          <p:cBhvr additive="base">
                                            <p:cTn id="38"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6">
                                                <p:txEl>
                                                  <p:pRg st="4" end="4"/>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6">
                                                <p:txEl>
                                                  <p:pRg st="8" end="8"/>
                                                </p:txEl>
                                              </p:spTgt>
                                            </p:tgtEl>
                                            <p:attrNameLst>
                                              <p:attrName>style.visibility</p:attrName>
                                            </p:attrNameLst>
                                          </p:cBhvr>
                                          <p:to>
                                            <p:strVal val="visible"/>
                                          </p:to>
                                        </p:set>
                                        <p:anim calcmode="lin" valueType="num">
                                          <p:cBhvr additive="base">
                                            <p:cTn id="42"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nodeType="clickEffect">
                                      <p:stCondLst>
                                        <p:cond delay="0"/>
                                      </p:stCondLst>
                                      <p:childTnLst>
                                        <p:set>
                                          <p:cBhvr>
                                            <p:cTn id="47" dur="1" fill="hold">
                                              <p:stCondLst>
                                                <p:cond delay="0"/>
                                              </p:stCondLst>
                                            </p:cTn>
                                            <p:tgtEl>
                                              <p:spTgt spid="6">
                                                <p:txEl>
                                                  <p:pRg st="10" end="10"/>
                                                </p:txEl>
                                              </p:spTgt>
                                            </p:tgtEl>
                                            <p:attrNameLst>
                                              <p:attrName>style.visibility</p:attrName>
                                            </p:attrNameLst>
                                          </p:cBhvr>
                                          <p:to>
                                            <p:strVal val="visible"/>
                                          </p:to>
                                        </p:set>
                                        <p:anim calcmode="lin" valueType="num">
                                          <p:cBhvr>
                                            <p:cTn id="48" dur="1000" fill="hold"/>
                                            <p:tgtEl>
                                              <p:spTgt spid="6">
                                                <p:txEl>
                                                  <p:pRg st="10" end="10"/>
                                                </p:txEl>
                                              </p:spTgt>
                                            </p:tgtEl>
                                            <p:attrNameLst>
                                              <p:attrName>ppt_w</p:attrName>
                                            </p:attrNameLst>
                                          </p:cBhvr>
                                          <p:tavLst>
                                            <p:tav tm="0">
                                              <p:val>
                                                <p:fltVal val="0"/>
                                              </p:val>
                                            </p:tav>
                                            <p:tav tm="100000">
                                              <p:val>
                                                <p:strVal val="#ppt_w"/>
                                              </p:val>
                                            </p:tav>
                                          </p:tavLst>
                                        </p:anim>
                                        <p:anim calcmode="lin" valueType="num">
                                          <p:cBhvr>
                                            <p:cTn id="49" dur="1000" fill="hold"/>
                                            <p:tgtEl>
                                              <p:spTgt spid="6">
                                                <p:txEl>
                                                  <p:pRg st="10" end="10"/>
                                                </p:txEl>
                                              </p:spTgt>
                                            </p:tgtEl>
                                            <p:attrNameLst>
                                              <p:attrName>ppt_h</p:attrName>
                                            </p:attrNameLst>
                                          </p:cBhvr>
                                          <p:tavLst>
                                            <p:tav tm="0">
                                              <p:val>
                                                <p:fltVal val="0"/>
                                              </p:val>
                                            </p:tav>
                                            <p:tav tm="100000">
                                              <p:val>
                                                <p:strVal val="#ppt_h"/>
                                              </p:val>
                                            </p:tav>
                                          </p:tavLst>
                                        </p:anim>
                                        <p:anim calcmode="lin" valueType="num">
                                          <p:cBhvr>
                                            <p:cTn id="50" dur="1000" fill="hold"/>
                                            <p:tgtEl>
                                              <p:spTgt spid="6">
                                                <p:txEl>
                                                  <p:pRg st="10" end="10"/>
                                                </p:txEl>
                                              </p:spTgt>
                                            </p:tgtEl>
                                            <p:attrNameLst>
                                              <p:attrName>style.rotation</p:attrName>
                                            </p:attrNameLst>
                                          </p:cBhvr>
                                          <p:tavLst>
                                            <p:tav tm="0">
                                              <p:val>
                                                <p:fltVal val="90"/>
                                              </p:val>
                                            </p:tav>
                                            <p:tav tm="100000">
                                              <p:val>
                                                <p:fltVal val="0"/>
                                              </p:val>
                                            </p:tav>
                                          </p:tavLst>
                                        </p:anim>
                                        <p:animEffect transition="in" filter="fade">
                                          <p:cBhvr>
                                            <p:cTn id="51" dur="10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761999" y="1"/>
            <a:ext cx="8382000" cy="1143000"/>
          </a:xfrm>
        </p:spPr>
        <p:txBody>
          <a:bodyPr>
            <a:normAutofit/>
          </a:bodyPr>
          <a:lstStyle/>
          <a:p>
            <a:r>
              <a:rPr lang="en-IN" dirty="0">
                <a:ea typeface="Adobe Fan Heiti Std B"/>
                <a:cs typeface="Adobe Fan Heiti Std B"/>
              </a:rPr>
              <a:t>Shares Sold for Cash</a:t>
            </a: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LO18-4</a:t>
            </a:r>
            <a:endParaRPr lang="en-US" sz="1500" dirty="0">
              <a:solidFill>
                <a:srgbClr val="0072A2"/>
              </a:solidFill>
              <a:latin typeface="+mj-lt"/>
              <a:ea typeface="Adobe Fan Heiti Std B" pitchFamily="34" charset="-128"/>
              <a:cs typeface="+mj-cs"/>
            </a:endParaRPr>
          </a:p>
        </p:txBody>
      </p:sp>
      <p:sp>
        <p:nvSpPr>
          <p:cNvPr id="8" name="Content Placeholder 1"/>
          <p:cNvSpPr>
            <a:spLocks noGrp="1"/>
          </p:cNvSpPr>
          <p:nvPr>
            <p:ph idx="1"/>
          </p:nvPr>
        </p:nvSpPr>
        <p:spPr>
          <a:xfrm>
            <a:off x="761999" y="990600"/>
            <a:ext cx="8013600" cy="5616828"/>
          </a:xfrm>
        </p:spPr>
        <p:txBody>
          <a:bodyPr>
            <a:normAutofit/>
          </a:bodyPr>
          <a:lstStyle/>
          <a:p>
            <a:r>
              <a:rPr lang="en-IN" sz="2600" dirty="0"/>
              <a:t>Dow Industrial sells 10 million of its common shares, $1 par per share, for $10 per share:</a:t>
            </a:r>
          </a:p>
          <a:p>
            <a:endParaRPr lang="en-IN" sz="1000" dirty="0"/>
          </a:p>
          <a:p>
            <a:endParaRPr lang="en-IN" sz="1000" dirty="0"/>
          </a:p>
          <a:p>
            <a:endParaRPr lang="en-IN" sz="2600" dirty="0"/>
          </a:p>
          <a:p>
            <a:endParaRPr lang="en-IN" sz="2600" dirty="0"/>
          </a:p>
          <a:p>
            <a:endParaRPr lang="en-IN" sz="2600" dirty="0"/>
          </a:p>
          <a:p>
            <a:endParaRPr lang="en-IN" sz="2600" dirty="0"/>
          </a:p>
          <a:p>
            <a:r>
              <a:rPr lang="en-IN" sz="2600" dirty="0"/>
              <a:t>If the shares are </a:t>
            </a:r>
            <a:r>
              <a:rPr lang="en-IN" sz="2600" b="1" dirty="0">
                <a:solidFill>
                  <a:srgbClr val="C00000"/>
                </a:solidFill>
              </a:rPr>
              <a:t>no-par</a:t>
            </a:r>
            <a:r>
              <a:rPr lang="en-IN" sz="2600" dirty="0"/>
              <a:t>, the entry is as follows:</a:t>
            </a:r>
          </a:p>
          <a:p>
            <a:endParaRPr lang="en-IN" sz="2400" dirty="0"/>
          </a:p>
          <a:p>
            <a:endParaRPr lang="en-IN" sz="2400" dirty="0"/>
          </a:p>
          <a:p>
            <a:endParaRPr lang="en-IN" sz="2400" dirty="0"/>
          </a:p>
          <a:p>
            <a:endParaRPr lang="en-IN" sz="2400" dirty="0"/>
          </a:p>
          <a:p>
            <a:pPr marL="0" indent="0">
              <a:buNone/>
            </a:pPr>
            <a:endParaRPr lang="en-IN" dirty="0"/>
          </a:p>
          <a:p>
            <a:endParaRPr lang="en-IN" dirty="0"/>
          </a:p>
          <a:p>
            <a:endParaRPr lang="en-IN" dirty="0"/>
          </a:p>
          <a:p>
            <a:endParaRPr lang="en-IN" dirty="0"/>
          </a:p>
          <a:p>
            <a:endParaRPr lang="en-US" dirty="0"/>
          </a:p>
          <a:p>
            <a:endParaRPr lang="en-IN" dirty="0">
              <a:solidFill>
                <a:srgbClr val="622380"/>
              </a:solidFill>
            </a:endParaRPr>
          </a:p>
          <a:p>
            <a:endParaRPr lang="en-IN" b="1" dirty="0">
              <a:solidFill>
                <a:srgbClr val="622380"/>
              </a:solidFill>
            </a:endParaRPr>
          </a:p>
          <a:p>
            <a:endParaRPr lang="en-IN" b="1" dirty="0">
              <a:solidFill>
                <a:srgbClr val="622380"/>
              </a:solidFill>
            </a:endParaRPr>
          </a:p>
          <a:p>
            <a:endParaRPr lang="en-IN" b="1" dirty="0">
              <a:solidFill>
                <a:srgbClr val="622380"/>
              </a:solidFill>
            </a:endParaRPr>
          </a:p>
          <a:p>
            <a:endParaRPr lang="en-IN" b="1" dirty="0">
              <a:solidFill>
                <a:srgbClr val="622380"/>
              </a:solidFill>
            </a:endParaRPr>
          </a:p>
          <a:p>
            <a:endParaRPr lang="en-IN" dirty="0"/>
          </a:p>
          <a:p>
            <a:endParaRPr lang="en-IN" dirty="0"/>
          </a:p>
          <a:p>
            <a:endParaRPr lang="en-IN" dirty="0"/>
          </a:p>
          <a:p>
            <a:endParaRPr lang="en-IN" dirty="0"/>
          </a:p>
          <a:p>
            <a:endParaRPr lang="en-IN" b="1" dirty="0"/>
          </a:p>
          <a:p>
            <a:endParaRPr lang="en-IN" dirty="0"/>
          </a:p>
        </p:txBody>
      </p:sp>
      <p:sp>
        <p:nvSpPr>
          <p:cNvPr id="5" name="Rectangle 4"/>
          <p:cNvSpPr/>
          <p:nvPr/>
        </p:nvSpPr>
        <p:spPr>
          <a:xfrm>
            <a:off x="876301" y="1892497"/>
            <a:ext cx="7921625" cy="2393125"/>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2400" dirty="0"/>
          </a:p>
        </p:txBody>
      </p:sp>
      <p:sp>
        <p:nvSpPr>
          <p:cNvPr id="6" name="TextBox 5"/>
          <p:cNvSpPr txBox="1">
            <a:spLocks noChangeArrowheads="1"/>
          </p:cNvSpPr>
          <p:nvPr/>
        </p:nvSpPr>
        <p:spPr bwMode="auto">
          <a:xfrm>
            <a:off x="876300" y="2249300"/>
            <a:ext cx="4686300" cy="461665"/>
          </a:xfrm>
          <a:prstGeom prst="rect">
            <a:avLst/>
          </a:prstGeom>
          <a:noFill/>
          <a:ln w="9525">
            <a:noFill/>
            <a:miter lim="800000"/>
            <a:headEnd/>
            <a:tailEnd/>
          </a:ln>
        </p:spPr>
        <p:txBody>
          <a:bodyPr>
            <a:spAutoFit/>
          </a:bodyPr>
          <a:lstStyle/>
          <a:p>
            <a:pPr algn="ctr"/>
            <a:r>
              <a:rPr lang="en-US" sz="2400" b="1" dirty="0">
                <a:latin typeface="Calibri" pitchFamily="34" charset="0"/>
              </a:rPr>
              <a:t>Journal Entry</a:t>
            </a:r>
            <a:endParaRPr lang="en-IN" sz="2400" b="1" baseline="30000" dirty="0">
              <a:latin typeface="Calibri" pitchFamily="34" charset="0"/>
            </a:endParaRPr>
          </a:p>
        </p:txBody>
      </p:sp>
      <p:cxnSp>
        <p:nvCxnSpPr>
          <p:cNvPr id="7" name="Straight Connector 6"/>
          <p:cNvCxnSpPr>
            <a:cxnSpLocks/>
          </p:cNvCxnSpPr>
          <p:nvPr/>
        </p:nvCxnSpPr>
        <p:spPr>
          <a:xfrm>
            <a:off x="876302" y="2680944"/>
            <a:ext cx="79216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864913" y="2687793"/>
            <a:ext cx="5668328" cy="404812"/>
          </a:xfrm>
          <a:prstGeom prst="rect">
            <a:avLst/>
          </a:prstGeom>
          <a:noFill/>
          <a:ln w="9525">
            <a:noFill/>
            <a:miter lim="800000"/>
            <a:headEnd/>
            <a:tailEnd/>
          </a:ln>
        </p:spPr>
        <p:txBody>
          <a:bodyPr/>
          <a:lstStyle/>
          <a:p>
            <a:r>
              <a:rPr lang="en-IN" sz="2400" dirty="0">
                <a:latin typeface="Calibri" pitchFamily="34" charset="0"/>
              </a:rPr>
              <a:t>Cash (10 million shares at $10 per share)</a:t>
            </a:r>
          </a:p>
        </p:txBody>
      </p:sp>
      <p:sp>
        <p:nvSpPr>
          <p:cNvPr id="10" name="TextBox 9"/>
          <p:cNvSpPr txBox="1">
            <a:spLocks noChangeArrowheads="1"/>
          </p:cNvSpPr>
          <p:nvPr/>
        </p:nvSpPr>
        <p:spPr bwMode="auto">
          <a:xfrm>
            <a:off x="393598" y="3013350"/>
            <a:ext cx="8217001" cy="366269"/>
          </a:xfrm>
          <a:prstGeom prst="rect">
            <a:avLst/>
          </a:prstGeom>
          <a:noFill/>
          <a:ln w="9525">
            <a:noFill/>
            <a:miter lim="800000"/>
            <a:headEnd/>
            <a:tailEnd/>
          </a:ln>
        </p:spPr>
        <p:txBody>
          <a:bodyPr/>
          <a:lstStyle/>
          <a:p>
            <a:r>
              <a:rPr lang="en-IN" sz="2400" dirty="0">
                <a:latin typeface="Calibri" pitchFamily="34" charset="0"/>
              </a:rPr>
              <a:t>	Common stock</a:t>
            </a:r>
          </a:p>
          <a:p>
            <a:r>
              <a:rPr lang="en-IN" sz="2400" dirty="0">
                <a:latin typeface="Calibri" pitchFamily="34" charset="0"/>
              </a:rPr>
              <a:t>	(10 million shares at $1 par per share)</a:t>
            </a:r>
          </a:p>
        </p:txBody>
      </p:sp>
      <p:sp>
        <p:nvSpPr>
          <p:cNvPr id="11" name="TextBox 10"/>
          <p:cNvSpPr txBox="1">
            <a:spLocks noChangeArrowheads="1"/>
          </p:cNvSpPr>
          <p:nvPr/>
        </p:nvSpPr>
        <p:spPr bwMode="auto">
          <a:xfrm>
            <a:off x="6238047" y="2687793"/>
            <a:ext cx="1174822" cy="404812"/>
          </a:xfrm>
          <a:prstGeom prst="rect">
            <a:avLst/>
          </a:prstGeom>
          <a:noFill/>
          <a:ln w="9525">
            <a:noFill/>
            <a:miter lim="800000"/>
            <a:headEnd/>
            <a:tailEnd/>
          </a:ln>
        </p:spPr>
        <p:txBody>
          <a:bodyPr/>
          <a:lstStyle/>
          <a:p>
            <a:pPr algn="ctr"/>
            <a:r>
              <a:rPr lang="en-IN" sz="2400" dirty="0">
                <a:latin typeface="Calibri" pitchFamily="34" charset="0"/>
              </a:rPr>
              <a:t>100</a:t>
            </a:r>
          </a:p>
        </p:txBody>
      </p:sp>
      <p:sp>
        <p:nvSpPr>
          <p:cNvPr id="12" name="TextBox 11"/>
          <p:cNvSpPr txBox="1">
            <a:spLocks noChangeArrowheads="1"/>
          </p:cNvSpPr>
          <p:nvPr/>
        </p:nvSpPr>
        <p:spPr bwMode="auto">
          <a:xfrm>
            <a:off x="7466606" y="3200400"/>
            <a:ext cx="1068020" cy="404813"/>
          </a:xfrm>
          <a:prstGeom prst="rect">
            <a:avLst/>
          </a:prstGeom>
          <a:noFill/>
          <a:ln w="9525">
            <a:noFill/>
            <a:miter lim="800000"/>
            <a:headEnd/>
            <a:tailEnd/>
          </a:ln>
        </p:spPr>
        <p:txBody>
          <a:bodyPr/>
          <a:lstStyle/>
          <a:p>
            <a:pPr algn="r"/>
            <a:r>
              <a:rPr lang="en-IN" sz="2400" dirty="0">
                <a:latin typeface="Calibri" pitchFamily="34" charset="0"/>
              </a:rPr>
              <a:t>10</a:t>
            </a:r>
          </a:p>
        </p:txBody>
      </p:sp>
      <p:sp>
        <p:nvSpPr>
          <p:cNvPr id="13" name="TextBox 12"/>
          <p:cNvSpPr txBox="1">
            <a:spLocks noChangeArrowheads="1"/>
          </p:cNvSpPr>
          <p:nvPr/>
        </p:nvSpPr>
        <p:spPr bwMode="auto">
          <a:xfrm>
            <a:off x="7530417" y="2242948"/>
            <a:ext cx="1289050"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14" name="TextBox 13"/>
          <p:cNvSpPr txBox="1">
            <a:spLocks noChangeArrowheads="1"/>
          </p:cNvSpPr>
          <p:nvPr/>
        </p:nvSpPr>
        <p:spPr bwMode="auto">
          <a:xfrm>
            <a:off x="6173104" y="2242948"/>
            <a:ext cx="1289050" cy="461665"/>
          </a:xfrm>
          <a:prstGeom prst="rect">
            <a:avLst/>
          </a:prstGeom>
          <a:noFill/>
          <a:ln w="9525">
            <a:noFill/>
            <a:miter lim="800000"/>
            <a:headEnd/>
            <a:tailEnd/>
          </a:ln>
        </p:spPr>
        <p:txBody>
          <a:bodyPr>
            <a:spAutoFit/>
          </a:bodyPr>
          <a:lstStyle/>
          <a:p>
            <a:pPr algn="ctr"/>
            <a:r>
              <a:rPr lang="en-US" sz="2400" b="1" dirty="0">
                <a:latin typeface="Calibri" pitchFamily="34" charset="0"/>
              </a:rPr>
              <a:t>Debit</a:t>
            </a:r>
            <a:endParaRPr lang="en-IN" sz="2400" b="1" baseline="30000" dirty="0">
              <a:latin typeface="Calibri" pitchFamily="34" charset="0"/>
            </a:endParaRPr>
          </a:p>
        </p:txBody>
      </p:sp>
      <p:sp>
        <p:nvSpPr>
          <p:cNvPr id="15" name="TextBox 14"/>
          <p:cNvSpPr txBox="1"/>
          <p:nvPr/>
        </p:nvSpPr>
        <p:spPr>
          <a:xfrm>
            <a:off x="6260308" y="1876791"/>
            <a:ext cx="2559159" cy="461665"/>
          </a:xfrm>
          <a:prstGeom prst="rect">
            <a:avLst/>
          </a:prstGeom>
          <a:noFill/>
        </p:spPr>
        <p:txBody>
          <a:bodyPr wrap="square" rtlCol="0">
            <a:spAutoFit/>
          </a:bodyPr>
          <a:lstStyle/>
          <a:p>
            <a:pPr algn="ctr"/>
            <a:r>
              <a:rPr lang="en-US" sz="2400" dirty="0">
                <a:latin typeface="+mn-lt"/>
              </a:rPr>
              <a:t>($ in millions)</a:t>
            </a:r>
          </a:p>
        </p:txBody>
      </p:sp>
      <p:sp>
        <p:nvSpPr>
          <p:cNvPr id="16" name="TextBox 15"/>
          <p:cNvSpPr txBox="1">
            <a:spLocks noChangeArrowheads="1"/>
          </p:cNvSpPr>
          <p:nvPr/>
        </p:nvSpPr>
        <p:spPr bwMode="auto">
          <a:xfrm>
            <a:off x="381000" y="3786187"/>
            <a:ext cx="6324600" cy="404813"/>
          </a:xfrm>
          <a:prstGeom prst="rect">
            <a:avLst/>
          </a:prstGeom>
          <a:noFill/>
          <a:ln w="9525">
            <a:noFill/>
            <a:miter lim="800000"/>
            <a:headEnd/>
            <a:tailEnd/>
          </a:ln>
        </p:spPr>
        <p:txBody>
          <a:bodyPr/>
          <a:lstStyle/>
          <a:p>
            <a:r>
              <a:rPr lang="en-IN" sz="2400" dirty="0">
                <a:latin typeface="Calibri" pitchFamily="34" charset="0"/>
              </a:rPr>
              <a:t>	Paid-in capital—excess of par (Remainder)</a:t>
            </a:r>
          </a:p>
        </p:txBody>
      </p:sp>
      <p:sp>
        <p:nvSpPr>
          <p:cNvPr id="17" name="TextBox 16"/>
          <p:cNvSpPr txBox="1">
            <a:spLocks noChangeArrowheads="1"/>
          </p:cNvSpPr>
          <p:nvPr/>
        </p:nvSpPr>
        <p:spPr bwMode="auto">
          <a:xfrm>
            <a:off x="7347205" y="3786187"/>
            <a:ext cx="1174822" cy="404812"/>
          </a:xfrm>
          <a:prstGeom prst="rect">
            <a:avLst/>
          </a:prstGeom>
          <a:noFill/>
          <a:ln w="9525">
            <a:noFill/>
            <a:miter lim="800000"/>
            <a:headEnd/>
            <a:tailEnd/>
          </a:ln>
        </p:spPr>
        <p:txBody>
          <a:bodyPr/>
          <a:lstStyle/>
          <a:p>
            <a:pPr algn="r"/>
            <a:r>
              <a:rPr lang="en-IN" sz="2400" dirty="0">
                <a:latin typeface="Calibri" pitchFamily="34" charset="0"/>
              </a:rPr>
              <a:t>90</a:t>
            </a:r>
          </a:p>
        </p:txBody>
      </p:sp>
      <p:sp>
        <p:nvSpPr>
          <p:cNvPr id="18" name="Rectangle 17"/>
          <p:cNvSpPr/>
          <p:nvPr/>
        </p:nvSpPr>
        <p:spPr>
          <a:xfrm>
            <a:off x="876301" y="4651779"/>
            <a:ext cx="7921625" cy="1883586"/>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2400" dirty="0"/>
          </a:p>
        </p:txBody>
      </p:sp>
      <p:sp>
        <p:nvSpPr>
          <p:cNvPr id="19" name="TextBox 18"/>
          <p:cNvSpPr txBox="1">
            <a:spLocks noChangeArrowheads="1"/>
          </p:cNvSpPr>
          <p:nvPr/>
        </p:nvSpPr>
        <p:spPr bwMode="auto">
          <a:xfrm>
            <a:off x="876300" y="5008582"/>
            <a:ext cx="4686300" cy="461665"/>
          </a:xfrm>
          <a:prstGeom prst="rect">
            <a:avLst/>
          </a:prstGeom>
          <a:noFill/>
          <a:ln w="9525">
            <a:noFill/>
            <a:miter lim="800000"/>
            <a:headEnd/>
            <a:tailEnd/>
          </a:ln>
        </p:spPr>
        <p:txBody>
          <a:bodyPr>
            <a:spAutoFit/>
          </a:bodyPr>
          <a:lstStyle/>
          <a:p>
            <a:pPr algn="ctr"/>
            <a:r>
              <a:rPr lang="en-US" sz="2400" b="1" dirty="0">
                <a:latin typeface="+mn-lt"/>
              </a:rPr>
              <a:t>Journal Entry</a:t>
            </a:r>
            <a:endParaRPr lang="en-IN" sz="2400" b="1" baseline="30000" dirty="0">
              <a:latin typeface="+mn-lt"/>
            </a:endParaRPr>
          </a:p>
        </p:txBody>
      </p:sp>
      <p:cxnSp>
        <p:nvCxnSpPr>
          <p:cNvPr id="20" name="Straight Connector 19"/>
          <p:cNvCxnSpPr>
            <a:cxnSpLocks/>
          </p:cNvCxnSpPr>
          <p:nvPr/>
        </p:nvCxnSpPr>
        <p:spPr>
          <a:xfrm>
            <a:off x="876302" y="5596340"/>
            <a:ext cx="79216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a:spLocks noChangeArrowheads="1"/>
          </p:cNvSpPr>
          <p:nvPr/>
        </p:nvSpPr>
        <p:spPr bwMode="auto">
          <a:xfrm>
            <a:off x="864913" y="5603665"/>
            <a:ext cx="5668328" cy="404812"/>
          </a:xfrm>
          <a:prstGeom prst="rect">
            <a:avLst/>
          </a:prstGeom>
          <a:noFill/>
          <a:ln w="9525">
            <a:noFill/>
            <a:miter lim="800000"/>
            <a:headEnd/>
            <a:tailEnd/>
          </a:ln>
        </p:spPr>
        <p:txBody>
          <a:bodyPr/>
          <a:lstStyle/>
          <a:p>
            <a:r>
              <a:rPr lang="en-IN" sz="2400" dirty="0">
                <a:latin typeface="+mn-lt"/>
              </a:rPr>
              <a:t>Cash </a:t>
            </a:r>
            <a:r>
              <a:rPr lang="en-IN" sz="2400" dirty="0">
                <a:latin typeface="Calibri" pitchFamily="34" charset="0"/>
              </a:rPr>
              <a:t>(10 million shares at $10 per share)</a:t>
            </a:r>
            <a:endParaRPr lang="en-IN" sz="2400" dirty="0">
              <a:latin typeface="+mn-lt"/>
            </a:endParaRPr>
          </a:p>
        </p:txBody>
      </p:sp>
      <p:sp>
        <p:nvSpPr>
          <p:cNvPr id="22" name="TextBox 21"/>
          <p:cNvSpPr txBox="1">
            <a:spLocks noChangeArrowheads="1"/>
          </p:cNvSpPr>
          <p:nvPr/>
        </p:nvSpPr>
        <p:spPr bwMode="auto">
          <a:xfrm>
            <a:off x="407714" y="6002806"/>
            <a:ext cx="4011887" cy="404813"/>
          </a:xfrm>
          <a:prstGeom prst="rect">
            <a:avLst/>
          </a:prstGeom>
          <a:noFill/>
          <a:ln w="9525">
            <a:noFill/>
            <a:miter lim="800000"/>
            <a:headEnd/>
            <a:tailEnd/>
          </a:ln>
        </p:spPr>
        <p:txBody>
          <a:bodyPr/>
          <a:lstStyle/>
          <a:p>
            <a:r>
              <a:rPr lang="en-IN" sz="2400" dirty="0">
                <a:latin typeface="+mn-lt"/>
              </a:rPr>
              <a:t>	Common stock</a:t>
            </a:r>
          </a:p>
        </p:txBody>
      </p:sp>
      <p:sp>
        <p:nvSpPr>
          <p:cNvPr id="23" name="TextBox 22"/>
          <p:cNvSpPr txBox="1">
            <a:spLocks noChangeArrowheads="1"/>
          </p:cNvSpPr>
          <p:nvPr/>
        </p:nvSpPr>
        <p:spPr bwMode="auto">
          <a:xfrm>
            <a:off x="6238047" y="5603665"/>
            <a:ext cx="1174822" cy="404812"/>
          </a:xfrm>
          <a:prstGeom prst="rect">
            <a:avLst/>
          </a:prstGeom>
          <a:noFill/>
          <a:ln w="9525">
            <a:noFill/>
            <a:miter lim="800000"/>
            <a:headEnd/>
            <a:tailEnd/>
          </a:ln>
        </p:spPr>
        <p:txBody>
          <a:bodyPr/>
          <a:lstStyle/>
          <a:p>
            <a:pPr algn="ctr"/>
            <a:r>
              <a:rPr lang="en-IN" sz="2400" dirty="0">
                <a:latin typeface="+mn-lt"/>
              </a:rPr>
              <a:t>100</a:t>
            </a:r>
          </a:p>
        </p:txBody>
      </p:sp>
      <p:sp>
        <p:nvSpPr>
          <p:cNvPr id="24" name="TextBox 23"/>
          <p:cNvSpPr txBox="1">
            <a:spLocks noChangeArrowheads="1"/>
          </p:cNvSpPr>
          <p:nvPr/>
        </p:nvSpPr>
        <p:spPr bwMode="auto">
          <a:xfrm>
            <a:off x="7662354" y="5951048"/>
            <a:ext cx="1068020" cy="404813"/>
          </a:xfrm>
          <a:prstGeom prst="rect">
            <a:avLst/>
          </a:prstGeom>
          <a:noFill/>
          <a:ln w="9525">
            <a:noFill/>
            <a:miter lim="800000"/>
            <a:headEnd/>
            <a:tailEnd/>
          </a:ln>
        </p:spPr>
        <p:txBody>
          <a:bodyPr/>
          <a:lstStyle/>
          <a:p>
            <a:pPr algn="ctr"/>
            <a:r>
              <a:rPr lang="en-IN" sz="2400" dirty="0">
                <a:latin typeface="+mn-lt"/>
              </a:rPr>
              <a:t>100</a:t>
            </a:r>
          </a:p>
        </p:txBody>
      </p:sp>
      <p:sp>
        <p:nvSpPr>
          <p:cNvPr id="25" name="TextBox 24"/>
          <p:cNvSpPr txBox="1">
            <a:spLocks noChangeArrowheads="1"/>
          </p:cNvSpPr>
          <p:nvPr/>
        </p:nvSpPr>
        <p:spPr bwMode="auto">
          <a:xfrm>
            <a:off x="7530417" y="5002230"/>
            <a:ext cx="1289050" cy="461665"/>
          </a:xfrm>
          <a:prstGeom prst="rect">
            <a:avLst/>
          </a:prstGeom>
          <a:noFill/>
          <a:ln w="9525">
            <a:noFill/>
            <a:miter lim="800000"/>
            <a:headEnd/>
            <a:tailEnd/>
          </a:ln>
        </p:spPr>
        <p:txBody>
          <a:bodyPr>
            <a:spAutoFit/>
          </a:bodyPr>
          <a:lstStyle/>
          <a:p>
            <a:pPr algn="ctr"/>
            <a:r>
              <a:rPr lang="en-US" sz="2400" b="1" dirty="0">
                <a:latin typeface="+mn-lt"/>
              </a:rPr>
              <a:t>Credit</a:t>
            </a:r>
            <a:endParaRPr lang="en-IN" sz="2400" b="1" baseline="30000" dirty="0">
              <a:latin typeface="+mn-lt"/>
            </a:endParaRPr>
          </a:p>
        </p:txBody>
      </p:sp>
      <p:sp>
        <p:nvSpPr>
          <p:cNvPr id="26" name="TextBox 25"/>
          <p:cNvSpPr txBox="1">
            <a:spLocks noChangeArrowheads="1"/>
          </p:cNvSpPr>
          <p:nvPr/>
        </p:nvSpPr>
        <p:spPr bwMode="auto">
          <a:xfrm>
            <a:off x="6173104" y="5002230"/>
            <a:ext cx="1289050" cy="461665"/>
          </a:xfrm>
          <a:prstGeom prst="rect">
            <a:avLst/>
          </a:prstGeom>
          <a:noFill/>
          <a:ln w="9525">
            <a:noFill/>
            <a:miter lim="800000"/>
            <a:headEnd/>
            <a:tailEnd/>
          </a:ln>
        </p:spPr>
        <p:txBody>
          <a:bodyPr>
            <a:spAutoFit/>
          </a:bodyPr>
          <a:lstStyle/>
          <a:p>
            <a:pPr algn="ctr"/>
            <a:r>
              <a:rPr lang="en-US" sz="2400" b="1" dirty="0">
                <a:latin typeface="+mn-lt"/>
              </a:rPr>
              <a:t>Debit</a:t>
            </a:r>
            <a:endParaRPr lang="en-IN" sz="2400" b="1" baseline="30000" dirty="0">
              <a:latin typeface="+mn-lt"/>
            </a:endParaRPr>
          </a:p>
        </p:txBody>
      </p:sp>
      <p:sp>
        <p:nvSpPr>
          <p:cNvPr id="28" name="TextBox 27"/>
          <p:cNvSpPr txBox="1"/>
          <p:nvPr/>
        </p:nvSpPr>
        <p:spPr>
          <a:xfrm>
            <a:off x="6228059" y="4656986"/>
            <a:ext cx="2559159" cy="461665"/>
          </a:xfrm>
          <a:prstGeom prst="rect">
            <a:avLst/>
          </a:prstGeom>
          <a:noFill/>
        </p:spPr>
        <p:txBody>
          <a:bodyPr wrap="square" rtlCol="0">
            <a:spAutoFit/>
          </a:bodyPr>
          <a:lstStyle/>
          <a:p>
            <a:pPr algn="ctr"/>
            <a:r>
              <a:rPr lang="en-US" sz="2400" dirty="0">
                <a:latin typeface="+mn-lt"/>
              </a:rPr>
              <a:t>($ in millions)</a:t>
            </a:r>
          </a:p>
        </p:txBody>
      </p:sp>
      <p:sp>
        <p:nvSpPr>
          <p:cNvPr id="27" name="Slide Number Placeholder 5">
            <a:extLst>
              <a:ext uri="{FF2B5EF4-FFF2-40B4-BE49-F238E27FC236}">
                <a16:creationId xmlns:a16="http://schemas.microsoft.com/office/drawing/2014/main" id="{E4DBE96D-EBBB-F240-A4AD-31A983F55D34}"/>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29</a:t>
            </a:fld>
            <a:endParaRPr lang="en-US" dirty="0"/>
          </a:p>
        </p:txBody>
      </p:sp>
    </p:spTree>
    <p:extLst>
      <p:ext uri="{BB962C8B-B14F-4D97-AF65-F5344CB8AC3E}">
        <p14:creationId xmlns:p14="http://schemas.microsoft.com/office/powerpoint/2010/main" val="577723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par>
                                <p:cTn id="15" presetID="10"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500"/>
                                        <p:tgtEl>
                                          <p:spTgt spid="16"/>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8">
                                            <p:txEl>
                                              <p:pRg st="7" end="7"/>
                                            </p:txEl>
                                          </p:spTgt>
                                        </p:tgtEl>
                                        <p:attrNameLst>
                                          <p:attrName>style.visibility</p:attrName>
                                        </p:attrNameLst>
                                      </p:cBhvr>
                                      <p:to>
                                        <p:strVal val="visible"/>
                                      </p:to>
                                    </p:set>
                                    <p:animEffect transition="in" filter="fade">
                                      <p:cBhvr>
                                        <p:cTn id="49" dur="500"/>
                                        <p:tgtEl>
                                          <p:spTgt spid="8">
                                            <p:txEl>
                                              <p:pRg st="7" end="7"/>
                                            </p:txEl>
                                          </p:spTgt>
                                        </p:tgtEl>
                                      </p:cBhvr>
                                    </p:animEffect>
                                  </p:childTnLst>
                                </p:cTn>
                              </p:par>
                            </p:childTnLst>
                          </p:cTn>
                        </p:par>
                        <p:par>
                          <p:cTn id="50" fill="hold">
                            <p:stCondLst>
                              <p:cond delay="500"/>
                            </p:stCondLst>
                            <p:childTnLst>
                              <p:par>
                                <p:cTn id="51" presetID="10" presetClass="entr" presetSubtype="0"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fade">
                                      <p:cBhvr>
                                        <p:cTn id="53" dur="500"/>
                                        <p:tgtEl>
                                          <p:spTgt spid="18"/>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500"/>
                                        <p:tgtEl>
                                          <p:spTgt spid="19"/>
                                        </p:tgtEl>
                                      </p:cBhvr>
                                    </p:animEffect>
                                  </p:childTnLst>
                                </p:cTn>
                              </p:par>
                              <p:par>
                                <p:cTn id="57" presetID="10" presetClass="entr" presetSubtype="0" fill="hold"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500"/>
                                        <p:tgtEl>
                                          <p:spTgt spid="20"/>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500"/>
                                        <p:tgtEl>
                                          <p:spTgt spid="21"/>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fade">
                                      <p:cBhvr>
                                        <p:cTn id="65" dur="500"/>
                                        <p:tgtEl>
                                          <p:spTgt spid="22"/>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fade">
                                      <p:cBhvr>
                                        <p:cTn id="68" dur="500"/>
                                        <p:tgtEl>
                                          <p:spTgt spid="23"/>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500"/>
                                        <p:tgtEl>
                                          <p:spTgt spid="24"/>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500"/>
                                        <p:tgtEl>
                                          <p:spTgt spid="25"/>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500"/>
                                        <p:tgtEl>
                                          <p:spTgt spid="26"/>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9" grpId="0"/>
      <p:bldP spid="10" grpId="0"/>
      <p:bldP spid="11" grpId="0"/>
      <p:bldP spid="12" grpId="0"/>
      <p:bldP spid="13" grpId="0"/>
      <p:bldP spid="14" grpId="0"/>
      <p:bldP spid="15" grpId="0"/>
      <p:bldP spid="16" grpId="0"/>
      <p:bldP spid="17" grpId="0"/>
      <p:bldP spid="18" grpId="0" animBg="1"/>
      <p:bldP spid="19" grpId="0"/>
      <p:bldP spid="21" grpId="0"/>
      <p:bldP spid="22" grpId="0"/>
      <p:bldP spid="23" grpId="0"/>
      <p:bldP spid="24" grpId="0"/>
      <p:bldP spid="25" grpId="0"/>
      <p:bldP spid="26" grpId="0"/>
      <p:bldP spid="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761999" y="1"/>
            <a:ext cx="8382000" cy="1117416"/>
          </a:xfrm>
        </p:spPr>
        <p:txBody>
          <a:bodyPr>
            <a:normAutofit/>
          </a:bodyPr>
          <a:lstStyle/>
          <a:p>
            <a:r>
              <a:rPr lang="en-US" dirty="0"/>
              <a:t>The Nature of Shareholders’ Equity </a:t>
            </a:r>
            <a:r>
              <a:rPr lang="en-US" sz="2600" dirty="0"/>
              <a:t>(continued)</a:t>
            </a:r>
            <a:endParaRPr lang="en-IN" sz="2600" dirty="0">
              <a:ea typeface="Adobe Fan Heiti Std B"/>
              <a:cs typeface="Adobe Fan Heiti Std B"/>
            </a:endParaRPr>
          </a:p>
        </p:txBody>
      </p:sp>
      <p:sp>
        <p:nvSpPr>
          <p:cNvPr id="5" name="Content Placeholder 4"/>
          <p:cNvSpPr>
            <a:spLocks noGrp="1"/>
          </p:cNvSpPr>
          <p:nvPr>
            <p:ph idx="1"/>
          </p:nvPr>
        </p:nvSpPr>
        <p:spPr/>
        <p:txBody>
          <a:bodyPr>
            <a:normAutofit/>
          </a:bodyPr>
          <a:lstStyle/>
          <a:p>
            <a:pPr marL="0" indent="0">
              <a:buNone/>
            </a:pPr>
            <a:endParaRPr lang="en-US" sz="2600" dirty="0"/>
          </a:p>
          <a:p>
            <a:pPr fontAlgn="auto">
              <a:spcAft>
                <a:spcPts val="0"/>
              </a:spcAft>
              <a:buFont typeface="Arial" panose="020B0604020202020204" pitchFamily="34" charset="0"/>
              <a:buChar char="•"/>
              <a:defRPr/>
            </a:pPr>
            <a:endParaRPr lang="en-IN" sz="2600" dirty="0"/>
          </a:p>
          <a:p>
            <a:pPr fontAlgn="auto">
              <a:spcAft>
                <a:spcPts val="0"/>
              </a:spcAft>
              <a:buFont typeface="Arial" panose="020B0604020202020204" pitchFamily="34" charset="0"/>
              <a:buChar char="•"/>
              <a:defRPr/>
            </a:pPr>
            <a:endParaRPr lang="en-IN" sz="2600" dirty="0"/>
          </a:p>
          <a:p>
            <a:pPr marL="0" indent="0" fontAlgn="auto">
              <a:spcAft>
                <a:spcPts val="0"/>
              </a:spcAft>
              <a:buNone/>
              <a:defRPr/>
            </a:pPr>
            <a:endParaRPr lang="en-IN" sz="2600" dirty="0"/>
          </a:p>
          <a:p>
            <a:pPr marL="0" indent="0" fontAlgn="auto">
              <a:spcAft>
                <a:spcPts val="0"/>
              </a:spcAft>
              <a:buNone/>
              <a:defRPr/>
            </a:pPr>
            <a:endParaRPr lang="en-IN" sz="2600" dirty="0"/>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LO18-1</a:t>
            </a:r>
            <a:endParaRPr lang="en-US" sz="1500" dirty="0">
              <a:solidFill>
                <a:srgbClr val="0072A2"/>
              </a:solidFill>
              <a:latin typeface="+mj-lt"/>
              <a:ea typeface="Adobe Fan Heiti Std B" pitchFamily="34" charset="-128"/>
              <a:cs typeface="+mj-cs"/>
            </a:endParaRPr>
          </a:p>
        </p:txBody>
      </p:sp>
      <p:sp>
        <p:nvSpPr>
          <p:cNvPr id="23" name="TextBox 22"/>
          <p:cNvSpPr txBox="1">
            <a:spLocks noChangeArrowheads="1"/>
          </p:cNvSpPr>
          <p:nvPr/>
        </p:nvSpPr>
        <p:spPr bwMode="auto">
          <a:xfrm>
            <a:off x="3761463" y="914400"/>
            <a:ext cx="2105937" cy="954107"/>
          </a:xfrm>
          <a:prstGeom prst="rect">
            <a:avLst/>
          </a:prstGeom>
          <a:solidFill>
            <a:srgbClr val="DCE6F2"/>
          </a:solidFill>
          <a:ln w="28575">
            <a:solidFill>
              <a:srgbClr val="0E72A2"/>
            </a:solidFill>
            <a:headEnd/>
            <a:tailEnd/>
          </a:ln>
          <a:effectLst>
            <a:softEdge rad="31750"/>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n-US" sz="2800" dirty="0">
                <a:latin typeface="Calibri" pitchFamily="34" charset="0"/>
              </a:rPr>
              <a:t>Ownership Interest</a:t>
            </a:r>
            <a:endParaRPr lang="en-IN" sz="2800" dirty="0">
              <a:latin typeface="Calibri" pitchFamily="34" charset="0"/>
            </a:endParaRPr>
          </a:p>
        </p:txBody>
      </p:sp>
      <p:sp>
        <p:nvSpPr>
          <p:cNvPr id="24" name="TextBox 23"/>
          <p:cNvSpPr txBox="1">
            <a:spLocks noChangeArrowheads="1"/>
          </p:cNvSpPr>
          <p:nvPr/>
        </p:nvSpPr>
        <p:spPr bwMode="auto">
          <a:xfrm>
            <a:off x="1143000" y="1940744"/>
            <a:ext cx="1600470" cy="965982"/>
          </a:xfrm>
          <a:prstGeom prst="rect">
            <a:avLst/>
          </a:prstGeom>
          <a:solidFill>
            <a:srgbClr val="DCE6F2"/>
          </a:solidFill>
          <a:ln w="28575">
            <a:solidFill>
              <a:srgbClr val="0E72A2"/>
            </a:solidFill>
            <a:headEnd/>
            <a:tailEnd/>
          </a:ln>
          <a:effectLst>
            <a:softEdge rad="31750"/>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n-US" sz="2800" dirty="0">
                <a:latin typeface="Calibri" pitchFamily="34" charset="0"/>
              </a:rPr>
              <a:t>Paid-in Capital</a:t>
            </a:r>
            <a:endParaRPr lang="en-IN" sz="2800" dirty="0">
              <a:latin typeface="Calibri" pitchFamily="34" charset="0"/>
            </a:endParaRPr>
          </a:p>
        </p:txBody>
      </p:sp>
      <p:sp>
        <p:nvSpPr>
          <p:cNvPr id="25" name="TextBox 24"/>
          <p:cNvSpPr txBox="1">
            <a:spLocks noChangeArrowheads="1"/>
          </p:cNvSpPr>
          <p:nvPr/>
        </p:nvSpPr>
        <p:spPr bwMode="auto">
          <a:xfrm>
            <a:off x="6921960" y="1952619"/>
            <a:ext cx="1600470" cy="954107"/>
          </a:xfrm>
          <a:prstGeom prst="rect">
            <a:avLst/>
          </a:prstGeom>
          <a:solidFill>
            <a:srgbClr val="DCE6F2"/>
          </a:solidFill>
          <a:ln w="28575">
            <a:solidFill>
              <a:srgbClr val="0E72A2"/>
            </a:solidFill>
            <a:headEnd/>
            <a:tailEnd/>
          </a:ln>
          <a:effectLst>
            <a:softEdge rad="31750"/>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n-US" sz="2800" dirty="0">
                <a:latin typeface="Calibri" pitchFamily="34" charset="0"/>
              </a:rPr>
              <a:t>Retained Earnings</a:t>
            </a:r>
            <a:endParaRPr lang="en-IN" sz="2800" dirty="0">
              <a:latin typeface="Calibri" pitchFamily="34" charset="0"/>
            </a:endParaRPr>
          </a:p>
        </p:txBody>
      </p:sp>
      <p:cxnSp>
        <p:nvCxnSpPr>
          <p:cNvPr id="10" name="Straight Arrow Connector 9"/>
          <p:cNvCxnSpPr>
            <a:stCxn id="23" idx="1"/>
            <a:endCxn id="23" idx="1"/>
          </p:cNvCxnSpPr>
          <p:nvPr/>
        </p:nvCxnSpPr>
        <p:spPr>
          <a:xfrm>
            <a:off x="3761463" y="1391454"/>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23" idx="1"/>
            <a:endCxn id="24" idx="0"/>
          </p:cNvCxnSpPr>
          <p:nvPr/>
        </p:nvCxnSpPr>
        <p:spPr>
          <a:xfrm rot="10800000" flipV="1">
            <a:off x="1943235" y="1391454"/>
            <a:ext cx="1818228" cy="549290"/>
          </a:xfrm>
          <a:prstGeom prst="bentConnector2">
            <a:avLst/>
          </a:prstGeom>
          <a:ln w="28575">
            <a:solidFill>
              <a:srgbClr val="0E72A2"/>
            </a:solidFill>
            <a:tailEnd type="arrow"/>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23" idx="3"/>
            <a:endCxn id="25" idx="0"/>
          </p:cNvCxnSpPr>
          <p:nvPr/>
        </p:nvCxnSpPr>
        <p:spPr>
          <a:xfrm>
            <a:off x="5867400" y="1391454"/>
            <a:ext cx="1854795" cy="561165"/>
          </a:xfrm>
          <a:prstGeom prst="bentConnector2">
            <a:avLst/>
          </a:prstGeom>
          <a:ln w="28575">
            <a:solidFill>
              <a:srgbClr val="0E72A2"/>
            </a:solidFill>
            <a:tailEnd type="arrow"/>
          </a:ln>
        </p:spPr>
        <p:style>
          <a:lnRef idx="1">
            <a:schemeClr val="accent1"/>
          </a:lnRef>
          <a:fillRef idx="0">
            <a:schemeClr val="accent1"/>
          </a:fillRef>
          <a:effectRef idx="0">
            <a:schemeClr val="accent1"/>
          </a:effectRef>
          <a:fontRef idx="minor">
            <a:schemeClr val="tx1"/>
          </a:fontRef>
        </p:style>
      </p:cxnSp>
      <p:sp>
        <p:nvSpPr>
          <p:cNvPr id="29" name="Cloud Callout 28"/>
          <p:cNvSpPr/>
          <p:nvPr/>
        </p:nvSpPr>
        <p:spPr>
          <a:xfrm rot="1256294">
            <a:off x="6191873" y="3891943"/>
            <a:ext cx="2383820" cy="1238541"/>
          </a:xfrm>
          <a:prstGeom prst="cloudCallout">
            <a:avLst/>
          </a:prstGeom>
          <a:solidFill>
            <a:srgbClr val="D9D9D9"/>
          </a:solidFill>
          <a:ln>
            <a:solidFill>
              <a:srgbClr val="595959"/>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30" name="Rectangle 29"/>
          <p:cNvSpPr/>
          <p:nvPr/>
        </p:nvSpPr>
        <p:spPr>
          <a:xfrm>
            <a:off x="3772224" y="5154665"/>
            <a:ext cx="2461830" cy="769441"/>
          </a:xfrm>
          <a:prstGeom prst="rect">
            <a:avLst/>
          </a:prstGeom>
          <a:solidFill>
            <a:srgbClr val="DCE6F2"/>
          </a:solidFill>
          <a:ln>
            <a:solidFill>
              <a:srgbClr val="0072A2"/>
            </a:solidFill>
          </a:ln>
        </p:spPr>
        <p:txBody>
          <a:bodyPr wrap="square">
            <a:spAutoFit/>
          </a:bodyPr>
          <a:lstStyle/>
          <a:p>
            <a:pPr algn="ctr"/>
            <a:r>
              <a:rPr lang="en-US" sz="2200" b="1" dirty="0">
                <a:solidFill>
                  <a:schemeClr val="tx2">
                    <a:lumMod val="75000"/>
                  </a:schemeClr>
                </a:solidFill>
                <a:latin typeface="+mn-lt"/>
                <a:cs typeface="Arial" panose="020B0604020202020204" pitchFamily="34" charset="0"/>
              </a:rPr>
              <a:t>Shareholders’ Equity</a:t>
            </a:r>
          </a:p>
        </p:txBody>
      </p:sp>
      <p:sp>
        <p:nvSpPr>
          <p:cNvPr id="32" name="Rectangle 31"/>
          <p:cNvSpPr/>
          <p:nvPr/>
        </p:nvSpPr>
        <p:spPr>
          <a:xfrm rot="475465">
            <a:off x="6186318" y="4092976"/>
            <a:ext cx="2461830" cy="923330"/>
          </a:xfrm>
          <a:prstGeom prst="rect">
            <a:avLst/>
          </a:prstGeom>
        </p:spPr>
        <p:txBody>
          <a:bodyPr wrap="square">
            <a:spAutoFit/>
          </a:bodyPr>
          <a:lstStyle/>
          <a:p>
            <a:pPr algn="ctr"/>
            <a:r>
              <a:rPr lang="en-US" dirty="0"/>
              <a:t>Stockholders’ Investment</a:t>
            </a:r>
          </a:p>
          <a:p>
            <a:pPr algn="ctr"/>
            <a:r>
              <a:rPr lang="en-US" b="1" dirty="0">
                <a:solidFill>
                  <a:srgbClr val="C00000"/>
                </a:solidFill>
              </a:rPr>
              <a:t>(FedEx)</a:t>
            </a:r>
            <a:endParaRPr lang="en-US" dirty="0">
              <a:solidFill>
                <a:srgbClr val="C00000"/>
              </a:solidFill>
            </a:endParaRPr>
          </a:p>
        </p:txBody>
      </p:sp>
      <p:sp>
        <p:nvSpPr>
          <p:cNvPr id="33" name="Cloud Callout 32"/>
          <p:cNvSpPr/>
          <p:nvPr/>
        </p:nvSpPr>
        <p:spPr>
          <a:xfrm>
            <a:off x="3682873" y="3569574"/>
            <a:ext cx="2383820" cy="1137074"/>
          </a:xfrm>
          <a:prstGeom prst="cloudCallout">
            <a:avLst/>
          </a:prstGeom>
          <a:solidFill>
            <a:schemeClr val="bg1">
              <a:lumMod val="85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34" name="Rectangle 33"/>
          <p:cNvSpPr/>
          <p:nvPr/>
        </p:nvSpPr>
        <p:spPr>
          <a:xfrm rot="20819171">
            <a:off x="3783836" y="3774085"/>
            <a:ext cx="2461830" cy="646331"/>
          </a:xfrm>
          <a:prstGeom prst="rect">
            <a:avLst/>
          </a:prstGeom>
        </p:spPr>
        <p:txBody>
          <a:bodyPr wrap="square">
            <a:spAutoFit/>
          </a:bodyPr>
          <a:lstStyle/>
          <a:p>
            <a:r>
              <a:rPr lang="en-US" sz="1700" dirty="0"/>
              <a:t>Shareowners’ Equity</a:t>
            </a:r>
          </a:p>
          <a:p>
            <a:r>
              <a:rPr lang="en-US" dirty="0">
                <a:solidFill>
                  <a:srgbClr val="C00000"/>
                </a:solidFill>
                <a:latin typeface="+mn-lt"/>
                <a:cs typeface="Arial" panose="020B0604020202020204" pitchFamily="34" charset="0"/>
              </a:rPr>
              <a:t>     (</a:t>
            </a:r>
            <a:r>
              <a:rPr lang="en-US" b="1" dirty="0">
                <a:solidFill>
                  <a:srgbClr val="C00000"/>
                </a:solidFill>
                <a:latin typeface="+mn-lt"/>
                <a:cs typeface="Arial" panose="020B0604020202020204" pitchFamily="34" charset="0"/>
              </a:rPr>
              <a:t>General Electric</a:t>
            </a:r>
            <a:r>
              <a:rPr lang="en-US" dirty="0">
                <a:solidFill>
                  <a:srgbClr val="C00000"/>
                </a:solidFill>
                <a:latin typeface="+mn-lt"/>
                <a:cs typeface="Arial" panose="020B0604020202020204" pitchFamily="34" charset="0"/>
              </a:rPr>
              <a:t>)</a:t>
            </a:r>
          </a:p>
        </p:txBody>
      </p:sp>
      <p:sp>
        <p:nvSpPr>
          <p:cNvPr id="35" name="Cloud Callout 34"/>
          <p:cNvSpPr/>
          <p:nvPr/>
        </p:nvSpPr>
        <p:spPr>
          <a:xfrm rot="20960374">
            <a:off x="999002" y="3944477"/>
            <a:ext cx="2383820" cy="1137074"/>
          </a:xfrm>
          <a:prstGeom prst="cloudCallout">
            <a:avLst/>
          </a:prstGeom>
          <a:solidFill>
            <a:srgbClr val="D9D9D9"/>
          </a:solidFill>
          <a:ln>
            <a:solidFill>
              <a:srgbClr val="595959"/>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36" name="Rectangle 35"/>
          <p:cNvSpPr/>
          <p:nvPr/>
        </p:nvSpPr>
        <p:spPr>
          <a:xfrm rot="20179545">
            <a:off x="1371977" y="4081842"/>
            <a:ext cx="1606168" cy="923330"/>
          </a:xfrm>
          <a:prstGeom prst="rect">
            <a:avLst/>
          </a:prstGeom>
        </p:spPr>
        <p:txBody>
          <a:bodyPr wrap="square">
            <a:spAutoFit/>
          </a:bodyPr>
          <a:lstStyle/>
          <a:p>
            <a:pPr algn="ctr"/>
            <a:r>
              <a:rPr lang="en-US" dirty="0"/>
              <a:t>Shareholders’ Investment</a:t>
            </a:r>
          </a:p>
          <a:p>
            <a:pPr algn="ctr"/>
            <a:r>
              <a:rPr lang="en-US" b="1" dirty="0">
                <a:solidFill>
                  <a:srgbClr val="C00000"/>
                </a:solidFill>
              </a:rPr>
              <a:t>(Target)</a:t>
            </a:r>
            <a:endParaRPr lang="en-US" dirty="0">
              <a:solidFill>
                <a:srgbClr val="C00000"/>
              </a:solidFill>
            </a:endParaRPr>
          </a:p>
        </p:txBody>
      </p:sp>
      <p:sp>
        <p:nvSpPr>
          <p:cNvPr id="20" name="Cloud Callout 19"/>
          <p:cNvSpPr/>
          <p:nvPr/>
        </p:nvSpPr>
        <p:spPr>
          <a:xfrm rot="20960374">
            <a:off x="1189826" y="5239877"/>
            <a:ext cx="2383820" cy="1137074"/>
          </a:xfrm>
          <a:prstGeom prst="cloudCallout">
            <a:avLst/>
          </a:prstGeom>
          <a:solidFill>
            <a:srgbClr val="D9D9D9"/>
          </a:solidFill>
          <a:ln>
            <a:solidFill>
              <a:srgbClr val="595959"/>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21" name="Rectangle 20"/>
          <p:cNvSpPr/>
          <p:nvPr/>
        </p:nvSpPr>
        <p:spPr>
          <a:xfrm rot="20179545">
            <a:off x="1639699" y="5321152"/>
            <a:ext cx="1606168" cy="923330"/>
          </a:xfrm>
          <a:prstGeom prst="rect">
            <a:avLst/>
          </a:prstGeom>
        </p:spPr>
        <p:txBody>
          <a:bodyPr wrap="square">
            <a:spAutoFit/>
          </a:bodyPr>
          <a:lstStyle/>
          <a:p>
            <a:pPr algn="ctr"/>
            <a:r>
              <a:rPr lang="en-US" dirty="0"/>
              <a:t>Stockholders’ Equity</a:t>
            </a:r>
          </a:p>
          <a:p>
            <a:pPr algn="ctr"/>
            <a:r>
              <a:rPr lang="en-US" dirty="0">
                <a:solidFill>
                  <a:srgbClr val="C00000"/>
                </a:solidFill>
              </a:rPr>
              <a:t>(</a:t>
            </a:r>
            <a:r>
              <a:rPr lang="en-US" b="1" dirty="0">
                <a:solidFill>
                  <a:srgbClr val="C00000"/>
                </a:solidFill>
              </a:rPr>
              <a:t>WalMart </a:t>
            </a:r>
            <a:r>
              <a:rPr lang="en-US" dirty="0">
                <a:solidFill>
                  <a:srgbClr val="C00000"/>
                </a:solidFill>
              </a:rPr>
              <a:t>)</a:t>
            </a:r>
          </a:p>
        </p:txBody>
      </p:sp>
      <p:sp>
        <p:nvSpPr>
          <p:cNvPr id="27" name="Cloud Callout 26"/>
          <p:cNvSpPr/>
          <p:nvPr/>
        </p:nvSpPr>
        <p:spPr>
          <a:xfrm>
            <a:off x="6417604" y="5385799"/>
            <a:ext cx="2383820" cy="1091201"/>
          </a:xfrm>
          <a:prstGeom prst="cloudCallout">
            <a:avLst/>
          </a:prstGeom>
          <a:solidFill>
            <a:srgbClr val="D9D9D9"/>
          </a:solidFill>
          <a:ln>
            <a:solidFill>
              <a:srgbClr val="595959"/>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31" name="Rectangle 30"/>
          <p:cNvSpPr/>
          <p:nvPr/>
        </p:nvSpPr>
        <p:spPr>
          <a:xfrm rot="21359143">
            <a:off x="6783907" y="5451832"/>
            <a:ext cx="1606168" cy="923330"/>
          </a:xfrm>
          <a:prstGeom prst="rect">
            <a:avLst/>
          </a:prstGeom>
        </p:spPr>
        <p:txBody>
          <a:bodyPr wrap="square">
            <a:spAutoFit/>
          </a:bodyPr>
          <a:lstStyle/>
          <a:p>
            <a:pPr algn="ctr"/>
            <a:r>
              <a:rPr lang="en-US" dirty="0"/>
              <a:t>Shareholders’ Equity</a:t>
            </a:r>
          </a:p>
          <a:p>
            <a:pPr algn="ctr"/>
            <a:r>
              <a:rPr lang="en-US" dirty="0">
                <a:solidFill>
                  <a:srgbClr val="C00000"/>
                </a:solidFill>
              </a:rPr>
              <a:t>(</a:t>
            </a:r>
            <a:r>
              <a:rPr lang="en-US" b="1" dirty="0">
                <a:solidFill>
                  <a:srgbClr val="C00000"/>
                </a:solidFill>
              </a:rPr>
              <a:t>Apple</a:t>
            </a:r>
            <a:r>
              <a:rPr lang="en-US" dirty="0">
                <a:solidFill>
                  <a:srgbClr val="C00000"/>
                </a:solidFill>
              </a:rPr>
              <a:t>)</a:t>
            </a:r>
          </a:p>
        </p:txBody>
      </p:sp>
      <p:sp>
        <p:nvSpPr>
          <p:cNvPr id="7" name="TextBox 6"/>
          <p:cNvSpPr txBox="1"/>
          <p:nvPr/>
        </p:nvSpPr>
        <p:spPr>
          <a:xfrm>
            <a:off x="838200" y="2971800"/>
            <a:ext cx="6973994" cy="461665"/>
          </a:xfrm>
          <a:prstGeom prst="rect">
            <a:avLst/>
          </a:prstGeom>
          <a:noFill/>
        </p:spPr>
        <p:txBody>
          <a:bodyPr wrap="square" rtlCol="0">
            <a:spAutoFit/>
          </a:bodyPr>
          <a:lstStyle/>
          <a:p>
            <a:r>
              <a:rPr lang="en-US" sz="2400" dirty="0">
                <a:latin typeface="+mn-lt"/>
                <a:cs typeface="Arial" panose="020B0604020202020204" pitchFamily="34" charset="0"/>
              </a:rPr>
              <a:t>The shareholders’ equity title has several aliases:</a:t>
            </a:r>
          </a:p>
        </p:txBody>
      </p:sp>
      <p:sp>
        <p:nvSpPr>
          <p:cNvPr id="37" name="Slide Number Placeholder 5">
            <a:extLst>
              <a:ext uri="{FF2B5EF4-FFF2-40B4-BE49-F238E27FC236}">
                <a16:creationId xmlns:a16="http://schemas.microsoft.com/office/drawing/2014/main" id="{A16235E2-D545-DA4E-B530-F9D385025DB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18-0</a:t>
            </a:r>
            <a:fld id="{2607F632-3F85-4F98-B182-BC32E868C800}" type="slidenum">
              <a:rPr lang="en-US" smtClean="0"/>
              <a:pPr/>
              <a:t>3</a:t>
            </a:fld>
            <a:endParaRPr lang="en-US" dirty="0"/>
          </a:p>
        </p:txBody>
      </p:sp>
    </p:spTree>
    <p:extLst>
      <p:ext uri="{BB962C8B-B14F-4D97-AF65-F5344CB8AC3E}">
        <p14:creationId xmlns:p14="http://schemas.microsoft.com/office/powerpoint/2010/main" val="35355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p:stCondLst>
                              <p:cond delay="500"/>
                            </p:stCondLst>
                            <p:childTnLst>
                              <p:par>
                                <p:cTn id="11" presetID="22" presetClass="entr" presetSubtype="1" fill="hold" nodeType="after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wipe(up)">
                                      <p:cBhvr>
                                        <p:cTn id="13" dur="500"/>
                                        <p:tgtEl>
                                          <p:spTgt spid="26"/>
                                        </p:tgtEl>
                                      </p:cBhvr>
                                    </p:animEffect>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up)">
                                      <p:cBhvr>
                                        <p:cTn id="17" dur="500"/>
                                        <p:tgtEl>
                                          <p:spTgt spid="24"/>
                                        </p:tgtEl>
                                      </p:cBhvr>
                                    </p:animEffect>
                                  </p:childTnLst>
                                </p:cTn>
                              </p:par>
                            </p:childTnLst>
                          </p:cTn>
                        </p:par>
                        <p:par>
                          <p:cTn id="18" fill="hold">
                            <p:stCondLst>
                              <p:cond delay="1500"/>
                            </p:stCondLst>
                            <p:childTnLst>
                              <p:par>
                                <p:cTn id="19" presetID="22" presetClass="entr" presetSubtype="1" fill="hold" nodeType="after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up)">
                                      <p:cBhvr>
                                        <p:cTn id="21" dur="500"/>
                                        <p:tgtEl>
                                          <p:spTgt spid="28"/>
                                        </p:tgtEl>
                                      </p:cBhvr>
                                    </p:animEffect>
                                  </p:childTnLst>
                                </p:cTn>
                              </p:par>
                            </p:childTnLst>
                          </p:cTn>
                        </p:par>
                        <p:par>
                          <p:cTn id="22" fill="hold">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wipe(up)">
                                      <p:cBhvr>
                                        <p:cTn id="25" dur="500"/>
                                        <p:tgtEl>
                                          <p:spTgt spid="25"/>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childTnLst>
                                </p:cTn>
                              </p:par>
                              <p:par>
                                <p:cTn id="30" presetID="53" presetClass="entr" presetSubtype="16"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p:cTn id="32" dur="500" fill="hold"/>
                                        <p:tgtEl>
                                          <p:spTgt spid="30"/>
                                        </p:tgtEl>
                                        <p:attrNameLst>
                                          <p:attrName>ppt_w</p:attrName>
                                        </p:attrNameLst>
                                      </p:cBhvr>
                                      <p:tavLst>
                                        <p:tav tm="0">
                                          <p:val>
                                            <p:fltVal val="0"/>
                                          </p:val>
                                        </p:tav>
                                        <p:tav tm="100000">
                                          <p:val>
                                            <p:strVal val="#ppt_w"/>
                                          </p:val>
                                        </p:tav>
                                      </p:tavLst>
                                    </p:anim>
                                    <p:anim calcmode="lin" valueType="num">
                                      <p:cBhvr>
                                        <p:cTn id="33" dur="500" fill="hold"/>
                                        <p:tgtEl>
                                          <p:spTgt spid="30"/>
                                        </p:tgtEl>
                                        <p:attrNameLst>
                                          <p:attrName>ppt_h</p:attrName>
                                        </p:attrNameLst>
                                      </p:cBhvr>
                                      <p:tavLst>
                                        <p:tav tm="0">
                                          <p:val>
                                            <p:fltVal val="0"/>
                                          </p:val>
                                        </p:tav>
                                        <p:tav tm="100000">
                                          <p:val>
                                            <p:strVal val="#ppt_h"/>
                                          </p:val>
                                        </p:tav>
                                      </p:tavLst>
                                    </p:anim>
                                    <p:animEffect transition="in" filter="fade">
                                      <p:cBhvr>
                                        <p:cTn id="34" dur="500"/>
                                        <p:tgtEl>
                                          <p:spTgt spid="30"/>
                                        </p:tgtEl>
                                      </p:cBhvr>
                                    </p:animEffect>
                                  </p:childTnLst>
                                </p:cTn>
                              </p:par>
                            </p:childTnLst>
                          </p:cTn>
                        </p:par>
                        <p:par>
                          <p:cTn id="35" fill="hold">
                            <p:stCondLst>
                              <p:cond delay="500"/>
                            </p:stCondLst>
                            <p:childTnLst>
                              <p:par>
                                <p:cTn id="36" presetID="53" presetClass="entr" presetSubtype="16" fill="hold" grpId="0" nodeType="afterEffect">
                                  <p:stCondLst>
                                    <p:cond delay="0"/>
                                  </p:stCondLst>
                                  <p:childTnLst>
                                    <p:set>
                                      <p:cBhvr>
                                        <p:cTn id="37" dur="1" fill="hold">
                                          <p:stCondLst>
                                            <p:cond delay="0"/>
                                          </p:stCondLst>
                                        </p:cTn>
                                        <p:tgtEl>
                                          <p:spTgt spid="36"/>
                                        </p:tgtEl>
                                        <p:attrNameLst>
                                          <p:attrName>style.visibility</p:attrName>
                                        </p:attrNameLst>
                                      </p:cBhvr>
                                      <p:to>
                                        <p:strVal val="visible"/>
                                      </p:to>
                                    </p:set>
                                    <p:anim calcmode="lin" valueType="num">
                                      <p:cBhvr>
                                        <p:cTn id="38" dur="500" fill="hold"/>
                                        <p:tgtEl>
                                          <p:spTgt spid="36"/>
                                        </p:tgtEl>
                                        <p:attrNameLst>
                                          <p:attrName>ppt_w</p:attrName>
                                        </p:attrNameLst>
                                      </p:cBhvr>
                                      <p:tavLst>
                                        <p:tav tm="0">
                                          <p:val>
                                            <p:fltVal val="0"/>
                                          </p:val>
                                        </p:tav>
                                        <p:tav tm="100000">
                                          <p:val>
                                            <p:strVal val="#ppt_w"/>
                                          </p:val>
                                        </p:tav>
                                      </p:tavLst>
                                    </p:anim>
                                    <p:anim calcmode="lin" valueType="num">
                                      <p:cBhvr>
                                        <p:cTn id="39" dur="500" fill="hold"/>
                                        <p:tgtEl>
                                          <p:spTgt spid="36"/>
                                        </p:tgtEl>
                                        <p:attrNameLst>
                                          <p:attrName>ppt_h</p:attrName>
                                        </p:attrNameLst>
                                      </p:cBhvr>
                                      <p:tavLst>
                                        <p:tav tm="0">
                                          <p:val>
                                            <p:fltVal val="0"/>
                                          </p:val>
                                        </p:tav>
                                        <p:tav tm="100000">
                                          <p:val>
                                            <p:strVal val="#ppt_h"/>
                                          </p:val>
                                        </p:tav>
                                      </p:tavLst>
                                    </p:anim>
                                    <p:animEffect transition="in" filter="fade">
                                      <p:cBhvr>
                                        <p:cTn id="40" dur="500"/>
                                        <p:tgtEl>
                                          <p:spTgt spid="36"/>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p:cTn id="43" dur="500" fill="hold"/>
                                        <p:tgtEl>
                                          <p:spTgt spid="35"/>
                                        </p:tgtEl>
                                        <p:attrNameLst>
                                          <p:attrName>ppt_w</p:attrName>
                                        </p:attrNameLst>
                                      </p:cBhvr>
                                      <p:tavLst>
                                        <p:tav tm="0">
                                          <p:val>
                                            <p:fltVal val="0"/>
                                          </p:val>
                                        </p:tav>
                                        <p:tav tm="100000">
                                          <p:val>
                                            <p:strVal val="#ppt_w"/>
                                          </p:val>
                                        </p:tav>
                                      </p:tavLst>
                                    </p:anim>
                                    <p:anim calcmode="lin" valueType="num">
                                      <p:cBhvr>
                                        <p:cTn id="44" dur="500" fill="hold"/>
                                        <p:tgtEl>
                                          <p:spTgt spid="35"/>
                                        </p:tgtEl>
                                        <p:attrNameLst>
                                          <p:attrName>ppt_h</p:attrName>
                                        </p:attrNameLst>
                                      </p:cBhvr>
                                      <p:tavLst>
                                        <p:tav tm="0">
                                          <p:val>
                                            <p:fltVal val="0"/>
                                          </p:val>
                                        </p:tav>
                                        <p:tav tm="100000">
                                          <p:val>
                                            <p:strVal val="#ppt_h"/>
                                          </p:val>
                                        </p:tav>
                                      </p:tavLst>
                                    </p:anim>
                                    <p:animEffect transition="in" filter="fade">
                                      <p:cBhvr>
                                        <p:cTn id="45" dur="500"/>
                                        <p:tgtEl>
                                          <p:spTgt spid="35"/>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34"/>
                                        </p:tgtEl>
                                        <p:attrNameLst>
                                          <p:attrName>style.visibility</p:attrName>
                                        </p:attrNameLst>
                                      </p:cBhvr>
                                      <p:to>
                                        <p:strVal val="visible"/>
                                      </p:to>
                                    </p:set>
                                    <p:anim calcmode="lin" valueType="num">
                                      <p:cBhvr>
                                        <p:cTn id="48" dur="500" fill="hold"/>
                                        <p:tgtEl>
                                          <p:spTgt spid="34"/>
                                        </p:tgtEl>
                                        <p:attrNameLst>
                                          <p:attrName>ppt_w</p:attrName>
                                        </p:attrNameLst>
                                      </p:cBhvr>
                                      <p:tavLst>
                                        <p:tav tm="0">
                                          <p:val>
                                            <p:fltVal val="0"/>
                                          </p:val>
                                        </p:tav>
                                        <p:tav tm="100000">
                                          <p:val>
                                            <p:strVal val="#ppt_w"/>
                                          </p:val>
                                        </p:tav>
                                      </p:tavLst>
                                    </p:anim>
                                    <p:anim calcmode="lin" valueType="num">
                                      <p:cBhvr>
                                        <p:cTn id="49" dur="500" fill="hold"/>
                                        <p:tgtEl>
                                          <p:spTgt spid="34"/>
                                        </p:tgtEl>
                                        <p:attrNameLst>
                                          <p:attrName>ppt_h</p:attrName>
                                        </p:attrNameLst>
                                      </p:cBhvr>
                                      <p:tavLst>
                                        <p:tav tm="0">
                                          <p:val>
                                            <p:fltVal val="0"/>
                                          </p:val>
                                        </p:tav>
                                        <p:tav tm="100000">
                                          <p:val>
                                            <p:strVal val="#ppt_h"/>
                                          </p:val>
                                        </p:tav>
                                      </p:tavLst>
                                    </p:anim>
                                    <p:animEffect transition="in" filter="fade">
                                      <p:cBhvr>
                                        <p:cTn id="50" dur="500"/>
                                        <p:tgtEl>
                                          <p:spTgt spid="34"/>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anim calcmode="lin" valueType="num">
                                      <p:cBhvr>
                                        <p:cTn id="53" dur="500" fill="hold"/>
                                        <p:tgtEl>
                                          <p:spTgt spid="33"/>
                                        </p:tgtEl>
                                        <p:attrNameLst>
                                          <p:attrName>ppt_w</p:attrName>
                                        </p:attrNameLst>
                                      </p:cBhvr>
                                      <p:tavLst>
                                        <p:tav tm="0">
                                          <p:val>
                                            <p:fltVal val="0"/>
                                          </p:val>
                                        </p:tav>
                                        <p:tav tm="100000">
                                          <p:val>
                                            <p:strVal val="#ppt_w"/>
                                          </p:val>
                                        </p:tav>
                                      </p:tavLst>
                                    </p:anim>
                                    <p:anim calcmode="lin" valueType="num">
                                      <p:cBhvr>
                                        <p:cTn id="54" dur="500" fill="hold"/>
                                        <p:tgtEl>
                                          <p:spTgt spid="33"/>
                                        </p:tgtEl>
                                        <p:attrNameLst>
                                          <p:attrName>ppt_h</p:attrName>
                                        </p:attrNameLst>
                                      </p:cBhvr>
                                      <p:tavLst>
                                        <p:tav tm="0">
                                          <p:val>
                                            <p:fltVal val="0"/>
                                          </p:val>
                                        </p:tav>
                                        <p:tav tm="100000">
                                          <p:val>
                                            <p:strVal val="#ppt_h"/>
                                          </p:val>
                                        </p:tav>
                                      </p:tavLst>
                                    </p:anim>
                                    <p:animEffect transition="in" filter="fade">
                                      <p:cBhvr>
                                        <p:cTn id="55" dur="500"/>
                                        <p:tgtEl>
                                          <p:spTgt spid="33"/>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 calcmode="lin" valueType="num">
                                      <p:cBhvr>
                                        <p:cTn id="58" dur="500" fill="hold"/>
                                        <p:tgtEl>
                                          <p:spTgt spid="32"/>
                                        </p:tgtEl>
                                        <p:attrNameLst>
                                          <p:attrName>ppt_w</p:attrName>
                                        </p:attrNameLst>
                                      </p:cBhvr>
                                      <p:tavLst>
                                        <p:tav tm="0">
                                          <p:val>
                                            <p:fltVal val="0"/>
                                          </p:val>
                                        </p:tav>
                                        <p:tav tm="100000">
                                          <p:val>
                                            <p:strVal val="#ppt_w"/>
                                          </p:val>
                                        </p:tav>
                                      </p:tavLst>
                                    </p:anim>
                                    <p:anim calcmode="lin" valueType="num">
                                      <p:cBhvr>
                                        <p:cTn id="59" dur="500" fill="hold"/>
                                        <p:tgtEl>
                                          <p:spTgt spid="32"/>
                                        </p:tgtEl>
                                        <p:attrNameLst>
                                          <p:attrName>ppt_h</p:attrName>
                                        </p:attrNameLst>
                                      </p:cBhvr>
                                      <p:tavLst>
                                        <p:tav tm="0">
                                          <p:val>
                                            <p:fltVal val="0"/>
                                          </p:val>
                                        </p:tav>
                                        <p:tav tm="100000">
                                          <p:val>
                                            <p:strVal val="#ppt_h"/>
                                          </p:val>
                                        </p:tav>
                                      </p:tavLst>
                                    </p:anim>
                                    <p:animEffect transition="in" filter="fade">
                                      <p:cBhvr>
                                        <p:cTn id="60" dur="500"/>
                                        <p:tgtEl>
                                          <p:spTgt spid="32"/>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9"/>
                                        </p:tgtEl>
                                        <p:attrNameLst>
                                          <p:attrName>style.visibility</p:attrName>
                                        </p:attrNameLst>
                                      </p:cBhvr>
                                      <p:to>
                                        <p:strVal val="visible"/>
                                      </p:to>
                                    </p:set>
                                    <p:anim calcmode="lin" valueType="num">
                                      <p:cBhvr>
                                        <p:cTn id="63" dur="500" fill="hold"/>
                                        <p:tgtEl>
                                          <p:spTgt spid="29"/>
                                        </p:tgtEl>
                                        <p:attrNameLst>
                                          <p:attrName>ppt_w</p:attrName>
                                        </p:attrNameLst>
                                      </p:cBhvr>
                                      <p:tavLst>
                                        <p:tav tm="0">
                                          <p:val>
                                            <p:fltVal val="0"/>
                                          </p:val>
                                        </p:tav>
                                        <p:tav tm="100000">
                                          <p:val>
                                            <p:strVal val="#ppt_w"/>
                                          </p:val>
                                        </p:tav>
                                      </p:tavLst>
                                    </p:anim>
                                    <p:anim calcmode="lin" valueType="num">
                                      <p:cBhvr>
                                        <p:cTn id="64" dur="500" fill="hold"/>
                                        <p:tgtEl>
                                          <p:spTgt spid="29"/>
                                        </p:tgtEl>
                                        <p:attrNameLst>
                                          <p:attrName>ppt_h</p:attrName>
                                        </p:attrNameLst>
                                      </p:cBhvr>
                                      <p:tavLst>
                                        <p:tav tm="0">
                                          <p:val>
                                            <p:fltVal val="0"/>
                                          </p:val>
                                        </p:tav>
                                        <p:tav tm="100000">
                                          <p:val>
                                            <p:strVal val="#ppt_h"/>
                                          </p:val>
                                        </p:tav>
                                      </p:tavLst>
                                    </p:anim>
                                    <p:animEffect transition="in" filter="fade">
                                      <p:cBhvr>
                                        <p:cTn id="65" dur="500"/>
                                        <p:tgtEl>
                                          <p:spTgt spid="29"/>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31"/>
                                        </p:tgtEl>
                                        <p:attrNameLst>
                                          <p:attrName>style.visibility</p:attrName>
                                        </p:attrNameLst>
                                      </p:cBhvr>
                                      <p:to>
                                        <p:strVal val="visible"/>
                                      </p:to>
                                    </p:set>
                                    <p:anim calcmode="lin" valueType="num">
                                      <p:cBhvr>
                                        <p:cTn id="68" dur="500" fill="hold"/>
                                        <p:tgtEl>
                                          <p:spTgt spid="31"/>
                                        </p:tgtEl>
                                        <p:attrNameLst>
                                          <p:attrName>ppt_w</p:attrName>
                                        </p:attrNameLst>
                                      </p:cBhvr>
                                      <p:tavLst>
                                        <p:tav tm="0">
                                          <p:val>
                                            <p:fltVal val="0"/>
                                          </p:val>
                                        </p:tav>
                                        <p:tav tm="100000">
                                          <p:val>
                                            <p:strVal val="#ppt_w"/>
                                          </p:val>
                                        </p:tav>
                                      </p:tavLst>
                                    </p:anim>
                                    <p:anim calcmode="lin" valueType="num">
                                      <p:cBhvr>
                                        <p:cTn id="69" dur="500" fill="hold"/>
                                        <p:tgtEl>
                                          <p:spTgt spid="31"/>
                                        </p:tgtEl>
                                        <p:attrNameLst>
                                          <p:attrName>ppt_h</p:attrName>
                                        </p:attrNameLst>
                                      </p:cBhvr>
                                      <p:tavLst>
                                        <p:tav tm="0">
                                          <p:val>
                                            <p:fltVal val="0"/>
                                          </p:val>
                                        </p:tav>
                                        <p:tav tm="100000">
                                          <p:val>
                                            <p:strVal val="#ppt_h"/>
                                          </p:val>
                                        </p:tav>
                                      </p:tavLst>
                                    </p:anim>
                                    <p:animEffect transition="in" filter="fade">
                                      <p:cBhvr>
                                        <p:cTn id="70" dur="500"/>
                                        <p:tgtEl>
                                          <p:spTgt spid="31"/>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27"/>
                                        </p:tgtEl>
                                        <p:attrNameLst>
                                          <p:attrName>style.visibility</p:attrName>
                                        </p:attrNameLst>
                                      </p:cBhvr>
                                      <p:to>
                                        <p:strVal val="visible"/>
                                      </p:to>
                                    </p:set>
                                    <p:anim calcmode="lin" valueType="num">
                                      <p:cBhvr>
                                        <p:cTn id="73" dur="500" fill="hold"/>
                                        <p:tgtEl>
                                          <p:spTgt spid="27"/>
                                        </p:tgtEl>
                                        <p:attrNameLst>
                                          <p:attrName>ppt_w</p:attrName>
                                        </p:attrNameLst>
                                      </p:cBhvr>
                                      <p:tavLst>
                                        <p:tav tm="0">
                                          <p:val>
                                            <p:fltVal val="0"/>
                                          </p:val>
                                        </p:tav>
                                        <p:tav tm="100000">
                                          <p:val>
                                            <p:strVal val="#ppt_w"/>
                                          </p:val>
                                        </p:tav>
                                      </p:tavLst>
                                    </p:anim>
                                    <p:anim calcmode="lin" valueType="num">
                                      <p:cBhvr>
                                        <p:cTn id="74" dur="500" fill="hold"/>
                                        <p:tgtEl>
                                          <p:spTgt spid="27"/>
                                        </p:tgtEl>
                                        <p:attrNameLst>
                                          <p:attrName>ppt_h</p:attrName>
                                        </p:attrNameLst>
                                      </p:cBhvr>
                                      <p:tavLst>
                                        <p:tav tm="0">
                                          <p:val>
                                            <p:fltVal val="0"/>
                                          </p:val>
                                        </p:tav>
                                        <p:tav tm="100000">
                                          <p:val>
                                            <p:strVal val="#ppt_h"/>
                                          </p:val>
                                        </p:tav>
                                      </p:tavLst>
                                    </p:anim>
                                    <p:animEffect transition="in" filter="fade">
                                      <p:cBhvr>
                                        <p:cTn id="75" dur="500"/>
                                        <p:tgtEl>
                                          <p:spTgt spid="27"/>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21"/>
                                        </p:tgtEl>
                                        <p:attrNameLst>
                                          <p:attrName>style.visibility</p:attrName>
                                        </p:attrNameLst>
                                      </p:cBhvr>
                                      <p:to>
                                        <p:strVal val="visible"/>
                                      </p:to>
                                    </p:set>
                                    <p:anim calcmode="lin" valueType="num">
                                      <p:cBhvr>
                                        <p:cTn id="78" dur="500" fill="hold"/>
                                        <p:tgtEl>
                                          <p:spTgt spid="21"/>
                                        </p:tgtEl>
                                        <p:attrNameLst>
                                          <p:attrName>ppt_w</p:attrName>
                                        </p:attrNameLst>
                                      </p:cBhvr>
                                      <p:tavLst>
                                        <p:tav tm="0">
                                          <p:val>
                                            <p:fltVal val="0"/>
                                          </p:val>
                                        </p:tav>
                                        <p:tav tm="100000">
                                          <p:val>
                                            <p:strVal val="#ppt_w"/>
                                          </p:val>
                                        </p:tav>
                                      </p:tavLst>
                                    </p:anim>
                                    <p:anim calcmode="lin" valueType="num">
                                      <p:cBhvr>
                                        <p:cTn id="79" dur="500" fill="hold"/>
                                        <p:tgtEl>
                                          <p:spTgt spid="21"/>
                                        </p:tgtEl>
                                        <p:attrNameLst>
                                          <p:attrName>ppt_h</p:attrName>
                                        </p:attrNameLst>
                                      </p:cBhvr>
                                      <p:tavLst>
                                        <p:tav tm="0">
                                          <p:val>
                                            <p:fltVal val="0"/>
                                          </p:val>
                                        </p:tav>
                                        <p:tav tm="100000">
                                          <p:val>
                                            <p:strVal val="#ppt_h"/>
                                          </p:val>
                                        </p:tav>
                                      </p:tavLst>
                                    </p:anim>
                                    <p:animEffect transition="in" filter="fade">
                                      <p:cBhvr>
                                        <p:cTn id="80" dur="500"/>
                                        <p:tgtEl>
                                          <p:spTgt spid="21"/>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20"/>
                                        </p:tgtEl>
                                        <p:attrNameLst>
                                          <p:attrName>style.visibility</p:attrName>
                                        </p:attrNameLst>
                                      </p:cBhvr>
                                      <p:to>
                                        <p:strVal val="visible"/>
                                      </p:to>
                                    </p:set>
                                    <p:anim calcmode="lin" valueType="num">
                                      <p:cBhvr>
                                        <p:cTn id="83" dur="500" fill="hold"/>
                                        <p:tgtEl>
                                          <p:spTgt spid="20"/>
                                        </p:tgtEl>
                                        <p:attrNameLst>
                                          <p:attrName>ppt_w</p:attrName>
                                        </p:attrNameLst>
                                      </p:cBhvr>
                                      <p:tavLst>
                                        <p:tav tm="0">
                                          <p:val>
                                            <p:fltVal val="0"/>
                                          </p:val>
                                        </p:tav>
                                        <p:tav tm="100000">
                                          <p:val>
                                            <p:strVal val="#ppt_w"/>
                                          </p:val>
                                        </p:tav>
                                      </p:tavLst>
                                    </p:anim>
                                    <p:anim calcmode="lin" valueType="num">
                                      <p:cBhvr>
                                        <p:cTn id="84" dur="500" fill="hold"/>
                                        <p:tgtEl>
                                          <p:spTgt spid="20"/>
                                        </p:tgtEl>
                                        <p:attrNameLst>
                                          <p:attrName>ppt_h</p:attrName>
                                        </p:attrNameLst>
                                      </p:cBhvr>
                                      <p:tavLst>
                                        <p:tav tm="0">
                                          <p:val>
                                            <p:fltVal val="0"/>
                                          </p:val>
                                        </p:tav>
                                        <p:tav tm="100000">
                                          <p:val>
                                            <p:strVal val="#ppt_h"/>
                                          </p:val>
                                        </p:tav>
                                      </p:tavLst>
                                    </p:anim>
                                    <p:animEffect transition="in" filter="fade">
                                      <p:cBhvr>
                                        <p:cTn id="8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9" grpId="0" animBg="1"/>
      <p:bldP spid="30" grpId="0" animBg="1"/>
      <p:bldP spid="32" grpId="0"/>
      <p:bldP spid="33" grpId="0" animBg="1"/>
      <p:bldP spid="34" grpId="0"/>
      <p:bldP spid="35" grpId="0" animBg="1"/>
      <p:bldP spid="36" grpId="0"/>
      <p:bldP spid="20" grpId="0" animBg="1"/>
      <p:bldP spid="21" grpId="0"/>
      <p:bldP spid="27" grpId="0" animBg="1"/>
      <p:bldP spid="31" grpId="0"/>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761999" y="79375"/>
            <a:ext cx="8382000" cy="1216025"/>
          </a:xfrm>
        </p:spPr>
        <p:txBody>
          <a:bodyPr>
            <a:normAutofit/>
          </a:bodyPr>
          <a:lstStyle/>
          <a:p>
            <a:r>
              <a:rPr lang="en-IN" dirty="0">
                <a:ea typeface="Adobe Fan Heiti Std B"/>
                <a:cs typeface="Adobe Fan Heiti Std B"/>
              </a:rPr>
              <a:t>Shares Issued for Noncash Consideration</a:t>
            </a: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LO18-4</a:t>
            </a:r>
            <a:endParaRPr lang="en-US" sz="1500" dirty="0">
              <a:solidFill>
                <a:srgbClr val="0072A2"/>
              </a:solidFill>
              <a:latin typeface="+mj-lt"/>
              <a:ea typeface="Adobe Fan Heiti Std B" pitchFamily="34" charset="-128"/>
              <a:cs typeface="+mj-cs"/>
            </a:endParaRPr>
          </a:p>
        </p:txBody>
      </p:sp>
      <p:sp>
        <p:nvSpPr>
          <p:cNvPr id="8" name="Content Placeholder 1"/>
          <p:cNvSpPr>
            <a:spLocks noGrp="1"/>
          </p:cNvSpPr>
          <p:nvPr>
            <p:ph idx="1"/>
          </p:nvPr>
        </p:nvSpPr>
        <p:spPr>
          <a:xfrm>
            <a:off x="761999" y="1066800"/>
            <a:ext cx="8013600" cy="5486400"/>
          </a:xfrm>
        </p:spPr>
        <p:txBody>
          <a:bodyPr>
            <a:normAutofit/>
          </a:bodyPr>
          <a:lstStyle/>
          <a:p>
            <a:r>
              <a:rPr lang="en-US" sz="2400" dirty="0"/>
              <a:t>A company might issue its shares for consideration other than cash. That is:</a:t>
            </a:r>
          </a:p>
          <a:p>
            <a:pPr marL="739775" lvl="1" indent="-282575">
              <a:buFont typeface="Lucida Grande"/>
              <a:buChar char="–"/>
            </a:pPr>
            <a:r>
              <a:rPr lang="en-US" dirty="0"/>
              <a:t>May be to pay for promotional and legal services with shares rather than with cash</a:t>
            </a:r>
          </a:p>
          <a:p>
            <a:pPr marL="739775" lvl="1" indent="-282575">
              <a:buFont typeface="Lucida Grande"/>
              <a:buChar char="–"/>
            </a:pPr>
            <a:r>
              <a:rPr lang="en-US" dirty="0"/>
              <a:t>Shares may be given in payment for land, or for equipment, or for some other noncash asset</a:t>
            </a:r>
          </a:p>
          <a:p>
            <a:r>
              <a:rPr lang="en-US" sz="2400" dirty="0"/>
              <a:t>Issuance of shares should be recorded at grant-date fair value</a:t>
            </a:r>
          </a:p>
          <a:p>
            <a:r>
              <a:rPr lang="en-US" sz="2400" dirty="0"/>
              <a:t>This treatment is consistent with the accounting requirement for employee share-based payment awards and with the general rule for accounting for noncash transactions</a:t>
            </a:r>
            <a:endParaRPr lang="en-IN" sz="2400" dirty="0"/>
          </a:p>
          <a:p>
            <a:endParaRPr lang="en-IN" sz="2400" dirty="0"/>
          </a:p>
          <a:p>
            <a:endParaRPr lang="en-IN" sz="2400" dirty="0"/>
          </a:p>
          <a:p>
            <a:endParaRPr lang="en-IN" sz="2400" dirty="0"/>
          </a:p>
          <a:p>
            <a:endParaRPr lang="en-IN" sz="2400" b="1" dirty="0"/>
          </a:p>
          <a:p>
            <a:endParaRPr lang="en-IN" sz="2400" dirty="0"/>
          </a:p>
        </p:txBody>
      </p:sp>
      <p:sp>
        <p:nvSpPr>
          <p:cNvPr id="5" name="Slide Number Placeholder 5">
            <a:extLst>
              <a:ext uri="{FF2B5EF4-FFF2-40B4-BE49-F238E27FC236}">
                <a16:creationId xmlns:a16="http://schemas.microsoft.com/office/drawing/2014/main" id="{6C3C0DBC-BABE-FF47-9083-BDCA195EA50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30</a:t>
            </a:fld>
            <a:endParaRPr lang="en-US" dirty="0"/>
          </a:p>
        </p:txBody>
      </p:sp>
    </p:spTree>
    <p:extLst>
      <p:ext uri="{BB962C8B-B14F-4D97-AF65-F5344CB8AC3E}">
        <p14:creationId xmlns:p14="http://schemas.microsoft.com/office/powerpoint/2010/main" val="287204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500"/>
                                        <p:tgtEl>
                                          <p:spTgt spid="8">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500"/>
                                        <p:tgtEl>
                                          <p:spTgt spid="8">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xEl>
                                              <p:pRg st="3" end="3"/>
                                            </p:txEl>
                                          </p:spTgt>
                                        </p:tgtEl>
                                        <p:attrNameLst>
                                          <p:attrName>style.visibility</p:attrName>
                                        </p:attrNameLst>
                                      </p:cBhvr>
                                      <p:to>
                                        <p:strVal val="visible"/>
                                      </p:to>
                                    </p:set>
                                    <p:animEffect transition="in" filter="fade">
                                      <p:cBhvr>
                                        <p:cTn id="20" dur="500"/>
                                        <p:tgtEl>
                                          <p:spTgt spid="8">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animEffect transition="in" filter="fade">
                                      <p:cBhvr>
                                        <p:cTn id="25"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r>
              <a:rPr lang="en-IN" dirty="0">
                <a:ea typeface="Adobe Fan Heiti Std B"/>
                <a:cs typeface="Adobe Fan Heiti Std B"/>
              </a:rPr>
              <a:t>Shares Sold for Noncash Consideration</a:t>
            </a: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LO18-4</a:t>
            </a:r>
            <a:endParaRPr lang="en-US" sz="1500" dirty="0">
              <a:solidFill>
                <a:srgbClr val="0072A2"/>
              </a:solidFill>
              <a:latin typeface="+mj-lt"/>
              <a:ea typeface="Adobe Fan Heiti Std B" pitchFamily="34" charset="-128"/>
              <a:cs typeface="+mj-cs"/>
            </a:endParaRPr>
          </a:p>
        </p:txBody>
      </p:sp>
      <p:sp>
        <p:nvSpPr>
          <p:cNvPr id="8" name="Content Placeholder 1"/>
          <p:cNvSpPr>
            <a:spLocks noGrp="1"/>
          </p:cNvSpPr>
          <p:nvPr>
            <p:ph idx="1"/>
          </p:nvPr>
        </p:nvSpPr>
        <p:spPr>
          <a:xfrm>
            <a:off x="761999" y="1444626"/>
            <a:ext cx="8013600" cy="5162802"/>
          </a:xfrm>
        </p:spPr>
        <p:txBody>
          <a:bodyPr>
            <a:normAutofit/>
          </a:bodyPr>
          <a:lstStyle/>
          <a:p>
            <a:pPr marL="0" indent="0">
              <a:buNone/>
            </a:pPr>
            <a:br>
              <a:rPr lang="en-IN" dirty="0"/>
            </a:br>
            <a:endParaRPr lang="en-IN" dirty="0"/>
          </a:p>
          <a:p>
            <a:endParaRPr lang="en-IN" sz="2400" dirty="0"/>
          </a:p>
          <a:p>
            <a:endParaRPr lang="en-IN" sz="2400" dirty="0"/>
          </a:p>
          <a:p>
            <a:endParaRPr lang="en-IN" sz="2400" dirty="0"/>
          </a:p>
          <a:p>
            <a:pPr marL="0" indent="0">
              <a:buNone/>
            </a:pPr>
            <a:endParaRPr lang="en-IN" dirty="0"/>
          </a:p>
          <a:p>
            <a:endParaRPr lang="en-IN" dirty="0"/>
          </a:p>
          <a:p>
            <a:endParaRPr lang="en-IN" dirty="0"/>
          </a:p>
          <a:p>
            <a:endParaRPr lang="en-IN" dirty="0"/>
          </a:p>
          <a:p>
            <a:endParaRPr lang="en-US" dirty="0"/>
          </a:p>
          <a:p>
            <a:endParaRPr lang="en-IN" dirty="0">
              <a:solidFill>
                <a:srgbClr val="622380"/>
              </a:solidFill>
            </a:endParaRPr>
          </a:p>
          <a:p>
            <a:endParaRPr lang="en-IN" b="1" dirty="0">
              <a:solidFill>
                <a:srgbClr val="622380"/>
              </a:solidFill>
            </a:endParaRPr>
          </a:p>
          <a:p>
            <a:endParaRPr lang="en-IN" b="1" dirty="0">
              <a:solidFill>
                <a:srgbClr val="622380"/>
              </a:solidFill>
            </a:endParaRPr>
          </a:p>
          <a:p>
            <a:endParaRPr lang="en-IN" b="1" dirty="0">
              <a:solidFill>
                <a:srgbClr val="622380"/>
              </a:solidFill>
            </a:endParaRPr>
          </a:p>
          <a:p>
            <a:endParaRPr lang="en-IN" b="1" dirty="0">
              <a:solidFill>
                <a:srgbClr val="622380"/>
              </a:solidFill>
            </a:endParaRPr>
          </a:p>
          <a:p>
            <a:endParaRPr lang="en-IN" dirty="0"/>
          </a:p>
          <a:p>
            <a:endParaRPr lang="en-IN" dirty="0"/>
          </a:p>
          <a:p>
            <a:endParaRPr lang="en-IN" dirty="0"/>
          </a:p>
          <a:p>
            <a:endParaRPr lang="en-IN" dirty="0"/>
          </a:p>
          <a:p>
            <a:endParaRPr lang="en-IN" b="1" dirty="0"/>
          </a:p>
          <a:p>
            <a:endParaRPr lang="en-IN" dirty="0"/>
          </a:p>
        </p:txBody>
      </p:sp>
      <p:sp>
        <p:nvSpPr>
          <p:cNvPr id="29" name="Rectangle 28"/>
          <p:cNvSpPr/>
          <p:nvPr/>
        </p:nvSpPr>
        <p:spPr>
          <a:xfrm>
            <a:off x="876301" y="3268674"/>
            <a:ext cx="7921625" cy="2065326"/>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2400" dirty="0"/>
          </a:p>
        </p:txBody>
      </p:sp>
      <p:sp>
        <p:nvSpPr>
          <p:cNvPr id="30" name="TextBox 29"/>
          <p:cNvSpPr txBox="1">
            <a:spLocks noChangeArrowheads="1"/>
          </p:cNvSpPr>
          <p:nvPr/>
        </p:nvSpPr>
        <p:spPr bwMode="auto">
          <a:xfrm>
            <a:off x="876300" y="3636628"/>
            <a:ext cx="4686300" cy="461665"/>
          </a:xfrm>
          <a:prstGeom prst="rect">
            <a:avLst/>
          </a:prstGeom>
          <a:noFill/>
          <a:ln w="9525">
            <a:noFill/>
            <a:miter lim="800000"/>
            <a:headEnd/>
            <a:tailEnd/>
          </a:ln>
        </p:spPr>
        <p:txBody>
          <a:bodyPr>
            <a:spAutoFit/>
          </a:bodyPr>
          <a:lstStyle/>
          <a:p>
            <a:pPr algn="ctr"/>
            <a:r>
              <a:rPr lang="en-US" sz="2400" b="1" dirty="0">
                <a:latin typeface="Calibri" pitchFamily="34" charset="0"/>
              </a:rPr>
              <a:t>Journal Entry</a:t>
            </a:r>
            <a:endParaRPr lang="en-IN" sz="2400" b="1" baseline="30000" dirty="0">
              <a:latin typeface="Calibri" pitchFamily="34" charset="0"/>
            </a:endParaRPr>
          </a:p>
        </p:txBody>
      </p:sp>
      <p:cxnSp>
        <p:nvCxnSpPr>
          <p:cNvPr id="31" name="Straight Connector 30"/>
          <p:cNvCxnSpPr/>
          <p:nvPr/>
        </p:nvCxnSpPr>
        <p:spPr>
          <a:xfrm>
            <a:off x="876302" y="4090574"/>
            <a:ext cx="79216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a:spLocks noChangeArrowheads="1"/>
          </p:cNvSpPr>
          <p:nvPr/>
        </p:nvSpPr>
        <p:spPr bwMode="auto">
          <a:xfrm>
            <a:off x="864913" y="4097899"/>
            <a:ext cx="5668328" cy="404812"/>
          </a:xfrm>
          <a:prstGeom prst="rect">
            <a:avLst/>
          </a:prstGeom>
          <a:noFill/>
          <a:ln w="9525">
            <a:noFill/>
            <a:miter lim="800000"/>
            <a:headEnd/>
            <a:tailEnd/>
          </a:ln>
        </p:spPr>
        <p:txBody>
          <a:bodyPr/>
          <a:lstStyle/>
          <a:p>
            <a:r>
              <a:rPr lang="en-IN" sz="2400" dirty="0">
                <a:latin typeface="Calibri" pitchFamily="34" charset="0"/>
              </a:rPr>
              <a:t>Property, plant, and equipment</a:t>
            </a:r>
          </a:p>
        </p:txBody>
      </p:sp>
      <p:sp>
        <p:nvSpPr>
          <p:cNvPr id="37" name="TextBox 36"/>
          <p:cNvSpPr txBox="1">
            <a:spLocks noChangeArrowheads="1"/>
          </p:cNvSpPr>
          <p:nvPr/>
        </p:nvSpPr>
        <p:spPr bwMode="auto">
          <a:xfrm>
            <a:off x="425113" y="4454602"/>
            <a:ext cx="4697687" cy="404813"/>
          </a:xfrm>
          <a:prstGeom prst="rect">
            <a:avLst/>
          </a:prstGeom>
          <a:noFill/>
          <a:ln w="9525">
            <a:noFill/>
            <a:miter lim="800000"/>
            <a:headEnd/>
            <a:tailEnd/>
          </a:ln>
        </p:spPr>
        <p:txBody>
          <a:bodyPr/>
          <a:lstStyle/>
          <a:p>
            <a:r>
              <a:rPr lang="en-IN" sz="2400" dirty="0">
                <a:latin typeface="Calibri" pitchFamily="34" charset="0"/>
              </a:rPr>
              <a:t>	Common stock</a:t>
            </a:r>
          </a:p>
        </p:txBody>
      </p:sp>
      <p:sp>
        <p:nvSpPr>
          <p:cNvPr id="38" name="TextBox 37"/>
          <p:cNvSpPr txBox="1">
            <a:spLocks noChangeArrowheads="1"/>
          </p:cNvSpPr>
          <p:nvPr/>
        </p:nvSpPr>
        <p:spPr bwMode="auto">
          <a:xfrm>
            <a:off x="6238047" y="4097899"/>
            <a:ext cx="1174822" cy="404812"/>
          </a:xfrm>
          <a:prstGeom prst="rect">
            <a:avLst/>
          </a:prstGeom>
          <a:noFill/>
          <a:ln w="9525">
            <a:noFill/>
            <a:miter lim="800000"/>
            <a:headEnd/>
            <a:tailEnd/>
          </a:ln>
        </p:spPr>
        <p:txBody>
          <a:bodyPr/>
          <a:lstStyle/>
          <a:p>
            <a:pPr algn="ctr"/>
            <a:r>
              <a:rPr lang="en-IN" sz="2400" dirty="0">
                <a:latin typeface="Calibri" pitchFamily="34" charset="0"/>
              </a:rPr>
              <a:t>10</a:t>
            </a:r>
          </a:p>
        </p:txBody>
      </p:sp>
      <p:sp>
        <p:nvSpPr>
          <p:cNvPr id="39" name="TextBox 38"/>
          <p:cNvSpPr txBox="1">
            <a:spLocks noChangeArrowheads="1"/>
          </p:cNvSpPr>
          <p:nvPr/>
        </p:nvSpPr>
        <p:spPr bwMode="auto">
          <a:xfrm>
            <a:off x="7662354" y="4441902"/>
            <a:ext cx="1068020" cy="404813"/>
          </a:xfrm>
          <a:prstGeom prst="rect">
            <a:avLst/>
          </a:prstGeom>
          <a:noFill/>
          <a:ln w="9525">
            <a:noFill/>
            <a:miter lim="800000"/>
            <a:headEnd/>
            <a:tailEnd/>
          </a:ln>
        </p:spPr>
        <p:txBody>
          <a:bodyPr/>
          <a:lstStyle/>
          <a:p>
            <a:pPr algn="ctr"/>
            <a:r>
              <a:rPr lang="en-IN" sz="2400" dirty="0">
                <a:latin typeface="Calibri" pitchFamily="34" charset="0"/>
              </a:rPr>
              <a:t>1</a:t>
            </a:r>
          </a:p>
        </p:txBody>
      </p:sp>
      <p:sp>
        <p:nvSpPr>
          <p:cNvPr id="40" name="TextBox 39"/>
          <p:cNvSpPr txBox="1">
            <a:spLocks noChangeArrowheads="1"/>
          </p:cNvSpPr>
          <p:nvPr/>
        </p:nvSpPr>
        <p:spPr bwMode="auto">
          <a:xfrm>
            <a:off x="7530417" y="3630276"/>
            <a:ext cx="1289050"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41" name="TextBox 40"/>
          <p:cNvSpPr txBox="1">
            <a:spLocks noChangeArrowheads="1"/>
          </p:cNvSpPr>
          <p:nvPr/>
        </p:nvSpPr>
        <p:spPr bwMode="auto">
          <a:xfrm>
            <a:off x="6173104" y="3630276"/>
            <a:ext cx="1289050" cy="461665"/>
          </a:xfrm>
          <a:prstGeom prst="rect">
            <a:avLst/>
          </a:prstGeom>
          <a:noFill/>
          <a:ln w="9525">
            <a:noFill/>
            <a:miter lim="800000"/>
            <a:headEnd/>
            <a:tailEnd/>
          </a:ln>
        </p:spPr>
        <p:txBody>
          <a:bodyPr>
            <a:spAutoFit/>
          </a:bodyPr>
          <a:lstStyle/>
          <a:p>
            <a:pPr algn="ctr"/>
            <a:r>
              <a:rPr lang="en-US" sz="2400" b="1" dirty="0">
                <a:latin typeface="Calibri" pitchFamily="34" charset="0"/>
              </a:rPr>
              <a:t>Debit</a:t>
            </a:r>
            <a:endParaRPr lang="en-IN" sz="2400" b="1" baseline="30000" dirty="0">
              <a:latin typeface="Calibri" pitchFamily="34" charset="0"/>
            </a:endParaRPr>
          </a:p>
        </p:txBody>
      </p:sp>
      <p:sp>
        <p:nvSpPr>
          <p:cNvPr id="42" name="TextBox 41"/>
          <p:cNvSpPr txBox="1"/>
          <p:nvPr/>
        </p:nvSpPr>
        <p:spPr>
          <a:xfrm>
            <a:off x="6400800" y="3268674"/>
            <a:ext cx="2301693" cy="461665"/>
          </a:xfrm>
          <a:prstGeom prst="rect">
            <a:avLst/>
          </a:prstGeom>
          <a:noFill/>
        </p:spPr>
        <p:txBody>
          <a:bodyPr wrap="square" rtlCol="0">
            <a:spAutoFit/>
          </a:bodyPr>
          <a:lstStyle/>
          <a:p>
            <a:pPr algn="ctr"/>
            <a:r>
              <a:rPr lang="en-US" sz="2400" dirty="0">
                <a:latin typeface="+mn-lt"/>
              </a:rPr>
              <a:t>($ in millions)</a:t>
            </a:r>
          </a:p>
        </p:txBody>
      </p:sp>
      <p:sp>
        <p:nvSpPr>
          <p:cNvPr id="43" name="TextBox 42"/>
          <p:cNvSpPr txBox="1">
            <a:spLocks noChangeArrowheads="1"/>
          </p:cNvSpPr>
          <p:nvPr/>
        </p:nvSpPr>
        <p:spPr bwMode="auto">
          <a:xfrm>
            <a:off x="413553" y="4820192"/>
            <a:ext cx="6547956" cy="404813"/>
          </a:xfrm>
          <a:prstGeom prst="rect">
            <a:avLst/>
          </a:prstGeom>
          <a:noFill/>
          <a:ln w="9525">
            <a:noFill/>
            <a:miter lim="800000"/>
            <a:headEnd/>
            <a:tailEnd/>
          </a:ln>
        </p:spPr>
        <p:txBody>
          <a:bodyPr/>
          <a:lstStyle/>
          <a:p>
            <a:r>
              <a:rPr lang="en-IN" sz="2400" dirty="0">
                <a:latin typeface="Calibri" pitchFamily="34" charset="0"/>
              </a:rPr>
              <a:t>	Paid-in capital—excess of par</a:t>
            </a:r>
          </a:p>
        </p:txBody>
      </p:sp>
      <p:sp>
        <p:nvSpPr>
          <p:cNvPr id="44" name="TextBox 43"/>
          <p:cNvSpPr txBox="1">
            <a:spLocks noChangeArrowheads="1"/>
          </p:cNvSpPr>
          <p:nvPr/>
        </p:nvSpPr>
        <p:spPr bwMode="auto">
          <a:xfrm>
            <a:off x="7621061" y="4799089"/>
            <a:ext cx="1174822" cy="404812"/>
          </a:xfrm>
          <a:prstGeom prst="rect">
            <a:avLst/>
          </a:prstGeom>
          <a:noFill/>
          <a:ln w="9525">
            <a:noFill/>
            <a:miter lim="800000"/>
            <a:headEnd/>
            <a:tailEnd/>
          </a:ln>
        </p:spPr>
        <p:txBody>
          <a:bodyPr/>
          <a:lstStyle/>
          <a:p>
            <a:pPr algn="ctr"/>
            <a:r>
              <a:rPr lang="en-IN" sz="2400" dirty="0">
                <a:latin typeface="Calibri" pitchFamily="34" charset="0"/>
              </a:rPr>
              <a:t>9</a:t>
            </a:r>
          </a:p>
        </p:txBody>
      </p:sp>
      <p:sp>
        <p:nvSpPr>
          <p:cNvPr id="2" name="TextBox 1"/>
          <p:cNvSpPr txBox="1"/>
          <p:nvPr/>
        </p:nvSpPr>
        <p:spPr>
          <a:xfrm>
            <a:off x="690530" y="1495426"/>
            <a:ext cx="8360316" cy="1569660"/>
          </a:xfrm>
          <a:prstGeom prst="rect">
            <a:avLst/>
          </a:prstGeom>
          <a:noFill/>
        </p:spPr>
        <p:txBody>
          <a:bodyPr wrap="square" rtlCol="0">
            <a:spAutoFit/>
          </a:bodyPr>
          <a:lstStyle/>
          <a:p>
            <a:r>
              <a:rPr lang="en-IN" sz="2400" dirty="0">
                <a:latin typeface="+mn-lt"/>
              </a:rPr>
              <a:t>DuMont Chemicals issues 1 million of its common shares, $1 par per share, in exchange for a custom-built factory for which no cash price is available. Today’s issue of </a:t>
            </a:r>
            <a:r>
              <a:rPr lang="en-IN" sz="2400" i="1" dirty="0">
                <a:latin typeface="+mn-lt"/>
              </a:rPr>
              <a:t>The Wall Street Journal </a:t>
            </a:r>
            <a:r>
              <a:rPr lang="en-IN" sz="2400" dirty="0">
                <a:latin typeface="+mn-lt"/>
              </a:rPr>
              <a:t>lists DuMont’s stock at </a:t>
            </a:r>
            <a:r>
              <a:rPr lang="en-IN" sz="2400" b="1" dirty="0">
                <a:solidFill>
                  <a:srgbClr val="C00000"/>
                </a:solidFill>
                <a:latin typeface="+mn-lt"/>
              </a:rPr>
              <a:t>$10 per share</a:t>
            </a:r>
            <a:r>
              <a:rPr lang="en-IN" sz="2400" dirty="0">
                <a:latin typeface="+mn-lt"/>
              </a:rPr>
              <a:t>.</a:t>
            </a:r>
            <a:endParaRPr lang="en-US" sz="2400" dirty="0">
              <a:latin typeface="+mn-lt"/>
            </a:endParaRPr>
          </a:p>
        </p:txBody>
      </p:sp>
      <p:sp>
        <p:nvSpPr>
          <p:cNvPr id="3" name="TextBox 2"/>
          <p:cNvSpPr txBox="1"/>
          <p:nvPr/>
        </p:nvSpPr>
        <p:spPr>
          <a:xfrm>
            <a:off x="864913" y="5569803"/>
            <a:ext cx="7954554" cy="830997"/>
          </a:xfrm>
          <a:prstGeom prst="rect">
            <a:avLst/>
          </a:prstGeom>
          <a:noFill/>
        </p:spPr>
        <p:txBody>
          <a:bodyPr wrap="square" rtlCol="0">
            <a:spAutoFit/>
          </a:bodyPr>
          <a:lstStyle/>
          <a:p>
            <a:pPr marL="342900" indent="-342900">
              <a:buFont typeface="Arial"/>
              <a:buChar char="•"/>
            </a:pPr>
            <a:r>
              <a:rPr lang="en-US" sz="2400" dirty="0">
                <a:latin typeface="Calibri"/>
                <a:cs typeface="Calibri"/>
              </a:rPr>
              <a:t>The quoted market price for the shares issued might be the best evidence of fair value</a:t>
            </a:r>
          </a:p>
        </p:txBody>
      </p:sp>
      <p:sp>
        <p:nvSpPr>
          <p:cNvPr id="19" name="Slide Number Placeholder 5">
            <a:extLst>
              <a:ext uri="{FF2B5EF4-FFF2-40B4-BE49-F238E27FC236}">
                <a16:creationId xmlns:a16="http://schemas.microsoft.com/office/drawing/2014/main" id="{329C7733-D957-D646-8E0A-FFBEB7A5D83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31</a:t>
            </a:fld>
            <a:endParaRPr lang="en-US" dirty="0"/>
          </a:p>
        </p:txBody>
      </p:sp>
    </p:spTree>
    <p:extLst>
      <p:ext uri="{BB962C8B-B14F-4D97-AF65-F5344CB8AC3E}">
        <p14:creationId xmlns:p14="http://schemas.microsoft.com/office/powerpoint/2010/main" val="289221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fade">
                                      <p:cBhvr>
                                        <p:cTn id="11" dur="500"/>
                                        <p:tgtEl>
                                          <p:spTgt spid="2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0"/>
                                        </p:tgtEl>
                                        <p:attrNameLst>
                                          <p:attrName>style.visibility</p:attrName>
                                        </p:attrNameLst>
                                      </p:cBhvr>
                                      <p:to>
                                        <p:strVal val="visible"/>
                                      </p:to>
                                    </p:set>
                                    <p:animEffect transition="in" filter="fade">
                                      <p:cBhvr>
                                        <p:cTn id="14" dur="500"/>
                                        <p:tgtEl>
                                          <p:spTgt spid="30"/>
                                        </p:tgtEl>
                                      </p:cBhvr>
                                    </p:animEffect>
                                  </p:childTnLst>
                                </p:cTn>
                              </p:par>
                              <p:par>
                                <p:cTn id="15" presetID="10" presetClass="entr" presetSubtype="0" fill="hold" nodeType="with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500"/>
                                        <p:tgtEl>
                                          <p:spTgt spid="3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500"/>
                                        <p:tgtEl>
                                          <p:spTgt spid="3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500"/>
                                        <p:tgtEl>
                                          <p:spTgt spid="3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500"/>
                                        <p:tgtEl>
                                          <p:spTgt spid="3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500"/>
                                        <p:tgtEl>
                                          <p:spTgt spid="3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fade">
                                      <p:cBhvr>
                                        <p:cTn id="32" dur="500"/>
                                        <p:tgtEl>
                                          <p:spTgt spid="4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fade">
                                      <p:cBhvr>
                                        <p:cTn id="35" dur="500"/>
                                        <p:tgtEl>
                                          <p:spTgt spid="4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fade">
                                      <p:cBhvr>
                                        <p:cTn id="38" dur="500"/>
                                        <p:tgtEl>
                                          <p:spTgt spid="4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3"/>
                                        </p:tgtEl>
                                        <p:attrNameLst>
                                          <p:attrName>style.visibility</p:attrName>
                                        </p:attrNameLst>
                                      </p:cBhvr>
                                      <p:to>
                                        <p:strVal val="visible"/>
                                      </p:to>
                                    </p:set>
                                    <p:animEffect transition="in" filter="fade">
                                      <p:cBhvr>
                                        <p:cTn id="41" dur="500"/>
                                        <p:tgtEl>
                                          <p:spTgt spid="43"/>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fade">
                                      <p:cBhvr>
                                        <p:cTn id="44" dur="500"/>
                                        <p:tgtEl>
                                          <p:spTgt spid="44"/>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p:bldP spid="36" grpId="0"/>
      <p:bldP spid="37" grpId="0"/>
      <p:bldP spid="38" grpId="0"/>
      <p:bldP spid="39" grpId="0"/>
      <p:bldP spid="40" grpId="0"/>
      <p:bldP spid="41" grpId="0"/>
      <p:bldP spid="42" grpId="0"/>
      <p:bldP spid="43" grpId="0"/>
      <p:bldP spid="44" grpId="0"/>
      <p:bldP spid="2" grpId="0"/>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r>
              <a:rPr lang="en-IN" dirty="0">
                <a:ea typeface="Adobe Fan Heiti Std B"/>
                <a:cs typeface="Adobe Fan Heiti Std B"/>
              </a:rPr>
              <a:t>More Than One Security Issued for a Single Price</a:t>
            </a: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LO18-4</a:t>
            </a:r>
            <a:endParaRPr lang="en-US" sz="1500" dirty="0">
              <a:solidFill>
                <a:srgbClr val="0072A2"/>
              </a:solidFill>
              <a:latin typeface="+mj-lt"/>
              <a:ea typeface="Adobe Fan Heiti Std B" pitchFamily="34" charset="-128"/>
              <a:cs typeface="+mj-cs"/>
            </a:endParaRPr>
          </a:p>
        </p:txBody>
      </p:sp>
      <p:sp>
        <p:nvSpPr>
          <p:cNvPr id="8" name="Content Placeholder 1"/>
          <p:cNvSpPr>
            <a:spLocks noGrp="1"/>
          </p:cNvSpPr>
          <p:nvPr>
            <p:ph idx="1"/>
          </p:nvPr>
        </p:nvSpPr>
        <p:spPr>
          <a:xfrm>
            <a:off x="761999" y="1444626"/>
            <a:ext cx="8013600" cy="5162802"/>
          </a:xfrm>
        </p:spPr>
        <p:txBody>
          <a:bodyPr>
            <a:normAutofit/>
          </a:bodyPr>
          <a:lstStyle/>
          <a:p>
            <a:r>
              <a:rPr lang="en-US" dirty="0"/>
              <a:t>Cash received </a:t>
            </a:r>
            <a:r>
              <a:rPr lang="en-IN" dirty="0"/>
              <a:t>usually is the sum of the separate market values of the two securities</a:t>
            </a:r>
          </a:p>
          <a:p>
            <a:r>
              <a:rPr lang="en-IN" dirty="0"/>
              <a:t>If only one security’s value is known, the second security’s market value is inferred from the total selling price</a:t>
            </a:r>
          </a:p>
          <a:p>
            <a:pPr lvl="1"/>
            <a:r>
              <a:rPr lang="en-US" dirty="0"/>
              <a:t>The total selling price is allocated between the two securities, in proportion to their relative market values</a:t>
            </a:r>
            <a:br>
              <a:rPr lang="en-IN" dirty="0"/>
            </a:br>
            <a:endParaRPr lang="en-IN" dirty="0"/>
          </a:p>
        </p:txBody>
      </p:sp>
      <p:sp>
        <p:nvSpPr>
          <p:cNvPr id="5" name="Slide Number Placeholder 5">
            <a:extLst>
              <a:ext uri="{FF2B5EF4-FFF2-40B4-BE49-F238E27FC236}">
                <a16:creationId xmlns:a16="http://schemas.microsoft.com/office/drawing/2014/main" id="{196EF132-EDB8-A94E-B544-587FD5FB36A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32</a:t>
            </a:fld>
            <a:endParaRPr lang="en-US" dirty="0"/>
          </a:p>
        </p:txBody>
      </p:sp>
    </p:spTree>
    <p:extLst>
      <p:ext uri="{BB962C8B-B14F-4D97-AF65-F5344CB8AC3E}">
        <p14:creationId xmlns:p14="http://schemas.microsoft.com/office/powerpoint/2010/main" val="663988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500"/>
                                        <p:tgtEl>
                                          <p:spTgt spid="8">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r>
              <a:rPr lang="en-IN" dirty="0">
                <a:ea typeface="Adobe Fan Heiti Std B"/>
                <a:cs typeface="Adobe Fan Heiti Std B"/>
              </a:rPr>
              <a:t>More Than One Security Sold for a Single Price (continued)</a:t>
            </a: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LO18-4</a:t>
            </a:r>
            <a:endParaRPr lang="en-US" sz="1500" dirty="0">
              <a:solidFill>
                <a:srgbClr val="0072A2"/>
              </a:solidFill>
              <a:latin typeface="+mj-lt"/>
              <a:ea typeface="Adobe Fan Heiti Std B" pitchFamily="34" charset="-128"/>
              <a:cs typeface="+mj-cs"/>
            </a:endParaRPr>
          </a:p>
        </p:txBody>
      </p:sp>
      <p:sp>
        <p:nvSpPr>
          <p:cNvPr id="8" name="Content Placeholder 1"/>
          <p:cNvSpPr>
            <a:spLocks noGrp="1"/>
          </p:cNvSpPr>
          <p:nvPr>
            <p:ph idx="1"/>
          </p:nvPr>
        </p:nvSpPr>
        <p:spPr>
          <a:xfrm>
            <a:off x="761999" y="1444626"/>
            <a:ext cx="8013600" cy="5162802"/>
          </a:xfrm>
        </p:spPr>
        <p:txBody>
          <a:bodyPr>
            <a:normAutofit/>
          </a:bodyPr>
          <a:lstStyle/>
          <a:p>
            <a:pPr marL="0" indent="0">
              <a:buNone/>
            </a:pPr>
            <a:br>
              <a:rPr lang="en-IN" dirty="0"/>
            </a:br>
            <a:endParaRPr lang="en-IN" dirty="0"/>
          </a:p>
          <a:p>
            <a:endParaRPr lang="en-IN" sz="2400" dirty="0"/>
          </a:p>
          <a:p>
            <a:endParaRPr lang="en-IN" sz="2400" dirty="0"/>
          </a:p>
          <a:p>
            <a:endParaRPr lang="en-IN" sz="2400" dirty="0"/>
          </a:p>
          <a:p>
            <a:pPr marL="0" indent="0">
              <a:buNone/>
            </a:pPr>
            <a:endParaRPr lang="en-IN" dirty="0"/>
          </a:p>
          <a:p>
            <a:endParaRPr lang="en-IN" dirty="0"/>
          </a:p>
          <a:p>
            <a:endParaRPr lang="en-IN" dirty="0"/>
          </a:p>
          <a:p>
            <a:endParaRPr lang="en-IN" dirty="0"/>
          </a:p>
          <a:p>
            <a:endParaRPr lang="en-US" dirty="0"/>
          </a:p>
          <a:p>
            <a:endParaRPr lang="en-IN" dirty="0">
              <a:solidFill>
                <a:srgbClr val="622380"/>
              </a:solidFill>
            </a:endParaRPr>
          </a:p>
          <a:p>
            <a:endParaRPr lang="en-IN" b="1" dirty="0">
              <a:solidFill>
                <a:srgbClr val="622380"/>
              </a:solidFill>
            </a:endParaRPr>
          </a:p>
          <a:p>
            <a:endParaRPr lang="en-IN" b="1" dirty="0">
              <a:solidFill>
                <a:srgbClr val="622380"/>
              </a:solidFill>
            </a:endParaRPr>
          </a:p>
          <a:p>
            <a:endParaRPr lang="en-IN" b="1" dirty="0">
              <a:solidFill>
                <a:srgbClr val="622380"/>
              </a:solidFill>
            </a:endParaRPr>
          </a:p>
          <a:p>
            <a:endParaRPr lang="en-IN" b="1" dirty="0">
              <a:solidFill>
                <a:srgbClr val="622380"/>
              </a:solidFill>
            </a:endParaRPr>
          </a:p>
          <a:p>
            <a:endParaRPr lang="en-IN" dirty="0"/>
          </a:p>
          <a:p>
            <a:endParaRPr lang="en-IN" dirty="0"/>
          </a:p>
          <a:p>
            <a:endParaRPr lang="en-IN" dirty="0"/>
          </a:p>
          <a:p>
            <a:endParaRPr lang="en-IN" dirty="0"/>
          </a:p>
          <a:p>
            <a:endParaRPr lang="en-IN" b="1" dirty="0"/>
          </a:p>
          <a:p>
            <a:endParaRPr lang="en-IN" dirty="0"/>
          </a:p>
        </p:txBody>
      </p:sp>
      <p:sp>
        <p:nvSpPr>
          <p:cNvPr id="6" name="TextBox 5"/>
          <p:cNvSpPr txBox="1"/>
          <p:nvPr/>
        </p:nvSpPr>
        <p:spPr>
          <a:xfrm>
            <a:off x="644093" y="1219200"/>
            <a:ext cx="8408586" cy="1569660"/>
          </a:xfrm>
          <a:prstGeom prst="rect">
            <a:avLst/>
          </a:prstGeom>
          <a:noFill/>
        </p:spPr>
        <p:txBody>
          <a:bodyPr wrap="square" rtlCol="0">
            <a:spAutoFit/>
          </a:bodyPr>
          <a:lstStyle/>
          <a:p>
            <a:r>
              <a:rPr lang="en-IN" sz="2400" dirty="0">
                <a:latin typeface="+mn-lt"/>
              </a:rPr>
              <a:t>AP&amp;P issues 4 million of its common shares, $1 par per share, and 2 million of its preferred shares, $5 par, for $100 million. Today’s issue of </a:t>
            </a:r>
            <a:r>
              <a:rPr lang="en-IN" sz="2400" i="1" dirty="0">
                <a:latin typeface="+mn-lt"/>
              </a:rPr>
              <a:t>The Wall Street Journal </a:t>
            </a:r>
            <a:r>
              <a:rPr lang="en-IN" sz="2400" dirty="0">
                <a:latin typeface="+mn-lt"/>
              </a:rPr>
              <a:t>lists AP&amp;P’s </a:t>
            </a:r>
            <a:r>
              <a:rPr lang="en-IN" sz="2400" b="1" dirty="0">
                <a:solidFill>
                  <a:srgbClr val="C00000"/>
                </a:solidFill>
                <a:latin typeface="+mn-lt"/>
              </a:rPr>
              <a:t>common at $10 per share</a:t>
            </a:r>
            <a:r>
              <a:rPr lang="en-IN" sz="2400" dirty="0">
                <a:latin typeface="+mn-lt"/>
              </a:rPr>
              <a:t>. There is no established market for the preferred shares.</a:t>
            </a:r>
            <a:endParaRPr lang="en-US" sz="2400" dirty="0">
              <a:solidFill>
                <a:srgbClr val="D60093"/>
              </a:solidFill>
              <a:latin typeface="+mn-lt"/>
            </a:endParaRPr>
          </a:p>
        </p:txBody>
      </p:sp>
      <p:sp>
        <p:nvSpPr>
          <p:cNvPr id="7" name="Rectangle 6"/>
          <p:cNvSpPr/>
          <p:nvPr/>
        </p:nvSpPr>
        <p:spPr>
          <a:xfrm>
            <a:off x="876301" y="2958654"/>
            <a:ext cx="7921625" cy="2883063"/>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2400" dirty="0"/>
          </a:p>
        </p:txBody>
      </p:sp>
      <p:sp>
        <p:nvSpPr>
          <p:cNvPr id="9" name="TextBox 8"/>
          <p:cNvSpPr txBox="1">
            <a:spLocks noChangeArrowheads="1"/>
          </p:cNvSpPr>
          <p:nvPr/>
        </p:nvSpPr>
        <p:spPr bwMode="auto">
          <a:xfrm>
            <a:off x="876300" y="3319057"/>
            <a:ext cx="4686300" cy="461665"/>
          </a:xfrm>
          <a:prstGeom prst="rect">
            <a:avLst/>
          </a:prstGeom>
          <a:noFill/>
          <a:ln w="9525">
            <a:noFill/>
            <a:miter lim="800000"/>
            <a:headEnd/>
            <a:tailEnd/>
          </a:ln>
        </p:spPr>
        <p:txBody>
          <a:bodyPr>
            <a:spAutoFit/>
          </a:bodyPr>
          <a:lstStyle/>
          <a:p>
            <a:pPr algn="ctr"/>
            <a:r>
              <a:rPr lang="en-US" sz="2400" b="1" dirty="0">
                <a:latin typeface="Calibri" pitchFamily="34" charset="0"/>
              </a:rPr>
              <a:t>Journal Entry</a:t>
            </a:r>
            <a:endParaRPr lang="en-IN" sz="2400" b="1" baseline="30000" dirty="0">
              <a:latin typeface="Calibri" pitchFamily="34" charset="0"/>
            </a:endParaRPr>
          </a:p>
        </p:txBody>
      </p:sp>
      <p:cxnSp>
        <p:nvCxnSpPr>
          <p:cNvPr id="10" name="Straight Connector 9"/>
          <p:cNvCxnSpPr/>
          <p:nvPr/>
        </p:nvCxnSpPr>
        <p:spPr>
          <a:xfrm>
            <a:off x="876302" y="3747603"/>
            <a:ext cx="79216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a:spLocks noChangeArrowheads="1"/>
          </p:cNvSpPr>
          <p:nvPr/>
        </p:nvSpPr>
        <p:spPr bwMode="auto">
          <a:xfrm>
            <a:off x="876036" y="3764933"/>
            <a:ext cx="5668328" cy="404812"/>
          </a:xfrm>
          <a:prstGeom prst="rect">
            <a:avLst/>
          </a:prstGeom>
          <a:noFill/>
          <a:ln w="9525">
            <a:noFill/>
            <a:miter lim="800000"/>
            <a:headEnd/>
            <a:tailEnd/>
          </a:ln>
        </p:spPr>
        <p:txBody>
          <a:bodyPr/>
          <a:lstStyle/>
          <a:p>
            <a:r>
              <a:rPr lang="en-IN" sz="2400" dirty="0">
                <a:latin typeface="Calibri" pitchFamily="34" charset="0"/>
              </a:rPr>
              <a:t>Cash </a:t>
            </a:r>
          </a:p>
        </p:txBody>
      </p:sp>
      <p:sp>
        <p:nvSpPr>
          <p:cNvPr id="12" name="TextBox 11"/>
          <p:cNvSpPr txBox="1">
            <a:spLocks noChangeArrowheads="1"/>
          </p:cNvSpPr>
          <p:nvPr/>
        </p:nvSpPr>
        <p:spPr bwMode="auto">
          <a:xfrm>
            <a:off x="312226" y="4141890"/>
            <a:ext cx="6317174" cy="404813"/>
          </a:xfrm>
          <a:prstGeom prst="rect">
            <a:avLst/>
          </a:prstGeom>
          <a:noFill/>
          <a:ln w="9525">
            <a:noFill/>
            <a:miter lim="800000"/>
            <a:headEnd/>
            <a:tailEnd/>
          </a:ln>
        </p:spPr>
        <p:txBody>
          <a:bodyPr/>
          <a:lstStyle/>
          <a:p>
            <a:r>
              <a:rPr lang="en-IN" sz="2400" dirty="0">
                <a:latin typeface="Calibri" pitchFamily="34" charset="0"/>
              </a:rPr>
              <a:t>	Common stock (4 million shares x $1 par)</a:t>
            </a:r>
          </a:p>
        </p:txBody>
      </p:sp>
      <p:sp>
        <p:nvSpPr>
          <p:cNvPr id="13" name="TextBox 12"/>
          <p:cNvSpPr txBox="1">
            <a:spLocks noChangeArrowheads="1"/>
          </p:cNvSpPr>
          <p:nvPr/>
        </p:nvSpPr>
        <p:spPr bwMode="auto">
          <a:xfrm>
            <a:off x="6238047" y="3764933"/>
            <a:ext cx="1174822" cy="404812"/>
          </a:xfrm>
          <a:prstGeom prst="rect">
            <a:avLst/>
          </a:prstGeom>
          <a:noFill/>
          <a:ln w="9525">
            <a:noFill/>
            <a:miter lim="800000"/>
            <a:headEnd/>
            <a:tailEnd/>
          </a:ln>
        </p:spPr>
        <p:txBody>
          <a:bodyPr/>
          <a:lstStyle/>
          <a:p>
            <a:pPr algn="ctr"/>
            <a:r>
              <a:rPr lang="en-IN" sz="2400" dirty="0">
                <a:latin typeface="Calibri" pitchFamily="34" charset="0"/>
              </a:rPr>
              <a:t>100</a:t>
            </a:r>
          </a:p>
        </p:txBody>
      </p:sp>
      <p:sp>
        <p:nvSpPr>
          <p:cNvPr id="14" name="TextBox 13"/>
          <p:cNvSpPr txBox="1">
            <a:spLocks noChangeArrowheads="1"/>
          </p:cNvSpPr>
          <p:nvPr/>
        </p:nvSpPr>
        <p:spPr bwMode="auto">
          <a:xfrm>
            <a:off x="7763954" y="4128924"/>
            <a:ext cx="1068020" cy="404813"/>
          </a:xfrm>
          <a:prstGeom prst="rect">
            <a:avLst/>
          </a:prstGeom>
          <a:noFill/>
          <a:ln w="9525">
            <a:noFill/>
            <a:miter lim="800000"/>
            <a:headEnd/>
            <a:tailEnd/>
          </a:ln>
        </p:spPr>
        <p:txBody>
          <a:bodyPr/>
          <a:lstStyle/>
          <a:p>
            <a:pPr algn="ctr"/>
            <a:r>
              <a:rPr lang="en-IN" sz="2400" b="1" dirty="0">
                <a:solidFill>
                  <a:srgbClr val="C00000"/>
                </a:solidFill>
                <a:latin typeface="Calibri" pitchFamily="34" charset="0"/>
              </a:rPr>
              <a:t>4</a:t>
            </a:r>
          </a:p>
        </p:txBody>
      </p:sp>
      <p:sp>
        <p:nvSpPr>
          <p:cNvPr id="15" name="TextBox 14"/>
          <p:cNvSpPr txBox="1">
            <a:spLocks noChangeArrowheads="1"/>
          </p:cNvSpPr>
          <p:nvPr/>
        </p:nvSpPr>
        <p:spPr bwMode="auto">
          <a:xfrm>
            <a:off x="7530417" y="3312705"/>
            <a:ext cx="1289050"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16" name="TextBox 15"/>
          <p:cNvSpPr txBox="1">
            <a:spLocks noChangeArrowheads="1"/>
          </p:cNvSpPr>
          <p:nvPr/>
        </p:nvSpPr>
        <p:spPr bwMode="auto">
          <a:xfrm>
            <a:off x="6173104" y="3312705"/>
            <a:ext cx="1289050" cy="461665"/>
          </a:xfrm>
          <a:prstGeom prst="rect">
            <a:avLst/>
          </a:prstGeom>
          <a:noFill/>
          <a:ln w="9525">
            <a:noFill/>
            <a:miter lim="800000"/>
            <a:headEnd/>
            <a:tailEnd/>
          </a:ln>
        </p:spPr>
        <p:txBody>
          <a:bodyPr>
            <a:spAutoFit/>
          </a:bodyPr>
          <a:lstStyle/>
          <a:p>
            <a:pPr algn="ctr"/>
            <a:r>
              <a:rPr lang="en-US" sz="2400" b="1" dirty="0">
                <a:latin typeface="Calibri" pitchFamily="34" charset="0"/>
              </a:rPr>
              <a:t>Debit</a:t>
            </a:r>
            <a:endParaRPr lang="en-IN" sz="2400" b="1" baseline="30000" dirty="0">
              <a:latin typeface="Calibri" pitchFamily="34" charset="0"/>
            </a:endParaRPr>
          </a:p>
        </p:txBody>
      </p:sp>
      <p:sp>
        <p:nvSpPr>
          <p:cNvPr id="17" name="TextBox 16"/>
          <p:cNvSpPr txBox="1"/>
          <p:nvPr/>
        </p:nvSpPr>
        <p:spPr>
          <a:xfrm>
            <a:off x="6400800" y="2958654"/>
            <a:ext cx="2301693" cy="369332"/>
          </a:xfrm>
          <a:prstGeom prst="rect">
            <a:avLst/>
          </a:prstGeom>
          <a:noFill/>
        </p:spPr>
        <p:txBody>
          <a:bodyPr wrap="square" rtlCol="0">
            <a:spAutoFit/>
          </a:bodyPr>
          <a:lstStyle/>
          <a:p>
            <a:pPr algn="ctr"/>
            <a:r>
              <a:rPr lang="en-US" dirty="0">
                <a:latin typeface="+mn-lt"/>
              </a:rPr>
              <a:t>($ in millions)</a:t>
            </a:r>
          </a:p>
        </p:txBody>
      </p:sp>
      <p:sp>
        <p:nvSpPr>
          <p:cNvPr id="18" name="TextBox 17"/>
          <p:cNvSpPr txBox="1">
            <a:spLocks noChangeArrowheads="1"/>
          </p:cNvSpPr>
          <p:nvPr/>
        </p:nvSpPr>
        <p:spPr bwMode="auto">
          <a:xfrm>
            <a:off x="294323" y="4501879"/>
            <a:ext cx="6074772" cy="404813"/>
          </a:xfrm>
          <a:prstGeom prst="rect">
            <a:avLst/>
          </a:prstGeom>
          <a:noFill/>
          <a:ln w="9525">
            <a:noFill/>
            <a:miter lim="800000"/>
            <a:headEnd/>
            <a:tailEnd/>
          </a:ln>
        </p:spPr>
        <p:txBody>
          <a:bodyPr/>
          <a:lstStyle/>
          <a:p>
            <a:r>
              <a:rPr lang="en-IN" sz="2400" dirty="0">
                <a:latin typeface="Calibri" pitchFamily="34" charset="0"/>
              </a:rPr>
              <a:t>	Paid-in capital—excess of par, common</a:t>
            </a:r>
          </a:p>
        </p:txBody>
      </p:sp>
      <p:sp>
        <p:nvSpPr>
          <p:cNvPr id="19" name="TextBox 18"/>
          <p:cNvSpPr txBox="1">
            <a:spLocks noChangeArrowheads="1"/>
          </p:cNvSpPr>
          <p:nvPr/>
        </p:nvSpPr>
        <p:spPr bwMode="auto">
          <a:xfrm>
            <a:off x="7627396" y="4501879"/>
            <a:ext cx="1174822" cy="404812"/>
          </a:xfrm>
          <a:prstGeom prst="rect">
            <a:avLst/>
          </a:prstGeom>
          <a:noFill/>
          <a:ln w="9525">
            <a:noFill/>
            <a:miter lim="800000"/>
            <a:headEnd/>
            <a:tailEnd/>
          </a:ln>
        </p:spPr>
        <p:txBody>
          <a:bodyPr/>
          <a:lstStyle/>
          <a:p>
            <a:pPr algn="ctr"/>
            <a:r>
              <a:rPr lang="en-IN" sz="2400" b="1" dirty="0">
                <a:solidFill>
                  <a:srgbClr val="D60093"/>
                </a:solidFill>
                <a:latin typeface="Calibri" pitchFamily="34" charset="0"/>
              </a:rPr>
              <a:t>36</a:t>
            </a:r>
          </a:p>
        </p:txBody>
      </p:sp>
      <p:sp>
        <p:nvSpPr>
          <p:cNvPr id="20" name="TextBox 19"/>
          <p:cNvSpPr txBox="1">
            <a:spLocks noChangeArrowheads="1"/>
          </p:cNvSpPr>
          <p:nvPr/>
        </p:nvSpPr>
        <p:spPr bwMode="auto">
          <a:xfrm>
            <a:off x="314775" y="4874834"/>
            <a:ext cx="7052315" cy="404813"/>
          </a:xfrm>
          <a:prstGeom prst="rect">
            <a:avLst/>
          </a:prstGeom>
          <a:noFill/>
          <a:ln w="9525">
            <a:noFill/>
            <a:miter lim="800000"/>
            <a:headEnd/>
            <a:tailEnd/>
          </a:ln>
        </p:spPr>
        <p:txBody>
          <a:bodyPr/>
          <a:lstStyle/>
          <a:p>
            <a:r>
              <a:rPr lang="en-IN" sz="2400" dirty="0">
                <a:latin typeface="Calibri" pitchFamily="34" charset="0"/>
              </a:rPr>
              <a:t>	Preferred stock (2 million shares x $5 par)</a:t>
            </a:r>
          </a:p>
        </p:txBody>
      </p:sp>
      <p:sp>
        <p:nvSpPr>
          <p:cNvPr id="22" name="TextBox 21"/>
          <p:cNvSpPr txBox="1">
            <a:spLocks noChangeArrowheads="1"/>
          </p:cNvSpPr>
          <p:nvPr/>
        </p:nvSpPr>
        <p:spPr bwMode="auto">
          <a:xfrm>
            <a:off x="321575" y="5285376"/>
            <a:ext cx="6074772" cy="404813"/>
          </a:xfrm>
          <a:prstGeom prst="rect">
            <a:avLst/>
          </a:prstGeom>
          <a:noFill/>
          <a:ln w="9525">
            <a:noFill/>
            <a:miter lim="800000"/>
            <a:headEnd/>
            <a:tailEnd/>
          </a:ln>
        </p:spPr>
        <p:txBody>
          <a:bodyPr/>
          <a:lstStyle/>
          <a:p>
            <a:r>
              <a:rPr lang="en-IN" sz="2400" dirty="0">
                <a:latin typeface="Calibri" pitchFamily="34" charset="0"/>
              </a:rPr>
              <a:t>	Paid-in capital—excess of par, preferred</a:t>
            </a:r>
          </a:p>
        </p:txBody>
      </p:sp>
      <p:sp>
        <p:nvSpPr>
          <p:cNvPr id="21" name="TextBox 20"/>
          <p:cNvSpPr txBox="1">
            <a:spLocks noChangeArrowheads="1"/>
          </p:cNvSpPr>
          <p:nvPr/>
        </p:nvSpPr>
        <p:spPr bwMode="auto">
          <a:xfrm>
            <a:off x="7632175" y="4874834"/>
            <a:ext cx="1174822" cy="404812"/>
          </a:xfrm>
          <a:prstGeom prst="rect">
            <a:avLst/>
          </a:prstGeom>
          <a:noFill/>
          <a:ln w="9525">
            <a:noFill/>
            <a:miter lim="800000"/>
            <a:headEnd/>
            <a:tailEnd/>
          </a:ln>
        </p:spPr>
        <p:txBody>
          <a:bodyPr/>
          <a:lstStyle/>
          <a:p>
            <a:pPr algn="ctr"/>
            <a:r>
              <a:rPr lang="en-IN" sz="2400" dirty="0">
                <a:latin typeface="Calibri" pitchFamily="34" charset="0"/>
              </a:rPr>
              <a:t>10</a:t>
            </a:r>
          </a:p>
        </p:txBody>
      </p:sp>
      <p:sp>
        <p:nvSpPr>
          <p:cNvPr id="23" name="TextBox 22"/>
          <p:cNvSpPr txBox="1">
            <a:spLocks noChangeArrowheads="1"/>
          </p:cNvSpPr>
          <p:nvPr/>
        </p:nvSpPr>
        <p:spPr bwMode="auto">
          <a:xfrm>
            <a:off x="7644645" y="5204352"/>
            <a:ext cx="1174822" cy="404812"/>
          </a:xfrm>
          <a:prstGeom prst="rect">
            <a:avLst/>
          </a:prstGeom>
          <a:noFill/>
          <a:ln w="9525">
            <a:noFill/>
            <a:miter lim="800000"/>
            <a:headEnd/>
            <a:tailEnd/>
          </a:ln>
        </p:spPr>
        <p:txBody>
          <a:bodyPr/>
          <a:lstStyle/>
          <a:p>
            <a:pPr algn="ctr"/>
            <a:r>
              <a:rPr lang="en-IN" sz="2400" dirty="0">
                <a:latin typeface="Calibri" pitchFamily="34" charset="0"/>
              </a:rPr>
              <a:t>50</a:t>
            </a:r>
          </a:p>
        </p:txBody>
      </p:sp>
      <p:sp>
        <p:nvSpPr>
          <p:cNvPr id="2" name="TextBox 1"/>
          <p:cNvSpPr txBox="1"/>
          <p:nvPr/>
        </p:nvSpPr>
        <p:spPr>
          <a:xfrm>
            <a:off x="1226822" y="2966854"/>
            <a:ext cx="4450080" cy="400110"/>
          </a:xfrm>
          <a:prstGeom prst="rect">
            <a:avLst/>
          </a:prstGeom>
          <a:solidFill>
            <a:schemeClr val="accent2">
              <a:lumMod val="20000"/>
              <a:lumOff val="80000"/>
            </a:schemeClr>
          </a:solidFill>
          <a:ln>
            <a:solidFill>
              <a:srgbClr val="C00000"/>
            </a:solidFill>
          </a:ln>
        </p:spPr>
        <p:txBody>
          <a:bodyPr wrap="square" rtlCol="0">
            <a:spAutoFit/>
          </a:bodyPr>
          <a:lstStyle/>
          <a:p>
            <a:r>
              <a:rPr lang="en-US" sz="2000" dirty="0">
                <a:latin typeface="+mn-lt"/>
              </a:rPr>
              <a:t>4 million shares @ $10 / sh. = </a:t>
            </a:r>
            <a:r>
              <a:rPr lang="en-US" sz="2000" b="1" dirty="0">
                <a:solidFill>
                  <a:srgbClr val="C00000"/>
                </a:solidFill>
                <a:latin typeface="+mn-lt"/>
              </a:rPr>
              <a:t>$40 million</a:t>
            </a:r>
          </a:p>
        </p:txBody>
      </p:sp>
      <p:sp>
        <p:nvSpPr>
          <p:cNvPr id="3" name="Left Brace 2"/>
          <p:cNvSpPr/>
          <p:nvPr/>
        </p:nvSpPr>
        <p:spPr>
          <a:xfrm>
            <a:off x="7763954" y="4331330"/>
            <a:ext cx="160846" cy="543504"/>
          </a:xfrm>
          <a:prstGeom prst="leftBrace">
            <a:avLst/>
          </a:prstGeom>
          <a:noFill/>
          <a:ln w="31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24" name="Straight Arrow Connector 23"/>
          <p:cNvCxnSpPr>
            <a:stCxn id="2" idx="3"/>
          </p:cNvCxnSpPr>
          <p:nvPr/>
        </p:nvCxnSpPr>
        <p:spPr>
          <a:xfrm>
            <a:off x="5676902" y="3166909"/>
            <a:ext cx="1950494" cy="1417069"/>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226822" y="6035948"/>
            <a:ext cx="4450080" cy="400110"/>
          </a:xfrm>
          <a:prstGeom prst="rect">
            <a:avLst/>
          </a:prstGeom>
          <a:solidFill>
            <a:schemeClr val="accent2">
              <a:lumMod val="20000"/>
              <a:lumOff val="80000"/>
            </a:schemeClr>
          </a:solidFill>
          <a:ln>
            <a:solidFill>
              <a:srgbClr val="C00000"/>
            </a:solidFill>
          </a:ln>
        </p:spPr>
        <p:txBody>
          <a:bodyPr wrap="square" rtlCol="0">
            <a:spAutoFit/>
          </a:bodyPr>
          <a:lstStyle/>
          <a:p>
            <a:r>
              <a:rPr lang="en-US" sz="2000" dirty="0">
                <a:latin typeface="+mn-lt"/>
              </a:rPr>
              <a:t>$100 million − </a:t>
            </a:r>
            <a:r>
              <a:rPr lang="en-US" sz="2000" b="1" dirty="0">
                <a:solidFill>
                  <a:srgbClr val="C00000"/>
                </a:solidFill>
                <a:latin typeface="+mn-lt"/>
              </a:rPr>
              <a:t>$40 million = $60 million</a:t>
            </a:r>
          </a:p>
        </p:txBody>
      </p:sp>
      <p:sp>
        <p:nvSpPr>
          <p:cNvPr id="29" name="Left Brace 28"/>
          <p:cNvSpPr/>
          <p:nvPr/>
        </p:nvSpPr>
        <p:spPr>
          <a:xfrm>
            <a:off x="7622617" y="5003595"/>
            <a:ext cx="302183" cy="550083"/>
          </a:xfrm>
          <a:prstGeom prst="leftBrace">
            <a:avLst>
              <a:gd name="adj1" fmla="val 8333"/>
              <a:gd name="adj2" fmla="val 49508"/>
            </a:avLst>
          </a:prstGeom>
          <a:noFill/>
          <a:ln w="31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30" name="Straight Arrow Connector 29"/>
          <p:cNvCxnSpPr>
            <a:stCxn id="25" idx="3"/>
          </p:cNvCxnSpPr>
          <p:nvPr/>
        </p:nvCxnSpPr>
        <p:spPr>
          <a:xfrm flipV="1">
            <a:off x="5676902" y="5266681"/>
            <a:ext cx="1853515" cy="969322"/>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8" name="Slide Number Placeholder 5">
            <a:extLst>
              <a:ext uri="{FF2B5EF4-FFF2-40B4-BE49-F238E27FC236}">
                <a16:creationId xmlns:a16="http://schemas.microsoft.com/office/drawing/2014/main" id="{6005AEA4-28FB-654C-8C7C-DE39D78C2D46}"/>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33</a:t>
            </a:fld>
            <a:endParaRPr lang="en-US" dirty="0"/>
          </a:p>
        </p:txBody>
      </p:sp>
    </p:spTree>
    <p:extLst>
      <p:ext uri="{BB962C8B-B14F-4D97-AF65-F5344CB8AC3E}">
        <p14:creationId xmlns:p14="http://schemas.microsoft.com/office/powerpoint/2010/main" val="388836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par>
                                <p:cTn id="15" presetID="10"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500"/>
                                        <p:tgtEl>
                                          <p:spTgt spid="16"/>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500"/>
                                        <p:tgtEl>
                                          <p:spTgt spid="2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500"/>
                                        <p:tgtEl>
                                          <p:spTgt spid="14"/>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500"/>
                                        <p:tgtEl>
                                          <p:spTgt spid="1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par>
                                <p:cTn id="53" presetID="1" presetClass="entr" presetSubtype="0" fill="hold" nodeType="with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500"/>
                                        <p:tgtEl>
                                          <p:spTgt spid="21"/>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fade">
                                      <p:cBhvr>
                                        <p:cTn id="66" dur="500"/>
                                        <p:tgtEl>
                                          <p:spTgt spid="23"/>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childTnLst>
                                </p:cTn>
                              </p:par>
                            </p:childTnLst>
                          </p:cTn>
                        </p:par>
                        <p:par>
                          <p:cTn id="71" fill="hold">
                            <p:stCondLst>
                              <p:cond delay="0"/>
                            </p:stCondLst>
                            <p:childTnLst>
                              <p:par>
                                <p:cTn id="72" presetID="1" presetClass="entr" presetSubtype="0" fill="hold" nodeType="afterEffect">
                                  <p:stCondLst>
                                    <p:cond delay="0"/>
                                  </p:stCondLst>
                                  <p:childTnLst>
                                    <p:set>
                                      <p:cBhvr>
                                        <p:cTn id="73" dur="1" fill="hold">
                                          <p:stCondLst>
                                            <p:cond delay="0"/>
                                          </p:stCondLst>
                                        </p:cTn>
                                        <p:tgtEl>
                                          <p:spTgt spid="30"/>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9" grpId="0"/>
      <p:bldP spid="11" grpId="0"/>
      <p:bldP spid="12" grpId="0"/>
      <p:bldP spid="13" grpId="0"/>
      <p:bldP spid="14" grpId="0"/>
      <p:bldP spid="15" grpId="0"/>
      <p:bldP spid="16" grpId="0"/>
      <p:bldP spid="17" grpId="0"/>
      <p:bldP spid="18" grpId="0"/>
      <p:bldP spid="19" grpId="0"/>
      <p:bldP spid="20" grpId="0"/>
      <p:bldP spid="22" grpId="0"/>
      <p:bldP spid="21" grpId="0"/>
      <p:bldP spid="23" grpId="0"/>
      <p:bldP spid="2" grpId="0" animBg="1"/>
      <p:bldP spid="3" grpId="0" animBg="1"/>
      <p:bldP spid="25" grpId="0" animBg="1"/>
      <p:bldP spid="2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r>
              <a:rPr lang="en-IN" dirty="0">
                <a:ea typeface="Adobe Fan Heiti Std B"/>
                <a:cs typeface="Adobe Fan Heiti Std B"/>
              </a:rPr>
              <a:t>Share Issue Costs</a:t>
            </a: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LO18-4</a:t>
            </a:r>
            <a:endParaRPr lang="en-US" sz="1500" dirty="0">
              <a:solidFill>
                <a:srgbClr val="0072A2"/>
              </a:solidFill>
              <a:latin typeface="+mj-lt"/>
              <a:ea typeface="Adobe Fan Heiti Std B" pitchFamily="34" charset="-128"/>
              <a:cs typeface="+mj-cs"/>
            </a:endParaRPr>
          </a:p>
        </p:txBody>
      </p:sp>
      <p:sp>
        <p:nvSpPr>
          <p:cNvPr id="2" name="Content Placeholder 1"/>
          <p:cNvSpPr>
            <a:spLocks noGrp="1"/>
          </p:cNvSpPr>
          <p:nvPr>
            <p:ph idx="1"/>
          </p:nvPr>
        </p:nvSpPr>
        <p:spPr>
          <a:xfrm>
            <a:off x="669353" y="914400"/>
            <a:ext cx="8382000" cy="5588001"/>
          </a:xfrm>
        </p:spPr>
        <p:txBody>
          <a:bodyPr>
            <a:normAutofit/>
          </a:bodyPr>
          <a:lstStyle/>
          <a:p>
            <a:pPr marL="0" indent="0">
              <a:buNone/>
            </a:pPr>
            <a:r>
              <a:rPr lang="en-US" sz="2400" dirty="0"/>
              <a:t>In 2018, </a:t>
            </a:r>
            <a:r>
              <a:rPr lang="en-US" sz="2400" b="1" dirty="0"/>
              <a:t>AveXis, Inc.</a:t>
            </a:r>
            <a:r>
              <a:rPr lang="en-US" sz="2400" dirty="0"/>
              <a:t>, sold 4,509,840 shares of its $0.0001 par common stock at $102 per share. the company received net proceeds from the public offering of $431,857,000, after deducting underwriting discounts and commissions and other offering expenses. AveXis’s entry to record the sale was as follows:</a:t>
            </a:r>
          </a:p>
        </p:txBody>
      </p:sp>
      <p:sp>
        <p:nvSpPr>
          <p:cNvPr id="24" name="Rectangle 23"/>
          <p:cNvSpPr/>
          <p:nvPr/>
        </p:nvSpPr>
        <p:spPr>
          <a:xfrm>
            <a:off x="840164" y="2826617"/>
            <a:ext cx="7921625" cy="2074155"/>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2400" dirty="0"/>
          </a:p>
        </p:txBody>
      </p:sp>
      <p:sp>
        <p:nvSpPr>
          <p:cNvPr id="25" name="TextBox 24"/>
          <p:cNvSpPr txBox="1">
            <a:spLocks noChangeArrowheads="1"/>
          </p:cNvSpPr>
          <p:nvPr/>
        </p:nvSpPr>
        <p:spPr bwMode="auto">
          <a:xfrm>
            <a:off x="840163" y="3183420"/>
            <a:ext cx="4686300" cy="461665"/>
          </a:xfrm>
          <a:prstGeom prst="rect">
            <a:avLst/>
          </a:prstGeom>
          <a:noFill/>
          <a:ln w="9525">
            <a:noFill/>
            <a:miter lim="800000"/>
            <a:headEnd/>
            <a:tailEnd/>
          </a:ln>
        </p:spPr>
        <p:txBody>
          <a:bodyPr>
            <a:spAutoFit/>
          </a:bodyPr>
          <a:lstStyle/>
          <a:p>
            <a:pPr algn="ctr"/>
            <a:r>
              <a:rPr lang="en-US" sz="2400" b="1" dirty="0">
                <a:latin typeface="Calibri" pitchFamily="34" charset="0"/>
              </a:rPr>
              <a:t>Journal Entry</a:t>
            </a:r>
            <a:endParaRPr lang="en-IN" sz="2400" b="1" baseline="30000" dirty="0">
              <a:latin typeface="Calibri" pitchFamily="34" charset="0"/>
            </a:endParaRPr>
          </a:p>
        </p:txBody>
      </p:sp>
      <p:cxnSp>
        <p:nvCxnSpPr>
          <p:cNvPr id="26" name="Straight Connector 25"/>
          <p:cNvCxnSpPr/>
          <p:nvPr/>
        </p:nvCxnSpPr>
        <p:spPr>
          <a:xfrm>
            <a:off x="840165" y="3659668"/>
            <a:ext cx="79216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a:spLocks noChangeArrowheads="1"/>
          </p:cNvSpPr>
          <p:nvPr/>
        </p:nvSpPr>
        <p:spPr bwMode="auto">
          <a:xfrm>
            <a:off x="828776" y="3670421"/>
            <a:ext cx="5668328" cy="404812"/>
          </a:xfrm>
          <a:prstGeom prst="rect">
            <a:avLst/>
          </a:prstGeom>
          <a:noFill/>
          <a:ln w="9525">
            <a:noFill/>
            <a:miter lim="800000"/>
            <a:headEnd/>
            <a:tailEnd/>
          </a:ln>
        </p:spPr>
        <p:txBody>
          <a:bodyPr/>
          <a:lstStyle/>
          <a:p>
            <a:r>
              <a:rPr lang="en-IN" sz="2400" dirty="0">
                <a:latin typeface="Calibri" pitchFamily="34" charset="0"/>
              </a:rPr>
              <a:t>Cash</a:t>
            </a:r>
          </a:p>
        </p:txBody>
      </p:sp>
      <p:sp>
        <p:nvSpPr>
          <p:cNvPr id="28" name="TextBox 27"/>
          <p:cNvSpPr txBox="1">
            <a:spLocks noChangeArrowheads="1"/>
          </p:cNvSpPr>
          <p:nvPr/>
        </p:nvSpPr>
        <p:spPr bwMode="auto">
          <a:xfrm>
            <a:off x="1106863" y="4011049"/>
            <a:ext cx="5390240" cy="404813"/>
          </a:xfrm>
          <a:prstGeom prst="rect">
            <a:avLst/>
          </a:prstGeom>
          <a:noFill/>
          <a:ln w="9525">
            <a:noFill/>
            <a:miter lim="800000"/>
            <a:headEnd/>
            <a:tailEnd/>
          </a:ln>
        </p:spPr>
        <p:txBody>
          <a:bodyPr/>
          <a:lstStyle/>
          <a:p>
            <a:r>
              <a:rPr lang="en-IN" sz="2400" dirty="0">
                <a:latin typeface="Calibri" pitchFamily="34" charset="0"/>
              </a:rPr>
              <a:t>Common stock</a:t>
            </a:r>
          </a:p>
        </p:txBody>
      </p:sp>
      <p:sp>
        <p:nvSpPr>
          <p:cNvPr id="29" name="TextBox 28"/>
          <p:cNvSpPr txBox="1">
            <a:spLocks noChangeArrowheads="1"/>
          </p:cNvSpPr>
          <p:nvPr/>
        </p:nvSpPr>
        <p:spPr bwMode="auto">
          <a:xfrm>
            <a:off x="5258525" y="3645085"/>
            <a:ext cx="2499932" cy="404812"/>
          </a:xfrm>
          <a:prstGeom prst="rect">
            <a:avLst/>
          </a:prstGeom>
          <a:noFill/>
          <a:ln w="9525">
            <a:noFill/>
            <a:miter lim="800000"/>
            <a:headEnd/>
            <a:tailEnd/>
          </a:ln>
        </p:spPr>
        <p:txBody>
          <a:bodyPr/>
          <a:lstStyle/>
          <a:p>
            <a:r>
              <a:rPr lang="en-US" sz="2400" dirty="0">
                <a:latin typeface="+mn-lt"/>
              </a:rPr>
              <a:t>431,857,000</a:t>
            </a:r>
          </a:p>
        </p:txBody>
      </p:sp>
      <p:sp>
        <p:nvSpPr>
          <p:cNvPr id="30" name="TextBox 29"/>
          <p:cNvSpPr txBox="1">
            <a:spLocks noChangeArrowheads="1"/>
          </p:cNvSpPr>
          <p:nvPr/>
        </p:nvSpPr>
        <p:spPr bwMode="auto">
          <a:xfrm>
            <a:off x="7218589" y="4000505"/>
            <a:ext cx="2342097" cy="404813"/>
          </a:xfrm>
          <a:prstGeom prst="rect">
            <a:avLst/>
          </a:prstGeom>
          <a:noFill/>
          <a:ln w="9525">
            <a:noFill/>
            <a:miter lim="800000"/>
            <a:headEnd/>
            <a:tailEnd/>
          </a:ln>
        </p:spPr>
        <p:txBody>
          <a:bodyPr/>
          <a:lstStyle/>
          <a:p>
            <a:pPr algn="ctr"/>
            <a:r>
              <a:rPr lang="en-IN" sz="2400" dirty="0">
                <a:latin typeface="+mn-lt"/>
              </a:rPr>
              <a:t>451</a:t>
            </a:r>
          </a:p>
        </p:txBody>
      </p:sp>
      <p:sp>
        <p:nvSpPr>
          <p:cNvPr id="31" name="TextBox 30"/>
          <p:cNvSpPr txBox="1">
            <a:spLocks noChangeArrowheads="1"/>
          </p:cNvSpPr>
          <p:nvPr/>
        </p:nvSpPr>
        <p:spPr bwMode="auto">
          <a:xfrm>
            <a:off x="7494280" y="3177068"/>
            <a:ext cx="1289050"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32" name="TextBox 31"/>
          <p:cNvSpPr txBox="1">
            <a:spLocks noChangeArrowheads="1"/>
          </p:cNvSpPr>
          <p:nvPr/>
        </p:nvSpPr>
        <p:spPr bwMode="auto">
          <a:xfrm>
            <a:off x="5555011" y="3190711"/>
            <a:ext cx="1289050" cy="461665"/>
          </a:xfrm>
          <a:prstGeom prst="rect">
            <a:avLst/>
          </a:prstGeom>
          <a:noFill/>
          <a:ln w="9525">
            <a:noFill/>
            <a:miter lim="800000"/>
            <a:headEnd/>
            <a:tailEnd/>
          </a:ln>
        </p:spPr>
        <p:txBody>
          <a:bodyPr>
            <a:spAutoFit/>
          </a:bodyPr>
          <a:lstStyle/>
          <a:p>
            <a:pPr algn="ctr"/>
            <a:r>
              <a:rPr lang="en-US" sz="2400" b="1" dirty="0">
                <a:latin typeface="Calibri" pitchFamily="34" charset="0"/>
              </a:rPr>
              <a:t>Debit</a:t>
            </a:r>
            <a:endParaRPr lang="en-IN" sz="2400" b="1" baseline="30000" dirty="0">
              <a:latin typeface="Calibri" pitchFamily="34" charset="0"/>
            </a:endParaRPr>
          </a:p>
        </p:txBody>
      </p:sp>
      <p:sp>
        <p:nvSpPr>
          <p:cNvPr id="33" name="TextBox 32"/>
          <p:cNvSpPr txBox="1"/>
          <p:nvPr/>
        </p:nvSpPr>
        <p:spPr>
          <a:xfrm>
            <a:off x="5944950" y="2743200"/>
            <a:ext cx="2301693" cy="461665"/>
          </a:xfrm>
          <a:prstGeom prst="rect">
            <a:avLst/>
          </a:prstGeom>
          <a:noFill/>
        </p:spPr>
        <p:txBody>
          <a:bodyPr wrap="square" rtlCol="0">
            <a:spAutoFit/>
          </a:bodyPr>
          <a:lstStyle/>
          <a:p>
            <a:pPr algn="ctr"/>
            <a:r>
              <a:rPr lang="en-US" sz="2400" dirty="0">
                <a:latin typeface="+mn-lt"/>
              </a:rPr>
              <a:t>($ in millions)</a:t>
            </a:r>
          </a:p>
        </p:txBody>
      </p:sp>
      <p:sp>
        <p:nvSpPr>
          <p:cNvPr id="36" name="TextBox 35"/>
          <p:cNvSpPr txBox="1">
            <a:spLocks noChangeArrowheads="1"/>
          </p:cNvSpPr>
          <p:nvPr/>
        </p:nvSpPr>
        <p:spPr bwMode="auto">
          <a:xfrm>
            <a:off x="209290" y="4399217"/>
            <a:ext cx="5656939" cy="404813"/>
          </a:xfrm>
          <a:prstGeom prst="rect">
            <a:avLst/>
          </a:prstGeom>
          <a:noFill/>
          <a:ln w="9525">
            <a:noFill/>
            <a:miter lim="800000"/>
            <a:headEnd/>
            <a:tailEnd/>
          </a:ln>
        </p:spPr>
        <p:txBody>
          <a:bodyPr/>
          <a:lstStyle/>
          <a:p>
            <a:r>
              <a:rPr lang="en-IN" sz="2400" dirty="0">
                <a:latin typeface="Calibri" pitchFamily="34" charset="0"/>
              </a:rPr>
              <a:t>	Paid-in capital—excess of par</a:t>
            </a:r>
          </a:p>
        </p:txBody>
      </p:sp>
      <p:sp>
        <p:nvSpPr>
          <p:cNvPr id="37" name="TextBox 36"/>
          <p:cNvSpPr txBox="1">
            <a:spLocks noChangeArrowheads="1"/>
          </p:cNvSpPr>
          <p:nvPr/>
        </p:nvSpPr>
        <p:spPr bwMode="auto">
          <a:xfrm>
            <a:off x="7048419" y="4426254"/>
            <a:ext cx="2499932" cy="404813"/>
          </a:xfrm>
          <a:prstGeom prst="rect">
            <a:avLst/>
          </a:prstGeom>
          <a:noFill/>
          <a:ln w="9525">
            <a:noFill/>
            <a:miter lim="800000"/>
            <a:headEnd/>
            <a:tailEnd/>
          </a:ln>
        </p:spPr>
        <p:txBody>
          <a:bodyPr/>
          <a:lstStyle/>
          <a:p>
            <a:r>
              <a:rPr lang="en-US" sz="2400" dirty="0">
                <a:latin typeface="+mn-lt"/>
              </a:rPr>
              <a:t>431,856,549</a:t>
            </a:r>
          </a:p>
        </p:txBody>
      </p:sp>
      <p:sp>
        <p:nvSpPr>
          <p:cNvPr id="3" name="TextBox 2"/>
          <p:cNvSpPr txBox="1"/>
          <p:nvPr/>
        </p:nvSpPr>
        <p:spPr>
          <a:xfrm>
            <a:off x="576706" y="5152076"/>
            <a:ext cx="8381999" cy="1569660"/>
          </a:xfrm>
          <a:prstGeom prst="rect">
            <a:avLst/>
          </a:prstGeom>
          <a:noFill/>
        </p:spPr>
        <p:txBody>
          <a:bodyPr wrap="square" rtlCol="0">
            <a:spAutoFit/>
          </a:bodyPr>
          <a:lstStyle/>
          <a:p>
            <a:pPr marL="285750" indent="-285750">
              <a:buSzPct val="114000"/>
              <a:buFont typeface="Arial"/>
              <a:buChar char="•"/>
            </a:pPr>
            <a:r>
              <a:rPr lang="en-IN" sz="2400" dirty="0">
                <a:latin typeface="+mn-lt"/>
              </a:rPr>
              <a:t>Reduce the net cash proceeds from selling the shares and thus paid-in capital—excess of par</a:t>
            </a:r>
            <a:endParaRPr lang="en-US" sz="2400" dirty="0">
              <a:latin typeface="+mn-lt"/>
            </a:endParaRPr>
          </a:p>
          <a:p>
            <a:pPr marL="285750" indent="-285750">
              <a:buSzPct val="114000"/>
              <a:buFont typeface="Arial"/>
              <a:buChar char="•"/>
            </a:pPr>
            <a:r>
              <a:rPr lang="en-US" sz="2400" dirty="0">
                <a:latin typeface="+mn-lt"/>
              </a:rPr>
              <a:t>The cash proceeds is the net amount received after paying share issue costs</a:t>
            </a:r>
          </a:p>
        </p:txBody>
      </p:sp>
      <p:sp>
        <p:nvSpPr>
          <p:cNvPr id="18" name="Slide Number Placeholder 5">
            <a:extLst>
              <a:ext uri="{FF2B5EF4-FFF2-40B4-BE49-F238E27FC236}">
                <a16:creationId xmlns:a16="http://schemas.microsoft.com/office/drawing/2014/main" id="{9E6F6A68-D9B6-1A41-9A46-6590838CEB2D}"/>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34</a:t>
            </a:fld>
            <a:endParaRPr lang="en-US" dirty="0"/>
          </a:p>
        </p:txBody>
      </p:sp>
    </p:spTree>
    <p:extLst>
      <p:ext uri="{BB962C8B-B14F-4D97-AF65-F5344CB8AC3E}">
        <p14:creationId xmlns:p14="http://schemas.microsoft.com/office/powerpoint/2010/main" val="1996908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500"/>
                                        <p:tgtEl>
                                          <p:spTgt spid="2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fade">
                                      <p:cBhvr>
                                        <p:cTn id="14" dur="500"/>
                                        <p:tgtEl>
                                          <p:spTgt spid="25"/>
                                        </p:tgtEl>
                                      </p:cBhvr>
                                    </p:animEffect>
                                  </p:childTnLst>
                                </p:cTn>
                              </p:par>
                              <p:par>
                                <p:cTn id="15" presetID="10"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fade">
                                      <p:cBhvr>
                                        <p:cTn id="20" dur="500"/>
                                        <p:tgtEl>
                                          <p:spTgt spid="2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500"/>
                                        <p:tgtEl>
                                          <p:spTgt spid="2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500"/>
                                        <p:tgtEl>
                                          <p:spTgt spid="3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500"/>
                                        <p:tgtEl>
                                          <p:spTgt spid="3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fade">
                                      <p:cBhvr>
                                        <p:cTn id="35" dur="500"/>
                                        <p:tgtEl>
                                          <p:spTgt spid="3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fade">
                                      <p:cBhvr>
                                        <p:cTn id="38" dur="500"/>
                                        <p:tgtEl>
                                          <p:spTgt spid="3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500"/>
                                        <p:tgtEl>
                                          <p:spTgt spid="36"/>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fade">
                                      <p:cBhvr>
                                        <p:cTn id="44" dur="500"/>
                                        <p:tgtEl>
                                          <p:spTgt spid="3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P spid="27" grpId="0"/>
      <p:bldP spid="28" grpId="0"/>
      <p:bldP spid="29" grpId="0"/>
      <p:bldP spid="30" grpId="0"/>
      <p:bldP spid="31" grpId="0"/>
      <p:bldP spid="32" grpId="0"/>
      <p:bldP spid="33" grpId="0"/>
      <p:bldP spid="36" grpId="0"/>
      <p:bldP spid="37" grpId="0"/>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altLang="en-US" sz="3200" dirty="0"/>
              <a:t>Concept Check: </a:t>
            </a:r>
            <a:br>
              <a:rPr lang="en-US" altLang="en-US" sz="3200" dirty="0"/>
            </a:br>
            <a:r>
              <a:rPr lang="en-US" altLang="en-US" sz="3200" dirty="0"/>
              <a:t>Shares Issued for Cash</a:t>
            </a:r>
            <a:endParaRPr lang="en-US" sz="3200" dirty="0"/>
          </a:p>
        </p:txBody>
      </p:sp>
      <p:sp>
        <p:nvSpPr>
          <p:cNvPr id="414723" name="Rectangle 3"/>
          <p:cNvSpPr>
            <a:spLocks noGrp="1" noChangeArrowheads="1"/>
          </p:cNvSpPr>
          <p:nvPr>
            <p:ph idx="1"/>
          </p:nvPr>
        </p:nvSpPr>
        <p:spPr>
          <a:xfrm>
            <a:off x="774139" y="1172187"/>
            <a:ext cx="8013600" cy="5413374"/>
          </a:xfrm>
          <a:solidFill>
            <a:schemeClr val="bg1">
              <a:lumMod val="95000"/>
            </a:schemeClr>
          </a:solidFill>
        </p:spPr>
        <p:txBody>
          <a:bodyPr>
            <a:normAutofit/>
          </a:bodyPr>
          <a:lstStyle/>
          <a:p>
            <a:pPr marL="0" indent="0">
              <a:spcAft>
                <a:spcPts val="1200"/>
              </a:spcAft>
              <a:buNone/>
            </a:pPr>
            <a:r>
              <a:rPr lang="en-US" sz="2400" dirty="0"/>
              <a:t>Beamer Co. issued 50,000 shares of $0.01 par common stock for $230,000.  Which of the following will Beamer Co. record as part of the journal entry for this transaction: </a:t>
            </a:r>
          </a:p>
          <a:p>
            <a:pPr marL="457200" indent="-457200">
              <a:buFont typeface="+mj-lt"/>
              <a:buAutoNum type="alphaLcPeriod"/>
            </a:pPr>
            <a:r>
              <a:rPr lang="en-US" sz="2400" dirty="0"/>
              <a:t>Credit to Paid-in capital-excess of par for $230,000</a:t>
            </a:r>
          </a:p>
          <a:p>
            <a:pPr marL="457200" indent="-457200">
              <a:buFont typeface="+mj-lt"/>
              <a:buAutoNum type="alphaLcPeriod"/>
            </a:pPr>
            <a:r>
              <a:rPr lang="en-US" sz="2400" dirty="0"/>
              <a:t>Credit to Common stock for $229,500</a:t>
            </a:r>
          </a:p>
          <a:p>
            <a:pPr marL="457200" indent="-457200">
              <a:buFont typeface="+mj-lt"/>
              <a:buAutoNum type="alphaLcPeriod"/>
            </a:pPr>
            <a:r>
              <a:rPr lang="en-US" sz="2400" dirty="0"/>
              <a:t>Credit to Paid-in capital-excess of par for $500</a:t>
            </a:r>
          </a:p>
          <a:p>
            <a:pPr marL="457200" indent="-457200">
              <a:buFont typeface="+mj-lt"/>
              <a:buAutoNum type="alphaLcPeriod"/>
            </a:pPr>
            <a:r>
              <a:rPr lang="en-US" sz="2400" dirty="0"/>
              <a:t>Credit to Common stock for $500</a:t>
            </a:r>
            <a:endParaRPr lang="en-US" sz="1600" dirty="0"/>
          </a:p>
          <a:p>
            <a:pPr marL="0" indent="0">
              <a:buNone/>
              <a:tabLst>
                <a:tab pos="7772400" algn="dec"/>
              </a:tabLst>
              <a:defRPr/>
            </a:pPr>
            <a:endParaRPr lang="en-US" sz="1800" dirty="0"/>
          </a:p>
        </p:txBody>
      </p:sp>
      <p:sp>
        <p:nvSpPr>
          <p:cNvPr id="2" name="Oval 1"/>
          <p:cNvSpPr/>
          <p:nvPr/>
        </p:nvSpPr>
        <p:spPr bwMode="auto">
          <a:xfrm flipV="1">
            <a:off x="762000" y="3810000"/>
            <a:ext cx="381000" cy="391886"/>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7" name="TextBox 6"/>
          <p:cNvSpPr txBox="1"/>
          <p:nvPr/>
        </p:nvSpPr>
        <p:spPr>
          <a:xfrm>
            <a:off x="743246" y="4321076"/>
            <a:ext cx="7998360" cy="2308324"/>
          </a:xfrm>
          <a:prstGeom prst="rect">
            <a:avLst/>
          </a:prstGeom>
          <a:solidFill>
            <a:schemeClr val="accent6">
              <a:lumMod val="20000"/>
              <a:lumOff val="80000"/>
            </a:schemeClr>
          </a:solidFill>
          <a:ln w="6350">
            <a:solidFill>
              <a:schemeClr val="tx1"/>
            </a:solidFill>
          </a:ln>
        </p:spPr>
        <p:txBody>
          <a:bodyPr wrap="square" rtlCol="0">
            <a:spAutoFit/>
          </a:bodyPr>
          <a:lstStyle/>
          <a:p>
            <a:r>
              <a:rPr lang="en-US" sz="2400" dirty="0">
                <a:latin typeface="+mn-lt"/>
              </a:rPr>
              <a:t>The correct answer is d.</a:t>
            </a:r>
          </a:p>
          <a:p>
            <a:r>
              <a:rPr lang="en-US" sz="2400" dirty="0">
                <a:latin typeface="+mn-lt"/>
              </a:rPr>
              <a:t>The entry to record this transaction would be as follows:</a:t>
            </a:r>
          </a:p>
          <a:p>
            <a:r>
              <a:rPr lang="en-US" sz="2400" dirty="0">
                <a:latin typeface="+mn-lt"/>
              </a:rPr>
              <a:t>Cash			230,000</a:t>
            </a:r>
          </a:p>
          <a:p>
            <a:r>
              <a:rPr lang="en-US" sz="2400" dirty="0">
                <a:latin typeface="+mn-lt"/>
              </a:rPr>
              <a:t>		Common stock		        500*</a:t>
            </a:r>
          </a:p>
          <a:p>
            <a:r>
              <a:rPr lang="en-US" sz="2400" dirty="0">
                <a:latin typeface="+mn-lt"/>
              </a:rPr>
              <a:t>		Paid-in capital-excess of par 	229,500</a:t>
            </a:r>
          </a:p>
          <a:p>
            <a:r>
              <a:rPr lang="en-US" sz="2400" dirty="0">
                <a:latin typeface="+mn-lt"/>
              </a:rPr>
              <a:t>*(50,000 shares x $0.01)</a:t>
            </a:r>
          </a:p>
        </p:txBody>
      </p:sp>
      <p:sp>
        <p:nvSpPr>
          <p:cNvPr id="6" name="Rectangle 5"/>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LO18-4</a:t>
            </a:r>
            <a:endParaRPr lang="en-US" sz="1500" dirty="0">
              <a:solidFill>
                <a:srgbClr val="0072A2"/>
              </a:solidFill>
              <a:latin typeface="+mj-lt"/>
              <a:ea typeface="Adobe Fan Heiti Std B" pitchFamily="34" charset="-128"/>
              <a:cs typeface="+mj-cs"/>
            </a:endParaRPr>
          </a:p>
        </p:txBody>
      </p:sp>
      <p:sp>
        <p:nvSpPr>
          <p:cNvPr id="8" name="Slide Number Placeholder 5">
            <a:extLst>
              <a:ext uri="{FF2B5EF4-FFF2-40B4-BE49-F238E27FC236}">
                <a16:creationId xmlns:a16="http://schemas.microsoft.com/office/drawing/2014/main" id="{743555CA-01BA-AD44-8C46-396BEDE3B966}"/>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35</a:t>
            </a:fld>
            <a:endParaRPr lang="en-US" dirty="0"/>
          </a:p>
        </p:txBody>
      </p:sp>
    </p:spTree>
    <p:extLst>
      <p:ext uri="{BB962C8B-B14F-4D97-AF65-F5344CB8AC3E}">
        <p14:creationId xmlns:p14="http://schemas.microsoft.com/office/powerpoint/2010/main" val="3542119617"/>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r>
              <a:rPr lang="en-IN" dirty="0">
                <a:ea typeface="Adobe Fan Heiti Std B"/>
                <a:cs typeface="Adobe Fan Heiti Std B"/>
              </a:rPr>
              <a:t>Share Repurchases</a:t>
            </a: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LO18-5</a:t>
            </a:r>
            <a:endParaRPr lang="en-US" sz="1500" dirty="0">
              <a:solidFill>
                <a:srgbClr val="0072A2"/>
              </a:solidFill>
              <a:latin typeface="+mj-lt"/>
              <a:ea typeface="Adobe Fan Heiti Std B" pitchFamily="34" charset="-128"/>
              <a:cs typeface="+mj-cs"/>
            </a:endParaRPr>
          </a:p>
        </p:txBody>
      </p:sp>
      <p:sp>
        <p:nvSpPr>
          <p:cNvPr id="2" name="Content Placeholder 1"/>
          <p:cNvSpPr>
            <a:spLocks noGrp="1"/>
          </p:cNvSpPr>
          <p:nvPr>
            <p:ph idx="1"/>
          </p:nvPr>
        </p:nvSpPr>
        <p:spPr>
          <a:xfrm>
            <a:off x="761999" y="1295400"/>
            <a:ext cx="8013600" cy="5207001"/>
          </a:xfrm>
        </p:spPr>
        <p:txBody>
          <a:bodyPr/>
          <a:lstStyle/>
          <a:p>
            <a:r>
              <a:rPr lang="en-IN" dirty="0"/>
              <a:t>Viewed as a way to “distribute” company profits without paying dividends</a:t>
            </a:r>
          </a:p>
          <a:p>
            <a:r>
              <a:rPr lang="en-IN" dirty="0"/>
              <a:t>Decreasing the supply of shares in the marketplace supports the price of remaining shares</a:t>
            </a:r>
          </a:p>
          <a:p>
            <a:r>
              <a:rPr lang="en-IN" dirty="0"/>
              <a:t>Acquisition of a company’s own shares does not create an asset</a:t>
            </a:r>
          </a:p>
          <a:p>
            <a:r>
              <a:rPr lang="en-IN" dirty="0"/>
              <a:t>Companies buy back shares to offset the increase in shares issued to employees in compensation plans</a:t>
            </a:r>
            <a:endParaRPr lang="en-US" dirty="0"/>
          </a:p>
        </p:txBody>
      </p:sp>
      <p:sp>
        <p:nvSpPr>
          <p:cNvPr id="18" name="Round Diagonal Corner Rectangle 17"/>
          <p:cNvSpPr/>
          <p:nvPr/>
        </p:nvSpPr>
        <p:spPr>
          <a:xfrm>
            <a:off x="715807" y="5121435"/>
            <a:ext cx="8307254" cy="1050765"/>
          </a:xfrm>
          <a:prstGeom prst="round2DiagRect">
            <a:avLst>
              <a:gd name="adj1" fmla="val 0"/>
              <a:gd name="adj2" fmla="val 6194"/>
            </a:avLst>
          </a:prstGeom>
          <a:solidFill>
            <a:srgbClr val="CEE3ED"/>
          </a:solidFill>
          <a:ln w="19050">
            <a:solidFill>
              <a:srgbClr val="0E72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3374" y="5248773"/>
            <a:ext cx="8162781" cy="8510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Slide Number Placeholder 5">
            <a:extLst>
              <a:ext uri="{FF2B5EF4-FFF2-40B4-BE49-F238E27FC236}">
                <a16:creationId xmlns:a16="http://schemas.microsoft.com/office/drawing/2014/main" id="{1635094C-C866-C546-89A7-8EC42E6FDCF6}"/>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36</a:t>
            </a:fld>
            <a:endParaRPr lang="en-US" dirty="0"/>
          </a:p>
        </p:txBody>
      </p:sp>
    </p:spTree>
    <p:extLst>
      <p:ext uri="{BB962C8B-B14F-4D97-AF65-F5344CB8AC3E}">
        <p14:creationId xmlns:p14="http://schemas.microsoft.com/office/powerpoint/2010/main" val="4207168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027"/>
                                        </p:tgtEl>
                                        <p:attrNameLst>
                                          <p:attrName>style.visibility</p:attrName>
                                        </p:attrNameLst>
                                      </p:cBhvr>
                                      <p:to>
                                        <p:strVal val="visible"/>
                                      </p:to>
                                    </p:set>
                                    <p:animEffect transition="in" filter="fade">
                                      <p:cBhvr>
                                        <p:cTn id="23" dur="500"/>
                                        <p:tgtEl>
                                          <p:spTgt spid="102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US" dirty="0">
                <a:ea typeface="Adobe Fan Heiti Std B"/>
                <a:cs typeface="Adobe Fan Heiti Std B"/>
              </a:rPr>
              <a:t>Decision Maker’s Perspective</a:t>
            </a:r>
            <a:endParaRPr lang="en-IN" dirty="0">
              <a:ea typeface="Adobe Fan Heiti Std B"/>
              <a:cs typeface="Adobe Fan Heiti Std B"/>
            </a:endParaRP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LO18-5</a:t>
            </a:r>
            <a:endParaRPr lang="en-US" sz="1500" dirty="0">
              <a:solidFill>
                <a:srgbClr val="0072A2"/>
              </a:solidFill>
              <a:latin typeface="+mj-lt"/>
              <a:ea typeface="Adobe Fan Heiti Std B" pitchFamily="34" charset="-128"/>
              <a:cs typeface="+mj-cs"/>
            </a:endParaRPr>
          </a:p>
        </p:txBody>
      </p:sp>
      <p:sp>
        <p:nvSpPr>
          <p:cNvPr id="3" name="TextBox 2"/>
          <p:cNvSpPr txBox="1"/>
          <p:nvPr/>
        </p:nvSpPr>
        <p:spPr>
          <a:xfrm>
            <a:off x="1449246" y="1890241"/>
            <a:ext cx="2570555" cy="1200329"/>
          </a:xfrm>
          <a:prstGeom prst="rect">
            <a:avLst/>
          </a:prstGeom>
          <a:solidFill>
            <a:schemeClr val="accent5">
              <a:lumMod val="20000"/>
              <a:lumOff val="80000"/>
            </a:schemeClr>
          </a:solidFill>
          <a:ln w="19050">
            <a:solidFill>
              <a:schemeClr val="tx2"/>
            </a:solidFill>
          </a:ln>
          <a:effectLst>
            <a:softEdge rad="31750"/>
          </a:effectLst>
        </p:spPr>
        <p:txBody>
          <a:bodyPr wrap="square" rtlCol="0">
            <a:spAutoFit/>
          </a:bodyPr>
          <a:lstStyle/>
          <a:p>
            <a:pPr algn="ctr"/>
            <a:r>
              <a:rPr lang="en-US" sz="2400" dirty="0">
                <a:latin typeface="+mn-lt"/>
              </a:rPr>
              <a:t>Shares might be reacquired </a:t>
            </a:r>
          </a:p>
          <a:p>
            <a:pPr algn="ctr"/>
            <a:r>
              <a:rPr lang="en-US" sz="2400" dirty="0">
                <a:latin typeface="+mn-lt"/>
              </a:rPr>
              <a:t>to distribute in a </a:t>
            </a:r>
          </a:p>
        </p:txBody>
      </p:sp>
      <p:sp>
        <p:nvSpPr>
          <p:cNvPr id="5" name="TextBox 4"/>
          <p:cNvSpPr txBox="1"/>
          <p:nvPr/>
        </p:nvSpPr>
        <p:spPr>
          <a:xfrm>
            <a:off x="4956353" y="1525438"/>
            <a:ext cx="3730447" cy="461665"/>
          </a:xfrm>
          <a:prstGeom prst="rect">
            <a:avLst/>
          </a:prstGeom>
          <a:solidFill>
            <a:schemeClr val="accent5">
              <a:lumMod val="60000"/>
              <a:lumOff val="40000"/>
            </a:schemeClr>
          </a:solidFill>
          <a:ln w="19050">
            <a:solidFill>
              <a:schemeClr val="tx2"/>
            </a:solidFill>
          </a:ln>
          <a:effectLst>
            <a:softEdge rad="31750"/>
          </a:effectLst>
        </p:spPr>
        <p:txBody>
          <a:bodyPr wrap="square" rtlCol="0">
            <a:spAutoFit/>
          </a:bodyPr>
          <a:lstStyle/>
          <a:p>
            <a:pPr algn="ctr"/>
            <a:r>
              <a:rPr lang="en-US" sz="2400" dirty="0">
                <a:latin typeface="+mn-lt"/>
              </a:rPr>
              <a:t>Stock dividend</a:t>
            </a:r>
          </a:p>
        </p:txBody>
      </p:sp>
      <p:sp>
        <p:nvSpPr>
          <p:cNvPr id="9" name="TextBox 8"/>
          <p:cNvSpPr txBox="1"/>
          <p:nvPr/>
        </p:nvSpPr>
        <p:spPr>
          <a:xfrm>
            <a:off x="4956353" y="2028740"/>
            <a:ext cx="3730447" cy="461665"/>
          </a:xfrm>
          <a:prstGeom prst="rect">
            <a:avLst/>
          </a:prstGeom>
          <a:solidFill>
            <a:schemeClr val="accent5">
              <a:lumMod val="60000"/>
              <a:lumOff val="40000"/>
            </a:schemeClr>
          </a:solidFill>
          <a:ln w="19050">
            <a:solidFill>
              <a:schemeClr val="tx2"/>
            </a:solidFill>
          </a:ln>
          <a:effectLst>
            <a:softEdge rad="31750"/>
          </a:effectLst>
        </p:spPr>
        <p:txBody>
          <a:bodyPr wrap="square" rtlCol="0">
            <a:spAutoFit/>
          </a:bodyPr>
          <a:lstStyle/>
          <a:p>
            <a:pPr algn="ctr"/>
            <a:r>
              <a:rPr lang="en-US" sz="2400" dirty="0">
                <a:latin typeface="+mn-lt"/>
              </a:rPr>
              <a:t>Proposed merger</a:t>
            </a:r>
          </a:p>
        </p:txBody>
      </p:sp>
      <p:sp>
        <p:nvSpPr>
          <p:cNvPr id="10" name="TextBox 9"/>
          <p:cNvSpPr txBox="1"/>
          <p:nvPr/>
        </p:nvSpPr>
        <p:spPr>
          <a:xfrm>
            <a:off x="4956353" y="2528425"/>
            <a:ext cx="3730447" cy="830997"/>
          </a:xfrm>
          <a:prstGeom prst="rect">
            <a:avLst/>
          </a:prstGeom>
          <a:solidFill>
            <a:schemeClr val="accent5">
              <a:lumMod val="60000"/>
              <a:lumOff val="40000"/>
            </a:schemeClr>
          </a:solidFill>
          <a:ln w="19050">
            <a:solidFill>
              <a:schemeClr val="tx2"/>
            </a:solidFill>
          </a:ln>
          <a:effectLst>
            <a:softEdge rad="31750"/>
          </a:effectLst>
        </p:spPr>
        <p:txBody>
          <a:bodyPr wrap="square" rtlCol="0">
            <a:spAutoFit/>
          </a:bodyPr>
          <a:lstStyle/>
          <a:p>
            <a:pPr algn="ctr"/>
            <a:r>
              <a:rPr lang="en-IN" sz="2400" dirty="0">
                <a:latin typeface="+mn-lt"/>
              </a:rPr>
              <a:t>Defense against a hostile takeover</a:t>
            </a:r>
          </a:p>
        </p:txBody>
      </p:sp>
      <p:cxnSp>
        <p:nvCxnSpPr>
          <p:cNvPr id="7" name="Straight Connector 6"/>
          <p:cNvCxnSpPr>
            <a:stCxn id="3" idx="3"/>
            <a:endCxn id="5" idx="1"/>
          </p:cNvCxnSpPr>
          <p:nvPr/>
        </p:nvCxnSpPr>
        <p:spPr>
          <a:xfrm flipV="1">
            <a:off x="4019801" y="1756271"/>
            <a:ext cx="936552" cy="73413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3" idx="3"/>
            <a:endCxn id="9" idx="1"/>
          </p:cNvCxnSpPr>
          <p:nvPr/>
        </p:nvCxnSpPr>
        <p:spPr>
          <a:xfrm flipV="1">
            <a:off x="4019801" y="2259573"/>
            <a:ext cx="936552" cy="23083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3" idx="3"/>
            <a:endCxn id="10" idx="1"/>
          </p:cNvCxnSpPr>
          <p:nvPr/>
        </p:nvCxnSpPr>
        <p:spPr>
          <a:xfrm>
            <a:off x="4019801" y="2490406"/>
            <a:ext cx="936552" cy="45351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051956" y="3623929"/>
            <a:ext cx="3365162" cy="830997"/>
          </a:xfrm>
          <a:prstGeom prst="rect">
            <a:avLst/>
          </a:prstGeom>
          <a:solidFill>
            <a:schemeClr val="accent4">
              <a:lumMod val="40000"/>
              <a:lumOff val="60000"/>
            </a:schemeClr>
          </a:solidFill>
          <a:ln w="19050">
            <a:solidFill>
              <a:schemeClr val="accent4">
                <a:lumMod val="50000"/>
              </a:schemeClr>
            </a:solidFill>
          </a:ln>
          <a:effectLst/>
        </p:spPr>
        <p:txBody>
          <a:bodyPr wrap="square" rtlCol="0">
            <a:spAutoFit/>
          </a:bodyPr>
          <a:lstStyle/>
          <a:p>
            <a:pPr algn="ctr"/>
            <a:r>
              <a:rPr lang="en-US" sz="2400" dirty="0">
                <a:solidFill>
                  <a:sysClr val="windowText" lastClr="000000"/>
                </a:solidFill>
                <a:latin typeface="+mn-lt"/>
              </a:rPr>
              <a:t>How to account for the buyback?</a:t>
            </a:r>
          </a:p>
        </p:txBody>
      </p:sp>
      <p:sp>
        <p:nvSpPr>
          <p:cNvPr id="15" name="Flowchart: Alternate Process 14"/>
          <p:cNvSpPr/>
          <p:nvPr/>
        </p:nvSpPr>
        <p:spPr>
          <a:xfrm>
            <a:off x="1449247" y="4920393"/>
            <a:ext cx="3035126" cy="794607"/>
          </a:xfrm>
          <a:prstGeom prst="flowChartAlternateProcess">
            <a:avLst/>
          </a:prstGeom>
          <a:solidFill>
            <a:schemeClr val="accent2">
              <a:lumMod val="20000"/>
              <a:lumOff val="80000"/>
            </a:schemeClr>
          </a:solidFill>
          <a:ln w="19050">
            <a:solidFill>
              <a:schemeClr val="accent4">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ysClr val="windowText" lastClr="000000"/>
                </a:solidFill>
              </a:rPr>
              <a:t>Shares can be formally </a:t>
            </a:r>
            <a:r>
              <a:rPr lang="en-IN" sz="2400" b="1" dirty="0">
                <a:solidFill>
                  <a:srgbClr val="C00000"/>
                </a:solidFill>
              </a:rPr>
              <a:t>retired</a:t>
            </a:r>
            <a:endParaRPr lang="en-US" sz="2400" b="1" dirty="0">
              <a:solidFill>
                <a:srgbClr val="C00000"/>
              </a:solidFill>
            </a:endParaRPr>
          </a:p>
        </p:txBody>
      </p:sp>
      <p:sp>
        <p:nvSpPr>
          <p:cNvPr id="28" name="Flowchart: Alternate Process 27"/>
          <p:cNvSpPr/>
          <p:nvPr/>
        </p:nvSpPr>
        <p:spPr>
          <a:xfrm>
            <a:off x="4987688" y="4920393"/>
            <a:ext cx="3035126" cy="794607"/>
          </a:xfrm>
          <a:prstGeom prst="flowChartAlternateProcess">
            <a:avLst/>
          </a:prstGeom>
          <a:solidFill>
            <a:schemeClr val="accent2">
              <a:lumMod val="20000"/>
              <a:lumOff val="80000"/>
            </a:schemeClr>
          </a:solidFill>
          <a:ln w="19050">
            <a:solidFill>
              <a:schemeClr val="accent4">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ysClr val="windowText" lastClr="000000"/>
                </a:solidFill>
              </a:rPr>
              <a:t>Shares can be called </a:t>
            </a:r>
            <a:r>
              <a:rPr lang="en-IN" sz="2400" b="1" dirty="0">
                <a:solidFill>
                  <a:srgbClr val="C00000"/>
                </a:solidFill>
              </a:rPr>
              <a:t>treasury stock</a:t>
            </a:r>
            <a:endParaRPr lang="en-US" sz="2400" b="1" dirty="0">
              <a:solidFill>
                <a:srgbClr val="C00000"/>
              </a:solidFill>
            </a:endParaRPr>
          </a:p>
        </p:txBody>
      </p:sp>
      <p:cxnSp>
        <p:nvCxnSpPr>
          <p:cNvPr id="29" name="Straight Connector 28"/>
          <p:cNvCxnSpPr>
            <a:stCxn id="27" idx="2"/>
            <a:endCxn id="15" idx="0"/>
          </p:cNvCxnSpPr>
          <p:nvPr/>
        </p:nvCxnSpPr>
        <p:spPr>
          <a:xfrm flipH="1">
            <a:off x="2966810" y="4454926"/>
            <a:ext cx="1767727" cy="465467"/>
          </a:xfrm>
          <a:prstGeom prst="line">
            <a:avLst/>
          </a:prstGeom>
          <a:ln w="1905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7" idx="2"/>
            <a:endCxn id="28" idx="0"/>
          </p:cNvCxnSpPr>
          <p:nvPr/>
        </p:nvCxnSpPr>
        <p:spPr>
          <a:xfrm>
            <a:off x="4734537" y="4454926"/>
            <a:ext cx="1770714" cy="465467"/>
          </a:xfrm>
          <a:prstGeom prst="line">
            <a:avLst/>
          </a:prstGeom>
          <a:ln w="1905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96D2A08E-AA96-C545-9C8A-50A94BF88262}"/>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37</a:t>
            </a:fld>
            <a:endParaRPr lang="en-US" dirty="0"/>
          </a:p>
        </p:txBody>
      </p:sp>
    </p:spTree>
    <p:extLst>
      <p:ext uri="{BB962C8B-B14F-4D97-AF65-F5344CB8AC3E}">
        <p14:creationId xmlns:p14="http://schemas.microsoft.com/office/powerpoint/2010/main" val="367849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fade">
                                      <p:cBhvr>
                                        <p:cTn id="36" dur="500"/>
                                        <p:tgtEl>
                                          <p:spTgt spid="27"/>
                                        </p:tgtEl>
                                      </p:cBhvr>
                                    </p:animEffect>
                                  </p:childTnLst>
                                </p:cTn>
                              </p:par>
                            </p:childTnLst>
                          </p:cTn>
                        </p:par>
                        <p:par>
                          <p:cTn id="37" fill="hold">
                            <p:stCondLst>
                              <p:cond delay="500"/>
                            </p:stCondLst>
                            <p:childTnLst>
                              <p:par>
                                <p:cTn id="38" presetID="22" presetClass="entr" presetSubtype="1" fill="hold" nodeType="after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wipe(up)">
                                      <p:cBhvr>
                                        <p:cTn id="40" dur="500"/>
                                        <p:tgtEl>
                                          <p:spTgt spid="29"/>
                                        </p:tgtEl>
                                      </p:cBhvr>
                                    </p:animEffect>
                                  </p:childTnLst>
                                </p:cTn>
                              </p:par>
                            </p:childTnLst>
                          </p:cTn>
                        </p:par>
                        <p:par>
                          <p:cTn id="41" fill="hold">
                            <p:stCondLst>
                              <p:cond delay="1000"/>
                            </p:stCondLst>
                            <p:childTnLst>
                              <p:par>
                                <p:cTn id="42" presetID="22" presetClass="entr" presetSubtype="1"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wipe(up)">
                                      <p:cBhvr>
                                        <p:cTn id="44" dur="500"/>
                                        <p:tgtEl>
                                          <p:spTgt spid="15"/>
                                        </p:tgtEl>
                                      </p:cBhvr>
                                    </p:animEffect>
                                  </p:childTnLst>
                                </p:cTn>
                              </p:par>
                            </p:childTnLst>
                          </p:cTn>
                        </p:par>
                        <p:par>
                          <p:cTn id="45" fill="hold">
                            <p:stCondLst>
                              <p:cond delay="1500"/>
                            </p:stCondLst>
                            <p:childTnLst>
                              <p:par>
                                <p:cTn id="46" presetID="22" presetClass="entr" presetSubtype="1" fill="hold"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wipe(up)">
                                      <p:cBhvr>
                                        <p:cTn id="48" dur="500"/>
                                        <p:tgtEl>
                                          <p:spTgt spid="31"/>
                                        </p:tgtEl>
                                      </p:cBhvr>
                                    </p:animEffect>
                                  </p:childTnLst>
                                </p:cTn>
                              </p:par>
                            </p:childTnLst>
                          </p:cTn>
                        </p:par>
                        <p:par>
                          <p:cTn id="49" fill="hold">
                            <p:stCondLst>
                              <p:cond delay="2000"/>
                            </p:stCondLst>
                            <p:childTnLst>
                              <p:par>
                                <p:cTn id="50" presetID="22" presetClass="entr" presetSubtype="1"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wipe(up)">
                                      <p:cBhvr>
                                        <p:cTn id="5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9" grpId="0" animBg="1"/>
      <p:bldP spid="10" grpId="0" animBg="1"/>
      <p:bldP spid="27" grpId="0" animBg="1"/>
      <p:bldP spid="15" grpId="0" animBg="1"/>
      <p:bldP spid="28"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901799" y="1609494"/>
            <a:ext cx="8013601" cy="3038706"/>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2400" dirty="0"/>
          </a:p>
        </p:txBody>
      </p:sp>
      <p:sp>
        <p:nvSpPr>
          <p:cNvPr id="17409" name="Title 1"/>
          <p:cNvSpPr>
            <a:spLocks noGrp="1"/>
          </p:cNvSpPr>
          <p:nvPr>
            <p:ph type="title"/>
          </p:nvPr>
        </p:nvSpPr>
        <p:spPr/>
        <p:txBody>
          <a:bodyPr>
            <a:normAutofit/>
          </a:bodyPr>
          <a:lstStyle/>
          <a:p>
            <a:r>
              <a:rPr lang="en-IN" dirty="0">
                <a:ea typeface="Adobe Fan Heiti Std B"/>
                <a:cs typeface="Adobe Fan Heiti Std B"/>
              </a:rPr>
              <a:t>Comparison of Share Retirement and Treasury Stock Accounting—Share Buybacks</a:t>
            </a:r>
          </a:p>
        </p:txBody>
      </p:sp>
      <p:sp>
        <p:nvSpPr>
          <p:cNvPr id="2" name="Content Placeholder 1"/>
          <p:cNvSpPr>
            <a:spLocks noGrp="1"/>
          </p:cNvSpPr>
          <p:nvPr>
            <p:ph idx="1"/>
          </p:nvPr>
        </p:nvSpPr>
        <p:spPr>
          <a:xfrm>
            <a:off x="761999" y="1623644"/>
            <a:ext cx="8013600" cy="4578547"/>
          </a:xfrm>
        </p:spPr>
        <p:txBody>
          <a:bodyPr/>
          <a:lstStyle/>
          <a:p>
            <a:pPr marL="0" indent="0">
              <a:buNone/>
            </a:pPr>
            <a:endParaRPr lang="en-US" dirty="0"/>
          </a:p>
          <a:p>
            <a:endParaRPr lang="en-US" dirty="0"/>
          </a:p>
          <a:p>
            <a:endParaRPr lang="en-US" dirty="0"/>
          </a:p>
          <a:p>
            <a:endParaRPr lang="en-US" dirty="0"/>
          </a:p>
          <a:p>
            <a:pPr marL="0" indent="0">
              <a:buNone/>
            </a:pPr>
            <a:endParaRPr lang="en-US" dirty="0"/>
          </a:p>
        </p:txBody>
      </p:sp>
      <p:sp>
        <p:nvSpPr>
          <p:cNvPr id="15" name="Rectangle 14"/>
          <p:cNvSpPr/>
          <p:nvPr/>
        </p:nvSpPr>
        <p:spPr>
          <a:xfrm>
            <a:off x="955775" y="1609494"/>
            <a:ext cx="7566026" cy="430887"/>
          </a:xfrm>
          <a:prstGeom prst="rect">
            <a:avLst/>
          </a:prstGeom>
        </p:spPr>
        <p:txBody>
          <a:bodyPr wrap="square">
            <a:spAutoFit/>
          </a:bodyPr>
          <a:lstStyle/>
          <a:p>
            <a:r>
              <a:rPr lang="en-US" sz="2200" dirty="0">
                <a:latin typeface="+mn-lt"/>
              </a:rPr>
              <a:t>American Semiconductor’s balance sheet included the following:</a:t>
            </a:r>
          </a:p>
        </p:txBody>
      </p:sp>
      <p:sp>
        <p:nvSpPr>
          <p:cNvPr id="78" name="Rectangle 77"/>
          <p:cNvSpPr/>
          <p:nvPr/>
        </p:nvSpPr>
        <p:spPr>
          <a:xfrm>
            <a:off x="939557" y="3930804"/>
            <a:ext cx="5143844" cy="430887"/>
          </a:xfrm>
          <a:prstGeom prst="rect">
            <a:avLst/>
          </a:prstGeom>
        </p:spPr>
        <p:txBody>
          <a:bodyPr wrap="none">
            <a:spAutoFit/>
          </a:bodyPr>
          <a:lstStyle/>
          <a:p>
            <a:r>
              <a:rPr lang="en-IN" sz="2200" b="1" dirty="0">
                <a:solidFill>
                  <a:srgbClr val="C00000"/>
                </a:solidFill>
                <a:latin typeface="+mn-lt"/>
              </a:rPr>
              <a:t>Reacquired 1 million of its common shares</a:t>
            </a:r>
            <a:endParaRPr lang="en-US" sz="2200" b="1" dirty="0">
              <a:solidFill>
                <a:srgbClr val="C00000"/>
              </a:solidFill>
              <a:latin typeface="+mn-lt"/>
            </a:endParaRPr>
          </a:p>
        </p:txBody>
      </p:sp>
      <p:sp>
        <p:nvSpPr>
          <p:cNvPr id="86" name="Rectangle 85"/>
          <p:cNvSpPr/>
          <p:nvPr/>
        </p:nvSpPr>
        <p:spPr>
          <a:xfrm>
            <a:off x="1992652" y="2088996"/>
            <a:ext cx="2594493" cy="430887"/>
          </a:xfrm>
          <a:prstGeom prst="rect">
            <a:avLst/>
          </a:prstGeom>
        </p:spPr>
        <p:txBody>
          <a:bodyPr wrap="none">
            <a:spAutoFit/>
          </a:bodyPr>
          <a:lstStyle/>
          <a:p>
            <a:r>
              <a:rPr lang="en-US" sz="2200" b="1" dirty="0">
                <a:latin typeface="+mn-lt"/>
              </a:rPr>
              <a:t>Shareholders’ Equity</a:t>
            </a:r>
            <a:endParaRPr lang="en-US" sz="2200" dirty="0">
              <a:latin typeface="+mn-lt"/>
            </a:endParaRPr>
          </a:p>
        </p:txBody>
      </p:sp>
      <p:sp>
        <p:nvSpPr>
          <p:cNvPr id="87" name="Rectangle 86"/>
          <p:cNvSpPr/>
          <p:nvPr/>
        </p:nvSpPr>
        <p:spPr>
          <a:xfrm>
            <a:off x="6674319" y="2088996"/>
            <a:ext cx="1726755" cy="430887"/>
          </a:xfrm>
          <a:prstGeom prst="rect">
            <a:avLst/>
          </a:prstGeom>
        </p:spPr>
        <p:txBody>
          <a:bodyPr wrap="none">
            <a:spAutoFit/>
          </a:bodyPr>
          <a:lstStyle/>
          <a:p>
            <a:pPr algn="r"/>
            <a:r>
              <a:rPr lang="en-US" sz="2200" dirty="0">
                <a:latin typeface="+mn-lt"/>
              </a:rPr>
              <a:t>($ in millions)</a:t>
            </a:r>
          </a:p>
        </p:txBody>
      </p:sp>
      <p:sp>
        <p:nvSpPr>
          <p:cNvPr id="88" name="Rectangle 87"/>
          <p:cNvSpPr/>
          <p:nvPr/>
        </p:nvSpPr>
        <p:spPr>
          <a:xfrm>
            <a:off x="1992652" y="2532579"/>
            <a:ext cx="5185009" cy="430887"/>
          </a:xfrm>
          <a:prstGeom prst="rect">
            <a:avLst/>
          </a:prstGeom>
        </p:spPr>
        <p:txBody>
          <a:bodyPr wrap="none">
            <a:spAutoFit/>
          </a:bodyPr>
          <a:lstStyle/>
          <a:p>
            <a:r>
              <a:rPr lang="en-US" sz="2200" dirty="0">
                <a:latin typeface="+mn-lt"/>
              </a:rPr>
              <a:t>Common stock, 100 million shares at $1 par</a:t>
            </a:r>
          </a:p>
        </p:txBody>
      </p:sp>
      <p:sp>
        <p:nvSpPr>
          <p:cNvPr id="89" name="Rectangle 88"/>
          <p:cNvSpPr/>
          <p:nvPr/>
        </p:nvSpPr>
        <p:spPr>
          <a:xfrm>
            <a:off x="6976486" y="2532579"/>
            <a:ext cx="1011815" cy="430887"/>
          </a:xfrm>
          <a:prstGeom prst="rect">
            <a:avLst/>
          </a:prstGeom>
        </p:spPr>
        <p:txBody>
          <a:bodyPr wrap="none">
            <a:spAutoFit/>
          </a:bodyPr>
          <a:lstStyle/>
          <a:p>
            <a:pPr algn="r"/>
            <a:r>
              <a:rPr lang="en-US" sz="2200" dirty="0">
                <a:latin typeface="+mn-lt"/>
              </a:rPr>
              <a:t>$    100</a:t>
            </a:r>
          </a:p>
        </p:txBody>
      </p:sp>
      <p:sp>
        <p:nvSpPr>
          <p:cNvPr id="90" name="Rectangle 89"/>
          <p:cNvSpPr/>
          <p:nvPr/>
        </p:nvSpPr>
        <p:spPr>
          <a:xfrm>
            <a:off x="1992652" y="2838292"/>
            <a:ext cx="3517181" cy="430887"/>
          </a:xfrm>
          <a:prstGeom prst="rect">
            <a:avLst/>
          </a:prstGeom>
        </p:spPr>
        <p:txBody>
          <a:bodyPr wrap="none">
            <a:spAutoFit/>
          </a:bodyPr>
          <a:lstStyle/>
          <a:p>
            <a:r>
              <a:rPr lang="en-US" sz="2200" dirty="0">
                <a:latin typeface="+mn-lt"/>
              </a:rPr>
              <a:t>Paid-in capital—excess of par</a:t>
            </a:r>
          </a:p>
        </p:txBody>
      </p:sp>
      <p:sp>
        <p:nvSpPr>
          <p:cNvPr id="91" name="Rectangle 90"/>
          <p:cNvSpPr/>
          <p:nvPr/>
        </p:nvSpPr>
        <p:spPr>
          <a:xfrm>
            <a:off x="7375633" y="2853681"/>
            <a:ext cx="612668" cy="430887"/>
          </a:xfrm>
          <a:prstGeom prst="rect">
            <a:avLst/>
          </a:prstGeom>
        </p:spPr>
        <p:txBody>
          <a:bodyPr wrap="none">
            <a:spAutoFit/>
          </a:bodyPr>
          <a:lstStyle/>
          <a:p>
            <a:pPr algn="r"/>
            <a:r>
              <a:rPr lang="en-US" sz="2200" dirty="0">
                <a:latin typeface="+mn-lt"/>
              </a:rPr>
              <a:t>900</a:t>
            </a:r>
          </a:p>
        </p:txBody>
      </p:sp>
      <p:sp>
        <p:nvSpPr>
          <p:cNvPr id="92" name="Rectangle 91"/>
          <p:cNvSpPr/>
          <p:nvPr/>
        </p:nvSpPr>
        <p:spPr>
          <a:xfrm>
            <a:off x="1992652" y="3148058"/>
            <a:ext cx="4008405" cy="430887"/>
          </a:xfrm>
          <a:prstGeom prst="rect">
            <a:avLst/>
          </a:prstGeom>
        </p:spPr>
        <p:txBody>
          <a:bodyPr wrap="none">
            <a:spAutoFit/>
          </a:bodyPr>
          <a:lstStyle/>
          <a:p>
            <a:r>
              <a:rPr lang="en-US" sz="2200" dirty="0">
                <a:latin typeface="+mn-lt"/>
              </a:rPr>
              <a:t>Paid-in capital—share repurchase</a:t>
            </a:r>
          </a:p>
        </p:txBody>
      </p:sp>
      <p:sp>
        <p:nvSpPr>
          <p:cNvPr id="93" name="Rectangle 92"/>
          <p:cNvSpPr/>
          <p:nvPr/>
        </p:nvSpPr>
        <p:spPr>
          <a:xfrm>
            <a:off x="7660967" y="3148058"/>
            <a:ext cx="327334" cy="430887"/>
          </a:xfrm>
          <a:prstGeom prst="rect">
            <a:avLst/>
          </a:prstGeom>
        </p:spPr>
        <p:txBody>
          <a:bodyPr wrap="none">
            <a:spAutoFit/>
          </a:bodyPr>
          <a:lstStyle/>
          <a:p>
            <a:pPr algn="r"/>
            <a:r>
              <a:rPr lang="en-US" sz="2200" dirty="0">
                <a:latin typeface="+mn-lt"/>
              </a:rPr>
              <a:t>2</a:t>
            </a:r>
          </a:p>
        </p:txBody>
      </p:sp>
      <p:sp>
        <p:nvSpPr>
          <p:cNvPr id="94" name="Rectangle 93"/>
          <p:cNvSpPr/>
          <p:nvPr/>
        </p:nvSpPr>
        <p:spPr>
          <a:xfrm>
            <a:off x="1992652" y="3443865"/>
            <a:ext cx="2239396" cy="430887"/>
          </a:xfrm>
          <a:prstGeom prst="rect">
            <a:avLst/>
          </a:prstGeom>
        </p:spPr>
        <p:txBody>
          <a:bodyPr wrap="none">
            <a:spAutoFit/>
          </a:bodyPr>
          <a:lstStyle/>
          <a:p>
            <a:r>
              <a:rPr lang="en-US" sz="2200" dirty="0">
                <a:latin typeface="+mn-lt"/>
              </a:rPr>
              <a:t>Retained earnings</a:t>
            </a:r>
          </a:p>
        </p:txBody>
      </p:sp>
      <p:sp>
        <p:nvSpPr>
          <p:cNvPr id="95" name="Rectangle 94"/>
          <p:cNvSpPr/>
          <p:nvPr/>
        </p:nvSpPr>
        <p:spPr>
          <a:xfrm>
            <a:off x="7162434" y="3443865"/>
            <a:ext cx="825867" cy="430887"/>
          </a:xfrm>
          <a:prstGeom prst="rect">
            <a:avLst/>
          </a:prstGeom>
        </p:spPr>
        <p:txBody>
          <a:bodyPr wrap="none">
            <a:spAutoFit/>
          </a:bodyPr>
          <a:lstStyle/>
          <a:p>
            <a:pPr algn="r"/>
            <a:r>
              <a:rPr lang="en-US" sz="2200" dirty="0">
                <a:latin typeface="+mn-lt"/>
              </a:rPr>
              <a:t>2,000</a:t>
            </a:r>
          </a:p>
        </p:txBody>
      </p:sp>
      <p:cxnSp>
        <p:nvCxnSpPr>
          <p:cNvPr id="96" name="Straight Connector 95"/>
          <p:cNvCxnSpPr/>
          <p:nvPr/>
        </p:nvCxnSpPr>
        <p:spPr>
          <a:xfrm>
            <a:off x="1990230" y="2514600"/>
            <a:ext cx="63996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LO18-5</a:t>
            </a:r>
            <a:endParaRPr lang="en-US" sz="1500" dirty="0">
              <a:solidFill>
                <a:srgbClr val="0072A2"/>
              </a:solidFill>
              <a:latin typeface="+mj-lt"/>
              <a:ea typeface="Adobe Fan Heiti Std B" pitchFamily="34" charset="-128"/>
              <a:cs typeface="+mj-cs"/>
            </a:endParaRPr>
          </a:p>
        </p:txBody>
      </p:sp>
      <p:sp>
        <p:nvSpPr>
          <p:cNvPr id="20" name="Slide Number Placeholder 5">
            <a:extLst>
              <a:ext uri="{FF2B5EF4-FFF2-40B4-BE49-F238E27FC236}">
                <a16:creationId xmlns:a16="http://schemas.microsoft.com/office/drawing/2014/main" id="{D1F3EB3D-7DC5-074E-B033-9A721024B02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38</a:t>
            </a:fld>
            <a:endParaRPr lang="en-US" dirty="0"/>
          </a:p>
        </p:txBody>
      </p:sp>
    </p:spTree>
    <p:extLst>
      <p:ext uri="{BB962C8B-B14F-4D97-AF65-F5344CB8AC3E}">
        <p14:creationId xmlns:p14="http://schemas.microsoft.com/office/powerpoint/2010/main" val="43430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8"/>
                                        </p:tgtEl>
                                        <p:attrNameLst>
                                          <p:attrName>style.visibility</p:attrName>
                                        </p:attrNameLst>
                                      </p:cBhvr>
                                      <p:to>
                                        <p:strVal val="visible"/>
                                      </p:to>
                                    </p:set>
                                    <p:animEffect transition="in" filter="fade">
                                      <p:cBhvr>
                                        <p:cTn id="10" dur="500"/>
                                        <p:tgtEl>
                                          <p:spTgt spid="7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6"/>
                                        </p:tgtEl>
                                        <p:attrNameLst>
                                          <p:attrName>style.visibility</p:attrName>
                                        </p:attrNameLst>
                                      </p:cBhvr>
                                      <p:to>
                                        <p:strVal val="visible"/>
                                      </p:to>
                                    </p:set>
                                    <p:animEffect transition="in" filter="fade">
                                      <p:cBhvr>
                                        <p:cTn id="13" dur="500"/>
                                        <p:tgtEl>
                                          <p:spTgt spid="8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7"/>
                                        </p:tgtEl>
                                        <p:attrNameLst>
                                          <p:attrName>style.visibility</p:attrName>
                                        </p:attrNameLst>
                                      </p:cBhvr>
                                      <p:to>
                                        <p:strVal val="visible"/>
                                      </p:to>
                                    </p:set>
                                    <p:animEffect transition="in" filter="fade">
                                      <p:cBhvr>
                                        <p:cTn id="16" dur="500"/>
                                        <p:tgtEl>
                                          <p:spTgt spid="8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8"/>
                                        </p:tgtEl>
                                        <p:attrNameLst>
                                          <p:attrName>style.visibility</p:attrName>
                                        </p:attrNameLst>
                                      </p:cBhvr>
                                      <p:to>
                                        <p:strVal val="visible"/>
                                      </p:to>
                                    </p:set>
                                    <p:animEffect transition="in" filter="fade">
                                      <p:cBhvr>
                                        <p:cTn id="19" dur="500"/>
                                        <p:tgtEl>
                                          <p:spTgt spid="8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9"/>
                                        </p:tgtEl>
                                        <p:attrNameLst>
                                          <p:attrName>style.visibility</p:attrName>
                                        </p:attrNameLst>
                                      </p:cBhvr>
                                      <p:to>
                                        <p:strVal val="visible"/>
                                      </p:to>
                                    </p:set>
                                    <p:animEffect transition="in" filter="fade">
                                      <p:cBhvr>
                                        <p:cTn id="22" dur="500"/>
                                        <p:tgtEl>
                                          <p:spTgt spid="8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0"/>
                                        </p:tgtEl>
                                        <p:attrNameLst>
                                          <p:attrName>style.visibility</p:attrName>
                                        </p:attrNameLst>
                                      </p:cBhvr>
                                      <p:to>
                                        <p:strVal val="visible"/>
                                      </p:to>
                                    </p:set>
                                    <p:animEffect transition="in" filter="fade">
                                      <p:cBhvr>
                                        <p:cTn id="25" dur="500"/>
                                        <p:tgtEl>
                                          <p:spTgt spid="9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1"/>
                                        </p:tgtEl>
                                        <p:attrNameLst>
                                          <p:attrName>style.visibility</p:attrName>
                                        </p:attrNameLst>
                                      </p:cBhvr>
                                      <p:to>
                                        <p:strVal val="visible"/>
                                      </p:to>
                                    </p:set>
                                    <p:animEffect transition="in" filter="fade">
                                      <p:cBhvr>
                                        <p:cTn id="28" dur="500"/>
                                        <p:tgtEl>
                                          <p:spTgt spid="9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2"/>
                                        </p:tgtEl>
                                        <p:attrNameLst>
                                          <p:attrName>style.visibility</p:attrName>
                                        </p:attrNameLst>
                                      </p:cBhvr>
                                      <p:to>
                                        <p:strVal val="visible"/>
                                      </p:to>
                                    </p:set>
                                    <p:animEffect transition="in" filter="fade">
                                      <p:cBhvr>
                                        <p:cTn id="31" dur="500"/>
                                        <p:tgtEl>
                                          <p:spTgt spid="9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93"/>
                                        </p:tgtEl>
                                        <p:attrNameLst>
                                          <p:attrName>style.visibility</p:attrName>
                                        </p:attrNameLst>
                                      </p:cBhvr>
                                      <p:to>
                                        <p:strVal val="visible"/>
                                      </p:to>
                                    </p:set>
                                    <p:animEffect transition="in" filter="fade">
                                      <p:cBhvr>
                                        <p:cTn id="34" dur="500"/>
                                        <p:tgtEl>
                                          <p:spTgt spid="9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94"/>
                                        </p:tgtEl>
                                        <p:attrNameLst>
                                          <p:attrName>style.visibility</p:attrName>
                                        </p:attrNameLst>
                                      </p:cBhvr>
                                      <p:to>
                                        <p:strVal val="visible"/>
                                      </p:to>
                                    </p:set>
                                    <p:animEffect transition="in" filter="fade">
                                      <p:cBhvr>
                                        <p:cTn id="37" dur="500"/>
                                        <p:tgtEl>
                                          <p:spTgt spid="9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95"/>
                                        </p:tgtEl>
                                        <p:attrNameLst>
                                          <p:attrName>style.visibility</p:attrName>
                                        </p:attrNameLst>
                                      </p:cBhvr>
                                      <p:to>
                                        <p:strVal val="visible"/>
                                      </p:to>
                                    </p:set>
                                    <p:animEffect transition="in" filter="fade">
                                      <p:cBhvr>
                                        <p:cTn id="40" dur="500"/>
                                        <p:tgtEl>
                                          <p:spTgt spid="95"/>
                                        </p:tgtEl>
                                      </p:cBhvr>
                                    </p:animEffect>
                                  </p:childTnLst>
                                </p:cTn>
                              </p:par>
                              <p:par>
                                <p:cTn id="41" presetID="10" presetClass="entr" presetSubtype="0" fill="hold" nodeType="withEffect">
                                  <p:stCondLst>
                                    <p:cond delay="0"/>
                                  </p:stCondLst>
                                  <p:childTnLst>
                                    <p:set>
                                      <p:cBhvr>
                                        <p:cTn id="42" dur="1" fill="hold">
                                          <p:stCondLst>
                                            <p:cond delay="0"/>
                                          </p:stCondLst>
                                        </p:cTn>
                                        <p:tgtEl>
                                          <p:spTgt spid="96"/>
                                        </p:tgtEl>
                                        <p:attrNameLst>
                                          <p:attrName>style.visibility</p:attrName>
                                        </p:attrNameLst>
                                      </p:cBhvr>
                                      <p:to>
                                        <p:strVal val="visible"/>
                                      </p:to>
                                    </p:set>
                                    <p:animEffect transition="in" filter="fade">
                                      <p:cBhvr>
                                        <p:cTn id="43" dur="500"/>
                                        <p:tgtEl>
                                          <p:spTgt spid="9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15" grpId="0"/>
      <p:bldP spid="78" grpId="0"/>
      <p:bldP spid="86" grpId="0"/>
      <p:bldP spid="87" grpId="0"/>
      <p:bldP spid="88" grpId="0"/>
      <p:bldP spid="89" grpId="0"/>
      <p:bldP spid="90" grpId="0"/>
      <p:bldP spid="91" grpId="0"/>
      <p:bldP spid="92" grpId="0"/>
      <p:bldP spid="93" grpId="0"/>
      <p:bldP spid="94" grpId="0"/>
      <p:bldP spid="9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685800" y="1197534"/>
            <a:ext cx="8382000" cy="5419397"/>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2400" dirty="0"/>
          </a:p>
        </p:txBody>
      </p:sp>
      <p:sp>
        <p:nvSpPr>
          <p:cNvPr id="17409" name="Title 1"/>
          <p:cNvSpPr>
            <a:spLocks noGrp="1"/>
          </p:cNvSpPr>
          <p:nvPr>
            <p:ph type="title"/>
          </p:nvPr>
        </p:nvSpPr>
        <p:spPr>
          <a:xfrm>
            <a:off x="761999" y="1"/>
            <a:ext cx="8382000" cy="1197533"/>
          </a:xfrm>
        </p:spPr>
        <p:txBody>
          <a:bodyPr>
            <a:normAutofit/>
          </a:bodyPr>
          <a:lstStyle/>
          <a:p>
            <a:r>
              <a:rPr lang="en-IN" sz="3000" dirty="0">
                <a:ea typeface="Adobe Fan Heiti Std B"/>
                <a:cs typeface="Adobe Fan Heiti Std B"/>
              </a:rPr>
              <a:t>Comparison of Share Retirement and Treasury Stock Accounting—Share Buybacks, Case 1</a:t>
            </a:r>
          </a:p>
        </p:txBody>
      </p:sp>
      <p:sp>
        <p:nvSpPr>
          <p:cNvPr id="2" name="Content Placeholder 1"/>
          <p:cNvSpPr>
            <a:spLocks noGrp="1"/>
          </p:cNvSpPr>
          <p:nvPr>
            <p:ph idx="1"/>
          </p:nvPr>
        </p:nvSpPr>
        <p:spPr/>
        <p:txBody>
          <a:bodyPr/>
          <a:lstStyle/>
          <a:p>
            <a:pPr marL="0" indent="0">
              <a:buNone/>
            </a:pP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Rectangle 3"/>
          <p:cNvSpPr/>
          <p:nvPr/>
        </p:nvSpPr>
        <p:spPr>
          <a:xfrm>
            <a:off x="8319670" y="0"/>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LO18-5</a:t>
            </a:r>
            <a:endParaRPr lang="en-US" sz="1500" dirty="0">
              <a:solidFill>
                <a:srgbClr val="0072A2"/>
              </a:solidFill>
              <a:latin typeface="+mj-lt"/>
              <a:ea typeface="Adobe Fan Heiti Std B" pitchFamily="34" charset="-128"/>
              <a:cs typeface="+mj-cs"/>
            </a:endParaRPr>
          </a:p>
        </p:txBody>
      </p:sp>
      <p:sp>
        <p:nvSpPr>
          <p:cNvPr id="49" name="Rectangle 48"/>
          <p:cNvSpPr/>
          <p:nvPr/>
        </p:nvSpPr>
        <p:spPr>
          <a:xfrm>
            <a:off x="728547" y="3581400"/>
            <a:ext cx="5184433" cy="430887"/>
          </a:xfrm>
          <a:prstGeom prst="rect">
            <a:avLst/>
          </a:prstGeom>
        </p:spPr>
        <p:txBody>
          <a:bodyPr wrap="none">
            <a:spAutoFit/>
          </a:bodyPr>
          <a:lstStyle/>
          <a:p>
            <a:r>
              <a:rPr lang="en-IN" sz="2200" b="1" dirty="0">
                <a:latin typeface="+mn-lt"/>
              </a:rPr>
              <a:t>Case 1: Shares repurchased at </a:t>
            </a:r>
            <a:r>
              <a:rPr lang="en-IN" sz="2200" b="1" dirty="0">
                <a:solidFill>
                  <a:srgbClr val="D60093"/>
                </a:solidFill>
                <a:latin typeface="+mn-lt"/>
              </a:rPr>
              <a:t>$7</a:t>
            </a:r>
            <a:r>
              <a:rPr lang="en-IN" sz="2200" b="1" dirty="0">
                <a:latin typeface="+mn-lt"/>
              </a:rPr>
              <a:t> per share</a:t>
            </a:r>
            <a:endParaRPr lang="en-US" sz="2200" b="1" dirty="0">
              <a:latin typeface="+mn-lt"/>
            </a:endParaRPr>
          </a:p>
        </p:txBody>
      </p:sp>
      <p:sp>
        <p:nvSpPr>
          <p:cNvPr id="50" name="Rectangle 49"/>
          <p:cNvSpPr/>
          <p:nvPr/>
        </p:nvSpPr>
        <p:spPr>
          <a:xfrm>
            <a:off x="728547" y="4290345"/>
            <a:ext cx="4937570" cy="430887"/>
          </a:xfrm>
          <a:prstGeom prst="rect">
            <a:avLst/>
          </a:prstGeom>
        </p:spPr>
        <p:txBody>
          <a:bodyPr wrap="none">
            <a:spAutoFit/>
          </a:bodyPr>
          <a:lstStyle/>
          <a:p>
            <a:r>
              <a:rPr lang="en-US" sz="2200" dirty="0">
                <a:latin typeface="+mn-lt"/>
              </a:rPr>
              <a:t>Common stock ($1 par × 1 million shares)</a:t>
            </a:r>
          </a:p>
        </p:txBody>
      </p:sp>
      <p:sp>
        <p:nvSpPr>
          <p:cNvPr id="51" name="Rectangle 50"/>
          <p:cNvSpPr/>
          <p:nvPr/>
        </p:nvSpPr>
        <p:spPr>
          <a:xfrm>
            <a:off x="728547" y="4607352"/>
            <a:ext cx="5184433" cy="430887"/>
          </a:xfrm>
          <a:prstGeom prst="rect">
            <a:avLst/>
          </a:prstGeom>
        </p:spPr>
        <p:txBody>
          <a:bodyPr wrap="square">
            <a:spAutoFit/>
          </a:bodyPr>
          <a:lstStyle/>
          <a:p>
            <a:r>
              <a:rPr lang="en-IN" sz="2200" dirty="0">
                <a:latin typeface="+mn-lt"/>
              </a:rPr>
              <a:t>Paid-in capital—excess of par ($9 per sh.)</a:t>
            </a:r>
            <a:endParaRPr lang="en-US" sz="2200" dirty="0">
              <a:latin typeface="+mn-lt"/>
            </a:endParaRPr>
          </a:p>
        </p:txBody>
      </p:sp>
      <p:sp>
        <p:nvSpPr>
          <p:cNvPr id="52" name="Rectangle 51"/>
          <p:cNvSpPr/>
          <p:nvPr/>
        </p:nvSpPr>
        <p:spPr>
          <a:xfrm>
            <a:off x="728547" y="4922406"/>
            <a:ext cx="5721310" cy="430887"/>
          </a:xfrm>
          <a:prstGeom prst="rect">
            <a:avLst/>
          </a:prstGeom>
        </p:spPr>
        <p:txBody>
          <a:bodyPr wrap="none">
            <a:spAutoFit/>
          </a:bodyPr>
          <a:lstStyle/>
          <a:p>
            <a:r>
              <a:rPr lang="en-US" sz="2200" dirty="0">
                <a:latin typeface="+mn-lt"/>
              </a:rPr>
              <a:t>     Paid-in capital—share repurchase (difference)</a:t>
            </a:r>
          </a:p>
        </p:txBody>
      </p:sp>
      <p:sp>
        <p:nvSpPr>
          <p:cNvPr id="53" name="Rectangle 52"/>
          <p:cNvSpPr/>
          <p:nvPr/>
        </p:nvSpPr>
        <p:spPr>
          <a:xfrm>
            <a:off x="728547" y="5241366"/>
            <a:ext cx="1048685" cy="430887"/>
          </a:xfrm>
          <a:prstGeom prst="rect">
            <a:avLst/>
          </a:prstGeom>
        </p:spPr>
        <p:txBody>
          <a:bodyPr wrap="none">
            <a:spAutoFit/>
          </a:bodyPr>
          <a:lstStyle/>
          <a:p>
            <a:r>
              <a:rPr lang="en-US" sz="2200" dirty="0">
                <a:latin typeface="+mn-lt"/>
              </a:rPr>
              <a:t>     Cash</a:t>
            </a:r>
          </a:p>
        </p:txBody>
      </p:sp>
      <p:sp>
        <p:nvSpPr>
          <p:cNvPr id="54" name="Rectangle 53"/>
          <p:cNvSpPr/>
          <p:nvPr/>
        </p:nvSpPr>
        <p:spPr>
          <a:xfrm>
            <a:off x="7697128" y="4290345"/>
            <a:ext cx="327334" cy="430887"/>
          </a:xfrm>
          <a:prstGeom prst="rect">
            <a:avLst/>
          </a:prstGeom>
        </p:spPr>
        <p:txBody>
          <a:bodyPr wrap="none">
            <a:spAutoFit/>
          </a:bodyPr>
          <a:lstStyle/>
          <a:p>
            <a:r>
              <a:rPr lang="en-US" sz="2200" dirty="0">
                <a:latin typeface="+mn-lt"/>
              </a:rPr>
              <a:t>1</a:t>
            </a:r>
          </a:p>
        </p:txBody>
      </p:sp>
      <p:sp>
        <p:nvSpPr>
          <p:cNvPr id="55" name="Rectangle 54"/>
          <p:cNvSpPr/>
          <p:nvPr/>
        </p:nvSpPr>
        <p:spPr>
          <a:xfrm>
            <a:off x="7697128" y="4608149"/>
            <a:ext cx="327334" cy="430887"/>
          </a:xfrm>
          <a:prstGeom prst="rect">
            <a:avLst/>
          </a:prstGeom>
        </p:spPr>
        <p:txBody>
          <a:bodyPr wrap="none">
            <a:spAutoFit/>
          </a:bodyPr>
          <a:lstStyle/>
          <a:p>
            <a:r>
              <a:rPr lang="en-US" sz="2200" dirty="0">
                <a:latin typeface="+mn-lt"/>
              </a:rPr>
              <a:t>9</a:t>
            </a:r>
          </a:p>
        </p:txBody>
      </p:sp>
      <p:sp>
        <p:nvSpPr>
          <p:cNvPr id="56" name="Rectangle 55"/>
          <p:cNvSpPr/>
          <p:nvPr/>
        </p:nvSpPr>
        <p:spPr>
          <a:xfrm>
            <a:off x="8608511" y="4922406"/>
            <a:ext cx="327334" cy="430887"/>
          </a:xfrm>
          <a:prstGeom prst="rect">
            <a:avLst/>
          </a:prstGeom>
        </p:spPr>
        <p:txBody>
          <a:bodyPr wrap="none">
            <a:spAutoFit/>
          </a:bodyPr>
          <a:lstStyle/>
          <a:p>
            <a:pPr algn="r"/>
            <a:r>
              <a:rPr lang="en-US" sz="2200" dirty="0">
                <a:latin typeface="+mn-lt"/>
              </a:rPr>
              <a:t>3</a:t>
            </a:r>
          </a:p>
        </p:txBody>
      </p:sp>
      <p:sp>
        <p:nvSpPr>
          <p:cNvPr id="61" name="Rectangle 60"/>
          <p:cNvSpPr/>
          <p:nvPr/>
        </p:nvSpPr>
        <p:spPr>
          <a:xfrm>
            <a:off x="8608511" y="5241366"/>
            <a:ext cx="327334" cy="430887"/>
          </a:xfrm>
          <a:prstGeom prst="rect">
            <a:avLst/>
          </a:prstGeom>
        </p:spPr>
        <p:txBody>
          <a:bodyPr wrap="none">
            <a:spAutoFit/>
          </a:bodyPr>
          <a:lstStyle/>
          <a:p>
            <a:pPr algn="r"/>
            <a:r>
              <a:rPr lang="en-US" sz="2200" dirty="0">
                <a:latin typeface="+mn-lt"/>
              </a:rPr>
              <a:t>7</a:t>
            </a:r>
          </a:p>
        </p:txBody>
      </p:sp>
      <p:sp>
        <p:nvSpPr>
          <p:cNvPr id="62" name="Rectangle 61"/>
          <p:cNvSpPr/>
          <p:nvPr/>
        </p:nvSpPr>
        <p:spPr>
          <a:xfrm>
            <a:off x="728547" y="5889401"/>
            <a:ext cx="2521011" cy="430887"/>
          </a:xfrm>
          <a:prstGeom prst="rect">
            <a:avLst/>
          </a:prstGeom>
        </p:spPr>
        <p:txBody>
          <a:bodyPr wrap="none">
            <a:spAutoFit/>
          </a:bodyPr>
          <a:lstStyle/>
          <a:p>
            <a:r>
              <a:rPr lang="en-US" sz="2200" dirty="0">
                <a:latin typeface="+mn-lt"/>
              </a:rPr>
              <a:t>Treasury stock (cost)</a:t>
            </a:r>
          </a:p>
        </p:txBody>
      </p:sp>
      <p:sp>
        <p:nvSpPr>
          <p:cNvPr id="63" name="Rectangle 62"/>
          <p:cNvSpPr/>
          <p:nvPr/>
        </p:nvSpPr>
        <p:spPr>
          <a:xfrm>
            <a:off x="7697128" y="5889401"/>
            <a:ext cx="327334" cy="430887"/>
          </a:xfrm>
          <a:prstGeom prst="rect">
            <a:avLst/>
          </a:prstGeom>
        </p:spPr>
        <p:txBody>
          <a:bodyPr wrap="none">
            <a:spAutoFit/>
          </a:bodyPr>
          <a:lstStyle/>
          <a:p>
            <a:r>
              <a:rPr lang="en-US" sz="2200" dirty="0">
                <a:latin typeface="+mn-lt"/>
              </a:rPr>
              <a:t>7</a:t>
            </a:r>
          </a:p>
        </p:txBody>
      </p:sp>
      <p:sp>
        <p:nvSpPr>
          <p:cNvPr id="64" name="Rectangle 63"/>
          <p:cNvSpPr/>
          <p:nvPr/>
        </p:nvSpPr>
        <p:spPr>
          <a:xfrm>
            <a:off x="728547" y="6214947"/>
            <a:ext cx="1497526" cy="430887"/>
          </a:xfrm>
          <a:prstGeom prst="rect">
            <a:avLst/>
          </a:prstGeom>
        </p:spPr>
        <p:txBody>
          <a:bodyPr wrap="none">
            <a:spAutoFit/>
          </a:bodyPr>
          <a:lstStyle/>
          <a:p>
            <a:r>
              <a:rPr lang="en-US" sz="2200" dirty="0">
                <a:latin typeface="+mn-lt"/>
              </a:rPr>
              <a:t>            Cash</a:t>
            </a:r>
          </a:p>
        </p:txBody>
      </p:sp>
      <p:sp>
        <p:nvSpPr>
          <p:cNvPr id="65" name="Rectangle 64"/>
          <p:cNvSpPr/>
          <p:nvPr/>
        </p:nvSpPr>
        <p:spPr>
          <a:xfrm>
            <a:off x="8608511" y="6214947"/>
            <a:ext cx="327334" cy="430887"/>
          </a:xfrm>
          <a:prstGeom prst="rect">
            <a:avLst/>
          </a:prstGeom>
        </p:spPr>
        <p:txBody>
          <a:bodyPr wrap="none">
            <a:spAutoFit/>
          </a:bodyPr>
          <a:lstStyle/>
          <a:p>
            <a:pPr algn="r"/>
            <a:r>
              <a:rPr lang="en-US" sz="2200" dirty="0">
                <a:latin typeface="+mn-lt"/>
              </a:rPr>
              <a:t>7</a:t>
            </a:r>
          </a:p>
        </p:txBody>
      </p:sp>
      <p:sp>
        <p:nvSpPr>
          <p:cNvPr id="66" name="Rectangle 65"/>
          <p:cNvSpPr/>
          <p:nvPr/>
        </p:nvSpPr>
        <p:spPr>
          <a:xfrm>
            <a:off x="2990388" y="3962400"/>
            <a:ext cx="1504964" cy="430887"/>
          </a:xfrm>
          <a:prstGeom prst="rect">
            <a:avLst/>
          </a:prstGeom>
        </p:spPr>
        <p:txBody>
          <a:bodyPr wrap="none">
            <a:spAutoFit/>
          </a:bodyPr>
          <a:lstStyle/>
          <a:p>
            <a:r>
              <a:rPr lang="en-IN" sz="2200" b="1" dirty="0">
                <a:solidFill>
                  <a:srgbClr val="C00000"/>
                </a:solidFill>
                <a:latin typeface="+mn-lt"/>
              </a:rPr>
              <a:t>Retirement</a:t>
            </a:r>
            <a:endParaRPr lang="en-US" sz="2200" b="1" dirty="0">
              <a:solidFill>
                <a:srgbClr val="C00000"/>
              </a:solidFill>
              <a:latin typeface="+mn-lt"/>
            </a:endParaRPr>
          </a:p>
        </p:txBody>
      </p:sp>
      <p:sp>
        <p:nvSpPr>
          <p:cNvPr id="79" name="Rectangle 78"/>
          <p:cNvSpPr/>
          <p:nvPr/>
        </p:nvSpPr>
        <p:spPr>
          <a:xfrm>
            <a:off x="2800112" y="5486400"/>
            <a:ext cx="1885516" cy="430887"/>
          </a:xfrm>
          <a:prstGeom prst="rect">
            <a:avLst/>
          </a:prstGeom>
        </p:spPr>
        <p:txBody>
          <a:bodyPr wrap="none">
            <a:spAutoFit/>
          </a:bodyPr>
          <a:lstStyle/>
          <a:p>
            <a:r>
              <a:rPr lang="en-IN" sz="2200" b="1" dirty="0">
                <a:solidFill>
                  <a:srgbClr val="C00000"/>
                </a:solidFill>
                <a:latin typeface="+mn-lt"/>
              </a:rPr>
              <a:t>Treasury Stock</a:t>
            </a:r>
            <a:endParaRPr lang="en-US" sz="2200" b="1" dirty="0">
              <a:solidFill>
                <a:srgbClr val="C00000"/>
              </a:solidFill>
              <a:latin typeface="+mn-lt"/>
            </a:endParaRPr>
          </a:p>
        </p:txBody>
      </p:sp>
      <p:sp>
        <p:nvSpPr>
          <p:cNvPr id="34" name="Text Box 10"/>
          <p:cNvSpPr txBox="1">
            <a:spLocks noChangeArrowheads="1"/>
          </p:cNvSpPr>
          <p:nvPr/>
        </p:nvSpPr>
        <p:spPr bwMode="auto">
          <a:xfrm>
            <a:off x="756757" y="1282036"/>
            <a:ext cx="4909359" cy="646331"/>
          </a:xfrm>
          <a:prstGeom prst="rect">
            <a:avLst/>
          </a:prstGeom>
          <a:solidFill>
            <a:srgbClr val="F2DCDB"/>
          </a:solidFill>
          <a:ln w="38100">
            <a:solidFill>
              <a:srgbClr val="C00000"/>
            </a:solidFill>
            <a:miter lim="800000"/>
            <a:headEnd/>
            <a:tailEnd/>
          </a:ln>
        </p:spPr>
        <p:txBody>
          <a:bodyPr wrap="squar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50000"/>
              </a:spcBef>
              <a:buClrTx/>
              <a:buSzTx/>
              <a:buFontTx/>
              <a:buNone/>
            </a:pPr>
            <a:r>
              <a:rPr lang="en-US" altLang="en-US" sz="1800" dirty="0">
                <a:solidFill>
                  <a:srgbClr val="000000"/>
                </a:solidFill>
                <a:latin typeface="+mn-lt"/>
              </a:rPr>
              <a:t>We credit </a:t>
            </a:r>
            <a:r>
              <a:rPr lang="en-US" altLang="en-US" sz="1800" b="1" dirty="0">
                <a:solidFill>
                  <a:srgbClr val="C00000"/>
                </a:solidFill>
                <a:latin typeface="+mn-lt"/>
              </a:rPr>
              <a:t>PIC—share repurchase</a:t>
            </a:r>
            <a:r>
              <a:rPr lang="en-US" altLang="en-US" sz="1800" dirty="0">
                <a:solidFill>
                  <a:srgbClr val="000000"/>
                </a:solidFill>
                <a:latin typeface="+mn-lt"/>
              </a:rPr>
              <a:t> for the amount needed to make debits equal credits in the entry.</a:t>
            </a:r>
          </a:p>
        </p:txBody>
      </p:sp>
      <p:sp>
        <p:nvSpPr>
          <p:cNvPr id="35" name="Text Box 6"/>
          <p:cNvSpPr txBox="1">
            <a:spLocks noChangeArrowheads="1"/>
          </p:cNvSpPr>
          <p:nvPr/>
        </p:nvSpPr>
        <p:spPr bwMode="auto">
          <a:xfrm>
            <a:off x="1989052" y="1929384"/>
            <a:ext cx="6906345" cy="1615827"/>
          </a:xfrm>
          <a:prstGeom prst="rect">
            <a:avLst/>
          </a:prstGeom>
          <a:solidFill>
            <a:srgbClr val="F2DCDB"/>
          </a:solidFill>
          <a:ln w="38100">
            <a:solidFill>
              <a:srgbClr val="C00000"/>
            </a:solidFill>
            <a:miter lim="800000"/>
            <a:headEnd/>
            <a:tailEnd/>
          </a:ln>
        </p:spPr>
        <p:txBody>
          <a:bodyPr wrap="square">
            <a:spAutoFit/>
          </a:bodyPr>
          <a:lstStyle>
            <a:lvl1pPr>
              <a:spcBef>
                <a:spcPct val="20000"/>
              </a:spcBef>
              <a:buClr>
                <a:schemeClr val="bg2"/>
              </a:buClr>
              <a:buSzPct val="75000"/>
              <a:buFont typeface="Wingdings" pitchFamily="2" charset="2"/>
              <a:buChar char="p"/>
              <a:defRPr sz="2800">
                <a:solidFill>
                  <a:schemeClr val="tx1"/>
                </a:solidFill>
                <a:latin typeface="Verdana" pitchFamily="34" charset="0"/>
              </a:defRPr>
            </a:lvl1pPr>
            <a:lvl2pPr marL="742950" indent="-285750">
              <a:spcBef>
                <a:spcPct val="20000"/>
              </a:spcBef>
              <a:buClr>
                <a:schemeClr val="tx2"/>
              </a:buClr>
              <a:buSzPct val="75000"/>
              <a:buFont typeface="Wingdings" pitchFamily="2" charset="2"/>
              <a:buChar char="n"/>
              <a:defRPr sz="2400">
                <a:solidFill>
                  <a:schemeClr val="tx1"/>
                </a:solidFill>
                <a:latin typeface="Verdana" pitchFamily="34" charset="0"/>
              </a:defRPr>
            </a:lvl2pPr>
            <a:lvl3pPr marL="1143000" indent="-228600">
              <a:spcBef>
                <a:spcPct val="20000"/>
              </a:spcBef>
              <a:buClr>
                <a:schemeClr val="accent1"/>
              </a:buClr>
              <a:buSzPct val="65000"/>
              <a:buFont typeface="Wingdings" pitchFamily="2" charset="2"/>
              <a:buChar char="p"/>
              <a:defRPr sz="2000">
                <a:solidFill>
                  <a:schemeClr val="tx1"/>
                </a:solidFill>
                <a:latin typeface="Verdana" pitchFamily="34" charset="0"/>
              </a:defRPr>
            </a:lvl3pPr>
            <a:lvl4pPr marL="1600200" indent="-228600">
              <a:spcBef>
                <a:spcPct val="20000"/>
              </a:spcBef>
              <a:buClr>
                <a:schemeClr val="bg2"/>
              </a:buClr>
              <a:buFont typeface="Wingdings" pitchFamily="2" charset="2"/>
              <a:buChar char="§"/>
              <a:defRPr>
                <a:solidFill>
                  <a:schemeClr val="tx1"/>
                </a:solidFill>
                <a:latin typeface="Verdana" pitchFamily="34" charset="0"/>
              </a:defRPr>
            </a:lvl4pPr>
            <a:lvl5pPr marL="2057400" indent="-228600">
              <a:spcBef>
                <a:spcPct val="20000"/>
              </a:spcBef>
              <a:buClr>
                <a:schemeClr val="tx2"/>
              </a:buClr>
              <a:buSzPct val="80000"/>
              <a:buFont typeface="Wingdings" pitchFamily="2" charset="2"/>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defRPr>
            </a:lvl9pPr>
          </a:lstStyle>
          <a:p>
            <a:pPr>
              <a:spcBef>
                <a:spcPct val="50000"/>
              </a:spcBef>
              <a:buClrTx/>
              <a:buSzTx/>
              <a:buFontTx/>
              <a:buNone/>
            </a:pPr>
            <a:r>
              <a:rPr lang="en-US" altLang="en-US" sz="1800" dirty="0">
                <a:latin typeface="+mn-lt"/>
              </a:rPr>
              <a:t>We reduce common stock and PIC—excess of par the same amounts they were increased when the shares were issued:</a:t>
            </a:r>
          </a:p>
          <a:p>
            <a:pPr>
              <a:spcBef>
                <a:spcPct val="50000"/>
              </a:spcBef>
              <a:buClrTx/>
              <a:buSzTx/>
              <a:buFontTx/>
              <a:buNone/>
            </a:pPr>
            <a:r>
              <a:rPr lang="en-US" altLang="en-US" sz="1800" dirty="0">
                <a:solidFill>
                  <a:srgbClr val="000000"/>
                </a:solidFill>
                <a:latin typeface="+mn-lt"/>
              </a:rPr>
              <a:t>Cash			10</a:t>
            </a:r>
            <a:br>
              <a:rPr lang="en-US" altLang="en-US" sz="1800" dirty="0">
                <a:solidFill>
                  <a:srgbClr val="000000"/>
                </a:solidFill>
                <a:latin typeface="+mn-lt"/>
              </a:rPr>
            </a:br>
            <a:r>
              <a:rPr lang="en-US" altLang="en-US" sz="1800" dirty="0">
                <a:solidFill>
                  <a:srgbClr val="000000"/>
                </a:solidFill>
                <a:latin typeface="+mn-lt"/>
              </a:rPr>
              <a:t>     Common stock 			1</a:t>
            </a:r>
            <a:br>
              <a:rPr lang="en-US" altLang="en-US" sz="1800" dirty="0">
                <a:solidFill>
                  <a:srgbClr val="000000"/>
                </a:solidFill>
                <a:latin typeface="+mn-lt"/>
              </a:rPr>
            </a:br>
            <a:r>
              <a:rPr lang="en-US" altLang="en-US" sz="1800" dirty="0">
                <a:solidFill>
                  <a:srgbClr val="000000"/>
                </a:solidFill>
                <a:latin typeface="+mn-lt"/>
              </a:rPr>
              <a:t>     PIC—excess of par 		9</a:t>
            </a:r>
          </a:p>
        </p:txBody>
      </p:sp>
      <p:cxnSp>
        <p:nvCxnSpPr>
          <p:cNvPr id="5" name="Straight Arrow Connector 4"/>
          <p:cNvCxnSpPr>
            <a:endCxn id="61" idx="1"/>
          </p:cNvCxnSpPr>
          <p:nvPr/>
        </p:nvCxnSpPr>
        <p:spPr>
          <a:xfrm>
            <a:off x="4495352" y="3962400"/>
            <a:ext cx="4113159" cy="149441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495352" y="3962400"/>
            <a:ext cx="4113159" cy="235788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34" idx="3"/>
          </p:cNvCxnSpPr>
          <p:nvPr/>
        </p:nvCxnSpPr>
        <p:spPr>
          <a:xfrm>
            <a:off x="5666116" y="1605202"/>
            <a:ext cx="2942396" cy="3532647"/>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964637" y="3200400"/>
            <a:ext cx="1732491" cy="130538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5912980" y="3476651"/>
            <a:ext cx="1812053" cy="130538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611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0" presetClass="entr" presetSubtype="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fade">
                                      <p:cBhvr>
                                        <p:cTn id="13" dur="500"/>
                                        <p:tgtEl>
                                          <p:spTgt spid="49"/>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5"/>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par>
                                <p:cTn id="20" presetID="1" presetClass="exit" presetSubtype="0" fill="hold" nodeType="withEffect">
                                  <p:stCondLst>
                                    <p:cond delay="0"/>
                                  </p:stCondLst>
                                  <p:childTnLst>
                                    <p:set>
                                      <p:cBhvr>
                                        <p:cTn id="21" dur="1" fill="hold">
                                          <p:stCondLst>
                                            <p:cond delay="0"/>
                                          </p:stCondLst>
                                        </p:cTn>
                                        <p:tgtEl>
                                          <p:spTgt spid="7"/>
                                        </p:tgtEl>
                                        <p:attrNameLst>
                                          <p:attrName>style.visibility</p:attrName>
                                        </p:attrNameLst>
                                      </p:cBhvr>
                                      <p:to>
                                        <p:strVal val="hidden"/>
                                      </p:to>
                                    </p:set>
                                  </p:childTnLst>
                                </p:cTn>
                              </p:par>
                              <p:par>
                                <p:cTn id="22" presetID="1" presetClass="exit" presetSubtype="0" fill="hold" nodeType="withEffect">
                                  <p:stCondLst>
                                    <p:cond delay="0"/>
                                  </p:stCondLst>
                                  <p:childTnLst>
                                    <p:set>
                                      <p:cBhvr>
                                        <p:cTn id="23" dur="1" fill="hold">
                                          <p:stCondLst>
                                            <p:cond delay="0"/>
                                          </p:stCondLst>
                                        </p:cTn>
                                        <p:tgtEl>
                                          <p:spTgt spid="5"/>
                                        </p:tgtEl>
                                        <p:attrNameLst>
                                          <p:attrName>style.visibility</p:attrName>
                                        </p:attrNameLst>
                                      </p:cBhvr>
                                      <p:to>
                                        <p:strVal val="hidden"/>
                                      </p:to>
                                    </p:set>
                                  </p:childTnLst>
                                </p:cTn>
                              </p:par>
                              <p:par>
                                <p:cTn id="24" presetID="1" presetClass="entr" presetSubtype="0" fill="hold" nodeType="withEffect">
                                  <p:stCondLst>
                                    <p:cond delay="0"/>
                                  </p:stCondLst>
                                  <p:childTnLst>
                                    <p:set>
                                      <p:cBhvr>
                                        <p:cTn id="25" dur="1" fill="hold">
                                          <p:stCondLst>
                                            <p:cond delay="0"/>
                                          </p:stCondLst>
                                        </p:cTn>
                                        <p:tgtEl>
                                          <p:spTgt spid="4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4" presetClass="exit" presetSubtype="16" fill="hold" grpId="1" nodeType="clickEffect">
                                  <p:stCondLst>
                                    <p:cond delay="0"/>
                                  </p:stCondLst>
                                  <p:childTnLst>
                                    <p:animEffect transition="out" filter="box(in)">
                                      <p:cBhvr>
                                        <p:cTn id="29" dur="500"/>
                                        <p:tgtEl>
                                          <p:spTgt spid="35"/>
                                        </p:tgtEl>
                                      </p:cBhvr>
                                    </p:animEffect>
                                    <p:set>
                                      <p:cBhvr>
                                        <p:cTn id="30" dur="1" fill="hold">
                                          <p:stCondLst>
                                            <p:cond delay="499"/>
                                          </p:stCondLst>
                                        </p:cTn>
                                        <p:tgtEl>
                                          <p:spTgt spid="35"/>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childTnLst>
                                </p:cTn>
                              </p:par>
                              <p:par>
                                <p:cTn id="33" presetID="22" presetClass="exit" presetSubtype="4" fill="hold" nodeType="withEffect">
                                  <p:stCondLst>
                                    <p:cond delay="0"/>
                                  </p:stCondLst>
                                  <p:childTnLst>
                                    <p:animEffect transition="out" filter="wipe(down)">
                                      <p:cBhvr>
                                        <p:cTn id="34" dur="500"/>
                                        <p:tgtEl>
                                          <p:spTgt spid="7"/>
                                        </p:tgtEl>
                                      </p:cBhvr>
                                    </p:animEffect>
                                    <p:set>
                                      <p:cBhvr>
                                        <p:cTn id="35" dur="1" fill="hold">
                                          <p:stCondLst>
                                            <p:cond delay="499"/>
                                          </p:stCondLst>
                                        </p:cTn>
                                        <p:tgtEl>
                                          <p:spTgt spid="7"/>
                                        </p:tgtEl>
                                        <p:attrNameLst>
                                          <p:attrName>style.visibility</p:attrName>
                                        </p:attrNameLst>
                                      </p:cBhvr>
                                      <p:to>
                                        <p:strVal val="hidden"/>
                                      </p:to>
                                    </p:set>
                                  </p:childTnLst>
                                </p:cTn>
                              </p:par>
                              <p:par>
                                <p:cTn id="36" presetID="1" presetClass="exit" presetSubtype="0" fill="hold" nodeType="withEffect">
                                  <p:stCondLst>
                                    <p:cond delay="0"/>
                                  </p:stCondLst>
                                  <p:childTnLst>
                                    <p:set>
                                      <p:cBhvr>
                                        <p:cTn id="37" dur="1" fill="hold">
                                          <p:stCondLst>
                                            <p:cond delay="0"/>
                                          </p:stCondLst>
                                        </p:cTn>
                                        <p:tgtEl>
                                          <p:spTgt spid="11"/>
                                        </p:tgtEl>
                                        <p:attrNameLst>
                                          <p:attrName>style.visibility</p:attrName>
                                        </p:attrNameLst>
                                      </p:cBhvr>
                                      <p:to>
                                        <p:strVal val="hidden"/>
                                      </p:to>
                                    </p:set>
                                  </p:childTnLst>
                                </p:cTn>
                              </p:par>
                              <p:par>
                                <p:cTn id="38" presetID="1" presetClass="entr" presetSubtype="0" fill="hold" nodeType="withEffect">
                                  <p:stCondLst>
                                    <p:cond delay="0"/>
                                  </p:stCondLst>
                                  <p:childTnLst>
                                    <p:set>
                                      <p:cBhvr>
                                        <p:cTn id="39" dur="1" fill="hold">
                                          <p:stCondLst>
                                            <p:cond delay="0"/>
                                          </p:stCondLst>
                                        </p:cTn>
                                        <p:tgtEl>
                                          <p:spTgt spid="9"/>
                                        </p:tgtEl>
                                        <p:attrNameLst>
                                          <p:attrName>style.visibility</p:attrName>
                                        </p:attrNameLst>
                                      </p:cBhvr>
                                      <p:to>
                                        <p:strVal val="visible"/>
                                      </p:to>
                                    </p:set>
                                  </p:childTnLst>
                                </p:cTn>
                              </p:par>
                              <p:par>
                                <p:cTn id="40" presetID="1" presetClass="exit" presetSubtype="0" fill="hold" nodeType="withEffect">
                                  <p:stCondLst>
                                    <p:cond delay="0"/>
                                  </p:stCondLst>
                                  <p:childTnLst>
                                    <p:set>
                                      <p:cBhvr>
                                        <p:cTn id="41" dur="1" fill="hold">
                                          <p:stCondLst>
                                            <p:cond delay="0"/>
                                          </p:stCondLst>
                                        </p:cTn>
                                        <p:tgtEl>
                                          <p:spTgt spid="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49" grpId="0"/>
      <p:bldP spid="34" grpId="0" animBg="1"/>
      <p:bldP spid="35" grpId="0" animBg="1"/>
      <p:bldP spid="3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LO18-1</a:t>
            </a:r>
            <a:endParaRPr lang="en-US" sz="1500" dirty="0">
              <a:solidFill>
                <a:srgbClr val="0072A2"/>
              </a:solidFill>
              <a:latin typeface="+mj-lt"/>
              <a:ea typeface="Adobe Fan Heiti Std B" pitchFamily="34" charset="-128"/>
              <a:cs typeface="+mj-cs"/>
            </a:endParaRPr>
          </a:p>
        </p:txBody>
      </p:sp>
      <p:sp>
        <p:nvSpPr>
          <p:cNvPr id="32" name="TextBox 31"/>
          <p:cNvSpPr txBox="1"/>
          <p:nvPr/>
        </p:nvSpPr>
        <p:spPr>
          <a:xfrm>
            <a:off x="667599" y="2242941"/>
            <a:ext cx="3282117" cy="523220"/>
          </a:xfrm>
          <a:prstGeom prst="rect">
            <a:avLst/>
          </a:prstGeom>
          <a:solidFill>
            <a:schemeClr val="accent4">
              <a:lumMod val="75000"/>
            </a:schemeClr>
          </a:solidFill>
          <a:ln w="19050">
            <a:solidFill>
              <a:srgbClr val="7030A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800" b="1" kern="0" dirty="0">
                <a:solidFill>
                  <a:schemeClr val="bg1"/>
                </a:solidFill>
                <a:latin typeface="Calibri"/>
                <a:cs typeface="+mn-cs"/>
              </a:rPr>
              <a:t>Shareholders’ Equity</a:t>
            </a:r>
          </a:p>
        </p:txBody>
      </p:sp>
      <p:sp>
        <p:nvSpPr>
          <p:cNvPr id="35" name="TextBox 34"/>
          <p:cNvSpPr txBox="1"/>
          <p:nvPr/>
        </p:nvSpPr>
        <p:spPr>
          <a:xfrm>
            <a:off x="6213701" y="1530485"/>
            <a:ext cx="2699045" cy="523220"/>
          </a:xfrm>
          <a:prstGeom prst="rect">
            <a:avLst/>
          </a:prstGeom>
          <a:solidFill>
            <a:schemeClr val="accent4">
              <a:lumMod val="40000"/>
              <a:lumOff val="60000"/>
            </a:schemeClr>
          </a:solidFill>
          <a:ln w="19050">
            <a:solidFill>
              <a:srgbClr val="7030A0"/>
            </a:solidFill>
          </a:ln>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lang="en-US" sz="2800" kern="0" dirty="0">
                <a:solidFill>
                  <a:prstClr val="black"/>
                </a:solidFill>
                <a:latin typeface="Calibri"/>
                <a:cs typeface="+mn-cs"/>
              </a:rPr>
              <a:t>Paid-in Capital</a:t>
            </a:r>
            <a:endParaRPr kumimoji="0" lang="en-US" sz="2800" b="0" i="0" u="none" strike="noStrike" kern="0" cap="none" spc="0" normalizeH="0" baseline="0" noProof="0" dirty="0">
              <a:ln>
                <a:noFill/>
              </a:ln>
              <a:solidFill>
                <a:prstClr val="black"/>
              </a:solidFill>
              <a:effectLst/>
              <a:uLnTx/>
              <a:uFillTx/>
              <a:latin typeface="Calibri"/>
              <a:cs typeface="+mn-cs"/>
            </a:endParaRPr>
          </a:p>
        </p:txBody>
      </p:sp>
      <p:sp>
        <p:nvSpPr>
          <p:cNvPr id="36" name="TextBox 35"/>
          <p:cNvSpPr txBox="1"/>
          <p:nvPr/>
        </p:nvSpPr>
        <p:spPr>
          <a:xfrm>
            <a:off x="5993494" y="2285831"/>
            <a:ext cx="2921906" cy="523220"/>
          </a:xfrm>
          <a:prstGeom prst="rect">
            <a:avLst/>
          </a:prstGeom>
          <a:solidFill>
            <a:schemeClr val="accent4">
              <a:lumMod val="40000"/>
              <a:lumOff val="60000"/>
            </a:schemeClr>
          </a:solidFill>
          <a:ln w="19050">
            <a:solidFill>
              <a:srgbClr val="7030A0"/>
            </a:solidFill>
          </a:ln>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lang="en-US" sz="2800" kern="0" dirty="0">
                <a:solidFill>
                  <a:prstClr val="black"/>
                </a:solidFill>
                <a:latin typeface="Calibri"/>
                <a:cs typeface="+mn-cs"/>
              </a:rPr>
              <a:t>Retained Earnings</a:t>
            </a:r>
            <a:endParaRPr kumimoji="0" lang="en-US" sz="2800" b="0" i="0" u="none" strike="noStrike" kern="0" cap="none" spc="0" normalizeH="0" baseline="0" noProof="0" dirty="0">
              <a:ln>
                <a:noFill/>
              </a:ln>
              <a:solidFill>
                <a:prstClr val="black"/>
              </a:solidFill>
              <a:effectLst/>
              <a:uLnTx/>
              <a:uFillTx/>
              <a:latin typeface="Calibri"/>
              <a:cs typeface="+mn-cs"/>
            </a:endParaRPr>
          </a:p>
        </p:txBody>
      </p:sp>
      <p:sp>
        <p:nvSpPr>
          <p:cNvPr id="37" name="TextBox 36"/>
          <p:cNvSpPr txBox="1"/>
          <p:nvPr/>
        </p:nvSpPr>
        <p:spPr>
          <a:xfrm>
            <a:off x="6223276" y="3055917"/>
            <a:ext cx="2692124" cy="523220"/>
          </a:xfrm>
          <a:prstGeom prst="rect">
            <a:avLst/>
          </a:prstGeom>
          <a:solidFill>
            <a:schemeClr val="accent4">
              <a:lumMod val="40000"/>
              <a:lumOff val="60000"/>
            </a:schemeClr>
          </a:solidFill>
          <a:ln w="19050">
            <a:solidFill>
              <a:srgbClr val="7030A0"/>
            </a:solidFill>
          </a:ln>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lang="en-US" sz="2800" kern="0" dirty="0">
                <a:solidFill>
                  <a:prstClr val="black"/>
                </a:solidFill>
                <a:latin typeface="Calibri"/>
                <a:cs typeface="+mn-cs"/>
              </a:rPr>
              <a:t>Treasury Stock</a:t>
            </a:r>
            <a:endParaRPr kumimoji="0" lang="en-US" sz="2800" b="0" i="0" u="none" strike="noStrike" kern="0" cap="none" spc="0" normalizeH="0" baseline="0" noProof="0" dirty="0">
              <a:ln>
                <a:noFill/>
              </a:ln>
              <a:solidFill>
                <a:prstClr val="black"/>
              </a:solidFill>
              <a:effectLst/>
              <a:uLnTx/>
              <a:uFillTx/>
              <a:latin typeface="Calibri"/>
              <a:cs typeface="+mn-cs"/>
            </a:endParaRPr>
          </a:p>
        </p:txBody>
      </p:sp>
      <p:sp>
        <p:nvSpPr>
          <p:cNvPr id="38" name="TextBox 37"/>
          <p:cNvSpPr txBox="1"/>
          <p:nvPr/>
        </p:nvSpPr>
        <p:spPr>
          <a:xfrm>
            <a:off x="1579477" y="3814411"/>
            <a:ext cx="7333269" cy="523220"/>
          </a:xfrm>
          <a:prstGeom prst="rect">
            <a:avLst/>
          </a:prstGeom>
          <a:solidFill>
            <a:schemeClr val="accent4">
              <a:lumMod val="40000"/>
              <a:lumOff val="60000"/>
            </a:schemeClr>
          </a:solidFill>
          <a:ln w="19050">
            <a:solidFill>
              <a:srgbClr val="7030A0"/>
            </a:solidFill>
          </a:ln>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lang="en-US" sz="2800" kern="0" dirty="0">
                <a:solidFill>
                  <a:prstClr val="black"/>
                </a:solidFill>
                <a:latin typeface="Calibri"/>
                <a:cs typeface="+mn-cs"/>
              </a:rPr>
              <a:t>Accumulated Other Comprehensive Income</a:t>
            </a:r>
            <a:endParaRPr kumimoji="0" lang="en-US" sz="2800" b="0" i="0" u="none" strike="noStrike" kern="0" cap="none" spc="0" normalizeH="0" baseline="0" noProof="0" dirty="0">
              <a:ln>
                <a:noFill/>
              </a:ln>
              <a:solidFill>
                <a:prstClr val="black"/>
              </a:solidFill>
              <a:effectLst/>
              <a:uLnTx/>
              <a:uFillTx/>
              <a:latin typeface="Calibri"/>
              <a:cs typeface="+mn-cs"/>
            </a:endParaRPr>
          </a:p>
        </p:txBody>
      </p:sp>
      <p:cxnSp>
        <p:nvCxnSpPr>
          <p:cNvPr id="17425" name="Straight Connector 17424"/>
          <p:cNvCxnSpPr>
            <a:endCxn id="32" idx="3"/>
          </p:cNvCxnSpPr>
          <p:nvPr/>
        </p:nvCxnSpPr>
        <p:spPr>
          <a:xfrm flipH="1">
            <a:off x="3949716" y="1773355"/>
            <a:ext cx="2267228" cy="73119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36" idx="1"/>
          </p:cNvCxnSpPr>
          <p:nvPr/>
        </p:nvCxnSpPr>
        <p:spPr>
          <a:xfrm flipH="1" flipV="1">
            <a:off x="3971800" y="2504551"/>
            <a:ext cx="2021694"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3949716" y="2504551"/>
            <a:ext cx="1501343" cy="1305449"/>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32" idx="3"/>
            <a:endCxn id="37" idx="1"/>
          </p:cNvCxnSpPr>
          <p:nvPr/>
        </p:nvCxnSpPr>
        <p:spPr>
          <a:xfrm>
            <a:off x="3949716" y="2504551"/>
            <a:ext cx="2273560" cy="81297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13" name="Title 12"/>
          <p:cNvSpPr>
            <a:spLocks noGrp="1"/>
          </p:cNvSpPr>
          <p:nvPr>
            <p:ph type="title"/>
          </p:nvPr>
        </p:nvSpPr>
        <p:spPr/>
        <p:txBody>
          <a:bodyPr/>
          <a:lstStyle/>
          <a:p>
            <a:r>
              <a:rPr lang="en-US" dirty="0"/>
              <a:t>Financial Reporting Overview</a:t>
            </a:r>
          </a:p>
        </p:txBody>
      </p:sp>
      <p:sp>
        <p:nvSpPr>
          <p:cNvPr id="14" name="Slide Number Placeholder 5">
            <a:extLst>
              <a:ext uri="{FF2B5EF4-FFF2-40B4-BE49-F238E27FC236}">
                <a16:creationId xmlns:a16="http://schemas.microsoft.com/office/drawing/2014/main" id="{80F1B889-AC19-3743-B9A5-B8E68B315735}"/>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18-0</a:t>
            </a:r>
            <a:fld id="{2607F632-3F85-4F98-B182-BC32E868C800}" type="slidenum">
              <a:rPr lang="en-US" smtClean="0"/>
              <a:pPr/>
              <a:t>4</a:t>
            </a:fld>
            <a:endParaRPr lang="en-US" dirty="0"/>
          </a:p>
        </p:txBody>
      </p:sp>
    </p:spTree>
    <p:extLst>
      <p:ext uri="{BB962C8B-B14F-4D97-AF65-F5344CB8AC3E}">
        <p14:creationId xmlns:p14="http://schemas.microsoft.com/office/powerpoint/2010/main" val="382893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7425"/>
                                        </p:tgtEl>
                                        <p:attrNameLst>
                                          <p:attrName>style.visibility</p:attrName>
                                        </p:attrNameLst>
                                      </p:cBhvr>
                                      <p:to>
                                        <p:strVal val="visible"/>
                                      </p:to>
                                    </p:set>
                                    <p:animEffect transition="in" filter="wipe(left)">
                                      <p:cBhvr>
                                        <p:cTn id="11" dur="500"/>
                                        <p:tgtEl>
                                          <p:spTgt spid="17425"/>
                                        </p:tgtEl>
                                      </p:cBhvr>
                                    </p:animEffect>
                                  </p:childTnLst>
                                </p:cTn>
                              </p:par>
                              <p:par>
                                <p:cTn id="12" presetID="22" presetClass="entr" presetSubtype="8" fill="hold" nodeType="withEffect">
                                  <p:stCondLst>
                                    <p:cond delay="0"/>
                                  </p:stCondLst>
                                  <p:childTnLst>
                                    <p:set>
                                      <p:cBhvr>
                                        <p:cTn id="13" dur="1" fill="hold">
                                          <p:stCondLst>
                                            <p:cond delay="0"/>
                                          </p:stCondLst>
                                        </p:cTn>
                                        <p:tgtEl>
                                          <p:spTgt spid="84"/>
                                        </p:tgtEl>
                                        <p:attrNameLst>
                                          <p:attrName>style.visibility</p:attrName>
                                        </p:attrNameLst>
                                      </p:cBhvr>
                                      <p:to>
                                        <p:strVal val="visible"/>
                                      </p:to>
                                    </p:set>
                                    <p:animEffect transition="in" filter="wipe(left)">
                                      <p:cBhvr>
                                        <p:cTn id="14" dur="500"/>
                                        <p:tgtEl>
                                          <p:spTgt spid="84"/>
                                        </p:tgtEl>
                                      </p:cBhvr>
                                    </p:animEffect>
                                  </p:childTnLst>
                                </p:cTn>
                              </p:par>
                              <p:par>
                                <p:cTn id="15" presetID="22" presetClass="entr" presetSubtype="8" fill="hold" nodeType="withEffect">
                                  <p:stCondLst>
                                    <p:cond delay="0"/>
                                  </p:stCondLst>
                                  <p:childTnLst>
                                    <p:set>
                                      <p:cBhvr>
                                        <p:cTn id="16" dur="1" fill="hold">
                                          <p:stCondLst>
                                            <p:cond delay="0"/>
                                          </p:stCondLst>
                                        </p:cTn>
                                        <p:tgtEl>
                                          <p:spTgt spid="88"/>
                                        </p:tgtEl>
                                        <p:attrNameLst>
                                          <p:attrName>style.visibility</p:attrName>
                                        </p:attrNameLst>
                                      </p:cBhvr>
                                      <p:to>
                                        <p:strVal val="visible"/>
                                      </p:to>
                                    </p:set>
                                    <p:animEffect transition="in" filter="wipe(left)">
                                      <p:cBhvr>
                                        <p:cTn id="17" dur="500"/>
                                        <p:tgtEl>
                                          <p:spTgt spid="88"/>
                                        </p:tgtEl>
                                      </p:cBhvr>
                                    </p:animEffect>
                                  </p:childTnLst>
                                </p:cTn>
                              </p:par>
                              <p:par>
                                <p:cTn id="18" presetID="22" presetClass="entr" presetSubtype="8" fill="hold" nodeType="withEffect">
                                  <p:stCondLst>
                                    <p:cond delay="0"/>
                                  </p:stCondLst>
                                  <p:childTnLst>
                                    <p:set>
                                      <p:cBhvr>
                                        <p:cTn id="19" dur="1" fill="hold">
                                          <p:stCondLst>
                                            <p:cond delay="0"/>
                                          </p:stCondLst>
                                        </p:cTn>
                                        <p:tgtEl>
                                          <p:spTgt spid="90"/>
                                        </p:tgtEl>
                                        <p:attrNameLst>
                                          <p:attrName>style.visibility</p:attrName>
                                        </p:attrNameLst>
                                      </p:cBhvr>
                                      <p:to>
                                        <p:strVal val="visible"/>
                                      </p:to>
                                    </p:set>
                                    <p:animEffect transition="in" filter="wipe(left)">
                                      <p:cBhvr>
                                        <p:cTn id="20" dur="500"/>
                                        <p:tgtEl>
                                          <p:spTgt spid="90"/>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fade">
                                      <p:cBhvr>
                                        <p:cTn id="24" dur="500"/>
                                        <p:tgtEl>
                                          <p:spTgt spid="3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500"/>
                                        <p:tgtEl>
                                          <p:spTgt spid="3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fade">
                                      <p:cBhvr>
                                        <p:cTn id="30" dur="500"/>
                                        <p:tgtEl>
                                          <p:spTgt spid="3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fade">
                                      <p:cBhvr>
                                        <p:cTn id="3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5" grpId="0" animBg="1"/>
      <p:bldP spid="36" grpId="0" animBg="1"/>
      <p:bldP spid="37" grpId="0" animBg="1"/>
      <p:bldP spid="3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667478" y="1417676"/>
            <a:ext cx="8382000" cy="5181601"/>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2400" dirty="0"/>
          </a:p>
        </p:txBody>
      </p:sp>
      <p:sp>
        <p:nvSpPr>
          <p:cNvPr id="17409" name="Title 1"/>
          <p:cNvSpPr>
            <a:spLocks noGrp="1"/>
          </p:cNvSpPr>
          <p:nvPr>
            <p:ph type="title"/>
          </p:nvPr>
        </p:nvSpPr>
        <p:spPr>
          <a:xfrm>
            <a:off x="761999" y="0"/>
            <a:ext cx="8382000" cy="1295399"/>
          </a:xfrm>
        </p:spPr>
        <p:txBody>
          <a:bodyPr>
            <a:noAutofit/>
          </a:bodyPr>
          <a:lstStyle/>
          <a:p>
            <a:r>
              <a:rPr lang="en-IN" sz="3000" dirty="0">
                <a:ea typeface="Adobe Fan Heiti Std B"/>
                <a:cs typeface="Adobe Fan Heiti Std B"/>
              </a:rPr>
              <a:t>Comparison of Share Retirement and Treasury Stock Accounting—Share Buybacks, Case 2</a:t>
            </a:r>
          </a:p>
        </p:txBody>
      </p:sp>
      <p:sp>
        <p:nvSpPr>
          <p:cNvPr id="2" name="Content Placeholder 1"/>
          <p:cNvSpPr>
            <a:spLocks noGrp="1"/>
          </p:cNvSpPr>
          <p:nvPr>
            <p:ph idx="1"/>
          </p:nvPr>
        </p:nvSpPr>
        <p:spPr>
          <a:xfrm>
            <a:off x="839620" y="1607141"/>
            <a:ext cx="8013600" cy="4504843"/>
          </a:xfrm>
        </p:spPr>
        <p:txBody>
          <a:bodyPr>
            <a:normAutofit/>
          </a:bodyPr>
          <a:lstStyle/>
          <a:p>
            <a:pPr marL="0" indent="0" algn="ctr">
              <a:buNone/>
            </a:pPr>
            <a:r>
              <a:rPr lang="en-US" dirty="0"/>
              <a:t>OR</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LO18-5</a:t>
            </a:r>
            <a:endParaRPr lang="en-US" sz="1500" dirty="0">
              <a:solidFill>
                <a:srgbClr val="0072A2"/>
              </a:solidFill>
              <a:latin typeface="+mj-lt"/>
              <a:ea typeface="Adobe Fan Heiti Std B" pitchFamily="34" charset="-128"/>
              <a:cs typeface="+mj-cs"/>
            </a:endParaRPr>
          </a:p>
        </p:txBody>
      </p:sp>
      <p:sp>
        <p:nvSpPr>
          <p:cNvPr id="33" name="Rectangle 32"/>
          <p:cNvSpPr/>
          <p:nvPr/>
        </p:nvSpPr>
        <p:spPr>
          <a:xfrm>
            <a:off x="735104" y="2209800"/>
            <a:ext cx="5327099" cy="430887"/>
          </a:xfrm>
          <a:prstGeom prst="rect">
            <a:avLst/>
          </a:prstGeom>
        </p:spPr>
        <p:txBody>
          <a:bodyPr wrap="none">
            <a:spAutoFit/>
          </a:bodyPr>
          <a:lstStyle/>
          <a:p>
            <a:r>
              <a:rPr lang="en-IN" sz="2200" b="1" dirty="0">
                <a:latin typeface="+mn-lt"/>
              </a:rPr>
              <a:t>Case 2: Shares repurchased at </a:t>
            </a:r>
            <a:r>
              <a:rPr lang="en-IN" sz="2200" b="1" dirty="0">
                <a:solidFill>
                  <a:srgbClr val="C00000"/>
                </a:solidFill>
                <a:latin typeface="+mn-lt"/>
              </a:rPr>
              <a:t>$13 per share</a:t>
            </a:r>
            <a:endParaRPr lang="en-US" sz="2200" b="1" dirty="0">
              <a:solidFill>
                <a:srgbClr val="C00000"/>
              </a:solidFill>
              <a:latin typeface="+mn-lt"/>
            </a:endParaRPr>
          </a:p>
        </p:txBody>
      </p:sp>
      <p:sp>
        <p:nvSpPr>
          <p:cNvPr id="34" name="Rectangle 33"/>
          <p:cNvSpPr/>
          <p:nvPr/>
        </p:nvSpPr>
        <p:spPr>
          <a:xfrm>
            <a:off x="696951" y="3283183"/>
            <a:ext cx="4879734" cy="430887"/>
          </a:xfrm>
          <a:prstGeom prst="rect">
            <a:avLst/>
          </a:prstGeom>
        </p:spPr>
        <p:txBody>
          <a:bodyPr wrap="none">
            <a:spAutoFit/>
          </a:bodyPr>
          <a:lstStyle/>
          <a:p>
            <a:r>
              <a:rPr lang="en-IN" sz="2200" dirty="0">
                <a:latin typeface="+mn-lt"/>
              </a:rPr>
              <a:t>Paid-in capital—excess of par ($9 per sh.)</a:t>
            </a:r>
            <a:endParaRPr lang="en-US" sz="2200" dirty="0">
              <a:latin typeface="+mn-lt"/>
            </a:endParaRPr>
          </a:p>
        </p:txBody>
      </p:sp>
      <p:sp>
        <p:nvSpPr>
          <p:cNvPr id="35" name="Rectangle 34"/>
          <p:cNvSpPr/>
          <p:nvPr/>
        </p:nvSpPr>
        <p:spPr>
          <a:xfrm>
            <a:off x="696951" y="2971960"/>
            <a:ext cx="4937570" cy="430887"/>
          </a:xfrm>
          <a:prstGeom prst="rect">
            <a:avLst/>
          </a:prstGeom>
        </p:spPr>
        <p:txBody>
          <a:bodyPr wrap="none">
            <a:spAutoFit/>
          </a:bodyPr>
          <a:lstStyle/>
          <a:p>
            <a:r>
              <a:rPr lang="en-IN" sz="2200" dirty="0">
                <a:latin typeface="+mn-lt"/>
              </a:rPr>
              <a:t>Common stock ($1 par × 1 million shares)</a:t>
            </a:r>
            <a:endParaRPr lang="en-US" sz="2200" dirty="0">
              <a:latin typeface="+mn-lt"/>
            </a:endParaRPr>
          </a:p>
        </p:txBody>
      </p:sp>
      <p:sp>
        <p:nvSpPr>
          <p:cNvPr id="36" name="Rectangle 35"/>
          <p:cNvSpPr/>
          <p:nvPr/>
        </p:nvSpPr>
        <p:spPr>
          <a:xfrm>
            <a:off x="696951" y="3585428"/>
            <a:ext cx="4149469" cy="430887"/>
          </a:xfrm>
          <a:prstGeom prst="rect">
            <a:avLst/>
          </a:prstGeom>
        </p:spPr>
        <p:txBody>
          <a:bodyPr wrap="none">
            <a:spAutoFit/>
          </a:bodyPr>
          <a:lstStyle/>
          <a:p>
            <a:r>
              <a:rPr lang="en-US" sz="2200" dirty="0">
                <a:latin typeface="+mn-lt"/>
              </a:rPr>
              <a:t>Paid-in capital—share repurchase*</a:t>
            </a:r>
          </a:p>
        </p:txBody>
      </p:sp>
      <p:sp>
        <p:nvSpPr>
          <p:cNvPr id="59" name="Rectangle 58"/>
          <p:cNvSpPr/>
          <p:nvPr/>
        </p:nvSpPr>
        <p:spPr>
          <a:xfrm>
            <a:off x="713682" y="4191000"/>
            <a:ext cx="1048685" cy="430887"/>
          </a:xfrm>
          <a:prstGeom prst="rect">
            <a:avLst/>
          </a:prstGeom>
        </p:spPr>
        <p:txBody>
          <a:bodyPr wrap="none">
            <a:spAutoFit/>
          </a:bodyPr>
          <a:lstStyle/>
          <a:p>
            <a:r>
              <a:rPr lang="en-US" sz="2200" dirty="0">
                <a:latin typeface="+mn-lt"/>
              </a:rPr>
              <a:t>     Cash</a:t>
            </a:r>
          </a:p>
        </p:txBody>
      </p:sp>
      <p:sp>
        <p:nvSpPr>
          <p:cNvPr id="60" name="Rectangle 59"/>
          <p:cNvSpPr/>
          <p:nvPr/>
        </p:nvSpPr>
        <p:spPr>
          <a:xfrm>
            <a:off x="696951" y="3896112"/>
            <a:ext cx="3631700" cy="430887"/>
          </a:xfrm>
          <a:prstGeom prst="rect">
            <a:avLst/>
          </a:prstGeom>
        </p:spPr>
        <p:txBody>
          <a:bodyPr wrap="none">
            <a:spAutoFit/>
          </a:bodyPr>
          <a:lstStyle/>
          <a:p>
            <a:r>
              <a:rPr lang="en-US" sz="2200" dirty="0">
                <a:latin typeface="+mn-lt"/>
              </a:rPr>
              <a:t>Retained earnings (difference)</a:t>
            </a:r>
          </a:p>
        </p:txBody>
      </p:sp>
      <p:sp>
        <p:nvSpPr>
          <p:cNvPr id="71" name="Rectangle 70"/>
          <p:cNvSpPr/>
          <p:nvPr/>
        </p:nvSpPr>
        <p:spPr>
          <a:xfrm>
            <a:off x="7682039" y="2971960"/>
            <a:ext cx="327334" cy="430887"/>
          </a:xfrm>
          <a:prstGeom prst="rect">
            <a:avLst/>
          </a:prstGeom>
        </p:spPr>
        <p:txBody>
          <a:bodyPr wrap="none">
            <a:spAutoFit/>
          </a:bodyPr>
          <a:lstStyle/>
          <a:p>
            <a:r>
              <a:rPr lang="en-US" sz="2200" dirty="0">
                <a:latin typeface="+mn-lt"/>
              </a:rPr>
              <a:t>1</a:t>
            </a:r>
          </a:p>
        </p:txBody>
      </p:sp>
      <p:sp>
        <p:nvSpPr>
          <p:cNvPr id="72" name="Rectangle 71"/>
          <p:cNvSpPr/>
          <p:nvPr/>
        </p:nvSpPr>
        <p:spPr>
          <a:xfrm>
            <a:off x="7682039" y="3283183"/>
            <a:ext cx="327334" cy="430887"/>
          </a:xfrm>
          <a:prstGeom prst="rect">
            <a:avLst/>
          </a:prstGeom>
        </p:spPr>
        <p:txBody>
          <a:bodyPr wrap="none">
            <a:spAutoFit/>
          </a:bodyPr>
          <a:lstStyle/>
          <a:p>
            <a:r>
              <a:rPr lang="en-US" sz="2200" dirty="0">
                <a:latin typeface="+mn-lt"/>
              </a:rPr>
              <a:t>9</a:t>
            </a:r>
          </a:p>
        </p:txBody>
      </p:sp>
      <p:sp>
        <p:nvSpPr>
          <p:cNvPr id="73" name="Rectangle 72"/>
          <p:cNvSpPr/>
          <p:nvPr/>
        </p:nvSpPr>
        <p:spPr>
          <a:xfrm>
            <a:off x="7682039" y="3585428"/>
            <a:ext cx="327334" cy="430887"/>
          </a:xfrm>
          <a:prstGeom prst="rect">
            <a:avLst/>
          </a:prstGeom>
        </p:spPr>
        <p:txBody>
          <a:bodyPr wrap="none">
            <a:spAutoFit/>
          </a:bodyPr>
          <a:lstStyle/>
          <a:p>
            <a:r>
              <a:rPr lang="en-US" sz="2200" dirty="0">
                <a:latin typeface="+mn-lt"/>
              </a:rPr>
              <a:t>2</a:t>
            </a:r>
          </a:p>
        </p:txBody>
      </p:sp>
      <p:sp>
        <p:nvSpPr>
          <p:cNvPr id="74" name="Rectangle 73"/>
          <p:cNvSpPr/>
          <p:nvPr/>
        </p:nvSpPr>
        <p:spPr>
          <a:xfrm>
            <a:off x="7682039" y="3896112"/>
            <a:ext cx="327334" cy="430887"/>
          </a:xfrm>
          <a:prstGeom prst="rect">
            <a:avLst/>
          </a:prstGeom>
        </p:spPr>
        <p:txBody>
          <a:bodyPr wrap="none">
            <a:spAutoFit/>
          </a:bodyPr>
          <a:lstStyle/>
          <a:p>
            <a:r>
              <a:rPr lang="en-US" sz="2200" dirty="0">
                <a:latin typeface="+mn-lt"/>
              </a:rPr>
              <a:t>1</a:t>
            </a:r>
          </a:p>
        </p:txBody>
      </p:sp>
      <p:sp>
        <p:nvSpPr>
          <p:cNvPr id="75" name="Rectangle 74"/>
          <p:cNvSpPr/>
          <p:nvPr/>
        </p:nvSpPr>
        <p:spPr>
          <a:xfrm>
            <a:off x="8521600" y="4191000"/>
            <a:ext cx="470000" cy="430887"/>
          </a:xfrm>
          <a:prstGeom prst="rect">
            <a:avLst/>
          </a:prstGeom>
        </p:spPr>
        <p:txBody>
          <a:bodyPr wrap="none">
            <a:spAutoFit/>
          </a:bodyPr>
          <a:lstStyle/>
          <a:p>
            <a:pPr algn="r"/>
            <a:r>
              <a:rPr lang="en-US" sz="2200" dirty="0">
                <a:latin typeface="+mn-lt"/>
              </a:rPr>
              <a:t>13</a:t>
            </a:r>
          </a:p>
        </p:txBody>
      </p:sp>
      <p:sp>
        <p:nvSpPr>
          <p:cNvPr id="82" name="Rectangle 81"/>
          <p:cNvSpPr/>
          <p:nvPr/>
        </p:nvSpPr>
        <p:spPr>
          <a:xfrm>
            <a:off x="696951" y="5423432"/>
            <a:ext cx="2521011" cy="430887"/>
          </a:xfrm>
          <a:prstGeom prst="rect">
            <a:avLst/>
          </a:prstGeom>
        </p:spPr>
        <p:txBody>
          <a:bodyPr wrap="none">
            <a:spAutoFit/>
          </a:bodyPr>
          <a:lstStyle/>
          <a:p>
            <a:r>
              <a:rPr lang="en-US" sz="2200" dirty="0">
                <a:latin typeface="+mn-lt"/>
              </a:rPr>
              <a:t>Treasury stock (cost)</a:t>
            </a:r>
          </a:p>
        </p:txBody>
      </p:sp>
      <p:sp>
        <p:nvSpPr>
          <p:cNvPr id="83" name="Rectangle 82"/>
          <p:cNvSpPr/>
          <p:nvPr/>
        </p:nvSpPr>
        <p:spPr>
          <a:xfrm>
            <a:off x="7610706" y="5423432"/>
            <a:ext cx="470000" cy="430887"/>
          </a:xfrm>
          <a:prstGeom prst="rect">
            <a:avLst/>
          </a:prstGeom>
        </p:spPr>
        <p:txBody>
          <a:bodyPr wrap="none">
            <a:spAutoFit/>
          </a:bodyPr>
          <a:lstStyle/>
          <a:p>
            <a:r>
              <a:rPr lang="en-US" sz="2200" dirty="0">
                <a:latin typeface="+mn-lt"/>
              </a:rPr>
              <a:t>13</a:t>
            </a:r>
          </a:p>
        </p:txBody>
      </p:sp>
      <p:sp>
        <p:nvSpPr>
          <p:cNvPr id="84" name="Rectangle 83"/>
          <p:cNvSpPr/>
          <p:nvPr/>
        </p:nvSpPr>
        <p:spPr>
          <a:xfrm>
            <a:off x="260196" y="5730240"/>
            <a:ext cx="1497526" cy="430887"/>
          </a:xfrm>
          <a:prstGeom prst="rect">
            <a:avLst/>
          </a:prstGeom>
        </p:spPr>
        <p:txBody>
          <a:bodyPr wrap="none">
            <a:spAutoFit/>
          </a:bodyPr>
          <a:lstStyle/>
          <a:p>
            <a:r>
              <a:rPr lang="en-US" sz="2200" dirty="0">
                <a:latin typeface="+mn-lt"/>
              </a:rPr>
              <a:t>            Cash</a:t>
            </a:r>
          </a:p>
        </p:txBody>
      </p:sp>
      <p:sp>
        <p:nvSpPr>
          <p:cNvPr id="85" name="Rectangle 84"/>
          <p:cNvSpPr/>
          <p:nvPr/>
        </p:nvSpPr>
        <p:spPr>
          <a:xfrm>
            <a:off x="8521600" y="5730240"/>
            <a:ext cx="470000" cy="430887"/>
          </a:xfrm>
          <a:prstGeom prst="rect">
            <a:avLst/>
          </a:prstGeom>
        </p:spPr>
        <p:txBody>
          <a:bodyPr wrap="none">
            <a:spAutoFit/>
          </a:bodyPr>
          <a:lstStyle/>
          <a:p>
            <a:pPr algn="r"/>
            <a:r>
              <a:rPr lang="en-US" sz="2200" dirty="0">
                <a:latin typeface="+mn-lt"/>
              </a:rPr>
              <a:t>13</a:t>
            </a:r>
          </a:p>
        </p:txBody>
      </p:sp>
      <p:sp>
        <p:nvSpPr>
          <p:cNvPr id="65" name="Rectangle 64"/>
          <p:cNvSpPr/>
          <p:nvPr/>
        </p:nvSpPr>
        <p:spPr>
          <a:xfrm>
            <a:off x="2969943" y="2590800"/>
            <a:ext cx="1504964" cy="430887"/>
          </a:xfrm>
          <a:prstGeom prst="rect">
            <a:avLst/>
          </a:prstGeom>
        </p:spPr>
        <p:txBody>
          <a:bodyPr wrap="none">
            <a:spAutoFit/>
          </a:bodyPr>
          <a:lstStyle/>
          <a:p>
            <a:r>
              <a:rPr lang="en-IN" sz="2200" b="1" dirty="0">
                <a:solidFill>
                  <a:srgbClr val="C00000"/>
                </a:solidFill>
                <a:latin typeface="+mn-lt"/>
              </a:rPr>
              <a:t>Retirement</a:t>
            </a:r>
            <a:endParaRPr lang="en-US" sz="2200" b="1" dirty="0">
              <a:solidFill>
                <a:srgbClr val="C00000"/>
              </a:solidFill>
              <a:latin typeface="+mn-lt"/>
            </a:endParaRPr>
          </a:p>
        </p:txBody>
      </p:sp>
      <p:sp>
        <p:nvSpPr>
          <p:cNvPr id="66" name="Rectangle 65"/>
          <p:cNvSpPr/>
          <p:nvPr/>
        </p:nvSpPr>
        <p:spPr>
          <a:xfrm>
            <a:off x="2779667" y="4992545"/>
            <a:ext cx="1885516" cy="430887"/>
          </a:xfrm>
          <a:prstGeom prst="rect">
            <a:avLst/>
          </a:prstGeom>
        </p:spPr>
        <p:txBody>
          <a:bodyPr wrap="none">
            <a:spAutoFit/>
          </a:bodyPr>
          <a:lstStyle/>
          <a:p>
            <a:r>
              <a:rPr lang="en-IN" sz="2200" b="1" dirty="0">
                <a:solidFill>
                  <a:srgbClr val="C00000"/>
                </a:solidFill>
                <a:latin typeface="+mn-lt"/>
              </a:rPr>
              <a:t>Treasury Stock</a:t>
            </a:r>
            <a:endParaRPr lang="en-US" sz="2200" b="1" dirty="0">
              <a:solidFill>
                <a:srgbClr val="C00000"/>
              </a:solidFill>
              <a:latin typeface="+mn-lt"/>
            </a:endParaRPr>
          </a:p>
        </p:txBody>
      </p:sp>
      <p:sp>
        <p:nvSpPr>
          <p:cNvPr id="3" name="TextBox 2"/>
          <p:cNvSpPr txBox="1"/>
          <p:nvPr/>
        </p:nvSpPr>
        <p:spPr>
          <a:xfrm>
            <a:off x="746020" y="4633807"/>
            <a:ext cx="4871678" cy="400110"/>
          </a:xfrm>
          <a:prstGeom prst="rect">
            <a:avLst/>
          </a:prstGeom>
          <a:solidFill>
            <a:schemeClr val="accent2">
              <a:lumMod val="20000"/>
              <a:lumOff val="80000"/>
            </a:schemeClr>
          </a:solidFill>
          <a:ln>
            <a:solidFill>
              <a:srgbClr val="C00000"/>
            </a:solidFill>
          </a:ln>
        </p:spPr>
        <p:txBody>
          <a:bodyPr wrap="square" rtlCol="0">
            <a:spAutoFit/>
          </a:bodyPr>
          <a:lstStyle/>
          <a:p>
            <a:r>
              <a:rPr lang="en-US" altLang="en-US" sz="2000" dirty="0">
                <a:latin typeface="+mn-lt"/>
              </a:rPr>
              <a:t>*Because there is a $2 million credit balance.</a:t>
            </a:r>
          </a:p>
        </p:txBody>
      </p:sp>
    </p:spTree>
    <p:extLst>
      <p:ext uri="{BB962C8B-B14F-4D97-AF65-F5344CB8AC3E}">
        <p14:creationId xmlns:p14="http://schemas.microsoft.com/office/powerpoint/2010/main" val="2512519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2"/>
                                        </p:tgtEl>
                                        <p:attrNameLst>
                                          <p:attrName>style.visibility</p:attrName>
                                        </p:attrNameLst>
                                      </p:cBhvr>
                                      <p:to>
                                        <p:strVal val="visible"/>
                                      </p:to>
                                    </p:set>
                                    <p:animEffect transition="in" filter="fade">
                                      <p:cBhvr>
                                        <p:cTn id="12" dur="500"/>
                                        <p:tgtEl>
                                          <p:spTgt spid="7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fade">
                                      <p:cBhvr>
                                        <p:cTn id="15" dur="500"/>
                                        <p:tgtEl>
                                          <p:spTgt spid="3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500"/>
                                        <p:tgtEl>
                                          <p:spTgt spid="3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1"/>
                                        </p:tgtEl>
                                        <p:attrNameLst>
                                          <p:attrName>style.visibility</p:attrName>
                                        </p:attrNameLst>
                                      </p:cBhvr>
                                      <p:to>
                                        <p:strVal val="visible"/>
                                      </p:to>
                                    </p:set>
                                    <p:animEffect transition="in" filter="fade">
                                      <p:cBhvr>
                                        <p:cTn id="21" dur="500"/>
                                        <p:tgtEl>
                                          <p:spTgt spid="7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82"/>
                                        </p:tgtEl>
                                        <p:attrNameLst>
                                          <p:attrName>style.visibility</p:attrName>
                                        </p:attrNameLst>
                                      </p:cBhvr>
                                      <p:to>
                                        <p:strVal val="visible"/>
                                      </p:to>
                                    </p:set>
                                    <p:animEffect transition="in" filter="fade">
                                      <p:cBhvr>
                                        <p:cTn id="26" dur="500"/>
                                        <p:tgtEl>
                                          <p:spTgt spid="8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83"/>
                                        </p:tgtEl>
                                        <p:attrNameLst>
                                          <p:attrName>style.visibility</p:attrName>
                                        </p:attrNameLst>
                                      </p:cBhvr>
                                      <p:to>
                                        <p:strVal val="visible"/>
                                      </p:to>
                                    </p:set>
                                    <p:animEffect transition="in" filter="fade">
                                      <p:cBhvr>
                                        <p:cTn id="29" dur="500"/>
                                        <p:tgtEl>
                                          <p:spTgt spid="83"/>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500"/>
                                        <p:tgtEl>
                                          <p:spTgt spid="3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3"/>
                                        </p:tgtEl>
                                        <p:attrNameLst>
                                          <p:attrName>style.visibility</p:attrName>
                                        </p:attrNameLst>
                                      </p:cBhvr>
                                      <p:to>
                                        <p:strVal val="visible"/>
                                      </p:to>
                                    </p:set>
                                    <p:animEffect transition="in" filter="fade">
                                      <p:cBhvr>
                                        <p:cTn id="37" dur="500"/>
                                        <p:tgtEl>
                                          <p:spTgt spid="73"/>
                                        </p:tgtEl>
                                      </p:cBhvr>
                                    </p:animEffect>
                                  </p:childTnLst>
                                </p:cTn>
                              </p:par>
                            </p:childTnLst>
                          </p:cTn>
                        </p:par>
                        <p:par>
                          <p:cTn id="38" fill="hold">
                            <p:stCondLst>
                              <p:cond delay="500"/>
                            </p:stCondLst>
                            <p:childTnLst>
                              <p:par>
                                <p:cTn id="39" presetID="1" presetClass="entr" presetSubtype="0" fill="hold" grpId="0" nodeType="afterEffect">
                                  <p:stCondLst>
                                    <p:cond delay="500"/>
                                  </p:stCondLst>
                                  <p:childTnLst>
                                    <p:set>
                                      <p:cBhvr>
                                        <p:cTn id="40" dur="1" fill="hold">
                                          <p:stCondLst>
                                            <p:cond delay="0"/>
                                          </p:stCondLst>
                                        </p:cTn>
                                        <p:tgtEl>
                                          <p:spTgt spid="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60"/>
                                        </p:tgtEl>
                                        <p:attrNameLst>
                                          <p:attrName>style.visibility</p:attrName>
                                        </p:attrNameLst>
                                      </p:cBhvr>
                                      <p:to>
                                        <p:strVal val="visible"/>
                                      </p:to>
                                    </p:set>
                                    <p:animEffect transition="in" filter="fade">
                                      <p:cBhvr>
                                        <p:cTn id="45" dur="500"/>
                                        <p:tgtEl>
                                          <p:spTgt spid="6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74"/>
                                        </p:tgtEl>
                                        <p:attrNameLst>
                                          <p:attrName>style.visibility</p:attrName>
                                        </p:attrNameLst>
                                      </p:cBhvr>
                                      <p:to>
                                        <p:strVal val="visible"/>
                                      </p:to>
                                    </p:set>
                                    <p:animEffect transition="in" filter="fade">
                                      <p:cBhvr>
                                        <p:cTn id="48"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4" grpId="0"/>
      <p:bldP spid="35" grpId="0"/>
      <p:bldP spid="36" grpId="0"/>
      <p:bldP spid="60" grpId="0"/>
      <p:bldP spid="71" grpId="0"/>
      <p:bldP spid="72" grpId="0"/>
      <p:bldP spid="73" grpId="0"/>
      <p:bldP spid="74" grpId="0"/>
      <p:bldP spid="82" grpId="0"/>
      <p:bldP spid="83" grpId="0"/>
      <p:bldP spid="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r>
              <a:rPr lang="en-IN" dirty="0"/>
              <a:t>Accounting for Treasury Stock</a:t>
            </a:r>
            <a:endParaRPr lang="en-IN" dirty="0">
              <a:ea typeface="Adobe Fan Heiti Std B"/>
              <a:cs typeface="Adobe Fan Heiti Std B"/>
            </a:endParaRP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LO18-5</a:t>
            </a:r>
            <a:endParaRPr lang="en-US" sz="1500" dirty="0">
              <a:solidFill>
                <a:srgbClr val="0072A2"/>
              </a:solidFill>
              <a:latin typeface="+mj-lt"/>
              <a:ea typeface="Adobe Fan Heiti Std B" pitchFamily="34" charset="-128"/>
              <a:cs typeface="+mj-cs"/>
            </a:endParaRPr>
          </a:p>
        </p:txBody>
      </p:sp>
      <p:sp>
        <p:nvSpPr>
          <p:cNvPr id="2" name="Content Placeholder 1"/>
          <p:cNvSpPr>
            <a:spLocks noGrp="1"/>
          </p:cNvSpPr>
          <p:nvPr>
            <p:ph idx="1"/>
          </p:nvPr>
        </p:nvSpPr>
        <p:spPr>
          <a:xfrm>
            <a:off x="761999" y="1444627"/>
            <a:ext cx="8013600" cy="4727574"/>
          </a:xfrm>
        </p:spPr>
        <p:txBody>
          <a:bodyPr/>
          <a:lstStyle/>
          <a:p>
            <a:pPr>
              <a:buClr>
                <a:schemeClr val="tx1"/>
              </a:buClr>
            </a:pPr>
            <a:r>
              <a:rPr lang="en-IN" dirty="0"/>
              <a:t>Purchase of treasury stock is viewed as a </a:t>
            </a:r>
            <a:r>
              <a:rPr lang="en-IN" b="1" dirty="0">
                <a:solidFill>
                  <a:srgbClr val="C00000"/>
                </a:solidFill>
              </a:rPr>
              <a:t>temporary reduction of shareholders’ equity</a:t>
            </a:r>
          </a:p>
          <a:p>
            <a:pPr>
              <a:buClr>
                <a:schemeClr val="tx1"/>
              </a:buClr>
            </a:pPr>
            <a:r>
              <a:rPr lang="en-IN" dirty="0"/>
              <a:t>Cost of acquiring the shares is “temporarily” debited to the treasury stock account</a:t>
            </a:r>
          </a:p>
          <a:p>
            <a:pPr>
              <a:buClr>
                <a:schemeClr val="tx1"/>
              </a:buClr>
            </a:pPr>
            <a:r>
              <a:rPr lang="en-IN" dirty="0"/>
              <a:t>Shares are considered to be issued, but not outstanding</a:t>
            </a:r>
          </a:p>
          <a:p>
            <a:pPr>
              <a:buClr>
                <a:schemeClr val="tx1"/>
              </a:buClr>
            </a:pPr>
            <a:r>
              <a:rPr lang="en-IN" b="1" dirty="0">
                <a:solidFill>
                  <a:srgbClr val="C00000"/>
                </a:solidFill>
              </a:rPr>
              <a:t>Purchase</a:t>
            </a:r>
            <a:r>
              <a:rPr lang="en-IN" dirty="0">
                <a:solidFill>
                  <a:srgbClr val="C00000"/>
                </a:solidFill>
              </a:rPr>
              <a:t> </a:t>
            </a:r>
            <a:r>
              <a:rPr lang="en-IN" dirty="0"/>
              <a:t>of treasury stock and its </a:t>
            </a:r>
            <a:r>
              <a:rPr lang="en-IN" b="1" dirty="0">
                <a:solidFill>
                  <a:srgbClr val="C00000"/>
                </a:solidFill>
              </a:rPr>
              <a:t>subsequent resale </a:t>
            </a:r>
            <a:r>
              <a:rPr lang="en-IN" dirty="0"/>
              <a:t>is considered to be a “single transaction”</a:t>
            </a:r>
            <a:endParaRPr lang="en-US" dirty="0"/>
          </a:p>
          <a:p>
            <a:pPr>
              <a:buClr>
                <a:schemeClr val="tx1"/>
              </a:buClr>
            </a:pPr>
            <a:r>
              <a:rPr lang="en-US" dirty="0"/>
              <a:t>This approach to accounting for treasury stock is referred to as the “cost method”</a:t>
            </a:r>
          </a:p>
          <a:p>
            <a:endParaRPr lang="en-US" dirty="0"/>
          </a:p>
          <a:p>
            <a:endParaRPr lang="en-US" dirty="0"/>
          </a:p>
          <a:p>
            <a:endParaRPr lang="en-US" dirty="0"/>
          </a:p>
          <a:p>
            <a:endParaRPr lang="en-US" dirty="0"/>
          </a:p>
          <a:p>
            <a:endParaRPr lang="en-US" dirty="0"/>
          </a:p>
          <a:p>
            <a:endParaRPr lang="en-US" dirty="0"/>
          </a:p>
        </p:txBody>
      </p:sp>
      <p:sp>
        <p:nvSpPr>
          <p:cNvPr id="5" name="Slide Number Placeholder 5">
            <a:extLst>
              <a:ext uri="{FF2B5EF4-FFF2-40B4-BE49-F238E27FC236}">
                <a16:creationId xmlns:a16="http://schemas.microsoft.com/office/drawing/2014/main" id="{A1E04285-90BD-E74A-8A22-A0560436CCC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41</a:t>
            </a:fld>
            <a:endParaRPr lang="en-US" dirty="0"/>
          </a:p>
        </p:txBody>
      </p:sp>
    </p:spTree>
    <p:extLst>
      <p:ext uri="{BB962C8B-B14F-4D97-AF65-F5344CB8AC3E}">
        <p14:creationId xmlns:p14="http://schemas.microsoft.com/office/powerpoint/2010/main" val="43430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r>
              <a:rPr lang="en-IN" dirty="0"/>
              <a:t>Balance Sheet Effect</a:t>
            </a:r>
            <a:endParaRPr lang="en-IN" dirty="0">
              <a:ea typeface="Adobe Fan Heiti Std B"/>
              <a:cs typeface="Adobe Fan Heiti Std B"/>
            </a:endParaRP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LO18-5</a:t>
            </a:r>
            <a:endParaRPr lang="en-US" sz="1500" dirty="0">
              <a:solidFill>
                <a:srgbClr val="0072A2"/>
              </a:solidFill>
              <a:latin typeface="+mj-lt"/>
              <a:ea typeface="Adobe Fan Heiti Std B" pitchFamily="34" charset="-128"/>
              <a:cs typeface="+mj-cs"/>
            </a:endParaRPr>
          </a:p>
        </p:txBody>
      </p:sp>
      <p:sp>
        <p:nvSpPr>
          <p:cNvPr id="3" name="Rectangle 2"/>
          <p:cNvSpPr/>
          <p:nvPr/>
        </p:nvSpPr>
        <p:spPr>
          <a:xfrm>
            <a:off x="1181100" y="2838271"/>
            <a:ext cx="3435012" cy="1200329"/>
          </a:xfrm>
          <a:prstGeom prst="rect">
            <a:avLst/>
          </a:prstGeom>
          <a:ln w="28575">
            <a:solidFill>
              <a:schemeClr val="accent1"/>
            </a:solidFill>
          </a:ln>
        </p:spPr>
        <p:txBody>
          <a:bodyPr>
            <a:spAutoFit/>
          </a:bodyPr>
          <a:lstStyle/>
          <a:p>
            <a:pPr algn="ctr"/>
            <a:r>
              <a:rPr lang="en-IN" sz="2400" dirty="0">
                <a:latin typeface="+mn-lt"/>
              </a:rPr>
              <a:t>Resulting from the sale and subsequent repurchase is reflected as</a:t>
            </a:r>
            <a:endParaRPr lang="en-US" sz="2400" dirty="0">
              <a:latin typeface="+mn-lt"/>
            </a:endParaRPr>
          </a:p>
        </p:txBody>
      </p:sp>
      <p:sp>
        <p:nvSpPr>
          <p:cNvPr id="5" name="TextBox 4"/>
          <p:cNvSpPr txBox="1"/>
          <p:nvPr/>
        </p:nvSpPr>
        <p:spPr>
          <a:xfrm>
            <a:off x="1205429" y="1719664"/>
            <a:ext cx="1141146" cy="461665"/>
          </a:xfrm>
          <a:prstGeom prst="rect">
            <a:avLst/>
          </a:prstGeom>
          <a:noFill/>
        </p:spPr>
        <p:txBody>
          <a:bodyPr wrap="square" rtlCol="0">
            <a:spAutoFit/>
          </a:bodyPr>
          <a:lstStyle/>
          <a:p>
            <a:pPr algn="ctr"/>
            <a:r>
              <a:rPr lang="en-US" sz="2400" dirty="0">
                <a:latin typeface="+mn-lt"/>
              </a:rPr>
              <a:t>Any net</a:t>
            </a:r>
          </a:p>
        </p:txBody>
      </p:sp>
      <p:sp>
        <p:nvSpPr>
          <p:cNvPr id="6" name="Up Arrow 5"/>
          <p:cNvSpPr/>
          <p:nvPr/>
        </p:nvSpPr>
        <p:spPr>
          <a:xfrm>
            <a:off x="2427636" y="1801793"/>
            <a:ext cx="222588" cy="29740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 name="TextBox 7"/>
          <p:cNvSpPr txBox="1"/>
          <p:nvPr/>
        </p:nvSpPr>
        <p:spPr>
          <a:xfrm>
            <a:off x="2726097" y="1719664"/>
            <a:ext cx="1255261" cy="461665"/>
          </a:xfrm>
          <a:prstGeom prst="rect">
            <a:avLst/>
          </a:prstGeom>
          <a:noFill/>
        </p:spPr>
        <p:txBody>
          <a:bodyPr wrap="square" rtlCol="0">
            <a:spAutoFit/>
          </a:bodyPr>
          <a:lstStyle/>
          <a:p>
            <a:pPr algn="ctr"/>
            <a:r>
              <a:rPr lang="en-US" sz="2400" dirty="0">
                <a:latin typeface="+mn-lt"/>
              </a:rPr>
              <a:t>in assets</a:t>
            </a:r>
          </a:p>
        </p:txBody>
      </p:sp>
      <p:sp>
        <p:nvSpPr>
          <p:cNvPr id="7" name="Rectangle 6"/>
          <p:cNvSpPr/>
          <p:nvPr/>
        </p:nvSpPr>
        <p:spPr>
          <a:xfrm>
            <a:off x="990600" y="1676400"/>
            <a:ext cx="3124200" cy="533400"/>
          </a:xfrm>
          <a:prstGeom prst="rect">
            <a:avLst/>
          </a:prstGeom>
          <a:noFill/>
          <a:ln w="28575">
            <a:solidFill>
              <a:srgbClr val="0E72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TextBox 10"/>
          <p:cNvSpPr txBox="1"/>
          <p:nvPr/>
        </p:nvSpPr>
        <p:spPr>
          <a:xfrm>
            <a:off x="1251890" y="4778815"/>
            <a:ext cx="1141146" cy="461665"/>
          </a:xfrm>
          <a:prstGeom prst="rect">
            <a:avLst/>
          </a:prstGeom>
          <a:noFill/>
        </p:spPr>
        <p:txBody>
          <a:bodyPr wrap="square" rtlCol="0">
            <a:spAutoFit/>
          </a:bodyPr>
          <a:lstStyle/>
          <a:p>
            <a:pPr algn="ctr"/>
            <a:r>
              <a:rPr lang="en-US" sz="2400" dirty="0">
                <a:latin typeface="+mn-lt"/>
              </a:rPr>
              <a:t>Any net</a:t>
            </a:r>
          </a:p>
        </p:txBody>
      </p:sp>
      <p:sp>
        <p:nvSpPr>
          <p:cNvPr id="12" name="Up Arrow 11"/>
          <p:cNvSpPr/>
          <p:nvPr/>
        </p:nvSpPr>
        <p:spPr>
          <a:xfrm rot="10800000">
            <a:off x="2474097" y="4860944"/>
            <a:ext cx="222588" cy="29740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TextBox 12"/>
          <p:cNvSpPr txBox="1"/>
          <p:nvPr/>
        </p:nvSpPr>
        <p:spPr>
          <a:xfrm>
            <a:off x="2772558" y="4778815"/>
            <a:ext cx="1255261" cy="461665"/>
          </a:xfrm>
          <a:prstGeom prst="rect">
            <a:avLst/>
          </a:prstGeom>
          <a:noFill/>
        </p:spPr>
        <p:txBody>
          <a:bodyPr wrap="square" rtlCol="0">
            <a:spAutoFit/>
          </a:bodyPr>
          <a:lstStyle/>
          <a:p>
            <a:pPr algn="ctr"/>
            <a:r>
              <a:rPr lang="en-US" sz="2400" dirty="0">
                <a:latin typeface="+mn-lt"/>
              </a:rPr>
              <a:t>in assets</a:t>
            </a:r>
          </a:p>
        </p:txBody>
      </p:sp>
      <p:sp>
        <p:nvSpPr>
          <p:cNvPr id="14" name="Rectangle 13"/>
          <p:cNvSpPr/>
          <p:nvPr/>
        </p:nvSpPr>
        <p:spPr>
          <a:xfrm>
            <a:off x="990600" y="4724400"/>
            <a:ext cx="3124200" cy="533400"/>
          </a:xfrm>
          <a:prstGeom prst="rect">
            <a:avLst/>
          </a:prstGeom>
          <a:noFill/>
          <a:ln w="28575">
            <a:solidFill>
              <a:srgbClr val="0E72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15" name="Straight Connector 14"/>
          <p:cNvCxnSpPr>
            <a:stCxn id="7" idx="2"/>
            <a:endCxn id="3" idx="0"/>
          </p:cNvCxnSpPr>
          <p:nvPr/>
        </p:nvCxnSpPr>
        <p:spPr>
          <a:xfrm>
            <a:off x="2552700" y="2209800"/>
            <a:ext cx="345906" cy="628471"/>
          </a:xfrm>
          <a:prstGeom prst="line">
            <a:avLst/>
          </a:prstGeom>
          <a:ln w="28575">
            <a:solidFill>
              <a:srgbClr val="0E72A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4" idx="0"/>
            <a:endCxn id="3" idx="2"/>
          </p:cNvCxnSpPr>
          <p:nvPr/>
        </p:nvCxnSpPr>
        <p:spPr>
          <a:xfrm flipV="1">
            <a:off x="2552700" y="4038600"/>
            <a:ext cx="345906" cy="685800"/>
          </a:xfrm>
          <a:prstGeom prst="line">
            <a:avLst/>
          </a:prstGeom>
          <a:ln w="28575">
            <a:solidFill>
              <a:srgbClr val="0E72A2"/>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238009" y="2315739"/>
            <a:ext cx="2563091" cy="830997"/>
          </a:xfrm>
          <a:prstGeom prst="rect">
            <a:avLst/>
          </a:prstGeom>
          <a:noFill/>
          <a:ln w="28575">
            <a:solidFill>
              <a:srgbClr val="0E72A2"/>
            </a:solidFill>
          </a:ln>
        </p:spPr>
        <p:txBody>
          <a:bodyPr wrap="square" rtlCol="0">
            <a:spAutoFit/>
          </a:bodyPr>
          <a:lstStyle/>
          <a:p>
            <a:pPr algn="ctr"/>
            <a:r>
              <a:rPr lang="en-US" sz="2400" dirty="0">
                <a:latin typeface="+mn-lt"/>
              </a:rPr>
              <a:t>Paid-in capital—share repurchase</a:t>
            </a:r>
          </a:p>
        </p:txBody>
      </p:sp>
      <p:sp>
        <p:nvSpPr>
          <p:cNvPr id="20" name="TextBox 19"/>
          <p:cNvSpPr txBox="1"/>
          <p:nvPr/>
        </p:nvSpPr>
        <p:spPr>
          <a:xfrm>
            <a:off x="6238009" y="3756098"/>
            <a:ext cx="2563091" cy="830997"/>
          </a:xfrm>
          <a:prstGeom prst="rect">
            <a:avLst/>
          </a:prstGeom>
          <a:noFill/>
          <a:ln w="28575">
            <a:solidFill>
              <a:srgbClr val="0E72A2"/>
            </a:solidFill>
          </a:ln>
        </p:spPr>
        <p:txBody>
          <a:bodyPr wrap="square" rtlCol="0">
            <a:spAutoFit/>
          </a:bodyPr>
          <a:lstStyle/>
          <a:p>
            <a:pPr algn="ctr"/>
            <a:r>
              <a:rPr lang="en-IN" sz="2400" dirty="0">
                <a:latin typeface="+mn-lt"/>
              </a:rPr>
              <a:t>A reduction in retained earnings</a:t>
            </a:r>
            <a:endParaRPr lang="en-US" sz="2400" dirty="0">
              <a:latin typeface="+mn-lt"/>
            </a:endParaRPr>
          </a:p>
        </p:txBody>
      </p:sp>
      <p:cxnSp>
        <p:nvCxnSpPr>
          <p:cNvPr id="21" name="Straight Arrow Connector 20"/>
          <p:cNvCxnSpPr>
            <a:stCxn id="3" idx="3"/>
            <a:endCxn id="18" idx="1"/>
          </p:cNvCxnSpPr>
          <p:nvPr/>
        </p:nvCxnSpPr>
        <p:spPr>
          <a:xfrm flipV="1">
            <a:off x="4616112" y="2731238"/>
            <a:ext cx="1621897" cy="707198"/>
          </a:xfrm>
          <a:prstGeom prst="straightConnector1">
            <a:avLst/>
          </a:prstGeom>
          <a:ln w="28575">
            <a:solidFill>
              <a:srgbClr val="0E72A2"/>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3" idx="3"/>
            <a:endCxn id="20" idx="1"/>
          </p:cNvCxnSpPr>
          <p:nvPr/>
        </p:nvCxnSpPr>
        <p:spPr>
          <a:xfrm>
            <a:off x="4616112" y="3438436"/>
            <a:ext cx="1621897" cy="733161"/>
          </a:xfrm>
          <a:prstGeom prst="straightConnector1">
            <a:avLst/>
          </a:prstGeom>
          <a:ln w="28575">
            <a:solidFill>
              <a:srgbClr val="0E72A2"/>
            </a:solidFill>
            <a:tailEnd type="arrow"/>
          </a:ln>
        </p:spPr>
        <p:style>
          <a:lnRef idx="1">
            <a:schemeClr val="accent1"/>
          </a:lnRef>
          <a:fillRef idx="0">
            <a:schemeClr val="accent1"/>
          </a:fillRef>
          <a:effectRef idx="0">
            <a:schemeClr val="accent1"/>
          </a:effectRef>
          <a:fontRef idx="minor">
            <a:schemeClr val="tx1"/>
          </a:fontRef>
        </p:style>
      </p:cxnSp>
      <p:sp>
        <p:nvSpPr>
          <p:cNvPr id="19" name="Slide Number Placeholder 5">
            <a:extLst>
              <a:ext uri="{FF2B5EF4-FFF2-40B4-BE49-F238E27FC236}">
                <a16:creationId xmlns:a16="http://schemas.microsoft.com/office/drawing/2014/main" id="{405AE510-5D7A-1343-9B9F-72BE2F6CC13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42</a:t>
            </a:fld>
            <a:endParaRPr lang="en-US" dirty="0"/>
          </a:p>
        </p:txBody>
      </p:sp>
    </p:spTree>
    <p:extLst>
      <p:ext uri="{BB962C8B-B14F-4D97-AF65-F5344CB8AC3E}">
        <p14:creationId xmlns:p14="http://schemas.microsoft.com/office/powerpoint/2010/main" val="1031841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par>
                          <p:cTn id="11" fill="hold">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00"/>
                                        <p:tgtEl>
                                          <p:spTgt spid="6"/>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up)">
                                      <p:cBhvr>
                                        <p:cTn id="22" dur="500"/>
                                        <p:tgtEl>
                                          <p:spTgt spid="15"/>
                                        </p:tgtEl>
                                      </p:cBhvr>
                                    </p:animEffect>
                                  </p:childTnLst>
                                </p:cTn>
                              </p:par>
                            </p:childTnLst>
                          </p:cTn>
                        </p:par>
                        <p:par>
                          <p:cTn id="23" fill="hold">
                            <p:stCondLst>
                              <p:cond delay="2000"/>
                            </p:stCondLst>
                            <p:childTnLst>
                              <p:par>
                                <p:cTn id="24" presetID="22" presetClass="entr" presetSubtype="1" fill="hold" grpId="0"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up)">
                                      <p:cBhvr>
                                        <p:cTn id="26" dur="500"/>
                                        <p:tgtEl>
                                          <p:spTgt spid="3"/>
                                        </p:tgtEl>
                                      </p:cBhvr>
                                    </p:animEffect>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wipe(left)">
                                      <p:cBhvr>
                                        <p:cTn id="30" dur="500"/>
                                        <p:tgtEl>
                                          <p:spTgt spid="21"/>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left)">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left)">
                                      <p:cBhvr>
                                        <p:cTn id="39" dur="500"/>
                                        <p:tgtEl>
                                          <p:spTgt spid="14"/>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left)">
                                      <p:cBhvr>
                                        <p:cTn id="42" dur="500"/>
                                        <p:tgtEl>
                                          <p:spTgt spid="11"/>
                                        </p:tgtEl>
                                      </p:cBhvr>
                                    </p:animEffect>
                                  </p:childTnLst>
                                </p:cTn>
                              </p:par>
                            </p:childTnLst>
                          </p:cTn>
                        </p:par>
                        <p:par>
                          <p:cTn id="43" fill="hold">
                            <p:stCondLst>
                              <p:cond delay="500"/>
                            </p:stCondLst>
                            <p:childTnLst>
                              <p:par>
                                <p:cTn id="44" presetID="22" presetClass="entr" presetSubtype="1"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up)">
                                      <p:cBhvr>
                                        <p:cTn id="46" dur="500"/>
                                        <p:tgtEl>
                                          <p:spTgt spid="12"/>
                                        </p:tgtEl>
                                      </p:cBhvr>
                                    </p:animEffect>
                                  </p:childTnLst>
                                </p:cTn>
                              </p:par>
                            </p:childTnLst>
                          </p:cTn>
                        </p:par>
                        <p:par>
                          <p:cTn id="47" fill="hold">
                            <p:stCondLst>
                              <p:cond delay="1000"/>
                            </p:stCondLst>
                            <p:childTnLst>
                              <p:par>
                                <p:cTn id="48" presetID="22" presetClass="entr" presetSubtype="8"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wipe(left)">
                                      <p:cBhvr>
                                        <p:cTn id="50" dur="500"/>
                                        <p:tgtEl>
                                          <p:spTgt spid="13"/>
                                        </p:tgtEl>
                                      </p:cBhvr>
                                    </p:animEffect>
                                  </p:childTnLst>
                                </p:cTn>
                              </p:par>
                            </p:childTnLst>
                          </p:cTn>
                        </p:par>
                        <p:par>
                          <p:cTn id="51" fill="hold">
                            <p:stCondLst>
                              <p:cond delay="1500"/>
                            </p:stCondLst>
                            <p:childTnLst>
                              <p:par>
                                <p:cTn id="52" presetID="22" presetClass="entr" presetSubtype="4" fill="hold"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down)">
                                      <p:cBhvr>
                                        <p:cTn id="54" dur="500"/>
                                        <p:tgtEl>
                                          <p:spTgt spid="17"/>
                                        </p:tgtEl>
                                      </p:cBhvr>
                                    </p:animEffect>
                                  </p:childTnLst>
                                </p:cTn>
                              </p:par>
                            </p:childTnLst>
                          </p:cTn>
                        </p:par>
                        <p:par>
                          <p:cTn id="55" fill="hold">
                            <p:stCondLst>
                              <p:cond delay="2000"/>
                            </p:stCondLst>
                            <p:childTnLst>
                              <p:par>
                                <p:cTn id="56" presetID="26" presetClass="emph" presetSubtype="0" fill="hold" grpId="1" nodeType="afterEffect">
                                  <p:stCondLst>
                                    <p:cond delay="0"/>
                                  </p:stCondLst>
                                  <p:childTnLst>
                                    <p:animEffect transition="out" filter="fade">
                                      <p:cBhvr>
                                        <p:cTn id="57" dur="500" tmFilter="0, 0; .2, .5; .8, .5; 1, 0"/>
                                        <p:tgtEl>
                                          <p:spTgt spid="3"/>
                                        </p:tgtEl>
                                      </p:cBhvr>
                                    </p:animEffect>
                                    <p:animScale>
                                      <p:cBhvr>
                                        <p:cTn id="58" dur="250" autoRev="1" fill="hold"/>
                                        <p:tgtEl>
                                          <p:spTgt spid="3"/>
                                        </p:tgtEl>
                                      </p:cBhvr>
                                      <p:by x="105000" y="105000"/>
                                    </p:animScale>
                                  </p:childTnLst>
                                </p:cTn>
                              </p:par>
                            </p:childTnLst>
                          </p:cTn>
                        </p:par>
                        <p:par>
                          <p:cTn id="59" fill="hold">
                            <p:stCondLst>
                              <p:cond delay="2500"/>
                            </p:stCondLst>
                            <p:childTnLst>
                              <p:par>
                                <p:cTn id="60" presetID="22" presetClass="entr" presetSubtype="8" fill="hold" nodeType="after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left)">
                                      <p:cBhvr>
                                        <p:cTn id="62" dur="500"/>
                                        <p:tgtEl>
                                          <p:spTgt spid="23"/>
                                        </p:tgtEl>
                                      </p:cBhvr>
                                    </p:animEffect>
                                  </p:childTnLst>
                                </p:cTn>
                              </p:par>
                            </p:childTnLst>
                          </p:cTn>
                        </p:par>
                        <p:par>
                          <p:cTn id="63" fill="hold">
                            <p:stCondLst>
                              <p:cond delay="3000"/>
                            </p:stCondLst>
                            <p:childTnLst>
                              <p:par>
                                <p:cTn id="64" presetID="22" presetClass="entr" presetSubtype="8" fill="hold" grpId="0" nodeType="after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wipe(left)">
                                      <p:cBhvr>
                                        <p:cTn id="6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5" grpId="0"/>
      <p:bldP spid="6" grpId="0" animBg="1"/>
      <p:bldP spid="8" grpId="0"/>
      <p:bldP spid="7" grpId="0" animBg="1"/>
      <p:bldP spid="11" grpId="0"/>
      <p:bldP spid="12" grpId="0" animBg="1"/>
      <p:bldP spid="13" grpId="0"/>
      <p:bldP spid="14" grpId="0" animBg="1"/>
      <p:bldP spid="18" grpId="0" animBg="1"/>
      <p:bldP spid="20"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544831" y="631788"/>
            <a:ext cx="8599170" cy="5954751"/>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2200" dirty="0"/>
          </a:p>
        </p:txBody>
      </p:sp>
      <p:sp>
        <p:nvSpPr>
          <p:cNvPr id="17409" name="Title 1"/>
          <p:cNvSpPr>
            <a:spLocks noGrp="1"/>
          </p:cNvSpPr>
          <p:nvPr>
            <p:ph type="title"/>
          </p:nvPr>
        </p:nvSpPr>
        <p:spPr>
          <a:xfrm>
            <a:off x="544831" y="-76200"/>
            <a:ext cx="8599168" cy="838200"/>
          </a:xfrm>
        </p:spPr>
        <p:txBody>
          <a:bodyPr>
            <a:noAutofit/>
          </a:bodyPr>
          <a:lstStyle/>
          <a:p>
            <a:r>
              <a:rPr lang="en-IN" sz="2800" dirty="0"/>
              <a:t>Reporting Share Buyback in the Balance Sheet</a:t>
            </a:r>
            <a:endParaRPr lang="en-IN" sz="2800" dirty="0">
              <a:ea typeface="Adobe Fan Heiti Std B"/>
              <a:cs typeface="Adobe Fan Heiti Std B"/>
            </a:endParaRPr>
          </a:p>
        </p:txBody>
      </p:sp>
      <p:sp>
        <p:nvSpPr>
          <p:cNvPr id="4" name="Rectangle 3"/>
          <p:cNvSpPr/>
          <p:nvPr/>
        </p:nvSpPr>
        <p:spPr>
          <a:xfrm>
            <a:off x="8341972" y="0"/>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LO18-5</a:t>
            </a:r>
            <a:endParaRPr lang="en-US" sz="1500" dirty="0">
              <a:solidFill>
                <a:srgbClr val="0072A2"/>
              </a:solidFill>
              <a:latin typeface="+mj-lt"/>
              <a:ea typeface="Adobe Fan Heiti Std B" pitchFamily="34" charset="-128"/>
              <a:cs typeface="+mj-cs"/>
            </a:endParaRPr>
          </a:p>
        </p:txBody>
      </p:sp>
      <p:sp>
        <p:nvSpPr>
          <p:cNvPr id="2" name="Content Placeholder 1"/>
          <p:cNvSpPr>
            <a:spLocks noGrp="1"/>
          </p:cNvSpPr>
          <p:nvPr>
            <p:ph idx="1"/>
          </p:nvPr>
        </p:nvSpPr>
        <p:spPr>
          <a:xfrm>
            <a:off x="761999" y="1108115"/>
            <a:ext cx="8013600" cy="5057775"/>
          </a:xfrm>
        </p:spPr>
        <p:txBody>
          <a:bodyPr/>
          <a:lstStyle/>
          <a:p>
            <a:endParaRPr lang="en-US" sz="2200" dirty="0"/>
          </a:p>
          <a:p>
            <a:endParaRPr lang="en-US" sz="2200" dirty="0"/>
          </a:p>
          <a:p>
            <a:endParaRPr lang="en-US" sz="2200" dirty="0"/>
          </a:p>
          <a:p>
            <a:endParaRPr lang="en-US" sz="2200" dirty="0"/>
          </a:p>
          <a:p>
            <a:endParaRPr lang="en-US" sz="2200" dirty="0"/>
          </a:p>
          <a:p>
            <a:endParaRPr lang="en-US" sz="2200" dirty="0"/>
          </a:p>
          <a:p>
            <a:endParaRPr lang="en-US" sz="2200" dirty="0"/>
          </a:p>
        </p:txBody>
      </p:sp>
      <p:sp>
        <p:nvSpPr>
          <p:cNvPr id="22" name="Rectangle 21"/>
          <p:cNvSpPr/>
          <p:nvPr/>
        </p:nvSpPr>
        <p:spPr>
          <a:xfrm>
            <a:off x="609600" y="609600"/>
            <a:ext cx="7566026" cy="430887"/>
          </a:xfrm>
          <a:prstGeom prst="rect">
            <a:avLst/>
          </a:prstGeom>
        </p:spPr>
        <p:txBody>
          <a:bodyPr wrap="square" anchor="ctr">
            <a:spAutoFit/>
          </a:bodyPr>
          <a:lstStyle/>
          <a:p>
            <a:r>
              <a:rPr lang="en-US" sz="2200" dirty="0">
                <a:latin typeface="+mn-lt"/>
              </a:rPr>
              <a:t>American Semiconductor’s balance sheet included the following:</a:t>
            </a:r>
          </a:p>
        </p:txBody>
      </p:sp>
      <p:sp>
        <p:nvSpPr>
          <p:cNvPr id="24" name="Rectangle 23"/>
          <p:cNvSpPr/>
          <p:nvPr/>
        </p:nvSpPr>
        <p:spPr>
          <a:xfrm>
            <a:off x="914400" y="1057751"/>
            <a:ext cx="2608406" cy="430887"/>
          </a:xfrm>
          <a:prstGeom prst="rect">
            <a:avLst/>
          </a:prstGeom>
        </p:spPr>
        <p:txBody>
          <a:bodyPr wrap="none">
            <a:spAutoFit/>
          </a:bodyPr>
          <a:lstStyle/>
          <a:p>
            <a:r>
              <a:rPr lang="en-US" sz="2200" b="1" dirty="0">
                <a:latin typeface="+mn-lt"/>
              </a:rPr>
              <a:t>Shareholders’ Equity</a:t>
            </a:r>
            <a:endParaRPr lang="en-US" sz="2200" dirty="0">
              <a:latin typeface="+mn-lt"/>
            </a:endParaRPr>
          </a:p>
        </p:txBody>
      </p:sp>
      <p:sp>
        <p:nvSpPr>
          <p:cNvPr id="25" name="Rectangle 24"/>
          <p:cNvSpPr/>
          <p:nvPr/>
        </p:nvSpPr>
        <p:spPr>
          <a:xfrm>
            <a:off x="6830934" y="1057751"/>
            <a:ext cx="1452641" cy="369332"/>
          </a:xfrm>
          <a:prstGeom prst="rect">
            <a:avLst/>
          </a:prstGeom>
        </p:spPr>
        <p:txBody>
          <a:bodyPr wrap="none">
            <a:spAutoFit/>
          </a:bodyPr>
          <a:lstStyle/>
          <a:p>
            <a:pPr algn="r"/>
            <a:r>
              <a:rPr lang="en-US" dirty="0">
                <a:latin typeface="+mn-lt"/>
              </a:rPr>
              <a:t>($ in millions)</a:t>
            </a:r>
          </a:p>
        </p:txBody>
      </p:sp>
      <p:sp>
        <p:nvSpPr>
          <p:cNvPr id="26" name="Rectangle 25"/>
          <p:cNvSpPr/>
          <p:nvPr/>
        </p:nvSpPr>
        <p:spPr>
          <a:xfrm>
            <a:off x="914400" y="1371158"/>
            <a:ext cx="5187901" cy="430887"/>
          </a:xfrm>
          <a:prstGeom prst="rect">
            <a:avLst/>
          </a:prstGeom>
        </p:spPr>
        <p:txBody>
          <a:bodyPr wrap="none">
            <a:spAutoFit/>
          </a:bodyPr>
          <a:lstStyle/>
          <a:p>
            <a:r>
              <a:rPr lang="en-US" sz="2200" dirty="0">
                <a:latin typeface="+mn-lt"/>
              </a:rPr>
              <a:t>Common stock, 100 million shares at $1 par</a:t>
            </a:r>
          </a:p>
        </p:txBody>
      </p:sp>
      <p:sp>
        <p:nvSpPr>
          <p:cNvPr id="27" name="Rectangle 26"/>
          <p:cNvSpPr/>
          <p:nvPr/>
        </p:nvSpPr>
        <p:spPr>
          <a:xfrm>
            <a:off x="6859037" y="1371158"/>
            <a:ext cx="1011765" cy="430887"/>
          </a:xfrm>
          <a:prstGeom prst="rect">
            <a:avLst/>
          </a:prstGeom>
        </p:spPr>
        <p:txBody>
          <a:bodyPr wrap="none">
            <a:spAutoFit/>
          </a:bodyPr>
          <a:lstStyle/>
          <a:p>
            <a:pPr algn="r"/>
            <a:r>
              <a:rPr lang="en-US" sz="2200" dirty="0">
                <a:latin typeface="+mn-lt"/>
              </a:rPr>
              <a:t>$    100</a:t>
            </a:r>
          </a:p>
        </p:txBody>
      </p:sp>
      <p:sp>
        <p:nvSpPr>
          <p:cNvPr id="28" name="Rectangle 27"/>
          <p:cNvSpPr/>
          <p:nvPr/>
        </p:nvSpPr>
        <p:spPr>
          <a:xfrm>
            <a:off x="914400" y="1654569"/>
            <a:ext cx="3531736" cy="430887"/>
          </a:xfrm>
          <a:prstGeom prst="rect">
            <a:avLst/>
          </a:prstGeom>
        </p:spPr>
        <p:txBody>
          <a:bodyPr wrap="none">
            <a:spAutoFit/>
          </a:bodyPr>
          <a:lstStyle/>
          <a:p>
            <a:r>
              <a:rPr lang="en-US" sz="2200" dirty="0">
                <a:latin typeface="+mn-lt"/>
              </a:rPr>
              <a:t>Paid-in capital—excess of par</a:t>
            </a:r>
          </a:p>
        </p:txBody>
      </p:sp>
      <p:sp>
        <p:nvSpPr>
          <p:cNvPr id="29" name="Rectangle 28"/>
          <p:cNvSpPr/>
          <p:nvPr/>
        </p:nvSpPr>
        <p:spPr>
          <a:xfrm>
            <a:off x="7257157" y="1669958"/>
            <a:ext cx="613645" cy="430887"/>
          </a:xfrm>
          <a:prstGeom prst="rect">
            <a:avLst/>
          </a:prstGeom>
        </p:spPr>
        <p:txBody>
          <a:bodyPr wrap="none">
            <a:spAutoFit/>
          </a:bodyPr>
          <a:lstStyle/>
          <a:p>
            <a:pPr algn="r"/>
            <a:r>
              <a:rPr lang="en-US" sz="2200" dirty="0">
                <a:latin typeface="+mn-lt"/>
              </a:rPr>
              <a:t>900</a:t>
            </a:r>
          </a:p>
        </p:txBody>
      </p:sp>
      <p:sp>
        <p:nvSpPr>
          <p:cNvPr id="30" name="Rectangle 29"/>
          <p:cNvSpPr/>
          <p:nvPr/>
        </p:nvSpPr>
        <p:spPr>
          <a:xfrm>
            <a:off x="914400" y="1953368"/>
            <a:ext cx="4018611" cy="430887"/>
          </a:xfrm>
          <a:prstGeom prst="rect">
            <a:avLst/>
          </a:prstGeom>
        </p:spPr>
        <p:txBody>
          <a:bodyPr wrap="none">
            <a:spAutoFit/>
          </a:bodyPr>
          <a:lstStyle/>
          <a:p>
            <a:r>
              <a:rPr lang="en-US" sz="2200" dirty="0">
                <a:latin typeface="+mn-lt"/>
              </a:rPr>
              <a:t>Paid-in capital—share repurchase</a:t>
            </a:r>
          </a:p>
        </p:txBody>
      </p:sp>
      <p:sp>
        <p:nvSpPr>
          <p:cNvPr id="31" name="Rectangle 30"/>
          <p:cNvSpPr/>
          <p:nvPr/>
        </p:nvSpPr>
        <p:spPr>
          <a:xfrm>
            <a:off x="7543143" y="1953368"/>
            <a:ext cx="327659" cy="430887"/>
          </a:xfrm>
          <a:prstGeom prst="rect">
            <a:avLst/>
          </a:prstGeom>
        </p:spPr>
        <p:txBody>
          <a:bodyPr wrap="none">
            <a:spAutoFit/>
          </a:bodyPr>
          <a:lstStyle/>
          <a:p>
            <a:pPr algn="r"/>
            <a:r>
              <a:rPr lang="en-US" sz="2200" dirty="0">
                <a:latin typeface="+mn-lt"/>
              </a:rPr>
              <a:t>2</a:t>
            </a:r>
          </a:p>
        </p:txBody>
      </p:sp>
      <p:sp>
        <p:nvSpPr>
          <p:cNvPr id="32" name="Rectangle 31"/>
          <p:cNvSpPr/>
          <p:nvPr/>
        </p:nvSpPr>
        <p:spPr>
          <a:xfrm>
            <a:off x="907894" y="2244473"/>
            <a:ext cx="2241532" cy="430887"/>
          </a:xfrm>
          <a:prstGeom prst="rect">
            <a:avLst/>
          </a:prstGeom>
        </p:spPr>
        <p:txBody>
          <a:bodyPr wrap="none">
            <a:spAutoFit/>
          </a:bodyPr>
          <a:lstStyle/>
          <a:p>
            <a:r>
              <a:rPr lang="en-US" sz="2200" dirty="0">
                <a:latin typeface="+mn-lt"/>
              </a:rPr>
              <a:t>Retained earnings</a:t>
            </a:r>
          </a:p>
        </p:txBody>
      </p:sp>
      <p:sp>
        <p:nvSpPr>
          <p:cNvPr id="33" name="Rectangle 32"/>
          <p:cNvSpPr/>
          <p:nvPr/>
        </p:nvSpPr>
        <p:spPr>
          <a:xfrm>
            <a:off x="7043770" y="2244473"/>
            <a:ext cx="827032" cy="430887"/>
          </a:xfrm>
          <a:prstGeom prst="rect">
            <a:avLst/>
          </a:prstGeom>
        </p:spPr>
        <p:txBody>
          <a:bodyPr wrap="none">
            <a:spAutoFit/>
          </a:bodyPr>
          <a:lstStyle/>
          <a:p>
            <a:pPr algn="r"/>
            <a:r>
              <a:rPr lang="en-US" sz="2200" dirty="0">
                <a:latin typeface="+mn-lt"/>
              </a:rPr>
              <a:t>2,000</a:t>
            </a:r>
          </a:p>
        </p:txBody>
      </p:sp>
      <p:sp>
        <p:nvSpPr>
          <p:cNvPr id="9" name="Rectangle 8"/>
          <p:cNvSpPr/>
          <p:nvPr/>
        </p:nvSpPr>
        <p:spPr>
          <a:xfrm>
            <a:off x="692954" y="2574252"/>
            <a:ext cx="8146246" cy="430887"/>
          </a:xfrm>
          <a:prstGeom prst="rect">
            <a:avLst/>
          </a:prstGeom>
        </p:spPr>
        <p:txBody>
          <a:bodyPr wrap="square">
            <a:spAutoFit/>
          </a:bodyPr>
          <a:lstStyle/>
          <a:p>
            <a:r>
              <a:rPr lang="en-IN" sz="2200" b="1" dirty="0">
                <a:solidFill>
                  <a:srgbClr val="C00000"/>
                </a:solidFill>
                <a:latin typeface="+mn-lt"/>
              </a:rPr>
              <a:t>Case 2: Reacquired 1 million of its common shares at $13 per share</a:t>
            </a:r>
          </a:p>
        </p:txBody>
      </p:sp>
      <p:sp>
        <p:nvSpPr>
          <p:cNvPr id="10" name="Rectangle 9"/>
          <p:cNvSpPr/>
          <p:nvPr/>
        </p:nvSpPr>
        <p:spPr>
          <a:xfrm>
            <a:off x="6644630" y="3092489"/>
            <a:ext cx="1452642" cy="369332"/>
          </a:xfrm>
          <a:prstGeom prst="rect">
            <a:avLst/>
          </a:prstGeom>
        </p:spPr>
        <p:txBody>
          <a:bodyPr wrap="none">
            <a:spAutoFit/>
          </a:bodyPr>
          <a:lstStyle/>
          <a:p>
            <a:r>
              <a:rPr lang="en-US" dirty="0">
                <a:latin typeface="+mn-lt"/>
              </a:rPr>
              <a:t>($ in millions)</a:t>
            </a:r>
          </a:p>
        </p:txBody>
      </p:sp>
      <p:sp>
        <p:nvSpPr>
          <p:cNvPr id="16" name="Rectangle 15"/>
          <p:cNvSpPr/>
          <p:nvPr/>
        </p:nvSpPr>
        <p:spPr>
          <a:xfrm>
            <a:off x="5667189" y="3518093"/>
            <a:ext cx="1722797" cy="400110"/>
          </a:xfrm>
          <a:prstGeom prst="rect">
            <a:avLst/>
          </a:prstGeom>
        </p:spPr>
        <p:txBody>
          <a:bodyPr wrap="none">
            <a:spAutoFit/>
          </a:bodyPr>
          <a:lstStyle/>
          <a:p>
            <a:r>
              <a:rPr lang="en-US" sz="2000" b="1" dirty="0">
                <a:latin typeface="+mn-lt"/>
              </a:rPr>
              <a:t>Shares Retired</a:t>
            </a:r>
            <a:endParaRPr lang="en-US" sz="2000" dirty="0">
              <a:latin typeface="+mn-lt"/>
            </a:endParaRPr>
          </a:p>
        </p:txBody>
      </p:sp>
      <p:sp>
        <p:nvSpPr>
          <p:cNvPr id="34" name="Rectangle 33"/>
          <p:cNvSpPr/>
          <p:nvPr/>
        </p:nvSpPr>
        <p:spPr>
          <a:xfrm>
            <a:off x="7315200" y="3518093"/>
            <a:ext cx="1730186" cy="400110"/>
          </a:xfrm>
          <a:prstGeom prst="rect">
            <a:avLst/>
          </a:prstGeom>
        </p:spPr>
        <p:txBody>
          <a:bodyPr wrap="none">
            <a:spAutoFit/>
          </a:bodyPr>
          <a:lstStyle/>
          <a:p>
            <a:r>
              <a:rPr lang="en-US" sz="2000" b="1" dirty="0">
                <a:latin typeface="+mn-lt"/>
              </a:rPr>
              <a:t>Treasury Stock</a:t>
            </a:r>
            <a:endParaRPr lang="en-US" sz="2000" dirty="0">
              <a:latin typeface="+mn-lt"/>
            </a:endParaRPr>
          </a:p>
        </p:txBody>
      </p:sp>
      <p:sp>
        <p:nvSpPr>
          <p:cNvPr id="35" name="Rectangle 34"/>
          <p:cNvSpPr/>
          <p:nvPr/>
        </p:nvSpPr>
        <p:spPr>
          <a:xfrm>
            <a:off x="544830" y="3835379"/>
            <a:ext cx="2608406" cy="430887"/>
          </a:xfrm>
          <a:prstGeom prst="rect">
            <a:avLst/>
          </a:prstGeom>
        </p:spPr>
        <p:txBody>
          <a:bodyPr wrap="none">
            <a:spAutoFit/>
          </a:bodyPr>
          <a:lstStyle/>
          <a:p>
            <a:r>
              <a:rPr lang="en-US" sz="2200" b="1" dirty="0">
                <a:latin typeface="+mn-lt"/>
              </a:rPr>
              <a:t>Shareholders’ Equity</a:t>
            </a:r>
            <a:endParaRPr lang="en-US" sz="2200" dirty="0">
              <a:latin typeface="+mn-lt"/>
            </a:endParaRPr>
          </a:p>
        </p:txBody>
      </p:sp>
      <p:sp>
        <p:nvSpPr>
          <p:cNvPr id="38" name="Rectangle 37"/>
          <p:cNvSpPr/>
          <p:nvPr/>
        </p:nvSpPr>
        <p:spPr>
          <a:xfrm>
            <a:off x="722887" y="4443383"/>
            <a:ext cx="5187901" cy="430887"/>
          </a:xfrm>
          <a:prstGeom prst="rect">
            <a:avLst/>
          </a:prstGeom>
        </p:spPr>
        <p:txBody>
          <a:bodyPr wrap="none">
            <a:spAutoFit/>
          </a:bodyPr>
          <a:lstStyle/>
          <a:p>
            <a:r>
              <a:rPr lang="en-IN" sz="2200" dirty="0">
                <a:latin typeface="+mn-lt"/>
              </a:rPr>
              <a:t>Common stock, 100 million shares at $1 par</a:t>
            </a:r>
            <a:endParaRPr lang="en-US" sz="2200" dirty="0">
              <a:latin typeface="+mn-lt"/>
            </a:endParaRPr>
          </a:p>
        </p:txBody>
      </p:sp>
      <p:sp>
        <p:nvSpPr>
          <p:cNvPr id="39" name="Rectangle 38"/>
          <p:cNvSpPr/>
          <p:nvPr/>
        </p:nvSpPr>
        <p:spPr>
          <a:xfrm>
            <a:off x="722887" y="4749779"/>
            <a:ext cx="3531736" cy="430887"/>
          </a:xfrm>
          <a:prstGeom prst="rect">
            <a:avLst/>
          </a:prstGeom>
        </p:spPr>
        <p:txBody>
          <a:bodyPr wrap="none">
            <a:spAutoFit/>
          </a:bodyPr>
          <a:lstStyle/>
          <a:p>
            <a:r>
              <a:rPr lang="en-IN" sz="2200" dirty="0">
                <a:latin typeface="+mn-lt"/>
              </a:rPr>
              <a:t>Paid-in capital—excess of par</a:t>
            </a:r>
            <a:endParaRPr lang="en-US" sz="2200" dirty="0">
              <a:latin typeface="+mn-lt"/>
            </a:endParaRPr>
          </a:p>
        </p:txBody>
      </p:sp>
      <p:sp>
        <p:nvSpPr>
          <p:cNvPr id="40" name="Rectangle 39"/>
          <p:cNvSpPr/>
          <p:nvPr/>
        </p:nvSpPr>
        <p:spPr>
          <a:xfrm>
            <a:off x="722887" y="5054579"/>
            <a:ext cx="4018611" cy="430887"/>
          </a:xfrm>
          <a:prstGeom prst="rect">
            <a:avLst/>
          </a:prstGeom>
        </p:spPr>
        <p:txBody>
          <a:bodyPr wrap="none">
            <a:spAutoFit/>
          </a:bodyPr>
          <a:lstStyle/>
          <a:p>
            <a:r>
              <a:rPr lang="en-IN" sz="2200" dirty="0">
                <a:latin typeface="+mn-lt"/>
              </a:rPr>
              <a:t>Paid-in capital—share repurchase</a:t>
            </a:r>
            <a:endParaRPr lang="en-US" sz="2200" dirty="0">
              <a:latin typeface="+mn-lt"/>
            </a:endParaRPr>
          </a:p>
        </p:txBody>
      </p:sp>
      <p:sp>
        <p:nvSpPr>
          <p:cNvPr id="41" name="Rectangle 40"/>
          <p:cNvSpPr/>
          <p:nvPr/>
        </p:nvSpPr>
        <p:spPr>
          <a:xfrm>
            <a:off x="544830" y="5359379"/>
            <a:ext cx="2241532" cy="430887"/>
          </a:xfrm>
          <a:prstGeom prst="rect">
            <a:avLst/>
          </a:prstGeom>
        </p:spPr>
        <p:txBody>
          <a:bodyPr wrap="none">
            <a:spAutoFit/>
          </a:bodyPr>
          <a:lstStyle/>
          <a:p>
            <a:r>
              <a:rPr lang="en-IN" sz="2200" dirty="0">
                <a:latin typeface="+mn-lt"/>
              </a:rPr>
              <a:t>Retained earnings</a:t>
            </a:r>
            <a:endParaRPr lang="en-US" sz="2200" dirty="0">
              <a:latin typeface="+mn-lt"/>
            </a:endParaRPr>
          </a:p>
        </p:txBody>
      </p:sp>
      <p:sp>
        <p:nvSpPr>
          <p:cNvPr id="42" name="Rectangle 41"/>
          <p:cNvSpPr/>
          <p:nvPr/>
        </p:nvSpPr>
        <p:spPr>
          <a:xfrm>
            <a:off x="544830" y="5664179"/>
            <a:ext cx="5357068" cy="430887"/>
          </a:xfrm>
          <a:prstGeom prst="rect">
            <a:avLst/>
          </a:prstGeom>
        </p:spPr>
        <p:txBody>
          <a:bodyPr wrap="none">
            <a:spAutoFit/>
          </a:bodyPr>
          <a:lstStyle/>
          <a:p>
            <a:r>
              <a:rPr lang="en-IN" sz="2200" dirty="0">
                <a:latin typeface="+mn-lt"/>
              </a:rPr>
              <a:t>Less: Treasury stock, 1 million shares (at cost)</a:t>
            </a:r>
            <a:endParaRPr lang="en-US" sz="2200" dirty="0">
              <a:latin typeface="+mn-lt"/>
            </a:endParaRPr>
          </a:p>
        </p:txBody>
      </p:sp>
      <p:sp>
        <p:nvSpPr>
          <p:cNvPr id="43" name="Rectangle 42"/>
          <p:cNvSpPr/>
          <p:nvPr/>
        </p:nvSpPr>
        <p:spPr>
          <a:xfrm>
            <a:off x="544830" y="6035885"/>
            <a:ext cx="3147015" cy="430887"/>
          </a:xfrm>
          <a:prstGeom prst="rect">
            <a:avLst/>
          </a:prstGeom>
        </p:spPr>
        <p:txBody>
          <a:bodyPr wrap="none">
            <a:spAutoFit/>
          </a:bodyPr>
          <a:lstStyle/>
          <a:p>
            <a:r>
              <a:rPr lang="en-IN" sz="2200" dirty="0">
                <a:latin typeface="+mn-lt"/>
              </a:rPr>
              <a:t>Total shareholders’ equity</a:t>
            </a:r>
            <a:endParaRPr lang="en-US" sz="2200" dirty="0">
              <a:latin typeface="+mn-lt"/>
            </a:endParaRPr>
          </a:p>
        </p:txBody>
      </p:sp>
      <p:sp>
        <p:nvSpPr>
          <p:cNvPr id="44" name="Rectangle 43"/>
          <p:cNvSpPr/>
          <p:nvPr/>
        </p:nvSpPr>
        <p:spPr>
          <a:xfrm>
            <a:off x="6490012" y="4443383"/>
            <a:ext cx="996336" cy="430887"/>
          </a:xfrm>
          <a:prstGeom prst="rect">
            <a:avLst/>
          </a:prstGeom>
        </p:spPr>
        <p:txBody>
          <a:bodyPr wrap="none">
            <a:spAutoFit/>
          </a:bodyPr>
          <a:lstStyle/>
          <a:p>
            <a:pPr algn="r"/>
            <a:r>
              <a:rPr lang="en-IN" sz="2200" dirty="0">
                <a:latin typeface="+mn-lt"/>
              </a:rPr>
              <a:t>$      99</a:t>
            </a:r>
            <a:endParaRPr lang="en-US" sz="2200" dirty="0">
              <a:latin typeface="+mn-lt"/>
            </a:endParaRPr>
          </a:p>
        </p:txBody>
      </p:sp>
      <p:sp>
        <p:nvSpPr>
          <p:cNvPr id="45" name="Rectangle 44"/>
          <p:cNvSpPr/>
          <p:nvPr/>
        </p:nvSpPr>
        <p:spPr>
          <a:xfrm>
            <a:off x="6872703" y="4746587"/>
            <a:ext cx="613645" cy="430887"/>
          </a:xfrm>
          <a:prstGeom prst="rect">
            <a:avLst/>
          </a:prstGeom>
        </p:spPr>
        <p:txBody>
          <a:bodyPr wrap="none">
            <a:spAutoFit/>
          </a:bodyPr>
          <a:lstStyle/>
          <a:p>
            <a:pPr algn="r"/>
            <a:r>
              <a:rPr lang="en-IN" sz="2200" dirty="0">
                <a:latin typeface="+mn-lt"/>
              </a:rPr>
              <a:t>891</a:t>
            </a:r>
            <a:endParaRPr lang="en-US" sz="2200" dirty="0">
              <a:latin typeface="+mn-lt"/>
            </a:endParaRPr>
          </a:p>
        </p:txBody>
      </p:sp>
      <p:sp>
        <p:nvSpPr>
          <p:cNvPr id="46" name="Rectangle 45"/>
          <p:cNvSpPr/>
          <p:nvPr/>
        </p:nvSpPr>
        <p:spPr>
          <a:xfrm>
            <a:off x="6659316" y="5356187"/>
            <a:ext cx="827032" cy="430887"/>
          </a:xfrm>
          <a:prstGeom prst="rect">
            <a:avLst/>
          </a:prstGeom>
        </p:spPr>
        <p:txBody>
          <a:bodyPr wrap="none">
            <a:spAutoFit/>
          </a:bodyPr>
          <a:lstStyle/>
          <a:p>
            <a:pPr algn="r"/>
            <a:r>
              <a:rPr lang="en-IN" sz="2200" dirty="0">
                <a:latin typeface="+mn-lt"/>
              </a:rPr>
              <a:t>1,999</a:t>
            </a:r>
            <a:endParaRPr lang="en-US" sz="2200" dirty="0">
              <a:latin typeface="+mn-lt"/>
            </a:endParaRPr>
          </a:p>
        </p:txBody>
      </p:sp>
      <p:sp>
        <p:nvSpPr>
          <p:cNvPr id="47" name="Rectangle 46"/>
          <p:cNvSpPr/>
          <p:nvPr/>
        </p:nvSpPr>
        <p:spPr>
          <a:xfrm>
            <a:off x="6516323" y="6032693"/>
            <a:ext cx="970025" cy="430887"/>
          </a:xfrm>
          <a:prstGeom prst="rect">
            <a:avLst/>
          </a:prstGeom>
        </p:spPr>
        <p:txBody>
          <a:bodyPr wrap="none">
            <a:spAutoFit/>
          </a:bodyPr>
          <a:lstStyle/>
          <a:p>
            <a:pPr algn="r"/>
            <a:r>
              <a:rPr lang="en-IN" sz="2200" dirty="0">
                <a:latin typeface="+mn-lt"/>
              </a:rPr>
              <a:t>$2,989</a:t>
            </a:r>
            <a:endParaRPr lang="en-US" sz="2200" dirty="0">
              <a:latin typeface="+mn-lt"/>
            </a:endParaRPr>
          </a:p>
        </p:txBody>
      </p:sp>
      <p:sp>
        <p:nvSpPr>
          <p:cNvPr id="48" name="Rectangle 47"/>
          <p:cNvSpPr/>
          <p:nvPr/>
        </p:nvSpPr>
        <p:spPr>
          <a:xfrm>
            <a:off x="7836043" y="4443383"/>
            <a:ext cx="1075547" cy="430887"/>
          </a:xfrm>
          <a:prstGeom prst="rect">
            <a:avLst/>
          </a:prstGeom>
        </p:spPr>
        <p:txBody>
          <a:bodyPr wrap="none">
            <a:spAutoFit/>
          </a:bodyPr>
          <a:lstStyle/>
          <a:p>
            <a:pPr algn="r"/>
            <a:r>
              <a:rPr lang="en-IN" sz="2200" dirty="0">
                <a:latin typeface="+mn-lt"/>
              </a:rPr>
              <a:t>$     100</a:t>
            </a:r>
            <a:endParaRPr lang="en-US" sz="2200" dirty="0">
              <a:latin typeface="+mn-lt"/>
            </a:endParaRPr>
          </a:p>
        </p:txBody>
      </p:sp>
      <p:sp>
        <p:nvSpPr>
          <p:cNvPr id="49" name="Rectangle 48"/>
          <p:cNvSpPr/>
          <p:nvPr/>
        </p:nvSpPr>
        <p:spPr>
          <a:xfrm>
            <a:off x="8297945" y="4746587"/>
            <a:ext cx="613645" cy="430887"/>
          </a:xfrm>
          <a:prstGeom prst="rect">
            <a:avLst/>
          </a:prstGeom>
        </p:spPr>
        <p:txBody>
          <a:bodyPr wrap="none">
            <a:spAutoFit/>
          </a:bodyPr>
          <a:lstStyle/>
          <a:p>
            <a:pPr algn="r"/>
            <a:r>
              <a:rPr lang="en-IN" sz="2200" dirty="0">
                <a:latin typeface="+mn-lt"/>
              </a:rPr>
              <a:t>900</a:t>
            </a:r>
            <a:endParaRPr lang="en-US" sz="2200" dirty="0">
              <a:latin typeface="+mn-lt"/>
            </a:endParaRPr>
          </a:p>
        </p:txBody>
      </p:sp>
      <p:sp>
        <p:nvSpPr>
          <p:cNvPr id="50" name="Rectangle 49"/>
          <p:cNvSpPr/>
          <p:nvPr/>
        </p:nvSpPr>
        <p:spPr>
          <a:xfrm>
            <a:off x="8583931" y="5051387"/>
            <a:ext cx="327659" cy="430887"/>
          </a:xfrm>
          <a:prstGeom prst="rect">
            <a:avLst/>
          </a:prstGeom>
        </p:spPr>
        <p:txBody>
          <a:bodyPr wrap="none">
            <a:spAutoFit/>
          </a:bodyPr>
          <a:lstStyle/>
          <a:p>
            <a:pPr algn="r"/>
            <a:r>
              <a:rPr lang="en-IN" sz="2200" dirty="0">
                <a:latin typeface="+mn-lt"/>
              </a:rPr>
              <a:t>2</a:t>
            </a:r>
            <a:endParaRPr lang="en-US" sz="2200" dirty="0">
              <a:latin typeface="+mn-lt"/>
            </a:endParaRPr>
          </a:p>
        </p:txBody>
      </p:sp>
      <p:sp>
        <p:nvSpPr>
          <p:cNvPr id="51" name="Rectangle 50"/>
          <p:cNvSpPr/>
          <p:nvPr/>
        </p:nvSpPr>
        <p:spPr>
          <a:xfrm>
            <a:off x="8084558" y="5356187"/>
            <a:ext cx="827032" cy="430887"/>
          </a:xfrm>
          <a:prstGeom prst="rect">
            <a:avLst/>
          </a:prstGeom>
        </p:spPr>
        <p:txBody>
          <a:bodyPr wrap="none">
            <a:spAutoFit/>
          </a:bodyPr>
          <a:lstStyle/>
          <a:p>
            <a:pPr algn="r"/>
            <a:r>
              <a:rPr lang="en-IN" sz="2200" dirty="0">
                <a:latin typeface="+mn-lt"/>
              </a:rPr>
              <a:t>2,000</a:t>
            </a:r>
            <a:endParaRPr lang="en-US" sz="2200" dirty="0">
              <a:latin typeface="+mn-lt"/>
            </a:endParaRPr>
          </a:p>
        </p:txBody>
      </p:sp>
      <p:sp>
        <p:nvSpPr>
          <p:cNvPr id="52" name="Rectangle 51"/>
          <p:cNvSpPr/>
          <p:nvPr/>
        </p:nvSpPr>
        <p:spPr>
          <a:xfrm>
            <a:off x="8349853" y="5660987"/>
            <a:ext cx="641747" cy="430887"/>
          </a:xfrm>
          <a:prstGeom prst="rect">
            <a:avLst/>
          </a:prstGeom>
        </p:spPr>
        <p:txBody>
          <a:bodyPr wrap="none">
            <a:spAutoFit/>
          </a:bodyPr>
          <a:lstStyle/>
          <a:p>
            <a:pPr algn="r"/>
            <a:r>
              <a:rPr lang="en-IN" sz="2200" dirty="0">
                <a:latin typeface="+mn-lt"/>
              </a:rPr>
              <a:t>(13)</a:t>
            </a:r>
            <a:endParaRPr lang="en-US" sz="2200" dirty="0">
              <a:latin typeface="+mn-lt"/>
            </a:endParaRPr>
          </a:p>
        </p:txBody>
      </p:sp>
      <p:sp>
        <p:nvSpPr>
          <p:cNvPr id="53" name="Rectangle 52"/>
          <p:cNvSpPr/>
          <p:nvPr/>
        </p:nvSpPr>
        <p:spPr>
          <a:xfrm>
            <a:off x="7941565" y="6032693"/>
            <a:ext cx="970025" cy="430887"/>
          </a:xfrm>
          <a:prstGeom prst="rect">
            <a:avLst/>
          </a:prstGeom>
        </p:spPr>
        <p:txBody>
          <a:bodyPr wrap="none">
            <a:spAutoFit/>
          </a:bodyPr>
          <a:lstStyle/>
          <a:p>
            <a:pPr algn="r"/>
            <a:r>
              <a:rPr lang="en-IN" sz="2200" dirty="0">
                <a:latin typeface="+mn-lt"/>
              </a:rPr>
              <a:t>$2,989</a:t>
            </a:r>
            <a:endParaRPr lang="en-US" sz="2200" dirty="0">
              <a:latin typeface="+mn-lt"/>
            </a:endParaRPr>
          </a:p>
        </p:txBody>
      </p:sp>
      <p:cxnSp>
        <p:nvCxnSpPr>
          <p:cNvPr id="54" name="Straight Connector 53"/>
          <p:cNvCxnSpPr/>
          <p:nvPr/>
        </p:nvCxnSpPr>
        <p:spPr>
          <a:xfrm>
            <a:off x="6567522" y="6077855"/>
            <a:ext cx="89571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6560549" y="6449003"/>
            <a:ext cx="89571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6564359" y="6471863"/>
            <a:ext cx="89571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019500" y="6077855"/>
            <a:ext cx="89571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8012527" y="6449003"/>
            <a:ext cx="89571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8016337" y="6471863"/>
            <a:ext cx="89571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05271" y="3884969"/>
            <a:ext cx="851395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09081" y="3557309"/>
            <a:ext cx="851395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605271" y="3159395"/>
            <a:ext cx="8513955" cy="335094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dirty="0"/>
          </a:p>
        </p:txBody>
      </p:sp>
      <p:cxnSp>
        <p:nvCxnSpPr>
          <p:cNvPr id="63" name="Straight Connector 62"/>
          <p:cNvCxnSpPr/>
          <p:nvPr/>
        </p:nvCxnSpPr>
        <p:spPr>
          <a:xfrm>
            <a:off x="1025547" y="1458836"/>
            <a:ext cx="7219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546384" y="4148647"/>
            <a:ext cx="1860702" cy="430887"/>
          </a:xfrm>
          <a:prstGeom prst="rect">
            <a:avLst/>
          </a:prstGeom>
        </p:spPr>
        <p:txBody>
          <a:bodyPr wrap="none">
            <a:spAutoFit/>
          </a:bodyPr>
          <a:lstStyle/>
          <a:p>
            <a:r>
              <a:rPr lang="en-IN" sz="2200" dirty="0">
                <a:latin typeface="+mn-lt"/>
              </a:rPr>
              <a:t>Paid-in capital:</a:t>
            </a:r>
            <a:endParaRPr lang="en-US" sz="2200" dirty="0">
              <a:latin typeface="+mn-lt"/>
            </a:endParaRPr>
          </a:p>
        </p:txBody>
      </p:sp>
    </p:spTree>
    <p:extLst>
      <p:ext uri="{BB962C8B-B14F-4D97-AF65-F5344CB8AC3E}">
        <p14:creationId xmlns:p14="http://schemas.microsoft.com/office/powerpoint/2010/main" val="2531288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4"/>
                                        </p:tgtEl>
                                        <p:attrNameLst>
                                          <p:attrName>style.visibility</p:attrName>
                                        </p:attrNameLst>
                                      </p:cBhvr>
                                      <p:to>
                                        <p:strVal val="visible"/>
                                      </p:to>
                                    </p:set>
                                    <p:animEffect transition="in" filter="fade">
                                      <p:cBhvr>
                                        <p:cTn id="10" dur="500"/>
                                        <p:tgtEl>
                                          <p:spTgt spid="6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500"/>
                                        <p:tgtEl>
                                          <p:spTgt spid="2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fade">
                                      <p:cBhvr>
                                        <p:cTn id="34" dur="500"/>
                                        <p:tgtEl>
                                          <p:spTgt spid="3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fade">
                                      <p:cBhvr>
                                        <p:cTn id="40" dur="500"/>
                                        <p:tgtEl>
                                          <p:spTgt spid="33"/>
                                        </p:tgtEl>
                                      </p:cBhvr>
                                    </p:animEffect>
                                  </p:childTnLst>
                                </p:cTn>
                              </p:par>
                              <p:par>
                                <p:cTn id="41" presetID="10" presetClass="entr" presetSubtype="0" fill="hold" nodeType="withEffect">
                                  <p:stCondLst>
                                    <p:cond delay="0"/>
                                  </p:stCondLst>
                                  <p:childTnLst>
                                    <p:set>
                                      <p:cBhvr>
                                        <p:cTn id="42" dur="1" fill="hold">
                                          <p:stCondLst>
                                            <p:cond delay="0"/>
                                          </p:stCondLst>
                                        </p:cTn>
                                        <p:tgtEl>
                                          <p:spTgt spid="63"/>
                                        </p:tgtEl>
                                        <p:attrNameLst>
                                          <p:attrName>style.visibility</p:attrName>
                                        </p:attrNameLst>
                                      </p:cBhvr>
                                      <p:to>
                                        <p:strVal val="visible"/>
                                      </p:to>
                                    </p:set>
                                    <p:animEffect transition="in" filter="fade">
                                      <p:cBhvr>
                                        <p:cTn id="43" dur="500"/>
                                        <p:tgtEl>
                                          <p:spTgt spid="63"/>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500"/>
                                        <p:tgtEl>
                                          <p:spTgt spid="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fade">
                                      <p:cBhvr>
                                        <p:cTn id="51" dur="500"/>
                                        <p:tgtEl>
                                          <p:spTgt spid="55"/>
                                        </p:tgtEl>
                                      </p:cBhvr>
                                    </p:animEffect>
                                  </p:childTnLst>
                                </p:cTn>
                              </p:par>
                            </p:childTnLst>
                          </p:cTn>
                        </p:par>
                        <p:par>
                          <p:cTn id="52" fill="hold">
                            <p:stCondLst>
                              <p:cond delay="500"/>
                            </p:stCondLst>
                            <p:childTnLst>
                              <p:par>
                                <p:cTn id="53" presetID="10" presetClass="entr" presetSubtype="0"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fade">
                                      <p:cBhvr>
                                        <p:cTn id="55" dur="500"/>
                                        <p:tgtEl>
                                          <p:spTgt spid="1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fade">
                                      <p:cBhvr>
                                        <p:cTn id="58" dur="500"/>
                                        <p:tgtEl>
                                          <p:spTgt spid="16"/>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4"/>
                                        </p:tgtEl>
                                        <p:attrNameLst>
                                          <p:attrName>style.visibility</p:attrName>
                                        </p:attrNameLst>
                                      </p:cBhvr>
                                      <p:to>
                                        <p:strVal val="visible"/>
                                      </p:to>
                                    </p:set>
                                    <p:animEffect transition="in" filter="fade">
                                      <p:cBhvr>
                                        <p:cTn id="61" dur="500"/>
                                        <p:tgtEl>
                                          <p:spTgt spid="34"/>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fade">
                                      <p:cBhvr>
                                        <p:cTn id="64" dur="500"/>
                                        <p:tgtEl>
                                          <p:spTgt spid="35"/>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8"/>
                                        </p:tgtEl>
                                        <p:attrNameLst>
                                          <p:attrName>style.visibility</p:attrName>
                                        </p:attrNameLst>
                                      </p:cBhvr>
                                      <p:to>
                                        <p:strVal val="visible"/>
                                      </p:to>
                                    </p:set>
                                    <p:animEffect transition="in" filter="fade">
                                      <p:cBhvr>
                                        <p:cTn id="67" dur="500"/>
                                        <p:tgtEl>
                                          <p:spTgt spid="38"/>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9"/>
                                        </p:tgtEl>
                                        <p:attrNameLst>
                                          <p:attrName>style.visibility</p:attrName>
                                        </p:attrNameLst>
                                      </p:cBhvr>
                                      <p:to>
                                        <p:strVal val="visible"/>
                                      </p:to>
                                    </p:set>
                                    <p:animEffect transition="in" filter="fade">
                                      <p:cBhvr>
                                        <p:cTn id="70" dur="500"/>
                                        <p:tgtEl>
                                          <p:spTgt spid="39"/>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fade">
                                      <p:cBhvr>
                                        <p:cTn id="73" dur="500"/>
                                        <p:tgtEl>
                                          <p:spTgt spid="40"/>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1"/>
                                        </p:tgtEl>
                                        <p:attrNameLst>
                                          <p:attrName>style.visibility</p:attrName>
                                        </p:attrNameLst>
                                      </p:cBhvr>
                                      <p:to>
                                        <p:strVal val="visible"/>
                                      </p:to>
                                    </p:set>
                                    <p:animEffect transition="in" filter="fade">
                                      <p:cBhvr>
                                        <p:cTn id="76" dur="500"/>
                                        <p:tgtEl>
                                          <p:spTgt spid="41"/>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fade">
                                      <p:cBhvr>
                                        <p:cTn id="79" dur="500"/>
                                        <p:tgtEl>
                                          <p:spTgt spid="42"/>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3"/>
                                        </p:tgtEl>
                                        <p:attrNameLst>
                                          <p:attrName>style.visibility</p:attrName>
                                        </p:attrNameLst>
                                      </p:cBhvr>
                                      <p:to>
                                        <p:strVal val="visible"/>
                                      </p:to>
                                    </p:set>
                                    <p:animEffect transition="in" filter="fade">
                                      <p:cBhvr>
                                        <p:cTn id="82" dur="500"/>
                                        <p:tgtEl>
                                          <p:spTgt spid="43"/>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44"/>
                                        </p:tgtEl>
                                        <p:attrNameLst>
                                          <p:attrName>style.visibility</p:attrName>
                                        </p:attrNameLst>
                                      </p:cBhvr>
                                      <p:to>
                                        <p:strVal val="visible"/>
                                      </p:to>
                                    </p:set>
                                    <p:animEffect transition="in" filter="fade">
                                      <p:cBhvr>
                                        <p:cTn id="85" dur="500"/>
                                        <p:tgtEl>
                                          <p:spTgt spid="44"/>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45"/>
                                        </p:tgtEl>
                                        <p:attrNameLst>
                                          <p:attrName>style.visibility</p:attrName>
                                        </p:attrNameLst>
                                      </p:cBhvr>
                                      <p:to>
                                        <p:strVal val="visible"/>
                                      </p:to>
                                    </p:set>
                                    <p:animEffect transition="in" filter="fade">
                                      <p:cBhvr>
                                        <p:cTn id="88" dur="500"/>
                                        <p:tgtEl>
                                          <p:spTgt spid="45"/>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46"/>
                                        </p:tgtEl>
                                        <p:attrNameLst>
                                          <p:attrName>style.visibility</p:attrName>
                                        </p:attrNameLst>
                                      </p:cBhvr>
                                      <p:to>
                                        <p:strVal val="visible"/>
                                      </p:to>
                                    </p:set>
                                    <p:animEffect transition="in" filter="fade">
                                      <p:cBhvr>
                                        <p:cTn id="91" dur="500"/>
                                        <p:tgtEl>
                                          <p:spTgt spid="46"/>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47"/>
                                        </p:tgtEl>
                                        <p:attrNameLst>
                                          <p:attrName>style.visibility</p:attrName>
                                        </p:attrNameLst>
                                      </p:cBhvr>
                                      <p:to>
                                        <p:strVal val="visible"/>
                                      </p:to>
                                    </p:set>
                                    <p:animEffect transition="in" filter="fade">
                                      <p:cBhvr>
                                        <p:cTn id="94" dur="500"/>
                                        <p:tgtEl>
                                          <p:spTgt spid="47"/>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48"/>
                                        </p:tgtEl>
                                        <p:attrNameLst>
                                          <p:attrName>style.visibility</p:attrName>
                                        </p:attrNameLst>
                                      </p:cBhvr>
                                      <p:to>
                                        <p:strVal val="visible"/>
                                      </p:to>
                                    </p:set>
                                    <p:animEffect transition="in" filter="fade">
                                      <p:cBhvr>
                                        <p:cTn id="97" dur="500"/>
                                        <p:tgtEl>
                                          <p:spTgt spid="48"/>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49"/>
                                        </p:tgtEl>
                                        <p:attrNameLst>
                                          <p:attrName>style.visibility</p:attrName>
                                        </p:attrNameLst>
                                      </p:cBhvr>
                                      <p:to>
                                        <p:strVal val="visible"/>
                                      </p:to>
                                    </p:set>
                                    <p:animEffect transition="in" filter="fade">
                                      <p:cBhvr>
                                        <p:cTn id="100" dur="500"/>
                                        <p:tgtEl>
                                          <p:spTgt spid="49"/>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50"/>
                                        </p:tgtEl>
                                        <p:attrNameLst>
                                          <p:attrName>style.visibility</p:attrName>
                                        </p:attrNameLst>
                                      </p:cBhvr>
                                      <p:to>
                                        <p:strVal val="visible"/>
                                      </p:to>
                                    </p:set>
                                    <p:animEffect transition="in" filter="fade">
                                      <p:cBhvr>
                                        <p:cTn id="103" dur="500"/>
                                        <p:tgtEl>
                                          <p:spTgt spid="50"/>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51"/>
                                        </p:tgtEl>
                                        <p:attrNameLst>
                                          <p:attrName>style.visibility</p:attrName>
                                        </p:attrNameLst>
                                      </p:cBhvr>
                                      <p:to>
                                        <p:strVal val="visible"/>
                                      </p:to>
                                    </p:set>
                                    <p:animEffect transition="in" filter="fade">
                                      <p:cBhvr>
                                        <p:cTn id="106" dur="500"/>
                                        <p:tgtEl>
                                          <p:spTgt spid="51"/>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52"/>
                                        </p:tgtEl>
                                        <p:attrNameLst>
                                          <p:attrName>style.visibility</p:attrName>
                                        </p:attrNameLst>
                                      </p:cBhvr>
                                      <p:to>
                                        <p:strVal val="visible"/>
                                      </p:to>
                                    </p:set>
                                    <p:animEffect transition="in" filter="fade">
                                      <p:cBhvr>
                                        <p:cTn id="109" dur="500"/>
                                        <p:tgtEl>
                                          <p:spTgt spid="52"/>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53"/>
                                        </p:tgtEl>
                                        <p:attrNameLst>
                                          <p:attrName>style.visibility</p:attrName>
                                        </p:attrNameLst>
                                      </p:cBhvr>
                                      <p:to>
                                        <p:strVal val="visible"/>
                                      </p:to>
                                    </p:set>
                                    <p:animEffect transition="in" filter="fade">
                                      <p:cBhvr>
                                        <p:cTn id="112" dur="500"/>
                                        <p:tgtEl>
                                          <p:spTgt spid="53"/>
                                        </p:tgtEl>
                                      </p:cBhvr>
                                    </p:animEffect>
                                  </p:childTnLst>
                                </p:cTn>
                              </p:par>
                              <p:par>
                                <p:cTn id="113" presetID="10" presetClass="entr" presetSubtype="0" fill="hold" nodeType="withEffect">
                                  <p:stCondLst>
                                    <p:cond delay="0"/>
                                  </p:stCondLst>
                                  <p:childTnLst>
                                    <p:set>
                                      <p:cBhvr>
                                        <p:cTn id="114" dur="1" fill="hold">
                                          <p:stCondLst>
                                            <p:cond delay="0"/>
                                          </p:stCondLst>
                                        </p:cTn>
                                        <p:tgtEl>
                                          <p:spTgt spid="54"/>
                                        </p:tgtEl>
                                        <p:attrNameLst>
                                          <p:attrName>style.visibility</p:attrName>
                                        </p:attrNameLst>
                                      </p:cBhvr>
                                      <p:to>
                                        <p:strVal val="visible"/>
                                      </p:to>
                                    </p:set>
                                    <p:animEffect transition="in" filter="fade">
                                      <p:cBhvr>
                                        <p:cTn id="115" dur="500"/>
                                        <p:tgtEl>
                                          <p:spTgt spid="54"/>
                                        </p:tgtEl>
                                      </p:cBhvr>
                                    </p:animEffect>
                                  </p:childTnLst>
                                </p:cTn>
                              </p:par>
                              <p:par>
                                <p:cTn id="116" presetID="10" presetClass="entr" presetSubtype="0" fill="hold" nodeType="withEffect">
                                  <p:stCondLst>
                                    <p:cond delay="0"/>
                                  </p:stCondLst>
                                  <p:childTnLst>
                                    <p:set>
                                      <p:cBhvr>
                                        <p:cTn id="117" dur="1" fill="hold">
                                          <p:stCondLst>
                                            <p:cond delay="0"/>
                                          </p:stCondLst>
                                        </p:cTn>
                                        <p:tgtEl>
                                          <p:spTgt spid="56"/>
                                        </p:tgtEl>
                                        <p:attrNameLst>
                                          <p:attrName>style.visibility</p:attrName>
                                        </p:attrNameLst>
                                      </p:cBhvr>
                                      <p:to>
                                        <p:strVal val="visible"/>
                                      </p:to>
                                    </p:set>
                                    <p:animEffect transition="in" filter="fade">
                                      <p:cBhvr>
                                        <p:cTn id="118" dur="500"/>
                                        <p:tgtEl>
                                          <p:spTgt spid="56"/>
                                        </p:tgtEl>
                                      </p:cBhvr>
                                    </p:animEffect>
                                  </p:childTnLst>
                                </p:cTn>
                              </p:par>
                              <p:par>
                                <p:cTn id="119" presetID="10" presetClass="entr" presetSubtype="0" fill="hold" nodeType="withEffect">
                                  <p:stCondLst>
                                    <p:cond delay="0"/>
                                  </p:stCondLst>
                                  <p:childTnLst>
                                    <p:set>
                                      <p:cBhvr>
                                        <p:cTn id="120" dur="1" fill="hold">
                                          <p:stCondLst>
                                            <p:cond delay="0"/>
                                          </p:stCondLst>
                                        </p:cTn>
                                        <p:tgtEl>
                                          <p:spTgt spid="57"/>
                                        </p:tgtEl>
                                        <p:attrNameLst>
                                          <p:attrName>style.visibility</p:attrName>
                                        </p:attrNameLst>
                                      </p:cBhvr>
                                      <p:to>
                                        <p:strVal val="visible"/>
                                      </p:to>
                                    </p:set>
                                    <p:animEffect transition="in" filter="fade">
                                      <p:cBhvr>
                                        <p:cTn id="121" dur="500"/>
                                        <p:tgtEl>
                                          <p:spTgt spid="57"/>
                                        </p:tgtEl>
                                      </p:cBhvr>
                                    </p:animEffect>
                                  </p:childTnLst>
                                </p:cTn>
                              </p:par>
                              <p:par>
                                <p:cTn id="122" presetID="10" presetClass="entr" presetSubtype="0" fill="hold" nodeType="withEffect">
                                  <p:stCondLst>
                                    <p:cond delay="0"/>
                                  </p:stCondLst>
                                  <p:childTnLst>
                                    <p:set>
                                      <p:cBhvr>
                                        <p:cTn id="123" dur="1" fill="hold">
                                          <p:stCondLst>
                                            <p:cond delay="0"/>
                                          </p:stCondLst>
                                        </p:cTn>
                                        <p:tgtEl>
                                          <p:spTgt spid="58"/>
                                        </p:tgtEl>
                                        <p:attrNameLst>
                                          <p:attrName>style.visibility</p:attrName>
                                        </p:attrNameLst>
                                      </p:cBhvr>
                                      <p:to>
                                        <p:strVal val="visible"/>
                                      </p:to>
                                    </p:set>
                                    <p:animEffect transition="in" filter="fade">
                                      <p:cBhvr>
                                        <p:cTn id="124" dur="500"/>
                                        <p:tgtEl>
                                          <p:spTgt spid="58"/>
                                        </p:tgtEl>
                                      </p:cBhvr>
                                    </p:animEffect>
                                  </p:childTnLst>
                                </p:cTn>
                              </p:par>
                              <p:par>
                                <p:cTn id="125" presetID="10" presetClass="entr" presetSubtype="0" fill="hold" nodeType="withEffect">
                                  <p:stCondLst>
                                    <p:cond delay="0"/>
                                  </p:stCondLst>
                                  <p:childTnLst>
                                    <p:set>
                                      <p:cBhvr>
                                        <p:cTn id="126" dur="1" fill="hold">
                                          <p:stCondLst>
                                            <p:cond delay="0"/>
                                          </p:stCondLst>
                                        </p:cTn>
                                        <p:tgtEl>
                                          <p:spTgt spid="59"/>
                                        </p:tgtEl>
                                        <p:attrNameLst>
                                          <p:attrName>style.visibility</p:attrName>
                                        </p:attrNameLst>
                                      </p:cBhvr>
                                      <p:to>
                                        <p:strVal val="visible"/>
                                      </p:to>
                                    </p:set>
                                    <p:animEffect transition="in" filter="fade">
                                      <p:cBhvr>
                                        <p:cTn id="127" dur="500"/>
                                        <p:tgtEl>
                                          <p:spTgt spid="59"/>
                                        </p:tgtEl>
                                      </p:cBhvr>
                                    </p:animEffect>
                                  </p:childTnLst>
                                </p:cTn>
                              </p:par>
                              <p:par>
                                <p:cTn id="128" presetID="10" presetClass="entr" presetSubtype="0" fill="hold" nodeType="withEffect">
                                  <p:stCondLst>
                                    <p:cond delay="0"/>
                                  </p:stCondLst>
                                  <p:childTnLst>
                                    <p:set>
                                      <p:cBhvr>
                                        <p:cTn id="129" dur="1" fill="hold">
                                          <p:stCondLst>
                                            <p:cond delay="0"/>
                                          </p:stCondLst>
                                        </p:cTn>
                                        <p:tgtEl>
                                          <p:spTgt spid="60"/>
                                        </p:tgtEl>
                                        <p:attrNameLst>
                                          <p:attrName>style.visibility</p:attrName>
                                        </p:attrNameLst>
                                      </p:cBhvr>
                                      <p:to>
                                        <p:strVal val="visible"/>
                                      </p:to>
                                    </p:set>
                                    <p:animEffect transition="in" filter="fade">
                                      <p:cBhvr>
                                        <p:cTn id="130" dur="500"/>
                                        <p:tgtEl>
                                          <p:spTgt spid="60"/>
                                        </p:tgtEl>
                                      </p:cBhvr>
                                    </p:animEffect>
                                  </p:childTnLst>
                                </p:cTn>
                              </p:par>
                              <p:par>
                                <p:cTn id="131" presetID="10" presetClass="entr" presetSubtype="0" fill="hold" nodeType="withEffect">
                                  <p:stCondLst>
                                    <p:cond delay="0"/>
                                  </p:stCondLst>
                                  <p:childTnLst>
                                    <p:set>
                                      <p:cBhvr>
                                        <p:cTn id="132" dur="1" fill="hold">
                                          <p:stCondLst>
                                            <p:cond delay="0"/>
                                          </p:stCondLst>
                                        </p:cTn>
                                        <p:tgtEl>
                                          <p:spTgt spid="61"/>
                                        </p:tgtEl>
                                        <p:attrNameLst>
                                          <p:attrName>style.visibility</p:attrName>
                                        </p:attrNameLst>
                                      </p:cBhvr>
                                      <p:to>
                                        <p:strVal val="visible"/>
                                      </p:to>
                                    </p:set>
                                    <p:animEffect transition="in" filter="fade">
                                      <p:cBhvr>
                                        <p:cTn id="133" dur="500"/>
                                        <p:tgtEl>
                                          <p:spTgt spid="61"/>
                                        </p:tgtEl>
                                      </p:cBhvr>
                                    </p:animEffect>
                                  </p:childTnLst>
                                </p:cTn>
                              </p:par>
                              <p:par>
                                <p:cTn id="134" presetID="10" presetClass="entr" presetSubtype="0" fill="hold" nodeType="withEffect">
                                  <p:stCondLst>
                                    <p:cond delay="0"/>
                                  </p:stCondLst>
                                  <p:childTnLst>
                                    <p:set>
                                      <p:cBhvr>
                                        <p:cTn id="135" dur="1" fill="hold">
                                          <p:stCondLst>
                                            <p:cond delay="0"/>
                                          </p:stCondLst>
                                        </p:cTn>
                                        <p:tgtEl>
                                          <p:spTgt spid="62"/>
                                        </p:tgtEl>
                                        <p:attrNameLst>
                                          <p:attrName>style.visibility</p:attrName>
                                        </p:attrNameLst>
                                      </p:cBhvr>
                                      <p:to>
                                        <p:strVal val="visible"/>
                                      </p:to>
                                    </p:set>
                                    <p:animEffect transition="in" filter="fade">
                                      <p:cBhvr>
                                        <p:cTn id="136" dur="500"/>
                                        <p:tgtEl>
                                          <p:spTgt spid="62"/>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5"/>
                                        </p:tgtEl>
                                        <p:attrNameLst>
                                          <p:attrName>style.visibility</p:attrName>
                                        </p:attrNameLst>
                                      </p:cBhvr>
                                      <p:to>
                                        <p:strVal val="visible"/>
                                      </p:to>
                                    </p:set>
                                    <p:animEffect transition="in" filter="fade">
                                      <p:cBhvr>
                                        <p:cTn id="139"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22" grpId="0"/>
      <p:bldP spid="24" grpId="0"/>
      <p:bldP spid="25" grpId="0"/>
      <p:bldP spid="26" grpId="0"/>
      <p:bldP spid="27" grpId="0"/>
      <p:bldP spid="28" grpId="0"/>
      <p:bldP spid="29" grpId="0"/>
      <p:bldP spid="30" grpId="0"/>
      <p:bldP spid="31" grpId="0"/>
      <p:bldP spid="32" grpId="0"/>
      <p:bldP spid="33" grpId="0"/>
      <p:bldP spid="9" grpId="0"/>
      <p:bldP spid="10" grpId="0"/>
      <p:bldP spid="16" grpId="0"/>
      <p:bldP spid="34" grpId="0"/>
      <p:bldP spid="35"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p:bldP spid="55" grpId="0" animBg="1"/>
      <p:bldP spid="6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r>
              <a:rPr lang="en-IN" dirty="0"/>
              <a:t>Resale of Shares</a:t>
            </a:r>
            <a:endParaRPr lang="en-IN" dirty="0">
              <a:ea typeface="Adobe Fan Heiti Std B"/>
              <a:cs typeface="Adobe Fan Heiti Std B"/>
            </a:endParaRP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LO18-5</a:t>
            </a:r>
            <a:endParaRPr lang="en-US" sz="1500" dirty="0">
              <a:solidFill>
                <a:srgbClr val="0072A2"/>
              </a:solidFill>
              <a:latin typeface="+mj-lt"/>
              <a:ea typeface="Adobe Fan Heiti Std B" pitchFamily="34" charset="-128"/>
              <a:cs typeface="+mj-cs"/>
            </a:endParaRPr>
          </a:p>
        </p:txBody>
      </p:sp>
      <p:sp>
        <p:nvSpPr>
          <p:cNvPr id="3" name="Content Placeholder 2"/>
          <p:cNvSpPr>
            <a:spLocks noGrp="1"/>
          </p:cNvSpPr>
          <p:nvPr>
            <p:ph idx="1"/>
          </p:nvPr>
        </p:nvSpPr>
        <p:spPr/>
        <p:txBody>
          <a:bodyPr/>
          <a:lstStyle/>
          <a:p>
            <a:pPr>
              <a:lnSpc>
                <a:spcPct val="100000"/>
              </a:lnSpc>
              <a:spcAft>
                <a:spcPts val="4200"/>
              </a:spcAft>
            </a:pPr>
            <a:r>
              <a:rPr lang="en-US" dirty="0"/>
              <a:t>Subsequent sale of shares </a:t>
            </a:r>
            <a:r>
              <a:rPr lang="en-US" b="1" dirty="0">
                <a:solidFill>
                  <a:srgbClr val="C00000"/>
                </a:solidFill>
              </a:rPr>
              <a:t>after shares are retired </a:t>
            </a:r>
            <a:r>
              <a:rPr lang="en-US" dirty="0"/>
              <a:t>is recorded exactly like any sale of shares</a:t>
            </a:r>
          </a:p>
          <a:p>
            <a:pPr>
              <a:lnSpc>
                <a:spcPct val="100000"/>
              </a:lnSpc>
              <a:spcAft>
                <a:spcPts val="4200"/>
              </a:spcAft>
            </a:pPr>
            <a:r>
              <a:rPr lang="en-IN" dirty="0"/>
              <a:t>Resale of </a:t>
            </a:r>
            <a:r>
              <a:rPr lang="en-IN" b="1" dirty="0">
                <a:solidFill>
                  <a:srgbClr val="C00000"/>
                </a:solidFill>
              </a:rPr>
              <a:t>treasury shares </a:t>
            </a:r>
            <a:r>
              <a:rPr lang="en-IN" dirty="0"/>
              <a:t>is viewed as the consummation of the “single transaction” begun when the treasury shares were purchased</a:t>
            </a:r>
          </a:p>
          <a:p>
            <a:pPr lvl="1">
              <a:lnSpc>
                <a:spcPct val="100000"/>
              </a:lnSpc>
              <a:spcAft>
                <a:spcPts val="4200"/>
              </a:spcAft>
            </a:pPr>
            <a:r>
              <a:rPr lang="en-IN" sz="2800" dirty="0"/>
              <a:t>Allocating the cost of treasury shares occurs when the </a:t>
            </a:r>
            <a:r>
              <a:rPr lang="en-IN" sz="2800" b="1" dirty="0">
                <a:solidFill>
                  <a:srgbClr val="C00000"/>
                </a:solidFill>
              </a:rPr>
              <a:t>shares are resold</a:t>
            </a:r>
            <a:endParaRPr lang="en-US" sz="2800" b="1" dirty="0">
              <a:solidFill>
                <a:srgbClr val="C00000"/>
              </a:solidFill>
            </a:endParaRPr>
          </a:p>
        </p:txBody>
      </p:sp>
      <p:sp>
        <p:nvSpPr>
          <p:cNvPr id="5" name="Slide Number Placeholder 5">
            <a:extLst>
              <a:ext uri="{FF2B5EF4-FFF2-40B4-BE49-F238E27FC236}">
                <a16:creationId xmlns:a16="http://schemas.microsoft.com/office/drawing/2014/main" id="{1D70736B-7952-054F-8E4F-00AEE6D5F14D}"/>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44</a:t>
            </a:fld>
            <a:endParaRPr lang="en-US" dirty="0"/>
          </a:p>
        </p:txBody>
      </p:sp>
    </p:spTree>
    <p:extLst>
      <p:ext uri="{BB962C8B-B14F-4D97-AF65-F5344CB8AC3E}">
        <p14:creationId xmlns:p14="http://schemas.microsoft.com/office/powerpoint/2010/main" val="1670211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1066800" y="1524000"/>
            <a:ext cx="7620000" cy="4727587"/>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2400" dirty="0"/>
          </a:p>
        </p:txBody>
      </p:sp>
      <p:sp>
        <p:nvSpPr>
          <p:cNvPr id="17409" name="Title 1"/>
          <p:cNvSpPr>
            <a:spLocks noGrp="1"/>
          </p:cNvSpPr>
          <p:nvPr>
            <p:ph type="title"/>
          </p:nvPr>
        </p:nvSpPr>
        <p:spPr>
          <a:xfrm>
            <a:off x="685800" y="304800"/>
            <a:ext cx="8382000" cy="914400"/>
          </a:xfrm>
          <a:noFill/>
          <a:ln w="9525">
            <a:noFill/>
            <a:miter lim="800000"/>
            <a:headEnd/>
            <a:tailEnd/>
          </a:ln>
        </p:spPr>
        <p:txBody>
          <a:bodyPr vert="horz" wrap="square" lIns="91440" tIns="45720" rIns="91440" bIns="45720" numCol="1" anchor="ctr" anchorCtr="0" compatLnSpc="1">
            <a:prstTxWarp prst="textNoShape">
              <a:avLst/>
            </a:prstTxWarp>
            <a:normAutofit fontScale="90000"/>
          </a:bodyPr>
          <a:lstStyle/>
          <a:p>
            <a:r>
              <a:rPr lang="en-IN" dirty="0"/>
              <a:t>Comparison of Share Retirement and Treasury Stock Accounting—Subsequent Sale of Shares</a:t>
            </a:r>
          </a:p>
        </p:txBody>
      </p:sp>
      <p:sp>
        <p:nvSpPr>
          <p:cNvPr id="4" name="Rectangle 3"/>
          <p:cNvSpPr/>
          <p:nvPr/>
        </p:nvSpPr>
        <p:spPr>
          <a:xfrm>
            <a:off x="8341972" y="0"/>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LO18-5</a:t>
            </a:r>
            <a:endParaRPr lang="en-US" sz="1500" dirty="0">
              <a:solidFill>
                <a:srgbClr val="0072A2"/>
              </a:solidFill>
              <a:latin typeface="+mj-lt"/>
              <a:ea typeface="Adobe Fan Heiti Std B" pitchFamily="34" charset="-128"/>
              <a:cs typeface="+mj-cs"/>
            </a:endParaRPr>
          </a:p>
        </p:txBody>
      </p:sp>
      <p:sp>
        <p:nvSpPr>
          <p:cNvPr id="3" name="Content Placeholder 2"/>
          <p:cNvSpPr>
            <a:spLocks noGrp="1"/>
          </p:cNvSpPr>
          <p:nvPr>
            <p:ph idx="1"/>
          </p:nvPr>
        </p:nvSpPr>
        <p:spPr>
          <a:xfrm>
            <a:off x="761999" y="1346199"/>
            <a:ext cx="8013600" cy="5588001"/>
          </a:xfrm>
        </p:spPr>
        <p:txBody>
          <a:bodyPr/>
          <a:lstStyle/>
          <a:p>
            <a:endParaRPr lang="en-US" sz="2400" dirty="0"/>
          </a:p>
          <a:p>
            <a:endParaRPr lang="en-US" sz="2400" dirty="0"/>
          </a:p>
        </p:txBody>
      </p:sp>
      <p:sp>
        <p:nvSpPr>
          <p:cNvPr id="2" name="Rectangle 1"/>
          <p:cNvSpPr/>
          <p:nvPr/>
        </p:nvSpPr>
        <p:spPr>
          <a:xfrm>
            <a:off x="1066800" y="1524001"/>
            <a:ext cx="7275172" cy="769441"/>
          </a:xfrm>
          <a:prstGeom prst="rect">
            <a:avLst/>
          </a:prstGeom>
        </p:spPr>
        <p:txBody>
          <a:bodyPr wrap="square">
            <a:spAutoFit/>
          </a:bodyPr>
          <a:lstStyle/>
          <a:p>
            <a:r>
              <a:rPr lang="en-IN" sz="2200" dirty="0">
                <a:latin typeface="+mn-lt"/>
              </a:rPr>
              <a:t>American Semiconductor sold 1 million shares after reacquiring shares at $13 per share.</a:t>
            </a:r>
          </a:p>
        </p:txBody>
      </p:sp>
      <p:sp>
        <p:nvSpPr>
          <p:cNvPr id="5" name="Rectangle 4"/>
          <p:cNvSpPr/>
          <p:nvPr/>
        </p:nvSpPr>
        <p:spPr>
          <a:xfrm>
            <a:off x="3820661" y="2260600"/>
            <a:ext cx="1623762" cy="461665"/>
          </a:xfrm>
          <a:prstGeom prst="rect">
            <a:avLst/>
          </a:prstGeom>
        </p:spPr>
        <p:txBody>
          <a:bodyPr wrap="none">
            <a:spAutoFit/>
          </a:bodyPr>
          <a:lstStyle/>
          <a:p>
            <a:r>
              <a:rPr lang="en-US" sz="2400" b="1" dirty="0">
                <a:solidFill>
                  <a:srgbClr val="C00000"/>
                </a:solidFill>
                <a:latin typeface="+mn-lt"/>
              </a:rPr>
              <a:t>Retirement</a:t>
            </a:r>
            <a:endParaRPr lang="en-US" sz="2400" dirty="0">
              <a:solidFill>
                <a:srgbClr val="C00000"/>
              </a:solidFill>
              <a:latin typeface="+mn-lt"/>
            </a:endParaRPr>
          </a:p>
        </p:txBody>
      </p:sp>
      <p:sp>
        <p:nvSpPr>
          <p:cNvPr id="6" name="Rectangle 5"/>
          <p:cNvSpPr/>
          <p:nvPr/>
        </p:nvSpPr>
        <p:spPr>
          <a:xfrm>
            <a:off x="1295400" y="2675016"/>
            <a:ext cx="2744111" cy="461665"/>
          </a:xfrm>
          <a:prstGeom prst="rect">
            <a:avLst/>
          </a:prstGeom>
        </p:spPr>
        <p:txBody>
          <a:bodyPr wrap="none">
            <a:spAutoFit/>
          </a:bodyPr>
          <a:lstStyle/>
          <a:p>
            <a:r>
              <a:rPr lang="en-US" sz="2400" dirty="0">
                <a:latin typeface="+mn-lt"/>
              </a:rPr>
              <a:t>Sold 1 million shares</a:t>
            </a:r>
          </a:p>
        </p:txBody>
      </p:sp>
      <p:sp>
        <p:nvSpPr>
          <p:cNvPr id="8" name="Rectangle 7"/>
          <p:cNvSpPr/>
          <p:nvPr/>
        </p:nvSpPr>
        <p:spPr>
          <a:xfrm>
            <a:off x="1295400" y="3057873"/>
            <a:ext cx="4764946" cy="461665"/>
          </a:xfrm>
          <a:prstGeom prst="rect">
            <a:avLst/>
          </a:prstGeom>
        </p:spPr>
        <p:txBody>
          <a:bodyPr wrap="none">
            <a:spAutoFit/>
          </a:bodyPr>
          <a:lstStyle/>
          <a:p>
            <a:r>
              <a:rPr lang="en-IN" sz="2400" b="1" dirty="0">
                <a:latin typeface="+mn-lt"/>
              </a:rPr>
              <a:t>Case A: Shares sold at </a:t>
            </a:r>
            <a:r>
              <a:rPr lang="en-IN" sz="2400" b="1" dirty="0">
                <a:solidFill>
                  <a:srgbClr val="D60093"/>
                </a:solidFill>
                <a:latin typeface="+mn-lt"/>
              </a:rPr>
              <a:t>$14</a:t>
            </a:r>
            <a:r>
              <a:rPr lang="en-IN" sz="2400" b="1" dirty="0">
                <a:latin typeface="+mn-lt"/>
              </a:rPr>
              <a:t> per share</a:t>
            </a:r>
            <a:endParaRPr lang="en-US" sz="2400" b="1" dirty="0">
              <a:latin typeface="+mn-lt"/>
            </a:endParaRPr>
          </a:p>
        </p:txBody>
      </p:sp>
      <p:sp>
        <p:nvSpPr>
          <p:cNvPr id="7" name="Rectangle 6"/>
          <p:cNvSpPr/>
          <p:nvPr/>
        </p:nvSpPr>
        <p:spPr>
          <a:xfrm>
            <a:off x="1295400" y="3438873"/>
            <a:ext cx="778278" cy="461665"/>
          </a:xfrm>
          <a:prstGeom prst="rect">
            <a:avLst/>
          </a:prstGeom>
        </p:spPr>
        <p:txBody>
          <a:bodyPr wrap="none">
            <a:spAutoFit/>
          </a:bodyPr>
          <a:lstStyle/>
          <a:p>
            <a:r>
              <a:rPr lang="en-US" sz="2400" dirty="0">
                <a:latin typeface="+mn-lt"/>
              </a:rPr>
              <a:t>Cash</a:t>
            </a:r>
          </a:p>
        </p:txBody>
      </p:sp>
      <p:sp>
        <p:nvSpPr>
          <p:cNvPr id="10" name="Rectangle 9"/>
          <p:cNvSpPr/>
          <p:nvPr/>
        </p:nvSpPr>
        <p:spPr>
          <a:xfrm>
            <a:off x="1295400" y="3808086"/>
            <a:ext cx="4572000" cy="461665"/>
          </a:xfrm>
          <a:prstGeom prst="rect">
            <a:avLst/>
          </a:prstGeom>
        </p:spPr>
        <p:txBody>
          <a:bodyPr wrap="square">
            <a:spAutoFit/>
          </a:bodyPr>
          <a:lstStyle/>
          <a:p>
            <a:r>
              <a:rPr lang="en-US" sz="2400" dirty="0">
                <a:latin typeface="+mn-lt"/>
              </a:rPr>
              <a:t>     Common stock (par)</a:t>
            </a:r>
          </a:p>
        </p:txBody>
      </p:sp>
      <p:sp>
        <p:nvSpPr>
          <p:cNvPr id="11" name="Rectangle 10"/>
          <p:cNvSpPr/>
          <p:nvPr/>
        </p:nvSpPr>
        <p:spPr>
          <a:xfrm>
            <a:off x="1295400" y="4168641"/>
            <a:ext cx="4174941" cy="461665"/>
          </a:xfrm>
          <a:prstGeom prst="rect">
            <a:avLst/>
          </a:prstGeom>
        </p:spPr>
        <p:txBody>
          <a:bodyPr wrap="none">
            <a:spAutoFit/>
          </a:bodyPr>
          <a:lstStyle/>
          <a:p>
            <a:r>
              <a:rPr lang="en-US" sz="2400" dirty="0">
                <a:latin typeface="+mn-lt"/>
              </a:rPr>
              <a:t>     Paid-in capital—excess of par</a:t>
            </a:r>
          </a:p>
        </p:txBody>
      </p:sp>
      <p:sp>
        <p:nvSpPr>
          <p:cNvPr id="20" name="Rectangle 19"/>
          <p:cNvSpPr/>
          <p:nvPr/>
        </p:nvSpPr>
        <p:spPr>
          <a:xfrm>
            <a:off x="6722705" y="3448167"/>
            <a:ext cx="496650" cy="461665"/>
          </a:xfrm>
          <a:prstGeom prst="rect">
            <a:avLst/>
          </a:prstGeom>
        </p:spPr>
        <p:txBody>
          <a:bodyPr wrap="none">
            <a:spAutoFit/>
          </a:bodyPr>
          <a:lstStyle/>
          <a:p>
            <a:r>
              <a:rPr lang="en-US" sz="2400" dirty="0">
                <a:latin typeface="+mn-lt"/>
              </a:rPr>
              <a:t>14</a:t>
            </a:r>
          </a:p>
        </p:txBody>
      </p:sp>
      <p:sp>
        <p:nvSpPr>
          <p:cNvPr id="21" name="Rectangle 20"/>
          <p:cNvSpPr/>
          <p:nvPr/>
        </p:nvSpPr>
        <p:spPr>
          <a:xfrm>
            <a:off x="7693585" y="3808086"/>
            <a:ext cx="383615" cy="461665"/>
          </a:xfrm>
          <a:prstGeom prst="rect">
            <a:avLst/>
          </a:prstGeom>
        </p:spPr>
        <p:txBody>
          <a:bodyPr wrap="square">
            <a:spAutoFit/>
          </a:bodyPr>
          <a:lstStyle/>
          <a:p>
            <a:pPr algn="r"/>
            <a:r>
              <a:rPr lang="en-US" sz="2400" dirty="0">
                <a:latin typeface="+mn-lt"/>
              </a:rPr>
              <a:t>1</a:t>
            </a:r>
          </a:p>
        </p:txBody>
      </p:sp>
      <p:sp>
        <p:nvSpPr>
          <p:cNvPr id="22" name="Rectangle 21"/>
          <p:cNvSpPr/>
          <p:nvPr/>
        </p:nvSpPr>
        <p:spPr>
          <a:xfrm>
            <a:off x="7580550" y="4168641"/>
            <a:ext cx="496650" cy="461665"/>
          </a:xfrm>
          <a:prstGeom prst="rect">
            <a:avLst/>
          </a:prstGeom>
        </p:spPr>
        <p:txBody>
          <a:bodyPr wrap="none">
            <a:spAutoFit/>
          </a:bodyPr>
          <a:lstStyle/>
          <a:p>
            <a:pPr algn="r"/>
            <a:r>
              <a:rPr lang="en-US" sz="2400" dirty="0">
                <a:latin typeface="+mn-lt"/>
              </a:rPr>
              <a:t>13</a:t>
            </a:r>
          </a:p>
        </p:txBody>
      </p:sp>
      <p:sp>
        <p:nvSpPr>
          <p:cNvPr id="23" name="Rectangle 22"/>
          <p:cNvSpPr/>
          <p:nvPr/>
        </p:nvSpPr>
        <p:spPr>
          <a:xfrm>
            <a:off x="1295400" y="5048182"/>
            <a:ext cx="778278" cy="461665"/>
          </a:xfrm>
          <a:prstGeom prst="rect">
            <a:avLst/>
          </a:prstGeom>
        </p:spPr>
        <p:txBody>
          <a:bodyPr wrap="none">
            <a:spAutoFit/>
          </a:bodyPr>
          <a:lstStyle/>
          <a:p>
            <a:r>
              <a:rPr lang="en-US" sz="2400" dirty="0">
                <a:latin typeface="+mn-lt"/>
              </a:rPr>
              <a:t>Cash</a:t>
            </a:r>
          </a:p>
        </p:txBody>
      </p:sp>
      <p:sp>
        <p:nvSpPr>
          <p:cNvPr id="24" name="Rectangle 23"/>
          <p:cNvSpPr/>
          <p:nvPr/>
        </p:nvSpPr>
        <p:spPr>
          <a:xfrm>
            <a:off x="1295400" y="5418019"/>
            <a:ext cx="4572000" cy="461665"/>
          </a:xfrm>
          <a:prstGeom prst="rect">
            <a:avLst/>
          </a:prstGeom>
        </p:spPr>
        <p:txBody>
          <a:bodyPr wrap="square">
            <a:spAutoFit/>
          </a:bodyPr>
          <a:lstStyle/>
          <a:p>
            <a:r>
              <a:rPr lang="en-US" sz="2400" dirty="0">
                <a:latin typeface="+mn-lt"/>
              </a:rPr>
              <a:t>     Treasury stock (cost)</a:t>
            </a:r>
          </a:p>
        </p:txBody>
      </p:sp>
      <p:sp>
        <p:nvSpPr>
          <p:cNvPr id="25" name="Rectangle 24"/>
          <p:cNvSpPr/>
          <p:nvPr/>
        </p:nvSpPr>
        <p:spPr>
          <a:xfrm>
            <a:off x="1295400" y="5789922"/>
            <a:ext cx="5257800" cy="461665"/>
          </a:xfrm>
          <a:prstGeom prst="rect">
            <a:avLst/>
          </a:prstGeom>
        </p:spPr>
        <p:txBody>
          <a:bodyPr wrap="square">
            <a:spAutoFit/>
          </a:bodyPr>
          <a:lstStyle/>
          <a:p>
            <a:r>
              <a:rPr lang="en-US" sz="2400" dirty="0">
                <a:latin typeface="+mn-lt"/>
              </a:rPr>
              <a:t>     Paid-in capital—share repurchase</a:t>
            </a:r>
          </a:p>
        </p:txBody>
      </p:sp>
      <p:sp>
        <p:nvSpPr>
          <p:cNvPr id="26" name="Rectangle 25"/>
          <p:cNvSpPr/>
          <p:nvPr/>
        </p:nvSpPr>
        <p:spPr>
          <a:xfrm>
            <a:off x="6722705" y="5057476"/>
            <a:ext cx="496650" cy="461665"/>
          </a:xfrm>
          <a:prstGeom prst="rect">
            <a:avLst/>
          </a:prstGeom>
        </p:spPr>
        <p:txBody>
          <a:bodyPr wrap="none">
            <a:spAutoFit/>
          </a:bodyPr>
          <a:lstStyle/>
          <a:p>
            <a:r>
              <a:rPr lang="en-US" sz="2400" dirty="0">
                <a:latin typeface="+mn-lt"/>
              </a:rPr>
              <a:t>14</a:t>
            </a:r>
          </a:p>
        </p:txBody>
      </p:sp>
      <p:sp>
        <p:nvSpPr>
          <p:cNvPr id="27" name="Rectangle 26"/>
          <p:cNvSpPr/>
          <p:nvPr/>
        </p:nvSpPr>
        <p:spPr>
          <a:xfrm>
            <a:off x="7540572" y="5418019"/>
            <a:ext cx="561652" cy="461665"/>
          </a:xfrm>
          <a:prstGeom prst="rect">
            <a:avLst/>
          </a:prstGeom>
        </p:spPr>
        <p:txBody>
          <a:bodyPr wrap="square">
            <a:spAutoFit/>
          </a:bodyPr>
          <a:lstStyle/>
          <a:p>
            <a:pPr algn="r"/>
            <a:r>
              <a:rPr lang="en-US" sz="2400" dirty="0">
                <a:latin typeface="+mn-lt"/>
              </a:rPr>
              <a:t>13</a:t>
            </a:r>
          </a:p>
        </p:txBody>
      </p:sp>
      <p:sp>
        <p:nvSpPr>
          <p:cNvPr id="28" name="Rectangle 27"/>
          <p:cNvSpPr/>
          <p:nvPr/>
        </p:nvSpPr>
        <p:spPr>
          <a:xfrm>
            <a:off x="7764279" y="5789922"/>
            <a:ext cx="340658" cy="461665"/>
          </a:xfrm>
          <a:prstGeom prst="rect">
            <a:avLst/>
          </a:prstGeom>
        </p:spPr>
        <p:txBody>
          <a:bodyPr wrap="none">
            <a:spAutoFit/>
          </a:bodyPr>
          <a:lstStyle/>
          <a:p>
            <a:pPr algn="r"/>
            <a:r>
              <a:rPr lang="en-US" sz="2400" dirty="0">
                <a:latin typeface="+mn-lt"/>
              </a:rPr>
              <a:t>1</a:t>
            </a:r>
          </a:p>
        </p:txBody>
      </p:sp>
      <p:sp>
        <p:nvSpPr>
          <p:cNvPr id="40" name="Rectangle 39"/>
          <p:cNvSpPr/>
          <p:nvPr/>
        </p:nvSpPr>
        <p:spPr>
          <a:xfrm>
            <a:off x="3594958" y="4622800"/>
            <a:ext cx="2039290" cy="461665"/>
          </a:xfrm>
          <a:prstGeom prst="rect">
            <a:avLst/>
          </a:prstGeom>
        </p:spPr>
        <p:txBody>
          <a:bodyPr wrap="none">
            <a:spAutoFit/>
          </a:bodyPr>
          <a:lstStyle/>
          <a:p>
            <a:r>
              <a:rPr lang="en-US" sz="2400" b="1" dirty="0">
                <a:solidFill>
                  <a:srgbClr val="C00000"/>
                </a:solidFill>
                <a:latin typeface="+mn-lt"/>
              </a:rPr>
              <a:t>Treasury Stock</a:t>
            </a:r>
            <a:endParaRPr lang="en-US" sz="2400" dirty="0">
              <a:solidFill>
                <a:srgbClr val="C00000"/>
              </a:solidFill>
              <a:latin typeface="+mn-lt"/>
            </a:endParaRPr>
          </a:p>
        </p:txBody>
      </p:sp>
      <p:sp>
        <p:nvSpPr>
          <p:cNvPr id="30" name="Slide Number Placeholder 5">
            <a:extLst>
              <a:ext uri="{FF2B5EF4-FFF2-40B4-BE49-F238E27FC236}">
                <a16:creationId xmlns:a16="http://schemas.microsoft.com/office/drawing/2014/main" id="{3F3379E3-3B80-EE49-95DD-C8253BA53253}"/>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45</a:t>
            </a:fld>
            <a:endParaRPr lang="en-US" dirty="0"/>
          </a:p>
        </p:txBody>
      </p:sp>
    </p:spTree>
    <p:extLst>
      <p:ext uri="{BB962C8B-B14F-4D97-AF65-F5344CB8AC3E}">
        <p14:creationId xmlns:p14="http://schemas.microsoft.com/office/powerpoint/2010/main" val="967257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500"/>
                                        <p:tgtEl>
                                          <p:spTgt spid="2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500"/>
                                        <p:tgtEl>
                                          <p:spTgt spid="2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fade">
                                      <p:cBhvr>
                                        <p:cTn id="44" dur="500"/>
                                        <p:tgtEl>
                                          <p:spTgt spid="24"/>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500"/>
                                        <p:tgtEl>
                                          <p:spTgt spid="25"/>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500"/>
                                        <p:tgtEl>
                                          <p:spTgt spid="26"/>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fade">
                                      <p:cBhvr>
                                        <p:cTn id="53" dur="500"/>
                                        <p:tgtEl>
                                          <p:spTgt spid="27"/>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fade">
                                      <p:cBhvr>
                                        <p:cTn id="56" dur="500"/>
                                        <p:tgtEl>
                                          <p:spTgt spid="28"/>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40"/>
                                        </p:tgtEl>
                                        <p:attrNameLst>
                                          <p:attrName>style.visibility</p:attrName>
                                        </p:attrNameLst>
                                      </p:cBhvr>
                                      <p:to>
                                        <p:strVal val="visible"/>
                                      </p:to>
                                    </p:set>
                                    <p:animEffect transition="in" filter="fade">
                                      <p:cBhvr>
                                        <p:cTn id="5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 grpId="0"/>
      <p:bldP spid="5" grpId="0"/>
      <p:bldP spid="6" grpId="0"/>
      <p:bldP spid="8" grpId="0"/>
      <p:bldP spid="7" grpId="0"/>
      <p:bldP spid="10" grpId="0"/>
      <p:bldP spid="11" grpId="0"/>
      <p:bldP spid="20" grpId="0"/>
      <p:bldP spid="21" grpId="0"/>
      <p:bldP spid="22" grpId="0"/>
      <p:bldP spid="23" grpId="0"/>
      <p:bldP spid="24" grpId="0"/>
      <p:bldP spid="25" grpId="0"/>
      <p:bldP spid="26" grpId="0"/>
      <p:bldP spid="27" grpId="0"/>
      <p:bldP spid="28" grpId="0"/>
      <p:bldP spid="40"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696895" y="1936299"/>
            <a:ext cx="8013600" cy="4631190"/>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2200" dirty="0"/>
          </a:p>
        </p:txBody>
      </p:sp>
      <p:sp>
        <p:nvSpPr>
          <p:cNvPr id="17409" name="Title 1"/>
          <p:cNvSpPr>
            <a:spLocks noGrp="1"/>
          </p:cNvSpPr>
          <p:nvPr>
            <p:ph type="title"/>
          </p:nvPr>
        </p:nvSpPr>
        <p:spPr>
          <a:xfrm>
            <a:off x="685800" y="304800"/>
            <a:ext cx="8382000" cy="914400"/>
          </a:xfrm>
          <a:noFill/>
          <a:ln w="9525">
            <a:noFill/>
            <a:miter lim="800000"/>
            <a:headEnd/>
            <a:tailEnd/>
          </a:ln>
        </p:spPr>
        <p:txBody>
          <a:bodyPr vert="horz" wrap="square" lIns="91440" tIns="45720" rIns="91440" bIns="45720" numCol="1" anchor="ctr" anchorCtr="0" compatLnSpc="1">
            <a:prstTxWarp prst="textNoShape">
              <a:avLst/>
            </a:prstTxWarp>
            <a:normAutofit fontScale="90000"/>
          </a:bodyPr>
          <a:lstStyle/>
          <a:p>
            <a:r>
              <a:rPr lang="en-IN" dirty="0"/>
              <a:t>Comparison of Share Retirement and Treasury Stock Accounting—Subsequent Sale of Shares </a:t>
            </a:r>
            <a:r>
              <a:rPr lang="en-IN" sz="2900" dirty="0"/>
              <a:t>(continued)</a:t>
            </a: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LO18-5</a:t>
            </a:r>
            <a:endParaRPr lang="en-US" sz="1500" dirty="0">
              <a:solidFill>
                <a:srgbClr val="0072A2"/>
              </a:solidFill>
              <a:latin typeface="+mj-lt"/>
              <a:ea typeface="Adobe Fan Heiti Std B" pitchFamily="34" charset="-128"/>
              <a:cs typeface="+mj-cs"/>
            </a:endParaRPr>
          </a:p>
        </p:txBody>
      </p:sp>
      <p:sp>
        <p:nvSpPr>
          <p:cNvPr id="3" name="Content Placeholder 2"/>
          <p:cNvSpPr>
            <a:spLocks noGrp="1"/>
          </p:cNvSpPr>
          <p:nvPr>
            <p:ph idx="1"/>
          </p:nvPr>
        </p:nvSpPr>
        <p:spPr>
          <a:xfrm>
            <a:off x="761999" y="914400"/>
            <a:ext cx="8013600" cy="5588001"/>
          </a:xfrm>
        </p:spPr>
        <p:txBody>
          <a:bodyPr/>
          <a:lstStyle/>
          <a:p>
            <a:pPr marL="0" indent="0">
              <a:buNone/>
            </a:pPr>
            <a:r>
              <a:rPr lang="en-US" dirty="0"/>
              <a:t> </a:t>
            </a:r>
          </a:p>
          <a:p>
            <a:endParaRPr lang="en-US" dirty="0"/>
          </a:p>
        </p:txBody>
      </p:sp>
      <p:sp>
        <p:nvSpPr>
          <p:cNvPr id="2" name="Rectangle 1"/>
          <p:cNvSpPr/>
          <p:nvPr/>
        </p:nvSpPr>
        <p:spPr>
          <a:xfrm>
            <a:off x="914400" y="1897559"/>
            <a:ext cx="7848600" cy="769441"/>
          </a:xfrm>
          <a:prstGeom prst="rect">
            <a:avLst/>
          </a:prstGeom>
        </p:spPr>
        <p:txBody>
          <a:bodyPr wrap="square">
            <a:spAutoFit/>
          </a:bodyPr>
          <a:lstStyle/>
          <a:p>
            <a:r>
              <a:rPr lang="en-IN" sz="2200" dirty="0">
                <a:latin typeface="+mn-lt"/>
              </a:rPr>
              <a:t>American Semiconductor sold 1 million shares after reacquiring shares at $13 per share.</a:t>
            </a:r>
          </a:p>
        </p:txBody>
      </p:sp>
      <p:sp>
        <p:nvSpPr>
          <p:cNvPr id="13" name="Rectangle 12"/>
          <p:cNvSpPr/>
          <p:nvPr/>
        </p:nvSpPr>
        <p:spPr>
          <a:xfrm>
            <a:off x="1273098" y="3058113"/>
            <a:ext cx="4370445" cy="430887"/>
          </a:xfrm>
          <a:prstGeom prst="rect">
            <a:avLst/>
          </a:prstGeom>
        </p:spPr>
        <p:txBody>
          <a:bodyPr wrap="none">
            <a:spAutoFit/>
          </a:bodyPr>
          <a:lstStyle/>
          <a:p>
            <a:r>
              <a:rPr lang="en-IN" sz="2200" b="1" dirty="0">
                <a:latin typeface="+mn-lt"/>
              </a:rPr>
              <a:t>Case B: Shares sold at </a:t>
            </a:r>
            <a:r>
              <a:rPr lang="en-IN" sz="2200" b="1" dirty="0">
                <a:solidFill>
                  <a:srgbClr val="D60093"/>
                </a:solidFill>
                <a:latin typeface="+mn-lt"/>
              </a:rPr>
              <a:t>$10</a:t>
            </a:r>
            <a:r>
              <a:rPr lang="en-IN" sz="2200" b="1" dirty="0">
                <a:latin typeface="+mn-lt"/>
              </a:rPr>
              <a:t> per share</a:t>
            </a:r>
            <a:endParaRPr lang="en-US" sz="2200" b="1" dirty="0">
              <a:latin typeface="+mn-lt"/>
            </a:endParaRPr>
          </a:p>
        </p:txBody>
      </p:sp>
      <p:sp>
        <p:nvSpPr>
          <p:cNvPr id="14" name="Rectangle 13"/>
          <p:cNvSpPr/>
          <p:nvPr/>
        </p:nvSpPr>
        <p:spPr>
          <a:xfrm>
            <a:off x="1273098" y="3414714"/>
            <a:ext cx="728810" cy="430887"/>
          </a:xfrm>
          <a:prstGeom prst="rect">
            <a:avLst/>
          </a:prstGeom>
        </p:spPr>
        <p:txBody>
          <a:bodyPr wrap="none">
            <a:spAutoFit/>
          </a:bodyPr>
          <a:lstStyle/>
          <a:p>
            <a:r>
              <a:rPr lang="en-US" sz="2200" dirty="0">
                <a:latin typeface="+mn-lt"/>
              </a:rPr>
              <a:t>Cash</a:t>
            </a:r>
          </a:p>
        </p:txBody>
      </p:sp>
      <p:sp>
        <p:nvSpPr>
          <p:cNvPr id="15" name="Rectangle 14"/>
          <p:cNvSpPr/>
          <p:nvPr/>
        </p:nvSpPr>
        <p:spPr>
          <a:xfrm>
            <a:off x="1273098" y="3743503"/>
            <a:ext cx="3430597" cy="430887"/>
          </a:xfrm>
          <a:prstGeom prst="rect">
            <a:avLst/>
          </a:prstGeom>
        </p:spPr>
        <p:txBody>
          <a:bodyPr wrap="none">
            <a:spAutoFit/>
          </a:bodyPr>
          <a:lstStyle/>
          <a:p>
            <a:r>
              <a:rPr lang="en-US" sz="2200" dirty="0">
                <a:latin typeface="+mn-lt"/>
              </a:rPr>
              <a:t>	Common stock (par)</a:t>
            </a:r>
          </a:p>
        </p:txBody>
      </p:sp>
      <p:sp>
        <p:nvSpPr>
          <p:cNvPr id="16" name="Rectangle 15"/>
          <p:cNvSpPr/>
          <p:nvPr/>
        </p:nvSpPr>
        <p:spPr>
          <a:xfrm>
            <a:off x="1273098" y="4126360"/>
            <a:ext cx="4455066" cy="430887"/>
          </a:xfrm>
          <a:prstGeom prst="rect">
            <a:avLst/>
          </a:prstGeom>
        </p:spPr>
        <p:txBody>
          <a:bodyPr wrap="none">
            <a:spAutoFit/>
          </a:bodyPr>
          <a:lstStyle/>
          <a:p>
            <a:r>
              <a:rPr lang="en-US" sz="2200" dirty="0">
                <a:latin typeface="+mn-lt"/>
              </a:rPr>
              <a:t>	Paid-in capital—excess of par</a:t>
            </a:r>
          </a:p>
        </p:txBody>
      </p:sp>
      <p:sp>
        <p:nvSpPr>
          <p:cNvPr id="29" name="Rectangle 28"/>
          <p:cNvSpPr/>
          <p:nvPr/>
        </p:nvSpPr>
        <p:spPr>
          <a:xfrm>
            <a:off x="1222481" y="4928880"/>
            <a:ext cx="779427" cy="430887"/>
          </a:xfrm>
          <a:prstGeom prst="rect">
            <a:avLst/>
          </a:prstGeom>
        </p:spPr>
        <p:txBody>
          <a:bodyPr wrap="square">
            <a:spAutoFit/>
          </a:bodyPr>
          <a:lstStyle/>
          <a:p>
            <a:r>
              <a:rPr lang="en-US" sz="2200" dirty="0">
                <a:latin typeface="+mn-lt"/>
              </a:rPr>
              <a:t>Cash</a:t>
            </a:r>
          </a:p>
        </p:txBody>
      </p:sp>
      <p:sp>
        <p:nvSpPr>
          <p:cNvPr id="30" name="Rectangle 29"/>
          <p:cNvSpPr/>
          <p:nvPr/>
        </p:nvSpPr>
        <p:spPr>
          <a:xfrm>
            <a:off x="1234184" y="5298944"/>
            <a:ext cx="5450862" cy="430887"/>
          </a:xfrm>
          <a:prstGeom prst="rect">
            <a:avLst/>
          </a:prstGeom>
        </p:spPr>
        <p:txBody>
          <a:bodyPr wrap="square">
            <a:spAutoFit/>
          </a:bodyPr>
          <a:lstStyle/>
          <a:p>
            <a:r>
              <a:rPr lang="en-US" sz="2200" dirty="0">
                <a:latin typeface="+mn-lt"/>
              </a:rPr>
              <a:t>Retained earnings (to balance)</a:t>
            </a:r>
          </a:p>
        </p:txBody>
      </p:sp>
      <p:sp>
        <p:nvSpPr>
          <p:cNvPr id="31" name="Rectangle 30"/>
          <p:cNvSpPr/>
          <p:nvPr/>
        </p:nvSpPr>
        <p:spPr>
          <a:xfrm>
            <a:off x="1222481" y="5689514"/>
            <a:ext cx="5937056" cy="430887"/>
          </a:xfrm>
          <a:prstGeom prst="rect">
            <a:avLst/>
          </a:prstGeom>
        </p:spPr>
        <p:txBody>
          <a:bodyPr wrap="square">
            <a:spAutoFit/>
          </a:bodyPr>
          <a:lstStyle/>
          <a:p>
            <a:r>
              <a:rPr lang="en-US" sz="2200" dirty="0">
                <a:latin typeface="+mn-lt"/>
              </a:rPr>
              <a:t>Paid-in capital—Share repurchase*</a:t>
            </a:r>
          </a:p>
        </p:txBody>
      </p:sp>
      <p:sp>
        <p:nvSpPr>
          <p:cNvPr id="32" name="Rectangle 31"/>
          <p:cNvSpPr/>
          <p:nvPr/>
        </p:nvSpPr>
        <p:spPr>
          <a:xfrm>
            <a:off x="6996466" y="3414714"/>
            <a:ext cx="470652" cy="430887"/>
          </a:xfrm>
          <a:prstGeom prst="rect">
            <a:avLst/>
          </a:prstGeom>
        </p:spPr>
        <p:txBody>
          <a:bodyPr wrap="none">
            <a:spAutoFit/>
          </a:bodyPr>
          <a:lstStyle/>
          <a:p>
            <a:r>
              <a:rPr lang="en-US" sz="2200" b="1" dirty="0">
                <a:solidFill>
                  <a:srgbClr val="C00000"/>
                </a:solidFill>
                <a:latin typeface="+mn-lt"/>
              </a:rPr>
              <a:t>10</a:t>
            </a:r>
          </a:p>
        </p:txBody>
      </p:sp>
      <p:sp>
        <p:nvSpPr>
          <p:cNvPr id="35" name="Rectangle 34"/>
          <p:cNvSpPr/>
          <p:nvPr/>
        </p:nvSpPr>
        <p:spPr>
          <a:xfrm>
            <a:off x="6996466" y="4928880"/>
            <a:ext cx="470652" cy="430887"/>
          </a:xfrm>
          <a:prstGeom prst="rect">
            <a:avLst/>
          </a:prstGeom>
        </p:spPr>
        <p:txBody>
          <a:bodyPr wrap="none">
            <a:spAutoFit/>
          </a:bodyPr>
          <a:lstStyle/>
          <a:p>
            <a:r>
              <a:rPr lang="en-US" sz="2200" b="1" dirty="0">
                <a:solidFill>
                  <a:srgbClr val="C00000"/>
                </a:solidFill>
                <a:latin typeface="+mn-lt"/>
              </a:rPr>
              <a:t>10</a:t>
            </a:r>
          </a:p>
        </p:txBody>
      </p:sp>
      <p:sp>
        <p:nvSpPr>
          <p:cNvPr id="36" name="Rectangle 35"/>
          <p:cNvSpPr/>
          <p:nvPr/>
        </p:nvSpPr>
        <p:spPr>
          <a:xfrm>
            <a:off x="7140498" y="5290055"/>
            <a:ext cx="383615" cy="430887"/>
          </a:xfrm>
          <a:prstGeom prst="rect">
            <a:avLst/>
          </a:prstGeom>
        </p:spPr>
        <p:txBody>
          <a:bodyPr wrap="square">
            <a:spAutoFit/>
          </a:bodyPr>
          <a:lstStyle/>
          <a:p>
            <a:pPr algn="r"/>
            <a:r>
              <a:rPr lang="en-US" sz="2200" dirty="0">
                <a:latin typeface="+mn-lt"/>
              </a:rPr>
              <a:t>1</a:t>
            </a:r>
          </a:p>
        </p:txBody>
      </p:sp>
      <p:sp>
        <p:nvSpPr>
          <p:cNvPr id="37" name="Rectangle 36"/>
          <p:cNvSpPr/>
          <p:nvPr/>
        </p:nvSpPr>
        <p:spPr>
          <a:xfrm>
            <a:off x="7196779" y="5695720"/>
            <a:ext cx="327334" cy="430887"/>
          </a:xfrm>
          <a:prstGeom prst="rect">
            <a:avLst/>
          </a:prstGeom>
        </p:spPr>
        <p:txBody>
          <a:bodyPr wrap="none">
            <a:spAutoFit/>
          </a:bodyPr>
          <a:lstStyle/>
          <a:p>
            <a:pPr algn="r"/>
            <a:r>
              <a:rPr lang="en-US" sz="2200" dirty="0">
                <a:latin typeface="+mn-lt"/>
              </a:rPr>
              <a:t>2</a:t>
            </a:r>
          </a:p>
        </p:txBody>
      </p:sp>
      <p:sp>
        <p:nvSpPr>
          <p:cNvPr id="38" name="Rectangle 37"/>
          <p:cNvSpPr/>
          <p:nvPr/>
        </p:nvSpPr>
        <p:spPr>
          <a:xfrm>
            <a:off x="914400" y="6097862"/>
            <a:ext cx="5008097" cy="430887"/>
          </a:xfrm>
          <a:prstGeom prst="rect">
            <a:avLst/>
          </a:prstGeom>
        </p:spPr>
        <p:txBody>
          <a:bodyPr wrap="square">
            <a:spAutoFit/>
          </a:bodyPr>
          <a:lstStyle/>
          <a:p>
            <a:r>
              <a:rPr lang="en-US" sz="2200" dirty="0">
                <a:latin typeface="+mn-lt"/>
              </a:rPr>
              <a:t>	Treasury stock (cost)</a:t>
            </a:r>
          </a:p>
        </p:txBody>
      </p:sp>
      <p:sp>
        <p:nvSpPr>
          <p:cNvPr id="39" name="Rectangle 38"/>
          <p:cNvSpPr/>
          <p:nvPr/>
        </p:nvSpPr>
        <p:spPr>
          <a:xfrm>
            <a:off x="8292348" y="6097862"/>
            <a:ext cx="470652" cy="430887"/>
          </a:xfrm>
          <a:prstGeom prst="rect">
            <a:avLst/>
          </a:prstGeom>
        </p:spPr>
        <p:txBody>
          <a:bodyPr wrap="none">
            <a:spAutoFit/>
          </a:bodyPr>
          <a:lstStyle/>
          <a:p>
            <a:pPr algn="r"/>
            <a:r>
              <a:rPr lang="en-US" sz="2200" dirty="0">
                <a:latin typeface="+mn-lt"/>
              </a:rPr>
              <a:t>13</a:t>
            </a:r>
          </a:p>
        </p:txBody>
      </p:sp>
      <p:sp>
        <p:nvSpPr>
          <p:cNvPr id="41" name="Rectangle 40"/>
          <p:cNvSpPr/>
          <p:nvPr/>
        </p:nvSpPr>
        <p:spPr>
          <a:xfrm>
            <a:off x="8435341" y="3693207"/>
            <a:ext cx="327659" cy="430887"/>
          </a:xfrm>
          <a:prstGeom prst="rect">
            <a:avLst/>
          </a:prstGeom>
        </p:spPr>
        <p:txBody>
          <a:bodyPr wrap="none">
            <a:spAutoFit/>
          </a:bodyPr>
          <a:lstStyle/>
          <a:p>
            <a:pPr algn="r"/>
            <a:r>
              <a:rPr lang="en-US" sz="2200" dirty="0">
                <a:latin typeface="+mn-lt"/>
              </a:rPr>
              <a:t>1</a:t>
            </a:r>
          </a:p>
        </p:txBody>
      </p:sp>
      <p:sp>
        <p:nvSpPr>
          <p:cNvPr id="42" name="Rectangle 41"/>
          <p:cNvSpPr/>
          <p:nvPr/>
        </p:nvSpPr>
        <p:spPr>
          <a:xfrm>
            <a:off x="8435341" y="4141113"/>
            <a:ext cx="327659" cy="430887"/>
          </a:xfrm>
          <a:prstGeom prst="rect">
            <a:avLst/>
          </a:prstGeom>
        </p:spPr>
        <p:txBody>
          <a:bodyPr wrap="none">
            <a:spAutoFit/>
          </a:bodyPr>
          <a:lstStyle/>
          <a:p>
            <a:pPr algn="r"/>
            <a:r>
              <a:rPr lang="en-US" sz="2200" dirty="0">
                <a:latin typeface="+mn-lt"/>
              </a:rPr>
              <a:t>9</a:t>
            </a:r>
          </a:p>
        </p:txBody>
      </p:sp>
      <p:sp>
        <p:nvSpPr>
          <p:cNvPr id="43" name="Rectangle 42"/>
          <p:cNvSpPr/>
          <p:nvPr/>
        </p:nvSpPr>
        <p:spPr>
          <a:xfrm>
            <a:off x="3592061" y="2664172"/>
            <a:ext cx="1505540" cy="430887"/>
          </a:xfrm>
          <a:prstGeom prst="rect">
            <a:avLst/>
          </a:prstGeom>
        </p:spPr>
        <p:txBody>
          <a:bodyPr wrap="none">
            <a:spAutoFit/>
          </a:bodyPr>
          <a:lstStyle/>
          <a:p>
            <a:r>
              <a:rPr lang="en-US" sz="2200" b="1" dirty="0">
                <a:solidFill>
                  <a:srgbClr val="C00000"/>
                </a:solidFill>
                <a:latin typeface="+mn-lt"/>
              </a:rPr>
              <a:t>Retirement</a:t>
            </a:r>
            <a:endParaRPr lang="en-US" sz="2200" dirty="0">
              <a:solidFill>
                <a:srgbClr val="C00000"/>
              </a:solidFill>
              <a:latin typeface="+mn-lt"/>
            </a:endParaRPr>
          </a:p>
        </p:txBody>
      </p:sp>
      <p:sp>
        <p:nvSpPr>
          <p:cNvPr id="44" name="Rectangle 43"/>
          <p:cNvSpPr/>
          <p:nvPr/>
        </p:nvSpPr>
        <p:spPr>
          <a:xfrm>
            <a:off x="3366358" y="4560849"/>
            <a:ext cx="1884738" cy="430887"/>
          </a:xfrm>
          <a:prstGeom prst="rect">
            <a:avLst/>
          </a:prstGeom>
        </p:spPr>
        <p:txBody>
          <a:bodyPr wrap="none">
            <a:spAutoFit/>
          </a:bodyPr>
          <a:lstStyle/>
          <a:p>
            <a:r>
              <a:rPr lang="en-US" sz="2200" b="1" dirty="0">
                <a:solidFill>
                  <a:srgbClr val="C00000"/>
                </a:solidFill>
                <a:latin typeface="+mn-lt"/>
              </a:rPr>
              <a:t>Treasury Stock</a:t>
            </a:r>
            <a:endParaRPr lang="en-US" sz="2200" dirty="0">
              <a:solidFill>
                <a:srgbClr val="C00000"/>
              </a:solidFill>
              <a:latin typeface="+mn-lt"/>
            </a:endParaRPr>
          </a:p>
        </p:txBody>
      </p:sp>
      <p:sp>
        <p:nvSpPr>
          <p:cNvPr id="24" name="TextBox 23"/>
          <p:cNvSpPr txBox="1"/>
          <p:nvPr/>
        </p:nvSpPr>
        <p:spPr>
          <a:xfrm>
            <a:off x="1757722" y="1424832"/>
            <a:ext cx="4966238" cy="400110"/>
          </a:xfrm>
          <a:prstGeom prst="rect">
            <a:avLst/>
          </a:prstGeom>
          <a:solidFill>
            <a:schemeClr val="accent2">
              <a:lumMod val="20000"/>
              <a:lumOff val="80000"/>
            </a:schemeClr>
          </a:solidFill>
          <a:ln>
            <a:solidFill>
              <a:srgbClr val="C00000"/>
            </a:solidFill>
          </a:ln>
        </p:spPr>
        <p:txBody>
          <a:bodyPr wrap="square" rtlCol="0">
            <a:spAutoFit/>
          </a:bodyPr>
          <a:lstStyle/>
          <a:p>
            <a:r>
              <a:rPr lang="en-US" altLang="en-US" sz="2000" dirty="0">
                <a:latin typeface="+mn-lt"/>
              </a:rPr>
              <a:t>*Because there is a $2 million credit balance.</a:t>
            </a:r>
          </a:p>
        </p:txBody>
      </p:sp>
    </p:spTree>
    <p:extLst>
      <p:ext uri="{BB962C8B-B14F-4D97-AF65-F5344CB8AC3E}">
        <p14:creationId xmlns:p14="http://schemas.microsoft.com/office/powerpoint/2010/main" val="266602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fade">
                                      <p:cBhvr>
                                        <p:cTn id="20" dur="500"/>
                                        <p:tgtEl>
                                          <p:spTgt spid="4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fade">
                                      <p:cBhvr>
                                        <p:cTn id="23" dur="500"/>
                                        <p:tgtEl>
                                          <p:spTgt spid="4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500"/>
                                        <p:tgtEl>
                                          <p:spTgt spid="3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500"/>
                                        <p:tgtEl>
                                          <p:spTgt spid="3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fade">
                                      <p:cBhvr>
                                        <p:cTn id="43" dur="500"/>
                                        <p:tgtEl>
                                          <p:spTgt spid="4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500"/>
                                        <p:tgtEl>
                                          <p:spTgt spid="3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fade">
                                      <p:cBhvr>
                                        <p:cTn id="49" dur="500"/>
                                        <p:tgtEl>
                                          <p:spTgt spid="4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500"/>
                                        <p:tgtEl>
                                          <p:spTgt spid="3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500"/>
                                        <p:tgtEl>
                                          <p:spTgt spid="3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fade">
                                      <p:cBhvr>
                                        <p:cTn id="60" dur="500"/>
                                        <p:tgtEl>
                                          <p:spTgt spid="37"/>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500"/>
                                        <p:tgtEl>
                                          <p:spTgt spid="30"/>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6"/>
                                        </p:tgtEl>
                                        <p:attrNameLst>
                                          <p:attrName>style.visibility</p:attrName>
                                        </p:attrNameLst>
                                      </p:cBhvr>
                                      <p:to>
                                        <p:strVal val="visible"/>
                                      </p:to>
                                    </p:set>
                                    <p:animEffect transition="in" filter="fade">
                                      <p:cBhvr>
                                        <p:cTn id="68" dur="500"/>
                                        <p:tgtEl>
                                          <p:spTgt spid="36"/>
                                        </p:tgtEl>
                                      </p:cBhvr>
                                    </p:animEffect>
                                  </p:childTnLst>
                                </p:cTn>
                              </p:par>
                              <p:par>
                                <p:cTn id="69" presetID="1" presetClass="entr" presetSubtype="0" fill="hold" grpId="0" nodeType="with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13" grpId="0"/>
      <p:bldP spid="14" grpId="0"/>
      <p:bldP spid="15" grpId="0"/>
      <p:bldP spid="16" grpId="0"/>
      <p:bldP spid="29" grpId="0"/>
      <p:bldP spid="30" grpId="0"/>
      <p:bldP spid="31" grpId="0"/>
      <p:bldP spid="32" grpId="0"/>
      <p:bldP spid="35" grpId="0"/>
      <p:bldP spid="36" grpId="0"/>
      <p:bldP spid="37" grpId="0"/>
      <p:bldP spid="38" grpId="0"/>
      <p:bldP spid="39" grpId="0"/>
      <p:bldP spid="41" grpId="0"/>
      <p:bldP spid="42" grpId="0"/>
      <p:bldP spid="43" grpId="0"/>
      <p:bldP spid="44" grpId="0"/>
      <p:bldP spid="2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altLang="en-US" sz="3200" dirty="0"/>
              <a:t>Concept Check: Treasury Stock Accounting and Subsequent Sale of Shares</a:t>
            </a:r>
            <a:endParaRPr lang="en-US" sz="3200" dirty="0"/>
          </a:p>
        </p:txBody>
      </p:sp>
      <p:sp>
        <p:nvSpPr>
          <p:cNvPr id="414723" name="Rectangle 3"/>
          <p:cNvSpPr>
            <a:spLocks noGrp="1" noChangeArrowheads="1"/>
          </p:cNvSpPr>
          <p:nvPr>
            <p:ph idx="1"/>
          </p:nvPr>
        </p:nvSpPr>
        <p:spPr>
          <a:xfrm>
            <a:off x="731519" y="1219200"/>
            <a:ext cx="8366761" cy="5257800"/>
          </a:xfrm>
          <a:solidFill>
            <a:schemeClr val="bg1">
              <a:lumMod val="95000"/>
            </a:schemeClr>
          </a:solidFill>
        </p:spPr>
        <p:txBody>
          <a:bodyPr>
            <a:normAutofit/>
          </a:bodyPr>
          <a:lstStyle/>
          <a:p>
            <a:pPr marL="0" indent="0" eaLnBrk="1" hangingPunct="1">
              <a:lnSpc>
                <a:spcPct val="100000"/>
              </a:lnSpc>
              <a:buNone/>
            </a:pPr>
            <a:r>
              <a:rPr lang="en-US" altLang="en-US" sz="1900" dirty="0"/>
              <a:t>In 2021, Broyles, Inc. reacquired 3,000 shares of its common stock as treasury shares at $55 per share. In 2022, Broyles, Inc. sold 1,000 shares of the treasury stock at $75 per share. Which of the following would be included in the 2022 entry?</a:t>
            </a:r>
          </a:p>
          <a:p>
            <a:pPr marL="457200" indent="-457200" eaLnBrk="1" hangingPunct="1">
              <a:lnSpc>
                <a:spcPct val="130000"/>
              </a:lnSpc>
              <a:spcBef>
                <a:spcPts val="600"/>
              </a:spcBef>
              <a:buFont typeface="+mj-lt"/>
              <a:buAutoNum type="alphaLcPeriod"/>
            </a:pPr>
            <a:r>
              <a:rPr lang="en-US" altLang="en-US" sz="1900" dirty="0"/>
              <a:t>Credit Cash for $165,000</a:t>
            </a:r>
          </a:p>
          <a:p>
            <a:pPr marL="457200" indent="-457200" eaLnBrk="1" hangingPunct="1">
              <a:lnSpc>
                <a:spcPct val="130000"/>
              </a:lnSpc>
              <a:spcBef>
                <a:spcPct val="0"/>
              </a:spcBef>
              <a:buFont typeface="+mj-lt"/>
              <a:buAutoNum type="alphaLcPeriod"/>
            </a:pPr>
            <a:r>
              <a:rPr lang="en-US" altLang="en-US" sz="1900" dirty="0"/>
              <a:t>Debit Treasury Stock for $75,000</a:t>
            </a:r>
          </a:p>
          <a:p>
            <a:pPr marL="457200" indent="-457200" eaLnBrk="1" hangingPunct="1">
              <a:lnSpc>
                <a:spcPct val="130000"/>
              </a:lnSpc>
              <a:spcBef>
                <a:spcPct val="0"/>
              </a:spcBef>
              <a:buFont typeface="+mj-lt"/>
              <a:buAutoNum type="alphaLcPeriod"/>
            </a:pPr>
            <a:r>
              <a:rPr lang="en-US" altLang="en-US" sz="1900" dirty="0"/>
              <a:t>Credit Treasury Stock for $55,000</a:t>
            </a:r>
          </a:p>
          <a:p>
            <a:pPr marL="457200" indent="-457200" eaLnBrk="1" hangingPunct="1">
              <a:lnSpc>
                <a:spcPct val="130000"/>
              </a:lnSpc>
              <a:spcBef>
                <a:spcPct val="0"/>
              </a:spcBef>
              <a:buFont typeface="+mj-lt"/>
              <a:buAutoNum type="alphaLcPeriod"/>
            </a:pPr>
            <a:r>
              <a:rPr lang="en-US" altLang="en-US" sz="1900" dirty="0"/>
              <a:t>Credit Cash for $75,000</a:t>
            </a:r>
          </a:p>
          <a:p>
            <a:pPr marL="2286000" lvl="5" indent="0">
              <a:buNone/>
              <a:tabLst>
                <a:tab pos="7772400" algn="dec"/>
              </a:tabLst>
              <a:defRPr/>
            </a:pPr>
            <a:endParaRPr lang="en-US" sz="1600" dirty="0"/>
          </a:p>
          <a:p>
            <a:pPr marL="0" indent="0">
              <a:buNone/>
              <a:tabLst>
                <a:tab pos="7772400" algn="dec"/>
              </a:tabLst>
              <a:defRPr/>
            </a:pPr>
            <a:endParaRPr lang="en-US" sz="1800" dirty="0"/>
          </a:p>
        </p:txBody>
      </p:sp>
      <p:sp>
        <p:nvSpPr>
          <p:cNvPr id="2" name="Oval 1"/>
          <p:cNvSpPr/>
          <p:nvPr/>
        </p:nvSpPr>
        <p:spPr bwMode="auto">
          <a:xfrm flipV="1">
            <a:off x="685800" y="3276600"/>
            <a:ext cx="381000" cy="391886"/>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TextBox 5"/>
          <p:cNvSpPr txBox="1"/>
          <p:nvPr/>
        </p:nvSpPr>
        <p:spPr>
          <a:xfrm>
            <a:off x="2362200" y="4099128"/>
            <a:ext cx="5181600" cy="2462213"/>
          </a:xfrm>
          <a:prstGeom prst="rect">
            <a:avLst/>
          </a:prstGeom>
          <a:solidFill>
            <a:schemeClr val="accent6">
              <a:lumMod val="20000"/>
              <a:lumOff val="80000"/>
            </a:schemeClr>
          </a:solidFill>
          <a:ln w="6350">
            <a:solidFill>
              <a:schemeClr val="tx1"/>
            </a:solidFill>
          </a:ln>
        </p:spPr>
        <p:txBody>
          <a:bodyPr wrap="square" rtlCol="0">
            <a:spAutoFit/>
          </a:bodyPr>
          <a:lstStyle/>
          <a:p>
            <a:pPr eaLnBrk="1" hangingPunct="1">
              <a:spcAft>
                <a:spcPts val="1200"/>
              </a:spcAft>
              <a:buFont typeface="Wingdings" pitchFamily="2" charset="2"/>
              <a:buNone/>
            </a:pPr>
            <a:r>
              <a:rPr lang="en-US" altLang="en-US" dirty="0">
                <a:latin typeface="+mn-lt"/>
              </a:rPr>
              <a:t>The correct answer is </a:t>
            </a:r>
            <a:r>
              <a:rPr lang="en-US" altLang="en-US" i="1" dirty="0">
                <a:latin typeface="+mn-lt"/>
              </a:rPr>
              <a:t>c</a:t>
            </a:r>
            <a:r>
              <a:rPr lang="en-US" altLang="en-US" dirty="0">
                <a:latin typeface="+mn-lt"/>
              </a:rPr>
              <a:t>:</a:t>
            </a:r>
          </a:p>
          <a:p>
            <a:pPr eaLnBrk="1" hangingPunct="1">
              <a:buFont typeface="Wingdings" pitchFamily="2" charset="2"/>
              <a:buNone/>
            </a:pPr>
            <a:r>
              <a:rPr lang="en-US" altLang="en-US" b="1" dirty="0">
                <a:solidFill>
                  <a:srgbClr val="008000"/>
                </a:solidFill>
                <a:latin typeface="+mn-lt"/>
              </a:rPr>
              <a:t>2021</a:t>
            </a:r>
          </a:p>
          <a:p>
            <a:pPr eaLnBrk="1" hangingPunct="1">
              <a:buFont typeface="Wingdings" pitchFamily="2" charset="2"/>
              <a:buNone/>
              <a:tabLst>
                <a:tab pos="514350" algn="l"/>
                <a:tab pos="4000500" algn="dec"/>
                <a:tab pos="4914900" algn="dec"/>
              </a:tabLst>
            </a:pPr>
            <a:r>
              <a:rPr lang="en-US" altLang="en-US" dirty="0">
                <a:latin typeface="+mn-lt"/>
              </a:rPr>
              <a:t>Treasury Stock	165,000</a:t>
            </a:r>
          </a:p>
          <a:p>
            <a:pPr eaLnBrk="1" hangingPunct="1">
              <a:buFont typeface="Wingdings" pitchFamily="2" charset="2"/>
              <a:buNone/>
              <a:tabLst>
                <a:tab pos="514350" algn="l"/>
                <a:tab pos="4000500" algn="dec"/>
                <a:tab pos="4914900" algn="dec"/>
              </a:tabLst>
            </a:pPr>
            <a:r>
              <a:rPr lang="en-US" altLang="en-US" dirty="0">
                <a:latin typeface="+mn-lt"/>
              </a:rPr>
              <a:t>	Cash		165,000</a:t>
            </a:r>
          </a:p>
          <a:p>
            <a:pPr eaLnBrk="1" hangingPunct="1">
              <a:buFont typeface="Wingdings" pitchFamily="2" charset="2"/>
              <a:buNone/>
              <a:tabLst>
                <a:tab pos="514350" algn="l"/>
                <a:tab pos="4000500" algn="dec"/>
                <a:tab pos="4914900" algn="dec"/>
              </a:tabLst>
            </a:pPr>
            <a:r>
              <a:rPr lang="en-US" altLang="en-US" b="1" dirty="0">
                <a:solidFill>
                  <a:srgbClr val="008000"/>
                </a:solidFill>
                <a:latin typeface="+mn-lt"/>
              </a:rPr>
              <a:t>2022</a:t>
            </a:r>
          </a:p>
          <a:p>
            <a:pPr eaLnBrk="1" hangingPunct="1">
              <a:buFont typeface="Wingdings" pitchFamily="2" charset="2"/>
              <a:buNone/>
              <a:tabLst>
                <a:tab pos="514350" algn="l"/>
                <a:tab pos="4000500" algn="dec"/>
                <a:tab pos="4914900" algn="dec"/>
              </a:tabLst>
            </a:pPr>
            <a:r>
              <a:rPr lang="en-US" altLang="en-US" dirty="0">
                <a:latin typeface="+mn-lt"/>
              </a:rPr>
              <a:t>Cash		75,000</a:t>
            </a:r>
          </a:p>
          <a:p>
            <a:pPr eaLnBrk="1" hangingPunct="1">
              <a:buFont typeface="Wingdings" pitchFamily="2" charset="2"/>
              <a:buNone/>
              <a:tabLst>
                <a:tab pos="514350" algn="l"/>
                <a:tab pos="4000500" algn="dec"/>
                <a:tab pos="4914900" algn="dec"/>
              </a:tabLst>
            </a:pPr>
            <a:r>
              <a:rPr lang="en-US" altLang="en-US" dirty="0">
                <a:solidFill>
                  <a:srgbClr val="C00000"/>
                </a:solidFill>
                <a:latin typeface="+mn-lt"/>
              </a:rPr>
              <a:t>     </a:t>
            </a:r>
            <a:r>
              <a:rPr lang="en-US" altLang="en-US" b="1" dirty="0">
                <a:solidFill>
                  <a:srgbClr val="C00000"/>
                </a:solidFill>
                <a:latin typeface="+mn-lt"/>
              </a:rPr>
              <a:t>Treasury stock ($165M/3)		55,000</a:t>
            </a:r>
          </a:p>
          <a:p>
            <a:pPr eaLnBrk="1" hangingPunct="1">
              <a:buFont typeface="Wingdings" pitchFamily="2" charset="2"/>
              <a:buNone/>
              <a:tabLst>
                <a:tab pos="514350" algn="l"/>
                <a:tab pos="4114800" algn="dec"/>
                <a:tab pos="4914900" algn="dec"/>
              </a:tabLst>
            </a:pPr>
            <a:r>
              <a:rPr lang="en-US" altLang="en-US" dirty="0">
                <a:latin typeface="+mn-lt"/>
              </a:rPr>
              <a:t>     PIC—share repurchase		20,000</a:t>
            </a:r>
          </a:p>
        </p:txBody>
      </p:sp>
      <p:sp>
        <p:nvSpPr>
          <p:cNvPr id="7" name="Rectangle 6"/>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LO18-5</a:t>
            </a:r>
            <a:endParaRPr lang="en-US" sz="1500" dirty="0">
              <a:solidFill>
                <a:srgbClr val="0072A2"/>
              </a:solidFill>
              <a:latin typeface="+mj-lt"/>
              <a:ea typeface="Adobe Fan Heiti Std B" pitchFamily="34" charset="-128"/>
              <a:cs typeface="+mj-cs"/>
            </a:endParaRPr>
          </a:p>
        </p:txBody>
      </p:sp>
      <p:sp>
        <p:nvSpPr>
          <p:cNvPr id="8" name="Slide Number Placeholder 5">
            <a:extLst>
              <a:ext uri="{FF2B5EF4-FFF2-40B4-BE49-F238E27FC236}">
                <a16:creationId xmlns:a16="http://schemas.microsoft.com/office/drawing/2014/main" id="{19AA6C0D-1392-DD45-A29E-35AE423444F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47</a:t>
            </a:fld>
            <a:endParaRPr lang="en-US" dirty="0"/>
          </a:p>
        </p:txBody>
      </p:sp>
    </p:spTree>
    <p:extLst>
      <p:ext uri="{BB962C8B-B14F-4D97-AF65-F5344CB8AC3E}">
        <p14:creationId xmlns:p14="http://schemas.microsoft.com/office/powerpoint/2010/main" val="35875020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par>
                                    <p:cTn id="14" presetID="2" presetClass="entr" presetSubtype="4" fill="hold" nodeType="with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 calcmode="lin" valueType="num">
                                          <p:cBhvr additive="base">
                                            <p:cTn id="16"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 calcmode="lin" valueType="num">
                                          <p:cBhvr additive="base">
                                            <p:cTn id="20"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6">
                                                <p:txEl>
                                                  <p:pRg st="0" end="0"/>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 calcmode="lin" valueType="num">
                                          <p:cBhvr additive="base">
                                            <p:cTn id="24"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additive="base">
                                            <p:cTn id="28"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fade">
                                          <p:cBhvr>
                                            <p:cTn id="34" dur="1000"/>
                                            <p:tgtEl>
                                              <p:spTgt spid="6">
                                                <p:txEl>
                                                  <p:pRg st="4" end="4"/>
                                                </p:txEl>
                                              </p:spTgt>
                                            </p:tgtEl>
                                          </p:cBhvr>
                                        </p:animEffect>
                                        <p:anim calcmode="lin" valueType="num">
                                          <p:cBhvr>
                                            <p:cTn id="3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animEffect transition="in" filter="fade">
                                          <p:cBhvr>
                                            <p:cTn id="39" dur="1000"/>
                                            <p:tgtEl>
                                              <p:spTgt spid="6">
                                                <p:txEl>
                                                  <p:pRg st="5" end="5"/>
                                                </p:txEl>
                                              </p:spTgt>
                                            </p:tgtEl>
                                          </p:cBhvr>
                                        </p:animEffect>
                                        <p:anim calcmode="lin" valueType="num">
                                          <p:cBhvr>
                                            <p:cTn id="4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6">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6">
                                                <p:txEl>
                                                  <p:pRg st="6" end="6"/>
                                                </p:txEl>
                                              </p:spTgt>
                                            </p:tgtEl>
                                            <p:attrNameLst>
                                              <p:attrName>style.visibility</p:attrName>
                                            </p:attrNameLst>
                                          </p:cBhvr>
                                          <p:to>
                                            <p:strVal val="visible"/>
                                          </p:to>
                                        </p:set>
                                        <p:animEffect transition="in" filter="fade">
                                          <p:cBhvr>
                                            <p:cTn id="44" dur="1000"/>
                                            <p:tgtEl>
                                              <p:spTgt spid="6">
                                                <p:txEl>
                                                  <p:pRg st="6" end="6"/>
                                                </p:txEl>
                                              </p:spTgt>
                                            </p:tgtEl>
                                          </p:cBhvr>
                                        </p:animEffect>
                                        <p:anim calcmode="lin" valueType="num">
                                          <p:cBhvr>
                                            <p:cTn id="45"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6">
                                                <p:txEl>
                                                  <p:pRg st="6" end="6"/>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Effect transition="in" filter="fade">
                                          <p:cBhvr>
                                            <p:cTn id="49" dur="1000"/>
                                            <p:tgtEl>
                                              <p:spTgt spid="6">
                                                <p:txEl>
                                                  <p:pRg st="7" end="7"/>
                                                </p:txEl>
                                              </p:spTgt>
                                            </p:tgtEl>
                                          </p:cBhvr>
                                        </p:animEffect>
                                        <p:anim calcmode="lin" valueType="num">
                                          <p:cBhvr>
                                            <p:cTn id="50"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par>
                                    <p:cTn id="14" presetID="2" presetClass="entr" presetSubtype="4" fill="hold" nodeType="with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 calcmode="lin" valueType="num">
                                          <p:cBhvr additive="base">
                                            <p:cTn id="16"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 calcmode="lin" valueType="num">
                                          <p:cBhvr additive="base">
                                            <p:cTn id="20"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6">
                                                <p:txEl>
                                                  <p:pRg st="0" end="0"/>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 calcmode="lin" valueType="num">
                                          <p:cBhvr additive="base">
                                            <p:cTn id="24"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additive="base">
                                            <p:cTn id="28"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fade">
                                          <p:cBhvr>
                                            <p:cTn id="34" dur="1000"/>
                                            <p:tgtEl>
                                              <p:spTgt spid="6">
                                                <p:txEl>
                                                  <p:pRg st="4" end="4"/>
                                                </p:txEl>
                                              </p:spTgt>
                                            </p:tgtEl>
                                          </p:cBhvr>
                                        </p:animEffect>
                                        <p:anim calcmode="lin" valueType="num">
                                          <p:cBhvr>
                                            <p:cTn id="3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animEffect transition="in" filter="fade">
                                          <p:cBhvr>
                                            <p:cTn id="39" dur="1000"/>
                                            <p:tgtEl>
                                              <p:spTgt spid="6">
                                                <p:txEl>
                                                  <p:pRg st="5" end="5"/>
                                                </p:txEl>
                                              </p:spTgt>
                                            </p:tgtEl>
                                          </p:cBhvr>
                                        </p:animEffect>
                                        <p:anim calcmode="lin" valueType="num">
                                          <p:cBhvr>
                                            <p:cTn id="4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6">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6">
                                                <p:txEl>
                                                  <p:pRg st="6" end="6"/>
                                                </p:txEl>
                                              </p:spTgt>
                                            </p:tgtEl>
                                            <p:attrNameLst>
                                              <p:attrName>style.visibility</p:attrName>
                                            </p:attrNameLst>
                                          </p:cBhvr>
                                          <p:to>
                                            <p:strVal val="visible"/>
                                          </p:to>
                                        </p:set>
                                        <p:animEffect transition="in" filter="fade">
                                          <p:cBhvr>
                                            <p:cTn id="44" dur="1000"/>
                                            <p:tgtEl>
                                              <p:spTgt spid="6">
                                                <p:txEl>
                                                  <p:pRg st="6" end="6"/>
                                                </p:txEl>
                                              </p:spTgt>
                                            </p:tgtEl>
                                          </p:cBhvr>
                                        </p:animEffect>
                                        <p:anim calcmode="lin" valueType="num">
                                          <p:cBhvr>
                                            <p:cTn id="45"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6">
                                                <p:txEl>
                                                  <p:pRg st="6" end="6"/>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Effect transition="in" filter="fade">
                                          <p:cBhvr>
                                            <p:cTn id="49" dur="1000"/>
                                            <p:tgtEl>
                                              <p:spTgt spid="6">
                                                <p:txEl>
                                                  <p:pRg st="7" end="7"/>
                                                </p:txEl>
                                              </p:spTgt>
                                            </p:tgtEl>
                                          </p:cBhvr>
                                        </p:animEffect>
                                        <p:anim calcmode="lin" valueType="num">
                                          <p:cBhvr>
                                            <p:cTn id="50"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sz="3200" dirty="0"/>
              <a:t>Concept Check: Reporting Share Buyback</a:t>
            </a:r>
            <a:endParaRPr lang="en-US" sz="3200" dirty="0"/>
          </a:p>
        </p:txBody>
      </p:sp>
      <p:sp>
        <p:nvSpPr>
          <p:cNvPr id="414723" name="Rectangle 3"/>
          <p:cNvSpPr>
            <a:spLocks noGrp="1" noChangeArrowheads="1"/>
          </p:cNvSpPr>
          <p:nvPr>
            <p:ph idx="1"/>
          </p:nvPr>
        </p:nvSpPr>
        <p:spPr>
          <a:xfrm>
            <a:off x="761998" y="1219200"/>
            <a:ext cx="8382001" cy="5413374"/>
          </a:xfrm>
          <a:solidFill>
            <a:schemeClr val="bg1">
              <a:lumMod val="95000"/>
            </a:schemeClr>
          </a:solidFill>
        </p:spPr>
        <p:txBody>
          <a:bodyPr>
            <a:normAutofit fontScale="85000" lnSpcReduction="20000"/>
          </a:bodyPr>
          <a:lstStyle/>
          <a:p>
            <a:pPr marL="0" indent="0">
              <a:lnSpc>
                <a:spcPct val="110000"/>
              </a:lnSpc>
              <a:spcAft>
                <a:spcPts val="1200"/>
              </a:spcAft>
              <a:buNone/>
            </a:pPr>
            <a:r>
              <a:rPr lang="en-US" sz="2000" dirty="0"/>
              <a:t>The balance sheet of Chunn Industries included the following shareholders’ equity section at December 31, 2021 ($ in millions):</a:t>
            </a:r>
          </a:p>
          <a:p>
            <a:pPr marL="0" indent="0">
              <a:buNone/>
              <a:tabLst>
                <a:tab pos="457200" algn="l"/>
              </a:tabLst>
            </a:pPr>
            <a:r>
              <a:rPr lang="en-US" sz="2000" dirty="0"/>
              <a:t>	Common stock ($1 par value, authorized 100M shares, </a:t>
            </a:r>
          </a:p>
          <a:p>
            <a:pPr marL="0" indent="0">
              <a:buNone/>
              <a:tabLst>
                <a:tab pos="457200" algn="l"/>
                <a:tab pos="6743700" algn="dec"/>
              </a:tabLst>
            </a:pPr>
            <a:r>
              <a:rPr lang="en-US" sz="2000" dirty="0"/>
              <a:t>	  issued and outstanding 90M shares)	$  90</a:t>
            </a:r>
          </a:p>
          <a:p>
            <a:pPr marL="0" indent="0">
              <a:buNone/>
              <a:tabLst>
                <a:tab pos="457200" algn="l"/>
                <a:tab pos="6743700" algn="dec"/>
              </a:tabLst>
            </a:pPr>
            <a:r>
              <a:rPr lang="en-US" sz="2000" dirty="0"/>
              <a:t>	Paid-in capital—excess of par	540</a:t>
            </a:r>
          </a:p>
          <a:p>
            <a:pPr marL="0" indent="0">
              <a:buNone/>
              <a:tabLst>
                <a:tab pos="457200" algn="l"/>
                <a:tab pos="6743700" algn="dec"/>
              </a:tabLst>
            </a:pPr>
            <a:r>
              <a:rPr lang="en-US" sz="2000" dirty="0"/>
              <a:t>	Retained earnings	</a:t>
            </a:r>
            <a:r>
              <a:rPr lang="en-US" sz="2000" u="sng" dirty="0"/>
              <a:t>  280</a:t>
            </a:r>
            <a:endParaRPr lang="en-US" sz="2000" dirty="0"/>
          </a:p>
          <a:p>
            <a:pPr marL="0" indent="0">
              <a:spcAft>
                <a:spcPts val="600"/>
              </a:spcAft>
              <a:buNone/>
              <a:tabLst>
                <a:tab pos="457200" algn="l"/>
                <a:tab pos="6743700" algn="dec"/>
              </a:tabLst>
            </a:pPr>
            <a:r>
              <a:rPr lang="en-US" sz="2000" dirty="0"/>
              <a:t>	     Total shareholders’ equity	</a:t>
            </a:r>
            <a:r>
              <a:rPr lang="en-US" sz="2000" u="dbl" dirty="0"/>
              <a:t>$910</a:t>
            </a:r>
            <a:endParaRPr lang="en-US" sz="2000" dirty="0"/>
          </a:p>
          <a:p>
            <a:pPr marL="0" indent="0">
              <a:lnSpc>
                <a:spcPct val="100000"/>
              </a:lnSpc>
              <a:buNone/>
            </a:pPr>
            <a:r>
              <a:rPr lang="en-US" sz="2000" dirty="0"/>
              <a:t>On January 5, 2022, Chunn purchased and retired 1 million shares for $9 million. Immediately after the purchase of the shares, the balances in the paid-in capital—excess of par and retained earnings accounts are:</a:t>
            </a:r>
          </a:p>
          <a:p>
            <a:pPr marL="0" indent="0">
              <a:spcBef>
                <a:spcPts val="600"/>
              </a:spcBef>
              <a:buNone/>
            </a:pPr>
            <a:r>
              <a:rPr lang="en-US" sz="2000" dirty="0"/>
              <a:t> </a:t>
            </a:r>
            <a:endParaRPr lang="en-US" sz="100" dirty="0"/>
          </a:p>
          <a:p>
            <a:pPr marL="0" indent="0">
              <a:spcBef>
                <a:spcPts val="600"/>
              </a:spcBef>
              <a:buNone/>
            </a:pPr>
            <a:r>
              <a:rPr lang="en-US" sz="2000" b="1" dirty="0"/>
              <a:t>Paid-in capital	Retained</a:t>
            </a:r>
            <a:br>
              <a:rPr lang="en-US" sz="2000" b="1" dirty="0"/>
            </a:br>
            <a:r>
              <a:rPr lang="en-US" sz="2000" b="1" dirty="0"/>
              <a:t>—excess of par	earnings</a:t>
            </a:r>
            <a:endParaRPr lang="en-US" sz="2000" dirty="0"/>
          </a:p>
          <a:p>
            <a:pPr marL="457200" indent="-457200">
              <a:lnSpc>
                <a:spcPct val="110000"/>
              </a:lnSpc>
              <a:buFont typeface="+mj-lt"/>
              <a:buAutoNum type="alphaLcPeriod"/>
              <a:tabLst>
                <a:tab pos="342900" algn="dec"/>
                <a:tab pos="1771650" algn="dec"/>
                <a:tab pos="3371850" algn="dec"/>
              </a:tabLst>
            </a:pPr>
            <a:r>
              <a:rPr lang="en-US" sz="2000" dirty="0"/>
              <a:t>$540                 	$280</a:t>
            </a:r>
          </a:p>
          <a:p>
            <a:pPr marL="457200" indent="-457200">
              <a:lnSpc>
                <a:spcPct val="110000"/>
              </a:lnSpc>
              <a:buFont typeface="+mj-lt"/>
              <a:buAutoNum type="alphaLcPeriod"/>
              <a:tabLst>
                <a:tab pos="342900" algn="dec"/>
                <a:tab pos="1771650" algn="dec"/>
                <a:tab pos="3371850" algn="dec"/>
              </a:tabLst>
            </a:pPr>
            <a:r>
              <a:rPr lang="en-US" sz="2000" dirty="0"/>
              <a:t>$540                 	$272</a:t>
            </a:r>
          </a:p>
          <a:p>
            <a:pPr marL="457200" indent="-457200">
              <a:lnSpc>
                <a:spcPct val="110000"/>
              </a:lnSpc>
              <a:buFont typeface="+mj-lt"/>
              <a:buAutoNum type="alphaLcPeriod"/>
              <a:tabLst>
                <a:tab pos="342900" algn="dec"/>
                <a:tab pos="1771650" algn="dec"/>
                <a:tab pos="3371850" algn="dec"/>
              </a:tabLst>
            </a:pPr>
            <a:r>
              <a:rPr lang="en-US" sz="2000" dirty="0"/>
              <a:t>$534               	  $278</a:t>
            </a:r>
          </a:p>
          <a:p>
            <a:pPr marL="457200" indent="-457200">
              <a:lnSpc>
                <a:spcPct val="110000"/>
              </a:lnSpc>
              <a:buFont typeface="+mj-lt"/>
              <a:buAutoNum type="alphaLcPeriod"/>
              <a:tabLst>
                <a:tab pos="342900" algn="dec"/>
                <a:tab pos="1771650" algn="dec"/>
                <a:tab pos="3371850" algn="dec"/>
              </a:tabLst>
            </a:pPr>
            <a:r>
              <a:rPr lang="en-US" sz="2000" dirty="0"/>
              <a:t>$532                 	$280</a:t>
            </a:r>
          </a:p>
          <a:p>
            <a:pPr marL="2286000" lvl="5" indent="0">
              <a:buNone/>
              <a:tabLst>
                <a:tab pos="7772400" algn="dec"/>
              </a:tabLst>
              <a:defRPr/>
            </a:pPr>
            <a:endParaRPr lang="en-US" sz="1600" dirty="0"/>
          </a:p>
          <a:p>
            <a:pPr marL="0" indent="0">
              <a:buNone/>
              <a:tabLst>
                <a:tab pos="7772400" algn="dec"/>
              </a:tabLst>
              <a:defRPr/>
            </a:pPr>
            <a:endParaRPr lang="en-US" sz="1800" dirty="0"/>
          </a:p>
        </p:txBody>
      </p:sp>
      <p:sp>
        <p:nvSpPr>
          <p:cNvPr id="2" name="Oval 1"/>
          <p:cNvSpPr/>
          <p:nvPr/>
        </p:nvSpPr>
        <p:spPr bwMode="auto">
          <a:xfrm flipV="1">
            <a:off x="761998" y="5795858"/>
            <a:ext cx="304799" cy="295484"/>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TextBox 5"/>
          <p:cNvSpPr txBox="1"/>
          <p:nvPr/>
        </p:nvSpPr>
        <p:spPr>
          <a:xfrm>
            <a:off x="4114800" y="4800600"/>
            <a:ext cx="4279849" cy="1631216"/>
          </a:xfrm>
          <a:prstGeom prst="rect">
            <a:avLst/>
          </a:prstGeom>
          <a:solidFill>
            <a:schemeClr val="accent6">
              <a:lumMod val="20000"/>
              <a:lumOff val="80000"/>
            </a:schemeClr>
          </a:solidFill>
          <a:ln w="6350">
            <a:solidFill>
              <a:schemeClr val="tx1"/>
            </a:solidFill>
          </a:ln>
        </p:spPr>
        <p:txBody>
          <a:bodyPr wrap="square" rtlCol="0">
            <a:spAutoFit/>
          </a:bodyPr>
          <a:lstStyle/>
          <a:p>
            <a:pPr marL="0" indent="0">
              <a:spcAft>
                <a:spcPts val="1200"/>
              </a:spcAft>
              <a:buNone/>
              <a:tabLst>
                <a:tab pos="571500" algn="l"/>
                <a:tab pos="3657600" algn="dec"/>
                <a:tab pos="4114800" algn="dec"/>
                <a:tab pos="5943600" algn="dec"/>
                <a:tab pos="6858000" algn="dec"/>
              </a:tabLst>
            </a:pPr>
            <a:r>
              <a:rPr lang="en-US" dirty="0">
                <a:latin typeface="+mn-lt"/>
              </a:rPr>
              <a:t>The correct answer is </a:t>
            </a:r>
            <a:r>
              <a:rPr lang="en-US" i="1" dirty="0">
                <a:latin typeface="+mn-lt"/>
              </a:rPr>
              <a:t>c</a:t>
            </a:r>
            <a:r>
              <a:rPr lang="en-US" dirty="0">
                <a:latin typeface="+mn-lt"/>
              </a:rPr>
              <a:t>:</a:t>
            </a:r>
          </a:p>
          <a:p>
            <a:pPr marL="0" indent="0">
              <a:buNone/>
              <a:tabLst>
                <a:tab pos="571500" algn="l"/>
                <a:tab pos="3487738" algn="dec"/>
                <a:tab pos="4114800" algn="dec"/>
                <a:tab pos="5943600" algn="dec"/>
                <a:tab pos="6858000" algn="dec"/>
              </a:tabLst>
            </a:pPr>
            <a:r>
              <a:rPr lang="en-US" dirty="0">
                <a:latin typeface="+mn-lt"/>
              </a:rPr>
              <a:t>Common stock (</a:t>
            </a:r>
            <a:r>
              <a:rPr lang="en-US" sz="1600" dirty="0">
                <a:latin typeface="+mn-lt"/>
              </a:rPr>
              <a:t>cost)</a:t>
            </a:r>
            <a:r>
              <a:rPr lang="en-US" dirty="0">
                <a:latin typeface="+mn-lt"/>
              </a:rPr>
              <a:t>	 1</a:t>
            </a:r>
          </a:p>
          <a:p>
            <a:pPr>
              <a:tabLst>
                <a:tab pos="571500" algn="l"/>
                <a:tab pos="3487738" algn="dec"/>
                <a:tab pos="4114800" algn="dec"/>
                <a:tab pos="5943600" algn="dec"/>
                <a:tab pos="6858000" algn="dec"/>
              </a:tabLst>
            </a:pPr>
            <a:r>
              <a:rPr lang="en-US" dirty="0">
                <a:latin typeface="+mn-lt"/>
              </a:rPr>
              <a:t>PIC—excess of par </a:t>
            </a:r>
            <a:r>
              <a:rPr lang="en-US" sz="1600" dirty="0">
                <a:latin typeface="+mn-lt"/>
              </a:rPr>
              <a:t>($540/90) 	</a:t>
            </a:r>
            <a:r>
              <a:rPr lang="en-US" sz="1600" b="1" dirty="0">
                <a:solidFill>
                  <a:srgbClr val="C00000"/>
                </a:solidFill>
                <a:latin typeface="+mn-lt"/>
              </a:rPr>
              <a:t>6</a:t>
            </a:r>
            <a:endParaRPr lang="en-US" sz="1600" dirty="0">
              <a:latin typeface="+mn-lt"/>
            </a:endParaRPr>
          </a:p>
          <a:p>
            <a:pPr marL="0" indent="0">
              <a:buNone/>
              <a:tabLst>
                <a:tab pos="571500" algn="l"/>
                <a:tab pos="3487738" algn="dec"/>
                <a:tab pos="4114800" algn="dec"/>
                <a:tab pos="5943600" algn="dec"/>
                <a:tab pos="6858000" algn="dec"/>
              </a:tabLst>
            </a:pPr>
            <a:r>
              <a:rPr lang="en-US" dirty="0">
                <a:latin typeface="+mn-lt"/>
              </a:rPr>
              <a:t>Retained earnings </a:t>
            </a:r>
            <a:r>
              <a:rPr lang="en-US" sz="1600" dirty="0">
                <a:latin typeface="+mn-lt"/>
              </a:rPr>
              <a:t>(difference) 	</a:t>
            </a:r>
            <a:r>
              <a:rPr lang="en-US" sz="1600" b="1" dirty="0">
                <a:solidFill>
                  <a:srgbClr val="C00000"/>
                </a:solidFill>
                <a:latin typeface="+mn-lt"/>
              </a:rPr>
              <a:t>2</a:t>
            </a:r>
            <a:endParaRPr lang="en-US" sz="1600" dirty="0">
              <a:latin typeface="+mn-lt"/>
            </a:endParaRPr>
          </a:p>
          <a:p>
            <a:pPr marL="0" indent="0">
              <a:buNone/>
              <a:tabLst>
                <a:tab pos="571500" algn="l"/>
                <a:tab pos="4056063" algn="dec"/>
                <a:tab pos="4114800" algn="dec"/>
                <a:tab pos="5943600" algn="dec"/>
                <a:tab pos="6858000" algn="dec"/>
              </a:tabLst>
            </a:pPr>
            <a:r>
              <a:rPr lang="en-US" dirty="0">
                <a:latin typeface="+mn-lt"/>
              </a:rPr>
              <a:t>	Cash 	9</a:t>
            </a:r>
          </a:p>
        </p:txBody>
      </p:sp>
      <p:sp>
        <p:nvSpPr>
          <p:cNvPr id="7" name="Rectangle 6"/>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LO18-5</a:t>
            </a:r>
            <a:endParaRPr lang="en-US" sz="1500" dirty="0">
              <a:solidFill>
                <a:srgbClr val="0072A2"/>
              </a:solidFill>
              <a:latin typeface="+mj-lt"/>
              <a:ea typeface="Adobe Fan Heiti Std B" pitchFamily="34" charset="-128"/>
              <a:cs typeface="+mj-cs"/>
            </a:endParaRPr>
          </a:p>
        </p:txBody>
      </p:sp>
      <p:sp>
        <p:nvSpPr>
          <p:cNvPr id="8" name="Slide Number Placeholder 5">
            <a:extLst>
              <a:ext uri="{FF2B5EF4-FFF2-40B4-BE49-F238E27FC236}">
                <a16:creationId xmlns:a16="http://schemas.microsoft.com/office/drawing/2014/main" id="{5C7FD344-9743-0E4E-B0F7-EBEDDFB08976}"/>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48</a:t>
            </a:fld>
            <a:endParaRPr lang="en-US" dirty="0"/>
          </a:p>
        </p:txBody>
      </p:sp>
    </p:spTree>
    <p:extLst>
      <p:ext uri="{BB962C8B-B14F-4D97-AF65-F5344CB8AC3E}">
        <p14:creationId xmlns:p14="http://schemas.microsoft.com/office/powerpoint/2010/main" val="35875020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Choice>
    <mc:Fallback xmlns="">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LO18-6</a:t>
            </a:r>
            <a:endParaRPr lang="en-US" sz="1500" dirty="0">
              <a:solidFill>
                <a:srgbClr val="0072A2"/>
              </a:solidFill>
              <a:latin typeface="+mj-lt"/>
              <a:ea typeface="Adobe Fan Heiti Std B" pitchFamily="34" charset="-128"/>
              <a:cs typeface="+mj-cs"/>
            </a:endParaRPr>
          </a:p>
        </p:txBody>
      </p:sp>
      <p:sp>
        <p:nvSpPr>
          <p:cNvPr id="9" name="Title 8"/>
          <p:cNvSpPr>
            <a:spLocks noGrp="1"/>
          </p:cNvSpPr>
          <p:nvPr>
            <p:ph type="title"/>
          </p:nvPr>
        </p:nvSpPr>
        <p:spPr/>
        <p:txBody>
          <a:bodyPr/>
          <a:lstStyle/>
          <a:p>
            <a:r>
              <a:rPr lang="en-IN" dirty="0"/>
              <a:t>Characteristics of Retained Earnings</a:t>
            </a:r>
            <a:endParaRPr lang="en-US" dirty="0"/>
          </a:p>
        </p:txBody>
      </p:sp>
      <p:sp>
        <p:nvSpPr>
          <p:cNvPr id="17" name="Content Placeholder 16"/>
          <p:cNvSpPr>
            <a:spLocks noGrp="1"/>
          </p:cNvSpPr>
          <p:nvPr>
            <p:ph idx="1"/>
          </p:nvPr>
        </p:nvSpPr>
        <p:spPr/>
        <p:txBody>
          <a:bodyPr/>
          <a:lstStyle/>
          <a:p>
            <a:r>
              <a:rPr lang="en-IN" dirty="0"/>
              <a:t>Retained earnings represents a corporation’s accumulated, </a:t>
            </a:r>
            <a:r>
              <a:rPr lang="en-IN" b="1" dirty="0">
                <a:solidFill>
                  <a:srgbClr val="C00000"/>
                </a:solidFill>
              </a:rPr>
              <a:t>undistributed net income </a:t>
            </a:r>
            <a:r>
              <a:rPr lang="en-IN" dirty="0"/>
              <a:t>(or net loss)</a:t>
            </a:r>
          </a:p>
          <a:p>
            <a:r>
              <a:rPr lang="en-IN" dirty="0"/>
              <a:t>A more descriptive title </a:t>
            </a:r>
            <a:r>
              <a:rPr lang="en-US" dirty="0"/>
              <a:t>would be </a:t>
            </a:r>
            <a:r>
              <a:rPr lang="en-US" b="1" dirty="0">
                <a:solidFill>
                  <a:srgbClr val="C00000"/>
                </a:solidFill>
              </a:rPr>
              <a:t>reinvested earnings</a:t>
            </a:r>
          </a:p>
        </p:txBody>
      </p:sp>
      <p:sp>
        <p:nvSpPr>
          <p:cNvPr id="18" name="TextBox 17"/>
          <p:cNvSpPr txBox="1"/>
          <p:nvPr/>
        </p:nvSpPr>
        <p:spPr>
          <a:xfrm>
            <a:off x="3607162" y="3135914"/>
            <a:ext cx="2644959" cy="461665"/>
          </a:xfrm>
          <a:prstGeom prst="rect">
            <a:avLst/>
          </a:prstGeom>
          <a:solidFill>
            <a:srgbClr val="DBEEF4"/>
          </a:solidFill>
          <a:ln w="28575">
            <a:solidFill>
              <a:srgbClr val="0E72A2"/>
            </a:solidFill>
          </a:ln>
        </p:spPr>
        <p:txBody>
          <a:bodyPr wrap="square" rtlCol="0">
            <a:spAutoFit/>
          </a:bodyPr>
          <a:lstStyle/>
          <a:p>
            <a:pPr algn="ctr"/>
            <a:r>
              <a:rPr lang="en-US" sz="2400" dirty="0">
                <a:latin typeface="+mn-lt"/>
              </a:rPr>
              <a:t>Retained earnings</a:t>
            </a:r>
          </a:p>
        </p:txBody>
      </p:sp>
      <p:sp>
        <p:nvSpPr>
          <p:cNvPr id="41" name="TextBox 40"/>
          <p:cNvSpPr txBox="1"/>
          <p:nvPr/>
        </p:nvSpPr>
        <p:spPr>
          <a:xfrm>
            <a:off x="1332113" y="4177843"/>
            <a:ext cx="2644959" cy="461665"/>
          </a:xfrm>
          <a:prstGeom prst="rect">
            <a:avLst/>
          </a:prstGeom>
          <a:solidFill>
            <a:srgbClr val="DBEEF4"/>
          </a:solidFill>
          <a:ln w="28575">
            <a:solidFill>
              <a:srgbClr val="0E72A2"/>
            </a:solidFill>
          </a:ln>
        </p:spPr>
        <p:txBody>
          <a:bodyPr wrap="square" rtlCol="0">
            <a:spAutoFit/>
          </a:bodyPr>
          <a:lstStyle/>
          <a:p>
            <a:pPr algn="ctr"/>
            <a:r>
              <a:rPr lang="en-US" sz="2400" dirty="0">
                <a:latin typeface="+mn-lt"/>
              </a:rPr>
              <a:t>Credit balance</a:t>
            </a:r>
          </a:p>
        </p:txBody>
      </p:sp>
      <p:sp>
        <p:nvSpPr>
          <p:cNvPr id="42" name="TextBox 41"/>
          <p:cNvSpPr txBox="1"/>
          <p:nvPr/>
        </p:nvSpPr>
        <p:spPr>
          <a:xfrm>
            <a:off x="5813241" y="4175324"/>
            <a:ext cx="2644959" cy="461665"/>
          </a:xfrm>
          <a:prstGeom prst="rect">
            <a:avLst/>
          </a:prstGeom>
          <a:solidFill>
            <a:srgbClr val="DBEEF4"/>
          </a:solidFill>
          <a:ln w="28575">
            <a:solidFill>
              <a:srgbClr val="0E72A2"/>
            </a:solidFill>
          </a:ln>
        </p:spPr>
        <p:txBody>
          <a:bodyPr wrap="square" rtlCol="0">
            <a:spAutoFit/>
          </a:bodyPr>
          <a:lstStyle/>
          <a:p>
            <a:pPr algn="ctr"/>
            <a:r>
              <a:rPr lang="en-US" sz="2400" dirty="0">
                <a:latin typeface="+mn-lt"/>
              </a:rPr>
              <a:t>Debit balance</a:t>
            </a:r>
          </a:p>
        </p:txBody>
      </p:sp>
      <p:sp>
        <p:nvSpPr>
          <p:cNvPr id="43" name="TextBox 42"/>
          <p:cNvSpPr txBox="1"/>
          <p:nvPr/>
        </p:nvSpPr>
        <p:spPr>
          <a:xfrm>
            <a:off x="833887" y="5106650"/>
            <a:ext cx="3641413" cy="1200329"/>
          </a:xfrm>
          <a:prstGeom prst="rect">
            <a:avLst/>
          </a:prstGeom>
          <a:solidFill>
            <a:srgbClr val="DBEEF4"/>
          </a:solidFill>
          <a:ln w="28575">
            <a:solidFill>
              <a:srgbClr val="0E72A2"/>
            </a:solidFill>
          </a:ln>
        </p:spPr>
        <p:txBody>
          <a:bodyPr wrap="square" rtlCol="0">
            <a:spAutoFit/>
          </a:bodyPr>
          <a:lstStyle/>
          <a:p>
            <a:pPr algn="ctr"/>
            <a:r>
              <a:rPr lang="en-IN" sz="2400" dirty="0">
                <a:latin typeface="+mn-lt"/>
              </a:rPr>
              <a:t>Indicates a dollar amount of assets previously earned and reinvested by the firm</a:t>
            </a:r>
            <a:endParaRPr lang="en-US" sz="2400" dirty="0">
              <a:latin typeface="+mn-lt"/>
            </a:endParaRPr>
          </a:p>
        </p:txBody>
      </p:sp>
      <p:sp>
        <p:nvSpPr>
          <p:cNvPr id="45" name="TextBox 44"/>
          <p:cNvSpPr txBox="1"/>
          <p:nvPr/>
        </p:nvSpPr>
        <p:spPr>
          <a:xfrm>
            <a:off x="5811856" y="5106650"/>
            <a:ext cx="2644959" cy="461665"/>
          </a:xfrm>
          <a:prstGeom prst="rect">
            <a:avLst/>
          </a:prstGeom>
          <a:solidFill>
            <a:srgbClr val="DBEEF4"/>
          </a:solidFill>
          <a:ln w="28575">
            <a:solidFill>
              <a:srgbClr val="0E72A2"/>
            </a:solidFill>
          </a:ln>
        </p:spPr>
        <p:txBody>
          <a:bodyPr wrap="square" rtlCol="0">
            <a:spAutoFit/>
          </a:bodyPr>
          <a:lstStyle/>
          <a:p>
            <a:pPr algn="ctr"/>
            <a:r>
              <a:rPr lang="en-US" sz="2400" dirty="0">
                <a:latin typeface="+mn-lt"/>
              </a:rPr>
              <a:t>Indicates </a:t>
            </a:r>
            <a:r>
              <a:rPr lang="en-US" sz="2400" b="1" dirty="0">
                <a:solidFill>
                  <a:sysClr val="windowText" lastClr="000000"/>
                </a:solidFill>
                <a:latin typeface="+mn-lt"/>
              </a:rPr>
              <a:t>deficit</a:t>
            </a:r>
            <a:r>
              <a:rPr lang="en-US" sz="2400" dirty="0">
                <a:latin typeface="+mn-lt"/>
              </a:rPr>
              <a:t> </a:t>
            </a:r>
          </a:p>
        </p:txBody>
      </p:sp>
      <p:cxnSp>
        <p:nvCxnSpPr>
          <p:cNvPr id="46" name="Straight Connector 45"/>
          <p:cNvCxnSpPr>
            <a:stCxn id="18" idx="2"/>
            <a:endCxn id="41" idx="0"/>
          </p:cNvCxnSpPr>
          <p:nvPr/>
        </p:nvCxnSpPr>
        <p:spPr>
          <a:xfrm flipH="1">
            <a:off x="2654593" y="3597579"/>
            <a:ext cx="2275049" cy="580264"/>
          </a:xfrm>
          <a:prstGeom prst="line">
            <a:avLst/>
          </a:prstGeom>
          <a:ln w="28575">
            <a:solidFill>
              <a:srgbClr val="0E72A2"/>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8" idx="2"/>
            <a:endCxn id="42" idx="0"/>
          </p:cNvCxnSpPr>
          <p:nvPr/>
        </p:nvCxnSpPr>
        <p:spPr>
          <a:xfrm>
            <a:off x="4929642" y="3597579"/>
            <a:ext cx="2206079" cy="577745"/>
          </a:xfrm>
          <a:prstGeom prst="line">
            <a:avLst/>
          </a:prstGeom>
          <a:ln w="28575">
            <a:solidFill>
              <a:srgbClr val="0E72A2"/>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41" idx="2"/>
            <a:endCxn id="43" idx="0"/>
          </p:cNvCxnSpPr>
          <p:nvPr/>
        </p:nvCxnSpPr>
        <p:spPr>
          <a:xfrm>
            <a:off x="2654593" y="4639508"/>
            <a:ext cx="1" cy="467142"/>
          </a:xfrm>
          <a:prstGeom prst="line">
            <a:avLst/>
          </a:prstGeom>
          <a:ln w="28575">
            <a:solidFill>
              <a:srgbClr val="0E72A2"/>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42" idx="2"/>
            <a:endCxn id="45" idx="0"/>
          </p:cNvCxnSpPr>
          <p:nvPr/>
        </p:nvCxnSpPr>
        <p:spPr>
          <a:xfrm flipH="1">
            <a:off x="7134336" y="4636989"/>
            <a:ext cx="1385" cy="469661"/>
          </a:xfrm>
          <a:prstGeom prst="line">
            <a:avLst/>
          </a:prstGeom>
          <a:ln w="28575">
            <a:solidFill>
              <a:srgbClr val="0E72A2"/>
            </a:solidFill>
          </a:ln>
        </p:spPr>
        <p:style>
          <a:lnRef idx="1">
            <a:schemeClr val="accent1"/>
          </a:lnRef>
          <a:fillRef idx="0">
            <a:schemeClr val="accent1"/>
          </a:fillRef>
          <a:effectRef idx="0">
            <a:schemeClr val="accent1"/>
          </a:effectRef>
          <a:fontRef idx="minor">
            <a:schemeClr val="tx1"/>
          </a:fontRef>
        </p:style>
      </p:cxnSp>
      <p:sp>
        <p:nvSpPr>
          <p:cNvPr id="14" name="Slide Number Placeholder 5">
            <a:extLst>
              <a:ext uri="{FF2B5EF4-FFF2-40B4-BE49-F238E27FC236}">
                <a16:creationId xmlns:a16="http://schemas.microsoft.com/office/drawing/2014/main" id="{F60AF9EE-3365-7242-B372-3B5AA861608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49</a:t>
            </a:fld>
            <a:endParaRPr lang="en-US" dirty="0"/>
          </a:p>
        </p:txBody>
      </p:sp>
    </p:spTree>
    <p:extLst>
      <p:ext uri="{BB962C8B-B14F-4D97-AF65-F5344CB8AC3E}">
        <p14:creationId xmlns:p14="http://schemas.microsoft.com/office/powerpoint/2010/main" val="2366120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500"/>
                                        <p:tgtEl>
                                          <p:spTgt spid="17">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animEffect transition="in" filter="fade">
                                      <p:cBhvr>
                                        <p:cTn id="11" dur="500"/>
                                        <p:tgtEl>
                                          <p:spTgt spid="17">
                                            <p:txEl>
                                              <p:pRg st="1" end="1"/>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up)">
                                      <p:cBhvr>
                                        <p:cTn id="15" dur="500"/>
                                        <p:tgtEl>
                                          <p:spTgt spid="18"/>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wipe(up)">
                                      <p:cBhvr>
                                        <p:cTn id="19" dur="500"/>
                                        <p:tgtEl>
                                          <p:spTgt spid="46"/>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wipe(up)">
                                      <p:cBhvr>
                                        <p:cTn id="23" dur="500"/>
                                        <p:tgtEl>
                                          <p:spTgt spid="41"/>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wipe(up)">
                                      <p:cBhvr>
                                        <p:cTn id="27" dur="500"/>
                                        <p:tgtEl>
                                          <p:spTgt spid="50"/>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wipe(up)">
                                      <p:cBhvr>
                                        <p:cTn id="31" dur="500"/>
                                        <p:tgtEl>
                                          <p:spTgt spid="43"/>
                                        </p:tgtEl>
                                      </p:cBhvr>
                                    </p:animEffect>
                                  </p:childTnLst>
                                </p:cTn>
                              </p:par>
                            </p:childTnLst>
                          </p:cTn>
                        </p:par>
                        <p:par>
                          <p:cTn id="32" fill="hold">
                            <p:stCondLst>
                              <p:cond delay="3500"/>
                            </p:stCondLst>
                            <p:childTnLst>
                              <p:par>
                                <p:cTn id="33" presetID="22" presetClass="entr" presetSubtype="1" fill="hold"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wipe(up)">
                                      <p:cBhvr>
                                        <p:cTn id="35" dur="500"/>
                                        <p:tgtEl>
                                          <p:spTgt spid="48"/>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wipe(up)">
                                      <p:cBhvr>
                                        <p:cTn id="39" dur="500"/>
                                        <p:tgtEl>
                                          <p:spTgt spid="42"/>
                                        </p:tgtEl>
                                      </p:cBhvr>
                                    </p:animEffect>
                                  </p:childTnLst>
                                </p:cTn>
                              </p:par>
                            </p:childTnLst>
                          </p:cTn>
                        </p:par>
                        <p:par>
                          <p:cTn id="40" fill="hold">
                            <p:stCondLst>
                              <p:cond delay="4500"/>
                            </p:stCondLst>
                            <p:childTnLst>
                              <p:par>
                                <p:cTn id="41" presetID="22" presetClass="entr" presetSubtype="1" fill="hold" nodeType="afterEffect">
                                  <p:stCondLst>
                                    <p:cond delay="0"/>
                                  </p:stCondLst>
                                  <p:childTnLst>
                                    <p:set>
                                      <p:cBhvr>
                                        <p:cTn id="42" dur="1" fill="hold">
                                          <p:stCondLst>
                                            <p:cond delay="0"/>
                                          </p:stCondLst>
                                        </p:cTn>
                                        <p:tgtEl>
                                          <p:spTgt spid="52"/>
                                        </p:tgtEl>
                                        <p:attrNameLst>
                                          <p:attrName>style.visibility</p:attrName>
                                        </p:attrNameLst>
                                      </p:cBhvr>
                                      <p:to>
                                        <p:strVal val="visible"/>
                                      </p:to>
                                    </p:set>
                                    <p:animEffect transition="in" filter="wipe(up)">
                                      <p:cBhvr>
                                        <p:cTn id="43" dur="500"/>
                                        <p:tgtEl>
                                          <p:spTgt spid="52"/>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wipe(up)">
                                      <p:cBhvr>
                                        <p:cTn id="4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41" grpId="0" animBg="1"/>
      <p:bldP spid="42" grpId="0" animBg="1"/>
      <p:bldP spid="43" grpId="0" animBg="1"/>
      <p:bldP spid="4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6629400" y="170621"/>
            <a:ext cx="2667000" cy="3581400"/>
          </a:xfrm>
        </p:spPr>
        <p:txBody>
          <a:bodyPr>
            <a:noAutofit/>
          </a:bodyPr>
          <a:lstStyle/>
          <a:p>
            <a:pPr algn="ctr"/>
            <a:r>
              <a:rPr lang="en-IN" sz="2600" dirty="0"/>
              <a:t>Detailed Shareholders’ Equity Presentation</a:t>
            </a:r>
            <a:endParaRPr lang="en-IN" sz="2600" dirty="0">
              <a:ea typeface="Adobe Fan Heiti Std B"/>
              <a:cs typeface="Adobe Fan Heiti Std B"/>
            </a:endParaRPr>
          </a:p>
        </p:txBody>
      </p:sp>
      <p:graphicFrame>
        <p:nvGraphicFramePr>
          <p:cNvPr id="7" name="Table 6"/>
          <p:cNvGraphicFramePr>
            <a:graphicFrameLocks noGrp="1"/>
          </p:cNvGraphicFramePr>
          <p:nvPr>
            <p:extLst>
              <p:ext uri="{D42A27DB-BD31-4B8C-83A1-F6EECF244321}">
                <p14:modId xmlns:p14="http://schemas.microsoft.com/office/powerpoint/2010/main" val="1847905159"/>
              </p:ext>
            </p:extLst>
          </p:nvPr>
        </p:nvGraphicFramePr>
        <p:xfrm>
          <a:off x="609600" y="22107"/>
          <a:ext cx="6228079" cy="6636927"/>
        </p:xfrm>
        <a:graphic>
          <a:graphicData uri="http://schemas.openxmlformats.org/drawingml/2006/table">
            <a:tbl>
              <a:tblPr firstRow="1" bandRow="1">
                <a:tableStyleId>{5C22544A-7EE6-4342-B048-85BDC9FD1C3A}</a:tableStyleId>
              </a:tblPr>
              <a:tblGrid>
                <a:gridCol w="4445301">
                  <a:extLst>
                    <a:ext uri="{9D8B030D-6E8A-4147-A177-3AD203B41FA5}">
                      <a16:colId xmlns:a16="http://schemas.microsoft.com/office/drawing/2014/main" val="20000"/>
                    </a:ext>
                  </a:extLst>
                </a:gridCol>
                <a:gridCol w="884047">
                  <a:extLst>
                    <a:ext uri="{9D8B030D-6E8A-4147-A177-3AD203B41FA5}">
                      <a16:colId xmlns:a16="http://schemas.microsoft.com/office/drawing/2014/main" val="20001"/>
                    </a:ext>
                  </a:extLst>
                </a:gridCol>
                <a:gridCol w="898731">
                  <a:extLst>
                    <a:ext uri="{9D8B030D-6E8A-4147-A177-3AD203B41FA5}">
                      <a16:colId xmlns:a16="http://schemas.microsoft.com/office/drawing/2014/main" val="20002"/>
                    </a:ext>
                  </a:extLst>
                </a:gridCol>
              </a:tblGrid>
              <a:tr h="979714">
                <a:tc gridSpan="3">
                  <a:txBody>
                    <a:bodyPr/>
                    <a:lstStyle/>
                    <a:p>
                      <a:pPr algn="ctr"/>
                      <a:r>
                        <a:rPr lang="en-US" sz="1100" b="1" dirty="0">
                          <a:solidFill>
                            <a:sysClr val="windowText" lastClr="000000"/>
                          </a:solidFill>
                        </a:rPr>
                        <a:t>EXPOSITION CORPORATION</a:t>
                      </a:r>
                      <a:br>
                        <a:rPr lang="en-US" sz="1100" dirty="0">
                          <a:solidFill>
                            <a:sysClr val="windowText" lastClr="000000"/>
                          </a:solidFill>
                        </a:rPr>
                      </a:br>
                      <a:r>
                        <a:rPr lang="en-US" sz="1100" b="1" dirty="0">
                          <a:solidFill>
                            <a:sysClr val="windowText" lastClr="000000"/>
                          </a:solidFill>
                        </a:rPr>
                        <a:t>Balance Sheet</a:t>
                      </a:r>
                      <a:br>
                        <a:rPr lang="en-US" sz="1100" dirty="0">
                          <a:solidFill>
                            <a:sysClr val="windowText" lastClr="000000"/>
                          </a:solidFill>
                        </a:rPr>
                      </a:br>
                      <a:r>
                        <a:rPr lang="en-US" sz="1100" b="1" dirty="0">
                          <a:solidFill>
                            <a:sysClr val="windowText" lastClr="000000"/>
                          </a:solidFill>
                        </a:rPr>
                        <a:t>December 31, 2021</a:t>
                      </a:r>
                      <a:br>
                        <a:rPr lang="en-US" sz="1100" dirty="0">
                          <a:solidFill>
                            <a:sysClr val="windowText" lastClr="000000"/>
                          </a:solidFill>
                        </a:rPr>
                      </a:br>
                      <a:r>
                        <a:rPr lang="en-US" sz="1100" b="0" dirty="0">
                          <a:solidFill>
                            <a:sysClr val="windowText" lastClr="000000"/>
                          </a:solidFill>
                        </a:rPr>
                        <a:t>($ in millions)</a:t>
                      </a:r>
                    </a:p>
                    <a:p>
                      <a:pPr algn="ctr"/>
                      <a:r>
                        <a:rPr lang="en-US" sz="1100" b="1" dirty="0">
                          <a:solidFill>
                            <a:sysClr val="windowText" lastClr="000000"/>
                          </a:solidFill>
                        </a:rPr>
                        <a:t>Shareholders’</a:t>
                      </a:r>
                      <a:r>
                        <a:rPr lang="en-US" sz="1100" b="1" baseline="0" dirty="0">
                          <a:solidFill>
                            <a:sysClr val="windowText" lastClr="000000"/>
                          </a:solidFill>
                        </a:rPr>
                        <a:t> Equity</a:t>
                      </a:r>
                      <a:endParaRPr lang="en-US" sz="1100" b="1" dirty="0">
                        <a:solidFill>
                          <a:sysClr val="windowText" lastClr="000000"/>
                        </a:solidFill>
                      </a:endParaRPr>
                    </a:p>
                  </a:txBody>
                  <a:tcPr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FFFAB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54452">
                <a:tc>
                  <a:txBody>
                    <a:bodyPr/>
                    <a:lstStyle/>
                    <a:p>
                      <a:pPr algn="l"/>
                      <a:r>
                        <a:rPr lang="en-US" sz="1100" b="1" dirty="0">
                          <a:solidFill>
                            <a:sysClr val="windowText" lastClr="000000"/>
                          </a:solidFill>
                        </a:rPr>
                        <a:t>Paid-in capital</a:t>
                      </a:r>
                      <a:endParaRPr lang="en-US" sz="1100" dirty="0">
                        <a:solidFill>
                          <a:sysClr val="windowText" lastClr="000000"/>
                        </a:solidFill>
                      </a:endParaRPr>
                    </a:p>
                  </a:txBody>
                  <a:tcPr>
                    <a:lnL w="12700" cap="flat" cmpd="sng" algn="ctr">
                      <a:solidFill>
                        <a:srgbClr val="F79646"/>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rgbClr val="FFFAB0"/>
                    </a:solidFill>
                  </a:tcPr>
                </a:tc>
                <a:tc>
                  <a:txBody>
                    <a:bodyPr/>
                    <a:lstStyle/>
                    <a:p>
                      <a:pPr algn="ctr"/>
                      <a:r>
                        <a:rPr lang="sk-SK" sz="1100" dirty="0">
                          <a:solidFill>
                            <a:sysClr val="windowText" lastClr="000000"/>
                          </a:solidFill>
                        </a:rPr>
                        <a:t>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AB0"/>
                    </a:solidFill>
                  </a:tcPr>
                </a:tc>
                <a:tc>
                  <a:txBody>
                    <a:bodyPr/>
                    <a:lstStyle/>
                    <a:p>
                      <a:pPr algn="ctr"/>
                      <a:r>
                        <a:rPr lang="sk-SK" sz="1100" dirty="0">
                          <a:solidFill>
                            <a:sysClr val="windowText" lastClr="000000"/>
                          </a:solidFill>
                        </a:rPr>
                        <a:t> </a:t>
                      </a:r>
                    </a:p>
                  </a:txBody>
                  <a:tcPr>
                    <a:lnL w="12700" cmpd="sng">
                      <a:noFill/>
                    </a:lnL>
                    <a:lnR w="12700" cap="flat" cmpd="sng" algn="ctr">
                      <a:solidFill>
                        <a:srgbClr val="F79646"/>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1"/>
                  </a:ext>
                </a:extLst>
              </a:tr>
              <a:tr h="4190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ysClr val="windowText" lastClr="000000"/>
                          </a:solidFill>
                        </a:rPr>
                        <a:t>    Capital</a:t>
                      </a:r>
                      <a:r>
                        <a:rPr lang="en-US" sz="1100" baseline="0" dirty="0">
                          <a:solidFill>
                            <a:sysClr val="windowText" lastClr="000000"/>
                          </a:solidFill>
                        </a:rPr>
                        <a:t> stock (par)</a:t>
                      </a:r>
                      <a:r>
                        <a:rPr lang="en-US" sz="1100" dirty="0">
                          <a:solidFill>
                            <a:sysClr val="windowText" lastClr="000000"/>
                          </a:solidFill>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solidFill>
                            <a:sysClr val="windowText" lastClr="000000"/>
                          </a:solidFill>
                        </a:rPr>
                        <a:t>       Preferred</a:t>
                      </a:r>
                      <a:r>
                        <a:rPr lang="en-US" sz="1100" baseline="0" dirty="0">
                          <a:solidFill>
                            <a:sysClr val="windowText" lastClr="000000"/>
                          </a:solidFill>
                        </a:rPr>
                        <a:t> stock, 10%, $10 par, cumulative, nonparticipating</a:t>
                      </a:r>
                      <a:endParaRPr lang="en-US" sz="1100" dirty="0">
                        <a:solidFill>
                          <a:sysClr val="windowText" lastClr="000000"/>
                        </a:solidFill>
                      </a:endParaRPr>
                    </a:p>
                  </a:txBody>
                  <a:tcPr>
                    <a:lnL w="12700" cap="flat" cmpd="sng" algn="ctr">
                      <a:solidFill>
                        <a:srgbClr val="F79646"/>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rgbClr val="FFFAB0"/>
                    </a:solidFill>
                  </a:tcPr>
                </a:tc>
                <a:tc>
                  <a:txBody>
                    <a:bodyPr/>
                    <a:lstStyle/>
                    <a:p>
                      <a:pPr algn="r"/>
                      <a:endParaRPr lang="en-US" sz="1100" dirty="0">
                        <a:solidFill>
                          <a:sysClr val="windowText" lastClr="000000"/>
                        </a:solidFill>
                      </a:endParaRPr>
                    </a:p>
                    <a:p>
                      <a:pPr algn="r"/>
                      <a:r>
                        <a:rPr lang="en-US" sz="1100" dirty="0">
                          <a:solidFill>
                            <a:sysClr val="windowText" lastClr="000000"/>
                          </a:solidFill>
                        </a:rPr>
                        <a:t>$100</a:t>
                      </a:r>
                      <a:endParaRPr lang="sk-SK" sz="1100" dirty="0">
                        <a:solidFill>
                          <a:sysClr val="windowText" lastClr="00000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AB0"/>
                    </a:solidFill>
                  </a:tcPr>
                </a:tc>
                <a:tc>
                  <a:txBody>
                    <a:bodyPr/>
                    <a:lstStyle/>
                    <a:p>
                      <a:pPr algn="r"/>
                      <a:endParaRPr lang="sk-SK" sz="1100" dirty="0">
                        <a:solidFill>
                          <a:sysClr val="windowText" lastClr="000000"/>
                        </a:solidFill>
                      </a:endParaRPr>
                    </a:p>
                  </a:txBody>
                  <a:tcPr>
                    <a:lnL w="12700" cmpd="sng">
                      <a:noFill/>
                    </a:lnL>
                    <a:lnR w="12700" cap="flat" cmpd="sng" algn="ctr">
                      <a:solidFill>
                        <a:srgbClr val="F79646"/>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3"/>
                  </a:ext>
                </a:extLst>
              </a:tr>
              <a:tr h="267195">
                <a:tc>
                  <a:txBody>
                    <a:bodyPr/>
                    <a:lstStyle/>
                    <a:p>
                      <a:pPr algn="l"/>
                      <a:r>
                        <a:rPr lang="en-US" sz="1100" dirty="0">
                          <a:solidFill>
                            <a:sysClr val="windowText" lastClr="000000"/>
                          </a:solidFill>
                        </a:rPr>
                        <a:t>       Common stock, $1</a:t>
                      </a:r>
                      <a:r>
                        <a:rPr lang="en-US" sz="1100" baseline="0" dirty="0">
                          <a:solidFill>
                            <a:sysClr val="windowText" lastClr="000000"/>
                          </a:solidFill>
                        </a:rPr>
                        <a:t> par</a:t>
                      </a:r>
                      <a:endParaRPr lang="en-US" sz="1100" dirty="0">
                        <a:solidFill>
                          <a:sysClr val="windowText" lastClr="000000"/>
                        </a:solidFill>
                      </a:endParaRPr>
                    </a:p>
                  </a:txBody>
                  <a:tcPr>
                    <a:lnL w="12700" cap="flat" cmpd="sng" algn="ctr">
                      <a:solidFill>
                        <a:srgbClr val="F79646"/>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sz="1100" dirty="0">
                          <a:solidFill>
                            <a:sysClr val="windowText" lastClr="000000"/>
                          </a:solidFill>
                        </a:rPr>
                        <a:t>55</a:t>
                      </a:r>
                      <a:endParaRPr lang="sk-SK" sz="1100" dirty="0">
                        <a:solidFill>
                          <a:sysClr val="windowText" lastClr="00000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AB0"/>
                    </a:solidFill>
                  </a:tcPr>
                </a:tc>
                <a:tc>
                  <a:txBody>
                    <a:bodyPr/>
                    <a:lstStyle/>
                    <a:p>
                      <a:pPr algn="r"/>
                      <a:endParaRPr lang="sk-SK" sz="1100" dirty="0">
                        <a:solidFill>
                          <a:sysClr val="windowText" lastClr="000000"/>
                        </a:solidFill>
                      </a:endParaRPr>
                    </a:p>
                  </a:txBody>
                  <a:tcPr>
                    <a:lnL w="12700" cmpd="sng">
                      <a:noFill/>
                    </a:lnL>
                    <a:lnR w="12700" cap="flat" cmpd="sng" algn="ctr">
                      <a:solidFill>
                        <a:srgbClr val="F79646"/>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4"/>
                  </a:ext>
                </a:extLst>
              </a:tr>
              <a:tr h="254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solidFill>
                            <a:sysClr val="windowText" lastClr="000000"/>
                          </a:solidFill>
                        </a:rPr>
                        <a:t>       Common</a:t>
                      </a:r>
                      <a:r>
                        <a:rPr lang="en-US" sz="1100" baseline="0" dirty="0">
                          <a:solidFill>
                            <a:sysClr val="windowText" lastClr="000000"/>
                          </a:solidFill>
                        </a:rPr>
                        <a:t> stock, dividends distributable</a:t>
                      </a:r>
                      <a:endParaRPr lang="en-US" sz="1100" dirty="0">
                        <a:solidFill>
                          <a:sysClr val="windowText" lastClr="000000"/>
                        </a:solidFill>
                      </a:endParaRP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solidFill>
                            <a:sysClr val="windowText" lastClr="000000"/>
                          </a:solidFill>
                        </a:rPr>
                        <a:t>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endParaRPr lang="en-US" sz="1100" u="dbl" baseline="0" dirty="0">
                        <a:solidFill>
                          <a:sysClr val="windowText" lastClr="000000"/>
                        </a:solidFill>
                      </a:endParaRP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2"/>
                  </a:ext>
                </a:extLst>
              </a:tr>
              <a:tr h="254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solidFill>
                            <a:sysClr val="windowText" lastClr="000000"/>
                          </a:solidFill>
                        </a:rPr>
                        <a:t>    </a:t>
                      </a:r>
                      <a:r>
                        <a:rPr lang="en-US" sz="1100" b="0" dirty="0">
                          <a:solidFill>
                            <a:sysClr val="windowText" lastClr="000000"/>
                          </a:solidFill>
                        </a:rPr>
                        <a:t>Additional</a:t>
                      </a:r>
                      <a:r>
                        <a:rPr lang="en-US" sz="1100" b="0" baseline="0" dirty="0">
                          <a:solidFill>
                            <a:sysClr val="windowText" lastClr="000000"/>
                          </a:solidFill>
                        </a:rPr>
                        <a:t> paid-in capital:</a:t>
                      </a:r>
                      <a:endParaRPr lang="en-US" sz="1100" b="0" dirty="0">
                        <a:solidFill>
                          <a:sysClr val="windowText" lastClr="000000"/>
                        </a:solidFill>
                      </a:endParaRP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endParaRPr lang="en-US" sz="1100" dirty="0">
                        <a:solidFill>
                          <a:sysClr val="windowText" lastClr="00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100" u="dbl" baseline="0" dirty="0">
                        <a:solidFill>
                          <a:sysClr val="windowText" lastClr="000000"/>
                        </a:solidFill>
                      </a:endParaRP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5"/>
                  </a:ext>
                </a:extLst>
              </a:tr>
              <a:tr h="254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solidFill>
                            <a:sysClr val="windowText" lastClr="000000"/>
                          </a:solidFill>
                        </a:rPr>
                        <a:t>        Paid-in capital—excess of par, preferred</a:t>
                      </a: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sz="1100" dirty="0">
                          <a:solidFill>
                            <a:sysClr val="windowText" lastClr="000000"/>
                          </a:solidFill>
                        </a:rPr>
                        <a:t>50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100" u="dbl" baseline="0" dirty="0">
                        <a:solidFill>
                          <a:sysClr val="windowText" lastClr="000000"/>
                        </a:solidFill>
                      </a:endParaRP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6"/>
                  </a:ext>
                </a:extLst>
              </a:tr>
              <a:tr h="254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solidFill>
                            <a:sysClr val="windowText" lastClr="000000"/>
                          </a:solidFill>
                        </a:rPr>
                        <a:t>        Paid-in capital—excess of par, common</a:t>
                      </a: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sz="1100" dirty="0">
                          <a:solidFill>
                            <a:sysClr val="windowText" lastClr="000000"/>
                          </a:solidFill>
                        </a:rPr>
                        <a:t>260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100" u="dbl" baseline="0" dirty="0">
                        <a:solidFill>
                          <a:sysClr val="windowText" lastClr="000000"/>
                        </a:solidFill>
                      </a:endParaRP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7"/>
                  </a:ext>
                </a:extLst>
              </a:tr>
              <a:tr h="254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solidFill>
                            <a:sysClr val="windowText" lastClr="000000"/>
                          </a:solidFill>
                        </a:rPr>
                        <a:t>        Paid-in capital—share purchase</a:t>
                      </a: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sz="1100" dirty="0">
                          <a:solidFill>
                            <a:sysClr val="windowText" lastClr="000000"/>
                          </a:solidFill>
                        </a:rPr>
                        <a:t>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100" u="dbl" baseline="0" dirty="0">
                        <a:solidFill>
                          <a:sysClr val="windowText" lastClr="000000"/>
                        </a:solidFill>
                      </a:endParaRP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8"/>
                  </a:ext>
                </a:extLst>
              </a:tr>
              <a:tr h="254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solidFill>
                            <a:sysClr val="windowText" lastClr="000000"/>
                          </a:solidFill>
                        </a:rPr>
                        <a:t>        Paid-in</a:t>
                      </a:r>
                      <a:r>
                        <a:rPr lang="en-US" sz="1100" baseline="0" dirty="0">
                          <a:solidFill>
                            <a:sysClr val="windowText" lastClr="000000"/>
                          </a:solidFill>
                        </a:rPr>
                        <a:t> capital—conversion of bonds</a:t>
                      </a:r>
                      <a:endParaRPr lang="en-US" sz="1100" dirty="0">
                        <a:solidFill>
                          <a:sysClr val="windowText" lastClr="000000"/>
                        </a:solidFill>
                      </a:endParaRP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sz="1100" dirty="0">
                          <a:solidFill>
                            <a:sysClr val="windowText" lastClr="000000"/>
                          </a:solidFill>
                        </a:rPr>
                        <a:t>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100" u="dbl" baseline="0" dirty="0">
                        <a:solidFill>
                          <a:sysClr val="windowText" lastClr="000000"/>
                        </a:solidFill>
                      </a:endParaRP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9"/>
                  </a:ext>
                </a:extLst>
              </a:tr>
              <a:tr h="254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solidFill>
                            <a:sysClr val="windowText" lastClr="000000"/>
                          </a:solidFill>
                        </a:rPr>
                        <a:t>        Paid-in capital—stock</a:t>
                      </a:r>
                      <a:r>
                        <a:rPr lang="en-US" sz="1100" baseline="0" dirty="0">
                          <a:solidFill>
                            <a:sysClr val="windowText" lastClr="000000"/>
                          </a:solidFill>
                        </a:rPr>
                        <a:t> options</a:t>
                      </a:r>
                      <a:endParaRPr lang="en-US" sz="1100" dirty="0">
                        <a:solidFill>
                          <a:sysClr val="windowText" lastClr="000000"/>
                        </a:solidFill>
                      </a:endParaRP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sz="1100" dirty="0">
                          <a:solidFill>
                            <a:sysClr val="windowText" lastClr="000000"/>
                          </a:solidFill>
                        </a:rPr>
                        <a:t>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100" u="dbl" baseline="0" dirty="0">
                        <a:solidFill>
                          <a:sysClr val="windowText" lastClr="000000"/>
                        </a:solidFill>
                      </a:endParaRP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10"/>
                  </a:ext>
                </a:extLst>
              </a:tr>
              <a:tr h="267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solidFill>
                            <a:sysClr val="windowText" lastClr="000000"/>
                          </a:solidFill>
                        </a:rPr>
                        <a:t>        Paid</a:t>
                      </a:r>
                      <a:r>
                        <a:rPr lang="en-US" sz="1100" baseline="0" dirty="0">
                          <a:solidFill>
                            <a:sysClr val="windowText" lastClr="000000"/>
                          </a:solidFill>
                        </a:rPr>
                        <a:t>-in capital—restricted stock</a:t>
                      </a:r>
                      <a:endParaRPr lang="en-US" sz="1100" dirty="0">
                        <a:solidFill>
                          <a:sysClr val="windowText" lastClr="000000"/>
                        </a:solidFill>
                      </a:endParaRP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sz="1100" dirty="0">
                          <a:solidFill>
                            <a:sysClr val="windowText" lastClr="000000"/>
                          </a:solidFill>
                        </a:rPr>
                        <a:t>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100" u="dbl" baseline="0" dirty="0">
                        <a:solidFill>
                          <a:sysClr val="windowText" lastClr="000000"/>
                        </a:solidFill>
                      </a:endParaRP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11"/>
                  </a:ext>
                </a:extLst>
              </a:tr>
              <a:tr h="254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solidFill>
                            <a:sysClr val="windowText" lastClr="000000"/>
                          </a:solidFill>
                        </a:rPr>
                        <a:t>        Paid-in</a:t>
                      </a:r>
                      <a:r>
                        <a:rPr lang="en-US" sz="1100" baseline="0" dirty="0">
                          <a:solidFill>
                            <a:sysClr val="windowText" lastClr="000000"/>
                          </a:solidFill>
                        </a:rPr>
                        <a:t> capital—lapse of stock options</a:t>
                      </a:r>
                      <a:endParaRPr lang="en-US" sz="1100" dirty="0">
                        <a:solidFill>
                          <a:sysClr val="windowText" lastClr="000000"/>
                        </a:solidFill>
                      </a:endParaRP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sz="1100" u="none" dirty="0">
                          <a:solidFill>
                            <a:sysClr val="windowText" lastClr="000000"/>
                          </a:solidFill>
                        </a:rPr>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100" u="dbl" baseline="0" dirty="0">
                        <a:solidFill>
                          <a:sysClr val="windowText" lastClr="000000"/>
                        </a:solidFill>
                      </a:endParaRP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12"/>
                  </a:ext>
                </a:extLst>
              </a:tr>
              <a:tr h="254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solidFill>
                            <a:sysClr val="windowText" lastClr="000000"/>
                          </a:solidFill>
                        </a:rPr>
                        <a:t>Total paid-in capital</a:t>
                      </a: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endParaRPr lang="en-US" sz="1100" dirty="0">
                        <a:solidFill>
                          <a:sysClr val="windowText" lastClr="00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u="none" baseline="0" dirty="0">
                          <a:solidFill>
                            <a:sysClr val="windowText" lastClr="000000"/>
                          </a:solidFill>
                        </a:rPr>
                        <a:t>$500</a:t>
                      </a: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13"/>
                  </a:ext>
                </a:extLst>
              </a:tr>
              <a:tr h="254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solidFill>
                            <a:sysClr val="windowText" lastClr="000000"/>
                          </a:solidFill>
                        </a:rPr>
                        <a:t>Retained earnings</a:t>
                      </a: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endParaRPr lang="en-US" sz="1100" dirty="0">
                        <a:solidFill>
                          <a:sysClr val="windowText" lastClr="00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u="none" baseline="0" dirty="0">
                          <a:solidFill>
                            <a:sysClr val="windowText" lastClr="000000"/>
                          </a:solidFill>
                        </a:rPr>
                        <a:t>1,670</a:t>
                      </a: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14"/>
                  </a:ext>
                </a:extLst>
              </a:tr>
              <a:tr h="254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solidFill>
                            <a:sysClr val="windowText" lastClr="000000"/>
                          </a:solidFill>
                        </a:rPr>
                        <a:t>Accumulated other comprehensive income:</a:t>
                      </a: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endParaRPr lang="en-US" sz="1100" dirty="0">
                        <a:solidFill>
                          <a:sysClr val="windowText" lastClr="00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100" u="dbl" baseline="0" dirty="0">
                        <a:solidFill>
                          <a:sysClr val="windowText" lastClr="000000"/>
                        </a:solidFill>
                      </a:endParaRP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15"/>
                  </a:ext>
                </a:extLst>
              </a:tr>
              <a:tr h="2544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ysClr val="windowText" lastClr="000000"/>
                          </a:solidFill>
                        </a:rPr>
                        <a:t>        </a:t>
                      </a:r>
                      <a:r>
                        <a:rPr lang="en-US" sz="1100" kern="1200" dirty="0">
                          <a:solidFill>
                            <a:sysClr val="windowText" lastClr="000000"/>
                          </a:solidFill>
                          <a:latin typeface="+mn-lt"/>
                          <a:ea typeface="+mn-ea"/>
                          <a:cs typeface="+mn-cs"/>
                        </a:rPr>
                        <a:t>Gain (loss) on AFS investments (unrealized) </a:t>
                      </a:r>
                      <a:endParaRPr lang="en-US" sz="1100" dirty="0">
                        <a:solidFill>
                          <a:sysClr val="windowText" lastClr="000000"/>
                        </a:solidFill>
                      </a:endParaRP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sz="1100" dirty="0">
                          <a:solidFill>
                            <a:sysClr val="windowText" lastClr="000000"/>
                          </a:solidFill>
                        </a:rPr>
                        <a:t>(85)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100" u="dbl" baseline="0" dirty="0">
                        <a:solidFill>
                          <a:sysClr val="windowText" lastClr="000000"/>
                        </a:solidFill>
                      </a:endParaRP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16"/>
                  </a:ext>
                </a:extLst>
              </a:tr>
              <a:tr h="254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solidFill>
                            <a:sysClr val="windowText" lastClr="000000"/>
                          </a:solidFill>
                        </a:rPr>
                        <a:t>        Net unrecognized</a:t>
                      </a:r>
                      <a:r>
                        <a:rPr lang="en-US" sz="1100" baseline="0" dirty="0">
                          <a:solidFill>
                            <a:sysClr val="windowText" lastClr="000000"/>
                          </a:solidFill>
                        </a:rPr>
                        <a:t> gain (loss) on pensions</a:t>
                      </a:r>
                      <a:endParaRPr lang="en-US" sz="1100" dirty="0">
                        <a:solidFill>
                          <a:sysClr val="windowText" lastClr="000000"/>
                        </a:solidFill>
                      </a:endParaRP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sz="1100" dirty="0">
                          <a:solidFill>
                            <a:sysClr val="windowText" lastClr="000000"/>
                          </a:solidFill>
                        </a:rPr>
                        <a:t>(75)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100" u="dbl" baseline="0" dirty="0">
                        <a:solidFill>
                          <a:sysClr val="windowText" lastClr="000000"/>
                        </a:solidFill>
                      </a:endParaRP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17"/>
                  </a:ext>
                </a:extLst>
              </a:tr>
              <a:tr h="254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solidFill>
                            <a:sysClr val="windowText" lastClr="000000"/>
                          </a:solidFill>
                        </a:rPr>
                        <a:t>        Deferred gain (loss) on derivatives</a:t>
                      </a: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sz="1100" dirty="0">
                          <a:solidFill>
                            <a:sysClr val="windowText" lastClr="000000"/>
                          </a:solidFill>
                        </a:rPr>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100" u="dbl" baseline="0" dirty="0">
                        <a:solidFill>
                          <a:sysClr val="windowText" lastClr="000000"/>
                        </a:solidFill>
                      </a:endParaRP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18"/>
                  </a:ext>
                </a:extLst>
              </a:tr>
              <a:tr h="254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solidFill>
                            <a:sysClr val="windowText" lastClr="000000"/>
                          </a:solidFill>
                        </a:rPr>
                        <a:t>        Adjustments from foreign currency</a:t>
                      </a:r>
                      <a:r>
                        <a:rPr lang="en-US" sz="1100" baseline="0" dirty="0">
                          <a:solidFill>
                            <a:sysClr val="windowText" lastClr="000000"/>
                          </a:solidFill>
                        </a:rPr>
                        <a:t> translation</a:t>
                      </a:r>
                      <a:endParaRPr lang="en-US" sz="1100" dirty="0">
                        <a:solidFill>
                          <a:sysClr val="windowText" lastClr="000000"/>
                        </a:solidFill>
                      </a:endParaRP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sz="1100" dirty="0">
                          <a:solidFill>
                            <a:sysClr val="windowText" lastClr="000000"/>
                          </a:solidFill>
                        </a:rPr>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u="none" baseline="0" dirty="0">
                          <a:solidFill>
                            <a:sysClr val="windowText" lastClr="000000"/>
                          </a:solidFill>
                        </a:rPr>
                        <a:t>(164)</a:t>
                      </a: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19"/>
                  </a:ext>
                </a:extLst>
              </a:tr>
              <a:tr h="254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solidFill>
                            <a:sysClr val="windowText" lastClr="000000"/>
                          </a:solidFill>
                        </a:rPr>
                        <a:t>Treasury</a:t>
                      </a:r>
                      <a:r>
                        <a:rPr lang="en-US" sz="1100" b="1" baseline="0" dirty="0">
                          <a:solidFill>
                            <a:sysClr val="windowText" lastClr="000000"/>
                          </a:solidFill>
                        </a:rPr>
                        <a:t> stock (at cost)</a:t>
                      </a:r>
                      <a:endParaRPr lang="en-US" sz="1100" b="1" dirty="0">
                        <a:solidFill>
                          <a:sysClr val="windowText" lastClr="000000"/>
                        </a:solidFill>
                      </a:endParaRP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endParaRPr lang="en-US" sz="1100" dirty="0">
                        <a:solidFill>
                          <a:sysClr val="windowText" lastClr="00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u="none" baseline="0" dirty="0">
                          <a:solidFill>
                            <a:sysClr val="windowText" lastClr="000000"/>
                          </a:solidFill>
                        </a:rPr>
                        <a:t>(6)</a:t>
                      </a: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20"/>
                  </a:ext>
                </a:extLst>
              </a:tr>
              <a:tr h="2917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solidFill>
                            <a:sysClr val="windowText" lastClr="000000"/>
                          </a:solidFill>
                        </a:rPr>
                        <a:t>Total shareholders’ equity</a:t>
                      </a:r>
                    </a:p>
                  </a:txBody>
                  <a:tcPr>
                    <a:lnL w="12700" cap="flat" cmpd="sng" algn="ctr">
                      <a:solidFill>
                        <a:srgbClr val="F79646"/>
                      </a:solidFill>
                      <a:prstDash val="solid"/>
                      <a:round/>
                      <a:headEnd type="none" w="med" len="med"/>
                      <a:tailEnd type="none" w="med" len="med"/>
                    </a:lnL>
                    <a:lnR w="12700" cmpd="sng">
                      <a:noFill/>
                    </a:lnR>
                    <a:lnT w="12700" cmpd="sng">
                      <a:noFill/>
                    </a:lnT>
                    <a:lnB w="12700" cap="flat" cmpd="sng" algn="ctr">
                      <a:solidFill>
                        <a:srgbClr val="F79646"/>
                      </a:solidFill>
                      <a:prstDash val="solid"/>
                      <a:round/>
                      <a:headEnd type="none" w="med" len="med"/>
                      <a:tailEnd type="none" w="med" len="med"/>
                    </a:lnB>
                    <a:lnTlToBr w="12700" cmpd="sng">
                      <a:noFill/>
                      <a:prstDash val="solid"/>
                    </a:lnTlToBr>
                    <a:lnBlToTr w="12700" cmpd="sng">
                      <a:noFill/>
                      <a:prstDash val="solid"/>
                    </a:lnBlToTr>
                    <a:solidFill>
                      <a:srgbClr val="FFFAB0"/>
                    </a:solidFill>
                  </a:tcPr>
                </a:tc>
                <a:tc>
                  <a:txBody>
                    <a:bodyPr/>
                    <a:lstStyle/>
                    <a:p>
                      <a:pPr algn="r"/>
                      <a:endParaRPr lang="en-US" sz="1100" dirty="0">
                        <a:solidFill>
                          <a:sysClr val="windowText" lastClr="000000"/>
                        </a:solidFill>
                      </a:endParaRPr>
                    </a:p>
                  </a:txBody>
                  <a:tcPr>
                    <a:lnL w="12700" cmpd="sng">
                      <a:noFill/>
                    </a:lnL>
                    <a:lnR w="12700" cmpd="sng">
                      <a:noFill/>
                    </a:lnR>
                    <a:lnT w="12700" cmpd="sng">
                      <a:noFill/>
                    </a:lnT>
                    <a:lnB w="12700" cap="flat" cmpd="sng" algn="ctr">
                      <a:solidFill>
                        <a:srgbClr val="F79646"/>
                      </a:solidFill>
                      <a:prstDash val="solid"/>
                      <a:round/>
                      <a:headEnd type="none" w="med" len="med"/>
                      <a:tailEnd type="none" w="med" len="med"/>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u="none" baseline="0" dirty="0">
                          <a:solidFill>
                            <a:sysClr val="windowText" lastClr="000000"/>
                          </a:solidFill>
                        </a:rPr>
                        <a:t>$2,000</a:t>
                      </a:r>
                    </a:p>
                  </a:txBody>
                  <a:tcPr>
                    <a:lnL w="12700" cmpd="sng">
                      <a:noFill/>
                    </a:lnL>
                    <a:lnR w="12700" cap="flat" cmpd="sng" algn="ctr">
                      <a:solidFill>
                        <a:srgbClr val="F79646"/>
                      </a:solidFill>
                      <a:prstDash val="solid"/>
                      <a:round/>
                      <a:headEnd type="none" w="med" len="med"/>
                      <a:tailEnd type="none" w="med" len="med"/>
                    </a:lnR>
                    <a:lnT w="12700" cmpd="sng">
                      <a:noFill/>
                    </a:lnT>
                    <a:lnB w="12700" cap="flat" cmpd="sng" algn="ctr">
                      <a:solidFill>
                        <a:srgbClr val="F79646"/>
                      </a:solidFill>
                      <a:prstDash val="solid"/>
                      <a:round/>
                      <a:headEnd type="none" w="med" len="med"/>
                      <a:tailEnd type="none" w="med" len="med"/>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21"/>
                  </a:ext>
                </a:extLst>
              </a:tr>
            </a:tbl>
          </a:graphicData>
        </a:graphic>
      </p:graphicFrame>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LO18-1</a:t>
            </a:r>
            <a:endParaRPr lang="en-US" sz="1500" dirty="0">
              <a:solidFill>
                <a:srgbClr val="0072A2"/>
              </a:solidFill>
              <a:latin typeface="+mj-lt"/>
              <a:ea typeface="Adobe Fan Heiti Std B" pitchFamily="34" charset="-128"/>
              <a:cs typeface="+mj-cs"/>
            </a:endParaRPr>
          </a:p>
        </p:txBody>
      </p:sp>
      <p:cxnSp>
        <p:nvCxnSpPr>
          <p:cNvPr id="8" name="Straight Connector 7"/>
          <p:cNvCxnSpPr/>
          <p:nvPr/>
        </p:nvCxnSpPr>
        <p:spPr>
          <a:xfrm>
            <a:off x="5257800" y="4267200"/>
            <a:ext cx="68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57800" y="6071616"/>
            <a:ext cx="68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140087" y="6572738"/>
            <a:ext cx="68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151879" y="6324600"/>
            <a:ext cx="674008" cy="0"/>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140087" y="6620256"/>
            <a:ext cx="685800" cy="0"/>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858000" y="3578576"/>
            <a:ext cx="2209799" cy="1200329"/>
          </a:xfrm>
          <a:prstGeom prst="rect">
            <a:avLst/>
          </a:prstGeom>
          <a:noFill/>
        </p:spPr>
        <p:txBody>
          <a:bodyPr wrap="square" rtlCol="0">
            <a:spAutoFit/>
          </a:bodyPr>
          <a:lstStyle/>
          <a:p>
            <a:pPr algn="ctr"/>
            <a:r>
              <a:rPr lang="en-US" b="1" dirty="0">
                <a:solidFill>
                  <a:sysClr val="windowText" lastClr="000000"/>
                </a:solidFill>
              </a:rPr>
              <a:t>Assets</a:t>
            </a:r>
          </a:p>
          <a:p>
            <a:pPr algn="ctr"/>
            <a:r>
              <a:rPr lang="en-US" dirty="0">
                <a:solidFill>
                  <a:sysClr val="windowText" lastClr="000000"/>
                </a:solidFill>
              </a:rPr>
              <a:t>$3,000</a:t>
            </a:r>
          </a:p>
          <a:p>
            <a:pPr algn="ctr"/>
            <a:r>
              <a:rPr lang="en-US" b="1" dirty="0">
                <a:solidFill>
                  <a:sysClr val="windowText" lastClr="000000"/>
                </a:solidFill>
              </a:rPr>
              <a:t>Liabilities</a:t>
            </a:r>
          </a:p>
          <a:p>
            <a:pPr algn="ctr"/>
            <a:r>
              <a:rPr lang="en-US" dirty="0">
                <a:solidFill>
                  <a:sysClr val="windowText" lastClr="000000"/>
                </a:solidFill>
              </a:rPr>
              <a:t>$1,000</a:t>
            </a:r>
          </a:p>
        </p:txBody>
      </p:sp>
      <p:sp>
        <p:nvSpPr>
          <p:cNvPr id="14" name="Slide Number Placeholder 5">
            <a:extLst>
              <a:ext uri="{FF2B5EF4-FFF2-40B4-BE49-F238E27FC236}">
                <a16:creationId xmlns:a16="http://schemas.microsoft.com/office/drawing/2014/main" id="{3ED2445B-5A79-DD4B-AA89-660E40BFE95C}"/>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18-0</a:t>
            </a:r>
            <a:fld id="{2607F632-3F85-4F98-B182-BC32E868C800}" type="slidenum">
              <a:rPr lang="en-US" smtClean="0"/>
              <a:pPr/>
              <a:t>5</a:t>
            </a:fld>
            <a:endParaRPr lang="en-US" dirty="0"/>
          </a:p>
        </p:txBody>
      </p:sp>
    </p:spTree>
    <p:extLst>
      <p:ext uri="{BB962C8B-B14F-4D97-AF65-F5344CB8AC3E}">
        <p14:creationId xmlns:p14="http://schemas.microsoft.com/office/powerpoint/2010/main" val="5765860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sz="3200" dirty="0"/>
              <a:t>Concept Check: Retained Earnings</a:t>
            </a:r>
            <a:endParaRPr lang="en-US" sz="3200" dirty="0"/>
          </a:p>
        </p:txBody>
      </p:sp>
      <p:sp>
        <p:nvSpPr>
          <p:cNvPr id="414723" name="Rectangle 3"/>
          <p:cNvSpPr>
            <a:spLocks noGrp="1" noChangeArrowheads="1"/>
          </p:cNvSpPr>
          <p:nvPr>
            <p:ph idx="1"/>
          </p:nvPr>
        </p:nvSpPr>
        <p:spPr>
          <a:xfrm>
            <a:off x="761999" y="1219200"/>
            <a:ext cx="8013600" cy="5108574"/>
          </a:xfrm>
          <a:solidFill>
            <a:schemeClr val="bg1">
              <a:lumMod val="95000"/>
            </a:schemeClr>
          </a:solidFill>
        </p:spPr>
        <p:txBody>
          <a:bodyPr>
            <a:normAutofit/>
          </a:bodyPr>
          <a:lstStyle/>
          <a:p>
            <a:pPr marL="0" indent="0">
              <a:buNone/>
              <a:tabLst>
                <a:tab pos="7772400" algn="dec"/>
              </a:tabLst>
              <a:defRPr/>
            </a:pPr>
            <a:r>
              <a:rPr lang="en-US" sz="2400" dirty="0"/>
              <a:t>Which of the following statements is true regarding retained earnings?</a:t>
            </a:r>
          </a:p>
          <a:p>
            <a:pPr marL="514350" indent="-514350">
              <a:buFont typeface="+mj-lt"/>
              <a:buAutoNum type="alphaLcPeriod"/>
            </a:pPr>
            <a:r>
              <a:rPr lang="en-US" sz="2400" dirty="0"/>
              <a:t>Accumulated, undistributed net income results in a credit balance in retained earnings</a:t>
            </a:r>
          </a:p>
          <a:p>
            <a:pPr marL="514350" indent="-514350">
              <a:buFont typeface="+mj-lt"/>
              <a:buAutoNum type="alphaLcPeriod"/>
            </a:pPr>
            <a:r>
              <a:rPr lang="en-US" sz="2400" dirty="0"/>
              <a:t>A more descriptive title would be investment earnings</a:t>
            </a:r>
          </a:p>
          <a:p>
            <a:pPr marL="514350" indent="-514350">
              <a:buFont typeface="+mj-lt"/>
              <a:buAutoNum type="alphaLcPeriod"/>
            </a:pPr>
            <a:r>
              <a:rPr lang="en-US" sz="2400" dirty="0"/>
              <a:t>Retained earnings represent accumulated, distributed net income</a:t>
            </a:r>
          </a:p>
          <a:p>
            <a:pPr marL="514350" indent="-514350">
              <a:buFont typeface="+mj-lt"/>
              <a:buAutoNum type="alphaLcPeriod"/>
            </a:pPr>
            <a:r>
              <a:rPr lang="en-US" sz="2400" dirty="0"/>
              <a:t>An accumulated deficit results in a credit balance in retained earnings</a:t>
            </a:r>
            <a:endParaRPr lang="en-US" sz="2400" b="1" dirty="0">
              <a:solidFill>
                <a:srgbClr val="622380"/>
              </a:solidFill>
            </a:endParaRPr>
          </a:p>
          <a:p>
            <a:pPr marL="0" indent="0">
              <a:buNone/>
              <a:tabLst>
                <a:tab pos="7772400" algn="dec"/>
              </a:tabLst>
              <a:defRPr/>
            </a:pPr>
            <a:endParaRPr lang="en-US" sz="1600" dirty="0"/>
          </a:p>
          <a:p>
            <a:pPr marL="2286000" lvl="5" indent="0">
              <a:buNone/>
              <a:tabLst>
                <a:tab pos="7772400" algn="dec"/>
              </a:tabLst>
              <a:defRPr/>
            </a:pPr>
            <a:endParaRPr lang="en-US" sz="1600" dirty="0"/>
          </a:p>
          <a:p>
            <a:pPr marL="0" indent="0">
              <a:buNone/>
              <a:tabLst>
                <a:tab pos="7772400" algn="dec"/>
              </a:tabLst>
              <a:defRPr/>
            </a:pPr>
            <a:endParaRPr lang="en-US" sz="1800" dirty="0"/>
          </a:p>
        </p:txBody>
      </p:sp>
      <p:sp>
        <p:nvSpPr>
          <p:cNvPr id="2" name="Oval 1"/>
          <p:cNvSpPr/>
          <p:nvPr/>
        </p:nvSpPr>
        <p:spPr bwMode="auto">
          <a:xfrm flipV="1">
            <a:off x="746759" y="2057400"/>
            <a:ext cx="381000" cy="391886"/>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TextBox 5"/>
          <p:cNvSpPr txBox="1"/>
          <p:nvPr/>
        </p:nvSpPr>
        <p:spPr>
          <a:xfrm>
            <a:off x="1981200" y="5001161"/>
            <a:ext cx="5892139" cy="1323439"/>
          </a:xfrm>
          <a:prstGeom prst="rect">
            <a:avLst/>
          </a:prstGeom>
          <a:solidFill>
            <a:schemeClr val="accent6">
              <a:lumMod val="20000"/>
              <a:lumOff val="80000"/>
            </a:schemeClr>
          </a:solidFill>
          <a:ln w="6350">
            <a:solidFill>
              <a:schemeClr val="tx1"/>
            </a:solidFill>
          </a:ln>
        </p:spPr>
        <p:txBody>
          <a:bodyPr wrap="square" rtlCol="0">
            <a:spAutoFit/>
          </a:bodyPr>
          <a:lstStyle/>
          <a:p>
            <a:r>
              <a:rPr lang="en-US" sz="2000" dirty="0">
                <a:latin typeface="+mn-lt"/>
              </a:rPr>
              <a:t>The correct answer is </a:t>
            </a:r>
            <a:r>
              <a:rPr lang="en-US" sz="2000" i="1" dirty="0">
                <a:latin typeface="+mn-lt"/>
              </a:rPr>
              <a:t>a</a:t>
            </a:r>
            <a:r>
              <a:rPr lang="en-US" sz="2000" dirty="0">
                <a:latin typeface="+mn-lt"/>
              </a:rPr>
              <a:t>. As a component of equity, retained earnings has a normal credit balance. Thus, accumulated, undistributed net income results in a credit balance.</a:t>
            </a:r>
          </a:p>
        </p:txBody>
      </p:sp>
      <p:sp>
        <p:nvSpPr>
          <p:cNvPr id="7" name="Rectangle 6"/>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LO18-6</a:t>
            </a:r>
            <a:endParaRPr lang="en-US" sz="1500" dirty="0">
              <a:solidFill>
                <a:srgbClr val="0072A2"/>
              </a:solidFill>
              <a:latin typeface="+mj-lt"/>
              <a:ea typeface="Adobe Fan Heiti Std B" pitchFamily="34" charset="-128"/>
              <a:cs typeface="+mj-cs"/>
            </a:endParaRPr>
          </a:p>
        </p:txBody>
      </p:sp>
      <p:sp>
        <p:nvSpPr>
          <p:cNvPr id="8" name="Slide Number Placeholder 5">
            <a:extLst>
              <a:ext uri="{FF2B5EF4-FFF2-40B4-BE49-F238E27FC236}">
                <a16:creationId xmlns:a16="http://schemas.microsoft.com/office/drawing/2014/main" id="{C0EAAE14-2FC8-6343-BD1D-89B11A6F566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50</a:t>
            </a:fld>
            <a:endParaRPr lang="en-US" dirty="0"/>
          </a:p>
        </p:txBody>
      </p:sp>
    </p:spTree>
    <p:extLst>
      <p:ext uri="{BB962C8B-B14F-4D97-AF65-F5344CB8AC3E}">
        <p14:creationId xmlns:p14="http://schemas.microsoft.com/office/powerpoint/2010/main" val="395506989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2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Choice>
    <mc:Fallback xmlns="">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2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LO18-7</a:t>
            </a:r>
            <a:endParaRPr lang="en-US" sz="1500" dirty="0">
              <a:solidFill>
                <a:srgbClr val="0072A2"/>
              </a:solidFill>
              <a:latin typeface="+mj-lt"/>
              <a:ea typeface="Adobe Fan Heiti Std B" pitchFamily="34" charset="-128"/>
              <a:cs typeface="+mj-cs"/>
            </a:endParaRPr>
          </a:p>
        </p:txBody>
      </p:sp>
      <p:sp>
        <p:nvSpPr>
          <p:cNvPr id="9" name="Title 8"/>
          <p:cNvSpPr>
            <a:spLocks noGrp="1"/>
          </p:cNvSpPr>
          <p:nvPr>
            <p:ph type="title"/>
          </p:nvPr>
        </p:nvSpPr>
        <p:spPr>
          <a:xfrm>
            <a:off x="761999" y="0"/>
            <a:ext cx="8382000" cy="874713"/>
          </a:xfrm>
        </p:spPr>
        <p:txBody>
          <a:bodyPr/>
          <a:lstStyle/>
          <a:p>
            <a:r>
              <a:rPr lang="en-IN" dirty="0"/>
              <a:t>Dividends</a:t>
            </a:r>
            <a:endParaRPr lang="en-US" dirty="0"/>
          </a:p>
        </p:txBody>
      </p:sp>
      <p:sp>
        <p:nvSpPr>
          <p:cNvPr id="17" name="Content Placeholder 16"/>
          <p:cNvSpPr>
            <a:spLocks noGrp="1"/>
          </p:cNvSpPr>
          <p:nvPr>
            <p:ph idx="1"/>
          </p:nvPr>
        </p:nvSpPr>
        <p:spPr>
          <a:xfrm>
            <a:off x="825600" y="874712"/>
            <a:ext cx="8013600" cy="5983287"/>
          </a:xfrm>
        </p:spPr>
        <p:txBody>
          <a:bodyPr>
            <a:normAutofit lnSpcReduction="10000"/>
          </a:bodyPr>
          <a:lstStyle/>
          <a:p>
            <a:r>
              <a:rPr lang="en-IN" dirty="0"/>
              <a:t>Distributions of assets the company has earned on behalf of its shareholders</a:t>
            </a:r>
          </a:p>
          <a:p>
            <a:endParaRPr lang="en-IN" dirty="0"/>
          </a:p>
          <a:p>
            <a:endParaRPr lang="en-IN" dirty="0"/>
          </a:p>
          <a:p>
            <a:endParaRPr lang="en-IN" dirty="0"/>
          </a:p>
          <a:p>
            <a:endParaRPr lang="en-IN" dirty="0"/>
          </a:p>
          <a:p>
            <a:endParaRPr lang="en-IN" dirty="0"/>
          </a:p>
          <a:p>
            <a:pPr marL="0" indent="0">
              <a:buNone/>
            </a:pPr>
            <a:r>
              <a:rPr lang="en-US" b="1" dirty="0">
                <a:solidFill>
                  <a:srgbClr val="C00000"/>
                </a:solidFill>
              </a:rPr>
              <a:t>Liquidating Dividend</a:t>
            </a:r>
          </a:p>
          <a:p>
            <a:r>
              <a:rPr lang="en-IN" dirty="0"/>
              <a:t>Dividend exceeds the balance in retained earnings, the excess is referred to as a liquidating dividend</a:t>
            </a:r>
          </a:p>
          <a:p>
            <a:r>
              <a:rPr lang="en-IN" dirty="0"/>
              <a:t>Any portion of a dividend not representing a distribution of earnings should be debited to additional paid-in capital</a:t>
            </a:r>
            <a:endParaRPr lang="en-US" dirty="0"/>
          </a:p>
        </p:txBody>
      </p:sp>
      <p:sp>
        <p:nvSpPr>
          <p:cNvPr id="2" name="TextBox 1"/>
          <p:cNvSpPr txBox="1"/>
          <p:nvPr/>
        </p:nvSpPr>
        <p:spPr>
          <a:xfrm>
            <a:off x="979449" y="1762780"/>
            <a:ext cx="2456034" cy="523220"/>
          </a:xfrm>
          <a:prstGeom prst="rect">
            <a:avLst/>
          </a:prstGeom>
          <a:noFill/>
        </p:spPr>
        <p:txBody>
          <a:bodyPr wrap="square" rtlCol="0">
            <a:spAutoFit/>
          </a:bodyPr>
          <a:lstStyle/>
          <a:p>
            <a:pPr algn="ctr"/>
            <a:r>
              <a:rPr lang="en-US" sz="2800" dirty="0">
                <a:latin typeface="+mn-lt"/>
              </a:rPr>
              <a:t>Dividends paid</a:t>
            </a:r>
          </a:p>
        </p:txBody>
      </p:sp>
      <p:sp>
        <p:nvSpPr>
          <p:cNvPr id="15" name="TextBox 14"/>
          <p:cNvSpPr txBox="1"/>
          <p:nvPr/>
        </p:nvSpPr>
        <p:spPr>
          <a:xfrm>
            <a:off x="3232091" y="1763751"/>
            <a:ext cx="860825" cy="523220"/>
          </a:xfrm>
          <a:prstGeom prst="rect">
            <a:avLst/>
          </a:prstGeom>
          <a:noFill/>
        </p:spPr>
        <p:txBody>
          <a:bodyPr wrap="square" rtlCol="0">
            <a:spAutoFit/>
          </a:bodyPr>
          <a:lstStyle/>
          <a:p>
            <a:pPr algn="ctr"/>
            <a:r>
              <a:rPr lang="en-US" sz="2800" b="1" dirty="0">
                <a:latin typeface="+mn-lt"/>
              </a:rPr>
              <a:t>&gt;</a:t>
            </a:r>
          </a:p>
        </p:txBody>
      </p:sp>
      <p:sp>
        <p:nvSpPr>
          <p:cNvPr id="16" name="TextBox 15"/>
          <p:cNvSpPr txBox="1"/>
          <p:nvPr/>
        </p:nvSpPr>
        <p:spPr>
          <a:xfrm>
            <a:off x="3889524" y="1763751"/>
            <a:ext cx="4786125" cy="523220"/>
          </a:xfrm>
          <a:prstGeom prst="rect">
            <a:avLst/>
          </a:prstGeom>
          <a:noFill/>
        </p:spPr>
        <p:txBody>
          <a:bodyPr wrap="square" rtlCol="0">
            <a:spAutoFit/>
          </a:bodyPr>
          <a:lstStyle/>
          <a:p>
            <a:pPr algn="ctr"/>
            <a:r>
              <a:rPr lang="en-US" sz="2800" dirty="0">
                <a:latin typeface="+mn-lt"/>
              </a:rPr>
              <a:t>Assets earned by the company</a:t>
            </a:r>
          </a:p>
        </p:txBody>
      </p:sp>
      <p:sp>
        <p:nvSpPr>
          <p:cNvPr id="3" name="Rectangle 2"/>
          <p:cNvSpPr/>
          <p:nvPr/>
        </p:nvSpPr>
        <p:spPr>
          <a:xfrm>
            <a:off x="979449" y="1763751"/>
            <a:ext cx="7696200" cy="598449"/>
          </a:xfrm>
          <a:prstGeom prst="rect">
            <a:avLst/>
          </a:prstGeom>
          <a:noFill/>
          <a:ln w="28575">
            <a:solidFill>
              <a:srgbClr val="0E72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wn Arrow 4"/>
          <p:cNvSpPr/>
          <p:nvPr/>
        </p:nvSpPr>
        <p:spPr>
          <a:xfrm>
            <a:off x="4572000" y="2514600"/>
            <a:ext cx="4572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945996" y="2954183"/>
            <a:ext cx="7708103" cy="954107"/>
          </a:xfrm>
          <a:prstGeom prst="rect">
            <a:avLst/>
          </a:prstGeom>
          <a:noFill/>
          <a:ln w="28575">
            <a:solidFill>
              <a:srgbClr val="0E72A2"/>
            </a:solidFill>
          </a:ln>
        </p:spPr>
        <p:txBody>
          <a:bodyPr wrap="square" rtlCol="0">
            <a:spAutoFit/>
          </a:bodyPr>
          <a:lstStyle/>
          <a:p>
            <a:pPr algn="ctr"/>
            <a:r>
              <a:rPr lang="en-US" sz="2800" dirty="0">
                <a:latin typeface="+mn-lt"/>
              </a:rPr>
              <a:t>Management is returning to shareholders a portion of their investments</a:t>
            </a:r>
          </a:p>
        </p:txBody>
      </p:sp>
      <p:sp>
        <p:nvSpPr>
          <p:cNvPr id="11" name="Slide Number Placeholder 5">
            <a:extLst>
              <a:ext uri="{FF2B5EF4-FFF2-40B4-BE49-F238E27FC236}">
                <a16:creationId xmlns:a16="http://schemas.microsoft.com/office/drawing/2014/main" id="{4C5CAD6D-93AD-5D40-A321-8120A88DA389}"/>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51</a:t>
            </a:fld>
            <a:endParaRPr lang="en-US" dirty="0"/>
          </a:p>
        </p:txBody>
      </p:sp>
    </p:spTree>
    <p:extLst>
      <p:ext uri="{BB962C8B-B14F-4D97-AF65-F5344CB8AC3E}">
        <p14:creationId xmlns:p14="http://schemas.microsoft.com/office/powerpoint/2010/main" val="251458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500"/>
                                        <p:tgtEl>
                                          <p:spTgt spid="17">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500"/>
                                        <p:tgtEl>
                                          <p:spTgt spid="3"/>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500"/>
                                        <p:tgtEl>
                                          <p:spTgt spid="15"/>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par>
                          <p:cTn id="23" fill="hold">
                            <p:stCondLst>
                              <p:cond delay="2000"/>
                            </p:stCondLst>
                            <p:childTnLst>
                              <p:par>
                                <p:cTn id="24" presetID="22" presetClass="entr" presetSubtype="1"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up)">
                                      <p:cBhvr>
                                        <p:cTn id="26" dur="500"/>
                                        <p:tgtEl>
                                          <p:spTgt spid="5"/>
                                        </p:tgtEl>
                                      </p:cBhvr>
                                    </p:animEffect>
                                  </p:childTnLst>
                                </p:cTn>
                              </p:par>
                            </p:childTnLst>
                          </p:cTn>
                        </p:par>
                        <p:par>
                          <p:cTn id="27" fill="hold">
                            <p:stCondLst>
                              <p:cond delay="2500"/>
                            </p:stCondLst>
                            <p:childTnLst>
                              <p:par>
                                <p:cTn id="28" presetID="22" presetClass="entr" presetSubtype="1" fill="hold" grpId="0" nodeType="after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up)">
                                      <p:cBhvr>
                                        <p:cTn id="30" dur="500"/>
                                        <p:tgtEl>
                                          <p:spTgt spid="19"/>
                                        </p:tgtEl>
                                      </p:cBhvr>
                                    </p:animEffect>
                                  </p:childTnLst>
                                </p:cTn>
                              </p:par>
                            </p:childTnLst>
                          </p:cTn>
                        </p:par>
                        <p:par>
                          <p:cTn id="31" fill="hold">
                            <p:stCondLst>
                              <p:cond delay="3000"/>
                            </p:stCondLst>
                            <p:childTnLst>
                              <p:par>
                                <p:cTn id="32" presetID="10" presetClass="entr" presetSubtype="0" fill="hold" nodeType="afterEffect">
                                  <p:stCondLst>
                                    <p:cond delay="0"/>
                                  </p:stCondLst>
                                  <p:childTnLst>
                                    <p:set>
                                      <p:cBhvr>
                                        <p:cTn id="33" dur="1" fill="hold">
                                          <p:stCondLst>
                                            <p:cond delay="0"/>
                                          </p:stCondLst>
                                        </p:cTn>
                                        <p:tgtEl>
                                          <p:spTgt spid="17">
                                            <p:txEl>
                                              <p:pRg st="6" end="6"/>
                                            </p:txEl>
                                          </p:spTgt>
                                        </p:tgtEl>
                                        <p:attrNameLst>
                                          <p:attrName>style.visibility</p:attrName>
                                        </p:attrNameLst>
                                      </p:cBhvr>
                                      <p:to>
                                        <p:strVal val="visible"/>
                                      </p:to>
                                    </p:set>
                                    <p:animEffect transition="in" filter="fade">
                                      <p:cBhvr>
                                        <p:cTn id="34" dur="500"/>
                                        <p:tgtEl>
                                          <p:spTgt spid="17">
                                            <p:txEl>
                                              <p:pRg st="6" end="6"/>
                                            </p:txEl>
                                          </p:spTgt>
                                        </p:tgtEl>
                                      </p:cBhvr>
                                    </p:animEffect>
                                  </p:childTnLst>
                                </p:cTn>
                              </p:par>
                            </p:childTnLst>
                          </p:cTn>
                        </p:par>
                        <p:par>
                          <p:cTn id="35" fill="hold">
                            <p:stCondLst>
                              <p:cond delay="3500"/>
                            </p:stCondLst>
                            <p:childTnLst>
                              <p:par>
                                <p:cTn id="36" presetID="10" presetClass="entr" presetSubtype="0" fill="hold" nodeType="afterEffect">
                                  <p:stCondLst>
                                    <p:cond delay="0"/>
                                  </p:stCondLst>
                                  <p:childTnLst>
                                    <p:set>
                                      <p:cBhvr>
                                        <p:cTn id="37" dur="1" fill="hold">
                                          <p:stCondLst>
                                            <p:cond delay="0"/>
                                          </p:stCondLst>
                                        </p:cTn>
                                        <p:tgtEl>
                                          <p:spTgt spid="17">
                                            <p:txEl>
                                              <p:pRg st="7" end="7"/>
                                            </p:txEl>
                                          </p:spTgt>
                                        </p:tgtEl>
                                        <p:attrNameLst>
                                          <p:attrName>style.visibility</p:attrName>
                                        </p:attrNameLst>
                                      </p:cBhvr>
                                      <p:to>
                                        <p:strVal val="visible"/>
                                      </p:to>
                                    </p:set>
                                    <p:animEffect transition="in" filter="fade">
                                      <p:cBhvr>
                                        <p:cTn id="38" dur="500"/>
                                        <p:tgtEl>
                                          <p:spTgt spid="17">
                                            <p:txEl>
                                              <p:pRg st="7" end="7"/>
                                            </p:txEl>
                                          </p:spTgt>
                                        </p:tgtEl>
                                      </p:cBhvr>
                                    </p:animEffect>
                                  </p:childTnLst>
                                </p:cTn>
                              </p:par>
                            </p:childTnLst>
                          </p:cTn>
                        </p:par>
                        <p:par>
                          <p:cTn id="39" fill="hold">
                            <p:stCondLst>
                              <p:cond delay="4000"/>
                            </p:stCondLst>
                            <p:childTnLst>
                              <p:par>
                                <p:cTn id="40" presetID="10" presetClass="entr" presetSubtype="0" fill="hold" nodeType="afterEffect">
                                  <p:stCondLst>
                                    <p:cond delay="0"/>
                                  </p:stCondLst>
                                  <p:childTnLst>
                                    <p:set>
                                      <p:cBhvr>
                                        <p:cTn id="41" dur="1" fill="hold">
                                          <p:stCondLst>
                                            <p:cond delay="0"/>
                                          </p:stCondLst>
                                        </p:cTn>
                                        <p:tgtEl>
                                          <p:spTgt spid="17">
                                            <p:txEl>
                                              <p:pRg st="8" end="8"/>
                                            </p:txEl>
                                          </p:spTgt>
                                        </p:tgtEl>
                                        <p:attrNameLst>
                                          <p:attrName>style.visibility</p:attrName>
                                        </p:attrNameLst>
                                      </p:cBhvr>
                                      <p:to>
                                        <p:strVal val="visible"/>
                                      </p:to>
                                    </p:set>
                                    <p:animEffect transition="in" filter="fade">
                                      <p:cBhvr>
                                        <p:cTn id="42" dur="500"/>
                                        <p:tgtEl>
                                          <p:spTgt spid="1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P spid="16" grpId="0"/>
      <p:bldP spid="3" grpId="0" animBg="1"/>
      <p:bldP spid="5" grpId="0" animBg="1"/>
      <p:bldP spid="19"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Retained Earnings Restrictions</a:t>
            </a:r>
          </a:p>
        </p:txBody>
      </p:sp>
      <p:sp>
        <p:nvSpPr>
          <p:cNvPr id="12" name="Content Placeholder 16"/>
          <p:cNvSpPr>
            <a:spLocks noGrp="1"/>
          </p:cNvSpPr>
          <p:nvPr>
            <p:ph idx="1"/>
          </p:nvPr>
        </p:nvSpPr>
        <p:spPr>
          <a:xfrm>
            <a:off x="761999" y="1444626"/>
            <a:ext cx="8013600" cy="5057775"/>
          </a:xfrm>
        </p:spPr>
        <p:txBody>
          <a:bodyPr>
            <a:normAutofit/>
          </a:bodyPr>
          <a:lstStyle/>
          <a:p>
            <a:r>
              <a:rPr lang="en-IN" dirty="0"/>
              <a:t>Designates a portion of the balance as being </a:t>
            </a:r>
            <a:r>
              <a:rPr lang="en-IN" b="1" dirty="0">
                <a:solidFill>
                  <a:srgbClr val="C00000"/>
                </a:solidFill>
              </a:rPr>
              <a:t>unavailable for dividends</a:t>
            </a:r>
          </a:p>
          <a:p>
            <a:r>
              <a:rPr lang="en-IN" dirty="0"/>
              <a:t>Indicated by a </a:t>
            </a:r>
            <a:r>
              <a:rPr lang="en-IN" b="1" dirty="0">
                <a:solidFill>
                  <a:srgbClr val="C00000"/>
                </a:solidFill>
              </a:rPr>
              <a:t>disclosure note </a:t>
            </a:r>
            <a:r>
              <a:rPr lang="en-IN" dirty="0"/>
              <a:t>to the financial statements</a:t>
            </a:r>
          </a:p>
          <a:p>
            <a:r>
              <a:rPr lang="en-IN" dirty="0"/>
              <a:t>Rarely, a formal journal entry may be used to reclassify a portion of retained earnings to an “appropriated” retained earnings account</a:t>
            </a:r>
          </a:p>
          <a:p>
            <a:r>
              <a:rPr lang="en-US" dirty="0"/>
              <a:t>A restriction of retained earnings communicates management’s intention to withhold assets represented by a specified portion of the retained earnings balance</a:t>
            </a:r>
            <a:endParaRPr lang="en-US" sz="3200" dirty="0"/>
          </a:p>
          <a:p>
            <a:endParaRPr lang="en-IN" dirty="0"/>
          </a:p>
        </p:txBody>
      </p:sp>
      <p:sp>
        <p:nvSpPr>
          <p:cNvPr id="13" name="Rectangle 12"/>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LO18-7</a:t>
            </a:r>
            <a:endParaRPr lang="en-US" sz="1500" dirty="0">
              <a:solidFill>
                <a:srgbClr val="0072A2"/>
              </a:solidFill>
              <a:latin typeface="+mj-lt"/>
              <a:ea typeface="Adobe Fan Heiti Std B" pitchFamily="34" charset="-128"/>
              <a:cs typeface="+mj-cs"/>
            </a:endParaRPr>
          </a:p>
        </p:txBody>
      </p:sp>
      <p:sp>
        <p:nvSpPr>
          <p:cNvPr id="5" name="Slide Number Placeholder 5">
            <a:extLst>
              <a:ext uri="{FF2B5EF4-FFF2-40B4-BE49-F238E27FC236}">
                <a16:creationId xmlns:a16="http://schemas.microsoft.com/office/drawing/2014/main" id="{63F7A613-C65E-E145-8055-AE69AAFC6A1C}"/>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52</a:t>
            </a:fld>
            <a:endParaRPr lang="en-US" dirty="0"/>
          </a:p>
        </p:txBody>
      </p:sp>
    </p:spTree>
    <p:extLst>
      <p:ext uri="{BB962C8B-B14F-4D97-AF65-F5344CB8AC3E}">
        <p14:creationId xmlns:p14="http://schemas.microsoft.com/office/powerpoint/2010/main" val="189559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fade">
                                      <p:cBhvr>
                                        <p:cTn id="11" dur="500"/>
                                        <p:tgtEl>
                                          <p:spTgt spid="1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fade">
                                      <p:cBhvr>
                                        <p:cTn id="15" dur="500"/>
                                        <p:tgtEl>
                                          <p:spTgt spid="12">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animEffect transition="in" filter="fade">
                                      <p:cBhvr>
                                        <p:cTn id="19"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Cash Dividends</a:t>
            </a:r>
          </a:p>
        </p:txBody>
      </p:sp>
      <p:sp>
        <p:nvSpPr>
          <p:cNvPr id="12" name="Content Placeholder 16"/>
          <p:cNvSpPr>
            <a:spLocks noGrp="1"/>
          </p:cNvSpPr>
          <p:nvPr>
            <p:ph idx="1"/>
          </p:nvPr>
        </p:nvSpPr>
        <p:spPr>
          <a:xfrm>
            <a:off x="761999" y="1444626"/>
            <a:ext cx="8013600" cy="5057775"/>
          </a:xfrm>
        </p:spPr>
        <p:txBody>
          <a:bodyPr>
            <a:normAutofit/>
          </a:bodyPr>
          <a:lstStyle/>
          <a:p>
            <a:r>
              <a:rPr lang="en-IN" dirty="0"/>
              <a:t>No legal obligation exists for paying dividends to shareholders</a:t>
            </a:r>
          </a:p>
          <a:p>
            <a:r>
              <a:rPr lang="en-IN" dirty="0"/>
              <a:t>Liability is not recorded until a company’s board of directors votes to declare a dividend</a:t>
            </a:r>
            <a:endParaRPr lang="en-US" dirty="0"/>
          </a:p>
          <a:p>
            <a:pPr marL="0" indent="0">
              <a:buNone/>
            </a:pPr>
            <a:endParaRPr lang="en-US" b="1" dirty="0"/>
          </a:p>
        </p:txBody>
      </p:sp>
      <p:sp>
        <p:nvSpPr>
          <p:cNvPr id="2" name="TextBox 1"/>
          <p:cNvSpPr txBox="1"/>
          <p:nvPr/>
        </p:nvSpPr>
        <p:spPr>
          <a:xfrm>
            <a:off x="685800" y="3581400"/>
            <a:ext cx="2563091" cy="892552"/>
          </a:xfrm>
          <a:prstGeom prst="rect">
            <a:avLst/>
          </a:prstGeom>
          <a:solidFill>
            <a:schemeClr val="accent1">
              <a:lumMod val="20000"/>
              <a:lumOff val="80000"/>
            </a:schemeClr>
          </a:solidFill>
          <a:effectLst>
            <a:softEdge rad="31750"/>
          </a:effectLst>
        </p:spPr>
        <p:txBody>
          <a:bodyPr wrap="square" rtlCol="0">
            <a:spAutoFit/>
          </a:bodyPr>
          <a:lstStyle/>
          <a:p>
            <a:pPr algn="ctr"/>
            <a:r>
              <a:rPr lang="en-IN" sz="2600" dirty="0">
                <a:latin typeface="+mn-lt"/>
              </a:rPr>
              <a:t>Directors declare a cash dividend</a:t>
            </a:r>
            <a:endParaRPr lang="en-US" sz="2600" dirty="0">
              <a:latin typeface="+mn-lt"/>
            </a:endParaRPr>
          </a:p>
        </p:txBody>
      </p:sp>
      <p:sp>
        <p:nvSpPr>
          <p:cNvPr id="7" name="TextBox 6"/>
          <p:cNvSpPr txBox="1"/>
          <p:nvPr/>
        </p:nvSpPr>
        <p:spPr>
          <a:xfrm>
            <a:off x="4042962" y="3581400"/>
            <a:ext cx="2563091" cy="1292662"/>
          </a:xfrm>
          <a:prstGeom prst="rect">
            <a:avLst/>
          </a:prstGeom>
          <a:solidFill>
            <a:srgbClr val="DCE6F2"/>
          </a:solidFill>
          <a:effectLst>
            <a:softEdge rad="31750"/>
          </a:effectLst>
        </p:spPr>
        <p:txBody>
          <a:bodyPr wrap="square" rtlCol="0">
            <a:spAutoFit/>
          </a:bodyPr>
          <a:lstStyle/>
          <a:p>
            <a:pPr algn="ctr"/>
            <a:r>
              <a:rPr lang="en-IN" sz="2600" dirty="0">
                <a:latin typeface="+mn-lt"/>
              </a:rPr>
              <a:t>Retained earnings is reduced</a:t>
            </a:r>
          </a:p>
        </p:txBody>
      </p:sp>
      <p:sp>
        <p:nvSpPr>
          <p:cNvPr id="8" name="TextBox 7"/>
          <p:cNvSpPr txBox="1"/>
          <p:nvPr/>
        </p:nvSpPr>
        <p:spPr>
          <a:xfrm>
            <a:off x="7400123" y="3603248"/>
            <a:ext cx="1591477" cy="892552"/>
          </a:xfrm>
          <a:prstGeom prst="rect">
            <a:avLst/>
          </a:prstGeom>
          <a:solidFill>
            <a:srgbClr val="DCE6F2"/>
          </a:solidFill>
          <a:effectLst>
            <a:softEdge rad="31750"/>
          </a:effectLst>
        </p:spPr>
        <p:txBody>
          <a:bodyPr wrap="square" rtlCol="0">
            <a:spAutoFit/>
          </a:bodyPr>
          <a:lstStyle/>
          <a:p>
            <a:pPr algn="ctr"/>
            <a:r>
              <a:rPr lang="en-IN" sz="2600" dirty="0">
                <a:latin typeface="+mn-lt"/>
              </a:rPr>
              <a:t>Liability is recorded</a:t>
            </a:r>
          </a:p>
        </p:txBody>
      </p:sp>
      <p:sp>
        <p:nvSpPr>
          <p:cNvPr id="3" name="Right Arrow 2"/>
          <p:cNvSpPr/>
          <p:nvPr/>
        </p:nvSpPr>
        <p:spPr>
          <a:xfrm>
            <a:off x="3403472" y="3886200"/>
            <a:ext cx="484909"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ight Arrow 8"/>
          <p:cNvSpPr/>
          <p:nvPr/>
        </p:nvSpPr>
        <p:spPr>
          <a:xfrm>
            <a:off x="6760634" y="3886200"/>
            <a:ext cx="484909"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767923" y="5203448"/>
            <a:ext cx="8171427" cy="892552"/>
          </a:xfrm>
          <a:prstGeom prst="rect">
            <a:avLst/>
          </a:prstGeom>
          <a:solidFill>
            <a:srgbClr val="DCE6F2"/>
          </a:solidFill>
          <a:effectLst>
            <a:softEdge rad="31750"/>
          </a:effectLst>
        </p:spPr>
        <p:txBody>
          <a:bodyPr wrap="square" rtlCol="0">
            <a:spAutoFit/>
          </a:bodyPr>
          <a:lstStyle/>
          <a:p>
            <a:pPr algn="ctr"/>
            <a:r>
              <a:rPr lang="en-IN" sz="2600" dirty="0">
                <a:latin typeface="+mn-lt"/>
              </a:rPr>
              <a:t>Before the payment actually can be made, a listing must be assembled of shareholders entitled to receive the dividend</a:t>
            </a:r>
          </a:p>
        </p:txBody>
      </p:sp>
      <p:sp>
        <p:nvSpPr>
          <p:cNvPr id="11" name="Right Arrow 10"/>
          <p:cNvSpPr/>
          <p:nvPr/>
        </p:nvSpPr>
        <p:spPr>
          <a:xfrm rot="5400000">
            <a:off x="1752600" y="4657408"/>
            <a:ext cx="484909"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8341972" y="2568"/>
            <a:ext cx="894673" cy="323165"/>
          </a:xfrm>
          <a:prstGeom prst="rect">
            <a:avLst/>
          </a:prstGeom>
        </p:spPr>
        <p:txBody>
          <a:bodyPr wrap="square">
            <a:spAutoFit/>
          </a:bodyPr>
          <a:lstStyle/>
          <a:p>
            <a:r>
              <a:rPr lang="en-IN" sz="1500" dirty="0">
                <a:solidFill>
                  <a:srgbClr val="0072A2"/>
                </a:solidFill>
                <a:latin typeface="+mn-lt"/>
                <a:ea typeface="Adobe Fan Heiti Std B" pitchFamily="34" charset="-128"/>
                <a:cs typeface="+mj-cs"/>
              </a:rPr>
              <a:t>LO18-7</a:t>
            </a:r>
            <a:endParaRPr lang="en-US" sz="1500" dirty="0">
              <a:solidFill>
                <a:srgbClr val="0072A2"/>
              </a:solidFill>
              <a:latin typeface="+mn-lt"/>
              <a:ea typeface="Adobe Fan Heiti Std B" pitchFamily="34" charset="-128"/>
              <a:cs typeface="+mj-cs"/>
            </a:endParaRPr>
          </a:p>
        </p:txBody>
      </p:sp>
      <p:sp>
        <p:nvSpPr>
          <p:cNvPr id="14" name="Slide Number Placeholder 5">
            <a:extLst>
              <a:ext uri="{FF2B5EF4-FFF2-40B4-BE49-F238E27FC236}">
                <a16:creationId xmlns:a16="http://schemas.microsoft.com/office/drawing/2014/main" id="{5A65F941-8289-EE4B-896A-219E3D20B2D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53</a:t>
            </a:fld>
            <a:endParaRPr lang="en-US" dirty="0"/>
          </a:p>
        </p:txBody>
      </p:sp>
    </p:spTree>
    <p:extLst>
      <p:ext uri="{BB962C8B-B14F-4D97-AF65-F5344CB8AC3E}">
        <p14:creationId xmlns:p14="http://schemas.microsoft.com/office/powerpoint/2010/main" val="194563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fade">
                                      <p:cBhvr>
                                        <p:cTn id="11" dur="500"/>
                                        <p:tgtEl>
                                          <p:spTgt spid="1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left)">
                                      <p:cBhvr>
                                        <p:cTn id="20" dur="500"/>
                                        <p:tgtEl>
                                          <p:spTgt spid="3"/>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500"/>
                                        <p:tgtEl>
                                          <p:spTgt spid="9"/>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up)">
                                      <p:cBhvr>
                                        <p:cTn id="37" dur="500"/>
                                        <p:tgtEl>
                                          <p:spTgt spid="11"/>
                                        </p:tgtEl>
                                      </p:cBhvr>
                                    </p:animEffect>
                                  </p:childTnLst>
                                </p:cTn>
                              </p:par>
                            </p:childTnLst>
                          </p:cTn>
                        </p:par>
                        <p:par>
                          <p:cTn id="38" fill="hold">
                            <p:stCondLst>
                              <p:cond delay="500"/>
                            </p:stCondLst>
                            <p:childTnLst>
                              <p:par>
                                <p:cTn id="39" presetID="22" presetClass="entr" presetSubtype="1"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up)">
                                      <p:cBhvr>
                                        <p:cTn id="4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3" grpId="0" animBg="1"/>
      <p:bldP spid="9" grpId="0" animBg="1"/>
      <p:bldP spid="10" grpId="0" animBg="1"/>
      <p:bldP spid="11"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Cash Dividends</a:t>
            </a:r>
            <a:r>
              <a:rPr lang="en-US" sz="2600" dirty="0"/>
              <a:t> (continued)</a:t>
            </a:r>
          </a:p>
        </p:txBody>
      </p:sp>
      <p:sp>
        <p:nvSpPr>
          <p:cNvPr id="12" name="Content Placeholder 16"/>
          <p:cNvSpPr>
            <a:spLocks noGrp="1"/>
          </p:cNvSpPr>
          <p:nvPr>
            <p:ph idx="1"/>
          </p:nvPr>
        </p:nvSpPr>
        <p:spPr>
          <a:xfrm>
            <a:off x="761999" y="1444626"/>
            <a:ext cx="8013600" cy="5057775"/>
          </a:xfrm>
        </p:spPr>
        <p:txBody>
          <a:bodyPr>
            <a:normAutofit/>
          </a:bodyPr>
          <a:lstStyle/>
          <a:p>
            <a:pPr>
              <a:buClr>
                <a:schemeClr val="tx1"/>
              </a:buClr>
            </a:pPr>
            <a:r>
              <a:rPr lang="en-US" b="1" dirty="0">
                <a:solidFill>
                  <a:srgbClr val="C00000"/>
                </a:solidFill>
              </a:rPr>
              <a:t>Date of record</a:t>
            </a:r>
          </a:p>
          <a:p>
            <a:pPr marL="739775" lvl="1" indent="-282575">
              <a:buFont typeface="Lucida Grande"/>
              <a:buChar char="–"/>
            </a:pPr>
            <a:r>
              <a:rPr lang="en-US" sz="2600" dirty="0"/>
              <a:t>Stated specific date as to when the determination will be made of the recipients of the dividends</a:t>
            </a:r>
          </a:p>
          <a:p>
            <a:pPr marL="739775" lvl="1" indent="-282575">
              <a:buFont typeface="Lucida Grande"/>
              <a:buChar char="–"/>
            </a:pPr>
            <a:r>
              <a:rPr lang="en-IN" sz="2600" dirty="0"/>
              <a:t>Registered owners of shares of stock on this date are entitled to receive the dividend</a:t>
            </a:r>
            <a:endParaRPr lang="en-US" sz="2600" dirty="0"/>
          </a:p>
        </p:txBody>
      </p:sp>
      <p:sp>
        <p:nvSpPr>
          <p:cNvPr id="5" name="TextBox 4"/>
          <p:cNvSpPr txBox="1"/>
          <p:nvPr/>
        </p:nvSpPr>
        <p:spPr>
          <a:xfrm>
            <a:off x="761999" y="3733800"/>
            <a:ext cx="2074958" cy="1292662"/>
          </a:xfrm>
          <a:prstGeom prst="rect">
            <a:avLst/>
          </a:prstGeom>
          <a:noFill/>
          <a:ln w="28575">
            <a:solidFill>
              <a:srgbClr val="0E72A2"/>
            </a:solidFill>
          </a:ln>
        </p:spPr>
        <p:txBody>
          <a:bodyPr wrap="square" rtlCol="0">
            <a:spAutoFit/>
          </a:bodyPr>
          <a:lstStyle/>
          <a:p>
            <a:pPr algn="ctr"/>
            <a:r>
              <a:rPr lang="en-US" sz="2600" dirty="0">
                <a:latin typeface="+mn-lt"/>
              </a:rPr>
              <a:t>To be a registered owner </a:t>
            </a:r>
          </a:p>
        </p:txBody>
      </p:sp>
      <p:cxnSp>
        <p:nvCxnSpPr>
          <p:cNvPr id="16" name="Straight Arrow Connector 15"/>
          <p:cNvCxnSpPr>
            <a:stCxn id="5" idx="3"/>
            <a:endCxn id="17" idx="1"/>
          </p:cNvCxnSpPr>
          <p:nvPr/>
        </p:nvCxnSpPr>
        <p:spPr>
          <a:xfrm flipV="1">
            <a:off x="2836957" y="4181696"/>
            <a:ext cx="634790" cy="0"/>
          </a:xfrm>
          <a:prstGeom prst="straightConnector1">
            <a:avLst/>
          </a:prstGeom>
          <a:ln w="28575">
            <a:solidFill>
              <a:srgbClr val="0E72A2"/>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471747" y="3735420"/>
            <a:ext cx="5029200" cy="892552"/>
          </a:xfrm>
          <a:prstGeom prst="rect">
            <a:avLst/>
          </a:prstGeom>
          <a:ln w="28575">
            <a:solidFill>
              <a:srgbClr val="0E72A2"/>
            </a:solidFill>
          </a:ln>
        </p:spPr>
        <p:txBody>
          <a:bodyPr>
            <a:spAutoFit/>
          </a:bodyPr>
          <a:lstStyle/>
          <a:p>
            <a:pPr algn="ctr"/>
            <a:r>
              <a:rPr lang="en-IN" sz="2600" dirty="0">
                <a:latin typeface="+mn-lt"/>
              </a:rPr>
              <a:t>Investor must purchase the shares before </a:t>
            </a:r>
            <a:r>
              <a:rPr lang="en-US" sz="2600" dirty="0">
                <a:latin typeface="+mn-lt"/>
              </a:rPr>
              <a:t>the </a:t>
            </a:r>
            <a:r>
              <a:rPr lang="en-US" sz="2600" b="1" dirty="0">
                <a:solidFill>
                  <a:srgbClr val="C00000"/>
                </a:solidFill>
                <a:latin typeface="+mn-lt"/>
              </a:rPr>
              <a:t>ex-dividend date</a:t>
            </a:r>
          </a:p>
        </p:txBody>
      </p:sp>
      <p:cxnSp>
        <p:nvCxnSpPr>
          <p:cNvPr id="21" name="Straight Connector 20"/>
          <p:cNvCxnSpPr/>
          <p:nvPr/>
        </p:nvCxnSpPr>
        <p:spPr>
          <a:xfrm>
            <a:off x="1639658" y="3099816"/>
            <a:ext cx="2475142" cy="0"/>
          </a:xfrm>
          <a:prstGeom prst="line">
            <a:avLst/>
          </a:prstGeom>
          <a:ln w="28575">
            <a:solidFill>
              <a:srgbClr val="0072A2"/>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3471747" y="5281268"/>
            <a:ext cx="5029200" cy="892552"/>
          </a:xfrm>
          <a:prstGeom prst="rect">
            <a:avLst/>
          </a:prstGeom>
          <a:ln w="28575">
            <a:solidFill>
              <a:srgbClr val="0E72A2"/>
            </a:solidFill>
          </a:ln>
        </p:spPr>
        <p:txBody>
          <a:bodyPr>
            <a:spAutoFit/>
          </a:bodyPr>
          <a:lstStyle/>
          <a:p>
            <a:pPr algn="ctr"/>
            <a:r>
              <a:rPr lang="en-IN" sz="2600" dirty="0">
                <a:latin typeface="+mn-lt"/>
              </a:rPr>
              <a:t>Usually is one business day before the date of record</a:t>
            </a:r>
            <a:endParaRPr lang="en-US" sz="2600" b="1" dirty="0">
              <a:latin typeface="+mn-lt"/>
            </a:endParaRPr>
          </a:p>
        </p:txBody>
      </p:sp>
      <p:sp>
        <p:nvSpPr>
          <p:cNvPr id="23" name="Rectangle 22"/>
          <p:cNvSpPr/>
          <p:nvPr/>
        </p:nvSpPr>
        <p:spPr>
          <a:xfrm>
            <a:off x="5550408" y="4170545"/>
            <a:ext cx="2362200" cy="446276"/>
          </a:xfrm>
          <a:prstGeom prst="rect">
            <a:avLst/>
          </a:prstGeom>
          <a:noFill/>
          <a:ln w="28575">
            <a:solidFill>
              <a:srgbClr val="0E72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Arrow Connector 24"/>
          <p:cNvCxnSpPr>
            <a:stCxn id="23" idx="2"/>
          </p:cNvCxnSpPr>
          <p:nvPr/>
        </p:nvCxnSpPr>
        <p:spPr>
          <a:xfrm>
            <a:off x="5550408" y="4616821"/>
            <a:ext cx="114300" cy="664447"/>
          </a:xfrm>
          <a:prstGeom prst="straightConnector1">
            <a:avLst/>
          </a:prstGeom>
          <a:ln w="28575">
            <a:solidFill>
              <a:srgbClr val="0E72A2"/>
            </a:solidFill>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LO18-7</a:t>
            </a:r>
            <a:endParaRPr lang="en-US" sz="1500" dirty="0">
              <a:solidFill>
                <a:srgbClr val="0072A2"/>
              </a:solidFill>
              <a:latin typeface="+mj-lt"/>
              <a:ea typeface="Adobe Fan Heiti Std B" pitchFamily="34" charset="-128"/>
              <a:cs typeface="+mj-cs"/>
            </a:endParaRPr>
          </a:p>
        </p:txBody>
      </p:sp>
      <p:sp>
        <p:nvSpPr>
          <p:cNvPr id="13" name="Slide Number Placeholder 5">
            <a:extLst>
              <a:ext uri="{FF2B5EF4-FFF2-40B4-BE49-F238E27FC236}">
                <a16:creationId xmlns:a16="http://schemas.microsoft.com/office/drawing/2014/main" id="{516F7305-42F0-4D41-8F53-9C91DC516E8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54</a:t>
            </a:fld>
            <a:endParaRPr lang="en-US" dirty="0"/>
          </a:p>
        </p:txBody>
      </p:sp>
    </p:spTree>
    <p:extLst>
      <p:ext uri="{BB962C8B-B14F-4D97-AF65-F5344CB8AC3E}">
        <p14:creationId xmlns:p14="http://schemas.microsoft.com/office/powerpoint/2010/main" val="942579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fade">
                                      <p:cBhvr>
                                        <p:cTn id="11" dur="500"/>
                                        <p:tgtEl>
                                          <p:spTgt spid="1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fade">
                                      <p:cBhvr>
                                        <p:cTn id="15" dur="500"/>
                                        <p:tgtEl>
                                          <p:spTgt spid="1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left)">
                                      <p:cBhvr>
                                        <p:cTn id="20" dur="500"/>
                                        <p:tgtEl>
                                          <p:spTgt spid="21"/>
                                        </p:tgtEl>
                                      </p:cBhvr>
                                    </p:animEffect>
                                  </p:childTnLst>
                                </p:cTn>
                              </p:par>
                            </p:childTnLst>
                          </p:cTn>
                        </p:par>
                        <p:par>
                          <p:cTn id="21" fill="hold">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00"/>
                                        <p:tgtEl>
                                          <p:spTgt spid="5"/>
                                        </p:tgtEl>
                                      </p:cBhvr>
                                    </p:animEffect>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left)">
                                      <p:cBhvr>
                                        <p:cTn id="28" dur="500"/>
                                        <p:tgtEl>
                                          <p:spTgt spid="16"/>
                                        </p:tgtEl>
                                      </p:cBhvr>
                                    </p:animEffect>
                                  </p:childTnLst>
                                </p:cTn>
                              </p:par>
                            </p:childTnLst>
                          </p:cTn>
                        </p:par>
                        <p:par>
                          <p:cTn id="29" fill="hold">
                            <p:stCondLst>
                              <p:cond delay="1500"/>
                            </p:stCondLst>
                            <p:childTnLst>
                              <p:par>
                                <p:cTn id="30" presetID="22" presetClass="entr" presetSubtype="8"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left)">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ipe(up)">
                                      <p:cBhvr>
                                        <p:cTn id="37" dur="500"/>
                                        <p:tgtEl>
                                          <p:spTgt spid="23"/>
                                        </p:tgtEl>
                                      </p:cBhvr>
                                    </p:animEffect>
                                  </p:childTnLst>
                                </p:cTn>
                              </p:par>
                            </p:childTnLst>
                          </p:cTn>
                        </p:par>
                        <p:par>
                          <p:cTn id="38" fill="hold">
                            <p:stCondLst>
                              <p:cond delay="500"/>
                            </p:stCondLst>
                            <p:childTnLst>
                              <p:par>
                                <p:cTn id="39" presetID="22" presetClass="entr" presetSubtype="1" fill="hold" nodeType="after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wipe(up)">
                                      <p:cBhvr>
                                        <p:cTn id="41" dur="500"/>
                                        <p:tgtEl>
                                          <p:spTgt spid="25"/>
                                        </p:tgtEl>
                                      </p:cBhvr>
                                    </p:animEffect>
                                  </p:childTnLst>
                                </p:cTn>
                              </p:par>
                            </p:childTnLst>
                          </p:cTn>
                        </p:par>
                        <p:par>
                          <p:cTn id="42" fill="hold">
                            <p:stCondLst>
                              <p:cond delay="1000"/>
                            </p:stCondLst>
                            <p:childTnLst>
                              <p:par>
                                <p:cTn id="43" presetID="22" presetClass="entr" presetSubtype="1" fill="hold" grpId="0" nodeType="after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ipe(up)">
                                      <p:cBhvr>
                                        <p:cTn id="4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7" grpId="0" animBg="1"/>
      <p:bldP spid="22" grpId="0" animBg="1"/>
      <p:bldP spid="23"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61999" y="1"/>
            <a:ext cx="8382000" cy="914400"/>
          </a:xfrm>
        </p:spPr>
        <p:txBody>
          <a:bodyPr>
            <a:normAutofit/>
          </a:bodyPr>
          <a:lstStyle/>
          <a:p>
            <a:r>
              <a:rPr lang="en-US" dirty="0"/>
              <a:t>Cash Dividends</a:t>
            </a:r>
            <a:r>
              <a:rPr lang="en-US" sz="2600" dirty="0"/>
              <a:t> (concluded)</a:t>
            </a:r>
          </a:p>
        </p:txBody>
      </p:sp>
      <p:sp>
        <p:nvSpPr>
          <p:cNvPr id="2" name="Rectangle 1"/>
          <p:cNvSpPr/>
          <p:nvPr/>
        </p:nvSpPr>
        <p:spPr>
          <a:xfrm>
            <a:off x="694503" y="782728"/>
            <a:ext cx="8297097" cy="1200329"/>
          </a:xfrm>
          <a:prstGeom prst="rect">
            <a:avLst/>
          </a:prstGeom>
        </p:spPr>
        <p:txBody>
          <a:bodyPr>
            <a:spAutoFit/>
          </a:bodyPr>
          <a:lstStyle/>
          <a:p>
            <a:r>
              <a:rPr lang="en-IN" sz="2400" dirty="0">
                <a:latin typeface="+mn-lt"/>
              </a:rPr>
              <a:t>On June 1, the board of directors of Craft Industries declares a cash dividend of $2 per share on its 100 million shares, payable to shareholders of record June 15, to be paid July 1:</a:t>
            </a:r>
            <a:endParaRPr lang="en-US" sz="2400" dirty="0">
              <a:latin typeface="+mn-lt"/>
            </a:endParaRPr>
          </a:p>
        </p:txBody>
      </p:sp>
      <p:sp>
        <p:nvSpPr>
          <p:cNvPr id="33" name="Rectangle 32"/>
          <p:cNvSpPr/>
          <p:nvPr/>
        </p:nvSpPr>
        <p:spPr>
          <a:xfrm>
            <a:off x="876301" y="1981200"/>
            <a:ext cx="7921625" cy="4572000"/>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2400" dirty="0"/>
          </a:p>
        </p:txBody>
      </p:sp>
      <p:sp>
        <p:nvSpPr>
          <p:cNvPr id="34" name="TextBox 33"/>
          <p:cNvSpPr txBox="1">
            <a:spLocks noChangeArrowheads="1"/>
          </p:cNvSpPr>
          <p:nvPr/>
        </p:nvSpPr>
        <p:spPr bwMode="auto">
          <a:xfrm>
            <a:off x="876300" y="2335099"/>
            <a:ext cx="4686300" cy="461665"/>
          </a:xfrm>
          <a:prstGeom prst="rect">
            <a:avLst/>
          </a:prstGeom>
          <a:noFill/>
          <a:ln w="9525">
            <a:noFill/>
            <a:miter lim="800000"/>
            <a:headEnd/>
            <a:tailEnd/>
          </a:ln>
        </p:spPr>
        <p:txBody>
          <a:bodyPr>
            <a:spAutoFit/>
          </a:bodyPr>
          <a:lstStyle/>
          <a:p>
            <a:pPr algn="ctr"/>
            <a:r>
              <a:rPr lang="en-US" sz="2400" b="1" dirty="0">
                <a:latin typeface="Calibri" pitchFamily="34" charset="0"/>
              </a:rPr>
              <a:t>Journal Entry</a:t>
            </a:r>
            <a:endParaRPr lang="en-IN" sz="2400" b="1" baseline="30000" dirty="0">
              <a:latin typeface="Calibri" pitchFamily="34" charset="0"/>
            </a:endParaRPr>
          </a:p>
        </p:txBody>
      </p:sp>
      <p:cxnSp>
        <p:nvCxnSpPr>
          <p:cNvPr id="35" name="Straight Connector 34"/>
          <p:cNvCxnSpPr/>
          <p:nvPr/>
        </p:nvCxnSpPr>
        <p:spPr>
          <a:xfrm>
            <a:off x="876302" y="2767359"/>
            <a:ext cx="79216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a:spLocks noChangeArrowheads="1"/>
          </p:cNvSpPr>
          <p:nvPr/>
        </p:nvSpPr>
        <p:spPr bwMode="auto">
          <a:xfrm>
            <a:off x="862570" y="3148359"/>
            <a:ext cx="5668328" cy="404812"/>
          </a:xfrm>
          <a:prstGeom prst="rect">
            <a:avLst/>
          </a:prstGeom>
          <a:noFill/>
          <a:ln w="9525">
            <a:noFill/>
            <a:miter lim="800000"/>
            <a:headEnd/>
            <a:tailEnd/>
          </a:ln>
        </p:spPr>
        <p:txBody>
          <a:bodyPr/>
          <a:lstStyle/>
          <a:p>
            <a:r>
              <a:rPr lang="en-IN" sz="2400" dirty="0">
                <a:latin typeface="Calibri" pitchFamily="34" charset="0"/>
              </a:rPr>
              <a:t>Retained earnings</a:t>
            </a:r>
          </a:p>
        </p:txBody>
      </p:sp>
      <p:sp>
        <p:nvSpPr>
          <p:cNvPr id="37" name="TextBox 36"/>
          <p:cNvSpPr txBox="1">
            <a:spLocks noChangeArrowheads="1"/>
          </p:cNvSpPr>
          <p:nvPr/>
        </p:nvSpPr>
        <p:spPr bwMode="auto">
          <a:xfrm>
            <a:off x="470777" y="3525353"/>
            <a:ext cx="4382214" cy="404813"/>
          </a:xfrm>
          <a:prstGeom prst="rect">
            <a:avLst/>
          </a:prstGeom>
          <a:noFill/>
          <a:ln w="9525">
            <a:noFill/>
            <a:miter lim="800000"/>
            <a:headEnd/>
            <a:tailEnd/>
          </a:ln>
        </p:spPr>
        <p:txBody>
          <a:bodyPr/>
          <a:lstStyle/>
          <a:p>
            <a:r>
              <a:rPr lang="en-IN" sz="2400" dirty="0">
                <a:latin typeface="Calibri" pitchFamily="34" charset="0"/>
              </a:rPr>
              <a:t>	Cash dividends payable</a:t>
            </a:r>
          </a:p>
        </p:txBody>
      </p:sp>
      <p:sp>
        <p:nvSpPr>
          <p:cNvPr id="38" name="TextBox 37"/>
          <p:cNvSpPr txBox="1">
            <a:spLocks noChangeArrowheads="1"/>
          </p:cNvSpPr>
          <p:nvPr/>
        </p:nvSpPr>
        <p:spPr bwMode="auto">
          <a:xfrm>
            <a:off x="6238047" y="3148359"/>
            <a:ext cx="1174822" cy="404812"/>
          </a:xfrm>
          <a:prstGeom prst="rect">
            <a:avLst/>
          </a:prstGeom>
          <a:noFill/>
          <a:ln w="9525">
            <a:noFill/>
            <a:miter lim="800000"/>
            <a:headEnd/>
            <a:tailEnd/>
          </a:ln>
        </p:spPr>
        <p:txBody>
          <a:bodyPr/>
          <a:lstStyle/>
          <a:p>
            <a:pPr algn="ctr"/>
            <a:r>
              <a:rPr lang="en-IN" sz="2400" dirty="0">
                <a:latin typeface="Calibri" pitchFamily="34" charset="0"/>
              </a:rPr>
              <a:t>200</a:t>
            </a:r>
          </a:p>
        </p:txBody>
      </p:sp>
      <p:sp>
        <p:nvSpPr>
          <p:cNvPr id="39" name="TextBox 38"/>
          <p:cNvSpPr txBox="1">
            <a:spLocks noChangeArrowheads="1"/>
          </p:cNvSpPr>
          <p:nvPr/>
        </p:nvSpPr>
        <p:spPr bwMode="auto">
          <a:xfrm>
            <a:off x="7662354" y="3512350"/>
            <a:ext cx="1068020" cy="404813"/>
          </a:xfrm>
          <a:prstGeom prst="rect">
            <a:avLst/>
          </a:prstGeom>
          <a:noFill/>
          <a:ln w="9525">
            <a:noFill/>
            <a:miter lim="800000"/>
            <a:headEnd/>
            <a:tailEnd/>
          </a:ln>
        </p:spPr>
        <p:txBody>
          <a:bodyPr/>
          <a:lstStyle/>
          <a:p>
            <a:pPr algn="ctr"/>
            <a:r>
              <a:rPr lang="en-IN" sz="2400" dirty="0">
                <a:latin typeface="Calibri" pitchFamily="34" charset="0"/>
              </a:rPr>
              <a:t>200</a:t>
            </a:r>
          </a:p>
        </p:txBody>
      </p:sp>
      <p:sp>
        <p:nvSpPr>
          <p:cNvPr id="40" name="TextBox 39"/>
          <p:cNvSpPr txBox="1">
            <a:spLocks noChangeArrowheads="1"/>
          </p:cNvSpPr>
          <p:nvPr/>
        </p:nvSpPr>
        <p:spPr bwMode="auto">
          <a:xfrm>
            <a:off x="7530417" y="2328747"/>
            <a:ext cx="1289050"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41" name="TextBox 40"/>
          <p:cNvSpPr txBox="1">
            <a:spLocks noChangeArrowheads="1"/>
          </p:cNvSpPr>
          <p:nvPr/>
        </p:nvSpPr>
        <p:spPr bwMode="auto">
          <a:xfrm>
            <a:off x="6173104" y="2328747"/>
            <a:ext cx="1289050" cy="461665"/>
          </a:xfrm>
          <a:prstGeom prst="rect">
            <a:avLst/>
          </a:prstGeom>
          <a:noFill/>
          <a:ln w="9525">
            <a:noFill/>
            <a:miter lim="800000"/>
            <a:headEnd/>
            <a:tailEnd/>
          </a:ln>
        </p:spPr>
        <p:txBody>
          <a:bodyPr>
            <a:spAutoFit/>
          </a:bodyPr>
          <a:lstStyle/>
          <a:p>
            <a:pPr algn="ctr"/>
            <a:r>
              <a:rPr lang="en-US" sz="2400" b="1" dirty="0">
                <a:latin typeface="Calibri" pitchFamily="34" charset="0"/>
              </a:rPr>
              <a:t>Debit</a:t>
            </a:r>
            <a:endParaRPr lang="en-IN" sz="2400" b="1" baseline="30000" dirty="0">
              <a:latin typeface="Calibri" pitchFamily="34" charset="0"/>
            </a:endParaRPr>
          </a:p>
        </p:txBody>
      </p:sp>
      <p:sp>
        <p:nvSpPr>
          <p:cNvPr id="42" name="TextBox 41"/>
          <p:cNvSpPr txBox="1"/>
          <p:nvPr/>
        </p:nvSpPr>
        <p:spPr>
          <a:xfrm>
            <a:off x="6400800" y="1981200"/>
            <a:ext cx="2301693" cy="461665"/>
          </a:xfrm>
          <a:prstGeom prst="rect">
            <a:avLst/>
          </a:prstGeom>
          <a:noFill/>
        </p:spPr>
        <p:txBody>
          <a:bodyPr wrap="square" rtlCol="0">
            <a:spAutoFit/>
          </a:bodyPr>
          <a:lstStyle/>
          <a:p>
            <a:pPr algn="ctr"/>
            <a:r>
              <a:rPr lang="en-US" sz="2400" dirty="0">
                <a:latin typeface="+mn-lt"/>
              </a:rPr>
              <a:t>($ in millions)</a:t>
            </a:r>
          </a:p>
        </p:txBody>
      </p:sp>
      <p:sp>
        <p:nvSpPr>
          <p:cNvPr id="45" name="TextBox 44"/>
          <p:cNvSpPr txBox="1">
            <a:spLocks noChangeArrowheads="1"/>
          </p:cNvSpPr>
          <p:nvPr/>
        </p:nvSpPr>
        <p:spPr bwMode="auto">
          <a:xfrm>
            <a:off x="862570" y="2795588"/>
            <a:ext cx="5668328" cy="404812"/>
          </a:xfrm>
          <a:prstGeom prst="rect">
            <a:avLst/>
          </a:prstGeom>
          <a:noFill/>
          <a:ln w="9525">
            <a:noFill/>
            <a:miter lim="800000"/>
            <a:headEnd/>
            <a:tailEnd/>
          </a:ln>
        </p:spPr>
        <p:txBody>
          <a:bodyPr/>
          <a:lstStyle/>
          <a:p>
            <a:r>
              <a:rPr lang="en-IN" sz="2400" b="1" dirty="0">
                <a:latin typeface="Calibri" pitchFamily="34" charset="0"/>
              </a:rPr>
              <a:t>June 1—Declaration Date</a:t>
            </a:r>
          </a:p>
        </p:txBody>
      </p:sp>
      <p:sp>
        <p:nvSpPr>
          <p:cNvPr id="46" name="TextBox 45"/>
          <p:cNvSpPr txBox="1">
            <a:spLocks noChangeArrowheads="1"/>
          </p:cNvSpPr>
          <p:nvPr/>
        </p:nvSpPr>
        <p:spPr bwMode="auto">
          <a:xfrm>
            <a:off x="862570" y="4226943"/>
            <a:ext cx="5668328" cy="404812"/>
          </a:xfrm>
          <a:prstGeom prst="rect">
            <a:avLst/>
          </a:prstGeom>
          <a:noFill/>
          <a:ln w="9525">
            <a:noFill/>
            <a:miter lim="800000"/>
            <a:headEnd/>
            <a:tailEnd/>
          </a:ln>
        </p:spPr>
        <p:txBody>
          <a:bodyPr/>
          <a:lstStyle/>
          <a:p>
            <a:r>
              <a:rPr lang="en-IN" sz="2400" dirty="0">
                <a:latin typeface="Calibri" pitchFamily="34" charset="0"/>
              </a:rPr>
              <a:t>No entry</a:t>
            </a:r>
          </a:p>
        </p:txBody>
      </p:sp>
      <p:sp>
        <p:nvSpPr>
          <p:cNvPr id="50" name="TextBox 49"/>
          <p:cNvSpPr txBox="1">
            <a:spLocks noChangeArrowheads="1"/>
          </p:cNvSpPr>
          <p:nvPr/>
        </p:nvSpPr>
        <p:spPr bwMode="auto">
          <a:xfrm>
            <a:off x="862570" y="3874172"/>
            <a:ext cx="5668328" cy="404812"/>
          </a:xfrm>
          <a:prstGeom prst="rect">
            <a:avLst/>
          </a:prstGeom>
          <a:noFill/>
          <a:ln w="9525">
            <a:noFill/>
            <a:miter lim="800000"/>
            <a:headEnd/>
            <a:tailEnd/>
          </a:ln>
        </p:spPr>
        <p:txBody>
          <a:bodyPr/>
          <a:lstStyle/>
          <a:p>
            <a:r>
              <a:rPr lang="en-IN" sz="2400" b="1" dirty="0">
                <a:latin typeface="Calibri" pitchFamily="34" charset="0"/>
              </a:rPr>
              <a:t>June 14—Ex-Dividend Date</a:t>
            </a:r>
          </a:p>
        </p:txBody>
      </p:sp>
      <p:sp>
        <p:nvSpPr>
          <p:cNvPr id="56" name="TextBox 55"/>
          <p:cNvSpPr txBox="1">
            <a:spLocks noChangeArrowheads="1"/>
          </p:cNvSpPr>
          <p:nvPr/>
        </p:nvSpPr>
        <p:spPr bwMode="auto">
          <a:xfrm>
            <a:off x="862570" y="4929188"/>
            <a:ext cx="5668328" cy="404812"/>
          </a:xfrm>
          <a:prstGeom prst="rect">
            <a:avLst/>
          </a:prstGeom>
          <a:noFill/>
          <a:ln w="9525">
            <a:noFill/>
            <a:miter lim="800000"/>
            <a:headEnd/>
            <a:tailEnd/>
          </a:ln>
        </p:spPr>
        <p:txBody>
          <a:bodyPr/>
          <a:lstStyle/>
          <a:p>
            <a:r>
              <a:rPr lang="en-IN" sz="2400" dirty="0">
                <a:latin typeface="Calibri" pitchFamily="34" charset="0"/>
              </a:rPr>
              <a:t>No entry</a:t>
            </a:r>
          </a:p>
        </p:txBody>
      </p:sp>
      <p:sp>
        <p:nvSpPr>
          <p:cNvPr id="57" name="TextBox 56"/>
          <p:cNvSpPr txBox="1">
            <a:spLocks noChangeArrowheads="1"/>
          </p:cNvSpPr>
          <p:nvPr/>
        </p:nvSpPr>
        <p:spPr bwMode="auto">
          <a:xfrm>
            <a:off x="862570" y="4576417"/>
            <a:ext cx="5668328" cy="404812"/>
          </a:xfrm>
          <a:prstGeom prst="rect">
            <a:avLst/>
          </a:prstGeom>
          <a:noFill/>
          <a:ln w="9525">
            <a:noFill/>
            <a:miter lim="800000"/>
            <a:headEnd/>
            <a:tailEnd/>
          </a:ln>
        </p:spPr>
        <p:txBody>
          <a:bodyPr/>
          <a:lstStyle/>
          <a:p>
            <a:r>
              <a:rPr lang="en-IN" sz="2400" b="1" dirty="0">
                <a:latin typeface="Calibri" pitchFamily="34" charset="0"/>
              </a:rPr>
              <a:t>June 15—Date of Record</a:t>
            </a:r>
          </a:p>
        </p:txBody>
      </p:sp>
      <p:sp>
        <p:nvSpPr>
          <p:cNvPr id="58" name="TextBox 57"/>
          <p:cNvSpPr txBox="1">
            <a:spLocks noChangeArrowheads="1"/>
          </p:cNvSpPr>
          <p:nvPr/>
        </p:nvSpPr>
        <p:spPr bwMode="auto">
          <a:xfrm>
            <a:off x="862570" y="5640310"/>
            <a:ext cx="5668328" cy="404812"/>
          </a:xfrm>
          <a:prstGeom prst="rect">
            <a:avLst/>
          </a:prstGeom>
          <a:noFill/>
          <a:ln w="9525">
            <a:noFill/>
            <a:miter lim="800000"/>
            <a:headEnd/>
            <a:tailEnd/>
          </a:ln>
        </p:spPr>
        <p:txBody>
          <a:bodyPr/>
          <a:lstStyle/>
          <a:p>
            <a:r>
              <a:rPr lang="en-IN" sz="2400" dirty="0">
                <a:latin typeface="Calibri" pitchFamily="34" charset="0"/>
              </a:rPr>
              <a:t>Cash dividends payable</a:t>
            </a:r>
          </a:p>
        </p:txBody>
      </p:sp>
      <p:sp>
        <p:nvSpPr>
          <p:cNvPr id="59" name="TextBox 58"/>
          <p:cNvSpPr txBox="1">
            <a:spLocks noChangeArrowheads="1"/>
          </p:cNvSpPr>
          <p:nvPr/>
        </p:nvSpPr>
        <p:spPr bwMode="auto">
          <a:xfrm>
            <a:off x="498593" y="6004301"/>
            <a:ext cx="4697687" cy="404813"/>
          </a:xfrm>
          <a:prstGeom prst="rect">
            <a:avLst/>
          </a:prstGeom>
          <a:noFill/>
          <a:ln w="9525">
            <a:noFill/>
            <a:miter lim="800000"/>
            <a:headEnd/>
            <a:tailEnd/>
          </a:ln>
        </p:spPr>
        <p:txBody>
          <a:bodyPr/>
          <a:lstStyle/>
          <a:p>
            <a:r>
              <a:rPr lang="en-IN" sz="2400" dirty="0">
                <a:latin typeface="Calibri" pitchFamily="34" charset="0"/>
              </a:rPr>
              <a:t>	Cash</a:t>
            </a:r>
          </a:p>
        </p:txBody>
      </p:sp>
      <p:sp>
        <p:nvSpPr>
          <p:cNvPr id="60" name="TextBox 59"/>
          <p:cNvSpPr txBox="1">
            <a:spLocks noChangeArrowheads="1"/>
          </p:cNvSpPr>
          <p:nvPr/>
        </p:nvSpPr>
        <p:spPr bwMode="auto">
          <a:xfrm>
            <a:off x="6237220" y="5640310"/>
            <a:ext cx="1174822" cy="404812"/>
          </a:xfrm>
          <a:prstGeom prst="rect">
            <a:avLst/>
          </a:prstGeom>
          <a:noFill/>
          <a:ln w="9525">
            <a:noFill/>
            <a:miter lim="800000"/>
            <a:headEnd/>
            <a:tailEnd/>
          </a:ln>
        </p:spPr>
        <p:txBody>
          <a:bodyPr/>
          <a:lstStyle/>
          <a:p>
            <a:pPr algn="ctr"/>
            <a:r>
              <a:rPr lang="en-IN" sz="2400" dirty="0">
                <a:latin typeface="Calibri" pitchFamily="34" charset="0"/>
              </a:rPr>
              <a:t>200</a:t>
            </a:r>
          </a:p>
        </p:txBody>
      </p:sp>
      <p:sp>
        <p:nvSpPr>
          <p:cNvPr id="61" name="TextBox 60"/>
          <p:cNvSpPr txBox="1">
            <a:spLocks noChangeArrowheads="1"/>
          </p:cNvSpPr>
          <p:nvPr/>
        </p:nvSpPr>
        <p:spPr bwMode="auto">
          <a:xfrm>
            <a:off x="7661527" y="6004301"/>
            <a:ext cx="1068020" cy="404813"/>
          </a:xfrm>
          <a:prstGeom prst="rect">
            <a:avLst/>
          </a:prstGeom>
          <a:noFill/>
          <a:ln w="9525">
            <a:noFill/>
            <a:miter lim="800000"/>
            <a:headEnd/>
            <a:tailEnd/>
          </a:ln>
        </p:spPr>
        <p:txBody>
          <a:bodyPr/>
          <a:lstStyle/>
          <a:p>
            <a:pPr algn="ctr"/>
            <a:r>
              <a:rPr lang="en-IN" sz="2400" dirty="0">
                <a:latin typeface="Calibri" pitchFamily="34" charset="0"/>
              </a:rPr>
              <a:t>200</a:t>
            </a:r>
          </a:p>
        </p:txBody>
      </p:sp>
      <p:sp>
        <p:nvSpPr>
          <p:cNvPr id="62" name="TextBox 61"/>
          <p:cNvSpPr txBox="1">
            <a:spLocks noChangeArrowheads="1"/>
          </p:cNvSpPr>
          <p:nvPr/>
        </p:nvSpPr>
        <p:spPr bwMode="auto">
          <a:xfrm>
            <a:off x="862570" y="5287539"/>
            <a:ext cx="5668328" cy="404812"/>
          </a:xfrm>
          <a:prstGeom prst="rect">
            <a:avLst/>
          </a:prstGeom>
          <a:noFill/>
          <a:ln w="9525">
            <a:noFill/>
            <a:miter lim="800000"/>
            <a:headEnd/>
            <a:tailEnd/>
          </a:ln>
        </p:spPr>
        <p:txBody>
          <a:bodyPr/>
          <a:lstStyle/>
          <a:p>
            <a:r>
              <a:rPr lang="en-IN" sz="2400" b="1" dirty="0">
                <a:latin typeface="Calibri" pitchFamily="34" charset="0"/>
              </a:rPr>
              <a:t>July 1—Payment Date</a:t>
            </a:r>
          </a:p>
        </p:txBody>
      </p:sp>
      <p:sp>
        <p:nvSpPr>
          <p:cNvPr id="63" name="Rectangle 62"/>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LO18-7</a:t>
            </a:r>
            <a:endParaRPr lang="en-US" sz="1500" dirty="0">
              <a:solidFill>
                <a:srgbClr val="0072A2"/>
              </a:solidFill>
              <a:latin typeface="+mj-lt"/>
              <a:ea typeface="Adobe Fan Heiti Std B" pitchFamily="34" charset="-128"/>
              <a:cs typeface="+mj-cs"/>
            </a:endParaRPr>
          </a:p>
        </p:txBody>
      </p:sp>
      <p:sp>
        <p:nvSpPr>
          <p:cNvPr id="3" name="TextBox 2">
            <a:extLst>
              <a:ext uri="{FF2B5EF4-FFF2-40B4-BE49-F238E27FC236}">
                <a16:creationId xmlns:a16="http://schemas.microsoft.com/office/drawing/2014/main" id="{117BE739-D910-476D-ADAE-F3BB4D762D6F}"/>
              </a:ext>
            </a:extLst>
          </p:cNvPr>
          <p:cNvSpPr txBox="1"/>
          <p:nvPr/>
        </p:nvSpPr>
        <p:spPr>
          <a:xfrm>
            <a:off x="4852991" y="4419600"/>
            <a:ext cx="3428439" cy="369332"/>
          </a:xfrm>
          <a:prstGeom prst="rect">
            <a:avLst/>
          </a:prstGeom>
          <a:solidFill>
            <a:schemeClr val="tx2">
              <a:lumMod val="20000"/>
              <a:lumOff val="80000"/>
            </a:schemeClr>
          </a:solidFill>
          <a:ln>
            <a:solidFill>
              <a:schemeClr val="tx1"/>
            </a:solidFill>
          </a:ln>
        </p:spPr>
        <p:txBody>
          <a:bodyPr wrap="square" rtlCol="0">
            <a:spAutoFit/>
          </a:bodyPr>
          <a:lstStyle/>
          <a:p>
            <a:r>
              <a:rPr lang="en-US" dirty="0">
                <a:latin typeface="+mn-lt"/>
              </a:rPr>
              <a:t>100 million shares at $2 per share</a:t>
            </a:r>
          </a:p>
        </p:txBody>
      </p:sp>
      <p:cxnSp>
        <p:nvCxnSpPr>
          <p:cNvPr id="5" name="Straight Arrow Connector 4">
            <a:extLst>
              <a:ext uri="{FF2B5EF4-FFF2-40B4-BE49-F238E27FC236}">
                <a16:creationId xmlns:a16="http://schemas.microsoft.com/office/drawing/2014/main" id="{DFE46FE3-489E-4337-9D75-CAD30592C9FB}"/>
              </a:ext>
            </a:extLst>
          </p:cNvPr>
          <p:cNvCxnSpPr/>
          <p:nvPr/>
        </p:nvCxnSpPr>
        <p:spPr>
          <a:xfrm flipV="1">
            <a:off x="6544629" y="3930166"/>
            <a:ext cx="1303971" cy="48943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6042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par>
                                <p:cTn id="13" presetID="10" presetClass="entr" presetSubtype="0" fill="hold"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fade">
                                      <p:cBhvr>
                                        <p:cTn id="18" dur="500"/>
                                        <p:tgtEl>
                                          <p:spTgt spid="3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fade">
                                      <p:cBhvr>
                                        <p:cTn id="21" dur="500"/>
                                        <p:tgtEl>
                                          <p:spTgt spid="3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fade">
                                      <p:cBhvr>
                                        <p:cTn id="24" dur="500"/>
                                        <p:tgtEl>
                                          <p:spTgt spid="3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fade">
                                      <p:cBhvr>
                                        <p:cTn id="30" dur="500"/>
                                        <p:tgtEl>
                                          <p:spTgt spid="4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animEffect transition="in" filter="fade">
                                      <p:cBhvr>
                                        <p:cTn id="33" dur="500"/>
                                        <p:tgtEl>
                                          <p:spTgt spid="4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2"/>
                                        </p:tgtEl>
                                        <p:attrNameLst>
                                          <p:attrName>style.visibility</p:attrName>
                                        </p:attrNameLst>
                                      </p:cBhvr>
                                      <p:to>
                                        <p:strVal val="visible"/>
                                      </p:to>
                                    </p:set>
                                    <p:animEffect transition="in" filter="fade">
                                      <p:cBhvr>
                                        <p:cTn id="36" dur="500"/>
                                        <p:tgtEl>
                                          <p:spTgt spid="4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fade">
                                      <p:cBhvr>
                                        <p:cTn id="39" dur="500"/>
                                        <p:tgtEl>
                                          <p:spTgt spid="4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fade">
                                      <p:cBhvr>
                                        <p:cTn id="42" dur="500"/>
                                        <p:tgtEl>
                                          <p:spTgt spid="33"/>
                                        </p:tgtEl>
                                      </p:cBhvr>
                                    </p:animEffect>
                                  </p:childTnLst>
                                </p:cTn>
                              </p:par>
                              <p:par>
                                <p:cTn id="43" presetID="10" presetClass="entr" presetSubtype="0" fill="hold" nodeType="with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fade">
                                      <p:cBhvr>
                                        <p:cTn id="45" dur="500"/>
                                        <p:tgtEl>
                                          <p:spTgt spid="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fade">
                                      <p:cBhvr>
                                        <p:cTn id="48" dur="500"/>
                                        <p:tgtEl>
                                          <p:spTgt spid="3"/>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46"/>
                                        </p:tgtEl>
                                        <p:attrNameLst>
                                          <p:attrName>style.visibility</p:attrName>
                                        </p:attrNameLst>
                                      </p:cBhvr>
                                      <p:to>
                                        <p:strVal val="visible"/>
                                      </p:to>
                                    </p:set>
                                    <p:animEffect transition="in" filter="fade">
                                      <p:cBhvr>
                                        <p:cTn id="53" dur="500"/>
                                        <p:tgtEl>
                                          <p:spTgt spid="4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50"/>
                                        </p:tgtEl>
                                        <p:attrNameLst>
                                          <p:attrName>style.visibility</p:attrName>
                                        </p:attrNameLst>
                                      </p:cBhvr>
                                      <p:to>
                                        <p:strVal val="visible"/>
                                      </p:to>
                                    </p:set>
                                    <p:animEffect transition="in" filter="fade">
                                      <p:cBhvr>
                                        <p:cTn id="56" dur="500"/>
                                        <p:tgtEl>
                                          <p:spTgt spid="50"/>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56"/>
                                        </p:tgtEl>
                                        <p:attrNameLst>
                                          <p:attrName>style.visibility</p:attrName>
                                        </p:attrNameLst>
                                      </p:cBhvr>
                                      <p:to>
                                        <p:strVal val="visible"/>
                                      </p:to>
                                    </p:set>
                                    <p:animEffect transition="in" filter="fade">
                                      <p:cBhvr>
                                        <p:cTn id="59" dur="500"/>
                                        <p:tgtEl>
                                          <p:spTgt spid="56"/>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57"/>
                                        </p:tgtEl>
                                        <p:attrNameLst>
                                          <p:attrName>style.visibility</p:attrName>
                                        </p:attrNameLst>
                                      </p:cBhvr>
                                      <p:to>
                                        <p:strVal val="visible"/>
                                      </p:to>
                                    </p:set>
                                    <p:animEffect transition="in" filter="fade">
                                      <p:cBhvr>
                                        <p:cTn id="62" dur="500"/>
                                        <p:tgtEl>
                                          <p:spTgt spid="5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8"/>
                                        </p:tgtEl>
                                        <p:attrNameLst>
                                          <p:attrName>style.visibility</p:attrName>
                                        </p:attrNameLst>
                                      </p:cBhvr>
                                      <p:to>
                                        <p:strVal val="visible"/>
                                      </p:to>
                                    </p:set>
                                    <p:animEffect transition="in" filter="fade">
                                      <p:cBhvr>
                                        <p:cTn id="67" dur="500"/>
                                        <p:tgtEl>
                                          <p:spTgt spid="58"/>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59"/>
                                        </p:tgtEl>
                                        <p:attrNameLst>
                                          <p:attrName>style.visibility</p:attrName>
                                        </p:attrNameLst>
                                      </p:cBhvr>
                                      <p:to>
                                        <p:strVal val="visible"/>
                                      </p:to>
                                    </p:set>
                                    <p:animEffect transition="in" filter="fade">
                                      <p:cBhvr>
                                        <p:cTn id="70" dur="500"/>
                                        <p:tgtEl>
                                          <p:spTgt spid="59"/>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60"/>
                                        </p:tgtEl>
                                        <p:attrNameLst>
                                          <p:attrName>style.visibility</p:attrName>
                                        </p:attrNameLst>
                                      </p:cBhvr>
                                      <p:to>
                                        <p:strVal val="visible"/>
                                      </p:to>
                                    </p:set>
                                    <p:animEffect transition="in" filter="fade">
                                      <p:cBhvr>
                                        <p:cTn id="73" dur="500"/>
                                        <p:tgtEl>
                                          <p:spTgt spid="60"/>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61"/>
                                        </p:tgtEl>
                                        <p:attrNameLst>
                                          <p:attrName>style.visibility</p:attrName>
                                        </p:attrNameLst>
                                      </p:cBhvr>
                                      <p:to>
                                        <p:strVal val="visible"/>
                                      </p:to>
                                    </p:set>
                                    <p:animEffect transition="in" filter="fade">
                                      <p:cBhvr>
                                        <p:cTn id="76" dur="500"/>
                                        <p:tgtEl>
                                          <p:spTgt spid="61"/>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62"/>
                                        </p:tgtEl>
                                        <p:attrNameLst>
                                          <p:attrName>style.visibility</p:attrName>
                                        </p:attrNameLst>
                                      </p:cBhvr>
                                      <p:to>
                                        <p:strVal val="visible"/>
                                      </p:to>
                                    </p:set>
                                    <p:animEffect transition="in" filter="fade">
                                      <p:cBhvr>
                                        <p:cTn id="79"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3" grpId="0" animBg="1"/>
      <p:bldP spid="34" grpId="0"/>
      <p:bldP spid="36" grpId="0"/>
      <p:bldP spid="37" grpId="0"/>
      <p:bldP spid="38" grpId="0"/>
      <p:bldP spid="39" grpId="0"/>
      <p:bldP spid="40" grpId="0"/>
      <p:bldP spid="41" grpId="0"/>
      <p:bldP spid="42" grpId="0"/>
      <p:bldP spid="45" grpId="0"/>
      <p:bldP spid="46" grpId="0"/>
      <p:bldP spid="50" grpId="0"/>
      <p:bldP spid="56" grpId="0"/>
      <p:bldP spid="57" grpId="0"/>
      <p:bldP spid="58" grpId="0"/>
      <p:bldP spid="59" grpId="0"/>
      <p:bldP spid="60" grpId="0"/>
      <p:bldP spid="61" grpId="0"/>
      <p:bldP spid="62" grpId="0"/>
      <p:bldP spid="3"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Dividends on Preferred Shares</a:t>
            </a:r>
          </a:p>
        </p:txBody>
      </p:sp>
      <p:sp>
        <p:nvSpPr>
          <p:cNvPr id="5" name="Rectangle 4"/>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LO18-7</a:t>
            </a:r>
            <a:endParaRPr lang="en-US" sz="1500" dirty="0">
              <a:solidFill>
                <a:srgbClr val="0072A2"/>
              </a:solidFill>
              <a:latin typeface="+mj-lt"/>
              <a:ea typeface="Adobe Fan Heiti Std B" pitchFamily="34" charset="-128"/>
              <a:cs typeface="+mj-cs"/>
            </a:endParaRPr>
          </a:p>
        </p:txBody>
      </p:sp>
      <p:sp>
        <p:nvSpPr>
          <p:cNvPr id="8" name="Rectangle 7"/>
          <p:cNvSpPr/>
          <p:nvPr/>
        </p:nvSpPr>
        <p:spPr>
          <a:xfrm>
            <a:off x="1219200" y="2528752"/>
            <a:ext cx="7315199" cy="1433648"/>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2400" dirty="0"/>
          </a:p>
        </p:txBody>
      </p:sp>
      <p:sp>
        <p:nvSpPr>
          <p:cNvPr id="9" name="Rectangle 8"/>
          <p:cNvSpPr/>
          <p:nvPr/>
        </p:nvSpPr>
        <p:spPr>
          <a:xfrm>
            <a:off x="761999" y="4005343"/>
            <a:ext cx="7772401" cy="923330"/>
          </a:xfrm>
          <a:prstGeom prst="rect">
            <a:avLst/>
          </a:prstGeom>
        </p:spPr>
        <p:txBody>
          <a:bodyPr wrap="square">
            <a:spAutoFit/>
          </a:bodyPr>
          <a:lstStyle/>
          <a:p>
            <a:r>
              <a:rPr lang="en-US" dirty="0">
                <a:latin typeface="+mn-lt"/>
                <a:cs typeface="Arial" panose="020B0604020202020204" pitchFamily="34" charset="0"/>
              </a:rPr>
              <a:t>Determine the amount of dividends to be paid to preferred and common shareholders in each of the three years, assuming that the preferred stock is cumulative and nonparticipating.</a:t>
            </a:r>
          </a:p>
        </p:txBody>
      </p:sp>
      <p:sp>
        <p:nvSpPr>
          <p:cNvPr id="11" name="Rectangle 10"/>
          <p:cNvSpPr/>
          <p:nvPr/>
        </p:nvSpPr>
        <p:spPr>
          <a:xfrm>
            <a:off x="1600200" y="2528752"/>
            <a:ext cx="2145029" cy="430887"/>
          </a:xfrm>
          <a:prstGeom prst="rect">
            <a:avLst/>
          </a:prstGeom>
        </p:spPr>
        <p:txBody>
          <a:bodyPr wrap="square">
            <a:spAutoFit/>
          </a:bodyPr>
          <a:lstStyle/>
          <a:p>
            <a:r>
              <a:rPr lang="en-US" sz="2200" dirty="0">
                <a:latin typeface="+mn-lt"/>
              </a:rPr>
              <a:t>Common stock</a:t>
            </a:r>
          </a:p>
        </p:txBody>
      </p:sp>
      <p:sp>
        <p:nvSpPr>
          <p:cNvPr id="12" name="Rectangle 11"/>
          <p:cNvSpPr/>
          <p:nvPr/>
        </p:nvSpPr>
        <p:spPr>
          <a:xfrm>
            <a:off x="6124951" y="2528752"/>
            <a:ext cx="1723549" cy="430887"/>
          </a:xfrm>
          <a:prstGeom prst="rect">
            <a:avLst/>
          </a:prstGeom>
        </p:spPr>
        <p:txBody>
          <a:bodyPr wrap="none">
            <a:spAutoFit/>
          </a:bodyPr>
          <a:lstStyle/>
          <a:p>
            <a:pPr algn="r"/>
            <a:r>
              <a:rPr lang="en-US" sz="2200" dirty="0">
                <a:latin typeface="+mn-lt"/>
              </a:rPr>
              <a:t>$    3,000,000</a:t>
            </a:r>
          </a:p>
        </p:txBody>
      </p:sp>
      <p:sp>
        <p:nvSpPr>
          <p:cNvPr id="13" name="Rectangle 12"/>
          <p:cNvSpPr/>
          <p:nvPr/>
        </p:nvSpPr>
        <p:spPr>
          <a:xfrm>
            <a:off x="1600200" y="2834465"/>
            <a:ext cx="4777865" cy="430887"/>
          </a:xfrm>
          <a:prstGeom prst="rect">
            <a:avLst/>
          </a:prstGeom>
        </p:spPr>
        <p:txBody>
          <a:bodyPr wrap="square">
            <a:spAutoFit/>
          </a:bodyPr>
          <a:lstStyle/>
          <a:p>
            <a:r>
              <a:rPr lang="en-US" sz="2200" dirty="0">
                <a:latin typeface="+mn-lt"/>
              </a:rPr>
              <a:t>Paid-in capital—excess of par, common</a:t>
            </a:r>
          </a:p>
        </p:txBody>
      </p:sp>
      <p:sp>
        <p:nvSpPr>
          <p:cNvPr id="14" name="Rectangle 13"/>
          <p:cNvSpPr/>
          <p:nvPr/>
        </p:nvSpPr>
        <p:spPr>
          <a:xfrm>
            <a:off x="6524098" y="2849854"/>
            <a:ext cx="1324402" cy="430887"/>
          </a:xfrm>
          <a:prstGeom prst="rect">
            <a:avLst/>
          </a:prstGeom>
        </p:spPr>
        <p:txBody>
          <a:bodyPr wrap="none">
            <a:spAutoFit/>
          </a:bodyPr>
          <a:lstStyle/>
          <a:p>
            <a:pPr algn="r"/>
            <a:r>
              <a:rPr lang="en-US" sz="2200" dirty="0">
                <a:latin typeface="+mn-lt"/>
              </a:rPr>
              <a:t>9,800,000</a:t>
            </a:r>
          </a:p>
        </p:txBody>
      </p:sp>
      <p:sp>
        <p:nvSpPr>
          <p:cNvPr id="15" name="Rectangle 14"/>
          <p:cNvSpPr/>
          <p:nvPr/>
        </p:nvSpPr>
        <p:spPr>
          <a:xfrm>
            <a:off x="1618476" y="3385981"/>
            <a:ext cx="4858523" cy="430887"/>
          </a:xfrm>
          <a:prstGeom prst="rect">
            <a:avLst/>
          </a:prstGeom>
        </p:spPr>
        <p:txBody>
          <a:bodyPr wrap="square">
            <a:spAutoFit/>
          </a:bodyPr>
          <a:lstStyle/>
          <a:p>
            <a:r>
              <a:rPr lang="en-US" sz="2200" dirty="0">
                <a:latin typeface="+mn-lt"/>
              </a:rPr>
              <a:t>Paid-in capital—excess of par, preferred</a:t>
            </a:r>
          </a:p>
        </p:txBody>
      </p:sp>
      <p:sp>
        <p:nvSpPr>
          <p:cNvPr id="16" name="Rectangle 15"/>
          <p:cNvSpPr/>
          <p:nvPr/>
        </p:nvSpPr>
        <p:spPr>
          <a:xfrm>
            <a:off x="6524098" y="3144231"/>
            <a:ext cx="1324402" cy="430887"/>
          </a:xfrm>
          <a:prstGeom prst="rect">
            <a:avLst/>
          </a:prstGeom>
        </p:spPr>
        <p:txBody>
          <a:bodyPr wrap="none">
            <a:spAutoFit/>
          </a:bodyPr>
          <a:lstStyle/>
          <a:p>
            <a:pPr algn="r"/>
            <a:r>
              <a:rPr lang="en-US" sz="2200" dirty="0">
                <a:latin typeface="+mn-lt"/>
              </a:rPr>
              <a:t>6,000,000</a:t>
            </a:r>
          </a:p>
        </p:txBody>
      </p:sp>
      <p:sp>
        <p:nvSpPr>
          <p:cNvPr id="17" name="Rectangle 16"/>
          <p:cNvSpPr/>
          <p:nvPr/>
        </p:nvSpPr>
        <p:spPr>
          <a:xfrm>
            <a:off x="1618476" y="3134934"/>
            <a:ext cx="2877323" cy="430887"/>
          </a:xfrm>
          <a:prstGeom prst="rect">
            <a:avLst/>
          </a:prstGeom>
        </p:spPr>
        <p:txBody>
          <a:bodyPr wrap="square">
            <a:spAutoFit/>
          </a:bodyPr>
          <a:lstStyle/>
          <a:p>
            <a:r>
              <a:rPr lang="en-US" sz="2200" dirty="0">
                <a:latin typeface="+mn-lt"/>
              </a:rPr>
              <a:t>Preferred stock, 8%</a:t>
            </a:r>
          </a:p>
        </p:txBody>
      </p:sp>
      <p:sp>
        <p:nvSpPr>
          <p:cNvPr id="18" name="Rectangle 17"/>
          <p:cNvSpPr/>
          <p:nvPr/>
        </p:nvSpPr>
        <p:spPr>
          <a:xfrm>
            <a:off x="6737298" y="3440038"/>
            <a:ext cx="1111202" cy="430887"/>
          </a:xfrm>
          <a:prstGeom prst="rect">
            <a:avLst/>
          </a:prstGeom>
        </p:spPr>
        <p:txBody>
          <a:bodyPr wrap="none">
            <a:spAutoFit/>
          </a:bodyPr>
          <a:lstStyle/>
          <a:p>
            <a:pPr algn="r"/>
            <a:r>
              <a:rPr lang="en-US" sz="2200" dirty="0">
                <a:latin typeface="+mn-lt"/>
              </a:rPr>
              <a:t>780,000</a:t>
            </a:r>
          </a:p>
        </p:txBody>
      </p:sp>
      <p:sp>
        <p:nvSpPr>
          <p:cNvPr id="20" name="TextBox 19"/>
          <p:cNvSpPr txBox="1"/>
          <p:nvPr/>
        </p:nvSpPr>
        <p:spPr>
          <a:xfrm>
            <a:off x="669353" y="1037272"/>
            <a:ext cx="7579973" cy="1477328"/>
          </a:xfrm>
          <a:prstGeom prst="rect">
            <a:avLst/>
          </a:prstGeom>
          <a:noFill/>
        </p:spPr>
        <p:txBody>
          <a:bodyPr wrap="square" rtlCol="0">
            <a:spAutoFit/>
          </a:bodyPr>
          <a:lstStyle/>
          <a:p>
            <a:r>
              <a:rPr lang="en-US" dirty="0">
                <a:latin typeface="+mn-lt"/>
              </a:rPr>
              <a:t>The shareholders’ equity section of Corbin Enterprises includes the items shown below. The board of directors declared dividends of $360,000, $500,000, and $700,000 in its first three years of operation—2020, 2021, and 2022 respectively. </a:t>
            </a:r>
            <a:r>
              <a:rPr lang="en-US" b="1" dirty="0">
                <a:latin typeface="+mn-lt"/>
              </a:rPr>
              <a:t>Note: The preferred shareholders are entitled to dividends of $480,000 (8% × $6,000,000). </a:t>
            </a:r>
          </a:p>
        </p:txBody>
      </p:sp>
      <p:graphicFrame>
        <p:nvGraphicFramePr>
          <p:cNvPr id="21" name="Table 20"/>
          <p:cNvGraphicFramePr>
            <a:graphicFrameLocks noGrp="1"/>
          </p:cNvGraphicFramePr>
          <p:nvPr>
            <p:extLst>
              <p:ext uri="{D42A27DB-BD31-4B8C-83A1-F6EECF244321}">
                <p14:modId xmlns:p14="http://schemas.microsoft.com/office/powerpoint/2010/main" val="3261240966"/>
              </p:ext>
            </p:extLst>
          </p:nvPr>
        </p:nvGraphicFramePr>
        <p:xfrm>
          <a:off x="1176243" y="4966180"/>
          <a:ext cx="7772400" cy="158496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64926">
                <a:tc>
                  <a:txBody>
                    <a:bodyPr/>
                    <a:lstStyle/>
                    <a:p>
                      <a:endParaRPr lang="en-US" sz="2000" dirty="0"/>
                    </a:p>
                  </a:txBody>
                  <a:tcPr>
                    <a:lnL w="12700" cap="flat" cmpd="sng" algn="ctr">
                      <a:solidFill>
                        <a:srgbClr val="F79646"/>
                      </a:solidFill>
                      <a:prstDash val="solid"/>
                      <a:round/>
                      <a:headEnd type="none" w="med" len="med"/>
                      <a:tailEnd type="none" w="med" len="med"/>
                    </a:lnL>
                    <a:lnT w="12700" cap="flat" cmpd="sng" algn="ctr">
                      <a:solidFill>
                        <a:srgbClr val="F79646"/>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FFFAB0"/>
                    </a:solidFill>
                  </a:tcPr>
                </a:tc>
                <a:tc>
                  <a:txBody>
                    <a:bodyPr/>
                    <a:lstStyle/>
                    <a:p>
                      <a:pPr algn="ctr"/>
                      <a:r>
                        <a:rPr lang="en-US" sz="2000" dirty="0">
                          <a:solidFill>
                            <a:schemeClr val="tx1"/>
                          </a:solidFill>
                        </a:rPr>
                        <a:t>Preferred</a:t>
                      </a:r>
                    </a:p>
                  </a:txBody>
                  <a:tcPr>
                    <a:lnT w="12700" cap="flat" cmpd="sng" algn="ctr">
                      <a:solidFill>
                        <a:srgbClr val="F79646"/>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FFFAB0"/>
                    </a:solidFill>
                  </a:tcPr>
                </a:tc>
                <a:tc>
                  <a:txBody>
                    <a:bodyPr/>
                    <a:lstStyle/>
                    <a:p>
                      <a:pPr algn="ctr"/>
                      <a:r>
                        <a:rPr lang="en-US" sz="2000" dirty="0">
                          <a:solidFill>
                            <a:schemeClr val="tx1"/>
                          </a:solidFill>
                        </a:rPr>
                        <a:t>Common</a:t>
                      </a:r>
                    </a:p>
                  </a:txBody>
                  <a:tcPr>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FFFAB0"/>
                    </a:solidFill>
                  </a:tcPr>
                </a:tc>
                <a:extLst>
                  <a:ext uri="{0D108BD9-81ED-4DB2-BD59-A6C34878D82A}">
                    <a16:rowId xmlns:a16="http://schemas.microsoft.com/office/drawing/2014/main" val="10000"/>
                  </a:ext>
                </a:extLst>
              </a:tr>
              <a:tr h="364926">
                <a:tc>
                  <a:txBody>
                    <a:bodyPr/>
                    <a:lstStyle/>
                    <a:p>
                      <a:pPr algn="ctr"/>
                      <a:r>
                        <a:rPr lang="en-US" sz="2000" dirty="0"/>
                        <a:t>2020</a:t>
                      </a:r>
                    </a:p>
                  </a:txBody>
                  <a:tcPr>
                    <a:lnL w="12700" cap="flat" cmpd="sng" algn="ctr">
                      <a:solidFill>
                        <a:srgbClr val="F79646"/>
                      </a:solidFill>
                      <a:prstDash val="solid"/>
                      <a:round/>
                      <a:headEnd type="none" w="med" len="med"/>
                      <a:tailEnd type="none" w="med" len="med"/>
                    </a:lnL>
                    <a:lnT w="12700" cap="flat" cmpd="sng" algn="ctr">
                      <a:solidFill>
                        <a:prstClr val="black"/>
                      </a:solidFill>
                      <a:prstDash val="solid"/>
                      <a:round/>
                      <a:headEnd type="none" w="med" len="med"/>
                      <a:tailEnd type="none" w="med" len="med"/>
                    </a:lnT>
                    <a:solidFill>
                      <a:srgbClr val="FFFAB0"/>
                    </a:solidFill>
                  </a:tcPr>
                </a:tc>
                <a:tc>
                  <a:txBody>
                    <a:bodyPr/>
                    <a:lstStyle/>
                    <a:p>
                      <a:pPr algn="ctr"/>
                      <a:r>
                        <a:rPr lang="en-US" sz="2000" dirty="0">
                          <a:solidFill>
                            <a:schemeClr val="tx1"/>
                          </a:solidFill>
                        </a:rPr>
                        <a:t>$360,000</a:t>
                      </a:r>
                    </a:p>
                  </a:txBody>
                  <a:tcPr>
                    <a:lnT w="12700" cap="flat" cmpd="sng" algn="ctr">
                      <a:solidFill>
                        <a:prstClr val="black"/>
                      </a:solidFill>
                      <a:prstDash val="solid"/>
                      <a:round/>
                      <a:headEnd type="none" w="med" len="med"/>
                      <a:tailEnd type="none" w="med" len="med"/>
                    </a:lnT>
                    <a:solidFill>
                      <a:srgbClr val="FFFAB0"/>
                    </a:solidFill>
                  </a:tcPr>
                </a:tc>
                <a:tc>
                  <a:txBody>
                    <a:bodyPr/>
                    <a:lstStyle/>
                    <a:p>
                      <a:pPr algn="ctr"/>
                      <a:r>
                        <a:rPr lang="en-US" sz="2000" dirty="0">
                          <a:solidFill>
                            <a:schemeClr val="tx1"/>
                          </a:solidFill>
                        </a:rPr>
                        <a:t>$0</a:t>
                      </a:r>
                    </a:p>
                  </a:txBody>
                  <a:tcPr>
                    <a:lnR w="12700" cap="flat" cmpd="sng" algn="ctr">
                      <a:solidFill>
                        <a:srgbClr val="F79646"/>
                      </a:solidFill>
                      <a:prstDash val="solid"/>
                      <a:round/>
                      <a:headEnd type="none" w="med" len="med"/>
                      <a:tailEnd type="none" w="med" len="med"/>
                    </a:lnR>
                    <a:lnT w="12700" cap="flat" cmpd="sng" algn="ctr">
                      <a:solidFill>
                        <a:prstClr val="black"/>
                      </a:solidFill>
                      <a:prstDash val="solid"/>
                      <a:round/>
                      <a:headEnd type="none" w="med" len="med"/>
                      <a:tailEnd type="none" w="med" len="med"/>
                    </a:lnT>
                    <a:solidFill>
                      <a:srgbClr val="FFFAB0"/>
                    </a:solidFill>
                  </a:tcPr>
                </a:tc>
                <a:extLst>
                  <a:ext uri="{0D108BD9-81ED-4DB2-BD59-A6C34878D82A}">
                    <a16:rowId xmlns:a16="http://schemas.microsoft.com/office/drawing/2014/main" val="10001"/>
                  </a:ext>
                </a:extLst>
              </a:tr>
              <a:tr h="364926">
                <a:tc>
                  <a:txBody>
                    <a:bodyPr/>
                    <a:lstStyle/>
                    <a:p>
                      <a:pPr algn="ctr"/>
                      <a:r>
                        <a:rPr lang="en-US" sz="2000" dirty="0"/>
                        <a:t>2021</a:t>
                      </a:r>
                    </a:p>
                  </a:txBody>
                  <a:tcPr>
                    <a:lnL w="12700" cap="flat" cmpd="sng" algn="ctr">
                      <a:solidFill>
                        <a:srgbClr val="F79646"/>
                      </a:solidFill>
                      <a:prstDash val="solid"/>
                      <a:round/>
                      <a:headEnd type="none" w="med" len="med"/>
                      <a:tailEnd type="none" w="med" len="med"/>
                    </a:lnL>
                    <a:solidFill>
                      <a:srgbClr val="FFFAB0"/>
                    </a:solidFill>
                  </a:tcPr>
                </a:tc>
                <a:tc>
                  <a:txBody>
                    <a:bodyPr/>
                    <a:lstStyle/>
                    <a:p>
                      <a:pPr algn="ctr"/>
                      <a:r>
                        <a:rPr lang="en-US" sz="2000" dirty="0">
                          <a:solidFill>
                            <a:schemeClr val="tx1"/>
                          </a:solidFill>
                        </a:rPr>
                        <a:t>500,000</a:t>
                      </a:r>
                    </a:p>
                  </a:txBody>
                  <a:tcPr>
                    <a:solidFill>
                      <a:srgbClr val="FFFAB0"/>
                    </a:solidFill>
                  </a:tcPr>
                </a:tc>
                <a:tc>
                  <a:txBody>
                    <a:bodyPr/>
                    <a:lstStyle/>
                    <a:p>
                      <a:pPr algn="ctr"/>
                      <a:r>
                        <a:rPr lang="en-US" sz="2000" dirty="0">
                          <a:solidFill>
                            <a:schemeClr val="tx1"/>
                          </a:solidFill>
                        </a:rPr>
                        <a:t>0</a:t>
                      </a:r>
                    </a:p>
                  </a:txBody>
                  <a:tcPr>
                    <a:lnR w="12700" cap="flat" cmpd="sng" algn="ctr">
                      <a:solidFill>
                        <a:srgbClr val="F79646"/>
                      </a:solidFill>
                      <a:prstDash val="solid"/>
                      <a:round/>
                      <a:headEnd type="none" w="med" len="med"/>
                      <a:tailEnd type="none" w="med" len="med"/>
                    </a:lnR>
                    <a:solidFill>
                      <a:srgbClr val="FFFAB0"/>
                    </a:solidFill>
                  </a:tcPr>
                </a:tc>
                <a:extLst>
                  <a:ext uri="{0D108BD9-81ED-4DB2-BD59-A6C34878D82A}">
                    <a16:rowId xmlns:a16="http://schemas.microsoft.com/office/drawing/2014/main" val="10002"/>
                  </a:ext>
                </a:extLst>
              </a:tr>
              <a:tr h="343857">
                <a:tc>
                  <a:txBody>
                    <a:bodyPr/>
                    <a:lstStyle/>
                    <a:p>
                      <a:pPr algn="ctr"/>
                      <a:r>
                        <a:rPr lang="en-US" sz="2000" dirty="0"/>
                        <a:t>2022</a:t>
                      </a:r>
                    </a:p>
                  </a:txBody>
                  <a:tcPr>
                    <a:lnL w="12700" cap="flat" cmpd="sng" algn="ctr">
                      <a:solidFill>
                        <a:srgbClr val="F79646"/>
                      </a:solidFill>
                      <a:prstDash val="solid"/>
                      <a:round/>
                      <a:headEnd type="none" w="med" len="med"/>
                      <a:tailEnd type="none" w="med" len="med"/>
                    </a:lnL>
                    <a:lnB w="12700" cap="flat" cmpd="sng" algn="ctr">
                      <a:solidFill>
                        <a:srgbClr val="F79646"/>
                      </a:solidFill>
                      <a:prstDash val="solid"/>
                      <a:round/>
                      <a:headEnd type="none" w="med" len="med"/>
                      <a:tailEnd type="none" w="med" len="med"/>
                    </a:lnB>
                    <a:solidFill>
                      <a:srgbClr val="FFFAB0"/>
                    </a:solidFill>
                  </a:tcPr>
                </a:tc>
                <a:tc>
                  <a:txBody>
                    <a:bodyPr/>
                    <a:lstStyle/>
                    <a:p>
                      <a:pPr algn="ctr"/>
                      <a:r>
                        <a:rPr lang="en-US" sz="2000" dirty="0">
                          <a:solidFill>
                            <a:schemeClr val="tx1"/>
                          </a:solidFill>
                        </a:rPr>
                        <a:t>580,000</a:t>
                      </a:r>
                    </a:p>
                  </a:txBody>
                  <a:tcPr>
                    <a:lnB w="12700" cap="flat" cmpd="sng" algn="ctr">
                      <a:solidFill>
                        <a:srgbClr val="F79646"/>
                      </a:solidFill>
                      <a:prstDash val="solid"/>
                      <a:round/>
                      <a:headEnd type="none" w="med" len="med"/>
                      <a:tailEnd type="none" w="med" len="med"/>
                    </a:lnB>
                    <a:solidFill>
                      <a:srgbClr val="FFFAB0"/>
                    </a:solidFill>
                  </a:tcPr>
                </a:tc>
                <a:tc>
                  <a:txBody>
                    <a:bodyPr/>
                    <a:lstStyle/>
                    <a:p>
                      <a:pPr algn="ctr"/>
                      <a:r>
                        <a:rPr lang="en-US" sz="2000" dirty="0">
                          <a:solidFill>
                            <a:schemeClr val="tx1"/>
                          </a:solidFill>
                        </a:rPr>
                        <a:t>120,000 (remainder)</a:t>
                      </a:r>
                    </a:p>
                  </a:txBody>
                  <a:tcPr>
                    <a:lnR w="12700" cap="flat" cmpd="sng" algn="ctr">
                      <a:solidFill>
                        <a:srgbClr val="F79646"/>
                      </a:solidFill>
                      <a:prstDash val="solid"/>
                      <a:round/>
                      <a:headEnd type="none" w="med" len="med"/>
                      <a:tailEnd type="none" w="med" len="med"/>
                    </a:lnR>
                    <a:lnB w="12700" cap="flat" cmpd="sng" algn="ctr">
                      <a:solidFill>
                        <a:srgbClr val="F79646"/>
                      </a:solidFill>
                      <a:prstDash val="solid"/>
                      <a:round/>
                      <a:headEnd type="none" w="med" len="med"/>
                      <a:tailEnd type="none" w="med" len="med"/>
                    </a:lnB>
                    <a:solidFill>
                      <a:srgbClr val="FFFAB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2015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1" grpId="0"/>
      <p:bldP spid="12" grpId="0"/>
      <p:bldP spid="13" grpId="0"/>
      <p:bldP spid="14" grpId="0"/>
      <p:bldP spid="15" grpId="0"/>
      <p:bldP spid="16" grpId="0"/>
      <p:bldP spid="17" grpId="0"/>
      <p:bldP spid="18"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LO18-7</a:t>
            </a:r>
            <a:endParaRPr lang="en-US" sz="1500" dirty="0">
              <a:solidFill>
                <a:srgbClr val="0072A2"/>
              </a:solidFill>
              <a:latin typeface="+mj-lt"/>
              <a:ea typeface="Adobe Fan Heiti Std B" pitchFamily="34" charset="-128"/>
              <a:cs typeface="+mj-cs"/>
            </a:endParaRPr>
          </a:p>
        </p:txBody>
      </p:sp>
      <p:sp>
        <p:nvSpPr>
          <p:cNvPr id="3" name="Title 2"/>
          <p:cNvSpPr>
            <a:spLocks noGrp="1"/>
          </p:cNvSpPr>
          <p:nvPr>
            <p:ph type="title"/>
          </p:nvPr>
        </p:nvSpPr>
        <p:spPr/>
        <p:txBody>
          <a:bodyPr/>
          <a:lstStyle/>
          <a:p>
            <a:r>
              <a:rPr lang="en-US" dirty="0"/>
              <a:t>Property Dividends</a:t>
            </a:r>
          </a:p>
        </p:txBody>
      </p:sp>
      <p:sp>
        <p:nvSpPr>
          <p:cNvPr id="26" name="Content Placeholder 16"/>
          <p:cNvSpPr>
            <a:spLocks noGrp="1"/>
          </p:cNvSpPr>
          <p:nvPr>
            <p:ph idx="1"/>
          </p:nvPr>
        </p:nvSpPr>
        <p:spPr>
          <a:xfrm>
            <a:off x="761999" y="1371600"/>
            <a:ext cx="8013600" cy="5130801"/>
          </a:xfrm>
        </p:spPr>
        <p:txBody>
          <a:bodyPr>
            <a:normAutofit/>
          </a:bodyPr>
          <a:lstStyle/>
          <a:p>
            <a:pPr>
              <a:buClr>
                <a:schemeClr val="tx1"/>
              </a:buClr>
              <a:buFont typeface="Arial" panose="020B0604020202020204" pitchFamily="34" charset="0"/>
              <a:buChar char="•"/>
            </a:pPr>
            <a:r>
              <a:rPr lang="en-IN" b="1" dirty="0">
                <a:solidFill>
                  <a:srgbClr val="C00000"/>
                </a:solidFill>
              </a:rPr>
              <a:t>Noncash asset </a:t>
            </a:r>
            <a:r>
              <a:rPr lang="en-IN" dirty="0"/>
              <a:t>distributed to shareholders as dividend</a:t>
            </a:r>
          </a:p>
          <a:p>
            <a:pPr>
              <a:buFont typeface="Arial" panose="020B0604020202020204" pitchFamily="34" charset="0"/>
              <a:buChar char="•"/>
            </a:pPr>
            <a:r>
              <a:rPr lang="en-IN" dirty="0"/>
              <a:t>Often called a dividend in kind or a nonreciprocal transfer to owners</a:t>
            </a:r>
          </a:p>
          <a:p>
            <a:pPr>
              <a:buFont typeface="Arial" panose="020B0604020202020204" pitchFamily="34" charset="0"/>
              <a:buChar char="•"/>
            </a:pPr>
            <a:r>
              <a:rPr lang="en-IN" dirty="0"/>
              <a:t>Securities held as investments are the assets most often distributed in a property dividend</a:t>
            </a:r>
          </a:p>
          <a:p>
            <a:pPr>
              <a:buFont typeface="Arial" panose="020B0604020202020204" pitchFamily="34" charset="0"/>
              <a:buChar char="•"/>
            </a:pPr>
            <a:r>
              <a:rPr lang="en-IN" dirty="0"/>
              <a:t>Should be recorded at the </a:t>
            </a:r>
            <a:r>
              <a:rPr lang="en-IN" b="1" dirty="0">
                <a:solidFill>
                  <a:srgbClr val="C00000"/>
                </a:solidFill>
              </a:rPr>
              <a:t>fair value </a:t>
            </a:r>
            <a:r>
              <a:rPr lang="en-IN" dirty="0"/>
              <a:t>of the assets to be distributed (as in </a:t>
            </a:r>
            <a:r>
              <a:rPr lang="en-IN" b="1" dirty="0">
                <a:solidFill>
                  <a:srgbClr val="C00000"/>
                </a:solidFill>
              </a:rPr>
              <a:t>any noncash transaction</a:t>
            </a:r>
            <a:r>
              <a:rPr lang="en-IN" dirty="0"/>
              <a:t>)</a:t>
            </a:r>
            <a:endParaRPr lang="en-US" dirty="0"/>
          </a:p>
        </p:txBody>
      </p:sp>
      <p:sp>
        <p:nvSpPr>
          <p:cNvPr id="5" name="Slide Number Placeholder 5">
            <a:extLst>
              <a:ext uri="{FF2B5EF4-FFF2-40B4-BE49-F238E27FC236}">
                <a16:creationId xmlns:a16="http://schemas.microsoft.com/office/drawing/2014/main" id="{D134D1CA-942B-E14A-8591-EDB9D9A869E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57</a:t>
            </a:fld>
            <a:endParaRPr lang="en-US" dirty="0"/>
          </a:p>
        </p:txBody>
      </p:sp>
    </p:spTree>
    <p:extLst>
      <p:ext uri="{BB962C8B-B14F-4D97-AF65-F5344CB8AC3E}">
        <p14:creationId xmlns:p14="http://schemas.microsoft.com/office/powerpoint/2010/main" val="234580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500"/>
                                        <p:tgtEl>
                                          <p:spTgt spid="26">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6">
                                            <p:txEl>
                                              <p:pRg st="1" end="1"/>
                                            </p:txEl>
                                          </p:spTgt>
                                        </p:tgtEl>
                                        <p:attrNameLst>
                                          <p:attrName>style.visibility</p:attrName>
                                        </p:attrNameLst>
                                      </p:cBhvr>
                                      <p:to>
                                        <p:strVal val="visible"/>
                                      </p:to>
                                    </p:set>
                                    <p:animEffect transition="in" filter="fade">
                                      <p:cBhvr>
                                        <p:cTn id="11" dur="500"/>
                                        <p:tgtEl>
                                          <p:spTgt spid="2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6">
                                            <p:txEl>
                                              <p:pRg st="2" end="2"/>
                                            </p:txEl>
                                          </p:spTgt>
                                        </p:tgtEl>
                                        <p:attrNameLst>
                                          <p:attrName>style.visibility</p:attrName>
                                        </p:attrNameLst>
                                      </p:cBhvr>
                                      <p:to>
                                        <p:strVal val="visible"/>
                                      </p:to>
                                    </p:set>
                                    <p:animEffect transition="in" filter="fade">
                                      <p:cBhvr>
                                        <p:cTn id="16" dur="500"/>
                                        <p:tgtEl>
                                          <p:spTgt spid="26">
                                            <p:txEl>
                                              <p:pRg st="2" end="2"/>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26">
                                            <p:txEl>
                                              <p:pRg st="3" end="3"/>
                                            </p:txEl>
                                          </p:spTgt>
                                        </p:tgtEl>
                                        <p:attrNameLst>
                                          <p:attrName>style.visibility</p:attrName>
                                        </p:attrNameLst>
                                      </p:cBhvr>
                                      <p:to>
                                        <p:strVal val="visible"/>
                                      </p:to>
                                    </p:set>
                                    <p:animEffect transition="in" filter="fade">
                                      <p:cBhvr>
                                        <p:cTn id="20" dur="500"/>
                                        <p:tgtEl>
                                          <p:spTgt spid="2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a:off x="8341972" y="2568"/>
            <a:ext cx="894673" cy="323165"/>
          </a:xfrm>
          <a:prstGeom prst="rect">
            <a:avLst/>
          </a:prstGeom>
        </p:spPr>
        <p:txBody>
          <a:bodyPr wrap="square">
            <a:spAutoFit/>
          </a:bodyPr>
          <a:lstStyle/>
          <a:p>
            <a:r>
              <a:rPr lang="en-IN" sz="1500" dirty="0">
                <a:solidFill>
                  <a:srgbClr val="0072A2"/>
                </a:solidFill>
                <a:latin typeface="+mn-lt"/>
                <a:ea typeface="Adobe Fan Heiti Std B" pitchFamily="34" charset="-128"/>
                <a:cs typeface="+mj-cs"/>
              </a:rPr>
              <a:t>LO18-7</a:t>
            </a:r>
            <a:endParaRPr lang="en-US" sz="1500" dirty="0">
              <a:solidFill>
                <a:srgbClr val="0072A2"/>
              </a:solidFill>
              <a:latin typeface="+mn-lt"/>
              <a:ea typeface="Adobe Fan Heiti Std B" pitchFamily="34" charset="-128"/>
              <a:cs typeface="+mj-cs"/>
            </a:endParaRPr>
          </a:p>
        </p:txBody>
      </p:sp>
      <p:sp>
        <p:nvSpPr>
          <p:cNvPr id="3" name="Title 2"/>
          <p:cNvSpPr>
            <a:spLocks noGrp="1"/>
          </p:cNvSpPr>
          <p:nvPr>
            <p:ph type="title"/>
          </p:nvPr>
        </p:nvSpPr>
        <p:spPr>
          <a:xfrm>
            <a:off x="761999" y="1"/>
            <a:ext cx="8382000" cy="914400"/>
          </a:xfrm>
        </p:spPr>
        <p:txBody>
          <a:bodyPr/>
          <a:lstStyle/>
          <a:p>
            <a:r>
              <a:rPr lang="en-US" dirty="0"/>
              <a:t>Property Dividends </a:t>
            </a:r>
            <a:r>
              <a:rPr lang="en-US" sz="2600" dirty="0"/>
              <a:t>(continued)</a:t>
            </a:r>
          </a:p>
        </p:txBody>
      </p:sp>
      <p:sp>
        <p:nvSpPr>
          <p:cNvPr id="26" name="Content Placeholder 16"/>
          <p:cNvSpPr>
            <a:spLocks noGrp="1"/>
          </p:cNvSpPr>
          <p:nvPr>
            <p:ph idx="1"/>
          </p:nvPr>
        </p:nvSpPr>
        <p:spPr>
          <a:xfrm>
            <a:off x="761999" y="1371600"/>
            <a:ext cx="8013600" cy="5130801"/>
          </a:xfrm>
        </p:spPr>
        <p:txBody>
          <a:bodyPr>
            <a:normAutofit/>
          </a:bodyPr>
          <a:lstStyle/>
          <a:p>
            <a:pPr marL="0" indent="0">
              <a:buNone/>
            </a:pPr>
            <a:endParaRPr lang="en-US" dirty="0"/>
          </a:p>
          <a:p>
            <a:pPr marL="0" indent="0">
              <a:buNone/>
            </a:pPr>
            <a:endParaRPr lang="en-US" dirty="0"/>
          </a:p>
        </p:txBody>
      </p:sp>
      <p:sp>
        <p:nvSpPr>
          <p:cNvPr id="5" name="Rectangle 4"/>
          <p:cNvSpPr/>
          <p:nvPr/>
        </p:nvSpPr>
        <p:spPr>
          <a:xfrm>
            <a:off x="661834" y="3429000"/>
            <a:ext cx="8382000" cy="3139998"/>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2000" dirty="0"/>
          </a:p>
        </p:txBody>
      </p:sp>
      <p:sp>
        <p:nvSpPr>
          <p:cNvPr id="6" name="TextBox 5"/>
          <p:cNvSpPr txBox="1">
            <a:spLocks noChangeArrowheads="1"/>
          </p:cNvSpPr>
          <p:nvPr/>
        </p:nvSpPr>
        <p:spPr bwMode="auto">
          <a:xfrm>
            <a:off x="928533" y="3768588"/>
            <a:ext cx="4686300" cy="461665"/>
          </a:xfrm>
          <a:prstGeom prst="rect">
            <a:avLst/>
          </a:prstGeom>
          <a:noFill/>
          <a:ln w="9525">
            <a:noFill/>
            <a:miter lim="800000"/>
            <a:headEnd/>
            <a:tailEnd/>
          </a:ln>
        </p:spPr>
        <p:txBody>
          <a:bodyPr>
            <a:spAutoFit/>
          </a:bodyPr>
          <a:lstStyle/>
          <a:p>
            <a:pPr algn="ctr"/>
            <a:r>
              <a:rPr lang="en-US" sz="2400" b="1" dirty="0">
                <a:latin typeface="+mn-lt"/>
              </a:rPr>
              <a:t>Journal Entry</a:t>
            </a:r>
            <a:endParaRPr lang="en-IN" sz="2400" b="1" baseline="30000" dirty="0">
              <a:latin typeface="+mn-lt"/>
            </a:endParaRPr>
          </a:p>
        </p:txBody>
      </p:sp>
      <p:cxnSp>
        <p:nvCxnSpPr>
          <p:cNvPr id="7" name="Straight Connector 6"/>
          <p:cNvCxnSpPr/>
          <p:nvPr/>
        </p:nvCxnSpPr>
        <p:spPr>
          <a:xfrm>
            <a:off x="704192" y="4215159"/>
            <a:ext cx="832570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a:spLocks noChangeArrowheads="1"/>
          </p:cNvSpPr>
          <p:nvPr/>
        </p:nvSpPr>
        <p:spPr bwMode="auto">
          <a:xfrm>
            <a:off x="622175" y="4893558"/>
            <a:ext cx="6858677" cy="388690"/>
          </a:xfrm>
          <a:prstGeom prst="rect">
            <a:avLst/>
          </a:prstGeom>
          <a:noFill/>
          <a:ln w="9525">
            <a:noFill/>
            <a:miter lim="800000"/>
            <a:headEnd/>
            <a:tailEnd/>
          </a:ln>
        </p:spPr>
        <p:txBody>
          <a:bodyPr/>
          <a:lstStyle/>
          <a:p>
            <a:r>
              <a:rPr lang="en-IN" sz="2400" dirty="0">
                <a:latin typeface="+mn-lt"/>
              </a:rPr>
              <a:t>Investment in equity securities</a:t>
            </a:r>
          </a:p>
        </p:txBody>
      </p:sp>
      <p:sp>
        <p:nvSpPr>
          <p:cNvPr id="9" name="TextBox 8"/>
          <p:cNvSpPr txBox="1">
            <a:spLocks noChangeArrowheads="1"/>
          </p:cNvSpPr>
          <p:nvPr/>
        </p:nvSpPr>
        <p:spPr bwMode="auto">
          <a:xfrm>
            <a:off x="228600" y="5322082"/>
            <a:ext cx="5830853" cy="437313"/>
          </a:xfrm>
          <a:prstGeom prst="rect">
            <a:avLst/>
          </a:prstGeom>
          <a:noFill/>
          <a:ln w="9525">
            <a:noFill/>
            <a:miter lim="800000"/>
            <a:headEnd/>
            <a:tailEnd/>
          </a:ln>
        </p:spPr>
        <p:txBody>
          <a:bodyPr/>
          <a:lstStyle/>
          <a:p>
            <a:r>
              <a:rPr lang="en-IN" sz="2400" dirty="0">
                <a:latin typeface="+mn-lt"/>
              </a:rPr>
              <a:t>	Gain on investments ($10 - $9)</a:t>
            </a:r>
          </a:p>
        </p:txBody>
      </p:sp>
      <p:sp>
        <p:nvSpPr>
          <p:cNvPr id="10" name="TextBox 9"/>
          <p:cNvSpPr txBox="1">
            <a:spLocks noChangeArrowheads="1"/>
          </p:cNvSpPr>
          <p:nvPr/>
        </p:nvSpPr>
        <p:spPr bwMode="auto">
          <a:xfrm>
            <a:off x="6367347" y="4944428"/>
            <a:ext cx="1174822" cy="404812"/>
          </a:xfrm>
          <a:prstGeom prst="rect">
            <a:avLst/>
          </a:prstGeom>
          <a:noFill/>
          <a:ln w="9525">
            <a:noFill/>
            <a:miter lim="800000"/>
            <a:headEnd/>
            <a:tailEnd/>
          </a:ln>
        </p:spPr>
        <p:txBody>
          <a:bodyPr/>
          <a:lstStyle/>
          <a:p>
            <a:pPr algn="r"/>
            <a:r>
              <a:rPr lang="en-IN" sz="2400" dirty="0">
                <a:latin typeface="+mn-lt"/>
              </a:rPr>
              <a:t>1</a:t>
            </a:r>
          </a:p>
        </p:txBody>
      </p:sp>
      <p:sp>
        <p:nvSpPr>
          <p:cNvPr id="11" name="TextBox 10"/>
          <p:cNvSpPr txBox="1">
            <a:spLocks noChangeArrowheads="1"/>
          </p:cNvSpPr>
          <p:nvPr/>
        </p:nvSpPr>
        <p:spPr bwMode="auto">
          <a:xfrm>
            <a:off x="7729653" y="5296227"/>
            <a:ext cx="1068020" cy="404813"/>
          </a:xfrm>
          <a:prstGeom prst="rect">
            <a:avLst/>
          </a:prstGeom>
          <a:noFill/>
          <a:ln w="9525">
            <a:noFill/>
            <a:miter lim="800000"/>
            <a:headEnd/>
            <a:tailEnd/>
          </a:ln>
        </p:spPr>
        <p:txBody>
          <a:bodyPr/>
          <a:lstStyle/>
          <a:p>
            <a:pPr algn="r"/>
            <a:r>
              <a:rPr lang="en-IN" sz="2400" dirty="0">
                <a:latin typeface="+mn-lt"/>
              </a:rPr>
              <a:t>1</a:t>
            </a:r>
          </a:p>
        </p:txBody>
      </p:sp>
      <p:sp>
        <p:nvSpPr>
          <p:cNvPr id="12" name="TextBox 11"/>
          <p:cNvSpPr txBox="1">
            <a:spLocks noChangeArrowheads="1"/>
          </p:cNvSpPr>
          <p:nvPr/>
        </p:nvSpPr>
        <p:spPr bwMode="auto">
          <a:xfrm>
            <a:off x="7854950" y="3768588"/>
            <a:ext cx="1289050" cy="461665"/>
          </a:xfrm>
          <a:prstGeom prst="rect">
            <a:avLst/>
          </a:prstGeom>
          <a:noFill/>
          <a:ln w="9525">
            <a:noFill/>
            <a:miter lim="800000"/>
            <a:headEnd/>
            <a:tailEnd/>
          </a:ln>
        </p:spPr>
        <p:txBody>
          <a:bodyPr>
            <a:spAutoFit/>
          </a:bodyPr>
          <a:lstStyle/>
          <a:p>
            <a:pPr algn="ctr"/>
            <a:r>
              <a:rPr lang="en-US" sz="2400" b="1" dirty="0">
                <a:latin typeface="+mn-lt"/>
              </a:rPr>
              <a:t>Credit</a:t>
            </a:r>
            <a:endParaRPr lang="en-IN" sz="2400" b="1" baseline="30000" dirty="0">
              <a:latin typeface="+mn-lt"/>
            </a:endParaRPr>
          </a:p>
        </p:txBody>
      </p:sp>
      <p:sp>
        <p:nvSpPr>
          <p:cNvPr id="13" name="TextBox 12"/>
          <p:cNvSpPr txBox="1">
            <a:spLocks noChangeArrowheads="1"/>
          </p:cNvSpPr>
          <p:nvPr/>
        </p:nvSpPr>
        <p:spPr bwMode="auto">
          <a:xfrm>
            <a:off x="6681633" y="3768588"/>
            <a:ext cx="1289050" cy="461665"/>
          </a:xfrm>
          <a:prstGeom prst="rect">
            <a:avLst/>
          </a:prstGeom>
          <a:noFill/>
          <a:ln w="9525">
            <a:noFill/>
            <a:miter lim="800000"/>
            <a:headEnd/>
            <a:tailEnd/>
          </a:ln>
        </p:spPr>
        <p:txBody>
          <a:bodyPr>
            <a:spAutoFit/>
          </a:bodyPr>
          <a:lstStyle/>
          <a:p>
            <a:pPr algn="ctr"/>
            <a:r>
              <a:rPr lang="en-US" sz="2400" b="1" dirty="0">
                <a:latin typeface="+mn-lt"/>
              </a:rPr>
              <a:t>Debit</a:t>
            </a:r>
            <a:endParaRPr lang="en-IN" sz="2400" b="1" baseline="30000" dirty="0">
              <a:latin typeface="+mn-lt"/>
            </a:endParaRPr>
          </a:p>
        </p:txBody>
      </p:sp>
      <p:sp>
        <p:nvSpPr>
          <p:cNvPr id="14" name="TextBox 13"/>
          <p:cNvSpPr txBox="1"/>
          <p:nvPr/>
        </p:nvSpPr>
        <p:spPr>
          <a:xfrm>
            <a:off x="6781800" y="3429000"/>
            <a:ext cx="2301693" cy="461665"/>
          </a:xfrm>
          <a:prstGeom prst="rect">
            <a:avLst/>
          </a:prstGeom>
          <a:noFill/>
        </p:spPr>
        <p:txBody>
          <a:bodyPr wrap="square" rtlCol="0">
            <a:spAutoFit/>
          </a:bodyPr>
          <a:lstStyle/>
          <a:p>
            <a:pPr algn="ctr"/>
            <a:r>
              <a:rPr lang="en-US" sz="2400" dirty="0">
                <a:latin typeface="+mn-lt"/>
              </a:rPr>
              <a:t>($ in millions)</a:t>
            </a:r>
          </a:p>
        </p:txBody>
      </p:sp>
      <p:sp>
        <p:nvSpPr>
          <p:cNvPr id="15" name="TextBox 14"/>
          <p:cNvSpPr txBox="1">
            <a:spLocks noChangeArrowheads="1"/>
          </p:cNvSpPr>
          <p:nvPr/>
        </p:nvSpPr>
        <p:spPr bwMode="auto">
          <a:xfrm>
            <a:off x="711074" y="4406936"/>
            <a:ext cx="5668328" cy="404812"/>
          </a:xfrm>
          <a:prstGeom prst="rect">
            <a:avLst/>
          </a:prstGeom>
          <a:noFill/>
          <a:ln w="9525">
            <a:noFill/>
            <a:miter lim="800000"/>
            <a:headEnd/>
            <a:tailEnd/>
          </a:ln>
        </p:spPr>
        <p:txBody>
          <a:bodyPr/>
          <a:lstStyle/>
          <a:p>
            <a:r>
              <a:rPr lang="en-IN" sz="2400" b="1" dirty="0">
                <a:latin typeface="+mn-lt"/>
              </a:rPr>
              <a:t>October 1—Declaration Date</a:t>
            </a:r>
          </a:p>
        </p:txBody>
      </p:sp>
      <p:sp>
        <p:nvSpPr>
          <p:cNvPr id="25" name="Rectangle 24"/>
          <p:cNvSpPr/>
          <p:nvPr/>
        </p:nvSpPr>
        <p:spPr>
          <a:xfrm>
            <a:off x="694503" y="899212"/>
            <a:ext cx="8297097" cy="2031325"/>
          </a:xfrm>
          <a:prstGeom prst="rect">
            <a:avLst/>
          </a:prstGeom>
        </p:spPr>
        <p:txBody>
          <a:bodyPr>
            <a:spAutoFit/>
          </a:bodyPr>
          <a:lstStyle/>
          <a:p>
            <a:r>
              <a:rPr lang="en-IN" sz="2100" dirty="0">
                <a:latin typeface="+mn-lt"/>
              </a:rPr>
              <a:t>On October 1, the board of directors of Craft Industries declares a property dividend of 2 million shares of Beaman Corporation’s preferred stock.</a:t>
            </a:r>
          </a:p>
          <a:p>
            <a:pPr marL="342900" indent="-342900">
              <a:buFont typeface="Arial" panose="020B0604020202020204" pitchFamily="34" charset="0"/>
              <a:buChar char="•"/>
            </a:pPr>
            <a:r>
              <a:rPr lang="en-IN" sz="2100" dirty="0">
                <a:latin typeface="+mn-lt"/>
              </a:rPr>
              <a:t>Craft had purchased in March as an investment (book value: $9 million).</a:t>
            </a:r>
          </a:p>
          <a:p>
            <a:pPr marL="342900" indent="-342900">
              <a:buFont typeface="Arial" panose="020B0604020202020204" pitchFamily="34" charset="0"/>
              <a:buChar char="•"/>
            </a:pPr>
            <a:r>
              <a:rPr lang="en-IN" sz="2100" dirty="0">
                <a:latin typeface="+mn-lt"/>
              </a:rPr>
              <a:t>The investment shares have a fair value of $5 per share, </a:t>
            </a:r>
            <a:r>
              <a:rPr lang="en-IN" sz="2100" b="1" dirty="0">
                <a:solidFill>
                  <a:srgbClr val="D60093"/>
                </a:solidFill>
                <a:latin typeface="+mn-lt"/>
              </a:rPr>
              <a:t>$10 million.</a:t>
            </a:r>
          </a:p>
          <a:p>
            <a:pPr marL="342900" indent="-342900">
              <a:buFont typeface="Arial" panose="020B0604020202020204" pitchFamily="34" charset="0"/>
              <a:buChar char="•"/>
            </a:pPr>
            <a:r>
              <a:rPr lang="en-US" sz="2100" dirty="0">
                <a:latin typeface="+mn-lt"/>
              </a:rPr>
              <a:t>The property dividend is payable to shareholders of record October 15, to be distributed November 1.</a:t>
            </a:r>
          </a:p>
        </p:txBody>
      </p:sp>
      <p:sp>
        <p:nvSpPr>
          <p:cNvPr id="28" name="TextBox 27"/>
          <p:cNvSpPr txBox="1">
            <a:spLocks noChangeArrowheads="1"/>
          </p:cNvSpPr>
          <p:nvPr/>
        </p:nvSpPr>
        <p:spPr bwMode="auto">
          <a:xfrm>
            <a:off x="661833" y="5826387"/>
            <a:ext cx="6858677" cy="404812"/>
          </a:xfrm>
          <a:prstGeom prst="rect">
            <a:avLst/>
          </a:prstGeom>
          <a:noFill/>
          <a:ln w="9525">
            <a:noFill/>
            <a:miter lim="800000"/>
            <a:headEnd/>
            <a:tailEnd/>
          </a:ln>
        </p:spPr>
        <p:txBody>
          <a:bodyPr/>
          <a:lstStyle/>
          <a:p>
            <a:r>
              <a:rPr lang="en-IN" sz="2400" dirty="0">
                <a:latin typeface="+mn-lt"/>
              </a:rPr>
              <a:t>Retained earnings</a:t>
            </a:r>
          </a:p>
        </p:txBody>
      </p:sp>
      <p:sp>
        <p:nvSpPr>
          <p:cNvPr id="29" name="TextBox 28"/>
          <p:cNvSpPr txBox="1">
            <a:spLocks noChangeArrowheads="1"/>
          </p:cNvSpPr>
          <p:nvPr/>
        </p:nvSpPr>
        <p:spPr bwMode="auto">
          <a:xfrm>
            <a:off x="255312" y="6117505"/>
            <a:ext cx="4697687" cy="404813"/>
          </a:xfrm>
          <a:prstGeom prst="rect">
            <a:avLst/>
          </a:prstGeom>
          <a:noFill/>
          <a:ln w="9525">
            <a:noFill/>
            <a:miter lim="800000"/>
            <a:headEnd/>
            <a:tailEnd/>
          </a:ln>
        </p:spPr>
        <p:txBody>
          <a:bodyPr/>
          <a:lstStyle/>
          <a:p>
            <a:r>
              <a:rPr lang="en-IN" sz="2400" dirty="0">
                <a:latin typeface="+mn-lt"/>
              </a:rPr>
              <a:t>	Property dividends payable</a:t>
            </a:r>
          </a:p>
        </p:txBody>
      </p:sp>
      <p:sp>
        <p:nvSpPr>
          <p:cNvPr id="30" name="TextBox 29"/>
          <p:cNvSpPr txBox="1">
            <a:spLocks noChangeArrowheads="1"/>
          </p:cNvSpPr>
          <p:nvPr/>
        </p:nvSpPr>
        <p:spPr bwMode="auto">
          <a:xfrm>
            <a:off x="6376430" y="5825490"/>
            <a:ext cx="1174822" cy="404812"/>
          </a:xfrm>
          <a:prstGeom prst="rect">
            <a:avLst/>
          </a:prstGeom>
          <a:noFill/>
          <a:ln w="9525">
            <a:noFill/>
            <a:miter lim="800000"/>
            <a:headEnd/>
            <a:tailEnd/>
          </a:ln>
        </p:spPr>
        <p:txBody>
          <a:bodyPr/>
          <a:lstStyle/>
          <a:p>
            <a:pPr algn="r"/>
            <a:r>
              <a:rPr lang="en-IN" sz="2400" b="1" dirty="0">
                <a:solidFill>
                  <a:srgbClr val="D60093"/>
                </a:solidFill>
                <a:latin typeface="+mn-lt"/>
              </a:rPr>
              <a:t>10</a:t>
            </a:r>
          </a:p>
        </p:txBody>
      </p:sp>
      <p:sp>
        <p:nvSpPr>
          <p:cNvPr id="31" name="TextBox 30"/>
          <p:cNvSpPr txBox="1">
            <a:spLocks noChangeArrowheads="1"/>
          </p:cNvSpPr>
          <p:nvPr/>
        </p:nvSpPr>
        <p:spPr bwMode="auto">
          <a:xfrm>
            <a:off x="7738736" y="6163224"/>
            <a:ext cx="1068020" cy="404813"/>
          </a:xfrm>
          <a:prstGeom prst="rect">
            <a:avLst/>
          </a:prstGeom>
          <a:noFill/>
          <a:ln w="9525">
            <a:noFill/>
            <a:miter lim="800000"/>
            <a:headEnd/>
            <a:tailEnd/>
          </a:ln>
        </p:spPr>
        <p:txBody>
          <a:bodyPr/>
          <a:lstStyle/>
          <a:p>
            <a:pPr algn="r"/>
            <a:r>
              <a:rPr lang="en-IN" sz="2400" b="1" dirty="0">
                <a:solidFill>
                  <a:srgbClr val="D60093"/>
                </a:solidFill>
                <a:latin typeface="+mn-lt"/>
              </a:rPr>
              <a:t>10</a:t>
            </a:r>
          </a:p>
        </p:txBody>
      </p:sp>
      <p:sp>
        <p:nvSpPr>
          <p:cNvPr id="2" name="Rectangle 1"/>
          <p:cNvSpPr/>
          <p:nvPr/>
        </p:nvSpPr>
        <p:spPr>
          <a:xfrm>
            <a:off x="4343400" y="2906386"/>
            <a:ext cx="4335098" cy="461665"/>
          </a:xfrm>
          <a:prstGeom prst="rect">
            <a:avLst/>
          </a:prstGeom>
          <a:solidFill>
            <a:schemeClr val="accent2">
              <a:lumMod val="20000"/>
              <a:lumOff val="80000"/>
            </a:schemeClr>
          </a:solidFill>
          <a:ln w="19050">
            <a:solidFill>
              <a:srgbClr val="C00000"/>
            </a:solidFill>
          </a:ln>
        </p:spPr>
        <p:txBody>
          <a:bodyPr wrap="none">
            <a:spAutoFit/>
          </a:bodyPr>
          <a:lstStyle/>
          <a:p>
            <a:r>
              <a:rPr lang="en-IN" sz="2400" dirty="0">
                <a:latin typeface="+mn-lt"/>
              </a:rPr>
              <a:t>(2 million shares at $5 per share) </a:t>
            </a:r>
          </a:p>
        </p:txBody>
      </p:sp>
      <p:cxnSp>
        <p:nvCxnSpPr>
          <p:cNvPr id="16" name="Straight Arrow Connector 15"/>
          <p:cNvCxnSpPr/>
          <p:nvPr/>
        </p:nvCxnSpPr>
        <p:spPr>
          <a:xfrm flipH="1" flipV="1">
            <a:off x="6510949" y="3358016"/>
            <a:ext cx="1988526" cy="2873183"/>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2980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500"/>
                                        <p:tgtEl>
                                          <p:spTgt spid="2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fade">
                                      <p:cBhvr>
                                        <p:cTn id="50" dur="500"/>
                                        <p:tgtEl>
                                          <p:spTgt spid="30"/>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500"/>
                                        <p:tgtEl>
                                          <p:spTgt spid="3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fade">
                                      <p:cBhvr>
                                        <p:cTn id="56" dur="500"/>
                                        <p:tgtEl>
                                          <p:spTgt spid="29"/>
                                        </p:tgtEl>
                                      </p:cBhvr>
                                    </p:animEffect>
                                  </p:childTnLst>
                                </p:cTn>
                              </p:par>
                            </p:childTnLst>
                          </p:cTn>
                        </p:par>
                        <p:par>
                          <p:cTn id="57" fill="hold">
                            <p:stCondLst>
                              <p:cond delay="500"/>
                            </p:stCondLst>
                            <p:childTnLst>
                              <p:par>
                                <p:cTn id="58" presetID="22" presetClass="entr" presetSubtype="4" fill="hold" nodeType="after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wipe(down)">
                                      <p:cBhvr>
                                        <p:cTn id="60" dur="500"/>
                                        <p:tgtEl>
                                          <p:spTgt spid="16"/>
                                        </p:tgtEl>
                                      </p:cBhvr>
                                    </p:animEffect>
                                  </p:childTnLst>
                                </p:cTn>
                              </p:par>
                            </p:childTnLst>
                          </p:cTn>
                        </p:par>
                        <p:par>
                          <p:cTn id="61" fill="hold">
                            <p:stCondLst>
                              <p:cond delay="1000"/>
                            </p:stCondLst>
                            <p:childTnLst>
                              <p:par>
                                <p:cTn id="62" presetID="22" presetClass="entr" presetSubtype="4" fill="hold" grpId="0" nodeType="afterEffect">
                                  <p:stCondLst>
                                    <p:cond delay="0"/>
                                  </p:stCondLst>
                                  <p:childTnLst>
                                    <p:set>
                                      <p:cBhvr>
                                        <p:cTn id="63" dur="1" fill="hold">
                                          <p:stCondLst>
                                            <p:cond delay="0"/>
                                          </p:stCondLst>
                                        </p:cTn>
                                        <p:tgtEl>
                                          <p:spTgt spid="2"/>
                                        </p:tgtEl>
                                        <p:attrNameLst>
                                          <p:attrName>style.visibility</p:attrName>
                                        </p:attrNameLst>
                                      </p:cBhvr>
                                      <p:to>
                                        <p:strVal val="visible"/>
                                      </p:to>
                                    </p:set>
                                    <p:animEffect transition="in" filter="wipe(down)">
                                      <p:cBhvr>
                                        <p:cTn id="6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p:bldP spid="9" grpId="0"/>
      <p:bldP spid="10" grpId="0"/>
      <p:bldP spid="11" grpId="0"/>
      <p:bldP spid="12" grpId="0"/>
      <p:bldP spid="13" grpId="0"/>
      <p:bldP spid="14" grpId="0"/>
      <p:bldP spid="15" grpId="0"/>
      <p:bldP spid="25" grpId="0"/>
      <p:bldP spid="28" grpId="0"/>
      <p:bldP spid="29" grpId="0"/>
      <p:bldP spid="30" grpId="0"/>
      <p:bldP spid="31" grpId="0"/>
      <p:bldP spid="2"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LO18-7</a:t>
            </a:r>
            <a:endParaRPr lang="en-US" sz="1500" dirty="0">
              <a:solidFill>
                <a:srgbClr val="0072A2"/>
              </a:solidFill>
              <a:latin typeface="+mj-lt"/>
              <a:ea typeface="Adobe Fan Heiti Std B" pitchFamily="34" charset="-128"/>
              <a:cs typeface="+mj-cs"/>
            </a:endParaRPr>
          </a:p>
        </p:txBody>
      </p:sp>
      <p:sp>
        <p:nvSpPr>
          <p:cNvPr id="3" name="Title 2"/>
          <p:cNvSpPr>
            <a:spLocks noGrp="1"/>
          </p:cNvSpPr>
          <p:nvPr>
            <p:ph type="title"/>
          </p:nvPr>
        </p:nvSpPr>
        <p:spPr>
          <a:xfrm>
            <a:off x="761999" y="1"/>
            <a:ext cx="8382000" cy="914400"/>
          </a:xfrm>
        </p:spPr>
        <p:txBody>
          <a:bodyPr/>
          <a:lstStyle/>
          <a:p>
            <a:r>
              <a:rPr lang="en-US" dirty="0"/>
              <a:t>Property Dividends </a:t>
            </a:r>
            <a:r>
              <a:rPr lang="en-US" sz="2600" dirty="0"/>
              <a:t>(concluded)</a:t>
            </a:r>
          </a:p>
        </p:txBody>
      </p:sp>
      <p:sp>
        <p:nvSpPr>
          <p:cNvPr id="26" name="Content Placeholder 16"/>
          <p:cNvSpPr>
            <a:spLocks noGrp="1"/>
          </p:cNvSpPr>
          <p:nvPr>
            <p:ph idx="1"/>
          </p:nvPr>
        </p:nvSpPr>
        <p:spPr>
          <a:xfrm>
            <a:off x="761999" y="1219200"/>
            <a:ext cx="8013600" cy="5130801"/>
          </a:xfrm>
        </p:spPr>
        <p:txBody>
          <a:bodyPr>
            <a:normAutofit/>
          </a:bodyPr>
          <a:lstStyle/>
          <a:p>
            <a:pPr marL="0" indent="0">
              <a:buNone/>
            </a:pPr>
            <a:endParaRPr lang="en-US" dirty="0"/>
          </a:p>
          <a:p>
            <a:pPr marL="0" indent="0">
              <a:buNone/>
            </a:pPr>
            <a:endParaRPr lang="en-US" dirty="0"/>
          </a:p>
        </p:txBody>
      </p:sp>
      <p:sp>
        <p:nvSpPr>
          <p:cNvPr id="5" name="Rectangle 4"/>
          <p:cNvSpPr/>
          <p:nvPr/>
        </p:nvSpPr>
        <p:spPr>
          <a:xfrm>
            <a:off x="678834" y="2743201"/>
            <a:ext cx="8382000" cy="2895600"/>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2000" dirty="0"/>
          </a:p>
        </p:txBody>
      </p:sp>
      <p:sp>
        <p:nvSpPr>
          <p:cNvPr id="25" name="Rectangle 24"/>
          <p:cNvSpPr/>
          <p:nvPr/>
        </p:nvSpPr>
        <p:spPr>
          <a:xfrm>
            <a:off x="709743" y="788075"/>
            <a:ext cx="8297097" cy="2031325"/>
          </a:xfrm>
          <a:prstGeom prst="rect">
            <a:avLst/>
          </a:prstGeom>
        </p:spPr>
        <p:txBody>
          <a:bodyPr>
            <a:spAutoFit/>
          </a:bodyPr>
          <a:lstStyle/>
          <a:p>
            <a:r>
              <a:rPr lang="en-IN" sz="2100" dirty="0">
                <a:latin typeface="+mn-lt"/>
              </a:rPr>
              <a:t>On October 1, the board of directors of Craft Industries declares a property dividend of 2 million shares of Beaman Corporation’s preferred stock.</a:t>
            </a:r>
          </a:p>
          <a:p>
            <a:pPr marL="342900" indent="-342900">
              <a:buFont typeface="Arial" panose="020B0604020202020204" pitchFamily="34" charset="0"/>
              <a:buChar char="•"/>
            </a:pPr>
            <a:r>
              <a:rPr lang="en-IN" sz="2100" dirty="0">
                <a:latin typeface="+mn-lt"/>
              </a:rPr>
              <a:t>Craft had purchased in March as an investment (book value: $9 million).</a:t>
            </a:r>
          </a:p>
          <a:p>
            <a:pPr marL="342900" indent="-342900">
              <a:buFont typeface="Arial" panose="020B0604020202020204" pitchFamily="34" charset="0"/>
              <a:buChar char="•"/>
            </a:pPr>
            <a:r>
              <a:rPr lang="en-IN" sz="2100" dirty="0">
                <a:latin typeface="+mn-lt"/>
              </a:rPr>
              <a:t>The investment shares have a fair value of $5 per share, </a:t>
            </a:r>
            <a:r>
              <a:rPr lang="en-IN" sz="2100" b="1" dirty="0">
                <a:solidFill>
                  <a:srgbClr val="D60093"/>
                </a:solidFill>
                <a:latin typeface="+mn-lt"/>
              </a:rPr>
              <a:t>$10 million.</a:t>
            </a:r>
          </a:p>
          <a:p>
            <a:pPr marL="342900" indent="-342900">
              <a:buFont typeface="Arial" panose="020B0604020202020204" pitchFamily="34" charset="0"/>
              <a:buChar char="•"/>
            </a:pPr>
            <a:r>
              <a:rPr lang="en-US" sz="2100" dirty="0">
                <a:latin typeface="+mn-lt"/>
              </a:rPr>
              <a:t>The property dividend is payable to shareholders of record October 15, to be distributed November 1.</a:t>
            </a:r>
          </a:p>
        </p:txBody>
      </p:sp>
      <p:sp>
        <p:nvSpPr>
          <p:cNvPr id="23" name="TextBox 22"/>
          <p:cNvSpPr txBox="1">
            <a:spLocks noChangeArrowheads="1"/>
          </p:cNvSpPr>
          <p:nvPr/>
        </p:nvSpPr>
        <p:spPr bwMode="auto">
          <a:xfrm>
            <a:off x="658677" y="3581400"/>
            <a:ext cx="5668328" cy="404812"/>
          </a:xfrm>
          <a:prstGeom prst="rect">
            <a:avLst/>
          </a:prstGeom>
          <a:noFill/>
          <a:ln w="9525">
            <a:noFill/>
            <a:miter lim="800000"/>
            <a:headEnd/>
            <a:tailEnd/>
          </a:ln>
        </p:spPr>
        <p:txBody>
          <a:bodyPr/>
          <a:lstStyle/>
          <a:p>
            <a:r>
              <a:rPr lang="en-IN" sz="2400" b="1" dirty="0">
                <a:latin typeface="Calibri" pitchFamily="34" charset="0"/>
              </a:rPr>
              <a:t>October 15—Date of Record</a:t>
            </a:r>
          </a:p>
        </p:txBody>
      </p:sp>
      <p:sp>
        <p:nvSpPr>
          <p:cNvPr id="24" name="TextBox 23"/>
          <p:cNvSpPr txBox="1">
            <a:spLocks noChangeArrowheads="1"/>
          </p:cNvSpPr>
          <p:nvPr/>
        </p:nvSpPr>
        <p:spPr bwMode="auto">
          <a:xfrm>
            <a:off x="748497" y="3912077"/>
            <a:ext cx="5668328" cy="404812"/>
          </a:xfrm>
          <a:prstGeom prst="rect">
            <a:avLst/>
          </a:prstGeom>
          <a:noFill/>
          <a:ln w="9525">
            <a:noFill/>
            <a:miter lim="800000"/>
            <a:headEnd/>
            <a:tailEnd/>
          </a:ln>
        </p:spPr>
        <p:txBody>
          <a:bodyPr/>
          <a:lstStyle/>
          <a:p>
            <a:r>
              <a:rPr lang="en-IN" sz="2400" dirty="0">
                <a:latin typeface="Calibri" pitchFamily="34" charset="0"/>
              </a:rPr>
              <a:t>No entry</a:t>
            </a:r>
          </a:p>
        </p:txBody>
      </p:sp>
      <p:sp>
        <p:nvSpPr>
          <p:cNvPr id="27" name="TextBox 26"/>
          <p:cNvSpPr txBox="1">
            <a:spLocks noChangeArrowheads="1"/>
          </p:cNvSpPr>
          <p:nvPr/>
        </p:nvSpPr>
        <p:spPr bwMode="auto">
          <a:xfrm>
            <a:off x="658677" y="4419600"/>
            <a:ext cx="5668328" cy="404812"/>
          </a:xfrm>
          <a:prstGeom prst="rect">
            <a:avLst/>
          </a:prstGeom>
          <a:noFill/>
          <a:ln w="9525">
            <a:noFill/>
            <a:miter lim="800000"/>
            <a:headEnd/>
            <a:tailEnd/>
          </a:ln>
        </p:spPr>
        <p:txBody>
          <a:bodyPr/>
          <a:lstStyle/>
          <a:p>
            <a:r>
              <a:rPr lang="en-IN" sz="2400" b="1" dirty="0">
                <a:latin typeface="Calibri" pitchFamily="34" charset="0"/>
              </a:rPr>
              <a:t>November 1—Payment Date</a:t>
            </a:r>
          </a:p>
        </p:txBody>
      </p:sp>
      <p:sp>
        <p:nvSpPr>
          <p:cNvPr id="32" name="TextBox 31"/>
          <p:cNvSpPr txBox="1">
            <a:spLocks noChangeArrowheads="1"/>
          </p:cNvSpPr>
          <p:nvPr/>
        </p:nvSpPr>
        <p:spPr bwMode="auto">
          <a:xfrm>
            <a:off x="748496" y="5157787"/>
            <a:ext cx="4668669" cy="404813"/>
          </a:xfrm>
          <a:prstGeom prst="rect">
            <a:avLst/>
          </a:prstGeom>
          <a:noFill/>
          <a:ln w="9525">
            <a:noFill/>
            <a:miter lim="800000"/>
            <a:headEnd/>
            <a:tailEnd/>
          </a:ln>
        </p:spPr>
        <p:txBody>
          <a:bodyPr/>
          <a:lstStyle/>
          <a:p>
            <a:r>
              <a:rPr lang="en-IN" sz="2400" dirty="0">
                <a:latin typeface="Calibri" pitchFamily="34" charset="0"/>
              </a:rPr>
              <a:t>     Investment in equity securities</a:t>
            </a:r>
          </a:p>
        </p:txBody>
      </p:sp>
      <p:sp>
        <p:nvSpPr>
          <p:cNvPr id="33" name="TextBox 32"/>
          <p:cNvSpPr txBox="1">
            <a:spLocks noChangeArrowheads="1"/>
          </p:cNvSpPr>
          <p:nvPr/>
        </p:nvSpPr>
        <p:spPr bwMode="auto">
          <a:xfrm>
            <a:off x="678835" y="4736307"/>
            <a:ext cx="4655166" cy="445293"/>
          </a:xfrm>
          <a:prstGeom prst="rect">
            <a:avLst/>
          </a:prstGeom>
          <a:noFill/>
          <a:ln w="9525">
            <a:noFill/>
            <a:miter lim="800000"/>
            <a:headEnd/>
            <a:tailEnd/>
          </a:ln>
        </p:spPr>
        <p:txBody>
          <a:bodyPr/>
          <a:lstStyle/>
          <a:p>
            <a:r>
              <a:rPr lang="en-IN" sz="2400" dirty="0">
                <a:latin typeface="Calibri" pitchFamily="34" charset="0"/>
              </a:rPr>
              <a:t>Property dividends payable                                                  </a:t>
            </a:r>
          </a:p>
        </p:txBody>
      </p:sp>
      <p:sp>
        <p:nvSpPr>
          <p:cNvPr id="21" name="TextBox 20">
            <a:extLst>
              <a:ext uri="{FF2B5EF4-FFF2-40B4-BE49-F238E27FC236}">
                <a16:creationId xmlns:a16="http://schemas.microsoft.com/office/drawing/2014/main" id="{65618FFE-35D2-4D5C-9D4E-7F4D4F47B8CB}"/>
              </a:ext>
            </a:extLst>
          </p:cNvPr>
          <p:cNvSpPr txBox="1">
            <a:spLocks noChangeArrowheads="1"/>
          </p:cNvSpPr>
          <p:nvPr/>
        </p:nvSpPr>
        <p:spPr bwMode="auto">
          <a:xfrm>
            <a:off x="928533" y="3082788"/>
            <a:ext cx="4686300" cy="461665"/>
          </a:xfrm>
          <a:prstGeom prst="rect">
            <a:avLst/>
          </a:prstGeom>
          <a:noFill/>
          <a:ln w="9525">
            <a:noFill/>
            <a:miter lim="800000"/>
            <a:headEnd/>
            <a:tailEnd/>
          </a:ln>
        </p:spPr>
        <p:txBody>
          <a:bodyPr>
            <a:spAutoFit/>
          </a:bodyPr>
          <a:lstStyle/>
          <a:p>
            <a:pPr algn="ctr"/>
            <a:r>
              <a:rPr lang="en-US" sz="2400" b="1" dirty="0">
                <a:latin typeface="+mn-lt"/>
              </a:rPr>
              <a:t>Journal Entry</a:t>
            </a:r>
            <a:endParaRPr lang="en-IN" sz="2400" b="1" baseline="30000" dirty="0">
              <a:latin typeface="+mn-lt"/>
            </a:endParaRPr>
          </a:p>
        </p:txBody>
      </p:sp>
      <p:cxnSp>
        <p:nvCxnSpPr>
          <p:cNvPr id="22" name="Straight Connector 21">
            <a:extLst>
              <a:ext uri="{FF2B5EF4-FFF2-40B4-BE49-F238E27FC236}">
                <a16:creationId xmlns:a16="http://schemas.microsoft.com/office/drawing/2014/main" id="{DF69B736-AF2F-4A96-9B1E-680CBD1F16BA}"/>
              </a:ext>
            </a:extLst>
          </p:cNvPr>
          <p:cNvCxnSpPr/>
          <p:nvPr/>
        </p:nvCxnSpPr>
        <p:spPr>
          <a:xfrm>
            <a:off x="704192" y="3529359"/>
            <a:ext cx="832570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6E0F4653-68D2-4AD4-95C8-2164FFCD10F6}"/>
              </a:ext>
            </a:extLst>
          </p:cNvPr>
          <p:cNvSpPr txBox="1">
            <a:spLocks noChangeArrowheads="1"/>
          </p:cNvSpPr>
          <p:nvPr/>
        </p:nvSpPr>
        <p:spPr bwMode="auto">
          <a:xfrm>
            <a:off x="7854950" y="3082788"/>
            <a:ext cx="1289050" cy="461665"/>
          </a:xfrm>
          <a:prstGeom prst="rect">
            <a:avLst/>
          </a:prstGeom>
          <a:noFill/>
          <a:ln w="9525">
            <a:noFill/>
            <a:miter lim="800000"/>
            <a:headEnd/>
            <a:tailEnd/>
          </a:ln>
        </p:spPr>
        <p:txBody>
          <a:bodyPr>
            <a:spAutoFit/>
          </a:bodyPr>
          <a:lstStyle/>
          <a:p>
            <a:pPr algn="ctr"/>
            <a:r>
              <a:rPr lang="en-US" sz="2400" b="1" dirty="0">
                <a:latin typeface="+mn-lt"/>
              </a:rPr>
              <a:t>Credit</a:t>
            </a:r>
            <a:endParaRPr lang="en-IN" sz="2400" b="1" baseline="30000" dirty="0">
              <a:latin typeface="+mn-lt"/>
            </a:endParaRPr>
          </a:p>
        </p:txBody>
      </p:sp>
      <p:sp>
        <p:nvSpPr>
          <p:cNvPr id="35" name="TextBox 34">
            <a:extLst>
              <a:ext uri="{FF2B5EF4-FFF2-40B4-BE49-F238E27FC236}">
                <a16:creationId xmlns:a16="http://schemas.microsoft.com/office/drawing/2014/main" id="{AF660AC1-8BB7-41B0-BB34-77FE9D80D4E3}"/>
              </a:ext>
            </a:extLst>
          </p:cNvPr>
          <p:cNvSpPr txBox="1">
            <a:spLocks noChangeArrowheads="1"/>
          </p:cNvSpPr>
          <p:nvPr/>
        </p:nvSpPr>
        <p:spPr bwMode="auto">
          <a:xfrm>
            <a:off x="6681633" y="3082788"/>
            <a:ext cx="1289050" cy="461665"/>
          </a:xfrm>
          <a:prstGeom prst="rect">
            <a:avLst/>
          </a:prstGeom>
          <a:noFill/>
          <a:ln w="9525">
            <a:noFill/>
            <a:miter lim="800000"/>
            <a:headEnd/>
            <a:tailEnd/>
          </a:ln>
        </p:spPr>
        <p:txBody>
          <a:bodyPr>
            <a:spAutoFit/>
          </a:bodyPr>
          <a:lstStyle/>
          <a:p>
            <a:pPr algn="ctr"/>
            <a:r>
              <a:rPr lang="en-US" sz="2400" b="1" dirty="0">
                <a:latin typeface="+mn-lt"/>
              </a:rPr>
              <a:t>Debit</a:t>
            </a:r>
            <a:endParaRPr lang="en-IN" sz="2400" b="1" baseline="30000" dirty="0">
              <a:latin typeface="+mn-lt"/>
            </a:endParaRPr>
          </a:p>
        </p:txBody>
      </p:sp>
      <p:sp>
        <p:nvSpPr>
          <p:cNvPr id="36" name="TextBox 35">
            <a:extLst>
              <a:ext uri="{FF2B5EF4-FFF2-40B4-BE49-F238E27FC236}">
                <a16:creationId xmlns:a16="http://schemas.microsoft.com/office/drawing/2014/main" id="{D0B94A46-A47D-430D-A7BC-2C3EDAB8B261}"/>
              </a:ext>
            </a:extLst>
          </p:cNvPr>
          <p:cNvSpPr txBox="1"/>
          <p:nvPr/>
        </p:nvSpPr>
        <p:spPr>
          <a:xfrm>
            <a:off x="6781800" y="2743200"/>
            <a:ext cx="2301693" cy="461665"/>
          </a:xfrm>
          <a:prstGeom prst="rect">
            <a:avLst/>
          </a:prstGeom>
          <a:noFill/>
        </p:spPr>
        <p:txBody>
          <a:bodyPr wrap="square" rtlCol="0">
            <a:spAutoFit/>
          </a:bodyPr>
          <a:lstStyle/>
          <a:p>
            <a:pPr algn="ctr"/>
            <a:r>
              <a:rPr lang="en-US" sz="2400" dirty="0">
                <a:latin typeface="+mn-lt"/>
              </a:rPr>
              <a:t>($ in millions)</a:t>
            </a:r>
          </a:p>
        </p:txBody>
      </p:sp>
      <p:sp>
        <p:nvSpPr>
          <p:cNvPr id="37" name="TextBox 36">
            <a:extLst>
              <a:ext uri="{FF2B5EF4-FFF2-40B4-BE49-F238E27FC236}">
                <a16:creationId xmlns:a16="http://schemas.microsoft.com/office/drawing/2014/main" id="{CAE139A1-5099-4308-B94D-163369D86A93}"/>
              </a:ext>
            </a:extLst>
          </p:cNvPr>
          <p:cNvSpPr txBox="1">
            <a:spLocks noChangeArrowheads="1"/>
          </p:cNvSpPr>
          <p:nvPr/>
        </p:nvSpPr>
        <p:spPr bwMode="auto">
          <a:xfrm>
            <a:off x="7765052" y="5157619"/>
            <a:ext cx="1068020" cy="404813"/>
          </a:xfrm>
          <a:prstGeom prst="rect">
            <a:avLst/>
          </a:prstGeom>
          <a:noFill/>
          <a:ln w="9525">
            <a:noFill/>
            <a:miter lim="800000"/>
            <a:headEnd/>
            <a:tailEnd/>
          </a:ln>
        </p:spPr>
        <p:txBody>
          <a:bodyPr/>
          <a:lstStyle/>
          <a:p>
            <a:pPr algn="r"/>
            <a:r>
              <a:rPr lang="en-IN" sz="2400" dirty="0">
                <a:latin typeface="+mn-lt"/>
              </a:rPr>
              <a:t>10</a:t>
            </a:r>
          </a:p>
        </p:txBody>
      </p:sp>
      <p:sp>
        <p:nvSpPr>
          <p:cNvPr id="38" name="TextBox 37">
            <a:extLst>
              <a:ext uri="{FF2B5EF4-FFF2-40B4-BE49-F238E27FC236}">
                <a16:creationId xmlns:a16="http://schemas.microsoft.com/office/drawing/2014/main" id="{433085F7-4081-4AAC-9A90-DA08A267F9EE}"/>
              </a:ext>
            </a:extLst>
          </p:cNvPr>
          <p:cNvSpPr txBox="1">
            <a:spLocks noChangeArrowheads="1"/>
          </p:cNvSpPr>
          <p:nvPr/>
        </p:nvSpPr>
        <p:spPr bwMode="auto">
          <a:xfrm>
            <a:off x="6521132" y="4737116"/>
            <a:ext cx="1068020" cy="404813"/>
          </a:xfrm>
          <a:prstGeom prst="rect">
            <a:avLst/>
          </a:prstGeom>
          <a:noFill/>
          <a:ln w="9525">
            <a:noFill/>
            <a:miter lim="800000"/>
            <a:headEnd/>
            <a:tailEnd/>
          </a:ln>
        </p:spPr>
        <p:txBody>
          <a:bodyPr/>
          <a:lstStyle/>
          <a:p>
            <a:pPr algn="r"/>
            <a:r>
              <a:rPr lang="en-IN" sz="2400" dirty="0">
                <a:latin typeface="+mn-lt"/>
              </a:rPr>
              <a:t>10</a:t>
            </a:r>
          </a:p>
        </p:txBody>
      </p:sp>
      <p:sp>
        <p:nvSpPr>
          <p:cNvPr id="19" name="Slide Number Placeholder 5">
            <a:extLst>
              <a:ext uri="{FF2B5EF4-FFF2-40B4-BE49-F238E27FC236}">
                <a16:creationId xmlns:a16="http://schemas.microsoft.com/office/drawing/2014/main" id="{519DD298-5A59-A942-8802-DDE6E5DD0BF4}"/>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59</a:t>
            </a:fld>
            <a:endParaRPr lang="en-US" dirty="0"/>
          </a:p>
        </p:txBody>
      </p:sp>
    </p:spTree>
    <p:extLst>
      <p:ext uri="{BB962C8B-B14F-4D97-AF65-F5344CB8AC3E}">
        <p14:creationId xmlns:p14="http://schemas.microsoft.com/office/powerpoint/2010/main" val="879393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par>
                                <p:cTn id="14" presetID="10" presetClass="entr" presetSubtype="0" fill="hold"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500"/>
                                        <p:tgtEl>
                                          <p:spTgt spid="2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fade">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fade">
                                      <p:cBhvr>
                                        <p:cTn id="38" dur="500"/>
                                        <p:tgtEl>
                                          <p:spTgt spid="2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500"/>
                                        <p:tgtEl>
                                          <p:spTgt spid="3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fade">
                                      <p:cBhvr>
                                        <p:cTn id="44" dur="500"/>
                                        <p:tgtEl>
                                          <p:spTgt spid="33"/>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500"/>
                                        <p:tgtEl>
                                          <p:spTgt spid="3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5" grpId="0"/>
      <p:bldP spid="23" grpId="0"/>
      <p:bldP spid="24" grpId="0"/>
      <p:bldP spid="27" grpId="0"/>
      <p:bldP spid="32" grpId="0"/>
      <p:bldP spid="33" grpId="0"/>
      <p:bldP spid="21" grpId="0"/>
      <p:bldP spid="34" grpId="0"/>
      <p:bldP spid="35" grpId="0"/>
      <p:bldP spid="36" grpId="0"/>
      <p:bldP spid="37" grpId="0"/>
      <p:bldP spid="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r>
              <a:rPr lang="en-IN" dirty="0"/>
              <a:t>Detailed Shareholders’ Equity Presentation </a:t>
            </a:r>
            <a:r>
              <a:rPr lang="en-IN" sz="2600" dirty="0"/>
              <a:t>(continued)</a:t>
            </a:r>
            <a:endParaRPr lang="en-IN" sz="2600" dirty="0">
              <a:ea typeface="Adobe Fan Heiti Std B"/>
              <a:cs typeface="Adobe Fan Heiti Std B"/>
            </a:endParaRPr>
          </a:p>
        </p:txBody>
      </p:sp>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LO18-1</a:t>
            </a:r>
            <a:endParaRPr lang="en-US" sz="1500" dirty="0">
              <a:solidFill>
                <a:srgbClr val="0072A2"/>
              </a:solidFill>
              <a:latin typeface="+mj-lt"/>
              <a:ea typeface="Adobe Fan Heiti Std B" pitchFamily="34" charset="-128"/>
              <a:cs typeface="+mj-cs"/>
            </a:endParaRPr>
          </a:p>
        </p:txBody>
      </p:sp>
      <p:graphicFrame>
        <p:nvGraphicFramePr>
          <p:cNvPr id="2" name="Table 1"/>
          <p:cNvGraphicFramePr>
            <a:graphicFrameLocks noGrp="1"/>
          </p:cNvGraphicFramePr>
          <p:nvPr>
            <p:extLst>
              <p:ext uri="{D42A27DB-BD31-4B8C-83A1-F6EECF244321}">
                <p14:modId xmlns:p14="http://schemas.microsoft.com/office/powerpoint/2010/main" val="1961735748"/>
              </p:ext>
            </p:extLst>
          </p:nvPr>
        </p:nvGraphicFramePr>
        <p:xfrm>
          <a:off x="1219199" y="1600200"/>
          <a:ext cx="7315201" cy="3962400"/>
        </p:xfrm>
        <a:graphic>
          <a:graphicData uri="http://schemas.openxmlformats.org/drawingml/2006/table">
            <a:tbl>
              <a:tblPr firstRow="1" bandRow="1">
                <a:tableStyleId>{5C22544A-7EE6-4342-B048-85BDC9FD1C3A}</a:tableStyleId>
              </a:tblPr>
              <a:tblGrid>
                <a:gridCol w="5821491">
                  <a:extLst>
                    <a:ext uri="{9D8B030D-6E8A-4147-A177-3AD203B41FA5}">
                      <a16:colId xmlns:a16="http://schemas.microsoft.com/office/drawing/2014/main" val="20000"/>
                    </a:ext>
                  </a:extLst>
                </a:gridCol>
                <a:gridCol w="1493710">
                  <a:extLst>
                    <a:ext uri="{9D8B030D-6E8A-4147-A177-3AD203B41FA5}">
                      <a16:colId xmlns:a16="http://schemas.microsoft.com/office/drawing/2014/main" val="20001"/>
                    </a:ext>
                  </a:extLst>
                </a:gridCol>
              </a:tblGrid>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ysClr val="windowText" lastClr="000000"/>
                          </a:solidFill>
                        </a:rPr>
                        <a:t>Preferred</a:t>
                      </a:r>
                      <a:r>
                        <a:rPr lang="en-US" sz="1800" b="0" baseline="0" dirty="0">
                          <a:solidFill>
                            <a:sysClr val="windowText" lastClr="000000"/>
                          </a:solidFill>
                        </a:rPr>
                        <a:t> stock, 10%, $10 par, cumulative, nonparticipating</a:t>
                      </a:r>
                      <a:endParaRPr lang="en-US" sz="1800" b="0" dirty="0">
                        <a:solidFill>
                          <a:sysClr val="windowText" lastClr="000000"/>
                        </a:solidFill>
                      </a:endParaRPr>
                    </a:p>
                  </a:txBody>
                  <a:tcPr>
                    <a:lnL w="12700" cap="flat" cmpd="sng" algn="ctr">
                      <a:solidFill>
                        <a:srgbClr val="F79646"/>
                      </a:solidFill>
                      <a:prstDash val="solid"/>
                      <a:round/>
                      <a:headEnd type="none" w="med" len="med"/>
                      <a:tailEnd type="none" w="med" len="med"/>
                    </a:lnL>
                    <a:lnR w="12700" cmpd="sng">
                      <a:noFill/>
                    </a:lnR>
                    <a:lnT w="12700" cap="flat" cmpd="sng" algn="ctr">
                      <a:solidFill>
                        <a:srgbClr val="F79646"/>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AB0"/>
                    </a:solidFill>
                  </a:tcPr>
                </a:tc>
                <a:tc>
                  <a:txBody>
                    <a:bodyPr/>
                    <a:lstStyle/>
                    <a:p>
                      <a:pPr algn="r"/>
                      <a:r>
                        <a:rPr lang="en-US" sz="1800" b="0" dirty="0">
                          <a:solidFill>
                            <a:sysClr val="windowText" lastClr="000000"/>
                          </a:solidFill>
                        </a:rPr>
                        <a:t>$100</a:t>
                      </a:r>
                      <a:endParaRPr lang="sk-SK" sz="1800" b="0" dirty="0">
                        <a:solidFill>
                          <a:sysClr val="windowText" lastClr="000000"/>
                        </a:solidFill>
                      </a:endParaRPr>
                    </a:p>
                  </a:txBody>
                  <a:tcPr>
                    <a:lnL w="12700" cmpd="sng">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0"/>
                  </a:ext>
                </a:extLst>
              </a:tr>
              <a:tr h="381000">
                <a:tc>
                  <a:txBody>
                    <a:bodyPr/>
                    <a:lstStyle/>
                    <a:p>
                      <a:pPr algn="l"/>
                      <a:r>
                        <a:rPr lang="en-US" sz="1800" dirty="0">
                          <a:solidFill>
                            <a:sysClr val="windowText" lastClr="000000"/>
                          </a:solidFill>
                        </a:rPr>
                        <a:t>Common stock, $1</a:t>
                      </a:r>
                      <a:r>
                        <a:rPr lang="en-US" sz="1800" baseline="0" dirty="0">
                          <a:solidFill>
                            <a:sysClr val="windowText" lastClr="000000"/>
                          </a:solidFill>
                        </a:rPr>
                        <a:t> par</a:t>
                      </a:r>
                      <a:endParaRPr lang="en-US" sz="1800" dirty="0">
                        <a:solidFill>
                          <a:sysClr val="windowText" lastClr="000000"/>
                        </a:solidFill>
                      </a:endParaRP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sz="1800" dirty="0">
                          <a:solidFill>
                            <a:sysClr val="windowText" lastClr="000000"/>
                          </a:solidFill>
                        </a:rPr>
                        <a:t>60</a:t>
                      </a:r>
                      <a:endParaRPr lang="sk-SK" sz="1800" dirty="0">
                        <a:solidFill>
                          <a:sysClr val="windowText" lastClr="000000"/>
                        </a:solidFill>
                      </a:endParaRP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1"/>
                  </a:ext>
                </a:extLst>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ysClr val="windowText" lastClr="000000"/>
                          </a:solidFill>
                        </a:rPr>
                        <a:t>Additional paid-in</a:t>
                      </a:r>
                      <a:r>
                        <a:rPr lang="en-US" sz="1800" baseline="0" dirty="0">
                          <a:solidFill>
                            <a:sysClr val="windowText" lastClr="000000"/>
                          </a:solidFill>
                        </a:rPr>
                        <a:t> capital</a:t>
                      </a:r>
                      <a:endParaRPr lang="en-US" sz="1800" dirty="0">
                        <a:solidFill>
                          <a:sysClr val="windowText" lastClr="000000"/>
                        </a:solidFill>
                      </a:endParaRP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dirty="0">
                          <a:solidFill>
                            <a:sysClr val="windowText" lastClr="000000"/>
                          </a:solidFill>
                        </a:rPr>
                        <a:t>340</a:t>
                      </a: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2"/>
                  </a:ext>
                </a:extLst>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ysClr val="windowText" lastClr="000000"/>
                          </a:solidFill>
                        </a:rPr>
                        <a:t>Retained earnings</a:t>
                      </a: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sz="1800" dirty="0">
                          <a:solidFill>
                            <a:sysClr val="windowText" lastClr="000000"/>
                          </a:solidFill>
                        </a:rPr>
                        <a:t>1,670</a:t>
                      </a: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3"/>
                  </a:ext>
                </a:extLst>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solidFill>
                            <a:sysClr val="windowText" lastClr="000000"/>
                          </a:solidFill>
                        </a:rPr>
                        <a:t>Accumulated other comprehensive income:</a:t>
                      </a: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endParaRPr lang="en-US" dirty="0"/>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4"/>
                  </a:ext>
                </a:extLst>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ysClr val="windowText" lastClr="000000"/>
                          </a:solidFill>
                        </a:rPr>
                        <a:t>        Gain (loss) on AFS investments (unrealized)</a:t>
                      </a: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sz="1800" dirty="0">
                          <a:solidFill>
                            <a:sysClr val="windowText" lastClr="000000"/>
                          </a:solidFill>
                        </a:rPr>
                        <a:t>(85)</a:t>
                      </a: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5"/>
                  </a:ext>
                </a:extLst>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ysClr val="windowText" lastClr="000000"/>
                          </a:solidFill>
                        </a:rPr>
                        <a:t>        Net unrealized</a:t>
                      </a:r>
                      <a:r>
                        <a:rPr lang="en-US" sz="1800" baseline="0" dirty="0">
                          <a:solidFill>
                            <a:sysClr val="windowText" lastClr="000000"/>
                          </a:solidFill>
                        </a:rPr>
                        <a:t> loss on pensions</a:t>
                      </a:r>
                      <a:endParaRPr lang="en-US" sz="1800" dirty="0">
                        <a:solidFill>
                          <a:sysClr val="windowText" lastClr="000000"/>
                        </a:solidFill>
                      </a:endParaRP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sz="1800" dirty="0">
                          <a:solidFill>
                            <a:sysClr val="windowText" lastClr="000000"/>
                          </a:solidFill>
                        </a:rPr>
                        <a:t>(75)</a:t>
                      </a: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6"/>
                  </a:ext>
                </a:extLst>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ysClr val="windowText" lastClr="000000"/>
                          </a:solidFill>
                        </a:rPr>
                        <a:t>        Deferred loss on derivatives</a:t>
                      </a: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sz="1800" dirty="0">
                          <a:solidFill>
                            <a:sysClr val="windowText" lastClr="000000"/>
                          </a:solidFill>
                        </a:rPr>
                        <a:t>(4)</a:t>
                      </a: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7"/>
                  </a:ext>
                </a:extLst>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solidFill>
                            <a:sysClr val="windowText" lastClr="000000"/>
                          </a:solidFill>
                        </a:rPr>
                        <a:t>Treasury</a:t>
                      </a:r>
                      <a:r>
                        <a:rPr lang="en-US" sz="1800" b="0" baseline="0" dirty="0">
                          <a:solidFill>
                            <a:sysClr val="windowText" lastClr="000000"/>
                          </a:solidFill>
                        </a:rPr>
                        <a:t> stock</a:t>
                      </a:r>
                      <a:endParaRPr lang="en-US" sz="1800" b="0" dirty="0">
                        <a:solidFill>
                          <a:sysClr val="windowText" lastClr="000000"/>
                        </a:solidFill>
                      </a:endParaRPr>
                    </a:p>
                  </a:txBody>
                  <a:tcPr>
                    <a:lnL w="12700" cap="flat" cmpd="sng" algn="ctr">
                      <a:solidFill>
                        <a:srgbClr val="F7964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sz="1800" dirty="0">
                          <a:solidFill>
                            <a:sysClr val="windowText" lastClr="000000"/>
                          </a:solidFill>
                        </a:rPr>
                        <a:t>(6)</a:t>
                      </a:r>
                    </a:p>
                  </a:txBody>
                  <a:tcPr>
                    <a:lnL w="12700" cmpd="sng">
                      <a:noFill/>
                    </a:lnL>
                    <a:lnR w="12700" cap="flat" cmpd="sng" algn="ctr">
                      <a:solidFill>
                        <a:srgbClr val="F7964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8"/>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ysClr val="windowText" lastClr="000000"/>
                          </a:solidFill>
                        </a:rPr>
                        <a:t>Total shareholders’ equity</a:t>
                      </a:r>
                    </a:p>
                  </a:txBody>
                  <a:tcPr>
                    <a:lnL w="12700" cap="flat" cmpd="sng" algn="ctr">
                      <a:solidFill>
                        <a:srgbClr val="F79646"/>
                      </a:solidFill>
                      <a:prstDash val="solid"/>
                      <a:round/>
                      <a:headEnd type="none" w="med" len="med"/>
                      <a:tailEnd type="none" w="med" len="med"/>
                    </a:lnL>
                    <a:lnR w="12700" cmpd="sng">
                      <a:noFill/>
                    </a:lnR>
                    <a:lnT w="12700" cmpd="sng">
                      <a:noFill/>
                    </a:lnT>
                    <a:lnB w="12700" cap="flat" cmpd="sng" algn="ctr">
                      <a:solidFill>
                        <a:srgbClr val="F79646"/>
                      </a:solidFill>
                      <a:prstDash val="solid"/>
                      <a:round/>
                      <a:headEnd type="none" w="med" len="med"/>
                      <a:tailEnd type="none" w="med" len="med"/>
                    </a:lnB>
                    <a:lnTlToBr w="12700" cmpd="sng">
                      <a:noFill/>
                      <a:prstDash val="solid"/>
                    </a:lnTlToBr>
                    <a:lnBlToTr w="12700" cmpd="sng">
                      <a:noFill/>
                      <a:prstDash val="solid"/>
                    </a:lnBlToTr>
                    <a:solidFill>
                      <a:srgbClr val="FFFAB0"/>
                    </a:solidFill>
                  </a:tcPr>
                </a:tc>
                <a:tc>
                  <a:txBody>
                    <a:bodyPr/>
                    <a:lstStyle/>
                    <a:p>
                      <a:pPr algn="r"/>
                      <a:r>
                        <a:rPr lang="en-US" sz="1800" dirty="0">
                          <a:solidFill>
                            <a:sysClr val="windowText" lastClr="000000"/>
                          </a:solidFill>
                        </a:rPr>
                        <a:t>$2,000</a:t>
                      </a:r>
                    </a:p>
                  </a:txBody>
                  <a:tcPr>
                    <a:lnL w="12700" cmpd="sng">
                      <a:noFill/>
                    </a:lnL>
                    <a:lnR w="12700" cap="flat" cmpd="sng" algn="ctr">
                      <a:solidFill>
                        <a:srgbClr val="F79646"/>
                      </a:solidFill>
                      <a:prstDash val="solid"/>
                      <a:round/>
                      <a:headEnd type="none" w="med" len="med"/>
                      <a:tailEnd type="none" w="med" len="med"/>
                    </a:lnR>
                    <a:lnT w="12700" cmpd="sng">
                      <a:noFill/>
                    </a:lnT>
                    <a:lnB w="12700" cap="flat" cmpd="sng" algn="ctr">
                      <a:solidFill>
                        <a:srgbClr val="F79646"/>
                      </a:solidFill>
                      <a:prstDash val="solid"/>
                      <a:round/>
                      <a:headEnd type="none" w="med" len="med"/>
                      <a:tailEnd type="none" w="med" len="med"/>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0009"/>
                  </a:ext>
                </a:extLst>
              </a:tr>
            </a:tbl>
          </a:graphicData>
        </a:graphic>
      </p:graphicFrame>
      <p:cxnSp>
        <p:nvCxnSpPr>
          <p:cNvPr id="6" name="Straight Connector 5"/>
          <p:cNvCxnSpPr/>
          <p:nvPr/>
        </p:nvCxnSpPr>
        <p:spPr>
          <a:xfrm>
            <a:off x="7696199" y="5032375"/>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96199" y="5337175"/>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96199" y="5413375"/>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6C80E1B1-DCCF-2345-8001-71B32A2F304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18-0</a:t>
            </a:r>
            <a:fld id="{2607F632-3F85-4F98-B182-BC32E868C800}" type="slidenum">
              <a:rPr lang="en-US" smtClean="0"/>
              <a:pPr/>
              <a:t>6</a:t>
            </a:fld>
            <a:endParaRPr lang="en-US" dirty="0"/>
          </a:p>
        </p:txBody>
      </p:sp>
    </p:spTree>
    <p:extLst>
      <p:ext uri="{BB962C8B-B14F-4D97-AF65-F5344CB8AC3E}">
        <p14:creationId xmlns:p14="http://schemas.microsoft.com/office/powerpoint/2010/main" val="29420002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sz="3200" dirty="0"/>
              <a:t>Concept Check: Dividends</a:t>
            </a:r>
            <a:endParaRPr lang="en-US" sz="3200" dirty="0"/>
          </a:p>
        </p:txBody>
      </p:sp>
      <p:sp>
        <p:nvSpPr>
          <p:cNvPr id="414723" name="Rectangle 3"/>
          <p:cNvSpPr>
            <a:spLocks noGrp="1" noChangeArrowheads="1"/>
          </p:cNvSpPr>
          <p:nvPr>
            <p:ph idx="1"/>
          </p:nvPr>
        </p:nvSpPr>
        <p:spPr>
          <a:xfrm>
            <a:off x="761998" y="1219200"/>
            <a:ext cx="8382001" cy="5413374"/>
          </a:xfrm>
          <a:solidFill>
            <a:schemeClr val="bg1">
              <a:lumMod val="95000"/>
            </a:schemeClr>
          </a:solidFill>
        </p:spPr>
        <p:txBody>
          <a:bodyPr>
            <a:normAutofit/>
          </a:bodyPr>
          <a:lstStyle/>
          <a:p>
            <a:pPr marL="0" indent="0">
              <a:spcAft>
                <a:spcPts val="600"/>
              </a:spcAft>
              <a:buNone/>
            </a:pPr>
            <a:r>
              <a:rPr lang="en-US" sz="2000" dirty="0"/>
              <a:t>Ellsworth Corporation was organized on January 1, 2021. The firm was authorized to issue 150,000 shares of $1 par common stock. During 2021, Ellsworth had the following transactions relating to shareholders’ equity:</a:t>
            </a:r>
          </a:p>
          <a:p>
            <a:pPr lvl="1"/>
            <a:r>
              <a:rPr lang="en-US" sz="2000" dirty="0"/>
              <a:t>Issued 20,000 shares of common stock at $7 per share</a:t>
            </a:r>
          </a:p>
          <a:p>
            <a:pPr lvl="1"/>
            <a:r>
              <a:rPr lang="en-US" sz="2000" dirty="0"/>
              <a:t>Issued 20,000 shares of common stock at $8 per share</a:t>
            </a:r>
          </a:p>
          <a:p>
            <a:pPr lvl="1"/>
            <a:r>
              <a:rPr lang="en-US" sz="2000" dirty="0"/>
              <a:t>Reported a net income of $100,000</a:t>
            </a:r>
          </a:p>
          <a:p>
            <a:pPr lvl="1"/>
            <a:r>
              <a:rPr lang="en-US" sz="2000" dirty="0"/>
              <a:t>Paid dividends of $50,000</a:t>
            </a:r>
          </a:p>
          <a:p>
            <a:pPr lvl="1">
              <a:tabLst>
                <a:tab pos="914400" algn="l"/>
              </a:tabLst>
            </a:pPr>
            <a:r>
              <a:rPr lang="en-US" sz="2000" dirty="0"/>
              <a:t>Purchased 3,000 shares of treasury stock at $10</a:t>
            </a:r>
          </a:p>
          <a:p>
            <a:pPr marL="0" indent="0">
              <a:spcAft>
                <a:spcPts val="1200"/>
              </a:spcAft>
              <a:buNone/>
            </a:pPr>
            <a:r>
              <a:rPr lang="en-US" sz="2000" dirty="0"/>
              <a:t>What was total shareholders’ equity at the end of 2021? </a:t>
            </a:r>
          </a:p>
          <a:p>
            <a:pPr marL="457200" indent="-457200">
              <a:buFont typeface="+mj-lt"/>
              <a:buAutoNum type="alphaLcPeriod"/>
            </a:pPr>
            <a:r>
              <a:rPr lang="en-US" sz="2000" dirty="0"/>
              <a:t>$270,000 </a:t>
            </a:r>
          </a:p>
          <a:p>
            <a:pPr marL="457200" indent="-457200">
              <a:buFont typeface="+mj-lt"/>
              <a:buAutoNum type="alphaLcPeriod"/>
            </a:pPr>
            <a:r>
              <a:rPr lang="en-US" sz="2000" dirty="0"/>
              <a:t>$350,000 </a:t>
            </a:r>
          </a:p>
          <a:p>
            <a:pPr marL="457200" indent="-457200">
              <a:buFont typeface="+mj-lt"/>
              <a:buAutoNum type="alphaLcPeriod"/>
            </a:pPr>
            <a:r>
              <a:rPr lang="en-US" sz="2000" dirty="0"/>
              <a:t>$320,000 </a:t>
            </a:r>
          </a:p>
          <a:p>
            <a:pPr marL="457200" indent="-457200">
              <a:buFont typeface="+mj-lt"/>
              <a:buAutoNum type="alphaLcPeriod"/>
            </a:pPr>
            <a:r>
              <a:rPr lang="en-US" sz="2000" dirty="0"/>
              <a:t>$380,000 </a:t>
            </a:r>
          </a:p>
          <a:p>
            <a:pPr marL="2286000" lvl="5" indent="0">
              <a:buNone/>
              <a:tabLst>
                <a:tab pos="7772400" algn="dec"/>
              </a:tabLst>
              <a:defRPr/>
            </a:pPr>
            <a:endParaRPr lang="en-US" sz="1600" dirty="0"/>
          </a:p>
          <a:p>
            <a:pPr marL="0" indent="0">
              <a:buNone/>
              <a:tabLst>
                <a:tab pos="7772400" algn="dec"/>
              </a:tabLst>
              <a:defRPr/>
            </a:pPr>
            <a:endParaRPr lang="en-US" sz="1800" dirty="0"/>
          </a:p>
        </p:txBody>
      </p:sp>
      <p:sp>
        <p:nvSpPr>
          <p:cNvPr id="2" name="Oval 1"/>
          <p:cNvSpPr/>
          <p:nvPr/>
        </p:nvSpPr>
        <p:spPr bwMode="auto">
          <a:xfrm flipV="1">
            <a:off x="685800" y="5267116"/>
            <a:ext cx="462003" cy="447884"/>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7" name="TextBox 6"/>
          <p:cNvSpPr txBox="1"/>
          <p:nvPr/>
        </p:nvSpPr>
        <p:spPr>
          <a:xfrm>
            <a:off x="2819400" y="4343400"/>
            <a:ext cx="5181600" cy="2308324"/>
          </a:xfrm>
          <a:prstGeom prst="rect">
            <a:avLst/>
          </a:prstGeom>
          <a:solidFill>
            <a:schemeClr val="accent6">
              <a:lumMod val="20000"/>
              <a:lumOff val="80000"/>
            </a:schemeClr>
          </a:solidFill>
          <a:ln w="6350">
            <a:solidFill>
              <a:schemeClr val="tx1"/>
            </a:solidFill>
          </a:ln>
        </p:spPr>
        <p:txBody>
          <a:bodyPr wrap="square" rtlCol="0">
            <a:spAutoFit/>
          </a:bodyPr>
          <a:lstStyle/>
          <a:p>
            <a:pPr>
              <a:tabLst>
                <a:tab pos="4629150" algn="dec"/>
              </a:tabLst>
            </a:pPr>
            <a:r>
              <a:rPr lang="en-US" dirty="0">
                <a:latin typeface="+mn-lt"/>
              </a:rPr>
              <a:t>The correct answer is </a:t>
            </a:r>
            <a:r>
              <a:rPr lang="en-US" i="1" dirty="0">
                <a:latin typeface="+mn-lt"/>
              </a:rPr>
              <a:t>c</a:t>
            </a:r>
            <a:r>
              <a:rPr lang="en-US" dirty="0">
                <a:latin typeface="+mn-lt"/>
              </a:rPr>
              <a:t>:</a:t>
            </a:r>
          </a:p>
          <a:p>
            <a:pPr>
              <a:tabLst>
                <a:tab pos="4629150" algn="dec"/>
              </a:tabLst>
            </a:pPr>
            <a:endParaRPr lang="en-US" dirty="0">
              <a:latin typeface="+mn-lt"/>
            </a:endParaRPr>
          </a:p>
          <a:p>
            <a:pPr>
              <a:tabLst>
                <a:tab pos="4629150" algn="dec"/>
              </a:tabLst>
            </a:pPr>
            <a:r>
              <a:rPr lang="en-US" dirty="0">
                <a:latin typeface="+mn-lt"/>
              </a:rPr>
              <a:t>Issue of stock (20,000 × $7)	$  140,000</a:t>
            </a:r>
            <a:br>
              <a:rPr lang="en-US" dirty="0">
                <a:latin typeface="+mn-lt"/>
              </a:rPr>
            </a:br>
            <a:r>
              <a:rPr lang="en-US" dirty="0">
                <a:latin typeface="+mn-lt"/>
              </a:rPr>
              <a:t>Issue of stock (20,000 × $8)	160,000</a:t>
            </a:r>
            <a:br>
              <a:rPr lang="en-US" dirty="0">
                <a:latin typeface="+mn-lt"/>
              </a:rPr>
            </a:br>
            <a:r>
              <a:rPr lang="en-US" dirty="0">
                <a:latin typeface="+mn-lt"/>
              </a:rPr>
              <a:t>Net income	100,000</a:t>
            </a:r>
            <a:br>
              <a:rPr lang="en-US" dirty="0">
                <a:latin typeface="+mn-lt"/>
              </a:rPr>
            </a:br>
            <a:r>
              <a:rPr lang="en-US" dirty="0">
                <a:latin typeface="+mn-lt"/>
              </a:rPr>
              <a:t>Dividends	(50,000)</a:t>
            </a:r>
          </a:p>
          <a:p>
            <a:pPr>
              <a:tabLst>
                <a:tab pos="4629150" algn="dec"/>
              </a:tabLst>
            </a:pPr>
            <a:r>
              <a:rPr lang="en-US" dirty="0">
                <a:latin typeface="+mn-lt"/>
              </a:rPr>
              <a:t>Treasury stock (3,000 × $10)	</a:t>
            </a:r>
            <a:r>
              <a:rPr lang="en-US" u="sng" dirty="0">
                <a:latin typeface="+mn-lt"/>
              </a:rPr>
              <a:t>  (30,000</a:t>
            </a:r>
            <a:r>
              <a:rPr lang="en-US" dirty="0">
                <a:latin typeface="+mn-lt"/>
              </a:rPr>
              <a:t>)</a:t>
            </a:r>
          </a:p>
          <a:p>
            <a:pPr>
              <a:tabLst>
                <a:tab pos="4629150" algn="dec"/>
              </a:tabLst>
            </a:pPr>
            <a:r>
              <a:rPr lang="en-US" dirty="0">
                <a:latin typeface="+mn-lt"/>
              </a:rPr>
              <a:t>	  </a:t>
            </a:r>
            <a:r>
              <a:rPr lang="en-US" u="dbl" dirty="0">
                <a:latin typeface="+mn-lt"/>
              </a:rPr>
              <a:t>$320,000</a:t>
            </a:r>
            <a:endParaRPr lang="en-US" altLang="en-US" dirty="0">
              <a:latin typeface="+mn-lt"/>
            </a:endParaRPr>
          </a:p>
        </p:txBody>
      </p:sp>
      <p:sp>
        <p:nvSpPr>
          <p:cNvPr id="6" name="Rectangle 5"/>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LO18-7</a:t>
            </a:r>
            <a:endParaRPr lang="en-US" sz="1500" dirty="0">
              <a:solidFill>
                <a:srgbClr val="0072A2"/>
              </a:solidFill>
              <a:latin typeface="+mj-lt"/>
              <a:ea typeface="Adobe Fan Heiti Std B" pitchFamily="34" charset="-128"/>
              <a:cs typeface="+mj-cs"/>
            </a:endParaRPr>
          </a:p>
        </p:txBody>
      </p:sp>
      <p:sp>
        <p:nvSpPr>
          <p:cNvPr id="8" name="Slide Number Placeholder 5">
            <a:extLst>
              <a:ext uri="{FF2B5EF4-FFF2-40B4-BE49-F238E27FC236}">
                <a16:creationId xmlns:a16="http://schemas.microsoft.com/office/drawing/2014/main" id="{91D8C0DB-3CEA-3B40-8C9B-FF79F9CBBFD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60</a:t>
            </a:fld>
            <a:endParaRPr lang="en-US" dirty="0"/>
          </a:p>
        </p:txBody>
      </p:sp>
    </p:spTree>
    <p:extLst>
      <p:ext uri="{BB962C8B-B14F-4D97-AF65-F5344CB8AC3E}">
        <p14:creationId xmlns:p14="http://schemas.microsoft.com/office/powerpoint/2010/main" val="1714272821"/>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Choice>
    <mc:Fallback xmlns="">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LO18-8</a:t>
            </a:r>
            <a:endParaRPr lang="en-US" sz="1500" dirty="0">
              <a:solidFill>
                <a:srgbClr val="0072A2"/>
              </a:solidFill>
              <a:latin typeface="+mj-lt"/>
              <a:ea typeface="Adobe Fan Heiti Std B" pitchFamily="34" charset="-128"/>
              <a:cs typeface="+mj-cs"/>
            </a:endParaRPr>
          </a:p>
        </p:txBody>
      </p:sp>
      <p:sp>
        <p:nvSpPr>
          <p:cNvPr id="26" name="Content Placeholder 16"/>
          <p:cNvSpPr>
            <a:spLocks noGrp="1"/>
          </p:cNvSpPr>
          <p:nvPr>
            <p:ph idx="1"/>
          </p:nvPr>
        </p:nvSpPr>
        <p:spPr>
          <a:xfrm>
            <a:off x="862358" y="1371600"/>
            <a:ext cx="8013600" cy="5130801"/>
          </a:xfrm>
        </p:spPr>
        <p:txBody>
          <a:bodyPr>
            <a:normAutofit/>
          </a:bodyPr>
          <a:lstStyle/>
          <a:p>
            <a:r>
              <a:rPr lang="en-IN" dirty="0"/>
              <a:t>Distribution of </a:t>
            </a:r>
            <a:r>
              <a:rPr lang="en-IN" b="1" dirty="0">
                <a:solidFill>
                  <a:srgbClr val="C00000"/>
                </a:solidFill>
              </a:rPr>
              <a:t>additional shares of stock </a:t>
            </a:r>
            <a:r>
              <a:rPr lang="en-IN" dirty="0"/>
              <a:t>to current shareholders </a:t>
            </a:r>
            <a:r>
              <a:rPr lang="en-US" dirty="0"/>
              <a:t>of the corporation</a:t>
            </a:r>
          </a:p>
          <a:p>
            <a:r>
              <a:rPr lang="en-IN" dirty="0"/>
              <a:t>Affects neither the assets nor the liabilities of the firm</a:t>
            </a:r>
          </a:p>
          <a:p>
            <a:r>
              <a:rPr lang="en-IN" dirty="0"/>
              <a:t>Shareholders’ proportional interest in the firm remains unchanged</a:t>
            </a:r>
          </a:p>
          <a:p>
            <a:pPr marL="0" indent="0">
              <a:buNone/>
            </a:pPr>
            <a:endParaRPr lang="en-US" dirty="0"/>
          </a:p>
        </p:txBody>
      </p:sp>
      <p:sp>
        <p:nvSpPr>
          <p:cNvPr id="2" name="Title 1"/>
          <p:cNvSpPr>
            <a:spLocks noGrp="1"/>
          </p:cNvSpPr>
          <p:nvPr>
            <p:ph type="title"/>
          </p:nvPr>
        </p:nvSpPr>
        <p:spPr/>
        <p:txBody>
          <a:bodyPr/>
          <a:lstStyle/>
          <a:p>
            <a:r>
              <a:rPr lang="en-US" dirty="0"/>
              <a:t>Stock Dividends</a:t>
            </a:r>
          </a:p>
        </p:txBody>
      </p:sp>
      <p:sp>
        <p:nvSpPr>
          <p:cNvPr id="5" name="Slide Number Placeholder 5">
            <a:extLst>
              <a:ext uri="{FF2B5EF4-FFF2-40B4-BE49-F238E27FC236}">
                <a16:creationId xmlns:a16="http://schemas.microsoft.com/office/drawing/2014/main" id="{E230775C-38DF-8048-AE8E-B436753BCF3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61</a:t>
            </a:fld>
            <a:endParaRPr lang="en-US" dirty="0"/>
          </a:p>
        </p:txBody>
      </p:sp>
    </p:spTree>
    <p:extLst>
      <p:ext uri="{BB962C8B-B14F-4D97-AF65-F5344CB8AC3E}">
        <p14:creationId xmlns:p14="http://schemas.microsoft.com/office/powerpoint/2010/main" val="257532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500"/>
                                        <p:tgtEl>
                                          <p:spTgt spid="26">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6">
                                            <p:txEl>
                                              <p:pRg st="1" end="1"/>
                                            </p:txEl>
                                          </p:spTgt>
                                        </p:tgtEl>
                                        <p:attrNameLst>
                                          <p:attrName>style.visibility</p:attrName>
                                        </p:attrNameLst>
                                      </p:cBhvr>
                                      <p:to>
                                        <p:strVal val="visible"/>
                                      </p:to>
                                    </p:set>
                                    <p:animEffect transition="in" filter="fade">
                                      <p:cBhvr>
                                        <p:cTn id="11" dur="500"/>
                                        <p:tgtEl>
                                          <p:spTgt spid="2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6">
                                            <p:txEl>
                                              <p:pRg st="2" end="2"/>
                                            </p:txEl>
                                          </p:spTgt>
                                        </p:tgtEl>
                                        <p:attrNameLst>
                                          <p:attrName>style.visibility</p:attrName>
                                        </p:attrNameLst>
                                      </p:cBhvr>
                                      <p:to>
                                        <p:strVal val="visible"/>
                                      </p:to>
                                    </p:set>
                                    <p:animEffect transition="in" filter="fade">
                                      <p:cBhvr>
                                        <p:cTn id="16" dur="500"/>
                                        <p:tgtEl>
                                          <p:spTgt spid="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LO18-8</a:t>
            </a:r>
            <a:endParaRPr lang="en-US" sz="1500" dirty="0">
              <a:solidFill>
                <a:srgbClr val="0072A2"/>
              </a:solidFill>
              <a:latin typeface="+mj-lt"/>
              <a:ea typeface="Adobe Fan Heiti Std B" pitchFamily="34" charset="-128"/>
              <a:cs typeface="+mj-cs"/>
            </a:endParaRPr>
          </a:p>
        </p:txBody>
      </p:sp>
      <p:sp>
        <p:nvSpPr>
          <p:cNvPr id="26" name="Content Placeholder 16"/>
          <p:cNvSpPr>
            <a:spLocks noGrp="1"/>
          </p:cNvSpPr>
          <p:nvPr>
            <p:ph idx="1"/>
          </p:nvPr>
        </p:nvSpPr>
        <p:spPr>
          <a:xfrm>
            <a:off x="862358" y="1371600"/>
            <a:ext cx="8013600" cy="5130801"/>
          </a:xfrm>
        </p:spPr>
        <p:txBody>
          <a:bodyPr>
            <a:normAutofit/>
          </a:bodyPr>
          <a:lstStyle/>
          <a:p>
            <a:pPr marL="0" indent="0">
              <a:buNone/>
            </a:pPr>
            <a:endParaRPr lang="en-IN" dirty="0"/>
          </a:p>
          <a:p>
            <a:pPr marL="0" indent="0">
              <a:buNone/>
            </a:pPr>
            <a:endParaRPr lang="en-US" dirty="0"/>
          </a:p>
        </p:txBody>
      </p:sp>
      <p:sp>
        <p:nvSpPr>
          <p:cNvPr id="2" name="Title 1"/>
          <p:cNvSpPr>
            <a:spLocks noGrp="1"/>
          </p:cNvSpPr>
          <p:nvPr>
            <p:ph type="title"/>
          </p:nvPr>
        </p:nvSpPr>
        <p:spPr/>
        <p:txBody>
          <a:bodyPr/>
          <a:lstStyle/>
          <a:p>
            <a:r>
              <a:rPr lang="en-US" dirty="0"/>
              <a:t>Stock Dividends </a:t>
            </a:r>
            <a:r>
              <a:rPr lang="en-US" sz="2400" dirty="0"/>
              <a:t>(continued)</a:t>
            </a:r>
          </a:p>
        </p:txBody>
      </p:sp>
      <p:sp>
        <p:nvSpPr>
          <p:cNvPr id="3" name="Rectangle 2"/>
          <p:cNvSpPr/>
          <p:nvPr/>
        </p:nvSpPr>
        <p:spPr>
          <a:xfrm>
            <a:off x="693110" y="1219200"/>
            <a:ext cx="8345003" cy="1200329"/>
          </a:xfrm>
          <a:prstGeom prst="rect">
            <a:avLst/>
          </a:prstGeom>
        </p:spPr>
        <p:txBody>
          <a:bodyPr>
            <a:spAutoFit/>
          </a:bodyPr>
          <a:lstStyle/>
          <a:p>
            <a:r>
              <a:rPr lang="en-IN" sz="2400" dirty="0">
                <a:latin typeface="+mn-lt"/>
              </a:rPr>
              <a:t>Craft declares and distributes a 10% common stock dividend (10 million shares) when the market value of the $1 par common stock is $12 per share.</a:t>
            </a:r>
            <a:endParaRPr lang="en-US" sz="2400" dirty="0">
              <a:latin typeface="+mn-lt"/>
            </a:endParaRPr>
          </a:p>
        </p:txBody>
      </p:sp>
      <p:sp>
        <p:nvSpPr>
          <p:cNvPr id="6" name="Rectangle 5"/>
          <p:cNvSpPr/>
          <p:nvPr/>
        </p:nvSpPr>
        <p:spPr>
          <a:xfrm>
            <a:off x="876301" y="2514600"/>
            <a:ext cx="7921625" cy="2133600"/>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2400" dirty="0"/>
          </a:p>
        </p:txBody>
      </p:sp>
      <p:sp>
        <p:nvSpPr>
          <p:cNvPr id="7" name="TextBox 6"/>
          <p:cNvSpPr txBox="1">
            <a:spLocks noChangeArrowheads="1"/>
          </p:cNvSpPr>
          <p:nvPr/>
        </p:nvSpPr>
        <p:spPr bwMode="auto">
          <a:xfrm>
            <a:off x="876300" y="2868499"/>
            <a:ext cx="4686300" cy="461665"/>
          </a:xfrm>
          <a:prstGeom prst="rect">
            <a:avLst/>
          </a:prstGeom>
          <a:noFill/>
          <a:ln w="9525">
            <a:noFill/>
            <a:miter lim="800000"/>
            <a:headEnd/>
            <a:tailEnd/>
          </a:ln>
        </p:spPr>
        <p:txBody>
          <a:bodyPr>
            <a:spAutoFit/>
          </a:bodyPr>
          <a:lstStyle/>
          <a:p>
            <a:pPr algn="ctr"/>
            <a:r>
              <a:rPr lang="en-US" sz="2400" b="1" dirty="0">
                <a:latin typeface="Calibri" pitchFamily="34" charset="0"/>
              </a:rPr>
              <a:t>Journal Entry</a:t>
            </a:r>
            <a:endParaRPr lang="en-IN" sz="2400" b="1" baseline="30000" dirty="0">
              <a:latin typeface="Calibri" pitchFamily="34" charset="0"/>
            </a:endParaRPr>
          </a:p>
        </p:txBody>
      </p:sp>
      <p:cxnSp>
        <p:nvCxnSpPr>
          <p:cNvPr id="8" name="Straight Connector 7"/>
          <p:cNvCxnSpPr/>
          <p:nvPr/>
        </p:nvCxnSpPr>
        <p:spPr>
          <a:xfrm>
            <a:off x="876302" y="3300759"/>
            <a:ext cx="79216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862570" y="3321204"/>
            <a:ext cx="5668328" cy="404812"/>
          </a:xfrm>
          <a:prstGeom prst="rect">
            <a:avLst/>
          </a:prstGeom>
          <a:noFill/>
          <a:ln w="9525">
            <a:noFill/>
            <a:miter lim="800000"/>
            <a:headEnd/>
            <a:tailEnd/>
          </a:ln>
        </p:spPr>
        <p:txBody>
          <a:bodyPr/>
          <a:lstStyle/>
          <a:p>
            <a:r>
              <a:rPr lang="en-IN" sz="2400" dirty="0">
                <a:latin typeface="Calibri" pitchFamily="34" charset="0"/>
              </a:rPr>
              <a:t>Retained earnings</a:t>
            </a:r>
          </a:p>
        </p:txBody>
      </p:sp>
      <p:sp>
        <p:nvSpPr>
          <p:cNvPr id="10" name="TextBox 9"/>
          <p:cNvSpPr txBox="1">
            <a:spLocks noChangeArrowheads="1"/>
          </p:cNvSpPr>
          <p:nvPr/>
        </p:nvSpPr>
        <p:spPr bwMode="auto">
          <a:xfrm>
            <a:off x="349436" y="3685195"/>
            <a:ext cx="4697687" cy="404813"/>
          </a:xfrm>
          <a:prstGeom prst="rect">
            <a:avLst/>
          </a:prstGeom>
          <a:noFill/>
          <a:ln w="9525">
            <a:noFill/>
            <a:miter lim="800000"/>
            <a:headEnd/>
            <a:tailEnd/>
          </a:ln>
        </p:spPr>
        <p:txBody>
          <a:bodyPr/>
          <a:lstStyle/>
          <a:p>
            <a:r>
              <a:rPr lang="en-IN" sz="2400" dirty="0">
                <a:latin typeface="Calibri" pitchFamily="34" charset="0"/>
              </a:rPr>
              <a:t>	Common stock</a:t>
            </a:r>
          </a:p>
        </p:txBody>
      </p:sp>
      <p:sp>
        <p:nvSpPr>
          <p:cNvPr id="11" name="TextBox 10"/>
          <p:cNvSpPr txBox="1">
            <a:spLocks noChangeArrowheads="1"/>
          </p:cNvSpPr>
          <p:nvPr/>
        </p:nvSpPr>
        <p:spPr bwMode="auto">
          <a:xfrm>
            <a:off x="6238047" y="3321204"/>
            <a:ext cx="1174822" cy="404812"/>
          </a:xfrm>
          <a:prstGeom prst="rect">
            <a:avLst/>
          </a:prstGeom>
          <a:noFill/>
          <a:ln w="9525">
            <a:noFill/>
            <a:miter lim="800000"/>
            <a:headEnd/>
            <a:tailEnd/>
          </a:ln>
        </p:spPr>
        <p:txBody>
          <a:bodyPr/>
          <a:lstStyle/>
          <a:p>
            <a:pPr algn="ctr"/>
            <a:r>
              <a:rPr lang="en-IN" sz="2400" dirty="0">
                <a:latin typeface="Calibri" pitchFamily="34" charset="0"/>
              </a:rPr>
              <a:t>120</a:t>
            </a:r>
          </a:p>
        </p:txBody>
      </p:sp>
      <p:sp>
        <p:nvSpPr>
          <p:cNvPr id="12" name="TextBox 11"/>
          <p:cNvSpPr txBox="1">
            <a:spLocks noChangeArrowheads="1"/>
          </p:cNvSpPr>
          <p:nvPr/>
        </p:nvSpPr>
        <p:spPr bwMode="auto">
          <a:xfrm>
            <a:off x="7446146" y="3685195"/>
            <a:ext cx="1068020" cy="404813"/>
          </a:xfrm>
          <a:prstGeom prst="rect">
            <a:avLst/>
          </a:prstGeom>
          <a:noFill/>
          <a:ln w="9525">
            <a:noFill/>
            <a:miter lim="800000"/>
            <a:headEnd/>
            <a:tailEnd/>
          </a:ln>
        </p:spPr>
        <p:txBody>
          <a:bodyPr/>
          <a:lstStyle/>
          <a:p>
            <a:pPr algn="r"/>
            <a:r>
              <a:rPr lang="en-IN" sz="2400" dirty="0">
                <a:latin typeface="Calibri" pitchFamily="34" charset="0"/>
              </a:rPr>
              <a:t>10</a:t>
            </a:r>
          </a:p>
        </p:txBody>
      </p:sp>
      <p:sp>
        <p:nvSpPr>
          <p:cNvPr id="13" name="TextBox 12"/>
          <p:cNvSpPr txBox="1">
            <a:spLocks noChangeArrowheads="1"/>
          </p:cNvSpPr>
          <p:nvPr/>
        </p:nvSpPr>
        <p:spPr bwMode="auto">
          <a:xfrm>
            <a:off x="7530417" y="2862147"/>
            <a:ext cx="1289050"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14" name="TextBox 13"/>
          <p:cNvSpPr txBox="1">
            <a:spLocks noChangeArrowheads="1"/>
          </p:cNvSpPr>
          <p:nvPr/>
        </p:nvSpPr>
        <p:spPr bwMode="auto">
          <a:xfrm>
            <a:off x="6173104" y="2862147"/>
            <a:ext cx="1289050" cy="461665"/>
          </a:xfrm>
          <a:prstGeom prst="rect">
            <a:avLst/>
          </a:prstGeom>
          <a:noFill/>
          <a:ln w="9525">
            <a:noFill/>
            <a:miter lim="800000"/>
            <a:headEnd/>
            <a:tailEnd/>
          </a:ln>
        </p:spPr>
        <p:txBody>
          <a:bodyPr>
            <a:spAutoFit/>
          </a:bodyPr>
          <a:lstStyle/>
          <a:p>
            <a:pPr algn="ctr"/>
            <a:r>
              <a:rPr lang="en-US" sz="2400" b="1" dirty="0">
                <a:latin typeface="Calibri" pitchFamily="34" charset="0"/>
              </a:rPr>
              <a:t>Debit</a:t>
            </a:r>
            <a:endParaRPr lang="en-IN" sz="2400" b="1" baseline="30000" dirty="0">
              <a:latin typeface="Calibri" pitchFamily="34" charset="0"/>
            </a:endParaRPr>
          </a:p>
        </p:txBody>
      </p:sp>
      <p:sp>
        <p:nvSpPr>
          <p:cNvPr id="15" name="TextBox 14"/>
          <p:cNvSpPr txBox="1"/>
          <p:nvPr/>
        </p:nvSpPr>
        <p:spPr>
          <a:xfrm>
            <a:off x="6400800" y="2514600"/>
            <a:ext cx="2301693" cy="369332"/>
          </a:xfrm>
          <a:prstGeom prst="rect">
            <a:avLst/>
          </a:prstGeom>
          <a:noFill/>
        </p:spPr>
        <p:txBody>
          <a:bodyPr wrap="square" rtlCol="0">
            <a:spAutoFit/>
          </a:bodyPr>
          <a:lstStyle/>
          <a:p>
            <a:pPr algn="ctr"/>
            <a:r>
              <a:rPr lang="en-US" dirty="0">
                <a:latin typeface="+mn-lt"/>
              </a:rPr>
              <a:t>($ in millions)</a:t>
            </a:r>
          </a:p>
        </p:txBody>
      </p:sp>
      <p:sp>
        <p:nvSpPr>
          <p:cNvPr id="17" name="TextBox 16"/>
          <p:cNvSpPr txBox="1">
            <a:spLocks noChangeArrowheads="1"/>
          </p:cNvSpPr>
          <p:nvPr/>
        </p:nvSpPr>
        <p:spPr bwMode="auto">
          <a:xfrm>
            <a:off x="380534" y="4090007"/>
            <a:ext cx="5659245" cy="404813"/>
          </a:xfrm>
          <a:prstGeom prst="rect">
            <a:avLst/>
          </a:prstGeom>
          <a:noFill/>
          <a:ln w="9525">
            <a:noFill/>
            <a:miter lim="800000"/>
            <a:headEnd/>
            <a:tailEnd/>
          </a:ln>
        </p:spPr>
        <p:txBody>
          <a:bodyPr/>
          <a:lstStyle/>
          <a:p>
            <a:r>
              <a:rPr lang="en-IN" sz="2400" dirty="0">
                <a:latin typeface="Calibri" pitchFamily="34" charset="0"/>
              </a:rPr>
              <a:t>	Paid-in capital—excess of par</a:t>
            </a:r>
          </a:p>
        </p:txBody>
      </p:sp>
      <p:sp>
        <p:nvSpPr>
          <p:cNvPr id="18" name="TextBox 17"/>
          <p:cNvSpPr txBox="1">
            <a:spLocks noChangeArrowheads="1"/>
          </p:cNvSpPr>
          <p:nvPr/>
        </p:nvSpPr>
        <p:spPr bwMode="auto">
          <a:xfrm>
            <a:off x="7455229" y="4037089"/>
            <a:ext cx="1068020" cy="404813"/>
          </a:xfrm>
          <a:prstGeom prst="rect">
            <a:avLst/>
          </a:prstGeom>
          <a:noFill/>
          <a:ln w="9525">
            <a:noFill/>
            <a:miter lim="800000"/>
            <a:headEnd/>
            <a:tailEnd/>
          </a:ln>
        </p:spPr>
        <p:txBody>
          <a:bodyPr/>
          <a:lstStyle/>
          <a:p>
            <a:pPr algn="r"/>
            <a:r>
              <a:rPr lang="en-IN" sz="2400" dirty="0">
                <a:latin typeface="Calibri" pitchFamily="34" charset="0"/>
              </a:rPr>
              <a:t>110</a:t>
            </a:r>
          </a:p>
        </p:txBody>
      </p:sp>
      <p:cxnSp>
        <p:nvCxnSpPr>
          <p:cNvPr id="5" name="Straight Arrow Connector 4"/>
          <p:cNvCxnSpPr/>
          <p:nvPr/>
        </p:nvCxnSpPr>
        <p:spPr>
          <a:xfrm flipH="1">
            <a:off x="6685155" y="3726016"/>
            <a:ext cx="96645" cy="129389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603885" y="5019906"/>
            <a:ext cx="4773962" cy="461665"/>
          </a:xfrm>
          <a:prstGeom prst="rect">
            <a:avLst/>
          </a:prstGeom>
          <a:solidFill>
            <a:schemeClr val="accent2">
              <a:lumMod val="20000"/>
              <a:lumOff val="80000"/>
            </a:schemeClr>
          </a:solidFill>
          <a:ln w="28575">
            <a:solidFill>
              <a:srgbClr val="C00000"/>
            </a:solidFill>
          </a:ln>
        </p:spPr>
        <p:txBody>
          <a:bodyPr wrap="square" rtlCol="0">
            <a:spAutoFit/>
          </a:bodyPr>
          <a:lstStyle/>
          <a:p>
            <a:pPr algn="ctr"/>
            <a:r>
              <a:rPr lang="en-IN" sz="2400" dirty="0">
                <a:latin typeface="+mn-lt"/>
              </a:rPr>
              <a:t>10 million shares at $12 per share</a:t>
            </a:r>
          </a:p>
        </p:txBody>
      </p:sp>
      <p:cxnSp>
        <p:nvCxnSpPr>
          <p:cNvPr id="25" name="Straight Arrow Connector 24"/>
          <p:cNvCxnSpPr/>
          <p:nvPr/>
        </p:nvCxnSpPr>
        <p:spPr>
          <a:xfrm>
            <a:off x="8285355" y="4027114"/>
            <a:ext cx="0" cy="141316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217638" y="5531004"/>
            <a:ext cx="4773962" cy="461665"/>
          </a:xfrm>
          <a:prstGeom prst="rect">
            <a:avLst/>
          </a:prstGeom>
          <a:solidFill>
            <a:schemeClr val="accent2">
              <a:lumMod val="20000"/>
              <a:lumOff val="80000"/>
            </a:schemeClr>
          </a:solidFill>
          <a:ln w="28575">
            <a:solidFill>
              <a:srgbClr val="C00000"/>
            </a:solidFill>
          </a:ln>
        </p:spPr>
        <p:txBody>
          <a:bodyPr wrap="square" rtlCol="0">
            <a:spAutoFit/>
          </a:bodyPr>
          <a:lstStyle/>
          <a:p>
            <a:pPr algn="ctr"/>
            <a:r>
              <a:rPr lang="en-IN" sz="2400" dirty="0">
                <a:latin typeface="+mn-lt"/>
              </a:rPr>
              <a:t>10 million shares at $1 par per share</a:t>
            </a:r>
          </a:p>
        </p:txBody>
      </p:sp>
      <p:cxnSp>
        <p:nvCxnSpPr>
          <p:cNvPr id="29" name="Straight Arrow Connector 28"/>
          <p:cNvCxnSpPr/>
          <p:nvPr/>
        </p:nvCxnSpPr>
        <p:spPr>
          <a:xfrm>
            <a:off x="8328102" y="4441902"/>
            <a:ext cx="0" cy="154059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391400" y="6091535"/>
            <a:ext cx="1673244" cy="461665"/>
          </a:xfrm>
          <a:prstGeom prst="rect">
            <a:avLst/>
          </a:prstGeom>
          <a:noFill/>
          <a:ln w="28575">
            <a:solidFill>
              <a:srgbClr val="C00000"/>
            </a:solidFill>
          </a:ln>
        </p:spPr>
        <p:txBody>
          <a:bodyPr wrap="square" rtlCol="0">
            <a:spAutoFit/>
          </a:bodyPr>
          <a:lstStyle/>
          <a:p>
            <a:pPr algn="ctr"/>
            <a:r>
              <a:rPr lang="en-IN" sz="2400" dirty="0">
                <a:latin typeface="+mn-lt"/>
              </a:rPr>
              <a:t>Remainder</a:t>
            </a:r>
          </a:p>
        </p:txBody>
      </p:sp>
    </p:spTree>
    <p:extLst>
      <p:ext uri="{BB962C8B-B14F-4D97-AF65-F5344CB8AC3E}">
        <p14:creationId xmlns:p14="http://schemas.microsoft.com/office/powerpoint/2010/main" val="2761995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nodeType="click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wipe(up)">
                                      <p:cBhvr>
                                        <p:cTn id="50" dur="500"/>
                                        <p:tgtEl>
                                          <p:spTgt spid="5"/>
                                        </p:tgtEl>
                                      </p:cBhvr>
                                    </p:animEffect>
                                  </p:childTnLst>
                                </p:cTn>
                              </p:par>
                            </p:childTnLst>
                          </p:cTn>
                        </p:par>
                        <p:par>
                          <p:cTn id="51" fill="hold">
                            <p:stCondLst>
                              <p:cond delay="500"/>
                            </p:stCondLst>
                            <p:childTnLst>
                              <p:par>
                                <p:cTn id="52" presetID="22" presetClass="entr" presetSubtype="1"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up)">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nodeType="click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up)">
                                      <p:cBhvr>
                                        <p:cTn id="59" dur="500"/>
                                        <p:tgtEl>
                                          <p:spTgt spid="25"/>
                                        </p:tgtEl>
                                      </p:cBhvr>
                                    </p:animEffect>
                                  </p:childTnLst>
                                </p:cTn>
                              </p:par>
                              <p:par>
                                <p:cTn id="60" presetID="1" presetClass="exit" presetSubtype="0" fill="hold" nodeType="withEffect">
                                  <p:stCondLst>
                                    <p:cond delay="0"/>
                                  </p:stCondLst>
                                  <p:childTnLst>
                                    <p:set>
                                      <p:cBhvr>
                                        <p:cTn id="61" dur="1" fill="hold">
                                          <p:stCondLst>
                                            <p:cond delay="0"/>
                                          </p:stCondLst>
                                        </p:cTn>
                                        <p:tgtEl>
                                          <p:spTgt spid="5"/>
                                        </p:tgtEl>
                                        <p:attrNameLst>
                                          <p:attrName>style.visibility</p:attrName>
                                        </p:attrNameLst>
                                      </p:cBhvr>
                                      <p:to>
                                        <p:strVal val="hidden"/>
                                      </p:to>
                                    </p:set>
                                  </p:childTnLst>
                                </p:cTn>
                              </p:par>
                              <p:par>
                                <p:cTn id="62" presetID="1" presetClass="exit" presetSubtype="0" fill="hold" grpId="1" nodeType="withEffect">
                                  <p:stCondLst>
                                    <p:cond delay="0"/>
                                  </p:stCondLst>
                                  <p:childTnLst>
                                    <p:set>
                                      <p:cBhvr>
                                        <p:cTn id="63" dur="1" fill="hold">
                                          <p:stCondLst>
                                            <p:cond delay="0"/>
                                          </p:stCondLst>
                                        </p:cTn>
                                        <p:tgtEl>
                                          <p:spTgt spid="19"/>
                                        </p:tgtEl>
                                        <p:attrNameLst>
                                          <p:attrName>style.visibility</p:attrName>
                                        </p:attrNameLst>
                                      </p:cBhvr>
                                      <p:to>
                                        <p:strVal val="hidden"/>
                                      </p:to>
                                    </p:set>
                                  </p:childTnLst>
                                </p:cTn>
                              </p:par>
                            </p:childTnLst>
                          </p:cTn>
                        </p:par>
                        <p:par>
                          <p:cTn id="64" fill="hold">
                            <p:stCondLst>
                              <p:cond delay="500"/>
                            </p:stCondLst>
                            <p:childTnLst>
                              <p:par>
                                <p:cTn id="65" presetID="22" presetClass="entr" presetSubtype="1"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up)">
                                      <p:cBhvr>
                                        <p:cTn id="67" dur="500"/>
                                        <p:tgtEl>
                                          <p:spTgt spid="2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wipe(up)">
                                      <p:cBhvr>
                                        <p:cTn id="72" dur="500"/>
                                        <p:tgtEl>
                                          <p:spTgt spid="29"/>
                                        </p:tgtEl>
                                      </p:cBhvr>
                                    </p:animEffect>
                                  </p:childTnLst>
                                </p:cTn>
                              </p:par>
                              <p:par>
                                <p:cTn id="73" presetID="1" presetClass="exit" presetSubtype="0" fill="hold" nodeType="withEffect">
                                  <p:stCondLst>
                                    <p:cond delay="0"/>
                                  </p:stCondLst>
                                  <p:childTnLst>
                                    <p:set>
                                      <p:cBhvr>
                                        <p:cTn id="74" dur="1" fill="hold">
                                          <p:stCondLst>
                                            <p:cond delay="0"/>
                                          </p:stCondLst>
                                        </p:cTn>
                                        <p:tgtEl>
                                          <p:spTgt spid="25"/>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27"/>
                                        </p:tgtEl>
                                        <p:attrNameLst>
                                          <p:attrName>style.visibility</p:attrName>
                                        </p:attrNameLst>
                                      </p:cBhvr>
                                      <p:to>
                                        <p:strVal val="hidden"/>
                                      </p:to>
                                    </p:set>
                                  </p:childTnLst>
                                </p:cTn>
                              </p:par>
                            </p:childTnLst>
                          </p:cTn>
                        </p:par>
                        <p:par>
                          <p:cTn id="77" fill="hold">
                            <p:stCondLst>
                              <p:cond delay="500"/>
                            </p:stCondLst>
                            <p:childTnLst>
                              <p:par>
                                <p:cTn id="78" presetID="22" presetClass="entr" presetSubtype="1" fill="hold" grpId="0" nodeType="afterEffect">
                                  <p:stCondLst>
                                    <p:cond delay="0"/>
                                  </p:stCondLst>
                                  <p:childTnLst>
                                    <p:set>
                                      <p:cBhvr>
                                        <p:cTn id="79" dur="1" fill="hold">
                                          <p:stCondLst>
                                            <p:cond delay="0"/>
                                          </p:stCondLst>
                                        </p:cTn>
                                        <p:tgtEl>
                                          <p:spTgt spid="30"/>
                                        </p:tgtEl>
                                        <p:attrNameLst>
                                          <p:attrName>style.visibility</p:attrName>
                                        </p:attrNameLst>
                                      </p:cBhvr>
                                      <p:to>
                                        <p:strVal val="visible"/>
                                      </p:to>
                                    </p:set>
                                    <p:animEffect transition="in" filter="wipe(up)">
                                      <p:cBhvr>
                                        <p:cTn id="8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p:bldP spid="9" grpId="0"/>
      <p:bldP spid="10" grpId="0"/>
      <p:bldP spid="11" grpId="0"/>
      <p:bldP spid="12" grpId="0"/>
      <p:bldP spid="13" grpId="0"/>
      <p:bldP spid="14" grpId="0"/>
      <p:bldP spid="15" grpId="0"/>
      <p:bldP spid="17" grpId="0"/>
      <p:bldP spid="18" grpId="0"/>
      <p:bldP spid="19" grpId="0" animBg="1"/>
      <p:bldP spid="19" grpId="1" animBg="1"/>
      <p:bldP spid="27" grpId="0" animBg="1"/>
      <p:bldP spid="27" grpId="1" animBg="1"/>
      <p:bldP spid="30"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LO18-8</a:t>
            </a:r>
            <a:endParaRPr lang="en-US" sz="1500" dirty="0">
              <a:solidFill>
                <a:srgbClr val="0072A2"/>
              </a:solidFill>
              <a:latin typeface="+mj-lt"/>
              <a:ea typeface="Adobe Fan Heiti Std B" pitchFamily="34" charset="-128"/>
              <a:cs typeface="+mj-cs"/>
            </a:endParaRPr>
          </a:p>
        </p:txBody>
      </p:sp>
      <p:sp>
        <p:nvSpPr>
          <p:cNvPr id="26" name="Content Placeholder 16"/>
          <p:cNvSpPr>
            <a:spLocks noGrp="1"/>
          </p:cNvSpPr>
          <p:nvPr>
            <p:ph idx="1"/>
          </p:nvPr>
        </p:nvSpPr>
        <p:spPr>
          <a:xfrm>
            <a:off x="862358" y="1371600"/>
            <a:ext cx="8013600" cy="5130801"/>
          </a:xfrm>
        </p:spPr>
        <p:txBody>
          <a:bodyPr>
            <a:normAutofit/>
          </a:bodyPr>
          <a:lstStyle/>
          <a:p>
            <a:r>
              <a:rPr lang="en-IN" dirty="0"/>
              <a:t>Market price per share will </a:t>
            </a:r>
            <a:r>
              <a:rPr lang="en-IN" b="1" dirty="0">
                <a:solidFill>
                  <a:srgbClr val="C00000"/>
                </a:solidFill>
              </a:rPr>
              <a:t>decline</a:t>
            </a:r>
            <a:r>
              <a:rPr lang="en-IN" dirty="0"/>
              <a:t> in proportion to the increase in the number of shares distributed in a stock dividend</a:t>
            </a:r>
          </a:p>
          <a:p>
            <a:r>
              <a:rPr lang="en-IN" dirty="0"/>
              <a:t>Early rule-makers felt that per share market prices do not adjust in response to an increase in the number of shares</a:t>
            </a:r>
          </a:p>
          <a:p>
            <a:r>
              <a:rPr lang="en-IN" dirty="0"/>
              <a:t>Capitalizing retained earnings for a stock dividend artificially </a:t>
            </a:r>
            <a:r>
              <a:rPr lang="en-IN" b="1" dirty="0">
                <a:solidFill>
                  <a:srgbClr val="C00000"/>
                </a:solidFill>
              </a:rPr>
              <a:t>reclassifies earned capital as invested capital</a:t>
            </a:r>
          </a:p>
          <a:p>
            <a:r>
              <a:rPr lang="en-US" dirty="0"/>
              <a:t>A corporation cannot increase its market value simply by distributing additional stock certificates</a:t>
            </a:r>
            <a:endParaRPr lang="en-IN" dirty="0"/>
          </a:p>
        </p:txBody>
      </p:sp>
      <p:sp>
        <p:nvSpPr>
          <p:cNvPr id="2" name="Title 1"/>
          <p:cNvSpPr>
            <a:spLocks noGrp="1"/>
          </p:cNvSpPr>
          <p:nvPr>
            <p:ph type="title"/>
          </p:nvPr>
        </p:nvSpPr>
        <p:spPr/>
        <p:txBody>
          <a:bodyPr/>
          <a:lstStyle/>
          <a:p>
            <a:r>
              <a:rPr lang="en-IN" dirty="0"/>
              <a:t>Stock Market Reaction to Stock Distributions</a:t>
            </a:r>
            <a:endParaRPr lang="en-US" dirty="0"/>
          </a:p>
        </p:txBody>
      </p:sp>
      <p:sp>
        <p:nvSpPr>
          <p:cNvPr id="5" name="Slide Number Placeholder 5">
            <a:extLst>
              <a:ext uri="{FF2B5EF4-FFF2-40B4-BE49-F238E27FC236}">
                <a16:creationId xmlns:a16="http://schemas.microsoft.com/office/drawing/2014/main" id="{6B3A1074-99D3-D346-8B2E-7A8709FA0C0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63</a:t>
            </a:fld>
            <a:endParaRPr lang="en-US" dirty="0"/>
          </a:p>
        </p:txBody>
      </p:sp>
    </p:spTree>
    <p:extLst>
      <p:ext uri="{BB962C8B-B14F-4D97-AF65-F5344CB8AC3E}">
        <p14:creationId xmlns:p14="http://schemas.microsoft.com/office/powerpoint/2010/main" val="3429319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500"/>
                                        <p:tgtEl>
                                          <p:spTgt spid="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xEl>
                                              <p:pRg st="1" end="1"/>
                                            </p:txEl>
                                          </p:spTgt>
                                        </p:tgtEl>
                                        <p:attrNameLst>
                                          <p:attrName>style.visibility</p:attrName>
                                        </p:attrNameLst>
                                      </p:cBhvr>
                                      <p:to>
                                        <p:strVal val="visible"/>
                                      </p:to>
                                    </p:set>
                                    <p:animEffect transition="in" filter="fade">
                                      <p:cBhvr>
                                        <p:cTn id="12" dur="500"/>
                                        <p:tgtEl>
                                          <p:spTgt spid="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
                                            <p:txEl>
                                              <p:pRg st="2" end="2"/>
                                            </p:txEl>
                                          </p:spTgt>
                                        </p:tgtEl>
                                        <p:attrNameLst>
                                          <p:attrName>style.visibility</p:attrName>
                                        </p:attrNameLst>
                                      </p:cBhvr>
                                      <p:to>
                                        <p:strVal val="visible"/>
                                      </p:to>
                                    </p:set>
                                    <p:animEffect transition="in" filter="fade">
                                      <p:cBhvr>
                                        <p:cTn id="17" dur="500"/>
                                        <p:tgtEl>
                                          <p:spTgt spid="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
                                            <p:txEl>
                                              <p:pRg st="3" end="3"/>
                                            </p:txEl>
                                          </p:spTgt>
                                        </p:tgtEl>
                                        <p:attrNameLst>
                                          <p:attrName>style.visibility</p:attrName>
                                        </p:attrNameLst>
                                      </p:cBhvr>
                                      <p:to>
                                        <p:strVal val="visible"/>
                                      </p:to>
                                    </p:set>
                                    <p:animEffect transition="in" filter="fade">
                                      <p:cBhvr>
                                        <p:cTn id="22" dur="500"/>
                                        <p:tgtEl>
                                          <p:spTgt spid="2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LO18-8</a:t>
            </a:r>
            <a:endParaRPr lang="en-US" sz="1500" dirty="0">
              <a:solidFill>
                <a:srgbClr val="0072A2"/>
              </a:solidFill>
              <a:latin typeface="+mj-lt"/>
              <a:ea typeface="Adobe Fan Heiti Std B" pitchFamily="34" charset="-128"/>
              <a:cs typeface="+mj-cs"/>
            </a:endParaRPr>
          </a:p>
        </p:txBody>
      </p:sp>
      <p:sp>
        <p:nvSpPr>
          <p:cNvPr id="2" name="Title 1"/>
          <p:cNvSpPr>
            <a:spLocks noGrp="1"/>
          </p:cNvSpPr>
          <p:nvPr>
            <p:ph type="title"/>
          </p:nvPr>
        </p:nvSpPr>
        <p:spPr/>
        <p:txBody>
          <a:bodyPr/>
          <a:lstStyle/>
          <a:p>
            <a:r>
              <a:rPr lang="en-IN" dirty="0"/>
              <a:t>Reasons for Stock Dividends</a:t>
            </a:r>
            <a:endParaRPr lang="en-US" dirty="0"/>
          </a:p>
        </p:txBody>
      </p:sp>
      <p:sp>
        <p:nvSpPr>
          <p:cNvPr id="4" name="Content Placeholder 3"/>
          <p:cNvSpPr>
            <a:spLocks noGrp="1"/>
          </p:cNvSpPr>
          <p:nvPr>
            <p:ph idx="1"/>
          </p:nvPr>
        </p:nvSpPr>
        <p:spPr/>
        <p:txBody>
          <a:bodyPr/>
          <a:lstStyle/>
          <a:p>
            <a:r>
              <a:rPr lang="en-IN" dirty="0"/>
              <a:t>Company tries to give shareholders the illusion that they are receiving a real dividend</a:t>
            </a:r>
          </a:p>
          <a:p>
            <a:r>
              <a:rPr lang="en-IN" dirty="0"/>
              <a:t>Merely to enable the corporation to take advantage of the accepted accounting practice of capitalizing retained earnings</a:t>
            </a:r>
            <a:endParaRPr lang="en-US" dirty="0"/>
          </a:p>
        </p:txBody>
      </p:sp>
      <p:sp>
        <p:nvSpPr>
          <p:cNvPr id="5" name="Slide Number Placeholder 5">
            <a:extLst>
              <a:ext uri="{FF2B5EF4-FFF2-40B4-BE49-F238E27FC236}">
                <a16:creationId xmlns:a16="http://schemas.microsoft.com/office/drawing/2014/main" id="{A6389071-DCEE-684D-A37A-C2C7848B0E2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64</a:t>
            </a:fld>
            <a:endParaRPr lang="en-US" dirty="0"/>
          </a:p>
        </p:txBody>
      </p:sp>
    </p:spTree>
    <p:extLst>
      <p:ext uri="{BB962C8B-B14F-4D97-AF65-F5344CB8AC3E}">
        <p14:creationId xmlns:p14="http://schemas.microsoft.com/office/powerpoint/2010/main" val="125698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LO18-8</a:t>
            </a:r>
            <a:endParaRPr lang="en-US" sz="1500" dirty="0">
              <a:solidFill>
                <a:srgbClr val="0072A2"/>
              </a:solidFill>
              <a:latin typeface="+mj-lt"/>
              <a:ea typeface="Adobe Fan Heiti Std B" pitchFamily="34" charset="-128"/>
              <a:cs typeface="+mj-cs"/>
            </a:endParaRPr>
          </a:p>
        </p:txBody>
      </p:sp>
      <p:sp>
        <p:nvSpPr>
          <p:cNvPr id="2" name="Title 1"/>
          <p:cNvSpPr>
            <a:spLocks noGrp="1"/>
          </p:cNvSpPr>
          <p:nvPr>
            <p:ph type="title"/>
          </p:nvPr>
        </p:nvSpPr>
        <p:spPr/>
        <p:txBody>
          <a:bodyPr/>
          <a:lstStyle/>
          <a:p>
            <a:r>
              <a:rPr lang="en-IN" dirty="0"/>
              <a:t>Stock Splits</a:t>
            </a:r>
            <a:endParaRPr lang="en-US" dirty="0"/>
          </a:p>
        </p:txBody>
      </p:sp>
      <p:sp>
        <p:nvSpPr>
          <p:cNvPr id="4" name="Content Placeholder 3"/>
          <p:cNvSpPr>
            <a:spLocks noGrp="1"/>
          </p:cNvSpPr>
          <p:nvPr>
            <p:ph idx="1"/>
          </p:nvPr>
        </p:nvSpPr>
        <p:spPr>
          <a:xfrm>
            <a:off x="761998" y="1143000"/>
            <a:ext cx="8229601" cy="5359401"/>
          </a:xfrm>
        </p:spPr>
        <p:txBody>
          <a:bodyPr>
            <a:normAutofit/>
          </a:bodyPr>
          <a:lstStyle/>
          <a:p>
            <a:pPr marL="0" indent="0">
              <a:buNone/>
            </a:pPr>
            <a:r>
              <a:rPr lang="en-IN" b="1" dirty="0">
                <a:solidFill>
                  <a:srgbClr val="C00000"/>
                </a:solidFill>
              </a:rPr>
              <a:t>Objective: </a:t>
            </a:r>
          </a:p>
          <a:p>
            <a:r>
              <a:rPr lang="en-US" dirty="0"/>
              <a:t>To </a:t>
            </a:r>
            <a:r>
              <a:rPr lang="en-US" b="1" dirty="0"/>
              <a:t>induce the per share market price decline </a:t>
            </a:r>
            <a:r>
              <a:rPr lang="en-US" dirty="0"/>
              <a:t>that follows</a:t>
            </a:r>
            <a:endParaRPr lang="en-IN" dirty="0"/>
          </a:p>
          <a:p>
            <a:r>
              <a:rPr lang="en-US" dirty="0"/>
              <a:t>The motivation for reducing the per share market price is to increase the stock’s </a:t>
            </a:r>
            <a:r>
              <a:rPr lang="en-US" b="1" i="1" dirty="0">
                <a:solidFill>
                  <a:srgbClr val="C00000"/>
                </a:solidFill>
              </a:rPr>
              <a:t>marketability</a:t>
            </a:r>
            <a:r>
              <a:rPr lang="en-US" i="1" dirty="0"/>
              <a:t> </a:t>
            </a:r>
            <a:r>
              <a:rPr lang="en-US" dirty="0"/>
              <a:t>by making it attractive to a larger number of potential investors</a:t>
            </a:r>
          </a:p>
          <a:p>
            <a:pPr marL="0" indent="0">
              <a:buNone/>
            </a:pPr>
            <a:r>
              <a:rPr lang="en-US" b="1" dirty="0">
                <a:solidFill>
                  <a:srgbClr val="C00000"/>
                </a:solidFill>
              </a:rPr>
              <a:t>Example:</a:t>
            </a:r>
          </a:p>
          <a:p>
            <a:r>
              <a:rPr lang="en-US" dirty="0"/>
              <a:t>After a company declares a 100% stock dividend on 100 million shares of common stock, with a per share market price of $12, it then has 200 million shares, each with an approximate market value of $6</a:t>
            </a:r>
          </a:p>
          <a:p>
            <a:endParaRPr lang="en-IN" dirty="0"/>
          </a:p>
        </p:txBody>
      </p:sp>
      <p:sp>
        <p:nvSpPr>
          <p:cNvPr id="5" name="Slide Number Placeholder 5">
            <a:extLst>
              <a:ext uri="{FF2B5EF4-FFF2-40B4-BE49-F238E27FC236}">
                <a16:creationId xmlns:a16="http://schemas.microsoft.com/office/drawing/2014/main" id="{17A3ECC7-34BB-7341-812A-BBD663752CB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65</a:t>
            </a:fld>
            <a:endParaRPr lang="en-US" dirty="0"/>
          </a:p>
        </p:txBody>
      </p:sp>
    </p:spTree>
    <p:extLst>
      <p:ext uri="{BB962C8B-B14F-4D97-AF65-F5344CB8AC3E}">
        <p14:creationId xmlns:p14="http://schemas.microsoft.com/office/powerpoint/2010/main" val="111156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500"/>
                                        <p:tgtEl>
                                          <p:spTgt spid="4">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500"/>
                                        <p:tgtEl>
                                          <p:spTgt spid="4">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LO18-8</a:t>
            </a:r>
            <a:endParaRPr lang="en-US" sz="1500" dirty="0">
              <a:solidFill>
                <a:srgbClr val="0072A2"/>
              </a:solidFill>
              <a:latin typeface="+mj-lt"/>
              <a:ea typeface="Adobe Fan Heiti Std B" pitchFamily="34" charset="-128"/>
              <a:cs typeface="+mj-cs"/>
            </a:endParaRPr>
          </a:p>
        </p:txBody>
      </p:sp>
      <p:sp>
        <p:nvSpPr>
          <p:cNvPr id="2" name="Title 1"/>
          <p:cNvSpPr>
            <a:spLocks noGrp="1"/>
          </p:cNvSpPr>
          <p:nvPr>
            <p:ph type="title"/>
          </p:nvPr>
        </p:nvSpPr>
        <p:spPr/>
        <p:txBody>
          <a:bodyPr>
            <a:normAutofit/>
          </a:bodyPr>
          <a:lstStyle/>
          <a:p>
            <a:r>
              <a:rPr lang="en-IN" dirty="0"/>
              <a:t>Stock Splits </a:t>
            </a:r>
            <a:r>
              <a:rPr lang="en-IN" sz="2400" dirty="0"/>
              <a:t>(continued)</a:t>
            </a:r>
            <a:endParaRPr lang="en-US" sz="2400" dirty="0"/>
          </a:p>
        </p:txBody>
      </p:sp>
      <p:sp>
        <p:nvSpPr>
          <p:cNvPr id="4" name="Content Placeholder 3"/>
          <p:cNvSpPr>
            <a:spLocks noGrp="1"/>
          </p:cNvSpPr>
          <p:nvPr>
            <p:ph idx="1"/>
          </p:nvPr>
        </p:nvSpPr>
        <p:spPr/>
        <p:txBody>
          <a:bodyPr>
            <a:normAutofit fontScale="77500" lnSpcReduction="20000"/>
          </a:bodyPr>
          <a:lstStyle/>
          <a:p>
            <a:pPr>
              <a:lnSpc>
                <a:spcPct val="110000"/>
              </a:lnSpc>
            </a:pPr>
            <a:r>
              <a:rPr lang="en-IN" dirty="0"/>
              <a:t>A stock distribution of 25% or higher can be accounted for in one of two ways: </a:t>
            </a:r>
          </a:p>
          <a:p>
            <a:pPr marL="739775" lvl="2" indent="-282575">
              <a:lnSpc>
                <a:spcPct val="110000"/>
              </a:lnSpc>
              <a:spcBef>
                <a:spcPts val="1000"/>
              </a:spcBef>
              <a:buFont typeface="Lucida Grande"/>
              <a:buChar char="–"/>
            </a:pPr>
            <a:r>
              <a:rPr lang="en-IN" sz="2600" dirty="0"/>
              <a:t>As a “large” stock dividend (stock split </a:t>
            </a:r>
            <a:r>
              <a:rPr lang="en-IN" sz="2600" b="1" dirty="0">
                <a:solidFill>
                  <a:srgbClr val="C00000"/>
                </a:solidFill>
              </a:rPr>
              <a:t>effected in the form of a stock dividend</a:t>
            </a:r>
            <a:r>
              <a:rPr lang="en-IN" sz="2600" dirty="0"/>
              <a:t>)</a:t>
            </a:r>
          </a:p>
          <a:p>
            <a:pPr marL="739775" lvl="2" indent="-282575">
              <a:lnSpc>
                <a:spcPct val="110000"/>
              </a:lnSpc>
              <a:spcBef>
                <a:spcPts val="1000"/>
              </a:spcBef>
              <a:buFont typeface="Lucida Grande"/>
              <a:buChar char="–"/>
            </a:pPr>
            <a:r>
              <a:rPr lang="en-IN" sz="2600" dirty="0"/>
              <a:t>As a </a:t>
            </a:r>
            <a:r>
              <a:rPr lang="en-IN" sz="2600" b="1" dirty="0">
                <a:solidFill>
                  <a:srgbClr val="C00000"/>
                </a:solidFill>
              </a:rPr>
              <a:t>stock split </a:t>
            </a:r>
            <a:r>
              <a:rPr lang="en-IN" sz="2600" dirty="0"/>
              <a:t>(</a:t>
            </a:r>
            <a:r>
              <a:rPr lang="en-US" sz="2600" dirty="0"/>
              <a:t>thus, a 100% stock dividend could be labeled a </a:t>
            </a:r>
            <a:br>
              <a:rPr lang="en-US" sz="2600" dirty="0"/>
            </a:br>
            <a:r>
              <a:rPr lang="en-US" sz="2600" b="1" dirty="0">
                <a:solidFill>
                  <a:srgbClr val="0072A2"/>
                </a:solidFill>
              </a:rPr>
              <a:t>2-for-1 stock split</a:t>
            </a:r>
            <a:r>
              <a:rPr lang="en-US" sz="2600" b="1" dirty="0">
                <a:solidFill>
                  <a:srgbClr val="0000FF"/>
                </a:solidFill>
              </a:rPr>
              <a:t> </a:t>
            </a:r>
            <a:r>
              <a:rPr lang="en-US" sz="2600" dirty="0"/>
              <a:t>and accounted for as such)</a:t>
            </a:r>
            <a:endParaRPr lang="en-IN" sz="2600" b="1" dirty="0">
              <a:solidFill>
                <a:srgbClr val="0000CC"/>
              </a:solidFill>
            </a:endParaRPr>
          </a:p>
          <a:p>
            <a:pPr>
              <a:lnSpc>
                <a:spcPct val="110000"/>
              </a:lnSpc>
            </a:pPr>
            <a:r>
              <a:rPr lang="en-IN" dirty="0"/>
              <a:t>Accounting treatment of a stock split is to make </a:t>
            </a:r>
            <a:r>
              <a:rPr lang="en-IN" b="1" dirty="0">
                <a:solidFill>
                  <a:srgbClr val="C00000"/>
                </a:solidFill>
              </a:rPr>
              <a:t>no journal entry</a:t>
            </a:r>
          </a:p>
          <a:p>
            <a:pPr>
              <a:lnSpc>
                <a:spcPct val="110000"/>
              </a:lnSpc>
            </a:pPr>
            <a:r>
              <a:rPr lang="en-US" dirty="0"/>
              <a:t>Since the total par represents twice as many shares in a 2-for-1 stock split, the </a:t>
            </a:r>
            <a:r>
              <a:rPr lang="en-IN" dirty="0"/>
              <a:t>par value per share will reduce by one-half</a:t>
            </a:r>
          </a:p>
          <a:p>
            <a:pPr>
              <a:lnSpc>
                <a:spcPct val="110000"/>
              </a:lnSpc>
            </a:pPr>
            <a:r>
              <a:rPr lang="en-IN" dirty="0"/>
              <a:t>All records that refer to the previous amount must be changed to reflect the new amount</a:t>
            </a:r>
          </a:p>
          <a:p>
            <a:pPr>
              <a:lnSpc>
                <a:spcPct val="110000"/>
              </a:lnSpc>
            </a:pPr>
            <a:r>
              <a:rPr lang="en-IN" dirty="0"/>
              <a:t>Account for the large stock distribution as stock split </a:t>
            </a:r>
            <a:r>
              <a:rPr lang="en-IN" b="1" dirty="0">
                <a:solidFill>
                  <a:srgbClr val="C00000"/>
                </a:solidFill>
              </a:rPr>
              <a:t>effected in the form of a stock dividend </a:t>
            </a:r>
            <a:r>
              <a:rPr lang="en-IN" dirty="0"/>
              <a:t>avoids the change to the records by recording an entry to change the balance in the stock account </a:t>
            </a:r>
          </a:p>
        </p:txBody>
      </p:sp>
      <p:sp>
        <p:nvSpPr>
          <p:cNvPr id="3" name="Right Arrow 2"/>
          <p:cNvSpPr/>
          <p:nvPr/>
        </p:nvSpPr>
        <p:spPr>
          <a:xfrm>
            <a:off x="7452360" y="6381243"/>
            <a:ext cx="62484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5">
            <a:extLst>
              <a:ext uri="{FF2B5EF4-FFF2-40B4-BE49-F238E27FC236}">
                <a16:creationId xmlns:a16="http://schemas.microsoft.com/office/drawing/2014/main" id="{AD8F1CFC-A2E9-2541-BAEB-F9A5A3DE16C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66</a:t>
            </a:fld>
            <a:endParaRPr lang="en-US" dirty="0"/>
          </a:p>
        </p:txBody>
      </p:sp>
    </p:spTree>
    <p:extLst>
      <p:ext uri="{BB962C8B-B14F-4D97-AF65-F5344CB8AC3E}">
        <p14:creationId xmlns:p14="http://schemas.microsoft.com/office/powerpoint/2010/main" val="3452374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500"/>
                                        <p:tgtEl>
                                          <p:spTgt spid="4">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500"/>
                                        <p:tgtEl>
                                          <p:spTgt spid="4">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Effect transition="in" filter="fade">
                                      <p:cBhvr>
                                        <p:cTn id="30" dur="500"/>
                                        <p:tgtEl>
                                          <p:spTgt spid="4">
                                            <p:txEl>
                                              <p:pRg st="5" end="5"/>
                                            </p:txEl>
                                          </p:spTgt>
                                        </p:tgtEl>
                                      </p:cBhvr>
                                    </p:animEffec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4">
                                            <p:txEl>
                                              <p:pRg st="6" end="6"/>
                                            </p:txEl>
                                          </p:spTgt>
                                        </p:tgtEl>
                                        <p:attrNameLst>
                                          <p:attrName>style.visibility</p:attrName>
                                        </p:attrNameLst>
                                      </p:cBhvr>
                                      <p:to>
                                        <p:strVal val="visible"/>
                                      </p:to>
                                    </p:set>
                                    <p:animEffect transition="in" filter="fade">
                                      <p:cBhvr>
                                        <p:cTn id="34" dur="500"/>
                                        <p:tgtEl>
                                          <p:spTgt spid="4">
                                            <p:txEl>
                                              <p:pRg st="6" end="6"/>
                                            </p:txEl>
                                          </p:spTgt>
                                        </p:tgtEl>
                                      </p:cBhvr>
                                    </p:animEffect>
                                  </p:childTnLst>
                                </p:cTn>
                              </p:par>
                            </p:childTnLst>
                          </p:cTn>
                        </p:par>
                        <p:par>
                          <p:cTn id="35" fill="hold">
                            <p:stCondLst>
                              <p:cond delay="1000"/>
                            </p:stCondLst>
                            <p:childTnLst>
                              <p:par>
                                <p:cTn id="36" presetID="1" presetClass="entr" presetSubtype="0" fill="hold" grpId="0" nodeType="afterEffect">
                                  <p:stCondLst>
                                    <p:cond delay="0"/>
                                  </p:stCondLst>
                                  <p:childTnLst>
                                    <p:set>
                                      <p:cBhvr>
                                        <p:cTn id="37"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LO18-8</a:t>
            </a:r>
            <a:endParaRPr lang="en-US" sz="1500" dirty="0">
              <a:solidFill>
                <a:srgbClr val="0072A2"/>
              </a:solidFill>
              <a:latin typeface="+mj-lt"/>
              <a:ea typeface="Adobe Fan Heiti Std B" pitchFamily="34" charset="-128"/>
              <a:cs typeface="+mj-cs"/>
            </a:endParaRPr>
          </a:p>
        </p:txBody>
      </p:sp>
      <p:sp>
        <p:nvSpPr>
          <p:cNvPr id="2" name="Title 1"/>
          <p:cNvSpPr>
            <a:spLocks noGrp="1"/>
          </p:cNvSpPr>
          <p:nvPr>
            <p:ph type="title"/>
          </p:nvPr>
        </p:nvSpPr>
        <p:spPr/>
        <p:txBody>
          <a:bodyPr>
            <a:normAutofit/>
          </a:bodyPr>
          <a:lstStyle/>
          <a:p>
            <a:r>
              <a:rPr lang="en-IN" dirty="0"/>
              <a:t>Stock Split Effected in the Form of a Stock Dividend</a:t>
            </a:r>
            <a:endParaRPr lang="en-US" dirty="0"/>
          </a:p>
        </p:txBody>
      </p:sp>
      <p:sp>
        <p:nvSpPr>
          <p:cNvPr id="4" name="Content Placeholder 3"/>
          <p:cNvSpPr>
            <a:spLocks noGrp="1"/>
          </p:cNvSpPr>
          <p:nvPr>
            <p:ph idx="1"/>
          </p:nvPr>
        </p:nvSpPr>
        <p:spPr/>
        <p:txBody>
          <a:bodyPr>
            <a:normAutofit/>
          </a:bodyPr>
          <a:lstStyle/>
          <a:p>
            <a:pPr marL="0" indent="0">
              <a:buNone/>
            </a:pPr>
            <a:endParaRPr lang="en-IN" dirty="0"/>
          </a:p>
          <a:p>
            <a:pPr marL="0" indent="0">
              <a:buNone/>
            </a:pPr>
            <a:endParaRPr lang="en-IN" dirty="0"/>
          </a:p>
        </p:txBody>
      </p:sp>
      <p:sp>
        <p:nvSpPr>
          <p:cNvPr id="3" name="Rectangle 2"/>
          <p:cNvSpPr/>
          <p:nvPr/>
        </p:nvSpPr>
        <p:spPr>
          <a:xfrm>
            <a:off x="655226" y="1219200"/>
            <a:ext cx="8428453" cy="1200329"/>
          </a:xfrm>
          <a:prstGeom prst="rect">
            <a:avLst/>
          </a:prstGeom>
        </p:spPr>
        <p:txBody>
          <a:bodyPr>
            <a:spAutoFit/>
          </a:bodyPr>
          <a:lstStyle/>
          <a:p>
            <a:r>
              <a:rPr lang="en-IN" sz="2400" dirty="0">
                <a:latin typeface="+mn-lt"/>
              </a:rPr>
              <a:t>Craft declares and distributes a 2-for-1 stock split effected in the form of a 100% stock dividend (100 million shares) when the market value of the $1 par common stock is </a:t>
            </a:r>
            <a:r>
              <a:rPr lang="en-US" sz="2400" dirty="0">
                <a:latin typeface="+mn-lt"/>
              </a:rPr>
              <a:t>$12 per share:</a:t>
            </a:r>
          </a:p>
        </p:txBody>
      </p:sp>
      <p:sp>
        <p:nvSpPr>
          <p:cNvPr id="6" name="Rectangle 5"/>
          <p:cNvSpPr/>
          <p:nvPr/>
        </p:nvSpPr>
        <p:spPr>
          <a:xfrm>
            <a:off x="876301" y="2797098"/>
            <a:ext cx="7921625" cy="1563030"/>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2400" dirty="0"/>
          </a:p>
        </p:txBody>
      </p:sp>
      <p:sp>
        <p:nvSpPr>
          <p:cNvPr id="7" name="TextBox 6"/>
          <p:cNvSpPr txBox="1">
            <a:spLocks noChangeArrowheads="1"/>
          </p:cNvSpPr>
          <p:nvPr/>
        </p:nvSpPr>
        <p:spPr bwMode="auto">
          <a:xfrm>
            <a:off x="876300" y="3054352"/>
            <a:ext cx="4686300" cy="461665"/>
          </a:xfrm>
          <a:prstGeom prst="rect">
            <a:avLst/>
          </a:prstGeom>
          <a:noFill/>
          <a:ln w="9525">
            <a:noFill/>
            <a:miter lim="800000"/>
            <a:headEnd/>
            <a:tailEnd/>
          </a:ln>
        </p:spPr>
        <p:txBody>
          <a:bodyPr>
            <a:spAutoFit/>
          </a:bodyPr>
          <a:lstStyle/>
          <a:p>
            <a:pPr algn="ctr"/>
            <a:r>
              <a:rPr lang="en-US" sz="2400" b="1" dirty="0">
                <a:latin typeface="Calibri" pitchFamily="34" charset="0"/>
              </a:rPr>
              <a:t>Journal Entry</a:t>
            </a:r>
            <a:endParaRPr lang="en-IN" sz="2400" b="1" baseline="30000" dirty="0">
              <a:latin typeface="Calibri" pitchFamily="34" charset="0"/>
            </a:endParaRPr>
          </a:p>
        </p:txBody>
      </p:sp>
      <p:cxnSp>
        <p:nvCxnSpPr>
          <p:cNvPr id="8" name="Straight Connector 7"/>
          <p:cNvCxnSpPr/>
          <p:nvPr/>
        </p:nvCxnSpPr>
        <p:spPr>
          <a:xfrm>
            <a:off x="876302" y="3486612"/>
            <a:ext cx="79216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862570" y="3507057"/>
            <a:ext cx="5668328" cy="404812"/>
          </a:xfrm>
          <a:prstGeom prst="rect">
            <a:avLst/>
          </a:prstGeom>
          <a:noFill/>
          <a:ln w="9525">
            <a:noFill/>
            <a:miter lim="800000"/>
            <a:headEnd/>
            <a:tailEnd/>
          </a:ln>
        </p:spPr>
        <p:txBody>
          <a:bodyPr/>
          <a:lstStyle/>
          <a:p>
            <a:r>
              <a:rPr lang="en-IN" sz="2400" dirty="0">
                <a:latin typeface="Calibri" pitchFamily="34" charset="0"/>
              </a:rPr>
              <a:t>Paid-in capital—excess of par</a:t>
            </a:r>
          </a:p>
        </p:txBody>
      </p:sp>
      <p:sp>
        <p:nvSpPr>
          <p:cNvPr id="10" name="TextBox 9"/>
          <p:cNvSpPr txBox="1">
            <a:spLocks noChangeArrowheads="1"/>
          </p:cNvSpPr>
          <p:nvPr/>
        </p:nvSpPr>
        <p:spPr bwMode="auto">
          <a:xfrm>
            <a:off x="453919" y="3921716"/>
            <a:ext cx="4697687" cy="404813"/>
          </a:xfrm>
          <a:prstGeom prst="rect">
            <a:avLst/>
          </a:prstGeom>
          <a:noFill/>
          <a:ln w="9525">
            <a:noFill/>
            <a:miter lim="800000"/>
            <a:headEnd/>
            <a:tailEnd/>
          </a:ln>
        </p:spPr>
        <p:txBody>
          <a:bodyPr/>
          <a:lstStyle/>
          <a:p>
            <a:r>
              <a:rPr lang="en-IN" sz="2400" dirty="0">
                <a:latin typeface="Calibri" pitchFamily="34" charset="0"/>
              </a:rPr>
              <a:t>	Common stock</a:t>
            </a:r>
          </a:p>
        </p:txBody>
      </p:sp>
      <p:sp>
        <p:nvSpPr>
          <p:cNvPr id="11" name="TextBox 10"/>
          <p:cNvSpPr txBox="1">
            <a:spLocks noChangeArrowheads="1"/>
          </p:cNvSpPr>
          <p:nvPr/>
        </p:nvSpPr>
        <p:spPr bwMode="auto">
          <a:xfrm>
            <a:off x="6238047" y="3507057"/>
            <a:ext cx="1174822" cy="404812"/>
          </a:xfrm>
          <a:prstGeom prst="rect">
            <a:avLst/>
          </a:prstGeom>
          <a:noFill/>
          <a:ln w="9525">
            <a:noFill/>
            <a:miter lim="800000"/>
            <a:headEnd/>
            <a:tailEnd/>
          </a:ln>
        </p:spPr>
        <p:txBody>
          <a:bodyPr/>
          <a:lstStyle/>
          <a:p>
            <a:pPr algn="ctr"/>
            <a:r>
              <a:rPr lang="en-IN" sz="2400" dirty="0">
                <a:latin typeface="Calibri" pitchFamily="34" charset="0"/>
              </a:rPr>
              <a:t>100</a:t>
            </a:r>
          </a:p>
        </p:txBody>
      </p:sp>
      <p:sp>
        <p:nvSpPr>
          <p:cNvPr id="12" name="TextBox 11"/>
          <p:cNvSpPr txBox="1">
            <a:spLocks noChangeArrowheads="1"/>
          </p:cNvSpPr>
          <p:nvPr/>
        </p:nvSpPr>
        <p:spPr bwMode="auto">
          <a:xfrm>
            <a:off x="7446146" y="3871048"/>
            <a:ext cx="1068020" cy="404813"/>
          </a:xfrm>
          <a:prstGeom prst="rect">
            <a:avLst/>
          </a:prstGeom>
          <a:noFill/>
          <a:ln w="9525">
            <a:noFill/>
            <a:miter lim="800000"/>
            <a:headEnd/>
            <a:tailEnd/>
          </a:ln>
        </p:spPr>
        <p:txBody>
          <a:bodyPr/>
          <a:lstStyle/>
          <a:p>
            <a:pPr algn="r"/>
            <a:r>
              <a:rPr lang="en-IN" sz="2400" dirty="0">
                <a:latin typeface="Calibri" pitchFamily="34" charset="0"/>
              </a:rPr>
              <a:t>100</a:t>
            </a:r>
          </a:p>
        </p:txBody>
      </p:sp>
      <p:sp>
        <p:nvSpPr>
          <p:cNvPr id="13" name="TextBox 12"/>
          <p:cNvSpPr txBox="1">
            <a:spLocks noChangeArrowheads="1"/>
          </p:cNvSpPr>
          <p:nvPr/>
        </p:nvSpPr>
        <p:spPr bwMode="auto">
          <a:xfrm>
            <a:off x="7530417" y="3048000"/>
            <a:ext cx="1289050"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14" name="TextBox 13"/>
          <p:cNvSpPr txBox="1">
            <a:spLocks noChangeArrowheads="1"/>
          </p:cNvSpPr>
          <p:nvPr/>
        </p:nvSpPr>
        <p:spPr bwMode="auto">
          <a:xfrm>
            <a:off x="6173104" y="3048000"/>
            <a:ext cx="1289050" cy="461665"/>
          </a:xfrm>
          <a:prstGeom prst="rect">
            <a:avLst/>
          </a:prstGeom>
          <a:noFill/>
          <a:ln w="9525">
            <a:noFill/>
            <a:miter lim="800000"/>
            <a:headEnd/>
            <a:tailEnd/>
          </a:ln>
        </p:spPr>
        <p:txBody>
          <a:bodyPr>
            <a:spAutoFit/>
          </a:bodyPr>
          <a:lstStyle/>
          <a:p>
            <a:pPr algn="ctr"/>
            <a:r>
              <a:rPr lang="en-US" sz="2400" b="1" dirty="0">
                <a:latin typeface="Calibri" pitchFamily="34" charset="0"/>
              </a:rPr>
              <a:t>Debit</a:t>
            </a:r>
            <a:endParaRPr lang="en-IN" sz="2400" b="1" baseline="30000" dirty="0">
              <a:latin typeface="Calibri" pitchFamily="34" charset="0"/>
            </a:endParaRPr>
          </a:p>
        </p:txBody>
      </p:sp>
      <p:sp>
        <p:nvSpPr>
          <p:cNvPr id="15" name="TextBox 14"/>
          <p:cNvSpPr txBox="1"/>
          <p:nvPr/>
        </p:nvSpPr>
        <p:spPr>
          <a:xfrm>
            <a:off x="6400800" y="2797098"/>
            <a:ext cx="2301693" cy="369332"/>
          </a:xfrm>
          <a:prstGeom prst="rect">
            <a:avLst/>
          </a:prstGeom>
          <a:noFill/>
        </p:spPr>
        <p:txBody>
          <a:bodyPr wrap="square" rtlCol="0">
            <a:spAutoFit/>
          </a:bodyPr>
          <a:lstStyle/>
          <a:p>
            <a:pPr algn="ctr"/>
            <a:r>
              <a:rPr lang="en-US" dirty="0">
                <a:latin typeface="+mn-lt"/>
              </a:rPr>
              <a:t>($ in millions)</a:t>
            </a:r>
          </a:p>
        </p:txBody>
      </p:sp>
      <p:sp>
        <p:nvSpPr>
          <p:cNvPr id="19" name="TextBox 18"/>
          <p:cNvSpPr txBox="1"/>
          <p:nvPr/>
        </p:nvSpPr>
        <p:spPr>
          <a:xfrm>
            <a:off x="3570436" y="2387437"/>
            <a:ext cx="4963964" cy="461665"/>
          </a:xfrm>
          <a:prstGeom prst="rect">
            <a:avLst/>
          </a:prstGeom>
          <a:solidFill>
            <a:schemeClr val="accent6">
              <a:lumMod val="20000"/>
              <a:lumOff val="80000"/>
            </a:schemeClr>
          </a:solidFill>
          <a:ln w="28575">
            <a:solidFill>
              <a:srgbClr val="C00000"/>
            </a:solidFill>
          </a:ln>
        </p:spPr>
        <p:txBody>
          <a:bodyPr wrap="square" rtlCol="0" anchor="ctr">
            <a:spAutoFit/>
          </a:bodyPr>
          <a:lstStyle/>
          <a:p>
            <a:pPr algn="ctr"/>
            <a:r>
              <a:rPr lang="en-IN" sz="2400" dirty="0">
                <a:latin typeface="+mn-lt"/>
              </a:rPr>
              <a:t>100 million shares at $1 par per share</a:t>
            </a:r>
          </a:p>
        </p:txBody>
      </p:sp>
      <p:cxnSp>
        <p:nvCxnSpPr>
          <p:cNvPr id="22" name="Straight Connector 21"/>
          <p:cNvCxnSpPr>
            <a:stCxn id="12" idx="0"/>
            <a:endCxn id="19" idx="2"/>
          </p:cNvCxnSpPr>
          <p:nvPr/>
        </p:nvCxnSpPr>
        <p:spPr>
          <a:xfrm flipH="1" flipV="1">
            <a:off x="6052418" y="2849102"/>
            <a:ext cx="1927738" cy="102194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9" idx="2"/>
          </p:cNvCxnSpPr>
          <p:nvPr/>
        </p:nvCxnSpPr>
        <p:spPr>
          <a:xfrm flipH="1" flipV="1">
            <a:off x="6052418" y="2849102"/>
            <a:ext cx="498715" cy="82355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896535" y="5049645"/>
            <a:ext cx="7921625" cy="1537506"/>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2400" dirty="0"/>
          </a:p>
        </p:txBody>
      </p:sp>
      <p:sp>
        <p:nvSpPr>
          <p:cNvPr id="25" name="TextBox 24"/>
          <p:cNvSpPr txBox="1">
            <a:spLocks noChangeArrowheads="1"/>
          </p:cNvSpPr>
          <p:nvPr/>
        </p:nvSpPr>
        <p:spPr bwMode="auto">
          <a:xfrm>
            <a:off x="896534" y="5264152"/>
            <a:ext cx="4686300" cy="461665"/>
          </a:xfrm>
          <a:prstGeom prst="rect">
            <a:avLst/>
          </a:prstGeom>
          <a:noFill/>
          <a:ln w="9525">
            <a:noFill/>
            <a:miter lim="800000"/>
            <a:headEnd/>
            <a:tailEnd/>
          </a:ln>
        </p:spPr>
        <p:txBody>
          <a:bodyPr>
            <a:spAutoFit/>
          </a:bodyPr>
          <a:lstStyle/>
          <a:p>
            <a:pPr algn="ctr"/>
            <a:r>
              <a:rPr lang="en-US" sz="2400" b="1" dirty="0">
                <a:latin typeface="Calibri" pitchFamily="34" charset="0"/>
              </a:rPr>
              <a:t>Journal Entry</a:t>
            </a:r>
            <a:endParaRPr lang="en-IN" sz="2400" b="1" baseline="30000" dirty="0">
              <a:latin typeface="Calibri" pitchFamily="34" charset="0"/>
            </a:endParaRPr>
          </a:p>
        </p:txBody>
      </p:sp>
      <p:cxnSp>
        <p:nvCxnSpPr>
          <p:cNvPr id="26" name="Straight Connector 25"/>
          <p:cNvCxnSpPr/>
          <p:nvPr/>
        </p:nvCxnSpPr>
        <p:spPr>
          <a:xfrm>
            <a:off x="896536" y="5715000"/>
            <a:ext cx="79216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a:spLocks noChangeArrowheads="1"/>
          </p:cNvSpPr>
          <p:nvPr/>
        </p:nvSpPr>
        <p:spPr bwMode="auto">
          <a:xfrm>
            <a:off x="882804" y="5716857"/>
            <a:ext cx="5668328" cy="404812"/>
          </a:xfrm>
          <a:prstGeom prst="rect">
            <a:avLst/>
          </a:prstGeom>
          <a:noFill/>
          <a:ln w="9525">
            <a:noFill/>
            <a:miter lim="800000"/>
            <a:headEnd/>
            <a:tailEnd/>
          </a:ln>
        </p:spPr>
        <p:txBody>
          <a:bodyPr/>
          <a:lstStyle/>
          <a:p>
            <a:r>
              <a:rPr lang="en-IN" sz="2400" dirty="0">
                <a:latin typeface="Calibri" pitchFamily="34" charset="0"/>
              </a:rPr>
              <a:t>Retained earnings</a:t>
            </a:r>
          </a:p>
        </p:txBody>
      </p:sp>
      <p:sp>
        <p:nvSpPr>
          <p:cNvPr id="28" name="TextBox 27"/>
          <p:cNvSpPr txBox="1">
            <a:spLocks noChangeArrowheads="1"/>
          </p:cNvSpPr>
          <p:nvPr/>
        </p:nvSpPr>
        <p:spPr bwMode="auto">
          <a:xfrm>
            <a:off x="655226" y="6139963"/>
            <a:ext cx="4697687" cy="404813"/>
          </a:xfrm>
          <a:prstGeom prst="rect">
            <a:avLst/>
          </a:prstGeom>
          <a:noFill/>
          <a:ln w="9525">
            <a:noFill/>
            <a:miter lim="800000"/>
            <a:headEnd/>
            <a:tailEnd/>
          </a:ln>
        </p:spPr>
        <p:txBody>
          <a:bodyPr/>
          <a:lstStyle/>
          <a:p>
            <a:r>
              <a:rPr lang="en-IN" sz="2400" dirty="0">
                <a:latin typeface="Calibri" pitchFamily="34" charset="0"/>
              </a:rPr>
              <a:t>	Common stock</a:t>
            </a:r>
          </a:p>
        </p:txBody>
      </p:sp>
      <p:sp>
        <p:nvSpPr>
          <p:cNvPr id="29" name="TextBox 28"/>
          <p:cNvSpPr txBox="1">
            <a:spLocks noChangeArrowheads="1"/>
          </p:cNvSpPr>
          <p:nvPr/>
        </p:nvSpPr>
        <p:spPr bwMode="auto">
          <a:xfrm>
            <a:off x="6258281" y="5716857"/>
            <a:ext cx="1174822" cy="404812"/>
          </a:xfrm>
          <a:prstGeom prst="rect">
            <a:avLst/>
          </a:prstGeom>
          <a:noFill/>
          <a:ln w="9525">
            <a:noFill/>
            <a:miter lim="800000"/>
            <a:headEnd/>
            <a:tailEnd/>
          </a:ln>
        </p:spPr>
        <p:txBody>
          <a:bodyPr/>
          <a:lstStyle/>
          <a:p>
            <a:pPr algn="ctr"/>
            <a:r>
              <a:rPr lang="en-IN" sz="2400" dirty="0">
                <a:latin typeface="Calibri" pitchFamily="34" charset="0"/>
              </a:rPr>
              <a:t>100</a:t>
            </a:r>
          </a:p>
        </p:txBody>
      </p:sp>
      <p:sp>
        <p:nvSpPr>
          <p:cNvPr id="30" name="TextBox 29"/>
          <p:cNvSpPr txBox="1">
            <a:spLocks noChangeArrowheads="1"/>
          </p:cNvSpPr>
          <p:nvPr/>
        </p:nvSpPr>
        <p:spPr bwMode="auto">
          <a:xfrm>
            <a:off x="7466380" y="6080848"/>
            <a:ext cx="1068020" cy="404813"/>
          </a:xfrm>
          <a:prstGeom prst="rect">
            <a:avLst/>
          </a:prstGeom>
          <a:noFill/>
          <a:ln w="9525">
            <a:noFill/>
            <a:miter lim="800000"/>
            <a:headEnd/>
            <a:tailEnd/>
          </a:ln>
        </p:spPr>
        <p:txBody>
          <a:bodyPr/>
          <a:lstStyle/>
          <a:p>
            <a:pPr algn="r"/>
            <a:r>
              <a:rPr lang="en-IN" sz="2400" dirty="0">
                <a:latin typeface="Calibri" pitchFamily="34" charset="0"/>
              </a:rPr>
              <a:t>100</a:t>
            </a:r>
          </a:p>
        </p:txBody>
      </p:sp>
      <p:sp>
        <p:nvSpPr>
          <p:cNvPr id="31" name="TextBox 30"/>
          <p:cNvSpPr txBox="1">
            <a:spLocks noChangeArrowheads="1"/>
          </p:cNvSpPr>
          <p:nvPr/>
        </p:nvSpPr>
        <p:spPr bwMode="auto">
          <a:xfrm>
            <a:off x="7550651" y="5257800"/>
            <a:ext cx="1289050"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32" name="TextBox 31"/>
          <p:cNvSpPr txBox="1">
            <a:spLocks noChangeArrowheads="1"/>
          </p:cNvSpPr>
          <p:nvPr/>
        </p:nvSpPr>
        <p:spPr bwMode="auto">
          <a:xfrm>
            <a:off x="6193338" y="5257800"/>
            <a:ext cx="1289050" cy="461665"/>
          </a:xfrm>
          <a:prstGeom prst="rect">
            <a:avLst/>
          </a:prstGeom>
          <a:noFill/>
          <a:ln w="9525">
            <a:noFill/>
            <a:miter lim="800000"/>
            <a:headEnd/>
            <a:tailEnd/>
          </a:ln>
        </p:spPr>
        <p:txBody>
          <a:bodyPr>
            <a:spAutoFit/>
          </a:bodyPr>
          <a:lstStyle/>
          <a:p>
            <a:pPr algn="ctr"/>
            <a:r>
              <a:rPr lang="en-US" sz="2400" b="1" dirty="0">
                <a:latin typeface="Calibri" pitchFamily="34" charset="0"/>
              </a:rPr>
              <a:t>Debit</a:t>
            </a:r>
            <a:endParaRPr lang="en-IN" sz="2400" b="1" baseline="30000" dirty="0">
              <a:latin typeface="Calibri" pitchFamily="34" charset="0"/>
            </a:endParaRPr>
          </a:p>
        </p:txBody>
      </p:sp>
      <p:sp>
        <p:nvSpPr>
          <p:cNvPr id="33" name="TextBox 32"/>
          <p:cNvSpPr txBox="1"/>
          <p:nvPr/>
        </p:nvSpPr>
        <p:spPr>
          <a:xfrm>
            <a:off x="6421034" y="5049645"/>
            <a:ext cx="2301693" cy="369332"/>
          </a:xfrm>
          <a:prstGeom prst="rect">
            <a:avLst/>
          </a:prstGeom>
          <a:noFill/>
        </p:spPr>
        <p:txBody>
          <a:bodyPr wrap="square" rtlCol="0">
            <a:spAutoFit/>
          </a:bodyPr>
          <a:lstStyle/>
          <a:p>
            <a:pPr algn="ctr"/>
            <a:r>
              <a:rPr lang="en-US" dirty="0">
                <a:latin typeface="+mn-lt"/>
              </a:rPr>
              <a:t>($ in millions)</a:t>
            </a:r>
          </a:p>
        </p:txBody>
      </p:sp>
      <p:sp>
        <p:nvSpPr>
          <p:cNvPr id="34" name="TextBox 33"/>
          <p:cNvSpPr txBox="1"/>
          <p:nvPr/>
        </p:nvSpPr>
        <p:spPr>
          <a:xfrm>
            <a:off x="3760438" y="4575591"/>
            <a:ext cx="4773962" cy="461665"/>
          </a:xfrm>
          <a:prstGeom prst="rect">
            <a:avLst/>
          </a:prstGeom>
          <a:solidFill>
            <a:schemeClr val="accent6">
              <a:lumMod val="20000"/>
              <a:lumOff val="80000"/>
            </a:schemeClr>
          </a:solidFill>
          <a:ln w="28575">
            <a:solidFill>
              <a:srgbClr val="C00000"/>
            </a:solidFill>
          </a:ln>
        </p:spPr>
        <p:txBody>
          <a:bodyPr wrap="square" rtlCol="0" anchor="ctr">
            <a:spAutoFit/>
          </a:bodyPr>
          <a:lstStyle/>
          <a:p>
            <a:pPr algn="ctr"/>
            <a:r>
              <a:rPr lang="en-IN" sz="2400" dirty="0">
                <a:latin typeface="+mn-lt"/>
              </a:rPr>
              <a:t>10 million shares × $1 par per share</a:t>
            </a:r>
          </a:p>
        </p:txBody>
      </p:sp>
      <p:cxnSp>
        <p:nvCxnSpPr>
          <p:cNvPr id="35" name="Straight Connector 34"/>
          <p:cNvCxnSpPr>
            <a:stCxn id="30" idx="0"/>
            <a:endCxn id="34" idx="2"/>
          </p:cNvCxnSpPr>
          <p:nvPr/>
        </p:nvCxnSpPr>
        <p:spPr>
          <a:xfrm flipH="1" flipV="1">
            <a:off x="6147419" y="5037256"/>
            <a:ext cx="1852971" cy="1043592"/>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34" idx="2"/>
          </p:cNvCxnSpPr>
          <p:nvPr/>
        </p:nvCxnSpPr>
        <p:spPr>
          <a:xfrm flipH="1" flipV="1">
            <a:off x="6147419" y="5037256"/>
            <a:ext cx="481982" cy="830145"/>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6594085A-A012-44F7-943A-6561A7AB2A50}"/>
              </a:ext>
            </a:extLst>
          </p:cNvPr>
          <p:cNvSpPr txBox="1"/>
          <p:nvPr/>
        </p:nvSpPr>
        <p:spPr>
          <a:xfrm>
            <a:off x="990600" y="4467805"/>
            <a:ext cx="1676400" cy="523220"/>
          </a:xfrm>
          <a:prstGeom prst="rect">
            <a:avLst/>
          </a:prstGeom>
          <a:noFill/>
        </p:spPr>
        <p:txBody>
          <a:bodyPr wrap="square" rtlCol="0">
            <a:spAutoFit/>
          </a:bodyPr>
          <a:lstStyle/>
          <a:p>
            <a:r>
              <a:rPr lang="en-US" sz="2800" b="1" dirty="0">
                <a:latin typeface="+mn-lt"/>
              </a:rPr>
              <a:t>OR</a:t>
            </a:r>
          </a:p>
        </p:txBody>
      </p:sp>
    </p:spTree>
    <p:extLst>
      <p:ext uri="{BB962C8B-B14F-4D97-AF65-F5344CB8AC3E}">
        <p14:creationId xmlns:p14="http://schemas.microsoft.com/office/powerpoint/2010/main" val="4217557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childTnLst>
                          </p:cTn>
                        </p:par>
                        <p:par>
                          <p:cTn id="40" fill="hold">
                            <p:stCondLst>
                              <p:cond delay="500"/>
                            </p:stCondLst>
                            <p:childTnLst>
                              <p:par>
                                <p:cTn id="41" presetID="22" presetClass="entr" presetSubtype="4" fill="hold"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down)">
                                      <p:cBhvr>
                                        <p:cTn id="43" dur="500"/>
                                        <p:tgtEl>
                                          <p:spTgt spid="22"/>
                                        </p:tgtEl>
                                      </p:cBhvr>
                                    </p:animEffect>
                                  </p:childTnLst>
                                </p:cTn>
                              </p:par>
                              <p:par>
                                <p:cTn id="44" presetID="22" presetClass="entr" presetSubtype="4" fill="hold"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wipe(down)">
                                      <p:cBhvr>
                                        <p:cTn id="46" dur="500"/>
                                        <p:tgtEl>
                                          <p:spTgt spid="24"/>
                                        </p:tgtEl>
                                      </p:cBhvr>
                                    </p:animEffect>
                                  </p:childTnLst>
                                </p:cTn>
                              </p:par>
                            </p:childTnLst>
                          </p:cTn>
                        </p:par>
                        <p:par>
                          <p:cTn id="47" fill="hold">
                            <p:stCondLst>
                              <p:cond delay="1000"/>
                            </p:stCondLst>
                            <p:childTnLst>
                              <p:par>
                                <p:cTn id="48" presetID="22" presetClass="entr" presetSubtype="4" fill="hold" grpId="0" nodeType="after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wipe(down)">
                                      <p:cBhvr>
                                        <p:cTn id="50" dur="50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fade">
                                      <p:cBhvr>
                                        <p:cTn id="55" dur="500"/>
                                        <p:tgtEl>
                                          <p:spTgt spid="5"/>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500"/>
                                        <p:tgtEl>
                                          <p:spTgt spid="2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500"/>
                                        <p:tgtEl>
                                          <p:spTgt spid="25"/>
                                        </p:tgtEl>
                                      </p:cBhvr>
                                    </p:animEffect>
                                  </p:childTnLst>
                                </p:cTn>
                              </p:par>
                              <p:par>
                                <p:cTn id="64" presetID="10" presetClass="entr" presetSubtype="0" fill="hold" nodeType="with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500"/>
                                        <p:tgtEl>
                                          <p:spTgt spid="26"/>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fade">
                                      <p:cBhvr>
                                        <p:cTn id="69" dur="500"/>
                                        <p:tgtEl>
                                          <p:spTgt spid="27"/>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500"/>
                                        <p:tgtEl>
                                          <p:spTgt spid="28"/>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fade">
                                      <p:cBhvr>
                                        <p:cTn id="75" dur="500"/>
                                        <p:tgtEl>
                                          <p:spTgt spid="29"/>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fade">
                                      <p:cBhvr>
                                        <p:cTn id="78" dur="500"/>
                                        <p:tgtEl>
                                          <p:spTgt spid="30"/>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1"/>
                                        </p:tgtEl>
                                        <p:attrNameLst>
                                          <p:attrName>style.visibility</p:attrName>
                                        </p:attrNameLst>
                                      </p:cBhvr>
                                      <p:to>
                                        <p:strVal val="visible"/>
                                      </p:to>
                                    </p:set>
                                    <p:animEffect transition="in" filter="fade">
                                      <p:cBhvr>
                                        <p:cTn id="81" dur="500"/>
                                        <p:tgtEl>
                                          <p:spTgt spid="31"/>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fade">
                                      <p:cBhvr>
                                        <p:cTn id="84" dur="500"/>
                                        <p:tgtEl>
                                          <p:spTgt spid="32"/>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33"/>
                                        </p:tgtEl>
                                        <p:attrNameLst>
                                          <p:attrName>style.visibility</p:attrName>
                                        </p:attrNameLst>
                                      </p:cBhvr>
                                      <p:to>
                                        <p:strVal val="visible"/>
                                      </p:to>
                                    </p:set>
                                    <p:animEffect transition="in" filter="fade">
                                      <p:cBhvr>
                                        <p:cTn id="87" dur="500"/>
                                        <p:tgtEl>
                                          <p:spTgt spid="33"/>
                                        </p:tgtEl>
                                      </p:cBhvr>
                                    </p:animEffect>
                                  </p:childTnLst>
                                </p:cTn>
                              </p:par>
                            </p:childTnLst>
                          </p:cTn>
                        </p:par>
                        <p:par>
                          <p:cTn id="88" fill="hold">
                            <p:stCondLst>
                              <p:cond delay="500"/>
                            </p:stCondLst>
                            <p:childTnLst>
                              <p:par>
                                <p:cTn id="89" presetID="22" presetClass="entr" presetSubtype="4" fill="hold" nodeType="afterEffect">
                                  <p:stCondLst>
                                    <p:cond delay="0"/>
                                  </p:stCondLst>
                                  <p:childTnLst>
                                    <p:set>
                                      <p:cBhvr>
                                        <p:cTn id="90" dur="1" fill="hold">
                                          <p:stCondLst>
                                            <p:cond delay="0"/>
                                          </p:stCondLst>
                                        </p:cTn>
                                        <p:tgtEl>
                                          <p:spTgt spid="35"/>
                                        </p:tgtEl>
                                        <p:attrNameLst>
                                          <p:attrName>style.visibility</p:attrName>
                                        </p:attrNameLst>
                                      </p:cBhvr>
                                      <p:to>
                                        <p:strVal val="visible"/>
                                      </p:to>
                                    </p:set>
                                    <p:animEffect transition="in" filter="wipe(down)">
                                      <p:cBhvr>
                                        <p:cTn id="91" dur="500"/>
                                        <p:tgtEl>
                                          <p:spTgt spid="35"/>
                                        </p:tgtEl>
                                      </p:cBhvr>
                                    </p:animEffect>
                                  </p:childTnLst>
                                </p:cTn>
                              </p:par>
                              <p:par>
                                <p:cTn id="92" presetID="22" presetClass="entr" presetSubtype="4" fill="hold" nodeType="withEffect">
                                  <p:stCondLst>
                                    <p:cond delay="0"/>
                                  </p:stCondLst>
                                  <p:childTnLst>
                                    <p:set>
                                      <p:cBhvr>
                                        <p:cTn id="93" dur="1" fill="hold">
                                          <p:stCondLst>
                                            <p:cond delay="0"/>
                                          </p:stCondLst>
                                        </p:cTn>
                                        <p:tgtEl>
                                          <p:spTgt spid="36"/>
                                        </p:tgtEl>
                                        <p:attrNameLst>
                                          <p:attrName>style.visibility</p:attrName>
                                        </p:attrNameLst>
                                      </p:cBhvr>
                                      <p:to>
                                        <p:strVal val="visible"/>
                                      </p:to>
                                    </p:set>
                                    <p:animEffect transition="in" filter="wipe(down)">
                                      <p:cBhvr>
                                        <p:cTn id="94" dur="500"/>
                                        <p:tgtEl>
                                          <p:spTgt spid="36"/>
                                        </p:tgtEl>
                                      </p:cBhvr>
                                    </p:animEffect>
                                  </p:childTnLst>
                                </p:cTn>
                              </p:par>
                            </p:childTnLst>
                          </p:cTn>
                        </p:par>
                        <p:par>
                          <p:cTn id="95" fill="hold">
                            <p:stCondLst>
                              <p:cond delay="1000"/>
                            </p:stCondLst>
                            <p:childTnLst>
                              <p:par>
                                <p:cTn id="96" presetID="22" presetClass="entr" presetSubtype="4" fill="hold" grpId="0" nodeType="afterEffect">
                                  <p:stCondLst>
                                    <p:cond delay="0"/>
                                  </p:stCondLst>
                                  <p:childTnLst>
                                    <p:set>
                                      <p:cBhvr>
                                        <p:cTn id="97" dur="1" fill="hold">
                                          <p:stCondLst>
                                            <p:cond delay="0"/>
                                          </p:stCondLst>
                                        </p:cTn>
                                        <p:tgtEl>
                                          <p:spTgt spid="34"/>
                                        </p:tgtEl>
                                        <p:attrNameLst>
                                          <p:attrName>style.visibility</p:attrName>
                                        </p:attrNameLst>
                                      </p:cBhvr>
                                      <p:to>
                                        <p:strVal val="visible"/>
                                      </p:to>
                                    </p:set>
                                    <p:animEffect transition="in" filter="wipe(down)">
                                      <p:cBhvr>
                                        <p:cTn id="98"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p:bldP spid="9" grpId="0"/>
      <p:bldP spid="10" grpId="0"/>
      <p:bldP spid="11" grpId="0"/>
      <p:bldP spid="12" grpId="0"/>
      <p:bldP spid="13" grpId="0"/>
      <p:bldP spid="14" grpId="0"/>
      <p:bldP spid="15" grpId="0"/>
      <p:bldP spid="19" grpId="0" animBg="1"/>
      <p:bldP spid="23" grpId="0" animBg="1"/>
      <p:bldP spid="25" grpId="0"/>
      <p:bldP spid="27" grpId="0"/>
      <p:bldP spid="28" grpId="0"/>
      <p:bldP spid="29" grpId="0"/>
      <p:bldP spid="30" grpId="0"/>
      <p:bldP spid="31" grpId="0"/>
      <p:bldP spid="32" grpId="0"/>
      <p:bldP spid="33" grpId="0"/>
      <p:bldP spid="34" grpId="0" animBg="1"/>
      <p:bldP spid="5"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LO18-8</a:t>
            </a:r>
            <a:endParaRPr lang="en-US" sz="1500" dirty="0">
              <a:solidFill>
                <a:srgbClr val="0072A2"/>
              </a:solidFill>
              <a:latin typeface="+mj-lt"/>
              <a:ea typeface="Adobe Fan Heiti Std B" pitchFamily="34" charset="-128"/>
              <a:cs typeface="+mj-cs"/>
            </a:endParaRPr>
          </a:p>
        </p:txBody>
      </p:sp>
      <p:sp>
        <p:nvSpPr>
          <p:cNvPr id="2" name="Title 1"/>
          <p:cNvSpPr>
            <a:spLocks noGrp="1"/>
          </p:cNvSpPr>
          <p:nvPr>
            <p:ph type="title"/>
          </p:nvPr>
        </p:nvSpPr>
        <p:spPr/>
        <p:txBody>
          <a:bodyPr>
            <a:normAutofit/>
          </a:bodyPr>
          <a:lstStyle/>
          <a:p>
            <a:r>
              <a:rPr lang="en-IN" dirty="0"/>
              <a:t>Stock Split Disclosure—Netflix</a:t>
            </a:r>
            <a:endParaRPr lang="en-US" dirty="0"/>
          </a:p>
        </p:txBody>
      </p:sp>
      <p:sp>
        <p:nvSpPr>
          <p:cNvPr id="5" name="Content Placeholder 4"/>
          <p:cNvSpPr>
            <a:spLocks noGrp="1"/>
          </p:cNvSpPr>
          <p:nvPr>
            <p:ph idx="1"/>
          </p:nvPr>
        </p:nvSpPr>
        <p:spPr/>
        <p:txBody>
          <a:bodyPr/>
          <a:lstStyle/>
          <a:p>
            <a:endParaRPr lang="en-US" dirty="0"/>
          </a:p>
          <a:p>
            <a:endParaRPr lang="en-US" dirty="0"/>
          </a:p>
        </p:txBody>
      </p:sp>
      <p:pic>
        <p:nvPicPr>
          <p:cNvPr id="3" name="Picture 2"/>
          <p:cNvPicPr>
            <a:picLocks noChangeAspect="1"/>
          </p:cNvPicPr>
          <p:nvPr/>
        </p:nvPicPr>
        <p:blipFill>
          <a:blip r:embed="rId3"/>
          <a:stretch>
            <a:fillRect/>
          </a:stretch>
        </p:blipFill>
        <p:spPr>
          <a:xfrm>
            <a:off x="708339" y="1600200"/>
            <a:ext cx="8120919" cy="1676400"/>
          </a:xfrm>
          <a:prstGeom prst="rect">
            <a:avLst/>
          </a:prstGeom>
        </p:spPr>
      </p:pic>
      <p:sp>
        <p:nvSpPr>
          <p:cNvPr id="6" name="Slide Number Placeholder 5">
            <a:extLst>
              <a:ext uri="{FF2B5EF4-FFF2-40B4-BE49-F238E27FC236}">
                <a16:creationId xmlns:a16="http://schemas.microsoft.com/office/drawing/2014/main" id="{AA239636-E823-9445-B185-8C7C078BAAA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68</a:t>
            </a:fld>
            <a:endParaRPr lang="en-US" dirty="0"/>
          </a:p>
        </p:txBody>
      </p:sp>
    </p:spTree>
    <p:extLst>
      <p:ext uri="{BB962C8B-B14F-4D97-AF65-F5344CB8AC3E}">
        <p14:creationId xmlns:p14="http://schemas.microsoft.com/office/powerpoint/2010/main" val="33929524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LO18-8</a:t>
            </a:r>
            <a:endParaRPr lang="en-US" sz="1500" dirty="0">
              <a:solidFill>
                <a:srgbClr val="0072A2"/>
              </a:solidFill>
              <a:latin typeface="+mj-lt"/>
              <a:ea typeface="Adobe Fan Heiti Std B" pitchFamily="34" charset="-128"/>
              <a:cs typeface="+mj-cs"/>
            </a:endParaRPr>
          </a:p>
        </p:txBody>
      </p:sp>
      <p:sp>
        <p:nvSpPr>
          <p:cNvPr id="2" name="Title 1"/>
          <p:cNvSpPr>
            <a:spLocks noGrp="1"/>
          </p:cNvSpPr>
          <p:nvPr>
            <p:ph type="title"/>
          </p:nvPr>
        </p:nvSpPr>
        <p:spPr/>
        <p:txBody>
          <a:bodyPr>
            <a:normAutofit/>
          </a:bodyPr>
          <a:lstStyle/>
          <a:p>
            <a:r>
              <a:rPr lang="en-IN" dirty="0"/>
              <a:t>Reverse Stock Split</a:t>
            </a:r>
            <a:endParaRPr lang="en-US" dirty="0"/>
          </a:p>
        </p:txBody>
      </p:sp>
      <p:sp>
        <p:nvSpPr>
          <p:cNvPr id="5" name="Content Placeholder 4"/>
          <p:cNvSpPr>
            <a:spLocks noGrp="1"/>
          </p:cNvSpPr>
          <p:nvPr>
            <p:ph idx="1"/>
          </p:nvPr>
        </p:nvSpPr>
        <p:spPr/>
        <p:txBody>
          <a:bodyPr>
            <a:normAutofit/>
          </a:bodyPr>
          <a:lstStyle/>
          <a:p>
            <a:r>
              <a:rPr lang="en-IN" dirty="0"/>
              <a:t>Occurs when a company </a:t>
            </a:r>
            <a:r>
              <a:rPr lang="en-IN" b="1" dirty="0">
                <a:solidFill>
                  <a:srgbClr val="C00000"/>
                </a:solidFill>
              </a:rPr>
              <a:t>decreases</a:t>
            </a:r>
            <a:r>
              <a:rPr lang="en-IN" dirty="0">
                <a:solidFill>
                  <a:srgbClr val="C00000"/>
                </a:solidFill>
              </a:rPr>
              <a:t> </a:t>
            </a:r>
            <a:r>
              <a:rPr lang="en-IN" dirty="0"/>
              <a:t>its outstanding shares</a:t>
            </a:r>
            <a:endParaRPr lang="en-US" dirty="0"/>
          </a:p>
          <a:p>
            <a:r>
              <a:rPr lang="en-US" dirty="0"/>
              <a:t>No journal entry is necessary</a:t>
            </a:r>
          </a:p>
          <a:p>
            <a:r>
              <a:rPr lang="en-IN" dirty="0"/>
              <a:t>Market price per share theoretically would increase</a:t>
            </a:r>
          </a:p>
          <a:p>
            <a:r>
              <a:rPr lang="en-IN" dirty="0"/>
              <a:t>Often done by struggling companies trying to increase the stock price</a:t>
            </a:r>
          </a:p>
          <a:p>
            <a:pPr marL="0" indent="0">
              <a:buNone/>
            </a:pPr>
            <a:r>
              <a:rPr lang="en-IN" dirty="0"/>
              <a:t>Example:</a:t>
            </a:r>
          </a:p>
          <a:p>
            <a:pPr marL="0" indent="0">
              <a:buNone/>
            </a:pPr>
            <a:r>
              <a:rPr lang="en-US" dirty="0"/>
              <a:t>After a </a:t>
            </a:r>
            <a:r>
              <a:rPr lang="en-US" b="1" dirty="0">
                <a:solidFill>
                  <a:srgbClr val="C00000"/>
                </a:solidFill>
              </a:rPr>
              <a:t>1-for-4 reverse stock split</a:t>
            </a:r>
            <a:r>
              <a:rPr lang="en-US" dirty="0"/>
              <a:t>, 100 million shares, $1 par per share, would become 25 million shares, $4 par per share.</a:t>
            </a:r>
            <a:endParaRPr lang="en-IN" dirty="0"/>
          </a:p>
        </p:txBody>
      </p:sp>
      <p:sp>
        <p:nvSpPr>
          <p:cNvPr id="6" name="Slide Number Placeholder 5">
            <a:extLst>
              <a:ext uri="{FF2B5EF4-FFF2-40B4-BE49-F238E27FC236}">
                <a16:creationId xmlns:a16="http://schemas.microsoft.com/office/drawing/2014/main" id="{8F48FBBF-807B-9B41-B203-C58941D7E609}"/>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69</a:t>
            </a:fld>
            <a:endParaRPr lang="en-US" dirty="0"/>
          </a:p>
        </p:txBody>
      </p:sp>
    </p:spTree>
    <p:extLst>
      <p:ext uri="{BB962C8B-B14F-4D97-AF65-F5344CB8AC3E}">
        <p14:creationId xmlns:p14="http://schemas.microsoft.com/office/powerpoint/2010/main" val="115554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LO18-1</a:t>
            </a:r>
            <a:endParaRPr lang="en-US" sz="1500" dirty="0">
              <a:solidFill>
                <a:srgbClr val="0072A2"/>
              </a:solidFill>
              <a:latin typeface="+mj-lt"/>
              <a:ea typeface="Adobe Fan Heiti Std B" pitchFamily="34" charset="-128"/>
              <a:cs typeface="+mj-cs"/>
            </a:endParaRPr>
          </a:p>
        </p:txBody>
      </p:sp>
      <p:sp>
        <p:nvSpPr>
          <p:cNvPr id="56" name="Content Placeholder 1"/>
          <p:cNvSpPr>
            <a:spLocks noGrp="1"/>
          </p:cNvSpPr>
          <p:nvPr>
            <p:ph idx="1"/>
          </p:nvPr>
        </p:nvSpPr>
        <p:spPr>
          <a:xfrm>
            <a:off x="761999" y="1295400"/>
            <a:ext cx="8013600" cy="5207001"/>
          </a:xfrm>
        </p:spPr>
        <p:txBody>
          <a:bodyPr>
            <a:noAutofit/>
          </a:bodyPr>
          <a:lstStyle/>
          <a:p>
            <a:pPr marL="0" indent="0">
              <a:buNone/>
            </a:pPr>
            <a:r>
              <a:rPr lang="en-US" sz="2400" b="1" dirty="0">
                <a:solidFill>
                  <a:srgbClr val="C00000"/>
                </a:solidFill>
              </a:rPr>
              <a:t>Paid-in Capital</a:t>
            </a:r>
          </a:p>
          <a:p>
            <a:r>
              <a:rPr lang="en-IN" sz="2400" dirty="0"/>
              <a:t>Consists primarily of amounts:</a:t>
            </a:r>
          </a:p>
          <a:p>
            <a:pPr lvl="1">
              <a:buClr>
                <a:schemeClr val="tx1"/>
              </a:buClr>
              <a:buFont typeface="Lucida Grande"/>
              <a:buChar char="–"/>
            </a:pPr>
            <a:r>
              <a:rPr lang="en-IN" b="1" dirty="0">
                <a:solidFill>
                  <a:srgbClr val="C00000"/>
                </a:solidFill>
              </a:rPr>
              <a:t>Invested</a:t>
            </a:r>
            <a:r>
              <a:rPr lang="en-IN" dirty="0"/>
              <a:t> by shareholders when they purchase shares of stock from the corporation </a:t>
            </a:r>
            <a:r>
              <a:rPr lang="en-US" dirty="0"/>
              <a:t>or </a:t>
            </a:r>
          </a:p>
          <a:p>
            <a:pPr lvl="1">
              <a:buFont typeface="Lucida Grande"/>
              <a:buChar char="–"/>
            </a:pPr>
            <a:r>
              <a:rPr lang="en-US" dirty="0"/>
              <a:t>Arise from the company </a:t>
            </a:r>
            <a:r>
              <a:rPr lang="en-US" b="1" dirty="0">
                <a:solidFill>
                  <a:srgbClr val="C00000"/>
                </a:solidFill>
              </a:rPr>
              <a:t>buying back</a:t>
            </a:r>
            <a:r>
              <a:rPr lang="en-US" dirty="0">
                <a:solidFill>
                  <a:srgbClr val="C00000"/>
                </a:solidFill>
              </a:rPr>
              <a:t> </a:t>
            </a:r>
            <a:r>
              <a:rPr lang="en-US" dirty="0"/>
              <a:t>some of those shares or </a:t>
            </a:r>
          </a:p>
          <a:p>
            <a:pPr lvl="1">
              <a:buFont typeface="Lucida Grande"/>
              <a:buChar char="–"/>
            </a:pPr>
            <a:r>
              <a:rPr lang="en-US" dirty="0"/>
              <a:t>From </a:t>
            </a:r>
            <a:r>
              <a:rPr lang="en-US" b="1" dirty="0">
                <a:solidFill>
                  <a:srgbClr val="C00000"/>
                </a:solidFill>
              </a:rPr>
              <a:t>share-based compensation activities</a:t>
            </a:r>
            <a:endParaRPr lang="en-US" sz="2400" b="1" dirty="0">
              <a:solidFill>
                <a:srgbClr val="C00000"/>
              </a:solidFill>
            </a:endParaRPr>
          </a:p>
          <a:p>
            <a:pPr marL="0" indent="0">
              <a:buNone/>
            </a:pPr>
            <a:r>
              <a:rPr lang="en-US" sz="2400" b="1" dirty="0">
                <a:solidFill>
                  <a:srgbClr val="C00000"/>
                </a:solidFill>
              </a:rPr>
              <a:t>Retained Earnings</a:t>
            </a:r>
          </a:p>
          <a:p>
            <a:r>
              <a:rPr lang="en-IN" sz="2400" dirty="0"/>
              <a:t>Earnings accumulated on behalf of the shareholders and reported as a single amount.</a:t>
            </a:r>
            <a:endParaRPr lang="en-US" sz="2400" b="1" dirty="0">
              <a:solidFill>
                <a:srgbClr val="C00000"/>
              </a:solidFill>
            </a:endParaRPr>
          </a:p>
          <a:p>
            <a:pPr marL="0" indent="0">
              <a:buNone/>
            </a:pPr>
            <a:r>
              <a:rPr lang="en-US" sz="2400" b="1" dirty="0">
                <a:solidFill>
                  <a:srgbClr val="C00000"/>
                </a:solidFill>
              </a:rPr>
              <a:t>Treasury Stock</a:t>
            </a:r>
          </a:p>
          <a:p>
            <a:r>
              <a:rPr lang="en-IN" sz="2400" dirty="0"/>
              <a:t>Shares previously sold to shareholders that are bought back by the corporation</a:t>
            </a:r>
            <a:endParaRPr lang="en-US" sz="2400" b="1" dirty="0">
              <a:solidFill>
                <a:srgbClr val="622380"/>
              </a:solidFill>
            </a:endParaRPr>
          </a:p>
        </p:txBody>
      </p:sp>
      <p:sp>
        <p:nvSpPr>
          <p:cNvPr id="5" name="Title 4"/>
          <p:cNvSpPr>
            <a:spLocks noGrp="1"/>
          </p:cNvSpPr>
          <p:nvPr>
            <p:ph type="title"/>
          </p:nvPr>
        </p:nvSpPr>
        <p:spPr/>
        <p:txBody>
          <a:bodyPr/>
          <a:lstStyle/>
          <a:p>
            <a:r>
              <a:rPr lang="en-US" dirty="0"/>
              <a:t>Components of Shareholders’ Equity</a:t>
            </a:r>
            <a:endParaRPr lang="en-US" sz="2400" dirty="0"/>
          </a:p>
        </p:txBody>
      </p:sp>
      <p:sp>
        <p:nvSpPr>
          <p:cNvPr id="6" name="Slide Number Placeholder 5">
            <a:extLst>
              <a:ext uri="{FF2B5EF4-FFF2-40B4-BE49-F238E27FC236}">
                <a16:creationId xmlns:a16="http://schemas.microsoft.com/office/drawing/2014/main" id="{151D82C6-8931-A54A-A03A-5358A2DF3AB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18-0</a:t>
            </a:r>
            <a:fld id="{2607F632-3F85-4F98-B182-BC32E868C800}" type="slidenum">
              <a:rPr lang="en-US" smtClean="0"/>
              <a:pPr/>
              <a:t>7</a:t>
            </a:fld>
            <a:endParaRPr lang="en-US" dirty="0"/>
          </a:p>
        </p:txBody>
      </p:sp>
    </p:spTree>
    <p:extLst>
      <p:ext uri="{BB962C8B-B14F-4D97-AF65-F5344CB8AC3E}">
        <p14:creationId xmlns:p14="http://schemas.microsoft.com/office/powerpoint/2010/main" val="1223232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6">
                                            <p:txEl>
                                              <p:pRg st="5" end="5"/>
                                            </p:txEl>
                                          </p:spTgt>
                                        </p:tgtEl>
                                        <p:attrNameLst>
                                          <p:attrName>style.visibility</p:attrName>
                                        </p:attrNameLst>
                                      </p:cBhvr>
                                      <p:to>
                                        <p:strVal val="visible"/>
                                      </p:to>
                                    </p:set>
                                    <p:anim calcmode="lin" valueType="num">
                                      <p:cBhvr additive="base">
                                        <p:cTn id="7" dur="500" fill="hold"/>
                                        <p:tgtEl>
                                          <p:spTgt spid="56">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6">
                                            <p:txEl>
                                              <p:pRg st="6" end="6"/>
                                            </p:txEl>
                                          </p:spTgt>
                                        </p:tgtEl>
                                        <p:attrNameLst>
                                          <p:attrName>style.visibility</p:attrName>
                                        </p:attrNameLst>
                                      </p:cBhvr>
                                      <p:to>
                                        <p:strVal val="visible"/>
                                      </p:to>
                                    </p:set>
                                    <p:anim calcmode="lin" valueType="num">
                                      <p:cBhvr additive="base">
                                        <p:cTn id="11" dur="500" fill="hold"/>
                                        <p:tgtEl>
                                          <p:spTgt spid="56">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6">
                                            <p:txEl>
                                              <p:pRg st="7" end="7"/>
                                            </p:txEl>
                                          </p:spTgt>
                                        </p:tgtEl>
                                        <p:attrNameLst>
                                          <p:attrName>style.visibility</p:attrName>
                                        </p:attrNameLst>
                                      </p:cBhvr>
                                      <p:to>
                                        <p:strVal val="visible"/>
                                      </p:to>
                                    </p:set>
                                    <p:animEffect transition="in" filter="barn(inVertical)">
                                      <p:cBhvr>
                                        <p:cTn id="17" dur="500"/>
                                        <p:tgtEl>
                                          <p:spTgt spid="56">
                                            <p:txEl>
                                              <p:pRg st="7" end="7"/>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56">
                                            <p:txEl>
                                              <p:pRg st="8" end="8"/>
                                            </p:txEl>
                                          </p:spTgt>
                                        </p:tgtEl>
                                        <p:attrNameLst>
                                          <p:attrName>style.visibility</p:attrName>
                                        </p:attrNameLst>
                                      </p:cBhvr>
                                      <p:to>
                                        <p:strVal val="visible"/>
                                      </p:to>
                                    </p:set>
                                    <p:animEffect transition="in" filter="barn(inVertical)">
                                      <p:cBhvr>
                                        <p:cTn id="20" dur="500"/>
                                        <p:tgtEl>
                                          <p:spTgt spid="5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LO18-8</a:t>
            </a:r>
            <a:endParaRPr lang="en-US" sz="1500" dirty="0">
              <a:solidFill>
                <a:srgbClr val="0072A2"/>
              </a:solidFill>
              <a:latin typeface="+mj-lt"/>
              <a:ea typeface="Adobe Fan Heiti Std B" pitchFamily="34" charset="-128"/>
              <a:cs typeface="+mj-cs"/>
            </a:endParaRPr>
          </a:p>
        </p:txBody>
      </p:sp>
      <p:sp>
        <p:nvSpPr>
          <p:cNvPr id="2" name="Title 1"/>
          <p:cNvSpPr>
            <a:spLocks noGrp="1"/>
          </p:cNvSpPr>
          <p:nvPr>
            <p:ph type="title"/>
          </p:nvPr>
        </p:nvSpPr>
        <p:spPr/>
        <p:txBody>
          <a:bodyPr>
            <a:normAutofit/>
          </a:bodyPr>
          <a:lstStyle/>
          <a:p>
            <a:r>
              <a:rPr lang="en-US" dirty="0"/>
              <a:t>Fractional Shares</a:t>
            </a:r>
          </a:p>
        </p:txBody>
      </p:sp>
      <p:sp>
        <p:nvSpPr>
          <p:cNvPr id="5" name="Content Placeholder 4"/>
          <p:cNvSpPr>
            <a:spLocks noGrp="1"/>
          </p:cNvSpPr>
          <p:nvPr>
            <p:ph idx="1"/>
          </p:nvPr>
        </p:nvSpPr>
        <p:spPr/>
        <p:txBody>
          <a:bodyPr>
            <a:normAutofit/>
          </a:bodyPr>
          <a:lstStyle/>
          <a:p>
            <a:r>
              <a:rPr lang="en-IN" sz="2600" dirty="0"/>
              <a:t>Typically, a stock dividend or stock split results in some shareholders being entitled to fractions of whole shares</a:t>
            </a:r>
          </a:p>
          <a:p>
            <a:r>
              <a:rPr lang="en-IN" sz="2600" dirty="0"/>
              <a:t>Cash payments usually are made when shareholders are entitled to fractions of whole shares</a:t>
            </a:r>
          </a:p>
          <a:p>
            <a:r>
              <a:rPr lang="en-IN" sz="2600" dirty="0"/>
              <a:t>Called “cash in lieu of payments”</a:t>
            </a:r>
          </a:p>
          <a:p>
            <a:pPr marL="0" indent="0">
              <a:buNone/>
            </a:pPr>
            <a:r>
              <a:rPr lang="en-IN" sz="2600" dirty="0"/>
              <a:t>Example:</a:t>
            </a:r>
          </a:p>
          <a:p>
            <a:r>
              <a:rPr lang="en-US" sz="2600" dirty="0"/>
              <a:t>If a company declares a 25% stock dividend, or equivalently a 5-for-4 stock split, a shareholder owning 15 shares would be entitled to 3 3/4 shares. </a:t>
            </a:r>
          </a:p>
          <a:p>
            <a:pPr lvl="1"/>
            <a:r>
              <a:rPr lang="en-US" dirty="0"/>
              <a:t>If the market price at declaration is $12 per share, the shareholder would receive 3 additional shares and $9 in cash ($12 × 3/4). </a:t>
            </a:r>
            <a:endParaRPr lang="en-US" sz="2200" dirty="0"/>
          </a:p>
          <a:p>
            <a:endParaRPr lang="en-US" dirty="0"/>
          </a:p>
        </p:txBody>
      </p:sp>
      <p:sp>
        <p:nvSpPr>
          <p:cNvPr id="6" name="Slide Number Placeholder 5">
            <a:extLst>
              <a:ext uri="{FF2B5EF4-FFF2-40B4-BE49-F238E27FC236}">
                <a16:creationId xmlns:a16="http://schemas.microsoft.com/office/drawing/2014/main" id="{FF04C815-B283-344F-80E2-738DA629E12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70</a:t>
            </a:fld>
            <a:endParaRPr lang="en-US" dirty="0"/>
          </a:p>
        </p:txBody>
      </p:sp>
    </p:spTree>
    <p:extLst>
      <p:ext uri="{BB962C8B-B14F-4D97-AF65-F5344CB8AC3E}">
        <p14:creationId xmlns:p14="http://schemas.microsoft.com/office/powerpoint/2010/main" val="363316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altLang="en-US" sz="3200" dirty="0"/>
              <a:t>Concept Check: Cash and Stock Dividends</a:t>
            </a:r>
            <a:endParaRPr lang="en-US" sz="3200" dirty="0"/>
          </a:p>
        </p:txBody>
      </p:sp>
      <p:sp>
        <p:nvSpPr>
          <p:cNvPr id="414723" name="Rectangle 3"/>
          <p:cNvSpPr>
            <a:spLocks noGrp="1" noChangeArrowheads="1"/>
          </p:cNvSpPr>
          <p:nvPr>
            <p:ph idx="1"/>
          </p:nvPr>
        </p:nvSpPr>
        <p:spPr>
          <a:xfrm>
            <a:off x="720090" y="1221903"/>
            <a:ext cx="8382001" cy="5413374"/>
          </a:xfrm>
          <a:solidFill>
            <a:schemeClr val="bg1">
              <a:lumMod val="95000"/>
            </a:schemeClr>
          </a:solidFill>
        </p:spPr>
        <p:txBody>
          <a:bodyPr>
            <a:normAutofit/>
          </a:bodyPr>
          <a:lstStyle/>
          <a:p>
            <a:pPr marL="0" indent="0">
              <a:spcBef>
                <a:spcPts val="300"/>
              </a:spcBef>
              <a:buNone/>
            </a:pPr>
            <a:r>
              <a:rPr lang="en-US" sz="1800" dirty="0"/>
              <a:t>The following data were reported in the shareholders’ equity section of the Brandon Industries’ comparative balance sheets for the years ended December 31 ($ in millions):</a:t>
            </a:r>
          </a:p>
          <a:p>
            <a:pPr marL="0" indent="0">
              <a:spcBef>
                <a:spcPts val="300"/>
              </a:spcBef>
              <a:buNone/>
              <a:tabLst>
                <a:tab pos="400050" algn="l"/>
                <a:tab pos="4629150" algn="dec"/>
                <a:tab pos="5772150" algn="dec"/>
              </a:tabLst>
            </a:pPr>
            <a:r>
              <a:rPr lang="en-US" sz="1800" b="1" dirty="0"/>
              <a:t>		2021	2020</a:t>
            </a:r>
            <a:endParaRPr lang="en-US" sz="1800" dirty="0"/>
          </a:p>
          <a:p>
            <a:pPr marL="0" indent="0">
              <a:lnSpc>
                <a:spcPct val="110000"/>
              </a:lnSpc>
              <a:spcBef>
                <a:spcPts val="300"/>
              </a:spcBef>
              <a:buNone/>
              <a:tabLst>
                <a:tab pos="400050" algn="l"/>
                <a:tab pos="4629150" algn="dec"/>
                <a:tab pos="5772150" algn="dec"/>
              </a:tabLst>
            </a:pPr>
            <a:r>
              <a:rPr lang="en-US" sz="1800" dirty="0"/>
              <a:t>	Common stock, $1 par per share	$306	$300</a:t>
            </a:r>
          </a:p>
          <a:p>
            <a:pPr marL="0" indent="0">
              <a:lnSpc>
                <a:spcPct val="110000"/>
              </a:lnSpc>
              <a:spcBef>
                <a:spcPts val="300"/>
              </a:spcBef>
              <a:buNone/>
              <a:tabLst>
                <a:tab pos="400050" algn="l"/>
                <a:tab pos="4629150" algn="dec"/>
                <a:tab pos="5772150" algn="dec"/>
              </a:tabLst>
            </a:pPr>
            <a:r>
              <a:rPr lang="en-US" sz="1800" dirty="0"/>
              <a:t>	Paid-in capital—excess of par	174	150</a:t>
            </a:r>
          </a:p>
          <a:p>
            <a:pPr marL="0" indent="0">
              <a:lnSpc>
                <a:spcPct val="110000"/>
              </a:lnSpc>
              <a:spcBef>
                <a:spcPts val="300"/>
              </a:spcBef>
              <a:buNone/>
              <a:tabLst>
                <a:tab pos="400050" algn="l"/>
                <a:tab pos="4629150" algn="dec"/>
                <a:tab pos="5772150" algn="dec"/>
              </a:tabLst>
            </a:pPr>
            <a:r>
              <a:rPr lang="en-US" sz="1800" dirty="0"/>
              <a:t>	Retained earnings	314	300</a:t>
            </a:r>
          </a:p>
          <a:p>
            <a:pPr marL="0" indent="0">
              <a:spcAft>
                <a:spcPts val="1200"/>
              </a:spcAft>
              <a:buNone/>
            </a:pPr>
            <a:r>
              <a:rPr lang="en-US" sz="1800" dirty="0"/>
              <a:t>During 2021, Brandon declared and paid cash dividends of $45 million. The company also issued a stock dividend. No other changes occurred in shares outstanding during 2021. What was Brandon’s net income for 2021?</a:t>
            </a:r>
          </a:p>
          <a:p>
            <a:pPr marL="342900" indent="-342900">
              <a:lnSpc>
                <a:spcPct val="100000"/>
              </a:lnSpc>
              <a:spcBef>
                <a:spcPts val="300"/>
              </a:spcBef>
              <a:buFont typeface="+mj-lt"/>
              <a:buAutoNum type="alphaLcPeriod"/>
            </a:pPr>
            <a:r>
              <a:rPr lang="en-US" sz="1800" dirty="0"/>
              <a:t>$14 million</a:t>
            </a:r>
          </a:p>
          <a:p>
            <a:pPr marL="342900" indent="-342900">
              <a:lnSpc>
                <a:spcPct val="100000"/>
              </a:lnSpc>
              <a:spcBef>
                <a:spcPts val="300"/>
              </a:spcBef>
              <a:buFont typeface="+mj-lt"/>
              <a:buAutoNum type="alphaLcPeriod"/>
            </a:pPr>
            <a:r>
              <a:rPr lang="en-US" sz="1800" dirty="0"/>
              <a:t>$59 million</a:t>
            </a:r>
          </a:p>
          <a:p>
            <a:pPr marL="342900" indent="-342900">
              <a:lnSpc>
                <a:spcPct val="100000"/>
              </a:lnSpc>
              <a:spcBef>
                <a:spcPts val="300"/>
              </a:spcBef>
              <a:buFont typeface="+mj-lt"/>
              <a:buAutoNum type="alphaLcPeriod"/>
            </a:pPr>
            <a:r>
              <a:rPr lang="en-US" sz="1800" dirty="0"/>
              <a:t>$65 million</a:t>
            </a:r>
          </a:p>
          <a:p>
            <a:pPr marL="342900" indent="-342900">
              <a:lnSpc>
                <a:spcPct val="100000"/>
              </a:lnSpc>
              <a:spcBef>
                <a:spcPts val="300"/>
              </a:spcBef>
              <a:buFont typeface="+mj-lt"/>
              <a:buAutoNum type="alphaLcPeriod"/>
            </a:pPr>
            <a:r>
              <a:rPr lang="en-US" sz="1800" dirty="0"/>
              <a:t>$89 million</a:t>
            </a:r>
          </a:p>
          <a:p>
            <a:pPr marL="2286000" lvl="5" indent="0">
              <a:lnSpc>
                <a:spcPct val="100000"/>
              </a:lnSpc>
              <a:buNone/>
              <a:tabLst>
                <a:tab pos="7772400" algn="dec"/>
              </a:tabLst>
              <a:defRPr/>
            </a:pPr>
            <a:endParaRPr lang="en-US" sz="1600" dirty="0"/>
          </a:p>
          <a:p>
            <a:pPr marL="0" indent="0">
              <a:lnSpc>
                <a:spcPct val="100000"/>
              </a:lnSpc>
              <a:buNone/>
              <a:tabLst>
                <a:tab pos="7772400" algn="dec"/>
              </a:tabLst>
              <a:defRPr/>
            </a:pPr>
            <a:endParaRPr lang="en-US" sz="1800" dirty="0"/>
          </a:p>
        </p:txBody>
      </p:sp>
      <p:sp>
        <p:nvSpPr>
          <p:cNvPr id="2" name="Oval 1"/>
          <p:cNvSpPr/>
          <p:nvPr/>
        </p:nvSpPr>
        <p:spPr bwMode="auto">
          <a:xfrm flipV="1">
            <a:off x="731520" y="5093208"/>
            <a:ext cx="304799" cy="295484"/>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8" name="TextBox 7"/>
          <p:cNvSpPr txBox="1"/>
          <p:nvPr/>
        </p:nvSpPr>
        <p:spPr>
          <a:xfrm>
            <a:off x="3276600" y="3962400"/>
            <a:ext cx="3810000" cy="1754326"/>
          </a:xfrm>
          <a:prstGeom prst="rect">
            <a:avLst/>
          </a:prstGeom>
          <a:solidFill>
            <a:schemeClr val="accent6">
              <a:lumMod val="20000"/>
              <a:lumOff val="80000"/>
            </a:schemeClr>
          </a:solidFill>
          <a:ln w="6350">
            <a:solidFill>
              <a:schemeClr val="tx1"/>
            </a:solidFill>
          </a:ln>
        </p:spPr>
        <p:txBody>
          <a:bodyPr wrap="square" rtlCol="0">
            <a:spAutoFit/>
          </a:bodyPr>
          <a:lstStyle/>
          <a:p>
            <a:pPr marL="0" indent="0">
              <a:buNone/>
              <a:tabLst>
                <a:tab pos="571500" algn="l"/>
                <a:tab pos="2743200" algn="dec"/>
                <a:tab pos="5943600" algn="dec"/>
                <a:tab pos="6858000" algn="dec"/>
              </a:tabLst>
            </a:pPr>
            <a:r>
              <a:rPr lang="en-US" dirty="0">
                <a:latin typeface="+mn-lt"/>
              </a:rPr>
              <a:t>The correct answer is </a:t>
            </a:r>
            <a:r>
              <a:rPr lang="en-US" i="1" dirty="0">
                <a:latin typeface="+mn-lt"/>
              </a:rPr>
              <a:t>d</a:t>
            </a:r>
            <a:r>
              <a:rPr lang="en-US" dirty="0">
                <a:latin typeface="+mn-lt"/>
              </a:rPr>
              <a:t>:</a:t>
            </a:r>
          </a:p>
          <a:p>
            <a:pPr marL="0" indent="0">
              <a:buNone/>
              <a:tabLst>
                <a:tab pos="571500" algn="l"/>
                <a:tab pos="2743200" algn="dec"/>
                <a:tab pos="5943600" algn="dec"/>
                <a:tab pos="6858000" algn="dec"/>
              </a:tabLst>
            </a:pPr>
            <a:r>
              <a:rPr lang="en-US" dirty="0">
                <a:latin typeface="+mn-lt"/>
              </a:rPr>
              <a:t>RE (2020)	 300</a:t>
            </a:r>
          </a:p>
          <a:p>
            <a:pPr>
              <a:tabLst>
                <a:tab pos="571500" algn="l"/>
                <a:tab pos="2743200" algn="dec"/>
                <a:tab pos="5943600" algn="dec"/>
                <a:tab pos="6858000" algn="dec"/>
              </a:tabLst>
            </a:pPr>
            <a:r>
              <a:rPr lang="en-US" dirty="0">
                <a:latin typeface="+mn-lt"/>
              </a:rPr>
              <a:t>Net income	</a:t>
            </a:r>
            <a:r>
              <a:rPr lang="en-US" b="1" dirty="0">
                <a:solidFill>
                  <a:srgbClr val="C00000"/>
                </a:solidFill>
                <a:latin typeface="+mn-lt"/>
              </a:rPr>
              <a:t>?	89 </a:t>
            </a:r>
          </a:p>
          <a:p>
            <a:pPr>
              <a:tabLst>
                <a:tab pos="571500" algn="l"/>
                <a:tab pos="2743200" algn="dec"/>
                <a:tab pos="5943600" algn="dec"/>
                <a:tab pos="6858000" algn="dec"/>
              </a:tabLst>
            </a:pPr>
            <a:r>
              <a:rPr lang="en-US" dirty="0">
                <a:latin typeface="+mn-lt"/>
              </a:rPr>
              <a:t>Cash dividend	(45)</a:t>
            </a:r>
          </a:p>
          <a:p>
            <a:pPr>
              <a:tabLst>
                <a:tab pos="571500" algn="l"/>
                <a:tab pos="2743200" algn="dec"/>
                <a:tab pos="5943600" algn="dec"/>
                <a:tab pos="6858000" algn="dec"/>
              </a:tabLst>
            </a:pPr>
            <a:r>
              <a:rPr lang="en-US" dirty="0">
                <a:latin typeface="+mn-lt"/>
              </a:rPr>
              <a:t>Stock dividend	</a:t>
            </a:r>
            <a:r>
              <a:rPr lang="en-US" u="sng" dirty="0">
                <a:latin typeface="+mn-lt"/>
              </a:rPr>
              <a:t>  (30) </a:t>
            </a:r>
          </a:p>
          <a:p>
            <a:pPr>
              <a:tabLst>
                <a:tab pos="571500" algn="l"/>
                <a:tab pos="2743200" algn="dec"/>
                <a:tab pos="5943600" algn="dec"/>
                <a:tab pos="6858000" algn="dec"/>
              </a:tabLst>
            </a:pPr>
            <a:r>
              <a:rPr lang="en-US" dirty="0">
                <a:latin typeface="+mn-lt"/>
              </a:rPr>
              <a:t>RE (2021)	314</a:t>
            </a:r>
          </a:p>
        </p:txBody>
      </p:sp>
      <p:sp>
        <p:nvSpPr>
          <p:cNvPr id="10" name="TextBox 9"/>
          <p:cNvSpPr txBox="1"/>
          <p:nvPr/>
        </p:nvSpPr>
        <p:spPr>
          <a:xfrm>
            <a:off x="3276600" y="5715000"/>
            <a:ext cx="4114800" cy="923330"/>
          </a:xfrm>
          <a:prstGeom prst="rect">
            <a:avLst/>
          </a:prstGeom>
          <a:solidFill>
            <a:schemeClr val="accent6">
              <a:lumMod val="20000"/>
              <a:lumOff val="80000"/>
            </a:schemeClr>
          </a:solidFill>
          <a:ln w="6350">
            <a:solidFill>
              <a:schemeClr val="tx1"/>
            </a:solidFill>
          </a:ln>
        </p:spPr>
        <p:txBody>
          <a:bodyPr wrap="square" rtlCol="0">
            <a:spAutoFit/>
          </a:bodyPr>
          <a:lstStyle/>
          <a:p>
            <a:pPr marL="0" indent="0">
              <a:buNone/>
              <a:tabLst>
                <a:tab pos="342900" algn="l"/>
                <a:tab pos="3543300" algn="dec"/>
                <a:tab pos="3886200" algn="dec"/>
                <a:tab pos="5943600" algn="dec"/>
                <a:tab pos="6858000" algn="dec"/>
              </a:tabLst>
            </a:pPr>
            <a:r>
              <a:rPr lang="en-US" dirty="0">
                <a:latin typeface="+mn-lt"/>
              </a:rPr>
              <a:t>Retained earnings (total)	 30</a:t>
            </a:r>
          </a:p>
          <a:p>
            <a:pPr>
              <a:tabLst>
                <a:tab pos="342900" algn="l"/>
                <a:tab pos="3371850" algn="dec"/>
                <a:tab pos="3886200" algn="dec"/>
                <a:tab pos="5943600" algn="dec"/>
                <a:tab pos="6858000" algn="dec"/>
              </a:tabLst>
            </a:pPr>
            <a:r>
              <a:rPr lang="en-US" dirty="0">
                <a:latin typeface="+mn-lt"/>
              </a:rPr>
              <a:t>	Common stock ($306 − 300) 		6</a:t>
            </a:r>
          </a:p>
          <a:p>
            <a:pPr marL="0" indent="0">
              <a:buNone/>
              <a:tabLst>
                <a:tab pos="342900" algn="l"/>
                <a:tab pos="3371850" algn="dec"/>
                <a:tab pos="3886200" algn="dec"/>
                <a:tab pos="5943600" algn="dec"/>
                <a:tab pos="6858000" algn="dec"/>
              </a:tabLst>
            </a:pPr>
            <a:r>
              <a:rPr lang="en-US" dirty="0">
                <a:latin typeface="+mn-lt"/>
              </a:rPr>
              <a:t>	PIC ($174 − 150) 		24</a:t>
            </a:r>
          </a:p>
        </p:txBody>
      </p:sp>
      <p:sp>
        <p:nvSpPr>
          <p:cNvPr id="7" name="Rectangle 6"/>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LO18-8</a:t>
            </a:r>
            <a:endParaRPr lang="en-US" sz="1500" dirty="0">
              <a:solidFill>
                <a:srgbClr val="0072A2"/>
              </a:solidFill>
              <a:latin typeface="+mj-lt"/>
              <a:ea typeface="Adobe Fan Heiti Std B" pitchFamily="34" charset="-128"/>
              <a:cs typeface="+mj-cs"/>
            </a:endParaRPr>
          </a:p>
        </p:txBody>
      </p:sp>
      <p:sp>
        <p:nvSpPr>
          <p:cNvPr id="9" name="Slide Number Placeholder 5">
            <a:extLst>
              <a:ext uri="{FF2B5EF4-FFF2-40B4-BE49-F238E27FC236}">
                <a16:creationId xmlns:a16="http://schemas.microsoft.com/office/drawing/2014/main" id="{4F5AA980-F0E6-D54F-AE38-A02653B7B76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71</a:t>
            </a:fld>
            <a:endParaRPr lang="en-US" dirty="0"/>
          </a:p>
        </p:txBody>
      </p:sp>
    </p:spTree>
    <p:extLst>
      <p:ext uri="{BB962C8B-B14F-4D97-AF65-F5344CB8AC3E}">
        <p14:creationId xmlns:p14="http://schemas.microsoft.com/office/powerpoint/2010/main" val="2986265976"/>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10"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10" grpId="0" animBg="1"/>
        </p:bldLst>
      </p:timing>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a:off x="7848600" y="61284"/>
            <a:ext cx="2150045" cy="323165"/>
          </a:xfrm>
          <a:prstGeom prst="rect">
            <a:avLst/>
          </a:prstGeom>
        </p:spPr>
        <p:txBody>
          <a:bodyPr wrap="square">
            <a:spAutoFit/>
          </a:bodyPr>
          <a:lstStyle/>
          <a:p>
            <a:r>
              <a:rPr lang="en-US" sz="1500" dirty="0">
                <a:solidFill>
                  <a:srgbClr val="0072A2"/>
                </a:solidFill>
                <a:latin typeface="+mj-lt"/>
                <a:ea typeface="Adobe Fan Heiti Std B" pitchFamily="34" charset="-128"/>
                <a:cs typeface="+mj-cs"/>
              </a:rPr>
              <a:t>Appendix 18</a:t>
            </a:r>
          </a:p>
        </p:txBody>
      </p:sp>
      <p:sp>
        <p:nvSpPr>
          <p:cNvPr id="2" name="Title 1"/>
          <p:cNvSpPr>
            <a:spLocks noGrp="1"/>
          </p:cNvSpPr>
          <p:nvPr>
            <p:ph type="title"/>
          </p:nvPr>
        </p:nvSpPr>
        <p:spPr/>
        <p:txBody>
          <a:bodyPr>
            <a:normAutofit/>
          </a:bodyPr>
          <a:lstStyle/>
          <a:p>
            <a:r>
              <a:rPr lang="en-US" dirty="0"/>
              <a:t>Quasi Reorganizations</a:t>
            </a:r>
          </a:p>
        </p:txBody>
      </p:sp>
      <p:sp>
        <p:nvSpPr>
          <p:cNvPr id="5" name="Content Placeholder 4"/>
          <p:cNvSpPr>
            <a:spLocks noGrp="1"/>
          </p:cNvSpPr>
          <p:nvPr>
            <p:ph idx="1"/>
          </p:nvPr>
        </p:nvSpPr>
        <p:spPr/>
        <p:txBody>
          <a:bodyPr>
            <a:normAutofit fontScale="92500" lnSpcReduction="10000"/>
          </a:bodyPr>
          <a:lstStyle/>
          <a:p>
            <a:pPr marL="0" indent="0">
              <a:buNone/>
            </a:pPr>
            <a:r>
              <a:rPr lang="en-US" dirty="0"/>
              <a:t>A firm undergoing financial difficulties, but with favorable future prospects, may use a </a:t>
            </a:r>
            <a:r>
              <a:rPr lang="en-US" b="1" dirty="0">
                <a:solidFill>
                  <a:srgbClr val="C00000"/>
                </a:solidFill>
              </a:rPr>
              <a:t>quasi reorganization</a:t>
            </a:r>
            <a:r>
              <a:rPr lang="en-US" b="1" dirty="0"/>
              <a:t> </a:t>
            </a:r>
            <a:r>
              <a:rPr lang="en-US" dirty="0"/>
              <a:t>to write down inflated asset values and eliminate an accumulated deficit (debit balance in retained earnings).</a:t>
            </a:r>
          </a:p>
          <a:p>
            <a:pPr marL="0" indent="0">
              <a:buNone/>
            </a:pPr>
            <a:r>
              <a:rPr lang="en-US" dirty="0"/>
              <a:t>To effect the reorganization, these procedures are followed: </a:t>
            </a:r>
          </a:p>
          <a:p>
            <a:pPr marL="514350" indent="-514350">
              <a:buAutoNum type="arabicPeriod"/>
            </a:pPr>
            <a:r>
              <a:rPr lang="en-US" dirty="0"/>
              <a:t>The firm’s assets (and liabilities) are revalued (up or down) to reflect fair values, with corresponding credits or debits to retained earnings</a:t>
            </a:r>
          </a:p>
          <a:p>
            <a:pPr marL="514350" indent="-514350">
              <a:buAutoNum type="arabicPeriod"/>
            </a:pPr>
            <a:r>
              <a:rPr lang="en-US" dirty="0"/>
              <a:t>The debit balance in retained earnings (deficit) is eliminated against additional paid-in capital</a:t>
            </a:r>
          </a:p>
          <a:p>
            <a:pPr marL="514350" indent="-514350">
              <a:buAutoNum type="arabicPeriod"/>
            </a:pPr>
            <a:r>
              <a:rPr lang="en-US" dirty="0"/>
              <a:t>Retained earnings is dated (disclosure is provided to indicate the date the deficit was eliminated)</a:t>
            </a:r>
          </a:p>
        </p:txBody>
      </p:sp>
      <p:sp>
        <p:nvSpPr>
          <p:cNvPr id="6" name="Slide Number Placeholder 5">
            <a:extLst>
              <a:ext uri="{FF2B5EF4-FFF2-40B4-BE49-F238E27FC236}">
                <a16:creationId xmlns:a16="http://schemas.microsoft.com/office/drawing/2014/main" id="{13D8A409-8293-D845-8341-FA0FA0E15B8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72</a:t>
            </a:fld>
            <a:endParaRPr lang="en-US" dirty="0"/>
          </a:p>
        </p:txBody>
      </p:sp>
    </p:spTree>
    <p:extLst>
      <p:ext uri="{BB962C8B-B14F-4D97-AF65-F5344CB8AC3E}">
        <p14:creationId xmlns:p14="http://schemas.microsoft.com/office/powerpoint/2010/main" val="159571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a:off x="7848600" y="61284"/>
            <a:ext cx="2150045" cy="323165"/>
          </a:xfrm>
          <a:prstGeom prst="rect">
            <a:avLst/>
          </a:prstGeom>
        </p:spPr>
        <p:txBody>
          <a:bodyPr wrap="square">
            <a:spAutoFit/>
          </a:bodyPr>
          <a:lstStyle/>
          <a:p>
            <a:r>
              <a:rPr lang="en-US" sz="1500" dirty="0">
                <a:solidFill>
                  <a:srgbClr val="0072A2"/>
                </a:solidFill>
                <a:latin typeface="+mj-lt"/>
                <a:ea typeface="Adobe Fan Heiti Std B" pitchFamily="34" charset="-128"/>
                <a:cs typeface="+mj-cs"/>
              </a:rPr>
              <a:t>Appendix 18</a:t>
            </a:r>
          </a:p>
        </p:txBody>
      </p:sp>
      <p:sp>
        <p:nvSpPr>
          <p:cNvPr id="2" name="Title 1"/>
          <p:cNvSpPr>
            <a:spLocks noGrp="1"/>
          </p:cNvSpPr>
          <p:nvPr>
            <p:ph type="title"/>
          </p:nvPr>
        </p:nvSpPr>
        <p:spPr/>
        <p:txBody>
          <a:bodyPr>
            <a:normAutofit/>
          </a:bodyPr>
          <a:lstStyle/>
          <a:p>
            <a:r>
              <a:rPr lang="en-US" dirty="0"/>
              <a:t>Quasi Reorganization - Example</a:t>
            </a:r>
          </a:p>
        </p:txBody>
      </p:sp>
      <p:sp>
        <p:nvSpPr>
          <p:cNvPr id="5" name="Content Placeholder 4"/>
          <p:cNvSpPr>
            <a:spLocks noGrp="1"/>
          </p:cNvSpPr>
          <p:nvPr>
            <p:ph idx="1"/>
          </p:nvPr>
        </p:nvSpPr>
        <p:spPr>
          <a:xfrm>
            <a:off x="761999" y="1012892"/>
            <a:ext cx="8013600" cy="1600200"/>
          </a:xfrm>
        </p:spPr>
        <p:txBody>
          <a:bodyPr>
            <a:normAutofit/>
          </a:bodyPr>
          <a:lstStyle/>
          <a:p>
            <a:pPr marL="0" indent="0">
              <a:buNone/>
            </a:pPr>
            <a:r>
              <a:rPr lang="en-US" sz="1800" dirty="0"/>
              <a:t>The Emerson-Walsch Corporation has incurred operating losses for several years. A newly elected board of directors voted to implement a quasi reorganization, subject to shareholder approval. The balance sheet, on December 31, 2020, immediately prior to the restatement, includes the data shown below:</a:t>
            </a:r>
            <a:endParaRPr lang="en-US" dirty="0"/>
          </a:p>
        </p:txBody>
      </p:sp>
      <p:graphicFrame>
        <p:nvGraphicFramePr>
          <p:cNvPr id="3" name="Table 2">
            <a:extLst>
              <a:ext uri="{FF2B5EF4-FFF2-40B4-BE49-F238E27FC236}">
                <a16:creationId xmlns:a16="http://schemas.microsoft.com/office/drawing/2014/main" id="{C49AFB83-400D-415E-8C31-D6A219667837}"/>
              </a:ext>
            </a:extLst>
          </p:cNvPr>
          <p:cNvGraphicFramePr>
            <a:graphicFrameLocks noGrp="1"/>
          </p:cNvGraphicFramePr>
          <p:nvPr>
            <p:extLst>
              <p:ext uri="{D42A27DB-BD31-4B8C-83A1-F6EECF244321}">
                <p14:modId xmlns:p14="http://schemas.microsoft.com/office/powerpoint/2010/main" val="3194470458"/>
              </p:ext>
            </p:extLst>
          </p:nvPr>
        </p:nvGraphicFramePr>
        <p:xfrm>
          <a:off x="1446809" y="2111605"/>
          <a:ext cx="7087591" cy="4064000"/>
        </p:xfrm>
        <a:graphic>
          <a:graphicData uri="http://schemas.openxmlformats.org/drawingml/2006/table">
            <a:tbl>
              <a:tblPr firstRow="1" bandRow="1">
                <a:tableStyleId>{5C22544A-7EE6-4342-B048-85BDC9FD1C3A}</a:tableStyleId>
              </a:tblPr>
              <a:tblGrid>
                <a:gridCol w="5233103">
                  <a:extLst>
                    <a:ext uri="{9D8B030D-6E8A-4147-A177-3AD203B41FA5}">
                      <a16:colId xmlns:a16="http://schemas.microsoft.com/office/drawing/2014/main" val="496586763"/>
                    </a:ext>
                  </a:extLst>
                </a:gridCol>
                <a:gridCol w="1854488">
                  <a:extLst>
                    <a:ext uri="{9D8B030D-6E8A-4147-A177-3AD203B41FA5}">
                      <a16:colId xmlns:a16="http://schemas.microsoft.com/office/drawing/2014/main" val="1600576206"/>
                    </a:ext>
                  </a:extLst>
                </a:gridCol>
              </a:tblGrid>
              <a:tr h="0">
                <a:tc>
                  <a:txBody>
                    <a:bodyPr/>
                    <a:lstStyle/>
                    <a:p>
                      <a:endParaRPr lang="en-US"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AB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mn-lt"/>
                        </a:rPr>
                        <a:t>($ in millions)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936569394"/>
                  </a:ext>
                </a:extLst>
              </a:tr>
              <a:tr h="206308">
                <a:tc>
                  <a:txBody>
                    <a:bodyPr/>
                    <a:lstStyle/>
                    <a:p>
                      <a:r>
                        <a:rPr lang="en-US" dirty="0">
                          <a:solidFill>
                            <a:schemeClr val="tx1"/>
                          </a:solidFill>
                        </a:rPr>
                        <a:t>Cash</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AB0"/>
                    </a:solidFill>
                  </a:tcPr>
                </a:tc>
                <a:tc>
                  <a:txBody>
                    <a:bodyPr/>
                    <a:lstStyle/>
                    <a:p>
                      <a:pPr algn="r"/>
                      <a:r>
                        <a:rPr lang="en-US" dirty="0">
                          <a:solidFill>
                            <a:schemeClr val="tx1"/>
                          </a:solidFill>
                        </a:rPr>
                        <a:t>$      75</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4124804294"/>
                  </a:ext>
                </a:extLst>
              </a:tr>
              <a:tr h="370840">
                <a:tc>
                  <a:txBody>
                    <a:bodyPr/>
                    <a:lstStyle/>
                    <a:p>
                      <a:r>
                        <a:rPr lang="en-US" dirty="0">
                          <a:solidFill>
                            <a:schemeClr val="tx1"/>
                          </a:solidFill>
                        </a:rPr>
                        <a:t>Receivables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dirty="0">
                          <a:solidFill>
                            <a:schemeClr val="tx1"/>
                          </a:solidFill>
                        </a:rPr>
                        <a:t>200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2366351862"/>
                  </a:ext>
                </a:extLst>
              </a:tr>
              <a:tr h="370840">
                <a:tc>
                  <a:txBody>
                    <a:bodyPr/>
                    <a:lstStyle/>
                    <a:p>
                      <a:r>
                        <a:rPr lang="en-US" dirty="0">
                          <a:solidFill>
                            <a:schemeClr val="tx1"/>
                          </a:solidFill>
                        </a:rPr>
                        <a:t>Inventory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dirty="0">
                          <a:solidFill>
                            <a:schemeClr val="tx1"/>
                          </a:solidFill>
                        </a:rPr>
                        <a:t>375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587529006"/>
                  </a:ext>
                </a:extLst>
              </a:tr>
              <a:tr h="370840">
                <a:tc>
                  <a:txBody>
                    <a:bodyPr/>
                    <a:lstStyle/>
                    <a:p>
                      <a:r>
                        <a:rPr lang="en-US" dirty="0">
                          <a:solidFill>
                            <a:schemeClr val="tx1"/>
                          </a:solidFill>
                        </a:rPr>
                        <a:t>Property, plant, and equipment (net)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dirty="0">
                          <a:solidFill>
                            <a:schemeClr val="tx1"/>
                          </a:solidFill>
                        </a:rPr>
                        <a:t>400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891200033"/>
                  </a:ext>
                </a:extLst>
              </a:tr>
              <a:tr h="370840">
                <a:tc>
                  <a:txBody>
                    <a:bodyPr/>
                    <a:lstStyle/>
                    <a:p>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dirty="0">
                          <a:solidFill>
                            <a:schemeClr val="tx1"/>
                          </a:solidFill>
                        </a:rPr>
                        <a:t>$1,050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928566591"/>
                  </a:ext>
                </a:extLst>
              </a:tr>
              <a:tr h="370840">
                <a:tc>
                  <a:txBody>
                    <a:bodyPr/>
                    <a:lstStyle/>
                    <a:p>
                      <a:r>
                        <a:rPr lang="en-US" dirty="0">
                          <a:solidFill>
                            <a:schemeClr val="tx1"/>
                          </a:solidFill>
                        </a:rPr>
                        <a:t>Liabilities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dirty="0">
                          <a:solidFill>
                            <a:schemeClr val="tx1"/>
                          </a:solidFill>
                        </a:rPr>
                        <a:t>$400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314472721"/>
                  </a:ext>
                </a:extLst>
              </a:tr>
              <a:tr h="343468">
                <a:tc>
                  <a:txBody>
                    <a:bodyPr/>
                    <a:lstStyle/>
                    <a:p>
                      <a:r>
                        <a:rPr lang="en-US" dirty="0">
                          <a:solidFill>
                            <a:schemeClr val="tx1"/>
                          </a:solidFill>
                        </a:rPr>
                        <a:t>Common stock (800 million shares at $1 par)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dirty="0">
                          <a:solidFill>
                            <a:schemeClr val="tx1"/>
                          </a:solidFill>
                        </a:rPr>
                        <a:t>800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505557813"/>
                  </a:ext>
                </a:extLst>
              </a:tr>
              <a:tr h="370840">
                <a:tc>
                  <a:txBody>
                    <a:bodyPr/>
                    <a:lstStyle/>
                    <a:p>
                      <a:r>
                        <a:rPr lang="en-US" dirty="0">
                          <a:solidFill>
                            <a:schemeClr val="tx1"/>
                          </a:solidFill>
                        </a:rPr>
                        <a:t>Additional paid-in capital</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dirty="0">
                          <a:solidFill>
                            <a:schemeClr val="tx1"/>
                          </a:solidFill>
                        </a:rPr>
                        <a:t>150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202325266"/>
                  </a:ext>
                </a:extLst>
              </a:tr>
              <a:tr h="370840">
                <a:tc>
                  <a:txBody>
                    <a:bodyPr/>
                    <a:lstStyle/>
                    <a:p>
                      <a:r>
                        <a:rPr lang="en-US" b="1" dirty="0">
                          <a:solidFill>
                            <a:srgbClr val="EB0089"/>
                          </a:solidFill>
                        </a:rPr>
                        <a:t>Retained earnings (deficit)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b="1" dirty="0">
                          <a:solidFill>
                            <a:srgbClr val="EB0089"/>
                          </a:solidFill>
                        </a:rPr>
                        <a:t>(300)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2119942443"/>
                  </a:ext>
                </a:extLst>
              </a:tr>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dirty="0"/>
                        <a:t>$1,050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471742859"/>
                  </a:ext>
                </a:extLst>
              </a:tr>
            </a:tbl>
          </a:graphicData>
        </a:graphic>
      </p:graphicFrame>
      <p:cxnSp>
        <p:nvCxnSpPr>
          <p:cNvPr id="8" name="Straight Connector 7">
            <a:extLst>
              <a:ext uri="{FF2B5EF4-FFF2-40B4-BE49-F238E27FC236}">
                <a16:creationId xmlns:a16="http://schemas.microsoft.com/office/drawing/2014/main" id="{A1BD6847-0899-4AF0-8B8F-0B3A3E9F886A}"/>
              </a:ext>
            </a:extLst>
          </p:cNvPr>
          <p:cNvCxnSpPr/>
          <p:nvPr/>
        </p:nvCxnSpPr>
        <p:spPr>
          <a:xfrm>
            <a:off x="7772400" y="3962400"/>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85D7DCFE-39B5-4E66-9E23-0ED5B8B56679}"/>
              </a:ext>
            </a:extLst>
          </p:cNvPr>
          <p:cNvCxnSpPr/>
          <p:nvPr/>
        </p:nvCxnSpPr>
        <p:spPr>
          <a:xfrm>
            <a:off x="7772400" y="4267200"/>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1923821-3BE3-4357-AC39-0669C3A27C77}"/>
              </a:ext>
            </a:extLst>
          </p:cNvPr>
          <p:cNvCxnSpPr/>
          <p:nvPr/>
        </p:nvCxnSpPr>
        <p:spPr>
          <a:xfrm>
            <a:off x="7772400" y="4343400"/>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7B818F74-C28F-4938-AB56-E14BFBEAF726}"/>
              </a:ext>
            </a:extLst>
          </p:cNvPr>
          <p:cNvCxnSpPr/>
          <p:nvPr/>
        </p:nvCxnSpPr>
        <p:spPr>
          <a:xfrm>
            <a:off x="7848600" y="5791200"/>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0180CCD0-B210-4558-B03F-19D0D12C4608}"/>
              </a:ext>
            </a:extLst>
          </p:cNvPr>
          <p:cNvCxnSpPr/>
          <p:nvPr/>
        </p:nvCxnSpPr>
        <p:spPr>
          <a:xfrm>
            <a:off x="7848600" y="6096000"/>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A2AA19E3-7BB9-4A4A-B305-D54D61CF242A}"/>
              </a:ext>
            </a:extLst>
          </p:cNvPr>
          <p:cNvCxnSpPr/>
          <p:nvPr/>
        </p:nvCxnSpPr>
        <p:spPr>
          <a:xfrm>
            <a:off x="7848600" y="6172200"/>
            <a:ext cx="762000" cy="0"/>
          </a:xfrm>
          <a:prstGeom prst="line">
            <a:avLst/>
          </a:prstGeom>
        </p:spPr>
        <p:style>
          <a:lnRef idx="1">
            <a:schemeClr val="dk1"/>
          </a:lnRef>
          <a:fillRef idx="0">
            <a:schemeClr val="dk1"/>
          </a:fillRef>
          <a:effectRef idx="0">
            <a:schemeClr val="dk1"/>
          </a:effectRef>
          <a:fontRef idx="minor">
            <a:schemeClr val="tx1"/>
          </a:fontRef>
        </p:style>
      </p:cxnSp>
      <p:sp>
        <p:nvSpPr>
          <p:cNvPr id="15" name="Slide Number Placeholder 5">
            <a:extLst>
              <a:ext uri="{FF2B5EF4-FFF2-40B4-BE49-F238E27FC236}">
                <a16:creationId xmlns:a16="http://schemas.microsoft.com/office/drawing/2014/main" id="{AA779E25-7A08-D346-BA7B-CD185F17BA9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73</a:t>
            </a:fld>
            <a:endParaRPr lang="en-US" dirty="0"/>
          </a:p>
        </p:txBody>
      </p:sp>
    </p:spTree>
    <p:extLst>
      <p:ext uri="{BB962C8B-B14F-4D97-AF65-F5344CB8AC3E}">
        <p14:creationId xmlns:p14="http://schemas.microsoft.com/office/powerpoint/2010/main" val="602261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a:off x="7848600" y="61284"/>
            <a:ext cx="2150045" cy="323165"/>
          </a:xfrm>
          <a:prstGeom prst="rect">
            <a:avLst/>
          </a:prstGeom>
        </p:spPr>
        <p:txBody>
          <a:bodyPr wrap="square">
            <a:spAutoFit/>
          </a:bodyPr>
          <a:lstStyle/>
          <a:p>
            <a:r>
              <a:rPr lang="en-US" sz="1500" dirty="0">
                <a:solidFill>
                  <a:srgbClr val="0072A2"/>
                </a:solidFill>
                <a:latin typeface="+mj-lt"/>
                <a:ea typeface="Adobe Fan Heiti Std B" pitchFamily="34" charset="-128"/>
                <a:cs typeface="+mj-cs"/>
              </a:rPr>
              <a:t>Appendix 18</a:t>
            </a:r>
          </a:p>
        </p:txBody>
      </p:sp>
      <p:sp>
        <p:nvSpPr>
          <p:cNvPr id="2" name="Title 1"/>
          <p:cNvSpPr>
            <a:spLocks noGrp="1"/>
          </p:cNvSpPr>
          <p:nvPr>
            <p:ph type="title"/>
          </p:nvPr>
        </p:nvSpPr>
        <p:spPr/>
        <p:txBody>
          <a:bodyPr>
            <a:normAutofit/>
          </a:bodyPr>
          <a:lstStyle/>
          <a:p>
            <a:r>
              <a:rPr lang="en-US" dirty="0"/>
              <a:t>Quasi Reorganization – Example (continued)</a:t>
            </a:r>
          </a:p>
        </p:txBody>
      </p:sp>
      <p:sp>
        <p:nvSpPr>
          <p:cNvPr id="15" name="Rectangle 14">
            <a:extLst>
              <a:ext uri="{FF2B5EF4-FFF2-40B4-BE49-F238E27FC236}">
                <a16:creationId xmlns:a16="http://schemas.microsoft.com/office/drawing/2014/main" id="{F74729BD-4BAC-4BBE-8C9C-2098ADC192B5}"/>
              </a:ext>
            </a:extLst>
          </p:cNvPr>
          <p:cNvSpPr/>
          <p:nvPr/>
        </p:nvSpPr>
        <p:spPr>
          <a:xfrm>
            <a:off x="912183" y="1066799"/>
            <a:ext cx="7921625" cy="5486397"/>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2400" dirty="0"/>
          </a:p>
        </p:txBody>
      </p:sp>
      <p:sp>
        <p:nvSpPr>
          <p:cNvPr id="16" name="TextBox 15">
            <a:extLst>
              <a:ext uri="{FF2B5EF4-FFF2-40B4-BE49-F238E27FC236}">
                <a16:creationId xmlns:a16="http://schemas.microsoft.com/office/drawing/2014/main" id="{16D783AE-3080-4CBB-885E-DD5F4659E3BB}"/>
              </a:ext>
            </a:extLst>
          </p:cNvPr>
          <p:cNvSpPr txBox="1">
            <a:spLocks noChangeArrowheads="1"/>
          </p:cNvSpPr>
          <p:nvPr/>
        </p:nvSpPr>
        <p:spPr bwMode="auto">
          <a:xfrm>
            <a:off x="876300" y="1324054"/>
            <a:ext cx="4686300" cy="461665"/>
          </a:xfrm>
          <a:prstGeom prst="rect">
            <a:avLst/>
          </a:prstGeom>
          <a:noFill/>
          <a:ln w="9525">
            <a:noFill/>
            <a:miter lim="800000"/>
            <a:headEnd/>
            <a:tailEnd/>
          </a:ln>
        </p:spPr>
        <p:txBody>
          <a:bodyPr>
            <a:spAutoFit/>
          </a:bodyPr>
          <a:lstStyle/>
          <a:p>
            <a:pPr algn="ctr"/>
            <a:r>
              <a:rPr lang="en-US" sz="2400" b="1" dirty="0">
                <a:latin typeface="Calibri" pitchFamily="34" charset="0"/>
              </a:rPr>
              <a:t>Journal Entry</a:t>
            </a:r>
            <a:endParaRPr lang="en-IN" sz="2400" b="1" baseline="30000" dirty="0">
              <a:latin typeface="Calibri" pitchFamily="34" charset="0"/>
            </a:endParaRPr>
          </a:p>
        </p:txBody>
      </p:sp>
      <p:cxnSp>
        <p:nvCxnSpPr>
          <p:cNvPr id="17" name="Straight Connector 16">
            <a:extLst>
              <a:ext uri="{FF2B5EF4-FFF2-40B4-BE49-F238E27FC236}">
                <a16:creationId xmlns:a16="http://schemas.microsoft.com/office/drawing/2014/main" id="{6EEE8BD0-2CFB-4B54-BDA1-DBAE95E8BEAB}"/>
              </a:ext>
            </a:extLst>
          </p:cNvPr>
          <p:cNvCxnSpPr/>
          <p:nvPr/>
        </p:nvCxnSpPr>
        <p:spPr>
          <a:xfrm>
            <a:off x="876302" y="1756314"/>
            <a:ext cx="79216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0861DB0F-E26A-446B-9844-94AB9C9F9EF3}"/>
              </a:ext>
            </a:extLst>
          </p:cNvPr>
          <p:cNvSpPr txBox="1">
            <a:spLocks noChangeArrowheads="1"/>
          </p:cNvSpPr>
          <p:nvPr/>
        </p:nvSpPr>
        <p:spPr bwMode="auto">
          <a:xfrm>
            <a:off x="862570" y="2103727"/>
            <a:ext cx="5668328" cy="404812"/>
          </a:xfrm>
          <a:prstGeom prst="rect">
            <a:avLst/>
          </a:prstGeom>
          <a:noFill/>
          <a:ln w="9525">
            <a:noFill/>
            <a:miter lim="800000"/>
            <a:headEnd/>
            <a:tailEnd/>
          </a:ln>
        </p:spPr>
        <p:txBody>
          <a:bodyPr/>
          <a:lstStyle/>
          <a:p>
            <a:r>
              <a:rPr lang="en-IN" sz="2400" dirty="0">
                <a:latin typeface="Calibri" pitchFamily="34" charset="0"/>
              </a:rPr>
              <a:t>Retained earnings</a:t>
            </a:r>
          </a:p>
        </p:txBody>
      </p:sp>
      <p:sp>
        <p:nvSpPr>
          <p:cNvPr id="19" name="TextBox 18">
            <a:extLst>
              <a:ext uri="{FF2B5EF4-FFF2-40B4-BE49-F238E27FC236}">
                <a16:creationId xmlns:a16="http://schemas.microsoft.com/office/drawing/2014/main" id="{40176D8F-63AA-45A2-BBFA-D4749D2D1A8E}"/>
              </a:ext>
            </a:extLst>
          </p:cNvPr>
          <p:cNvSpPr txBox="1">
            <a:spLocks noChangeArrowheads="1"/>
          </p:cNvSpPr>
          <p:nvPr/>
        </p:nvSpPr>
        <p:spPr bwMode="auto">
          <a:xfrm>
            <a:off x="453919" y="3044636"/>
            <a:ext cx="6156350" cy="404813"/>
          </a:xfrm>
          <a:prstGeom prst="rect">
            <a:avLst/>
          </a:prstGeom>
          <a:noFill/>
          <a:ln w="9525">
            <a:noFill/>
            <a:miter lim="800000"/>
            <a:headEnd/>
            <a:tailEnd/>
          </a:ln>
        </p:spPr>
        <p:txBody>
          <a:bodyPr/>
          <a:lstStyle/>
          <a:p>
            <a:r>
              <a:rPr lang="en-IN" sz="2400" dirty="0">
                <a:latin typeface="Calibri" pitchFamily="34" charset="0"/>
              </a:rPr>
              <a:t>	Property, plant and equipment</a:t>
            </a:r>
          </a:p>
        </p:txBody>
      </p:sp>
      <p:sp>
        <p:nvSpPr>
          <p:cNvPr id="20" name="TextBox 19">
            <a:extLst>
              <a:ext uri="{FF2B5EF4-FFF2-40B4-BE49-F238E27FC236}">
                <a16:creationId xmlns:a16="http://schemas.microsoft.com/office/drawing/2014/main" id="{0EB5ED95-3CEF-4FC1-8653-196C17B0C0B8}"/>
              </a:ext>
            </a:extLst>
          </p:cNvPr>
          <p:cNvSpPr txBox="1">
            <a:spLocks noChangeArrowheads="1"/>
          </p:cNvSpPr>
          <p:nvPr/>
        </p:nvSpPr>
        <p:spPr bwMode="auto">
          <a:xfrm>
            <a:off x="6238047" y="2103727"/>
            <a:ext cx="1174822" cy="404812"/>
          </a:xfrm>
          <a:prstGeom prst="rect">
            <a:avLst/>
          </a:prstGeom>
          <a:noFill/>
          <a:ln w="9525">
            <a:noFill/>
            <a:miter lim="800000"/>
            <a:headEnd/>
            <a:tailEnd/>
          </a:ln>
        </p:spPr>
        <p:txBody>
          <a:bodyPr/>
          <a:lstStyle/>
          <a:p>
            <a:pPr algn="ctr"/>
            <a:r>
              <a:rPr lang="en-IN" sz="2400" dirty="0">
                <a:latin typeface="Calibri" pitchFamily="34" charset="0"/>
              </a:rPr>
              <a:t>75</a:t>
            </a:r>
          </a:p>
        </p:txBody>
      </p:sp>
      <p:sp>
        <p:nvSpPr>
          <p:cNvPr id="21" name="TextBox 20">
            <a:extLst>
              <a:ext uri="{FF2B5EF4-FFF2-40B4-BE49-F238E27FC236}">
                <a16:creationId xmlns:a16="http://schemas.microsoft.com/office/drawing/2014/main" id="{8058DB67-6D56-419C-93ED-E383E41A86C7}"/>
              </a:ext>
            </a:extLst>
          </p:cNvPr>
          <p:cNvSpPr txBox="1">
            <a:spLocks noChangeArrowheads="1"/>
          </p:cNvSpPr>
          <p:nvPr/>
        </p:nvSpPr>
        <p:spPr bwMode="auto">
          <a:xfrm>
            <a:off x="7446146" y="2993968"/>
            <a:ext cx="1068020" cy="404813"/>
          </a:xfrm>
          <a:prstGeom prst="rect">
            <a:avLst/>
          </a:prstGeom>
          <a:noFill/>
          <a:ln w="9525">
            <a:noFill/>
            <a:miter lim="800000"/>
            <a:headEnd/>
            <a:tailEnd/>
          </a:ln>
        </p:spPr>
        <p:txBody>
          <a:bodyPr/>
          <a:lstStyle/>
          <a:p>
            <a:pPr algn="r"/>
            <a:r>
              <a:rPr lang="en-IN" sz="2400" dirty="0">
                <a:latin typeface="Calibri" pitchFamily="34" charset="0"/>
              </a:rPr>
              <a:t>175</a:t>
            </a:r>
          </a:p>
        </p:txBody>
      </p:sp>
      <p:sp>
        <p:nvSpPr>
          <p:cNvPr id="22" name="TextBox 21">
            <a:extLst>
              <a:ext uri="{FF2B5EF4-FFF2-40B4-BE49-F238E27FC236}">
                <a16:creationId xmlns:a16="http://schemas.microsoft.com/office/drawing/2014/main" id="{12F4CEEF-06BA-4D39-BDBD-D36AFD8B798F}"/>
              </a:ext>
            </a:extLst>
          </p:cNvPr>
          <p:cNvSpPr txBox="1">
            <a:spLocks noChangeArrowheads="1"/>
          </p:cNvSpPr>
          <p:nvPr/>
        </p:nvSpPr>
        <p:spPr bwMode="auto">
          <a:xfrm>
            <a:off x="7530417" y="1317702"/>
            <a:ext cx="1289050"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23" name="TextBox 22">
            <a:extLst>
              <a:ext uri="{FF2B5EF4-FFF2-40B4-BE49-F238E27FC236}">
                <a16:creationId xmlns:a16="http://schemas.microsoft.com/office/drawing/2014/main" id="{3CFCFF98-411D-4799-849D-564DAEA70563}"/>
              </a:ext>
            </a:extLst>
          </p:cNvPr>
          <p:cNvSpPr txBox="1">
            <a:spLocks noChangeArrowheads="1"/>
          </p:cNvSpPr>
          <p:nvPr/>
        </p:nvSpPr>
        <p:spPr bwMode="auto">
          <a:xfrm>
            <a:off x="6173104" y="1317702"/>
            <a:ext cx="1289050" cy="461665"/>
          </a:xfrm>
          <a:prstGeom prst="rect">
            <a:avLst/>
          </a:prstGeom>
          <a:noFill/>
          <a:ln w="9525">
            <a:noFill/>
            <a:miter lim="800000"/>
            <a:headEnd/>
            <a:tailEnd/>
          </a:ln>
        </p:spPr>
        <p:txBody>
          <a:bodyPr>
            <a:spAutoFit/>
          </a:bodyPr>
          <a:lstStyle/>
          <a:p>
            <a:pPr algn="ctr"/>
            <a:r>
              <a:rPr lang="en-US" sz="2400" b="1" dirty="0">
                <a:latin typeface="Calibri" pitchFamily="34" charset="0"/>
              </a:rPr>
              <a:t>Debit</a:t>
            </a:r>
            <a:endParaRPr lang="en-IN" sz="2400" b="1" baseline="30000" dirty="0">
              <a:latin typeface="Calibri" pitchFamily="34" charset="0"/>
            </a:endParaRPr>
          </a:p>
        </p:txBody>
      </p:sp>
      <p:sp>
        <p:nvSpPr>
          <p:cNvPr id="24" name="TextBox 23">
            <a:extLst>
              <a:ext uri="{FF2B5EF4-FFF2-40B4-BE49-F238E27FC236}">
                <a16:creationId xmlns:a16="http://schemas.microsoft.com/office/drawing/2014/main" id="{74BCCF5E-2035-46E3-878B-F3972645EEC1}"/>
              </a:ext>
            </a:extLst>
          </p:cNvPr>
          <p:cNvSpPr txBox="1"/>
          <p:nvPr/>
        </p:nvSpPr>
        <p:spPr>
          <a:xfrm>
            <a:off x="6400800" y="1066800"/>
            <a:ext cx="2301693" cy="369332"/>
          </a:xfrm>
          <a:prstGeom prst="rect">
            <a:avLst/>
          </a:prstGeom>
          <a:noFill/>
        </p:spPr>
        <p:txBody>
          <a:bodyPr wrap="square" rtlCol="0">
            <a:spAutoFit/>
          </a:bodyPr>
          <a:lstStyle/>
          <a:p>
            <a:pPr algn="ctr"/>
            <a:r>
              <a:rPr lang="en-US" dirty="0">
                <a:latin typeface="+mn-lt"/>
              </a:rPr>
              <a:t>($ in millions)</a:t>
            </a:r>
          </a:p>
        </p:txBody>
      </p:sp>
      <p:sp>
        <p:nvSpPr>
          <p:cNvPr id="30" name="TextBox 29">
            <a:extLst>
              <a:ext uri="{FF2B5EF4-FFF2-40B4-BE49-F238E27FC236}">
                <a16:creationId xmlns:a16="http://schemas.microsoft.com/office/drawing/2014/main" id="{F6056D44-184D-4D00-B1FC-2E06100AFD4C}"/>
              </a:ext>
            </a:extLst>
          </p:cNvPr>
          <p:cNvSpPr txBox="1">
            <a:spLocks noChangeArrowheads="1"/>
          </p:cNvSpPr>
          <p:nvPr/>
        </p:nvSpPr>
        <p:spPr bwMode="auto">
          <a:xfrm>
            <a:off x="1374501" y="2400347"/>
            <a:ext cx="5668328" cy="404812"/>
          </a:xfrm>
          <a:prstGeom prst="rect">
            <a:avLst/>
          </a:prstGeom>
          <a:noFill/>
          <a:ln w="9525">
            <a:noFill/>
            <a:miter lim="800000"/>
            <a:headEnd/>
            <a:tailEnd/>
          </a:ln>
        </p:spPr>
        <p:txBody>
          <a:bodyPr/>
          <a:lstStyle/>
          <a:p>
            <a:r>
              <a:rPr lang="en-IN" sz="2400" dirty="0">
                <a:latin typeface="Calibri" pitchFamily="34" charset="0"/>
              </a:rPr>
              <a:t>Inventory</a:t>
            </a:r>
          </a:p>
        </p:txBody>
      </p:sp>
      <p:sp>
        <p:nvSpPr>
          <p:cNvPr id="31" name="TextBox 30">
            <a:extLst>
              <a:ext uri="{FF2B5EF4-FFF2-40B4-BE49-F238E27FC236}">
                <a16:creationId xmlns:a16="http://schemas.microsoft.com/office/drawing/2014/main" id="{00BE2C9C-57FC-4B8A-ABDE-4539424852B1}"/>
              </a:ext>
            </a:extLst>
          </p:cNvPr>
          <p:cNvSpPr txBox="1">
            <a:spLocks noChangeArrowheads="1"/>
          </p:cNvSpPr>
          <p:nvPr/>
        </p:nvSpPr>
        <p:spPr bwMode="auto">
          <a:xfrm>
            <a:off x="7588178" y="2400347"/>
            <a:ext cx="1174822" cy="404812"/>
          </a:xfrm>
          <a:prstGeom prst="rect">
            <a:avLst/>
          </a:prstGeom>
          <a:noFill/>
          <a:ln w="9525">
            <a:noFill/>
            <a:miter lim="800000"/>
            <a:headEnd/>
            <a:tailEnd/>
          </a:ln>
        </p:spPr>
        <p:txBody>
          <a:bodyPr/>
          <a:lstStyle/>
          <a:p>
            <a:pPr algn="ctr"/>
            <a:r>
              <a:rPr lang="en-IN" sz="2400" dirty="0">
                <a:latin typeface="Calibri" pitchFamily="34" charset="0"/>
              </a:rPr>
              <a:t>75</a:t>
            </a:r>
          </a:p>
        </p:txBody>
      </p:sp>
      <p:sp>
        <p:nvSpPr>
          <p:cNvPr id="33" name="TextBox 32">
            <a:extLst>
              <a:ext uri="{FF2B5EF4-FFF2-40B4-BE49-F238E27FC236}">
                <a16:creationId xmlns:a16="http://schemas.microsoft.com/office/drawing/2014/main" id="{7487FCEE-6B18-450E-A56E-88B2C88EA54A}"/>
              </a:ext>
            </a:extLst>
          </p:cNvPr>
          <p:cNvSpPr txBox="1">
            <a:spLocks noChangeArrowheads="1"/>
          </p:cNvSpPr>
          <p:nvPr/>
        </p:nvSpPr>
        <p:spPr bwMode="auto">
          <a:xfrm>
            <a:off x="862570" y="2708317"/>
            <a:ext cx="5668328" cy="404812"/>
          </a:xfrm>
          <a:prstGeom prst="rect">
            <a:avLst/>
          </a:prstGeom>
          <a:noFill/>
          <a:ln w="9525">
            <a:noFill/>
            <a:miter lim="800000"/>
            <a:headEnd/>
            <a:tailEnd/>
          </a:ln>
        </p:spPr>
        <p:txBody>
          <a:bodyPr/>
          <a:lstStyle/>
          <a:p>
            <a:r>
              <a:rPr lang="en-IN" sz="2400" dirty="0">
                <a:latin typeface="Calibri" pitchFamily="34" charset="0"/>
              </a:rPr>
              <a:t>Retained earnings</a:t>
            </a:r>
          </a:p>
        </p:txBody>
      </p:sp>
      <p:sp>
        <p:nvSpPr>
          <p:cNvPr id="34" name="TextBox 33">
            <a:extLst>
              <a:ext uri="{FF2B5EF4-FFF2-40B4-BE49-F238E27FC236}">
                <a16:creationId xmlns:a16="http://schemas.microsoft.com/office/drawing/2014/main" id="{B7D722AF-82C3-4538-ACF1-700ABDCB1E78}"/>
              </a:ext>
            </a:extLst>
          </p:cNvPr>
          <p:cNvSpPr txBox="1">
            <a:spLocks noChangeArrowheads="1"/>
          </p:cNvSpPr>
          <p:nvPr/>
        </p:nvSpPr>
        <p:spPr bwMode="auto">
          <a:xfrm>
            <a:off x="6238047" y="2708317"/>
            <a:ext cx="1174822" cy="404812"/>
          </a:xfrm>
          <a:prstGeom prst="rect">
            <a:avLst/>
          </a:prstGeom>
          <a:noFill/>
          <a:ln w="9525">
            <a:noFill/>
            <a:miter lim="800000"/>
            <a:headEnd/>
            <a:tailEnd/>
          </a:ln>
        </p:spPr>
        <p:txBody>
          <a:bodyPr/>
          <a:lstStyle/>
          <a:p>
            <a:pPr algn="ctr"/>
            <a:r>
              <a:rPr lang="en-IN" sz="2400" dirty="0">
                <a:latin typeface="Calibri" pitchFamily="34" charset="0"/>
              </a:rPr>
              <a:t>175</a:t>
            </a:r>
          </a:p>
        </p:txBody>
      </p:sp>
      <p:sp>
        <p:nvSpPr>
          <p:cNvPr id="35" name="TextBox 34">
            <a:extLst>
              <a:ext uri="{FF2B5EF4-FFF2-40B4-BE49-F238E27FC236}">
                <a16:creationId xmlns:a16="http://schemas.microsoft.com/office/drawing/2014/main" id="{5BD69BD7-4246-4FAF-8384-FCEC49A619D1}"/>
              </a:ext>
            </a:extLst>
          </p:cNvPr>
          <p:cNvSpPr txBox="1">
            <a:spLocks noChangeArrowheads="1"/>
          </p:cNvSpPr>
          <p:nvPr/>
        </p:nvSpPr>
        <p:spPr bwMode="auto">
          <a:xfrm>
            <a:off x="-70700" y="1752600"/>
            <a:ext cx="4697687" cy="404813"/>
          </a:xfrm>
          <a:prstGeom prst="rect">
            <a:avLst/>
          </a:prstGeom>
          <a:noFill/>
          <a:ln w="9525">
            <a:noFill/>
            <a:miter lim="800000"/>
            <a:headEnd/>
            <a:tailEnd/>
          </a:ln>
        </p:spPr>
        <p:txBody>
          <a:bodyPr/>
          <a:lstStyle/>
          <a:p>
            <a:r>
              <a:rPr lang="en-IN" sz="2400" b="1" i="1" dirty="0">
                <a:latin typeface="Calibri" pitchFamily="34" charset="0"/>
              </a:rPr>
              <a:t>	To revalue assets:</a:t>
            </a:r>
          </a:p>
        </p:txBody>
      </p:sp>
      <p:cxnSp>
        <p:nvCxnSpPr>
          <p:cNvPr id="36" name="Straight Connector 35">
            <a:extLst>
              <a:ext uri="{FF2B5EF4-FFF2-40B4-BE49-F238E27FC236}">
                <a16:creationId xmlns:a16="http://schemas.microsoft.com/office/drawing/2014/main" id="{D35019FF-D42D-40D2-B43A-A1B099AFE53E}"/>
              </a:ext>
            </a:extLst>
          </p:cNvPr>
          <p:cNvCxnSpPr/>
          <p:nvPr/>
        </p:nvCxnSpPr>
        <p:spPr>
          <a:xfrm>
            <a:off x="917575" y="3523155"/>
            <a:ext cx="79216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FF57F41F-8D23-4783-B7D4-4DB12AFE9536}"/>
              </a:ext>
            </a:extLst>
          </p:cNvPr>
          <p:cNvSpPr txBox="1">
            <a:spLocks noChangeArrowheads="1"/>
          </p:cNvSpPr>
          <p:nvPr/>
        </p:nvSpPr>
        <p:spPr bwMode="auto">
          <a:xfrm>
            <a:off x="903843" y="4191000"/>
            <a:ext cx="5668328" cy="404812"/>
          </a:xfrm>
          <a:prstGeom prst="rect">
            <a:avLst/>
          </a:prstGeom>
          <a:noFill/>
          <a:ln w="9525">
            <a:noFill/>
            <a:miter lim="800000"/>
            <a:headEnd/>
            <a:tailEnd/>
          </a:ln>
        </p:spPr>
        <p:txBody>
          <a:bodyPr/>
          <a:lstStyle/>
          <a:p>
            <a:r>
              <a:rPr lang="en-IN" sz="2400" dirty="0">
                <a:latin typeface="Calibri" pitchFamily="34" charset="0"/>
              </a:rPr>
              <a:t>Additional paid-in capital</a:t>
            </a:r>
          </a:p>
        </p:txBody>
      </p:sp>
      <p:sp>
        <p:nvSpPr>
          <p:cNvPr id="38" name="TextBox 37">
            <a:extLst>
              <a:ext uri="{FF2B5EF4-FFF2-40B4-BE49-F238E27FC236}">
                <a16:creationId xmlns:a16="http://schemas.microsoft.com/office/drawing/2014/main" id="{877BDA4C-D8B7-4B4B-8161-A0A6D43239B7}"/>
              </a:ext>
            </a:extLst>
          </p:cNvPr>
          <p:cNvSpPr txBox="1">
            <a:spLocks noChangeArrowheads="1"/>
          </p:cNvSpPr>
          <p:nvPr/>
        </p:nvSpPr>
        <p:spPr bwMode="auto">
          <a:xfrm>
            <a:off x="6279320" y="4191000"/>
            <a:ext cx="1174822" cy="404812"/>
          </a:xfrm>
          <a:prstGeom prst="rect">
            <a:avLst/>
          </a:prstGeom>
          <a:noFill/>
          <a:ln w="9525">
            <a:noFill/>
            <a:miter lim="800000"/>
            <a:headEnd/>
            <a:tailEnd/>
          </a:ln>
        </p:spPr>
        <p:txBody>
          <a:bodyPr/>
          <a:lstStyle/>
          <a:p>
            <a:pPr algn="ctr"/>
            <a:r>
              <a:rPr lang="en-IN" sz="2400" dirty="0">
                <a:latin typeface="Calibri" pitchFamily="34" charset="0"/>
              </a:rPr>
              <a:t>150</a:t>
            </a:r>
          </a:p>
        </p:txBody>
      </p:sp>
      <p:sp>
        <p:nvSpPr>
          <p:cNvPr id="39" name="TextBox 38">
            <a:extLst>
              <a:ext uri="{FF2B5EF4-FFF2-40B4-BE49-F238E27FC236}">
                <a16:creationId xmlns:a16="http://schemas.microsoft.com/office/drawing/2014/main" id="{A945B0F4-BFD3-40C7-939C-FF4B453F10A3}"/>
              </a:ext>
            </a:extLst>
          </p:cNvPr>
          <p:cNvSpPr txBox="1">
            <a:spLocks noChangeArrowheads="1"/>
          </p:cNvSpPr>
          <p:nvPr/>
        </p:nvSpPr>
        <p:spPr bwMode="auto">
          <a:xfrm>
            <a:off x="1415774" y="4487620"/>
            <a:ext cx="5668328" cy="404812"/>
          </a:xfrm>
          <a:prstGeom prst="rect">
            <a:avLst/>
          </a:prstGeom>
          <a:noFill/>
          <a:ln w="9525">
            <a:noFill/>
            <a:miter lim="800000"/>
            <a:headEnd/>
            <a:tailEnd/>
          </a:ln>
        </p:spPr>
        <p:txBody>
          <a:bodyPr/>
          <a:lstStyle/>
          <a:p>
            <a:r>
              <a:rPr lang="en-IN" sz="2400" dirty="0">
                <a:latin typeface="Calibri" pitchFamily="34" charset="0"/>
              </a:rPr>
              <a:t>Retained earnings</a:t>
            </a:r>
          </a:p>
        </p:txBody>
      </p:sp>
      <p:sp>
        <p:nvSpPr>
          <p:cNvPr id="40" name="TextBox 39">
            <a:extLst>
              <a:ext uri="{FF2B5EF4-FFF2-40B4-BE49-F238E27FC236}">
                <a16:creationId xmlns:a16="http://schemas.microsoft.com/office/drawing/2014/main" id="{0DB1C5C7-A09F-4D02-8BAB-E61B1BAE8E1D}"/>
              </a:ext>
            </a:extLst>
          </p:cNvPr>
          <p:cNvSpPr txBox="1">
            <a:spLocks noChangeArrowheads="1"/>
          </p:cNvSpPr>
          <p:nvPr/>
        </p:nvSpPr>
        <p:spPr bwMode="auto">
          <a:xfrm>
            <a:off x="7629451" y="4487620"/>
            <a:ext cx="1174822" cy="404812"/>
          </a:xfrm>
          <a:prstGeom prst="rect">
            <a:avLst/>
          </a:prstGeom>
          <a:noFill/>
          <a:ln w="9525">
            <a:noFill/>
            <a:miter lim="800000"/>
            <a:headEnd/>
            <a:tailEnd/>
          </a:ln>
        </p:spPr>
        <p:txBody>
          <a:bodyPr/>
          <a:lstStyle/>
          <a:p>
            <a:pPr algn="ctr"/>
            <a:r>
              <a:rPr lang="en-IN" sz="2400" dirty="0">
                <a:latin typeface="Calibri" pitchFamily="34" charset="0"/>
              </a:rPr>
              <a:t>150</a:t>
            </a:r>
          </a:p>
        </p:txBody>
      </p:sp>
      <p:sp>
        <p:nvSpPr>
          <p:cNvPr id="41" name="TextBox 40">
            <a:extLst>
              <a:ext uri="{FF2B5EF4-FFF2-40B4-BE49-F238E27FC236}">
                <a16:creationId xmlns:a16="http://schemas.microsoft.com/office/drawing/2014/main" id="{DFC015B2-7FD2-43E8-99C1-5A4BEF195F42}"/>
              </a:ext>
            </a:extLst>
          </p:cNvPr>
          <p:cNvSpPr txBox="1">
            <a:spLocks noChangeArrowheads="1"/>
          </p:cNvSpPr>
          <p:nvPr/>
        </p:nvSpPr>
        <p:spPr bwMode="auto">
          <a:xfrm>
            <a:off x="876302" y="3519197"/>
            <a:ext cx="8077200" cy="404813"/>
          </a:xfrm>
          <a:prstGeom prst="rect">
            <a:avLst/>
          </a:prstGeom>
          <a:noFill/>
          <a:ln w="9525">
            <a:noFill/>
            <a:miter lim="800000"/>
            <a:headEnd/>
            <a:tailEnd/>
          </a:ln>
        </p:spPr>
        <p:txBody>
          <a:bodyPr/>
          <a:lstStyle/>
          <a:p>
            <a:r>
              <a:rPr lang="en-IN" sz="2400" b="1" i="1" dirty="0">
                <a:latin typeface="Calibri" pitchFamily="34" charset="0"/>
              </a:rPr>
              <a:t>To eliminate a portion of the deficit against available additional paid-in capital</a:t>
            </a:r>
          </a:p>
        </p:txBody>
      </p:sp>
      <p:cxnSp>
        <p:nvCxnSpPr>
          <p:cNvPr id="42" name="Straight Connector 41">
            <a:extLst>
              <a:ext uri="{FF2B5EF4-FFF2-40B4-BE49-F238E27FC236}">
                <a16:creationId xmlns:a16="http://schemas.microsoft.com/office/drawing/2014/main" id="{12F0D913-FFC4-44C1-A222-905EBEAEBDD3}"/>
              </a:ext>
            </a:extLst>
          </p:cNvPr>
          <p:cNvCxnSpPr/>
          <p:nvPr/>
        </p:nvCxnSpPr>
        <p:spPr>
          <a:xfrm>
            <a:off x="917575" y="5031523"/>
            <a:ext cx="79216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1042353D-96A1-49A9-A65F-8B60FDF66F38}"/>
              </a:ext>
            </a:extLst>
          </p:cNvPr>
          <p:cNvSpPr txBox="1">
            <a:spLocks noChangeArrowheads="1"/>
          </p:cNvSpPr>
          <p:nvPr/>
        </p:nvSpPr>
        <p:spPr bwMode="auto">
          <a:xfrm>
            <a:off x="941941" y="5699368"/>
            <a:ext cx="5668328" cy="404812"/>
          </a:xfrm>
          <a:prstGeom prst="rect">
            <a:avLst/>
          </a:prstGeom>
          <a:noFill/>
          <a:ln w="9525">
            <a:noFill/>
            <a:miter lim="800000"/>
            <a:headEnd/>
            <a:tailEnd/>
          </a:ln>
        </p:spPr>
        <p:txBody>
          <a:bodyPr/>
          <a:lstStyle/>
          <a:p>
            <a:r>
              <a:rPr lang="en-IN" sz="2400" dirty="0">
                <a:latin typeface="Calibri" pitchFamily="34" charset="0"/>
              </a:rPr>
              <a:t>Common stock</a:t>
            </a:r>
          </a:p>
        </p:txBody>
      </p:sp>
      <p:sp>
        <p:nvSpPr>
          <p:cNvPr id="44" name="TextBox 43">
            <a:extLst>
              <a:ext uri="{FF2B5EF4-FFF2-40B4-BE49-F238E27FC236}">
                <a16:creationId xmlns:a16="http://schemas.microsoft.com/office/drawing/2014/main" id="{048E9283-2BBD-4FA8-B6DD-EDA44DE4920D}"/>
              </a:ext>
            </a:extLst>
          </p:cNvPr>
          <p:cNvSpPr txBox="1">
            <a:spLocks noChangeArrowheads="1"/>
          </p:cNvSpPr>
          <p:nvPr/>
        </p:nvSpPr>
        <p:spPr bwMode="auto">
          <a:xfrm>
            <a:off x="6317418" y="5699368"/>
            <a:ext cx="1174822" cy="404812"/>
          </a:xfrm>
          <a:prstGeom prst="rect">
            <a:avLst/>
          </a:prstGeom>
          <a:noFill/>
          <a:ln w="9525">
            <a:noFill/>
            <a:miter lim="800000"/>
            <a:headEnd/>
            <a:tailEnd/>
          </a:ln>
        </p:spPr>
        <p:txBody>
          <a:bodyPr/>
          <a:lstStyle/>
          <a:p>
            <a:pPr algn="ctr"/>
            <a:r>
              <a:rPr lang="en-IN" sz="2400" dirty="0">
                <a:latin typeface="Calibri" pitchFamily="34" charset="0"/>
              </a:rPr>
              <a:t>400</a:t>
            </a:r>
          </a:p>
        </p:txBody>
      </p:sp>
      <p:sp>
        <p:nvSpPr>
          <p:cNvPr id="45" name="TextBox 44">
            <a:extLst>
              <a:ext uri="{FF2B5EF4-FFF2-40B4-BE49-F238E27FC236}">
                <a16:creationId xmlns:a16="http://schemas.microsoft.com/office/drawing/2014/main" id="{A12753A0-DA45-4CF9-96BE-6279E0C00A1F}"/>
              </a:ext>
            </a:extLst>
          </p:cNvPr>
          <p:cNvSpPr txBox="1">
            <a:spLocks noChangeArrowheads="1"/>
          </p:cNvSpPr>
          <p:nvPr/>
        </p:nvSpPr>
        <p:spPr bwMode="auto">
          <a:xfrm>
            <a:off x="1453872" y="5995988"/>
            <a:ext cx="5668328" cy="404812"/>
          </a:xfrm>
          <a:prstGeom prst="rect">
            <a:avLst/>
          </a:prstGeom>
          <a:noFill/>
          <a:ln w="9525">
            <a:noFill/>
            <a:miter lim="800000"/>
            <a:headEnd/>
            <a:tailEnd/>
          </a:ln>
        </p:spPr>
        <p:txBody>
          <a:bodyPr/>
          <a:lstStyle/>
          <a:p>
            <a:r>
              <a:rPr lang="en-IN" sz="2400" dirty="0">
                <a:latin typeface="Calibri" pitchFamily="34" charset="0"/>
              </a:rPr>
              <a:t>Retained earnings</a:t>
            </a:r>
          </a:p>
        </p:txBody>
      </p:sp>
      <p:sp>
        <p:nvSpPr>
          <p:cNvPr id="46" name="TextBox 45">
            <a:extLst>
              <a:ext uri="{FF2B5EF4-FFF2-40B4-BE49-F238E27FC236}">
                <a16:creationId xmlns:a16="http://schemas.microsoft.com/office/drawing/2014/main" id="{F6422DE4-9AD1-4531-B013-9F46259197B3}"/>
              </a:ext>
            </a:extLst>
          </p:cNvPr>
          <p:cNvSpPr txBox="1">
            <a:spLocks noChangeArrowheads="1"/>
          </p:cNvSpPr>
          <p:nvPr/>
        </p:nvSpPr>
        <p:spPr bwMode="auto">
          <a:xfrm>
            <a:off x="7667549" y="5995988"/>
            <a:ext cx="1174822" cy="404812"/>
          </a:xfrm>
          <a:prstGeom prst="rect">
            <a:avLst/>
          </a:prstGeom>
          <a:noFill/>
          <a:ln w="9525">
            <a:noFill/>
            <a:miter lim="800000"/>
            <a:headEnd/>
            <a:tailEnd/>
          </a:ln>
        </p:spPr>
        <p:txBody>
          <a:bodyPr/>
          <a:lstStyle/>
          <a:p>
            <a:pPr algn="ctr"/>
            <a:r>
              <a:rPr lang="en-IN" sz="2400" dirty="0">
                <a:latin typeface="Calibri" pitchFamily="34" charset="0"/>
              </a:rPr>
              <a:t>400</a:t>
            </a:r>
          </a:p>
        </p:txBody>
      </p:sp>
      <p:sp>
        <p:nvSpPr>
          <p:cNvPr id="47" name="TextBox 46">
            <a:extLst>
              <a:ext uri="{FF2B5EF4-FFF2-40B4-BE49-F238E27FC236}">
                <a16:creationId xmlns:a16="http://schemas.microsoft.com/office/drawing/2014/main" id="{918EDBD3-7133-4589-B5BC-F580AD89633A}"/>
              </a:ext>
            </a:extLst>
          </p:cNvPr>
          <p:cNvSpPr txBox="1">
            <a:spLocks noChangeArrowheads="1"/>
          </p:cNvSpPr>
          <p:nvPr/>
        </p:nvSpPr>
        <p:spPr bwMode="auto">
          <a:xfrm>
            <a:off x="838200" y="5027565"/>
            <a:ext cx="8077200" cy="404813"/>
          </a:xfrm>
          <a:prstGeom prst="rect">
            <a:avLst/>
          </a:prstGeom>
          <a:noFill/>
          <a:ln w="9525">
            <a:noFill/>
            <a:miter lim="800000"/>
            <a:headEnd/>
            <a:tailEnd/>
          </a:ln>
        </p:spPr>
        <p:txBody>
          <a:bodyPr/>
          <a:lstStyle/>
          <a:p>
            <a:r>
              <a:rPr lang="en-IN" sz="2400" b="1" i="1" dirty="0">
                <a:latin typeface="Calibri" pitchFamily="34" charset="0"/>
              </a:rPr>
              <a:t>To eliminate the remainder of the deficit against common stock:</a:t>
            </a:r>
          </a:p>
        </p:txBody>
      </p:sp>
    </p:spTree>
    <p:extLst>
      <p:ext uri="{BB962C8B-B14F-4D97-AF65-F5344CB8AC3E}">
        <p14:creationId xmlns:p14="http://schemas.microsoft.com/office/powerpoint/2010/main" val="3959359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500"/>
                                        <p:tgtEl>
                                          <p:spTgt spid="2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500"/>
                                        <p:tgtEl>
                                          <p:spTgt spid="2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500"/>
                                        <p:tgtEl>
                                          <p:spTgt spid="3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fade">
                                      <p:cBhvr>
                                        <p:cTn id="40" dur="500"/>
                                        <p:tgtEl>
                                          <p:spTgt spid="3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fade">
                                      <p:cBhvr>
                                        <p:cTn id="43" dur="500"/>
                                        <p:tgtEl>
                                          <p:spTgt spid="3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fade">
                                      <p:cBhvr>
                                        <p:cTn id="46" dur="500"/>
                                        <p:tgtEl>
                                          <p:spTgt spid="34"/>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5"/>
                                        </p:tgtEl>
                                        <p:attrNameLst>
                                          <p:attrName>style.visibility</p:attrName>
                                        </p:attrNameLst>
                                      </p:cBhvr>
                                      <p:to>
                                        <p:strVal val="visible"/>
                                      </p:to>
                                    </p:set>
                                    <p:animEffect transition="in" filter="fade">
                                      <p:cBhvr>
                                        <p:cTn id="49" dur="500"/>
                                        <p:tgtEl>
                                          <p:spTgt spid="35"/>
                                        </p:tgtEl>
                                      </p:cBhvr>
                                    </p:animEffect>
                                  </p:childTnLst>
                                </p:cTn>
                              </p:par>
                              <p:par>
                                <p:cTn id="50" presetID="10" presetClass="entr" presetSubtype="0" fill="hold" nodeType="with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fade">
                                      <p:cBhvr>
                                        <p:cTn id="52" dur="500"/>
                                        <p:tgtEl>
                                          <p:spTgt spid="3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fade">
                                      <p:cBhvr>
                                        <p:cTn id="55" dur="500"/>
                                        <p:tgtEl>
                                          <p:spTgt spid="3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fade">
                                      <p:cBhvr>
                                        <p:cTn id="58" dur="500"/>
                                        <p:tgtEl>
                                          <p:spTgt spid="3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fade">
                                      <p:cBhvr>
                                        <p:cTn id="61" dur="500"/>
                                        <p:tgtEl>
                                          <p:spTgt spid="39"/>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40"/>
                                        </p:tgtEl>
                                        <p:attrNameLst>
                                          <p:attrName>style.visibility</p:attrName>
                                        </p:attrNameLst>
                                      </p:cBhvr>
                                      <p:to>
                                        <p:strVal val="visible"/>
                                      </p:to>
                                    </p:set>
                                    <p:animEffect transition="in" filter="fade">
                                      <p:cBhvr>
                                        <p:cTn id="64" dur="500"/>
                                        <p:tgtEl>
                                          <p:spTgt spid="40"/>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1"/>
                                        </p:tgtEl>
                                        <p:attrNameLst>
                                          <p:attrName>style.visibility</p:attrName>
                                        </p:attrNameLst>
                                      </p:cBhvr>
                                      <p:to>
                                        <p:strVal val="visible"/>
                                      </p:to>
                                    </p:set>
                                    <p:animEffect transition="in" filter="fade">
                                      <p:cBhvr>
                                        <p:cTn id="67" dur="500"/>
                                        <p:tgtEl>
                                          <p:spTgt spid="41"/>
                                        </p:tgtEl>
                                      </p:cBhvr>
                                    </p:animEffect>
                                  </p:childTnLst>
                                </p:cTn>
                              </p:par>
                              <p:par>
                                <p:cTn id="68" presetID="10" presetClass="entr" presetSubtype="0" fill="hold" nodeType="with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fade">
                                      <p:cBhvr>
                                        <p:cTn id="70" dur="500"/>
                                        <p:tgtEl>
                                          <p:spTgt spid="42"/>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3"/>
                                        </p:tgtEl>
                                        <p:attrNameLst>
                                          <p:attrName>style.visibility</p:attrName>
                                        </p:attrNameLst>
                                      </p:cBhvr>
                                      <p:to>
                                        <p:strVal val="visible"/>
                                      </p:to>
                                    </p:set>
                                    <p:animEffect transition="in" filter="fade">
                                      <p:cBhvr>
                                        <p:cTn id="73" dur="500"/>
                                        <p:tgtEl>
                                          <p:spTgt spid="43"/>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4"/>
                                        </p:tgtEl>
                                        <p:attrNameLst>
                                          <p:attrName>style.visibility</p:attrName>
                                        </p:attrNameLst>
                                      </p:cBhvr>
                                      <p:to>
                                        <p:strVal val="visible"/>
                                      </p:to>
                                    </p:set>
                                    <p:animEffect transition="in" filter="fade">
                                      <p:cBhvr>
                                        <p:cTn id="76" dur="500"/>
                                        <p:tgtEl>
                                          <p:spTgt spid="44"/>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fade">
                                      <p:cBhvr>
                                        <p:cTn id="79" dur="500"/>
                                        <p:tgtEl>
                                          <p:spTgt spid="45"/>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6"/>
                                        </p:tgtEl>
                                        <p:attrNameLst>
                                          <p:attrName>style.visibility</p:attrName>
                                        </p:attrNameLst>
                                      </p:cBhvr>
                                      <p:to>
                                        <p:strVal val="visible"/>
                                      </p:to>
                                    </p:set>
                                    <p:animEffect transition="in" filter="fade">
                                      <p:cBhvr>
                                        <p:cTn id="82" dur="500"/>
                                        <p:tgtEl>
                                          <p:spTgt spid="46"/>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47"/>
                                        </p:tgtEl>
                                        <p:attrNameLst>
                                          <p:attrName>style.visibility</p:attrName>
                                        </p:attrNameLst>
                                      </p:cBhvr>
                                      <p:to>
                                        <p:strVal val="visible"/>
                                      </p:to>
                                    </p:set>
                                    <p:animEffect transition="in" filter="fade">
                                      <p:cBhvr>
                                        <p:cTn id="85"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18" grpId="0"/>
      <p:bldP spid="19" grpId="0"/>
      <p:bldP spid="20" grpId="0"/>
      <p:bldP spid="21" grpId="0"/>
      <p:bldP spid="22" grpId="0"/>
      <p:bldP spid="23" grpId="0"/>
      <p:bldP spid="24" grpId="0"/>
      <p:bldP spid="30" grpId="0"/>
      <p:bldP spid="31" grpId="0"/>
      <p:bldP spid="33" grpId="0"/>
      <p:bldP spid="34" grpId="0"/>
      <p:bldP spid="35" grpId="0"/>
      <p:bldP spid="37" grpId="0"/>
      <p:bldP spid="38" grpId="0"/>
      <p:bldP spid="39" grpId="0"/>
      <p:bldP spid="40" grpId="0"/>
      <p:bldP spid="41" grpId="0"/>
      <p:bldP spid="43" grpId="0"/>
      <p:bldP spid="44" grpId="0"/>
      <p:bldP spid="45" grpId="0"/>
      <p:bldP spid="46" grpId="0"/>
      <p:bldP spid="47"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a:off x="7848600" y="61284"/>
            <a:ext cx="2150045" cy="323165"/>
          </a:xfrm>
          <a:prstGeom prst="rect">
            <a:avLst/>
          </a:prstGeom>
        </p:spPr>
        <p:txBody>
          <a:bodyPr wrap="square">
            <a:spAutoFit/>
          </a:bodyPr>
          <a:lstStyle/>
          <a:p>
            <a:r>
              <a:rPr lang="en-US" sz="1500" dirty="0">
                <a:solidFill>
                  <a:srgbClr val="0072A2"/>
                </a:solidFill>
                <a:latin typeface="+mj-lt"/>
                <a:ea typeface="Adobe Fan Heiti Std B" pitchFamily="34" charset="-128"/>
                <a:cs typeface="+mj-cs"/>
              </a:rPr>
              <a:t>Appendix 18</a:t>
            </a:r>
          </a:p>
        </p:txBody>
      </p:sp>
      <p:sp>
        <p:nvSpPr>
          <p:cNvPr id="2" name="Title 1"/>
          <p:cNvSpPr>
            <a:spLocks noGrp="1"/>
          </p:cNvSpPr>
          <p:nvPr>
            <p:ph type="title"/>
          </p:nvPr>
        </p:nvSpPr>
        <p:spPr/>
        <p:txBody>
          <a:bodyPr>
            <a:normAutofit/>
          </a:bodyPr>
          <a:lstStyle/>
          <a:p>
            <a:r>
              <a:rPr lang="en-US" dirty="0"/>
              <a:t>Quasi Reorganization – Example (concluded)</a:t>
            </a:r>
          </a:p>
        </p:txBody>
      </p:sp>
      <p:sp>
        <p:nvSpPr>
          <p:cNvPr id="5" name="Content Placeholder 4"/>
          <p:cNvSpPr>
            <a:spLocks noGrp="1"/>
          </p:cNvSpPr>
          <p:nvPr>
            <p:ph idx="1"/>
          </p:nvPr>
        </p:nvSpPr>
        <p:spPr>
          <a:xfrm>
            <a:off x="761999" y="1012892"/>
            <a:ext cx="8013600" cy="1600200"/>
          </a:xfrm>
        </p:spPr>
        <p:txBody>
          <a:bodyPr>
            <a:normAutofit/>
          </a:bodyPr>
          <a:lstStyle/>
          <a:p>
            <a:pPr marL="0" indent="0">
              <a:buNone/>
            </a:pPr>
            <a:r>
              <a:rPr lang="en-US" sz="1800" dirty="0"/>
              <a:t>The balance sheet immediately after the restatement would include the following: </a:t>
            </a:r>
          </a:p>
        </p:txBody>
      </p:sp>
      <p:graphicFrame>
        <p:nvGraphicFramePr>
          <p:cNvPr id="3" name="Table 2">
            <a:extLst>
              <a:ext uri="{FF2B5EF4-FFF2-40B4-BE49-F238E27FC236}">
                <a16:creationId xmlns:a16="http://schemas.microsoft.com/office/drawing/2014/main" id="{C49AFB83-400D-415E-8C31-D6A219667837}"/>
              </a:ext>
            </a:extLst>
          </p:cNvPr>
          <p:cNvGraphicFramePr>
            <a:graphicFrameLocks noGrp="1"/>
          </p:cNvGraphicFramePr>
          <p:nvPr>
            <p:extLst>
              <p:ext uri="{D42A27DB-BD31-4B8C-83A1-F6EECF244321}">
                <p14:modId xmlns:p14="http://schemas.microsoft.com/office/powerpoint/2010/main" val="861031483"/>
              </p:ext>
            </p:extLst>
          </p:nvPr>
        </p:nvGraphicFramePr>
        <p:xfrm>
          <a:off x="1446809" y="1676400"/>
          <a:ext cx="7087591" cy="4064000"/>
        </p:xfrm>
        <a:graphic>
          <a:graphicData uri="http://schemas.openxmlformats.org/drawingml/2006/table">
            <a:tbl>
              <a:tblPr firstRow="1" bandRow="1">
                <a:tableStyleId>{5C22544A-7EE6-4342-B048-85BDC9FD1C3A}</a:tableStyleId>
              </a:tblPr>
              <a:tblGrid>
                <a:gridCol w="5233103">
                  <a:extLst>
                    <a:ext uri="{9D8B030D-6E8A-4147-A177-3AD203B41FA5}">
                      <a16:colId xmlns:a16="http://schemas.microsoft.com/office/drawing/2014/main" val="496586763"/>
                    </a:ext>
                  </a:extLst>
                </a:gridCol>
                <a:gridCol w="1854488">
                  <a:extLst>
                    <a:ext uri="{9D8B030D-6E8A-4147-A177-3AD203B41FA5}">
                      <a16:colId xmlns:a16="http://schemas.microsoft.com/office/drawing/2014/main" val="1600576206"/>
                    </a:ext>
                  </a:extLst>
                </a:gridCol>
              </a:tblGrid>
              <a:tr h="0">
                <a:tc>
                  <a:txBody>
                    <a:bodyPr/>
                    <a:lstStyle/>
                    <a:p>
                      <a:endParaRPr lang="en-US"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AB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mn-lt"/>
                        </a:rPr>
                        <a:t>($ in millions)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936569394"/>
                  </a:ext>
                </a:extLst>
              </a:tr>
              <a:tr h="206308">
                <a:tc>
                  <a:txBody>
                    <a:bodyPr/>
                    <a:lstStyle/>
                    <a:p>
                      <a:r>
                        <a:rPr lang="en-US" dirty="0">
                          <a:solidFill>
                            <a:schemeClr val="tx1"/>
                          </a:solidFill>
                        </a:rPr>
                        <a:t>Cash</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AB0"/>
                    </a:solidFill>
                  </a:tcPr>
                </a:tc>
                <a:tc>
                  <a:txBody>
                    <a:bodyPr/>
                    <a:lstStyle/>
                    <a:p>
                      <a:pPr algn="r"/>
                      <a:r>
                        <a:rPr lang="en-US" dirty="0">
                          <a:solidFill>
                            <a:schemeClr val="tx1"/>
                          </a:solidFill>
                        </a:rPr>
                        <a:t>$      75</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4124804294"/>
                  </a:ext>
                </a:extLst>
              </a:tr>
              <a:tr h="370840">
                <a:tc>
                  <a:txBody>
                    <a:bodyPr/>
                    <a:lstStyle/>
                    <a:p>
                      <a:r>
                        <a:rPr lang="en-US" dirty="0">
                          <a:solidFill>
                            <a:schemeClr val="tx1"/>
                          </a:solidFill>
                        </a:rPr>
                        <a:t>Receivables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dirty="0">
                          <a:solidFill>
                            <a:schemeClr val="tx1"/>
                          </a:solidFill>
                        </a:rPr>
                        <a:t>200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2366351862"/>
                  </a:ext>
                </a:extLst>
              </a:tr>
              <a:tr h="370840">
                <a:tc>
                  <a:txBody>
                    <a:bodyPr/>
                    <a:lstStyle/>
                    <a:p>
                      <a:r>
                        <a:rPr lang="en-US" dirty="0">
                          <a:solidFill>
                            <a:schemeClr val="tx1"/>
                          </a:solidFill>
                        </a:rPr>
                        <a:t>Inventory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dirty="0">
                          <a:solidFill>
                            <a:schemeClr val="tx1"/>
                          </a:solidFill>
                        </a:rPr>
                        <a:t>300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587529006"/>
                  </a:ext>
                </a:extLst>
              </a:tr>
              <a:tr h="370840">
                <a:tc>
                  <a:txBody>
                    <a:bodyPr/>
                    <a:lstStyle/>
                    <a:p>
                      <a:r>
                        <a:rPr lang="en-US" dirty="0">
                          <a:solidFill>
                            <a:schemeClr val="tx1"/>
                          </a:solidFill>
                        </a:rPr>
                        <a:t>Property, plant, and equipment (net)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dirty="0">
                          <a:solidFill>
                            <a:schemeClr val="tx1"/>
                          </a:solidFill>
                        </a:rPr>
                        <a:t>225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891200033"/>
                  </a:ext>
                </a:extLst>
              </a:tr>
              <a:tr h="370840">
                <a:tc>
                  <a:txBody>
                    <a:bodyPr/>
                    <a:lstStyle/>
                    <a:p>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dirty="0">
                          <a:solidFill>
                            <a:schemeClr val="tx1"/>
                          </a:solidFill>
                        </a:rPr>
                        <a:t>$800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1928566591"/>
                  </a:ext>
                </a:extLst>
              </a:tr>
              <a:tr h="370840">
                <a:tc>
                  <a:txBody>
                    <a:bodyPr/>
                    <a:lstStyle/>
                    <a:p>
                      <a:r>
                        <a:rPr lang="en-US" dirty="0">
                          <a:solidFill>
                            <a:schemeClr val="tx1"/>
                          </a:solidFill>
                        </a:rPr>
                        <a:t>Liabilities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dirty="0">
                          <a:solidFill>
                            <a:schemeClr val="tx1"/>
                          </a:solidFill>
                        </a:rPr>
                        <a:t>$400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314472721"/>
                  </a:ext>
                </a:extLst>
              </a:tr>
              <a:tr h="343468">
                <a:tc>
                  <a:txBody>
                    <a:bodyPr/>
                    <a:lstStyle/>
                    <a:p>
                      <a:r>
                        <a:rPr lang="en-US" dirty="0">
                          <a:solidFill>
                            <a:schemeClr val="tx1"/>
                          </a:solidFill>
                        </a:rPr>
                        <a:t>Common stock (800 million shares at $0.50 par)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dirty="0">
                          <a:solidFill>
                            <a:schemeClr val="tx1"/>
                          </a:solidFill>
                        </a:rPr>
                        <a:t>400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505557813"/>
                  </a:ext>
                </a:extLst>
              </a:tr>
              <a:tr h="370840">
                <a:tc>
                  <a:txBody>
                    <a:bodyPr/>
                    <a:lstStyle/>
                    <a:p>
                      <a:r>
                        <a:rPr lang="en-US" dirty="0">
                          <a:solidFill>
                            <a:schemeClr val="tx1"/>
                          </a:solidFill>
                        </a:rPr>
                        <a:t>Additional paid-in capital</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dirty="0">
                          <a:solidFill>
                            <a:schemeClr val="tx1"/>
                          </a:solidFill>
                        </a:rPr>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202325266"/>
                  </a:ext>
                </a:extLst>
              </a:tr>
              <a:tr h="370840">
                <a:tc>
                  <a:txBody>
                    <a:bodyPr/>
                    <a:lstStyle/>
                    <a:p>
                      <a:r>
                        <a:rPr lang="en-US" b="1" dirty="0">
                          <a:solidFill>
                            <a:srgbClr val="EB0089"/>
                          </a:solidFill>
                        </a:rPr>
                        <a:t>Retained earnings (deficit)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b="1" dirty="0">
                          <a:solidFill>
                            <a:srgbClr val="EB0089"/>
                          </a:solidFill>
                        </a:rPr>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2119942443"/>
                  </a:ext>
                </a:extLst>
              </a:tr>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tc>
                  <a:txBody>
                    <a:bodyPr/>
                    <a:lstStyle/>
                    <a:p>
                      <a:pPr algn="r"/>
                      <a:r>
                        <a:rPr lang="en-US" dirty="0"/>
                        <a:t>$800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AB0"/>
                    </a:solidFill>
                  </a:tcPr>
                </a:tc>
                <a:extLst>
                  <a:ext uri="{0D108BD9-81ED-4DB2-BD59-A6C34878D82A}">
                    <a16:rowId xmlns:a16="http://schemas.microsoft.com/office/drawing/2014/main" val="471742859"/>
                  </a:ext>
                </a:extLst>
              </a:tr>
            </a:tbl>
          </a:graphicData>
        </a:graphic>
      </p:graphicFrame>
      <p:cxnSp>
        <p:nvCxnSpPr>
          <p:cNvPr id="8" name="Straight Connector 7">
            <a:extLst>
              <a:ext uri="{FF2B5EF4-FFF2-40B4-BE49-F238E27FC236}">
                <a16:creationId xmlns:a16="http://schemas.microsoft.com/office/drawing/2014/main" id="{A1BD6847-0899-4AF0-8B8F-0B3A3E9F886A}"/>
              </a:ext>
            </a:extLst>
          </p:cNvPr>
          <p:cNvCxnSpPr/>
          <p:nvPr/>
        </p:nvCxnSpPr>
        <p:spPr>
          <a:xfrm>
            <a:off x="7772400" y="3527195"/>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85D7DCFE-39B5-4E66-9E23-0ED5B8B56679}"/>
              </a:ext>
            </a:extLst>
          </p:cNvPr>
          <p:cNvCxnSpPr/>
          <p:nvPr/>
        </p:nvCxnSpPr>
        <p:spPr>
          <a:xfrm>
            <a:off x="7772400" y="3831995"/>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1923821-3BE3-4357-AC39-0669C3A27C77}"/>
              </a:ext>
            </a:extLst>
          </p:cNvPr>
          <p:cNvCxnSpPr/>
          <p:nvPr/>
        </p:nvCxnSpPr>
        <p:spPr>
          <a:xfrm>
            <a:off x="7772400" y="3908195"/>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7B818F74-C28F-4938-AB56-E14BFBEAF726}"/>
              </a:ext>
            </a:extLst>
          </p:cNvPr>
          <p:cNvCxnSpPr/>
          <p:nvPr/>
        </p:nvCxnSpPr>
        <p:spPr>
          <a:xfrm>
            <a:off x="7848600" y="5355995"/>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0180CCD0-B210-4558-B03F-19D0D12C4608}"/>
              </a:ext>
            </a:extLst>
          </p:cNvPr>
          <p:cNvCxnSpPr/>
          <p:nvPr/>
        </p:nvCxnSpPr>
        <p:spPr>
          <a:xfrm>
            <a:off x="7848600" y="5660795"/>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A2AA19E3-7BB9-4A4A-B305-D54D61CF242A}"/>
              </a:ext>
            </a:extLst>
          </p:cNvPr>
          <p:cNvCxnSpPr/>
          <p:nvPr/>
        </p:nvCxnSpPr>
        <p:spPr>
          <a:xfrm>
            <a:off x="7848600" y="5736995"/>
            <a:ext cx="762000" cy="0"/>
          </a:xfrm>
          <a:prstGeom prst="line">
            <a:avLst/>
          </a:prstGeom>
        </p:spPr>
        <p:style>
          <a:lnRef idx="1">
            <a:schemeClr val="dk1"/>
          </a:lnRef>
          <a:fillRef idx="0">
            <a:schemeClr val="dk1"/>
          </a:fillRef>
          <a:effectRef idx="0">
            <a:schemeClr val="dk1"/>
          </a:effectRef>
          <a:fontRef idx="minor">
            <a:schemeClr val="tx1"/>
          </a:fontRef>
        </p:style>
      </p:cxnSp>
      <p:sp>
        <p:nvSpPr>
          <p:cNvPr id="15" name="Slide Number Placeholder 5">
            <a:extLst>
              <a:ext uri="{FF2B5EF4-FFF2-40B4-BE49-F238E27FC236}">
                <a16:creationId xmlns:a16="http://schemas.microsoft.com/office/drawing/2014/main" id="{42180784-BE71-6248-8924-8F7AAD583993}"/>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75</a:t>
            </a:fld>
            <a:endParaRPr lang="en-US" dirty="0"/>
          </a:p>
        </p:txBody>
      </p:sp>
    </p:spTree>
    <p:extLst>
      <p:ext uri="{BB962C8B-B14F-4D97-AF65-F5344CB8AC3E}">
        <p14:creationId xmlns:p14="http://schemas.microsoft.com/office/powerpoint/2010/main" val="1019256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0"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End of Chapter 18</a:t>
            </a:r>
          </a:p>
        </p:txBody>
      </p:sp>
      <p:sp>
        <p:nvSpPr>
          <p:cNvPr id="3" name="Slide Number Placeholder 5">
            <a:extLst>
              <a:ext uri="{FF2B5EF4-FFF2-40B4-BE49-F238E27FC236}">
                <a16:creationId xmlns:a16="http://schemas.microsoft.com/office/drawing/2014/main" id="{F26E1096-597E-CB46-A4B6-A24B0215E45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a:t>
            </a:r>
            <a:fld id="{2607F632-3F85-4F98-B182-BC32E868C800}" type="slidenum">
              <a:rPr lang="en-US" smtClean="0"/>
              <a:pPr/>
              <a:t>76</a:t>
            </a:fld>
            <a:endParaRPr lang="en-US" dirty="0"/>
          </a:p>
        </p:txBody>
      </p:sp>
    </p:spTree>
    <p:extLst>
      <p:ext uri="{BB962C8B-B14F-4D97-AF65-F5344CB8AC3E}">
        <p14:creationId xmlns:p14="http://schemas.microsoft.com/office/powerpoint/2010/main" val="3083108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altLang="en-US" sz="3400" dirty="0"/>
              <a:t>Concept Check: </a:t>
            </a:r>
            <a:br>
              <a:rPr lang="en-US" altLang="en-US" sz="3400" dirty="0"/>
            </a:br>
            <a:r>
              <a:rPr lang="en-US" altLang="en-US" sz="3400" dirty="0"/>
              <a:t>Components of Paid-In Capital</a:t>
            </a:r>
            <a:endParaRPr lang="en-US" sz="3400" dirty="0"/>
          </a:p>
        </p:txBody>
      </p:sp>
      <p:sp>
        <p:nvSpPr>
          <p:cNvPr id="414723" name="Rectangle 3"/>
          <p:cNvSpPr>
            <a:spLocks noGrp="1" noChangeArrowheads="1"/>
          </p:cNvSpPr>
          <p:nvPr>
            <p:ph idx="1"/>
          </p:nvPr>
        </p:nvSpPr>
        <p:spPr>
          <a:xfrm>
            <a:off x="761999" y="1371600"/>
            <a:ext cx="8013600" cy="4950192"/>
          </a:xfrm>
          <a:solidFill>
            <a:schemeClr val="bg1">
              <a:lumMod val="95000"/>
            </a:schemeClr>
          </a:solidFill>
        </p:spPr>
        <p:txBody>
          <a:bodyPr>
            <a:normAutofit/>
          </a:bodyPr>
          <a:lstStyle/>
          <a:p>
            <a:pPr marL="0" indent="0">
              <a:spcAft>
                <a:spcPts val="1200"/>
              </a:spcAft>
              <a:buNone/>
              <a:tabLst>
                <a:tab pos="7772400" algn="dec"/>
              </a:tabLst>
              <a:defRPr/>
            </a:pPr>
            <a:r>
              <a:rPr lang="en-US" sz="2400" dirty="0"/>
              <a:t>Which of the following is </a:t>
            </a:r>
            <a:r>
              <a:rPr lang="en-US" sz="2400" b="1" dirty="0"/>
              <a:t>not</a:t>
            </a:r>
            <a:r>
              <a:rPr lang="en-US" sz="2400" dirty="0"/>
              <a:t> a component of paid-in capital?</a:t>
            </a:r>
          </a:p>
          <a:p>
            <a:pPr marL="457200" indent="-457200">
              <a:buFont typeface="+mj-lt"/>
              <a:buAutoNum type="alphaLcPeriod"/>
              <a:tabLst>
                <a:tab pos="7772400" algn="dec"/>
              </a:tabLst>
              <a:defRPr/>
            </a:pPr>
            <a:r>
              <a:rPr lang="en-IN" sz="2400" dirty="0"/>
              <a:t>Amounts invested by shareholders when they purchase shares of stock from the corporation</a:t>
            </a:r>
            <a:endParaRPr lang="en-US" sz="2400" dirty="0"/>
          </a:p>
          <a:p>
            <a:pPr marL="457200" indent="-457200">
              <a:buFont typeface="+mj-lt"/>
              <a:buAutoNum type="alphaLcPeriod"/>
              <a:tabLst>
                <a:tab pos="7772400" algn="dec"/>
              </a:tabLst>
              <a:defRPr/>
            </a:pPr>
            <a:r>
              <a:rPr lang="en-IN" sz="2400" dirty="0"/>
              <a:t>Earnings accumulated on behalf of the shareholders </a:t>
            </a:r>
          </a:p>
          <a:p>
            <a:pPr marL="457200" indent="-457200">
              <a:buFont typeface="+mj-lt"/>
              <a:buAutoNum type="alphaLcPeriod"/>
              <a:tabLst>
                <a:tab pos="7772400" algn="dec"/>
              </a:tabLst>
              <a:defRPr/>
            </a:pPr>
            <a:r>
              <a:rPr lang="en-US" sz="2400" dirty="0"/>
              <a:t>Amounts arising from share-based compensation activities</a:t>
            </a:r>
            <a:endParaRPr lang="en-US" sz="2400" dirty="0">
              <a:solidFill>
                <a:srgbClr val="C00000"/>
              </a:solidFill>
            </a:endParaRPr>
          </a:p>
          <a:p>
            <a:pPr marL="457200" indent="-457200">
              <a:buFont typeface="+mj-lt"/>
              <a:buAutoNum type="alphaLcPeriod"/>
              <a:tabLst>
                <a:tab pos="7772400" algn="dec"/>
              </a:tabLst>
              <a:defRPr/>
            </a:pPr>
            <a:r>
              <a:rPr lang="en-US" sz="2400" dirty="0"/>
              <a:t>Amounts arising from share repurchases</a:t>
            </a:r>
            <a:endParaRPr lang="en-US" sz="1600" dirty="0"/>
          </a:p>
          <a:p>
            <a:pPr marL="0" indent="0">
              <a:buNone/>
              <a:tabLst>
                <a:tab pos="7772400" algn="dec"/>
              </a:tabLst>
              <a:defRPr/>
            </a:pPr>
            <a:endParaRPr lang="en-US" sz="1800" dirty="0"/>
          </a:p>
        </p:txBody>
      </p:sp>
      <p:sp>
        <p:nvSpPr>
          <p:cNvPr id="2" name="Oval 1"/>
          <p:cNvSpPr/>
          <p:nvPr/>
        </p:nvSpPr>
        <p:spPr bwMode="auto">
          <a:xfrm flipV="1">
            <a:off x="743988" y="2808514"/>
            <a:ext cx="381000" cy="391886"/>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TextBox 5"/>
          <p:cNvSpPr txBox="1"/>
          <p:nvPr/>
        </p:nvSpPr>
        <p:spPr>
          <a:xfrm>
            <a:off x="1124988" y="4419600"/>
            <a:ext cx="6739311" cy="1323439"/>
          </a:xfrm>
          <a:prstGeom prst="rect">
            <a:avLst/>
          </a:prstGeom>
          <a:solidFill>
            <a:schemeClr val="accent6">
              <a:lumMod val="20000"/>
              <a:lumOff val="80000"/>
            </a:schemeClr>
          </a:solidFill>
          <a:ln w="6350">
            <a:solidFill>
              <a:schemeClr val="tx1"/>
            </a:solidFill>
          </a:ln>
        </p:spPr>
        <p:txBody>
          <a:bodyPr wrap="square" rtlCol="0">
            <a:spAutoFit/>
          </a:bodyPr>
          <a:lstStyle/>
          <a:p>
            <a:r>
              <a:rPr lang="en-US" sz="2000" dirty="0">
                <a:latin typeface="+mn-lt"/>
              </a:rPr>
              <a:t>The correct answer is </a:t>
            </a:r>
            <a:r>
              <a:rPr lang="en-US" sz="2000" i="1" dirty="0">
                <a:latin typeface="+mn-lt"/>
              </a:rPr>
              <a:t>b</a:t>
            </a:r>
            <a:r>
              <a:rPr lang="en-US" sz="2000" dirty="0">
                <a:latin typeface="+mn-lt"/>
              </a:rPr>
              <a:t>. </a:t>
            </a:r>
          </a:p>
          <a:p>
            <a:r>
              <a:rPr lang="en-IN" sz="2000" dirty="0">
                <a:latin typeface="+mn-lt"/>
              </a:rPr>
              <a:t>Earnings accumulated on behalf of the shareholders </a:t>
            </a:r>
            <a:r>
              <a:rPr lang="en-US" sz="2000" dirty="0">
                <a:latin typeface="+mn-lt"/>
              </a:rPr>
              <a:t>are a component of Shareholders’ Equity (Retained Earnings) but not paid-in capital.</a:t>
            </a:r>
          </a:p>
        </p:txBody>
      </p:sp>
      <p:sp>
        <p:nvSpPr>
          <p:cNvPr id="7" name="Rectangle 6"/>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LO18-1</a:t>
            </a:r>
            <a:endParaRPr lang="en-US" sz="1500" dirty="0">
              <a:solidFill>
                <a:srgbClr val="0072A2"/>
              </a:solidFill>
              <a:latin typeface="+mj-lt"/>
              <a:ea typeface="Adobe Fan Heiti Std B" pitchFamily="34" charset="-128"/>
              <a:cs typeface="+mj-cs"/>
            </a:endParaRPr>
          </a:p>
        </p:txBody>
      </p:sp>
      <p:sp>
        <p:nvSpPr>
          <p:cNvPr id="8" name="Slide Number Placeholder 5">
            <a:extLst>
              <a:ext uri="{FF2B5EF4-FFF2-40B4-BE49-F238E27FC236}">
                <a16:creationId xmlns:a16="http://schemas.microsoft.com/office/drawing/2014/main" id="{F65C7B27-D7D3-B34D-8D81-F26FEF6A3C95}"/>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18-0</a:t>
            </a:r>
            <a:fld id="{2607F632-3F85-4F98-B182-BC32E868C800}" type="slidenum">
              <a:rPr lang="en-US" smtClean="0"/>
              <a:pPr/>
              <a:t>8</a:t>
            </a:fld>
            <a:endParaRPr lang="en-US" dirty="0"/>
          </a:p>
        </p:txBody>
      </p:sp>
    </p:spTree>
    <p:extLst>
      <p:ext uri="{BB962C8B-B14F-4D97-AF65-F5344CB8AC3E}">
        <p14:creationId xmlns:p14="http://schemas.microsoft.com/office/powerpoint/2010/main" val="2199299560"/>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par>
                                    <p:cTn id="15" presetID="2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par>
                                    <p:cTn id="15" presetID="2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41972" y="2568"/>
            <a:ext cx="894673" cy="323165"/>
          </a:xfrm>
          <a:prstGeom prst="rect">
            <a:avLst/>
          </a:prstGeom>
        </p:spPr>
        <p:txBody>
          <a:bodyPr wrap="square">
            <a:spAutoFit/>
          </a:bodyPr>
          <a:lstStyle/>
          <a:p>
            <a:r>
              <a:rPr lang="en-IN" sz="1500" dirty="0">
                <a:solidFill>
                  <a:srgbClr val="0072A2"/>
                </a:solidFill>
                <a:latin typeface="+mj-lt"/>
                <a:ea typeface="Adobe Fan Heiti Std B" pitchFamily="34" charset="-128"/>
                <a:cs typeface="+mj-cs"/>
              </a:rPr>
              <a:t>LO18-2</a:t>
            </a:r>
            <a:endParaRPr lang="en-US" sz="1500" dirty="0">
              <a:solidFill>
                <a:srgbClr val="0072A2"/>
              </a:solidFill>
              <a:latin typeface="+mj-lt"/>
              <a:ea typeface="Adobe Fan Heiti Std B" pitchFamily="34" charset="-128"/>
              <a:cs typeface="+mj-cs"/>
            </a:endParaRPr>
          </a:p>
        </p:txBody>
      </p:sp>
      <p:sp>
        <p:nvSpPr>
          <p:cNvPr id="56" name="Content Placeholder 1"/>
          <p:cNvSpPr>
            <a:spLocks noGrp="1"/>
          </p:cNvSpPr>
          <p:nvPr>
            <p:ph idx="1"/>
          </p:nvPr>
        </p:nvSpPr>
        <p:spPr>
          <a:xfrm>
            <a:off x="761999" y="1343025"/>
            <a:ext cx="8013600" cy="5057775"/>
          </a:xfrm>
        </p:spPr>
        <p:txBody>
          <a:bodyPr>
            <a:normAutofit/>
          </a:bodyPr>
          <a:lstStyle/>
          <a:p>
            <a:pPr marL="0" indent="0">
              <a:buNone/>
            </a:pPr>
            <a:r>
              <a:rPr lang="en-US" b="1" dirty="0">
                <a:solidFill>
                  <a:srgbClr val="C00000"/>
                </a:solidFill>
              </a:rPr>
              <a:t>Accumulated Other Comprehensive Income</a:t>
            </a:r>
          </a:p>
          <a:p>
            <a:pPr marL="341313" indent="-341313">
              <a:spcAft>
                <a:spcPts val="600"/>
              </a:spcAft>
            </a:pPr>
            <a:r>
              <a:rPr lang="en-US" sz="2600" dirty="0"/>
              <a:t>Extends our view of income beyond net income reported in an income statement to include four types of gains and losses not included in income statements:</a:t>
            </a:r>
          </a:p>
          <a:p>
            <a:pPr marL="1081088" indent="-512763">
              <a:buFont typeface="+mj-lt"/>
              <a:buAutoNum type="arabicPeriod"/>
            </a:pPr>
            <a:r>
              <a:rPr lang="en-US" sz="2600" dirty="0"/>
              <a:t>Net holding gains (losses) on available-for-sale investment in debt securities</a:t>
            </a:r>
          </a:p>
          <a:p>
            <a:pPr marL="1081088" indent="-512763">
              <a:buFont typeface="+mj-lt"/>
              <a:buAutoNum type="arabicPeriod"/>
            </a:pPr>
            <a:r>
              <a:rPr lang="en-US" sz="2600" dirty="0"/>
              <a:t>Gains (losses) from and amendments to postretirement benefit plans</a:t>
            </a:r>
          </a:p>
          <a:p>
            <a:pPr marL="1081088" indent="-512763">
              <a:buFont typeface="+mj-lt"/>
              <a:buAutoNum type="arabicPeriod"/>
            </a:pPr>
            <a:r>
              <a:rPr lang="en-US" sz="2600" dirty="0"/>
              <a:t>Deferred gains (losses) on derivatives</a:t>
            </a:r>
          </a:p>
          <a:p>
            <a:pPr marL="1081088" indent="-512763">
              <a:buFont typeface="+mj-lt"/>
              <a:buAutoNum type="arabicPeriod"/>
            </a:pPr>
            <a:r>
              <a:rPr lang="en-US" sz="2600" dirty="0"/>
              <a:t>Adjustments from foreign currency translation</a:t>
            </a:r>
            <a:endParaRPr lang="en-US" sz="2600" b="1" dirty="0">
              <a:solidFill>
                <a:srgbClr val="622380"/>
              </a:solidFill>
            </a:endParaRPr>
          </a:p>
        </p:txBody>
      </p:sp>
      <p:sp>
        <p:nvSpPr>
          <p:cNvPr id="5" name="Title 4"/>
          <p:cNvSpPr>
            <a:spLocks noGrp="1"/>
          </p:cNvSpPr>
          <p:nvPr>
            <p:ph type="title"/>
          </p:nvPr>
        </p:nvSpPr>
        <p:spPr/>
        <p:txBody>
          <a:bodyPr>
            <a:normAutofit/>
          </a:bodyPr>
          <a:lstStyle/>
          <a:p>
            <a:r>
              <a:rPr lang="en-US" dirty="0"/>
              <a:t>Components of Shareholders’ Equity </a:t>
            </a:r>
            <a:r>
              <a:rPr lang="en-US" sz="2600" dirty="0"/>
              <a:t>(continued)</a:t>
            </a:r>
          </a:p>
        </p:txBody>
      </p:sp>
      <p:sp>
        <p:nvSpPr>
          <p:cNvPr id="6" name="Slide Number Placeholder 5">
            <a:extLst>
              <a:ext uri="{FF2B5EF4-FFF2-40B4-BE49-F238E27FC236}">
                <a16:creationId xmlns:a16="http://schemas.microsoft.com/office/drawing/2014/main" id="{92F94387-E763-0744-B9A9-957253026E6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18-0</a:t>
            </a:r>
            <a:fld id="{2607F632-3F85-4F98-B182-BC32E868C800}" type="slidenum">
              <a:rPr lang="en-US" smtClean="0"/>
              <a:pPr/>
              <a:t>9</a:t>
            </a:fld>
            <a:endParaRPr lang="en-US" dirty="0"/>
          </a:p>
        </p:txBody>
      </p:sp>
    </p:spTree>
    <p:extLst>
      <p:ext uri="{BB962C8B-B14F-4D97-AF65-F5344CB8AC3E}">
        <p14:creationId xmlns:p14="http://schemas.microsoft.com/office/powerpoint/2010/main" val="300788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6">
                                            <p:txEl>
                                              <p:pRg st="2" end="2"/>
                                            </p:txEl>
                                          </p:spTgt>
                                        </p:tgtEl>
                                        <p:attrNameLst>
                                          <p:attrName>style.visibility</p:attrName>
                                        </p:attrNameLst>
                                      </p:cBhvr>
                                      <p:to>
                                        <p:strVal val="visible"/>
                                      </p:to>
                                    </p:set>
                                    <p:anim calcmode="lin" valueType="num">
                                      <p:cBhvr additive="base">
                                        <p:cTn id="7" dur="500" fill="hold"/>
                                        <p:tgtEl>
                                          <p:spTgt spid="5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56">
                                            <p:txEl>
                                              <p:pRg st="3" end="3"/>
                                            </p:txEl>
                                          </p:spTgt>
                                        </p:tgtEl>
                                        <p:attrNameLst>
                                          <p:attrName>style.visibility</p:attrName>
                                        </p:attrNameLst>
                                      </p:cBhvr>
                                      <p:to>
                                        <p:strVal val="visible"/>
                                      </p:to>
                                    </p:set>
                                    <p:animEffect transition="in" filter="wipe(down)">
                                      <p:cBhvr>
                                        <p:cTn id="13" dur="500"/>
                                        <p:tgtEl>
                                          <p:spTgt spid="56">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56">
                                            <p:txEl>
                                              <p:pRg st="4" end="4"/>
                                            </p:txEl>
                                          </p:spTgt>
                                        </p:tgtEl>
                                        <p:attrNameLst>
                                          <p:attrName>style.visibility</p:attrName>
                                        </p:attrNameLst>
                                      </p:cBhvr>
                                      <p:to>
                                        <p:strVal val="visible"/>
                                      </p:to>
                                    </p:set>
                                    <p:animEffect transition="in" filter="barn(inVertical)">
                                      <p:cBhvr>
                                        <p:cTn id="18" dur="500"/>
                                        <p:tgtEl>
                                          <p:spTgt spid="56">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6">
                                            <p:txEl>
                                              <p:pRg st="5" end="5"/>
                                            </p:txEl>
                                          </p:spTgt>
                                        </p:tgtEl>
                                        <p:attrNameLst>
                                          <p:attrName>style.visibility</p:attrName>
                                        </p:attrNameLst>
                                      </p:cBhvr>
                                      <p:to>
                                        <p:strVal val="visible"/>
                                      </p:to>
                                    </p:set>
                                    <p:animEffect transition="in" filter="fade">
                                      <p:cBhvr>
                                        <p:cTn id="23" dur="500"/>
                                        <p:tgtEl>
                                          <p:spTgt spid="5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26828</TotalTime>
  <Words>16540</Words>
  <Application>Microsoft Macintosh PowerPoint</Application>
  <PresentationFormat>On-screen Show (4:3)</PresentationFormat>
  <Paragraphs>1661</Paragraphs>
  <Slides>76</Slides>
  <Notes>76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76</vt:i4>
      </vt:variant>
    </vt:vector>
  </HeadingPairs>
  <TitlesOfParts>
    <vt:vector size="86" baseType="lpstr">
      <vt:lpstr>Adobe Fan Heiti Std B</vt:lpstr>
      <vt:lpstr>Arial</vt:lpstr>
      <vt:lpstr>Calibri</vt:lpstr>
      <vt:lpstr>Calibri Light</vt:lpstr>
      <vt:lpstr>Lucida Grande</vt:lpstr>
      <vt:lpstr>Tahoma</vt:lpstr>
      <vt:lpstr>Times New Roman</vt:lpstr>
      <vt:lpstr>Wingdings</vt:lpstr>
      <vt:lpstr>Office Theme</vt:lpstr>
      <vt:lpstr>1_Office Theme</vt:lpstr>
      <vt:lpstr>Chapter 18</vt:lpstr>
      <vt:lpstr>The Nature of Shareholders’ Equity</vt:lpstr>
      <vt:lpstr>The Nature of Shareholders’ Equity (continued)</vt:lpstr>
      <vt:lpstr>Financial Reporting Overview</vt:lpstr>
      <vt:lpstr>Detailed Shareholders’ Equity Presentation</vt:lpstr>
      <vt:lpstr>Detailed Shareholders’ Equity Presentation (continued)</vt:lpstr>
      <vt:lpstr>Components of Shareholders’ Equity</vt:lpstr>
      <vt:lpstr>Concept Check:  Components of Paid-In Capital</vt:lpstr>
      <vt:lpstr>Components of Shareholders’ Equity (continued)</vt:lpstr>
      <vt:lpstr>Statement of Comprehensive Income</vt:lpstr>
      <vt:lpstr>Typical Presentation Format —Abercrombie &amp; Fitch</vt:lpstr>
      <vt:lpstr>Statement of Shareholders’ Equity—Walmart</vt:lpstr>
      <vt:lpstr>Concept Check:  Components of Other Comprehensive Income</vt:lpstr>
      <vt:lpstr>International Financial Reporting Standards—Terminology </vt:lpstr>
      <vt:lpstr>Concept Check: GAAP vs. IFRS</vt:lpstr>
      <vt:lpstr>The Corporate Organization—Advantages</vt:lpstr>
      <vt:lpstr>The Corporate Organization—Disadvantages</vt:lpstr>
      <vt:lpstr>Types of Corporations</vt:lpstr>
      <vt:lpstr>Hybrid Organizations</vt:lpstr>
      <vt:lpstr>The Model Business Corporation Act</vt:lpstr>
      <vt:lpstr>Fundamental Share Rights</vt:lpstr>
      <vt:lpstr>Distinguishing Classes of Shares</vt:lpstr>
      <vt:lpstr>Typical Rights of Preferred Shares</vt:lpstr>
      <vt:lpstr>Typical Rights of Preferred Shares (continued)</vt:lpstr>
      <vt:lpstr>Is It Equity or Is It Debt?</vt:lpstr>
      <vt:lpstr>International Financial Reporting Standards—Debt and Equity</vt:lpstr>
      <vt:lpstr>The Concept of Par Value</vt:lpstr>
      <vt:lpstr>Concept Check: Dividends in Arrears</vt:lpstr>
      <vt:lpstr>Shares Sold for Cash</vt:lpstr>
      <vt:lpstr>Shares Issued for Noncash Consideration</vt:lpstr>
      <vt:lpstr>Shares Sold for Noncash Consideration</vt:lpstr>
      <vt:lpstr>More Than One Security Issued for a Single Price</vt:lpstr>
      <vt:lpstr>More Than One Security Sold for a Single Price (continued)</vt:lpstr>
      <vt:lpstr>Share Issue Costs</vt:lpstr>
      <vt:lpstr>Concept Check:  Shares Issued for Cash</vt:lpstr>
      <vt:lpstr>Share Repurchases</vt:lpstr>
      <vt:lpstr>Decision Maker’s Perspective</vt:lpstr>
      <vt:lpstr>Comparison of Share Retirement and Treasury Stock Accounting—Share Buybacks</vt:lpstr>
      <vt:lpstr>Comparison of Share Retirement and Treasury Stock Accounting—Share Buybacks, Case 1</vt:lpstr>
      <vt:lpstr>Comparison of Share Retirement and Treasury Stock Accounting—Share Buybacks, Case 2</vt:lpstr>
      <vt:lpstr>Accounting for Treasury Stock</vt:lpstr>
      <vt:lpstr>Balance Sheet Effect</vt:lpstr>
      <vt:lpstr>Reporting Share Buyback in the Balance Sheet</vt:lpstr>
      <vt:lpstr>Resale of Shares</vt:lpstr>
      <vt:lpstr>Comparison of Share Retirement and Treasury Stock Accounting—Subsequent Sale of Shares</vt:lpstr>
      <vt:lpstr>Comparison of Share Retirement and Treasury Stock Accounting—Subsequent Sale of Shares (continued)</vt:lpstr>
      <vt:lpstr>Concept Check: Treasury Stock Accounting and Subsequent Sale of Shares</vt:lpstr>
      <vt:lpstr>Concept Check: Reporting Share Buyback</vt:lpstr>
      <vt:lpstr>Characteristics of Retained Earnings</vt:lpstr>
      <vt:lpstr>Concept Check: Retained Earnings</vt:lpstr>
      <vt:lpstr>Dividends</vt:lpstr>
      <vt:lpstr>Retained Earnings Restrictions</vt:lpstr>
      <vt:lpstr>Cash Dividends</vt:lpstr>
      <vt:lpstr>Cash Dividends (continued)</vt:lpstr>
      <vt:lpstr>Cash Dividends (concluded)</vt:lpstr>
      <vt:lpstr>Dividends on Preferred Shares</vt:lpstr>
      <vt:lpstr>Property Dividends</vt:lpstr>
      <vt:lpstr>Property Dividends (continued)</vt:lpstr>
      <vt:lpstr>Property Dividends (concluded)</vt:lpstr>
      <vt:lpstr>Concept Check: Dividends</vt:lpstr>
      <vt:lpstr>Stock Dividends</vt:lpstr>
      <vt:lpstr>Stock Dividends (continued)</vt:lpstr>
      <vt:lpstr>Stock Market Reaction to Stock Distributions</vt:lpstr>
      <vt:lpstr>Reasons for Stock Dividends</vt:lpstr>
      <vt:lpstr>Stock Splits</vt:lpstr>
      <vt:lpstr>Stock Splits (continued)</vt:lpstr>
      <vt:lpstr>Stock Split Effected in the Form of a Stock Dividend</vt:lpstr>
      <vt:lpstr>Stock Split Disclosure—Netflix</vt:lpstr>
      <vt:lpstr>Reverse Stock Split</vt:lpstr>
      <vt:lpstr>Fractional Shares</vt:lpstr>
      <vt:lpstr>Concept Check: Cash and Stock Dividends</vt:lpstr>
      <vt:lpstr>Quasi Reorganizations</vt:lpstr>
      <vt:lpstr>Quasi Reorganization - Example</vt:lpstr>
      <vt:lpstr>Quasi Reorganization – Example (continued)</vt:lpstr>
      <vt:lpstr>Quasi Reorganization – Example (concluded)</vt:lpstr>
      <vt:lpstr>End of Chapter 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Receivables and Sales</dc:title>
  <dc:creator>G.S. Madhu Chellam</dc:creator>
  <cp:lastModifiedBy>Caitlyn Johnston</cp:lastModifiedBy>
  <cp:revision>2351</cp:revision>
  <dcterms:created xsi:type="dcterms:W3CDTF">2014-12-23T16:26:29Z</dcterms:created>
  <dcterms:modified xsi:type="dcterms:W3CDTF">2018-11-16T22:54:41Z</dcterms:modified>
</cp:coreProperties>
</file>