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04"/>
  </p:notesMasterIdLst>
  <p:sldIdLst>
    <p:sldId id="257" r:id="rId2"/>
    <p:sldId id="259" r:id="rId3"/>
    <p:sldId id="261" r:id="rId4"/>
    <p:sldId id="262" r:id="rId5"/>
    <p:sldId id="263" r:id="rId6"/>
    <p:sldId id="264" r:id="rId7"/>
    <p:sldId id="265" r:id="rId8"/>
    <p:sldId id="266" r:id="rId9"/>
    <p:sldId id="387" r:id="rId10"/>
    <p:sldId id="388" r:id="rId11"/>
    <p:sldId id="269" r:id="rId12"/>
    <p:sldId id="273" r:id="rId13"/>
    <p:sldId id="274" r:id="rId14"/>
    <p:sldId id="275" r:id="rId15"/>
    <p:sldId id="396" r:id="rId16"/>
    <p:sldId id="276" r:id="rId17"/>
    <p:sldId id="382" r:id="rId18"/>
    <p:sldId id="403" r:id="rId19"/>
    <p:sldId id="404" r:id="rId20"/>
    <p:sldId id="278" r:id="rId21"/>
    <p:sldId id="280" r:id="rId22"/>
    <p:sldId id="281" r:id="rId23"/>
    <p:sldId id="284" r:id="rId24"/>
    <p:sldId id="286" r:id="rId25"/>
    <p:sldId id="380" r:id="rId26"/>
    <p:sldId id="397" r:id="rId27"/>
    <p:sldId id="282" r:id="rId28"/>
    <p:sldId id="283" r:id="rId29"/>
    <p:sldId id="377" r:id="rId30"/>
    <p:sldId id="378" r:id="rId31"/>
    <p:sldId id="379" r:id="rId32"/>
    <p:sldId id="289" r:id="rId33"/>
    <p:sldId id="290" r:id="rId34"/>
    <p:sldId id="376" r:id="rId35"/>
    <p:sldId id="292" r:id="rId36"/>
    <p:sldId id="383" r:id="rId37"/>
    <p:sldId id="294" r:id="rId38"/>
    <p:sldId id="295" r:id="rId39"/>
    <p:sldId id="296" r:id="rId40"/>
    <p:sldId id="297" r:id="rId41"/>
    <p:sldId id="298" r:id="rId42"/>
    <p:sldId id="299" r:id="rId43"/>
    <p:sldId id="300" r:id="rId44"/>
    <p:sldId id="398" r:id="rId45"/>
    <p:sldId id="301" r:id="rId46"/>
    <p:sldId id="303" r:id="rId47"/>
    <p:sldId id="399" r:id="rId48"/>
    <p:sldId id="304" r:id="rId49"/>
    <p:sldId id="305" r:id="rId50"/>
    <p:sldId id="308" r:id="rId51"/>
    <p:sldId id="307" r:id="rId52"/>
    <p:sldId id="400" r:id="rId53"/>
    <p:sldId id="309" r:id="rId54"/>
    <p:sldId id="310" r:id="rId55"/>
    <p:sldId id="311" r:id="rId56"/>
    <p:sldId id="401" r:id="rId57"/>
    <p:sldId id="314" r:id="rId58"/>
    <p:sldId id="312" r:id="rId59"/>
    <p:sldId id="313" r:id="rId60"/>
    <p:sldId id="402" r:id="rId61"/>
    <p:sldId id="315" r:id="rId62"/>
    <p:sldId id="316" r:id="rId63"/>
    <p:sldId id="319" r:id="rId64"/>
    <p:sldId id="318" r:id="rId65"/>
    <p:sldId id="320" r:id="rId66"/>
    <p:sldId id="321" r:id="rId67"/>
    <p:sldId id="334" r:id="rId68"/>
    <p:sldId id="332" r:id="rId69"/>
    <p:sldId id="333" r:id="rId70"/>
    <p:sldId id="335" r:id="rId71"/>
    <p:sldId id="336" r:id="rId72"/>
    <p:sldId id="326" r:id="rId73"/>
    <p:sldId id="337" r:id="rId74"/>
    <p:sldId id="339" r:id="rId75"/>
    <p:sldId id="327" r:id="rId76"/>
    <p:sldId id="328" r:id="rId77"/>
    <p:sldId id="340" r:id="rId78"/>
    <p:sldId id="342" r:id="rId79"/>
    <p:sldId id="329" r:id="rId80"/>
    <p:sldId id="343" r:id="rId81"/>
    <p:sldId id="330" r:id="rId82"/>
    <p:sldId id="344" r:id="rId83"/>
    <p:sldId id="345" r:id="rId84"/>
    <p:sldId id="352" r:id="rId85"/>
    <p:sldId id="384" r:id="rId86"/>
    <p:sldId id="347" r:id="rId87"/>
    <p:sldId id="355" r:id="rId88"/>
    <p:sldId id="356" r:id="rId89"/>
    <p:sldId id="357" r:id="rId90"/>
    <p:sldId id="358" r:id="rId91"/>
    <p:sldId id="359" r:id="rId92"/>
    <p:sldId id="360" r:id="rId93"/>
    <p:sldId id="361" r:id="rId94"/>
    <p:sldId id="362" r:id="rId95"/>
    <p:sldId id="363" r:id="rId96"/>
    <p:sldId id="369" r:id="rId97"/>
    <p:sldId id="370" r:id="rId98"/>
    <p:sldId id="371" r:id="rId99"/>
    <p:sldId id="368" r:id="rId100"/>
    <p:sldId id="374" r:id="rId101"/>
    <p:sldId id="373" r:id="rId102"/>
    <p:sldId id="375" r:id="rId10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60" userDrawn="1">
          <p15:clr>
            <a:srgbClr val="A4A3A4"/>
          </p15:clr>
        </p15:guide>
        <p15:guide id="2" pos="1200" userDrawn="1">
          <p15:clr>
            <a:srgbClr val="A4A3A4"/>
          </p15:clr>
        </p15:guide>
        <p15:guide id="3" orient="horz" pos="71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 RUPPELT" initials="AR" lastIdx="147" clrIdx="0">
    <p:extLst/>
  </p:cmAuthor>
  <p:cmAuthor id="2" name="Colton Gigot" initials="CG" lastIdx="2" clrIdx="1"/>
  <p:cmAuthor id="3" name="Agate 10" initials="A1" lastIdx="1" clrIdx="2"/>
  <p:cmAuthor id="4" name="Owner" initials="O" lastIdx="23" clrIdx="3">
    <p:extLst>
      <p:ext uri="{19B8F6BF-5375-455C-9EA6-DF929625EA0E}">
        <p15:presenceInfo xmlns:p15="http://schemas.microsoft.com/office/powerpoint/2012/main" userId="Owner" providerId="None"/>
      </p:ext>
    </p:extLst>
  </p:cmAuthor>
  <p:cmAuthor id="5" name="Shortt, Jacob" initials="SJ" lastIdx="22" clrIdx="4">
    <p:extLst>
      <p:ext uri="{19B8F6BF-5375-455C-9EA6-DF929625EA0E}">
        <p15:presenceInfo xmlns:p15="http://schemas.microsoft.com/office/powerpoint/2012/main" userId="S::jshortt@vt.edu::d4a0093f-b11e-4f22-a730-d0aef9c66b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3A3"/>
    <a:srgbClr val="CEE2ED"/>
    <a:srgbClr val="CEE6F3"/>
    <a:srgbClr val="C00000"/>
    <a:srgbClr val="FFFAB0"/>
    <a:srgbClr val="F79646"/>
    <a:srgbClr val="FDEADA"/>
    <a:srgbClr val="0072A2"/>
    <a:srgbClr val="FF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9" autoAdjust="0"/>
    <p:restoredTop sz="89521" autoAdjust="0"/>
  </p:normalViewPr>
  <p:slideViewPr>
    <p:cSldViewPr snapToGrid="0" showGuides="1">
      <p:cViewPr varScale="1">
        <p:scale>
          <a:sx n="103" d="100"/>
          <a:sy n="103" d="100"/>
        </p:scale>
        <p:origin x="1848" y="176"/>
      </p:cViewPr>
      <p:guideLst>
        <p:guide orient="horz" pos="3960"/>
        <p:guide pos="1200"/>
        <p:guide orient="horz" pos="715"/>
      </p:guideLst>
    </p:cSldViewPr>
  </p:slideViewPr>
  <p:notesTextViewPr>
    <p:cViewPr>
      <p:scale>
        <a:sx n="100" d="100"/>
        <a:sy n="100" d="100"/>
      </p:scale>
      <p:origin x="0" y="0"/>
    </p:cViewPr>
  </p:notesTextViewPr>
  <p:sorterViewPr>
    <p:cViewPr>
      <p:scale>
        <a:sx n="66" d="100"/>
        <a:sy n="66" d="100"/>
      </p:scale>
      <p:origin x="0" y="5112"/>
    </p:cViewPr>
  </p:sorterViewPr>
  <p:notesViewPr>
    <p:cSldViewPr snapToGrid="0" snapToObjects="1">
      <p:cViewPr>
        <p:scale>
          <a:sx n="254" d="100"/>
          <a:sy n="254" d="100"/>
        </p:scale>
        <p:origin x="304" y="-45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B5547-2599-4AB1-BD4E-BCC834A323A3}" type="datetimeFigureOut">
              <a:rPr lang="en-US" smtClean="0"/>
              <a:pPr/>
              <a:t>12/11/18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3086D-7065-4C0F-9E61-F382326284C6}" type="slidenum">
              <a:rPr lang="en-US" smtClean="0"/>
              <a:pPr/>
              <a:t>‹#›</a:t>
            </a:fld>
            <a:endParaRPr lang="en-US" dirty="0"/>
          </a:p>
        </p:txBody>
      </p:sp>
    </p:spTree>
    <p:extLst>
      <p:ext uri="{BB962C8B-B14F-4D97-AF65-F5344CB8AC3E}">
        <p14:creationId xmlns:p14="http://schemas.microsoft.com/office/powerpoint/2010/main" val="363844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this chapter, we look at some common forms of compensation in which the amount of the compensation employees receive is tied to the market price of company stock. We will see that these </a:t>
            </a:r>
            <a:r>
              <a:rPr lang="en-US" sz="1200" b="0" i="1" u="none" strike="noStrike" kern="1200" baseline="0" dirty="0">
                <a:solidFill>
                  <a:schemeClr val="tx1"/>
                </a:solidFill>
                <a:latin typeface="+mn-lt"/>
                <a:ea typeface="+mn-ea"/>
                <a:cs typeface="+mn-cs"/>
              </a:rPr>
              <a:t>share-based </a:t>
            </a:r>
            <a:r>
              <a:rPr lang="en-US" sz="1200" b="0" i="0" u="none" strike="noStrike" kern="1200" baseline="0" dirty="0">
                <a:solidFill>
                  <a:schemeClr val="tx1"/>
                </a:solidFill>
                <a:latin typeface="+mn-lt"/>
                <a:ea typeface="+mn-ea"/>
                <a:cs typeface="+mn-cs"/>
              </a:rPr>
              <a:t>compensation plans—restricted stock awards, restricted stock units, stock options, and stock appreciation rights—create shareholders’ equity, which also often affects the way we calculate earnings per share. Specifically, we view these as </a:t>
            </a:r>
            <a:r>
              <a:rPr lang="en-US" sz="1200" b="0" i="1" u="none" strike="noStrike" kern="1200" baseline="0" dirty="0">
                <a:solidFill>
                  <a:schemeClr val="tx1"/>
                </a:solidFill>
                <a:latin typeface="+mn-lt"/>
                <a:ea typeface="+mn-ea"/>
                <a:cs typeface="+mn-cs"/>
              </a:rPr>
              <a:t>potential common shares </a:t>
            </a:r>
            <a:r>
              <a:rPr lang="en-US" sz="1200" b="0" i="0" u="none" strike="noStrike" kern="1200" baseline="0" dirty="0">
                <a:solidFill>
                  <a:schemeClr val="tx1"/>
                </a:solidFill>
                <a:latin typeface="+mn-lt"/>
                <a:ea typeface="+mn-ea"/>
                <a:cs typeface="+mn-cs"/>
              </a:rPr>
              <a:t>along with convertible securities, and we calculate earnings per share as if the securities already had been exercised or converted into additional common shares.</a:t>
            </a:r>
            <a:endParaRPr lang="en-IN" dirty="0"/>
          </a:p>
        </p:txBody>
      </p:sp>
      <p:sp>
        <p:nvSpPr>
          <p:cNvPr id="4" name="Slide Number Placeholder 3"/>
          <p:cNvSpPr>
            <a:spLocks noGrp="1"/>
          </p:cNvSpPr>
          <p:nvPr>
            <p:ph type="sldNum" sz="quarter" idx="10"/>
          </p:nvPr>
        </p:nvSpPr>
        <p:spPr/>
        <p:txBody>
          <a:bodyPr/>
          <a:lstStyle/>
          <a:p>
            <a:fld id="{AEB7FBCE-FC67-46F0-B25A-27F3B41EA4E7}" type="slidenum">
              <a:rPr lang="en-IN" smtClean="0"/>
              <a:pPr/>
              <a:t>1</a:t>
            </a:fld>
            <a:endParaRPr lang="en-IN" dirty="0"/>
          </a:p>
        </p:txBody>
      </p:sp>
    </p:spTree>
    <p:extLst>
      <p:ext uri="{BB962C8B-B14F-4D97-AF65-F5344CB8AC3E}">
        <p14:creationId xmlns:p14="http://schemas.microsoft.com/office/powerpoint/2010/main" val="2203392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10</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pPr>
            <a:r>
              <a:rPr lang="en-US" dirty="0"/>
              <a:t>The correct answer is </a:t>
            </a:r>
            <a:r>
              <a:rPr lang="en-US" i="1" dirty="0"/>
              <a:t>c</a:t>
            </a:r>
            <a:r>
              <a:rPr lang="en-US" dirty="0"/>
              <a:t>:</a:t>
            </a:r>
          </a:p>
          <a:p>
            <a:pPr>
              <a:lnSpc>
                <a:spcPct val="150000"/>
              </a:lnSpc>
            </a:pPr>
            <a:r>
              <a:rPr lang="en-US" dirty="0"/>
              <a:t>$   8	Fair value per share </a:t>
            </a:r>
            <a:br>
              <a:rPr lang="en-US" dirty="0"/>
            </a:br>
            <a:r>
              <a:rPr lang="en-US" u="sng" dirty="0"/>
              <a:t>×  60 million</a:t>
            </a:r>
            <a:r>
              <a:rPr lang="en-US" dirty="0"/>
              <a:t>	Shares represented by RSUs</a:t>
            </a:r>
          </a:p>
          <a:p>
            <a:pPr marL="1828800" indent="-1828800">
              <a:buNone/>
            </a:pPr>
            <a:r>
              <a:rPr lang="en-US" dirty="0"/>
              <a:t>$480 million     FV of shares represented by RSUs</a:t>
            </a:r>
          </a:p>
          <a:p>
            <a:pPr marL="1828800" indent="-1828800">
              <a:buNone/>
            </a:pPr>
            <a:endParaRPr lang="en-US" sz="100" dirty="0"/>
          </a:p>
          <a:p>
            <a:pPr>
              <a:tabLst>
                <a:tab pos="4057650" algn="dec"/>
              </a:tabLst>
              <a:defRPr/>
            </a:pPr>
            <a:endParaRPr lang="en-US" dirty="0"/>
          </a:p>
          <a:p>
            <a:pPr>
              <a:tabLst>
                <a:tab pos="4057650" algn="dec"/>
              </a:tabLst>
              <a:defRPr/>
            </a:pPr>
            <a:r>
              <a:rPr lang="en-US" dirty="0"/>
              <a:t>The $480 million total compensation is expensed equally over the </a:t>
            </a:r>
            <a:r>
              <a:rPr lang="en-US" b="1" dirty="0">
                <a:solidFill>
                  <a:srgbClr val="C00000"/>
                </a:solidFill>
              </a:rPr>
              <a:t>three-year vesting period</a:t>
            </a:r>
            <a:r>
              <a:rPr lang="en-US" dirty="0"/>
              <a:t>, reducing earnings by </a:t>
            </a:r>
            <a:r>
              <a:rPr lang="en-US" b="1" dirty="0">
                <a:solidFill>
                  <a:srgbClr val="C00000"/>
                </a:solidFill>
              </a:rPr>
              <a:t>$160 million </a:t>
            </a:r>
            <a:r>
              <a:rPr lang="en-US" dirty="0"/>
              <a:t>each year.</a:t>
            </a:r>
          </a:p>
          <a:p>
            <a:pPr eaLnBrk="1" hangingPunct="1"/>
            <a:endParaRPr lang="en-US" altLang="en-US" dirty="0"/>
          </a:p>
        </p:txBody>
      </p:sp>
    </p:spTree>
    <p:extLst>
      <p:ext uri="{BB962C8B-B14F-4D97-AF65-F5344CB8AC3E}">
        <p14:creationId xmlns:p14="http://schemas.microsoft.com/office/powerpoint/2010/main" val="266614509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(concluded)</a:t>
            </a:r>
            <a:endParaRPr lang="en-IN" sz="1200" kern="1200" baseline="0" dirty="0">
              <a:solidFill>
                <a:schemeClr val="tx1"/>
              </a:solidFill>
              <a:latin typeface="+mn-lt"/>
              <a:ea typeface="+mn-ea"/>
              <a:cs typeface="+mn-cs"/>
            </a:endParaRP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Let’s look at the changes in the liability—SAR plan account during the 2021–2026 period. The liability is adjusted each period as changes in the fair value estimates cause changes in the liability. At the end of 2026, the balance in the account after the exercise is 0.</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100</a:t>
            </a:fld>
            <a:endParaRPr lang="en-US" dirty="0"/>
          </a:p>
        </p:txBody>
      </p:sp>
    </p:spTree>
    <p:extLst>
      <p:ext uri="{BB962C8B-B14F-4D97-AF65-F5344CB8AC3E}">
        <p14:creationId xmlns:p14="http://schemas.microsoft.com/office/powerpoint/2010/main" val="120109014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Recall from our discussion in the chapter that restricted stock units (RSUs) give the recipient the right to receive a set number of shares of company stock after the vesting requirement is satisfied. But, sometimes the recipient is given the </a:t>
            </a:r>
            <a:r>
              <a:rPr lang="en-IN" sz="1200" i="1" kern="1200" baseline="0" dirty="0">
                <a:solidFill>
                  <a:schemeClr val="tx1"/>
                </a:solidFill>
                <a:latin typeface="+mn-lt"/>
                <a:ea typeface="+mn-ea"/>
                <a:cs typeface="+mn-cs"/>
              </a:rPr>
              <a:t>cash equivalent of those shares </a:t>
            </a:r>
            <a:r>
              <a:rPr lang="en-IN" sz="1200" kern="1200" baseline="0" dirty="0">
                <a:solidFill>
                  <a:schemeClr val="tx1"/>
                </a:solidFill>
                <a:latin typeface="+mn-lt"/>
                <a:ea typeface="+mn-ea"/>
                <a:cs typeface="+mn-cs"/>
              </a:rPr>
              <a:t>instead. </a:t>
            </a:r>
            <a:r>
              <a:rPr lang="en-IN" sz="1200" i="1" kern="1200" baseline="0" dirty="0">
                <a:solidFill>
                  <a:schemeClr val="tx1"/>
                </a:solidFill>
                <a:latin typeface="+mn-lt"/>
                <a:ea typeface="+mn-ea"/>
                <a:cs typeface="+mn-cs"/>
              </a:rPr>
              <a:t>If the employee will receive cash or can elect to receive cash, </a:t>
            </a:r>
            <a:r>
              <a:rPr lang="en-IN" sz="1200" kern="1200" baseline="0" dirty="0">
                <a:solidFill>
                  <a:schemeClr val="tx1"/>
                </a:solidFill>
                <a:latin typeface="+mn-lt"/>
                <a:ea typeface="+mn-ea"/>
                <a:cs typeface="+mn-cs"/>
              </a:rPr>
              <a:t>as in the case of an SAR, we consider the award to be a </a:t>
            </a:r>
            <a:r>
              <a:rPr lang="en-IN" sz="1200" i="1" kern="1200" baseline="0" dirty="0">
                <a:solidFill>
                  <a:schemeClr val="tx1"/>
                </a:solidFill>
                <a:latin typeface="+mn-lt"/>
                <a:ea typeface="+mn-ea"/>
                <a:cs typeface="+mn-cs"/>
              </a:rPr>
              <a:t>liability. </a:t>
            </a:r>
            <a:r>
              <a:rPr lang="en-IN" sz="1200" i="0" kern="1200" baseline="0" dirty="0">
                <a:solidFill>
                  <a:schemeClr val="tx1"/>
                </a:solidFill>
                <a:latin typeface="+mn-lt"/>
                <a:ea typeface="+mn-ea"/>
                <a:cs typeface="+mn-cs"/>
              </a:rPr>
              <a:t>We determine its fair value at the grant date and </a:t>
            </a:r>
            <a:r>
              <a:rPr lang="en-IN" sz="1200" kern="1200" baseline="0" dirty="0">
                <a:solidFill>
                  <a:schemeClr val="tx1"/>
                </a:solidFill>
                <a:latin typeface="+mn-lt"/>
                <a:ea typeface="+mn-ea"/>
                <a:cs typeface="+mn-cs"/>
              </a:rPr>
              <a:t>recognize that amount as compensation expense over the requisite service period and, like SARs payable in cash, we periodically adjust the liability (and corresponding compensation) based on the change in the stock’s fair value until the liability is paid. Accounting for RSUs payable in cash is quite similar to accounting for the SARs payable in cash in case 2 of Illustration 19B–2. Of course, though, we would label the liability “Liability—restricted stock.” And, we would determine the periodic value of the liability (and compensation) as the actual fair value of the shares, rather than an </a:t>
            </a:r>
            <a:r>
              <a:rPr lang="en-IN" sz="1200" i="1" kern="1200" baseline="0" dirty="0">
                <a:solidFill>
                  <a:schemeClr val="tx1"/>
                </a:solidFill>
                <a:latin typeface="+mn-lt"/>
                <a:ea typeface="+mn-ea"/>
                <a:cs typeface="+mn-cs"/>
              </a:rPr>
              <a:t>estimated</a:t>
            </a:r>
            <a:r>
              <a:rPr lang="en-IN" sz="1200" i="0" kern="1200" baseline="0" dirty="0">
                <a:solidFill>
                  <a:schemeClr val="tx1"/>
                </a:solidFill>
                <a:latin typeface="+mn-lt"/>
                <a:ea typeface="+mn-ea"/>
                <a:cs typeface="+mn-cs"/>
              </a:rPr>
              <a:t> fair value as is necessary when valuing SARs.</a:t>
            </a:r>
            <a:endParaRPr lang="en-IN" i="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101</a:t>
            </a:fld>
            <a:endParaRPr lang="en-US" dirty="0"/>
          </a:p>
        </p:txBody>
      </p:sp>
    </p:spTree>
    <p:extLst>
      <p:ext uri="{BB962C8B-B14F-4D97-AF65-F5344CB8AC3E}">
        <p14:creationId xmlns:p14="http://schemas.microsoft.com/office/powerpoint/2010/main" val="250263301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102</a:t>
            </a:fld>
            <a:endParaRPr lang="en-US" dirty="0"/>
          </a:p>
        </p:txBody>
      </p:sp>
    </p:spTree>
    <p:extLst>
      <p:ext uri="{BB962C8B-B14F-4D97-AF65-F5344CB8AC3E}">
        <p14:creationId xmlns:p14="http://schemas.microsoft.com/office/powerpoint/2010/main" val="4218837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Stock option plans give employees the option to purchase (a) a specified number of shares of the firm’s stock, (b) at a specified price, (c) during a specified period of time. One of the most heated controversies in standard-setting history has been the debate over the amount of compensation to be recognized as expense for stock options. At issue is how the value of stock options is measured, which for most options determines whether any expense at all is </a:t>
            </a:r>
            <a:r>
              <a:rPr lang="en-US" sz="1200" b="0" i="0" u="none" strike="noStrike" kern="1200" baseline="0" dirty="0">
                <a:solidFill>
                  <a:schemeClr val="tx1"/>
                </a:solidFill>
                <a:latin typeface="+mn-lt"/>
                <a:ea typeface="+mn-ea"/>
                <a:cs typeface="+mn-cs"/>
              </a:rPr>
              <a:t>recognized.</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Historically, options have been measured at their </a:t>
            </a:r>
            <a:r>
              <a:rPr lang="en-IN" sz="1200" b="1" i="0" u="none" strike="noStrike" kern="1200" baseline="0" dirty="0">
                <a:solidFill>
                  <a:schemeClr val="tx1"/>
                </a:solidFill>
                <a:latin typeface="+mn-lt"/>
                <a:ea typeface="+mn-ea"/>
                <a:cs typeface="+mn-cs"/>
              </a:rPr>
              <a:t>intrinsic values</a:t>
            </a:r>
            <a:r>
              <a:rPr lang="en-IN" sz="1200" b="0" i="0" u="none" strike="noStrike" kern="1200" baseline="0" dirty="0">
                <a:solidFill>
                  <a:schemeClr val="tx1"/>
                </a:solidFill>
                <a:latin typeface="+mn-lt"/>
                <a:ea typeface="+mn-ea"/>
                <a:cs typeface="+mn-cs"/>
              </a:rPr>
              <a:t>—the simple difference between the market price of the shares and the option price at which they can be acquired. For instance, an option that permits an employee to buy $25-per-share stock for $10-per-share has an intrinsic </a:t>
            </a:r>
            <a:r>
              <a:rPr lang="en-US" sz="1200" b="0" i="0" u="none" strike="noStrike" kern="1200" baseline="0" dirty="0">
                <a:solidFill>
                  <a:schemeClr val="tx1"/>
                </a:solidFill>
                <a:latin typeface="+mn-lt"/>
                <a:ea typeface="+mn-ea"/>
                <a:cs typeface="+mn-cs"/>
              </a:rPr>
              <a:t>value of $15.</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However, plans in which the exercise price equals the market value of the underlying stock at the date of grant have no intrinsic value and therefore result in zero compensation when measured this way, even though the fair value of the options can be quite significant.</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11</a:t>
            </a:fld>
            <a:endParaRPr lang="en-US" dirty="0"/>
          </a:p>
        </p:txBody>
      </p:sp>
    </p:spTree>
    <p:extLst>
      <p:ext uri="{BB962C8B-B14F-4D97-AF65-F5344CB8AC3E}">
        <p14:creationId xmlns:p14="http://schemas.microsoft.com/office/powerpoint/2010/main" val="178292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We measure compensation as the fair value of the stock options at the grant date and then record that amount as compensation expense over the service period for which employees receive the options. Estimating the fair value requires the use of one of several option pricing models. These mathematical models assimilate a variety of information about a company’s stock and the terms of the stock option to estimate the option’s fair value. The model should take into account the following:</a:t>
            </a:r>
          </a:p>
          <a:p>
            <a:endParaRPr lang="en-IN"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IN" sz="1200" b="0" i="0" u="none" strike="noStrike" kern="1200" baseline="0" dirty="0">
                <a:solidFill>
                  <a:schemeClr val="tx1"/>
                </a:solidFill>
                <a:latin typeface="+mn-lt"/>
                <a:ea typeface="+mn-ea"/>
                <a:cs typeface="+mn-cs"/>
              </a:rPr>
              <a:t>Exercise price of the option</a:t>
            </a:r>
          </a:p>
          <a:p>
            <a:pPr marL="171450" indent="-171450">
              <a:buFont typeface="Arial" panose="020B0604020202020204" pitchFamily="34" charset="0"/>
              <a:buChar char="•"/>
            </a:pPr>
            <a:r>
              <a:rPr lang="en-IN" sz="1200" b="0" i="0" u="none" strike="noStrike" kern="1200" baseline="0" dirty="0">
                <a:solidFill>
                  <a:schemeClr val="tx1"/>
                </a:solidFill>
                <a:latin typeface="+mn-lt"/>
                <a:ea typeface="+mn-ea"/>
                <a:cs typeface="+mn-cs"/>
              </a:rPr>
              <a:t>Expected term of the option</a:t>
            </a:r>
          </a:p>
          <a:p>
            <a:pPr marL="171450" indent="-171450">
              <a:buFont typeface="Arial" panose="020B0604020202020204" pitchFamily="34" charset="0"/>
              <a:buChar char="•"/>
            </a:pPr>
            <a:r>
              <a:rPr lang="en-IN" sz="1200" b="0" i="0" u="none" strike="noStrike" kern="1200" baseline="0" dirty="0">
                <a:solidFill>
                  <a:schemeClr val="tx1"/>
                </a:solidFill>
                <a:latin typeface="+mn-lt"/>
                <a:ea typeface="+mn-ea"/>
                <a:cs typeface="+mn-cs"/>
              </a:rPr>
              <a:t>Current market price of the stock</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Expected dividends</a:t>
            </a:r>
          </a:p>
          <a:p>
            <a:pPr marL="171450" indent="-171450">
              <a:buFont typeface="Arial" panose="020B0604020202020204" pitchFamily="34" charset="0"/>
              <a:buChar char="•"/>
            </a:pPr>
            <a:r>
              <a:rPr lang="en-IN" sz="1200" b="0" i="0" u="none" strike="noStrike" kern="1200" baseline="0" dirty="0">
                <a:solidFill>
                  <a:schemeClr val="tx1"/>
                </a:solidFill>
                <a:latin typeface="+mn-lt"/>
                <a:ea typeface="+mn-ea"/>
                <a:cs typeface="+mn-cs"/>
              </a:rPr>
              <a:t>Expected risk-free rate of return during the term of the option</a:t>
            </a:r>
          </a:p>
          <a:p>
            <a:pPr marL="171450" indent="-171450">
              <a:buFont typeface="Arial" panose="020B0604020202020204" pitchFamily="34" charset="0"/>
              <a:buChar char="•"/>
            </a:pPr>
            <a:r>
              <a:rPr lang="en-IN" sz="1200" b="0" i="0" u="none" strike="noStrike" kern="1200" baseline="0" dirty="0">
                <a:solidFill>
                  <a:schemeClr val="tx1"/>
                </a:solidFill>
                <a:latin typeface="+mn-lt"/>
                <a:ea typeface="+mn-ea"/>
                <a:cs typeface="+mn-cs"/>
              </a:rPr>
              <a:t>Expected volatility of the stock</a:t>
            </a:r>
          </a:p>
        </p:txBody>
      </p:sp>
      <p:sp>
        <p:nvSpPr>
          <p:cNvPr id="4" name="Slide Number Placeholder 3"/>
          <p:cNvSpPr>
            <a:spLocks noGrp="1"/>
          </p:cNvSpPr>
          <p:nvPr>
            <p:ph type="sldNum" sz="quarter" idx="10"/>
          </p:nvPr>
        </p:nvSpPr>
        <p:spPr/>
        <p:txBody>
          <a:bodyPr/>
          <a:lstStyle/>
          <a:p>
            <a:fld id="{B3E3086D-7065-4C0F-9E61-F382326284C6}" type="slidenum">
              <a:rPr lang="en-US" smtClean="0"/>
              <a:pPr/>
              <a:t>12</a:t>
            </a:fld>
            <a:endParaRPr lang="en-US" dirty="0"/>
          </a:p>
        </p:txBody>
      </p:sp>
    </p:spTree>
    <p:extLst>
      <p:ext uri="{BB962C8B-B14F-4D97-AF65-F5344CB8AC3E}">
        <p14:creationId xmlns:p14="http://schemas.microsoft.com/office/powerpoint/2010/main" val="2258637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19–3 Stock Options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In the illustration, fair value is estimated at </a:t>
            </a:r>
            <a:r>
              <a:rPr lang="en-US" sz="1200" b="0" i="0" u="none" strike="noStrike" kern="1200" baseline="0" dirty="0">
                <a:solidFill>
                  <a:schemeClr val="tx1"/>
                </a:solidFill>
                <a:latin typeface="+mn-lt"/>
                <a:ea typeface="+mn-ea"/>
                <a:cs typeface="+mn-cs"/>
              </a:rPr>
              <a:t>the date of grant. On </a:t>
            </a:r>
            <a:r>
              <a:rPr lang="en-IN" sz="1200" b="0" dirty="0"/>
              <a:t>January 1, 2021, no journal entry is</a:t>
            </a:r>
            <a:r>
              <a:rPr lang="en-IN" sz="1200" b="0" baseline="0" dirty="0"/>
              <a:t> recorded. Total </a:t>
            </a:r>
            <a:r>
              <a:rPr lang="en-US" sz="1200" dirty="0"/>
              <a:t>compensation</a:t>
            </a:r>
            <a:r>
              <a:rPr lang="en-US" sz="1200" baseline="0" dirty="0"/>
              <a:t> is calculated by multiplying </a:t>
            </a:r>
            <a:r>
              <a:rPr lang="en-IN" sz="1200" dirty="0"/>
              <a:t>estimated fair value per option of $8 by options granted of 10 million. This gives us a total </a:t>
            </a:r>
            <a:r>
              <a:rPr lang="en-US" sz="1200" dirty="0"/>
              <a:t>compensation of $80 million.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total </a:t>
            </a:r>
            <a:r>
              <a:rPr lang="en-IN" sz="1200" b="0" i="0" u="none" strike="noStrike" kern="1200" baseline="0" dirty="0">
                <a:solidFill>
                  <a:schemeClr val="tx1"/>
                </a:solidFill>
                <a:latin typeface="+mn-lt"/>
                <a:ea typeface="+mn-ea"/>
                <a:cs typeface="+mn-cs"/>
              </a:rPr>
              <a:t>compensation is allocated to expense over the four-year service (vesting) </a:t>
            </a:r>
            <a:r>
              <a:rPr lang="en-US" sz="1200" b="0" i="0" u="none" strike="noStrike" kern="1200" baseline="0" dirty="0">
                <a:solidFill>
                  <a:schemeClr val="tx1"/>
                </a:solidFill>
                <a:latin typeface="+mn-lt"/>
                <a:ea typeface="+mn-ea"/>
                <a:cs typeface="+mn-cs"/>
              </a:rPr>
              <a:t>period: 2021–2024.</a:t>
            </a:r>
            <a:r>
              <a:rPr lang="en-IN" sz="1200" dirty="0"/>
              <a:t> By dividing $80 million of total compensation by four years</a:t>
            </a:r>
            <a:r>
              <a:rPr lang="en-IN" sz="1200" baseline="0" dirty="0"/>
              <a:t> we get $20 million of </a:t>
            </a:r>
            <a:r>
              <a:rPr lang="en-US" sz="1200" dirty="0"/>
              <a:t>compensation expense per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dirty="0">
              <a:latin typeface="Calibri" pitchFamily="34" charset="0"/>
            </a:endParaRPr>
          </a:p>
          <a:p>
            <a:endParaRPr lang="en-US" sz="120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13</a:t>
            </a:fld>
            <a:endParaRPr lang="en-US" dirty="0"/>
          </a:p>
        </p:txBody>
      </p:sp>
    </p:spTree>
    <p:extLst>
      <p:ext uri="{BB962C8B-B14F-4D97-AF65-F5344CB8AC3E}">
        <p14:creationId xmlns:p14="http://schemas.microsoft.com/office/powerpoint/2010/main" val="259639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19–3 Stock Options (continued)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dirty="0"/>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dirty="0"/>
              <a:t>On December </a:t>
            </a:r>
            <a:r>
              <a:rPr lang="en-US" sz="1200" b="0" dirty="0">
                <a:latin typeface="Calibri" pitchFamily="34" charset="0"/>
              </a:rPr>
              <a:t>31, 2021</a:t>
            </a:r>
            <a:r>
              <a:rPr lang="en-US" dirty="0">
                <a:latin typeface="Calibri" pitchFamily="34" charset="0"/>
              </a:rPr>
              <a:t>–</a:t>
            </a:r>
            <a:r>
              <a:rPr lang="en-US" sz="1200" b="0" dirty="0">
                <a:latin typeface="Calibri" pitchFamily="34" charset="0"/>
              </a:rPr>
              <a:t>2024, the company debits</a:t>
            </a:r>
            <a:r>
              <a:rPr lang="en-US" sz="1200" b="0" baseline="0" dirty="0">
                <a:latin typeface="Calibri" pitchFamily="34" charset="0"/>
              </a:rPr>
              <a:t> </a:t>
            </a:r>
            <a:r>
              <a:rPr lang="en-US" sz="1200" dirty="0"/>
              <a:t>Compensation expense</a:t>
            </a:r>
            <a:r>
              <a:rPr lang="en-US" sz="1200" baseline="0" dirty="0"/>
              <a:t> for $20 million, </a:t>
            </a:r>
            <a:r>
              <a:rPr lang="en-US" sz="1200" b="0" dirty="0">
                <a:solidFill>
                  <a:srgbClr val="000000"/>
                </a:solidFill>
              </a:rPr>
              <a:t>$80 million</a:t>
            </a:r>
            <a:r>
              <a:rPr lang="en-US" sz="1200" dirty="0">
                <a:solidFill>
                  <a:srgbClr val="000000"/>
                </a:solidFill>
              </a:rPr>
              <a:t> </a:t>
            </a:r>
            <a:r>
              <a:rPr lang="en-US" sz="1200" dirty="0"/>
              <a:t>÷ 4 years, and credits</a:t>
            </a:r>
            <a:r>
              <a:rPr lang="en-US" sz="1200" baseline="0" dirty="0"/>
              <a:t> </a:t>
            </a:r>
            <a:r>
              <a:rPr lang="en-US" sz="1200" dirty="0"/>
              <a:t>Paid-in capital—stock options</a:t>
            </a:r>
            <a:r>
              <a:rPr lang="en-IN" sz="1200" baseline="0" dirty="0">
                <a:latin typeface="Calibri" pitchFamily="34" charset="0"/>
              </a:rPr>
              <a:t> for the same amount.</a:t>
            </a:r>
            <a:endParaRPr lang="en-IN" sz="12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14</a:t>
            </a:fld>
            <a:endParaRPr lang="en-US" dirty="0"/>
          </a:p>
        </p:txBody>
      </p:sp>
    </p:spTree>
    <p:extLst>
      <p:ext uri="{BB962C8B-B14F-4D97-AF65-F5344CB8AC3E}">
        <p14:creationId xmlns:p14="http://schemas.microsoft.com/office/powerpoint/2010/main" val="2608298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15</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buFont typeface="Monotype Sorts" pitchFamily="2" charset="2"/>
              <a:buNone/>
              <a:tabLst>
                <a:tab pos="4057650" algn="dec"/>
                <a:tab pos="5543550" algn="dec"/>
              </a:tabLst>
              <a:defRPr/>
            </a:pPr>
            <a:r>
              <a:rPr lang="en-US" sz="1200" dirty="0">
                <a:latin typeface="+mn-lt"/>
              </a:rPr>
              <a:t>The correct answer is </a:t>
            </a:r>
            <a:r>
              <a:rPr lang="en-US" sz="1200" i="1" dirty="0">
                <a:latin typeface="+mn-lt"/>
              </a:rPr>
              <a:t>d</a:t>
            </a:r>
            <a:r>
              <a:rPr lang="en-US" sz="1200" dirty="0"/>
              <a:t>:</a:t>
            </a:r>
            <a:endParaRPr lang="en-US" sz="1200" dirty="0">
              <a:latin typeface="+mn-lt"/>
            </a:endParaRPr>
          </a:p>
          <a:p>
            <a:pPr>
              <a:buFont typeface="Monotype Sorts" pitchFamily="2" charset="2"/>
              <a:buNone/>
              <a:tabLst>
                <a:tab pos="4057650" algn="dec"/>
                <a:tab pos="5543550" algn="dec"/>
              </a:tabLst>
              <a:defRPr/>
            </a:pPr>
            <a:r>
              <a:rPr lang="en-US" sz="1200" dirty="0">
                <a:latin typeface="+mn-lt"/>
              </a:rPr>
              <a:t>Total compensation ($5 × 30,000) = $150,000</a:t>
            </a:r>
          </a:p>
          <a:p>
            <a:pPr>
              <a:buFont typeface="Monotype Sorts" pitchFamily="2" charset="2"/>
              <a:buNone/>
              <a:tabLst>
                <a:tab pos="4057650" algn="dec"/>
                <a:tab pos="5486400" algn="dec"/>
              </a:tabLst>
              <a:defRPr/>
            </a:pPr>
            <a:r>
              <a:rPr lang="en-US" sz="1200" dirty="0">
                <a:latin typeface="+mn-lt"/>
              </a:rPr>
              <a:t>Vesting period (3 years)                      </a:t>
            </a:r>
            <a:r>
              <a:rPr lang="en-US" sz="1200" u="sng" dirty="0">
                <a:latin typeface="+mn-lt"/>
              </a:rPr>
              <a:t>        ÷ 3</a:t>
            </a:r>
          </a:p>
          <a:p>
            <a:pPr>
              <a:buFont typeface="Monotype Sorts" pitchFamily="2" charset="2"/>
              <a:buNone/>
              <a:tabLst>
                <a:tab pos="5543550" algn="dec"/>
              </a:tabLst>
              <a:defRPr/>
            </a:pPr>
            <a:r>
              <a:rPr lang="en-US" sz="1200" dirty="0">
                <a:latin typeface="+mn-lt"/>
              </a:rPr>
              <a:t>Annual expense                                   </a:t>
            </a:r>
            <a:r>
              <a:rPr lang="en-US" sz="1200" b="1" dirty="0">
                <a:solidFill>
                  <a:srgbClr val="C00000"/>
                </a:solidFill>
                <a:latin typeface="+mn-lt"/>
              </a:rPr>
              <a:t>$50,000</a:t>
            </a:r>
            <a:endParaRPr lang="en-US" sz="1200" dirty="0">
              <a:latin typeface="+mn-lt"/>
            </a:endParaRPr>
          </a:p>
          <a:p>
            <a:pPr eaLnBrk="1" hangingPunct="1"/>
            <a:endParaRPr lang="en-US" altLang="en-US" dirty="0"/>
          </a:p>
        </p:txBody>
      </p:sp>
    </p:spTree>
    <p:extLst>
      <p:ext uri="{BB962C8B-B14F-4D97-AF65-F5344CB8AC3E}">
        <p14:creationId xmlns:p14="http://schemas.microsoft.com/office/powerpoint/2010/main" val="2863877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19–3A </a:t>
            </a:r>
            <a:r>
              <a:rPr lang="en-US" sz="1200" b="0" i="0" u="none" strike="noStrike" kern="1200" baseline="0" dirty="0">
                <a:solidFill>
                  <a:schemeClr val="tx1"/>
                </a:solidFill>
                <a:latin typeface="+mn-lt"/>
                <a:ea typeface="+mn-ea"/>
                <a:cs typeface="+mn-cs"/>
              </a:rPr>
              <a:t>Default Approach: Forfeiture Estimates with Revisions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If previous experience indicates that a material number of the options will be forfeited before they vest (due to employee turnover or violation of other terms of the options), we adjust </a:t>
            </a:r>
            <a:r>
              <a:rPr lang="en-US" sz="1200" b="0" i="0" u="none" strike="noStrike" kern="1200" baseline="0" dirty="0">
                <a:solidFill>
                  <a:schemeClr val="tx1"/>
                </a:solidFill>
                <a:latin typeface="+mn-lt"/>
                <a:ea typeface="+mn-ea"/>
                <a:cs typeface="+mn-cs"/>
              </a:rPr>
              <a:t>the amount of compensation recorded (a) by estimating forfeitures or (b) as forfeitures occur.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default approach is to </a:t>
            </a:r>
            <a:r>
              <a:rPr lang="en-US" sz="1200" b="0" i="1" u="none" strike="noStrike" kern="1200" baseline="0" dirty="0">
                <a:solidFill>
                  <a:schemeClr val="tx1"/>
                </a:solidFill>
                <a:latin typeface="+mn-lt"/>
                <a:ea typeface="+mn-ea"/>
                <a:cs typeface="+mn-cs"/>
              </a:rPr>
              <a:t>estimate the percentage </a:t>
            </a:r>
            <a:r>
              <a:rPr lang="en-US" sz="1200" b="0" i="0" u="none" strike="noStrike" kern="1200" baseline="0" dirty="0">
                <a:solidFill>
                  <a:schemeClr val="tx1"/>
                </a:solidFill>
                <a:latin typeface="+mn-lt"/>
                <a:ea typeface="+mn-ea"/>
                <a:cs typeface="+mn-cs"/>
              </a:rPr>
              <a:t>of options that will be forfeited and adjust grant date calculation of the fair value of the options to reflect that expectation. For instance, if a forfeiture rate of 5% is expected, Universal’s estimated total compensation would be 95% of $80 million, or $76 million. In that case, the annual compensation expense in Illustration 19–3 would have been </a:t>
            </a:r>
            <a:r>
              <a:rPr lang="en-US" sz="1200" b="1" i="0" u="none" strike="noStrike" kern="1200" baseline="0" dirty="0">
                <a:solidFill>
                  <a:schemeClr val="tx1"/>
                </a:solidFill>
                <a:latin typeface="+mn-lt"/>
                <a:ea typeface="+mn-ea"/>
                <a:cs typeface="+mn-cs"/>
              </a:rPr>
              <a:t>$19 </a:t>
            </a:r>
            <a:r>
              <a:rPr lang="en-US" sz="1200" b="0" i="0" u="none" strike="noStrike" kern="1200" baseline="0" dirty="0">
                <a:solidFill>
                  <a:schemeClr val="tx1"/>
                </a:solidFill>
                <a:latin typeface="+mn-lt"/>
                <a:ea typeface="+mn-ea"/>
                <a:cs typeface="+mn-cs"/>
              </a:rPr>
              <a:t>million ($76 ÷ 4) instead of $20 million. We see the effect of that possibility in the illustration shown here.</a:t>
            </a:r>
            <a:endParaRPr lang="en-IN" sz="24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16</a:t>
            </a:fld>
            <a:endParaRPr lang="en-US" dirty="0"/>
          </a:p>
        </p:txBody>
      </p:sp>
    </p:spTree>
    <p:extLst>
      <p:ext uri="{BB962C8B-B14F-4D97-AF65-F5344CB8AC3E}">
        <p14:creationId xmlns:p14="http://schemas.microsoft.com/office/powerpoint/2010/main" val="3208543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19–3A </a:t>
            </a:r>
            <a:r>
              <a:rPr lang="en-US" sz="1200" b="0" i="0" u="none" strike="noStrike" kern="1200" baseline="0" dirty="0">
                <a:solidFill>
                  <a:schemeClr val="tx1"/>
                </a:solidFill>
                <a:latin typeface="+mn-lt"/>
                <a:ea typeface="+mn-ea"/>
                <a:cs typeface="+mn-cs"/>
              </a:rPr>
              <a:t>Default Approach: Forfeiture Estimates with Revisions (continued)</a:t>
            </a:r>
            <a:endParaRPr lang="en-IN" sz="1200" b="0" i="0" u="none" strike="noStrike" kern="1200" baseline="0" dirty="0">
              <a:solidFill>
                <a:schemeClr val="tx1"/>
              </a:solidFill>
              <a:latin typeface="+mn-lt"/>
              <a:ea typeface="+mn-ea"/>
              <a:cs typeface="+mn-cs"/>
            </a:endParaRPr>
          </a:p>
          <a:p>
            <a:endParaRPr lang="en-IN" b="0" i="0" u="none" strike="noStrike" kern="1200" baseline="0" dirty="0">
              <a:solidFill>
                <a:schemeClr val="tx1"/>
              </a:solidFill>
            </a:endParaRPr>
          </a:p>
          <a:p>
            <a:r>
              <a:rPr lang="en-IN" b="0" i="0" u="none" strike="noStrike" kern="1200" baseline="0" dirty="0">
                <a:solidFill>
                  <a:schemeClr val="tx1"/>
                </a:solidFill>
              </a:rPr>
              <a:t>If the expectation changes, Universal should adjust the cumulative amount of compensation expense recorded to date in the year the estimate changes. </a:t>
            </a:r>
          </a:p>
          <a:p>
            <a:endParaRPr lang="en-IN" b="0" i="0" u="none" strike="noStrike" kern="1200" baseline="0" dirty="0">
              <a:solidFill>
                <a:schemeClr val="tx1"/>
              </a:solidFill>
            </a:endParaRPr>
          </a:p>
          <a:p>
            <a:r>
              <a:rPr lang="en-IN" b="0" i="0" u="none" strike="noStrike" kern="1200" baseline="0" dirty="0">
                <a:solidFill>
                  <a:schemeClr val="tx1"/>
                </a:solidFill>
              </a:rPr>
              <a:t>Suppose, for instance, that during the third year, Universal revises its estimate of forfeitures from 5% to 10%. The new estimate of total compensation would then be $80 million × 90%, or $72 million. For the first three years, the portion of the total compensation that should have been reported would be $72 million × </a:t>
            </a:r>
            <a:r>
              <a:rPr lang="en-IN" dirty="0"/>
              <a:t>(3 ÷ 4)</a:t>
            </a:r>
            <a:r>
              <a:rPr lang="en-IN" b="0" i="0" u="none" strike="noStrike" kern="1200" baseline="0" dirty="0">
                <a:solidFill>
                  <a:schemeClr val="tx1"/>
                </a:solidFill>
              </a:rPr>
              <a:t>, or $54 million, and since $38 million (</a:t>
            </a:r>
            <a:r>
              <a:rPr lang="en-IN" b="1" i="0" u="none" strike="noStrike" kern="1200" baseline="0" dirty="0">
                <a:solidFill>
                  <a:schemeClr val="tx1"/>
                </a:solidFill>
              </a:rPr>
              <a:t>$19 </a:t>
            </a:r>
            <a:r>
              <a:rPr lang="en-IN" b="0" i="0" u="none" strike="noStrike" kern="1200" baseline="0" dirty="0">
                <a:solidFill>
                  <a:schemeClr val="tx1"/>
                </a:solidFill>
              </a:rPr>
              <a:t>× 2) of that was recorded in 2021–2022 before the estimate changed, an additional $16 million would now be recorded in 2023. Then if the estimate isn’t changed again, the remaining $18 million ($72 − 54) would be recorded in 2024.</a:t>
            </a:r>
          </a:p>
          <a:p>
            <a:endParaRPr lang="en-IN" b="0" i="0" u="none" strike="noStrike" kern="1200" baseline="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b="0" i="0" u="none" strike="noStrike" kern="1200" baseline="0" dirty="0">
                <a:solidFill>
                  <a:schemeClr val="tx1"/>
                </a:solidFill>
              </a:rPr>
              <a:t>Here, for the year 2023, the company debits </a:t>
            </a:r>
            <a:r>
              <a:rPr lang="en-US" dirty="0"/>
              <a:t>Compensation expense</a:t>
            </a:r>
            <a:r>
              <a:rPr lang="en-US" baseline="0" dirty="0"/>
              <a:t> for $16 million and credits </a:t>
            </a:r>
            <a:r>
              <a:rPr lang="en-US" dirty="0"/>
              <a:t>Paid-in capital—stock options</a:t>
            </a:r>
            <a:r>
              <a:rPr lang="en-IN" baseline="0" dirty="0">
                <a:latin typeface="Calibri" pitchFamily="34" charset="0"/>
              </a:rPr>
              <a:t> for the same amount.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baseline="0" dirty="0">
              <a:latin typeface="Calibri"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baseline="0" dirty="0">
                <a:latin typeface="Calibri" pitchFamily="34" charset="0"/>
              </a:rPr>
              <a:t>Similarly, for the year 2024, </a:t>
            </a:r>
            <a:r>
              <a:rPr lang="en-IN" b="0" i="0" u="none" strike="noStrike" kern="1200" baseline="0" dirty="0">
                <a:solidFill>
                  <a:schemeClr val="tx1"/>
                </a:solidFill>
              </a:rPr>
              <a:t>the company debits </a:t>
            </a:r>
            <a:r>
              <a:rPr lang="en-US" dirty="0"/>
              <a:t>Compensation expense</a:t>
            </a:r>
            <a:r>
              <a:rPr lang="en-US" baseline="0" dirty="0"/>
              <a:t> for $18 million and credits </a:t>
            </a:r>
            <a:r>
              <a:rPr lang="en-US" dirty="0"/>
              <a:t>Paid-in capital—stock options</a:t>
            </a:r>
            <a:r>
              <a:rPr lang="en-IN" baseline="0" dirty="0">
                <a:latin typeface="Calibri" pitchFamily="34" charset="0"/>
              </a:rPr>
              <a:t> for the same amount.</a:t>
            </a:r>
          </a:p>
        </p:txBody>
      </p:sp>
      <p:sp>
        <p:nvSpPr>
          <p:cNvPr id="4" name="Slide Number Placeholder 3"/>
          <p:cNvSpPr>
            <a:spLocks noGrp="1"/>
          </p:cNvSpPr>
          <p:nvPr>
            <p:ph type="sldNum" sz="quarter" idx="10"/>
          </p:nvPr>
        </p:nvSpPr>
        <p:spPr/>
        <p:txBody>
          <a:bodyPr/>
          <a:lstStyle/>
          <a:p>
            <a:fld id="{B3E3086D-7065-4C0F-9E61-F382326284C6}" type="slidenum">
              <a:rPr lang="en-US" smtClean="0"/>
              <a:pPr/>
              <a:t>17</a:t>
            </a:fld>
            <a:endParaRPr lang="en-US" dirty="0"/>
          </a:p>
        </p:txBody>
      </p:sp>
    </p:spTree>
    <p:extLst>
      <p:ext uri="{BB962C8B-B14F-4D97-AF65-F5344CB8AC3E}">
        <p14:creationId xmlns:p14="http://schemas.microsoft.com/office/powerpoint/2010/main" val="526579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19–3B Optional Approach: Revisions as Forfeitures Occur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an alternative approach, as a practical expedient, companies can elect to account for forfeitures of stock options (or restricted stock) when forfeitures actually occur, rather than estimate forfeitures that will occur during the vesting period. So rather than recording compensation expense and paid-in capital for the </a:t>
            </a:r>
            <a:r>
              <a:rPr lang="en-US" sz="1200" b="0" i="1" u="none" strike="noStrike" kern="1200" baseline="0" dirty="0">
                <a:solidFill>
                  <a:schemeClr val="tx1"/>
                </a:solidFill>
                <a:latin typeface="+mn-lt"/>
                <a:ea typeface="+mn-ea"/>
                <a:cs typeface="+mn-cs"/>
              </a:rPr>
              <a:t>net </a:t>
            </a:r>
            <a:r>
              <a:rPr lang="en-US" sz="1200" b="0" i="0" u="none" strike="noStrike" kern="1200" baseline="0" dirty="0">
                <a:solidFill>
                  <a:schemeClr val="tx1"/>
                </a:solidFill>
                <a:latin typeface="+mn-lt"/>
                <a:ea typeface="+mn-ea"/>
                <a:cs typeface="+mn-cs"/>
              </a:rPr>
              <a:t>amount of awards expected to vest, companies can choose to initially record compensation based on the total amount and then reduce compensation expense and paid-in capital only if and when forfeitures occur. Once a forfeiture occurs, we adjust the cumulative amount of compensation expense recorded to date in the year the forfeiture occurs and thereafter in a manner similar to the way estimates are adjusted as demonstrated in the previous estimated forfeitures illustration.</a:t>
            </a:r>
          </a:p>
          <a:p>
            <a:endParaRPr lang="en-US" sz="1200" b="0" i="0" u="none" strike="noStrike"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24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18</a:t>
            </a:fld>
            <a:endParaRPr lang="en-US" dirty="0"/>
          </a:p>
        </p:txBody>
      </p:sp>
    </p:spTree>
    <p:extLst>
      <p:ext uri="{BB962C8B-B14F-4D97-AF65-F5344CB8AC3E}">
        <p14:creationId xmlns:p14="http://schemas.microsoft.com/office/powerpoint/2010/main" val="3304078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Illustration 19–3B Optional Approach: Revisions as Forfeitures Occur (continued)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actual forfeitures occur, Universal makes the journal entries shown in the illustration above. This election applies only to forfeitures related to employee </a:t>
            </a:r>
            <a:r>
              <a:rPr lang="en-US" sz="1200" b="0" i="1" u="none" strike="noStrike" kern="1200" baseline="0" dirty="0">
                <a:solidFill>
                  <a:schemeClr val="tx1"/>
                </a:solidFill>
                <a:latin typeface="+mn-lt"/>
                <a:ea typeface="+mn-ea"/>
                <a:cs typeface="+mn-cs"/>
              </a:rPr>
              <a:t>turnover. </a:t>
            </a:r>
            <a:r>
              <a:rPr lang="en-US" sz="1200" b="0" i="0" u="none" strike="noStrike" kern="1200" baseline="0" dirty="0">
                <a:solidFill>
                  <a:schemeClr val="tx1"/>
                </a:solidFill>
                <a:latin typeface="+mn-lt"/>
                <a:ea typeface="+mn-ea"/>
                <a:cs typeface="+mn-cs"/>
              </a:rPr>
              <a:t>For share-based plans with performance conditions (which we discuss later), companies must assess the probability that such conditions will be achieved. A company must disclose its policy election for forfeitures (estimated, or recorded as they occur). </a:t>
            </a:r>
            <a:endParaRPr lang="en-IN" sz="1200" baseline="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19</a:t>
            </a:fld>
            <a:endParaRPr lang="en-US" dirty="0"/>
          </a:p>
        </p:txBody>
      </p:sp>
    </p:spTree>
    <p:extLst>
      <p:ext uri="{BB962C8B-B14F-4D97-AF65-F5344CB8AC3E}">
        <p14:creationId xmlns:p14="http://schemas.microsoft.com/office/powerpoint/2010/main" val="2264529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i="0" u="none" strike="noStrike" kern="1200" baseline="0" dirty="0">
                <a:solidFill>
                  <a:schemeClr val="tx1"/>
                </a:solidFill>
                <a:latin typeface="+mn-lt"/>
                <a:ea typeface="+mn-ea"/>
                <a:cs typeface="+mn-cs"/>
              </a:rPr>
              <a:t>Employee compensation plans frequently include share-based awards. These awards are forms of payment whose value is dependent on the value of the company’s stock. These may be outright awards of shares, stock options, or cash payments tied to the market price of shares. Sometimes only key executives participate in a stock benefit plan. Typically, an executive compensation plan is tied to performance in a strategy that uses compensation to </a:t>
            </a:r>
            <a:r>
              <a:rPr lang="en-US" sz="1200" b="0" i="0" u="none" strike="noStrike" kern="1200" baseline="0" dirty="0">
                <a:solidFill>
                  <a:schemeClr val="tx1"/>
                </a:solidFill>
                <a:latin typeface="+mn-lt"/>
                <a:ea typeface="+mn-ea"/>
                <a:cs typeface="+mn-cs"/>
              </a:rPr>
              <a:t>motivate its recipients. Actual compensation </a:t>
            </a:r>
            <a:r>
              <a:rPr lang="en-IN" sz="1200" b="0" i="0" u="none" strike="noStrike" kern="1200" baseline="0" dirty="0">
                <a:solidFill>
                  <a:schemeClr val="tx1"/>
                </a:solidFill>
                <a:latin typeface="+mn-lt"/>
                <a:ea typeface="+mn-ea"/>
                <a:cs typeface="+mn-cs"/>
              </a:rPr>
              <a:t>depends on the market value of the shares.</a:t>
            </a:r>
          </a:p>
          <a:p>
            <a:r>
              <a:rPr lang="en-IN" sz="1200" b="0" i="0" u="none" strike="noStrike" kern="1200" baseline="0" dirty="0">
                <a:solidFill>
                  <a:schemeClr val="tx1"/>
                </a:solidFill>
                <a:latin typeface="+mn-lt"/>
                <a:ea typeface="+mn-ea"/>
                <a:cs typeface="+mn-cs"/>
              </a:rPr>
              <a:t> </a:t>
            </a:r>
          </a:p>
          <a:p>
            <a:r>
              <a:rPr lang="en-IN" sz="1200" b="0" i="0" u="none" strike="noStrike" kern="1200" baseline="0" dirty="0">
                <a:solidFill>
                  <a:schemeClr val="tx1"/>
                </a:solidFill>
                <a:latin typeface="+mn-lt"/>
                <a:ea typeface="+mn-ea"/>
                <a:cs typeface="+mn-cs"/>
              </a:rPr>
              <a:t>Although the variations of share-based compensation plans are seemingly endless, each shares common goals. Whether the plan is a stock award plan, a stock option plan, a stock appreciation rights (SARs) plan, or one of the several similar plans, the goals are to provide compensation to designated employees, while sometimes providing those employees with some sort of performance incentive. Likewise, our goals in accounting for each of these plans are the same for each: (1) to determine the fair value of the compensation and (2) to expense that compensation over the periods in which participants perform services.</a:t>
            </a:r>
            <a:endParaRPr lang="en-US" sz="1200" b="0" i="0" u="none" strike="noStrike" kern="1200" baseline="0" dirty="0">
              <a:solidFill>
                <a:schemeClr val="tx1"/>
              </a:solidFill>
              <a:latin typeface="+mn-lt"/>
              <a:ea typeface="+mn-ea"/>
              <a:cs typeface="+mn-cs"/>
            </a:endParaRPr>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0773F0-8481-4117-9EE2-632B30AC2177}" type="slidenum">
              <a:rPr lang="en-IN">
                <a:cs typeface="Arial" charset="0"/>
              </a:rPr>
              <a:pPr fontAlgn="base">
                <a:spcBef>
                  <a:spcPct val="0"/>
                </a:spcBef>
                <a:spcAft>
                  <a:spcPct val="0"/>
                </a:spcAft>
              </a:pPr>
              <a:t>2</a:t>
            </a:fld>
            <a:endParaRPr lang="en-IN" dirty="0">
              <a:cs typeface="Arial" charset="0"/>
            </a:endParaRPr>
          </a:p>
        </p:txBody>
      </p:sp>
    </p:spTree>
    <p:extLst>
      <p:ext uri="{BB962C8B-B14F-4D97-AF65-F5344CB8AC3E}">
        <p14:creationId xmlns:p14="http://schemas.microsoft.com/office/powerpoint/2010/main" val="4041817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19–3 Stock Options (continued)</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Assume that half the options in the illustration (five million shares) are exercised on July 11, 2027, when the market price is $50 per share. To record this transaction, </a:t>
            </a:r>
            <a:r>
              <a:rPr lang="en-IN" sz="1200" dirty="0"/>
              <a:t>Universal Communications debits Cash for $175 million,</a:t>
            </a:r>
            <a:r>
              <a:rPr lang="en-IN" sz="1200" baseline="0" dirty="0"/>
              <a:t> </a:t>
            </a:r>
            <a:r>
              <a:rPr lang="en-US" sz="1200" dirty="0"/>
              <a:t>Paid-in capital—stock options</a:t>
            </a:r>
            <a:r>
              <a:rPr lang="en-US" sz="1200" baseline="0" dirty="0"/>
              <a:t> for $40 million, and credits </a:t>
            </a:r>
            <a:r>
              <a:rPr lang="en-US" sz="1200" dirty="0"/>
              <a:t>Common stock</a:t>
            </a:r>
            <a:r>
              <a:rPr lang="en-IN" sz="1200" baseline="0" dirty="0">
                <a:latin typeface="Calibri" pitchFamily="34" charset="0"/>
              </a:rPr>
              <a:t> for $5 million. The difference is recorded as a credit to </a:t>
            </a:r>
            <a:r>
              <a:rPr lang="en-US" sz="1200" dirty="0"/>
              <a:t>Paid-in capital—excess of par</a:t>
            </a:r>
            <a:r>
              <a:rPr lang="en-IN" sz="1200" baseline="0" dirty="0">
                <a:latin typeface="Calibri" pitchFamily="34" charset="0"/>
              </a:rPr>
              <a:t> for $210 million.</a:t>
            </a:r>
            <a:endParaRPr lang="en-IN" sz="12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20</a:t>
            </a:fld>
            <a:endParaRPr lang="en-US" dirty="0"/>
          </a:p>
        </p:txBody>
      </p:sp>
    </p:spTree>
    <p:extLst>
      <p:ext uri="{BB962C8B-B14F-4D97-AF65-F5344CB8AC3E}">
        <p14:creationId xmlns:p14="http://schemas.microsoft.com/office/powerpoint/2010/main" val="274764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19–3 Stock Options (concluded)</a:t>
            </a:r>
          </a:p>
          <a:p>
            <a:endParaRPr lang="en-US" b="0" i="0" u="none" strike="noStrike" kern="1200" baseline="0" dirty="0">
              <a:solidFill>
                <a:schemeClr val="tx1"/>
              </a:solidFill>
            </a:endParaRPr>
          </a:p>
          <a:p>
            <a:r>
              <a:rPr lang="en-US" b="0" i="0" u="none" strike="noStrike" kern="1200" baseline="0" dirty="0">
                <a:solidFill>
                  <a:schemeClr val="tx1"/>
                </a:solidFill>
              </a:rPr>
              <a:t>If options that have vested expire without being exercised, the entry as shown is made.</a:t>
            </a:r>
          </a:p>
          <a:p>
            <a:endParaRPr lang="en-US" b="0" i="0" u="none" strike="noStrike" kern="1200" baseline="0" dirty="0">
              <a:solidFill>
                <a:schemeClr val="tx1"/>
              </a:solidFill>
            </a:endParaRPr>
          </a:p>
          <a:p>
            <a:r>
              <a:rPr lang="en-US" b="0" i="1" u="none" strike="noStrike" kern="1200" baseline="0" dirty="0">
                <a:solidFill>
                  <a:schemeClr val="tx1"/>
                </a:solidFill>
              </a:rPr>
              <a:t>Paid-in capital</a:t>
            </a:r>
            <a:r>
              <a:rPr lang="en-US" b="0" i="0" u="none" strike="noStrike" kern="1200" baseline="0" dirty="0">
                <a:solidFill>
                  <a:schemeClr val="tx1"/>
                </a:solidFill>
              </a:rPr>
              <a:t>—stock options becomes </a:t>
            </a:r>
            <a:r>
              <a:rPr lang="en-US" b="0" i="1" u="none" strike="noStrike" kern="1200" baseline="0" dirty="0">
                <a:solidFill>
                  <a:schemeClr val="tx1"/>
                </a:solidFill>
              </a:rPr>
              <a:t>paid-in capital—expiration of stock options</a:t>
            </a:r>
            <a:r>
              <a:rPr lang="en-US" b="0" u="none" strike="noStrike" kern="1200" baseline="0" dirty="0">
                <a:solidFill>
                  <a:schemeClr val="tx1"/>
                </a:solidFill>
              </a:rPr>
              <a:t>,</a:t>
            </a:r>
            <a:r>
              <a:rPr lang="en-US" b="0" i="0" u="none" strike="noStrike" kern="1200" baseline="0" dirty="0">
                <a:solidFill>
                  <a:schemeClr val="tx1"/>
                </a:solidFill>
              </a:rPr>
              <a:t> when options expire without being exercised.</a:t>
            </a:r>
          </a:p>
          <a:p>
            <a:endParaRPr lang="en-US" b="0" i="0" u="none" strike="noStrike" kern="1200" baseline="0" dirty="0">
              <a:solidFill>
                <a:schemeClr val="tx1"/>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b="0" i="0" u="none" strike="noStrike" kern="1200" baseline="0" dirty="0">
                <a:solidFill>
                  <a:schemeClr val="tx1"/>
                </a:solidFill>
              </a:rPr>
              <a:t>Here, the company debits </a:t>
            </a:r>
            <a:r>
              <a:rPr lang="en-US" dirty="0"/>
              <a:t>Paid-in capital—stock options</a:t>
            </a:r>
            <a:r>
              <a:rPr lang="en-IN" baseline="0" dirty="0">
                <a:latin typeface="Calibri" pitchFamily="34" charset="0"/>
              </a:rPr>
              <a:t> for $40 million and credits </a:t>
            </a:r>
            <a:r>
              <a:rPr lang="en-IN" dirty="0"/>
              <a:t>Paid-in capital—expiration of stock options</a:t>
            </a:r>
            <a:r>
              <a:rPr lang="en-IN" baseline="0" dirty="0">
                <a:latin typeface="Calibri" pitchFamily="34" charset="0"/>
              </a:rPr>
              <a:t> for the same amount.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baseline="0" dirty="0">
              <a:latin typeface="Calibri"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In effect, we rename the paid-in capital attributable to the stock option plan. Compensation expense for the four years’ service, as of the measurement date, is not affected.</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21</a:t>
            </a:fld>
            <a:endParaRPr lang="en-US" dirty="0"/>
          </a:p>
        </p:txBody>
      </p:sp>
    </p:spTree>
    <p:extLst>
      <p:ext uri="{BB962C8B-B14F-4D97-AF65-F5344CB8AC3E}">
        <p14:creationId xmlns:p14="http://schemas.microsoft.com/office/powerpoint/2010/main" val="1821697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The stock option plans we have discussed so far vest (become exercisable) on one single date (e.g., four years from date of grant). This is referred to as </a:t>
            </a:r>
            <a:r>
              <a:rPr lang="en-IN" sz="1200" b="0" i="1" u="none" strike="noStrike" kern="1200" baseline="0" dirty="0">
                <a:solidFill>
                  <a:schemeClr val="tx1"/>
                </a:solidFill>
                <a:latin typeface="+mn-lt"/>
                <a:ea typeface="+mn-ea"/>
                <a:cs typeface="+mn-cs"/>
              </a:rPr>
              <a:t>cliff vesting. </a:t>
            </a:r>
            <a:r>
              <a:rPr lang="en-IN" sz="1200" b="0" i="0" u="none" strike="noStrike" kern="1200" baseline="0" dirty="0">
                <a:solidFill>
                  <a:schemeClr val="tx1"/>
                </a:solidFill>
                <a:latin typeface="+mn-lt"/>
                <a:ea typeface="+mn-ea"/>
                <a:cs typeface="+mn-cs"/>
              </a:rPr>
              <a:t>More frequently, though, awards specify that recipients gradually become eligible to exercise their options rather than all at once. This is called </a:t>
            </a:r>
            <a:r>
              <a:rPr lang="en-IN" sz="1200" b="0" i="1" u="none" strike="noStrike" kern="1200" baseline="0" dirty="0">
                <a:solidFill>
                  <a:schemeClr val="tx1"/>
                </a:solidFill>
                <a:latin typeface="+mn-lt"/>
                <a:ea typeface="+mn-ea"/>
                <a:cs typeface="+mn-cs"/>
              </a:rPr>
              <a:t>graded vesting. </a:t>
            </a:r>
            <a:r>
              <a:rPr lang="en-IN" sz="1200" b="0" i="0" u="none" strike="noStrike" kern="1200" baseline="0" dirty="0">
                <a:solidFill>
                  <a:schemeClr val="tx1"/>
                </a:solidFill>
                <a:latin typeface="+mn-lt"/>
                <a:ea typeface="+mn-ea"/>
                <a:cs typeface="+mn-cs"/>
              </a:rPr>
              <a:t>For instance, a company might award stock options that vest 25% the first year, 25% the second year, and 50% the third year, or maybe 25% each year for four years.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In such a case, the company can choose to account for the options essentially the same as the cliff-vesting plans we’ve discussed to this point. It can estimate a single fair value for each of the options, even though they vest over different time periods, using a single weighted-average expected life of the options. The company then allocates total compensation cost (fair value per option times number of options) over the entire vesting period.</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22</a:t>
            </a:fld>
            <a:endParaRPr lang="en-US" dirty="0"/>
          </a:p>
        </p:txBody>
      </p:sp>
    </p:spTree>
    <p:extLst>
      <p:ext uri="{BB962C8B-B14F-4D97-AF65-F5344CB8AC3E}">
        <p14:creationId xmlns:p14="http://schemas.microsoft.com/office/powerpoint/2010/main" val="2136481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19–4 </a:t>
            </a:r>
            <a:r>
              <a:rPr lang="en-US" sz="1200" b="0" i="0" u="none" strike="noStrike" kern="1200" baseline="0" dirty="0">
                <a:solidFill>
                  <a:schemeClr val="tx1"/>
                </a:solidFill>
                <a:latin typeface="+mn-lt"/>
                <a:ea typeface="+mn-ea"/>
                <a:cs typeface="+mn-cs"/>
              </a:rPr>
              <a:t>Stock Options; Graded Vesting; Separate Valuation Approach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Most companies choose a slightly more complex method because it usually results in a lower expense. In this approach, each vesting group (or tranche) is viewed separately, as if it were a separate award.</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23</a:t>
            </a:fld>
            <a:endParaRPr lang="en-US" dirty="0"/>
          </a:p>
        </p:txBody>
      </p:sp>
    </p:spTree>
    <p:extLst>
      <p:ext uri="{BB962C8B-B14F-4D97-AF65-F5344CB8AC3E}">
        <p14:creationId xmlns:p14="http://schemas.microsoft.com/office/powerpoint/2010/main" val="3049613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19–4 </a:t>
            </a:r>
            <a:r>
              <a:rPr lang="en-US" sz="1200" b="0" i="0" u="none" strike="noStrike" kern="1200" baseline="0" dirty="0">
                <a:solidFill>
                  <a:schemeClr val="tx1"/>
                </a:solidFill>
                <a:latin typeface="+mn-lt"/>
                <a:ea typeface="+mn-ea"/>
                <a:cs typeface="+mn-cs"/>
              </a:rPr>
              <a:t>Stock Options; Graded Vesting; Separate Valuation Approach </a:t>
            </a:r>
            <a:r>
              <a:rPr lang="en-IN" sz="1200" b="0" i="0" u="none" strike="noStrike" kern="1200" baseline="0" dirty="0">
                <a:solidFill>
                  <a:schemeClr val="tx1"/>
                </a:solidFill>
                <a:latin typeface="+mn-lt"/>
                <a:ea typeface="+mn-ea"/>
                <a:cs typeface="+mn-cs"/>
              </a:rPr>
              <a:t> (continued)</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At any given date, a company must have recognized at least the amount vested by that date. The allocation in this instance meets that constraint:</a:t>
            </a:r>
          </a:p>
          <a:p>
            <a:endParaRPr lang="en-IN" sz="1200" b="0" i="0" u="none" strike="noStrike" kern="1200" baseline="0" dirty="0">
              <a:solidFill>
                <a:schemeClr val="tx1"/>
              </a:solidFill>
              <a:latin typeface="+mn-lt"/>
              <a:ea typeface="+mn-ea"/>
              <a:cs typeface="+mn-cs"/>
            </a:endParaRPr>
          </a:p>
          <a:p>
            <a:pPr marL="171450" indent="-171450">
              <a:buFont typeface="Arial"/>
              <a:buChar char="•"/>
            </a:pPr>
            <a:r>
              <a:rPr lang="en-IN" sz="1200" b="0" i="0" u="none" strike="noStrike" kern="1200" baseline="0" dirty="0">
                <a:solidFill>
                  <a:schemeClr val="tx1"/>
                </a:solidFill>
                <a:latin typeface="+mn-lt"/>
                <a:ea typeface="+mn-ea"/>
                <a:cs typeface="+mn-cs"/>
              </a:rPr>
              <a:t>The $23 million recognized in 2021 exceeds the $7 million vested</a:t>
            </a:r>
          </a:p>
          <a:p>
            <a:pPr marL="171450" indent="-171450">
              <a:buFont typeface="Arial"/>
              <a:buChar char="•"/>
            </a:pPr>
            <a:r>
              <a:rPr lang="en-IN" sz="1200" b="0" i="0" u="none" strike="noStrike" kern="1200" baseline="0" dirty="0">
                <a:solidFill>
                  <a:schemeClr val="tx1"/>
                </a:solidFill>
                <a:latin typeface="+mn-lt"/>
                <a:ea typeface="+mn-ea"/>
                <a:cs typeface="+mn-cs"/>
              </a:rPr>
              <a:t>The $39 million ($23 + $16) recognized by 2022 exceeds the $19 million ($7 + $12) vested by the same time</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Companies also can choose to use the straight-line method, which would allocate the $49 million total compensation cost equally to 2021, 2022, and 2023 at $16.333 million per year.</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24</a:t>
            </a:fld>
            <a:endParaRPr lang="en-US" dirty="0"/>
          </a:p>
        </p:txBody>
      </p:sp>
    </p:spTree>
    <p:extLst>
      <p:ext uri="{BB962C8B-B14F-4D97-AF65-F5344CB8AC3E}">
        <p14:creationId xmlns:p14="http://schemas.microsoft.com/office/powerpoint/2010/main" val="2840528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kern="1200" baseline="0" dirty="0">
                <a:solidFill>
                  <a:schemeClr val="tx1"/>
                </a:solidFill>
                <a:latin typeface="+mn-lt"/>
                <a:ea typeface="+mn-ea"/>
                <a:cs typeface="+mn-cs"/>
              </a:rPr>
              <a:t>Recognition of Deferred Tax Asset for Stock Options. </a:t>
            </a:r>
            <a:r>
              <a:rPr lang="en-IN" sz="1200" b="0" kern="1200" baseline="0" dirty="0">
                <a:solidFill>
                  <a:schemeClr val="tx1"/>
                </a:solidFill>
                <a:latin typeface="+mn-lt"/>
                <a:ea typeface="+mn-ea"/>
                <a:cs typeface="+mn-cs"/>
              </a:rPr>
              <a:t>Under U.S. GAAP, a deferred tax asset (DTA) is created for the cumulative amount of the fair value of the options the company has recorded for compensation expense. The DTA is the tax rate times the amount of compensation. Under IFRS, the deferred tax asset isn’t created until the award is “in the money;” that is, it has intrinsic value. When it is in the money, the addition to the DTA is the portion of the intrinsic value earned to date times the tax rate.</a:t>
            </a:r>
          </a:p>
          <a:p>
            <a:endParaRPr lang="en-IN" sz="1200" b="0" kern="1200" baseline="0" dirty="0">
              <a:solidFill>
                <a:schemeClr val="tx1"/>
              </a:solidFill>
              <a:latin typeface="+mn-lt"/>
              <a:ea typeface="+mn-ea"/>
              <a:cs typeface="+mn-cs"/>
            </a:endParaRPr>
          </a:p>
          <a:p>
            <a:r>
              <a:rPr lang="en-IN" sz="1200" b="1" kern="1200" baseline="0" dirty="0">
                <a:solidFill>
                  <a:schemeClr val="tx1"/>
                </a:solidFill>
                <a:latin typeface="+mn-lt"/>
                <a:ea typeface="+mn-ea"/>
                <a:cs typeface="+mn-cs"/>
              </a:rPr>
              <a:t>Plans with Graded Vesting. </a:t>
            </a:r>
            <a:r>
              <a:rPr lang="en-US" sz="1200" b="0" i="0" u="none" strike="noStrike" kern="1200" baseline="0" dirty="0">
                <a:solidFill>
                  <a:schemeClr val="tx1"/>
                </a:solidFill>
                <a:latin typeface="+mn-lt"/>
                <a:ea typeface="+mn-ea"/>
                <a:cs typeface="+mn-cs"/>
              </a:rPr>
              <a:t>When options have graded vesting, U.S. GAAP permits companies to account for each vesting amount separately, for instance as if there were three separate awards as in the previous illustration, but also allows companies the option to account for the entire award on a straight-line basis over the entire vesting period. Either way, the company must recognize at least the amount of the award that has vested by that date. </a:t>
            </a:r>
          </a:p>
          <a:p>
            <a:r>
              <a:rPr lang="en-US" sz="1200" b="0" i="0" u="none" strike="noStrike" kern="1200" baseline="0" dirty="0">
                <a:solidFill>
                  <a:schemeClr val="tx1"/>
                </a:solidFill>
                <a:latin typeface="+mn-lt"/>
                <a:ea typeface="+mn-ea"/>
                <a:cs typeface="+mn-cs"/>
              </a:rPr>
              <a:t>Under IFRS, the straight-line choice is not permitted. Also, there’s no requirement that the company must recognize at least the amount of the award that has vested by each reporting date. </a:t>
            </a:r>
            <a:endParaRPr lang="en-IN" sz="120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25</a:t>
            </a:fld>
            <a:endParaRPr lang="en-US" dirty="0"/>
          </a:p>
        </p:txBody>
      </p:sp>
    </p:spTree>
    <p:extLst>
      <p:ext uri="{BB962C8B-B14F-4D97-AF65-F5344CB8AC3E}">
        <p14:creationId xmlns:p14="http://schemas.microsoft.com/office/powerpoint/2010/main" val="37852734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26</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2225675" algn="dec"/>
                <a:tab pos="2970213" algn="dec"/>
                <a:tab pos="3714750" algn="dec"/>
                <a:tab pos="4514850" algn="dec"/>
                <a:tab pos="5883275" algn="dec"/>
              </a:tabLst>
            </a:pPr>
            <a:r>
              <a:rPr lang="en-US" dirty="0"/>
              <a:t>The correct answer is </a:t>
            </a:r>
            <a:r>
              <a:rPr lang="en-US" i="1" dirty="0"/>
              <a:t>c</a:t>
            </a:r>
            <a:r>
              <a:rPr lang="en-US" dirty="0"/>
              <a:t>:</a:t>
            </a:r>
          </a:p>
          <a:p>
            <a:pPr>
              <a:tabLst>
                <a:tab pos="2225675" algn="dec"/>
                <a:tab pos="2970213" algn="dec"/>
                <a:tab pos="3714750" algn="dec"/>
                <a:tab pos="4514850" algn="dec"/>
                <a:tab pos="5883275" algn="dec"/>
              </a:tabLst>
            </a:pPr>
            <a:r>
              <a:rPr lang="en-US" dirty="0"/>
              <a:t>	</a:t>
            </a:r>
            <a:r>
              <a:rPr lang="en-US" sz="1400" b="1" dirty="0"/>
              <a:t> </a:t>
            </a:r>
            <a:r>
              <a:rPr lang="en-US" sz="1100" b="1" dirty="0"/>
              <a:t>2021	</a:t>
            </a:r>
            <a:r>
              <a:rPr lang="en-US" sz="1100" b="1" dirty="0">
                <a:solidFill>
                  <a:srgbClr val="C00000"/>
                </a:solidFill>
              </a:rPr>
              <a:t>2022</a:t>
            </a:r>
            <a:r>
              <a:rPr lang="en-US" sz="1100" b="1" dirty="0"/>
              <a:t>	2023	Total</a:t>
            </a:r>
            <a:endParaRPr lang="en-US" sz="1400" b="1" dirty="0"/>
          </a:p>
          <a:p>
            <a:pPr>
              <a:tabLst>
                <a:tab pos="2111375" algn="dec"/>
                <a:tab pos="2855913" algn="dec"/>
                <a:tab pos="3657600" algn="dec"/>
                <a:tab pos="4459288" algn="dec"/>
              </a:tabLst>
            </a:pPr>
            <a:r>
              <a:rPr lang="en-US" dirty="0"/>
              <a:t>Dec. 31, 2021	$ 56			$  56  (40,000 × 20% × $7)</a:t>
            </a:r>
          </a:p>
          <a:p>
            <a:pPr>
              <a:tabLst>
                <a:tab pos="2111375" algn="dec"/>
                <a:tab pos="2913063" algn="dec"/>
                <a:tab pos="3657600" algn="dec"/>
                <a:tab pos="4459288" algn="dec"/>
              </a:tabLst>
            </a:pPr>
            <a:r>
              <a:rPr lang="en-US" dirty="0"/>
              <a:t>Dec. 31, 2022	48	</a:t>
            </a:r>
            <a:r>
              <a:rPr lang="en-US" b="1" dirty="0">
                <a:solidFill>
                  <a:srgbClr val="C00000"/>
                </a:solidFill>
              </a:rPr>
              <a:t>$  48</a:t>
            </a:r>
            <a:r>
              <a:rPr lang="en-US" dirty="0"/>
              <a:t>		96  (40,000 × 30% × $8)</a:t>
            </a:r>
          </a:p>
          <a:p>
            <a:pPr>
              <a:tabLst>
                <a:tab pos="2111375" algn="dec"/>
                <a:tab pos="2913063" algn="dec"/>
                <a:tab pos="3657600" algn="dec"/>
                <a:tab pos="4459288" algn="dec"/>
              </a:tabLst>
            </a:pPr>
            <a:r>
              <a:rPr lang="en-US" dirty="0"/>
              <a:t>Dec. 31, 2023	</a:t>
            </a:r>
            <a:r>
              <a:rPr lang="en-US" u="sng" dirty="0"/>
              <a:t>  80</a:t>
            </a:r>
            <a:r>
              <a:rPr lang="en-US" dirty="0"/>
              <a:t>	</a:t>
            </a:r>
            <a:r>
              <a:rPr lang="en-US" b="1" u="sng" dirty="0">
                <a:solidFill>
                  <a:srgbClr val="C00000"/>
                </a:solidFill>
              </a:rPr>
              <a:t>  80 </a:t>
            </a:r>
            <a:r>
              <a:rPr lang="en-US" dirty="0"/>
              <a:t>	</a:t>
            </a:r>
            <a:r>
              <a:rPr lang="en-US" u="sng" dirty="0"/>
              <a:t> $80</a:t>
            </a:r>
            <a:r>
              <a:rPr lang="en-US" dirty="0"/>
              <a:t>	</a:t>
            </a:r>
            <a:r>
              <a:rPr lang="en-US" u="sng" dirty="0"/>
              <a:t>  240</a:t>
            </a:r>
            <a:r>
              <a:rPr lang="en-US" dirty="0"/>
              <a:t>  (40,000 × 50% × $12)</a:t>
            </a:r>
          </a:p>
          <a:p>
            <a:pPr>
              <a:tabLst>
                <a:tab pos="2111375" algn="dec"/>
                <a:tab pos="2913063" algn="dec"/>
                <a:tab pos="3657600" algn="dec"/>
                <a:tab pos="4459288" algn="dec"/>
              </a:tabLst>
            </a:pPr>
            <a:r>
              <a:rPr lang="en-US" dirty="0"/>
              <a:t>	$184	</a:t>
            </a:r>
            <a:r>
              <a:rPr lang="en-US" b="1" dirty="0">
                <a:solidFill>
                  <a:srgbClr val="C00000"/>
                </a:solidFill>
              </a:rPr>
              <a:t>$128</a:t>
            </a:r>
            <a:r>
              <a:rPr lang="en-US" dirty="0"/>
              <a:t>	$80	  $392</a:t>
            </a:r>
          </a:p>
          <a:p>
            <a:pPr eaLnBrk="1" hangingPunct="1"/>
            <a:endParaRPr lang="en-US" altLang="en-US" dirty="0"/>
          </a:p>
        </p:txBody>
      </p:sp>
    </p:spTree>
    <p:extLst>
      <p:ext uri="{BB962C8B-B14F-4D97-AF65-F5344CB8AC3E}">
        <p14:creationId xmlns:p14="http://schemas.microsoft.com/office/powerpoint/2010/main" val="39754967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Stock option (and other share-based) plans often specify a performance condition or a market condition that must be satisfied before employees are allowed the benefits of the award. The objective is to provide employees with additional incentive for managerial achievement. For instance, an option might not be exercisable until a performance target is met. The target could be divisional revenue, earnings per share, sales growth, or rate of return on assets. The possibilities are limitless. On the other hand, the target might be market-related, perhaps a specified stock price or a stock price change exceeding a particular index. The way we account for such plans depends on whether the condition is performance-based or market-based.</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27</a:t>
            </a:fld>
            <a:endParaRPr lang="en-US" dirty="0"/>
          </a:p>
        </p:txBody>
      </p:sp>
    </p:spTree>
    <p:extLst>
      <p:ext uri="{BB962C8B-B14F-4D97-AF65-F5344CB8AC3E}">
        <p14:creationId xmlns:p14="http://schemas.microsoft.com/office/powerpoint/2010/main" val="180396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Whether we recognize compensation </a:t>
            </a:r>
            <a:r>
              <a:rPr lang="en-IN" sz="1200" b="0" i="0" u="none" strike="noStrike" kern="1200" baseline="0" dirty="0">
                <a:solidFill>
                  <a:schemeClr val="tx1"/>
                </a:solidFill>
                <a:latin typeface="+mn-lt"/>
                <a:ea typeface="+mn-ea"/>
                <a:cs typeface="+mn-cs"/>
              </a:rPr>
              <a:t>expense for performance-based options depends (a) initially on whether it’s </a:t>
            </a:r>
            <a:r>
              <a:rPr lang="en-US" sz="1200" b="0" i="0" u="none" strike="noStrike" kern="1200" baseline="0" dirty="0">
                <a:solidFill>
                  <a:schemeClr val="tx1"/>
                </a:solidFill>
                <a:latin typeface="+mn-lt"/>
                <a:ea typeface="+mn-ea"/>
                <a:cs typeface="+mn-cs"/>
              </a:rPr>
              <a:t>probable </a:t>
            </a:r>
            <a:r>
              <a:rPr lang="en-IN" sz="1200" b="0" i="0" u="none" strike="noStrike" kern="1200" baseline="0" dirty="0">
                <a:solidFill>
                  <a:schemeClr val="tx1"/>
                </a:solidFill>
                <a:latin typeface="+mn-lt"/>
                <a:ea typeface="+mn-ea"/>
                <a:cs typeface="+mn-cs"/>
              </a:rPr>
              <a:t>that the performance target will be met and (b) ultimately on whether the performance target actually is met. Accounting is as described earlier for other stock options. Initial estimates of compensation cost as well as subsequent revisions of that estimate take into account the likelihood of both forfeitures and achieving performance targets.</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28</a:t>
            </a:fld>
            <a:endParaRPr lang="en-US" dirty="0"/>
          </a:p>
        </p:txBody>
      </p:sp>
    </p:spTree>
    <p:extLst>
      <p:ext uri="{BB962C8B-B14F-4D97-AF65-F5344CB8AC3E}">
        <p14:creationId xmlns:p14="http://schemas.microsoft.com/office/powerpoint/2010/main" val="19825476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19–3 Stock Options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Suppose we estimate that it is probable that sales at Universal will increase by 10% after four years. Then, our estimate of the total compensation </a:t>
            </a:r>
            <a:r>
              <a:rPr lang="en-US" sz="1200" b="0" i="0" u="none" strike="noStrike" kern="1200" baseline="0" dirty="0">
                <a:solidFill>
                  <a:schemeClr val="tx1"/>
                </a:solidFill>
                <a:latin typeface="+mn-lt"/>
                <a:ea typeface="+mn-ea"/>
                <a:cs typeface="+mn-cs"/>
              </a:rPr>
              <a:t>is $80 million.</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29</a:t>
            </a:fld>
            <a:endParaRPr lang="en-US" dirty="0"/>
          </a:p>
        </p:txBody>
      </p:sp>
    </p:spTree>
    <p:extLst>
      <p:ext uri="{BB962C8B-B14F-4D97-AF65-F5344CB8AC3E}">
        <p14:creationId xmlns:p14="http://schemas.microsoft.com/office/powerpoint/2010/main" val="2771504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Executive compensation sometimes includes a grant of shares of stock or the right to receive shares. Usually, such shares are restricted in such a way as to provide some incentive to the recipient. Typically, restricted stock award plans are tied to continued employment. The two primary types of restricted stock plans are (a) restricted stock awards and (b) restricted stock </a:t>
            </a:r>
            <a:r>
              <a:rPr lang="en-US" sz="1200" b="0" i="0" u="none" strike="noStrike" kern="1200" baseline="0" dirty="0">
                <a:solidFill>
                  <a:schemeClr val="tx1"/>
                </a:solidFill>
                <a:latin typeface="+mn-lt"/>
                <a:ea typeface="+mn-ea"/>
                <a:cs typeface="+mn-cs"/>
              </a:rPr>
              <a:t>units.</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a:t>
            </a:fld>
            <a:endParaRPr lang="en-US" dirty="0"/>
          </a:p>
        </p:txBody>
      </p:sp>
    </p:spTree>
    <p:extLst>
      <p:ext uri="{BB962C8B-B14F-4D97-AF65-F5344CB8AC3E}">
        <p14:creationId xmlns:p14="http://schemas.microsoft.com/office/powerpoint/2010/main" val="32741108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19–3 Stock Options</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Suppose, though, that after two years, we estimate that it is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probable that sales will increase by 10% after four years. Then, our new estimate of the total compensation would change to $0</a:t>
            </a:r>
            <a:r>
              <a:rPr lang="en-IN" sz="1200" kern="1200" baseline="0" dirty="0">
                <a:solidFill>
                  <a:schemeClr val="tx1"/>
                </a:solidFill>
                <a:latin typeface="+mn-lt"/>
                <a:ea typeface="+mn-ea"/>
                <a:cs typeface="+mn-cs"/>
              </a:rPr>
              <a:t>.</a:t>
            </a:r>
          </a:p>
          <a:p>
            <a:endParaRPr lang="en-IN" sz="1200"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In that case, we would reverse the $40 million expensed in 2021–2022. No compensation can be recognized for options that don’t vest due to performance targets not being met, and that’s our expectation. </a:t>
            </a:r>
            <a:endParaRPr lang="en-IN" sz="12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30</a:t>
            </a:fld>
            <a:endParaRPr lang="en-US" dirty="0"/>
          </a:p>
        </p:txBody>
      </p:sp>
    </p:spTree>
    <p:extLst>
      <p:ext uri="{BB962C8B-B14F-4D97-AF65-F5344CB8AC3E}">
        <p14:creationId xmlns:p14="http://schemas.microsoft.com/office/powerpoint/2010/main" val="3482129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19–3 Stock Options </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Conversely, assume that our initial expectation is that it is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probable that sales will increase by 10% after four years and so we record no annual compensation expense. But then, in the third year, we estimate that it </a:t>
            </a:r>
            <a:r>
              <a:rPr lang="en-US" sz="1200" b="0" i="1" u="none" strike="noStrike" kern="1200" baseline="0" dirty="0">
                <a:solidFill>
                  <a:schemeClr val="tx1"/>
                </a:solidFill>
                <a:latin typeface="+mn-lt"/>
                <a:ea typeface="+mn-ea"/>
                <a:cs typeface="+mn-cs"/>
              </a:rPr>
              <a:t>is </a:t>
            </a:r>
            <a:r>
              <a:rPr lang="en-US" sz="1200" b="0" i="0" u="none" strike="noStrike" kern="1200" baseline="0" dirty="0">
                <a:solidFill>
                  <a:schemeClr val="tx1"/>
                </a:solidFill>
                <a:latin typeface="+mn-lt"/>
                <a:ea typeface="+mn-ea"/>
                <a:cs typeface="+mn-cs"/>
              </a:rPr>
              <a:t>probable that sales will increase by 10% after four years. At that point, our revised estimate of the total compensation would change to $80 million, and we would reflect the cumulative effect on compensation in 2023 earnings and record compensation thereafter.</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31</a:t>
            </a:fld>
            <a:endParaRPr lang="en-US" dirty="0"/>
          </a:p>
        </p:txBody>
      </p:sp>
    </p:spTree>
    <p:extLst>
      <p:ext uri="{BB962C8B-B14F-4D97-AF65-F5344CB8AC3E}">
        <p14:creationId xmlns:p14="http://schemas.microsoft.com/office/powerpoint/2010/main" val="34821297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Plans with Market Conditions</a:t>
            </a:r>
          </a:p>
          <a:p>
            <a:r>
              <a:rPr lang="en-IN" sz="1200" kern="1200" baseline="0" dirty="0">
                <a:solidFill>
                  <a:schemeClr val="tx1"/>
                </a:solidFill>
                <a:latin typeface="+mn-lt"/>
                <a:ea typeface="+mn-ea"/>
                <a:cs typeface="+mn-cs"/>
              </a:rPr>
              <a:t>If the award contains a market condition (e.g., a share option with an exercisability requirement based on the stock price reaching a specified level), then no special accounting is required. The fair value estimate of the share option already implicitly reflects market conditions due to the nature of share option pricing models. So, we recognize compensation expense regardless of when, if ever, the market condition is met.</a:t>
            </a:r>
          </a:p>
          <a:p>
            <a:endParaRPr lang="en-IN" sz="1200" b="1"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b="1" dirty="0"/>
              <a:t>Decline in Popularity of Options</a:t>
            </a:r>
          </a:p>
          <a:p>
            <a:r>
              <a:rPr lang="en-US" sz="1200" b="0" i="0" u="none" strike="noStrike" kern="1200" baseline="0" dirty="0">
                <a:solidFill>
                  <a:schemeClr val="tx1"/>
                </a:solidFill>
                <a:latin typeface="+mn-lt"/>
                <a:ea typeface="+mn-ea"/>
                <a:cs typeface="+mn-cs"/>
              </a:rPr>
              <a:t>Recent years have witnessed a steady shift in the way companies compensate their top executives. At their peak in 1999, stock options represented about 78% of the average executive’s incentive pay. In 2016, stock options accounted for 15% of S&amp;P 500 executive pay while restricted stock accounted for 47.2%. In the wake of past notorious accounting scandals, the image of stock options was tarnished in the view of many who believed that the potential to garner millions in stock option gains created incentives for executives to boost company stock prices through risky or fraudulent behavior. That image motivated many firms to move away from stock options in favor of other forms of share-based compensation, particularly restricted stock awards and, increasingly, restricted stock units. Also contributing to the rise of restricted stock is the feeling by many that it better aligns pay with performance. From the executive’s perspective, restricted stock is a more certain, though potentially less lucrative, form of compensation. </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32</a:t>
            </a:fld>
            <a:endParaRPr lang="en-US" dirty="0"/>
          </a:p>
        </p:txBody>
      </p:sp>
    </p:spTree>
    <p:extLst>
      <p:ext uri="{BB962C8B-B14F-4D97-AF65-F5344CB8AC3E}">
        <p14:creationId xmlns:p14="http://schemas.microsoft.com/office/powerpoint/2010/main" val="20693293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Employee share purchase plans often permit all employees to buy shares directly from their company at </a:t>
            </a:r>
            <a:r>
              <a:rPr lang="en-US" sz="1200" b="0" i="0" u="none" strike="noStrike" kern="1200" baseline="0" noProof="0" dirty="0">
                <a:solidFill>
                  <a:schemeClr val="tx1"/>
                </a:solidFill>
                <a:latin typeface="+mn-lt"/>
                <a:ea typeface="+mn-ea"/>
                <a:cs typeface="+mn-cs"/>
              </a:rPr>
              <a:t>favorable</a:t>
            </a:r>
            <a:r>
              <a:rPr lang="en-IN" sz="1200" b="0" i="0" u="none" strike="noStrike" kern="1200" baseline="0" dirty="0">
                <a:solidFill>
                  <a:schemeClr val="tx1"/>
                </a:solidFill>
                <a:latin typeface="+mn-lt"/>
                <a:ea typeface="+mn-ea"/>
                <a:cs typeface="+mn-cs"/>
              </a:rPr>
              <a:t> terms. The primary intent of these plans is to encourage employee ownership of the company’s shares. Presumably loyalty is enhanced among employee-shareholders. The employee also benefits because, typically, these plans allow employees to buy shares from their employer without brokerage fees and, perhaps, at a slight discount. Some companies even encourage participation by matching or partially matching employee </a:t>
            </a:r>
            <a:r>
              <a:rPr lang="en-US" sz="1200" b="0" i="0" u="none" strike="noStrike" kern="1200" baseline="0" dirty="0">
                <a:solidFill>
                  <a:schemeClr val="tx1"/>
                </a:solidFill>
                <a:latin typeface="+mn-lt"/>
                <a:ea typeface="+mn-ea"/>
                <a:cs typeface="+mn-cs"/>
              </a:rPr>
              <a:t>purchases.</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accounting for employee share purchase plans (ESPPs), we need to determine whether or not they provide compensation to employees. An ESPP is considered noncompensatory as long as </a:t>
            </a:r>
          </a:p>
          <a:p>
            <a:pPr marL="228600" indent="-228600">
              <a:buAutoNum type="arabicPeriod"/>
            </a:pPr>
            <a:r>
              <a:rPr lang="en-US" sz="1200" b="0" i="0" u="none" strike="noStrike" kern="1200" baseline="0" dirty="0">
                <a:solidFill>
                  <a:schemeClr val="tx1"/>
                </a:solidFill>
                <a:latin typeface="+mn-lt"/>
                <a:ea typeface="+mn-ea"/>
                <a:cs typeface="+mn-cs"/>
              </a:rPr>
              <a:t>substantially all employees can participate, </a:t>
            </a:r>
          </a:p>
          <a:p>
            <a:pPr marL="228600" indent="-228600">
              <a:buAutoNum type="arabicPeriod"/>
            </a:pPr>
            <a:r>
              <a:rPr lang="en-US" sz="1200" b="0" i="0" u="none" strike="noStrike" kern="1200" baseline="0" dirty="0">
                <a:solidFill>
                  <a:schemeClr val="tx1"/>
                </a:solidFill>
                <a:latin typeface="+mn-lt"/>
                <a:ea typeface="+mn-ea"/>
                <a:cs typeface="+mn-cs"/>
              </a:rPr>
              <a:t>employees have no longer than one month after the price is fixed to decide whether to participate, and </a:t>
            </a:r>
          </a:p>
          <a:p>
            <a:pPr marL="228600" indent="-228600">
              <a:buAutoNum type="arabicPeriod"/>
            </a:pPr>
            <a:r>
              <a:rPr lang="en-US" sz="1200" b="0" i="0" u="none" strike="noStrike" kern="1200" baseline="0" dirty="0">
                <a:solidFill>
                  <a:schemeClr val="tx1"/>
                </a:solidFill>
                <a:latin typeface="+mn-lt"/>
                <a:ea typeface="+mn-ea"/>
                <a:cs typeface="+mn-cs"/>
              </a:rPr>
              <a:t>the discount is no greater than 5% (or can be justified as reasonable). </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33</a:t>
            </a:fld>
            <a:endParaRPr lang="en-US" dirty="0"/>
          </a:p>
        </p:txBody>
      </p:sp>
    </p:spTree>
    <p:extLst>
      <p:ext uri="{BB962C8B-B14F-4D97-AF65-F5344CB8AC3E}">
        <p14:creationId xmlns:p14="http://schemas.microsoft.com/office/powerpoint/2010/main" val="42242055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If these criteria for the plan being noncompensatory are met, </a:t>
            </a:r>
            <a:r>
              <a:rPr lang="en-US" sz="1200" b="0" i="0" u="none" strike="noStrike" kern="1200" baseline="0" dirty="0">
                <a:solidFill>
                  <a:schemeClr val="tx1"/>
                </a:solidFill>
                <a:latin typeface="+mn-lt"/>
                <a:ea typeface="+mn-ea"/>
                <a:cs typeface="+mn-cs"/>
              </a:rPr>
              <a:t>we simply record the sale of new shares as employees buy them and do not record compensation expense</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If these criteria for the plan being noncompensatory are not met, say the discount is 15%, accounting is similar to other share-based plans. The 15% discount to employees, then, is considered to be compensation, and that amount is recorded as expense. </a:t>
            </a:r>
            <a:r>
              <a:rPr lang="en-US" sz="1200" b="0" i="0" u="none" strike="noStrike" kern="1200" baseline="0" dirty="0">
                <a:solidFill>
                  <a:schemeClr val="tx1"/>
                </a:solidFill>
                <a:latin typeface="+mn-lt"/>
                <a:ea typeface="+mn-ea"/>
                <a:cs typeface="+mn-cs"/>
              </a:rPr>
              <a:t>Compensation </a:t>
            </a:r>
            <a:r>
              <a:rPr lang="en-IN" sz="1200" b="0" i="0" u="none" strike="noStrike" kern="1200" baseline="0" dirty="0">
                <a:solidFill>
                  <a:schemeClr val="tx1"/>
                </a:solidFill>
                <a:latin typeface="+mn-lt"/>
                <a:ea typeface="+mn-ea"/>
                <a:cs typeface="+mn-cs"/>
              </a:rPr>
              <a:t>expense replaces the cash debit for any employer-provided portion. Say an employee buys shares (no par) under the plan for $850 rather than the current market price of $1,000. The $150 discount is recorded as compensation expense.</a:t>
            </a:r>
          </a:p>
          <a:p>
            <a:endParaRPr lang="en-IN" sz="1200" b="0" i="0" u="none" strike="noStrike"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The purchase of shares at 15% discount is recorded as a debit to </a:t>
            </a:r>
            <a:r>
              <a:rPr lang="en-US" sz="1200" dirty="0"/>
              <a:t>Cash for $850 and credit to Common stock</a:t>
            </a:r>
            <a:r>
              <a:rPr lang="en-US" sz="1200" baseline="0" dirty="0"/>
              <a:t> for $1,000. The difference is recorded as a debit to </a:t>
            </a:r>
            <a:r>
              <a:rPr lang="en-US" sz="1200" dirty="0"/>
              <a:t>Compensation expense</a:t>
            </a:r>
            <a:r>
              <a:rPr lang="en-IN" sz="1200" baseline="0" dirty="0">
                <a:latin typeface="Calibri" pitchFamily="34" charset="0"/>
              </a:rPr>
              <a:t> for $150, calculated as </a:t>
            </a:r>
            <a:r>
              <a:rPr lang="en-US" sz="1200" b="0" i="0" u="none" strike="noStrike" kern="1200" baseline="0" dirty="0">
                <a:solidFill>
                  <a:schemeClr val="tx1"/>
                </a:solidFill>
                <a:latin typeface="+mn-lt"/>
                <a:ea typeface="+mn-ea"/>
                <a:cs typeface="+mn-cs"/>
              </a:rPr>
              <a:t>$1,000 × 15%.</a:t>
            </a:r>
            <a:endParaRPr lang="en-IN" sz="12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34</a:t>
            </a:fld>
            <a:endParaRPr lang="en-US" dirty="0"/>
          </a:p>
        </p:txBody>
      </p:sp>
    </p:spTree>
    <p:extLst>
      <p:ext uri="{BB962C8B-B14F-4D97-AF65-F5344CB8AC3E}">
        <p14:creationId xmlns:p14="http://schemas.microsoft.com/office/powerpoint/2010/main" val="35722553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previous chapters, we have revisited the concept of “earnings quality.” We also have noted that one rather common practice that negatively influences earnings quality is earnings management, which refers to companies’ use of one or more of several techniques designed to artificially increase (or decrease) earnings. A frequent objective of earnings management is to meet analysts’ expectations regarding projections of income. If a manager’s personal compensation includes company stock, stock options, or other compensation based on the value of the firm’s stock, it’s not hard to imagine an increased desire to ensure that market expectations are met and that reported earnings have a positive effect on stock prices. This is precisely the reaction these incentive compensation plans are designed to elicit. Investors and creditors, though, should be alert to indications of attempts to artificially manipulate income and realize that the likelihood of earnings management is probably higher for companies with generous share-based compensation plans.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One way managers might manipulate numbers is to low-ball the data that go into the option-pricing models. The models used to estimate fair value are built largely around subjective assumptions. That possibility emphasizes the need for investors to look closely at the assumptions used as reported in the stock option disclosure note, and particularly at how those assumptions change from year to year.</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35</a:t>
            </a:fld>
            <a:endParaRPr lang="en-US" dirty="0"/>
          </a:p>
        </p:txBody>
      </p:sp>
    </p:spTree>
    <p:extLst>
      <p:ext uri="{BB962C8B-B14F-4D97-AF65-F5344CB8AC3E}">
        <p14:creationId xmlns:p14="http://schemas.microsoft.com/office/powerpoint/2010/main" val="30199006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A typical corporate annual report contains four comparative financial statements, an extensive list of disclosure notes and schedules, and several pages of charts, tables, and textual descriptions. Of these myriad facts and figures, the single accounting number that is reported most frequently in the media and receives by far the most attention by investors and creditors is </a:t>
            </a:r>
            <a:r>
              <a:rPr lang="en-IN" sz="1200" b="1" i="0" u="none" strike="noStrike" kern="1200" baseline="0" dirty="0">
                <a:solidFill>
                  <a:schemeClr val="tx1"/>
                </a:solidFill>
                <a:latin typeface="+mn-lt"/>
                <a:ea typeface="+mn-ea"/>
                <a:cs typeface="+mn-cs"/>
              </a:rPr>
              <a:t>earnings per </a:t>
            </a:r>
            <a:r>
              <a:rPr lang="en-US" sz="1200" b="1" i="0" u="none" strike="noStrike" kern="1200" baseline="0" dirty="0">
                <a:solidFill>
                  <a:schemeClr val="tx1"/>
                </a:solidFill>
                <a:latin typeface="+mn-lt"/>
                <a:ea typeface="+mn-ea"/>
                <a:cs typeface="+mn-cs"/>
              </a:rPr>
              <a:t>share </a:t>
            </a:r>
            <a:r>
              <a:rPr lang="en-US" sz="1200" b="0" i="0" u="none" strike="noStrike" kern="1200" baseline="0" dirty="0">
                <a:solidFill>
                  <a:schemeClr val="tx1"/>
                </a:solidFill>
                <a:latin typeface="+mn-lt"/>
                <a:ea typeface="+mn-ea"/>
                <a:cs typeface="+mn-cs"/>
              </a:rPr>
              <a:t>(EPS). </a:t>
            </a:r>
            <a:r>
              <a:rPr lang="en-IN" sz="1200" b="0" i="0" u="none" strike="noStrike" kern="1200" baseline="0" dirty="0">
                <a:solidFill>
                  <a:schemeClr val="tx1"/>
                </a:solidFill>
                <a:latin typeface="+mn-lt"/>
                <a:ea typeface="+mn-ea"/>
                <a:cs typeface="+mn-cs"/>
              </a:rPr>
              <a:t>The reasons for the considerable attention paid to earnings per share certainly include the desire to find a way to summarize the performance of business enterprises into a single number.</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Summarizing performance in a way that permits comparisons is difficult because the companies that report the numbers are different from one another. And yet, the desire to condense performance to a single number has created a demand for EPS information. The profession has responded with rules designed to maximize the comparability of EPS numbers by minimizing the inconsistencies in their calculation from one company to the next.</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36</a:t>
            </a:fld>
            <a:endParaRPr lang="en-US" dirty="0"/>
          </a:p>
        </p:txBody>
      </p:sp>
    </p:spTree>
    <p:extLst>
      <p:ext uri="{BB962C8B-B14F-4D97-AF65-F5344CB8AC3E}">
        <p14:creationId xmlns:p14="http://schemas.microsoft.com/office/powerpoint/2010/main" val="3019900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firm is said to have a </a:t>
            </a:r>
            <a:r>
              <a:rPr lang="en-US" sz="1200" b="1" i="0" u="none" strike="noStrike" kern="1200" baseline="0" dirty="0">
                <a:solidFill>
                  <a:schemeClr val="tx1"/>
                </a:solidFill>
                <a:latin typeface="+mn-lt"/>
                <a:ea typeface="+mn-ea"/>
                <a:cs typeface="+mn-cs"/>
              </a:rPr>
              <a:t>simple capital structure </a:t>
            </a:r>
            <a:r>
              <a:rPr lang="en-US" sz="1200" b="0" i="0" u="none" strike="noStrike" kern="1200" baseline="0" dirty="0">
                <a:solidFill>
                  <a:schemeClr val="tx1"/>
                </a:solidFill>
                <a:latin typeface="+mn-lt"/>
                <a:ea typeface="+mn-ea"/>
                <a:cs typeface="+mn-cs"/>
              </a:rPr>
              <a:t>if it has no outstanding securities that could potentially dilute earnings per share. </a:t>
            </a:r>
            <a:r>
              <a:rPr lang="en-IN" sz="1200" b="0" i="0" u="none" strike="noStrike" kern="1200" baseline="0" dirty="0">
                <a:solidFill>
                  <a:schemeClr val="tx1"/>
                </a:solidFill>
                <a:latin typeface="+mn-lt"/>
                <a:ea typeface="+mn-ea"/>
                <a:cs typeface="+mn-cs"/>
              </a:rPr>
              <a:t>With a simple capital structure, the calculation of basic EPS is earnings available to common shareholders divided by the weighted-average number of common shares outstanding. In </a:t>
            </a:r>
            <a:r>
              <a:rPr lang="en-US" sz="1200" b="0" i="0" u="none" strike="noStrike" kern="1200" baseline="0" dirty="0">
                <a:solidFill>
                  <a:schemeClr val="tx1"/>
                </a:solidFill>
                <a:latin typeface="+mn-lt"/>
                <a:ea typeface="+mn-ea"/>
                <a:cs typeface="+mn-cs"/>
              </a:rPr>
              <a:t>the most elemental setting, earnings per share (or net loss per share) is merely a firm’s net income (or net loss) divided by the number of shares of common stock outstanding throughout the year. The calculation becomes more demanding (a) when the number of shares has changed during the reporting period, (b) when the earnings available to common shareholders are diminished by dividends to preferred shareholders, or (c) when we attempt to take into account the impending effect of potential common shares.</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37</a:t>
            </a:fld>
            <a:endParaRPr lang="en-US" dirty="0"/>
          </a:p>
        </p:txBody>
      </p:sp>
    </p:spTree>
    <p:extLst>
      <p:ext uri="{BB962C8B-B14F-4D97-AF65-F5344CB8AC3E}">
        <p14:creationId xmlns:p14="http://schemas.microsoft.com/office/powerpoint/2010/main" val="23535826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Illustration 19–5 </a:t>
            </a:r>
            <a:r>
              <a:rPr lang="en-US" sz="1200" b="0" i="0" u="none" strike="noStrike" kern="1200" baseline="0" dirty="0">
                <a:solidFill>
                  <a:schemeClr val="tx1"/>
                </a:solidFill>
                <a:latin typeface="+mn-lt"/>
                <a:ea typeface="+mn-ea"/>
                <a:cs typeface="+mn-cs"/>
              </a:rPr>
              <a:t>Fundamental Calculation </a:t>
            </a:r>
            <a:endParaRPr lang="en-US" dirty="0"/>
          </a:p>
          <a:p>
            <a:endParaRPr lang="en-US" dirty="0"/>
          </a:p>
          <a:p>
            <a:r>
              <a:rPr lang="en-US" dirty="0"/>
              <a:t>The illustration</a:t>
            </a:r>
            <a:r>
              <a:rPr lang="en-US" baseline="0" dirty="0"/>
              <a:t> shows the basic</a:t>
            </a:r>
            <a:r>
              <a:rPr lang="en-US" dirty="0"/>
              <a:t> calculation of EPS.</a:t>
            </a:r>
            <a:r>
              <a:rPr lang="en-US" baseline="0" dirty="0"/>
              <a:t> </a:t>
            </a:r>
            <a:r>
              <a:rPr lang="en-US" sz="1200" b="0" i="0" u="none" strike="noStrike" kern="1200" baseline="0" dirty="0">
                <a:solidFill>
                  <a:schemeClr val="tx1"/>
                </a:solidFill>
                <a:latin typeface="+mn-lt"/>
                <a:ea typeface="+mn-ea"/>
                <a:cs typeface="+mn-cs"/>
              </a:rPr>
              <a:t>Earnings </a:t>
            </a:r>
            <a:r>
              <a:rPr lang="en-IN" sz="1200" b="0" i="0" u="none" strike="noStrike" kern="1200" baseline="0" dirty="0">
                <a:solidFill>
                  <a:schemeClr val="tx1"/>
                </a:solidFill>
                <a:latin typeface="+mn-lt"/>
                <a:ea typeface="+mn-ea"/>
                <a:cs typeface="+mn-cs"/>
              </a:rPr>
              <a:t>per share is the </a:t>
            </a:r>
            <a:r>
              <a:rPr lang="en-US" sz="1200" b="0" i="0" u="none" strike="noStrike" kern="1200" baseline="0" dirty="0">
                <a:solidFill>
                  <a:schemeClr val="tx1"/>
                </a:solidFill>
                <a:latin typeface="+mn-lt"/>
                <a:ea typeface="+mn-ea"/>
                <a:cs typeface="+mn-cs"/>
              </a:rPr>
              <a:t>company’s earnings of $154 million </a:t>
            </a:r>
            <a:r>
              <a:rPr lang="en-IN" sz="1200" b="0" i="0" u="none" strike="noStrike" kern="1200" baseline="0" dirty="0">
                <a:solidFill>
                  <a:schemeClr val="tx1"/>
                </a:solidFill>
                <a:latin typeface="+mn-lt"/>
                <a:ea typeface="+mn-ea"/>
                <a:cs typeface="+mn-cs"/>
              </a:rPr>
              <a:t>divided by the number of </a:t>
            </a:r>
            <a:r>
              <a:rPr lang="en-US" sz="1200" b="0" i="0" u="none" strike="noStrike" kern="1200" baseline="0" dirty="0">
                <a:solidFill>
                  <a:schemeClr val="tx1"/>
                </a:solidFill>
                <a:latin typeface="+mn-lt"/>
                <a:ea typeface="+mn-ea"/>
                <a:cs typeface="+mn-cs"/>
              </a:rPr>
              <a:t>shares outstanding of 60 million. Here, we get a basic EPS value of $2.57 per share.</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38</a:t>
            </a:fld>
            <a:endParaRPr lang="en-US" dirty="0"/>
          </a:p>
        </p:txBody>
      </p:sp>
    </p:spTree>
    <p:extLst>
      <p:ext uri="{BB962C8B-B14F-4D97-AF65-F5344CB8AC3E}">
        <p14:creationId xmlns:p14="http://schemas.microsoft.com/office/powerpoint/2010/main" val="1209831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19–6 </a:t>
            </a:r>
            <a:r>
              <a:rPr lang="en-US" sz="1200" b="0" i="0" u="none" strike="noStrike" kern="1200" baseline="0" dirty="0">
                <a:solidFill>
                  <a:schemeClr val="tx1"/>
                </a:solidFill>
                <a:latin typeface="+mn-lt"/>
                <a:ea typeface="+mn-ea"/>
                <a:cs typeface="+mn-cs"/>
              </a:rPr>
              <a:t>Weighted Average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Because the shares discussed in the previous illustration remained unchanged throughout the year, the denominator of the EPS calculation is simply the number of shares outstanding. But if the number of shares has changed, it’s necessary to find the </a:t>
            </a:r>
            <a:r>
              <a:rPr lang="en-IN" sz="1200" b="0" i="1" u="none" strike="noStrike" kern="1200" baseline="0" dirty="0">
                <a:solidFill>
                  <a:schemeClr val="tx1"/>
                </a:solidFill>
                <a:latin typeface="+mn-lt"/>
                <a:ea typeface="+mn-ea"/>
                <a:cs typeface="+mn-cs"/>
              </a:rPr>
              <a:t>weighted average </a:t>
            </a:r>
            <a:r>
              <a:rPr lang="en-IN" sz="1200" b="0" i="0" u="none" strike="noStrike" kern="1200" baseline="0" dirty="0">
                <a:solidFill>
                  <a:schemeClr val="tx1"/>
                </a:solidFill>
                <a:latin typeface="+mn-lt"/>
                <a:ea typeface="+mn-ea"/>
                <a:cs typeface="+mn-cs"/>
              </a:rPr>
              <a:t>of the shares outstanding during the period the earnings were generated.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In this illustration</a:t>
            </a:r>
            <a:r>
              <a:rPr lang="en-US" sz="1200" b="0" i="0" u="none" strike="noStrike" kern="1200" baseline="0" dirty="0">
                <a:solidFill>
                  <a:schemeClr val="tx1"/>
                </a:solidFill>
                <a:latin typeface="+mn-lt"/>
                <a:ea typeface="+mn-ea"/>
                <a:cs typeface="+mn-cs"/>
              </a:rPr>
              <a:t>, an additional 12 million shares had been issued on March 1 of the year just ended, we calculate the weighted-average number of shares to be 70 million.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Because the new shares were outstanding only 10 months, or 10 ⁄ 12 of the year, we increase the 60 million shares already outstanding by the additional shares—weighted by the fraction of the year ( 10 ⁄ 12 ) they were outstanding. The weighted average is 60 + </a:t>
            </a:r>
            <a:r>
              <a:rPr lang="en-US" sz="1200" b="1" i="0" u="none" strike="noStrike" kern="1200" baseline="0" dirty="0">
                <a:solidFill>
                  <a:schemeClr val="tx1"/>
                </a:solidFill>
                <a:latin typeface="+mn-lt"/>
                <a:ea typeface="+mn-ea"/>
                <a:cs typeface="+mn-cs"/>
              </a:rPr>
              <a:t>12 </a:t>
            </a:r>
            <a:r>
              <a:rPr lang="en-US" sz="1200" b="0" i="0" u="none" strike="noStrike" kern="1200" baseline="0" dirty="0">
                <a:solidFill>
                  <a:schemeClr val="tx1"/>
                </a:solidFill>
                <a:latin typeface="+mn-lt"/>
                <a:ea typeface="+mn-ea"/>
                <a:cs typeface="+mn-cs"/>
              </a:rPr>
              <a:t>( 10 ⁄ 12 ) = 60 + 10 = 70 shares. The reason for time-weighting the shares issued is that the resources the stock sale provides the company are available for generating income only after the date the shares are sold. So, weighting is necessary to make the shares in the fraction’s denominator consistent with the income in its numerator. </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39</a:t>
            </a:fld>
            <a:endParaRPr lang="en-US" dirty="0"/>
          </a:p>
        </p:txBody>
      </p:sp>
    </p:spTree>
    <p:extLst>
      <p:ext uri="{BB962C8B-B14F-4D97-AF65-F5344CB8AC3E}">
        <p14:creationId xmlns:p14="http://schemas.microsoft.com/office/powerpoint/2010/main" val="322016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In a </a:t>
            </a:r>
            <a:r>
              <a:rPr lang="en-IN" sz="1200" b="1" i="0" u="none" strike="noStrike" kern="1200" baseline="0" dirty="0">
                <a:solidFill>
                  <a:schemeClr val="tx1"/>
                </a:solidFill>
                <a:latin typeface="+mn-lt"/>
                <a:ea typeface="+mn-ea"/>
                <a:cs typeface="+mn-cs"/>
              </a:rPr>
              <a:t>restricted stock award</a:t>
            </a:r>
            <a:r>
              <a:rPr lang="en-IN" sz="1200" b="0" i="0" u="none" strike="noStrike" kern="1200" baseline="0" dirty="0">
                <a:solidFill>
                  <a:schemeClr val="tx1"/>
                </a:solidFill>
                <a:latin typeface="+mn-lt"/>
                <a:ea typeface="+mn-ea"/>
                <a:cs typeface="+mn-cs"/>
              </a:rPr>
              <a:t>, shares actually are awarded in the name of the employee, although the company might retain physical possession of the shares. The employee has all rights of a shareholder, subject to certain restrictions or forfeiture. Ordinarily, the shares are subject to forfeiture by the employee if employment is terminated within some specified number of years from the date of grant. The employee usually is not free to sell the shares during the restriction period and a statement to that effect often is inscribed on the stock certificates. These restrictions give the employee incentive to remain with the company until rights to the shares vest.</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compensation associated with a share of restricted stock is the market price at the grant date of an unrestricted share of the same stock. This amount is accrued as compensation expense with a credit to paid-in capital-restricted stock, over the service period for which participants receive the shares, usually from the date of grant to when restrictions are lifted (the vesting date). Once the shares vest and the restrictions are lifted, paid-in capital—restricted stock is replaced by common stock and paid-in capital—excess of par. Any market price changes that might occur after that don’t affect the total compensation.</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4</a:t>
            </a:fld>
            <a:endParaRPr lang="en-US" dirty="0"/>
          </a:p>
        </p:txBody>
      </p:sp>
    </p:spTree>
    <p:extLst>
      <p:ext uri="{BB962C8B-B14F-4D97-AF65-F5344CB8AC3E}">
        <p14:creationId xmlns:p14="http://schemas.microsoft.com/office/powerpoint/2010/main" val="11440102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A stock dividend or a stock split is a distribution of additional shares to existing shareholders. But there’s an important and fundamental difference between the increase in shares caused by a stock dividend and an increase from selling new shares. When new shares are sold, both assets and shareholders’ equity are increased by an additional investment in the firm by shareholders. On the other hand, a stock dividend or stock split merely increases the number of shares without affecting the firm’s assets. In effect, the same pie is divided into more pieces. The result is a larger number of less valuable shares. This fundamental change in the nature of the shares is reflected in a calculation of EPS by simply increasing the number of shares.</a:t>
            </a:r>
          </a:p>
        </p:txBody>
      </p:sp>
      <p:sp>
        <p:nvSpPr>
          <p:cNvPr id="4" name="Slide Number Placeholder 3"/>
          <p:cNvSpPr>
            <a:spLocks noGrp="1"/>
          </p:cNvSpPr>
          <p:nvPr>
            <p:ph type="sldNum" sz="quarter" idx="10"/>
          </p:nvPr>
        </p:nvSpPr>
        <p:spPr/>
        <p:txBody>
          <a:bodyPr/>
          <a:lstStyle/>
          <a:p>
            <a:fld id="{B3E3086D-7065-4C0F-9E61-F382326284C6}" type="slidenum">
              <a:rPr lang="en-US" smtClean="0"/>
              <a:pPr/>
              <a:t>40</a:t>
            </a:fld>
            <a:endParaRPr lang="en-US" dirty="0"/>
          </a:p>
        </p:txBody>
      </p:sp>
    </p:spTree>
    <p:extLst>
      <p:ext uri="{BB962C8B-B14F-4D97-AF65-F5344CB8AC3E}">
        <p14:creationId xmlns:p14="http://schemas.microsoft.com/office/powerpoint/2010/main" val="35728910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19–7 </a:t>
            </a:r>
            <a:r>
              <a:rPr lang="en-US" sz="1200" b="0" i="0" u="none" strike="noStrike" kern="1200" baseline="0" dirty="0">
                <a:solidFill>
                  <a:schemeClr val="tx1"/>
                </a:solidFill>
                <a:latin typeface="+mn-lt"/>
                <a:ea typeface="+mn-ea"/>
                <a:cs typeface="+mn-cs"/>
              </a:rPr>
              <a:t>Stock Dividends and Stock Splits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In the illustration, notice that the additional shares created by the stock dividend are </a:t>
            </a:r>
            <a:r>
              <a:rPr lang="en-IN" sz="1200" b="0" i="1" u="none" strike="noStrike" kern="1200" baseline="0" dirty="0">
                <a:solidFill>
                  <a:schemeClr val="tx1"/>
                </a:solidFill>
                <a:latin typeface="+mn-lt"/>
                <a:ea typeface="+mn-ea"/>
                <a:cs typeface="+mn-cs"/>
              </a:rPr>
              <a:t>not </a:t>
            </a:r>
            <a:r>
              <a:rPr lang="en-IN" sz="1200" b="0" i="0" u="none" strike="noStrike" kern="1200" baseline="0" dirty="0">
                <a:solidFill>
                  <a:schemeClr val="tx1"/>
                </a:solidFill>
                <a:latin typeface="+mn-lt"/>
                <a:ea typeface="+mn-ea"/>
                <a:cs typeface="+mn-cs"/>
              </a:rPr>
              <a:t>weighted for the time period they were outstanding. Instead, the increase is treated as if it occurred at the beginning of the year.</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number of shares outstanding after a 10% stock dividend is 1.10 times higher than before. This multiple is applied to both the beginning shares and the new shares sold before the stock distribution. If this had been a 25% stock dividend, the multiple would have been 1.25; a 2-for-1 stock split means a multiple of 2 and so on.</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Notice that EPS without the 10% stock dividend ($2.20) is 10% more than it is with the stock distribution ($2). This is caused by the increase in the number of shares. </a:t>
            </a:r>
            <a:r>
              <a:rPr lang="en-US" sz="1200" b="0" i="0" u="none" strike="noStrike" kern="1200" baseline="0" dirty="0">
                <a:solidFill>
                  <a:schemeClr val="tx1"/>
                </a:solidFill>
                <a:latin typeface="+mn-lt"/>
                <a:ea typeface="+mn-ea"/>
                <a:cs typeface="+mn-cs"/>
              </a:rPr>
              <a:t>But, unlike a sale of new shares, this should not be interpreted as a “dilution” of earnings per share. Shareholders’ interests in their company’s earnings have not been diluted. Instead, each shareholder’s interest is represented by more—though less valuable—shares.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41</a:t>
            </a:fld>
            <a:endParaRPr lang="en-US" dirty="0"/>
          </a:p>
        </p:txBody>
      </p:sp>
    </p:spTree>
    <p:extLst>
      <p:ext uri="{BB962C8B-B14F-4D97-AF65-F5344CB8AC3E}">
        <p14:creationId xmlns:p14="http://schemas.microsoft.com/office/powerpoint/2010/main" val="2522883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If shares were reacquired during the period (either retired or as treasury stock), the weighted-average number of shares is reduced. The number of reacquired shares is time-weighted for the </a:t>
            </a:r>
            <a:r>
              <a:rPr lang="en-IN" sz="1200" b="0" i="1" u="none" strike="noStrike" kern="1200" baseline="0" dirty="0">
                <a:solidFill>
                  <a:schemeClr val="tx1"/>
                </a:solidFill>
                <a:latin typeface="+mn-lt"/>
                <a:ea typeface="+mn-ea"/>
                <a:cs typeface="+mn-cs"/>
              </a:rPr>
              <a:t>fraction of the year they were </a:t>
            </a:r>
            <a:r>
              <a:rPr lang="en-IN" sz="1200" b="1" i="1" u="none" strike="noStrike" kern="1200" baseline="0" dirty="0">
                <a:solidFill>
                  <a:schemeClr val="tx1"/>
                </a:solidFill>
                <a:latin typeface="+mn-lt"/>
                <a:ea typeface="+mn-ea"/>
                <a:cs typeface="+mn-cs"/>
              </a:rPr>
              <a:t>not </a:t>
            </a:r>
            <a:r>
              <a:rPr lang="en-IN" sz="1200" b="0" i="1" u="none" strike="noStrike" kern="1200" baseline="0" dirty="0">
                <a:solidFill>
                  <a:schemeClr val="tx1"/>
                </a:solidFill>
                <a:latin typeface="+mn-lt"/>
                <a:ea typeface="+mn-ea"/>
                <a:cs typeface="+mn-cs"/>
              </a:rPr>
              <a:t>outstanding</a:t>
            </a:r>
            <a:r>
              <a:rPr lang="en-IN" sz="1200" b="0" u="none" strike="noStrike" kern="1200" baseline="0" dirty="0">
                <a:solidFill>
                  <a:schemeClr val="tx1"/>
                </a:solidFill>
                <a:latin typeface="+mn-lt"/>
                <a:ea typeface="+mn-ea"/>
                <a:cs typeface="+mn-cs"/>
              </a:rPr>
              <a:t>,</a:t>
            </a:r>
            <a:r>
              <a:rPr lang="en-IN" sz="1200" b="0" i="1"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prior to being </a:t>
            </a:r>
            <a:r>
              <a:rPr lang="en-IN" sz="1200" b="0" i="1" u="none" strike="noStrike" kern="1200" baseline="0" dirty="0">
                <a:solidFill>
                  <a:schemeClr val="tx1"/>
                </a:solidFill>
                <a:latin typeface="+mn-lt"/>
                <a:ea typeface="+mn-ea"/>
                <a:cs typeface="+mn-cs"/>
              </a:rPr>
              <a:t>subtracted </a:t>
            </a:r>
            <a:r>
              <a:rPr lang="en-IN" sz="1200" b="0" i="0" u="none" strike="noStrike" kern="1200" baseline="0" dirty="0">
                <a:solidFill>
                  <a:schemeClr val="tx1"/>
                </a:solidFill>
                <a:latin typeface="+mn-lt"/>
                <a:ea typeface="+mn-ea"/>
                <a:cs typeface="+mn-cs"/>
              </a:rPr>
              <a:t>from the number of shares outstanding during the period.</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When a stock distribution occurs during the reporting period, any sales or purchases of shares that occur </a:t>
            </a:r>
            <a:r>
              <a:rPr lang="en-IN" sz="1200" b="0" i="1" u="none" strike="noStrike" kern="1200" baseline="0" dirty="0">
                <a:solidFill>
                  <a:schemeClr val="tx1"/>
                </a:solidFill>
                <a:latin typeface="+mn-lt"/>
                <a:ea typeface="+mn-ea"/>
                <a:cs typeface="+mn-cs"/>
              </a:rPr>
              <a:t>before </a:t>
            </a:r>
            <a:r>
              <a:rPr lang="en-IN" sz="1200" b="0" i="0" u="none" strike="noStrike" kern="1200" baseline="0" dirty="0">
                <a:solidFill>
                  <a:schemeClr val="tx1"/>
                </a:solidFill>
                <a:latin typeface="+mn-lt"/>
                <a:ea typeface="+mn-ea"/>
                <a:cs typeface="+mn-cs"/>
              </a:rPr>
              <a:t>the distribution are increased by the distribution. But the stock distribution does not increase the number of shares sold or purchased, if </a:t>
            </a:r>
            <a:r>
              <a:rPr lang="en-US" sz="1200" b="0" i="0" u="none" strike="noStrike" kern="1200" baseline="0" dirty="0">
                <a:solidFill>
                  <a:schemeClr val="tx1"/>
                </a:solidFill>
                <a:latin typeface="+mn-lt"/>
                <a:ea typeface="+mn-ea"/>
                <a:cs typeface="+mn-cs"/>
              </a:rPr>
              <a:t>any, </a:t>
            </a:r>
            <a:r>
              <a:rPr lang="en-US" sz="1200" b="0" i="1" u="none" strike="noStrike" kern="1200" baseline="0" dirty="0">
                <a:solidFill>
                  <a:schemeClr val="tx1"/>
                </a:solidFill>
                <a:latin typeface="+mn-lt"/>
                <a:ea typeface="+mn-ea"/>
                <a:cs typeface="+mn-cs"/>
              </a:rPr>
              <a:t>after </a:t>
            </a:r>
            <a:r>
              <a:rPr lang="en-US" sz="1200" b="0" i="0" u="none" strike="noStrike" kern="1200" baseline="0" dirty="0">
                <a:solidFill>
                  <a:schemeClr val="tx1"/>
                </a:solidFill>
                <a:latin typeface="+mn-lt"/>
                <a:ea typeface="+mn-ea"/>
                <a:cs typeface="+mn-cs"/>
              </a:rPr>
              <a:t>the distribution.</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42</a:t>
            </a:fld>
            <a:endParaRPr lang="en-US" dirty="0"/>
          </a:p>
        </p:txBody>
      </p:sp>
    </p:spTree>
    <p:extLst>
      <p:ext uri="{BB962C8B-B14F-4D97-AF65-F5344CB8AC3E}">
        <p14:creationId xmlns:p14="http://schemas.microsoft.com/office/powerpoint/2010/main" val="16375319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19–8 </a:t>
            </a:r>
            <a:r>
              <a:rPr lang="en-US" sz="1200" b="0" i="0" u="none" strike="noStrike" kern="1200" baseline="0" dirty="0">
                <a:solidFill>
                  <a:schemeClr val="tx1"/>
                </a:solidFill>
                <a:latin typeface="+mn-lt"/>
                <a:ea typeface="+mn-ea"/>
                <a:cs typeface="+mn-cs"/>
              </a:rPr>
              <a:t>Reacquired Shares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Let’s modify our continuing illustration to assume 8 million shares were reacquired on October 1 as treasury stock. The 8 million shares </a:t>
            </a:r>
            <a:r>
              <a:rPr lang="en-US" sz="1200" b="0" i="0" u="none" strike="noStrike" kern="1200" baseline="0" dirty="0">
                <a:solidFill>
                  <a:schemeClr val="tx1"/>
                </a:solidFill>
                <a:latin typeface="+mn-lt"/>
                <a:ea typeface="+mn-ea"/>
                <a:cs typeface="+mn-cs"/>
              </a:rPr>
              <a:t>reacquired as treasury stock are weighted </a:t>
            </a:r>
            <a:r>
              <a:rPr lang="en-IN" sz="1200" b="0" i="0" u="none" strike="noStrike" kern="1200" baseline="0" dirty="0">
                <a:solidFill>
                  <a:schemeClr val="tx1"/>
                </a:solidFill>
                <a:latin typeface="+mn-lt"/>
                <a:ea typeface="+mn-ea"/>
                <a:cs typeface="+mn-cs"/>
              </a:rPr>
              <a:t>by (3/12) to reflect the </a:t>
            </a:r>
            <a:r>
              <a:rPr lang="en-US" sz="1200" b="0" i="0" u="none" strike="noStrike" kern="1200" baseline="0" dirty="0">
                <a:solidFill>
                  <a:schemeClr val="tx1"/>
                </a:solidFill>
                <a:latin typeface="+mn-lt"/>
                <a:ea typeface="+mn-ea"/>
                <a:cs typeface="+mn-cs"/>
              </a:rPr>
              <a:t>fact they were not outstanding the last </a:t>
            </a:r>
            <a:r>
              <a:rPr lang="en-IN" sz="1200" b="0" i="0" u="none" strike="noStrike" kern="1200" baseline="0" dirty="0">
                <a:solidFill>
                  <a:schemeClr val="tx1"/>
                </a:solidFill>
                <a:latin typeface="+mn-lt"/>
                <a:ea typeface="+mn-ea"/>
                <a:cs typeface="+mn-cs"/>
              </a:rPr>
              <a:t>three months of the year.</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Compare the adjustment for treasury shares with the adjustment for new shares sold. Each is time-weighted for the fraction of the year the shares were or were not outstanding. But also notice two differences. The new shares are added, while the reacquired shares are subtracted. The second difference is that the reacquired shares are not multiplied by 1.10 to adjust for the 10% stock dividend. The reason is the shares were repurchased after the June 17 stock dividend; the reacquired shares are 8 million of the new post-distribution </a:t>
            </a:r>
            <a:r>
              <a:rPr lang="en-US" sz="1200" b="0" i="0" u="none" strike="noStrike" kern="1200" baseline="0" dirty="0">
                <a:solidFill>
                  <a:schemeClr val="tx1"/>
                </a:solidFill>
                <a:latin typeface="+mn-lt"/>
                <a:ea typeface="+mn-ea"/>
                <a:cs typeface="+mn-cs"/>
              </a:rPr>
              <a:t>shares.</a:t>
            </a:r>
          </a:p>
          <a:p>
            <a:endParaRPr lang="en-US"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43</a:t>
            </a:fld>
            <a:endParaRPr lang="en-US" dirty="0"/>
          </a:p>
        </p:txBody>
      </p:sp>
    </p:spTree>
    <p:extLst>
      <p:ext uri="{BB962C8B-B14F-4D97-AF65-F5344CB8AC3E}">
        <p14:creationId xmlns:p14="http://schemas.microsoft.com/office/powerpoint/2010/main" val="301229987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44</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pPr>
            <a:r>
              <a:rPr lang="en-US" sz="1200" dirty="0"/>
              <a:t>The correct answer is </a:t>
            </a:r>
            <a:r>
              <a:rPr lang="en-US" sz="1200" i="1" dirty="0"/>
              <a:t>b</a:t>
            </a:r>
            <a:r>
              <a:rPr lang="en-US" sz="1200" dirty="0"/>
              <a:t>:</a:t>
            </a:r>
          </a:p>
          <a:p>
            <a:pPr>
              <a:spcAft>
                <a:spcPts val="1200"/>
              </a:spcAft>
            </a:pPr>
            <a:endParaRPr lang="en-US" sz="1200" dirty="0"/>
          </a:p>
          <a:p>
            <a:pPr>
              <a:spcAft>
                <a:spcPts val="1200"/>
              </a:spcAft>
            </a:pPr>
            <a:r>
              <a:rPr lang="en-US" sz="1200" dirty="0"/>
              <a:t>(600,000 × 1.05) − (20,000 × 3/12) = </a:t>
            </a:r>
            <a:r>
              <a:rPr lang="en-US" sz="1200" b="1" dirty="0">
                <a:solidFill>
                  <a:srgbClr val="C00000"/>
                </a:solidFill>
              </a:rPr>
              <a:t>625,000</a:t>
            </a:r>
          </a:p>
          <a:p>
            <a:pPr eaLnBrk="1" hangingPunct="1"/>
            <a:endParaRPr lang="en-US" altLang="en-US" dirty="0"/>
          </a:p>
        </p:txBody>
      </p:sp>
    </p:spTree>
    <p:extLst>
      <p:ext uri="{BB962C8B-B14F-4D97-AF65-F5344CB8AC3E}">
        <p14:creationId xmlns:p14="http://schemas.microsoft.com/office/powerpoint/2010/main" val="7321995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The denominator in an EPS calculation is the weighted-average number of common shares outstanding. Logically, the numerator should similarly represent earnings available to common shareholders. This was automatic in our illustrations to this point because the only shares outstanding were common shares. But when a senior class of shareholders (like preferred shareholders) is entitled to a specified allocation of earnings (like preferred dividends), those amounts are subtracted from earnings before calculating earnings per share.</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45</a:t>
            </a:fld>
            <a:endParaRPr lang="en-US" dirty="0"/>
          </a:p>
        </p:txBody>
      </p:sp>
    </p:spTree>
    <p:extLst>
      <p:ext uri="{BB962C8B-B14F-4D97-AF65-F5344CB8AC3E}">
        <p14:creationId xmlns:p14="http://schemas.microsoft.com/office/powerpoint/2010/main" val="95129225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0" dirty="0"/>
              <a:t>Illustration 19–9 Preferred Dividends</a:t>
            </a:r>
          </a:p>
          <a:p>
            <a:pPr marL="0" marR="0" indent="0" algn="l" defTabSz="914400" rtl="0" eaLnBrk="1" fontAlgn="auto" latinLnBrk="0" hangingPunct="1">
              <a:lnSpc>
                <a:spcPct val="100000"/>
              </a:lnSpc>
              <a:spcBef>
                <a:spcPts val="0"/>
              </a:spcBef>
              <a:spcAft>
                <a:spcPts val="0"/>
              </a:spcAft>
              <a:buClrTx/>
              <a:buSzTx/>
              <a:buFontTx/>
              <a:buNone/>
              <a:tabLst/>
              <a:defRPr/>
            </a:pP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b="0" dirty="0"/>
              <a:t>In </a:t>
            </a:r>
            <a:r>
              <a:rPr lang="en-US" sz="1200" b="0" dirty="0"/>
              <a:t>the</a:t>
            </a:r>
            <a:r>
              <a:rPr lang="en-US" sz="1200" b="0" baseline="0" dirty="0"/>
              <a:t> i</a:t>
            </a:r>
            <a:r>
              <a:rPr lang="en-US" sz="1200" b="0" dirty="0"/>
              <a:t>llustration,</a:t>
            </a:r>
            <a:r>
              <a:rPr lang="en-US" sz="1200" b="0" baseline="0" dirty="0"/>
              <a:t> </a:t>
            </a:r>
            <a:r>
              <a:rPr lang="en-US" sz="1200" b="0" i="0" u="none" strike="noStrike" kern="1200" baseline="0" dirty="0">
                <a:solidFill>
                  <a:schemeClr val="tx1"/>
                </a:solidFill>
                <a:latin typeface="+mn-lt"/>
                <a:ea typeface="+mn-ea"/>
                <a:cs typeface="+mn-cs"/>
              </a:rPr>
              <a:t>preferred dividends are subtracted from net income so that “earnings available to common shareholders” is divided by the weighted-average number of common shares. </a:t>
            </a:r>
            <a:r>
              <a:rPr lang="en-IN" sz="1200" dirty="0">
                <a:solidFill>
                  <a:srgbClr val="000000"/>
                </a:solidFill>
              </a:rPr>
              <a:t>Preferred dividends</a:t>
            </a:r>
            <a:r>
              <a:rPr lang="en-US" sz="1200" b="0" baseline="0" dirty="0">
                <a:solidFill>
                  <a:srgbClr val="000000"/>
                </a:solidFill>
              </a:rPr>
              <a:t> of $4 million, calculated as </a:t>
            </a:r>
            <a:r>
              <a:rPr lang="en-IN" sz="1200" dirty="0">
                <a:solidFill>
                  <a:srgbClr val="000000"/>
                </a:solidFill>
              </a:rPr>
              <a:t>8% × $10 par × 5 million shares</a:t>
            </a:r>
            <a:r>
              <a:rPr lang="en-US" sz="1200" dirty="0">
                <a:solidFill>
                  <a:srgbClr val="000000"/>
                </a:solidFill>
              </a:rPr>
              <a:t>,</a:t>
            </a:r>
            <a:r>
              <a:rPr lang="en-US" sz="1200" baseline="0" dirty="0">
                <a:solidFill>
                  <a:srgbClr val="000000"/>
                </a:solidFill>
              </a:rPr>
              <a:t> is deducted from the net income of $154 million. In this case, the basic EPS is calculated to be $2.00.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rgbClr val="000000"/>
                </a:solidFill>
              </a:rPr>
              <a:t>Note that if the preferred stock is cumulative, there needs to be an adjustment for preferred dividends even if no dividends were declared for the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a:solidFill>
                <a:srgbClr val="EC008C"/>
              </a:solidFill>
            </a:endParaRPr>
          </a:p>
          <a:p>
            <a:endParaRPr lang="en-I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EC008C"/>
              </a:solidFill>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46</a:t>
            </a:fld>
            <a:endParaRPr lang="en-US" dirty="0"/>
          </a:p>
        </p:txBody>
      </p:sp>
    </p:spTree>
    <p:extLst>
      <p:ext uri="{BB962C8B-B14F-4D97-AF65-F5344CB8AC3E}">
        <p14:creationId xmlns:p14="http://schemas.microsoft.com/office/powerpoint/2010/main" val="41923953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47</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n-US" sz="1200" dirty="0"/>
              <a:t>The correct answer is </a:t>
            </a:r>
            <a:r>
              <a:rPr lang="en-US" sz="1200" i="1" dirty="0"/>
              <a:t>a</a:t>
            </a:r>
            <a:r>
              <a:rPr lang="en-US" sz="1200" dirty="0"/>
              <a:t>:</a:t>
            </a:r>
          </a:p>
          <a:p>
            <a:pPr marL="0" indent="0">
              <a:buNone/>
            </a:pPr>
            <a:r>
              <a:rPr lang="en-US" sz="1200" u="sng" dirty="0"/>
              <a:t> $20M NI − $4M*   </a:t>
            </a:r>
            <a:r>
              <a:rPr lang="en-US" sz="1200" u="none" dirty="0"/>
              <a:t>=</a:t>
            </a:r>
            <a:r>
              <a:rPr lang="en-US" sz="1200" b="1" u="sng" dirty="0"/>
              <a:t> </a:t>
            </a:r>
            <a:r>
              <a:rPr lang="en-US" sz="1200" u="sng" dirty="0"/>
              <a:t>$16M</a:t>
            </a:r>
            <a:r>
              <a:rPr lang="en-US" sz="1200" dirty="0"/>
              <a:t> = $0.32</a:t>
            </a:r>
          </a:p>
          <a:p>
            <a:pPr marL="0" indent="0">
              <a:buNone/>
            </a:pPr>
            <a:r>
              <a:rPr lang="en-US" sz="1200" dirty="0"/>
              <a:t>    50M shs. 	          50M</a:t>
            </a:r>
          </a:p>
          <a:p>
            <a:pPr marL="0" indent="0">
              <a:buNone/>
            </a:pPr>
            <a:endParaRPr lang="en-US" sz="900" dirty="0"/>
          </a:p>
          <a:p>
            <a:pPr marL="0" indent="0">
              <a:buNone/>
            </a:pPr>
            <a:r>
              <a:rPr lang="en-US" sz="1200" dirty="0"/>
              <a:t>*10% × $10 par × 4M shs.</a:t>
            </a:r>
          </a:p>
          <a:p>
            <a:pPr eaLnBrk="1" hangingPunct="1"/>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We subtract dividends on </a:t>
            </a:r>
            <a:r>
              <a:rPr lang="en-US" sz="1200" b="1" dirty="0">
                <a:solidFill>
                  <a:srgbClr val="C00000"/>
                </a:solidFill>
              </a:rPr>
              <a:t>cumulative</a:t>
            </a:r>
            <a:r>
              <a:rPr lang="en-US" sz="1200" dirty="0"/>
              <a:t> preferred stock, even if not declared this period.</a:t>
            </a:r>
          </a:p>
          <a:p>
            <a:pPr eaLnBrk="1" hangingPunct="1"/>
            <a:endParaRPr lang="en-US" altLang="en-US" dirty="0"/>
          </a:p>
        </p:txBody>
      </p:sp>
    </p:spTree>
    <p:extLst>
      <p:ext uri="{BB962C8B-B14F-4D97-AF65-F5344CB8AC3E}">
        <p14:creationId xmlns:p14="http://schemas.microsoft.com/office/powerpoint/2010/main" val="17686140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a:t>Let’s consider a situation where there are convertible bonds outstanding that will significantly increase the number of common shares if bondholders exercise their options to exchange their bonds for shares of common stock. Securities such as these convertible bonds, while not currently being common stock, may become</a:t>
            </a:r>
            <a:r>
              <a:rPr lang="en-IN" baseline="0" dirty="0"/>
              <a:t> </a:t>
            </a:r>
            <a:r>
              <a:rPr lang="en-IN" dirty="0"/>
              <a:t>common stock through their exercise or conversion. Therefore, they may dilute (reduce)</a:t>
            </a:r>
            <a:r>
              <a:rPr lang="en-IN" baseline="0" dirty="0"/>
              <a:t> </a:t>
            </a:r>
            <a:r>
              <a:rPr lang="en-IN" dirty="0"/>
              <a:t>earnings per share and are called </a:t>
            </a:r>
            <a:r>
              <a:rPr lang="en-IN" b="1" dirty="0"/>
              <a:t>potential common shares</a:t>
            </a:r>
            <a:r>
              <a:rPr lang="en-IN" dirty="0"/>
              <a:t>. A firm is said to have a </a:t>
            </a:r>
            <a:r>
              <a:rPr lang="en-IN" b="1" dirty="0"/>
              <a:t>complex</a:t>
            </a:r>
            <a:r>
              <a:rPr lang="en-IN" b="1" baseline="0" dirty="0"/>
              <a:t> </a:t>
            </a:r>
            <a:r>
              <a:rPr lang="en-IN" b="1" dirty="0"/>
              <a:t>capital structure </a:t>
            </a:r>
            <a:r>
              <a:rPr lang="en-IN" dirty="0"/>
              <a:t>if potential common shares are outstanding. Besides convertible</a:t>
            </a:r>
            <a:r>
              <a:rPr lang="en-IN" baseline="0" dirty="0"/>
              <a:t> </a:t>
            </a:r>
            <a:r>
              <a:rPr lang="en-IN" dirty="0"/>
              <a:t>bonds, other potential common shares are convertible preferred stock, stock options, and</a:t>
            </a:r>
            <a:r>
              <a:rPr lang="en-IN" baseline="0" dirty="0"/>
              <a:t> </a:t>
            </a:r>
            <a:r>
              <a:rPr lang="en-IN" dirty="0"/>
              <a:t>contingently issuable securities. (We’ll discuss each of these shortly.) A firm with a complex</a:t>
            </a:r>
            <a:r>
              <a:rPr lang="en-IN" baseline="0" dirty="0"/>
              <a:t> </a:t>
            </a:r>
            <a:r>
              <a:rPr lang="en-IN" dirty="0"/>
              <a:t>capital structure reports two EPS calculations. </a:t>
            </a:r>
            <a:r>
              <a:rPr lang="en-IN" b="1" dirty="0"/>
              <a:t>Basic EPS </a:t>
            </a:r>
            <a:r>
              <a:rPr lang="en-IN" dirty="0"/>
              <a:t>ignores the dilutive effect of</a:t>
            </a:r>
            <a:r>
              <a:rPr lang="en-IN" baseline="0" dirty="0"/>
              <a:t> </a:t>
            </a:r>
            <a:r>
              <a:rPr lang="en-IN" dirty="0"/>
              <a:t>such securities, </a:t>
            </a:r>
            <a:r>
              <a:rPr lang="en-IN" b="1" dirty="0"/>
              <a:t>diluted EPS</a:t>
            </a:r>
            <a:r>
              <a:rPr lang="en-IN" dirty="0"/>
              <a:t> incorporates the dilutive effect of all potential common shares.</a:t>
            </a:r>
          </a:p>
        </p:txBody>
      </p:sp>
      <p:sp>
        <p:nvSpPr>
          <p:cNvPr id="4" name="Slide Number Placeholder 3"/>
          <p:cNvSpPr>
            <a:spLocks noGrp="1"/>
          </p:cNvSpPr>
          <p:nvPr>
            <p:ph type="sldNum" sz="quarter" idx="10"/>
          </p:nvPr>
        </p:nvSpPr>
        <p:spPr/>
        <p:txBody>
          <a:bodyPr/>
          <a:lstStyle/>
          <a:p>
            <a:fld id="{B3E3086D-7065-4C0F-9E61-F382326284C6}" type="slidenum">
              <a:rPr lang="en-US" smtClean="0"/>
              <a:pPr/>
              <a:t>48</a:t>
            </a:fld>
            <a:endParaRPr lang="en-US" dirty="0"/>
          </a:p>
        </p:txBody>
      </p:sp>
    </p:spTree>
    <p:extLst>
      <p:ext uri="{BB962C8B-B14F-4D97-AF65-F5344CB8AC3E}">
        <p14:creationId xmlns:p14="http://schemas.microsoft.com/office/powerpoint/2010/main" val="1036506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Stock options, stock rights, and stock warrants are similar. Each gives its holders the right to exercise their option to purchase common stock, usually at a specified exercise price. The dilution that would result from their exercise should be reflected in the calculation of diluted EPS, but not basic EPS.</a:t>
            </a: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To include the dilutive effect of a security means to calculate EPS </a:t>
            </a:r>
            <a:r>
              <a:rPr lang="en-IN" sz="1200" i="1" kern="1200" baseline="0" dirty="0">
                <a:solidFill>
                  <a:schemeClr val="tx1"/>
                </a:solidFill>
                <a:latin typeface="+mn-lt"/>
                <a:ea typeface="+mn-ea"/>
                <a:cs typeface="+mn-cs"/>
              </a:rPr>
              <a:t>as if </a:t>
            </a:r>
            <a:r>
              <a:rPr lang="en-IN" sz="1200" i="0" kern="1200" baseline="0" dirty="0">
                <a:solidFill>
                  <a:schemeClr val="tx1"/>
                </a:solidFill>
                <a:latin typeface="+mn-lt"/>
                <a:ea typeface="+mn-ea"/>
                <a:cs typeface="+mn-cs"/>
              </a:rPr>
              <a:t>the potential </a:t>
            </a:r>
            <a:r>
              <a:rPr lang="en-IN" sz="1200" kern="1200" baseline="0" dirty="0">
                <a:solidFill>
                  <a:schemeClr val="tx1"/>
                </a:solidFill>
                <a:latin typeface="+mn-lt"/>
                <a:ea typeface="+mn-ea"/>
                <a:cs typeface="+mn-cs"/>
              </a:rPr>
              <a:t>increase in shares already has occurred (even though it hasn’t yet). So, for stock options (or rights, or warrants), we pretend the options have been exercised. In fact, we assume the options were exercised at the beginning of the reporting period, or when the options were issued if that’s later. We then assume the cash proceeds from selling the new shares at the exercise price are used to buy back as many shares as possible at the shares’ average market price during the year.</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49</a:t>
            </a:fld>
            <a:endParaRPr lang="en-US" dirty="0"/>
          </a:p>
        </p:txBody>
      </p:sp>
    </p:spTree>
    <p:extLst>
      <p:ext uri="{BB962C8B-B14F-4D97-AF65-F5344CB8AC3E}">
        <p14:creationId xmlns:p14="http://schemas.microsoft.com/office/powerpoint/2010/main" val="2135996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An increasingly popular variation of </a:t>
            </a:r>
            <a:r>
              <a:rPr lang="en-IN" sz="1200" b="1" i="0" u="none" strike="noStrike" kern="1200" baseline="0" dirty="0">
                <a:solidFill>
                  <a:schemeClr val="tx1"/>
                </a:solidFill>
                <a:latin typeface="+mn-lt"/>
                <a:ea typeface="+mn-ea"/>
                <a:cs typeface="+mn-cs"/>
              </a:rPr>
              <a:t>restricted stock </a:t>
            </a:r>
            <a:r>
              <a:rPr lang="en-IN" sz="1200" b="0" i="0" u="none" strike="noStrike" kern="1200" baseline="0" dirty="0">
                <a:solidFill>
                  <a:schemeClr val="tx1"/>
                </a:solidFill>
                <a:latin typeface="+mn-lt"/>
                <a:ea typeface="+mn-ea"/>
                <a:cs typeface="+mn-cs"/>
              </a:rPr>
              <a:t>awards is </a:t>
            </a:r>
            <a:r>
              <a:rPr lang="en-IN" sz="1200" b="1" i="0" u="none" strike="noStrike" kern="1200" baseline="0" dirty="0">
                <a:solidFill>
                  <a:schemeClr val="tx1"/>
                </a:solidFill>
                <a:latin typeface="+mn-lt"/>
                <a:ea typeface="+mn-ea"/>
                <a:cs typeface="+mn-cs"/>
              </a:rPr>
              <a:t>restricted stock units (RSUs)</a:t>
            </a:r>
            <a:r>
              <a:rPr lang="en-IN" sz="1200" i="0" u="none" strike="noStrike" kern="1200" baseline="0" dirty="0">
                <a:solidFill>
                  <a:schemeClr val="tx1"/>
                </a:solidFill>
                <a:latin typeface="+mn-lt"/>
                <a:ea typeface="+mn-ea"/>
                <a:cs typeface="+mn-cs"/>
              </a:rPr>
              <a:t>.</a:t>
            </a:r>
            <a:r>
              <a:rPr lang="en-IN" sz="1200" b="1" i="0"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In fact, RSUs have become a much more popular form of compensation than their restricted stock award cousins. A restricted stock unit is a right to receive a specified number of shares of company stock. </a:t>
            </a:r>
            <a:r>
              <a:rPr lang="en-US" sz="1200" b="0" i="0" u="none" strike="noStrike" kern="1200" baseline="0" dirty="0">
                <a:solidFill>
                  <a:schemeClr val="tx1"/>
                </a:solidFill>
                <a:latin typeface="+mn-lt"/>
                <a:ea typeface="+mn-ea"/>
                <a:cs typeface="+mn-cs"/>
              </a:rPr>
              <a:t>It could be a performance bonus, a signing bonus, or regular compensation. The employee doesn’t receive the stock right away. Instead, the shares are distributed as the recipient of RSUs satisfies the vesting requirement.</a:t>
            </a:r>
            <a:r>
              <a:rPr lang="en-IN" sz="1200" b="0" i="0" u="none" strike="noStrike" kern="1200" baseline="0" dirty="0">
                <a:solidFill>
                  <a:schemeClr val="tx1"/>
                </a:solidFill>
                <a:latin typeface="+mn-lt"/>
                <a:ea typeface="+mn-ea"/>
                <a:cs typeface="+mn-cs"/>
              </a:rPr>
              <a:t> So, like restricted stock awards, the recipient benefits by the value of the shares at the end of the vesting period. Unlike restricted stock awards, though, the shares are not issued at the time of the grant. Delaying the increase in outstanding shares is more acceptable to other shareholders.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Terms of RSUs vary. Sometimes, the recipient is given the </a:t>
            </a:r>
            <a:r>
              <a:rPr lang="en-IN" sz="1200" b="0" i="1" u="none" strike="noStrike" kern="1200" baseline="0" dirty="0">
                <a:solidFill>
                  <a:schemeClr val="tx1"/>
                </a:solidFill>
                <a:latin typeface="+mn-lt"/>
                <a:ea typeface="+mn-ea"/>
                <a:cs typeface="+mn-cs"/>
              </a:rPr>
              <a:t>cash equivalent </a:t>
            </a:r>
            <a:r>
              <a:rPr lang="en-IN" sz="1200" b="0" i="0" u="none" strike="noStrike" kern="1200" baseline="0" dirty="0">
                <a:solidFill>
                  <a:schemeClr val="tx1"/>
                </a:solidFill>
                <a:latin typeface="+mn-lt"/>
                <a:ea typeface="+mn-ea"/>
                <a:cs typeface="+mn-cs"/>
              </a:rPr>
              <a:t>of the number of shares used to value the RSUs. Or, the terms might stipulate that either the recipient or the company is allowed to choose whether to settle in stock or cash.</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a:t>
            </a:fld>
            <a:endParaRPr lang="en-US" dirty="0"/>
          </a:p>
        </p:txBody>
      </p:sp>
    </p:spTree>
    <p:extLst>
      <p:ext uri="{BB962C8B-B14F-4D97-AF65-F5344CB8AC3E}">
        <p14:creationId xmlns:p14="http://schemas.microsoft.com/office/powerpoint/2010/main" val="40405128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19–10 Stock Options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Stock options give their holders, company executives in this case, the right to purchase common stock at a specified exercise price, $20 in this case.</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50</a:t>
            </a:fld>
            <a:endParaRPr lang="en-US" dirty="0"/>
          </a:p>
        </p:txBody>
      </p:sp>
    </p:spTree>
    <p:extLst>
      <p:ext uri="{BB962C8B-B14F-4D97-AF65-F5344CB8AC3E}">
        <p14:creationId xmlns:p14="http://schemas.microsoft.com/office/powerpoint/2010/main" val="38113432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19–10 Stock Options (continued)</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When we simulate the exercise of the stock options, we calculate EPS as if 15 million shares were sold at the beginning of the year. This obviously increases the number of shares in the denominator by 15 million shares. But it is insufficient to simply add the additional shares without considering the accompanying consequences. Remember, if this hypothetical scenario had occurred, the company would have had $300 million cash proceeds from the exercise of the options (15 million shares × $20 exercise price per share).</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Obviously, there are literally hundreds of choices, and it’s unlikely that any two firms would spend the $300 million exactly the same way. But remember, our objective is to create some degree of uniformity in the way firms determine earnings per share so the resulting numbers are comparable. So, standard-setters decided on a single assumption for all firms to enhance comparability.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diluted EPS, we assume the proceeds from exercise of the options were used to reacquire shares as treasury stock at the average market price of the common stock during the reporting period. Consequently, the weighted-average number of shares is increased by the difference between the shares assumed issued and those assumed reacquired. In our illustration, 15 million shares issued minus 12 million shares reacquired ($300 million × $25 per share) equals 3 million net increase in shares.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way we take into account the dilutive effect of stock options is called the </a:t>
            </a:r>
            <a:r>
              <a:rPr lang="en-US" sz="1200" b="0" i="1" u="none" strike="noStrike" kern="1200" baseline="0" dirty="0">
                <a:solidFill>
                  <a:schemeClr val="tx1"/>
                </a:solidFill>
                <a:latin typeface="+mn-lt"/>
                <a:ea typeface="+mn-ea"/>
                <a:cs typeface="+mn-cs"/>
              </a:rPr>
              <a:t>treasury stock method </a:t>
            </a:r>
            <a:r>
              <a:rPr lang="en-US" sz="1200" b="0" i="0" u="none" strike="noStrike" kern="1200" baseline="0" dirty="0">
                <a:solidFill>
                  <a:schemeClr val="tx1"/>
                </a:solidFill>
                <a:latin typeface="+mn-lt"/>
                <a:ea typeface="+mn-ea"/>
                <a:cs typeface="+mn-cs"/>
              </a:rPr>
              <a:t>because of our assumption that treasury shares are purchased with the cash proceeds of the exercise of the options. </a:t>
            </a:r>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51</a:t>
            </a:fld>
            <a:endParaRPr lang="en-US" dirty="0"/>
          </a:p>
        </p:txBody>
      </p:sp>
    </p:spTree>
    <p:extLst>
      <p:ext uri="{BB962C8B-B14F-4D97-AF65-F5344CB8AC3E}">
        <p14:creationId xmlns:p14="http://schemas.microsoft.com/office/powerpoint/2010/main" val="37421303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52</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buFont typeface="Monotype Sorts" pitchFamily="2" charset="2"/>
              <a:buNone/>
              <a:tabLst>
                <a:tab pos="4343400" algn="dec"/>
              </a:tabLst>
              <a:defRPr/>
            </a:pPr>
            <a:r>
              <a:rPr lang="en-US" sz="1200" dirty="0">
                <a:latin typeface="+mn-lt"/>
              </a:rPr>
              <a:t>The correct answer is </a:t>
            </a:r>
            <a:r>
              <a:rPr lang="en-US" sz="1200" i="1" dirty="0">
                <a:latin typeface="+mn-lt"/>
              </a:rPr>
              <a:t>d</a:t>
            </a:r>
            <a:r>
              <a:rPr lang="en-US" sz="1200" dirty="0">
                <a:latin typeface="+mn-lt"/>
              </a:rPr>
              <a:t>: </a:t>
            </a:r>
            <a:endParaRPr lang="en-US" sz="1200" dirty="0">
              <a:solidFill>
                <a:srgbClr val="000000"/>
              </a:solidFill>
              <a:latin typeface="+mn-lt"/>
            </a:endParaRPr>
          </a:p>
          <a:p>
            <a:pPr>
              <a:buFont typeface="Monotype Sorts" pitchFamily="2" charset="2"/>
              <a:buNone/>
              <a:tabLst>
                <a:tab pos="4343400" algn="dec"/>
              </a:tabLst>
              <a:defRPr/>
            </a:pPr>
            <a:r>
              <a:rPr lang="en-US" sz="1200" b="1" dirty="0">
                <a:solidFill>
                  <a:srgbClr val="000000"/>
                </a:solidFill>
                <a:latin typeface="+mn-lt"/>
              </a:rPr>
              <a:t>New shares =                 5,000</a:t>
            </a:r>
          </a:p>
          <a:p>
            <a:pPr>
              <a:buFont typeface="Monotype Sorts" pitchFamily="2" charset="2"/>
              <a:buNone/>
              <a:tabLst>
                <a:tab pos="4343400" algn="dec"/>
              </a:tabLst>
              <a:defRPr/>
            </a:pPr>
            <a:r>
              <a:rPr lang="en-US" sz="1200" b="1" dirty="0">
                <a:solidFill>
                  <a:srgbClr val="C00000"/>
                </a:solidFill>
              </a:rPr>
              <a:t>S</a:t>
            </a:r>
            <a:r>
              <a:rPr lang="en-US" sz="1200" b="1" dirty="0">
                <a:solidFill>
                  <a:srgbClr val="C00000"/>
                </a:solidFill>
                <a:latin typeface="+mn-lt"/>
              </a:rPr>
              <a:t>hares bought back</a:t>
            </a:r>
            <a:br>
              <a:rPr lang="en-US" sz="1200" b="1" dirty="0">
                <a:solidFill>
                  <a:srgbClr val="C00000"/>
                </a:solidFill>
                <a:latin typeface="+mn-lt"/>
              </a:rPr>
            </a:br>
            <a:r>
              <a:rPr lang="en-US" sz="1200" b="1" dirty="0">
                <a:solidFill>
                  <a:srgbClr val="C00000"/>
                </a:solidFill>
                <a:latin typeface="+mn-lt"/>
              </a:rPr>
              <a:t>(5,000 × $50) ÷ $80 =   </a:t>
            </a:r>
            <a:r>
              <a:rPr lang="en-US" sz="1200" b="1" u="sng" dirty="0">
                <a:solidFill>
                  <a:srgbClr val="C00000"/>
                </a:solidFill>
                <a:latin typeface="+mn-lt"/>
              </a:rPr>
              <a:t>3,125 </a:t>
            </a:r>
            <a:br>
              <a:rPr lang="en-US" sz="1200" b="1" dirty="0">
                <a:solidFill>
                  <a:srgbClr val="002060"/>
                </a:solidFill>
                <a:latin typeface="+mn-lt"/>
              </a:rPr>
            </a:br>
            <a:r>
              <a:rPr lang="en-US" sz="1200" b="1" dirty="0">
                <a:solidFill>
                  <a:srgbClr val="000000"/>
                </a:solidFill>
                <a:latin typeface="+mn-lt"/>
              </a:rPr>
              <a:t>Incremental shares        1,875</a:t>
            </a:r>
          </a:p>
          <a:p>
            <a:pPr eaLnBrk="1" hangingPunct="1"/>
            <a:endParaRPr lang="en-US" altLang="en-US" dirty="0"/>
          </a:p>
        </p:txBody>
      </p:sp>
    </p:spTree>
    <p:extLst>
      <p:ext uri="{BB962C8B-B14F-4D97-AF65-F5344CB8AC3E}">
        <p14:creationId xmlns:p14="http://schemas.microsoft.com/office/powerpoint/2010/main" val="1384420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Sometimes corporations include a conversion feature as part of a bond offering, a note payable, or an issue of preferred stock. Convertible securities can be converted into (exchanged for) shares of stock at the option of the holder of the security. For that reason, convertible securities are potentially dilutive. EPS will be affected if and when such securities are converted and new shares of common stock are issued. In the previous section you learned that the potentially dilutive effect of stock options is reflected in diluted EPS calculations by assuming the options were exercised. Similarly, the potentially dilutive effect of convertible securities is reflected in diluted EPS calculations by assuming they were converted.</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By the </a:t>
            </a:r>
            <a:r>
              <a:rPr lang="en-IN" sz="1200" b="0" i="1" u="none" strike="noStrike" kern="1200" baseline="0" dirty="0">
                <a:solidFill>
                  <a:schemeClr val="tx1"/>
                </a:solidFill>
                <a:latin typeface="+mn-lt"/>
                <a:ea typeface="+mn-ea"/>
                <a:cs typeface="+mn-cs"/>
              </a:rPr>
              <a:t>if converted method</a:t>
            </a:r>
            <a:r>
              <a:rPr lang="en-IN" sz="1200" b="0" u="none" strike="noStrike" kern="1200" baseline="0" dirty="0">
                <a:solidFill>
                  <a:schemeClr val="tx1"/>
                </a:solidFill>
                <a:latin typeface="+mn-lt"/>
                <a:ea typeface="+mn-ea"/>
                <a:cs typeface="+mn-cs"/>
              </a:rPr>
              <a:t>,</a:t>
            </a:r>
            <a:r>
              <a:rPr lang="en-IN" sz="1200" b="0" i="1"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as it’s called, we assume the conversion into common stock occurred at the beginning of the period (or at the time the convertible security is issued, if that’s later). We increase the denominator of the EPS fraction by the additional common shares that would have been issued upon conversion. We increase the numerator by the interest (after-tax) on bonds or other debt or the preferred dividends that would have been avoided if the convertible securities had not been outstanding due to having been converted.</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53</a:t>
            </a:fld>
            <a:endParaRPr lang="en-US" dirty="0"/>
          </a:p>
        </p:txBody>
      </p:sp>
    </p:spTree>
    <p:extLst>
      <p:ext uri="{BB962C8B-B14F-4D97-AF65-F5344CB8AC3E}">
        <p14:creationId xmlns:p14="http://schemas.microsoft.com/office/powerpoint/2010/main" val="41600705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19–11 Convertible Bonds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Let’s return to our continuing illustration and modify it to include the existence of convertible bonds. </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54</a:t>
            </a:fld>
            <a:endParaRPr lang="en-US" dirty="0"/>
          </a:p>
        </p:txBody>
      </p:sp>
    </p:spTree>
    <p:extLst>
      <p:ext uri="{BB962C8B-B14F-4D97-AF65-F5344CB8AC3E}">
        <p14:creationId xmlns:p14="http://schemas.microsoft.com/office/powerpoint/2010/main" val="179963388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19–11 Convertible Bonds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convertible bonds do not affect the calculation of </a:t>
            </a:r>
            <a:r>
              <a:rPr lang="en-US" sz="1200" b="0" i="1" u="none" strike="noStrike" kern="1200" baseline="0" dirty="0">
                <a:solidFill>
                  <a:schemeClr val="tx1"/>
                </a:solidFill>
                <a:latin typeface="+mn-lt"/>
                <a:ea typeface="+mn-ea"/>
                <a:cs typeface="+mn-cs"/>
              </a:rPr>
              <a:t>basic </a:t>
            </a:r>
            <a:r>
              <a:rPr lang="en-US" sz="1200" b="0" i="0" u="none" strike="noStrike" kern="1200" baseline="0" dirty="0">
                <a:solidFill>
                  <a:schemeClr val="tx1"/>
                </a:solidFill>
                <a:latin typeface="+mn-lt"/>
                <a:ea typeface="+mn-ea"/>
                <a:cs typeface="+mn-cs"/>
              </a:rPr>
              <a:t>EPS.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diluted EPS, we increase the denominator by the </a:t>
            </a:r>
            <a:r>
              <a:rPr lang="en-US" sz="1200" b="1" i="0" u="none" strike="noStrike" kern="1200" baseline="0" dirty="0">
                <a:solidFill>
                  <a:schemeClr val="tx1"/>
                </a:solidFill>
                <a:latin typeface="+mn-lt"/>
                <a:ea typeface="+mn-ea"/>
                <a:cs typeface="+mn-cs"/>
              </a:rPr>
              <a:t>12 </a:t>
            </a:r>
            <a:r>
              <a:rPr lang="en-US" sz="1200" b="0" i="0" u="none" strike="noStrike" kern="1200" baseline="0" dirty="0">
                <a:solidFill>
                  <a:schemeClr val="tx1"/>
                </a:solidFill>
                <a:latin typeface="+mn-lt"/>
                <a:ea typeface="+mn-ea"/>
                <a:cs typeface="+mn-cs"/>
              </a:rPr>
              <a:t>million shares that would have been issued if the bonds had been converted. However, if that hypothetical conversion had occurred, the bonds would not have been outstanding during the year. What effect would the absence of the bonds have had on income? Obviously, the bond interest expense (8% × $300 million = </a:t>
            </a:r>
            <a:r>
              <a:rPr lang="en-US" sz="1200" b="1" i="0" u="none" strike="noStrike" kern="1200" baseline="0" dirty="0">
                <a:solidFill>
                  <a:schemeClr val="tx1"/>
                </a:solidFill>
                <a:latin typeface="+mn-lt"/>
                <a:ea typeface="+mn-ea"/>
                <a:cs typeface="+mn-cs"/>
              </a:rPr>
              <a:t>$24 </a:t>
            </a:r>
            <a:r>
              <a:rPr lang="en-US" sz="1200" b="0" i="0" u="none" strike="noStrike" kern="1200" baseline="0" dirty="0">
                <a:solidFill>
                  <a:schemeClr val="tx1"/>
                </a:solidFill>
                <a:latin typeface="+mn-lt"/>
                <a:ea typeface="+mn-ea"/>
                <a:cs typeface="+mn-cs"/>
              </a:rPr>
              <a:t>million) would have been saved, causing income to be higher. But saving the interest paid would also have meant losing a </a:t>
            </a:r>
            <a:r>
              <a:rPr lang="en-US" sz="1200" b="1" i="0" u="none" strike="noStrike" kern="1200" baseline="0" dirty="0">
                <a:solidFill>
                  <a:schemeClr val="tx1"/>
                </a:solidFill>
                <a:latin typeface="+mn-lt"/>
                <a:ea typeface="+mn-ea"/>
                <a:cs typeface="+mn-cs"/>
              </a:rPr>
              <a:t>$24 </a:t>
            </a:r>
            <a:r>
              <a:rPr lang="en-US" sz="1200" b="0" i="0" u="none" strike="noStrike" kern="1200" baseline="0" dirty="0">
                <a:solidFill>
                  <a:schemeClr val="tx1"/>
                </a:solidFill>
                <a:latin typeface="+mn-lt"/>
                <a:ea typeface="+mn-ea"/>
                <a:cs typeface="+mn-cs"/>
              </a:rPr>
              <a:t>million tax deduction on the income tax return. With a 25% tax rate that would mean paying $6 million more income taxes. So, to reflect in earnings the $18 million after-tax interest that would have been avoided in the event of conversion, we add back the </a:t>
            </a:r>
            <a:r>
              <a:rPr lang="en-US" sz="1200" b="1" i="0" u="none" strike="noStrike" kern="1200" baseline="0" dirty="0">
                <a:solidFill>
                  <a:schemeClr val="tx1"/>
                </a:solidFill>
                <a:latin typeface="+mn-lt"/>
                <a:ea typeface="+mn-ea"/>
                <a:cs typeface="+mn-cs"/>
              </a:rPr>
              <a:t>$24 </a:t>
            </a:r>
            <a:r>
              <a:rPr lang="en-US" sz="1200" b="0" i="0" u="none" strike="noStrike" kern="1200" baseline="0" dirty="0">
                <a:solidFill>
                  <a:schemeClr val="tx1"/>
                </a:solidFill>
                <a:latin typeface="+mn-lt"/>
                <a:ea typeface="+mn-ea"/>
                <a:cs typeface="+mn-cs"/>
              </a:rPr>
              <a:t>million of interest expense, but deduct 25% × </a:t>
            </a:r>
            <a:r>
              <a:rPr lang="en-US" sz="1200" b="1" i="0" u="none" strike="noStrike" kern="1200" baseline="0" dirty="0">
                <a:solidFill>
                  <a:schemeClr val="tx1"/>
                </a:solidFill>
                <a:latin typeface="+mn-lt"/>
                <a:ea typeface="+mn-ea"/>
                <a:cs typeface="+mn-cs"/>
              </a:rPr>
              <a:t>$24 </a:t>
            </a:r>
            <a:r>
              <a:rPr lang="en-US" sz="1200" b="0" i="0" u="none" strike="noStrike" kern="1200" baseline="0" dirty="0">
                <a:solidFill>
                  <a:schemeClr val="tx1"/>
                </a:solidFill>
                <a:latin typeface="+mn-lt"/>
                <a:ea typeface="+mn-ea"/>
                <a:cs typeface="+mn-cs"/>
              </a:rPr>
              <a:t>million for the higher tax expense.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Our illustration describes the treatment of convertible bonds. The same treatment pertains to other debt that is convertible into common shares such as convertible notes payable. Remember from our discussion of debt in earlier chapters that all debt is similar, whether in the form of bonds, notes, or other configurations. </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55</a:t>
            </a:fld>
            <a:endParaRPr lang="en-US" dirty="0"/>
          </a:p>
        </p:txBody>
      </p:sp>
    </p:spTree>
    <p:extLst>
      <p:ext uri="{BB962C8B-B14F-4D97-AF65-F5344CB8AC3E}">
        <p14:creationId xmlns:p14="http://schemas.microsoft.com/office/powerpoint/2010/main" val="36388410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56</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1200"/>
              </a:spcAft>
              <a:buNone/>
            </a:pPr>
            <a:r>
              <a:rPr lang="en-US" sz="1200" dirty="0"/>
              <a:t>The correct answer is </a:t>
            </a:r>
            <a:r>
              <a:rPr lang="en-US" sz="1200" i="1" dirty="0"/>
              <a:t>b</a:t>
            </a:r>
            <a:r>
              <a:rPr lang="en-US" sz="1200" dirty="0"/>
              <a:t>:</a:t>
            </a:r>
          </a:p>
          <a:p>
            <a:pPr marL="0" indent="0">
              <a:buNone/>
            </a:pPr>
            <a:r>
              <a:rPr lang="en-US" sz="1200" u="sng" dirty="0"/>
              <a:t>   $2,000 NI   +     </a:t>
            </a:r>
            <a:r>
              <a:rPr lang="en-US" sz="1200" b="1" u="sng" dirty="0">
                <a:solidFill>
                  <a:srgbClr val="C00000"/>
                </a:solidFill>
              </a:rPr>
              <a:t>$400</a:t>
            </a:r>
            <a:r>
              <a:rPr lang="en-US" sz="1200" u="sng" dirty="0">
                <a:uFill>
                  <a:solidFill>
                    <a:srgbClr val="C00000"/>
                  </a:solidFill>
                </a:uFill>
              </a:rPr>
              <a:t>*</a:t>
            </a:r>
            <a:r>
              <a:rPr lang="en-US" sz="1200" b="1" u="sng" dirty="0">
                <a:solidFill>
                  <a:srgbClr val="C00000"/>
                </a:solidFill>
              </a:rPr>
              <a:t> − ($400 × .25)</a:t>
            </a:r>
            <a:r>
              <a:rPr lang="en-US" sz="1200" b="1" dirty="0">
                <a:solidFill>
                  <a:srgbClr val="C00000"/>
                </a:solidFill>
              </a:rPr>
              <a:t>   =    </a:t>
            </a:r>
            <a:r>
              <a:rPr lang="en-US" sz="1200" u="sng" dirty="0"/>
              <a:t>$2,300 =</a:t>
            </a:r>
            <a:r>
              <a:rPr lang="en-US" sz="1200" u="none" dirty="0"/>
              <a:t> $0.19</a:t>
            </a:r>
          </a:p>
          <a:p>
            <a:pPr marL="0" indent="0">
              <a:buNone/>
            </a:pPr>
            <a:r>
              <a:rPr lang="en-US" sz="1200" dirty="0"/>
              <a:t> 10,000 shs.    +    </a:t>
            </a:r>
            <a:r>
              <a:rPr lang="en-US" sz="1200" b="1" dirty="0">
                <a:solidFill>
                  <a:srgbClr val="C00000"/>
                </a:solidFill>
              </a:rPr>
              <a:t>2,000 </a:t>
            </a:r>
            <a:r>
              <a:rPr lang="en-US" sz="1200" dirty="0"/>
              <a:t>Potential shares	  12,000</a:t>
            </a:r>
          </a:p>
          <a:p>
            <a:pPr marL="0" indent="0">
              <a:buNone/>
            </a:pPr>
            <a:endParaRPr lang="en-US" dirty="0"/>
          </a:p>
          <a:p>
            <a:pPr marL="0" indent="0">
              <a:buNone/>
            </a:pPr>
            <a:r>
              <a:rPr lang="en-US" sz="1200" dirty="0"/>
              <a:t>*$10,000 × 4%</a:t>
            </a:r>
          </a:p>
          <a:p>
            <a:pPr eaLnBrk="1" hangingPunct="1"/>
            <a:endParaRPr lang="en-US" altLang="en-US" dirty="0"/>
          </a:p>
        </p:txBody>
      </p:sp>
    </p:spTree>
    <p:extLst>
      <p:ext uri="{BB962C8B-B14F-4D97-AF65-F5344CB8AC3E}">
        <p14:creationId xmlns:p14="http://schemas.microsoft.com/office/powerpoint/2010/main" val="17946089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The potentially dilutive effect of convertible preferred stock is reflected in EPS calculations in much the same way as convertible debt. That is, we calculate EPS as if conversion already had occurred. Specifically, we add shares to the denominator of the EPS fraction. We do not subtract the preferred dividends in the numerator because those dividends would have been avoided if the preferred stock had been converted.</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57</a:t>
            </a:fld>
            <a:endParaRPr lang="en-US" dirty="0"/>
          </a:p>
        </p:txBody>
      </p:sp>
    </p:spTree>
    <p:extLst>
      <p:ext uri="{BB962C8B-B14F-4D97-AF65-F5344CB8AC3E}">
        <p14:creationId xmlns:p14="http://schemas.microsoft.com/office/powerpoint/2010/main" val="41913723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19–12 Convertible Preferred Stock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the illustration,</a:t>
            </a:r>
            <a:r>
              <a:rPr lang="en-IN" sz="1200" b="0" i="0" u="none" strike="noStrike" kern="1200" baseline="0" dirty="0">
                <a:solidFill>
                  <a:schemeClr val="tx1"/>
                </a:solidFill>
                <a:latin typeface="+mn-lt"/>
                <a:ea typeface="+mn-ea"/>
                <a:cs typeface="+mn-cs"/>
              </a:rPr>
              <a:t> we assume that the preferred stock is convertible into 3 million shares of common stock.</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58</a:t>
            </a:fld>
            <a:endParaRPr lang="en-US" dirty="0"/>
          </a:p>
        </p:txBody>
      </p:sp>
    </p:spTree>
    <p:extLst>
      <p:ext uri="{BB962C8B-B14F-4D97-AF65-F5344CB8AC3E}">
        <p14:creationId xmlns:p14="http://schemas.microsoft.com/office/powerpoint/2010/main" val="5785504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adjustment for the conversion of the preferred stock is applied only to diluted EPS computations. Basic EPS is unaffected.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However, when diluted EPS is calculated, we hypothetically assume the convertible preferred stock was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outstanding. Accordingly, no preferred dividends on these shares would have been paid. </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59</a:t>
            </a:fld>
            <a:endParaRPr lang="en-US" dirty="0"/>
          </a:p>
        </p:txBody>
      </p:sp>
    </p:spTree>
    <p:extLst>
      <p:ext uri="{BB962C8B-B14F-4D97-AF65-F5344CB8AC3E}">
        <p14:creationId xmlns:p14="http://schemas.microsoft.com/office/powerpoint/2010/main" val="225332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 </a:t>
            </a:r>
            <a:r>
              <a:rPr lang="en-US" sz="1200" b="0" i="0" u="none" strike="noStrike" kern="1200" baseline="0" dirty="0">
                <a:solidFill>
                  <a:schemeClr val="tx1"/>
                </a:solidFill>
                <a:latin typeface="+mn-lt"/>
                <a:ea typeface="+mn-ea"/>
                <a:cs typeface="+mn-cs"/>
              </a:rPr>
              <a:t>Restricted Stock Units (RSUs); Apple Inc.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As part of its share-based compensation plan, Apple Inc. provides compensation to executives in the form of RSUs as shown in the illustration. </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a:t>
            </a:fld>
            <a:endParaRPr lang="en-US" dirty="0"/>
          </a:p>
        </p:txBody>
      </p:sp>
    </p:spTree>
    <p:extLst>
      <p:ext uri="{BB962C8B-B14F-4D97-AF65-F5344CB8AC3E}">
        <p14:creationId xmlns:p14="http://schemas.microsoft.com/office/powerpoint/2010/main" val="310590437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60</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200"/>
              </a:spcAft>
              <a:defRPr/>
            </a:pPr>
            <a:r>
              <a:rPr lang="en-US" sz="1200" dirty="0">
                <a:solidFill>
                  <a:srgbClr val="000000"/>
                </a:solidFill>
              </a:rPr>
              <a:t>The correct answer is </a:t>
            </a:r>
            <a:r>
              <a:rPr lang="en-US" sz="1200" i="1" dirty="0">
                <a:solidFill>
                  <a:srgbClr val="000000"/>
                </a:solidFill>
              </a:rPr>
              <a:t>c</a:t>
            </a:r>
            <a:r>
              <a:rPr lang="en-US" sz="1200" dirty="0">
                <a:solidFill>
                  <a:srgbClr val="000000"/>
                </a:solidFill>
              </a:rPr>
              <a:t>:</a:t>
            </a:r>
          </a:p>
          <a:p>
            <a:pPr>
              <a:spcAft>
                <a:spcPts val="1200"/>
              </a:spcAft>
              <a:defRPr/>
            </a:pPr>
            <a:endParaRPr lang="en-US" sz="1200" u="sng" dirty="0">
              <a:solidFill>
                <a:srgbClr val="000000"/>
              </a:solidFill>
            </a:endParaRPr>
          </a:p>
          <a:p>
            <a:pPr>
              <a:spcAft>
                <a:spcPts val="1200"/>
              </a:spcAft>
              <a:defRPr/>
            </a:pPr>
            <a:r>
              <a:rPr lang="en-US" sz="1200" u="sng" dirty="0">
                <a:solidFill>
                  <a:srgbClr val="000000"/>
                </a:solidFill>
              </a:rPr>
              <a:t>$1,500,000 − (10,000 × 5% × $20 par)</a:t>
            </a:r>
          </a:p>
          <a:p>
            <a:pPr>
              <a:spcAft>
                <a:spcPts val="1200"/>
              </a:spcAft>
              <a:defRPr/>
            </a:pPr>
            <a:r>
              <a:rPr lang="en-US" sz="1200" dirty="0">
                <a:solidFill>
                  <a:srgbClr val="000000"/>
                </a:solidFill>
              </a:rPr>
              <a:t>200,000 + 10,000 shares</a:t>
            </a:r>
          </a:p>
          <a:p>
            <a:pPr>
              <a:spcBef>
                <a:spcPct val="20000"/>
              </a:spcBef>
              <a:defRPr/>
            </a:pPr>
            <a:endParaRPr lang="en-US" sz="1200" dirty="0">
              <a:solidFill>
                <a:srgbClr val="000000"/>
              </a:solidFill>
            </a:endParaRPr>
          </a:p>
          <a:p>
            <a:pPr>
              <a:spcBef>
                <a:spcPct val="20000"/>
              </a:spcBef>
              <a:defRPr/>
            </a:pPr>
            <a:r>
              <a:rPr lang="en-US" sz="1200" dirty="0">
                <a:solidFill>
                  <a:srgbClr val="000000"/>
                </a:solidFill>
              </a:rPr>
              <a:t>Even though dividends were </a:t>
            </a:r>
            <a:r>
              <a:rPr lang="en-US" sz="1200" b="1" dirty="0">
                <a:solidFill>
                  <a:srgbClr val="C00000"/>
                </a:solidFill>
              </a:rPr>
              <a:t>not</a:t>
            </a:r>
            <a:r>
              <a:rPr lang="en-US" sz="1200" dirty="0">
                <a:solidFill>
                  <a:srgbClr val="000000"/>
                </a:solidFill>
              </a:rPr>
              <a:t> declared, the </a:t>
            </a:r>
            <a:r>
              <a:rPr lang="en-US" sz="1200" b="1" dirty="0">
                <a:solidFill>
                  <a:srgbClr val="C00000"/>
                </a:solidFill>
              </a:rPr>
              <a:t>cumulative</a:t>
            </a:r>
            <a:r>
              <a:rPr lang="en-US" sz="1200" dirty="0">
                <a:solidFill>
                  <a:srgbClr val="000000"/>
                </a:solidFill>
              </a:rPr>
              <a:t> preferred stock dividends are subtracted.</a:t>
            </a:r>
          </a:p>
          <a:p>
            <a:pPr eaLnBrk="1" hangingPunct="1"/>
            <a:endParaRPr lang="en-US" altLang="en-US" dirty="0"/>
          </a:p>
        </p:txBody>
      </p:sp>
    </p:spTree>
    <p:extLst>
      <p:ext uri="{BB962C8B-B14F-4D97-AF65-F5344CB8AC3E}">
        <p14:creationId xmlns:p14="http://schemas.microsoft.com/office/powerpoint/2010/main" val="4150067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0" kern="1200" baseline="0" dirty="0">
                <a:solidFill>
                  <a:schemeClr val="tx1"/>
                </a:solidFill>
                <a:latin typeface="+mn-lt"/>
                <a:ea typeface="+mn-ea"/>
                <a:cs typeface="+mn-cs"/>
              </a:rPr>
              <a:t>At times, the effect of the conversion or exercise of potential common shares would be to increase, rather than decrease, EPS. These we refer to as </a:t>
            </a:r>
            <a:r>
              <a:rPr lang="en-IN" sz="1200" b="1" kern="1200" baseline="0" dirty="0">
                <a:solidFill>
                  <a:schemeClr val="tx1"/>
                </a:solidFill>
                <a:latin typeface="+mn-lt"/>
                <a:ea typeface="+mn-ea"/>
                <a:cs typeface="+mn-cs"/>
              </a:rPr>
              <a:t>antidilutive securities</a:t>
            </a:r>
            <a:r>
              <a:rPr lang="en-IN" sz="1200" b="0" kern="1200" baseline="0" dirty="0">
                <a:solidFill>
                  <a:schemeClr val="tx1"/>
                </a:solidFill>
                <a:latin typeface="+mn-lt"/>
                <a:ea typeface="+mn-ea"/>
                <a:cs typeface="+mn-cs"/>
              </a:rPr>
              <a:t>. Such securities are ignored when calculating both basic and diluted EPS.</a:t>
            </a:r>
          </a:p>
          <a:p>
            <a:endParaRPr lang="en-IN" sz="1200" b="0" kern="1200" baseline="0" dirty="0">
              <a:solidFill>
                <a:schemeClr val="tx1"/>
              </a:solidFill>
              <a:latin typeface="+mn-lt"/>
              <a:ea typeface="+mn-ea"/>
              <a:cs typeface="+mn-cs"/>
            </a:endParaRPr>
          </a:p>
          <a:p>
            <a:r>
              <a:rPr lang="en-IN" sz="1200" b="1" kern="1200" baseline="0" dirty="0">
                <a:solidFill>
                  <a:schemeClr val="tx1"/>
                </a:solidFill>
                <a:latin typeface="+mn-lt"/>
                <a:ea typeface="+mn-ea"/>
                <a:cs typeface="+mn-cs"/>
              </a:rPr>
              <a:t>Options, Warrants, Rights</a:t>
            </a:r>
          </a:p>
          <a:p>
            <a:r>
              <a:rPr lang="en-IN" sz="1200" kern="1200" baseline="0" dirty="0">
                <a:solidFill>
                  <a:schemeClr val="tx1"/>
                </a:solidFill>
                <a:latin typeface="+mn-lt"/>
                <a:ea typeface="+mn-ea"/>
                <a:cs typeface="+mn-cs"/>
              </a:rPr>
              <a:t>In applying the treasury stock method, the number of shares assumed repurchased is fewer than the number of shares assumed sold. This is the case any time the buyback (average market) price is higher than the exercise price. Consequently, there will be a net increase in the number of shares, so earnings per share will decline.</a:t>
            </a: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On the other hand, when the exercise price is </a:t>
            </a:r>
            <a:r>
              <a:rPr lang="en-IN" sz="1200" i="1" kern="1200" baseline="0" dirty="0">
                <a:solidFill>
                  <a:schemeClr val="tx1"/>
                </a:solidFill>
                <a:latin typeface="+mn-lt"/>
                <a:ea typeface="+mn-ea"/>
                <a:cs typeface="+mn-cs"/>
              </a:rPr>
              <a:t>higher </a:t>
            </a:r>
            <a:r>
              <a:rPr lang="en-IN" sz="1200" kern="1200" baseline="0" dirty="0">
                <a:solidFill>
                  <a:schemeClr val="tx1"/>
                </a:solidFill>
                <a:latin typeface="+mn-lt"/>
                <a:ea typeface="+mn-ea"/>
                <a:cs typeface="+mn-cs"/>
              </a:rPr>
              <a:t>than the market price, to assume shares are sold at the exercise price and repurchased at the market price would mean buying back </a:t>
            </a:r>
            <a:r>
              <a:rPr lang="en-IN" sz="1200" i="1" kern="1200" baseline="0" dirty="0">
                <a:solidFill>
                  <a:schemeClr val="tx1"/>
                </a:solidFill>
                <a:latin typeface="+mn-lt"/>
                <a:ea typeface="+mn-ea"/>
                <a:cs typeface="+mn-cs"/>
              </a:rPr>
              <a:t>more shares than were sold. </a:t>
            </a:r>
            <a:r>
              <a:rPr lang="en-IN" sz="1200" kern="1200" baseline="0" dirty="0">
                <a:solidFill>
                  <a:schemeClr val="tx1"/>
                </a:solidFill>
                <a:latin typeface="+mn-lt"/>
                <a:ea typeface="+mn-ea"/>
                <a:cs typeface="+mn-cs"/>
              </a:rPr>
              <a:t>This would produce a net decrease in the number of shares. EPS would increase, not decrease. These would have an antidilutive effect and would not be considered exercised. A rational investor would not exercise options at an exercise price higher than the current market price.</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61</a:t>
            </a:fld>
            <a:endParaRPr lang="en-US" dirty="0"/>
          </a:p>
        </p:txBody>
      </p:sp>
    </p:spTree>
    <p:extLst>
      <p:ext uri="{BB962C8B-B14F-4D97-AF65-F5344CB8AC3E}">
        <p14:creationId xmlns:p14="http://schemas.microsoft.com/office/powerpoint/2010/main" val="186105071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19–13 </a:t>
            </a:r>
            <a:r>
              <a:rPr lang="en-US" sz="1200" b="0" i="0" u="none" strike="noStrike" kern="1200" baseline="0" dirty="0">
                <a:solidFill>
                  <a:schemeClr val="tx1"/>
                </a:solidFill>
                <a:latin typeface="+mn-lt"/>
                <a:ea typeface="+mn-ea"/>
                <a:cs typeface="+mn-cs"/>
              </a:rPr>
              <a:t>Antidilutive Warrants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To assume 4 million shares were sold at the $32.50 exercise price and repurchased at the lower market price (</a:t>
            </a:r>
            <a:r>
              <a:rPr lang="en-IN" sz="1200" b="1" i="0" u="none" strike="noStrike" kern="1200" baseline="0" dirty="0">
                <a:solidFill>
                  <a:schemeClr val="tx1"/>
                </a:solidFill>
                <a:latin typeface="+mn-lt"/>
                <a:ea typeface="+mn-ea"/>
                <a:cs typeface="+mn-cs"/>
              </a:rPr>
              <a:t>$25</a:t>
            </a:r>
            <a:r>
              <a:rPr lang="en-IN" sz="1200" b="0" i="0" u="none" strike="noStrike" kern="1200" baseline="0" dirty="0">
                <a:solidFill>
                  <a:schemeClr val="tx1"/>
                </a:solidFill>
                <a:latin typeface="+mn-lt"/>
                <a:ea typeface="+mn-ea"/>
                <a:cs typeface="+mn-cs"/>
              </a:rPr>
              <a:t>) would mean reacquiring 5.2 million shares. That’s more shares than were assumed sold. Because the effect would be antidilutive, we simply ignore the warrants in the calculations.</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62</a:t>
            </a:fld>
            <a:endParaRPr lang="en-US" dirty="0"/>
          </a:p>
        </p:txBody>
      </p:sp>
    </p:spTree>
    <p:extLst>
      <p:ext uri="{BB962C8B-B14F-4D97-AF65-F5344CB8AC3E}">
        <p14:creationId xmlns:p14="http://schemas.microsoft.com/office/powerpoint/2010/main" val="27179192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For convertible securities, it’s not immediately obvious whether the effect of their conversion would be dilutive or antidilutive because the assumed conversion would affect both the numerator and the denominator of the EPS fraction. We discovered each was dilutive only after including the effect in the calculation and observing the result—a decline in EPS. But there’s an easier way.</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To determine whether convertible securities are dilutive and should be included in a diluted EPS calculation, we can compare the “incremental effect” of the conversion (expressed as a fraction) with the EPS fraction before the effect of any convertible security is considered. If the incremental effect of a security is </a:t>
            </a:r>
            <a:r>
              <a:rPr lang="en-IN" sz="1200" b="0" i="1" u="none" strike="noStrike" kern="1200" baseline="0" dirty="0">
                <a:solidFill>
                  <a:schemeClr val="tx1"/>
                </a:solidFill>
                <a:latin typeface="+mn-lt"/>
                <a:ea typeface="+mn-ea"/>
                <a:cs typeface="+mn-cs"/>
              </a:rPr>
              <a:t>higher </a:t>
            </a:r>
            <a:r>
              <a:rPr lang="en-IN" sz="1200" b="0" i="0" u="none" strike="noStrike" kern="1200" baseline="0" dirty="0">
                <a:solidFill>
                  <a:schemeClr val="tx1"/>
                </a:solidFill>
                <a:latin typeface="+mn-lt"/>
                <a:ea typeface="+mn-ea"/>
                <a:cs typeface="+mn-cs"/>
              </a:rPr>
              <a:t>than basic EPS, it is antidilutive.</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63</a:t>
            </a:fld>
            <a:endParaRPr lang="en-US" dirty="0"/>
          </a:p>
        </p:txBody>
      </p:sp>
    </p:spTree>
    <p:extLst>
      <p:ext uri="{BB962C8B-B14F-4D97-AF65-F5344CB8AC3E}">
        <p14:creationId xmlns:p14="http://schemas.microsoft.com/office/powerpoint/2010/main" val="291151545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For comparison, we determine the “earnings per incremental share” of the two convertible </a:t>
            </a:r>
            <a:r>
              <a:rPr lang="en-US" sz="1200" b="0" i="0" u="none" strike="noStrike" kern="1200" baseline="0" dirty="0">
                <a:solidFill>
                  <a:schemeClr val="tx1"/>
                </a:solidFill>
                <a:latin typeface="+mn-lt"/>
                <a:ea typeface="+mn-ea"/>
                <a:cs typeface="+mn-cs"/>
              </a:rPr>
              <a:t>securities: bonds and preferred stock. </a:t>
            </a:r>
            <a:r>
              <a:rPr lang="en-IN" sz="1200" b="0" i="0" u="none" strike="noStrike" kern="1200" baseline="0" dirty="0">
                <a:solidFill>
                  <a:schemeClr val="tx1"/>
                </a:solidFill>
                <a:latin typeface="+mn-lt"/>
                <a:ea typeface="+mn-ea"/>
                <a:cs typeface="+mn-cs"/>
              </a:rPr>
              <a:t>Recall from our ongoing illustration that basic EPS is $2.00. </a:t>
            </a:r>
            <a:r>
              <a:rPr lang="en-US" sz="1200" b="0" i="0" u="none" strike="noStrike" kern="1200" baseline="0" dirty="0">
                <a:solidFill>
                  <a:schemeClr val="tx1"/>
                </a:solidFill>
                <a:latin typeface="+mn-lt"/>
                <a:ea typeface="+mn-ea"/>
                <a:cs typeface="+mn-cs"/>
              </a:rPr>
              <a:t>The incremental effect of conversion of the bonds is the after-tax interest saved of $18 million divided by the additional common shares from conversion of 12 million. Since the incremental effect of bonds of $1.50 is less than the basic EPS of $2.00, it is dilutive. </a:t>
            </a:r>
          </a:p>
          <a:p>
            <a:endParaRPr lang="en-I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Similarly, the incremental effect of conversion of the preferred stock is the dividends that wouldn’t </a:t>
            </a:r>
            <a:r>
              <a:rPr lang="en-IN" sz="1200" b="0" i="0" u="none" strike="noStrike" kern="1200" baseline="0" dirty="0">
                <a:solidFill>
                  <a:schemeClr val="tx1"/>
                </a:solidFill>
                <a:latin typeface="+mn-lt"/>
                <a:ea typeface="+mn-ea"/>
                <a:cs typeface="+mn-cs"/>
              </a:rPr>
              <a:t>be paid divided of $4 million by the </a:t>
            </a:r>
            <a:r>
              <a:rPr lang="en-US" sz="1200" b="0" i="0" u="none" strike="noStrike" kern="1200" baseline="0" dirty="0">
                <a:solidFill>
                  <a:schemeClr val="tx1"/>
                </a:solidFill>
                <a:latin typeface="+mn-lt"/>
                <a:ea typeface="+mn-ea"/>
                <a:cs typeface="+mn-cs"/>
              </a:rPr>
              <a:t>additional common shares from conversion of 3 million. Since the incremental effect of preferred stock of $1.33 is less than the basic EPS of $2.00, it is dilutive. </a:t>
            </a:r>
          </a:p>
        </p:txBody>
      </p:sp>
      <p:sp>
        <p:nvSpPr>
          <p:cNvPr id="4" name="Slide Number Placeholder 3"/>
          <p:cNvSpPr>
            <a:spLocks noGrp="1"/>
          </p:cNvSpPr>
          <p:nvPr>
            <p:ph type="sldNum" sz="quarter" idx="10"/>
          </p:nvPr>
        </p:nvSpPr>
        <p:spPr/>
        <p:txBody>
          <a:bodyPr/>
          <a:lstStyle/>
          <a:p>
            <a:fld id="{B3E3086D-7065-4C0F-9E61-F382326284C6}" type="slidenum">
              <a:rPr lang="en-US" smtClean="0"/>
              <a:pPr/>
              <a:t>64</a:t>
            </a:fld>
            <a:endParaRPr lang="en-US" dirty="0"/>
          </a:p>
        </p:txBody>
      </p:sp>
    </p:spTree>
    <p:extLst>
      <p:ext uri="{BB962C8B-B14F-4D97-AF65-F5344CB8AC3E}">
        <p14:creationId xmlns:p14="http://schemas.microsoft.com/office/powerpoint/2010/main" val="29770905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A convertible security might seem to be dilutive when looked at individually but, in fact, may be antidilutive when included in combination with other convertible securities. This is because the </a:t>
            </a:r>
            <a:r>
              <a:rPr lang="en-IN" sz="1200" i="1" kern="1200" baseline="0" dirty="0">
                <a:solidFill>
                  <a:schemeClr val="tx1"/>
                </a:solidFill>
                <a:latin typeface="+mn-lt"/>
                <a:ea typeface="+mn-ea"/>
                <a:cs typeface="+mn-cs"/>
              </a:rPr>
              <a:t>order of entry </a:t>
            </a:r>
            <a:r>
              <a:rPr lang="en-IN" sz="1200" i="0" kern="1200" baseline="0" dirty="0">
                <a:solidFill>
                  <a:schemeClr val="tx1"/>
                </a:solidFill>
                <a:latin typeface="+mn-lt"/>
                <a:ea typeface="+mn-ea"/>
                <a:cs typeface="+mn-cs"/>
              </a:rPr>
              <a:t>for including their effects in the EPS calculation determines</a:t>
            </a:r>
            <a:r>
              <a:rPr lang="en-IN" sz="1200" i="1" kern="1200" baseline="0" dirty="0">
                <a:solidFill>
                  <a:schemeClr val="tx1"/>
                </a:solidFill>
                <a:latin typeface="+mn-lt"/>
                <a:ea typeface="+mn-ea"/>
                <a:cs typeface="+mn-cs"/>
              </a:rPr>
              <a:t> </a:t>
            </a:r>
            <a:r>
              <a:rPr lang="en-IN" sz="1200" kern="1200" baseline="0" dirty="0">
                <a:solidFill>
                  <a:schemeClr val="tx1"/>
                </a:solidFill>
                <a:latin typeface="+mn-lt"/>
                <a:ea typeface="+mn-ea"/>
                <a:cs typeface="+mn-cs"/>
              </a:rPr>
              <a:t>by how much, or even whether, EPS decreases as a result of their assumed conversion. Because our goal is to reveal the maximum potential dilution that might result, theoretically we should calculate diluted EPS using every possible combination of potential common shares to find the combination that yields the lowest EPS. But that’s not necessary.</a:t>
            </a:r>
          </a:p>
          <a:p>
            <a:endParaRPr lang="en-IN" sz="120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We can use the earnings per incremental share we calculated to determine the sequence of including securities’ effects in the calculation. We include the securities in reverse order, beginning with the lowest incremental effect (that is, most dilutive), followed by the next lowest, and so on. This is, in fact, the order in which we included the securities in our continuing illustration.</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65</a:t>
            </a:fld>
            <a:endParaRPr lang="en-US" dirty="0"/>
          </a:p>
        </p:txBody>
      </p:sp>
    </p:spTree>
    <p:extLst>
      <p:ext uri="{BB962C8B-B14F-4D97-AF65-F5344CB8AC3E}">
        <p14:creationId xmlns:p14="http://schemas.microsoft.com/office/powerpoint/2010/main" val="33804611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calculating diluted EPS when stock options are outstanding, we assume the options have been exercised. That is, we pretend the company sold the shares specified by the options at the exercise price and that the “proceeds” were used to buy back (as treasury stock) as many shares as can be purchased at the average market price of the stock during the year. The proceeds for the calculation should include the amount received from the hypothetical exercise of the options ($300 million in Illustration 19–10). But that’s only the first of two possible components.</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second component of the proceeds is the total compensation from the award that’s </a:t>
            </a:r>
            <a:r>
              <a:rPr lang="en-US" sz="1200" b="0" i="1" u="none" strike="noStrike" kern="1200" baseline="0" dirty="0">
                <a:solidFill>
                  <a:schemeClr val="tx1"/>
                </a:solidFill>
                <a:latin typeface="+mn-lt"/>
                <a:ea typeface="+mn-ea"/>
                <a:cs typeface="+mn-cs"/>
              </a:rPr>
              <a:t>not yet expensed. </a:t>
            </a:r>
            <a:r>
              <a:rPr lang="en-US" sz="1200" b="0" i="0" u="none" strike="noStrike" kern="1200" baseline="0" dirty="0">
                <a:solidFill>
                  <a:schemeClr val="tx1"/>
                </a:solidFill>
                <a:latin typeface="+mn-lt"/>
                <a:ea typeface="+mn-ea"/>
                <a:cs typeface="+mn-cs"/>
              </a:rPr>
              <a:t>If the fair value of an option had been $4 at the grant date, the total compensation would have been 15 million shares times $4, or $60 million. In our illustration, though, we assumed the options were fully vested before 2021, so all $60 million already had been expensed and this second component of the proceeds was zero. If the options had been only half vested, half the compensation would have been unexpensed and $30 million would have been added to the $300 million proceeds. This would have been the case, for instance, if our calculation was made after two years of a four-year vesting period.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Why do the proceeds include these two components? We might think of it like this. The “proceeds” include everything the firm will receive from the award: (1) cash, if any, at exercise and (2) services from the recipient (value of award given as compensation). The reason we </a:t>
            </a:r>
            <a:r>
              <a:rPr lang="en-US" sz="1200" b="0" i="1" u="none" strike="noStrike" kern="1200" baseline="0" dirty="0">
                <a:solidFill>
                  <a:schemeClr val="tx1"/>
                </a:solidFill>
                <a:latin typeface="+mn-lt"/>
                <a:ea typeface="+mn-ea"/>
                <a:cs typeface="+mn-cs"/>
              </a:rPr>
              <a:t>exclude the expensed portion </a:t>
            </a:r>
            <a:r>
              <a:rPr lang="en-US" sz="1200" b="0" i="0" u="none" strike="noStrike" kern="1200" baseline="0" dirty="0">
                <a:solidFill>
                  <a:schemeClr val="tx1"/>
                </a:solidFill>
                <a:latin typeface="+mn-lt"/>
                <a:ea typeface="+mn-ea"/>
                <a:cs typeface="+mn-cs"/>
              </a:rPr>
              <a:t>is that, when it’s expensed, earnings are reduced, so that portion of the dilution already is reflected in EPS. Excluding that expensed portion from the proceeds avoids the additional dilution that would occur if we included those additional proceeds in our hypothetical buyback of shares. Hence, we avoid double-counting the dilutive effect of the compensation.</a:t>
            </a:r>
            <a:endParaRPr lang="en-US" sz="540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66</a:t>
            </a:fld>
            <a:endParaRPr lang="en-US" dirty="0"/>
          </a:p>
        </p:txBody>
      </p:sp>
    </p:spTree>
    <p:extLst>
      <p:ext uri="{BB962C8B-B14F-4D97-AF65-F5344CB8AC3E}">
        <p14:creationId xmlns:p14="http://schemas.microsoft.com/office/powerpoint/2010/main" val="284871585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 we discussed earlier, restricted stock awards and their cousins, restricted stock units (RSUs), have replaced stock options as the share-based compensation plan of choice. Like stock options, they represent potential common shares and their dilutive effect is included in diluted EPS. In fact, they too are included using the treasury stock method. That is, the shares are added to the denominator and then reduced by the number of shares that can be bought back with the “proceeds” at the average market price of the company’s stock during the year. </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67</a:t>
            </a:fld>
            <a:endParaRPr lang="en-US" dirty="0"/>
          </a:p>
        </p:txBody>
      </p:sp>
    </p:spTree>
    <p:extLst>
      <p:ext uri="{BB962C8B-B14F-4D97-AF65-F5344CB8AC3E}">
        <p14:creationId xmlns:p14="http://schemas.microsoft.com/office/powerpoint/2010/main" val="175835465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Unlike stock </a:t>
            </a:r>
            <a:r>
              <a:rPr lang="en-IN" sz="1200" b="0" i="0" u="none" strike="noStrike" kern="1200" baseline="0" dirty="0">
                <a:solidFill>
                  <a:schemeClr val="tx1"/>
                </a:solidFill>
                <a:latin typeface="+mn-lt"/>
                <a:ea typeface="+mn-ea"/>
                <a:cs typeface="+mn-cs"/>
              </a:rPr>
              <a:t>options, though, the first component of the proceeds usually is absent; employees don’t pay </a:t>
            </a:r>
            <a:r>
              <a:rPr lang="en-US" sz="1200" b="0" i="0" u="none" strike="noStrike" kern="1200" baseline="0" dirty="0">
                <a:solidFill>
                  <a:schemeClr val="tx1"/>
                </a:solidFill>
                <a:latin typeface="+mn-lt"/>
                <a:ea typeface="+mn-ea"/>
                <a:cs typeface="+mn-cs"/>
              </a:rPr>
              <a:t>to acquire their shares. </a:t>
            </a:r>
            <a:r>
              <a:rPr lang="en-IN" sz="1200" b="0" i="0" u="none" strike="noStrike" kern="1200" baseline="0" dirty="0">
                <a:solidFill>
                  <a:schemeClr val="tx1"/>
                </a:solidFill>
                <a:latin typeface="+mn-lt"/>
                <a:ea typeface="+mn-ea"/>
                <a:cs typeface="+mn-cs"/>
              </a:rPr>
              <a:t>Also, only </a:t>
            </a:r>
            <a:r>
              <a:rPr lang="en-IN" sz="1200" b="0" i="1" u="none" strike="noStrike" kern="1200" baseline="0" dirty="0">
                <a:solidFill>
                  <a:schemeClr val="tx1"/>
                </a:solidFill>
                <a:latin typeface="+mn-lt"/>
                <a:ea typeface="+mn-ea"/>
                <a:cs typeface="+mn-cs"/>
              </a:rPr>
              <a:t>unvested </a:t>
            </a:r>
            <a:r>
              <a:rPr lang="en-IN" sz="1200" b="0" i="0" u="none" strike="noStrike" kern="1200" baseline="0" dirty="0">
                <a:solidFill>
                  <a:schemeClr val="tx1"/>
                </a:solidFill>
                <a:latin typeface="+mn-lt"/>
                <a:ea typeface="+mn-ea"/>
                <a:cs typeface="+mn-cs"/>
              </a:rPr>
              <a:t>restricted stock award shares and RSU shares are included in hypothetical EPS calculations; fully vested shares are actually distributed and thus outstanding.</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proceeds for the EPS calculation include the total compensation from the unvested restricted stock that’s not yet expensed, the second component.</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68</a:t>
            </a:fld>
            <a:endParaRPr lang="en-US" dirty="0"/>
          </a:p>
        </p:txBody>
      </p:sp>
    </p:spTree>
    <p:extLst>
      <p:ext uri="{BB962C8B-B14F-4D97-AF65-F5344CB8AC3E}">
        <p14:creationId xmlns:p14="http://schemas.microsoft.com/office/powerpoint/2010/main" val="18665325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an example, refer back to the restricted stock in Illustration 19–2. The total compensation for the award is $60 million ($12 market price per share × 5 million shares). Because the restricted stock vests over four years, it is expensed as $15 million each year for four years. At the end of 2021, the first year, $45 million remains unexpensed, so $45 million would be the assumed proceeds in an EPS calculation. If we assume the average market price that year was, say, $15, the $45 million will buy back 3 million shares and we would add to the denominator of diluted EPS 2 million common shares.</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69</a:t>
            </a:fld>
            <a:endParaRPr lang="en-US" dirty="0"/>
          </a:p>
        </p:txBody>
      </p:sp>
    </p:spTree>
    <p:extLst>
      <p:ext uri="{BB962C8B-B14F-4D97-AF65-F5344CB8AC3E}">
        <p14:creationId xmlns:p14="http://schemas.microsoft.com/office/powerpoint/2010/main" val="2492256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19–2 Restricted Stock Award Plans or Restricted Stock Units (RSUs)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RSUs delay the issuance of shares and avoid some administrative complexities of outright awards of restricted stock, accounting for RSUs to be settled in stock is essentially the same as for restricted stock awards. We see accounting for award plans or units of restricted stock demonstrated in the shown illustration.</a:t>
            </a:r>
          </a:p>
        </p:txBody>
      </p:sp>
      <p:sp>
        <p:nvSpPr>
          <p:cNvPr id="4" name="Slide Number Placeholder 3"/>
          <p:cNvSpPr>
            <a:spLocks noGrp="1"/>
          </p:cNvSpPr>
          <p:nvPr>
            <p:ph type="sldNum" sz="quarter" idx="10"/>
          </p:nvPr>
        </p:nvSpPr>
        <p:spPr/>
        <p:txBody>
          <a:bodyPr/>
          <a:lstStyle/>
          <a:p>
            <a:fld id="{B3E3086D-7065-4C0F-9E61-F382326284C6}" type="slidenum">
              <a:rPr lang="en-US" smtClean="0"/>
              <a:pPr/>
              <a:t>7</a:t>
            </a:fld>
            <a:endParaRPr lang="en-US" dirty="0"/>
          </a:p>
        </p:txBody>
      </p:sp>
    </p:spTree>
    <p:extLst>
      <p:ext uri="{BB962C8B-B14F-4D97-AF65-F5344CB8AC3E}">
        <p14:creationId xmlns:p14="http://schemas.microsoft.com/office/powerpoint/2010/main" val="32725678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the end of 2022, the </a:t>
            </a:r>
            <a:r>
              <a:rPr lang="en-US" sz="1200" b="0" i="1" u="none" strike="noStrike" kern="1200" baseline="0" dirty="0">
                <a:solidFill>
                  <a:schemeClr val="tx1"/>
                </a:solidFill>
                <a:latin typeface="+mn-lt"/>
                <a:ea typeface="+mn-ea"/>
                <a:cs typeface="+mn-cs"/>
              </a:rPr>
              <a:t>second </a:t>
            </a:r>
            <a:r>
              <a:rPr lang="en-US" sz="1200" b="0" i="0" u="none" strike="noStrike" kern="1200" baseline="0" dirty="0">
                <a:solidFill>
                  <a:schemeClr val="tx1"/>
                </a:solidFill>
                <a:latin typeface="+mn-lt"/>
                <a:ea typeface="+mn-ea"/>
                <a:cs typeface="+mn-cs"/>
              </a:rPr>
              <a:t>year, $30 million remains unexpensed, so assuming the average market price that year was, say, $12, we would add to the denominator of diluted EPS 2.5 million common shares.</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70</a:t>
            </a:fld>
            <a:endParaRPr lang="en-US" dirty="0"/>
          </a:p>
        </p:txBody>
      </p:sp>
    </p:spTree>
    <p:extLst>
      <p:ext uri="{BB962C8B-B14F-4D97-AF65-F5344CB8AC3E}">
        <p14:creationId xmlns:p14="http://schemas.microsoft.com/office/powerpoint/2010/main" val="254269786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Sometimes an agreement specifies that additional shares of common stock will be issued, contingent on the occurrence of some future circumstance. At times, contingent shares are issuable to shareholders of an acquired company, certain key executives, or others in the event a certain level of performance is achieved. Contingent performance may be a desired level of income, a target stock price, or some other measurable </a:t>
            </a:r>
            <a:r>
              <a:rPr lang="en-US" sz="1200" b="0" i="0" u="none" strike="noStrike" kern="1200" baseline="0" dirty="0">
                <a:solidFill>
                  <a:schemeClr val="tx1"/>
                </a:solidFill>
                <a:latin typeface="+mn-lt"/>
                <a:ea typeface="+mn-ea"/>
                <a:cs typeface="+mn-cs"/>
              </a:rPr>
              <a:t>activity level.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When calculating EPS, </a:t>
            </a:r>
            <a:r>
              <a:rPr lang="en-IN" sz="1200" b="1" i="0" u="none" strike="noStrike" kern="1200" baseline="0" dirty="0">
                <a:solidFill>
                  <a:schemeClr val="tx1"/>
                </a:solidFill>
                <a:latin typeface="+mn-lt"/>
                <a:ea typeface="+mn-ea"/>
                <a:cs typeface="+mn-cs"/>
              </a:rPr>
              <a:t>contingently issuable shares </a:t>
            </a:r>
            <a:r>
              <a:rPr lang="en-IN" sz="1200" b="0" i="0" u="none" strike="noStrike" kern="1200" baseline="0" dirty="0">
                <a:solidFill>
                  <a:schemeClr val="tx1"/>
                </a:solidFill>
                <a:latin typeface="+mn-lt"/>
                <a:ea typeface="+mn-ea"/>
                <a:cs typeface="+mn-cs"/>
              </a:rPr>
              <a:t>are considered to be outstanding in the computation of diluted EPS if the target performance level already is being met (assumed to remain at existing levels until the end of the contingency period). For example, if shares will be issued at a future date if a certain level of income is achieved and that level of income or more was already reported this year, those additional shares are simply added to the denominator of the diluted EPS fraction.</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71</a:t>
            </a:fld>
            <a:endParaRPr lang="en-US" dirty="0"/>
          </a:p>
        </p:txBody>
      </p:sp>
    </p:spTree>
    <p:extLst>
      <p:ext uri="{BB962C8B-B14F-4D97-AF65-F5344CB8AC3E}">
        <p14:creationId xmlns:p14="http://schemas.microsoft.com/office/powerpoint/2010/main" val="18489688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19–14 Contingently Issuable Shares—Hunt Manufacturing Company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the disclosure </a:t>
            </a:r>
            <a:r>
              <a:rPr lang="en-IN" sz="1200" b="0" i="0" u="none" strike="noStrike" kern="1200" baseline="0" dirty="0">
                <a:solidFill>
                  <a:schemeClr val="tx1"/>
                </a:solidFill>
                <a:latin typeface="+mn-lt"/>
                <a:ea typeface="+mn-ea"/>
                <a:cs typeface="+mn-cs"/>
              </a:rPr>
              <a:t>note reproduced in the illustration, Hunt Manufacturing Co. reported contingent shares in connection with its acquisition of Feeny Manufacturing Company.</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72</a:t>
            </a:fld>
            <a:endParaRPr lang="en-US" dirty="0"/>
          </a:p>
        </p:txBody>
      </p:sp>
    </p:spTree>
    <p:extLst>
      <p:ext uri="{BB962C8B-B14F-4D97-AF65-F5344CB8AC3E}">
        <p14:creationId xmlns:p14="http://schemas.microsoft.com/office/powerpoint/2010/main" val="336860797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For clarification, we will refer to the continuing illustration of diluted EPS and assume 3 million additional shares will become issuable to certain executives in the following year (2022) if net income that year is $150 million or more. The net income for Sovran Financial in 2021 was $154 million, so the additional shares would be considered outstanding in the computation of diluted EPS by simply adding </a:t>
            </a:r>
            <a:r>
              <a:rPr lang="en-IN" sz="1200" b="1" i="0" u="none" strike="noStrike" kern="1200" baseline="0" dirty="0">
                <a:solidFill>
                  <a:schemeClr val="tx1"/>
                </a:solidFill>
                <a:latin typeface="+mn-lt"/>
                <a:ea typeface="+mn-ea"/>
                <a:cs typeface="+mn-cs"/>
              </a:rPr>
              <a:t>3 million </a:t>
            </a:r>
            <a:r>
              <a:rPr lang="en-IN" sz="1200" b="0" i="0" u="none" strike="noStrike" kern="1200" baseline="0" dirty="0">
                <a:solidFill>
                  <a:schemeClr val="tx1"/>
                </a:solidFill>
                <a:latin typeface="+mn-lt"/>
                <a:ea typeface="+mn-ea"/>
                <a:cs typeface="+mn-cs"/>
              </a:rPr>
              <a:t>additional shares to the denominator </a:t>
            </a:r>
            <a:r>
              <a:rPr lang="en-US" sz="1200" b="0" i="0" u="none" strike="noStrike" kern="1200" baseline="0" dirty="0">
                <a:solidFill>
                  <a:schemeClr val="tx1"/>
                </a:solidFill>
                <a:latin typeface="+mn-lt"/>
                <a:ea typeface="+mn-ea"/>
                <a:cs typeface="+mn-cs"/>
              </a:rPr>
              <a:t>of the EPS fraction.</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Obviously, the 2022 condition ($150 million net income or more) has not been met yet since it’s only year 2021. But because that level of income was achieved in 2021, the presumption is it’s likely to be achieved in 2022 as well.</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73</a:t>
            </a:fld>
            <a:endParaRPr lang="en-US" dirty="0"/>
          </a:p>
        </p:txBody>
      </p:sp>
    </p:spTree>
    <p:extLst>
      <p:ext uri="{BB962C8B-B14F-4D97-AF65-F5344CB8AC3E}">
        <p14:creationId xmlns:p14="http://schemas.microsoft.com/office/powerpoint/2010/main" val="320178117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If the target income next year is $160 million, the contingent shares would simply be ignored in the calculations.</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74</a:t>
            </a:fld>
            <a:endParaRPr lang="en-US" dirty="0"/>
          </a:p>
        </p:txBody>
      </p:sp>
    </p:spTree>
    <p:extLst>
      <p:ext uri="{BB962C8B-B14F-4D97-AF65-F5344CB8AC3E}">
        <p14:creationId xmlns:p14="http://schemas.microsoft.com/office/powerpoint/2010/main" val="361615052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19–15 </a:t>
            </a:r>
            <a:r>
              <a:rPr lang="en-US" sz="1200" b="0" i="0" u="none" strike="noStrike" kern="1200" baseline="0" dirty="0">
                <a:solidFill>
                  <a:schemeClr val="tx1"/>
                </a:solidFill>
                <a:latin typeface="+mn-lt"/>
                <a:ea typeface="+mn-ea"/>
                <a:cs typeface="+mn-cs"/>
              </a:rPr>
              <a:t>When Potential Common Shares Are Reflected in EPS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Under certain circumstances, securities that have the potential of reducing earnings per share by becoming common stock are assumed already to have become common stock for the purpose of calculating EPS. The table in the illustration summarizes the circumstances under which the dilutive effect of these securities is reflected in the calculation of basic and diluted EPS.</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75</a:t>
            </a:fld>
            <a:endParaRPr lang="en-US" dirty="0"/>
          </a:p>
        </p:txBody>
      </p:sp>
    </p:spTree>
    <p:extLst>
      <p:ext uri="{BB962C8B-B14F-4D97-AF65-F5344CB8AC3E}">
        <p14:creationId xmlns:p14="http://schemas.microsoft.com/office/powerpoint/2010/main" val="227012948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19–16 </a:t>
            </a:r>
            <a:r>
              <a:rPr lang="en-US" sz="1200" b="0" i="0" u="none" strike="noStrike" kern="1200" baseline="0" dirty="0">
                <a:solidFill>
                  <a:schemeClr val="tx1"/>
                </a:solidFill>
                <a:latin typeface="+mn-lt"/>
                <a:ea typeface="+mn-ea"/>
                <a:cs typeface="+mn-cs"/>
              </a:rPr>
              <a:t>How Potential Common Shares Are Reflected in a Diluted EPS Calculation</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illustration summarizes the specific effects on the diluted EPS fraction when the dilutive effect of a potentially dilutive security is reflected in the calculation.</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76</a:t>
            </a:fld>
            <a:endParaRPr lang="en-US" dirty="0"/>
          </a:p>
        </p:txBody>
      </p:sp>
    </p:spTree>
    <p:extLst>
      <p:ext uri="{BB962C8B-B14F-4D97-AF65-F5344CB8AC3E}">
        <p14:creationId xmlns:p14="http://schemas.microsoft.com/office/powerpoint/2010/main" val="386156823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When calculating EPS in our example, we “pretended” the convertible bonds had been converted at the beginning of the year. What if they actually had been converted, let’s say on November 1? Interestingly, diluted EPS would be precisely the same. Here’s why:</a:t>
            </a:r>
          </a:p>
          <a:p>
            <a:endParaRPr lang="en-IN" sz="1200" kern="1200" baseline="0" dirty="0">
              <a:solidFill>
                <a:schemeClr val="tx1"/>
              </a:solidFill>
              <a:latin typeface="+mn-lt"/>
              <a:ea typeface="+mn-ea"/>
              <a:cs typeface="+mn-cs"/>
            </a:endParaRPr>
          </a:p>
          <a:p>
            <a:pPr marL="228600" indent="-228600">
              <a:buAutoNum type="arabicPeriod"/>
            </a:pPr>
            <a:r>
              <a:rPr lang="en-IN" sz="1200" kern="1200" baseline="0" dirty="0">
                <a:solidFill>
                  <a:schemeClr val="tx1"/>
                </a:solidFill>
                <a:latin typeface="+mn-lt"/>
                <a:ea typeface="+mn-ea"/>
                <a:cs typeface="+mn-cs"/>
              </a:rPr>
              <a:t>The actual conversion would cause an actual increase in shares of 12 million on November 1.</a:t>
            </a:r>
            <a:r>
              <a:rPr lang="en-IN" dirty="0"/>
              <a:t> These shares would be time-weighted so the denominator would</a:t>
            </a:r>
            <a:r>
              <a:rPr lang="en-IN" baseline="0" dirty="0"/>
              <a:t> </a:t>
            </a:r>
            <a:r>
              <a:rPr lang="en-IN" dirty="0"/>
              <a:t>increase by a fraction.</a:t>
            </a:r>
            <a:r>
              <a:rPr lang="en-IN" sz="1200" kern="1200" baseline="0" dirty="0">
                <a:solidFill>
                  <a:schemeClr val="tx1"/>
                </a:solidFill>
                <a:latin typeface="+mn-lt"/>
                <a:ea typeface="+mn-ea"/>
                <a:cs typeface="+mn-cs"/>
              </a:rPr>
              <a:t> The numerator would be higher because net income actually would be increased by the after-tax interest saved on the bonds.</a:t>
            </a:r>
          </a:p>
          <a:p>
            <a:pPr marL="228600" indent="-228600">
              <a:buAutoNum type="arabicPeriod"/>
            </a:pPr>
            <a:r>
              <a:rPr lang="en-IN" sz="1200" kern="1200" baseline="0" dirty="0">
                <a:solidFill>
                  <a:schemeClr val="tx1"/>
                </a:solidFill>
                <a:latin typeface="+mn-lt"/>
                <a:ea typeface="+mn-ea"/>
                <a:cs typeface="+mn-cs"/>
              </a:rPr>
              <a:t>We would assume conversion for the period </a:t>
            </a:r>
            <a:r>
              <a:rPr lang="en-IN" dirty="0"/>
              <a:t>before November 1 because they were potentially dilutive during that period.</a:t>
            </a:r>
          </a:p>
        </p:txBody>
      </p:sp>
      <p:sp>
        <p:nvSpPr>
          <p:cNvPr id="4" name="Slide Number Placeholder 3"/>
          <p:cNvSpPr>
            <a:spLocks noGrp="1"/>
          </p:cNvSpPr>
          <p:nvPr>
            <p:ph type="sldNum" sz="quarter" idx="10"/>
          </p:nvPr>
        </p:nvSpPr>
        <p:spPr/>
        <p:txBody>
          <a:bodyPr/>
          <a:lstStyle/>
          <a:p>
            <a:fld id="{B3E3086D-7065-4C0F-9E61-F382326284C6}" type="slidenum">
              <a:rPr lang="en-US" smtClean="0"/>
              <a:pPr/>
              <a:t>77</a:t>
            </a:fld>
            <a:endParaRPr lang="en-US" dirty="0"/>
          </a:p>
        </p:txBody>
      </p:sp>
    </p:spTree>
    <p:extLst>
      <p:ext uri="{BB962C8B-B14F-4D97-AF65-F5344CB8AC3E}">
        <p14:creationId xmlns:p14="http://schemas.microsoft.com/office/powerpoint/2010/main" val="407283523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first case the calculation is</a:t>
            </a:r>
            <a:r>
              <a:rPr lang="en-US" baseline="0" dirty="0"/>
              <a:t> shown when the bonds are not actually converted. In the second case it is considered that the bonds are converted on November 1.</a:t>
            </a:r>
          </a:p>
          <a:p>
            <a:endParaRPr lang="en-US" baseline="0" dirty="0"/>
          </a:p>
          <a:p>
            <a:pPr marL="228600" indent="-228600">
              <a:buFont typeface="+mj-lt"/>
              <a:buAutoNum type="arabicPeriod"/>
            </a:pPr>
            <a:r>
              <a:rPr lang="en-US" sz="1200" b="0" i="0" u="none" strike="noStrike" kern="1200" baseline="0" dirty="0">
                <a:solidFill>
                  <a:schemeClr val="tx1"/>
                </a:solidFill>
                <a:latin typeface="+mn-lt"/>
                <a:ea typeface="+mn-ea"/>
                <a:cs typeface="+mn-cs"/>
              </a:rPr>
              <a:t>The actual conversion would cause an actual increase in shares of 12 million on November 1. These would be time-weighted so the denominator would increase by 12 ( 2 ⁄ 12 ). Also, the numerator would be higher because net income actually would be increased by the after-tax interest saved on the bonds for the last two months, [$24 − 25% ($24)] × ( 2 ⁄ 12 ). Be sure to note that this would not be an adjustment in the EPS calculation. Instead, net income would actually have been higher by [$24 − 25% ($24)] × ( 2 ⁄ 12 ) = $3. That is, reported net income would have been $157 rather than $154. </a:t>
            </a:r>
          </a:p>
          <a:p>
            <a:pPr marL="228600" indent="-228600">
              <a:buFont typeface="+mj-lt"/>
              <a:buAutoNum type="arabicPeriod"/>
            </a:pPr>
            <a:r>
              <a:rPr lang="en-US" sz="1200" b="0" i="0" u="none" strike="noStrike" kern="1200" baseline="0" dirty="0">
                <a:solidFill>
                  <a:schemeClr val="tx1"/>
                </a:solidFill>
                <a:latin typeface="+mn-lt"/>
                <a:ea typeface="+mn-ea"/>
                <a:cs typeface="+mn-cs"/>
              </a:rPr>
              <a:t>We would assume conversion for the period before November 1 because they were potentially dilutive during that period. The 12 million shares assumed outstanding from January 1 to November 1 would be time-weighted for that 10-month period: 12 ( 10 ⁄ 12 ). Also, the numerator would be increased by the after-tax interest assumed saved on the bonds for the first 10 months, [$24 − 25% ($24)] × ( 10 ⁄ 12 ).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Notice that the incremental effect on diluted EPS is the same either way. </a:t>
            </a:r>
            <a:endParaRPr lang="en-IN" sz="1200"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78</a:t>
            </a:fld>
            <a:endParaRPr lang="en-US" dirty="0"/>
          </a:p>
        </p:txBody>
      </p:sp>
    </p:spTree>
    <p:extLst>
      <p:ext uri="{BB962C8B-B14F-4D97-AF65-F5344CB8AC3E}">
        <p14:creationId xmlns:p14="http://schemas.microsoft.com/office/powerpoint/2010/main" val="89478632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19–17 </a:t>
            </a:r>
            <a:r>
              <a:rPr lang="en-US" sz="1200" b="0" i="0" u="none" strike="noStrike" kern="1200" baseline="0" dirty="0">
                <a:solidFill>
                  <a:schemeClr val="tx1"/>
                </a:solidFill>
                <a:latin typeface="+mn-lt"/>
                <a:ea typeface="+mn-ea"/>
                <a:cs typeface="+mn-cs"/>
              </a:rPr>
              <a:t>Conversion of Notes—The Clorox Company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illustration shows the disclosure note Clorox Company reported after the conversion of convertible notes during the year.</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79</a:t>
            </a:fld>
            <a:endParaRPr lang="en-US" dirty="0"/>
          </a:p>
        </p:txBody>
      </p:sp>
    </p:spTree>
    <p:extLst>
      <p:ext uri="{BB962C8B-B14F-4D97-AF65-F5344CB8AC3E}">
        <p14:creationId xmlns:p14="http://schemas.microsoft.com/office/powerpoint/2010/main" val="302816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19–2 Restricted Stock Award Plans or Restricted Stock Units (RSUs) (continued)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dirty="0">
              <a:latin typeface="Calibri" pitchFamily="34" charset="0"/>
            </a:endParaRPr>
          </a:p>
          <a:p>
            <a:r>
              <a:rPr lang="en-US" sz="1200" b="0" i="1" u="none" strike="noStrike" kern="1200" baseline="0" dirty="0">
                <a:solidFill>
                  <a:schemeClr val="tx1"/>
                </a:solidFill>
                <a:latin typeface="+mn-lt"/>
                <a:ea typeface="+mn-ea"/>
                <a:cs typeface="+mn-cs"/>
              </a:rPr>
              <a:t>If the employee will receive cash </a:t>
            </a:r>
            <a:r>
              <a:rPr lang="en-US" sz="1200" b="0" i="0" u="none" strike="noStrike" kern="1200" baseline="0" dirty="0">
                <a:solidFill>
                  <a:schemeClr val="tx1"/>
                </a:solidFill>
                <a:latin typeface="+mn-lt"/>
                <a:ea typeface="+mn-ea"/>
                <a:cs typeface="+mn-cs"/>
              </a:rPr>
              <a:t>or can elect to receive cash, we consider the award to be a </a:t>
            </a:r>
            <a:r>
              <a:rPr lang="en-US" sz="1200" b="0" i="1" u="none" strike="noStrike" kern="1200" baseline="0" dirty="0">
                <a:solidFill>
                  <a:schemeClr val="tx1"/>
                </a:solidFill>
                <a:latin typeface="+mn-lt"/>
                <a:ea typeface="+mn-ea"/>
                <a:cs typeface="+mn-cs"/>
              </a:rPr>
              <a:t>liability </a:t>
            </a:r>
            <a:r>
              <a:rPr lang="en-US" sz="1200" b="0" i="0" u="none" strike="noStrike" kern="1200" baseline="0" dirty="0">
                <a:solidFill>
                  <a:schemeClr val="tx1"/>
                </a:solidFill>
                <a:latin typeface="+mn-lt"/>
                <a:ea typeface="+mn-ea"/>
                <a:cs typeface="+mn-cs"/>
              </a:rPr>
              <a:t>rather than equity, as is the case in the shown Illustration. When an RSU is considered to be a liability, we determine its fair value at the grant date and recognize that amount as compensation expense over the requisite service period consistent with the way we account for restricted stock awards, RSUs, and other share-based compensation. However, because these plans are considered to be liabilities payable in cash, the credit portion of the entry as we recognize compensation expense each year is to Liability—restricted stock. And, it’s necessary to periodically adjust the liability (and corresponding compensation) based on the change in the stock’s fair value until the liability is paid. Note that this is consistent with the way we account for other liabilities. Accounting for share-based compensation that’s considered to be a liability is demonstrated in Appendix of this chapter.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restricted stock shares or RSUs are forfeited because, say, the employee leaves the company, entries previously made related to that specific employee would simply be reversed. This would result in a decrease in compensation expense in the year of forfeiture. The total compensation, adjusted for the forfeited amount, is then allocated over the remaining service period. </a:t>
            </a:r>
            <a:endParaRPr lang="en-IN" sz="18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8</a:t>
            </a:fld>
            <a:endParaRPr lang="en-US" dirty="0"/>
          </a:p>
        </p:txBody>
      </p:sp>
    </p:spTree>
    <p:extLst>
      <p:ext uri="{BB962C8B-B14F-4D97-AF65-F5344CB8AC3E}">
        <p14:creationId xmlns:p14="http://schemas.microsoft.com/office/powerpoint/2010/main" val="384204753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Recall that if a company disposes of a component of its operations, the company will report “discontinued operations” as a separate item within the income statement.</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When the income statement includes discontinued operations, EPS data (both basic and diluted) must also be reported separately for income from continuing operations and net income. Per share amounts for discontinued operations would be disclosed either on the face of the income statement or in the notes to financial statements.</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Basic and diluted EPS data should be reported on the face of the income statement for all reporting periods presented in the comparative statements. Businesses without potential common shares present basic EPS only.</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80</a:t>
            </a:fld>
            <a:endParaRPr lang="en-US" dirty="0"/>
          </a:p>
        </p:txBody>
      </p:sp>
    </p:spTree>
    <p:extLst>
      <p:ext uri="{BB962C8B-B14F-4D97-AF65-F5344CB8AC3E}">
        <p14:creationId xmlns:p14="http://schemas.microsoft.com/office/powerpoint/2010/main" val="1403427274"/>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19–18 </a:t>
            </a:r>
            <a:r>
              <a:rPr lang="en-US" sz="1200" b="0" i="0" u="none" strike="noStrike" kern="1200" baseline="0" dirty="0">
                <a:solidFill>
                  <a:schemeClr val="tx1"/>
                </a:solidFill>
                <a:latin typeface="+mn-lt"/>
                <a:ea typeface="+mn-ea"/>
                <a:cs typeface="+mn-cs"/>
              </a:rPr>
              <a:t>EPS Disclosure—H&amp;R Block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Presentation on the face of the income statement is illustrated by the partial income statements of H&amp;R Block, Inc., from its annual report for the year ended April 30, 2017.</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81</a:t>
            </a:fld>
            <a:endParaRPr lang="en-US" dirty="0"/>
          </a:p>
        </p:txBody>
      </p:sp>
    </p:spTree>
    <p:extLst>
      <p:ext uri="{BB962C8B-B14F-4D97-AF65-F5344CB8AC3E}">
        <p14:creationId xmlns:p14="http://schemas.microsoft.com/office/powerpoint/2010/main" val="211123662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Disclosure notes should provide additional disclosures </a:t>
            </a:r>
            <a:r>
              <a:rPr lang="en-US" sz="1200" b="0" i="0" u="none" strike="noStrike" kern="1200" baseline="0" dirty="0">
                <a:solidFill>
                  <a:schemeClr val="tx1"/>
                </a:solidFill>
                <a:latin typeface="+mn-lt"/>
                <a:ea typeface="+mn-ea"/>
                <a:cs typeface="+mn-cs"/>
              </a:rPr>
              <a:t>including:</a:t>
            </a:r>
          </a:p>
          <a:p>
            <a:endParaRPr lang="en-US" sz="1200" b="0" i="0" u="none" strike="noStrike" kern="1200" baseline="0" dirty="0">
              <a:solidFill>
                <a:schemeClr val="tx1"/>
              </a:solidFill>
              <a:latin typeface="+mn-lt"/>
              <a:ea typeface="+mn-ea"/>
              <a:cs typeface="+mn-cs"/>
            </a:endParaRPr>
          </a:p>
          <a:p>
            <a:pPr marL="228600" indent="-228600">
              <a:buAutoNum type="arabicPeriod"/>
            </a:pPr>
            <a:r>
              <a:rPr lang="en-IN" sz="1200" b="0" i="0" u="none" strike="noStrike" kern="1200" baseline="0" dirty="0">
                <a:solidFill>
                  <a:schemeClr val="tx1"/>
                </a:solidFill>
                <a:latin typeface="+mn-lt"/>
                <a:ea typeface="+mn-ea"/>
                <a:cs typeface="+mn-cs"/>
              </a:rPr>
              <a:t>A reconciliation of the numerator and denominator used in the basic EPS computations to the numerator and the denominator used in the diluted EPS computations</a:t>
            </a:r>
          </a:p>
          <a:p>
            <a:pPr marL="228600" indent="-228600">
              <a:buAutoNum type="arabicPeriod"/>
            </a:pPr>
            <a:r>
              <a:rPr lang="en-IN" sz="1200" b="0" i="0" u="none" strike="noStrike" kern="1200" baseline="0" dirty="0">
                <a:solidFill>
                  <a:schemeClr val="tx1"/>
                </a:solidFill>
                <a:latin typeface="+mn-lt"/>
                <a:ea typeface="+mn-ea"/>
                <a:cs typeface="+mn-cs"/>
              </a:rPr>
              <a:t>Any adjustments to the numerator for preferred dividends</a:t>
            </a:r>
          </a:p>
          <a:p>
            <a:pPr marL="228600" indent="-228600">
              <a:buAutoNum type="arabicPeriod"/>
            </a:pPr>
            <a:r>
              <a:rPr lang="en-IN" sz="1200" b="0" i="0" u="none" strike="noStrike" kern="1200" baseline="0" dirty="0">
                <a:solidFill>
                  <a:schemeClr val="tx1"/>
                </a:solidFill>
                <a:latin typeface="+mn-lt"/>
                <a:ea typeface="+mn-ea"/>
                <a:cs typeface="+mn-cs"/>
              </a:rPr>
              <a:t>Any potential common shares that weren’t included because they were antidilutive</a:t>
            </a:r>
          </a:p>
          <a:p>
            <a:pPr marL="228600" indent="-228600">
              <a:buAutoNum type="arabicPeriod"/>
            </a:pPr>
            <a:r>
              <a:rPr lang="en-IN" sz="1200" b="0" i="0" u="none" strike="noStrike" kern="1200" baseline="0" dirty="0">
                <a:solidFill>
                  <a:schemeClr val="tx1"/>
                </a:solidFill>
                <a:latin typeface="+mn-lt"/>
                <a:ea typeface="+mn-ea"/>
                <a:cs typeface="+mn-cs"/>
              </a:rPr>
              <a:t>Any transactions that occurred after the end of the most recent period that would materially </a:t>
            </a:r>
            <a:r>
              <a:rPr lang="en-US" sz="1200" b="0" i="0" u="none" strike="noStrike" kern="1200" baseline="0" dirty="0">
                <a:solidFill>
                  <a:schemeClr val="tx1"/>
                </a:solidFill>
                <a:latin typeface="+mn-lt"/>
                <a:ea typeface="+mn-ea"/>
                <a:cs typeface="+mn-cs"/>
              </a:rPr>
              <a:t>affect earnings per share</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82</a:t>
            </a:fld>
            <a:endParaRPr lang="en-US" dirty="0"/>
          </a:p>
        </p:txBody>
      </p:sp>
    </p:spTree>
    <p:extLst>
      <p:ext uri="{BB962C8B-B14F-4D97-AF65-F5344CB8AC3E}">
        <p14:creationId xmlns:p14="http://schemas.microsoft.com/office/powerpoint/2010/main" val="147154885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19–19 Reconciliation of Basic EPS Computations to Diluted EPS Computations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Disclosure notes should provide </a:t>
            </a:r>
            <a:r>
              <a:rPr lang="en-IN" sz="1200" b="0" i="0" u="none" strike="noStrike" kern="1200" baseline="0" dirty="0">
                <a:solidFill>
                  <a:schemeClr val="tx1"/>
                </a:solidFill>
                <a:latin typeface="+mn-lt"/>
                <a:ea typeface="+mn-ea"/>
                <a:cs typeface="+mn-cs"/>
              </a:rPr>
              <a:t>a reconciliation of the numerator and denominator used in the basic EPS computations to the numerator and the denominator used in the diluted EPS computations. An example of this is presented in the illustration using the situation described in a previous </a:t>
            </a:r>
            <a:r>
              <a:rPr lang="en-US" sz="1200" b="0" i="0" u="none" strike="noStrike" kern="1200" baseline="0" dirty="0">
                <a:solidFill>
                  <a:schemeClr val="tx1"/>
                </a:solidFill>
                <a:latin typeface="+mn-lt"/>
                <a:ea typeface="+mn-ea"/>
                <a:cs typeface="+mn-cs"/>
              </a:rPr>
              <a:t>illustration.</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83</a:t>
            </a:fld>
            <a:endParaRPr lang="en-US" dirty="0"/>
          </a:p>
        </p:txBody>
      </p:sp>
    </p:spTree>
    <p:extLst>
      <p:ext uri="{BB962C8B-B14F-4D97-AF65-F5344CB8AC3E}">
        <p14:creationId xmlns:p14="http://schemas.microsoft.com/office/powerpoint/2010/main" val="265571657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Option values have two essential components: (1) intrinsic value and (2) time value.</a:t>
            </a:r>
          </a:p>
          <a:p>
            <a:endParaRPr lang="en-IN"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Intrinsic Value: </a:t>
            </a:r>
            <a:r>
              <a:rPr lang="en-IN" sz="1200" b="0" i="0" u="none" strike="noStrike" kern="1200" baseline="0" dirty="0">
                <a:solidFill>
                  <a:schemeClr val="tx1"/>
                </a:solidFill>
                <a:latin typeface="+mn-lt"/>
                <a:ea typeface="+mn-ea"/>
                <a:cs typeface="+mn-cs"/>
              </a:rPr>
              <a:t>Intrinsic value is the benefit the holder of an option would realize by exercising the option rather than buying the underlying stock directly. An option that permits an employee to buy $25 stock for $10 has an intrinsic value of $15. An option that has an exercise price equal to or exceeding the market price of the underlying stock has zero intrinsic value.</a:t>
            </a:r>
          </a:p>
          <a:p>
            <a:endParaRPr lang="en-IN"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Time Value: </a:t>
            </a:r>
            <a:r>
              <a:rPr lang="en-IN" sz="1200" b="0" i="0" u="none" strike="noStrike" kern="1200" baseline="0" dirty="0">
                <a:solidFill>
                  <a:schemeClr val="tx1"/>
                </a:solidFill>
                <a:latin typeface="+mn-lt"/>
                <a:ea typeface="+mn-ea"/>
                <a:cs typeface="+mn-cs"/>
              </a:rPr>
              <a:t>In addition to their intrinsic value, options also have a time value due to the fact that (a) the holder of an option does not have to pay the exercise price until the option is exercised and (b) the market price of the underlying stock may yet rise and create additional intrinsic value. All options have time value so long as time remains before expiration. The longer the time until expiration, other things being equal, the greater the time value. For instance, the option with an intrinsic value of $15 might have a fair value of, say, $22 if time still remains until the option expires. The $7 difference represents the time value of the option. Time value can be subdivided into two components: (1) the effects of time value of money and (2) volatility value.</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84</a:t>
            </a:fld>
            <a:endParaRPr lang="en-US" dirty="0"/>
          </a:p>
        </p:txBody>
      </p:sp>
    </p:spTree>
    <p:extLst>
      <p:ext uri="{BB962C8B-B14F-4D97-AF65-F5344CB8AC3E}">
        <p14:creationId xmlns:p14="http://schemas.microsoft.com/office/powerpoint/2010/main" val="100081417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mn-lt"/>
                <a:ea typeface="+mn-ea"/>
                <a:cs typeface="+mn-cs"/>
              </a:rPr>
              <a:t>The volatility value represents the possibility that the option holder might profit from market price appreciation of the underlying stock while being exposed to the loss of only the value of the option, rather than the full market value of the stock. For example, fair value of an option to buy a share at an exercise price of $30 might be measured as $7. The potential profit from market price appreciation is conceptually unlimited. And yet, the potential loss from the stock’s value failing to appreciate is only $7. </a:t>
            </a:r>
            <a:endParaRPr lang="en-IN" sz="1200" kern="1200" baseline="0" dirty="0">
              <a:solidFill>
                <a:schemeClr val="tx1"/>
              </a:solidFill>
              <a:latin typeface="+mn-lt"/>
              <a:ea typeface="+mn-ea"/>
              <a:cs typeface="+mn-cs"/>
            </a:endParaRP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Option-pricing models make assumptions about the likelihood of various future stock prices by making assumptions about the statistical distribution of future stock prices that take into account the expected volatility of the stock price. One popular option pricing model, the Black–Scholes model, for instance, assumes a log-normal distribution. This assumption posits that the stock price is as likely to fall by half as it is to double and that large price movements are less likely than small price movements. The higher a stock’s volatility, the higher the probability of large increases or decreases in market price. Because the cost of large decreases is limited to the option’s current value, but the profitability from large increases is unlimited, an option on a highly volatile stock has a higher probability of a large profit than does an option on a less volatile stock.</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85</a:t>
            </a:fld>
            <a:endParaRPr lang="en-US" dirty="0"/>
          </a:p>
        </p:txBody>
      </p:sp>
    </p:spTree>
    <p:extLst>
      <p:ext uri="{BB962C8B-B14F-4D97-AF65-F5344CB8AC3E}">
        <p14:creationId xmlns:p14="http://schemas.microsoft.com/office/powerpoint/2010/main" val="30167834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19A–1 Effect of Variables on an Option’s Fair Value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summary, the fair value of an option is (a) its intrinsic value plus (b) its time value of money component plus (c) its volatility component. The variables that affect an option’s fair value and the effect of each are indicated in illustration</a:t>
            </a:r>
            <a:r>
              <a:rPr lang="en-IN"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86</a:t>
            </a:fld>
            <a:endParaRPr lang="en-US" dirty="0"/>
          </a:p>
        </p:txBody>
      </p:sp>
    </p:spTree>
    <p:extLst>
      <p:ext uri="{BB962C8B-B14F-4D97-AF65-F5344CB8AC3E}">
        <p14:creationId xmlns:p14="http://schemas.microsoft.com/office/powerpoint/2010/main" val="270191439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kern="1200" baseline="0" dirty="0">
                <a:solidFill>
                  <a:schemeClr val="tx1"/>
                </a:solidFill>
                <a:latin typeface="+mn-lt"/>
                <a:ea typeface="+mn-ea"/>
                <a:cs typeface="+mn-cs"/>
              </a:rPr>
              <a:t>Stock appreciation rights (SARs)</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overcome a major disadvantage of stock option plans that require employees to actually buy shares when the options are exercised. Even though the options’ exercise price may be significantly lower than the market value of the shares, the employee still must come up with enough cash to take advantage of the bargain. This can be quite a burden if the award is sizable. In a nonqualified stock option plan, income taxes also would have to be paid when the options are exercised.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SARs offer a solution. Unlike stock options, these awards enable an employee to benefit by the amount that the market price of the company’s stock rises without having to buy shares. Instead, the employee is awarded the share appreciation, which is the amount by which the market price on the exercise date exceeds a prespecified price (usually the market price at the date of grant). For instance, if the share price rises from $35 to $50, the employee receives $15 cash for each SAR held. The share appreciation usually is payable in cash or the recipient has the choice between cash and shares. </a:t>
            </a:r>
            <a:endParaRPr lang="en-IN"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87</a:t>
            </a:fld>
            <a:endParaRPr lang="en-US" dirty="0"/>
          </a:p>
        </p:txBody>
      </p:sp>
    </p:spTree>
    <p:extLst>
      <p:ext uri="{BB962C8B-B14F-4D97-AF65-F5344CB8AC3E}">
        <p14:creationId xmlns:p14="http://schemas.microsoft.com/office/powerpoint/2010/main" val="74166244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19B–1 Stock Appreciation Rights—IBM Corporation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The share appreciation usually is payable in cash or the recipient has the choice between cash and shares. A plan of this type offered by IBM is described in the illustration.</a:t>
            </a:r>
            <a:endParaRPr lang="en-US"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88</a:t>
            </a:fld>
            <a:endParaRPr lang="en-US" dirty="0"/>
          </a:p>
        </p:txBody>
      </p:sp>
    </p:spTree>
    <p:extLst>
      <p:ext uri="{BB962C8B-B14F-4D97-AF65-F5344CB8AC3E}">
        <p14:creationId xmlns:p14="http://schemas.microsoft.com/office/powerpoint/2010/main" val="2488067240"/>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In some plans, the employer chooses whether to issue shares or cash at exercise. In other plans, the choice belongs to the employee. Who has the choice determines the way it’s accounted for. More specifically, the accounting treatment depends on whether the award is considered an equity instrument or a liability. If the employer can elect to settle in shares of stock rather than cash, the award is considered to be equity. On the other hand, if the employee will receive cash or can elect to receive cash, the award is considered to be a liability.</a:t>
            </a: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The distinction between share-based awards that are considered equity and those that are considered liabilities is based on whether the employer is obligated to transfer assets to the employee. A cash SAR requires the transfer of assets, and therefore is a liability. A stock option, on the other hand, is an equity instrument if it requires only the issuance of stock.</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89</a:t>
            </a:fld>
            <a:endParaRPr lang="en-US" dirty="0"/>
          </a:p>
        </p:txBody>
      </p:sp>
    </p:spTree>
    <p:extLst>
      <p:ext uri="{BB962C8B-B14F-4D97-AF65-F5344CB8AC3E}">
        <p14:creationId xmlns:p14="http://schemas.microsoft.com/office/powerpoint/2010/main" val="1347567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9</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pPr>
            <a:r>
              <a:rPr lang="en-US" sz="1200" dirty="0"/>
              <a:t>The correct answer is </a:t>
            </a:r>
            <a:r>
              <a:rPr lang="en-US" sz="1200" i="1" dirty="0"/>
              <a:t>d</a:t>
            </a:r>
            <a:r>
              <a:rPr lang="en-US" sz="1200" dirty="0"/>
              <a:t>:</a:t>
            </a:r>
          </a:p>
          <a:p>
            <a:pPr>
              <a:lnSpc>
                <a:spcPct val="150000"/>
              </a:lnSpc>
            </a:pPr>
            <a:r>
              <a:rPr lang="en-US" sz="1200" dirty="0"/>
              <a:t>$   5   	Fair value per share </a:t>
            </a:r>
            <a:br>
              <a:rPr lang="en-US" sz="1200" dirty="0"/>
            </a:br>
            <a:r>
              <a:rPr lang="en-US" sz="1200" u="sng" dirty="0"/>
              <a:t>× 120 million</a:t>
            </a:r>
            <a:r>
              <a:rPr lang="en-US" sz="1200" dirty="0"/>
              <a:t>	Shares represented by RSUs</a:t>
            </a:r>
          </a:p>
          <a:p>
            <a:pPr marL="1828800" indent="-1828800">
              <a:buNone/>
            </a:pPr>
            <a:r>
              <a:rPr lang="en-US" sz="1200" dirty="0"/>
              <a:t>$600 million    FV of shares represented by RSUs</a:t>
            </a:r>
          </a:p>
          <a:p>
            <a:pPr eaLnBrk="1" hangingPunct="1"/>
            <a:endParaRPr lang="en-US" altLang="en-US" dirty="0"/>
          </a:p>
        </p:txBody>
      </p:sp>
    </p:spTree>
    <p:extLst>
      <p:ext uri="{BB962C8B-B14F-4D97-AF65-F5344CB8AC3E}">
        <p14:creationId xmlns:p14="http://schemas.microsoft.com/office/powerpoint/2010/main" val="229906552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When a SAR is considered to be equity (because the employer can elect to settle in shares of stock rather than cash), we estimate the fair value of the SARs at the grant date and accrue that compensation to expense over the service period. Normally, the fair value of a SAR is the same as the fair value of a stock option with the same terms. The fair value is determined at the grant date and accrued to compensation expense over the service period the same way as for other share-based compensation plans. The total compensation is not revised for subsequent changes in the price of the underlying stock.</a:t>
            </a: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90</a:t>
            </a:fld>
            <a:endParaRPr lang="en-US" dirty="0"/>
          </a:p>
        </p:txBody>
      </p:sp>
    </p:spTree>
    <p:extLst>
      <p:ext uri="{BB962C8B-B14F-4D97-AF65-F5344CB8AC3E}">
        <p14:creationId xmlns:p14="http://schemas.microsoft.com/office/powerpoint/2010/main" val="215270279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a:solidFill>
                  <a:schemeClr val="tx1"/>
                </a:solidFill>
                <a:latin typeface="+mn-lt"/>
                <a:ea typeface="+mn-ea"/>
                <a:cs typeface="+mn-cs"/>
              </a:rPr>
              <a:t>When a SAR is considered to be a liability (because the employee can elect to receive cash upon settlement), we estimate the fair value of the SARs and recognize that amount as compensation expense over the requisite service period consistent with the way we account for options and other share-based compensation. However, because these plans are considered to be liabilities, it’s necessary to periodically re-estimate the fair value in order to continually adjust the liability (and corresponding compensation) until it is paid. Be sure to note that this is consistent with the way we account for other liabilities.</a:t>
            </a:r>
          </a:p>
          <a:p>
            <a:endParaRPr lang="en-IN" sz="1200" kern="1200" baseline="0" dirty="0">
              <a:solidFill>
                <a:schemeClr val="tx1"/>
              </a:solidFill>
              <a:latin typeface="+mn-lt"/>
              <a:ea typeface="+mn-ea"/>
              <a:cs typeface="+mn-cs"/>
            </a:endParaRPr>
          </a:p>
          <a:p>
            <a:r>
              <a:rPr lang="en-IN" dirty="0"/>
              <a:t>The periodic expense (and adjustment to the liability) is the fraction of the total compensation</a:t>
            </a:r>
            <a:r>
              <a:rPr lang="en-IN" baseline="0" dirty="0"/>
              <a:t> </a:t>
            </a:r>
            <a:r>
              <a:rPr lang="en-IN" dirty="0"/>
              <a:t>earned to date by recipients of the SARs (based on the elapsed fraction of the service</a:t>
            </a:r>
            <a:r>
              <a:rPr lang="en-IN" baseline="0" dirty="0"/>
              <a:t> </a:t>
            </a:r>
            <a:r>
              <a:rPr lang="en-IN" dirty="0"/>
              <a:t>period) reduced by any amounts expensed in prior periods.</a:t>
            </a:r>
          </a:p>
        </p:txBody>
      </p:sp>
      <p:sp>
        <p:nvSpPr>
          <p:cNvPr id="4" name="Slide Number Placeholder 3"/>
          <p:cNvSpPr>
            <a:spLocks noGrp="1"/>
          </p:cNvSpPr>
          <p:nvPr>
            <p:ph type="sldNum" sz="quarter" idx="10"/>
          </p:nvPr>
        </p:nvSpPr>
        <p:spPr/>
        <p:txBody>
          <a:bodyPr/>
          <a:lstStyle/>
          <a:p>
            <a:fld id="{B3E3086D-7065-4C0F-9E61-F382326284C6}" type="slidenum">
              <a:rPr lang="en-US" smtClean="0"/>
              <a:pPr/>
              <a:t>91</a:t>
            </a:fld>
            <a:endParaRPr lang="en-US" dirty="0"/>
          </a:p>
        </p:txBody>
      </p:sp>
    </p:spTree>
    <p:extLst>
      <p:ext uri="{BB962C8B-B14F-4D97-AF65-F5344CB8AC3E}">
        <p14:creationId xmlns:p14="http://schemas.microsoft.com/office/powerpoint/2010/main" val="293668904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Illustration 19B–2 </a:t>
            </a:r>
            <a:r>
              <a:rPr lang="en-US" sz="1200" b="0" i="0" u="none" strike="noStrike" kern="1200" baseline="0" dirty="0">
                <a:solidFill>
                  <a:schemeClr val="tx1"/>
                </a:solidFill>
                <a:latin typeface="+mn-lt"/>
                <a:ea typeface="+mn-ea"/>
                <a:cs typeface="+mn-cs"/>
              </a:rPr>
              <a:t>Stock Appreciation Rights Case 1: Equity </a:t>
            </a:r>
            <a:endParaRPr lang="en-IN" dirty="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p>
          <a:p>
            <a:pPr marL="0" marR="0" indent="0" algn="l" defTabSz="914400" rtl="0" eaLnBrk="1" fontAlgn="auto" latinLnBrk="0" hangingPunct="1">
              <a:lnSpc>
                <a:spcPct val="100000"/>
              </a:lnSpc>
              <a:spcBef>
                <a:spcPts val="0"/>
              </a:spcBef>
              <a:spcAft>
                <a:spcPts val="0"/>
              </a:spcAft>
              <a:buClrTx/>
              <a:buSzTx/>
              <a:buFontTx/>
              <a:buNone/>
              <a:tabLst/>
              <a:defRPr/>
            </a:pPr>
            <a:r>
              <a:rPr lang="en-IN" dirty="0"/>
              <a:t>Case</a:t>
            </a:r>
            <a:r>
              <a:rPr lang="en-IN" baseline="0" dirty="0"/>
              <a:t> 1 in the </a:t>
            </a:r>
            <a:r>
              <a:rPr lang="en-US" sz="1200" dirty="0"/>
              <a:t>illustration, </a:t>
            </a:r>
            <a:r>
              <a:rPr lang="en-IN" sz="1200" b="0" kern="1200" baseline="0" dirty="0">
                <a:solidFill>
                  <a:schemeClr val="tx1"/>
                </a:solidFill>
                <a:latin typeface="+mn-lt"/>
                <a:ea typeface="+mn-ea"/>
                <a:cs typeface="+mn-cs"/>
              </a:rPr>
              <a:t>considers SARs to be equity because Universal can elect to settle in shares of Universal stock at exercise. On January 1, 2021, there is no entry recorded. Total compensation of $80 million is calculated as </a:t>
            </a:r>
            <a:r>
              <a:rPr lang="en-IN" sz="1200" dirty="0"/>
              <a:t>estimated fair value per SAR of $8 multiplied by </a:t>
            </a:r>
            <a:r>
              <a:rPr lang="en-US" sz="1200" dirty="0"/>
              <a:t>SARs granted</a:t>
            </a:r>
            <a:r>
              <a:rPr lang="en-US" sz="1200" baseline="0" dirty="0"/>
              <a:t> of 10 million.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kern="1200" baseline="0" dirty="0">
                <a:solidFill>
                  <a:schemeClr val="tx1"/>
                </a:solidFill>
                <a:latin typeface="+mn-lt"/>
                <a:ea typeface="+mn-ea"/>
                <a:cs typeface="+mn-cs"/>
              </a:rPr>
              <a:t>The value of the award is expensed over the service period for which the compensation is provided. </a:t>
            </a:r>
            <a:r>
              <a:rPr lang="en-IN" sz="1200" b="0" dirty="0"/>
              <a:t>The total compensation allocated to expense over the four-year service (vesting) period,</a:t>
            </a:r>
            <a:r>
              <a:rPr lang="en-IN" sz="1200" b="0" baseline="0" dirty="0"/>
              <a:t> </a:t>
            </a:r>
            <a:r>
              <a:rPr lang="en-IN" sz="1200" b="0" dirty="0"/>
              <a:t>2021–2024,</a:t>
            </a:r>
            <a:r>
              <a:rPr lang="en-IN" sz="1200" b="0" baseline="0" dirty="0"/>
              <a:t> is calculated as $80 million ÷ 4 years = $20 million per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92</a:t>
            </a:fld>
            <a:endParaRPr lang="en-US" dirty="0"/>
          </a:p>
        </p:txBody>
      </p:sp>
    </p:spTree>
    <p:extLst>
      <p:ext uri="{BB962C8B-B14F-4D97-AF65-F5344CB8AC3E}">
        <p14:creationId xmlns:p14="http://schemas.microsoft.com/office/powerpoint/2010/main" val="383667371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1: Equity (continued)</a:t>
            </a:r>
            <a:endParaRPr lang="en-IN" sz="1200" b="0" i="0" u="none" strike="noStrike"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b="0" i="0" u="none" strike="noStrike"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For December 31, 2021–2024, the company debits </a:t>
            </a:r>
            <a:r>
              <a:rPr lang="en-US" sz="1200" dirty="0"/>
              <a:t>Compensation expense</a:t>
            </a:r>
            <a:r>
              <a:rPr lang="en-US" sz="1200" baseline="0" dirty="0"/>
              <a:t> for $20 million, calculated as $80 million ÷ 4 years, and credits </a:t>
            </a:r>
            <a:r>
              <a:rPr lang="en-US" sz="1200" dirty="0"/>
              <a:t>Paid-in capital—SAR plan</a:t>
            </a:r>
            <a:r>
              <a:rPr lang="en-IN" sz="1200" baseline="0" dirty="0">
                <a:latin typeface="Calibri" pitchFamily="34" charset="0"/>
              </a:rPr>
              <a:t> for the same amount.</a:t>
            </a:r>
            <a:endParaRPr lang="en-IN" sz="12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93</a:t>
            </a:fld>
            <a:endParaRPr lang="en-US" dirty="0"/>
          </a:p>
        </p:txBody>
      </p:sp>
    </p:spTree>
    <p:extLst>
      <p:ext uri="{BB962C8B-B14F-4D97-AF65-F5344CB8AC3E}">
        <p14:creationId xmlns:p14="http://schemas.microsoft.com/office/powerpoint/2010/main" val="3979927224"/>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endParaRPr lang="en-IN" sz="1200" b="0" i="0" u="none" strike="noStrike" kern="1200" baseline="0" dirty="0">
              <a:solidFill>
                <a:schemeClr val="tx1"/>
              </a:solidFill>
              <a:latin typeface="+mn-lt"/>
              <a:ea typeface="+mn-ea"/>
              <a:cs typeface="+mn-cs"/>
            </a:endParaRPr>
          </a:p>
          <a:p>
            <a:endParaRPr lang="en-IN" b="0" dirty="0"/>
          </a:p>
          <a:p>
            <a:r>
              <a:rPr lang="en-IN" b="0" dirty="0"/>
              <a:t>In Case 2, </a:t>
            </a:r>
            <a:r>
              <a:rPr lang="en-IN" sz="1200" b="0" kern="1200" baseline="0" dirty="0">
                <a:solidFill>
                  <a:schemeClr val="tx1"/>
                </a:solidFill>
                <a:latin typeface="+mn-lt"/>
                <a:ea typeface="+mn-ea"/>
                <a:cs typeface="+mn-cs"/>
              </a:rPr>
              <a:t>SARs is considered to be a liability because employees can elect to receive cash at exercise. On January 1, 2021, there is no entry recorded. </a:t>
            </a:r>
          </a:p>
          <a:p>
            <a:endParaRPr lang="en-IN" sz="1200" b="1"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kern="1200" baseline="0" dirty="0">
                <a:solidFill>
                  <a:schemeClr val="tx1"/>
                </a:solidFill>
                <a:latin typeface="+mn-lt"/>
                <a:ea typeface="+mn-ea"/>
                <a:cs typeface="+mn-cs"/>
              </a:rPr>
              <a:t>The value of the compensation is estimated each year at the fair value of the SARs. On </a:t>
            </a:r>
            <a:r>
              <a:rPr lang="en-US" sz="1200" b="0" dirty="0">
                <a:latin typeface="Calibri" pitchFamily="34" charset="0"/>
              </a:rPr>
              <a:t>December 31, 2021, the company debits </a:t>
            </a:r>
            <a:r>
              <a:rPr lang="en-US" sz="1200" dirty="0"/>
              <a:t>Compensation expense</a:t>
            </a:r>
            <a:r>
              <a:rPr lang="en-IN" sz="1200" b="0" baseline="0" dirty="0"/>
              <a:t> for $21 million, calculated as </a:t>
            </a:r>
            <a:r>
              <a:rPr lang="en-IN" sz="1200" dirty="0"/>
              <a:t>$8.40 × 10 million × (1 ÷ 4)</a:t>
            </a:r>
            <a:r>
              <a:rPr lang="en-IN" sz="1200" dirty="0">
                <a:latin typeface="Calibri" pitchFamily="34" charset="0"/>
              </a:rPr>
              <a:t>,</a:t>
            </a:r>
            <a:r>
              <a:rPr lang="en-IN" sz="1200" baseline="0" dirty="0">
                <a:latin typeface="Calibri" pitchFamily="34" charset="0"/>
              </a:rPr>
              <a:t> and credits </a:t>
            </a:r>
            <a:r>
              <a:rPr lang="en-US" sz="1200" dirty="0"/>
              <a:t>Liability—SAR plan</a:t>
            </a:r>
            <a:r>
              <a:rPr lang="en-US" sz="1200" baseline="0" dirty="0"/>
              <a:t> for the same amount.</a:t>
            </a:r>
            <a:endParaRPr lang="en-IN" sz="2400"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94</a:t>
            </a:fld>
            <a:endParaRPr lang="en-US" dirty="0"/>
          </a:p>
        </p:txBody>
      </p:sp>
    </p:spTree>
    <p:extLst>
      <p:ext uri="{BB962C8B-B14F-4D97-AF65-F5344CB8AC3E}">
        <p14:creationId xmlns:p14="http://schemas.microsoft.com/office/powerpoint/2010/main" val="28045198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(continued)</a:t>
            </a:r>
            <a:endParaRPr lang="en-IN" sz="1200" b="0" kern="1200" baseline="0" dirty="0">
              <a:solidFill>
                <a:schemeClr val="tx1"/>
              </a:solidFill>
              <a:latin typeface="+mn-lt"/>
              <a:ea typeface="+mn-ea"/>
              <a:cs typeface="+mn-cs"/>
            </a:endParaRPr>
          </a:p>
          <a:p>
            <a:endParaRPr lang="en-IN" sz="1200" b="0" kern="1200" baseline="0" dirty="0">
              <a:solidFill>
                <a:schemeClr val="tx1"/>
              </a:solidFill>
              <a:latin typeface="+mn-lt"/>
              <a:ea typeface="+mn-ea"/>
              <a:cs typeface="+mn-cs"/>
            </a:endParaRPr>
          </a:p>
          <a:p>
            <a:r>
              <a:rPr lang="en-IN" sz="1200" b="0" kern="1200" baseline="0" dirty="0">
                <a:solidFill>
                  <a:schemeClr val="tx1"/>
                </a:solidFill>
                <a:latin typeface="+mn-lt"/>
                <a:ea typeface="+mn-ea"/>
                <a:cs typeface="+mn-cs"/>
              </a:rPr>
              <a:t>The expense each year is the current estimate of total compensation that should have been recorded to date less the amount already recorded.</a:t>
            </a:r>
          </a:p>
          <a:p>
            <a:endParaRPr lang="en-IN" sz="1200" b="0" kern="1200" baseline="0" dirty="0">
              <a:solidFill>
                <a:schemeClr val="tx1"/>
              </a:solidFill>
              <a:latin typeface="+mn-lt"/>
              <a:ea typeface="+mn-ea"/>
              <a:cs typeface="+mn-cs"/>
            </a:endParaRPr>
          </a:p>
          <a:p>
            <a:r>
              <a:rPr lang="en-IN" sz="1200" b="0" kern="1200" baseline="0" dirty="0">
                <a:solidFill>
                  <a:schemeClr val="tx1"/>
                </a:solidFill>
                <a:latin typeface="+mn-lt"/>
                <a:ea typeface="+mn-ea"/>
                <a:cs typeface="+mn-cs"/>
              </a:rPr>
              <a:t>On </a:t>
            </a:r>
            <a:r>
              <a:rPr lang="en-US" sz="1200" b="0" dirty="0">
                <a:latin typeface="Calibri" pitchFamily="34" charset="0"/>
              </a:rPr>
              <a:t>December 31, 2022, the company debits </a:t>
            </a:r>
            <a:r>
              <a:rPr lang="en-US" sz="1200" dirty="0"/>
              <a:t>Compensation expense</a:t>
            </a:r>
            <a:r>
              <a:rPr lang="en-IN" sz="1200" b="0" baseline="0" dirty="0"/>
              <a:t> for $19 million, calculated as [</a:t>
            </a:r>
            <a:r>
              <a:rPr lang="en-IN" sz="1200" dirty="0"/>
              <a:t>$8 × 10 million × (2 ÷ 4)] − 21 million</a:t>
            </a:r>
            <a:r>
              <a:rPr lang="en-IN" sz="1200" dirty="0">
                <a:latin typeface="Calibri" pitchFamily="34" charset="0"/>
              </a:rPr>
              <a:t>,</a:t>
            </a:r>
            <a:r>
              <a:rPr lang="en-IN" sz="1200" baseline="0" dirty="0">
                <a:latin typeface="Calibri" pitchFamily="34" charset="0"/>
              </a:rPr>
              <a:t> and credits </a:t>
            </a:r>
            <a:r>
              <a:rPr lang="en-US" sz="1200" dirty="0"/>
              <a:t>Liability—SAR plan</a:t>
            </a:r>
            <a:r>
              <a:rPr lang="en-US" sz="1200" baseline="0" dirty="0"/>
              <a:t> for the same amount.</a:t>
            </a:r>
            <a:endParaRPr lang="en-IN" sz="1200" b="0" kern="1200" baseline="0" dirty="0">
              <a:solidFill>
                <a:schemeClr val="tx1"/>
              </a:solidFill>
              <a:latin typeface="+mn-lt"/>
              <a:ea typeface="+mn-ea"/>
              <a:cs typeface="+mn-cs"/>
            </a:endParaRPr>
          </a:p>
          <a:p>
            <a:endParaRPr lang="en-IN" b="0"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95</a:t>
            </a:fld>
            <a:endParaRPr lang="en-US" dirty="0"/>
          </a:p>
        </p:txBody>
      </p:sp>
    </p:spTree>
    <p:extLst>
      <p:ext uri="{BB962C8B-B14F-4D97-AF65-F5344CB8AC3E}">
        <p14:creationId xmlns:p14="http://schemas.microsoft.com/office/powerpoint/2010/main" val="284291152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(continued)</a:t>
            </a:r>
            <a:endParaRPr lang="en-IN" sz="1200" b="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kern="1200" baseline="0" dirty="0">
                <a:solidFill>
                  <a:schemeClr val="tx1"/>
                </a:solidFill>
                <a:latin typeface="+mn-lt"/>
                <a:ea typeface="+mn-ea"/>
                <a:cs typeface="+mn-cs"/>
              </a:rPr>
              <a:t>Similarly, on </a:t>
            </a:r>
            <a:r>
              <a:rPr lang="en-US" sz="1200" b="0" dirty="0">
                <a:latin typeface="Calibri" pitchFamily="34" charset="0"/>
              </a:rPr>
              <a:t>December 31, 2023, the company debits </a:t>
            </a:r>
            <a:r>
              <a:rPr lang="en-US" sz="1200" dirty="0"/>
              <a:t>Compensation expense</a:t>
            </a:r>
            <a:r>
              <a:rPr lang="en-IN" sz="1200" b="0" baseline="0" dirty="0"/>
              <a:t> for $5 million, calculated as [</a:t>
            </a:r>
            <a:r>
              <a:rPr lang="en-IN" sz="1200" dirty="0"/>
              <a:t>$6 × 10 million × (3 ÷ 4)] − 21 million − 19 million</a:t>
            </a:r>
            <a:r>
              <a:rPr lang="en-IN" sz="1200" dirty="0">
                <a:latin typeface="Calibri" pitchFamily="34" charset="0"/>
              </a:rPr>
              <a:t>,</a:t>
            </a:r>
            <a:r>
              <a:rPr lang="en-IN" sz="1200" baseline="0" dirty="0">
                <a:latin typeface="Calibri" pitchFamily="34" charset="0"/>
              </a:rPr>
              <a:t> and credits </a:t>
            </a:r>
            <a:r>
              <a:rPr lang="en-US" sz="1200" dirty="0"/>
              <a:t>Liability—SAR plan</a:t>
            </a:r>
            <a:r>
              <a:rPr lang="en-US" sz="1200" baseline="0" dirty="0"/>
              <a:t> for the same amount.</a:t>
            </a:r>
            <a:endParaRPr lang="en-IN" sz="1200" b="0" kern="1200" baseline="0" dirty="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96</a:t>
            </a:fld>
            <a:endParaRPr lang="en-US" dirty="0"/>
          </a:p>
        </p:txBody>
      </p:sp>
    </p:spTree>
    <p:extLst>
      <p:ext uri="{BB962C8B-B14F-4D97-AF65-F5344CB8AC3E}">
        <p14:creationId xmlns:p14="http://schemas.microsoft.com/office/powerpoint/2010/main" val="24795625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(continued)</a:t>
            </a:r>
            <a:endParaRPr lang="en-IN" sz="1200" b="0"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sz="1200" b="0" dirty="0"/>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b="0" dirty="0"/>
              <a:t>If the fair value falls</a:t>
            </a:r>
            <a:r>
              <a:rPr lang="en-IN" sz="1200" b="0" baseline="0" dirty="0"/>
              <a:t> </a:t>
            </a:r>
            <a:r>
              <a:rPr lang="en-IN" sz="1200" b="0" dirty="0"/>
              <a:t>below the amount</a:t>
            </a:r>
            <a:r>
              <a:rPr lang="en-IN" sz="1200" b="0" baseline="0" dirty="0"/>
              <a:t> </a:t>
            </a:r>
            <a:r>
              <a:rPr lang="en-IN" sz="1200" b="0" dirty="0"/>
              <a:t>expensed to date, both</a:t>
            </a:r>
            <a:r>
              <a:rPr lang="en-IN" sz="1200" b="0" baseline="0" dirty="0"/>
              <a:t> </a:t>
            </a:r>
            <a:r>
              <a:rPr lang="en-IN" sz="1200" b="0" dirty="0"/>
              <a:t>the liability and expense</a:t>
            </a:r>
            <a:r>
              <a:rPr lang="en-IN" sz="1200" b="0" baseline="0" dirty="0"/>
              <a:t> </a:t>
            </a:r>
            <a:r>
              <a:rPr lang="en-IN" sz="1200" b="0" dirty="0"/>
              <a:t>are reduced.</a:t>
            </a:r>
            <a:r>
              <a:rPr lang="en-IN" sz="1200" b="0" baseline="0" dirty="0"/>
              <a:t> </a:t>
            </a:r>
            <a:r>
              <a:rPr lang="en-IN" sz="1200" b="0" dirty="0"/>
              <a:t>On </a:t>
            </a:r>
            <a:r>
              <a:rPr lang="en-US" sz="1200" b="0" dirty="0"/>
              <a:t>December 31, 2024, the company debits </a:t>
            </a:r>
            <a:r>
              <a:rPr lang="en-US" sz="1200" dirty="0"/>
              <a:t>Liability—SAR plan</a:t>
            </a:r>
            <a:r>
              <a:rPr lang="en-IN" sz="1200" baseline="0" dirty="0">
                <a:latin typeface="Calibri" pitchFamily="34" charset="0"/>
              </a:rPr>
              <a:t> for $2 million and credits </a:t>
            </a:r>
            <a:r>
              <a:rPr lang="en-US" sz="1200" dirty="0"/>
              <a:t>Compensation expense</a:t>
            </a:r>
            <a:r>
              <a:rPr lang="en-IN" sz="1200" baseline="0" dirty="0">
                <a:latin typeface="Calibri" pitchFamily="34" charset="0"/>
              </a:rPr>
              <a:t> also for $2 million, calculated as </a:t>
            </a:r>
            <a:r>
              <a:rPr lang="en-IN" sz="1200" dirty="0"/>
              <a:t>[$4.30 × 10 million × (4 ÷ 4)] − 21 − 19 − 5</a:t>
            </a:r>
            <a:r>
              <a:rPr lang="en-US" sz="1200" dirty="0"/>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0" dirty="0"/>
          </a:p>
          <a:p>
            <a:r>
              <a:rPr lang="en-IN" dirty="0"/>
              <a:t>Note that the way we treat changes in compensation estimates entails a catch-up adjustment in the period of change, </a:t>
            </a:r>
            <a:r>
              <a:rPr lang="en-IN" i="1" dirty="0"/>
              <a:t>inconsistent</a:t>
            </a:r>
            <a:r>
              <a:rPr lang="en-IN" dirty="0"/>
              <a:t> with the usual treatment of a change in estimate.</a:t>
            </a:r>
          </a:p>
        </p:txBody>
      </p:sp>
      <p:sp>
        <p:nvSpPr>
          <p:cNvPr id="4" name="Slide Number Placeholder 3"/>
          <p:cNvSpPr>
            <a:spLocks noGrp="1"/>
          </p:cNvSpPr>
          <p:nvPr>
            <p:ph type="sldNum" sz="quarter" idx="10"/>
          </p:nvPr>
        </p:nvSpPr>
        <p:spPr/>
        <p:txBody>
          <a:bodyPr/>
          <a:lstStyle/>
          <a:p>
            <a:fld id="{B3E3086D-7065-4C0F-9E61-F382326284C6}" type="slidenum">
              <a:rPr lang="en-US" smtClean="0"/>
              <a:pPr/>
              <a:t>97</a:t>
            </a:fld>
            <a:endParaRPr lang="en-US" dirty="0"/>
          </a:p>
        </p:txBody>
      </p:sp>
    </p:spTree>
    <p:extLst>
      <p:ext uri="{BB962C8B-B14F-4D97-AF65-F5344CB8AC3E}">
        <p14:creationId xmlns:p14="http://schemas.microsoft.com/office/powerpoint/2010/main" val="254560627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(continued)</a:t>
            </a:r>
            <a:endParaRPr lang="en-IN" sz="1200" b="0" kern="1200" baseline="0" dirty="0">
              <a:solidFill>
                <a:schemeClr val="tx1"/>
              </a:solidFill>
              <a:latin typeface="+mn-lt"/>
              <a:ea typeface="+mn-ea"/>
              <a:cs typeface="+mn-cs"/>
            </a:endParaRPr>
          </a:p>
          <a:p>
            <a:endParaRPr lang="en-IN" dirty="0"/>
          </a:p>
          <a:p>
            <a:r>
              <a:rPr lang="en-IN" dirty="0"/>
              <a:t>Compensation expense</a:t>
            </a:r>
            <a:r>
              <a:rPr lang="en-IN" baseline="0" dirty="0"/>
              <a:t> </a:t>
            </a:r>
            <a:r>
              <a:rPr lang="en-IN" dirty="0"/>
              <a:t>and the liability continue</a:t>
            </a:r>
            <a:r>
              <a:rPr lang="en-IN" baseline="0" dirty="0"/>
              <a:t> </a:t>
            </a:r>
            <a:r>
              <a:rPr lang="en-IN" dirty="0"/>
              <a:t>to be adjusted until</a:t>
            </a:r>
            <a:r>
              <a:rPr lang="en-IN" baseline="0" dirty="0"/>
              <a:t> </a:t>
            </a:r>
            <a:r>
              <a:rPr lang="en-IN" dirty="0"/>
              <a:t>the SARs expire or are</a:t>
            </a:r>
            <a:r>
              <a:rPr lang="en-IN" baseline="0" dirty="0"/>
              <a:t> </a:t>
            </a:r>
            <a:r>
              <a:rPr lang="en-IN" dirty="0"/>
              <a:t>exercised. </a:t>
            </a:r>
          </a:p>
          <a:p>
            <a:endParaRPr lang="en-IN" dirty="0"/>
          </a:p>
          <a:p>
            <a:pPr marL="0" marR="0" indent="0" algn="l" defTabSz="914400" rtl="0" eaLnBrk="1" fontAlgn="auto" latinLnBrk="0" hangingPunct="1">
              <a:lnSpc>
                <a:spcPct val="100000"/>
              </a:lnSpc>
              <a:spcBef>
                <a:spcPts val="0"/>
              </a:spcBef>
              <a:spcAft>
                <a:spcPts val="0"/>
              </a:spcAft>
              <a:buClrTx/>
              <a:buSzTx/>
              <a:buFontTx/>
              <a:buNone/>
              <a:tabLst/>
              <a:defRPr/>
            </a:pPr>
            <a:r>
              <a:rPr lang="en-IN" dirty="0"/>
              <a:t>On </a:t>
            </a:r>
            <a:r>
              <a:rPr lang="en-US" b="0" dirty="0">
                <a:latin typeface="Calibri" pitchFamily="34" charset="0"/>
              </a:rPr>
              <a:t>December 31, 2025, the company debits </a:t>
            </a:r>
            <a:r>
              <a:rPr lang="en-US" dirty="0"/>
              <a:t>Compensation expense</a:t>
            </a:r>
            <a:r>
              <a:rPr lang="en-IN" b="0" baseline="0" dirty="0"/>
              <a:t> for $7 million, calculated as </a:t>
            </a:r>
            <a:r>
              <a:rPr lang="en-IN" dirty="0"/>
              <a:t>($5 × 10 million × </a:t>
            </a:r>
            <a:r>
              <a:rPr lang="en-IN" dirty="0">
                <a:solidFill>
                  <a:srgbClr val="000000"/>
                </a:solidFill>
              </a:rPr>
              <a:t>all</a:t>
            </a:r>
            <a:r>
              <a:rPr lang="en-IN" dirty="0"/>
              <a:t>) − 21 − 19 − 5 + 2</a:t>
            </a:r>
            <a:r>
              <a:rPr lang="en-IN" dirty="0">
                <a:latin typeface="Calibri" pitchFamily="34" charset="0"/>
              </a:rPr>
              <a:t>,</a:t>
            </a:r>
            <a:r>
              <a:rPr lang="en-IN" baseline="0" dirty="0">
                <a:latin typeface="Calibri" pitchFamily="34" charset="0"/>
              </a:rPr>
              <a:t> and credits </a:t>
            </a:r>
            <a:r>
              <a:rPr lang="en-US" dirty="0"/>
              <a:t>Liability—SAR plan</a:t>
            </a:r>
            <a:r>
              <a:rPr lang="en-US" baseline="0" dirty="0"/>
              <a:t> for the same amount.</a:t>
            </a:r>
            <a:endParaRPr lang="en-IN" b="0" kern="1200" baseline="0" dirty="0">
              <a:solidFill>
                <a:schemeClr val="tx1"/>
              </a:solidFill>
            </a:endParaRPr>
          </a:p>
          <a:p>
            <a:endParaRPr lang="en-IN" dirty="0"/>
          </a:p>
        </p:txBody>
      </p:sp>
      <p:sp>
        <p:nvSpPr>
          <p:cNvPr id="4" name="Slide Number Placeholder 3"/>
          <p:cNvSpPr>
            <a:spLocks noGrp="1"/>
          </p:cNvSpPr>
          <p:nvPr>
            <p:ph type="sldNum" sz="quarter" idx="10"/>
          </p:nvPr>
        </p:nvSpPr>
        <p:spPr/>
        <p:txBody>
          <a:bodyPr/>
          <a:lstStyle/>
          <a:p>
            <a:fld id="{B3E3086D-7065-4C0F-9E61-F382326284C6}" type="slidenum">
              <a:rPr lang="en-US" smtClean="0"/>
              <a:pPr/>
              <a:t>98</a:t>
            </a:fld>
            <a:endParaRPr lang="en-US" dirty="0"/>
          </a:p>
        </p:txBody>
      </p:sp>
    </p:spTree>
    <p:extLst>
      <p:ext uri="{BB962C8B-B14F-4D97-AF65-F5344CB8AC3E}">
        <p14:creationId xmlns:p14="http://schemas.microsoft.com/office/powerpoint/2010/main" val="163667401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19B–2 </a:t>
            </a:r>
            <a:r>
              <a:rPr lang="en-US" sz="1200" b="0" i="0" u="none" strike="noStrike" kern="1200" baseline="0" dirty="0">
                <a:solidFill>
                  <a:schemeClr val="tx1"/>
                </a:solidFill>
                <a:latin typeface="+mn-lt"/>
                <a:ea typeface="+mn-ea"/>
                <a:cs typeface="+mn-cs"/>
              </a:rPr>
              <a:t>Stock Appreciation Rights Case 2: Liability</a:t>
            </a:r>
            <a:r>
              <a:rPr lang="en-IN" sz="1200" b="0"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(continued)</a:t>
            </a:r>
            <a:endParaRPr lang="en-IN" sz="1200" b="0" kern="1200" baseline="0" dirty="0">
              <a:solidFill>
                <a:schemeClr val="tx1"/>
              </a:solidFill>
              <a:latin typeface="+mn-lt"/>
              <a:ea typeface="+mn-ea"/>
              <a:cs typeface="+mn-cs"/>
            </a:endParaRPr>
          </a:p>
          <a:p>
            <a:endParaRPr lang="en-IN" sz="1200" dirty="0"/>
          </a:p>
          <a:p>
            <a:r>
              <a:rPr lang="en-IN" sz="1200" dirty="0"/>
              <a:t>It’s necessary to continue to adjust both compensation expense and the liability until the</a:t>
            </a:r>
            <a:r>
              <a:rPr lang="en-IN" sz="1200" baseline="0" dirty="0"/>
              <a:t> </a:t>
            </a:r>
            <a:r>
              <a:rPr lang="en-IN" sz="1200" dirty="0"/>
              <a:t>SARs ultimately either are exercised or lapse. </a:t>
            </a:r>
            <a:r>
              <a:rPr lang="en-IN" sz="1200" kern="1200" baseline="0" dirty="0">
                <a:solidFill>
                  <a:schemeClr val="tx1"/>
                </a:solidFill>
                <a:latin typeface="+mn-lt"/>
                <a:ea typeface="+mn-ea"/>
                <a:cs typeface="+mn-cs"/>
              </a:rPr>
              <a:t>Assume for example that the SARs are exercised on October 11, 2026, when their fair value is $4.50, and executives choose to receive the market price appreciation in cash.</a:t>
            </a:r>
          </a:p>
          <a:p>
            <a:endParaRPr lang="en-IN" sz="1200" kern="1200" baseline="0" dirty="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IN" sz="1200" kern="1200" baseline="0" dirty="0">
                <a:solidFill>
                  <a:schemeClr val="tx1"/>
                </a:solidFill>
                <a:latin typeface="+mn-lt"/>
                <a:ea typeface="+mn-ea"/>
                <a:cs typeface="+mn-cs"/>
              </a:rPr>
              <a:t>Here, on </a:t>
            </a:r>
            <a:r>
              <a:rPr lang="en-US" sz="1200" b="0" dirty="0"/>
              <a:t>October 11, 2026, the company first</a:t>
            </a:r>
            <a:r>
              <a:rPr lang="en-US" sz="1200" b="0" baseline="0" dirty="0"/>
              <a:t> debits </a:t>
            </a:r>
            <a:r>
              <a:rPr lang="en-US" sz="1200" dirty="0"/>
              <a:t>Liability—SAR plan</a:t>
            </a:r>
            <a:r>
              <a:rPr lang="en-US" sz="1200" b="0" baseline="0" dirty="0"/>
              <a:t> for $5 million</a:t>
            </a:r>
            <a:r>
              <a:rPr lang="en-IN" sz="1200" baseline="0" dirty="0">
                <a:latin typeface="Calibri" pitchFamily="34" charset="0"/>
              </a:rPr>
              <a:t> and credits </a:t>
            </a:r>
            <a:r>
              <a:rPr lang="en-US" sz="1200" dirty="0"/>
              <a:t>Compensation expense</a:t>
            </a:r>
            <a:r>
              <a:rPr lang="en-US" sz="1200" baseline="0" dirty="0"/>
              <a:t> also for $5 million, </a:t>
            </a:r>
            <a:r>
              <a:rPr lang="en-US" sz="1200" b="0" baseline="0" dirty="0"/>
              <a:t>calculated as </a:t>
            </a:r>
            <a:r>
              <a:rPr lang="en-IN" sz="1200" dirty="0"/>
              <a:t>($4.50 × 10 million × </a:t>
            </a:r>
            <a:r>
              <a:rPr lang="en-IN" sz="1200" dirty="0">
                <a:solidFill>
                  <a:srgbClr val="000000"/>
                </a:solidFill>
              </a:rPr>
              <a:t>all</a:t>
            </a:r>
            <a:r>
              <a:rPr lang="en-IN" sz="1200" dirty="0"/>
              <a:t>) − 50</a:t>
            </a:r>
            <a:r>
              <a:rPr lang="en-IN" sz="1200" dirty="0">
                <a:latin typeface="Calibri" pitchFamily="34" charset="0"/>
              </a:rPr>
              <a:t>.</a:t>
            </a:r>
            <a:r>
              <a:rPr lang="en-IN" sz="1200" baseline="0" dirty="0">
                <a:latin typeface="Calibri" pitchFamily="34" charset="0"/>
              </a:rPr>
              <a:t> To record the next part of the transaction, the company </a:t>
            </a:r>
            <a:r>
              <a:rPr lang="en-US" sz="1200" b="0" baseline="0" dirty="0"/>
              <a:t>debits </a:t>
            </a:r>
            <a:r>
              <a:rPr lang="en-US" sz="1200" dirty="0"/>
              <a:t>Liability—SAR plan</a:t>
            </a:r>
            <a:r>
              <a:rPr lang="en-US" sz="1200" b="0" baseline="0" dirty="0"/>
              <a:t> for $45 million, calculated as $50 million </a:t>
            </a:r>
            <a:r>
              <a:rPr lang="en-IN" sz="1200" dirty="0"/>
              <a:t>−</a:t>
            </a:r>
            <a:r>
              <a:rPr lang="en-US" sz="1200" b="0" baseline="0" dirty="0"/>
              <a:t> $5 million</a:t>
            </a:r>
            <a:r>
              <a:rPr lang="en-IN" sz="1200" baseline="0" dirty="0">
                <a:latin typeface="Calibri" pitchFamily="34" charset="0"/>
              </a:rPr>
              <a:t> and credits cash for </a:t>
            </a:r>
            <a:r>
              <a:rPr lang="en-US" sz="1200" baseline="0" dirty="0"/>
              <a:t>the same amount.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pitchFamily="34" charset="0"/>
            </a:endParaRPr>
          </a:p>
        </p:txBody>
      </p:sp>
      <p:sp>
        <p:nvSpPr>
          <p:cNvPr id="4" name="Slide Number Placeholder 3"/>
          <p:cNvSpPr>
            <a:spLocks noGrp="1"/>
          </p:cNvSpPr>
          <p:nvPr>
            <p:ph type="sldNum" sz="quarter" idx="10"/>
          </p:nvPr>
        </p:nvSpPr>
        <p:spPr/>
        <p:txBody>
          <a:bodyPr/>
          <a:lstStyle/>
          <a:p>
            <a:fld id="{B3E3086D-7065-4C0F-9E61-F382326284C6}" type="slidenum">
              <a:rPr lang="en-US" smtClean="0"/>
              <a:pPr/>
              <a:t>99</a:t>
            </a:fld>
            <a:endParaRPr lang="en-US" dirty="0"/>
          </a:p>
        </p:txBody>
      </p:sp>
    </p:spTree>
    <p:extLst>
      <p:ext uri="{BB962C8B-B14F-4D97-AF65-F5344CB8AC3E}">
        <p14:creationId xmlns:p14="http://schemas.microsoft.com/office/powerpoint/2010/main" val="435226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417241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22434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827640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6"/>
            <a:ext cx="2916933" cy="738187"/>
          </a:xfrm>
          <a:prstGeom prst="rect">
            <a:avLst/>
          </a:prstGeom>
          <a:noFill/>
          <a:ln>
            <a:noFill/>
          </a:ln>
          <a:extLst/>
        </p:spPr>
        <p:txBody>
          <a:bodyPr>
            <a:normAutofit/>
          </a:bodyPr>
          <a:lstStyle>
            <a:lvl1pPr algn="l">
              <a:defRPr sz="2025">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2251" b="0">
                <a:solidFill>
                  <a:schemeClr val="tx1"/>
                </a:solidFill>
                <a:effectLst/>
              </a:defRPr>
            </a:lvl1pPr>
          </a:lstStyle>
          <a:p>
            <a:pPr lvl="0"/>
            <a:r>
              <a:rPr lang="en-US" dirty="0"/>
              <a:t>Click to edit Master text styles</a:t>
            </a:r>
          </a:p>
        </p:txBody>
      </p:sp>
      <p:sp>
        <p:nvSpPr>
          <p:cNvPr id="7" name="TextBox 6">
            <a:extLst>
              <a:ext uri="{FF2B5EF4-FFF2-40B4-BE49-F238E27FC236}">
                <a16:creationId xmlns:a16="http://schemas.microsoft.com/office/drawing/2014/main" id="{7C15CE13-A165-2A46-8CE7-57FD2CDAF537}"/>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645922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 y="283"/>
            <a:ext cx="9143245" cy="6857434"/>
          </a:xfrm>
          <a:prstGeom prst="rect">
            <a:avLst/>
          </a:prstGeom>
        </p:spPr>
      </p:pic>
      <p:sp>
        <p:nvSpPr>
          <p:cNvPr id="6" name="Rectangle 9"/>
          <p:cNvSpPr>
            <a:spLocks noGrp="1" noChangeArrowheads="1"/>
          </p:cNvSpPr>
          <p:nvPr>
            <p:ph type="title"/>
          </p:nvPr>
        </p:nvSpPr>
        <p:spPr bwMode="auto">
          <a:xfrm>
            <a:off x="761999" y="6"/>
            <a:ext cx="8382000" cy="1444625"/>
          </a:xfrm>
          <a:prstGeom prst="rect">
            <a:avLst/>
          </a:prstGeom>
          <a:noFill/>
          <a:ln>
            <a:noFill/>
          </a:ln>
          <a:extLst/>
        </p:spPr>
        <p:txBody>
          <a:bodyPr>
            <a:normAutofit/>
          </a:bodyPr>
          <a:lstStyle>
            <a:lvl1pPr algn="ctr">
              <a:lnSpc>
                <a:spcPct val="110000"/>
              </a:lnSpc>
              <a:defRPr sz="3200" b="1">
                <a:solidFill>
                  <a:srgbClr val="0072A2"/>
                </a:solidFill>
                <a:latin typeface="+mn-lt"/>
                <a:ea typeface="Adobe Fan Heiti Std B" pitchFamily="34" charset="-128"/>
              </a:defRPr>
            </a:lvl1pPr>
          </a:lstStyle>
          <a:p>
            <a:pPr lvl="0"/>
            <a:r>
              <a:rPr lang="en-US" altLang="en-US" dirty="0"/>
              <a:t>Click to edit Master title style</a:t>
            </a:r>
          </a:p>
        </p:txBody>
      </p:sp>
      <p:sp>
        <p:nvSpPr>
          <p:cNvPr id="5" name="Text Placeholder 2"/>
          <p:cNvSpPr>
            <a:spLocks noGrp="1"/>
          </p:cNvSpPr>
          <p:nvPr>
            <p:ph idx="1"/>
          </p:nvPr>
        </p:nvSpPr>
        <p:spPr>
          <a:xfrm>
            <a:off x="761999" y="1444629"/>
            <a:ext cx="8013600" cy="5057775"/>
          </a:xfrm>
          <a:prstGeom prst="rect">
            <a:avLst/>
          </a:prstGeom>
        </p:spPr>
        <p:txBody>
          <a:bodyPr rtlCol="0">
            <a:normAutofit/>
          </a:bodyPr>
          <a:lstStyle>
            <a:lvl2pPr>
              <a:defRPr sz="2600"/>
            </a:lvl2pPr>
            <a:lvl3pPr>
              <a:defRPr sz="2400"/>
            </a:lvl3pPr>
            <a:lvl4pPr>
              <a:defRPr sz="22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TextBox 6">
            <a:extLst>
              <a:ext uri="{FF2B5EF4-FFF2-40B4-BE49-F238E27FC236}">
                <a16:creationId xmlns:a16="http://schemas.microsoft.com/office/drawing/2014/main" id="{AA5E67DD-AAF1-4942-8620-D9C675E74384}"/>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791615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9"/>
          <p:cNvSpPr>
            <a:spLocks noGrp="1" noChangeArrowheads="1"/>
          </p:cNvSpPr>
          <p:nvPr>
            <p:ph type="title" hasCustomPrompt="1"/>
          </p:nvPr>
        </p:nvSpPr>
        <p:spPr bwMode="auto">
          <a:xfrm>
            <a:off x="2554515" y="1647599"/>
            <a:ext cx="4630057" cy="3563030"/>
          </a:xfrm>
          <a:prstGeom prst="rect">
            <a:avLst/>
          </a:prstGeom>
          <a:noFill/>
          <a:ln>
            <a:noFill/>
          </a:ln>
          <a:extLst/>
        </p:spPr>
        <p:txBody>
          <a:bodyPr>
            <a:normAutofit/>
          </a:bodyPr>
          <a:lstStyle>
            <a:lvl1pPr algn="ctr">
              <a:defRPr sz="4000">
                <a:solidFill>
                  <a:srgbClr val="0072A2"/>
                </a:solidFill>
                <a:latin typeface="+mn-lt"/>
                <a:ea typeface="Adobe Fan Heiti Std B" pitchFamily="34" charset="-128"/>
              </a:defRPr>
            </a:lvl1pPr>
          </a:lstStyle>
          <a:p>
            <a:r>
              <a:rPr lang="en-US" dirty="0"/>
              <a:t>End of Chapter ##</a:t>
            </a:r>
            <a:endParaRPr lang="en-IN" dirty="0"/>
          </a:p>
        </p:txBody>
      </p:sp>
      <p:sp>
        <p:nvSpPr>
          <p:cNvPr id="6" name="TextBox 5">
            <a:extLst>
              <a:ext uri="{FF2B5EF4-FFF2-40B4-BE49-F238E27FC236}">
                <a16:creationId xmlns:a16="http://schemas.microsoft.com/office/drawing/2014/main" id="{F8D94215-E3B0-A441-BE9C-36D935692A38}"/>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1680768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pic>
        <p:nvPicPr>
          <p:cNvPr id="4" name="Picture 18" descr="E:\Templates\Spiceland GEs\Spiceland-02.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9"/>
          <p:cNvSpPr>
            <a:spLocks noGrp="1" noChangeArrowheads="1"/>
          </p:cNvSpPr>
          <p:nvPr>
            <p:ph type="title" hasCustomPrompt="1"/>
          </p:nvPr>
        </p:nvSpPr>
        <p:spPr bwMode="auto">
          <a:xfrm>
            <a:off x="762049" y="177800"/>
            <a:ext cx="8013600" cy="941740"/>
          </a:xfrm>
          <a:prstGeom prst="rect">
            <a:avLst/>
          </a:prstGeom>
          <a:noFill/>
          <a:ln>
            <a:noFill/>
          </a:ln>
          <a:extLst/>
        </p:spPr>
        <p:txBody>
          <a:bodyPr>
            <a:normAutofit/>
          </a:bodyPr>
          <a:lstStyle>
            <a:lvl1pPr algn="ctr">
              <a:defRPr sz="3600" b="1">
                <a:solidFill>
                  <a:srgbClr val="0070C0"/>
                </a:solidFill>
                <a:latin typeface="+mn-lt"/>
                <a:ea typeface="Adobe Fan Heiti Std B" pitchFamily="34" charset="-128"/>
              </a:defRPr>
            </a:lvl1pPr>
          </a:lstStyle>
          <a:p>
            <a:pPr lvl="0"/>
            <a:r>
              <a:rPr lang="en-US" altLang="en-US" dirty="0"/>
              <a:t>Concept Check </a:t>
            </a:r>
            <a:r>
              <a:rPr lang="en-US" altLang="en-US" sz="4400" b="1" dirty="0">
                <a:solidFill>
                  <a:schemeClr val="tx2"/>
                </a:solidFill>
                <a:effectLst>
                  <a:outerShdw blurRad="50800" dist="38100" dir="2700000" algn="tl" rotWithShape="0">
                    <a:prstClr val="black">
                      <a:alpha val="40000"/>
                    </a:prstClr>
                  </a:outerShdw>
                </a:effectLst>
              </a:rPr>
              <a:t>√</a:t>
            </a:r>
            <a:endParaRPr lang="en-US" altLang="en-US" dirty="0"/>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TextBox 6">
            <a:extLst>
              <a:ext uri="{FF2B5EF4-FFF2-40B4-BE49-F238E27FC236}">
                <a16:creationId xmlns:a16="http://schemas.microsoft.com/office/drawing/2014/main" id="{ED9A8148-47EA-E143-B2D4-C6605C40C942}"/>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408766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3757912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391186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4416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3146934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87187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177957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87046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CFAF8D-9853-486D-9771-B252E0B59460}" type="datetimeFigureOut">
              <a:rPr lang="en-US" smtClean="0"/>
              <a:pPr/>
              <a:t>12/11/18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320947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FAF8D-9853-486D-9771-B252E0B59460}" type="datetimeFigureOut">
              <a:rPr lang="en-US" smtClean="0"/>
              <a:pPr/>
              <a:t>12/11/18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83F20-6DDA-4FC1-A7A3-7C484445DB7A}" type="slidenum">
              <a:rPr lang="en-US" smtClean="0"/>
              <a:pPr/>
              <a:t>‹#›</a:t>
            </a:fld>
            <a:endParaRPr lang="en-US" dirty="0"/>
          </a:p>
        </p:txBody>
      </p:sp>
    </p:spTree>
    <p:extLst>
      <p:ext uri="{BB962C8B-B14F-4D97-AF65-F5344CB8AC3E}">
        <p14:creationId xmlns:p14="http://schemas.microsoft.com/office/powerpoint/2010/main" val="64415420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6.xml"/><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IN" sz="3600" b="1" dirty="0"/>
              <a:t>Chapter 19</a:t>
            </a:r>
          </a:p>
        </p:txBody>
      </p:sp>
      <p:sp>
        <p:nvSpPr>
          <p:cNvPr id="16386" name="Text Placeholder 3"/>
          <p:cNvSpPr>
            <a:spLocks noGrp="1"/>
          </p:cNvSpPr>
          <p:nvPr>
            <p:ph type="body" sz="quarter" idx="10"/>
          </p:nvPr>
        </p:nvSpPr>
        <p:spPr/>
        <p:txBody>
          <a:bodyPr/>
          <a:lstStyle/>
          <a:p>
            <a:r>
              <a:rPr lang="en-US" sz="3000" dirty="0"/>
              <a:t>Share-Based Compensation and Earnings Per Share</a:t>
            </a:r>
            <a:endParaRPr lang="en-IN" sz="3000" dirty="0"/>
          </a:p>
        </p:txBody>
      </p:sp>
    </p:spTree>
    <p:extLst>
      <p:ext uri="{BB962C8B-B14F-4D97-AF65-F5344CB8AC3E}">
        <p14:creationId xmlns:p14="http://schemas.microsoft.com/office/powerpoint/2010/main" val="253735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RSU Effect on Earnings</a:t>
            </a:r>
            <a:endParaRPr lang="en-US" sz="3200" dirty="0"/>
          </a:p>
        </p:txBody>
      </p:sp>
      <p:sp>
        <p:nvSpPr>
          <p:cNvPr id="414723" name="Rectangle 3"/>
          <p:cNvSpPr>
            <a:spLocks noGrp="1" noChangeArrowheads="1"/>
          </p:cNvSpPr>
          <p:nvPr>
            <p:ph idx="1"/>
          </p:nvPr>
        </p:nvSpPr>
        <p:spPr>
          <a:xfrm>
            <a:off x="761998" y="1406769"/>
            <a:ext cx="8382001" cy="5214389"/>
          </a:xfrm>
          <a:solidFill>
            <a:schemeClr val="bg1">
              <a:lumMod val="95000"/>
            </a:schemeClr>
          </a:solidFill>
        </p:spPr>
        <p:txBody>
          <a:bodyPr>
            <a:normAutofit/>
          </a:bodyPr>
          <a:lstStyle/>
          <a:p>
            <a:pPr marL="0" indent="0">
              <a:spcAft>
                <a:spcPts val="1200"/>
              </a:spcAft>
              <a:buNone/>
            </a:pPr>
            <a:r>
              <a:rPr lang="en-US" sz="2400" dirty="0"/>
              <a:t>Garavelli Industries granted restricted stock units (RSUs) representing 60 million of its $1 par common shares to executives, subject to forfeiture if employment is terminated within three years. After the recipients of the RSUs satisfy the vesting requirement, the company will distribute the shares. The common shares had a market price of $8 per share on the grant date. Ignoring taxes, what is the effect on earnings in the year after the shares are granted to executives? </a:t>
            </a:r>
          </a:p>
          <a:p>
            <a:pPr marL="457200" indent="-457200">
              <a:buFont typeface="+mj-lt"/>
              <a:buAutoNum type="alphaLcPeriod"/>
            </a:pPr>
            <a:r>
              <a:rPr lang="en-US" sz="2400" dirty="0"/>
              <a:t>$    0                </a:t>
            </a:r>
          </a:p>
          <a:p>
            <a:pPr marL="457200" indent="-457200">
              <a:buFont typeface="+mj-lt"/>
              <a:buAutoNum type="alphaLcPeriod"/>
            </a:pPr>
            <a:r>
              <a:rPr lang="en-US" sz="2400" dirty="0"/>
              <a:t>$  60 million</a:t>
            </a:r>
          </a:p>
          <a:p>
            <a:pPr marL="457200" indent="-457200">
              <a:buFont typeface="+mj-lt"/>
              <a:buAutoNum type="alphaLcPeriod"/>
            </a:pPr>
            <a:r>
              <a:rPr lang="en-US" sz="2400" dirty="0"/>
              <a:t>$160 million</a:t>
            </a:r>
          </a:p>
          <a:p>
            <a:pPr marL="457200" indent="-457200">
              <a:buFont typeface="+mj-lt"/>
              <a:buAutoNum type="alphaLcPeriod"/>
            </a:pPr>
            <a:r>
              <a:rPr lang="en-US" sz="2400" dirty="0"/>
              <a:t>$480 million</a:t>
            </a:r>
            <a:endParaRPr lang="en-US" sz="1600" dirty="0"/>
          </a:p>
          <a:p>
            <a:pPr marL="0" indent="0">
              <a:buNone/>
              <a:tabLst>
                <a:tab pos="7772400" algn="dec"/>
              </a:tabLst>
              <a:defRPr/>
            </a:pPr>
            <a:endParaRPr lang="en-US" sz="1800" dirty="0"/>
          </a:p>
        </p:txBody>
      </p:sp>
      <p:sp>
        <p:nvSpPr>
          <p:cNvPr id="2" name="Oval 1"/>
          <p:cNvSpPr/>
          <p:nvPr/>
        </p:nvSpPr>
        <p:spPr bwMode="auto">
          <a:xfrm flipV="1">
            <a:off x="750827" y="5294923"/>
            <a:ext cx="401941" cy="409615"/>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Rectangle 5"/>
          <p:cNvSpPr>
            <a:spLocks noChangeArrowheads="1"/>
          </p:cNvSpPr>
          <p:nvPr/>
        </p:nvSpPr>
        <p:spPr bwMode="auto">
          <a:xfrm>
            <a:off x="2937540" y="4098046"/>
            <a:ext cx="5947147" cy="2505814"/>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lnSpc>
                <a:spcPct val="150000"/>
              </a:lnSpc>
            </a:pPr>
            <a:r>
              <a:rPr lang="en-US" dirty="0"/>
              <a:t>The correct answer is </a:t>
            </a:r>
            <a:r>
              <a:rPr lang="en-US" i="1" dirty="0"/>
              <a:t>c</a:t>
            </a:r>
            <a:r>
              <a:rPr lang="en-US" dirty="0"/>
              <a:t>:</a:t>
            </a:r>
          </a:p>
          <a:p>
            <a:pPr>
              <a:lnSpc>
                <a:spcPct val="150000"/>
              </a:lnSpc>
            </a:pPr>
            <a:r>
              <a:rPr lang="en-US" dirty="0"/>
              <a:t>$   8		Fair value per share </a:t>
            </a:r>
            <a:br>
              <a:rPr lang="en-US" dirty="0"/>
            </a:br>
            <a:r>
              <a:rPr lang="en-US" u="sng" dirty="0"/>
              <a:t>×  60 million</a:t>
            </a:r>
            <a:r>
              <a:rPr lang="en-US" dirty="0"/>
              <a:t>	Shares represented by RSUs</a:t>
            </a:r>
          </a:p>
          <a:p>
            <a:pPr marL="1828800" indent="-1828800">
              <a:buNone/>
            </a:pPr>
            <a:r>
              <a:rPr lang="en-US" dirty="0"/>
              <a:t>$480 million	FV of shares represented by RSUs</a:t>
            </a:r>
          </a:p>
          <a:p>
            <a:pPr marL="1828800" indent="-1828800">
              <a:buNone/>
            </a:pPr>
            <a:endParaRPr lang="en-US" sz="400" dirty="0"/>
          </a:p>
          <a:p>
            <a:pPr>
              <a:tabLst>
                <a:tab pos="4057650" algn="dec"/>
              </a:tabLst>
              <a:defRPr/>
            </a:pPr>
            <a:r>
              <a:rPr lang="en-US" dirty="0"/>
              <a:t>The $480 million total compensation is expensed equally over the </a:t>
            </a:r>
            <a:r>
              <a:rPr lang="en-US" b="1" dirty="0">
                <a:solidFill>
                  <a:srgbClr val="C00000"/>
                </a:solidFill>
              </a:rPr>
              <a:t>three-year vesting period</a:t>
            </a:r>
            <a:r>
              <a:rPr lang="en-US" dirty="0"/>
              <a:t>, reducing earnings by </a:t>
            </a:r>
            <a:r>
              <a:rPr lang="en-US" b="1" dirty="0">
                <a:solidFill>
                  <a:srgbClr val="C00000"/>
                </a:solidFill>
              </a:rPr>
              <a:t>$160 million </a:t>
            </a:r>
            <a:r>
              <a:rPr lang="en-US" dirty="0"/>
              <a:t>each year.</a:t>
            </a:r>
          </a:p>
        </p:txBody>
      </p:sp>
      <p:sp>
        <p:nvSpPr>
          <p:cNvPr id="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8" name="Slide Number Placeholder 5">
            <a:extLst>
              <a:ext uri="{FF2B5EF4-FFF2-40B4-BE49-F238E27FC236}">
                <a16:creationId xmlns:a16="http://schemas.microsoft.com/office/drawing/2014/main" id="{EB8E6DE3-25F8-D843-9F1B-BECFBB73043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10</a:t>
            </a:fld>
            <a:endParaRPr lang="en-US" dirty="0"/>
          </a:p>
        </p:txBody>
      </p:sp>
    </p:spTree>
    <p:extLst>
      <p:ext uri="{BB962C8B-B14F-4D97-AF65-F5344CB8AC3E}">
        <p14:creationId xmlns:p14="http://schemas.microsoft.com/office/powerpoint/2010/main" val="65033994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967" y="7"/>
            <a:ext cx="8561032" cy="1172510"/>
          </a:xfrm>
        </p:spPr>
        <p:txBody>
          <a:bodyPr/>
          <a:lstStyle/>
          <a:p>
            <a:r>
              <a:rPr lang="en-US" dirty="0"/>
              <a:t>Stock Appreciation Rights: Changes in Liability</a:t>
            </a:r>
            <a:endParaRPr lang="en-US" sz="2400" dirty="0"/>
          </a:p>
        </p:txBody>
      </p:sp>
      <p:sp>
        <p:nvSpPr>
          <p:cNvPr id="21" name="TextBox 20"/>
          <p:cNvSpPr txBox="1"/>
          <p:nvPr/>
        </p:nvSpPr>
        <p:spPr>
          <a:xfrm>
            <a:off x="3013544" y="1305593"/>
            <a:ext cx="3606306" cy="523220"/>
          </a:xfrm>
          <a:prstGeom prst="rect">
            <a:avLst/>
          </a:prstGeom>
          <a:noFill/>
        </p:spPr>
        <p:txBody>
          <a:bodyPr wrap="square" rtlCol="0">
            <a:spAutoFit/>
          </a:bodyPr>
          <a:lstStyle/>
          <a:p>
            <a:pPr algn="ctr"/>
            <a:r>
              <a:rPr lang="en-US" sz="2800" b="1" dirty="0"/>
              <a:t>Liability—SAR Plan</a:t>
            </a:r>
            <a:endParaRPr lang="en-US" sz="2600" dirty="0"/>
          </a:p>
        </p:txBody>
      </p:sp>
      <p:cxnSp>
        <p:nvCxnSpPr>
          <p:cNvPr id="22" name="Straight Connector 21"/>
          <p:cNvCxnSpPr/>
          <p:nvPr/>
        </p:nvCxnSpPr>
        <p:spPr>
          <a:xfrm>
            <a:off x="1174478" y="1755744"/>
            <a:ext cx="7284439" cy="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17990" y="1755097"/>
            <a:ext cx="0" cy="4254141"/>
          </a:xfrm>
          <a:prstGeom prst="line">
            <a:avLst/>
          </a:prstGeom>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7385889" y="2129469"/>
            <a:ext cx="1073028" cy="492443"/>
          </a:xfrm>
          <a:prstGeom prst="rect">
            <a:avLst/>
          </a:prstGeom>
        </p:spPr>
        <p:txBody>
          <a:bodyPr wrap="square" rtlCol="0">
            <a:spAutoFit/>
          </a:bodyPr>
          <a:lstStyle/>
          <a:p>
            <a:pPr algn="r"/>
            <a:r>
              <a:rPr lang="en-US" sz="2600" dirty="0"/>
              <a:t>2021</a:t>
            </a:r>
          </a:p>
        </p:txBody>
      </p:sp>
      <p:sp>
        <p:nvSpPr>
          <p:cNvPr id="25" name="TextBox 24"/>
          <p:cNvSpPr txBox="1"/>
          <p:nvPr/>
        </p:nvSpPr>
        <p:spPr>
          <a:xfrm>
            <a:off x="4836574" y="2129469"/>
            <a:ext cx="618120" cy="492443"/>
          </a:xfrm>
          <a:prstGeom prst="rect">
            <a:avLst/>
          </a:prstGeom>
        </p:spPr>
        <p:txBody>
          <a:bodyPr wrap="square" rtlCol="0" anchor="ctr">
            <a:spAutoFit/>
          </a:bodyPr>
          <a:lstStyle/>
          <a:p>
            <a:pPr algn="r"/>
            <a:r>
              <a:rPr lang="en-US" sz="2600" dirty="0"/>
              <a:t>21</a:t>
            </a:r>
          </a:p>
        </p:txBody>
      </p:sp>
      <p:sp>
        <p:nvSpPr>
          <p:cNvPr id="26" name="TextBox 25"/>
          <p:cNvSpPr txBox="1">
            <a:spLocks noChangeArrowheads="1"/>
          </p:cNvSpPr>
          <p:nvPr/>
        </p:nvSpPr>
        <p:spPr bwMode="auto">
          <a:xfrm>
            <a:off x="5789213" y="1770245"/>
            <a:ext cx="1843756" cy="404812"/>
          </a:xfrm>
          <a:prstGeom prst="rect">
            <a:avLst/>
          </a:prstGeom>
          <a:noFill/>
          <a:ln w="9525">
            <a:noFill/>
            <a:miter lim="800000"/>
            <a:headEnd/>
            <a:tailEnd/>
          </a:ln>
        </p:spPr>
        <p:txBody>
          <a:bodyPr/>
          <a:lstStyle/>
          <a:p>
            <a:pPr algn="ctr"/>
            <a:r>
              <a:rPr lang="en-IN" sz="2200" dirty="0">
                <a:latin typeface="Calibri" pitchFamily="34" charset="0"/>
              </a:rPr>
              <a:t>($ in millions)</a:t>
            </a:r>
          </a:p>
        </p:txBody>
      </p:sp>
      <p:sp>
        <p:nvSpPr>
          <p:cNvPr id="28" name="TextBox 27"/>
          <p:cNvSpPr txBox="1"/>
          <p:nvPr/>
        </p:nvSpPr>
        <p:spPr>
          <a:xfrm>
            <a:off x="4209978" y="3537664"/>
            <a:ext cx="618120" cy="492443"/>
          </a:xfrm>
          <a:prstGeom prst="rect">
            <a:avLst/>
          </a:prstGeom>
        </p:spPr>
        <p:txBody>
          <a:bodyPr wrap="square" rtlCol="0" anchor="ctr">
            <a:spAutoFit/>
          </a:bodyPr>
          <a:lstStyle/>
          <a:p>
            <a:pPr algn="r"/>
            <a:r>
              <a:rPr lang="en-US" sz="2600" dirty="0"/>
              <a:t>2</a:t>
            </a:r>
          </a:p>
        </p:txBody>
      </p:sp>
      <p:sp>
        <p:nvSpPr>
          <p:cNvPr id="32" name="TextBox 31"/>
          <p:cNvSpPr txBox="1"/>
          <p:nvPr/>
        </p:nvSpPr>
        <p:spPr>
          <a:xfrm>
            <a:off x="1174478" y="3537664"/>
            <a:ext cx="1073028" cy="492443"/>
          </a:xfrm>
          <a:prstGeom prst="rect">
            <a:avLst/>
          </a:prstGeom>
        </p:spPr>
        <p:txBody>
          <a:bodyPr wrap="square" rtlCol="0">
            <a:spAutoFit/>
          </a:bodyPr>
          <a:lstStyle/>
          <a:p>
            <a:r>
              <a:rPr lang="en-US" sz="2600" dirty="0"/>
              <a:t>2024</a:t>
            </a:r>
          </a:p>
        </p:txBody>
      </p:sp>
      <p:cxnSp>
        <p:nvCxnSpPr>
          <p:cNvPr id="34" name="Straight Connector 33"/>
          <p:cNvCxnSpPr/>
          <p:nvPr/>
        </p:nvCxnSpPr>
        <p:spPr>
          <a:xfrm>
            <a:off x="1174478" y="5485787"/>
            <a:ext cx="7284439" cy="0"/>
          </a:xfrm>
          <a:prstGeom prst="line">
            <a:avLst/>
          </a:prstGeom>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5474740" y="5540516"/>
            <a:ext cx="3109942" cy="492443"/>
          </a:xfrm>
          <a:prstGeom prst="rect">
            <a:avLst/>
          </a:prstGeom>
        </p:spPr>
        <p:txBody>
          <a:bodyPr wrap="square" rtlCol="0">
            <a:spAutoFit/>
          </a:bodyPr>
          <a:lstStyle/>
          <a:p>
            <a:r>
              <a:rPr lang="en-US" sz="2600" dirty="0"/>
              <a:t>Balance after exercise</a:t>
            </a:r>
          </a:p>
        </p:txBody>
      </p:sp>
      <p:sp>
        <p:nvSpPr>
          <p:cNvPr id="36" name="TextBox 35"/>
          <p:cNvSpPr txBox="1"/>
          <p:nvPr/>
        </p:nvSpPr>
        <p:spPr>
          <a:xfrm>
            <a:off x="4834842" y="5540516"/>
            <a:ext cx="518117" cy="492443"/>
          </a:xfrm>
          <a:prstGeom prst="rect">
            <a:avLst/>
          </a:prstGeom>
        </p:spPr>
        <p:txBody>
          <a:bodyPr wrap="square" rtlCol="0" anchor="ctr">
            <a:spAutoFit/>
          </a:bodyPr>
          <a:lstStyle/>
          <a:p>
            <a:pPr algn="r"/>
            <a:r>
              <a:rPr lang="en-US" sz="2600" dirty="0"/>
              <a:t>0</a:t>
            </a:r>
          </a:p>
        </p:txBody>
      </p:sp>
      <p:sp>
        <p:nvSpPr>
          <p:cNvPr id="38" name="TextBox 37"/>
          <p:cNvSpPr txBox="1"/>
          <p:nvPr/>
        </p:nvSpPr>
        <p:spPr>
          <a:xfrm>
            <a:off x="7385889" y="2631121"/>
            <a:ext cx="1073028" cy="492443"/>
          </a:xfrm>
          <a:prstGeom prst="rect">
            <a:avLst/>
          </a:prstGeom>
        </p:spPr>
        <p:txBody>
          <a:bodyPr wrap="square" rtlCol="0">
            <a:spAutoFit/>
          </a:bodyPr>
          <a:lstStyle/>
          <a:p>
            <a:pPr algn="r"/>
            <a:r>
              <a:rPr lang="en-US" sz="2600" dirty="0"/>
              <a:t>2022</a:t>
            </a:r>
          </a:p>
        </p:txBody>
      </p:sp>
      <p:sp>
        <p:nvSpPr>
          <p:cNvPr id="39" name="TextBox 38"/>
          <p:cNvSpPr txBox="1"/>
          <p:nvPr/>
        </p:nvSpPr>
        <p:spPr>
          <a:xfrm>
            <a:off x="4839412" y="2631121"/>
            <a:ext cx="618120" cy="492443"/>
          </a:xfrm>
          <a:prstGeom prst="rect">
            <a:avLst/>
          </a:prstGeom>
        </p:spPr>
        <p:txBody>
          <a:bodyPr wrap="square" rtlCol="0" anchor="ctr">
            <a:spAutoFit/>
          </a:bodyPr>
          <a:lstStyle/>
          <a:p>
            <a:pPr algn="r"/>
            <a:r>
              <a:rPr lang="en-US" sz="2600" dirty="0"/>
              <a:t>19</a:t>
            </a:r>
          </a:p>
        </p:txBody>
      </p:sp>
      <p:sp>
        <p:nvSpPr>
          <p:cNvPr id="41" name="TextBox 40"/>
          <p:cNvSpPr txBox="1"/>
          <p:nvPr/>
        </p:nvSpPr>
        <p:spPr>
          <a:xfrm>
            <a:off x="7385889" y="3132773"/>
            <a:ext cx="1073028" cy="492443"/>
          </a:xfrm>
          <a:prstGeom prst="rect">
            <a:avLst/>
          </a:prstGeom>
        </p:spPr>
        <p:txBody>
          <a:bodyPr wrap="square" rtlCol="0">
            <a:spAutoFit/>
          </a:bodyPr>
          <a:lstStyle/>
          <a:p>
            <a:pPr algn="r"/>
            <a:r>
              <a:rPr lang="en-US" sz="2600" dirty="0"/>
              <a:t>2023</a:t>
            </a:r>
          </a:p>
        </p:txBody>
      </p:sp>
      <p:sp>
        <p:nvSpPr>
          <p:cNvPr id="42" name="TextBox 41"/>
          <p:cNvSpPr txBox="1"/>
          <p:nvPr/>
        </p:nvSpPr>
        <p:spPr>
          <a:xfrm>
            <a:off x="4846668" y="3132773"/>
            <a:ext cx="618120" cy="492443"/>
          </a:xfrm>
          <a:prstGeom prst="rect">
            <a:avLst/>
          </a:prstGeom>
        </p:spPr>
        <p:txBody>
          <a:bodyPr wrap="square" rtlCol="0" anchor="ctr">
            <a:spAutoFit/>
          </a:bodyPr>
          <a:lstStyle/>
          <a:p>
            <a:pPr algn="r"/>
            <a:r>
              <a:rPr lang="en-US" sz="2600" dirty="0"/>
              <a:t>5</a:t>
            </a:r>
          </a:p>
        </p:txBody>
      </p:sp>
      <p:sp>
        <p:nvSpPr>
          <p:cNvPr id="43" name="TextBox 42"/>
          <p:cNvSpPr txBox="1"/>
          <p:nvPr/>
        </p:nvSpPr>
        <p:spPr>
          <a:xfrm>
            <a:off x="7385889" y="3967343"/>
            <a:ext cx="1073028" cy="492443"/>
          </a:xfrm>
          <a:prstGeom prst="rect">
            <a:avLst/>
          </a:prstGeom>
        </p:spPr>
        <p:txBody>
          <a:bodyPr wrap="square" rtlCol="0">
            <a:spAutoFit/>
          </a:bodyPr>
          <a:lstStyle/>
          <a:p>
            <a:pPr algn="r"/>
            <a:r>
              <a:rPr lang="en-US" sz="2600" dirty="0"/>
              <a:t>2025</a:t>
            </a:r>
          </a:p>
        </p:txBody>
      </p:sp>
      <p:sp>
        <p:nvSpPr>
          <p:cNvPr id="44" name="TextBox 43"/>
          <p:cNvSpPr txBox="1"/>
          <p:nvPr/>
        </p:nvSpPr>
        <p:spPr>
          <a:xfrm>
            <a:off x="4846668" y="3967343"/>
            <a:ext cx="618120" cy="492443"/>
          </a:xfrm>
          <a:prstGeom prst="rect">
            <a:avLst/>
          </a:prstGeom>
        </p:spPr>
        <p:txBody>
          <a:bodyPr wrap="square" rtlCol="0" anchor="ctr">
            <a:spAutoFit/>
          </a:bodyPr>
          <a:lstStyle/>
          <a:p>
            <a:pPr algn="r"/>
            <a:r>
              <a:rPr lang="en-US" sz="2600" dirty="0"/>
              <a:t>7</a:t>
            </a:r>
          </a:p>
        </p:txBody>
      </p:sp>
      <p:sp>
        <p:nvSpPr>
          <p:cNvPr id="47" name="TextBox 46"/>
          <p:cNvSpPr txBox="1"/>
          <p:nvPr/>
        </p:nvSpPr>
        <p:spPr>
          <a:xfrm>
            <a:off x="4202719" y="4467618"/>
            <a:ext cx="618120" cy="492443"/>
          </a:xfrm>
          <a:prstGeom prst="rect">
            <a:avLst/>
          </a:prstGeom>
        </p:spPr>
        <p:txBody>
          <a:bodyPr wrap="square" rtlCol="0" anchor="ctr">
            <a:spAutoFit/>
          </a:bodyPr>
          <a:lstStyle/>
          <a:p>
            <a:pPr algn="r"/>
            <a:r>
              <a:rPr lang="en-US" sz="2600" dirty="0"/>
              <a:t>5</a:t>
            </a:r>
          </a:p>
        </p:txBody>
      </p:sp>
      <p:sp>
        <p:nvSpPr>
          <p:cNvPr id="48" name="TextBox 47"/>
          <p:cNvSpPr txBox="1"/>
          <p:nvPr/>
        </p:nvSpPr>
        <p:spPr>
          <a:xfrm>
            <a:off x="1174478" y="4467618"/>
            <a:ext cx="1073028" cy="492443"/>
          </a:xfrm>
          <a:prstGeom prst="rect">
            <a:avLst/>
          </a:prstGeom>
        </p:spPr>
        <p:txBody>
          <a:bodyPr wrap="square" rtlCol="0">
            <a:spAutoFit/>
          </a:bodyPr>
          <a:lstStyle/>
          <a:p>
            <a:r>
              <a:rPr lang="en-US" sz="2600" dirty="0"/>
              <a:t>2026</a:t>
            </a:r>
          </a:p>
        </p:txBody>
      </p:sp>
      <p:sp>
        <p:nvSpPr>
          <p:cNvPr id="49" name="TextBox 48"/>
          <p:cNvSpPr txBox="1"/>
          <p:nvPr/>
        </p:nvSpPr>
        <p:spPr>
          <a:xfrm>
            <a:off x="4195460" y="4968360"/>
            <a:ext cx="618120" cy="492443"/>
          </a:xfrm>
          <a:prstGeom prst="rect">
            <a:avLst/>
          </a:prstGeom>
        </p:spPr>
        <p:txBody>
          <a:bodyPr wrap="square" rtlCol="0" anchor="ctr">
            <a:spAutoFit/>
          </a:bodyPr>
          <a:lstStyle/>
          <a:p>
            <a:pPr algn="r"/>
            <a:r>
              <a:rPr lang="en-US" sz="2600" dirty="0"/>
              <a:t>45</a:t>
            </a:r>
          </a:p>
        </p:txBody>
      </p:sp>
      <p:sp>
        <p:nvSpPr>
          <p:cNvPr id="50" name="TextBox 49"/>
          <p:cNvSpPr txBox="1"/>
          <p:nvPr/>
        </p:nvSpPr>
        <p:spPr>
          <a:xfrm>
            <a:off x="1174478" y="4968360"/>
            <a:ext cx="1073028" cy="492443"/>
          </a:xfrm>
          <a:prstGeom prst="rect">
            <a:avLst/>
          </a:prstGeom>
        </p:spPr>
        <p:txBody>
          <a:bodyPr wrap="square" rtlCol="0">
            <a:spAutoFit/>
          </a:bodyPr>
          <a:lstStyle/>
          <a:p>
            <a:r>
              <a:rPr lang="en-US" sz="2600" dirty="0"/>
              <a:t>2026</a:t>
            </a:r>
          </a:p>
        </p:txBody>
      </p:sp>
      <p:sp>
        <p:nvSpPr>
          <p:cNvPr id="51" name="Rectangle 50"/>
          <p:cNvSpPr/>
          <p:nvPr/>
        </p:nvSpPr>
        <p:spPr>
          <a:xfrm>
            <a:off x="1036650" y="1151083"/>
            <a:ext cx="7636763" cy="5286257"/>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9" name="Slide Number Placeholder 5">
            <a:extLst>
              <a:ext uri="{FF2B5EF4-FFF2-40B4-BE49-F238E27FC236}">
                <a16:creationId xmlns:a16="http://schemas.microsoft.com/office/drawing/2014/main" id="{3962FE41-BC93-764D-B1D8-54CB27B24DE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100</a:t>
            </a:fld>
            <a:endParaRPr lang="en-US" dirty="0"/>
          </a:p>
        </p:txBody>
      </p:sp>
    </p:spTree>
    <p:extLst>
      <p:ext uri="{BB962C8B-B14F-4D97-AF65-F5344CB8AC3E}">
        <p14:creationId xmlns:p14="http://schemas.microsoft.com/office/powerpoint/2010/main" val="362667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500"/>
                                        <p:tgtEl>
                                          <p:spTgt spid="2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animEffect transition="in" filter="fade">
                                      <p:cBhvr>
                                        <p:cTn id="34" dur="500"/>
                                        <p:tgtEl>
                                          <p:spTgt spid="3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500"/>
                                        <p:tgtEl>
                                          <p:spTgt spid="4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500"/>
                                        <p:tgtEl>
                                          <p:spTgt spid="4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fade">
                                      <p:cBhvr>
                                        <p:cTn id="52" dur="500"/>
                                        <p:tgtEl>
                                          <p:spTgt spid="4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fade">
                                      <p:cBhvr>
                                        <p:cTn id="58" dur="500"/>
                                        <p:tgtEl>
                                          <p:spTgt spid="4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5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500"/>
                                        <p:tgtEl>
                                          <p:spTgt spid="4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500"/>
                                        <p:tgtEl>
                                          <p:spTgt spid="5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1"/>
                                        </p:tgtEl>
                                        <p:attrNameLst>
                                          <p:attrName>style.visibility</p:attrName>
                                        </p:attrNameLst>
                                      </p:cBhvr>
                                      <p:to>
                                        <p:strVal val="visible"/>
                                      </p:to>
                                    </p:set>
                                    <p:animEffect transition="in" filter="fade">
                                      <p:cBhvr>
                                        <p:cTn id="7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5" grpId="0"/>
      <p:bldP spid="26" grpId="0"/>
      <p:bldP spid="28" grpId="0"/>
      <p:bldP spid="32" grpId="0"/>
      <p:bldP spid="35" grpId="0"/>
      <p:bldP spid="36" grpId="0"/>
      <p:bldP spid="38" grpId="0"/>
      <p:bldP spid="39" grpId="0"/>
      <p:bldP spid="41" grpId="0"/>
      <p:bldP spid="42" grpId="0"/>
      <p:bldP spid="43" grpId="0"/>
      <p:bldP spid="44" grpId="0"/>
      <p:bldP spid="47" grpId="0"/>
      <p:bldP spid="48" grpId="0"/>
      <p:bldP spid="49" grpId="0"/>
      <p:bldP spid="50" grpId="0"/>
      <p:bldP spid="51"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78" y="6"/>
            <a:ext cx="8550621" cy="1444625"/>
          </a:xfrm>
        </p:spPr>
        <p:txBody>
          <a:bodyPr/>
          <a:lstStyle/>
          <a:p>
            <a:r>
              <a:rPr lang="en-IN" dirty="0"/>
              <a:t>Restricted Stock Units (RSUs) Payable in Cash</a:t>
            </a:r>
            <a:endParaRPr lang="en-US" dirty="0"/>
          </a:p>
        </p:txBody>
      </p:sp>
      <p:sp>
        <p:nvSpPr>
          <p:cNvPr id="3" name="Content Placeholder 2"/>
          <p:cNvSpPr>
            <a:spLocks noGrp="1"/>
          </p:cNvSpPr>
          <p:nvPr>
            <p:ph idx="1"/>
          </p:nvPr>
        </p:nvSpPr>
        <p:spPr/>
        <p:txBody>
          <a:bodyPr>
            <a:normAutofit lnSpcReduction="10000"/>
          </a:bodyPr>
          <a:lstStyle/>
          <a:p>
            <a:r>
              <a:rPr lang="en-IN" dirty="0"/>
              <a:t>Sometimes the recipient is given the cash equivalent of shares instead of the shares</a:t>
            </a:r>
          </a:p>
          <a:p>
            <a:r>
              <a:rPr lang="en-IN" dirty="0"/>
              <a:t>If the employee </a:t>
            </a:r>
            <a:r>
              <a:rPr lang="en-IN" b="1" dirty="0">
                <a:solidFill>
                  <a:srgbClr val="C00000"/>
                </a:solidFill>
              </a:rPr>
              <a:t>will receive cash</a:t>
            </a:r>
            <a:r>
              <a:rPr lang="en-IN" dirty="0"/>
              <a:t>, or can elect to receive cash, the award is considered to be a </a:t>
            </a:r>
            <a:r>
              <a:rPr lang="en-IN" b="1" dirty="0">
                <a:solidFill>
                  <a:srgbClr val="C00000"/>
                </a:solidFill>
              </a:rPr>
              <a:t>liability </a:t>
            </a:r>
            <a:r>
              <a:rPr lang="en-IN" dirty="0"/>
              <a:t>and accounted for the same as an SAR payable in cash</a:t>
            </a:r>
          </a:p>
          <a:p>
            <a:r>
              <a:rPr lang="en-IN" dirty="0"/>
              <a:t>Its fair value is determined at the grant date and that amount is recognized as compensation expense over the requisite service period</a:t>
            </a:r>
          </a:p>
          <a:p>
            <a:r>
              <a:rPr lang="en-IN" dirty="0"/>
              <a:t>The liability is periodically adjusted based on the change in the stock’s fair value until the liability is paid</a:t>
            </a:r>
            <a:endParaRPr lang="en-US" dirty="0"/>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Slide Number Placeholder 5">
            <a:extLst>
              <a:ext uri="{FF2B5EF4-FFF2-40B4-BE49-F238E27FC236}">
                <a16:creationId xmlns:a16="http://schemas.microsoft.com/office/drawing/2014/main" id="{664F9EF4-F5C4-0645-BC66-83D0CFF2A9E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101</a:t>
            </a:fld>
            <a:endParaRPr lang="en-US" dirty="0"/>
          </a:p>
        </p:txBody>
      </p:sp>
    </p:spTree>
    <p:extLst>
      <p:ext uri="{BB962C8B-B14F-4D97-AF65-F5344CB8AC3E}">
        <p14:creationId xmlns:p14="http://schemas.microsoft.com/office/powerpoint/2010/main" val="372190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Chapter 19</a:t>
            </a:r>
          </a:p>
        </p:txBody>
      </p:sp>
      <p:sp>
        <p:nvSpPr>
          <p:cNvPr id="3" name="Slide Number Placeholder 5">
            <a:extLst>
              <a:ext uri="{FF2B5EF4-FFF2-40B4-BE49-F238E27FC236}">
                <a16:creationId xmlns:a16="http://schemas.microsoft.com/office/drawing/2014/main" id="{6628817C-73E3-B849-A5F8-1F1EDF46B7E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102</a:t>
            </a:fld>
            <a:endParaRPr lang="en-US" dirty="0"/>
          </a:p>
        </p:txBody>
      </p:sp>
    </p:spTree>
    <p:extLst>
      <p:ext uri="{BB962C8B-B14F-4D97-AF65-F5344CB8AC3E}">
        <p14:creationId xmlns:p14="http://schemas.microsoft.com/office/powerpoint/2010/main" val="98705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315"/>
            <a:ext cx="8572499" cy="703847"/>
          </a:xfrm>
        </p:spPr>
        <p:txBody>
          <a:bodyPr>
            <a:normAutofit/>
          </a:bodyPr>
          <a:lstStyle/>
          <a:p>
            <a:r>
              <a:rPr lang="en-US" dirty="0"/>
              <a:t>Stock Option Plans</a:t>
            </a:r>
            <a:endParaRPr lang="en-US" sz="2400" dirty="0"/>
          </a:p>
        </p:txBody>
      </p:sp>
      <p:sp>
        <p:nvSpPr>
          <p:cNvPr id="3" name="Content Placeholder 2"/>
          <p:cNvSpPr>
            <a:spLocks noGrp="1"/>
          </p:cNvSpPr>
          <p:nvPr>
            <p:ph idx="1"/>
          </p:nvPr>
        </p:nvSpPr>
        <p:spPr>
          <a:xfrm>
            <a:off x="680952" y="685943"/>
            <a:ext cx="8338984" cy="5967351"/>
          </a:xfrm>
        </p:spPr>
        <p:txBody>
          <a:bodyPr>
            <a:normAutofit/>
          </a:bodyPr>
          <a:lstStyle/>
          <a:p>
            <a:r>
              <a:rPr lang="en-IN" dirty="0"/>
              <a:t>Stock option plans give employees the option to purchase</a:t>
            </a:r>
            <a:endParaRPr lang="en-US" dirty="0"/>
          </a:p>
          <a:p>
            <a:pPr lvl="1">
              <a:buFont typeface="Lucida Grande"/>
              <a:buChar char="–"/>
            </a:pPr>
            <a:r>
              <a:rPr lang="en-IN" dirty="0"/>
              <a:t>A specified </a:t>
            </a:r>
            <a:r>
              <a:rPr lang="en-IN" b="1" dirty="0">
                <a:solidFill>
                  <a:srgbClr val="C00000"/>
                </a:solidFill>
              </a:rPr>
              <a:t>number of shares </a:t>
            </a:r>
            <a:r>
              <a:rPr lang="en-US" dirty="0"/>
              <a:t>of the firm’s stock</a:t>
            </a:r>
          </a:p>
          <a:p>
            <a:pPr lvl="1">
              <a:buFont typeface="Lucida Grande"/>
              <a:buChar char="–"/>
            </a:pPr>
            <a:r>
              <a:rPr lang="en-US" dirty="0"/>
              <a:t>At a </a:t>
            </a:r>
            <a:r>
              <a:rPr lang="en-US" b="1" dirty="0">
                <a:solidFill>
                  <a:srgbClr val="C00000"/>
                </a:solidFill>
              </a:rPr>
              <a:t>specified exercise price</a:t>
            </a:r>
          </a:p>
          <a:p>
            <a:pPr lvl="1">
              <a:buFont typeface="Lucida Grande"/>
              <a:buChar char="–"/>
            </a:pPr>
            <a:r>
              <a:rPr lang="en-IN" dirty="0"/>
              <a:t>During a </a:t>
            </a:r>
            <a:r>
              <a:rPr lang="en-IN" b="1" dirty="0">
                <a:solidFill>
                  <a:srgbClr val="C00000"/>
                </a:solidFill>
              </a:rPr>
              <a:t>specified period </a:t>
            </a:r>
            <a:r>
              <a:rPr lang="en-IN" dirty="0"/>
              <a:t>of time</a:t>
            </a:r>
          </a:p>
          <a:p>
            <a:r>
              <a:rPr lang="en-IN" dirty="0"/>
              <a:t>Historically, options were measured at their </a:t>
            </a:r>
            <a:r>
              <a:rPr lang="en-IN" b="1" dirty="0">
                <a:solidFill>
                  <a:srgbClr val="0072A2"/>
                </a:solidFill>
              </a:rPr>
              <a:t>intrinsic values</a:t>
            </a:r>
          </a:p>
          <a:p>
            <a:endParaRPr lang="en-IN" b="1" dirty="0">
              <a:solidFill>
                <a:srgbClr val="00AEEF"/>
              </a:solidFill>
            </a:endParaRPr>
          </a:p>
          <a:p>
            <a:endParaRPr lang="en-IN" b="1" dirty="0">
              <a:solidFill>
                <a:srgbClr val="00AEEF"/>
              </a:solidFill>
            </a:endParaRPr>
          </a:p>
          <a:p>
            <a:pPr marL="0" indent="0">
              <a:spcBef>
                <a:spcPts val="1600"/>
              </a:spcBef>
              <a:buNone/>
            </a:pPr>
            <a:r>
              <a:rPr lang="en-IN" b="1" dirty="0">
                <a:solidFill>
                  <a:srgbClr val="C00000"/>
                </a:solidFill>
              </a:rPr>
              <a:t>Example:</a:t>
            </a:r>
          </a:p>
          <a:p>
            <a:pPr marL="0" indent="0">
              <a:buNone/>
            </a:pPr>
            <a:r>
              <a:rPr lang="en-IN" dirty="0"/>
              <a:t>An option that permits an employee to buy a share of stock with a market price of $25 for $10 has an intrinsic </a:t>
            </a:r>
            <a:r>
              <a:rPr lang="en-US" dirty="0"/>
              <a:t>value of $15</a:t>
            </a:r>
            <a:endParaRPr lang="en-IN" b="1" dirty="0">
              <a:solidFill>
                <a:srgbClr val="00AEEF"/>
              </a:solidFill>
            </a:endParaRPr>
          </a:p>
          <a:p>
            <a:endParaRPr lang="en-IN" dirty="0"/>
          </a:p>
          <a:p>
            <a:endParaRPr lang="en-IN" dirty="0"/>
          </a:p>
        </p:txBody>
      </p:sp>
      <p:sp>
        <p:nvSpPr>
          <p:cNvPr id="4" name="TextBox 3"/>
          <p:cNvSpPr txBox="1"/>
          <p:nvPr/>
        </p:nvSpPr>
        <p:spPr>
          <a:xfrm>
            <a:off x="642292" y="3749113"/>
            <a:ext cx="1607271" cy="954107"/>
          </a:xfrm>
          <a:prstGeom prst="rect">
            <a:avLst/>
          </a:prstGeom>
          <a:solidFill>
            <a:schemeClr val="accent1">
              <a:lumMod val="50000"/>
            </a:schemeClr>
          </a:solidFill>
        </p:spPr>
        <p:txBody>
          <a:bodyPr wrap="square" rtlCol="0" anchor="ctr">
            <a:spAutoFit/>
          </a:bodyPr>
          <a:lstStyle/>
          <a:p>
            <a:pPr algn="ctr"/>
            <a:r>
              <a:rPr lang="en-IN" sz="2800" b="1" dirty="0">
                <a:solidFill>
                  <a:schemeClr val="bg1"/>
                </a:solidFill>
              </a:rPr>
              <a:t>Intrinsic value</a:t>
            </a:r>
            <a:endParaRPr lang="en-US" sz="2800" dirty="0">
              <a:solidFill>
                <a:schemeClr val="bg1"/>
              </a:solidFill>
            </a:endParaRPr>
          </a:p>
        </p:txBody>
      </p:sp>
      <p:sp>
        <p:nvSpPr>
          <p:cNvPr id="5" name="TextBox 4"/>
          <p:cNvSpPr txBox="1"/>
          <p:nvPr/>
        </p:nvSpPr>
        <p:spPr>
          <a:xfrm>
            <a:off x="3039583" y="3749113"/>
            <a:ext cx="2088351" cy="954107"/>
          </a:xfrm>
          <a:prstGeom prst="rect">
            <a:avLst/>
          </a:prstGeom>
          <a:solidFill>
            <a:schemeClr val="tx2"/>
          </a:solidFill>
          <a:ln>
            <a:solidFill>
              <a:schemeClr val="accent1">
                <a:lumMod val="50000"/>
              </a:schemeClr>
            </a:solidFill>
          </a:ln>
        </p:spPr>
        <p:txBody>
          <a:bodyPr wrap="square" rtlCol="0" anchor="ctr">
            <a:spAutoFit/>
          </a:bodyPr>
          <a:lstStyle/>
          <a:p>
            <a:pPr algn="ctr"/>
            <a:r>
              <a:rPr lang="en-IN" sz="2800" dirty="0">
                <a:solidFill>
                  <a:schemeClr val="bg1"/>
                </a:solidFill>
              </a:rPr>
              <a:t>Market price of the shares</a:t>
            </a:r>
            <a:endParaRPr lang="en-US" sz="2800" dirty="0">
              <a:solidFill>
                <a:schemeClr val="bg1"/>
              </a:solidFill>
            </a:endParaRPr>
          </a:p>
        </p:txBody>
      </p:sp>
      <p:sp>
        <p:nvSpPr>
          <p:cNvPr id="6" name="TextBox 5"/>
          <p:cNvSpPr txBox="1"/>
          <p:nvPr/>
        </p:nvSpPr>
        <p:spPr>
          <a:xfrm>
            <a:off x="5761692" y="3749113"/>
            <a:ext cx="3310893" cy="954107"/>
          </a:xfrm>
          <a:prstGeom prst="rect">
            <a:avLst/>
          </a:prstGeom>
          <a:solidFill>
            <a:schemeClr val="tx2"/>
          </a:solidFill>
          <a:ln>
            <a:solidFill>
              <a:schemeClr val="accent1">
                <a:lumMod val="50000"/>
              </a:schemeClr>
            </a:solidFill>
          </a:ln>
        </p:spPr>
        <p:txBody>
          <a:bodyPr wrap="square" rtlCol="0" anchor="ctr">
            <a:spAutoFit/>
          </a:bodyPr>
          <a:lstStyle/>
          <a:p>
            <a:pPr algn="ctr"/>
            <a:r>
              <a:rPr lang="en-IN" sz="2800" dirty="0">
                <a:solidFill>
                  <a:schemeClr val="bg1"/>
                </a:solidFill>
              </a:rPr>
              <a:t>Option price at which they can be acquired</a:t>
            </a:r>
            <a:endParaRPr lang="en-US" sz="2800" dirty="0">
              <a:solidFill>
                <a:schemeClr val="bg1"/>
              </a:solidFill>
            </a:endParaRPr>
          </a:p>
        </p:txBody>
      </p:sp>
      <p:sp>
        <p:nvSpPr>
          <p:cNvPr id="7" name="Equal 6"/>
          <p:cNvSpPr/>
          <p:nvPr/>
        </p:nvSpPr>
        <p:spPr>
          <a:xfrm>
            <a:off x="2377151" y="4046575"/>
            <a:ext cx="532389" cy="424789"/>
          </a:xfrm>
          <a:prstGeom prst="mathEqual">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Minus 7"/>
          <p:cNvSpPr/>
          <p:nvPr/>
        </p:nvSpPr>
        <p:spPr>
          <a:xfrm>
            <a:off x="5190532" y="4062836"/>
            <a:ext cx="530279" cy="428188"/>
          </a:xfrm>
          <a:prstGeom prst="mathMinus">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10" name="Slide Number Placeholder 5">
            <a:extLst>
              <a:ext uri="{FF2B5EF4-FFF2-40B4-BE49-F238E27FC236}">
                <a16:creationId xmlns:a16="http://schemas.microsoft.com/office/drawing/2014/main" id="{311D38CE-2F62-A54C-91B6-92E5D505601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11</a:t>
            </a:fld>
            <a:endParaRPr lang="en-US" dirty="0"/>
          </a:p>
        </p:txBody>
      </p:sp>
    </p:spTree>
    <p:extLst>
      <p:ext uri="{BB962C8B-B14F-4D97-AF65-F5344CB8AC3E}">
        <p14:creationId xmlns:p14="http://schemas.microsoft.com/office/powerpoint/2010/main" val="367581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3"/>
            <a:ext cx="8583082" cy="751112"/>
          </a:xfrm>
        </p:spPr>
        <p:txBody>
          <a:bodyPr/>
          <a:lstStyle/>
          <a:p>
            <a:pPr marL="0" indent="0"/>
            <a:r>
              <a:rPr lang="en-IN" dirty="0"/>
              <a:t>Recognizing the Fair Value of Options</a:t>
            </a:r>
          </a:p>
        </p:txBody>
      </p:sp>
      <p:sp>
        <p:nvSpPr>
          <p:cNvPr id="3" name="Content Placeholder 2"/>
          <p:cNvSpPr>
            <a:spLocks noGrp="1"/>
          </p:cNvSpPr>
          <p:nvPr>
            <p:ph idx="1"/>
          </p:nvPr>
        </p:nvSpPr>
        <p:spPr>
          <a:xfrm>
            <a:off x="722235" y="811830"/>
            <a:ext cx="8256420" cy="6023637"/>
          </a:xfrm>
        </p:spPr>
        <p:txBody>
          <a:bodyPr>
            <a:normAutofit/>
          </a:bodyPr>
          <a:lstStyle/>
          <a:p>
            <a:r>
              <a:rPr lang="en-IN" sz="2400" dirty="0"/>
              <a:t>Compensation now is measured as the </a:t>
            </a:r>
            <a:r>
              <a:rPr lang="en-IN" sz="2400" b="1" dirty="0">
                <a:solidFill>
                  <a:srgbClr val="C00000"/>
                </a:solidFill>
              </a:rPr>
              <a:t>fair value of the stock options</a:t>
            </a:r>
            <a:r>
              <a:rPr lang="en-IN" sz="2400" dirty="0"/>
              <a:t> at the grant date </a:t>
            </a:r>
          </a:p>
          <a:p>
            <a:r>
              <a:rPr lang="en-IN" sz="2400" dirty="0"/>
              <a:t>We record that amount as </a:t>
            </a:r>
            <a:r>
              <a:rPr lang="en-IN" sz="2400" b="1" dirty="0">
                <a:solidFill>
                  <a:srgbClr val="C00000"/>
                </a:solidFill>
              </a:rPr>
              <a:t>compensation expense </a:t>
            </a:r>
            <a:r>
              <a:rPr lang="en-IN" sz="2400" dirty="0"/>
              <a:t>over the service period for which employees receive the options</a:t>
            </a:r>
          </a:p>
          <a:p>
            <a:r>
              <a:rPr lang="en-IN" sz="2400" dirty="0"/>
              <a:t>The fair value </a:t>
            </a:r>
            <a:r>
              <a:rPr lang="en-US" sz="2400" dirty="0"/>
              <a:t>is </a:t>
            </a:r>
            <a:r>
              <a:rPr lang="en-US" sz="2400" b="1" dirty="0">
                <a:solidFill>
                  <a:srgbClr val="C00000"/>
                </a:solidFill>
              </a:rPr>
              <a:t>estimated</a:t>
            </a:r>
            <a:r>
              <a:rPr lang="en-US" sz="2400" dirty="0"/>
              <a:t> by employing a recognized option pricing model</a:t>
            </a:r>
          </a:p>
          <a:p>
            <a:r>
              <a:rPr lang="en-US" sz="2400" dirty="0"/>
              <a:t>An option pricing model takes into account several variables, such as:</a:t>
            </a:r>
          </a:p>
          <a:p>
            <a:pPr marL="746125" lvl="1" indent="-288925">
              <a:buFont typeface="Lucida Grande"/>
              <a:buChar char="–"/>
            </a:pPr>
            <a:r>
              <a:rPr lang="en-IN" sz="2400" dirty="0"/>
              <a:t>Exercise price of the option</a:t>
            </a:r>
          </a:p>
          <a:p>
            <a:pPr marL="746125" lvl="1" indent="-288925">
              <a:buFont typeface="Lucida Grande"/>
              <a:buChar char="–"/>
            </a:pPr>
            <a:r>
              <a:rPr lang="en-IN" sz="2400" dirty="0"/>
              <a:t>Expected term of the option</a:t>
            </a:r>
          </a:p>
          <a:p>
            <a:pPr marL="746125" lvl="1" indent="-288925">
              <a:buFont typeface="Lucida Grande"/>
              <a:buChar char="–"/>
            </a:pPr>
            <a:r>
              <a:rPr lang="en-IN" sz="2400" dirty="0"/>
              <a:t>Current market price of the stock</a:t>
            </a:r>
          </a:p>
          <a:p>
            <a:pPr marL="746125" lvl="1" indent="-288925">
              <a:buFont typeface="Lucida Grande"/>
              <a:buChar char="–"/>
            </a:pPr>
            <a:r>
              <a:rPr lang="en-US" sz="2400" dirty="0"/>
              <a:t>Expected dividends</a:t>
            </a:r>
          </a:p>
          <a:p>
            <a:pPr marL="746125" lvl="1" indent="-288925">
              <a:buFont typeface="Lucida Grande"/>
              <a:buChar char="–"/>
            </a:pPr>
            <a:r>
              <a:rPr lang="en-IN" sz="2400" dirty="0"/>
              <a:t>Expected risk-free rate of return during the term of the option</a:t>
            </a:r>
          </a:p>
          <a:p>
            <a:pPr marL="746125" lvl="1" indent="-288925">
              <a:buFont typeface="Lucida Grande"/>
              <a:buChar char="–"/>
            </a:pPr>
            <a:r>
              <a:rPr lang="en-IN" sz="2400" dirty="0"/>
              <a:t>Expected volatility of the stock</a:t>
            </a:r>
            <a:endParaRPr lang="en-US" sz="2400"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5" name="Slide Number Placeholder 5">
            <a:extLst>
              <a:ext uri="{FF2B5EF4-FFF2-40B4-BE49-F238E27FC236}">
                <a16:creationId xmlns:a16="http://schemas.microsoft.com/office/drawing/2014/main" id="{BA045AF1-82F9-DE4C-A220-6A16B427B4B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12</a:t>
            </a:fld>
            <a:endParaRPr lang="en-US" dirty="0"/>
          </a:p>
        </p:txBody>
      </p:sp>
    </p:spTree>
    <p:extLst>
      <p:ext uri="{BB962C8B-B14F-4D97-AF65-F5344CB8AC3E}">
        <p14:creationId xmlns:p14="http://schemas.microsoft.com/office/powerpoint/2010/main" val="286042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par>
                          <p:cTn id="27" fill="hold">
                            <p:stCondLst>
                              <p:cond delay="1500"/>
                            </p:stCondLst>
                            <p:childTnLst>
                              <p:par>
                                <p:cTn id="28" presetID="10" presetClass="entr" presetSubtype="0" fill="hold"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par>
                          <p:cTn id="31" fill="hold">
                            <p:stCondLst>
                              <p:cond delay="2000"/>
                            </p:stCondLst>
                            <p:childTnLst>
                              <p:par>
                                <p:cTn id="32" presetID="10"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par>
                          <p:cTn id="35" fill="hold">
                            <p:stCondLst>
                              <p:cond delay="2500"/>
                            </p:stCondLst>
                            <p:childTnLst>
                              <p:par>
                                <p:cTn id="36" presetID="10" presetClass="entr" presetSubtype="0" fill="hold"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par>
                          <p:cTn id="39" fill="hold">
                            <p:stCondLst>
                              <p:cond delay="3000"/>
                            </p:stCondLst>
                            <p:childTnLst>
                              <p:par>
                                <p:cTn id="40" presetID="10" presetClass="entr" presetSubtype="0" fill="hold"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35615"/>
            <a:ext cx="8593666" cy="556965"/>
          </a:xfrm>
        </p:spPr>
        <p:txBody>
          <a:bodyPr>
            <a:noAutofit/>
          </a:bodyPr>
          <a:lstStyle/>
          <a:p>
            <a:r>
              <a:rPr lang="en-US" sz="2800" dirty="0"/>
              <a:t> Stock Options</a:t>
            </a:r>
          </a:p>
        </p:txBody>
      </p:sp>
      <p:sp>
        <p:nvSpPr>
          <p:cNvPr id="3" name="Content Placeholder 2"/>
          <p:cNvSpPr>
            <a:spLocks noGrp="1"/>
          </p:cNvSpPr>
          <p:nvPr>
            <p:ph idx="1"/>
          </p:nvPr>
        </p:nvSpPr>
        <p:spPr>
          <a:xfrm>
            <a:off x="680952" y="518084"/>
            <a:ext cx="8338984" cy="2469471"/>
          </a:xfrm>
        </p:spPr>
        <p:txBody>
          <a:bodyPr>
            <a:normAutofit fontScale="85000" lnSpcReduction="20000"/>
          </a:bodyPr>
          <a:lstStyle/>
          <a:p>
            <a:pPr marL="0" indent="0">
              <a:buNone/>
            </a:pPr>
            <a:r>
              <a:rPr lang="en-US" sz="2200" dirty="0"/>
              <a:t>At January 1, 2021, Universal Communications grants 10 million options to key executives. </a:t>
            </a:r>
          </a:p>
          <a:p>
            <a:r>
              <a:rPr lang="en-US" sz="2200" dirty="0"/>
              <a:t>The options permit recipients to acquire 10 million of the company’s $1 par common shares within the next eight years, but not before December 31, 2024 (the vesting date). </a:t>
            </a:r>
          </a:p>
          <a:p>
            <a:r>
              <a:rPr lang="en-US" sz="2200" dirty="0"/>
              <a:t>The exercise price is the market price of the shares on the date of grant, $35 per share. </a:t>
            </a:r>
          </a:p>
          <a:p>
            <a:r>
              <a:rPr lang="en-US" sz="2200" dirty="0"/>
              <a:t>The fair value of the options, estimated by an appropriate option pricing model, is $8 per option. </a:t>
            </a:r>
          </a:p>
        </p:txBody>
      </p:sp>
      <p:sp>
        <p:nvSpPr>
          <p:cNvPr id="4" name="TextBox 3"/>
          <p:cNvSpPr txBox="1"/>
          <p:nvPr/>
        </p:nvSpPr>
        <p:spPr>
          <a:xfrm>
            <a:off x="761999" y="2792185"/>
            <a:ext cx="3565072" cy="430887"/>
          </a:xfrm>
          <a:prstGeom prst="rect">
            <a:avLst/>
          </a:prstGeom>
          <a:noFill/>
        </p:spPr>
        <p:txBody>
          <a:bodyPr wrap="square" rtlCol="0">
            <a:spAutoFit/>
          </a:bodyPr>
          <a:lstStyle/>
          <a:p>
            <a:r>
              <a:rPr lang="en-IN" sz="2200" b="1" dirty="0"/>
              <a:t>January 1, 2021</a:t>
            </a:r>
            <a:endParaRPr lang="en-US" sz="2200" b="1" dirty="0"/>
          </a:p>
        </p:txBody>
      </p:sp>
      <p:sp>
        <p:nvSpPr>
          <p:cNvPr id="5" name="TextBox 4"/>
          <p:cNvSpPr txBox="1"/>
          <p:nvPr/>
        </p:nvSpPr>
        <p:spPr>
          <a:xfrm>
            <a:off x="761999" y="3172205"/>
            <a:ext cx="3565072" cy="430887"/>
          </a:xfrm>
          <a:prstGeom prst="rect">
            <a:avLst/>
          </a:prstGeom>
          <a:noFill/>
        </p:spPr>
        <p:txBody>
          <a:bodyPr wrap="square" rtlCol="0">
            <a:spAutoFit/>
          </a:bodyPr>
          <a:lstStyle/>
          <a:p>
            <a:r>
              <a:rPr lang="en-IN" sz="2200" b="1" dirty="0">
                <a:solidFill>
                  <a:srgbClr val="C00000"/>
                </a:solidFill>
              </a:rPr>
              <a:t>No entry</a:t>
            </a:r>
            <a:endParaRPr lang="en-US" sz="2200" b="1" dirty="0">
              <a:solidFill>
                <a:srgbClr val="C00000"/>
              </a:solidFill>
            </a:endParaRPr>
          </a:p>
        </p:txBody>
      </p:sp>
      <p:sp>
        <p:nvSpPr>
          <p:cNvPr id="6" name="TextBox 5"/>
          <p:cNvSpPr txBox="1"/>
          <p:nvPr/>
        </p:nvSpPr>
        <p:spPr>
          <a:xfrm>
            <a:off x="761999" y="3631646"/>
            <a:ext cx="7663544" cy="430887"/>
          </a:xfrm>
          <a:prstGeom prst="rect">
            <a:avLst/>
          </a:prstGeom>
          <a:noFill/>
        </p:spPr>
        <p:txBody>
          <a:bodyPr wrap="square" rtlCol="0">
            <a:spAutoFit/>
          </a:bodyPr>
          <a:lstStyle/>
          <a:p>
            <a:r>
              <a:rPr lang="en-US" sz="2200" dirty="0"/>
              <a:t>Calculate total compensation expense:</a:t>
            </a:r>
          </a:p>
        </p:txBody>
      </p:sp>
      <p:sp>
        <p:nvSpPr>
          <p:cNvPr id="7" name="TextBox 6"/>
          <p:cNvSpPr txBox="1"/>
          <p:nvPr/>
        </p:nvSpPr>
        <p:spPr>
          <a:xfrm>
            <a:off x="4436210" y="4027995"/>
            <a:ext cx="4145417" cy="430887"/>
          </a:xfrm>
          <a:prstGeom prst="rect">
            <a:avLst/>
          </a:prstGeom>
          <a:noFill/>
        </p:spPr>
        <p:txBody>
          <a:bodyPr wrap="square" rtlCol="0">
            <a:spAutoFit/>
          </a:bodyPr>
          <a:lstStyle/>
          <a:p>
            <a:r>
              <a:rPr lang="en-IN" sz="2200" dirty="0"/>
              <a:t>Estimated fair value per option</a:t>
            </a:r>
            <a:endParaRPr lang="en-US" sz="2200" dirty="0"/>
          </a:p>
        </p:txBody>
      </p:sp>
      <p:sp>
        <p:nvSpPr>
          <p:cNvPr id="8" name="TextBox 7"/>
          <p:cNvSpPr txBox="1"/>
          <p:nvPr/>
        </p:nvSpPr>
        <p:spPr>
          <a:xfrm>
            <a:off x="4437799" y="4457002"/>
            <a:ext cx="4142232" cy="430887"/>
          </a:xfrm>
          <a:prstGeom prst="rect">
            <a:avLst/>
          </a:prstGeom>
          <a:noFill/>
        </p:spPr>
        <p:txBody>
          <a:bodyPr wrap="square" rtlCol="0">
            <a:spAutoFit/>
          </a:bodyPr>
          <a:lstStyle/>
          <a:p>
            <a:r>
              <a:rPr lang="en-US" sz="2200" dirty="0"/>
              <a:t>Options granted</a:t>
            </a:r>
          </a:p>
        </p:txBody>
      </p:sp>
      <p:sp>
        <p:nvSpPr>
          <p:cNvPr id="9" name="TextBox 8"/>
          <p:cNvSpPr txBox="1"/>
          <p:nvPr/>
        </p:nvSpPr>
        <p:spPr>
          <a:xfrm>
            <a:off x="4437799" y="4886009"/>
            <a:ext cx="4142232" cy="430887"/>
          </a:xfrm>
          <a:prstGeom prst="rect">
            <a:avLst/>
          </a:prstGeom>
          <a:noFill/>
        </p:spPr>
        <p:txBody>
          <a:bodyPr wrap="square" rtlCol="0">
            <a:spAutoFit/>
          </a:bodyPr>
          <a:lstStyle/>
          <a:p>
            <a:r>
              <a:rPr lang="en-US" sz="2200" dirty="0"/>
              <a:t>Total compensation</a:t>
            </a:r>
          </a:p>
        </p:txBody>
      </p:sp>
      <p:sp>
        <p:nvSpPr>
          <p:cNvPr id="10" name="TextBox 9"/>
          <p:cNvSpPr txBox="1"/>
          <p:nvPr/>
        </p:nvSpPr>
        <p:spPr>
          <a:xfrm>
            <a:off x="1938402" y="4091087"/>
            <a:ext cx="2012391" cy="430887"/>
          </a:xfrm>
          <a:prstGeom prst="rect">
            <a:avLst/>
          </a:prstGeom>
          <a:noFill/>
        </p:spPr>
        <p:txBody>
          <a:bodyPr wrap="square" rtlCol="0">
            <a:spAutoFit/>
          </a:bodyPr>
          <a:lstStyle/>
          <a:p>
            <a:r>
              <a:rPr lang="en-US" sz="2200" dirty="0"/>
              <a:t>$  8</a:t>
            </a:r>
          </a:p>
        </p:txBody>
      </p:sp>
      <p:sp>
        <p:nvSpPr>
          <p:cNvPr id="11" name="TextBox 10"/>
          <p:cNvSpPr txBox="1"/>
          <p:nvPr/>
        </p:nvSpPr>
        <p:spPr>
          <a:xfrm>
            <a:off x="1873086" y="4482988"/>
            <a:ext cx="2012391" cy="430887"/>
          </a:xfrm>
          <a:prstGeom prst="rect">
            <a:avLst/>
          </a:prstGeom>
          <a:noFill/>
        </p:spPr>
        <p:txBody>
          <a:bodyPr wrap="square" rtlCol="0">
            <a:spAutoFit/>
          </a:bodyPr>
          <a:lstStyle/>
          <a:p>
            <a:r>
              <a:rPr lang="en-US" sz="2200" dirty="0"/>
              <a:t>× 10 million</a:t>
            </a:r>
          </a:p>
        </p:txBody>
      </p:sp>
      <p:sp>
        <p:nvSpPr>
          <p:cNvPr id="12" name="TextBox 11"/>
          <p:cNvSpPr txBox="1"/>
          <p:nvPr/>
        </p:nvSpPr>
        <p:spPr>
          <a:xfrm>
            <a:off x="1742454" y="4868990"/>
            <a:ext cx="2012391" cy="430887"/>
          </a:xfrm>
          <a:prstGeom prst="rect">
            <a:avLst/>
          </a:prstGeom>
          <a:noFill/>
        </p:spPr>
        <p:txBody>
          <a:bodyPr wrap="square" rtlCol="0">
            <a:spAutoFit/>
          </a:bodyPr>
          <a:lstStyle/>
          <a:p>
            <a:r>
              <a:rPr lang="en-US" sz="2200" dirty="0"/>
              <a:t>=</a:t>
            </a:r>
            <a:r>
              <a:rPr lang="en-US" sz="2200" b="1" dirty="0"/>
              <a:t> </a:t>
            </a:r>
            <a:r>
              <a:rPr lang="en-US" sz="2200" b="1" dirty="0">
                <a:solidFill>
                  <a:srgbClr val="C00000"/>
                </a:solidFill>
              </a:rPr>
              <a:t>$80 million</a:t>
            </a:r>
          </a:p>
        </p:txBody>
      </p:sp>
      <p:sp>
        <p:nvSpPr>
          <p:cNvPr id="13" name="TextBox 12"/>
          <p:cNvSpPr txBox="1"/>
          <p:nvPr/>
        </p:nvSpPr>
        <p:spPr>
          <a:xfrm>
            <a:off x="714477" y="5323983"/>
            <a:ext cx="8346435" cy="769441"/>
          </a:xfrm>
          <a:prstGeom prst="rect">
            <a:avLst/>
          </a:prstGeom>
          <a:noFill/>
        </p:spPr>
        <p:txBody>
          <a:bodyPr wrap="square" rtlCol="0">
            <a:spAutoFit/>
          </a:bodyPr>
          <a:lstStyle/>
          <a:p>
            <a:r>
              <a:rPr lang="en-US" sz="2200" b="1" dirty="0"/>
              <a:t>The total compensation is allocated to expense over the four-year service (vesting) period: 2021–2024 .</a:t>
            </a:r>
          </a:p>
        </p:txBody>
      </p:sp>
      <p:sp>
        <p:nvSpPr>
          <p:cNvPr id="14" name="TextBox 13"/>
          <p:cNvSpPr txBox="1"/>
          <p:nvPr/>
        </p:nvSpPr>
        <p:spPr>
          <a:xfrm>
            <a:off x="1693135" y="6142731"/>
            <a:ext cx="5757735" cy="430887"/>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200" b="1" dirty="0">
                <a:solidFill>
                  <a:srgbClr val="C00000"/>
                </a:solidFill>
              </a:rPr>
              <a:t>$80 million </a:t>
            </a:r>
            <a:r>
              <a:rPr lang="en-US" sz="2200" dirty="0"/>
              <a:t>÷ 4 years = $20 million per year</a:t>
            </a:r>
          </a:p>
        </p:txBody>
      </p:sp>
      <p:cxnSp>
        <p:nvCxnSpPr>
          <p:cNvPr id="16" name="Straight Connector 15"/>
          <p:cNvCxnSpPr/>
          <p:nvPr/>
        </p:nvCxnSpPr>
        <p:spPr>
          <a:xfrm>
            <a:off x="1973228" y="4885316"/>
            <a:ext cx="14372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1241377" y="2783297"/>
            <a:ext cx="1303158"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4887694" y="1294506"/>
            <a:ext cx="10501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6916419" y="1535226"/>
            <a:ext cx="1753019"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1" name="Slide Number Placeholder 5">
            <a:extLst>
              <a:ext uri="{FF2B5EF4-FFF2-40B4-BE49-F238E27FC236}">
                <a16:creationId xmlns:a16="http://schemas.microsoft.com/office/drawing/2014/main" id="{E03DADB4-CD25-4F4E-8A02-BEB27C69F9A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13</a:t>
            </a:fld>
            <a:endParaRPr lang="en-US" dirty="0"/>
          </a:p>
        </p:txBody>
      </p:sp>
    </p:spTree>
    <p:extLst>
      <p:ext uri="{BB962C8B-B14F-4D97-AF65-F5344CB8AC3E}">
        <p14:creationId xmlns:p14="http://schemas.microsoft.com/office/powerpoint/2010/main" val="197503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2000"/>
                            </p:stCondLst>
                            <p:childTnLst>
                              <p:par>
                                <p:cTn id="17" presetID="10" presetClass="entr" presetSubtype="0" fill="hold" grpId="0" nodeType="afterEffect">
                                  <p:stCondLst>
                                    <p:cond delay="50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50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50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nodeType="withEffect">
                                  <p:stCondLst>
                                    <p:cond delay="50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4000"/>
                            </p:stCondLst>
                            <p:childTnLst>
                              <p:par>
                                <p:cTn id="37" presetID="10" presetClass="entr" presetSubtype="0" fill="hold" nodeType="afterEffect">
                                  <p:stCondLst>
                                    <p:cond delay="50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par>
                                <p:cTn id="43" presetID="10" presetClass="entr" presetSubtype="0" fill="hold" grpId="0" nodeType="withEffect">
                                  <p:stCondLst>
                                    <p:cond delay="50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childTnLst>
                          </p:cTn>
                        </p:par>
                        <p:par>
                          <p:cTn id="51" fill="hold">
                            <p:stCondLst>
                              <p:cond delay="500"/>
                            </p:stCondLst>
                            <p:childTnLst>
                              <p:par>
                                <p:cTn id="52" presetID="10" presetClass="entr" presetSubtype="0"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500"/>
                                        <p:tgtEl>
                                          <p:spTgt spid="14"/>
                                        </p:tgtEl>
                                      </p:cBhvr>
                                    </p:animEffect>
                                  </p:childTnLst>
                                </p:cTn>
                              </p:par>
                              <p:par>
                                <p:cTn id="55" presetID="10" presetClass="entr" presetSubtype="0" fill="hold" nodeType="withEffect">
                                  <p:stCondLst>
                                    <p:cond delay="50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35614"/>
            <a:ext cx="8583082" cy="922163"/>
          </a:xfrm>
        </p:spPr>
        <p:txBody>
          <a:bodyPr>
            <a:noAutofit/>
          </a:bodyPr>
          <a:lstStyle/>
          <a:p>
            <a:r>
              <a:rPr lang="en-US" dirty="0"/>
              <a:t> Stock Options</a:t>
            </a:r>
            <a:r>
              <a:rPr lang="en-US" sz="2000" dirty="0"/>
              <a:t> </a:t>
            </a:r>
            <a:r>
              <a:rPr lang="en-US" sz="2600" dirty="0"/>
              <a:t>(continued)</a:t>
            </a:r>
          </a:p>
        </p:txBody>
      </p:sp>
      <p:sp>
        <p:nvSpPr>
          <p:cNvPr id="3" name="Content Placeholder 2"/>
          <p:cNvSpPr>
            <a:spLocks noGrp="1"/>
          </p:cNvSpPr>
          <p:nvPr>
            <p:ph idx="1"/>
          </p:nvPr>
        </p:nvSpPr>
        <p:spPr>
          <a:xfrm>
            <a:off x="680952" y="903290"/>
            <a:ext cx="8338984" cy="2971149"/>
          </a:xfrm>
        </p:spPr>
        <p:txBody>
          <a:bodyPr>
            <a:normAutofit fontScale="92500" lnSpcReduction="10000"/>
          </a:bodyPr>
          <a:lstStyle/>
          <a:p>
            <a:pPr marL="0" indent="0">
              <a:buNone/>
            </a:pPr>
            <a:r>
              <a:rPr lang="en-US" sz="2400" dirty="0"/>
              <a:t>At January 1, 2021, Universal Communications grants 10 million options to key executives. </a:t>
            </a:r>
          </a:p>
          <a:p>
            <a:r>
              <a:rPr lang="en-US" sz="2400" dirty="0"/>
              <a:t>The options permit recipients to acquire 10 million of the company’s $1 par common shares within the next eight years, but not before December 31, 2024 (the vesting date). </a:t>
            </a:r>
          </a:p>
          <a:p>
            <a:r>
              <a:rPr lang="en-US" sz="2400" dirty="0"/>
              <a:t>The exercise price is the market price of the shares on the date of grant, $35 per share. </a:t>
            </a:r>
          </a:p>
          <a:p>
            <a:r>
              <a:rPr lang="en-US" sz="2400" dirty="0"/>
              <a:t>The fair value of the options, estimated by an appropriate option pricing model, is $8 per option. </a:t>
            </a:r>
          </a:p>
        </p:txBody>
      </p:sp>
      <p:sp>
        <p:nvSpPr>
          <p:cNvPr id="18" name="Rectangle 17"/>
          <p:cNvSpPr/>
          <p:nvPr/>
        </p:nvSpPr>
        <p:spPr>
          <a:xfrm>
            <a:off x="891053" y="4627848"/>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19" name="TextBox 18"/>
          <p:cNvSpPr txBox="1">
            <a:spLocks noChangeArrowheads="1"/>
          </p:cNvSpPr>
          <p:nvPr/>
        </p:nvSpPr>
        <p:spPr bwMode="auto">
          <a:xfrm>
            <a:off x="891049" y="4609342"/>
            <a:ext cx="4403874" cy="830997"/>
          </a:xfrm>
          <a:prstGeom prst="rect">
            <a:avLst/>
          </a:prstGeom>
          <a:noFill/>
          <a:ln w="9525">
            <a:noFill/>
            <a:miter lim="800000"/>
            <a:headEnd/>
            <a:tailEnd/>
          </a:ln>
        </p:spPr>
        <p:txBody>
          <a:bodyPr wrap="square">
            <a:spAutoFit/>
          </a:bodyPr>
          <a:lstStyle/>
          <a:p>
            <a:pPr algn="ctr"/>
            <a:r>
              <a:rPr lang="en-US" sz="2400" b="1" dirty="0">
                <a:latin typeface="Calibri" pitchFamily="34" charset="0"/>
              </a:rPr>
              <a:t>Journal Entry – December 31, 2021, 2022, 2023, 2024</a:t>
            </a:r>
            <a:endParaRPr lang="en-IN" sz="2400" b="1" baseline="30000" dirty="0">
              <a:latin typeface="Calibri" pitchFamily="34" charset="0"/>
            </a:endParaRPr>
          </a:p>
        </p:txBody>
      </p:sp>
      <p:cxnSp>
        <p:nvCxnSpPr>
          <p:cNvPr id="20" name="Straight Connector 19"/>
          <p:cNvCxnSpPr/>
          <p:nvPr/>
        </p:nvCxnSpPr>
        <p:spPr>
          <a:xfrm>
            <a:off x="891054" y="5371080"/>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934195" y="5356464"/>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22" name="TextBox 21"/>
          <p:cNvSpPr txBox="1">
            <a:spLocks noChangeArrowheads="1"/>
          </p:cNvSpPr>
          <p:nvPr/>
        </p:nvSpPr>
        <p:spPr bwMode="auto">
          <a:xfrm>
            <a:off x="935631" y="5726784"/>
            <a:ext cx="4728545"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23" name="TextBox 22"/>
          <p:cNvSpPr txBox="1">
            <a:spLocks noChangeArrowheads="1"/>
          </p:cNvSpPr>
          <p:nvPr/>
        </p:nvSpPr>
        <p:spPr bwMode="auto">
          <a:xfrm>
            <a:off x="6228342" y="5356464"/>
            <a:ext cx="1174823" cy="404812"/>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24" name="TextBox 23"/>
          <p:cNvSpPr txBox="1">
            <a:spLocks noChangeArrowheads="1"/>
          </p:cNvSpPr>
          <p:nvPr/>
        </p:nvSpPr>
        <p:spPr bwMode="auto">
          <a:xfrm>
            <a:off x="7567402" y="5726784"/>
            <a:ext cx="1176057" cy="404813"/>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25" name="TextBox 24"/>
          <p:cNvSpPr txBox="1">
            <a:spLocks noChangeArrowheads="1"/>
          </p:cNvSpPr>
          <p:nvPr/>
        </p:nvSpPr>
        <p:spPr bwMode="auto">
          <a:xfrm>
            <a:off x="7804508" y="4978674"/>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6" name="TextBox 25"/>
          <p:cNvSpPr txBox="1">
            <a:spLocks noChangeArrowheads="1"/>
          </p:cNvSpPr>
          <p:nvPr/>
        </p:nvSpPr>
        <p:spPr bwMode="auto">
          <a:xfrm>
            <a:off x="6305837" y="4978674"/>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27" name="TextBox 26"/>
          <p:cNvSpPr txBox="1">
            <a:spLocks noChangeArrowheads="1"/>
          </p:cNvSpPr>
          <p:nvPr/>
        </p:nvSpPr>
        <p:spPr bwMode="auto">
          <a:xfrm>
            <a:off x="6750890" y="4618065"/>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28" name="TextBox 27"/>
          <p:cNvSpPr txBox="1"/>
          <p:nvPr/>
        </p:nvSpPr>
        <p:spPr>
          <a:xfrm>
            <a:off x="1693135" y="3965790"/>
            <a:ext cx="5757735" cy="461665"/>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400" b="1" dirty="0">
                <a:solidFill>
                  <a:srgbClr val="C00000"/>
                </a:solidFill>
              </a:rPr>
              <a:t>$80 million </a:t>
            </a:r>
            <a:r>
              <a:rPr lang="en-US" sz="2400" dirty="0"/>
              <a:t>÷ 4 years = $20 million per year</a:t>
            </a:r>
          </a:p>
        </p:txBody>
      </p:sp>
      <p:sp>
        <p:nvSpPr>
          <p:cNvPr id="1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17" name="Slide Number Placeholder 5">
            <a:extLst>
              <a:ext uri="{FF2B5EF4-FFF2-40B4-BE49-F238E27FC236}">
                <a16:creationId xmlns:a16="http://schemas.microsoft.com/office/drawing/2014/main" id="{FD5368D8-F372-6A4B-B5DC-5740A21865C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14</a:t>
            </a:fld>
            <a:endParaRPr lang="en-US" dirty="0"/>
          </a:p>
        </p:txBody>
      </p:sp>
    </p:spTree>
    <p:extLst>
      <p:ext uri="{BB962C8B-B14F-4D97-AF65-F5344CB8AC3E}">
        <p14:creationId xmlns:p14="http://schemas.microsoft.com/office/powerpoint/2010/main" val="274100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par>
                                <p:cTn id="15" presetID="10"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500"/>
                                        <p:tgtEl>
                                          <p:spTgt spid="26"/>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1" grpId="0"/>
      <p:bldP spid="22" grpId="0"/>
      <p:bldP spid="23" grpId="0"/>
      <p:bldP spid="24" grpId="0"/>
      <p:bldP spid="25" grpId="0"/>
      <p:bldP spid="26" grpId="0"/>
      <p:bldP spid="27" grpId="0"/>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Compensation Expense</a:t>
            </a:r>
            <a:endParaRPr lang="en-US" sz="3200" dirty="0"/>
          </a:p>
        </p:txBody>
      </p:sp>
      <p:sp>
        <p:nvSpPr>
          <p:cNvPr id="414723" name="Rectangle 3"/>
          <p:cNvSpPr>
            <a:spLocks noGrp="1" noChangeArrowheads="1"/>
          </p:cNvSpPr>
          <p:nvPr>
            <p:ph idx="1"/>
          </p:nvPr>
        </p:nvSpPr>
        <p:spPr>
          <a:xfrm>
            <a:off x="761999" y="1224082"/>
            <a:ext cx="8382001" cy="5456938"/>
          </a:xfrm>
          <a:solidFill>
            <a:schemeClr val="bg1">
              <a:lumMod val="95000"/>
            </a:schemeClr>
          </a:solidFill>
        </p:spPr>
        <p:txBody>
          <a:bodyPr>
            <a:normAutofit fontScale="92500"/>
          </a:bodyPr>
          <a:lstStyle/>
          <a:p>
            <a:pPr marL="0" indent="0">
              <a:lnSpc>
                <a:spcPct val="100000"/>
              </a:lnSpc>
              <a:buNone/>
            </a:pPr>
            <a:r>
              <a:rPr lang="en-US" sz="2200" dirty="0"/>
              <a:t>On January 1, 2021, Parker and Ryan Insurance Company granted 30,000 stock options to certain executives. The options are exercisable no sooner than December 31, 2023, and expire on January 1, 2027. Each option can be exercised to acquire one share of $1 par common stock for $12. An option-pricing model estimates the fair value of the options to be $5 on the date of grant. The market price of the company’s stock was as follows:</a:t>
            </a:r>
          </a:p>
          <a:p>
            <a:pPr marL="0" indent="0">
              <a:lnSpc>
                <a:spcPct val="100000"/>
              </a:lnSpc>
              <a:buNone/>
            </a:pPr>
            <a:r>
              <a:rPr lang="en-US" sz="2200" dirty="0"/>
              <a:t>	January 1, 2021		$14 </a:t>
            </a:r>
          </a:p>
          <a:p>
            <a:pPr marL="0" indent="0">
              <a:lnSpc>
                <a:spcPct val="100000"/>
              </a:lnSpc>
              <a:buNone/>
            </a:pPr>
            <a:r>
              <a:rPr lang="en-US" sz="2200" dirty="0"/>
              <a:t>	December 31, 2021	  15</a:t>
            </a:r>
          </a:p>
          <a:p>
            <a:pPr marL="0" indent="0">
              <a:lnSpc>
                <a:spcPct val="100000"/>
              </a:lnSpc>
              <a:spcAft>
                <a:spcPts val="600"/>
              </a:spcAft>
              <a:buNone/>
            </a:pPr>
            <a:r>
              <a:rPr lang="en-US" sz="2200" dirty="0"/>
              <a:t>What amount should Parker and Ryan recognize as compensation expense for 2021? </a:t>
            </a:r>
          </a:p>
          <a:p>
            <a:pPr marL="457200" indent="-457200">
              <a:lnSpc>
                <a:spcPct val="100000"/>
              </a:lnSpc>
              <a:buFont typeface="+mj-lt"/>
              <a:buAutoNum type="alphaLcPeriod"/>
            </a:pPr>
            <a:r>
              <a:rPr lang="en-US" sz="2200" dirty="0"/>
              <a:t>$10,000</a:t>
            </a:r>
          </a:p>
          <a:p>
            <a:pPr marL="457200" indent="-457200">
              <a:lnSpc>
                <a:spcPct val="100000"/>
              </a:lnSpc>
              <a:buFont typeface="+mj-lt"/>
              <a:buAutoNum type="alphaLcPeriod"/>
            </a:pPr>
            <a:r>
              <a:rPr lang="en-US" sz="2200" dirty="0"/>
              <a:t>$20,000</a:t>
            </a:r>
          </a:p>
          <a:p>
            <a:pPr marL="457200" indent="-457200">
              <a:lnSpc>
                <a:spcPct val="100000"/>
              </a:lnSpc>
              <a:buFont typeface="+mj-lt"/>
              <a:buAutoNum type="alphaLcPeriod"/>
            </a:pPr>
            <a:r>
              <a:rPr lang="en-US" sz="2200" dirty="0"/>
              <a:t>$30,000</a:t>
            </a:r>
          </a:p>
          <a:p>
            <a:pPr marL="457200" indent="-457200">
              <a:lnSpc>
                <a:spcPct val="100000"/>
              </a:lnSpc>
              <a:buFont typeface="+mj-lt"/>
              <a:buAutoNum type="alphaLcPeriod"/>
            </a:pPr>
            <a:r>
              <a:rPr lang="en-US" sz="2200" dirty="0"/>
              <a:t>$50,000</a:t>
            </a:r>
          </a:p>
          <a:p>
            <a:pPr lvl="5">
              <a:buFont typeface="Wingdings" pitchFamily="2" charset="2"/>
              <a:buChar char="v"/>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07038" y="6173626"/>
            <a:ext cx="447602" cy="455018"/>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Rectangle 5"/>
          <p:cNvSpPr>
            <a:spLocks noChangeArrowheads="1"/>
          </p:cNvSpPr>
          <p:nvPr/>
        </p:nvSpPr>
        <p:spPr bwMode="auto">
          <a:xfrm>
            <a:off x="2731795" y="4711073"/>
            <a:ext cx="5964575" cy="1720984"/>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spcAft>
                <a:spcPts val="1200"/>
              </a:spcAft>
              <a:buFont typeface="Monotype Sorts" pitchFamily="2" charset="2"/>
              <a:buNone/>
              <a:tabLst>
                <a:tab pos="4057650" algn="dec"/>
                <a:tab pos="5543550" algn="dec"/>
              </a:tabLst>
              <a:defRPr/>
            </a:pPr>
            <a:r>
              <a:rPr lang="en-US" sz="2400" dirty="0">
                <a:latin typeface="+mn-lt"/>
              </a:rPr>
              <a:t>The correct answer is </a:t>
            </a:r>
            <a:r>
              <a:rPr lang="en-US" sz="2400" i="1" dirty="0">
                <a:latin typeface="+mn-lt"/>
              </a:rPr>
              <a:t>d</a:t>
            </a:r>
            <a:r>
              <a:rPr lang="en-US" sz="2400" dirty="0"/>
              <a:t>:</a:t>
            </a:r>
            <a:endParaRPr lang="en-US" sz="2400" dirty="0">
              <a:latin typeface="+mn-lt"/>
            </a:endParaRPr>
          </a:p>
          <a:p>
            <a:pPr>
              <a:buFont typeface="Monotype Sorts" pitchFamily="2" charset="2"/>
              <a:buNone/>
              <a:tabLst>
                <a:tab pos="4057650" algn="dec"/>
                <a:tab pos="5543550" algn="dec"/>
              </a:tabLst>
              <a:defRPr/>
            </a:pPr>
            <a:r>
              <a:rPr lang="en-US" sz="2400" dirty="0">
                <a:latin typeface="+mn-lt"/>
              </a:rPr>
              <a:t>Total compensation ($5 × 30,000) =	 $150,000</a:t>
            </a:r>
          </a:p>
          <a:p>
            <a:pPr>
              <a:buFont typeface="Monotype Sorts" pitchFamily="2" charset="2"/>
              <a:buNone/>
              <a:tabLst>
                <a:tab pos="4057650" algn="dec"/>
                <a:tab pos="5486400" algn="dec"/>
              </a:tabLst>
              <a:defRPr/>
            </a:pPr>
            <a:r>
              <a:rPr lang="en-US" sz="2400" dirty="0">
                <a:latin typeface="+mn-lt"/>
              </a:rPr>
              <a:t>Vesting period (3 years)	</a:t>
            </a:r>
            <a:r>
              <a:rPr lang="en-US" sz="2400" b="1" dirty="0">
                <a:solidFill>
                  <a:srgbClr val="C00000"/>
                </a:solidFill>
                <a:latin typeface="+mn-lt"/>
              </a:rPr>
              <a:t> 	</a:t>
            </a:r>
            <a:r>
              <a:rPr lang="en-US" sz="2400" u="sng" dirty="0">
                <a:latin typeface="+mn-lt"/>
              </a:rPr>
              <a:t>        ÷ 3</a:t>
            </a:r>
          </a:p>
          <a:p>
            <a:pPr>
              <a:buFont typeface="Monotype Sorts" pitchFamily="2" charset="2"/>
              <a:buNone/>
              <a:tabLst>
                <a:tab pos="5543550" algn="dec"/>
              </a:tabLst>
              <a:defRPr/>
            </a:pPr>
            <a:r>
              <a:rPr lang="en-US" sz="2400" dirty="0">
                <a:latin typeface="+mn-lt"/>
              </a:rPr>
              <a:t>Annual expense</a:t>
            </a:r>
            <a:r>
              <a:rPr lang="en-US" sz="2400" b="1" dirty="0">
                <a:solidFill>
                  <a:srgbClr val="C00000"/>
                </a:solidFill>
                <a:latin typeface="+mn-lt"/>
              </a:rPr>
              <a:t>	$50,000</a:t>
            </a:r>
            <a:endParaRPr lang="en-US" sz="2400" dirty="0">
              <a:latin typeface="+mn-lt"/>
            </a:endParaRPr>
          </a:p>
        </p:txBody>
      </p:sp>
      <p:sp>
        <p:nvSpPr>
          <p:cNvPr id="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8" name="Slide Number Placeholder 5">
            <a:extLst>
              <a:ext uri="{FF2B5EF4-FFF2-40B4-BE49-F238E27FC236}">
                <a16:creationId xmlns:a16="http://schemas.microsoft.com/office/drawing/2014/main" id="{B3285323-6651-FC4C-8297-C4709B79B43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15</a:t>
            </a:fld>
            <a:endParaRPr lang="en-US" dirty="0"/>
          </a:p>
        </p:txBody>
      </p:sp>
    </p:spTree>
    <p:extLst>
      <p:ext uri="{BB962C8B-B14F-4D97-AF65-F5344CB8AC3E}">
        <p14:creationId xmlns:p14="http://schemas.microsoft.com/office/powerpoint/2010/main" val="318099954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8958"/>
            <a:ext cx="8561008" cy="826613"/>
          </a:xfrm>
        </p:spPr>
        <p:txBody>
          <a:bodyPr>
            <a:noAutofit/>
          </a:bodyPr>
          <a:lstStyle/>
          <a:p>
            <a:pPr marL="0" indent="0"/>
            <a:r>
              <a:rPr lang="en-US" dirty="0"/>
              <a:t>Estimated Forfeitures</a:t>
            </a:r>
          </a:p>
        </p:txBody>
      </p:sp>
      <p:sp>
        <p:nvSpPr>
          <p:cNvPr id="4" name="Content Placeholder 2"/>
          <p:cNvSpPr txBox="1">
            <a:spLocks/>
          </p:cNvSpPr>
          <p:nvPr/>
        </p:nvSpPr>
        <p:spPr>
          <a:xfrm>
            <a:off x="640677" y="738246"/>
            <a:ext cx="8422375" cy="32812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At January 1, 2021, Universal Communications grants 10 million options to key executives. </a:t>
            </a:r>
          </a:p>
          <a:p>
            <a:r>
              <a:rPr lang="en-US" sz="1900" dirty="0"/>
              <a:t>The options permit recipients to acquire 10 million of the company’s $1 par common shares within the next eight years, but not before December 31, 2024 (the vesting date). </a:t>
            </a:r>
          </a:p>
          <a:p>
            <a:r>
              <a:rPr lang="en-US" sz="1900" dirty="0"/>
              <a:t>The exercise price is the market price of the shares on the date of grant, $35 per share. </a:t>
            </a:r>
          </a:p>
          <a:p>
            <a:r>
              <a:rPr lang="en-US" sz="1900" dirty="0"/>
              <a:t>The fair value of the options, estimated by an appropriate option pricing model, is $8 per option. </a:t>
            </a:r>
          </a:p>
          <a:p>
            <a:r>
              <a:rPr lang="en-IN" sz="1900" b="1" dirty="0">
                <a:solidFill>
                  <a:srgbClr val="C00000"/>
                </a:solidFill>
              </a:rPr>
              <a:t>A forfeiture rate of 5% is expected.</a:t>
            </a:r>
            <a:endParaRPr lang="en-US" sz="1900" b="1" dirty="0">
              <a:solidFill>
                <a:srgbClr val="C00000"/>
              </a:solidFill>
            </a:endParaRPr>
          </a:p>
        </p:txBody>
      </p:sp>
      <p:sp>
        <p:nvSpPr>
          <p:cNvPr id="5" name="Rectangle 4"/>
          <p:cNvSpPr/>
          <p:nvPr/>
        </p:nvSpPr>
        <p:spPr>
          <a:xfrm>
            <a:off x="891053" y="4284817"/>
            <a:ext cx="7921625" cy="125764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6" name="TextBox 5"/>
          <p:cNvSpPr txBox="1">
            <a:spLocks noChangeArrowheads="1"/>
          </p:cNvSpPr>
          <p:nvPr/>
        </p:nvSpPr>
        <p:spPr bwMode="auto">
          <a:xfrm>
            <a:off x="891049" y="4452264"/>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2021</a:t>
            </a:r>
            <a:endParaRPr lang="en-IN" sz="2000" b="1" baseline="30000" dirty="0">
              <a:latin typeface="Calibri" pitchFamily="34" charset="0"/>
            </a:endParaRPr>
          </a:p>
        </p:txBody>
      </p:sp>
      <p:cxnSp>
        <p:nvCxnSpPr>
          <p:cNvPr id="7" name="Straight Connector 6"/>
          <p:cNvCxnSpPr/>
          <p:nvPr/>
        </p:nvCxnSpPr>
        <p:spPr>
          <a:xfrm>
            <a:off x="891054" y="4844670"/>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6228342" y="4830054"/>
            <a:ext cx="1174823" cy="404812"/>
          </a:xfrm>
          <a:prstGeom prst="rect">
            <a:avLst/>
          </a:prstGeom>
          <a:noFill/>
          <a:ln w="9525">
            <a:noFill/>
            <a:miter lim="800000"/>
            <a:headEnd/>
            <a:tailEnd/>
          </a:ln>
        </p:spPr>
        <p:txBody>
          <a:bodyPr/>
          <a:lstStyle/>
          <a:p>
            <a:pPr algn="r"/>
            <a:r>
              <a:rPr lang="en-IN" sz="2000" b="1" dirty="0">
                <a:solidFill>
                  <a:srgbClr val="C00000"/>
                </a:solidFill>
                <a:latin typeface="Calibri" pitchFamily="34" charset="0"/>
              </a:rPr>
              <a:t>19</a:t>
            </a:r>
          </a:p>
        </p:txBody>
      </p:sp>
      <p:sp>
        <p:nvSpPr>
          <p:cNvPr id="9" name="TextBox 8"/>
          <p:cNvSpPr txBox="1">
            <a:spLocks noChangeArrowheads="1"/>
          </p:cNvSpPr>
          <p:nvPr/>
        </p:nvSpPr>
        <p:spPr bwMode="auto">
          <a:xfrm>
            <a:off x="934195" y="4830054"/>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10" name="TextBox 9"/>
          <p:cNvSpPr txBox="1">
            <a:spLocks noChangeArrowheads="1"/>
          </p:cNvSpPr>
          <p:nvPr/>
        </p:nvSpPr>
        <p:spPr bwMode="auto">
          <a:xfrm>
            <a:off x="934197" y="5174733"/>
            <a:ext cx="4728545" cy="404813"/>
          </a:xfrm>
          <a:prstGeom prst="rect">
            <a:avLst/>
          </a:prstGeom>
          <a:noFill/>
          <a:ln w="9525">
            <a:noFill/>
            <a:miter lim="800000"/>
            <a:headEnd/>
            <a:tailEnd/>
          </a:ln>
        </p:spPr>
        <p:txBody>
          <a:bodyPr/>
          <a:lstStyle/>
          <a:p>
            <a:pPr lvl="1"/>
            <a:r>
              <a:rPr lang="en-US" sz="2000" dirty="0"/>
              <a:t>Paid-in capital—stock options</a:t>
            </a:r>
            <a:endParaRPr lang="en-IN" sz="2000" dirty="0">
              <a:latin typeface="Calibri" pitchFamily="34" charset="0"/>
            </a:endParaRPr>
          </a:p>
        </p:txBody>
      </p:sp>
      <p:sp>
        <p:nvSpPr>
          <p:cNvPr id="11" name="TextBox 10"/>
          <p:cNvSpPr txBox="1">
            <a:spLocks noChangeArrowheads="1"/>
          </p:cNvSpPr>
          <p:nvPr/>
        </p:nvSpPr>
        <p:spPr bwMode="auto">
          <a:xfrm>
            <a:off x="7567402" y="5174733"/>
            <a:ext cx="1176057" cy="404813"/>
          </a:xfrm>
          <a:prstGeom prst="rect">
            <a:avLst/>
          </a:prstGeom>
          <a:noFill/>
          <a:ln w="9525">
            <a:noFill/>
            <a:miter lim="800000"/>
            <a:headEnd/>
            <a:tailEnd/>
          </a:ln>
        </p:spPr>
        <p:txBody>
          <a:bodyPr/>
          <a:lstStyle/>
          <a:p>
            <a:pPr algn="r"/>
            <a:r>
              <a:rPr lang="en-IN" sz="2000" b="1" dirty="0">
                <a:solidFill>
                  <a:srgbClr val="C00000"/>
                </a:solidFill>
                <a:latin typeface="Calibri" pitchFamily="34" charset="0"/>
              </a:rPr>
              <a:t>19</a:t>
            </a:r>
          </a:p>
        </p:txBody>
      </p:sp>
      <p:sp>
        <p:nvSpPr>
          <p:cNvPr id="12" name="TextBox 11"/>
          <p:cNvSpPr txBox="1">
            <a:spLocks noChangeArrowheads="1"/>
          </p:cNvSpPr>
          <p:nvPr/>
        </p:nvSpPr>
        <p:spPr bwMode="auto">
          <a:xfrm>
            <a:off x="7804508" y="4452264"/>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13" name="TextBox 12"/>
          <p:cNvSpPr txBox="1">
            <a:spLocks noChangeArrowheads="1"/>
          </p:cNvSpPr>
          <p:nvPr/>
        </p:nvSpPr>
        <p:spPr bwMode="auto">
          <a:xfrm>
            <a:off x="6305837" y="4452264"/>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14" name="TextBox 13"/>
          <p:cNvSpPr txBox="1">
            <a:spLocks noChangeArrowheads="1"/>
          </p:cNvSpPr>
          <p:nvPr/>
        </p:nvSpPr>
        <p:spPr bwMode="auto">
          <a:xfrm>
            <a:off x="6750890" y="4184252"/>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17" name="Rectangle 16"/>
          <p:cNvSpPr/>
          <p:nvPr/>
        </p:nvSpPr>
        <p:spPr>
          <a:xfrm>
            <a:off x="912822" y="5600952"/>
            <a:ext cx="7921625" cy="103041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18" name="TextBox 17"/>
          <p:cNvSpPr txBox="1">
            <a:spLocks noChangeArrowheads="1"/>
          </p:cNvSpPr>
          <p:nvPr/>
        </p:nvSpPr>
        <p:spPr bwMode="auto">
          <a:xfrm>
            <a:off x="924397" y="5613589"/>
            <a:ext cx="4686300" cy="400110"/>
          </a:xfrm>
          <a:prstGeom prst="rect">
            <a:avLst/>
          </a:prstGeom>
          <a:solidFill>
            <a:srgbClr val="FFFAB0"/>
          </a:solidFill>
          <a:ln w="9525">
            <a:noFill/>
            <a:miter lim="800000"/>
            <a:headEnd/>
            <a:tailEnd/>
          </a:ln>
        </p:spPr>
        <p:txBody>
          <a:bodyPr>
            <a:spAutoFit/>
          </a:bodyPr>
          <a:lstStyle/>
          <a:p>
            <a:pPr algn="ctr"/>
            <a:r>
              <a:rPr lang="en-US" sz="2000" b="1" dirty="0">
                <a:latin typeface="Calibri" pitchFamily="34" charset="0"/>
              </a:rPr>
              <a:t>Journal Entry – 2022</a:t>
            </a:r>
            <a:endParaRPr lang="en-IN" sz="2000" b="1" baseline="30000" dirty="0">
              <a:latin typeface="Calibri" pitchFamily="34" charset="0"/>
            </a:endParaRPr>
          </a:p>
        </p:txBody>
      </p:sp>
      <p:cxnSp>
        <p:nvCxnSpPr>
          <p:cNvPr id="19" name="Straight Connector 18"/>
          <p:cNvCxnSpPr/>
          <p:nvPr/>
        </p:nvCxnSpPr>
        <p:spPr>
          <a:xfrm>
            <a:off x="912822" y="5925518"/>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250111" y="5910902"/>
            <a:ext cx="1174823" cy="404812"/>
          </a:xfrm>
          <a:prstGeom prst="rect">
            <a:avLst/>
          </a:prstGeom>
          <a:noFill/>
          <a:ln w="9525">
            <a:noFill/>
            <a:miter lim="800000"/>
            <a:headEnd/>
            <a:tailEnd/>
          </a:ln>
        </p:spPr>
        <p:txBody>
          <a:bodyPr/>
          <a:lstStyle/>
          <a:p>
            <a:pPr algn="r"/>
            <a:r>
              <a:rPr lang="en-IN" sz="2000" b="1" dirty="0">
                <a:solidFill>
                  <a:srgbClr val="C00000"/>
                </a:solidFill>
                <a:latin typeface="Calibri" pitchFamily="34" charset="0"/>
              </a:rPr>
              <a:t>19</a:t>
            </a:r>
          </a:p>
        </p:txBody>
      </p:sp>
      <p:sp>
        <p:nvSpPr>
          <p:cNvPr id="21" name="TextBox 20"/>
          <p:cNvSpPr txBox="1">
            <a:spLocks noChangeArrowheads="1"/>
          </p:cNvSpPr>
          <p:nvPr/>
        </p:nvSpPr>
        <p:spPr bwMode="auto">
          <a:xfrm>
            <a:off x="955963" y="5910902"/>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22" name="TextBox 21"/>
          <p:cNvSpPr txBox="1">
            <a:spLocks noChangeArrowheads="1"/>
          </p:cNvSpPr>
          <p:nvPr/>
        </p:nvSpPr>
        <p:spPr bwMode="auto">
          <a:xfrm>
            <a:off x="955966" y="6244002"/>
            <a:ext cx="4728545" cy="404813"/>
          </a:xfrm>
          <a:prstGeom prst="rect">
            <a:avLst/>
          </a:prstGeom>
          <a:noFill/>
          <a:ln w="9525">
            <a:noFill/>
            <a:miter lim="800000"/>
            <a:headEnd/>
            <a:tailEnd/>
          </a:ln>
        </p:spPr>
        <p:txBody>
          <a:bodyPr/>
          <a:lstStyle/>
          <a:p>
            <a:pPr lvl="1"/>
            <a:r>
              <a:rPr lang="en-US" sz="2000" dirty="0"/>
              <a:t>Paid-in capital—stock options</a:t>
            </a:r>
            <a:endParaRPr lang="en-IN" sz="2000" dirty="0">
              <a:latin typeface="Calibri" pitchFamily="34" charset="0"/>
            </a:endParaRPr>
          </a:p>
        </p:txBody>
      </p:sp>
      <p:sp>
        <p:nvSpPr>
          <p:cNvPr id="23" name="TextBox 22"/>
          <p:cNvSpPr txBox="1">
            <a:spLocks noChangeArrowheads="1"/>
          </p:cNvSpPr>
          <p:nvPr/>
        </p:nvSpPr>
        <p:spPr bwMode="auto">
          <a:xfrm>
            <a:off x="7589171" y="6244002"/>
            <a:ext cx="1176057" cy="404813"/>
          </a:xfrm>
          <a:prstGeom prst="rect">
            <a:avLst/>
          </a:prstGeom>
          <a:noFill/>
          <a:ln w="9525">
            <a:noFill/>
            <a:miter lim="800000"/>
            <a:headEnd/>
            <a:tailEnd/>
          </a:ln>
        </p:spPr>
        <p:txBody>
          <a:bodyPr/>
          <a:lstStyle/>
          <a:p>
            <a:pPr algn="r"/>
            <a:r>
              <a:rPr lang="en-IN" sz="2000" b="1" dirty="0">
                <a:solidFill>
                  <a:srgbClr val="C00000"/>
                </a:solidFill>
                <a:latin typeface="Calibri" pitchFamily="34" charset="0"/>
              </a:rPr>
              <a:t>19</a:t>
            </a:r>
          </a:p>
        </p:txBody>
      </p:sp>
      <p:sp>
        <p:nvSpPr>
          <p:cNvPr id="24" name="TextBox 23"/>
          <p:cNvSpPr txBox="1">
            <a:spLocks noChangeArrowheads="1"/>
          </p:cNvSpPr>
          <p:nvPr/>
        </p:nvSpPr>
        <p:spPr bwMode="auto">
          <a:xfrm>
            <a:off x="7826277" y="5533111"/>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25" name="TextBox 24"/>
          <p:cNvSpPr txBox="1">
            <a:spLocks noChangeArrowheads="1"/>
          </p:cNvSpPr>
          <p:nvPr/>
        </p:nvSpPr>
        <p:spPr bwMode="auto">
          <a:xfrm>
            <a:off x="6327606" y="5533112"/>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26" name="TextBox 25"/>
          <p:cNvSpPr txBox="1"/>
          <p:nvPr/>
        </p:nvSpPr>
        <p:spPr>
          <a:xfrm>
            <a:off x="5571462" y="3875110"/>
            <a:ext cx="1627923"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$80 × </a:t>
            </a:r>
            <a:r>
              <a:rPr lang="en-IN" sz="2000" b="1" dirty="0">
                <a:solidFill>
                  <a:srgbClr val="C00000"/>
                </a:solidFill>
              </a:rPr>
              <a:t>95%</a:t>
            </a:r>
            <a:r>
              <a:rPr lang="en-IN" sz="2000" dirty="0"/>
              <a:t> ÷ 4</a:t>
            </a:r>
            <a:endParaRPr lang="en-US" sz="2000" dirty="0"/>
          </a:p>
        </p:txBody>
      </p:sp>
      <p:cxnSp>
        <p:nvCxnSpPr>
          <p:cNvPr id="16" name="Straight Arrow Connector 15"/>
          <p:cNvCxnSpPr>
            <a:cxnSpLocks/>
            <a:stCxn id="26" idx="2"/>
          </p:cNvCxnSpPr>
          <p:nvPr/>
        </p:nvCxnSpPr>
        <p:spPr>
          <a:xfrm>
            <a:off x="6385424" y="4275220"/>
            <a:ext cx="637988" cy="718153"/>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44892" y="3840314"/>
            <a:ext cx="1627923"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$80 × </a:t>
            </a:r>
            <a:r>
              <a:rPr lang="en-IN" sz="2000" b="1" dirty="0">
                <a:solidFill>
                  <a:srgbClr val="C00000"/>
                </a:solidFill>
              </a:rPr>
              <a:t>95%</a:t>
            </a:r>
            <a:r>
              <a:rPr lang="en-IN" sz="2000" dirty="0"/>
              <a:t> ÷ 4</a:t>
            </a:r>
            <a:endParaRPr lang="en-US" sz="2000" dirty="0"/>
          </a:p>
        </p:txBody>
      </p:sp>
      <p:cxnSp>
        <p:nvCxnSpPr>
          <p:cNvPr id="28" name="Straight Arrow Connector 27"/>
          <p:cNvCxnSpPr>
            <a:cxnSpLocks/>
            <a:stCxn id="27" idx="2"/>
          </p:cNvCxnSpPr>
          <p:nvPr/>
        </p:nvCxnSpPr>
        <p:spPr>
          <a:xfrm flipH="1">
            <a:off x="7344892" y="4240424"/>
            <a:ext cx="813962" cy="177327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Tree>
    <p:extLst>
      <p:ext uri="{BB962C8B-B14F-4D97-AF65-F5344CB8AC3E}">
        <p14:creationId xmlns:p14="http://schemas.microsoft.com/office/powerpoint/2010/main" val="11309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22" presetClass="entr" presetSubtype="1"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500"/>
                                        <p:tgtEl>
                                          <p:spTgt spid="2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fade">
                                      <p:cBhvr>
                                        <p:cTn id="69" dur="500"/>
                                        <p:tgtEl>
                                          <p:spTgt spid="2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22" presetClass="entr" presetSubtype="1" fill="hold"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p:bldP spid="11" grpId="0"/>
      <p:bldP spid="12" grpId="0"/>
      <p:bldP spid="13" grpId="0"/>
      <p:bldP spid="14" grpId="0"/>
      <p:bldP spid="17" grpId="0" animBg="1"/>
      <p:bldP spid="18" grpId="0" animBg="1"/>
      <p:bldP spid="20" grpId="0"/>
      <p:bldP spid="21" grpId="0"/>
      <p:bldP spid="22" grpId="0"/>
      <p:bldP spid="23" grpId="0"/>
      <p:bldP spid="24" grpId="0"/>
      <p:bldP spid="25" grpId="0"/>
      <p:bldP spid="26" grpId="0" animBg="1"/>
      <p:bldP spid="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a:spLocks noGrp="1"/>
          </p:cNvSpPr>
          <p:nvPr>
            <p:ph type="title"/>
          </p:nvPr>
        </p:nvSpPr>
        <p:spPr>
          <a:xfrm>
            <a:off x="571500" y="-1"/>
            <a:ext cx="8572500" cy="783167"/>
          </a:xfrm>
        </p:spPr>
        <p:txBody>
          <a:bodyPr>
            <a:noAutofit/>
          </a:bodyPr>
          <a:lstStyle/>
          <a:p>
            <a:r>
              <a:rPr lang="en-US" dirty="0"/>
              <a:t>Estimated Forfeitures </a:t>
            </a:r>
            <a:r>
              <a:rPr lang="en-US" sz="2600" dirty="0"/>
              <a:t>(continued)</a:t>
            </a:r>
          </a:p>
        </p:txBody>
      </p:sp>
      <p:sp>
        <p:nvSpPr>
          <p:cNvPr id="28" name="Content Placeholder 2"/>
          <p:cNvSpPr txBox="1">
            <a:spLocks/>
          </p:cNvSpPr>
          <p:nvPr/>
        </p:nvSpPr>
        <p:spPr>
          <a:xfrm>
            <a:off x="536777" y="710895"/>
            <a:ext cx="8572499" cy="292944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At January 1, 2021, Universal Communications grants 10 million options to key executives. </a:t>
            </a:r>
          </a:p>
          <a:p>
            <a:r>
              <a:rPr lang="en-US" sz="1800" dirty="0"/>
              <a:t>The options permit recipients to acquire 10 million of the company’s $1 par common shares within the next eight years, but not before December 31, 2024 (the vesting date). </a:t>
            </a:r>
          </a:p>
          <a:p>
            <a:r>
              <a:rPr lang="en-US" sz="1800" dirty="0"/>
              <a:t>The exercise price is the market price of the shares on the date of grant, $35 per share. </a:t>
            </a:r>
          </a:p>
          <a:p>
            <a:r>
              <a:rPr lang="en-US" sz="1800" dirty="0"/>
              <a:t>The fair value of the options, estimated by an appropriate option pricing model, is $8 per option. </a:t>
            </a:r>
          </a:p>
          <a:p>
            <a:r>
              <a:rPr lang="en-IN" sz="1800" b="1" dirty="0">
                <a:solidFill>
                  <a:srgbClr val="C00000"/>
                </a:solidFill>
              </a:rPr>
              <a:t>A forfeiture rate of 5% is expected.  During the third year, Universal revises its estimate of forfeitures from 5% to </a:t>
            </a:r>
            <a:r>
              <a:rPr lang="en-US" sz="1800" b="1" dirty="0">
                <a:solidFill>
                  <a:srgbClr val="C00000"/>
                </a:solidFill>
              </a:rPr>
              <a:t>10%. </a:t>
            </a:r>
          </a:p>
        </p:txBody>
      </p:sp>
      <p:sp>
        <p:nvSpPr>
          <p:cNvPr id="29" name="TextBox 28"/>
          <p:cNvSpPr txBox="1"/>
          <p:nvPr/>
        </p:nvSpPr>
        <p:spPr>
          <a:xfrm>
            <a:off x="5289630" y="3546528"/>
            <a:ext cx="3789457" cy="400110"/>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000" dirty="0"/>
              <a:t>[$80 × 90% x (3/4)] − (</a:t>
            </a:r>
            <a:r>
              <a:rPr lang="en-IN" sz="2000" b="1" dirty="0">
                <a:solidFill>
                  <a:srgbClr val="C00000"/>
                </a:solidFill>
              </a:rPr>
              <a:t>$19</a:t>
            </a:r>
            <a:r>
              <a:rPr lang="en-IN" sz="2000" dirty="0">
                <a:solidFill>
                  <a:srgbClr val="C00000"/>
                </a:solidFill>
              </a:rPr>
              <a:t> </a:t>
            </a:r>
            <a:r>
              <a:rPr lang="en-IN" sz="2000" dirty="0"/>
              <a:t>+ </a:t>
            </a:r>
            <a:r>
              <a:rPr lang="en-IN" sz="2000" b="1" dirty="0">
                <a:solidFill>
                  <a:srgbClr val="C00000"/>
                </a:solidFill>
              </a:rPr>
              <a:t>$19</a:t>
            </a:r>
            <a:r>
              <a:rPr lang="en-IN" sz="2000" dirty="0"/>
              <a:t>) </a:t>
            </a:r>
            <a:endParaRPr lang="en-US" sz="2000" dirty="0"/>
          </a:p>
        </p:txBody>
      </p:sp>
      <p:sp>
        <p:nvSpPr>
          <p:cNvPr id="31"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32" name="TextBox 31"/>
          <p:cNvSpPr txBox="1"/>
          <p:nvPr/>
        </p:nvSpPr>
        <p:spPr>
          <a:xfrm>
            <a:off x="770768" y="3692354"/>
            <a:ext cx="4286236" cy="400110"/>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000" dirty="0"/>
              <a:t>[$80 × 90% x (4/4)] − (</a:t>
            </a:r>
            <a:r>
              <a:rPr lang="en-IN" sz="2000" b="1" dirty="0">
                <a:solidFill>
                  <a:srgbClr val="C00000"/>
                </a:solidFill>
              </a:rPr>
              <a:t>$19</a:t>
            </a:r>
            <a:r>
              <a:rPr lang="en-IN" sz="2000" dirty="0">
                <a:solidFill>
                  <a:srgbClr val="C00000"/>
                </a:solidFill>
              </a:rPr>
              <a:t> </a:t>
            </a:r>
            <a:r>
              <a:rPr lang="en-IN" sz="2000" dirty="0"/>
              <a:t>+ </a:t>
            </a:r>
            <a:r>
              <a:rPr lang="en-IN" sz="2000" b="1" dirty="0">
                <a:solidFill>
                  <a:srgbClr val="C00000"/>
                </a:solidFill>
              </a:rPr>
              <a:t>$19 </a:t>
            </a:r>
            <a:r>
              <a:rPr lang="en-IN" sz="2000" dirty="0"/>
              <a:t>+</a:t>
            </a:r>
            <a:r>
              <a:rPr lang="en-IN" sz="2000" b="1" dirty="0">
                <a:solidFill>
                  <a:srgbClr val="C00000"/>
                </a:solidFill>
              </a:rPr>
              <a:t> </a:t>
            </a:r>
            <a:r>
              <a:rPr lang="en-IN" sz="2000" dirty="0"/>
              <a:t>$16) </a:t>
            </a:r>
            <a:endParaRPr lang="en-US" sz="2000" dirty="0"/>
          </a:p>
        </p:txBody>
      </p:sp>
      <p:sp>
        <p:nvSpPr>
          <p:cNvPr id="34" name="Rectangle 33">
            <a:extLst>
              <a:ext uri="{FF2B5EF4-FFF2-40B4-BE49-F238E27FC236}">
                <a16:creationId xmlns:a16="http://schemas.microsoft.com/office/drawing/2014/main" id="{151C6CE6-5778-4B32-BFC9-7686CF57ABC9}"/>
              </a:ext>
            </a:extLst>
          </p:cNvPr>
          <p:cNvSpPr/>
          <p:nvPr/>
        </p:nvSpPr>
        <p:spPr>
          <a:xfrm>
            <a:off x="705858" y="4180644"/>
            <a:ext cx="7921625" cy="125764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35" name="TextBox 34">
            <a:extLst>
              <a:ext uri="{FF2B5EF4-FFF2-40B4-BE49-F238E27FC236}">
                <a16:creationId xmlns:a16="http://schemas.microsoft.com/office/drawing/2014/main" id="{DCF7B347-3EC4-4906-84FC-22BC4CBB190B}"/>
              </a:ext>
            </a:extLst>
          </p:cNvPr>
          <p:cNvSpPr txBox="1">
            <a:spLocks noChangeArrowheads="1"/>
          </p:cNvSpPr>
          <p:nvPr/>
        </p:nvSpPr>
        <p:spPr bwMode="auto">
          <a:xfrm>
            <a:off x="705854" y="4348091"/>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2023</a:t>
            </a:r>
            <a:endParaRPr lang="en-IN" sz="2000" b="1" baseline="30000" dirty="0">
              <a:latin typeface="Calibri" pitchFamily="34" charset="0"/>
            </a:endParaRPr>
          </a:p>
        </p:txBody>
      </p:sp>
      <p:cxnSp>
        <p:nvCxnSpPr>
          <p:cNvPr id="36" name="Straight Connector 35">
            <a:extLst>
              <a:ext uri="{FF2B5EF4-FFF2-40B4-BE49-F238E27FC236}">
                <a16:creationId xmlns:a16="http://schemas.microsoft.com/office/drawing/2014/main" id="{36FF3B6C-3D09-4F6B-B818-A840E6959EDC}"/>
              </a:ext>
            </a:extLst>
          </p:cNvPr>
          <p:cNvCxnSpPr/>
          <p:nvPr/>
        </p:nvCxnSpPr>
        <p:spPr>
          <a:xfrm>
            <a:off x="705859" y="4740497"/>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D7D9B11D-DF61-40CF-B84C-82D220832411}"/>
              </a:ext>
            </a:extLst>
          </p:cNvPr>
          <p:cNvSpPr txBox="1">
            <a:spLocks noChangeArrowheads="1"/>
          </p:cNvSpPr>
          <p:nvPr/>
        </p:nvSpPr>
        <p:spPr bwMode="auto">
          <a:xfrm>
            <a:off x="6043147" y="4725881"/>
            <a:ext cx="1174823" cy="404812"/>
          </a:xfrm>
          <a:prstGeom prst="rect">
            <a:avLst/>
          </a:prstGeom>
          <a:noFill/>
          <a:ln w="9525">
            <a:noFill/>
            <a:miter lim="800000"/>
            <a:headEnd/>
            <a:tailEnd/>
          </a:ln>
        </p:spPr>
        <p:txBody>
          <a:bodyPr/>
          <a:lstStyle/>
          <a:p>
            <a:pPr algn="r"/>
            <a:r>
              <a:rPr lang="en-IN" sz="2000" dirty="0">
                <a:latin typeface="Calibri" pitchFamily="34" charset="0"/>
              </a:rPr>
              <a:t>16</a:t>
            </a:r>
          </a:p>
        </p:txBody>
      </p:sp>
      <p:sp>
        <p:nvSpPr>
          <p:cNvPr id="38" name="TextBox 37">
            <a:extLst>
              <a:ext uri="{FF2B5EF4-FFF2-40B4-BE49-F238E27FC236}">
                <a16:creationId xmlns:a16="http://schemas.microsoft.com/office/drawing/2014/main" id="{79B28A06-9EB3-4889-907F-A1F0940A4AC5}"/>
              </a:ext>
            </a:extLst>
          </p:cNvPr>
          <p:cNvSpPr txBox="1">
            <a:spLocks noChangeArrowheads="1"/>
          </p:cNvSpPr>
          <p:nvPr/>
        </p:nvSpPr>
        <p:spPr bwMode="auto">
          <a:xfrm>
            <a:off x="749000" y="4725881"/>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39" name="TextBox 38">
            <a:extLst>
              <a:ext uri="{FF2B5EF4-FFF2-40B4-BE49-F238E27FC236}">
                <a16:creationId xmlns:a16="http://schemas.microsoft.com/office/drawing/2014/main" id="{E4BF36BF-DECA-4017-914F-F6A629EED50B}"/>
              </a:ext>
            </a:extLst>
          </p:cNvPr>
          <p:cNvSpPr txBox="1">
            <a:spLocks noChangeArrowheads="1"/>
          </p:cNvSpPr>
          <p:nvPr/>
        </p:nvSpPr>
        <p:spPr bwMode="auto">
          <a:xfrm>
            <a:off x="749002" y="5070560"/>
            <a:ext cx="4728545" cy="404813"/>
          </a:xfrm>
          <a:prstGeom prst="rect">
            <a:avLst/>
          </a:prstGeom>
          <a:noFill/>
          <a:ln w="9525">
            <a:noFill/>
            <a:miter lim="800000"/>
            <a:headEnd/>
            <a:tailEnd/>
          </a:ln>
        </p:spPr>
        <p:txBody>
          <a:bodyPr/>
          <a:lstStyle/>
          <a:p>
            <a:pPr lvl="1"/>
            <a:r>
              <a:rPr lang="en-US" sz="2000" dirty="0"/>
              <a:t>Paid-in capital—stock options</a:t>
            </a:r>
            <a:endParaRPr lang="en-IN" sz="2000" dirty="0">
              <a:latin typeface="Calibri" pitchFamily="34" charset="0"/>
            </a:endParaRPr>
          </a:p>
        </p:txBody>
      </p:sp>
      <p:sp>
        <p:nvSpPr>
          <p:cNvPr id="40" name="TextBox 39">
            <a:extLst>
              <a:ext uri="{FF2B5EF4-FFF2-40B4-BE49-F238E27FC236}">
                <a16:creationId xmlns:a16="http://schemas.microsoft.com/office/drawing/2014/main" id="{D206BF6A-88CB-4EC8-A19B-389AD5AF2EDE}"/>
              </a:ext>
            </a:extLst>
          </p:cNvPr>
          <p:cNvSpPr txBox="1">
            <a:spLocks noChangeArrowheads="1"/>
          </p:cNvSpPr>
          <p:nvPr/>
        </p:nvSpPr>
        <p:spPr bwMode="auto">
          <a:xfrm>
            <a:off x="7382207" y="5070560"/>
            <a:ext cx="1176057" cy="404813"/>
          </a:xfrm>
          <a:prstGeom prst="rect">
            <a:avLst/>
          </a:prstGeom>
          <a:noFill/>
          <a:ln w="9525">
            <a:noFill/>
            <a:miter lim="800000"/>
            <a:headEnd/>
            <a:tailEnd/>
          </a:ln>
        </p:spPr>
        <p:txBody>
          <a:bodyPr/>
          <a:lstStyle/>
          <a:p>
            <a:pPr algn="r"/>
            <a:r>
              <a:rPr lang="en-IN" sz="2000" dirty="0">
                <a:latin typeface="Calibri" pitchFamily="34" charset="0"/>
              </a:rPr>
              <a:t>16</a:t>
            </a:r>
          </a:p>
        </p:txBody>
      </p:sp>
      <p:sp>
        <p:nvSpPr>
          <p:cNvPr id="41" name="TextBox 40">
            <a:extLst>
              <a:ext uri="{FF2B5EF4-FFF2-40B4-BE49-F238E27FC236}">
                <a16:creationId xmlns:a16="http://schemas.microsoft.com/office/drawing/2014/main" id="{74D9C344-E8D1-4702-9892-D6E19797E125}"/>
              </a:ext>
            </a:extLst>
          </p:cNvPr>
          <p:cNvSpPr txBox="1">
            <a:spLocks noChangeArrowheads="1"/>
          </p:cNvSpPr>
          <p:nvPr/>
        </p:nvSpPr>
        <p:spPr bwMode="auto">
          <a:xfrm>
            <a:off x="7619313" y="4348091"/>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42" name="TextBox 41">
            <a:extLst>
              <a:ext uri="{FF2B5EF4-FFF2-40B4-BE49-F238E27FC236}">
                <a16:creationId xmlns:a16="http://schemas.microsoft.com/office/drawing/2014/main" id="{3E627B5B-AE16-41BD-A1DA-5923FD79B45E}"/>
              </a:ext>
            </a:extLst>
          </p:cNvPr>
          <p:cNvSpPr txBox="1">
            <a:spLocks noChangeArrowheads="1"/>
          </p:cNvSpPr>
          <p:nvPr/>
        </p:nvSpPr>
        <p:spPr bwMode="auto">
          <a:xfrm>
            <a:off x="6120642" y="4348091"/>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43" name="TextBox 42">
            <a:extLst>
              <a:ext uri="{FF2B5EF4-FFF2-40B4-BE49-F238E27FC236}">
                <a16:creationId xmlns:a16="http://schemas.microsoft.com/office/drawing/2014/main" id="{7822E320-497A-4B07-92BC-763570EDD19A}"/>
              </a:ext>
            </a:extLst>
          </p:cNvPr>
          <p:cNvSpPr txBox="1">
            <a:spLocks noChangeArrowheads="1"/>
          </p:cNvSpPr>
          <p:nvPr/>
        </p:nvSpPr>
        <p:spPr bwMode="auto">
          <a:xfrm>
            <a:off x="6565695" y="4080079"/>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44" name="Rectangle 43">
            <a:extLst>
              <a:ext uri="{FF2B5EF4-FFF2-40B4-BE49-F238E27FC236}">
                <a16:creationId xmlns:a16="http://schemas.microsoft.com/office/drawing/2014/main" id="{DBF66926-A674-4423-B106-86F0C4CBE8F4}"/>
              </a:ext>
            </a:extLst>
          </p:cNvPr>
          <p:cNvSpPr/>
          <p:nvPr/>
        </p:nvSpPr>
        <p:spPr>
          <a:xfrm>
            <a:off x="727627" y="5496779"/>
            <a:ext cx="7921625" cy="103041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45" name="TextBox 44">
            <a:extLst>
              <a:ext uri="{FF2B5EF4-FFF2-40B4-BE49-F238E27FC236}">
                <a16:creationId xmlns:a16="http://schemas.microsoft.com/office/drawing/2014/main" id="{E1DC4A57-1D35-496F-B668-55850267912F}"/>
              </a:ext>
            </a:extLst>
          </p:cNvPr>
          <p:cNvSpPr txBox="1">
            <a:spLocks noChangeArrowheads="1"/>
          </p:cNvSpPr>
          <p:nvPr/>
        </p:nvSpPr>
        <p:spPr bwMode="auto">
          <a:xfrm>
            <a:off x="739202" y="5509416"/>
            <a:ext cx="4686300" cy="400110"/>
          </a:xfrm>
          <a:prstGeom prst="rect">
            <a:avLst/>
          </a:prstGeom>
          <a:solidFill>
            <a:srgbClr val="FFFAB0"/>
          </a:solidFill>
          <a:ln w="9525">
            <a:noFill/>
            <a:miter lim="800000"/>
            <a:headEnd/>
            <a:tailEnd/>
          </a:ln>
        </p:spPr>
        <p:txBody>
          <a:bodyPr>
            <a:spAutoFit/>
          </a:bodyPr>
          <a:lstStyle/>
          <a:p>
            <a:pPr algn="ctr"/>
            <a:r>
              <a:rPr lang="en-US" sz="2000" b="1" dirty="0">
                <a:latin typeface="Calibri" pitchFamily="34" charset="0"/>
              </a:rPr>
              <a:t>Journal Entry – 2024</a:t>
            </a:r>
            <a:endParaRPr lang="en-IN" sz="2000" b="1" baseline="30000" dirty="0">
              <a:latin typeface="Calibri" pitchFamily="34" charset="0"/>
            </a:endParaRPr>
          </a:p>
        </p:txBody>
      </p:sp>
      <p:cxnSp>
        <p:nvCxnSpPr>
          <p:cNvPr id="46" name="Straight Connector 45">
            <a:extLst>
              <a:ext uri="{FF2B5EF4-FFF2-40B4-BE49-F238E27FC236}">
                <a16:creationId xmlns:a16="http://schemas.microsoft.com/office/drawing/2014/main" id="{2F446E2E-52E5-4BAD-A14F-DE3F675B9D72}"/>
              </a:ext>
            </a:extLst>
          </p:cNvPr>
          <p:cNvCxnSpPr/>
          <p:nvPr/>
        </p:nvCxnSpPr>
        <p:spPr>
          <a:xfrm>
            <a:off x="727627" y="5821345"/>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AF6EFF89-5264-4C03-80BD-6112ED115C61}"/>
              </a:ext>
            </a:extLst>
          </p:cNvPr>
          <p:cNvSpPr txBox="1">
            <a:spLocks noChangeArrowheads="1"/>
          </p:cNvSpPr>
          <p:nvPr/>
        </p:nvSpPr>
        <p:spPr bwMode="auto">
          <a:xfrm>
            <a:off x="6064916" y="5806729"/>
            <a:ext cx="1174823" cy="404812"/>
          </a:xfrm>
          <a:prstGeom prst="rect">
            <a:avLst/>
          </a:prstGeom>
          <a:noFill/>
          <a:ln w="9525">
            <a:noFill/>
            <a:miter lim="800000"/>
            <a:headEnd/>
            <a:tailEnd/>
          </a:ln>
        </p:spPr>
        <p:txBody>
          <a:bodyPr/>
          <a:lstStyle/>
          <a:p>
            <a:pPr algn="r"/>
            <a:r>
              <a:rPr lang="en-IN" sz="2000" dirty="0">
                <a:latin typeface="Calibri" pitchFamily="34" charset="0"/>
              </a:rPr>
              <a:t>18</a:t>
            </a:r>
          </a:p>
        </p:txBody>
      </p:sp>
      <p:sp>
        <p:nvSpPr>
          <p:cNvPr id="48" name="TextBox 47">
            <a:extLst>
              <a:ext uri="{FF2B5EF4-FFF2-40B4-BE49-F238E27FC236}">
                <a16:creationId xmlns:a16="http://schemas.microsoft.com/office/drawing/2014/main" id="{9E5F4A7F-758C-43F7-A8B0-1309B1C98F50}"/>
              </a:ext>
            </a:extLst>
          </p:cNvPr>
          <p:cNvSpPr txBox="1">
            <a:spLocks noChangeArrowheads="1"/>
          </p:cNvSpPr>
          <p:nvPr/>
        </p:nvSpPr>
        <p:spPr bwMode="auto">
          <a:xfrm>
            <a:off x="770768" y="5806729"/>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49" name="TextBox 48">
            <a:extLst>
              <a:ext uri="{FF2B5EF4-FFF2-40B4-BE49-F238E27FC236}">
                <a16:creationId xmlns:a16="http://schemas.microsoft.com/office/drawing/2014/main" id="{A806C714-F9A3-4EFC-A903-90196DD5C6C0}"/>
              </a:ext>
            </a:extLst>
          </p:cNvPr>
          <p:cNvSpPr txBox="1">
            <a:spLocks noChangeArrowheads="1"/>
          </p:cNvSpPr>
          <p:nvPr/>
        </p:nvSpPr>
        <p:spPr bwMode="auto">
          <a:xfrm>
            <a:off x="770771" y="6139829"/>
            <a:ext cx="4728545" cy="404813"/>
          </a:xfrm>
          <a:prstGeom prst="rect">
            <a:avLst/>
          </a:prstGeom>
          <a:noFill/>
          <a:ln w="9525">
            <a:noFill/>
            <a:miter lim="800000"/>
            <a:headEnd/>
            <a:tailEnd/>
          </a:ln>
        </p:spPr>
        <p:txBody>
          <a:bodyPr/>
          <a:lstStyle/>
          <a:p>
            <a:pPr lvl="1"/>
            <a:r>
              <a:rPr lang="en-US" sz="2000" dirty="0"/>
              <a:t>Paid-in capital—stock options</a:t>
            </a:r>
            <a:endParaRPr lang="en-IN" sz="2000" dirty="0">
              <a:latin typeface="Calibri" pitchFamily="34" charset="0"/>
            </a:endParaRPr>
          </a:p>
        </p:txBody>
      </p:sp>
      <p:sp>
        <p:nvSpPr>
          <p:cNvPr id="50" name="TextBox 49">
            <a:extLst>
              <a:ext uri="{FF2B5EF4-FFF2-40B4-BE49-F238E27FC236}">
                <a16:creationId xmlns:a16="http://schemas.microsoft.com/office/drawing/2014/main" id="{825BC117-C914-491D-85F3-49C8572CDB36}"/>
              </a:ext>
            </a:extLst>
          </p:cNvPr>
          <p:cNvSpPr txBox="1">
            <a:spLocks noChangeArrowheads="1"/>
          </p:cNvSpPr>
          <p:nvPr/>
        </p:nvSpPr>
        <p:spPr bwMode="auto">
          <a:xfrm>
            <a:off x="7403976" y="6139829"/>
            <a:ext cx="1176057" cy="404813"/>
          </a:xfrm>
          <a:prstGeom prst="rect">
            <a:avLst/>
          </a:prstGeom>
          <a:noFill/>
          <a:ln w="9525">
            <a:noFill/>
            <a:miter lim="800000"/>
            <a:headEnd/>
            <a:tailEnd/>
          </a:ln>
        </p:spPr>
        <p:txBody>
          <a:bodyPr/>
          <a:lstStyle/>
          <a:p>
            <a:pPr algn="r"/>
            <a:r>
              <a:rPr lang="en-IN" sz="2000" dirty="0">
                <a:latin typeface="Calibri" pitchFamily="34" charset="0"/>
              </a:rPr>
              <a:t>18</a:t>
            </a:r>
          </a:p>
        </p:txBody>
      </p:sp>
      <p:sp>
        <p:nvSpPr>
          <p:cNvPr id="51" name="TextBox 50">
            <a:extLst>
              <a:ext uri="{FF2B5EF4-FFF2-40B4-BE49-F238E27FC236}">
                <a16:creationId xmlns:a16="http://schemas.microsoft.com/office/drawing/2014/main" id="{E37BECFD-34DF-43D8-91C6-FA1F827AD879}"/>
              </a:ext>
            </a:extLst>
          </p:cNvPr>
          <p:cNvSpPr txBox="1">
            <a:spLocks noChangeArrowheads="1"/>
          </p:cNvSpPr>
          <p:nvPr/>
        </p:nvSpPr>
        <p:spPr bwMode="auto">
          <a:xfrm>
            <a:off x="7641082" y="5428938"/>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52" name="TextBox 51">
            <a:extLst>
              <a:ext uri="{FF2B5EF4-FFF2-40B4-BE49-F238E27FC236}">
                <a16:creationId xmlns:a16="http://schemas.microsoft.com/office/drawing/2014/main" id="{5644EBB5-7B88-4A5F-8004-D649C0C657BA}"/>
              </a:ext>
            </a:extLst>
          </p:cNvPr>
          <p:cNvSpPr txBox="1">
            <a:spLocks noChangeArrowheads="1"/>
          </p:cNvSpPr>
          <p:nvPr/>
        </p:nvSpPr>
        <p:spPr bwMode="auto">
          <a:xfrm>
            <a:off x="6142411" y="5428939"/>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cxnSp>
        <p:nvCxnSpPr>
          <p:cNvPr id="33" name="Straight Arrow Connector 32"/>
          <p:cNvCxnSpPr>
            <a:cxnSpLocks/>
          </p:cNvCxnSpPr>
          <p:nvPr/>
        </p:nvCxnSpPr>
        <p:spPr>
          <a:xfrm>
            <a:off x="4444451" y="4092464"/>
            <a:ext cx="2388225" cy="191667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stCxn id="29" idx="2"/>
          </p:cNvCxnSpPr>
          <p:nvPr/>
        </p:nvCxnSpPr>
        <p:spPr>
          <a:xfrm flipH="1">
            <a:off x="7100189" y="3946638"/>
            <a:ext cx="84170" cy="91268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70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par>
                                <p:cTn id="11" presetID="10"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500"/>
                                        <p:tgtEl>
                                          <p:spTgt spid="4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fade">
                                      <p:cBhvr>
                                        <p:cTn id="56" dur="500"/>
                                        <p:tgtEl>
                                          <p:spTgt spid="4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500"/>
                                        <p:tgtEl>
                                          <p:spTgt spid="4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500"/>
                                        <p:tgtEl>
                                          <p:spTgt spid="49"/>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animEffect transition="in" filter="fade">
                                      <p:cBhvr>
                                        <p:cTn id="65" dur="500"/>
                                        <p:tgtEl>
                                          <p:spTgt spid="50"/>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fade">
                                      <p:cBhvr>
                                        <p:cTn id="68" dur="500"/>
                                        <p:tgtEl>
                                          <p:spTgt spid="51"/>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fade">
                                      <p:cBhvr>
                                        <p:cTn id="71" dur="500"/>
                                        <p:tgtEl>
                                          <p:spTgt spid="5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22" presetClass="entr" presetSubtype="1"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wipe(up)">
                                      <p:cBhvr>
                                        <p:cTn id="7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2" grpId="0" animBg="1"/>
      <p:bldP spid="34" grpId="0" animBg="1"/>
      <p:bldP spid="35" grpId="0"/>
      <p:bldP spid="37" grpId="0"/>
      <p:bldP spid="38" grpId="0"/>
      <p:bldP spid="39" grpId="0"/>
      <p:bldP spid="40" grpId="0"/>
      <p:bldP spid="41" grpId="0"/>
      <p:bldP spid="42" grpId="0"/>
      <p:bldP spid="43" grpId="0"/>
      <p:bldP spid="44" grpId="0" animBg="1"/>
      <p:bldP spid="45" grpId="0" animBg="1"/>
      <p:bldP spid="47" grpId="0"/>
      <p:bldP spid="48" grpId="0"/>
      <p:bldP spid="49" grpId="0"/>
      <p:bldP spid="50" grpId="0"/>
      <p:bldP spid="51" grpId="0"/>
      <p:bldP spid="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8958"/>
            <a:ext cx="8529258" cy="826613"/>
          </a:xfrm>
        </p:spPr>
        <p:txBody>
          <a:bodyPr>
            <a:noAutofit/>
          </a:bodyPr>
          <a:lstStyle/>
          <a:p>
            <a:pPr marL="0" indent="0"/>
            <a:r>
              <a:rPr lang="en-US" dirty="0"/>
              <a:t>Revisions as Forfeitures Occur</a:t>
            </a:r>
          </a:p>
        </p:txBody>
      </p:sp>
      <p:sp>
        <p:nvSpPr>
          <p:cNvPr id="4" name="Content Placeholder 2"/>
          <p:cNvSpPr txBox="1">
            <a:spLocks/>
          </p:cNvSpPr>
          <p:nvPr/>
        </p:nvSpPr>
        <p:spPr>
          <a:xfrm>
            <a:off x="592959" y="715989"/>
            <a:ext cx="8529258" cy="2988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At January 1, 2021, Universal Communications grants 10 million options to key executives. </a:t>
            </a:r>
          </a:p>
          <a:p>
            <a:r>
              <a:rPr lang="en-US" sz="1800" dirty="0"/>
              <a:t>The options permit recipients to acquire 10 million of the company’s $1 par common shares within the next eight years, but not before December 31, 2024 (the vesting date). </a:t>
            </a:r>
          </a:p>
          <a:p>
            <a:r>
              <a:rPr lang="en-US" sz="1800" dirty="0"/>
              <a:t>The exercise price is the market price of the shares on the date of grant, $35 per share. </a:t>
            </a:r>
          </a:p>
          <a:p>
            <a:r>
              <a:rPr lang="en-US" sz="1800" dirty="0"/>
              <a:t>The fair value of the options, estimated by an appropriate option pricing model, is $8 per option. </a:t>
            </a:r>
          </a:p>
          <a:p>
            <a:r>
              <a:rPr lang="en-US" sz="1800" dirty="0"/>
              <a:t>In 2023, options with a fair value of $8 million when granted are forfeited due to executive turnover. </a:t>
            </a:r>
          </a:p>
        </p:txBody>
      </p:sp>
      <p:sp>
        <p:nvSpPr>
          <p:cNvPr id="5" name="Rectangle 4"/>
          <p:cNvSpPr/>
          <p:nvPr/>
        </p:nvSpPr>
        <p:spPr>
          <a:xfrm>
            <a:off x="891053" y="3597599"/>
            <a:ext cx="7921625" cy="157494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6" name="TextBox 5"/>
          <p:cNvSpPr txBox="1">
            <a:spLocks noChangeArrowheads="1"/>
          </p:cNvSpPr>
          <p:nvPr/>
        </p:nvSpPr>
        <p:spPr bwMode="auto">
          <a:xfrm>
            <a:off x="891049" y="3920291"/>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2021</a:t>
            </a:r>
            <a:endParaRPr lang="en-IN" sz="2400" b="1" baseline="30000" dirty="0">
              <a:latin typeface="Calibri" pitchFamily="34" charset="0"/>
            </a:endParaRPr>
          </a:p>
        </p:txBody>
      </p:sp>
      <p:cxnSp>
        <p:nvCxnSpPr>
          <p:cNvPr id="7" name="Straight Connector 6"/>
          <p:cNvCxnSpPr/>
          <p:nvPr/>
        </p:nvCxnSpPr>
        <p:spPr>
          <a:xfrm>
            <a:off x="891054" y="4312697"/>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6228342" y="4298081"/>
            <a:ext cx="1174823" cy="404812"/>
          </a:xfrm>
          <a:prstGeom prst="rect">
            <a:avLst/>
          </a:prstGeom>
          <a:noFill/>
          <a:ln w="9525">
            <a:noFill/>
            <a:miter lim="800000"/>
            <a:headEnd/>
            <a:tailEnd/>
          </a:ln>
        </p:spPr>
        <p:txBody>
          <a:bodyPr/>
          <a:lstStyle/>
          <a:p>
            <a:pPr algn="r"/>
            <a:r>
              <a:rPr lang="en-IN" sz="2400" b="1" dirty="0">
                <a:solidFill>
                  <a:srgbClr val="C00000"/>
                </a:solidFill>
                <a:latin typeface="Calibri" pitchFamily="34" charset="0"/>
              </a:rPr>
              <a:t>20</a:t>
            </a:r>
          </a:p>
        </p:txBody>
      </p:sp>
      <p:sp>
        <p:nvSpPr>
          <p:cNvPr id="9" name="TextBox 8"/>
          <p:cNvSpPr txBox="1">
            <a:spLocks noChangeArrowheads="1"/>
          </p:cNvSpPr>
          <p:nvPr/>
        </p:nvSpPr>
        <p:spPr bwMode="auto">
          <a:xfrm>
            <a:off x="934195" y="4298081"/>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10" name="TextBox 9"/>
          <p:cNvSpPr txBox="1">
            <a:spLocks noChangeArrowheads="1"/>
          </p:cNvSpPr>
          <p:nvPr/>
        </p:nvSpPr>
        <p:spPr bwMode="auto">
          <a:xfrm>
            <a:off x="934197" y="4700632"/>
            <a:ext cx="4728545"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11" name="TextBox 10"/>
          <p:cNvSpPr txBox="1">
            <a:spLocks noChangeArrowheads="1"/>
          </p:cNvSpPr>
          <p:nvPr/>
        </p:nvSpPr>
        <p:spPr bwMode="auto">
          <a:xfrm>
            <a:off x="7567402" y="4700632"/>
            <a:ext cx="1176057" cy="404813"/>
          </a:xfrm>
          <a:prstGeom prst="rect">
            <a:avLst/>
          </a:prstGeom>
          <a:noFill/>
          <a:ln w="9525">
            <a:noFill/>
            <a:miter lim="800000"/>
            <a:headEnd/>
            <a:tailEnd/>
          </a:ln>
        </p:spPr>
        <p:txBody>
          <a:bodyPr/>
          <a:lstStyle/>
          <a:p>
            <a:pPr algn="r"/>
            <a:r>
              <a:rPr lang="en-IN" sz="2400" b="1" dirty="0">
                <a:solidFill>
                  <a:srgbClr val="C00000"/>
                </a:solidFill>
                <a:latin typeface="Calibri" pitchFamily="34" charset="0"/>
              </a:rPr>
              <a:t>20</a:t>
            </a:r>
          </a:p>
        </p:txBody>
      </p:sp>
      <p:sp>
        <p:nvSpPr>
          <p:cNvPr id="12" name="TextBox 11"/>
          <p:cNvSpPr txBox="1">
            <a:spLocks noChangeArrowheads="1"/>
          </p:cNvSpPr>
          <p:nvPr/>
        </p:nvSpPr>
        <p:spPr bwMode="auto">
          <a:xfrm>
            <a:off x="7804508" y="3920291"/>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3" name="TextBox 12"/>
          <p:cNvSpPr txBox="1">
            <a:spLocks noChangeArrowheads="1"/>
          </p:cNvSpPr>
          <p:nvPr/>
        </p:nvSpPr>
        <p:spPr bwMode="auto">
          <a:xfrm>
            <a:off x="6305837" y="3920291"/>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4" name="TextBox 13"/>
          <p:cNvSpPr txBox="1">
            <a:spLocks noChangeArrowheads="1"/>
          </p:cNvSpPr>
          <p:nvPr/>
        </p:nvSpPr>
        <p:spPr bwMode="auto">
          <a:xfrm>
            <a:off x="6750890" y="3582832"/>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17" name="Rectangle 16"/>
          <p:cNvSpPr/>
          <p:nvPr/>
        </p:nvSpPr>
        <p:spPr>
          <a:xfrm>
            <a:off x="912822" y="5252628"/>
            <a:ext cx="7921625" cy="121403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18" name="TextBox 17"/>
          <p:cNvSpPr txBox="1">
            <a:spLocks noChangeArrowheads="1"/>
          </p:cNvSpPr>
          <p:nvPr/>
        </p:nvSpPr>
        <p:spPr bwMode="auto">
          <a:xfrm>
            <a:off x="912818" y="5313661"/>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2022</a:t>
            </a:r>
            <a:endParaRPr lang="en-IN" sz="2400" b="1" baseline="30000" dirty="0">
              <a:latin typeface="Calibri" pitchFamily="34" charset="0"/>
            </a:endParaRPr>
          </a:p>
        </p:txBody>
      </p:sp>
      <p:cxnSp>
        <p:nvCxnSpPr>
          <p:cNvPr id="19" name="Straight Connector 18"/>
          <p:cNvCxnSpPr/>
          <p:nvPr/>
        </p:nvCxnSpPr>
        <p:spPr>
          <a:xfrm>
            <a:off x="912822" y="5706067"/>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250111" y="5691451"/>
            <a:ext cx="1174823" cy="404812"/>
          </a:xfrm>
          <a:prstGeom prst="rect">
            <a:avLst/>
          </a:prstGeom>
          <a:noFill/>
          <a:ln w="9525">
            <a:noFill/>
            <a:miter lim="800000"/>
            <a:headEnd/>
            <a:tailEnd/>
          </a:ln>
        </p:spPr>
        <p:txBody>
          <a:bodyPr/>
          <a:lstStyle/>
          <a:p>
            <a:pPr algn="r"/>
            <a:r>
              <a:rPr lang="en-IN" sz="2400" b="1" dirty="0">
                <a:solidFill>
                  <a:srgbClr val="C00000"/>
                </a:solidFill>
                <a:latin typeface="Calibri" pitchFamily="34" charset="0"/>
              </a:rPr>
              <a:t>20</a:t>
            </a:r>
          </a:p>
        </p:txBody>
      </p:sp>
      <p:sp>
        <p:nvSpPr>
          <p:cNvPr id="21" name="TextBox 20"/>
          <p:cNvSpPr txBox="1">
            <a:spLocks noChangeArrowheads="1"/>
          </p:cNvSpPr>
          <p:nvPr/>
        </p:nvSpPr>
        <p:spPr bwMode="auto">
          <a:xfrm>
            <a:off x="955963" y="5691451"/>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22" name="TextBox 21"/>
          <p:cNvSpPr txBox="1">
            <a:spLocks noChangeArrowheads="1"/>
          </p:cNvSpPr>
          <p:nvPr/>
        </p:nvSpPr>
        <p:spPr bwMode="auto">
          <a:xfrm>
            <a:off x="955966" y="6094001"/>
            <a:ext cx="4728545"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23" name="TextBox 22"/>
          <p:cNvSpPr txBox="1">
            <a:spLocks noChangeArrowheads="1"/>
          </p:cNvSpPr>
          <p:nvPr/>
        </p:nvSpPr>
        <p:spPr bwMode="auto">
          <a:xfrm>
            <a:off x="7589171" y="6094001"/>
            <a:ext cx="1176057" cy="404813"/>
          </a:xfrm>
          <a:prstGeom prst="rect">
            <a:avLst/>
          </a:prstGeom>
          <a:noFill/>
          <a:ln w="9525">
            <a:noFill/>
            <a:miter lim="800000"/>
            <a:headEnd/>
            <a:tailEnd/>
          </a:ln>
        </p:spPr>
        <p:txBody>
          <a:bodyPr/>
          <a:lstStyle/>
          <a:p>
            <a:pPr algn="r"/>
            <a:r>
              <a:rPr lang="en-IN" sz="2400" b="1" dirty="0">
                <a:solidFill>
                  <a:srgbClr val="C00000"/>
                </a:solidFill>
                <a:latin typeface="Calibri" pitchFamily="34" charset="0"/>
              </a:rPr>
              <a:t>20</a:t>
            </a:r>
          </a:p>
        </p:txBody>
      </p:sp>
      <p:sp>
        <p:nvSpPr>
          <p:cNvPr id="24" name="TextBox 23"/>
          <p:cNvSpPr txBox="1">
            <a:spLocks noChangeArrowheads="1"/>
          </p:cNvSpPr>
          <p:nvPr/>
        </p:nvSpPr>
        <p:spPr bwMode="auto">
          <a:xfrm>
            <a:off x="7826277" y="5313660"/>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5" name="TextBox 24"/>
          <p:cNvSpPr txBox="1">
            <a:spLocks noChangeArrowheads="1"/>
          </p:cNvSpPr>
          <p:nvPr/>
        </p:nvSpPr>
        <p:spPr bwMode="auto">
          <a:xfrm>
            <a:off x="6327606" y="5313661"/>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2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6" name="Slide Number Placeholder 5">
            <a:extLst>
              <a:ext uri="{FF2B5EF4-FFF2-40B4-BE49-F238E27FC236}">
                <a16:creationId xmlns:a16="http://schemas.microsoft.com/office/drawing/2014/main" id="{F489C5E8-8337-974C-9768-98A60CCEB59C}"/>
              </a:ext>
            </a:extLst>
          </p:cNvPr>
          <p:cNvSpPr txBox="1">
            <a:spLocks/>
          </p:cNvSpPr>
          <p:nvPr/>
        </p:nvSpPr>
        <p:spPr>
          <a:xfrm>
            <a:off x="6553200" y="6368707"/>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18</a:t>
            </a:fld>
            <a:endParaRPr lang="en-US" dirty="0"/>
          </a:p>
        </p:txBody>
      </p:sp>
    </p:spTree>
    <p:extLst>
      <p:ext uri="{BB962C8B-B14F-4D97-AF65-F5344CB8AC3E}">
        <p14:creationId xmlns:p14="http://schemas.microsoft.com/office/powerpoint/2010/main" val="271612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500"/>
                                        <p:tgtEl>
                                          <p:spTgt spid="2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fade">
                                      <p:cBhvr>
                                        <p:cTn id="57" dur="500"/>
                                        <p:tgtEl>
                                          <p:spTgt spid="23"/>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fade">
                                      <p:cBhvr>
                                        <p:cTn id="60" dur="500"/>
                                        <p:tgtEl>
                                          <p:spTgt spid="2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p:bldP spid="11" grpId="0"/>
      <p:bldP spid="12" grpId="0"/>
      <p:bldP spid="13" grpId="0"/>
      <p:bldP spid="14" grpId="0"/>
      <p:bldP spid="17" grpId="0" animBg="1"/>
      <p:bldP spid="18" grpId="0"/>
      <p:bldP spid="20" grpId="0"/>
      <p:bldP spid="21" grpId="0"/>
      <p:bldP spid="22" grpId="0"/>
      <p:bldP spid="23" grpId="0"/>
      <p:bldP spid="24"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2822" y="3791371"/>
            <a:ext cx="7921625" cy="157494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6" name="TextBox 5"/>
          <p:cNvSpPr txBox="1">
            <a:spLocks noChangeArrowheads="1"/>
          </p:cNvSpPr>
          <p:nvPr/>
        </p:nvSpPr>
        <p:spPr bwMode="auto">
          <a:xfrm>
            <a:off x="891049" y="4104782"/>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2023</a:t>
            </a:r>
            <a:endParaRPr lang="en-IN" sz="2400" b="1" baseline="30000" dirty="0">
              <a:latin typeface="Calibri" pitchFamily="34" charset="0"/>
            </a:endParaRPr>
          </a:p>
        </p:txBody>
      </p:sp>
      <p:cxnSp>
        <p:nvCxnSpPr>
          <p:cNvPr id="7" name="Straight Connector 6"/>
          <p:cNvCxnSpPr/>
          <p:nvPr/>
        </p:nvCxnSpPr>
        <p:spPr>
          <a:xfrm>
            <a:off x="891054" y="4497188"/>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6228342" y="4482572"/>
            <a:ext cx="1174823" cy="404812"/>
          </a:xfrm>
          <a:prstGeom prst="rect">
            <a:avLst/>
          </a:prstGeom>
          <a:noFill/>
          <a:ln w="9525">
            <a:noFill/>
            <a:miter lim="800000"/>
            <a:headEnd/>
            <a:tailEnd/>
          </a:ln>
        </p:spPr>
        <p:txBody>
          <a:bodyPr/>
          <a:lstStyle/>
          <a:p>
            <a:pPr algn="r"/>
            <a:r>
              <a:rPr lang="en-IN" sz="2400" dirty="0">
                <a:latin typeface="Calibri" pitchFamily="34" charset="0"/>
              </a:rPr>
              <a:t>14</a:t>
            </a:r>
          </a:p>
        </p:txBody>
      </p:sp>
      <p:sp>
        <p:nvSpPr>
          <p:cNvPr id="9" name="TextBox 8"/>
          <p:cNvSpPr txBox="1">
            <a:spLocks noChangeArrowheads="1"/>
          </p:cNvSpPr>
          <p:nvPr/>
        </p:nvSpPr>
        <p:spPr bwMode="auto">
          <a:xfrm>
            <a:off x="934195" y="4482572"/>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10" name="TextBox 9"/>
          <p:cNvSpPr txBox="1">
            <a:spLocks noChangeArrowheads="1"/>
          </p:cNvSpPr>
          <p:nvPr/>
        </p:nvSpPr>
        <p:spPr bwMode="auto">
          <a:xfrm>
            <a:off x="934197" y="4885123"/>
            <a:ext cx="4728545"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11" name="TextBox 10"/>
          <p:cNvSpPr txBox="1">
            <a:spLocks noChangeArrowheads="1"/>
          </p:cNvSpPr>
          <p:nvPr/>
        </p:nvSpPr>
        <p:spPr bwMode="auto">
          <a:xfrm>
            <a:off x="7589171" y="4885123"/>
            <a:ext cx="1176057" cy="404813"/>
          </a:xfrm>
          <a:prstGeom prst="rect">
            <a:avLst/>
          </a:prstGeom>
          <a:noFill/>
          <a:ln w="9525">
            <a:noFill/>
            <a:miter lim="800000"/>
            <a:headEnd/>
            <a:tailEnd/>
          </a:ln>
        </p:spPr>
        <p:txBody>
          <a:bodyPr/>
          <a:lstStyle/>
          <a:p>
            <a:pPr algn="r"/>
            <a:r>
              <a:rPr lang="en-IN" sz="2400" dirty="0">
                <a:latin typeface="Calibri" pitchFamily="34" charset="0"/>
              </a:rPr>
              <a:t>14</a:t>
            </a:r>
          </a:p>
        </p:txBody>
      </p:sp>
      <p:sp>
        <p:nvSpPr>
          <p:cNvPr id="12" name="TextBox 11"/>
          <p:cNvSpPr txBox="1">
            <a:spLocks noChangeArrowheads="1"/>
          </p:cNvSpPr>
          <p:nvPr/>
        </p:nvSpPr>
        <p:spPr bwMode="auto">
          <a:xfrm>
            <a:off x="7804508" y="4104782"/>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3" name="TextBox 12"/>
          <p:cNvSpPr txBox="1">
            <a:spLocks noChangeArrowheads="1"/>
          </p:cNvSpPr>
          <p:nvPr/>
        </p:nvSpPr>
        <p:spPr bwMode="auto">
          <a:xfrm>
            <a:off x="6305837" y="4104782"/>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4" name="TextBox 13"/>
          <p:cNvSpPr txBox="1">
            <a:spLocks noChangeArrowheads="1"/>
          </p:cNvSpPr>
          <p:nvPr/>
        </p:nvSpPr>
        <p:spPr bwMode="auto">
          <a:xfrm>
            <a:off x="6750890" y="3767323"/>
            <a:ext cx="1879403" cy="369332"/>
          </a:xfrm>
          <a:prstGeom prst="rect">
            <a:avLst/>
          </a:prstGeom>
          <a:noFill/>
          <a:ln w="9525">
            <a:noFill/>
            <a:miter lim="800000"/>
            <a:headEnd/>
            <a:tailEnd/>
          </a:ln>
        </p:spPr>
        <p:txBody>
          <a:bodyPr>
            <a:spAutoFit/>
          </a:bodyPr>
          <a:lstStyle/>
          <a:p>
            <a:pPr algn="ctr"/>
            <a:r>
              <a:rPr lang="en-US" dirty="0">
                <a:latin typeface="Calibri" pitchFamily="34" charset="0"/>
              </a:rPr>
              <a:t>($ in millions)</a:t>
            </a:r>
            <a:endParaRPr lang="en-IN" baseline="30000" dirty="0">
              <a:latin typeface="Calibri" pitchFamily="34" charset="0"/>
            </a:endParaRPr>
          </a:p>
        </p:txBody>
      </p:sp>
      <p:sp>
        <p:nvSpPr>
          <p:cNvPr id="17" name="Rectangle 16"/>
          <p:cNvSpPr/>
          <p:nvPr/>
        </p:nvSpPr>
        <p:spPr>
          <a:xfrm>
            <a:off x="912822" y="5428672"/>
            <a:ext cx="7921625" cy="1214031"/>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18" name="TextBox 17"/>
          <p:cNvSpPr txBox="1">
            <a:spLocks noChangeArrowheads="1"/>
          </p:cNvSpPr>
          <p:nvPr/>
        </p:nvSpPr>
        <p:spPr bwMode="auto">
          <a:xfrm>
            <a:off x="912818" y="5440277"/>
            <a:ext cx="4686300" cy="461665"/>
          </a:xfrm>
          <a:prstGeom prst="rect">
            <a:avLst/>
          </a:prstGeom>
          <a:solidFill>
            <a:srgbClr val="FFFAB0"/>
          </a:solidFill>
          <a:ln w="9525">
            <a:noFill/>
            <a:miter lim="800000"/>
            <a:headEnd/>
            <a:tailEnd/>
          </a:ln>
        </p:spPr>
        <p:txBody>
          <a:bodyPr>
            <a:spAutoFit/>
          </a:bodyPr>
          <a:lstStyle/>
          <a:p>
            <a:pPr algn="ctr"/>
            <a:r>
              <a:rPr lang="en-US" sz="2400" b="1" dirty="0">
                <a:latin typeface="Calibri" pitchFamily="34" charset="0"/>
              </a:rPr>
              <a:t>Journal Entry – 2024</a:t>
            </a:r>
            <a:endParaRPr lang="en-IN" sz="2400" b="1" baseline="30000" dirty="0">
              <a:latin typeface="Calibri" pitchFamily="34" charset="0"/>
            </a:endParaRPr>
          </a:p>
        </p:txBody>
      </p:sp>
      <p:cxnSp>
        <p:nvCxnSpPr>
          <p:cNvPr id="19" name="Straight Connector 18"/>
          <p:cNvCxnSpPr/>
          <p:nvPr/>
        </p:nvCxnSpPr>
        <p:spPr>
          <a:xfrm>
            <a:off x="912822" y="5832683"/>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6250111" y="5818067"/>
            <a:ext cx="1174823" cy="404812"/>
          </a:xfrm>
          <a:prstGeom prst="rect">
            <a:avLst/>
          </a:prstGeom>
          <a:noFill/>
          <a:ln w="9525">
            <a:noFill/>
            <a:miter lim="800000"/>
            <a:headEnd/>
            <a:tailEnd/>
          </a:ln>
        </p:spPr>
        <p:txBody>
          <a:bodyPr/>
          <a:lstStyle/>
          <a:p>
            <a:pPr algn="r"/>
            <a:r>
              <a:rPr lang="en-IN" sz="2400" dirty="0">
                <a:latin typeface="Calibri" pitchFamily="34" charset="0"/>
              </a:rPr>
              <a:t>18</a:t>
            </a:r>
          </a:p>
        </p:txBody>
      </p:sp>
      <p:sp>
        <p:nvSpPr>
          <p:cNvPr id="21" name="TextBox 20"/>
          <p:cNvSpPr txBox="1">
            <a:spLocks noChangeArrowheads="1"/>
          </p:cNvSpPr>
          <p:nvPr/>
        </p:nvSpPr>
        <p:spPr bwMode="auto">
          <a:xfrm>
            <a:off x="955963" y="5818067"/>
            <a:ext cx="4731415" cy="404812"/>
          </a:xfrm>
          <a:prstGeom prst="rect">
            <a:avLst/>
          </a:prstGeom>
          <a:noFill/>
          <a:ln w="9525">
            <a:noFill/>
            <a:miter lim="800000"/>
            <a:headEnd/>
            <a:tailEnd/>
          </a:ln>
        </p:spPr>
        <p:txBody>
          <a:bodyPr/>
          <a:lstStyle/>
          <a:p>
            <a:r>
              <a:rPr lang="en-US" sz="2400" dirty="0"/>
              <a:t>Compensation expense </a:t>
            </a:r>
            <a:endParaRPr lang="en-IN" sz="2400" dirty="0">
              <a:latin typeface="Calibri" pitchFamily="34" charset="0"/>
            </a:endParaRPr>
          </a:p>
        </p:txBody>
      </p:sp>
      <p:sp>
        <p:nvSpPr>
          <p:cNvPr id="22" name="TextBox 21"/>
          <p:cNvSpPr txBox="1">
            <a:spLocks noChangeArrowheads="1"/>
          </p:cNvSpPr>
          <p:nvPr/>
        </p:nvSpPr>
        <p:spPr bwMode="auto">
          <a:xfrm>
            <a:off x="955966" y="6220617"/>
            <a:ext cx="4728545"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23" name="TextBox 22"/>
          <p:cNvSpPr txBox="1">
            <a:spLocks noChangeArrowheads="1"/>
          </p:cNvSpPr>
          <p:nvPr/>
        </p:nvSpPr>
        <p:spPr bwMode="auto">
          <a:xfrm>
            <a:off x="7589171" y="6220617"/>
            <a:ext cx="1176057" cy="404813"/>
          </a:xfrm>
          <a:prstGeom prst="rect">
            <a:avLst/>
          </a:prstGeom>
          <a:noFill/>
          <a:ln w="9525">
            <a:noFill/>
            <a:miter lim="800000"/>
            <a:headEnd/>
            <a:tailEnd/>
          </a:ln>
        </p:spPr>
        <p:txBody>
          <a:bodyPr/>
          <a:lstStyle/>
          <a:p>
            <a:pPr algn="r"/>
            <a:r>
              <a:rPr lang="en-IN" sz="2400" dirty="0">
                <a:latin typeface="Calibri" pitchFamily="34" charset="0"/>
              </a:rPr>
              <a:t>18</a:t>
            </a:r>
          </a:p>
        </p:txBody>
      </p:sp>
      <p:sp>
        <p:nvSpPr>
          <p:cNvPr id="24" name="TextBox 23"/>
          <p:cNvSpPr txBox="1">
            <a:spLocks noChangeArrowheads="1"/>
          </p:cNvSpPr>
          <p:nvPr/>
        </p:nvSpPr>
        <p:spPr bwMode="auto">
          <a:xfrm>
            <a:off x="7826277" y="5440276"/>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5" name="TextBox 24"/>
          <p:cNvSpPr txBox="1">
            <a:spLocks noChangeArrowheads="1"/>
          </p:cNvSpPr>
          <p:nvPr/>
        </p:nvSpPr>
        <p:spPr bwMode="auto">
          <a:xfrm>
            <a:off x="6327606" y="5440277"/>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26" name="Title 1"/>
          <p:cNvSpPr>
            <a:spLocks noGrp="1"/>
          </p:cNvSpPr>
          <p:nvPr>
            <p:ph type="title"/>
          </p:nvPr>
        </p:nvSpPr>
        <p:spPr>
          <a:xfrm>
            <a:off x="592667" y="0"/>
            <a:ext cx="8535460" cy="751417"/>
          </a:xfrm>
        </p:spPr>
        <p:txBody>
          <a:bodyPr>
            <a:noAutofit/>
          </a:bodyPr>
          <a:lstStyle/>
          <a:p>
            <a:br>
              <a:rPr lang="en-US" sz="2800" dirty="0"/>
            </a:br>
            <a:r>
              <a:rPr lang="en-US" dirty="0"/>
              <a:t>Revisions as Forfeitures Occur</a:t>
            </a:r>
            <a:r>
              <a:rPr lang="en-US" sz="2800" dirty="0"/>
              <a:t> </a:t>
            </a:r>
            <a:r>
              <a:rPr lang="en-US" sz="2600" dirty="0"/>
              <a:t>(continued)</a:t>
            </a:r>
            <a:br>
              <a:rPr lang="en-US" sz="2600" dirty="0"/>
            </a:br>
            <a:endParaRPr lang="en-US" sz="2600" dirty="0"/>
          </a:p>
        </p:txBody>
      </p:sp>
      <p:sp>
        <p:nvSpPr>
          <p:cNvPr id="31"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34" name="TextBox 33"/>
          <p:cNvSpPr txBox="1"/>
          <p:nvPr/>
        </p:nvSpPr>
        <p:spPr>
          <a:xfrm>
            <a:off x="4690397" y="3401056"/>
            <a:ext cx="4439278" cy="430887"/>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200" dirty="0"/>
              <a:t>[($80 − $8) x (4/4)] − $20 − $20 − $14 </a:t>
            </a:r>
            <a:endParaRPr lang="en-US" sz="2200" dirty="0"/>
          </a:p>
        </p:txBody>
      </p:sp>
      <p:cxnSp>
        <p:nvCxnSpPr>
          <p:cNvPr id="35" name="Straight Arrow Connector 34"/>
          <p:cNvCxnSpPr/>
          <p:nvPr/>
        </p:nvCxnSpPr>
        <p:spPr>
          <a:xfrm flipH="1">
            <a:off x="7212275" y="3791654"/>
            <a:ext cx="164652" cy="2110287"/>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06020" y="3407230"/>
            <a:ext cx="3981583" cy="430887"/>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200" dirty="0"/>
              <a:t>[($80 − $8) x (3/4)] − $20 − $20</a:t>
            </a:r>
            <a:endParaRPr lang="en-US" sz="2200" dirty="0"/>
          </a:p>
        </p:txBody>
      </p:sp>
      <p:cxnSp>
        <p:nvCxnSpPr>
          <p:cNvPr id="37" name="Straight Arrow Connector 36"/>
          <p:cNvCxnSpPr>
            <a:cxnSpLocks/>
          </p:cNvCxnSpPr>
          <p:nvPr/>
        </p:nvCxnSpPr>
        <p:spPr>
          <a:xfrm>
            <a:off x="4572000" y="3831943"/>
            <a:ext cx="2378362" cy="85303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Content Placeholder 2">
            <a:extLst>
              <a:ext uri="{FF2B5EF4-FFF2-40B4-BE49-F238E27FC236}">
                <a16:creationId xmlns:a16="http://schemas.microsoft.com/office/drawing/2014/main" id="{72E864CA-140B-4410-A3A6-A966F709C84A}"/>
              </a:ext>
            </a:extLst>
          </p:cNvPr>
          <p:cNvSpPr txBox="1">
            <a:spLocks/>
          </p:cNvSpPr>
          <p:nvPr/>
        </p:nvSpPr>
        <p:spPr>
          <a:xfrm>
            <a:off x="614742" y="635667"/>
            <a:ext cx="8529258" cy="29880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At January 1, 2021, Universal Communications grants 10 million options to key executives. </a:t>
            </a:r>
          </a:p>
          <a:p>
            <a:r>
              <a:rPr lang="en-US" sz="1800" dirty="0"/>
              <a:t>The options permit recipients to acquire 10 million of the company’s $1 par common shares within the next eight years, but not before December 31, 2024 (the vesting date). </a:t>
            </a:r>
          </a:p>
          <a:p>
            <a:r>
              <a:rPr lang="en-US" sz="1800" dirty="0"/>
              <a:t>The exercise price is the market price of the shares on the date of grant, $35 per share. </a:t>
            </a:r>
          </a:p>
          <a:p>
            <a:r>
              <a:rPr lang="en-US" sz="1800" dirty="0"/>
              <a:t>The fair value of the options, estimated by an appropriate option pricing model, is $8 per option. </a:t>
            </a:r>
          </a:p>
          <a:p>
            <a:r>
              <a:rPr lang="en-US" sz="1800" dirty="0"/>
              <a:t>In </a:t>
            </a:r>
            <a:r>
              <a:rPr lang="en-US" sz="1800" b="1" dirty="0">
                <a:solidFill>
                  <a:srgbClr val="FF0000"/>
                </a:solidFill>
              </a:rPr>
              <a:t>2023</a:t>
            </a:r>
            <a:r>
              <a:rPr lang="en-US" sz="1800" dirty="0"/>
              <a:t>, options with a fair value of $8 million when granted </a:t>
            </a:r>
            <a:r>
              <a:rPr lang="en-US" sz="1800" b="1" dirty="0">
                <a:solidFill>
                  <a:srgbClr val="FF0000"/>
                </a:solidFill>
              </a:rPr>
              <a:t>are forfeited </a:t>
            </a:r>
            <a:r>
              <a:rPr lang="en-US" sz="1800" dirty="0"/>
              <a:t>due to executive turnover. </a:t>
            </a:r>
          </a:p>
        </p:txBody>
      </p:sp>
      <p:sp>
        <p:nvSpPr>
          <p:cNvPr id="3" name="Rectangle 2">
            <a:extLst>
              <a:ext uri="{FF2B5EF4-FFF2-40B4-BE49-F238E27FC236}">
                <a16:creationId xmlns:a16="http://schemas.microsoft.com/office/drawing/2014/main" id="{ADFE7932-1D4E-41F8-94A3-5529A1E86F73}"/>
              </a:ext>
            </a:extLst>
          </p:cNvPr>
          <p:cNvSpPr/>
          <p:nvPr/>
        </p:nvSpPr>
        <p:spPr>
          <a:xfrm>
            <a:off x="923909" y="3787696"/>
            <a:ext cx="4201086" cy="461665"/>
          </a:xfrm>
          <a:prstGeom prst="rect">
            <a:avLst/>
          </a:prstGeom>
        </p:spPr>
        <p:txBody>
          <a:bodyPr wrap="none">
            <a:spAutoFit/>
          </a:bodyPr>
          <a:lstStyle/>
          <a:p>
            <a:r>
              <a:rPr lang="en-US" sz="2400" b="1" dirty="0">
                <a:solidFill>
                  <a:srgbClr val="FF0000"/>
                </a:solidFill>
              </a:rPr>
              <a:t>When forfeitures actually occur</a:t>
            </a:r>
          </a:p>
        </p:txBody>
      </p:sp>
    </p:spTree>
    <p:extLst>
      <p:ext uri="{BB962C8B-B14F-4D97-AF65-F5344CB8AC3E}">
        <p14:creationId xmlns:p14="http://schemas.microsoft.com/office/powerpoint/2010/main" val="206705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par>
                                <p:cTn id="40" presetID="10" presetClass="entr" presetSubtype="0" fill="hold"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par>
                                <p:cTn id="51" presetID="10"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500"/>
                                        <p:tgtEl>
                                          <p:spTgt spid="1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500"/>
                                        <p:tgtEl>
                                          <p:spTgt spid="21"/>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500"/>
                                        <p:tgtEl>
                                          <p:spTgt spid="23"/>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fade">
                                      <p:cBhvr>
                                        <p:cTn id="68" dur="500"/>
                                        <p:tgtEl>
                                          <p:spTgt spid="24"/>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fade">
                                      <p:cBhvr>
                                        <p:cTn id="74" dur="500"/>
                                        <p:tgtEl>
                                          <p:spTgt spid="34"/>
                                        </p:tgtEl>
                                      </p:cBhvr>
                                    </p:animEffect>
                                  </p:childTnLst>
                                </p:cTn>
                              </p:par>
                              <p:par>
                                <p:cTn id="75" presetID="22" presetClass="entr" presetSubtype="1" fill="hold" nodeType="with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wipe(up)">
                                      <p:cBhvr>
                                        <p:cTn id="77" dur="500"/>
                                        <p:tgtEl>
                                          <p:spTgt spid="35"/>
                                        </p:tgtEl>
                                      </p:cBhvr>
                                    </p:animEffect>
                                  </p:childTnLst>
                                </p:cTn>
                              </p:par>
                              <p:par>
                                <p:cTn id="78" presetID="1" presetClass="exit" presetSubtype="0" fill="hold" grpId="1" nodeType="withEffect">
                                  <p:stCondLst>
                                    <p:cond delay="0"/>
                                  </p:stCondLst>
                                  <p:childTnLst>
                                    <p:set>
                                      <p:cBhvr>
                                        <p:cTn id="79" dur="1" fill="hold">
                                          <p:stCondLst>
                                            <p:cond delay="0"/>
                                          </p:stCondLst>
                                        </p:cTn>
                                        <p:tgtEl>
                                          <p:spTgt spid="36"/>
                                        </p:tgtEl>
                                        <p:attrNameLst>
                                          <p:attrName>style.visibility</p:attrName>
                                        </p:attrNameLst>
                                      </p:cBhvr>
                                      <p:to>
                                        <p:strVal val="hidden"/>
                                      </p:to>
                                    </p:set>
                                  </p:childTnLst>
                                </p:cTn>
                              </p:par>
                              <p:par>
                                <p:cTn id="80" presetID="1" presetClass="exit" presetSubtype="0" fill="hold" nodeType="withEffect">
                                  <p:stCondLst>
                                    <p:cond delay="0"/>
                                  </p:stCondLst>
                                  <p:childTnLst>
                                    <p:set>
                                      <p:cBhvr>
                                        <p:cTn id="81" dur="1" fill="hold">
                                          <p:stCondLst>
                                            <p:cond delay="0"/>
                                          </p:stCondLst>
                                        </p:cTn>
                                        <p:tgtEl>
                                          <p:spTgt spid="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p:bldP spid="11" grpId="0"/>
      <p:bldP spid="12" grpId="0"/>
      <p:bldP spid="13" grpId="0"/>
      <p:bldP spid="14" grpId="0"/>
      <p:bldP spid="17" grpId="0" animBg="1"/>
      <p:bldP spid="18" grpId="0" animBg="1"/>
      <p:bldP spid="20" grpId="0"/>
      <p:bldP spid="21" grpId="0"/>
      <p:bldP spid="22" grpId="0"/>
      <p:bldP spid="23" grpId="0"/>
      <p:bldP spid="24" grpId="0"/>
      <p:bldP spid="25" grpId="0"/>
      <p:bldP spid="34" grpId="0" animBg="1"/>
      <p:bldP spid="36" grpId="0" animBg="1"/>
      <p:bldP spid="3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560917" y="6"/>
            <a:ext cx="8583082" cy="1049835"/>
          </a:xfrm>
        </p:spPr>
        <p:txBody>
          <a:bodyPr>
            <a:normAutofit/>
          </a:bodyPr>
          <a:lstStyle/>
          <a:p>
            <a:r>
              <a:rPr lang="en-US" dirty="0"/>
              <a:t> Share-Based Compensation</a:t>
            </a:r>
            <a:endParaRPr lang="en-IN" dirty="0">
              <a:ea typeface="Adobe Fan Heiti Std B"/>
              <a:cs typeface="Adobe Fan Heiti Std B"/>
            </a:endParaRPr>
          </a:p>
        </p:txBody>
      </p:sp>
      <p:sp>
        <p:nvSpPr>
          <p:cNvPr id="5" name="Content Placeholder 4"/>
          <p:cNvSpPr>
            <a:spLocks noGrp="1"/>
          </p:cNvSpPr>
          <p:nvPr>
            <p:ph idx="1"/>
          </p:nvPr>
        </p:nvSpPr>
        <p:spPr>
          <a:xfrm>
            <a:off x="761999" y="846645"/>
            <a:ext cx="8013600" cy="5847351"/>
          </a:xfrm>
          <a:ln>
            <a:noFill/>
          </a:ln>
        </p:spPr>
        <p:txBody>
          <a:bodyPr>
            <a:noAutofit/>
          </a:bodyPr>
          <a:lstStyle/>
          <a:p>
            <a:endParaRPr lang="en-IN" sz="2600" dirty="0"/>
          </a:p>
          <a:p>
            <a:r>
              <a:rPr lang="en-IN" sz="2600" dirty="0"/>
              <a:t>Share-based awards </a:t>
            </a:r>
            <a:r>
              <a:rPr lang="en-US" sz="2600" dirty="0"/>
              <a:t>are </a:t>
            </a:r>
            <a:r>
              <a:rPr lang="en-IN" sz="2600" dirty="0"/>
              <a:t>forms of payment whose value is </a:t>
            </a:r>
            <a:r>
              <a:rPr lang="en-IN" sz="2600" b="1" dirty="0">
                <a:solidFill>
                  <a:srgbClr val="C00000"/>
                </a:solidFill>
              </a:rPr>
              <a:t>tied to the market price </a:t>
            </a:r>
            <a:r>
              <a:rPr lang="en-US" sz="2600" b="1" dirty="0">
                <a:solidFill>
                  <a:srgbClr val="C00000"/>
                </a:solidFill>
              </a:rPr>
              <a:t>of the </a:t>
            </a:r>
            <a:r>
              <a:rPr lang="en-IN" sz="2600" b="1" dirty="0">
                <a:solidFill>
                  <a:srgbClr val="C00000"/>
                </a:solidFill>
              </a:rPr>
              <a:t>company’s stock</a:t>
            </a:r>
            <a:r>
              <a:rPr lang="en-US" sz="2600" b="1" dirty="0">
                <a:solidFill>
                  <a:srgbClr val="C00000"/>
                </a:solidFill>
              </a:rPr>
              <a:t> </a:t>
            </a:r>
            <a:endParaRPr lang="en-IN" sz="2600" b="1" dirty="0">
              <a:solidFill>
                <a:srgbClr val="C00000"/>
              </a:solidFill>
            </a:endParaRPr>
          </a:p>
          <a:p>
            <a:pPr marL="228600" lvl="1">
              <a:spcBef>
                <a:spcPts val="1000"/>
              </a:spcBef>
            </a:pPr>
            <a:r>
              <a:rPr lang="en-US" dirty="0"/>
              <a:t>Share-based compensation plans include </a:t>
            </a:r>
            <a:r>
              <a:rPr lang="en-IN" b="1" dirty="0">
                <a:solidFill>
                  <a:srgbClr val="C00000"/>
                </a:solidFill>
              </a:rPr>
              <a:t>stock award plans</a:t>
            </a:r>
            <a:r>
              <a:rPr lang="en-IN" dirty="0"/>
              <a:t>, </a:t>
            </a:r>
            <a:r>
              <a:rPr lang="en-IN" b="1" dirty="0">
                <a:solidFill>
                  <a:srgbClr val="C00000"/>
                </a:solidFill>
              </a:rPr>
              <a:t>stock option plans</a:t>
            </a:r>
            <a:r>
              <a:rPr lang="en-IN" dirty="0"/>
              <a:t>, </a:t>
            </a:r>
            <a:r>
              <a:rPr lang="en-IN" b="1" dirty="0">
                <a:solidFill>
                  <a:srgbClr val="C00000"/>
                </a:solidFill>
              </a:rPr>
              <a:t>stock appreciation rights (SARs)</a:t>
            </a:r>
            <a:r>
              <a:rPr lang="en-IN" dirty="0"/>
              <a:t>, or one of the several similar plans</a:t>
            </a:r>
          </a:p>
          <a:p>
            <a:r>
              <a:rPr lang="en-US" sz="2600" dirty="0"/>
              <a:t>The goals are to provide compensation to designated employees, while sometimes providing those employees with a </a:t>
            </a:r>
            <a:r>
              <a:rPr lang="en-US" sz="2600" b="1" dirty="0">
                <a:solidFill>
                  <a:srgbClr val="C00000"/>
                </a:solidFill>
              </a:rPr>
              <a:t>performance incentive</a:t>
            </a:r>
          </a:p>
          <a:p>
            <a:r>
              <a:rPr lang="en-IN" sz="2600" dirty="0"/>
              <a:t>Accounting objective:</a:t>
            </a:r>
          </a:p>
          <a:p>
            <a:pPr marL="746125" lvl="1" indent="-288925">
              <a:buFont typeface="Lucida Grande"/>
              <a:buChar char="–"/>
            </a:pPr>
            <a:r>
              <a:rPr lang="en-IN" dirty="0"/>
              <a:t>To determine the </a:t>
            </a:r>
            <a:r>
              <a:rPr lang="en-IN" b="1" dirty="0">
                <a:solidFill>
                  <a:srgbClr val="C00000"/>
                </a:solidFill>
              </a:rPr>
              <a:t>fair value </a:t>
            </a:r>
            <a:r>
              <a:rPr lang="en-IN" dirty="0"/>
              <a:t>of the compensation</a:t>
            </a:r>
          </a:p>
          <a:p>
            <a:pPr marL="746125" lvl="1" indent="-288925">
              <a:buFont typeface="Lucida Grande"/>
              <a:buChar char="–"/>
            </a:pPr>
            <a:r>
              <a:rPr lang="en-US" dirty="0"/>
              <a:t>To </a:t>
            </a:r>
            <a:r>
              <a:rPr lang="en-IN" b="1" dirty="0">
                <a:solidFill>
                  <a:srgbClr val="C00000"/>
                </a:solidFill>
              </a:rPr>
              <a:t>expense that compensation </a:t>
            </a:r>
            <a:r>
              <a:rPr lang="en-IN" dirty="0"/>
              <a:t>over the periods in which participants perform services</a:t>
            </a:r>
          </a:p>
        </p:txBody>
      </p:sp>
      <p:sp>
        <p:nvSpPr>
          <p:cNvPr id="3" name="Regular Pentagon 2"/>
          <p:cNvSpPr/>
          <p:nvPr/>
        </p:nvSpPr>
        <p:spPr>
          <a:xfrm>
            <a:off x="747887" y="5667011"/>
            <a:ext cx="214312" cy="187372"/>
          </a:xfrm>
          <a:prstGeom prst="pentag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7" name="Slide Number Placeholder 5">
            <a:extLst>
              <a:ext uri="{FF2B5EF4-FFF2-40B4-BE49-F238E27FC236}">
                <a16:creationId xmlns:a16="http://schemas.microsoft.com/office/drawing/2014/main" id="{AD5F976D-0AC4-9841-A446-D42A3248969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2</a:t>
            </a:fld>
            <a:endParaRPr lang="en-US" dirty="0"/>
          </a:p>
        </p:txBody>
      </p:sp>
    </p:spTree>
    <p:extLst>
      <p:ext uri="{BB962C8B-B14F-4D97-AF65-F5344CB8AC3E}">
        <p14:creationId xmlns:p14="http://schemas.microsoft.com/office/powerpoint/2010/main" val="63314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928" y="157436"/>
            <a:ext cx="8551332" cy="673928"/>
          </a:xfrm>
        </p:spPr>
        <p:txBody>
          <a:bodyPr>
            <a:normAutofit fontScale="90000"/>
          </a:bodyPr>
          <a:lstStyle/>
          <a:p>
            <a:r>
              <a:rPr lang="en-US" dirty="0"/>
              <a:t>Stock Option Plans – </a:t>
            </a:r>
            <a:br>
              <a:rPr lang="en-US" dirty="0"/>
            </a:br>
            <a:r>
              <a:rPr lang="en-US" dirty="0"/>
              <a:t>When Options are Exercised</a:t>
            </a:r>
            <a:endParaRPr lang="en-US" sz="2400" dirty="0"/>
          </a:p>
        </p:txBody>
      </p:sp>
      <p:sp>
        <p:nvSpPr>
          <p:cNvPr id="4" name="Content Placeholder 2"/>
          <p:cNvSpPr txBox="1">
            <a:spLocks/>
          </p:cNvSpPr>
          <p:nvPr/>
        </p:nvSpPr>
        <p:spPr>
          <a:xfrm>
            <a:off x="549629" y="1076619"/>
            <a:ext cx="8551332" cy="30179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At January 1, 2021, Universal Communications grants 10 million options to key executives. </a:t>
            </a:r>
          </a:p>
          <a:p>
            <a:r>
              <a:rPr lang="en-US" sz="1800" dirty="0"/>
              <a:t>The options permit recipients to acquire 10 million of the company’s $1 par common shares within the next eight years, but not before December 31, 2024 (the vesting date). </a:t>
            </a:r>
          </a:p>
          <a:p>
            <a:r>
              <a:rPr lang="en-US" sz="1800" dirty="0"/>
              <a:t>The exercise price is the market price of the shares on the date of grant, $35 per share. </a:t>
            </a:r>
          </a:p>
          <a:p>
            <a:r>
              <a:rPr lang="en-US" sz="1800" dirty="0"/>
              <a:t>The fair value of the options, estimated by an appropriate option pricing model, is $8 per option. </a:t>
            </a:r>
          </a:p>
          <a:p>
            <a:r>
              <a:rPr lang="en-IN" sz="1800" b="1" dirty="0">
                <a:solidFill>
                  <a:srgbClr val="C00000"/>
                </a:solidFill>
              </a:rPr>
              <a:t>Half the shares</a:t>
            </a:r>
            <a:r>
              <a:rPr lang="en-IN" sz="1800" dirty="0">
                <a:solidFill>
                  <a:srgbClr val="C00000"/>
                </a:solidFill>
              </a:rPr>
              <a:t> (</a:t>
            </a:r>
            <a:r>
              <a:rPr lang="en-IN" sz="1800" b="1" dirty="0">
                <a:solidFill>
                  <a:srgbClr val="C00000"/>
                </a:solidFill>
              </a:rPr>
              <a:t>5 million) are exercised </a:t>
            </a:r>
            <a:r>
              <a:rPr lang="en-US" sz="1800" b="1" dirty="0">
                <a:solidFill>
                  <a:srgbClr val="C00000"/>
                </a:solidFill>
              </a:rPr>
              <a:t>on July 11, 2027, </a:t>
            </a:r>
            <a:r>
              <a:rPr lang="en-IN" sz="1800" b="1" dirty="0">
                <a:solidFill>
                  <a:srgbClr val="C00000"/>
                </a:solidFill>
              </a:rPr>
              <a:t>when the market price is $50 per share.</a:t>
            </a:r>
            <a:endParaRPr lang="en-US" sz="1800" b="1" dirty="0">
              <a:solidFill>
                <a:srgbClr val="C00000"/>
              </a:solidFill>
            </a:endParaRPr>
          </a:p>
        </p:txBody>
      </p:sp>
      <p:sp>
        <p:nvSpPr>
          <p:cNvPr id="5" name="Rectangle 4"/>
          <p:cNvSpPr/>
          <p:nvPr/>
        </p:nvSpPr>
        <p:spPr>
          <a:xfrm>
            <a:off x="891053" y="4133904"/>
            <a:ext cx="7921625" cy="2305872"/>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6" name="TextBox 5"/>
          <p:cNvSpPr txBox="1">
            <a:spLocks noChangeArrowheads="1"/>
          </p:cNvSpPr>
          <p:nvPr/>
        </p:nvSpPr>
        <p:spPr bwMode="auto">
          <a:xfrm>
            <a:off x="891049" y="4446508"/>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July 11, 2027</a:t>
            </a:r>
            <a:endParaRPr lang="en-IN" sz="2400" b="1" baseline="30000" dirty="0">
              <a:latin typeface="Calibri" pitchFamily="34" charset="0"/>
            </a:endParaRPr>
          </a:p>
        </p:txBody>
      </p:sp>
      <p:cxnSp>
        <p:nvCxnSpPr>
          <p:cNvPr id="7" name="Straight Connector 6"/>
          <p:cNvCxnSpPr/>
          <p:nvPr/>
        </p:nvCxnSpPr>
        <p:spPr>
          <a:xfrm>
            <a:off x="891054" y="4838915"/>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6228342" y="4824298"/>
            <a:ext cx="1174823" cy="404812"/>
          </a:xfrm>
          <a:prstGeom prst="rect">
            <a:avLst/>
          </a:prstGeom>
          <a:noFill/>
          <a:ln w="9525">
            <a:noFill/>
            <a:miter lim="800000"/>
            <a:headEnd/>
            <a:tailEnd/>
          </a:ln>
        </p:spPr>
        <p:txBody>
          <a:bodyPr/>
          <a:lstStyle/>
          <a:p>
            <a:pPr algn="r"/>
            <a:r>
              <a:rPr lang="en-IN" sz="2400" dirty="0">
                <a:latin typeface="Calibri" pitchFamily="34" charset="0"/>
              </a:rPr>
              <a:t>175</a:t>
            </a:r>
          </a:p>
        </p:txBody>
      </p:sp>
      <p:sp>
        <p:nvSpPr>
          <p:cNvPr id="9" name="TextBox 8"/>
          <p:cNvSpPr txBox="1">
            <a:spLocks noChangeArrowheads="1"/>
          </p:cNvSpPr>
          <p:nvPr/>
        </p:nvSpPr>
        <p:spPr bwMode="auto">
          <a:xfrm>
            <a:off x="934195" y="4824298"/>
            <a:ext cx="4731415" cy="404812"/>
          </a:xfrm>
          <a:prstGeom prst="rect">
            <a:avLst/>
          </a:prstGeom>
          <a:noFill/>
          <a:ln w="9525">
            <a:noFill/>
            <a:miter lim="800000"/>
            <a:headEnd/>
            <a:tailEnd/>
          </a:ln>
        </p:spPr>
        <p:txBody>
          <a:bodyPr/>
          <a:lstStyle/>
          <a:p>
            <a:r>
              <a:rPr lang="en-US" sz="2400" dirty="0"/>
              <a:t>Cash</a:t>
            </a:r>
            <a:endParaRPr lang="en-IN" sz="2400" dirty="0">
              <a:latin typeface="Calibri" pitchFamily="34" charset="0"/>
            </a:endParaRPr>
          </a:p>
        </p:txBody>
      </p:sp>
      <p:sp>
        <p:nvSpPr>
          <p:cNvPr id="10" name="TextBox 9"/>
          <p:cNvSpPr txBox="1">
            <a:spLocks noChangeArrowheads="1"/>
          </p:cNvSpPr>
          <p:nvPr/>
        </p:nvSpPr>
        <p:spPr bwMode="auto">
          <a:xfrm>
            <a:off x="934197" y="5231011"/>
            <a:ext cx="4728545" cy="404813"/>
          </a:xfrm>
          <a:prstGeom prst="rect">
            <a:avLst/>
          </a:prstGeom>
          <a:noFill/>
          <a:ln w="9525">
            <a:noFill/>
            <a:miter lim="800000"/>
            <a:headEnd/>
            <a:tailEnd/>
          </a:ln>
        </p:spPr>
        <p:txBody>
          <a:bodyPr/>
          <a:lstStyle/>
          <a:p>
            <a:r>
              <a:rPr lang="en-US" sz="2400" dirty="0"/>
              <a:t>Paid-in capital—stock options</a:t>
            </a:r>
            <a:endParaRPr lang="en-IN" sz="2400" dirty="0">
              <a:latin typeface="Calibri" pitchFamily="34" charset="0"/>
            </a:endParaRPr>
          </a:p>
        </p:txBody>
      </p:sp>
      <p:sp>
        <p:nvSpPr>
          <p:cNvPr id="11" name="TextBox 10"/>
          <p:cNvSpPr txBox="1">
            <a:spLocks noChangeArrowheads="1"/>
          </p:cNvSpPr>
          <p:nvPr/>
        </p:nvSpPr>
        <p:spPr bwMode="auto">
          <a:xfrm>
            <a:off x="6228343" y="5231011"/>
            <a:ext cx="1176057" cy="404813"/>
          </a:xfrm>
          <a:prstGeom prst="rect">
            <a:avLst/>
          </a:prstGeom>
          <a:noFill/>
          <a:ln w="9525">
            <a:noFill/>
            <a:miter lim="800000"/>
            <a:headEnd/>
            <a:tailEnd/>
          </a:ln>
        </p:spPr>
        <p:txBody>
          <a:bodyPr/>
          <a:lstStyle/>
          <a:p>
            <a:pPr algn="r"/>
            <a:r>
              <a:rPr lang="en-IN" sz="2400" dirty="0">
                <a:latin typeface="Calibri" pitchFamily="34" charset="0"/>
              </a:rPr>
              <a:t>40</a:t>
            </a:r>
          </a:p>
        </p:txBody>
      </p:sp>
      <p:sp>
        <p:nvSpPr>
          <p:cNvPr id="12" name="TextBox 11"/>
          <p:cNvSpPr txBox="1">
            <a:spLocks noChangeArrowheads="1"/>
          </p:cNvSpPr>
          <p:nvPr/>
        </p:nvSpPr>
        <p:spPr bwMode="auto">
          <a:xfrm>
            <a:off x="7804508" y="4446508"/>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3" name="TextBox 12"/>
          <p:cNvSpPr txBox="1">
            <a:spLocks noChangeArrowheads="1"/>
          </p:cNvSpPr>
          <p:nvPr/>
        </p:nvSpPr>
        <p:spPr bwMode="auto">
          <a:xfrm>
            <a:off x="6305837" y="4446509"/>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4" name="TextBox 13"/>
          <p:cNvSpPr txBox="1">
            <a:spLocks noChangeArrowheads="1"/>
          </p:cNvSpPr>
          <p:nvPr/>
        </p:nvSpPr>
        <p:spPr bwMode="auto">
          <a:xfrm>
            <a:off x="6750890" y="4109050"/>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16" name="TextBox 15"/>
          <p:cNvSpPr txBox="1">
            <a:spLocks noChangeArrowheads="1"/>
          </p:cNvSpPr>
          <p:nvPr/>
        </p:nvSpPr>
        <p:spPr bwMode="auto">
          <a:xfrm>
            <a:off x="934197" y="5637723"/>
            <a:ext cx="4728545" cy="404813"/>
          </a:xfrm>
          <a:prstGeom prst="rect">
            <a:avLst/>
          </a:prstGeom>
          <a:noFill/>
          <a:ln w="9525">
            <a:noFill/>
            <a:miter lim="800000"/>
            <a:headEnd/>
            <a:tailEnd/>
          </a:ln>
        </p:spPr>
        <p:txBody>
          <a:bodyPr/>
          <a:lstStyle/>
          <a:p>
            <a:pPr lvl="1"/>
            <a:r>
              <a:rPr lang="en-US" sz="2400" dirty="0"/>
              <a:t>Common stock</a:t>
            </a:r>
            <a:endParaRPr lang="en-IN" sz="2400" dirty="0">
              <a:latin typeface="Calibri" pitchFamily="34" charset="0"/>
            </a:endParaRPr>
          </a:p>
        </p:txBody>
      </p:sp>
      <p:sp>
        <p:nvSpPr>
          <p:cNvPr id="18" name="TextBox 17"/>
          <p:cNvSpPr txBox="1">
            <a:spLocks noChangeArrowheads="1"/>
          </p:cNvSpPr>
          <p:nvPr/>
        </p:nvSpPr>
        <p:spPr bwMode="auto">
          <a:xfrm>
            <a:off x="934197" y="6044433"/>
            <a:ext cx="4728545" cy="404813"/>
          </a:xfrm>
          <a:prstGeom prst="rect">
            <a:avLst/>
          </a:prstGeom>
          <a:noFill/>
          <a:ln w="9525">
            <a:noFill/>
            <a:miter lim="800000"/>
            <a:headEnd/>
            <a:tailEnd/>
          </a:ln>
        </p:spPr>
        <p:txBody>
          <a:bodyPr/>
          <a:lstStyle/>
          <a:p>
            <a:pPr lvl="1"/>
            <a:r>
              <a:rPr lang="en-US" sz="2400" dirty="0"/>
              <a:t>Paid-in capital—excess of par</a:t>
            </a:r>
            <a:endParaRPr lang="en-IN" sz="2400" dirty="0">
              <a:latin typeface="Calibri" pitchFamily="34" charset="0"/>
            </a:endParaRPr>
          </a:p>
        </p:txBody>
      </p:sp>
      <p:sp>
        <p:nvSpPr>
          <p:cNvPr id="19" name="TextBox 18"/>
          <p:cNvSpPr txBox="1">
            <a:spLocks noChangeArrowheads="1"/>
          </p:cNvSpPr>
          <p:nvPr/>
        </p:nvSpPr>
        <p:spPr bwMode="auto">
          <a:xfrm>
            <a:off x="7567402" y="5637723"/>
            <a:ext cx="1176057" cy="404813"/>
          </a:xfrm>
          <a:prstGeom prst="rect">
            <a:avLst/>
          </a:prstGeom>
          <a:noFill/>
          <a:ln w="9525">
            <a:noFill/>
            <a:miter lim="800000"/>
            <a:headEnd/>
            <a:tailEnd/>
          </a:ln>
        </p:spPr>
        <p:txBody>
          <a:bodyPr/>
          <a:lstStyle/>
          <a:p>
            <a:pPr algn="r"/>
            <a:r>
              <a:rPr lang="en-IN" sz="2400" dirty="0">
                <a:latin typeface="Calibri" pitchFamily="34" charset="0"/>
              </a:rPr>
              <a:t>5</a:t>
            </a:r>
          </a:p>
        </p:txBody>
      </p:sp>
      <p:sp>
        <p:nvSpPr>
          <p:cNvPr id="20" name="TextBox 19"/>
          <p:cNvSpPr txBox="1">
            <a:spLocks noChangeArrowheads="1"/>
          </p:cNvSpPr>
          <p:nvPr/>
        </p:nvSpPr>
        <p:spPr bwMode="auto">
          <a:xfrm>
            <a:off x="7567402" y="6044433"/>
            <a:ext cx="1176057" cy="404813"/>
          </a:xfrm>
          <a:prstGeom prst="rect">
            <a:avLst/>
          </a:prstGeom>
          <a:noFill/>
          <a:ln w="9525">
            <a:noFill/>
            <a:miter lim="800000"/>
            <a:headEnd/>
            <a:tailEnd/>
          </a:ln>
        </p:spPr>
        <p:txBody>
          <a:bodyPr/>
          <a:lstStyle/>
          <a:p>
            <a:pPr algn="r"/>
            <a:r>
              <a:rPr lang="en-IN" sz="2400" dirty="0">
                <a:latin typeface="Calibri" pitchFamily="34" charset="0"/>
              </a:rPr>
              <a:t>210</a:t>
            </a:r>
          </a:p>
        </p:txBody>
      </p:sp>
      <p:sp>
        <p:nvSpPr>
          <p:cNvPr id="21" name="TextBox 20"/>
          <p:cNvSpPr txBox="1"/>
          <p:nvPr/>
        </p:nvSpPr>
        <p:spPr>
          <a:xfrm>
            <a:off x="5002084" y="3738143"/>
            <a:ext cx="1150529" cy="323732"/>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200" dirty="0"/>
              <a:t>$35 × 5</a:t>
            </a:r>
            <a:endParaRPr lang="en-US" sz="2200" dirty="0"/>
          </a:p>
        </p:txBody>
      </p:sp>
      <p:cxnSp>
        <p:nvCxnSpPr>
          <p:cNvPr id="22" name="Straight Arrow Connector 21"/>
          <p:cNvCxnSpPr>
            <a:stCxn id="21" idx="2"/>
          </p:cNvCxnSpPr>
          <p:nvPr/>
        </p:nvCxnSpPr>
        <p:spPr>
          <a:xfrm>
            <a:off x="5577349" y="4061875"/>
            <a:ext cx="1173541" cy="989096"/>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cxnSpLocks/>
          </p:cNvCxnSpPr>
          <p:nvPr/>
        </p:nvCxnSpPr>
        <p:spPr>
          <a:xfrm>
            <a:off x="7594888" y="2607495"/>
            <a:ext cx="1335473" cy="0"/>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2312778" y="3649377"/>
            <a:ext cx="985691" cy="3544"/>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39739" y="3729214"/>
            <a:ext cx="1150529" cy="356105"/>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200" dirty="0"/>
              <a:t>5 × $1</a:t>
            </a:r>
            <a:endParaRPr lang="en-US" sz="2200" dirty="0"/>
          </a:p>
        </p:txBody>
      </p:sp>
      <p:cxnSp>
        <p:nvCxnSpPr>
          <p:cNvPr id="26" name="Straight Arrow Connector 25"/>
          <p:cNvCxnSpPr>
            <a:stCxn id="25" idx="2"/>
          </p:cNvCxnSpPr>
          <p:nvPr/>
        </p:nvCxnSpPr>
        <p:spPr>
          <a:xfrm>
            <a:off x="7515004" y="4085319"/>
            <a:ext cx="975853" cy="170588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7303625" y="1714390"/>
            <a:ext cx="211378" cy="0"/>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sp>
        <p:nvSpPr>
          <p:cNvPr id="28"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9" name="TextBox 28"/>
          <p:cNvSpPr txBox="1"/>
          <p:nvPr/>
        </p:nvSpPr>
        <p:spPr>
          <a:xfrm>
            <a:off x="5173643" y="6170744"/>
            <a:ext cx="2830460" cy="430887"/>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200" dirty="0"/>
              <a:t>½ the account balance</a:t>
            </a:r>
            <a:endParaRPr lang="en-US" sz="2200" dirty="0"/>
          </a:p>
        </p:txBody>
      </p:sp>
      <p:cxnSp>
        <p:nvCxnSpPr>
          <p:cNvPr id="30" name="Straight Arrow Connector 29"/>
          <p:cNvCxnSpPr>
            <a:cxnSpLocks/>
            <a:stCxn id="29" idx="0"/>
          </p:cNvCxnSpPr>
          <p:nvPr/>
        </p:nvCxnSpPr>
        <p:spPr>
          <a:xfrm flipV="1">
            <a:off x="6588873" y="5635824"/>
            <a:ext cx="415207" cy="53492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cxnSpLocks/>
          </p:cNvCxnSpPr>
          <p:nvPr/>
        </p:nvCxnSpPr>
        <p:spPr>
          <a:xfrm flipV="1">
            <a:off x="8500131" y="3006899"/>
            <a:ext cx="275468" cy="1"/>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357E23-6A2D-4104-91F6-130081010DB8}"/>
              </a:ext>
            </a:extLst>
          </p:cNvPr>
          <p:cNvCxnSpPr>
            <a:cxnSpLocks/>
          </p:cNvCxnSpPr>
          <p:nvPr/>
        </p:nvCxnSpPr>
        <p:spPr>
          <a:xfrm flipV="1">
            <a:off x="891049" y="3275360"/>
            <a:ext cx="1030348" cy="1"/>
          </a:xfrm>
          <a:prstGeom prst="line">
            <a:avLst/>
          </a:prstGeom>
          <a:ln w="28575">
            <a:solidFill>
              <a:srgbClr val="0072A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9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22" presetClass="entr" presetSubtype="1"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up)">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22" presetClass="entr" presetSubtype="1" fill="hold"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wipe(up)">
                                      <p:cBhvr>
                                        <p:cTn id="66" dur="500"/>
                                        <p:tgtEl>
                                          <p:spTgt spid="30"/>
                                        </p:tgtEl>
                                      </p:cBhvr>
                                    </p:animEffect>
                                  </p:childTnLst>
                                </p:cTn>
                              </p:par>
                              <p:par>
                                <p:cTn id="67" presetID="10" presetClass="entr" presetSubtype="0" fill="hold"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500"/>
                                        <p:tgtEl>
                                          <p:spTgt spid="3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par>
                                <p:cTn id="75" presetID="22" presetClass="entr" presetSubtype="1"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wipe(up)">
                                      <p:cBhvr>
                                        <p:cTn id="77" dur="500"/>
                                        <p:tgtEl>
                                          <p:spTgt spid="26"/>
                                        </p:tgtEl>
                                      </p:cBhvr>
                                    </p:animEffect>
                                  </p:childTnLst>
                                </p:cTn>
                              </p:par>
                              <p:par>
                                <p:cTn id="78" presetID="10" presetClass="entr" presetSubtype="0" fill="hold" nodeType="with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500"/>
                                        <p:tgtEl>
                                          <p:spTgt spid="27"/>
                                        </p:tgtEl>
                                      </p:cBhvr>
                                    </p:animEffect>
                                  </p:childTnLst>
                                </p:cTn>
                              </p:par>
                              <p:par>
                                <p:cTn id="81" presetID="10"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P spid="9" grpId="0"/>
      <p:bldP spid="10" grpId="0"/>
      <p:bldP spid="11" grpId="0"/>
      <p:bldP spid="12" grpId="0"/>
      <p:bldP spid="13" grpId="0"/>
      <p:bldP spid="14" grpId="0"/>
      <p:bldP spid="16" grpId="0"/>
      <p:bldP spid="18" grpId="0"/>
      <p:bldP spid="19" grpId="0"/>
      <p:bldP spid="20" grpId="0"/>
      <p:bldP spid="21" grpId="0" animBg="1"/>
      <p:bldP spid="25" grpId="0" animBg="1"/>
      <p:bldP spid="2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65244"/>
            <a:ext cx="8572499" cy="685799"/>
          </a:xfrm>
        </p:spPr>
        <p:txBody>
          <a:bodyPr>
            <a:normAutofit fontScale="90000"/>
          </a:bodyPr>
          <a:lstStyle/>
          <a:p>
            <a:r>
              <a:rPr lang="en-US" dirty="0"/>
              <a:t>Stock Option Plans – </a:t>
            </a:r>
            <a:br>
              <a:rPr lang="en-US" dirty="0"/>
            </a:br>
            <a:r>
              <a:rPr lang="en-US" dirty="0"/>
              <a:t>When Unexercised Options Expire</a:t>
            </a:r>
            <a:endParaRPr lang="en-US" sz="2400" dirty="0"/>
          </a:p>
        </p:txBody>
      </p:sp>
      <p:sp>
        <p:nvSpPr>
          <p:cNvPr id="5" name="Content Placeholder 2"/>
          <p:cNvSpPr txBox="1">
            <a:spLocks/>
          </p:cNvSpPr>
          <p:nvPr/>
        </p:nvSpPr>
        <p:spPr>
          <a:xfrm>
            <a:off x="655587" y="1023695"/>
            <a:ext cx="8422375" cy="33197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At January 1, 2021, Universal Communications grants 10 million options to key executives. </a:t>
            </a:r>
          </a:p>
          <a:p>
            <a:r>
              <a:rPr lang="en-US" sz="1800" dirty="0"/>
              <a:t>The options permit recipients to acquire 10 million of the company’s $1 par common shares within the next eight years, but not before December 31, 2024 (the vesting date). </a:t>
            </a:r>
          </a:p>
          <a:p>
            <a:r>
              <a:rPr lang="en-US" sz="1800" dirty="0"/>
              <a:t>The exercise price is the market price of the shares on the date of grant, $35 per share. </a:t>
            </a:r>
          </a:p>
          <a:p>
            <a:r>
              <a:rPr lang="en-US" sz="1800" dirty="0"/>
              <a:t>The fair value of the options, estimated by an appropriate option pricing model, is $8 per option. </a:t>
            </a:r>
          </a:p>
          <a:p>
            <a:r>
              <a:rPr lang="en-IN" sz="1800" b="1" dirty="0">
                <a:solidFill>
                  <a:srgbClr val="C00000"/>
                </a:solidFill>
              </a:rPr>
              <a:t>Half the shares</a:t>
            </a:r>
            <a:r>
              <a:rPr lang="en-IN" sz="1800" dirty="0">
                <a:solidFill>
                  <a:srgbClr val="C00000"/>
                </a:solidFill>
              </a:rPr>
              <a:t> (</a:t>
            </a:r>
            <a:r>
              <a:rPr lang="en-IN" sz="1800" b="1" dirty="0">
                <a:solidFill>
                  <a:srgbClr val="C00000"/>
                </a:solidFill>
              </a:rPr>
              <a:t>5 million) are exercised </a:t>
            </a:r>
            <a:r>
              <a:rPr lang="en-US" sz="1800" b="1" dirty="0">
                <a:solidFill>
                  <a:srgbClr val="C00000"/>
                </a:solidFill>
              </a:rPr>
              <a:t>on July 11, 2027, </a:t>
            </a:r>
            <a:r>
              <a:rPr lang="en-IN" sz="1800" b="1" dirty="0">
                <a:solidFill>
                  <a:srgbClr val="C00000"/>
                </a:solidFill>
              </a:rPr>
              <a:t>when the market price is $50 per share.  </a:t>
            </a:r>
          </a:p>
          <a:p>
            <a:r>
              <a:rPr lang="en-IN" sz="1800" b="1" dirty="0">
                <a:solidFill>
                  <a:srgbClr val="C00000"/>
                </a:solidFill>
              </a:rPr>
              <a:t>The remaining 5 million options are expired </a:t>
            </a:r>
            <a:r>
              <a:rPr lang="en-US" sz="1800" b="1" dirty="0">
                <a:solidFill>
                  <a:srgbClr val="C00000"/>
                </a:solidFill>
              </a:rPr>
              <a:t>without being exercised.</a:t>
            </a:r>
          </a:p>
        </p:txBody>
      </p:sp>
      <p:sp>
        <p:nvSpPr>
          <p:cNvPr id="6" name="Rectangle 5"/>
          <p:cNvSpPr/>
          <p:nvPr/>
        </p:nvSpPr>
        <p:spPr>
          <a:xfrm>
            <a:off x="664974" y="4818196"/>
            <a:ext cx="8373779" cy="1605754"/>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7" name="TextBox 6"/>
          <p:cNvSpPr txBox="1">
            <a:spLocks noChangeArrowheads="1"/>
          </p:cNvSpPr>
          <p:nvPr/>
        </p:nvSpPr>
        <p:spPr bwMode="auto">
          <a:xfrm>
            <a:off x="891049" y="5140889"/>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8" name="Straight Connector 7"/>
          <p:cNvCxnSpPr/>
          <p:nvPr/>
        </p:nvCxnSpPr>
        <p:spPr>
          <a:xfrm>
            <a:off x="689012" y="5533295"/>
            <a:ext cx="8325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6424290" y="5518678"/>
            <a:ext cx="1174823" cy="404812"/>
          </a:xfrm>
          <a:prstGeom prst="rect">
            <a:avLst/>
          </a:prstGeom>
          <a:noFill/>
          <a:ln w="9525">
            <a:noFill/>
            <a:miter lim="800000"/>
            <a:headEnd/>
            <a:tailEnd/>
          </a:ln>
        </p:spPr>
        <p:txBody>
          <a:bodyPr/>
          <a:lstStyle/>
          <a:p>
            <a:pPr algn="r"/>
            <a:r>
              <a:rPr lang="en-IN" sz="2400" dirty="0">
                <a:latin typeface="Calibri" pitchFamily="34" charset="0"/>
              </a:rPr>
              <a:t>40</a:t>
            </a:r>
          </a:p>
        </p:txBody>
      </p:sp>
      <p:sp>
        <p:nvSpPr>
          <p:cNvPr id="10" name="TextBox 9"/>
          <p:cNvSpPr txBox="1">
            <a:spLocks noChangeArrowheads="1"/>
          </p:cNvSpPr>
          <p:nvPr/>
        </p:nvSpPr>
        <p:spPr bwMode="auto">
          <a:xfrm>
            <a:off x="689259" y="5518678"/>
            <a:ext cx="5952744" cy="404812"/>
          </a:xfrm>
          <a:prstGeom prst="rect">
            <a:avLst/>
          </a:prstGeom>
          <a:noFill/>
          <a:ln w="9525">
            <a:noFill/>
            <a:miter lim="800000"/>
            <a:headEnd/>
            <a:tailEnd/>
          </a:ln>
        </p:spPr>
        <p:txBody>
          <a:bodyPr/>
          <a:lstStyle/>
          <a:p>
            <a:r>
              <a:rPr lang="en-US" sz="2400" dirty="0"/>
              <a:t>Paid-in capital—stock options</a:t>
            </a:r>
            <a:endParaRPr lang="en-IN" sz="2400" dirty="0">
              <a:latin typeface="Calibri" pitchFamily="34" charset="0"/>
            </a:endParaRPr>
          </a:p>
        </p:txBody>
      </p:sp>
      <p:sp>
        <p:nvSpPr>
          <p:cNvPr id="11" name="TextBox 10"/>
          <p:cNvSpPr txBox="1">
            <a:spLocks noChangeArrowheads="1"/>
          </p:cNvSpPr>
          <p:nvPr/>
        </p:nvSpPr>
        <p:spPr bwMode="auto">
          <a:xfrm>
            <a:off x="664443" y="5921230"/>
            <a:ext cx="5953857" cy="404813"/>
          </a:xfrm>
          <a:prstGeom prst="rect">
            <a:avLst/>
          </a:prstGeom>
          <a:noFill/>
          <a:ln w="9525">
            <a:noFill/>
            <a:miter lim="800000"/>
            <a:headEnd/>
            <a:tailEnd/>
          </a:ln>
        </p:spPr>
        <p:txBody>
          <a:bodyPr/>
          <a:lstStyle/>
          <a:p>
            <a:pPr lvl="1"/>
            <a:r>
              <a:rPr lang="en-IN" sz="2400" dirty="0"/>
              <a:t>Paid-in capital—expiration of stock options</a:t>
            </a:r>
            <a:endParaRPr lang="en-IN" sz="2400" dirty="0">
              <a:latin typeface="Calibri" pitchFamily="34" charset="0"/>
            </a:endParaRPr>
          </a:p>
        </p:txBody>
      </p:sp>
      <p:sp>
        <p:nvSpPr>
          <p:cNvPr id="12" name="TextBox 11"/>
          <p:cNvSpPr txBox="1">
            <a:spLocks noChangeArrowheads="1"/>
          </p:cNvSpPr>
          <p:nvPr/>
        </p:nvSpPr>
        <p:spPr bwMode="auto">
          <a:xfrm>
            <a:off x="7763350" y="5921230"/>
            <a:ext cx="1176057" cy="404813"/>
          </a:xfrm>
          <a:prstGeom prst="rect">
            <a:avLst/>
          </a:prstGeom>
          <a:noFill/>
          <a:ln w="9525">
            <a:noFill/>
            <a:miter lim="800000"/>
            <a:headEnd/>
            <a:tailEnd/>
          </a:ln>
        </p:spPr>
        <p:txBody>
          <a:bodyPr/>
          <a:lstStyle/>
          <a:p>
            <a:pPr algn="r"/>
            <a:r>
              <a:rPr lang="en-IN" sz="2400" dirty="0">
                <a:latin typeface="Calibri" pitchFamily="34" charset="0"/>
              </a:rPr>
              <a:t>40</a:t>
            </a:r>
          </a:p>
        </p:txBody>
      </p:sp>
      <p:sp>
        <p:nvSpPr>
          <p:cNvPr id="13" name="TextBox 12"/>
          <p:cNvSpPr txBox="1">
            <a:spLocks noChangeArrowheads="1"/>
          </p:cNvSpPr>
          <p:nvPr/>
        </p:nvSpPr>
        <p:spPr bwMode="auto">
          <a:xfrm>
            <a:off x="8000456" y="5140889"/>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4" name="TextBox 13"/>
          <p:cNvSpPr txBox="1">
            <a:spLocks noChangeArrowheads="1"/>
          </p:cNvSpPr>
          <p:nvPr/>
        </p:nvSpPr>
        <p:spPr bwMode="auto">
          <a:xfrm>
            <a:off x="6567101" y="5140889"/>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5" name="TextBox 14"/>
          <p:cNvSpPr txBox="1">
            <a:spLocks noChangeArrowheads="1"/>
          </p:cNvSpPr>
          <p:nvPr/>
        </p:nvSpPr>
        <p:spPr bwMode="auto">
          <a:xfrm>
            <a:off x="6946838" y="4803431"/>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1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17" name="Slide Number Placeholder 5">
            <a:extLst>
              <a:ext uri="{FF2B5EF4-FFF2-40B4-BE49-F238E27FC236}">
                <a16:creationId xmlns:a16="http://schemas.microsoft.com/office/drawing/2014/main" id="{1B022055-77CE-BC4F-801F-5D038CAD1C4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21</a:t>
            </a:fld>
            <a:endParaRPr lang="en-US" dirty="0"/>
          </a:p>
        </p:txBody>
      </p:sp>
    </p:spTree>
    <p:extLst>
      <p:ext uri="{BB962C8B-B14F-4D97-AF65-F5344CB8AC3E}">
        <p14:creationId xmlns:p14="http://schemas.microsoft.com/office/powerpoint/2010/main" val="116360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0" grpId="0"/>
      <p:bldP spid="11" grpId="0"/>
      <p:bldP spid="12" grpId="0"/>
      <p:bldP spid="13" grpId="0"/>
      <p:bldP spid="14" grpId="0"/>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0669"/>
            <a:ext cx="8572499" cy="815453"/>
          </a:xfrm>
        </p:spPr>
        <p:txBody>
          <a:bodyPr/>
          <a:lstStyle/>
          <a:p>
            <a:r>
              <a:rPr lang="en-US" dirty="0"/>
              <a:t>Stock Option Plans – Graded Vesting</a:t>
            </a:r>
          </a:p>
        </p:txBody>
      </p:sp>
      <p:sp>
        <p:nvSpPr>
          <p:cNvPr id="3" name="Content Placeholder 2"/>
          <p:cNvSpPr>
            <a:spLocks noGrp="1"/>
          </p:cNvSpPr>
          <p:nvPr>
            <p:ph idx="1"/>
          </p:nvPr>
        </p:nvSpPr>
        <p:spPr>
          <a:xfrm>
            <a:off x="754589" y="804353"/>
            <a:ext cx="8093736" cy="5881112"/>
          </a:xfrm>
        </p:spPr>
        <p:txBody>
          <a:bodyPr>
            <a:normAutofit/>
          </a:bodyPr>
          <a:lstStyle/>
          <a:p>
            <a:pPr>
              <a:buClr>
                <a:schemeClr val="tx1"/>
              </a:buClr>
            </a:pPr>
            <a:r>
              <a:rPr lang="en-US" b="1" dirty="0">
                <a:solidFill>
                  <a:srgbClr val="C00000"/>
                </a:solidFill>
              </a:rPr>
              <a:t>Cliff vesting</a:t>
            </a:r>
          </a:p>
          <a:p>
            <a:pPr lvl="1">
              <a:buClr>
                <a:schemeClr val="tx1"/>
              </a:buClr>
              <a:buFont typeface="Lucida Grande"/>
              <a:buChar char="–"/>
            </a:pPr>
            <a:r>
              <a:rPr lang="en-IN" dirty="0"/>
              <a:t>The stock option plans that vest (become exercisable) on </a:t>
            </a:r>
            <a:r>
              <a:rPr lang="en-IN" b="1" dirty="0">
                <a:solidFill>
                  <a:srgbClr val="C00000"/>
                </a:solidFill>
              </a:rPr>
              <a:t>one single date</a:t>
            </a:r>
          </a:p>
          <a:p>
            <a:pPr>
              <a:buClr>
                <a:schemeClr val="tx1"/>
              </a:buClr>
            </a:pPr>
            <a:r>
              <a:rPr lang="en-US" b="1" dirty="0">
                <a:solidFill>
                  <a:srgbClr val="0072A2"/>
                </a:solidFill>
              </a:rPr>
              <a:t>Graded vesting</a:t>
            </a:r>
          </a:p>
          <a:p>
            <a:pPr lvl="1">
              <a:buClr>
                <a:schemeClr val="tx1"/>
              </a:buClr>
              <a:buFont typeface="Lucida Grande"/>
              <a:buChar char="–"/>
            </a:pPr>
            <a:r>
              <a:rPr lang="en-IN" dirty="0"/>
              <a:t>Recipients </a:t>
            </a:r>
            <a:r>
              <a:rPr lang="en-IN" b="1" dirty="0">
                <a:solidFill>
                  <a:srgbClr val="0072A2"/>
                </a:solidFill>
              </a:rPr>
              <a:t>gradually</a:t>
            </a:r>
            <a:r>
              <a:rPr lang="en-IN" dirty="0">
                <a:solidFill>
                  <a:srgbClr val="C00000"/>
                </a:solidFill>
              </a:rPr>
              <a:t> </a:t>
            </a:r>
            <a:r>
              <a:rPr lang="en-IN" dirty="0"/>
              <a:t>become eligible to exercise their options rather than all at once</a:t>
            </a:r>
          </a:p>
          <a:p>
            <a:pPr marL="0" indent="0">
              <a:buNone/>
            </a:pPr>
            <a:r>
              <a:rPr lang="en-IN" b="1" dirty="0">
                <a:solidFill>
                  <a:srgbClr val="C00000"/>
                </a:solidFill>
              </a:rPr>
              <a:t>Example:</a:t>
            </a:r>
          </a:p>
          <a:p>
            <a:pPr marL="169863" indent="0">
              <a:spcAft>
                <a:spcPts val="1200"/>
              </a:spcAft>
              <a:buNone/>
            </a:pPr>
            <a:r>
              <a:rPr lang="en-US" sz="2600" dirty="0"/>
              <a:t>A company might award </a:t>
            </a:r>
            <a:r>
              <a:rPr lang="en-IN" sz="2600" dirty="0"/>
              <a:t>stock options that vest 25% the first year, 25% the second year, and 50% the third year</a:t>
            </a:r>
          </a:p>
          <a:p>
            <a:r>
              <a:rPr lang="en-US" sz="2600" dirty="0"/>
              <a:t>A single fair value can be estimated </a:t>
            </a:r>
            <a:r>
              <a:rPr lang="en-IN" sz="2600" dirty="0"/>
              <a:t>for each of the options, even though they vest over different time periods, using a single weighted-average expected life of the options</a:t>
            </a:r>
          </a:p>
          <a:p>
            <a:endParaRPr lang="en-US"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5" name="Slide Number Placeholder 5">
            <a:extLst>
              <a:ext uri="{FF2B5EF4-FFF2-40B4-BE49-F238E27FC236}">
                <a16:creationId xmlns:a16="http://schemas.microsoft.com/office/drawing/2014/main" id="{1404D528-5C6C-8848-BB2B-56F474B8C99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22</a:t>
            </a:fld>
            <a:endParaRPr lang="en-US" dirty="0"/>
          </a:p>
        </p:txBody>
      </p:sp>
    </p:spTree>
    <p:extLst>
      <p:ext uri="{BB962C8B-B14F-4D97-AF65-F5344CB8AC3E}">
        <p14:creationId xmlns:p14="http://schemas.microsoft.com/office/powerpoint/2010/main" val="3059209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98" y="7"/>
            <a:ext cx="8529801" cy="1197216"/>
          </a:xfrm>
        </p:spPr>
        <p:txBody>
          <a:bodyPr>
            <a:normAutofit/>
          </a:bodyPr>
          <a:lstStyle/>
          <a:p>
            <a:r>
              <a:rPr lang="en-US" dirty="0"/>
              <a:t> Stock Options; Graded Vesting; </a:t>
            </a:r>
            <a:br>
              <a:rPr lang="en-US" dirty="0"/>
            </a:br>
            <a:r>
              <a:rPr lang="en-US" dirty="0"/>
              <a:t>Separate Valuation Approach</a:t>
            </a:r>
          </a:p>
        </p:txBody>
      </p:sp>
      <p:sp>
        <p:nvSpPr>
          <p:cNvPr id="4" name="TextBox 3"/>
          <p:cNvSpPr txBox="1"/>
          <p:nvPr/>
        </p:nvSpPr>
        <p:spPr>
          <a:xfrm>
            <a:off x="553657" y="1187493"/>
            <a:ext cx="8575529" cy="3139321"/>
          </a:xfrm>
          <a:prstGeom prst="rect">
            <a:avLst/>
          </a:prstGeom>
          <a:noFill/>
        </p:spPr>
        <p:txBody>
          <a:bodyPr wrap="square" rtlCol="0">
            <a:spAutoFit/>
          </a:bodyPr>
          <a:lstStyle/>
          <a:p>
            <a:r>
              <a:rPr lang="en-IN" sz="2200" dirty="0"/>
              <a:t>At January 1, 2021, Taggart Mobility issued </a:t>
            </a:r>
            <a:r>
              <a:rPr lang="en-IN" sz="2200" b="1" dirty="0">
                <a:solidFill>
                  <a:srgbClr val="C00000"/>
                </a:solidFill>
              </a:rPr>
              <a:t>10 million </a:t>
            </a:r>
            <a:r>
              <a:rPr lang="en-IN" sz="2200" dirty="0"/>
              <a:t>executive stock options permitting executives to buy 10 million shares of stock for $25.</a:t>
            </a:r>
          </a:p>
          <a:p>
            <a:pPr marL="342900" indent="-342900">
              <a:buFont typeface="Arial" panose="020B0604020202020204" pitchFamily="34" charset="0"/>
              <a:buChar char="•"/>
            </a:pPr>
            <a:r>
              <a:rPr lang="en-IN" sz="2200" dirty="0"/>
              <a:t>The vesting schedule is </a:t>
            </a:r>
            <a:r>
              <a:rPr lang="en-IN" sz="2200" b="1" dirty="0">
                <a:solidFill>
                  <a:srgbClr val="C00000"/>
                </a:solidFill>
              </a:rPr>
              <a:t>20%</a:t>
            </a:r>
            <a:r>
              <a:rPr lang="en-IN" sz="2200" dirty="0"/>
              <a:t> the first year, </a:t>
            </a:r>
            <a:r>
              <a:rPr lang="en-IN" sz="2200" b="1" dirty="0">
                <a:solidFill>
                  <a:srgbClr val="C00000"/>
                </a:solidFill>
              </a:rPr>
              <a:t>30%</a:t>
            </a:r>
            <a:r>
              <a:rPr lang="en-IN" sz="2200" dirty="0"/>
              <a:t> the second year, and </a:t>
            </a:r>
            <a:r>
              <a:rPr lang="en-IN" sz="2200" b="1" dirty="0">
                <a:solidFill>
                  <a:srgbClr val="C00000"/>
                </a:solidFill>
              </a:rPr>
              <a:t>50% </a:t>
            </a:r>
            <a:r>
              <a:rPr lang="en-IN" sz="2200" dirty="0"/>
              <a:t>the third year (graded vesting).</a:t>
            </a:r>
          </a:p>
          <a:p>
            <a:pPr marL="342900" indent="-342900">
              <a:buFont typeface="Arial" panose="020B0604020202020204" pitchFamily="34" charset="0"/>
              <a:buChar char="•"/>
            </a:pPr>
            <a:r>
              <a:rPr lang="en-IN" sz="2200" dirty="0"/>
              <a:t>The value of the options that vest over the 3-year period is estimated at January 1, 2021, by separating the total award into three groups (or tranches) according to the year in which they vest (because the expected life for each group differs). </a:t>
            </a:r>
          </a:p>
          <a:p>
            <a:r>
              <a:rPr lang="en-IN" sz="2200" dirty="0"/>
              <a:t>The fair value of the options as of January 1, 2021, is estimated as follows:</a:t>
            </a:r>
            <a:endParaRPr lang="en-US" sz="2200" dirty="0"/>
          </a:p>
        </p:txBody>
      </p:sp>
      <p:sp>
        <p:nvSpPr>
          <p:cNvPr id="5" name="TextBox 4"/>
          <p:cNvSpPr txBox="1"/>
          <p:nvPr/>
        </p:nvSpPr>
        <p:spPr>
          <a:xfrm>
            <a:off x="761999" y="4404095"/>
            <a:ext cx="2084832" cy="430887"/>
          </a:xfrm>
          <a:prstGeom prst="rect">
            <a:avLst/>
          </a:prstGeom>
          <a:noFill/>
        </p:spPr>
        <p:txBody>
          <a:bodyPr wrap="square" rtlCol="0">
            <a:spAutoFit/>
          </a:bodyPr>
          <a:lstStyle/>
          <a:p>
            <a:r>
              <a:rPr lang="en-US" sz="2200" b="1" dirty="0"/>
              <a:t>Vesting Date</a:t>
            </a:r>
            <a:endParaRPr lang="en-US" sz="2200" dirty="0"/>
          </a:p>
        </p:txBody>
      </p:sp>
      <p:sp>
        <p:nvSpPr>
          <p:cNvPr id="6" name="TextBox 5"/>
          <p:cNvSpPr txBox="1"/>
          <p:nvPr/>
        </p:nvSpPr>
        <p:spPr>
          <a:xfrm>
            <a:off x="3516090" y="4404095"/>
            <a:ext cx="2569031" cy="430887"/>
          </a:xfrm>
          <a:prstGeom prst="rect">
            <a:avLst/>
          </a:prstGeom>
          <a:noFill/>
        </p:spPr>
        <p:txBody>
          <a:bodyPr wrap="square" rtlCol="0">
            <a:spAutoFit/>
          </a:bodyPr>
          <a:lstStyle/>
          <a:p>
            <a:pPr algn="ctr"/>
            <a:r>
              <a:rPr lang="en-US" sz="2200" b="1" dirty="0"/>
              <a:t>Amount Vesting</a:t>
            </a:r>
            <a:endParaRPr lang="en-US" sz="2200" dirty="0"/>
          </a:p>
        </p:txBody>
      </p:sp>
      <p:sp>
        <p:nvSpPr>
          <p:cNvPr id="7" name="TextBox 6"/>
          <p:cNvSpPr txBox="1"/>
          <p:nvPr/>
        </p:nvSpPr>
        <p:spPr>
          <a:xfrm>
            <a:off x="6105002" y="4404095"/>
            <a:ext cx="2899379" cy="430887"/>
          </a:xfrm>
          <a:prstGeom prst="rect">
            <a:avLst/>
          </a:prstGeom>
          <a:noFill/>
        </p:spPr>
        <p:txBody>
          <a:bodyPr wrap="square" rtlCol="0">
            <a:spAutoFit/>
          </a:bodyPr>
          <a:lstStyle/>
          <a:p>
            <a:pPr algn="ctr"/>
            <a:r>
              <a:rPr lang="en-US" sz="2200" b="1" dirty="0"/>
              <a:t>Fair Value per Option</a:t>
            </a:r>
            <a:endParaRPr lang="en-US" sz="2200" dirty="0"/>
          </a:p>
        </p:txBody>
      </p:sp>
      <p:sp>
        <p:nvSpPr>
          <p:cNvPr id="8" name="TextBox 7"/>
          <p:cNvSpPr txBox="1"/>
          <p:nvPr/>
        </p:nvSpPr>
        <p:spPr>
          <a:xfrm>
            <a:off x="762002" y="4926415"/>
            <a:ext cx="2081331" cy="430887"/>
          </a:xfrm>
          <a:prstGeom prst="rect">
            <a:avLst/>
          </a:prstGeom>
          <a:noFill/>
        </p:spPr>
        <p:txBody>
          <a:bodyPr wrap="square" rtlCol="0">
            <a:spAutoFit/>
          </a:bodyPr>
          <a:lstStyle/>
          <a:p>
            <a:r>
              <a:rPr lang="en-US" sz="2200" dirty="0"/>
              <a:t>Dec. 31, 2021</a:t>
            </a:r>
          </a:p>
        </p:txBody>
      </p:sp>
      <p:sp>
        <p:nvSpPr>
          <p:cNvPr id="11" name="TextBox 10"/>
          <p:cNvSpPr txBox="1"/>
          <p:nvPr/>
        </p:nvSpPr>
        <p:spPr>
          <a:xfrm>
            <a:off x="762002" y="5438205"/>
            <a:ext cx="2081331" cy="430887"/>
          </a:xfrm>
          <a:prstGeom prst="rect">
            <a:avLst/>
          </a:prstGeom>
          <a:noFill/>
        </p:spPr>
        <p:txBody>
          <a:bodyPr wrap="square" rtlCol="0">
            <a:spAutoFit/>
          </a:bodyPr>
          <a:lstStyle/>
          <a:p>
            <a:r>
              <a:rPr lang="en-US" sz="2200" dirty="0"/>
              <a:t>Dec. 31, 2022</a:t>
            </a:r>
          </a:p>
        </p:txBody>
      </p:sp>
      <p:sp>
        <p:nvSpPr>
          <p:cNvPr id="12" name="TextBox 11"/>
          <p:cNvSpPr txBox="1"/>
          <p:nvPr/>
        </p:nvSpPr>
        <p:spPr>
          <a:xfrm>
            <a:off x="762002" y="5949997"/>
            <a:ext cx="2081331" cy="430887"/>
          </a:xfrm>
          <a:prstGeom prst="rect">
            <a:avLst/>
          </a:prstGeom>
          <a:noFill/>
        </p:spPr>
        <p:txBody>
          <a:bodyPr wrap="square" rtlCol="0">
            <a:spAutoFit/>
          </a:bodyPr>
          <a:lstStyle/>
          <a:p>
            <a:r>
              <a:rPr lang="en-US" sz="2200" dirty="0"/>
              <a:t>Dec. 31, 2023</a:t>
            </a:r>
          </a:p>
        </p:txBody>
      </p:sp>
      <p:sp>
        <p:nvSpPr>
          <p:cNvPr id="13" name="TextBox 12"/>
          <p:cNvSpPr txBox="1"/>
          <p:nvPr/>
        </p:nvSpPr>
        <p:spPr>
          <a:xfrm>
            <a:off x="4305367" y="4926415"/>
            <a:ext cx="990472" cy="430887"/>
          </a:xfrm>
          <a:prstGeom prst="rect">
            <a:avLst/>
          </a:prstGeom>
          <a:noFill/>
        </p:spPr>
        <p:txBody>
          <a:bodyPr wrap="square" rtlCol="0">
            <a:spAutoFit/>
          </a:bodyPr>
          <a:lstStyle/>
          <a:p>
            <a:pPr algn="ctr"/>
            <a:r>
              <a:rPr lang="en-US" sz="2200" dirty="0"/>
              <a:t>20%</a:t>
            </a:r>
          </a:p>
        </p:txBody>
      </p:sp>
      <p:sp>
        <p:nvSpPr>
          <p:cNvPr id="14" name="TextBox 13"/>
          <p:cNvSpPr txBox="1"/>
          <p:nvPr/>
        </p:nvSpPr>
        <p:spPr>
          <a:xfrm>
            <a:off x="4305367" y="5438206"/>
            <a:ext cx="990472" cy="430887"/>
          </a:xfrm>
          <a:prstGeom prst="rect">
            <a:avLst/>
          </a:prstGeom>
          <a:noFill/>
        </p:spPr>
        <p:txBody>
          <a:bodyPr wrap="square" rtlCol="0">
            <a:spAutoFit/>
          </a:bodyPr>
          <a:lstStyle/>
          <a:p>
            <a:pPr algn="ctr"/>
            <a:r>
              <a:rPr lang="en-US" sz="2200" dirty="0"/>
              <a:t>30%</a:t>
            </a:r>
          </a:p>
        </p:txBody>
      </p:sp>
      <p:sp>
        <p:nvSpPr>
          <p:cNvPr id="15" name="TextBox 14"/>
          <p:cNvSpPr txBox="1"/>
          <p:nvPr/>
        </p:nvSpPr>
        <p:spPr>
          <a:xfrm>
            <a:off x="4305367" y="5949998"/>
            <a:ext cx="990472" cy="430887"/>
          </a:xfrm>
          <a:prstGeom prst="rect">
            <a:avLst/>
          </a:prstGeom>
          <a:noFill/>
        </p:spPr>
        <p:txBody>
          <a:bodyPr wrap="square" rtlCol="0">
            <a:spAutoFit/>
          </a:bodyPr>
          <a:lstStyle/>
          <a:p>
            <a:pPr algn="ctr"/>
            <a:r>
              <a:rPr lang="en-US" sz="2200" dirty="0"/>
              <a:t>50%</a:t>
            </a:r>
          </a:p>
        </p:txBody>
      </p:sp>
      <p:sp>
        <p:nvSpPr>
          <p:cNvPr id="16" name="TextBox 15"/>
          <p:cNvSpPr txBox="1"/>
          <p:nvPr/>
        </p:nvSpPr>
        <p:spPr>
          <a:xfrm>
            <a:off x="7009935" y="4926415"/>
            <a:ext cx="1089519" cy="430887"/>
          </a:xfrm>
          <a:prstGeom prst="rect">
            <a:avLst/>
          </a:prstGeom>
          <a:noFill/>
        </p:spPr>
        <p:txBody>
          <a:bodyPr wrap="square" rtlCol="0">
            <a:spAutoFit/>
          </a:bodyPr>
          <a:lstStyle/>
          <a:p>
            <a:pPr algn="ctr"/>
            <a:r>
              <a:rPr lang="en-US" sz="2200" dirty="0"/>
              <a:t>$3.50</a:t>
            </a:r>
          </a:p>
        </p:txBody>
      </p:sp>
      <p:sp>
        <p:nvSpPr>
          <p:cNvPr id="17" name="TextBox 16"/>
          <p:cNvSpPr txBox="1"/>
          <p:nvPr/>
        </p:nvSpPr>
        <p:spPr>
          <a:xfrm>
            <a:off x="7009935" y="5438205"/>
            <a:ext cx="1089519" cy="430887"/>
          </a:xfrm>
          <a:prstGeom prst="rect">
            <a:avLst/>
          </a:prstGeom>
          <a:noFill/>
        </p:spPr>
        <p:txBody>
          <a:bodyPr wrap="square" rtlCol="0">
            <a:spAutoFit/>
          </a:bodyPr>
          <a:lstStyle/>
          <a:p>
            <a:pPr algn="ctr"/>
            <a:r>
              <a:rPr lang="en-US" sz="2200" dirty="0"/>
              <a:t>$4.00</a:t>
            </a:r>
          </a:p>
        </p:txBody>
      </p:sp>
      <p:sp>
        <p:nvSpPr>
          <p:cNvPr id="18" name="TextBox 17"/>
          <p:cNvSpPr txBox="1"/>
          <p:nvPr/>
        </p:nvSpPr>
        <p:spPr>
          <a:xfrm>
            <a:off x="7009935" y="5949997"/>
            <a:ext cx="1089519" cy="430887"/>
          </a:xfrm>
          <a:prstGeom prst="rect">
            <a:avLst/>
          </a:prstGeom>
          <a:noFill/>
        </p:spPr>
        <p:txBody>
          <a:bodyPr wrap="square" rtlCol="0">
            <a:spAutoFit/>
          </a:bodyPr>
          <a:lstStyle/>
          <a:p>
            <a:pPr algn="ctr"/>
            <a:r>
              <a:rPr lang="en-US" sz="2200" dirty="0"/>
              <a:t>$6.00</a:t>
            </a:r>
          </a:p>
        </p:txBody>
      </p:sp>
      <p:sp>
        <p:nvSpPr>
          <p:cNvPr id="1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0" name="Slide Number Placeholder 5">
            <a:extLst>
              <a:ext uri="{FF2B5EF4-FFF2-40B4-BE49-F238E27FC236}">
                <a16:creationId xmlns:a16="http://schemas.microsoft.com/office/drawing/2014/main" id="{C59F641C-1F57-714B-AA23-2BB23574430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23</a:t>
            </a:fld>
            <a:endParaRPr lang="en-US" dirty="0"/>
          </a:p>
        </p:txBody>
      </p:sp>
    </p:spTree>
    <p:extLst>
      <p:ext uri="{BB962C8B-B14F-4D97-AF65-F5344CB8AC3E}">
        <p14:creationId xmlns:p14="http://schemas.microsoft.com/office/powerpoint/2010/main" val="2075671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451" y="-211660"/>
            <a:ext cx="8659549" cy="1211079"/>
          </a:xfrm>
        </p:spPr>
        <p:txBody>
          <a:bodyPr>
            <a:normAutofit/>
          </a:bodyPr>
          <a:lstStyle/>
          <a:p>
            <a:r>
              <a:rPr lang="en-US" sz="2700" dirty="0"/>
              <a:t>Stock Options; Graded Vesting; </a:t>
            </a:r>
            <a:br>
              <a:rPr lang="en-US" sz="2700" dirty="0"/>
            </a:br>
            <a:r>
              <a:rPr lang="en-US" sz="2700" dirty="0"/>
              <a:t>Separate Valuation Approach </a:t>
            </a:r>
            <a:r>
              <a:rPr lang="en-US" sz="2400" dirty="0"/>
              <a:t>(continued)</a:t>
            </a:r>
          </a:p>
        </p:txBody>
      </p:sp>
      <p:sp>
        <p:nvSpPr>
          <p:cNvPr id="4" name="TextBox 3"/>
          <p:cNvSpPr txBox="1"/>
          <p:nvPr/>
        </p:nvSpPr>
        <p:spPr>
          <a:xfrm>
            <a:off x="587823" y="745505"/>
            <a:ext cx="2084832" cy="430887"/>
          </a:xfrm>
          <a:prstGeom prst="rect">
            <a:avLst/>
          </a:prstGeom>
          <a:noFill/>
        </p:spPr>
        <p:txBody>
          <a:bodyPr wrap="square" rtlCol="0">
            <a:spAutoFit/>
          </a:bodyPr>
          <a:lstStyle/>
          <a:p>
            <a:r>
              <a:rPr lang="en-US" sz="2200" b="1" dirty="0"/>
              <a:t>Vesting Date</a:t>
            </a:r>
            <a:endParaRPr lang="en-US" sz="2200" dirty="0"/>
          </a:p>
        </p:txBody>
      </p:sp>
      <p:sp>
        <p:nvSpPr>
          <p:cNvPr id="5" name="TextBox 4"/>
          <p:cNvSpPr txBox="1"/>
          <p:nvPr/>
        </p:nvSpPr>
        <p:spPr>
          <a:xfrm>
            <a:off x="2329539" y="745505"/>
            <a:ext cx="2569031" cy="430887"/>
          </a:xfrm>
          <a:prstGeom prst="rect">
            <a:avLst/>
          </a:prstGeom>
          <a:noFill/>
        </p:spPr>
        <p:txBody>
          <a:bodyPr wrap="square" rtlCol="0">
            <a:spAutoFit/>
          </a:bodyPr>
          <a:lstStyle/>
          <a:p>
            <a:pPr algn="ctr"/>
            <a:r>
              <a:rPr lang="en-US" sz="2200" b="1" dirty="0"/>
              <a:t>Number Vesting</a:t>
            </a:r>
            <a:endParaRPr lang="en-US" sz="2200" dirty="0"/>
          </a:p>
        </p:txBody>
      </p:sp>
      <p:sp>
        <p:nvSpPr>
          <p:cNvPr id="6" name="TextBox 5"/>
          <p:cNvSpPr txBox="1"/>
          <p:nvPr/>
        </p:nvSpPr>
        <p:spPr>
          <a:xfrm>
            <a:off x="4726975" y="745505"/>
            <a:ext cx="1800285" cy="769441"/>
          </a:xfrm>
          <a:prstGeom prst="rect">
            <a:avLst/>
          </a:prstGeom>
          <a:noFill/>
        </p:spPr>
        <p:txBody>
          <a:bodyPr wrap="square" rtlCol="0">
            <a:spAutoFit/>
          </a:bodyPr>
          <a:lstStyle/>
          <a:p>
            <a:pPr algn="ctr"/>
            <a:r>
              <a:rPr lang="en-US" sz="2200" b="1" dirty="0"/>
              <a:t>Fair Value per Option</a:t>
            </a:r>
            <a:endParaRPr lang="en-US" sz="2200" dirty="0"/>
          </a:p>
        </p:txBody>
      </p:sp>
      <p:sp>
        <p:nvSpPr>
          <p:cNvPr id="7" name="TextBox 6"/>
          <p:cNvSpPr txBox="1"/>
          <p:nvPr/>
        </p:nvSpPr>
        <p:spPr>
          <a:xfrm>
            <a:off x="587826" y="1543709"/>
            <a:ext cx="2081331" cy="430887"/>
          </a:xfrm>
          <a:prstGeom prst="rect">
            <a:avLst/>
          </a:prstGeom>
          <a:noFill/>
        </p:spPr>
        <p:txBody>
          <a:bodyPr wrap="square" rtlCol="0">
            <a:spAutoFit/>
          </a:bodyPr>
          <a:lstStyle/>
          <a:p>
            <a:r>
              <a:rPr lang="en-US" sz="2200" dirty="0"/>
              <a:t>Dec. 31, 2021</a:t>
            </a:r>
          </a:p>
        </p:txBody>
      </p:sp>
      <p:sp>
        <p:nvSpPr>
          <p:cNvPr id="8" name="TextBox 7"/>
          <p:cNvSpPr txBox="1"/>
          <p:nvPr/>
        </p:nvSpPr>
        <p:spPr>
          <a:xfrm>
            <a:off x="587826" y="2006513"/>
            <a:ext cx="2081331" cy="430887"/>
          </a:xfrm>
          <a:prstGeom prst="rect">
            <a:avLst/>
          </a:prstGeom>
          <a:noFill/>
        </p:spPr>
        <p:txBody>
          <a:bodyPr wrap="square" rtlCol="0">
            <a:spAutoFit/>
          </a:bodyPr>
          <a:lstStyle/>
          <a:p>
            <a:r>
              <a:rPr lang="en-US" sz="2200" dirty="0"/>
              <a:t>Dec. 31, 2022</a:t>
            </a:r>
          </a:p>
        </p:txBody>
      </p:sp>
      <p:sp>
        <p:nvSpPr>
          <p:cNvPr id="9" name="TextBox 8"/>
          <p:cNvSpPr txBox="1"/>
          <p:nvPr/>
        </p:nvSpPr>
        <p:spPr>
          <a:xfrm>
            <a:off x="587826" y="2469317"/>
            <a:ext cx="2081331" cy="430887"/>
          </a:xfrm>
          <a:prstGeom prst="rect">
            <a:avLst/>
          </a:prstGeom>
          <a:noFill/>
        </p:spPr>
        <p:txBody>
          <a:bodyPr wrap="square" rtlCol="0">
            <a:spAutoFit/>
          </a:bodyPr>
          <a:lstStyle/>
          <a:p>
            <a:r>
              <a:rPr lang="en-US" sz="2200" dirty="0"/>
              <a:t>Dec. 31, 2023</a:t>
            </a:r>
          </a:p>
        </p:txBody>
      </p:sp>
      <p:sp>
        <p:nvSpPr>
          <p:cNvPr id="10" name="TextBox 9"/>
          <p:cNvSpPr txBox="1"/>
          <p:nvPr/>
        </p:nvSpPr>
        <p:spPr>
          <a:xfrm>
            <a:off x="3118816" y="1543710"/>
            <a:ext cx="990472" cy="430887"/>
          </a:xfrm>
          <a:prstGeom prst="rect">
            <a:avLst/>
          </a:prstGeom>
          <a:noFill/>
        </p:spPr>
        <p:txBody>
          <a:bodyPr wrap="square" rtlCol="0">
            <a:spAutoFit/>
          </a:bodyPr>
          <a:lstStyle/>
          <a:p>
            <a:pPr algn="ctr"/>
            <a:r>
              <a:rPr lang="en-US" sz="2200" dirty="0"/>
              <a:t>2</a:t>
            </a:r>
          </a:p>
        </p:txBody>
      </p:sp>
      <p:sp>
        <p:nvSpPr>
          <p:cNvPr id="11" name="TextBox 10"/>
          <p:cNvSpPr txBox="1"/>
          <p:nvPr/>
        </p:nvSpPr>
        <p:spPr>
          <a:xfrm>
            <a:off x="3118816" y="2006514"/>
            <a:ext cx="990472" cy="430887"/>
          </a:xfrm>
          <a:prstGeom prst="rect">
            <a:avLst/>
          </a:prstGeom>
          <a:noFill/>
        </p:spPr>
        <p:txBody>
          <a:bodyPr wrap="square" rtlCol="0">
            <a:spAutoFit/>
          </a:bodyPr>
          <a:lstStyle/>
          <a:p>
            <a:pPr algn="ctr"/>
            <a:r>
              <a:rPr lang="en-US" sz="2200" dirty="0"/>
              <a:t>3</a:t>
            </a:r>
          </a:p>
        </p:txBody>
      </p:sp>
      <p:sp>
        <p:nvSpPr>
          <p:cNvPr id="12" name="TextBox 11"/>
          <p:cNvSpPr txBox="1"/>
          <p:nvPr/>
        </p:nvSpPr>
        <p:spPr>
          <a:xfrm>
            <a:off x="3118816" y="2469318"/>
            <a:ext cx="990472" cy="430887"/>
          </a:xfrm>
          <a:prstGeom prst="rect">
            <a:avLst/>
          </a:prstGeom>
          <a:noFill/>
        </p:spPr>
        <p:txBody>
          <a:bodyPr wrap="square" rtlCol="0">
            <a:spAutoFit/>
          </a:bodyPr>
          <a:lstStyle/>
          <a:p>
            <a:pPr algn="ctr"/>
            <a:r>
              <a:rPr lang="en-US" sz="2200" dirty="0"/>
              <a:t>5</a:t>
            </a:r>
          </a:p>
        </p:txBody>
      </p:sp>
      <p:sp>
        <p:nvSpPr>
          <p:cNvPr id="13" name="TextBox 12"/>
          <p:cNvSpPr txBox="1"/>
          <p:nvPr/>
        </p:nvSpPr>
        <p:spPr>
          <a:xfrm>
            <a:off x="5082359" y="1543709"/>
            <a:ext cx="1089519" cy="430887"/>
          </a:xfrm>
          <a:prstGeom prst="rect">
            <a:avLst/>
          </a:prstGeom>
          <a:noFill/>
        </p:spPr>
        <p:txBody>
          <a:bodyPr wrap="square" rtlCol="0">
            <a:spAutoFit/>
          </a:bodyPr>
          <a:lstStyle/>
          <a:p>
            <a:pPr algn="ctr"/>
            <a:r>
              <a:rPr lang="en-US" sz="2200" dirty="0"/>
              <a:t>$3.50</a:t>
            </a:r>
          </a:p>
        </p:txBody>
      </p:sp>
      <p:sp>
        <p:nvSpPr>
          <p:cNvPr id="14" name="TextBox 13"/>
          <p:cNvSpPr txBox="1"/>
          <p:nvPr/>
        </p:nvSpPr>
        <p:spPr>
          <a:xfrm>
            <a:off x="5082359" y="2006513"/>
            <a:ext cx="1089519" cy="430887"/>
          </a:xfrm>
          <a:prstGeom prst="rect">
            <a:avLst/>
          </a:prstGeom>
          <a:noFill/>
        </p:spPr>
        <p:txBody>
          <a:bodyPr wrap="square" rtlCol="0">
            <a:spAutoFit/>
          </a:bodyPr>
          <a:lstStyle/>
          <a:p>
            <a:pPr algn="ctr"/>
            <a:r>
              <a:rPr lang="en-US" sz="2200" dirty="0"/>
              <a:t>$4.00</a:t>
            </a:r>
          </a:p>
        </p:txBody>
      </p:sp>
      <p:sp>
        <p:nvSpPr>
          <p:cNvPr id="15" name="TextBox 14"/>
          <p:cNvSpPr txBox="1"/>
          <p:nvPr/>
        </p:nvSpPr>
        <p:spPr>
          <a:xfrm>
            <a:off x="5082359" y="2469317"/>
            <a:ext cx="1089519" cy="430887"/>
          </a:xfrm>
          <a:prstGeom prst="rect">
            <a:avLst/>
          </a:prstGeom>
          <a:noFill/>
        </p:spPr>
        <p:txBody>
          <a:bodyPr wrap="square" rtlCol="0">
            <a:spAutoFit/>
          </a:bodyPr>
          <a:lstStyle/>
          <a:p>
            <a:pPr algn="ctr"/>
            <a:r>
              <a:rPr lang="en-US" sz="2200" dirty="0"/>
              <a:t>$6.00</a:t>
            </a:r>
          </a:p>
        </p:txBody>
      </p:sp>
      <p:sp>
        <p:nvSpPr>
          <p:cNvPr id="16" name="TextBox 15"/>
          <p:cNvSpPr txBox="1"/>
          <p:nvPr/>
        </p:nvSpPr>
        <p:spPr>
          <a:xfrm>
            <a:off x="2329539" y="1134368"/>
            <a:ext cx="2569031" cy="430887"/>
          </a:xfrm>
          <a:prstGeom prst="rect">
            <a:avLst/>
          </a:prstGeom>
          <a:noFill/>
        </p:spPr>
        <p:txBody>
          <a:bodyPr wrap="square" rtlCol="0">
            <a:spAutoFit/>
          </a:bodyPr>
          <a:lstStyle/>
          <a:p>
            <a:pPr algn="ctr"/>
            <a:r>
              <a:rPr lang="en-US" sz="2200" dirty="0"/>
              <a:t>(shares in millions)</a:t>
            </a:r>
          </a:p>
        </p:txBody>
      </p:sp>
      <p:sp>
        <p:nvSpPr>
          <p:cNvPr id="17" name="TextBox 16"/>
          <p:cNvSpPr txBox="1"/>
          <p:nvPr/>
        </p:nvSpPr>
        <p:spPr>
          <a:xfrm>
            <a:off x="6411867" y="745505"/>
            <a:ext cx="2677528" cy="430887"/>
          </a:xfrm>
          <a:prstGeom prst="rect">
            <a:avLst/>
          </a:prstGeom>
          <a:noFill/>
        </p:spPr>
        <p:txBody>
          <a:bodyPr wrap="square" rtlCol="0">
            <a:spAutoFit/>
          </a:bodyPr>
          <a:lstStyle/>
          <a:p>
            <a:pPr algn="ctr"/>
            <a:r>
              <a:rPr lang="en-US" sz="2200" b="1" dirty="0"/>
              <a:t>Compensation Cost</a:t>
            </a:r>
            <a:endParaRPr lang="en-US" sz="2200" dirty="0"/>
          </a:p>
        </p:txBody>
      </p:sp>
      <p:sp>
        <p:nvSpPr>
          <p:cNvPr id="18" name="TextBox 17"/>
          <p:cNvSpPr txBox="1"/>
          <p:nvPr/>
        </p:nvSpPr>
        <p:spPr>
          <a:xfrm>
            <a:off x="6410203" y="1134368"/>
            <a:ext cx="2679192" cy="430887"/>
          </a:xfrm>
          <a:prstGeom prst="rect">
            <a:avLst/>
          </a:prstGeom>
          <a:noFill/>
        </p:spPr>
        <p:txBody>
          <a:bodyPr wrap="square" rtlCol="0">
            <a:spAutoFit/>
          </a:bodyPr>
          <a:lstStyle/>
          <a:p>
            <a:pPr algn="ctr"/>
            <a:r>
              <a:rPr lang="en-US" sz="2200" dirty="0"/>
              <a:t>($ in millions)</a:t>
            </a:r>
          </a:p>
        </p:txBody>
      </p:sp>
      <p:sp>
        <p:nvSpPr>
          <p:cNvPr id="19" name="TextBox 18"/>
          <p:cNvSpPr txBox="1"/>
          <p:nvPr/>
        </p:nvSpPr>
        <p:spPr>
          <a:xfrm>
            <a:off x="7079883" y="1543710"/>
            <a:ext cx="1089519" cy="430887"/>
          </a:xfrm>
          <a:prstGeom prst="rect">
            <a:avLst/>
          </a:prstGeom>
          <a:noFill/>
        </p:spPr>
        <p:txBody>
          <a:bodyPr wrap="square" rtlCol="0">
            <a:spAutoFit/>
          </a:bodyPr>
          <a:lstStyle/>
          <a:p>
            <a:pPr algn="r"/>
            <a:r>
              <a:rPr lang="en-US" sz="2200" dirty="0"/>
              <a:t>$  7</a:t>
            </a:r>
          </a:p>
        </p:txBody>
      </p:sp>
      <p:sp>
        <p:nvSpPr>
          <p:cNvPr id="20" name="TextBox 19"/>
          <p:cNvSpPr txBox="1"/>
          <p:nvPr/>
        </p:nvSpPr>
        <p:spPr>
          <a:xfrm>
            <a:off x="7079883" y="2006514"/>
            <a:ext cx="1089519" cy="430887"/>
          </a:xfrm>
          <a:prstGeom prst="rect">
            <a:avLst/>
          </a:prstGeom>
          <a:noFill/>
        </p:spPr>
        <p:txBody>
          <a:bodyPr wrap="square" rtlCol="0">
            <a:spAutoFit/>
          </a:bodyPr>
          <a:lstStyle/>
          <a:p>
            <a:pPr algn="r"/>
            <a:r>
              <a:rPr lang="en-US" sz="2200" dirty="0"/>
              <a:t>12</a:t>
            </a:r>
          </a:p>
        </p:txBody>
      </p:sp>
      <p:sp>
        <p:nvSpPr>
          <p:cNvPr id="21" name="TextBox 20"/>
          <p:cNvSpPr txBox="1"/>
          <p:nvPr/>
        </p:nvSpPr>
        <p:spPr>
          <a:xfrm>
            <a:off x="7079883" y="2469318"/>
            <a:ext cx="1089519" cy="430887"/>
          </a:xfrm>
          <a:prstGeom prst="rect">
            <a:avLst/>
          </a:prstGeom>
          <a:noFill/>
        </p:spPr>
        <p:txBody>
          <a:bodyPr wrap="square" rtlCol="0">
            <a:spAutoFit/>
          </a:bodyPr>
          <a:lstStyle/>
          <a:p>
            <a:pPr algn="r"/>
            <a:r>
              <a:rPr lang="en-US" sz="2200" dirty="0"/>
              <a:t>30</a:t>
            </a:r>
          </a:p>
        </p:txBody>
      </p:sp>
      <p:sp>
        <p:nvSpPr>
          <p:cNvPr id="22" name="TextBox 21"/>
          <p:cNvSpPr txBox="1"/>
          <p:nvPr/>
        </p:nvSpPr>
        <p:spPr>
          <a:xfrm>
            <a:off x="7079883" y="2981108"/>
            <a:ext cx="1089519" cy="430887"/>
          </a:xfrm>
          <a:prstGeom prst="rect">
            <a:avLst/>
          </a:prstGeom>
          <a:noFill/>
        </p:spPr>
        <p:txBody>
          <a:bodyPr wrap="square" rtlCol="0">
            <a:spAutoFit/>
          </a:bodyPr>
          <a:lstStyle/>
          <a:p>
            <a:pPr algn="r"/>
            <a:r>
              <a:rPr lang="en-US" sz="2200" dirty="0"/>
              <a:t>$49</a:t>
            </a:r>
          </a:p>
        </p:txBody>
      </p:sp>
      <p:sp>
        <p:nvSpPr>
          <p:cNvPr id="23" name="TextBox 22"/>
          <p:cNvSpPr txBox="1"/>
          <p:nvPr/>
        </p:nvSpPr>
        <p:spPr>
          <a:xfrm>
            <a:off x="3118816" y="2981108"/>
            <a:ext cx="990472" cy="430887"/>
          </a:xfrm>
          <a:prstGeom prst="rect">
            <a:avLst/>
          </a:prstGeom>
          <a:noFill/>
        </p:spPr>
        <p:txBody>
          <a:bodyPr wrap="square" rtlCol="0">
            <a:spAutoFit/>
          </a:bodyPr>
          <a:lstStyle/>
          <a:p>
            <a:pPr algn="ctr"/>
            <a:r>
              <a:rPr lang="en-US" sz="2200" b="1" dirty="0">
                <a:solidFill>
                  <a:srgbClr val="EC008C"/>
                </a:solidFill>
              </a:rPr>
              <a:t>10</a:t>
            </a:r>
          </a:p>
        </p:txBody>
      </p:sp>
      <p:cxnSp>
        <p:nvCxnSpPr>
          <p:cNvPr id="24" name="Straight Connector 23"/>
          <p:cNvCxnSpPr/>
          <p:nvPr/>
        </p:nvCxnSpPr>
        <p:spPr>
          <a:xfrm>
            <a:off x="3369123" y="2981105"/>
            <a:ext cx="495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591045" y="2986546"/>
            <a:ext cx="5204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81542" y="4420021"/>
            <a:ext cx="2637273" cy="430887"/>
          </a:xfrm>
          <a:prstGeom prst="rect">
            <a:avLst/>
          </a:prstGeom>
          <a:noFill/>
        </p:spPr>
        <p:txBody>
          <a:bodyPr wrap="square" rtlCol="0">
            <a:spAutoFit/>
          </a:bodyPr>
          <a:lstStyle/>
          <a:p>
            <a:r>
              <a:rPr lang="en-US" sz="2200" b="1" dirty="0"/>
              <a:t>Shares Vesting at:</a:t>
            </a:r>
            <a:endParaRPr lang="en-US" sz="2200" dirty="0"/>
          </a:p>
        </p:txBody>
      </p:sp>
      <p:sp>
        <p:nvSpPr>
          <p:cNvPr id="27" name="TextBox 26"/>
          <p:cNvSpPr txBox="1"/>
          <p:nvPr/>
        </p:nvSpPr>
        <p:spPr>
          <a:xfrm>
            <a:off x="609594" y="4881686"/>
            <a:ext cx="2081331" cy="430887"/>
          </a:xfrm>
          <a:prstGeom prst="rect">
            <a:avLst/>
          </a:prstGeom>
          <a:noFill/>
        </p:spPr>
        <p:txBody>
          <a:bodyPr wrap="square" rtlCol="0">
            <a:spAutoFit/>
          </a:bodyPr>
          <a:lstStyle/>
          <a:p>
            <a:r>
              <a:rPr lang="en-US" sz="2200" dirty="0"/>
              <a:t>Dec. 31, 2021</a:t>
            </a:r>
          </a:p>
        </p:txBody>
      </p:sp>
      <p:sp>
        <p:nvSpPr>
          <p:cNvPr id="28" name="TextBox 27"/>
          <p:cNvSpPr txBox="1"/>
          <p:nvPr/>
        </p:nvSpPr>
        <p:spPr>
          <a:xfrm>
            <a:off x="609594" y="5360820"/>
            <a:ext cx="2081331" cy="430887"/>
          </a:xfrm>
          <a:prstGeom prst="rect">
            <a:avLst/>
          </a:prstGeom>
          <a:noFill/>
        </p:spPr>
        <p:txBody>
          <a:bodyPr wrap="square" rtlCol="0">
            <a:spAutoFit/>
          </a:bodyPr>
          <a:lstStyle/>
          <a:p>
            <a:r>
              <a:rPr lang="en-US" sz="2200" dirty="0"/>
              <a:t>Dec. 31, 2022</a:t>
            </a:r>
          </a:p>
        </p:txBody>
      </p:sp>
      <p:sp>
        <p:nvSpPr>
          <p:cNvPr id="29" name="TextBox 28"/>
          <p:cNvSpPr txBox="1"/>
          <p:nvPr/>
        </p:nvSpPr>
        <p:spPr>
          <a:xfrm>
            <a:off x="609594" y="5839953"/>
            <a:ext cx="2081331" cy="430887"/>
          </a:xfrm>
          <a:prstGeom prst="rect">
            <a:avLst/>
          </a:prstGeom>
          <a:noFill/>
        </p:spPr>
        <p:txBody>
          <a:bodyPr wrap="square" rtlCol="0">
            <a:spAutoFit/>
          </a:bodyPr>
          <a:lstStyle/>
          <a:p>
            <a:r>
              <a:rPr lang="en-US" sz="2200" dirty="0"/>
              <a:t>Dec. 31, 2023</a:t>
            </a:r>
          </a:p>
        </p:txBody>
      </p:sp>
      <p:sp>
        <p:nvSpPr>
          <p:cNvPr id="30" name="TextBox 29"/>
          <p:cNvSpPr txBox="1"/>
          <p:nvPr/>
        </p:nvSpPr>
        <p:spPr>
          <a:xfrm>
            <a:off x="2678569" y="4064256"/>
            <a:ext cx="6569827" cy="430887"/>
          </a:xfrm>
          <a:prstGeom prst="rect">
            <a:avLst/>
          </a:prstGeom>
          <a:noFill/>
        </p:spPr>
        <p:txBody>
          <a:bodyPr wrap="square" rtlCol="0">
            <a:spAutoFit/>
          </a:bodyPr>
          <a:lstStyle/>
          <a:p>
            <a:pPr algn="ctr"/>
            <a:r>
              <a:rPr lang="en-IN" sz="2200" b="1" dirty="0"/>
              <a:t>Compensation Expense in: </a:t>
            </a:r>
            <a:r>
              <a:rPr lang="en-IN" sz="2200" dirty="0"/>
              <a:t>($ in millions)</a:t>
            </a:r>
            <a:endParaRPr lang="en-US" sz="2200" dirty="0"/>
          </a:p>
        </p:txBody>
      </p:sp>
      <p:sp>
        <p:nvSpPr>
          <p:cNvPr id="33" name="TextBox 32"/>
          <p:cNvSpPr txBox="1"/>
          <p:nvPr/>
        </p:nvSpPr>
        <p:spPr>
          <a:xfrm>
            <a:off x="3039817" y="4859915"/>
            <a:ext cx="957323" cy="430887"/>
          </a:xfrm>
          <a:prstGeom prst="rect">
            <a:avLst/>
          </a:prstGeom>
          <a:noFill/>
        </p:spPr>
        <p:txBody>
          <a:bodyPr wrap="square" rtlCol="0">
            <a:spAutoFit/>
          </a:bodyPr>
          <a:lstStyle/>
          <a:p>
            <a:pPr algn="r"/>
            <a:r>
              <a:rPr lang="en-US" sz="2200" dirty="0"/>
              <a:t>$  7</a:t>
            </a:r>
          </a:p>
        </p:txBody>
      </p:sp>
      <p:sp>
        <p:nvSpPr>
          <p:cNvPr id="34" name="TextBox 33"/>
          <p:cNvSpPr txBox="1"/>
          <p:nvPr/>
        </p:nvSpPr>
        <p:spPr>
          <a:xfrm>
            <a:off x="3039817" y="5360820"/>
            <a:ext cx="957323" cy="430887"/>
          </a:xfrm>
          <a:prstGeom prst="rect">
            <a:avLst/>
          </a:prstGeom>
          <a:noFill/>
        </p:spPr>
        <p:txBody>
          <a:bodyPr wrap="square" rtlCol="0">
            <a:spAutoFit/>
          </a:bodyPr>
          <a:lstStyle/>
          <a:p>
            <a:pPr algn="r"/>
            <a:r>
              <a:rPr lang="en-US" sz="2200" dirty="0"/>
              <a:t>6</a:t>
            </a:r>
          </a:p>
        </p:txBody>
      </p:sp>
      <p:sp>
        <p:nvSpPr>
          <p:cNvPr id="35" name="TextBox 34"/>
          <p:cNvSpPr txBox="1"/>
          <p:nvPr/>
        </p:nvSpPr>
        <p:spPr>
          <a:xfrm>
            <a:off x="3066006" y="5839953"/>
            <a:ext cx="957323" cy="430887"/>
          </a:xfrm>
          <a:prstGeom prst="rect">
            <a:avLst/>
          </a:prstGeom>
          <a:noFill/>
        </p:spPr>
        <p:txBody>
          <a:bodyPr wrap="square" rtlCol="0">
            <a:spAutoFit/>
          </a:bodyPr>
          <a:lstStyle/>
          <a:p>
            <a:pPr algn="r"/>
            <a:r>
              <a:rPr lang="en-US" sz="2200" dirty="0"/>
              <a:t>10</a:t>
            </a:r>
          </a:p>
        </p:txBody>
      </p:sp>
      <p:sp>
        <p:nvSpPr>
          <p:cNvPr id="44" name="TextBox 43"/>
          <p:cNvSpPr txBox="1"/>
          <p:nvPr/>
        </p:nvSpPr>
        <p:spPr>
          <a:xfrm>
            <a:off x="3092189" y="6271111"/>
            <a:ext cx="957323" cy="430887"/>
          </a:xfrm>
          <a:prstGeom prst="rect">
            <a:avLst/>
          </a:prstGeom>
          <a:noFill/>
        </p:spPr>
        <p:txBody>
          <a:bodyPr wrap="square" rtlCol="0">
            <a:spAutoFit/>
          </a:bodyPr>
          <a:lstStyle/>
          <a:p>
            <a:pPr algn="r"/>
            <a:r>
              <a:rPr lang="en-US" sz="2200" dirty="0"/>
              <a:t>$23</a:t>
            </a:r>
          </a:p>
        </p:txBody>
      </p:sp>
      <p:sp>
        <p:nvSpPr>
          <p:cNvPr id="45" name="TextBox 44"/>
          <p:cNvSpPr txBox="1"/>
          <p:nvPr/>
        </p:nvSpPr>
        <p:spPr>
          <a:xfrm>
            <a:off x="4447108" y="4438535"/>
            <a:ext cx="1126183" cy="430887"/>
          </a:xfrm>
          <a:prstGeom prst="rect">
            <a:avLst/>
          </a:prstGeom>
          <a:noFill/>
        </p:spPr>
        <p:txBody>
          <a:bodyPr wrap="square" rtlCol="0">
            <a:spAutoFit/>
          </a:bodyPr>
          <a:lstStyle/>
          <a:p>
            <a:pPr algn="ctr"/>
            <a:r>
              <a:rPr lang="en-US" sz="2200" b="1" dirty="0"/>
              <a:t>2022</a:t>
            </a:r>
            <a:endParaRPr lang="en-US" sz="2200" dirty="0"/>
          </a:p>
        </p:txBody>
      </p:sp>
      <p:sp>
        <p:nvSpPr>
          <p:cNvPr id="47" name="TextBox 46"/>
          <p:cNvSpPr txBox="1"/>
          <p:nvPr/>
        </p:nvSpPr>
        <p:spPr>
          <a:xfrm>
            <a:off x="4531538" y="5360820"/>
            <a:ext cx="957323" cy="430887"/>
          </a:xfrm>
          <a:prstGeom prst="rect">
            <a:avLst/>
          </a:prstGeom>
          <a:noFill/>
        </p:spPr>
        <p:txBody>
          <a:bodyPr wrap="square" rtlCol="0">
            <a:spAutoFit/>
          </a:bodyPr>
          <a:lstStyle/>
          <a:p>
            <a:pPr algn="r"/>
            <a:r>
              <a:rPr lang="en-US" sz="2200" dirty="0"/>
              <a:t>  $  6</a:t>
            </a:r>
          </a:p>
        </p:txBody>
      </p:sp>
      <p:sp>
        <p:nvSpPr>
          <p:cNvPr id="48" name="TextBox 47"/>
          <p:cNvSpPr txBox="1"/>
          <p:nvPr/>
        </p:nvSpPr>
        <p:spPr>
          <a:xfrm>
            <a:off x="4557724" y="5839953"/>
            <a:ext cx="957323" cy="430887"/>
          </a:xfrm>
          <a:prstGeom prst="rect">
            <a:avLst/>
          </a:prstGeom>
          <a:noFill/>
        </p:spPr>
        <p:txBody>
          <a:bodyPr wrap="square" rtlCol="0">
            <a:spAutoFit/>
          </a:bodyPr>
          <a:lstStyle/>
          <a:p>
            <a:pPr algn="r"/>
            <a:r>
              <a:rPr lang="en-US" sz="2200" dirty="0"/>
              <a:t>10</a:t>
            </a:r>
          </a:p>
        </p:txBody>
      </p:sp>
      <p:sp>
        <p:nvSpPr>
          <p:cNvPr id="49" name="TextBox 48"/>
          <p:cNvSpPr txBox="1"/>
          <p:nvPr/>
        </p:nvSpPr>
        <p:spPr>
          <a:xfrm>
            <a:off x="4557727" y="6291583"/>
            <a:ext cx="957323" cy="430887"/>
          </a:xfrm>
          <a:prstGeom prst="rect">
            <a:avLst/>
          </a:prstGeom>
          <a:noFill/>
        </p:spPr>
        <p:txBody>
          <a:bodyPr wrap="square" rtlCol="0">
            <a:spAutoFit/>
          </a:bodyPr>
          <a:lstStyle/>
          <a:p>
            <a:pPr algn="r"/>
            <a:r>
              <a:rPr lang="en-US" sz="2200" dirty="0"/>
              <a:t>$16</a:t>
            </a:r>
          </a:p>
        </p:txBody>
      </p:sp>
      <p:sp>
        <p:nvSpPr>
          <p:cNvPr id="50" name="TextBox 49"/>
          <p:cNvSpPr txBox="1"/>
          <p:nvPr/>
        </p:nvSpPr>
        <p:spPr>
          <a:xfrm>
            <a:off x="5937079" y="4431343"/>
            <a:ext cx="1126183" cy="430887"/>
          </a:xfrm>
          <a:prstGeom prst="rect">
            <a:avLst/>
          </a:prstGeom>
          <a:noFill/>
        </p:spPr>
        <p:txBody>
          <a:bodyPr wrap="square" rtlCol="0">
            <a:spAutoFit/>
          </a:bodyPr>
          <a:lstStyle/>
          <a:p>
            <a:pPr algn="ctr"/>
            <a:r>
              <a:rPr lang="en-US" sz="2200" b="1" dirty="0"/>
              <a:t>2023</a:t>
            </a:r>
            <a:endParaRPr lang="en-US" sz="2200" dirty="0"/>
          </a:p>
        </p:txBody>
      </p:sp>
      <p:sp>
        <p:nvSpPr>
          <p:cNvPr id="53" name="TextBox 52"/>
          <p:cNvSpPr txBox="1"/>
          <p:nvPr/>
        </p:nvSpPr>
        <p:spPr>
          <a:xfrm>
            <a:off x="6021508" y="5839953"/>
            <a:ext cx="957323" cy="430887"/>
          </a:xfrm>
          <a:prstGeom prst="rect">
            <a:avLst/>
          </a:prstGeom>
          <a:noFill/>
        </p:spPr>
        <p:txBody>
          <a:bodyPr wrap="square" rtlCol="0">
            <a:spAutoFit/>
          </a:bodyPr>
          <a:lstStyle/>
          <a:p>
            <a:pPr algn="r"/>
            <a:r>
              <a:rPr lang="en-US" sz="2200" dirty="0"/>
              <a:t>$10</a:t>
            </a:r>
          </a:p>
        </p:txBody>
      </p:sp>
      <p:sp>
        <p:nvSpPr>
          <p:cNvPr id="54" name="TextBox 53"/>
          <p:cNvSpPr txBox="1"/>
          <p:nvPr/>
        </p:nvSpPr>
        <p:spPr>
          <a:xfrm>
            <a:off x="6021508" y="6271111"/>
            <a:ext cx="957323" cy="430887"/>
          </a:xfrm>
          <a:prstGeom prst="rect">
            <a:avLst/>
          </a:prstGeom>
          <a:noFill/>
        </p:spPr>
        <p:txBody>
          <a:bodyPr wrap="square" rtlCol="0">
            <a:spAutoFit/>
          </a:bodyPr>
          <a:lstStyle/>
          <a:p>
            <a:pPr algn="r"/>
            <a:r>
              <a:rPr lang="en-US" sz="2200" dirty="0"/>
              <a:t>$10</a:t>
            </a:r>
          </a:p>
        </p:txBody>
      </p:sp>
      <p:sp>
        <p:nvSpPr>
          <p:cNvPr id="55" name="TextBox 54"/>
          <p:cNvSpPr txBox="1"/>
          <p:nvPr/>
        </p:nvSpPr>
        <p:spPr>
          <a:xfrm>
            <a:off x="7427048" y="4434939"/>
            <a:ext cx="1126183" cy="430887"/>
          </a:xfrm>
          <a:prstGeom prst="rect">
            <a:avLst/>
          </a:prstGeom>
          <a:noFill/>
        </p:spPr>
        <p:txBody>
          <a:bodyPr wrap="square" rtlCol="0">
            <a:spAutoFit/>
          </a:bodyPr>
          <a:lstStyle/>
          <a:p>
            <a:pPr algn="ctr"/>
            <a:r>
              <a:rPr lang="en-US" sz="2200" b="1" dirty="0"/>
              <a:t>Total</a:t>
            </a:r>
            <a:endParaRPr lang="en-US" sz="2200" dirty="0"/>
          </a:p>
        </p:txBody>
      </p:sp>
      <p:sp>
        <p:nvSpPr>
          <p:cNvPr id="56" name="TextBox 55"/>
          <p:cNvSpPr txBox="1"/>
          <p:nvPr/>
        </p:nvSpPr>
        <p:spPr>
          <a:xfrm>
            <a:off x="7511478" y="4881687"/>
            <a:ext cx="957323" cy="430887"/>
          </a:xfrm>
          <a:prstGeom prst="rect">
            <a:avLst/>
          </a:prstGeom>
          <a:noFill/>
        </p:spPr>
        <p:txBody>
          <a:bodyPr wrap="square" rtlCol="0">
            <a:spAutoFit/>
          </a:bodyPr>
          <a:lstStyle/>
          <a:p>
            <a:pPr algn="r"/>
            <a:r>
              <a:rPr lang="en-US" sz="2200" dirty="0"/>
              <a:t>$  7</a:t>
            </a:r>
          </a:p>
        </p:txBody>
      </p:sp>
      <p:sp>
        <p:nvSpPr>
          <p:cNvPr id="57" name="TextBox 56"/>
          <p:cNvSpPr txBox="1"/>
          <p:nvPr/>
        </p:nvSpPr>
        <p:spPr>
          <a:xfrm>
            <a:off x="7511478" y="5360820"/>
            <a:ext cx="957323" cy="430887"/>
          </a:xfrm>
          <a:prstGeom prst="rect">
            <a:avLst/>
          </a:prstGeom>
          <a:noFill/>
        </p:spPr>
        <p:txBody>
          <a:bodyPr wrap="square" rtlCol="0">
            <a:spAutoFit/>
          </a:bodyPr>
          <a:lstStyle/>
          <a:p>
            <a:pPr algn="r"/>
            <a:r>
              <a:rPr lang="en-US" sz="2200" dirty="0"/>
              <a:t>12</a:t>
            </a:r>
          </a:p>
        </p:txBody>
      </p:sp>
      <p:sp>
        <p:nvSpPr>
          <p:cNvPr id="58" name="TextBox 57"/>
          <p:cNvSpPr txBox="1"/>
          <p:nvPr/>
        </p:nvSpPr>
        <p:spPr>
          <a:xfrm>
            <a:off x="7511478" y="5826859"/>
            <a:ext cx="957323" cy="430887"/>
          </a:xfrm>
          <a:prstGeom prst="rect">
            <a:avLst/>
          </a:prstGeom>
          <a:noFill/>
        </p:spPr>
        <p:txBody>
          <a:bodyPr wrap="square" rtlCol="0">
            <a:spAutoFit/>
          </a:bodyPr>
          <a:lstStyle/>
          <a:p>
            <a:pPr algn="r"/>
            <a:r>
              <a:rPr lang="en-US" sz="2200" dirty="0"/>
              <a:t>30</a:t>
            </a:r>
          </a:p>
        </p:txBody>
      </p:sp>
      <p:sp>
        <p:nvSpPr>
          <p:cNvPr id="59" name="TextBox 58"/>
          <p:cNvSpPr txBox="1"/>
          <p:nvPr/>
        </p:nvSpPr>
        <p:spPr>
          <a:xfrm>
            <a:off x="7524571" y="6284204"/>
            <a:ext cx="957323" cy="430887"/>
          </a:xfrm>
          <a:prstGeom prst="rect">
            <a:avLst/>
          </a:prstGeom>
          <a:noFill/>
        </p:spPr>
        <p:txBody>
          <a:bodyPr wrap="square" rtlCol="0">
            <a:spAutoFit/>
          </a:bodyPr>
          <a:lstStyle/>
          <a:p>
            <a:pPr algn="r"/>
            <a:r>
              <a:rPr lang="en-US" sz="2200" dirty="0"/>
              <a:t> $49</a:t>
            </a:r>
          </a:p>
        </p:txBody>
      </p:sp>
      <p:sp>
        <p:nvSpPr>
          <p:cNvPr id="60" name="TextBox 59"/>
          <p:cNvSpPr txBox="1"/>
          <p:nvPr/>
        </p:nvSpPr>
        <p:spPr>
          <a:xfrm>
            <a:off x="691162" y="3397957"/>
            <a:ext cx="8398233" cy="769441"/>
          </a:xfrm>
          <a:prstGeom prst="rect">
            <a:avLst/>
          </a:prstGeom>
          <a:noFill/>
        </p:spPr>
        <p:txBody>
          <a:bodyPr wrap="square" rtlCol="0" anchor="ctr">
            <a:spAutoFit/>
          </a:bodyPr>
          <a:lstStyle/>
          <a:p>
            <a:r>
              <a:rPr lang="en-IN" sz="2200" b="1" dirty="0">
                <a:solidFill>
                  <a:srgbClr val="C00000"/>
                </a:solidFill>
              </a:rPr>
              <a:t>The compensation expense related to the options to be recorded each year 2021–2023 is:</a:t>
            </a:r>
            <a:endParaRPr lang="en-US" sz="2200" b="1" dirty="0">
              <a:solidFill>
                <a:srgbClr val="C00000"/>
              </a:solidFill>
            </a:endParaRPr>
          </a:p>
        </p:txBody>
      </p:sp>
      <p:cxnSp>
        <p:nvCxnSpPr>
          <p:cNvPr id="61" name="Straight Connector 60"/>
          <p:cNvCxnSpPr/>
          <p:nvPr/>
        </p:nvCxnSpPr>
        <p:spPr>
          <a:xfrm>
            <a:off x="3454153" y="6313055"/>
            <a:ext cx="495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955662" y="6326149"/>
            <a:ext cx="495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410203" y="6313055"/>
            <a:ext cx="495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921781" y="6313055"/>
            <a:ext cx="4952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098503" y="4438535"/>
            <a:ext cx="1126183" cy="430887"/>
          </a:xfrm>
          <a:prstGeom prst="rect">
            <a:avLst/>
          </a:prstGeom>
          <a:noFill/>
        </p:spPr>
        <p:txBody>
          <a:bodyPr wrap="square" rtlCol="0">
            <a:spAutoFit/>
          </a:bodyPr>
          <a:lstStyle/>
          <a:p>
            <a:pPr algn="ctr"/>
            <a:r>
              <a:rPr lang="en-US" sz="2200" b="1" dirty="0"/>
              <a:t>2021</a:t>
            </a:r>
            <a:endParaRPr lang="en-US" sz="2200" dirty="0"/>
          </a:p>
        </p:txBody>
      </p:sp>
      <p:sp>
        <p:nvSpPr>
          <p:cNvPr id="66" name="Title 2">
            <a:extLst>
              <a:ext uri="{FF2B5EF4-FFF2-40B4-BE49-F238E27FC236}">
                <a16:creationId xmlns:a16="http://schemas.microsoft.com/office/drawing/2014/main" id="{CC02BC9B-6098-432F-9E0D-3696FE8C4FCE}"/>
              </a:ext>
            </a:extLst>
          </p:cNvPr>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Tree>
    <p:extLst>
      <p:ext uri="{BB962C8B-B14F-4D97-AF65-F5344CB8AC3E}">
        <p14:creationId xmlns:p14="http://schemas.microsoft.com/office/powerpoint/2010/main" val="327140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500"/>
                                        <p:tgtEl>
                                          <p:spTgt spid="1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Effect transition="in" filter="fade">
                                      <p:cBhvr>
                                        <p:cTn id="81" dur="500"/>
                                        <p:tgtEl>
                                          <p:spTgt spid="2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fade">
                                      <p:cBhvr>
                                        <p:cTn id="84" dur="500"/>
                                        <p:tgtEl>
                                          <p:spTgt spid="2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fade">
                                      <p:cBhvr>
                                        <p:cTn id="87" dur="500"/>
                                        <p:tgtEl>
                                          <p:spTgt spid="33"/>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fade">
                                      <p:cBhvr>
                                        <p:cTn id="90" dur="500"/>
                                        <p:tgtEl>
                                          <p:spTgt spid="34"/>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fade">
                                      <p:cBhvr>
                                        <p:cTn id="96" dur="500"/>
                                        <p:tgtEl>
                                          <p:spTgt spid="4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500"/>
                                        <p:tgtEl>
                                          <p:spTgt spid="4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fade">
                                      <p:cBhvr>
                                        <p:cTn id="102" dur="500"/>
                                        <p:tgtEl>
                                          <p:spTgt spid="47"/>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48"/>
                                        </p:tgtEl>
                                        <p:attrNameLst>
                                          <p:attrName>style.visibility</p:attrName>
                                        </p:attrNameLst>
                                      </p:cBhvr>
                                      <p:to>
                                        <p:strVal val="visible"/>
                                      </p:to>
                                    </p:set>
                                    <p:animEffect transition="in" filter="fade">
                                      <p:cBhvr>
                                        <p:cTn id="105" dur="500"/>
                                        <p:tgtEl>
                                          <p:spTgt spid="48"/>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9"/>
                                        </p:tgtEl>
                                        <p:attrNameLst>
                                          <p:attrName>style.visibility</p:attrName>
                                        </p:attrNameLst>
                                      </p:cBhvr>
                                      <p:to>
                                        <p:strVal val="visible"/>
                                      </p:to>
                                    </p:set>
                                    <p:animEffect transition="in" filter="fade">
                                      <p:cBhvr>
                                        <p:cTn id="108" dur="500"/>
                                        <p:tgtEl>
                                          <p:spTgt spid="4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500"/>
                                        <p:tgtEl>
                                          <p:spTgt spid="5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animEffect transition="in" filter="fade">
                                      <p:cBhvr>
                                        <p:cTn id="114" dur="500"/>
                                        <p:tgtEl>
                                          <p:spTgt spid="53"/>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fade">
                                      <p:cBhvr>
                                        <p:cTn id="117" dur="500"/>
                                        <p:tgtEl>
                                          <p:spTgt spid="54"/>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55"/>
                                        </p:tgtEl>
                                        <p:attrNameLst>
                                          <p:attrName>style.visibility</p:attrName>
                                        </p:attrNameLst>
                                      </p:cBhvr>
                                      <p:to>
                                        <p:strVal val="visible"/>
                                      </p:to>
                                    </p:set>
                                    <p:animEffect transition="in" filter="fade">
                                      <p:cBhvr>
                                        <p:cTn id="120" dur="500"/>
                                        <p:tgtEl>
                                          <p:spTgt spid="55"/>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fade">
                                      <p:cBhvr>
                                        <p:cTn id="123" dur="500"/>
                                        <p:tgtEl>
                                          <p:spTgt spid="56"/>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7"/>
                                        </p:tgtEl>
                                        <p:attrNameLst>
                                          <p:attrName>style.visibility</p:attrName>
                                        </p:attrNameLst>
                                      </p:cBhvr>
                                      <p:to>
                                        <p:strVal val="visible"/>
                                      </p:to>
                                    </p:set>
                                    <p:animEffect transition="in" filter="fade">
                                      <p:cBhvr>
                                        <p:cTn id="126" dur="500"/>
                                        <p:tgtEl>
                                          <p:spTgt spid="57"/>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8"/>
                                        </p:tgtEl>
                                        <p:attrNameLst>
                                          <p:attrName>style.visibility</p:attrName>
                                        </p:attrNameLst>
                                      </p:cBhvr>
                                      <p:to>
                                        <p:strVal val="visible"/>
                                      </p:to>
                                    </p:set>
                                    <p:animEffect transition="in" filter="fade">
                                      <p:cBhvr>
                                        <p:cTn id="129" dur="500"/>
                                        <p:tgtEl>
                                          <p:spTgt spid="58"/>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9"/>
                                        </p:tgtEl>
                                        <p:attrNameLst>
                                          <p:attrName>style.visibility</p:attrName>
                                        </p:attrNameLst>
                                      </p:cBhvr>
                                      <p:to>
                                        <p:strVal val="visible"/>
                                      </p:to>
                                    </p:set>
                                    <p:animEffect transition="in" filter="fade">
                                      <p:cBhvr>
                                        <p:cTn id="132" dur="500"/>
                                        <p:tgtEl>
                                          <p:spTgt spid="59"/>
                                        </p:tgtEl>
                                      </p:cBhvr>
                                    </p:animEffect>
                                  </p:childTnLst>
                                </p:cTn>
                              </p:par>
                              <p:par>
                                <p:cTn id="133" presetID="10" presetClass="entr" presetSubtype="0" fill="hold" nodeType="with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fade">
                                      <p:cBhvr>
                                        <p:cTn id="135" dur="500"/>
                                        <p:tgtEl>
                                          <p:spTgt spid="61"/>
                                        </p:tgtEl>
                                      </p:cBhvr>
                                    </p:animEffect>
                                  </p:childTnLst>
                                </p:cTn>
                              </p:par>
                              <p:par>
                                <p:cTn id="136" presetID="10" presetClass="entr" presetSubtype="0" fill="hold" nodeType="withEffect">
                                  <p:stCondLst>
                                    <p:cond delay="0"/>
                                  </p:stCondLst>
                                  <p:childTnLst>
                                    <p:set>
                                      <p:cBhvr>
                                        <p:cTn id="137" dur="1" fill="hold">
                                          <p:stCondLst>
                                            <p:cond delay="0"/>
                                          </p:stCondLst>
                                        </p:cTn>
                                        <p:tgtEl>
                                          <p:spTgt spid="62"/>
                                        </p:tgtEl>
                                        <p:attrNameLst>
                                          <p:attrName>style.visibility</p:attrName>
                                        </p:attrNameLst>
                                      </p:cBhvr>
                                      <p:to>
                                        <p:strVal val="visible"/>
                                      </p:to>
                                    </p:set>
                                    <p:animEffect transition="in" filter="fade">
                                      <p:cBhvr>
                                        <p:cTn id="138" dur="500"/>
                                        <p:tgtEl>
                                          <p:spTgt spid="62"/>
                                        </p:tgtEl>
                                      </p:cBhvr>
                                    </p:animEffect>
                                  </p:childTnLst>
                                </p:cTn>
                              </p:par>
                              <p:par>
                                <p:cTn id="139" presetID="10" presetClass="entr" presetSubtype="0" fill="hold" nodeType="withEffect">
                                  <p:stCondLst>
                                    <p:cond delay="0"/>
                                  </p:stCondLst>
                                  <p:childTnLst>
                                    <p:set>
                                      <p:cBhvr>
                                        <p:cTn id="140" dur="1" fill="hold">
                                          <p:stCondLst>
                                            <p:cond delay="0"/>
                                          </p:stCondLst>
                                        </p:cTn>
                                        <p:tgtEl>
                                          <p:spTgt spid="63"/>
                                        </p:tgtEl>
                                        <p:attrNameLst>
                                          <p:attrName>style.visibility</p:attrName>
                                        </p:attrNameLst>
                                      </p:cBhvr>
                                      <p:to>
                                        <p:strVal val="visible"/>
                                      </p:to>
                                    </p:set>
                                    <p:animEffect transition="in" filter="fade">
                                      <p:cBhvr>
                                        <p:cTn id="141" dur="500"/>
                                        <p:tgtEl>
                                          <p:spTgt spid="63"/>
                                        </p:tgtEl>
                                      </p:cBhvr>
                                    </p:animEffect>
                                  </p:childTnLst>
                                </p:cTn>
                              </p:par>
                              <p:par>
                                <p:cTn id="142" presetID="10" presetClass="entr" presetSubtype="0" fill="hold" nodeType="withEffect">
                                  <p:stCondLst>
                                    <p:cond delay="0"/>
                                  </p:stCondLst>
                                  <p:childTnLst>
                                    <p:set>
                                      <p:cBhvr>
                                        <p:cTn id="143" dur="1" fill="hold">
                                          <p:stCondLst>
                                            <p:cond delay="0"/>
                                          </p:stCondLst>
                                        </p:cTn>
                                        <p:tgtEl>
                                          <p:spTgt spid="64"/>
                                        </p:tgtEl>
                                        <p:attrNameLst>
                                          <p:attrName>style.visibility</p:attrName>
                                        </p:attrNameLst>
                                      </p:cBhvr>
                                      <p:to>
                                        <p:strVal val="visible"/>
                                      </p:to>
                                    </p:set>
                                    <p:animEffect transition="in" filter="fade">
                                      <p:cBhvr>
                                        <p:cTn id="144" dur="500"/>
                                        <p:tgtEl>
                                          <p:spTgt spid="64"/>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fade">
                                      <p:cBhvr>
                                        <p:cTn id="147" dur="500"/>
                                        <p:tgtEl>
                                          <p:spTgt spid="30"/>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65"/>
                                        </p:tgtEl>
                                        <p:attrNameLst>
                                          <p:attrName>style.visibility</p:attrName>
                                        </p:attrNameLst>
                                      </p:cBhvr>
                                      <p:to>
                                        <p:strVal val="visible"/>
                                      </p:to>
                                    </p:set>
                                    <p:animEffect transition="in" filter="fade">
                                      <p:cBhvr>
                                        <p:cTn id="15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6" grpId="0"/>
      <p:bldP spid="27" grpId="0"/>
      <p:bldP spid="28" grpId="0"/>
      <p:bldP spid="29" grpId="0"/>
      <p:bldP spid="30" grpId="0"/>
      <p:bldP spid="33" grpId="0"/>
      <p:bldP spid="34" grpId="0"/>
      <p:bldP spid="35" grpId="0"/>
      <p:bldP spid="44" grpId="0"/>
      <p:bldP spid="45" grpId="0"/>
      <p:bldP spid="47" grpId="0"/>
      <p:bldP spid="48" grpId="0"/>
      <p:bldP spid="49" grpId="0"/>
      <p:bldP spid="50" grpId="0"/>
      <p:bldP spid="53" grpId="0"/>
      <p:bldP spid="54" grpId="0"/>
      <p:bldP spid="55" grpId="0"/>
      <p:bldP spid="56" grpId="0"/>
      <p:bldP spid="57" grpId="0"/>
      <p:bldP spid="58" grpId="0"/>
      <p:bldP spid="59" grpId="0"/>
      <p:bldP spid="6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7"/>
            <a:ext cx="8551332" cy="531622"/>
          </a:xfrm>
        </p:spPr>
        <p:txBody>
          <a:bodyPr>
            <a:noAutofit/>
          </a:bodyPr>
          <a:lstStyle/>
          <a:p>
            <a:r>
              <a:rPr lang="en-IN" sz="2800" dirty="0"/>
              <a:t>Differences between IFRS and U.S. GAAP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4999215"/>
              </p:ext>
            </p:extLst>
          </p:nvPr>
        </p:nvGraphicFramePr>
        <p:xfrm>
          <a:off x="613145" y="495169"/>
          <a:ext cx="8467793" cy="5943600"/>
        </p:xfrm>
        <a:graphic>
          <a:graphicData uri="http://schemas.openxmlformats.org/drawingml/2006/table">
            <a:tbl>
              <a:tblPr firstRow="1" bandRow="1">
                <a:tableStyleId>{F2DE63D5-997A-4646-A377-4702673A728D}</a:tableStyleId>
              </a:tblPr>
              <a:tblGrid>
                <a:gridCol w="4447586">
                  <a:extLst>
                    <a:ext uri="{9D8B030D-6E8A-4147-A177-3AD203B41FA5}">
                      <a16:colId xmlns:a16="http://schemas.microsoft.com/office/drawing/2014/main" val="20000"/>
                    </a:ext>
                  </a:extLst>
                </a:gridCol>
                <a:gridCol w="4020207">
                  <a:extLst>
                    <a:ext uri="{9D8B030D-6E8A-4147-A177-3AD203B41FA5}">
                      <a16:colId xmlns:a16="http://schemas.microsoft.com/office/drawing/2014/main" val="20001"/>
                    </a:ext>
                  </a:extLst>
                </a:gridCol>
              </a:tblGrid>
              <a:tr h="0">
                <a:tc>
                  <a:txBody>
                    <a:bodyPr/>
                    <a:lstStyle/>
                    <a:p>
                      <a:pPr algn="ctr"/>
                      <a:r>
                        <a:rPr lang="en-US" sz="2000" dirty="0">
                          <a:solidFill>
                            <a:sysClr val="windowText" lastClr="000000"/>
                          </a:solidFill>
                        </a:rPr>
                        <a:t>U.S. GAAP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sz="2000" dirty="0">
                          <a:solidFill>
                            <a:sysClr val="windowText" lastClr="000000"/>
                          </a:solidFill>
                        </a:rPr>
                        <a:t>IFRS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363321">
                <a:tc gridSpan="2">
                  <a:txBody>
                    <a:bodyPr/>
                    <a:lstStyle/>
                    <a:p>
                      <a:pPr algn="ctr"/>
                      <a:r>
                        <a:rPr lang="en-IN" sz="2000" b="1" kern="1200" baseline="0" dirty="0">
                          <a:solidFill>
                            <a:schemeClr val="tx1"/>
                          </a:solidFill>
                          <a:latin typeface="+mn-lt"/>
                          <a:ea typeface="+mn-ea"/>
                          <a:cs typeface="+mn-cs"/>
                        </a:rPr>
                        <a:t>Recognition of Deferred Tax Asset for Stock Options</a:t>
                      </a:r>
                      <a:endParaRPr lang="en-IN" sz="2000" dirty="0"/>
                    </a:p>
                  </a:txBody>
                  <a:tcPr>
                    <a:lnL w="12700" cap="flat" cmpd="sng" algn="ctr">
                      <a:solidFill>
                        <a:scrgbClr r="0" g="0" b="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algn="ctr"/>
                      <a:endParaRPr lang="en-IN"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1"/>
                  </a:ext>
                </a:extLst>
              </a:tr>
              <a:tr h="363321">
                <a:tc>
                  <a:txBody>
                    <a:bodyPr/>
                    <a:lstStyle/>
                    <a:p>
                      <a:r>
                        <a:rPr lang="en-IN" sz="2000" kern="1200" baseline="0" dirty="0">
                          <a:solidFill>
                            <a:schemeClr val="tx1"/>
                          </a:solidFill>
                          <a:latin typeface="+mn-lt"/>
                          <a:ea typeface="+mn-ea"/>
                          <a:cs typeface="+mn-cs"/>
                        </a:rPr>
                        <a:t>A deferred tax asset (DTA) is created for the cumulative amount of the fair value of the options the company has recorded for compensation expense. The DTA is the tax rate times the amount of compensation.</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IN" sz="2000" kern="1200" baseline="0" dirty="0">
                          <a:solidFill>
                            <a:schemeClr val="tx1"/>
                          </a:solidFill>
                          <a:latin typeface="+mn-lt"/>
                          <a:ea typeface="+mn-ea"/>
                          <a:cs typeface="+mn-cs"/>
                        </a:rPr>
                        <a:t>The deferred tax asset isn’t created until the award is “in the money;” that is, it has intrinsic value. When it is in the money, the addition to the DTA is the portion of the intrinsic value earned to date times the tax rate.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r h="363321">
                <a:tc gridSpan="2">
                  <a:txBody>
                    <a:bodyPr/>
                    <a:lstStyle/>
                    <a:p>
                      <a:pPr algn="ctr"/>
                      <a:r>
                        <a:rPr lang="en-IN" sz="2000" b="1" kern="1200" baseline="0" dirty="0">
                          <a:solidFill>
                            <a:schemeClr val="tx1"/>
                          </a:solidFill>
                          <a:latin typeface="+mn-lt"/>
                          <a:ea typeface="+mn-ea"/>
                          <a:cs typeface="+mn-cs"/>
                        </a:rPr>
                        <a:t>Plans with Graded Vesting</a:t>
                      </a:r>
                      <a:endParaRPr lang="en-IN" sz="2000"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algn="ctr"/>
                      <a:endParaRPr lang="en-IN" sz="20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3"/>
                  </a:ext>
                </a:extLst>
              </a:tr>
              <a:tr h="363321">
                <a:tc>
                  <a:txBody>
                    <a:bodyPr/>
                    <a:lstStyle/>
                    <a:p>
                      <a:r>
                        <a:rPr lang="en-IN" sz="2000" kern="1200" baseline="0" dirty="0">
                          <a:solidFill>
                            <a:schemeClr val="tx1"/>
                          </a:solidFill>
                          <a:latin typeface="+mn-lt"/>
                          <a:ea typeface="+mn-ea"/>
                          <a:cs typeface="+mn-cs"/>
                        </a:rPr>
                        <a:t>Permits companies to account for each vesting amount separately, but also allows companies the option to account for the entire award on a straight-line basis over the entire vesting period. Either way, the company must recognize at least the amount of the award that has vested by that date.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IN" sz="2000" dirty="0"/>
                        <a:t>The straight-line choice is not permitted. Also, there’s no requirement that</a:t>
                      </a:r>
                      <a:r>
                        <a:rPr lang="en-IN" sz="2000" baseline="0" dirty="0"/>
                        <a:t> </a:t>
                      </a:r>
                      <a:r>
                        <a:rPr lang="en-IN" sz="2000" dirty="0"/>
                        <a:t>the company must recognize at least the amount of the award that has vested by each</a:t>
                      </a:r>
                      <a:r>
                        <a:rPr lang="en-IN" sz="2000" baseline="0" dirty="0"/>
                        <a:t> </a:t>
                      </a:r>
                      <a:r>
                        <a:rPr lang="en-IN" sz="2000" dirty="0"/>
                        <a:t>reporting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
        <p:nvSpPr>
          <p:cNvPr id="5"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LO19-14</a:t>
            </a:r>
          </a:p>
        </p:txBody>
      </p:sp>
      <p:sp>
        <p:nvSpPr>
          <p:cNvPr id="6" name="Slide Number Placeholder 5">
            <a:extLst>
              <a:ext uri="{FF2B5EF4-FFF2-40B4-BE49-F238E27FC236}">
                <a16:creationId xmlns:a16="http://schemas.microsoft.com/office/drawing/2014/main" id="{A8457977-9E8E-4641-8ECE-7170B4835E4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IFRS Compensation Expense</a:t>
            </a:r>
            <a:endParaRPr lang="en-US" sz="3200" dirty="0"/>
          </a:p>
        </p:txBody>
      </p:sp>
      <p:sp>
        <p:nvSpPr>
          <p:cNvPr id="414723" name="Rectangle 3"/>
          <p:cNvSpPr>
            <a:spLocks noGrp="1" noChangeArrowheads="1"/>
          </p:cNvSpPr>
          <p:nvPr>
            <p:ph idx="1"/>
          </p:nvPr>
        </p:nvSpPr>
        <p:spPr>
          <a:xfrm>
            <a:off x="761999" y="1200254"/>
            <a:ext cx="8382001" cy="5400084"/>
          </a:xfrm>
          <a:solidFill>
            <a:schemeClr val="bg1">
              <a:lumMod val="95000"/>
            </a:schemeClr>
          </a:solidFill>
        </p:spPr>
        <p:txBody>
          <a:bodyPr>
            <a:normAutofit lnSpcReduction="10000"/>
          </a:bodyPr>
          <a:lstStyle/>
          <a:p>
            <a:pPr marL="0" indent="0">
              <a:buNone/>
            </a:pPr>
            <a:r>
              <a:rPr lang="en-US" sz="1900" dirty="0"/>
              <a:t>At January 1, 2021, Naylor-Shaun Company had issued 40,000 executive stock options permitting executives to buy 40,000 shares of stock for $30. The vesting schedule is 20% the first year, 30% the second year, and 50% the third year (graded-vesting). The fair value of the options is estimated as follows: </a:t>
            </a:r>
          </a:p>
          <a:p>
            <a:pPr marL="0" indent="0">
              <a:buNone/>
              <a:tabLst>
                <a:tab pos="1428750" algn="ctr"/>
                <a:tab pos="3657600" algn="ctr"/>
                <a:tab pos="5543550" algn="ctr"/>
              </a:tabLst>
            </a:pPr>
            <a:r>
              <a:rPr lang="en-US" sz="1900" b="1" dirty="0"/>
              <a:t>	Vesting	Amount	Fair Value</a:t>
            </a:r>
            <a:endParaRPr lang="en-US" sz="1900" dirty="0"/>
          </a:p>
          <a:p>
            <a:pPr marL="0" indent="0">
              <a:buNone/>
              <a:tabLst>
                <a:tab pos="1428750" algn="ctr"/>
                <a:tab pos="3657600" algn="ctr"/>
                <a:tab pos="5543550" algn="ctr"/>
              </a:tabLst>
            </a:pPr>
            <a:r>
              <a:rPr lang="en-US" sz="1900" b="1" dirty="0"/>
              <a:t>	Date	Vesting	per Option</a:t>
            </a:r>
            <a:endParaRPr lang="en-US" sz="1900" dirty="0"/>
          </a:p>
          <a:p>
            <a:pPr marL="0" indent="0">
              <a:buNone/>
              <a:tabLst>
                <a:tab pos="1085850" algn="dec"/>
                <a:tab pos="3714750" algn="dec"/>
                <a:tab pos="3827463" algn="ctr"/>
                <a:tab pos="5657850" algn="dec"/>
              </a:tabLst>
            </a:pPr>
            <a:r>
              <a:rPr lang="en-US" sz="1900" dirty="0"/>
              <a:t>	Dec. 31, 2021	20%	$  7</a:t>
            </a:r>
          </a:p>
          <a:p>
            <a:pPr marL="0" indent="0">
              <a:buNone/>
              <a:tabLst>
                <a:tab pos="1085850" algn="dec"/>
                <a:tab pos="3714750" algn="dec"/>
                <a:tab pos="5657850" algn="dec"/>
              </a:tabLst>
            </a:pPr>
            <a:r>
              <a:rPr lang="en-US" sz="1900" dirty="0"/>
              <a:t>	Dec. 31, 2022	30%	$  8</a:t>
            </a:r>
          </a:p>
          <a:p>
            <a:pPr marL="0" indent="0">
              <a:buNone/>
              <a:tabLst>
                <a:tab pos="1085850" algn="dec"/>
                <a:tab pos="3714750" algn="dec"/>
                <a:tab pos="5657850" algn="dec"/>
              </a:tabLst>
            </a:pPr>
            <a:r>
              <a:rPr lang="en-US" sz="1900" dirty="0"/>
              <a:t>	Dec. 31, 2023	50%	$12	</a:t>
            </a:r>
          </a:p>
          <a:p>
            <a:pPr marL="0" indent="0">
              <a:spcBef>
                <a:spcPts val="1200"/>
              </a:spcBef>
              <a:spcAft>
                <a:spcPts val="1200"/>
              </a:spcAft>
              <a:buNone/>
            </a:pPr>
            <a:r>
              <a:rPr lang="en-US" sz="1900" dirty="0"/>
              <a:t>Assuming Naylor-Shaun prepares its financial statements in accordance with International Financial Reporting Standards, what is the compensation expense related to the options to be recorded in 2022? </a:t>
            </a:r>
          </a:p>
          <a:p>
            <a:pPr marL="457200" indent="-457200">
              <a:buFont typeface="+mj-lt"/>
              <a:buAutoNum type="alphaLcPeriod"/>
            </a:pPr>
            <a:r>
              <a:rPr lang="en-US" sz="1900" dirty="0"/>
              <a:t>$  48,000</a:t>
            </a:r>
          </a:p>
          <a:p>
            <a:pPr marL="457200" indent="-457200">
              <a:buFont typeface="+mj-lt"/>
              <a:buAutoNum type="alphaLcPeriod"/>
            </a:pPr>
            <a:r>
              <a:rPr lang="en-US" sz="1900" dirty="0"/>
              <a:t>$  96,000</a:t>
            </a:r>
          </a:p>
          <a:p>
            <a:pPr marL="457200" indent="-457200">
              <a:buFont typeface="+mj-lt"/>
              <a:buAutoNum type="alphaLcPeriod"/>
            </a:pPr>
            <a:r>
              <a:rPr lang="en-US" sz="1900" dirty="0"/>
              <a:t>$128,000</a:t>
            </a:r>
          </a:p>
          <a:p>
            <a:pPr marL="457200" indent="-457200">
              <a:buFont typeface="+mj-lt"/>
              <a:buAutoNum type="alphaLcPeriod"/>
            </a:pPr>
            <a:r>
              <a:rPr lang="en-US" sz="1900" dirty="0"/>
              <a:t>$130,667</a:t>
            </a:r>
          </a:p>
          <a:p>
            <a:pPr marL="0" indent="0">
              <a:buNone/>
              <a:tabLst>
                <a:tab pos="7772400" algn="dec"/>
              </a:tabLst>
              <a:defRPr/>
            </a:pPr>
            <a:endParaRPr lang="en-US" sz="1800" dirty="0"/>
          </a:p>
        </p:txBody>
      </p:sp>
      <p:sp>
        <p:nvSpPr>
          <p:cNvPr id="2" name="Oval 1"/>
          <p:cNvSpPr/>
          <p:nvPr/>
        </p:nvSpPr>
        <p:spPr bwMode="auto">
          <a:xfrm flipV="1">
            <a:off x="719640" y="5757673"/>
            <a:ext cx="406380" cy="379031"/>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2275848" y="4860869"/>
            <a:ext cx="6763409" cy="1782539"/>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tabLst>
                <a:tab pos="2225675" algn="dec"/>
                <a:tab pos="2970213" algn="dec"/>
                <a:tab pos="3714750" algn="dec"/>
                <a:tab pos="4514850" algn="dec"/>
                <a:tab pos="5883275" algn="dec"/>
              </a:tabLst>
            </a:pPr>
            <a:r>
              <a:rPr lang="en-US" dirty="0"/>
              <a:t>The correct answer is </a:t>
            </a:r>
            <a:r>
              <a:rPr lang="en-US" i="1" dirty="0"/>
              <a:t>c</a:t>
            </a:r>
            <a:r>
              <a:rPr lang="en-US" dirty="0"/>
              <a:t>:</a:t>
            </a:r>
          </a:p>
          <a:p>
            <a:pPr>
              <a:tabLst>
                <a:tab pos="2225675" algn="dec"/>
                <a:tab pos="2970213" algn="dec"/>
                <a:tab pos="3714750" algn="dec"/>
                <a:tab pos="4514850" algn="dec"/>
                <a:tab pos="5883275" algn="dec"/>
              </a:tabLst>
            </a:pPr>
            <a:r>
              <a:rPr lang="en-US" dirty="0"/>
              <a:t>	</a:t>
            </a:r>
            <a:r>
              <a:rPr lang="en-US" sz="2000" b="1" dirty="0"/>
              <a:t> </a:t>
            </a:r>
            <a:r>
              <a:rPr lang="en-US" sz="1600" b="1" dirty="0"/>
              <a:t>2021	</a:t>
            </a:r>
            <a:r>
              <a:rPr lang="en-US" sz="1600" b="1" dirty="0">
                <a:solidFill>
                  <a:srgbClr val="C00000"/>
                </a:solidFill>
              </a:rPr>
              <a:t>2022</a:t>
            </a:r>
            <a:r>
              <a:rPr lang="en-US" sz="1600" b="1" dirty="0"/>
              <a:t>	2023	Total</a:t>
            </a:r>
            <a:endParaRPr lang="en-US" sz="2000" b="1" dirty="0"/>
          </a:p>
          <a:p>
            <a:pPr>
              <a:tabLst>
                <a:tab pos="2111375" algn="dec"/>
                <a:tab pos="2855913" algn="dec"/>
                <a:tab pos="3657600" algn="dec"/>
                <a:tab pos="4459288" algn="dec"/>
              </a:tabLst>
            </a:pPr>
            <a:r>
              <a:rPr lang="en-US" dirty="0"/>
              <a:t>Dec. 31, 2021	$ 56			$  56  (40,000 × 20% × $7)</a:t>
            </a:r>
          </a:p>
          <a:p>
            <a:pPr>
              <a:tabLst>
                <a:tab pos="2111375" algn="dec"/>
                <a:tab pos="2913063" algn="dec"/>
                <a:tab pos="3657600" algn="dec"/>
                <a:tab pos="4459288" algn="dec"/>
              </a:tabLst>
            </a:pPr>
            <a:r>
              <a:rPr lang="en-US" dirty="0"/>
              <a:t>Dec. 31, 2022	48	</a:t>
            </a:r>
            <a:r>
              <a:rPr lang="en-US" b="1" dirty="0">
                <a:solidFill>
                  <a:srgbClr val="C00000"/>
                </a:solidFill>
              </a:rPr>
              <a:t>$  48</a:t>
            </a:r>
            <a:r>
              <a:rPr lang="en-US" dirty="0"/>
              <a:t>		96  (40,000 × 30% × $8)</a:t>
            </a:r>
          </a:p>
          <a:p>
            <a:pPr>
              <a:tabLst>
                <a:tab pos="2111375" algn="dec"/>
                <a:tab pos="2913063" algn="dec"/>
                <a:tab pos="3657600" algn="dec"/>
                <a:tab pos="4459288" algn="dec"/>
              </a:tabLst>
            </a:pPr>
            <a:r>
              <a:rPr lang="en-US" dirty="0"/>
              <a:t>Dec. 31, 2023	</a:t>
            </a:r>
            <a:r>
              <a:rPr lang="en-US" u="sng" dirty="0"/>
              <a:t>  80</a:t>
            </a:r>
            <a:r>
              <a:rPr lang="en-US" dirty="0"/>
              <a:t>	</a:t>
            </a:r>
            <a:r>
              <a:rPr lang="en-US" b="1" u="sng" dirty="0">
                <a:solidFill>
                  <a:srgbClr val="C00000"/>
                </a:solidFill>
              </a:rPr>
              <a:t>  80 </a:t>
            </a:r>
            <a:r>
              <a:rPr lang="en-US" dirty="0"/>
              <a:t>	</a:t>
            </a:r>
            <a:r>
              <a:rPr lang="en-US" u="sng" dirty="0"/>
              <a:t> $80</a:t>
            </a:r>
            <a:r>
              <a:rPr lang="en-US" dirty="0"/>
              <a:t>	</a:t>
            </a:r>
            <a:r>
              <a:rPr lang="en-US" u="sng" dirty="0"/>
              <a:t>  240</a:t>
            </a:r>
            <a:r>
              <a:rPr lang="en-US" dirty="0"/>
              <a:t>  (40,000 × 50% × $12)</a:t>
            </a:r>
          </a:p>
          <a:p>
            <a:pPr>
              <a:tabLst>
                <a:tab pos="2111375" algn="dec"/>
                <a:tab pos="2913063" algn="dec"/>
                <a:tab pos="3657600" algn="dec"/>
                <a:tab pos="4459288" algn="dec"/>
              </a:tabLst>
            </a:pPr>
            <a:r>
              <a:rPr lang="en-US" dirty="0"/>
              <a:t>	$184	</a:t>
            </a:r>
            <a:r>
              <a:rPr lang="en-US" b="1" dirty="0">
                <a:solidFill>
                  <a:srgbClr val="C00000"/>
                </a:solidFill>
              </a:rPr>
              <a:t>$128</a:t>
            </a:r>
            <a:r>
              <a:rPr lang="en-US" dirty="0"/>
              <a:t>	$80	  $392</a:t>
            </a:r>
          </a:p>
        </p:txBody>
      </p:sp>
      <p:cxnSp>
        <p:nvCxnSpPr>
          <p:cNvPr id="8" name="Straight Connector 7"/>
          <p:cNvCxnSpPr>
            <a:stCxn id="9" idx="2"/>
          </p:cNvCxnSpPr>
          <p:nvPr/>
        </p:nvCxnSpPr>
        <p:spPr bwMode="auto">
          <a:xfrm>
            <a:off x="5397359" y="4041658"/>
            <a:ext cx="2419314" cy="1387968"/>
          </a:xfrm>
          <a:prstGeom prst="line">
            <a:avLst/>
          </a:prstGeom>
          <a:noFill/>
          <a:ln w="41275" cap="flat" cmpd="sng" algn="ctr">
            <a:solidFill>
              <a:srgbClr val="0072A2"/>
            </a:solidFill>
            <a:prstDash val="solid"/>
            <a:miter lim="800000"/>
            <a:headEnd type="none" w="med" len="med"/>
            <a:tailEnd type="triangle" w="lg" len="med"/>
          </a:ln>
          <a:effectLst/>
        </p:spPr>
      </p:cxnSp>
      <p:sp>
        <p:nvSpPr>
          <p:cNvPr id="9" name="Rounded Rectangle 8"/>
          <p:cNvSpPr/>
          <p:nvPr/>
        </p:nvSpPr>
        <p:spPr bwMode="auto">
          <a:xfrm>
            <a:off x="4077879" y="2950853"/>
            <a:ext cx="2638959" cy="1090805"/>
          </a:xfrm>
          <a:prstGeom prst="roundRect">
            <a:avLst/>
          </a:prstGeom>
          <a:noFill/>
          <a:ln w="41275" cap="flat" cmpd="sng" algn="ctr">
            <a:solidFill>
              <a:srgbClr val="0072A2"/>
            </a:solidFill>
            <a:prstDash val="solid"/>
            <a:miter lim="800000"/>
            <a:headEnd type="none" w="med" len="med"/>
            <a:tailEnd type="triangle" w="lg"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p:txBody>
      </p:sp>
      <p:sp>
        <p:nvSpPr>
          <p:cNvPr id="10" name="Rounded Rectangle 9"/>
          <p:cNvSpPr/>
          <p:nvPr/>
        </p:nvSpPr>
        <p:spPr bwMode="auto">
          <a:xfrm>
            <a:off x="7803580" y="5411925"/>
            <a:ext cx="1086741" cy="990600"/>
          </a:xfrm>
          <a:prstGeom prst="roundRect">
            <a:avLst/>
          </a:prstGeom>
          <a:noFill/>
          <a:ln w="25400" cap="flat" cmpd="sng" algn="ctr">
            <a:solidFill>
              <a:srgbClr val="0072A2"/>
            </a:solidFill>
            <a:prstDash val="solid"/>
            <a:miter lim="800000"/>
            <a:headEnd type="none" w="med" len="med"/>
            <a:tailEnd type="triangle" w="lg"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p:txBody>
      </p:sp>
      <p:sp>
        <p:nvSpPr>
          <p:cNvPr id="11" name="Title 2"/>
          <p:cNvSpPr txBox="1">
            <a:spLocks/>
          </p:cNvSpPr>
          <p:nvPr/>
        </p:nvSpPr>
        <p:spPr bwMode="auto">
          <a:xfrm>
            <a:off x="8389940" y="21086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4" name="Rounded Rectangle 3"/>
          <p:cNvSpPr/>
          <p:nvPr/>
        </p:nvSpPr>
        <p:spPr>
          <a:xfrm>
            <a:off x="4677103" y="5623034"/>
            <a:ext cx="720256" cy="97730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817537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3" presetClass="entr" presetSubtype="16" fill="hold" nodeType="withEffect">
                                      <p:stCondLst>
                                        <p:cond delay="300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par>
                              <p:cTn id="18" fill="hold">
                                <p:stCondLst>
                                  <p:cond delay="5500"/>
                                </p:stCondLst>
                                <p:childTnLst>
                                  <p:par>
                                    <p:cTn id="19" presetID="53" presetClass="entr" presetSubtype="16" fill="hold" grpId="0" nodeType="afterEffect">
                                      <p:stCondLst>
                                        <p:cond delay="300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9000"/>
                                </p:stCondLst>
                                <p:childTnLst>
                                  <p:par>
                                    <p:cTn id="25" presetID="53" presetClass="entr" presetSubtype="16" fill="hold" grpId="0" nodeType="afterEffect">
                                      <p:stCondLst>
                                        <p:cond delay="300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2000"/>
                                            <p:tgtEl>
                                              <p:spTgt spid="4"/>
                                            </p:tgtEl>
                                          </p:cBhvr>
                                        </p:animEffect>
                                        <p:anim calcmode="lin" valueType="num">
                                          <p:cBhvr>
                                            <p:cTn id="35" dur="2000" fill="hold"/>
                                            <p:tgtEl>
                                              <p:spTgt spid="4"/>
                                            </p:tgtEl>
                                            <p:attrNameLst>
                                              <p:attrName>ppt_w</p:attrName>
                                            </p:attrNameLst>
                                          </p:cBhvr>
                                          <p:tavLst>
                                            <p:tav tm="0" fmla="#ppt_w*sin(2.5*pi*$)">
                                              <p:val>
                                                <p:fltVal val="0"/>
                                              </p:val>
                                            </p:tav>
                                            <p:tav tm="100000">
                                              <p:val>
                                                <p:fltVal val="1"/>
                                              </p:val>
                                            </p:tav>
                                          </p:tavLst>
                                        </p:anim>
                                        <p:anim calcmode="lin" valueType="num">
                                          <p:cBhvr>
                                            <p:cTn id="3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10" grpId="0" animBg="1"/>
          <p:bldP spid="4"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53" presetClass="entr" presetSubtype="16" fill="hold" nodeType="withEffect">
                                      <p:stCondLst>
                                        <p:cond delay="300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par>
                              <p:cTn id="18" fill="hold">
                                <p:stCondLst>
                                  <p:cond delay="5500"/>
                                </p:stCondLst>
                                <p:childTnLst>
                                  <p:par>
                                    <p:cTn id="19" presetID="53" presetClass="entr" presetSubtype="16" fill="hold" grpId="0" nodeType="afterEffect">
                                      <p:stCondLst>
                                        <p:cond delay="300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9000"/>
                                </p:stCondLst>
                                <p:childTnLst>
                                  <p:par>
                                    <p:cTn id="25" presetID="53" presetClass="entr" presetSubtype="16" fill="hold" grpId="0" nodeType="afterEffect">
                                      <p:stCondLst>
                                        <p:cond delay="300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2000"/>
                                            <p:tgtEl>
                                              <p:spTgt spid="4"/>
                                            </p:tgtEl>
                                          </p:cBhvr>
                                        </p:animEffect>
                                        <p:anim calcmode="lin" valueType="num">
                                          <p:cBhvr>
                                            <p:cTn id="35" dur="2000" fill="hold"/>
                                            <p:tgtEl>
                                              <p:spTgt spid="4"/>
                                            </p:tgtEl>
                                            <p:attrNameLst>
                                              <p:attrName>ppt_w</p:attrName>
                                            </p:attrNameLst>
                                          </p:cBhvr>
                                          <p:tavLst>
                                            <p:tav tm="0" fmla="#ppt_w*sin(2.5*pi*$)">
                                              <p:val>
                                                <p:fltVal val="0"/>
                                              </p:val>
                                            </p:tav>
                                            <p:tav tm="100000">
                                              <p:val>
                                                <p:fltVal val="1"/>
                                              </p:val>
                                            </p:tav>
                                          </p:tavLst>
                                        </p:anim>
                                        <p:anim calcmode="lin" valueType="num">
                                          <p:cBhvr>
                                            <p:cTn id="3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9" grpId="0" animBg="1"/>
          <p:bldP spid="10" grpId="0" animBg="1"/>
          <p:bldP spid="4" grpId="0" animBg="1"/>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18650"/>
            <a:ext cx="8551332" cy="952891"/>
          </a:xfrm>
        </p:spPr>
        <p:txBody>
          <a:bodyPr>
            <a:normAutofit fontScale="90000"/>
          </a:bodyPr>
          <a:lstStyle/>
          <a:p>
            <a:r>
              <a:rPr lang="en-US" dirty="0"/>
              <a:t>Stock Option Plans – </a:t>
            </a:r>
            <a:br>
              <a:rPr lang="en-US" dirty="0"/>
            </a:br>
            <a:r>
              <a:rPr lang="en-US" dirty="0"/>
              <a:t>Performance or Market Conditions</a:t>
            </a:r>
          </a:p>
        </p:txBody>
      </p:sp>
      <p:sp>
        <p:nvSpPr>
          <p:cNvPr id="3" name="Content Placeholder 2"/>
          <p:cNvSpPr>
            <a:spLocks noGrp="1"/>
          </p:cNvSpPr>
          <p:nvPr>
            <p:ph idx="1"/>
          </p:nvPr>
        </p:nvSpPr>
        <p:spPr>
          <a:xfrm>
            <a:off x="779441" y="963403"/>
            <a:ext cx="8174673" cy="5595677"/>
          </a:xfrm>
        </p:spPr>
        <p:txBody>
          <a:bodyPr>
            <a:normAutofit fontScale="92500" lnSpcReduction="10000"/>
          </a:bodyPr>
          <a:lstStyle/>
          <a:p>
            <a:pPr marL="0" indent="0">
              <a:buNone/>
            </a:pPr>
            <a:r>
              <a:rPr lang="en-IN" b="1" dirty="0">
                <a:solidFill>
                  <a:srgbClr val="C00000"/>
                </a:solidFill>
              </a:rPr>
              <a:t>Plans with Performance or Market Conditions</a:t>
            </a:r>
          </a:p>
          <a:p>
            <a:r>
              <a:rPr lang="en-IN" dirty="0"/>
              <a:t>Stock option plans often specify a performance condition or a market condition that must be satisfied before employees are allowed the benefits of the award</a:t>
            </a:r>
          </a:p>
          <a:p>
            <a:pPr marL="0" indent="0">
              <a:buNone/>
            </a:pPr>
            <a:r>
              <a:rPr lang="en-IN" b="1" dirty="0">
                <a:solidFill>
                  <a:srgbClr val="C00000"/>
                </a:solidFill>
              </a:rPr>
              <a:t>Objective:</a:t>
            </a:r>
            <a:endParaRPr lang="en-US" b="1" dirty="0">
              <a:solidFill>
                <a:srgbClr val="C00000"/>
              </a:solidFill>
            </a:endParaRPr>
          </a:p>
          <a:p>
            <a:pPr marL="228600" lvl="1">
              <a:lnSpc>
                <a:spcPct val="100000"/>
              </a:lnSpc>
              <a:spcBef>
                <a:spcPts val="1000"/>
              </a:spcBef>
            </a:pPr>
            <a:r>
              <a:rPr lang="en-IN" sz="2800" dirty="0"/>
              <a:t>To provide employees with additional incentive for managerial achievement</a:t>
            </a:r>
          </a:p>
          <a:p>
            <a:pPr marL="0" indent="0">
              <a:lnSpc>
                <a:spcPct val="100000"/>
              </a:lnSpc>
              <a:buNone/>
            </a:pPr>
            <a:r>
              <a:rPr lang="en-IN" b="1" dirty="0">
                <a:solidFill>
                  <a:srgbClr val="C00000"/>
                </a:solidFill>
              </a:rPr>
              <a:t>Example:</a:t>
            </a:r>
          </a:p>
          <a:p>
            <a:pPr marL="117475" indent="0">
              <a:buNone/>
            </a:pPr>
            <a:r>
              <a:rPr lang="en-IN" dirty="0"/>
              <a:t>An option might not be exercisable until a performance target is met</a:t>
            </a:r>
          </a:p>
          <a:p>
            <a:r>
              <a:rPr lang="en-IN" dirty="0"/>
              <a:t>The way such plans are accounted for depends on whether the condition is:</a:t>
            </a:r>
          </a:p>
          <a:p>
            <a:pPr lvl="1">
              <a:buClr>
                <a:schemeClr val="tx1"/>
              </a:buClr>
              <a:buFont typeface="Lucida Grande"/>
              <a:buChar char="–"/>
            </a:pPr>
            <a:r>
              <a:rPr lang="en-IN" b="1" dirty="0">
                <a:solidFill>
                  <a:srgbClr val="C00000"/>
                </a:solidFill>
              </a:rPr>
              <a:t>Performance-based or </a:t>
            </a:r>
          </a:p>
          <a:p>
            <a:pPr lvl="1">
              <a:buClr>
                <a:schemeClr val="tx1"/>
              </a:buClr>
              <a:buFont typeface="Lucida Grande"/>
              <a:buChar char="–"/>
            </a:pPr>
            <a:r>
              <a:rPr lang="en-IN" b="1" dirty="0">
                <a:solidFill>
                  <a:srgbClr val="C00000"/>
                </a:solidFill>
              </a:rPr>
              <a:t>Market-based</a:t>
            </a: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5" name="Slide Number Placeholder 5">
            <a:extLst>
              <a:ext uri="{FF2B5EF4-FFF2-40B4-BE49-F238E27FC236}">
                <a16:creationId xmlns:a16="http://schemas.microsoft.com/office/drawing/2014/main" id="{F91D1C01-F81E-5E4C-BBD4-7B1AE251103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27</a:t>
            </a:fld>
            <a:endParaRPr lang="en-US" dirty="0"/>
          </a:p>
        </p:txBody>
      </p:sp>
    </p:spTree>
    <p:extLst>
      <p:ext uri="{BB962C8B-B14F-4D97-AF65-F5344CB8AC3E}">
        <p14:creationId xmlns:p14="http://schemas.microsoft.com/office/powerpoint/2010/main" val="277489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pPr marL="0" indent="0"/>
            <a:r>
              <a:rPr lang="en-US" dirty="0"/>
              <a:t>Plans with Performance Conditions</a:t>
            </a:r>
          </a:p>
        </p:txBody>
      </p:sp>
      <p:sp>
        <p:nvSpPr>
          <p:cNvPr id="3" name="Content Placeholder 2"/>
          <p:cNvSpPr>
            <a:spLocks noGrp="1"/>
          </p:cNvSpPr>
          <p:nvPr>
            <p:ph idx="1"/>
          </p:nvPr>
        </p:nvSpPr>
        <p:spPr>
          <a:xfrm>
            <a:off x="597147" y="1444631"/>
            <a:ext cx="8506599" cy="5057775"/>
          </a:xfrm>
        </p:spPr>
        <p:txBody>
          <a:bodyPr>
            <a:normAutofit/>
          </a:bodyPr>
          <a:lstStyle/>
          <a:p>
            <a:r>
              <a:rPr lang="en-US" dirty="0"/>
              <a:t>Recognition of compensation </a:t>
            </a:r>
            <a:r>
              <a:rPr lang="en-IN" dirty="0"/>
              <a:t>expense for </a:t>
            </a:r>
            <a:r>
              <a:rPr lang="en-IN" b="1" dirty="0">
                <a:solidFill>
                  <a:srgbClr val="C00000"/>
                </a:solidFill>
              </a:rPr>
              <a:t>performance-based options </a:t>
            </a:r>
            <a:r>
              <a:rPr lang="en-IN" dirty="0"/>
              <a:t>depends:</a:t>
            </a:r>
            <a:endParaRPr lang="en-US" dirty="0"/>
          </a:p>
          <a:p>
            <a:pPr lvl="1">
              <a:buFont typeface="Lucida Grande"/>
              <a:buChar char="–"/>
            </a:pPr>
            <a:r>
              <a:rPr lang="en-US" dirty="0"/>
              <a:t>Initially on whether it’s </a:t>
            </a:r>
            <a:r>
              <a:rPr lang="en-IN" dirty="0"/>
              <a:t>probable that the performance target will be met and</a:t>
            </a:r>
          </a:p>
          <a:p>
            <a:pPr lvl="1">
              <a:buFont typeface="Lucida Grande"/>
              <a:buChar char="–"/>
            </a:pPr>
            <a:r>
              <a:rPr lang="en-IN" dirty="0"/>
              <a:t>Ultimately on whether the performance </a:t>
            </a:r>
            <a:r>
              <a:rPr lang="en-US" dirty="0"/>
              <a:t>target actually is met</a:t>
            </a:r>
            <a:endParaRPr lang="en-IN" dirty="0"/>
          </a:p>
          <a:p>
            <a:pPr marL="0" indent="0">
              <a:buNone/>
            </a:pPr>
            <a:endParaRPr lang="en-IN" dirty="0"/>
          </a:p>
          <a:p>
            <a:endParaRPr lang="en-IN"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5" name="Slide Number Placeholder 5">
            <a:extLst>
              <a:ext uri="{FF2B5EF4-FFF2-40B4-BE49-F238E27FC236}">
                <a16:creationId xmlns:a16="http://schemas.microsoft.com/office/drawing/2014/main" id="{55FC1F43-7196-BB45-90CD-C18555BA2B5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28</a:t>
            </a:fld>
            <a:endParaRPr lang="en-US" dirty="0"/>
          </a:p>
        </p:txBody>
      </p:sp>
    </p:spTree>
    <p:extLst>
      <p:ext uri="{BB962C8B-B14F-4D97-AF65-F5344CB8AC3E}">
        <p14:creationId xmlns:p14="http://schemas.microsoft.com/office/powerpoint/2010/main" val="2820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78" y="6"/>
            <a:ext cx="8550621" cy="1444625"/>
          </a:xfrm>
        </p:spPr>
        <p:txBody>
          <a:bodyPr/>
          <a:lstStyle/>
          <a:p>
            <a:r>
              <a:rPr lang="en-US" dirty="0"/>
              <a:t> Plans with Performance Conditions </a:t>
            </a:r>
            <a:r>
              <a:rPr lang="en-US" sz="2400" dirty="0"/>
              <a:t>(continued)</a:t>
            </a:r>
          </a:p>
        </p:txBody>
      </p:sp>
      <p:sp>
        <p:nvSpPr>
          <p:cNvPr id="3" name="Content Placeholder 2"/>
          <p:cNvSpPr>
            <a:spLocks noGrp="1"/>
          </p:cNvSpPr>
          <p:nvPr>
            <p:ph idx="1"/>
          </p:nvPr>
        </p:nvSpPr>
        <p:spPr>
          <a:xfrm>
            <a:off x="761999" y="1299489"/>
            <a:ext cx="8013600" cy="2251785"/>
          </a:xfrm>
        </p:spPr>
        <p:txBody>
          <a:bodyPr>
            <a:normAutofit fontScale="92500" lnSpcReduction="10000"/>
          </a:bodyPr>
          <a:lstStyle/>
          <a:p>
            <a:pPr marL="0" indent="0">
              <a:buNone/>
            </a:pPr>
            <a:r>
              <a:rPr lang="en-IN" b="1" dirty="0">
                <a:solidFill>
                  <a:srgbClr val="C00000"/>
                </a:solidFill>
              </a:rPr>
              <a:t>Example:</a:t>
            </a:r>
          </a:p>
          <a:p>
            <a:pPr marL="0" indent="0">
              <a:buNone/>
            </a:pPr>
            <a:r>
              <a:rPr lang="en-IN" dirty="0"/>
              <a:t>At January 1, 2021, Universal Communications grants options that permit key executives to acquire 10 million of the company’s $1 par common shares. The fair value of the options is $8 per option.  The options are only exercisable if sales increase by 10% after four years.</a:t>
            </a:r>
          </a:p>
          <a:p>
            <a:endParaRPr lang="en-US" dirty="0"/>
          </a:p>
        </p:txBody>
      </p:sp>
      <p:sp>
        <p:nvSpPr>
          <p:cNvPr id="4" name="TextBox 3"/>
          <p:cNvSpPr txBox="1"/>
          <p:nvPr/>
        </p:nvSpPr>
        <p:spPr>
          <a:xfrm>
            <a:off x="1267844" y="4512861"/>
            <a:ext cx="1802445" cy="492443"/>
          </a:xfrm>
          <a:prstGeom prst="rect">
            <a:avLst/>
          </a:prstGeom>
          <a:noFill/>
        </p:spPr>
        <p:txBody>
          <a:bodyPr wrap="square" rtlCol="0">
            <a:spAutoFit/>
          </a:bodyPr>
          <a:lstStyle/>
          <a:p>
            <a:pPr algn="ctr"/>
            <a:r>
              <a:rPr lang="en-US" sz="2600" dirty="0"/>
              <a:t>10 million</a:t>
            </a:r>
          </a:p>
        </p:txBody>
      </p:sp>
      <p:sp>
        <p:nvSpPr>
          <p:cNvPr id="5" name="TextBox 4"/>
          <p:cNvSpPr txBox="1"/>
          <p:nvPr/>
        </p:nvSpPr>
        <p:spPr>
          <a:xfrm>
            <a:off x="3194850" y="4512861"/>
            <a:ext cx="392265" cy="492443"/>
          </a:xfrm>
          <a:prstGeom prst="rect">
            <a:avLst/>
          </a:prstGeom>
          <a:noFill/>
        </p:spPr>
        <p:txBody>
          <a:bodyPr wrap="square" rtlCol="0">
            <a:spAutoFit/>
          </a:bodyPr>
          <a:lstStyle/>
          <a:p>
            <a:r>
              <a:rPr lang="en-US" sz="2600" dirty="0"/>
              <a:t>×</a:t>
            </a:r>
          </a:p>
        </p:txBody>
      </p:sp>
      <p:sp>
        <p:nvSpPr>
          <p:cNvPr id="6" name="TextBox 5"/>
          <p:cNvSpPr txBox="1"/>
          <p:nvPr/>
        </p:nvSpPr>
        <p:spPr>
          <a:xfrm>
            <a:off x="3893280" y="4505603"/>
            <a:ext cx="694922" cy="492443"/>
          </a:xfrm>
          <a:prstGeom prst="rect">
            <a:avLst/>
          </a:prstGeom>
          <a:noFill/>
        </p:spPr>
        <p:txBody>
          <a:bodyPr wrap="square" rtlCol="0">
            <a:spAutoFit/>
          </a:bodyPr>
          <a:lstStyle/>
          <a:p>
            <a:r>
              <a:rPr lang="en-US" sz="2600" dirty="0"/>
              <a:t>$8</a:t>
            </a:r>
          </a:p>
        </p:txBody>
      </p:sp>
      <p:sp>
        <p:nvSpPr>
          <p:cNvPr id="7" name="TextBox 6"/>
          <p:cNvSpPr txBox="1"/>
          <p:nvPr/>
        </p:nvSpPr>
        <p:spPr>
          <a:xfrm>
            <a:off x="4837323" y="4498345"/>
            <a:ext cx="474641" cy="492443"/>
          </a:xfrm>
          <a:prstGeom prst="rect">
            <a:avLst/>
          </a:prstGeom>
          <a:noFill/>
        </p:spPr>
        <p:txBody>
          <a:bodyPr wrap="square" rtlCol="0">
            <a:spAutoFit/>
          </a:bodyPr>
          <a:lstStyle/>
          <a:p>
            <a:r>
              <a:rPr lang="en-US" sz="2600" dirty="0"/>
              <a:t>=</a:t>
            </a:r>
          </a:p>
        </p:txBody>
      </p:sp>
      <p:sp>
        <p:nvSpPr>
          <p:cNvPr id="8" name="TextBox 7"/>
          <p:cNvSpPr txBox="1"/>
          <p:nvPr/>
        </p:nvSpPr>
        <p:spPr>
          <a:xfrm>
            <a:off x="5338690" y="4491087"/>
            <a:ext cx="1802445" cy="492443"/>
          </a:xfrm>
          <a:prstGeom prst="rect">
            <a:avLst/>
          </a:prstGeom>
          <a:noFill/>
        </p:spPr>
        <p:txBody>
          <a:bodyPr wrap="square" rtlCol="0">
            <a:spAutoFit/>
          </a:bodyPr>
          <a:lstStyle/>
          <a:p>
            <a:pPr algn="ctr"/>
            <a:r>
              <a:rPr lang="en-US" sz="2600" dirty="0"/>
              <a:t>$80 million</a:t>
            </a:r>
          </a:p>
        </p:txBody>
      </p:sp>
      <p:sp>
        <p:nvSpPr>
          <p:cNvPr id="12" name="TextBox 11"/>
          <p:cNvSpPr txBox="1"/>
          <p:nvPr/>
        </p:nvSpPr>
        <p:spPr>
          <a:xfrm>
            <a:off x="618679" y="3552665"/>
            <a:ext cx="8443782" cy="923330"/>
          </a:xfrm>
          <a:prstGeom prst="rect">
            <a:avLst/>
          </a:prstGeom>
          <a:noFill/>
        </p:spPr>
        <p:txBody>
          <a:bodyPr wrap="square" rtlCol="0">
            <a:spAutoFit/>
          </a:bodyPr>
          <a:lstStyle/>
          <a:p>
            <a:r>
              <a:rPr lang="en-US" sz="2800" b="1" dirty="0"/>
              <a:t>The initial expectation is </a:t>
            </a:r>
            <a:r>
              <a:rPr lang="en-IN" sz="2600" b="1" dirty="0"/>
              <a:t>that it is</a:t>
            </a:r>
            <a:r>
              <a:rPr lang="en-IN" sz="2600" b="1" dirty="0">
                <a:solidFill>
                  <a:srgbClr val="C00000"/>
                </a:solidFill>
              </a:rPr>
              <a:t> </a:t>
            </a:r>
            <a:r>
              <a:rPr lang="en-IN" sz="2600" b="1" dirty="0"/>
              <a:t>probable that sales will increase by 10% after four years</a:t>
            </a:r>
            <a:endParaRPr lang="en-US" sz="2600" b="1" dirty="0"/>
          </a:p>
        </p:txBody>
      </p:sp>
      <p:sp>
        <p:nvSpPr>
          <p:cNvPr id="13"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14" name="TextBox 13"/>
          <p:cNvSpPr txBox="1"/>
          <p:nvPr/>
        </p:nvSpPr>
        <p:spPr>
          <a:xfrm>
            <a:off x="1194319" y="4986983"/>
            <a:ext cx="1938064" cy="1200329"/>
          </a:xfrm>
          <a:prstGeom prst="rect">
            <a:avLst/>
          </a:prstGeom>
          <a:noFill/>
        </p:spPr>
        <p:txBody>
          <a:bodyPr wrap="square" rtlCol="0">
            <a:spAutoFit/>
          </a:bodyPr>
          <a:lstStyle/>
          <a:p>
            <a:pPr algn="ctr"/>
            <a:r>
              <a:rPr lang="en-US" sz="2400" b="1" dirty="0">
                <a:solidFill>
                  <a:srgbClr val="0072A2"/>
                </a:solidFill>
              </a:rPr>
              <a:t>Options expected to vest</a:t>
            </a:r>
          </a:p>
        </p:txBody>
      </p:sp>
      <p:sp>
        <p:nvSpPr>
          <p:cNvPr id="15" name="TextBox 14"/>
          <p:cNvSpPr txBox="1"/>
          <p:nvPr/>
        </p:nvSpPr>
        <p:spPr>
          <a:xfrm>
            <a:off x="3403519" y="4986983"/>
            <a:ext cx="1674445" cy="830997"/>
          </a:xfrm>
          <a:prstGeom prst="rect">
            <a:avLst/>
          </a:prstGeom>
          <a:noFill/>
        </p:spPr>
        <p:txBody>
          <a:bodyPr wrap="square" rtlCol="0">
            <a:spAutoFit/>
          </a:bodyPr>
          <a:lstStyle/>
          <a:p>
            <a:pPr algn="ctr"/>
            <a:r>
              <a:rPr lang="en-US" sz="2400" b="1" dirty="0">
                <a:solidFill>
                  <a:srgbClr val="0072A2"/>
                </a:solidFill>
              </a:rPr>
              <a:t>Fair value per option</a:t>
            </a:r>
          </a:p>
        </p:txBody>
      </p:sp>
      <p:sp>
        <p:nvSpPr>
          <p:cNvPr id="16" name="TextBox 15"/>
          <p:cNvSpPr txBox="1"/>
          <p:nvPr/>
        </p:nvSpPr>
        <p:spPr>
          <a:xfrm>
            <a:off x="5318968" y="4986983"/>
            <a:ext cx="1996232" cy="1200329"/>
          </a:xfrm>
          <a:prstGeom prst="rect">
            <a:avLst/>
          </a:prstGeom>
          <a:noFill/>
        </p:spPr>
        <p:txBody>
          <a:bodyPr wrap="square" rtlCol="0">
            <a:spAutoFit/>
          </a:bodyPr>
          <a:lstStyle/>
          <a:p>
            <a:pPr algn="ctr"/>
            <a:r>
              <a:rPr lang="en-US" sz="2400" b="1" dirty="0">
                <a:solidFill>
                  <a:srgbClr val="0072A2"/>
                </a:solidFill>
              </a:rPr>
              <a:t>Estimated</a:t>
            </a:r>
          </a:p>
          <a:p>
            <a:pPr algn="ctr"/>
            <a:r>
              <a:rPr lang="en-US" sz="2400" b="1" dirty="0">
                <a:solidFill>
                  <a:srgbClr val="0072A2"/>
                </a:solidFill>
              </a:rPr>
              <a:t>total</a:t>
            </a:r>
          </a:p>
          <a:p>
            <a:pPr algn="ctr"/>
            <a:r>
              <a:rPr lang="en-US" sz="2400" b="1" dirty="0">
                <a:solidFill>
                  <a:srgbClr val="0072A2"/>
                </a:solidFill>
              </a:rPr>
              <a:t>compensation</a:t>
            </a:r>
          </a:p>
        </p:txBody>
      </p:sp>
      <p:sp>
        <p:nvSpPr>
          <p:cNvPr id="17" name="Slide Number Placeholder 5">
            <a:extLst>
              <a:ext uri="{FF2B5EF4-FFF2-40B4-BE49-F238E27FC236}">
                <a16:creationId xmlns:a16="http://schemas.microsoft.com/office/drawing/2014/main" id="{ACC19622-C638-7349-9750-7B982CD31F6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29</a:t>
            </a:fld>
            <a:endParaRPr lang="en-US" dirty="0"/>
          </a:p>
        </p:txBody>
      </p:sp>
    </p:spTree>
    <p:extLst>
      <p:ext uri="{BB962C8B-B14F-4D97-AF65-F5344CB8AC3E}">
        <p14:creationId xmlns:p14="http://schemas.microsoft.com/office/powerpoint/2010/main" val="277203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
            <a:ext cx="8572499" cy="1444625"/>
          </a:xfrm>
        </p:spPr>
        <p:txBody>
          <a:bodyPr/>
          <a:lstStyle/>
          <a:p>
            <a:r>
              <a:rPr lang="en-US" dirty="0"/>
              <a:t>Restricted Stock Plans</a:t>
            </a:r>
          </a:p>
        </p:txBody>
      </p:sp>
      <p:sp>
        <p:nvSpPr>
          <p:cNvPr id="3" name="Content Placeholder 2"/>
          <p:cNvSpPr>
            <a:spLocks noGrp="1"/>
          </p:cNvSpPr>
          <p:nvPr>
            <p:ph idx="1"/>
          </p:nvPr>
        </p:nvSpPr>
        <p:spPr/>
        <p:txBody>
          <a:bodyPr/>
          <a:lstStyle/>
          <a:p>
            <a:r>
              <a:rPr lang="en-IN" dirty="0"/>
              <a:t>These plans usually are </a:t>
            </a:r>
            <a:r>
              <a:rPr lang="en-US" dirty="0"/>
              <a:t>tied to continued employment</a:t>
            </a:r>
          </a:p>
        </p:txBody>
      </p:sp>
      <p:sp>
        <p:nvSpPr>
          <p:cNvPr id="5" name="Freeform 4"/>
          <p:cNvSpPr/>
          <p:nvPr/>
        </p:nvSpPr>
        <p:spPr>
          <a:xfrm>
            <a:off x="864744" y="2909369"/>
            <a:ext cx="3022701" cy="1662484"/>
          </a:xfrm>
          <a:custGeom>
            <a:avLst/>
            <a:gdLst>
              <a:gd name="connsiteX0" fmla="*/ 0 w 2064544"/>
              <a:gd name="connsiteY0" fmla="*/ 103227 h 1032272"/>
              <a:gd name="connsiteX1" fmla="*/ 103227 w 2064544"/>
              <a:gd name="connsiteY1" fmla="*/ 0 h 1032272"/>
              <a:gd name="connsiteX2" fmla="*/ 1961317 w 2064544"/>
              <a:gd name="connsiteY2" fmla="*/ 0 h 1032272"/>
              <a:gd name="connsiteX3" fmla="*/ 2064544 w 2064544"/>
              <a:gd name="connsiteY3" fmla="*/ 103227 h 1032272"/>
              <a:gd name="connsiteX4" fmla="*/ 2064544 w 2064544"/>
              <a:gd name="connsiteY4" fmla="*/ 929045 h 1032272"/>
              <a:gd name="connsiteX5" fmla="*/ 1961317 w 2064544"/>
              <a:gd name="connsiteY5" fmla="*/ 1032272 h 1032272"/>
              <a:gd name="connsiteX6" fmla="*/ 103227 w 2064544"/>
              <a:gd name="connsiteY6" fmla="*/ 1032272 h 1032272"/>
              <a:gd name="connsiteX7" fmla="*/ 0 w 2064544"/>
              <a:gd name="connsiteY7" fmla="*/ 929045 h 1032272"/>
              <a:gd name="connsiteX8" fmla="*/ 0 w 2064544"/>
              <a:gd name="connsiteY8" fmla="*/ 103227 h 103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44" h="1032272">
                <a:moveTo>
                  <a:pt x="0" y="103227"/>
                </a:moveTo>
                <a:cubicBezTo>
                  <a:pt x="0" y="46216"/>
                  <a:pt x="46216" y="0"/>
                  <a:pt x="103227" y="0"/>
                </a:cubicBezTo>
                <a:lnTo>
                  <a:pt x="1961317" y="0"/>
                </a:lnTo>
                <a:cubicBezTo>
                  <a:pt x="2018328" y="0"/>
                  <a:pt x="2064544" y="46216"/>
                  <a:pt x="2064544" y="103227"/>
                </a:cubicBezTo>
                <a:lnTo>
                  <a:pt x="2064544" y="929045"/>
                </a:lnTo>
                <a:cubicBezTo>
                  <a:pt x="2064544" y="986056"/>
                  <a:pt x="2018328" y="1032272"/>
                  <a:pt x="1961317" y="1032272"/>
                </a:cubicBezTo>
                <a:lnTo>
                  <a:pt x="103227" y="1032272"/>
                </a:lnTo>
                <a:cubicBezTo>
                  <a:pt x="46216" y="1032272"/>
                  <a:pt x="0" y="986056"/>
                  <a:pt x="0" y="929045"/>
                </a:cubicBezTo>
                <a:lnTo>
                  <a:pt x="0" y="103227"/>
                </a:lnTo>
                <a:close/>
              </a:path>
            </a:pathLst>
          </a:custGeom>
          <a:solidFill>
            <a:schemeClr val="accent1">
              <a:lumMod val="50000"/>
            </a:schemeClr>
          </a:solid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 tIns="48014" rIns="48014" bIns="48014" numCol="1" spcCol="1270" anchor="ctr" anchorCtr="0">
            <a:noAutofit/>
          </a:bodyPr>
          <a:lstStyle/>
          <a:p>
            <a:pPr lvl="0" algn="ctr" defTabSz="1244600">
              <a:lnSpc>
                <a:spcPct val="90000"/>
              </a:lnSpc>
              <a:spcBef>
                <a:spcPct val="0"/>
              </a:spcBef>
              <a:spcAft>
                <a:spcPct val="35000"/>
              </a:spcAft>
            </a:pPr>
            <a:r>
              <a:rPr lang="en-US" sz="2800" b="1" dirty="0"/>
              <a:t>The two primary types of restricted stock plans</a:t>
            </a:r>
            <a:endParaRPr lang="en-US" sz="2800" b="1" kern="1200" dirty="0"/>
          </a:p>
        </p:txBody>
      </p:sp>
      <p:sp>
        <p:nvSpPr>
          <p:cNvPr id="6" name="Freeform 5"/>
          <p:cNvSpPr/>
          <p:nvPr/>
        </p:nvSpPr>
        <p:spPr>
          <a:xfrm rot="19457599">
            <a:off x="3789669" y="3401997"/>
            <a:ext cx="1016997" cy="83671"/>
          </a:xfrm>
          <a:custGeom>
            <a:avLst/>
            <a:gdLst>
              <a:gd name="connsiteX0" fmla="*/ 0 w 1016997"/>
              <a:gd name="connsiteY0" fmla="*/ 41835 h 83671"/>
              <a:gd name="connsiteX1" fmla="*/ 1016997 w 1016997"/>
              <a:gd name="connsiteY1" fmla="*/ 41835 h 83671"/>
            </a:gdLst>
            <a:ahLst/>
            <a:cxnLst>
              <a:cxn ang="0">
                <a:pos x="connsiteX0" y="connsiteY0"/>
              </a:cxn>
              <a:cxn ang="0">
                <a:pos x="connsiteX1" y="connsiteY1"/>
              </a:cxn>
            </a:cxnLst>
            <a:rect l="l" t="t" r="r" b="b"/>
            <a:pathLst>
              <a:path w="1016997" h="83671">
                <a:moveTo>
                  <a:pt x="0" y="41835"/>
                </a:moveTo>
                <a:lnTo>
                  <a:pt x="1016997" y="41835"/>
                </a:lnTo>
              </a:path>
            </a:pathLst>
          </a:custGeom>
          <a:noFill/>
          <a:ln>
            <a:solidFill>
              <a:schemeClr val="accent1">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95773" tIns="16411" rIns="495774" bIns="16410" numCol="1" spcCol="1270" anchor="ctr" anchorCtr="0">
            <a:noAutofit/>
          </a:bodyPr>
          <a:lstStyle/>
          <a:p>
            <a:pPr lvl="0" algn="ctr" defTabSz="222250">
              <a:lnSpc>
                <a:spcPct val="90000"/>
              </a:lnSpc>
              <a:spcBef>
                <a:spcPct val="0"/>
              </a:spcBef>
              <a:spcAft>
                <a:spcPct val="35000"/>
              </a:spcAft>
            </a:pPr>
            <a:endParaRPr lang="en-US" sz="500" kern="1200" dirty="0"/>
          </a:p>
        </p:txBody>
      </p:sp>
      <p:sp>
        <p:nvSpPr>
          <p:cNvPr id="8" name="Freeform 7"/>
          <p:cNvSpPr/>
          <p:nvPr/>
        </p:nvSpPr>
        <p:spPr>
          <a:xfrm>
            <a:off x="4666873" y="2759274"/>
            <a:ext cx="4023213" cy="775561"/>
          </a:xfrm>
          <a:custGeom>
            <a:avLst/>
            <a:gdLst>
              <a:gd name="connsiteX0" fmla="*/ 0 w 2064544"/>
              <a:gd name="connsiteY0" fmla="*/ 103227 h 1032272"/>
              <a:gd name="connsiteX1" fmla="*/ 103227 w 2064544"/>
              <a:gd name="connsiteY1" fmla="*/ 0 h 1032272"/>
              <a:gd name="connsiteX2" fmla="*/ 1961317 w 2064544"/>
              <a:gd name="connsiteY2" fmla="*/ 0 h 1032272"/>
              <a:gd name="connsiteX3" fmla="*/ 2064544 w 2064544"/>
              <a:gd name="connsiteY3" fmla="*/ 103227 h 1032272"/>
              <a:gd name="connsiteX4" fmla="*/ 2064544 w 2064544"/>
              <a:gd name="connsiteY4" fmla="*/ 929045 h 1032272"/>
              <a:gd name="connsiteX5" fmla="*/ 1961317 w 2064544"/>
              <a:gd name="connsiteY5" fmla="*/ 1032272 h 1032272"/>
              <a:gd name="connsiteX6" fmla="*/ 103227 w 2064544"/>
              <a:gd name="connsiteY6" fmla="*/ 1032272 h 1032272"/>
              <a:gd name="connsiteX7" fmla="*/ 0 w 2064544"/>
              <a:gd name="connsiteY7" fmla="*/ 929045 h 1032272"/>
              <a:gd name="connsiteX8" fmla="*/ 0 w 2064544"/>
              <a:gd name="connsiteY8" fmla="*/ 103227 h 103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44" h="1032272">
                <a:moveTo>
                  <a:pt x="0" y="103227"/>
                </a:moveTo>
                <a:cubicBezTo>
                  <a:pt x="0" y="46216"/>
                  <a:pt x="46216" y="0"/>
                  <a:pt x="103227" y="0"/>
                </a:cubicBezTo>
                <a:lnTo>
                  <a:pt x="1961317" y="0"/>
                </a:lnTo>
                <a:cubicBezTo>
                  <a:pt x="2018328" y="0"/>
                  <a:pt x="2064544" y="46216"/>
                  <a:pt x="2064544" y="103227"/>
                </a:cubicBezTo>
                <a:lnTo>
                  <a:pt x="2064544" y="929045"/>
                </a:lnTo>
                <a:cubicBezTo>
                  <a:pt x="2064544" y="986056"/>
                  <a:pt x="2018328" y="1032272"/>
                  <a:pt x="1961317" y="1032272"/>
                </a:cubicBezTo>
                <a:lnTo>
                  <a:pt x="103227" y="1032272"/>
                </a:lnTo>
                <a:cubicBezTo>
                  <a:pt x="46216" y="1032272"/>
                  <a:pt x="0" y="986056"/>
                  <a:pt x="0" y="929045"/>
                </a:cubicBezTo>
                <a:lnTo>
                  <a:pt x="0" y="103227"/>
                </a:lnTo>
                <a:close/>
              </a:path>
            </a:pathLst>
          </a:custGeom>
          <a:solidFill>
            <a:schemeClr val="accent5">
              <a:lumMod val="20000"/>
              <a:lumOff val="8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 tIns="48014" rIns="48014" bIns="48014" numCol="1" spcCol="1270" anchor="ctr" anchorCtr="0">
            <a:noAutofit/>
          </a:bodyPr>
          <a:lstStyle/>
          <a:p>
            <a:pPr lvl="0" algn="ctr" defTabSz="1244600">
              <a:lnSpc>
                <a:spcPct val="90000"/>
              </a:lnSpc>
              <a:spcBef>
                <a:spcPct val="0"/>
              </a:spcBef>
              <a:spcAft>
                <a:spcPct val="35000"/>
              </a:spcAft>
            </a:pPr>
            <a:r>
              <a:rPr lang="en-US" sz="2800" b="1" kern="1200" dirty="0">
                <a:solidFill>
                  <a:schemeClr val="tx2">
                    <a:lumMod val="75000"/>
                  </a:schemeClr>
                </a:solidFill>
              </a:rPr>
              <a:t>Restricted Stock Awards</a:t>
            </a:r>
          </a:p>
        </p:txBody>
      </p:sp>
      <p:sp>
        <p:nvSpPr>
          <p:cNvPr id="9" name="Freeform 8"/>
          <p:cNvSpPr/>
          <p:nvPr/>
        </p:nvSpPr>
        <p:spPr>
          <a:xfrm rot="2142401">
            <a:off x="3789669" y="3995553"/>
            <a:ext cx="1016997" cy="83671"/>
          </a:xfrm>
          <a:custGeom>
            <a:avLst/>
            <a:gdLst>
              <a:gd name="connsiteX0" fmla="*/ 0 w 1016997"/>
              <a:gd name="connsiteY0" fmla="*/ 41835 h 83671"/>
              <a:gd name="connsiteX1" fmla="*/ 1016997 w 1016997"/>
              <a:gd name="connsiteY1" fmla="*/ 41835 h 83671"/>
            </a:gdLst>
            <a:ahLst/>
            <a:cxnLst>
              <a:cxn ang="0">
                <a:pos x="connsiteX0" y="connsiteY0"/>
              </a:cxn>
              <a:cxn ang="0">
                <a:pos x="connsiteX1" y="connsiteY1"/>
              </a:cxn>
            </a:cxnLst>
            <a:rect l="l" t="t" r="r" b="b"/>
            <a:pathLst>
              <a:path w="1016997" h="83671">
                <a:moveTo>
                  <a:pt x="0" y="41835"/>
                </a:moveTo>
                <a:lnTo>
                  <a:pt x="1016997" y="41835"/>
                </a:lnTo>
              </a:path>
            </a:pathLst>
          </a:custGeom>
          <a:noFill/>
          <a:ln>
            <a:solidFill>
              <a:schemeClr val="accent1">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95774" tIns="16410" rIns="495773" bIns="16411" numCol="1" spcCol="1270" anchor="ctr" anchorCtr="0">
            <a:noAutofit/>
          </a:bodyPr>
          <a:lstStyle/>
          <a:p>
            <a:pPr lvl="0" algn="ctr" defTabSz="222250">
              <a:lnSpc>
                <a:spcPct val="90000"/>
              </a:lnSpc>
              <a:spcBef>
                <a:spcPct val="0"/>
              </a:spcBef>
              <a:spcAft>
                <a:spcPct val="35000"/>
              </a:spcAft>
            </a:pPr>
            <a:endParaRPr lang="en-US" sz="500" kern="1200" dirty="0"/>
          </a:p>
        </p:txBody>
      </p:sp>
      <p:sp>
        <p:nvSpPr>
          <p:cNvPr id="10" name="Freeform 9"/>
          <p:cNvSpPr/>
          <p:nvPr/>
        </p:nvSpPr>
        <p:spPr>
          <a:xfrm>
            <a:off x="4666873" y="3946387"/>
            <a:ext cx="4023213" cy="775561"/>
          </a:xfrm>
          <a:custGeom>
            <a:avLst/>
            <a:gdLst>
              <a:gd name="connsiteX0" fmla="*/ 0 w 2064544"/>
              <a:gd name="connsiteY0" fmla="*/ 103227 h 1032272"/>
              <a:gd name="connsiteX1" fmla="*/ 103227 w 2064544"/>
              <a:gd name="connsiteY1" fmla="*/ 0 h 1032272"/>
              <a:gd name="connsiteX2" fmla="*/ 1961317 w 2064544"/>
              <a:gd name="connsiteY2" fmla="*/ 0 h 1032272"/>
              <a:gd name="connsiteX3" fmla="*/ 2064544 w 2064544"/>
              <a:gd name="connsiteY3" fmla="*/ 103227 h 1032272"/>
              <a:gd name="connsiteX4" fmla="*/ 2064544 w 2064544"/>
              <a:gd name="connsiteY4" fmla="*/ 929045 h 1032272"/>
              <a:gd name="connsiteX5" fmla="*/ 1961317 w 2064544"/>
              <a:gd name="connsiteY5" fmla="*/ 1032272 h 1032272"/>
              <a:gd name="connsiteX6" fmla="*/ 103227 w 2064544"/>
              <a:gd name="connsiteY6" fmla="*/ 1032272 h 1032272"/>
              <a:gd name="connsiteX7" fmla="*/ 0 w 2064544"/>
              <a:gd name="connsiteY7" fmla="*/ 929045 h 1032272"/>
              <a:gd name="connsiteX8" fmla="*/ 0 w 2064544"/>
              <a:gd name="connsiteY8" fmla="*/ 103227 h 10322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544" h="1032272">
                <a:moveTo>
                  <a:pt x="0" y="103227"/>
                </a:moveTo>
                <a:cubicBezTo>
                  <a:pt x="0" y="46216"/>
                  <a:pt x="46216" y="0"/>
                  <a:pt x="103227" y="0"/>
                </a:cubicBezTo>
                <a:lnTo>
                  <a:pt x="1961317" y="0"/>
                </a:lnTo>
                <a:cubicBezTo>
                  <a:pt x="2018328" y="0"/>
                  <a:pt x="2064544" y="46216"/>
                  <a:pt x="2064544" y="103227"/>
                </a:cubicBezTo>
                <a:lnTo>
                  <a:pt x="2064544" y="929045"/>
                </a:lnTo>
                <a:cubicBezTo>
                  <a:pt x="2064544" y="986056"/>
                  <a:pt x="2018328" y="1032272"/>
                  <a:pt x="1961317" y="1032272"/>
                </a:cubicBezTo>
                <a:lnTo>
                  <a:pt x="103227" y="1032272"/>
                </a:lnTo>
                <a:cubicBezTo>
                  <a:pt x="46216" y="1032272"/>
                  <a:pt x="0" y="986056"/>
                  <a:pt x="0" y="929045"/>
                </a:cubicBezTo>
                <a:lnTo>
                  <a:pt x="0" y="103227"/>
                </a:lnTo>
                <a:close/>
              </a:path>
            </a:pathLst>
          </a:custGeom>
          <a:solidFill>
            <a:schemeClr val="accent5">
              <a:lumMod val="20000"/>
              <a:lumOff val="80000"/>
            </a:schemeClr>
          </a:solid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 tIns="48014" rIns="48014" bIns="48014" numCol="1" spcCol="1270" anchor="ctr" anchorCtr="0">
            <a:noAutofit/>
          </a:bodyPr>
          <a:lstStyle/>
          <a:p>
            <a:pPr lvl="0" algn="ctr" defTabSz="1244600">
              <a:lnSpc>
                <a:spcPct val="90000"/>
              </a:lnSpc>
              <a:spcBef>
                <a:spcPct val="0"/>
              </a:spcBef>
              <a:spcAft>
                <a:spcPct val="35000"/>
              </a:spcAft>
            </a:pPr>
            <a:r>
              <a:rPr lang="en-US" sz="2800" b="1" kern="1200" dirty="0">
                <a:solidFill>
                  <a:schemeClr val="tx2">
                    <a:lumMod val="75000"/>
                  </a:schemeClr>
                </a:solidFill>
              </a:rPr>
              <a:t>Restricted Stock Units</a:t>
            </a:r>
          </a:p>
        </p:txBody>
      </p:sp>
      <p:sp>
        <p:nvSpPr>
          <p:cNvPr id="11"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12" name="Slide Number Placeholder 5">
            <a:extLst>
              <a:ext uri="{FF2B5EF4-FFF2-40B4-BE49-F238E27FC236}">
                <a16:creationId xmlns:a16="http://schemas.microsoft.com/office/drawing/2014/main" id="{6D6D5B94-022D-614C-A5CD-E1DDBEEB277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3</a:t>
            </a:fld>
            <a:endParaRPr lang="en-US" dirty="0"/>
          </a:p>
        </p:txBody>
      </p:sp>
    </p:spTree>
    <p:extLst>
      <p:ext uri="{BB962C8B-B14F-4D97-AF65-F5344CB8AC3E}">
        <p14:creationId xmlns:p14="http://schemas.microsoft.com/office/powerpoint/2010/main" val="217615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7" y="6"/>
            <a:ext cx="8571442" cy="1444625"/>
          </a:xfrm>
        </p:spPr>
        <p:txBody>
          <a:bodyPr/>
          <a:lstStyle/>
          <a:p>
            <a:r>
              <a:rPr lang="en-US" dirty="0"/>
              <a:t> Plans with Performance Conditions </a:t>
            </a:r>
            <a:r>
              <a:rPr lang="en-US" sz="2400" dirty="0"/>
              <a:t>(continued 2)</a:t>
            </a:r>
          </a:p>
        </p:txBody>
      </p:sp>
      <p:sp>
        <p:nvSpPr>
          <p:cNvPr id="3" name="Content Placeholder 2"/>
          <p:cNvSpPr>
            <a:spLocks noGrp="1"/>
          </p:cNvSpPr>
          <p:nvPr>
            <p:ph idx="1"/>
          </p:nvPr>
        </p:nvSpPr>
        <p:spPr>
          <a:xfrm>
            <a:off x="689012" y="1114503"/>
            <a:ext cx="8013600" cy="5057775"/>
          </a:xfrm>
        </p:spPr>
        <p:txBody>
          <a:bodyPr/>
          <a:lstStyle/>
          <a:p>
            <a:pPr marL="0" indent="0">
              <a:buNone/>
            </a:pPr>
            <a:r>
              <a:rPr lang="en-IN" sz="2600" b="1" dirty="0">
                <a:solidFill>
                  <a:srgbClr val="C00000"/>
                </a:solidFill>
              </a:rPr>
              <a:t>Example:</a:t>
            </a:r>
          </a:p>
          <a:p>
            <a:pPr marL="0" indent="0">
              <a:buNone/>
            </a:pPr>
            <a:r>
              <a:rPr lang="en-IN" sz="2600" dirty="0"/>
              <a:t>At January 1, 2021, Universal Communications grants options that permit key executives to acquire 10 million of the company’s $1 par common shares. The fair value of the options is $8 per option.  The options are only exercisable if sales increase by 10% after four years.</a:t>
            </a:r>
          </a:p>
          <a:p>
            <a:endParaRPr lang="en-US" dirty="0"/>
          </a:p>
        </p:txBody>
      </p:sp>
      <p:sp>
        <p:nvSpPr>
          <p:cNvPr id="12" name="TextBox 11"/>
          <p:cNvSpPr txBox="1"/>
          <p:nvPr/>
        </p:nvSpPr>
        <p:spPr>
          <a:xfrm>
            <a:off x="629972" y="3376294"/>
            <a:ext cx="8443782" cy="892552"/>
          </a:xfrm>
          <a:prstGeom prst="rect">
            <a:avLst/>
          </a:prstGeom>
          <a:noFill/>
        </p:spPr>
        <p:txBody>
          <a:bodyPr wrap="square" rtlCol="0">
            <a:spAutoFit/>
          </a:bodyPr>
          <a:lstStyle/>
          <a:p>
            <a:r>
              <a:rPr lang="en-US" sz="2600" b="1" dirty="0">
                <a:solidFill>
                  <a:srgbClr val="C00000"/>
                </a:solidFill>
              </a:rPr>
              <a:t>After two years </a:t>
            </a:r>
            <a:r>
              <a:rPr lang="en-US" sz="2600" b="1" dirty="0"/>
              <a:t>we estimated </a:t>
            </a:r>
            <a:r>
              <a:rPr lang="en-IN" sz="2600" b="1" dirty="0"/>
              <a:t>that it </a:t>
            </a:r>
            <a:r>
              <a:rPr lang="en-IN" sz="2600" b="1" dirty="0">
                <a:solidFill>
                  <a:srgbClr val="C00000"/>
                </a:solidFill>
              </a:rPr>
              <a:t>is </a:t>
            </a:r>
            <a:r>
              <a:rPr lang="en-IN" sz="2600" b="1" i="1" dirty="0">
                <a:solidFill>
                  <a:srgbClr val="C00000"/>
                </a:solidFill>
              </a:rPr>
              <a:t>not</a:t>
            </a:r>
            <a:r>
              <a:rPr lang="en-IN" sz="2600" b="1" dirty="0">
                <a:solidFill>
                  <a:srgbClr val="C00000"/>
                </a:solidFill>
              </a:rPr>
              <a:t> probable </a:t>
            </a:r>
            <a:r>
              <a:rPr lang="en-IN" sz="2600" b="1" dirty="0"/>
              <a:t>that sales will increase by 10% after four years</a:t>
            </a:r>
            <a:endParaRPr lang="en-US" sz="2600" b="1" dirty="0"/>
          </a:p>
        </p:txBody>
      </p:sp>
      <p:sp>
        <p:nvSpPr>
          <p:cNvPr id="2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6" name="TextBox 25">
            <a:extLst>
              <a:ext uri="{FF2B5EF4-FFF2-40B4-BE49-F238E27FC236}">
                <a16:creationId xmlns:a16="http://schemas.microsoft.com/office/drawing/2014/main" id="{62F76CCD-5569-44E1-B544-E126E4E8FAD8}"/>
              </a:ext>
            </a:extLst>
          </p:cNvPr>
          <p:cNvSpPr txBox="1"/>
          <p:nvPr/>
        </p:nvSpPr>
        <p:spPr>
          <a:xfrm>
            <a:off x="1568788" y="4269791"/>
            <a:ext cx="1802445" cy="492443"/>
          </a:xfrm>
          <a:prstGeom prst="rect">
            <a:avLst/>
          </a:prstGeom>
          <a:noFill/>
        </p:spPr>
        <p:txBody>
          <a:bodyPr wrap="square" rtlCol="0">
            <a:spAutoFit/>
          </a:bodyPr>
          <a:lstStyle/>
          <a:p>
            <a:pPr algn="ctr"/>
            <a:r>
              <a:rPr lang="en-US" sz="2600" dirty="0"/>
              <a:t>0</a:t>
            </a:r>
          </a:p>
        </p:txBody>
      </p:sp>
      <p:sp>
        <p:nvSpPr>
          <p:cNvPr id="27" name="TextBox 26">
            <a:extLst>
              <a:ext uri="{FF2B5EF4-FFF2-40B4-BE49-F238E27FC236}">
                <a16:creationId xmlns:a16="http://schemas.microsoft.com/office/drawing/2014/main" id="{A40D5235-0AFA-4D64-943F-446C87E16DA6}"/>
              </a:ext>
            </a:extLst>
          </p:cNvPr>
          <p:cNvSpPr txBox="1"/>
          <p:nvPr/>
        </p:nvSpPr>
        <p:spPr>
          <a:xfrm>
            <a:off x="3495794" y="4269791"/>
            <a:ext cx="392265" cy="492443"/>
          </a:xfrm>
          <a:prstGeom prst="rect">
            <a:avLst/>
          </a:prstGeom>
          <a:noFill/>
        </p:spPr>
        <p:txBody>
          <a:bodyPr wrap="square" rtlCol="0">
            <a:spAutoFit/>
          </a:bodyPr>
          <a:lstStyle/>
          <a:p>
            <a:r>
              <a:rPr lang="en-US" sz="2600" dirty="0"/>
              <a:t>×</a:t>
            </a:r>
          </a:p>
        </p:txBody>
      </p:sp>
      <p:sp>
        <p:nvSpPr>
          <p:cNvPr id="28" name="TextBox 27">
            <a:extLst>
              <a:ext uri="{FF2B5EF4-FFF2-40B4-BE49-F238E27FC236}">
                <a16:creationId xmlns:a16="http://schemas.microsoft.com/office/drawing/2014/main" id="{0458E28E-EE8D-45B4-A8EE-D5510A85C2A7}"/>
              </a:ext>
            </a:extLst>
          </p:cNvPr>
          <p:cNvSpPr txBox="1"/>
          <p:nvPr/>
        </p:nvSpPr>
        <p:spPr>
          <a:xfrm>
            <a:off x="4194224" y="4262533"/>
            <a:ext cx="694922" cy="492443"/>
          </a:xfrm>
          <a:prstGeom prst="rect">
            <a:avLst/>
          </a:prstGeom>
          <a:noFill/>
        </p:spPr>
        <p:txBody>
          <a:bodyPr wrap="square" rtlCol="0">
            <a:spAutoFit/>
          </a:bodyPr>
          <a:lstStyle/>
          <a:p>
            <a:r>
              <a:rPr lang="en-US" sz="2600" dirty="0"/>
              <a:t>$8</a:t>
            </a:r>
          </a:p>
        </p:txBody>
      </p:sp>
      <p:sp>
        <p:nvSpPr>
          <p:cNvPr id="29" name="TextBox 28">
            <a:extLst>
              <a:ext uri="{FF2B5EF4-FFF2-40B4-BE49-F238E27FC236}">
                <a16:creationId xmlns:a16="http://schemas.microsoft.com/office/drawing/2014/main" id="{1060406F-BB90-4514-8277-F8E9EE32DD7F}"/>
              </a:ext>
            </a:extLst>
          </p:cNvPr>
          <p:cNvSpPr txBox="1"/>
          <p:nvPr/>
        </p:nvSpPr>
        <p:spPr>
          <a:xfrm>
            <a:off x="5138267" y="4255275"/>
            <a:ext cx="474641" cy="492443"/>
          </a:xfrm>
          <a:prstGeom prst="rect">
            <a:avLst/>
          </a:prstGeom>
          <a:noFill/>
        </p:spPr>
        <p:txBody>
          <a:bodyPr wrap="square" rtlCol="0">
            <a:spAutoFit/>
          </a:bodyPr>
          <a:lstStyle/>
          <a:p>
            <a:r>
              <a:rPr lang="en-US" sz="2600" dirty="0"/>
              <a:t>=</a:t>
            </a:r>
          </a:p>
        </p:txBody>
      </p:sp>
      <p:sp>
        <p:nvSpPr>
          <p:cNvPr id="30" name="TextBox 29">
            <a:extLst>
              <a:ext uri="{FF2B5EF4-FFF2-40B4-BE49-F238E27FC236}">
                <a16:creationId xmlns:a16="http://schemas.microsoft.com/office/drawing/2014/main" id="{17525173-DD00-4DB5-BFB4-1BB371B333BB}"/>
              </a:ext>
            </a:extLst>
          </p:cNvPr>
          <p:cNvSpPr txBox="1"/>
          <p:nvPr/>
        </p:nvSpPr>
        <p:spPr>
          <a:xfrm>
            <a:off x="5639634" y="4248017"/>
            <a:ext cx="1802445" cy="492443"/>
          </a:xfrm>
          <a:prstGeom prst="rect">
            <a:avLst/>
          </a:prstGeom>
          <a:noFill/>
        </p:spPr>
        <p:txBody>
          <a:bodyPr wrap="square" rtlCol="0">
            <a:spAutoFit/>
          </a:bodyPr>
          <a:lstStyle/>
          <a:p>
            <a:pPr algn="ctr"/>
            <a:r>
              <a:rPr lang="en-US" sz="2600" dirty="0"/>
              <a:t>0</a:t>
            </a:r>
          </a:p>
        </p:txBody>
      </p:sp>
      <p:sp>
        <p:nvSpPr>
          <p:cNvPr id="31" name="TextBox 30">
            <a:extLst>
              <a:ext uri="{FF2B5EF4-FFF2-40B4-BE49-F238E27FC236}">
                <a16:creationId xmlns:a16="http://schemas.microsoft.com/office/drawing/2014/main" id="{AF36CB6E-DEE6-44E7-95DE-4C73EDF30FFE}"/>
              </a:ext>
            </a:extLst>
          </p:cNvPr>
          <p:cNvSpPr txBox="1"/>
          <p:nvPr/>
        </p:nvSpPr>
        <p:spPr>
          <a:xfrm>
            <a:off x="1495263" y="4743913"/>
            <a:ext cx="1938064" cy="1200329"/>
          </a:xfrm>
          <a:prstGeom prst="rect">
            <a:avLst/>
          </a:prstGeom>
          <a:noFill/>
        </p:spPr>
        <p:txBody>
          <a:bodyPr wrap="square" rtlCol="0">
            <a:spAutoFit/>
          </a:bodyPr>
          <a:lstStyle/>
          <a:p>
            <a:pPr algn="ctr"/>
            <a:r>
              <a:rPr lang="en-US" sz="2400" b="1" dirty="0">
                <a:solidFill>
                  <a:srgbClr val="0072A2"/>
                </a:solidFill>
              </a:rPr>
              <a:t>Options expected to vest</a:t>
            </a:r>
          </a:p>
        </p:txBody>
      </p:sp>
      <p:sp>
        <p:nvSpPr>
          <p:cNvPr id="32" name="TextBox 31">
            <a:extLst>
              <a:ext uri="{FF2B5EF4-FFF2-40B4-BE49-F238E27FC236}">
                <a16:creationId xmlns:a16="http://schemas.microsoft.com/office/drawing/2014/main" id="{DCC5C937-55C1-457B-BB37-017BF66C0E84}"/>
              </a:ext>
            </a:extLst>
          </p:cNvPr>
          <p:cNvSpPr txBox="1"/>
          <p:nvPr/>
        </p:nvSpPr>
        <p:spPr>
          <a:xfrm>
            <a:off x="3704463" y="4743913"/>
            <a:ext cx="1674445" cy="830997"/>
          </a:xfrm>
          <a:prstGeom prst="rect">
            <a:avLst/>
          </a:prstGeom>
          <a:noFill/>
        </p:spPr>
        <p:txBody>
          <a:bodyPr wrap="square" rtlCol="0">
            <a:spAutoFit/>
          </a:bodyPr>
          <a:lstStyle/>
          <a:p>
            <a:pPr algn="ctr"/>
            <a:r>
              <a:rPr lang="en-US" sz="2400" b="1" dirty="0">
                <a:solidFill>
                  <a:srgbClr val="0072A2"/>
                </a:solidFill>
              </a:rPr>
              <a:t>Fair value per option</a:t>
            </a:r>
          </a:p>
        </p:txBody>
      </p:sp>
      <p:sp>
        <p:nvSpPr>
          <p:cNvPr id="33" name="TextBox 32">
            <a:extLst>
              <a:ext uri="{FF2B5EF4-FFF2-40B4-BE49-F238E27FC236}">
                <a16:creationId xmlns:a16="http://schemas.microsoft.com/office/drawing/2014/main" id="{A80F36EA-E090-4DBB-A47B-146243F9EA73}"/>
              </a:ext>
            </a:extLst>
          </p:cNvPr>
          <p:cNvSpPr txBox="1"/>
          <p:nvPr/>
        </p:nvSpPr>
        <p:spPr>
          <a:xfrm>
            <a:off x="5619912" y="4743913"/>
            <a:ext cx="1996232" cy="1200329"/>
          </a:xfrm>
          <a:prstGeom prst="rect">
            <a:avLst/>
          </a:prstGeom>
          <a:noFill/>
        </p:spPr>
        <p:txBody>
          <a:bodyPr wrap="square" rtlCol="0">
            <a:spAutoFit/>
          </a:bodyPr>
          <a:lstStyle/>
          <a:p>
            <a:pPr algn="ctr"/>
            <a:r>
              <a:rPr lang="en-US" sz="2400" b="1" dirty="0">
                <a:solidFill>
                  <a:srgbClr val="0072A2"/>
                </a:solidFill>
              </a:rPr>
              <a:t>Estimated</a:t>
            </a:r>
          </a:p>
          <a:p>
            <a:pPr algn="ctr"/>
            <a:r>
              <a:rPr lang="en-US" sz="2400" b="1" dirty="0">
                <a:solidFill>
                  <a:srgbClr val="0072A2"/>
                </a:solidFill>
              </a:rPr>
              <a:t>total</a:t>
            </a:r>
          </a:p>
          <a:p>
            <a:pPr algn="ctr"/>
            <a:r>
              <a:rPr lang="en-US" sz="2400" b="1" dirty="0">
                <a:solidFill>
                  <a:srgbClr val="0072A2"/>
                </a:solidFill>
              </a:rPr>
              <a:t>compensation</a:t>
            </a:r>
          </a:p>
        </p:txBody>
      </p:sp>
      <p:sp>
        <p:nvSpPr>
          <p:cNvPr id="34" name="TextBox 33">
            <a:extLst>
              <a:ext uri="{FF2B5EF4-FFF2-40B4-BE49-F238E27FC236}">
                <a16:creationId xmlns:a16="http://schemas.microsoft.com/office/drawing/2014/main" id="{2BE7BB4C-CE37-4622-BA29-D83FB3F0A99B}"/>
              </a:ext>
            </a:extLst>
          </p:cNvPr>
          <p:cNvSpPr txBox="1"/>
          <p:nvPr/>
        </p:nvSpPr>
        <p:spPr>
          <a:xfrm>
            <a:off x="650158" y="5989483"/>
            <a:ext cx="8443782" cy="492443"/>
          </a:xfrm>
          <a:prstGeom prst="rect">
            <a:avLst/>
          </a:prstGeom>
          <a:noFill/>
        </p:spPr>
        <p:txBody>
          <a:bodyPr wrap="square" rtlCol="0">
            <a:spAutoFit/>
          </a:bodyPr>
          <a:lstStyle/>
          <a:p>
            <a:r>
              <a:rPr lang="en-US" sz="2600" b="1" dirty="0"/>
              <a:t>We would reverse the $40 million expensed in 2021–2022</a:t>
            </a:r>
          </a:p>
        </p:txBody>
      </p:sp>
      <p:sp>
        <p:nvSpPr>
          <p:cNvPr id="15" name="Slide Number Placeholder 5">
            <a:extLst>
              <a:ext uri="{FF2B5EF4-FFF2-40B4-BE49-F238E27FC236}">
                <a16:creationId xmlns:a16="http://schemas.microsoft.com/office/drawing/2014/main" id="{86C664BA-FFA9-0A4A-8565-81ABEA7FCE9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30</a:t>
            </a:fld>
            <a:endParaRPr lang="en-US" dirty="0"/>
          </a:p>
        </p:txBody>
      </p:sp>
    </p:spTree>
    <p:extLst>
      <p:ext uri="{BB962C8B-B14F-4D97-AF65-F5344CB8AC3E}">
        <p14:creationId xmlns:p14="http://schemas.microsoft.com/office/powerpoint/2010/main" val="376184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1EAFB17D-196F-4C3D-9809-54C354556635}"/>
              </a:ext>
            </a:extLst>
          </p:cNvPr>
          <p:cNvSpPr/>
          <p:nvPr/>
        </p:nvSpPr>
        <p:spPr>
          <a:xfrm>
            <a:off x="690050" y="3731172"/>
            <a:ext cx="8373779" cy="2750653"/>
          </a:xfrm>
          <a:prstGeom prst="rect">
            <a:avLst/>
          </a:prstGeom>
          <a:solidFill>
            <a:srgbClr val="FEF8B0"/>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2" name="Title 1"/>
          <p:cNvSpPr>
            <a:spLocks noGrp="1"/>
          </p:cNvSpPr>
          <p:nvPr>
            <p:ph type="title"/>
          </p:nvPr>
        </p:nvSpPr>
        <p:spPr>
          <a:xfrm>
            <a:off x="572557" y="6"/>
            <a:ext cx="8571442" cy="1444625"/>
          </a:xfrm>
        </p:spPr>
        <p:txBody>
          <a:bodyPr/>
          <a:lstStyle/>
          <a:p>
            <a:r>
              <a:rPr lang="en-US" dirty="0"/>
              <a:t> Plans with Performance Conditions </a:t>
            </a:r>
            <a:r>
              <a:rPr lang="en-US" sz="2400" dirty="0"/>
              <a:t>(concluded)</a:t>
            </a:r>
          </a:p>
        </p:txBody>
      </p:sp>
      <p:sp>
        <p:nvSpPr>
          <p:cNvPr id="14" name="TextBox 13"/>
          <p:cNvSpPr txBox="1">
            <a:spLocks noChangeArrowheads="1"/>
          </p:cNvSpPr>
          <p:nvPr/>
        </p:nvSpPr>
        <p:spPr bwMode="auto">
          <a:xfrm>
            <a:off x="891911" y="5278902"/>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2024</a:t>
            </a:r>
            <a:endParaRPr lang="en-IN" sz="2400" b="1" baseline="30000" dirty="0">
              <a:latin typeface="Calibri" pitchFamily="34" charset="0"/>
            </a:endParaRPr>
          </a:p>
        </p:txBody>
      </p:sp>
      <p:sp>
        <p:nvSpPr>
          <p:cNvPr id="16" name="TextBox 15"/>
          <p:cNvSpPr txBox="1">
            <a:spLocks noChangeArrowheads="1"/>
          </p:cNvSpPr>
          <p:nvPr/>
        </p:nvSpPr>
        <p:spPr bwMode="auto">
          <a:xfrm>
            <a:off x="6424290" y="5587192"/>
            <a:ext cx="1174823" cy="404812"/>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17" name="TextBox 16"/>
          <p:cNvSpPr txBox="1">
            <a:spLocks noChangeArrowheads="1"/>
          </p:cNvSpPr>
          <p:nvPr/>
        </p:nvSpPr>
        <p:spPr bwMode="auto">
          <a:xfrm>
            <a:off x="689259" y="5587192"/>
            <a:ext cx="5952744" cy="404812"/>
          </a:xfrm>
          <a:prstGeom prst="rect">
            <a:avLst/>
          </a:prstGeom>
          <a:noFill/>
          <a:ln w="9525">
            <a:noFill/>
            <a:miter lim="800000"/>
            <a:headEnd/>
            <a:tailEnd/>
          </a:ln>
        </p:spPr>
        <p:txBody>
          <a:bodyPr/>
          <a:lstStyle/>
          <a:p>
            <a:r>
              <a:rPr lang="en-US" sz="2400" dirty="0"/>
              <a:t>Compensation expense [($80 × 4⁄4) − $60] 	</a:t>
            </a:r>
          </a:p>
          <a:p>
            <a:endParaRPr lang="en-IN" sz="2400" dirty="0">
              <a:latin typeface="Calibri" pitchFamily="34" charset="0"/>
            </a:endParaRPr>
          </a:p>
        </p:txBody>
      </p:sp>
      <p:sp>
        <p:nvSpPr>
          <p:cNvPr id="18" name="TextBox 17"/>
          <p:cNvSpPr txBox="1">
            <a:spLocks noChangeArrowheads="1"/>
          </p:cNvSpPr>
          <p:nvPr/>
        </p:nvSpPr>
        <p:spPr bwMode="auto">
          <a:xfrm>
            <a:off x="664443" y="5989744"/>
            <a:ext cx="5953857"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19" name="TextBox 18"/>
          <p:cNvSpPr txBox="1">
            <a:spLocks noChangeArrowheads="1"/>
          </p:cNvSpPr>
          <p:nvPr/>
        </p:nvSpPr>
        <p:spPr bwMode="auto">
          <a:xfrm>
            <a:off x="7763350" y="5989744"/>
            <a:ext cx="1176057" cy="404813"/>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2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26" name="Content Placeholder 2">
            <a:extLst>
              <a:ext uri="{FF2B5EF4-FFF2-40B4-BE49-F238E27FC236}">
                <a16:creationId xmlns:a16="http://schemas.microsoft.com/office/drawing/2014/main" id="{E8A55CEE-B505-4EBE-A8E4-52CE86D998FB}"/>
              </a:ext>
            </a:extLst>
          </p:cNvPr>
          <p:cNvSpPr txBox="1">
            <a:spLocks/>
          </p:cNvSpPr>
          <p:nvPr/>
        </p:nvSpPr>
        <p:spPr>
          <a:xfrm>
            <a:off x="689012" y="900112"/>
            <a:ext cx="8013600" cy="5057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N" sz="1800" b="1" dirty="0">
                <a:solidFill>
                  <a:srgbClr val="C00000"/>
                </a:solidFill>
              </a:rPr>
              <a:t>Example:</a:t>
            </a:r>
          </a:p>
          <a:p>
            <a:pPr marL="0" indent="0">
              <a:buFont typeface="Arial" panose="020B0604020202020204" pitchFamily="34" charset="0"/>
              <a:buNone/>
            </a:pPr>
            <a:r>
              <a:rPr lang="en-IN" sz="1800" dirty="0"/>
              <a:t>At January 1, 2021, Universal Communications grants options that permit key executives to acquire 10 million of the company’s $1 par common shares. The fair value of the options is $8 per option.</a:t>
            </a:r>
          </a:p>
          <a:p>
            <a:r>
              <a:rPr lang="en-IN" sz="1800" dirty="0"/>
              <a:t>The options are only exercisable if sales increase by 10% after four years.</a:t>
            </a:r>
          </a:p>
          <a:p>
            <a:r>
              <a:rPr lang="en-IN" sz="1800" b="1" dirty="0">
                <a:solidFill>
                  <a:srgbClr val="C00000"/>
                </a:solidFill>
              </a:rPr>
              <a:t>O</a:t>
            </a:r>
            <a:r>
              <a:rPr lang="en-US" sz="1800" b="1" dirty="0">
                <a:solidFill>
                  <a:srgbClr val="C00000"/>
                </a:solidFill>
              </a:rPr>
              <a:t>ur initial estimate is that it is not probable that sales will increase by 10% after four years</a:t>
            </a:r>
          </a:p>
          <a:p>
            <a:r>
              <a:rPr lang="en-US" sz="1800" b="1" dirty="0">
                <a:solidFill>
                  <a:srgbClr val="C00000"/>
                </a:solidFill>
              </a:rPr>
              <a:t>In the third year, we estimate that it is probable that sales will increase by 10% after 4 years.</a:t>
            </a:r>
            <a:endParaRPr lang="en-US" sz="1800" b="1" dirty="0"/>
          </a:p>
          <a:p>
            <a:pPr marL="0" indent="0">
              <a:buFont typeface="Arial" panose="020B0604020202020204" pitchFamily="34" charset="0"/>
              <a:buNone/>
            </a:pPr>
            <a:endParaRPr lang="en-US" sz="1800" dirty="0"/>
          </a:p>
        </p:txBody>
      </p:sp>
      <p:sp>
        <p:nvSpPr>
          <p:cNvPr id="29" name="TextBox 28">
            <a:extLst>
              <a:ext uri="{FF2B5EF4-FFF2-40B4-BE49-F238E27FC236}">
                <a16:creationId xmlns:a16="http://schemas.microsoft.com/office/drawing/2014/main" id="{D898642E-756B-40FC-A9BC-6533DB803338}"/>
              </a:ext>
            </a:extLst>
          </p:cNvPr>
          <p:cNvSpPr txBox="1">
            <a:spLocks noChangeArrowheads="1"/>
          </p:cNvSpPr>
          <p:nvPr/>
        </p:nvSpPr>
        <p:spPr bwMode="auto">
          <a:xfrm>
            <a:off x="916125" y="4053865"/>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2023</a:t>
            </a:r>
            <a:endParaRPr lang="en-IN" sz="2400" b="1" baseline="30000" dirty="0">
              <a:latin typeface="Calibri" pitchFamily="34" charset="0"/>
            </a:endParaRPr>
          </a:p>
        </p:txBody>
      </p:sp>
      <p:cxnSp>
        <p:nvCxnSpPr>
          <p:cNvPr id="30" name="Straight Connector 29">
            <a:extLst>
              <a:ext uri="{FF2B5EF4-FFF2-40B4-BE49-F238E27FC236}">
                <a16:creationId xmlns:a16="http://schemas.microsoft.com/office/drawing/2014/main" id="{461EE9FC-F95C-4B1C-B95E-4000E651B791}"/>
              </a:ext>
            </a:extLst>
          </p:cNvPr>
          <p:cNvCxnSpPr/>
          <p:nvPr/>
        </p:nvCxnSpPr>
        <p:spPr>
          <a:xfrm>
            <a:off x="714088" y="4446271"/>
            <a:ext cx="8325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102850D2-0D88-4614-9C3F-780CE50017A9}"/>
              </a:ext>
            </a:extLst>
          </p:cNvPr>
          <p:cNvSpPr txBox="1">
            <a:spLocks noChangeArrowheads="1"/>
          </p:cNvSpPr>
          <p:nvPr/>
        </p:nvSpPr>
        <p:spPr bwMode="auto">
          <a:xfrm>
            <a:off x="6449366" y="4431654"/>
            <a:ext cx="1174823" cy="404812"/>
          </a:xfrm>
          <a:prstGeom prst="rect">
            <a:avLst/>
          </a:prstGeom>
          <a:noFill/>
          <a:ln w="9525">
            <a:noFill/>
            <a:miter lim="800000"/>
            <a:headEnd/>
            <a:tailEnd/>
          </a:ln>
        </p:spPr>
        <p:txBody>
          <a:bodyPr/>
          <a:lstStyle/>
          <a:p>
            <a:pPr algn="r"/>
            <a:r>
              <a:rPr lang="en-IN" sz="2400" dirty="0">
                <a:latin typeface="Calibri" pitchFamily="34" charset="0"/>
              </a:rPr>
              <a:t>60</a:t>
            </a:r>
          </a:p>
        </p:txBody>
      </p:sp>
      <p:sp>
        <p:nvSpPr>
          <p:cNvPr id="32" name="TextBox 31">
            <a:extLst>
              <a:ext uri="{FF2B5EF4-FFF2-40B4-BE49-F238E27FC236}">
                <a16:creationId xmlns:a16="http://schemas.microsoft.com/office/drawing/2014/main" id="{F523089E-E33D-4765-9001-7C8FCC657957}"/>
              </a:ext>
            </a:extLst>
          </p:cNvPr>
          <p:cNvSpPr txBox="1">
            <a:spLocks noChangeArrowheads="1"/>
          </p:cNvSpPr>
          <p:nvPr/>
        </p:nvSpPr>
        <p:spPr bwMode="auto">
          <a:xfrm>
            <a:off x="714335" y="4431654"/>
            <a:ext cx="5952744" cy="404812"/>
          </a:xfrm>
          <a:prstGeom prst="rect">
            <a:avLst/>
          </a:prstGeom>
          <a:noFill/>
          <a:ln w="9525">
            <a:noFill/>
            <a:miter lim="800000"/>
            <a:headEnd/>
            <a:tailEnd/>
          </a:ln>
        </p:spPr>
        <p:txBody>
          <a:bodyPr/>
          <a:lstStyle/>
          <a:p>
            <a:r>
              <a:rPr lang="en-US" sz="2400" dirty="0"/>
              <a:t>Compensation expense [($80 × 3⁄4)) − $0] 	</a:t>
            </a:r>
          </a:p>
          <a:p>
            <a:endParaRPr lang="en-IN" sz="2400" dirty="0">
              <a:latin typeface="Calibri" pitchFamily="34" charset="0"/>
            </a:endParaRPr>
          </a:p>
        </p:txBody>
      </p:sp>
      <p:sp>
        <p:nvSpPr>
          <p:cNvPr id="33" name="TextBox 32">
            <a:extLst>
              <a:ext uri="{FF2B5EF4-FFF2-40B4-BE49-F238E27FC236}">
                <a16:creationId xmlns:a16="http://schemas.microsoft.com/office/drawing/2014/main" id="{A9D40C30-F483-4A62-9405-8AF018AC1377}"/>
              </a:ext>
            </a:extLst>
          </p:cNvPr>
          <p:cNvSpPr txBox="1">
            <a:spLocks noChangeArrowheads="1"/>
          </p:cNvSpPr>
          <p:nvPr/>
        </p:nvSpPr>
        <p:spPr bwMode="auto">
          <a:xfrm>
            <a:off x="689519" y="4834206"/>
            <a:ext cx="5953857" cy="404813"/>
          </a:xfrm>
          <a:prstGeom prst="rect">
            <a:avLst/>
          </a:prstGeom>
          <a:noFill/>
          <a:ln w="9525">
            <a:noFill/>
            <a:miter lim="800000"/>
            <a:headEnd/>
            <a:tailEnd/>
          </a:ln>
        </p:spPr>
        <p:txBody>
          <a:bodyPr/>
          <a:lstStyle/>
          <a:p>
            <a:pPr lvl="1"/>
            <a:r>
              <a:rPr lang="en-US" sz="2400" dirty="0"/>
              <a:t>Paid-in capital—stock options</a:t>
            </a:r>
            <a:endParaRPr lang="en-IN" sz="2400" dirty="0">
              <a:latin typeface="Calibri" pitchFamily="34" charset="0"/>
            </a:endParaRPr>
          </a:p>
        </p:txBody>
      </p:sp>
      <p:sp>
        <p:nvSpPr>
          <p:cNvPr id="34" name="TextBox 33">
            <a:extLst>
              <a:ext uri="{FF2B5EF4-FFF2-40B4-BE49-F238E27FC236}">
                <a16:creationId xmlns:a16="http://schemas.microsoft.com/office/drawing/2014/main" id="{398087FD-E5F2-4A5F-B89B-55514C504E24}"/>
              </a:ext>
            </a:extLst>
          </p:cNvPr>
          <p:cNvSpPr txBox="1">
            <a:spLocks noChangeArrowheads="1"/>
          </p:cNvSpPr>
          <p:nvPr/>
        </p:nvSpPr>
        <p:spPr bwMode="auto">
          <a:xfrm>
            <a:off x="7788426" y="4834206"/>
            <a:ext cx="1176057" cy="404813"/>
          </a:xfrm>
          <a:prstGeom prst="rect">
            <a:avLst/>
          </a:prstGeom>
          <a:noFill/>
          <a:ln w="9525">
            <a:noFill/>
            <a:miter lim="800000"/>
            <a:headEnd/>
            <a:tailEnd/>
          </a:ln>
        </p:spPr>
        <p:txBody>
          <a:bodyPr/>
          <a:lstStyle/>
          <a:p>
            <a:pPr algn="r"/>
            <a:r>
              <a:rPr lang="en-IN" sz="2400" dirty="0">
                <a:latin typeface="Calibri" pitchFamily="34" charset="0"/>
              </a:rPr>
              <a:t>60</a:t>
            </a:r>
          </a:p>
        </p:txBody>
      </p:sp>
      <p:sp>
        <p:nvSpPr>
          <p:cNvPr id="35" name="TextBox 34">
            <a:extLst>
              <a:ext uri="{FF2B5EF4-FFF2-40B4-BE49-F238E27FC236}">
                <a16:creationId xmlns:a16="http://schemas.microsoft.com/office/drawing/2014/main" id="{2D84557F-7A9C-4772-9C36-944C46653507}"/>
              </a:ext>
            </a:extLst>
          </p:cNvPr>
          <p:cNvSpPr txBox="1">
            <a:spLocks noChangeArrowheads="1"/>
          </p:cNvSpPr>
          <p:nvPr/>
        </p:nvSpPr>
        <p:spPr bwMode="auto">
          <a:xfrm>
            <a:off x="8025532" y="4053865"/>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6" name="TextBox 35">
            <a:extLst>
              <a:ext uri="{FF2B5EF4-FFF2-40B4-BE49-F238E27FC236}">
                <a16:creationId xmlns:a16="http://schemas.microsoft.com/office/drawing/2014/main" id="{7032942C-40E2-4684-A688-F80F67E0FD01}"/>
              </a:ext>
            </a:extLst>
          </p:cNvPr>
          <p:cNvSpPr txBox="1">
            <a:spLocks noChangeArrowheads="1"/>
          </p:cNvSpPr>
          <p:nvPr/>
        </p:nvSpPr>
        <p:spPr bwMode="auto">
          <a:xfrm>
            <a:off x="6592177" y="4053865"/>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37" name="TextBox 36">
            <a:extLst>
              <a:ext uri="{FF2B5EF4-FFF2-40B4-BE49-F238E27FC236}">
                <a16:creationId xmlns:a16="http://schemas.microsoft.com/office/drawing/2014/main" id="{915F4F12-3D7B-451F-BC35-4F72245B671D}"/>
              </a:ext>
            </a:extLst>
          </p:cNvPr>
          <p:cNvSpPr txBox="1">
            <a:spLocks noChangeArrowheads="1"/>
          </p:cNvSpPr>
          <p:nvPr/>
        </p:nvSpPr>
        <p:spPr bwMode="auto">
          <a:xfrm>
            <a:off x="6971914" y="3716407"/>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Tree>
    <p:extLst>
      <p:ext uri="{BB962C8B-B14F-4D97-AF65-F5344CB8AC3E}">
        <p14:creationId xmlns:p14="http://schemas.microsoft.com/office/powerpoint/2010/main" val="376184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par>
                                <p:cTn id="26" presetID="10" presetClass="entr" presetSubtype="0"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5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fade">
                                      <p:cBhvr>
                                        <p:cTn id="34" dur="500"/>
                                        <p:tgtEl>
                                          <p:spTgt spid="3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500"/>
                                        <p:tgtEl>
                                          <p:spTgt spid="3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p:bldP spid="16" grpId="0"/>
      <p:bldP spid="17" grpId="0"/>
      <p:bldP spid="18" grpId="0"/>
      <p:bldP spid="19" grpId="0"/>
      <p:bldP spid="29" grpId="0"/>
      <p:bldP spid="31" grpId="0"/>
      <p:bldP spid="32" grpId="0"/>
      <p:bldP spid="33" grpId="0"/>
      <p:bldP spid="34" grpId="0"/>
      <p:bldP spid="35" grpId="0"/>
      <p:bldP spid="36" grpId="0"/>
      <p:bldP spid="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Plans with Market Conditions</a:t>
            </a:r>
          </a:p>
        </p:txBody>
      </p:sp>
      <p:sp>
        <p:nvSpPr>
          <p:cNvPr id="3" name="Content Placeholder 2"/>
          <p:cNvSpPr>
            <a:spLocks noGrp="1"/>
          </p:cNvSpPr>
          <p:nvPr>
            <p:ph idx="1"/>
          </p:nvPr>
        </p:nvSpPr>
        <p:spPr>
          <a:xfrm>
            <a:off x="634408" y="1190846"/>
            <a:ext cx="8388000" cy="5502944"/>
          </a:xfrm>
        </p:spPr>
        <p:txBody>
          <a:bodyPr>
            <a:normAutofit/>
          </a:bodyPr>
          <a:lstStyle/>
          <a:p>
            <a:r>
              <a:rPr lang="en-IN" dirty="0"/>
              <a:t>If the target is based on changes in the </a:t>
            </a:r>
            <a:r>
              <a:rPr lang="en-IN" b="1" dirty="0">
                <a:solidFill>
                  <a:srgbClr val="C00000"/>
                </a:solidFill>
              </a:rPr>
              <a:t>market</a:t>
            </a:r>
            <a:r>
              <a:rPr lang="en-IN" dirty="0">
                <a:solidFill>
                  <a:srgbClr val="C00000"/>
                </a:solidFill>
              </a:rPr>
              <a:t> </a:t>
            </a:r>
            <a:r>
              <a:rPr lang="en-IN" dirty="0"/>
              <a:t>rather than on performance, </a:t>
            </a:r>
            <a:r>
              <a:rPr lang="en-IN" b="1" dirty="0">
                <a:solidFill>
                  <a:srgbClr val="C00000"/>
                </a:solidFill>
              </a:rPr>
              <a:t>compensation is recorded as if there were no target</a:t>
            </a:r>
          </a:p>
          <a:p>
            <a:r>
              <a:rPr lang="en-IN" dirty="0"/>
              <a:t>Compensation expense is recognized regardless of when the market </a:t>
            </a:r>
            <a:r>
              <a:rPr lang="en-US" dirty="0"/>
              <a:t>condition is met</a:t>
            </a:r>
          </a:p>
          <a:p>
            <a:r>
              <a:rPr lang="en-US" dirty="0"/>
              <a:t>Many companies are moving away from stock options in favor of other forms of share-based compensation</a:t>
            </a:r>
          </a:p>
          <a:p>
            <a:pPr lvl="1">
              <a:buFont typeface="Lucida Grande"/>
              <a:buChar char="–"/>
            </a:pPr>
            <a:r>
              <a:rPr lang="en-US" dirty="0"/>
              <a:t>Restricted stock awards</a:t>
            </a:r>
          </a:p>
          <a:p>
            <a:pPr lvl="1">
              <a:buFont typeface="Lucida Grande"/>
              <a:buChar char="–"/>
            </a:pPr>
            <a:r>
              <a:rPr lang="en-US" dirty="0"/>
              <a:t>Restricted stock units</a:t>
            </a:r>
          </a:p>
          <a:p>
            <a:endParaRPr lang="en-US"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LO19-2</a:t>
            </a:r>
          </a:p>
        </p:txBody>
      </p:sp>
      <p:sp>
        <p:nvSpPr>
          <p:cNvPr id="5" name="Slide Number Placeholder 5">
            <a:extLst>
              <a:ext uri="{FF2B5EF4-FFF2-40B4-BE49-F238E27FC236}">
                <a16:creationId xmlns:a16="http://schemas.microsoft.com/office/drawing/2014/main" id="{ADA95FE7-A9D1-2A44-BDA9-08BAB4D8ABB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32</a:t>
            </a:fld>
            <a:endParaRPr lang="en-US" dirty="0"/>
          </a:p>
        </p:txBody>
      </p:sp>
    </p:spTree>
    <p:extLst>
      <p:ext uri="{BB962C8B-B14F-4D97-AF65-F5344CB8AC3E}">
        <p14:creationId xmlns:p14="http://schemas.microsoft.com/office/powerpoint/2010/main" val="401045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4"/>
            <a:ext cx="8382000" cy="718451"/>
          </a:xfrm>
        </p:spPr>
        <p:txBody>
          <a:bodyPr/>
          <a:lstStyle/>
          <a:p>
            <a:r>
              <a:rPr lang="en-US" dirty="0"/>
              <a:t>Employee Share Purchase Plans</a:t>
            </a:r>
          </a:p>
        </p:txBody>
      </p:sp>
      <p:sp>
        <p:nvSpPr>
          <p:cNvPr id="3" name="Content Placeholder 2"/>
          <p:cNvSpPr>
            <a:spLocks noGrp="1"/>
          </p:cNvSpPr>
          <p:nvPr>
            <p:ph idx="1"/>
          </p:nvPr>
        </p:nvSpPr>
        <p:spPr>
          <a:xfrm>
            <a:off x="818557" y="624760"/>
            <a:ext cx="8013600" cy="5473703"/>
          </a:xfrm>
        </p:spPr>
        <p:txBody>
          <a:bodyPr/>
          <a:lstStyle/>
          <a:p>
            <a:r>
              <a:rPr lang="en-IN" sz="2600" dirty="0"/>
              <a:t>Permit all employees to buy shares </a:t>
            </a:r>
            <a:r>
              <a:rPr lang="en-IN" sz="2600" b="1" dirty="0">
                <a:solidFill>
                  <a:srgbClr val="C00000"/>
                </a:solidFill>
              </a:rPr>
              <a:t>directly from their company</a:t>
            </a:r>
            <a:r>
              <a:rPr lang="en-IN" sz="2600" dirty="0"/>
              <a:t> at </a:t>
            </a:r>
            <a:r>
              <a:rPr lang="en-US" sz="2600" dirty="0"/>
              <a:t>favorable</a:t>
            </a:r>
            <a:r>
              <a:rPr lang="en-IN" sz="2600" dirty="0"/>
              <a:t> terms</a:t>
            </a:r>
          </a:p>
          <a:p>
            <a:r>
              <a:rPr lang="en-IN" sz="2600" dirty="0"/>
              <a:t>Primary intent of these plans is to encourage employee ownership of the company’s shares</a:t>
            </a:r>
          </a:p>
          <a:p>
            <a:r>
              <a:rPr lang="en-IN" sz="2600" dirty="0"/>
              <a:t>Loyalty is enhanced among employee shareholders</a:t>
            </a:r>
          </a:p>
          <a:p>
            <a:pPr marL="0" indent="0">
              <a:buNone/>
            </a:pPr>
            <a:r>
              <a:rPr lang="en-IN" b="1" dirty="0">
                <a:solidFill>
                  <a:srgbClr val="C00000"/>
                </a:solidFill>
              </a:rPr>
              <a:t>Benefits to the employees:</a:t>
            </a:r>
          </a:p>
          <a:p>
            <a:pPr marL="228600" lvl="1">
              <a:spcBef>
                <a:spcPts val="1000"/>
              </a:spcBef>
            </a:pPr>
            <a:r>
              <a:rPr lang="en-US" dirty="0"/>
              <a:t>Allow employees </a:t>
            </a:r>
            <a:r>
              <a:rPr lang="en-IN" dirty="0"/>
              <a:t>to buy shares from their employer without brokerage fees and at a slight discount</a:t>
            </a:r>
          </a:p>
        </p:txBody>
      </p:sp>
      <p:sp>
        <p:nvSpPr>
          <p:cNvPr id="7" name="Freeform 6"/>
          <p:cNvSpPr/>
          <p:nvPr/>
        </p:nvSpPr>
        <p:spPr>
          <a:xfrm rot="18289469">
            <a:off x="3001917" y="4811622"/>
            <a:ext cx="1123166" cy="205661"/>
          </a:xfrm>
          <a:custGeom>
            <a:avLst/>
            <a:gdLst>
              <a:gd name="connsiteX0" fmla="*/ 0 w 1384407"/>
              <a:gd name="connsiteY0" fmla="*/ 27246 h 54492"/>
              <a:gd name="connsiteX1" fmla="*/ 1384407 w 1384407"/>
              <a:gd name="connsiteY1" fmla="*/ 27246 h 54492"/>
            </a:gdLst>
            <a:ahLst/>
            <a:cxnLst>
              <a:cxn ang="0">
                <a:pos x="connsiteX0" y="connsiteY0"/>
              </a:cxn>
              <a:cxn ang="0">
                <a:pos x="connsiteX1" y="connsiteY1"/>
              </a:cxn>
            </a:cxnLst>
            <a:rect l="l" t="t" r="r" b="b"/>
            <a:pathLst>
              <a:path w="1384407" h="54492">
                <a:moveTo>
                  <a:pt x="0" y="27246"/>
                </a:moveTo>
                <a:lnTo>
                  <a:pt x="1384407" y="27246"/>
                </a:lnTo>
              </a:path>
            </a:pathLst>
          </a:custGeom>
          <a:noFill/>
          <a:ln>
            <a:solidFill>
              <a:schemeClr val="accent1">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670292" tIns="-7364" rIns="670295" bIns="-7364" numCol="1" spcCol="1270" anchor="ctr" anchorCtr="0">
            <a:noAutofit/>
          </a:bodyPr>
          <a:lstStyle/>
          <a:p>
            <a:pPr algn="ctr" defTabSz="222245">
              <a:lnSpc>
                <a:spcPct val="90000"/>
              </a:lnSpc>
              <a:spcBef>
                <a:spcPct val="0"/>
              </a:spcBef>
              <a:spcAft>
                <a:spcPct val="35000"/>
              </a:spcAft>
            </a:pPr>
            <a:endParaRPr lang="en-US" sz="500" dirty="0"/>
          </a:p>
        </p:txBody>
      </p:sp>
      <p:sp>
        <p:nvSpPr>
          <p:cNvPr id="8" name="Freeform 7"/>
          <p:cNvSpPr/>
          <p:nvPr/>
        </p:nvSpPr>
        <p:spPr>
          <a:xfrm>
            <a:off x="3892547" y="4137965"/>
            <a:ext cx="5251453" cy="674976"/>
          </a:xfrm>
          <a:custGeom>
            <a:avLst/>
            <a:gdLst>
              <a:gd name="connsiteX0" fmla="*/ 0 w 1976464"/>
              <a:gd name="connsiteY0" fmla="*/ 98823 h 988232"/>
              <a:gd name="connsiteX1" fmla="*/ 98823 w 1976464"/>
              <a:gd name="connsiteY1" fmla="*/ 0 h 988232"/>
              <a:gd name="connsiteX2" fmla="*/ 1877641 w 1976464"/>
              <a:gd name="connsiteY2" fmla="*/ 0 h 988232"/>
              <a:gd name="connsiteX3" fmla="*/ 1976464 w 1976464"/>
              <a:gd name="connsiteY3" fmla="*/ 98823 h 988232"/>
              <a:gd name="connsiteX4" fmla="*/ 1976464 w 1976464"/>
              <a:gd name="connsiteY4" fmla="*/ 889409 h 988232"/>
              <a:gd name="connsiteX5" fmla="*/ 1877641 w 1976464"/>
              <a:gd name="connsiteY5" fmla="*/ 988232 h 988232"/>
              <a:gd name="connsiteX6" fmla="*/ 98823 w 1976464"/>
              <a:gd name="connsiteY6" fmla="*/ 988232 h 988232"/>
              <a:gd name="connsiteX7" fmla="*/ 0 w 1976464"/>
              <a:gd name="connsiteY7" fmla="*/ 889409 h 988232"/>
              <a:gd name="connsiteX8" fmla="*/ 0 w 1976464"/>
              <a:gd name="connsiteY8" fmla="*/ 98823 h 9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6464" h="988232">
                <a:moveTo>
                  <a:pt x="0" y="98823"/>
                </a:moveTo>
                <a:cubicBezTo>
                  <a:pt x="0" y="44245"/>
                  <a:pt x="44245" y="0"/>
                  <a:pt x="98823" y="0"/>
                </a:cubicBezTo>
                <a:lnTo>
                  <a:pt x="1877641" y="0"/>
                </a:lnTo>
                <a:cubicBezTo>
                  <a:pt x="1932219" y="0"/>
                  <a:pt x="1976464" y="44245"/>
                  <a:pt x="1976464" y="98823"/>
                </a:cubicBezTo>
                <a:lnTo>
                  <a:pt x="1976464" y="889409"/>
                </a:lnTo>
                <a:cubicBezTo>
                  <a:pt x="1976464" y="943987"/>
                  <a:pt x="1932219" y="988232"/>
                  <a:pt x="1877641" y="988232"/>
                </a:cubicBezTo>
                <a:lnTo>
                  <a:pt x="98823" y="988232"/>
                </a:lnTo>
                <a:cubicBezTo>
                  <a:pt x="44245" y="988232"/>
                  <a:pt x="0" y="943987"/>
                  <a:pt x="0" y="889409"/>
                </a:cubicBezTo>
                <a:lnTo>
                  <a:pt x="0" y="98823"/>
                </a:lnTo>
                <a:close/>
              </a:path>
            </a:pathLst>
          </a:custGeom>
          <a:solidFill>
            <a:schemeClr val="accent1">
              <a:lumMod val="40000"/>
              <a:lumOff val="60000"/>
            </a:schemeClr>
          </a:solid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9" tIns="37199" rIns="37199" bIns="37199" numCol="1" spcCol="1270" anchor="ctr" anchorCtr="0">
            <a:noAutofit/>
          </a:bodyPr>
          <a:lstStyle/>
          <a:p>
            <a:pPr algn="ctr" defTabSz="577836">
              <a:lnSpc>
                <a:spcPct val="90000"/>
              </a:lnSpc>
              <a:spcBef>
                <a:spcPct val="0"/>
              </a:spcBef>
              <a:spcAft>
                <a:spcPct val="35000"/>
              </a:spcAft>
            </a:pPr>
            <a:r>
              <a:rPr lang="en-IN" sz="2600" dirty="0">
                <a:solidFill>
                  <a:schemeClr val="tx1"/>
                </a:solidFill>
              </a:rPr>
              <a:t>(a) All employees </a:t>
            </a:r>
            <a:r>
              <a:rPr lang="en-US" sz="2600" dirty="0">
                <a:solidFill>
                  <a:schemeClr val="tx1"/>
                </a:solidFill>
              </a:rPr>
              <a:t>can participate</a:t>
            </a:r>
          </a:p>
        </p:txBody>
      </p:sp>
      <p:sp>
        <p:nvSpPr>
          <p:cNvPr id="9" name="Freeform 8"/>
          <p:cNvSpPr/>
          <p:nvPr/>
        </p:nvSpPr>
        <p:spPr>
          <a:xfrm flipV="1">
            <a:off x="3248912" y="5384315"/>
            <a:ext cx="633390" cy="0"/>
          </a:xfrm>
          <a:custGeom>
            <a:avLst/>
            <a:gdLst>
              <a:gd name="connsiteX0" fmla="*/ 0 w 790585"/>
              <a:gd name="connsiteY0" fmla="*/ 27246 h 54492"/>
              <a:gd name="connsiteX1" fmla="*/ 790585 w 790585"/>
              <a:gd name="connsiteY1" fmla="*/ 27246 h 54492"/>
            </a:gdLst>
            <a:ahLst/>
            <a:cxnLst>
              <a:cxn ang="0">
                <a:pos x="connsiteX0" y="connsiteY0"/>
              </a:cxn>
              <a:cxn ang="0">
                <a:pos x="connsiteX1" y="connsiteY1"/>
              </a:cxn>
            </a:cxnLst>
            <a:rect l="l" t="t" r="r" b="b"/>
            <a:pathLst>
              <a:path w="790585" h="54492">
                <a:moveTo>
                  <a:pt x="0" y="27246"/>
                </a:moveTo>
                <a:lnTo>
                  <a:pt x="790585" y="27246"/>
                </a:lnTo>
              </a:path>
            </a:pathLst>
          </a:custGeom>
          <a:noFill/>
          <a:ln>
            <a:solidFill>
              <a:schemeClr val="accent1">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388228" tIns="7483" rIns="388228" bIns="7481" numCol="1" spcCol="1270" anchor="ctr" anchorCtr="0">
            <a:noAutofit/>
          </a:bodyPr>
          <a:lstStyle/>
          <a:p>
            <a:pPr algn="ctr" defTabSz="222245">
              <a:lnSpc>
                <a:spcPct val="90000"/>
              </a:lnSpc>
              <a:spcBef>
                <a:spcPct val="0"/>
              </a:spcBef>
              <a:spcAft>
                <a:spcPct val="35000"/>
              </a:spcAft>
            </a:pPr>
            <a:endParaRPr lang="en-US" sz="500" dirty="0"/>
          </a:p>
        </p:txBody>
      </p:sp>
      <p:sp>
        <p:nvSpPr>
          <p:cNvPr id="10" name="Freeform 9"/>
          <p:cNvSpPr/>
          <p:nvPr/>
        </p:nvSpPr>
        <p:spPr>
          <a:xfrm>
            <a:off x="3892547" y="4862695"/>
            <a:ext cx="5251453" cy="1087055"/>
          </a:xfrm>
          <a:custGeom>
            <a:avLst/>
            <a:gdLst>
              <a:gd name="connsiteX0" fmla="*/ 0 w 1976464"/>
              <a:gd name="connsiteY0" fmla="*/ 98823 h 988232"/>
              <a:gd name="connsiteX1" fmla="*/ 98823 w 1976464"/>
              <a:gd name="connsiteY1" fmla="*/ 0 h 988232"/>
              <a:gd name="connsiteX2" fmla="*/ 1877641 w 1976464"/>
              <a:gd name="connsiteY2" fmla="*/ 0 h 988232"/>
              <a:gd name="connsiteX3" fmla="*/ 1976464 w 1976464"/>
              <a:gd name="connsiteY3" fmla="*/ 98823 h 988232"/>
              <a:gd name="connsiteX4" fmla="*/ 1976464 w 1976464"/>
              <a:gd name="connsiteY4" fmla="*/ 889409 h 988232"/>
              <a:gd name="connsiteX5" fmla="*/ 1877641 w 1976464"/>
              <a:gd name="connsiteY5" fmla="*/ 988232 h 988232"/>
              <a:gd name="connsiteX6" fmla="*/ 98823 w 1976464"/>
              <a:gd name="connsiteY6" fmla="*/ 988232 h 988232"/>
              <a:gd name="connsiteX7" fmla="*/ 0 w 1976464"/>
              <a:gd name="connsiteY7" fmla="*/ 889409 h 988232"/>
              <a:gd name="connsiteX8" fmla="*/ 0 w 1976464"/>
              <a:gd name="connsiteY8" fmla="*/ 98823 h 9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6464" h="988232">
                <a:moveTo>
                  <a:pt x="0" y="98823"/>
                </a:moveTo>
                <a:cubicBezTo>
                  <a:pt x="0" y="44245"/>
                  <a:pt x="44245" y="0"/>
                  <a:pt x="98823" y="0"/>
                </a:cubicBezTo>
                <a:lnTo>
                  <a:pt x="1877641" y="0"/>
                </a:lnTo>
                <a:cubicBezTo>
                  <a:pt x="1932219" y="0"/>
                  <a:pt x="1976464" y="44245"/>
                  <a:pt x="1976464" y="98823"/>
                </a:cubicBezTo>
                <a:lnTo>
                  <a:pt x="1976464" y="889409"/>
                </a:lnTo>
                <a:cubicBezTo>
                  <a:pt x="1976464" y="943987"/>
                  <a:pt x="1932219" y="988232"/>
                  <a:pt x="1877641" y="988232"/>
                </a:cubicBezTo>
                <a:lnTo>
                  <a:pt x="98823" y="988232"/>
                </a:lnTo>
                <a:cubicBezTo>
                  <a:pt x="44245" y="988232"/>
                  <a:pt x="0" y="943987"/>
                  <a:pt x="0" y="889409"/>
                </a:cubicBezTo>
                <a:lnTo>
                  <a:pt x="0" y="98823"/>
                </a:lnTo>
                <a:close/>
              </a:path>
            </a:pathLst>
          </a:custGeom>
          <a:solidFill>
            <a:schemeClr val="accent1">
              <a:lumMod val="40000"/>
              <a:lumOff val="60000"/>
            </a:schemeClr>
          </a:solid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9" tIns="37199" rIns="37199" bIns="37199" numCol="1" spcCol="1270" anchor="ctr" anchorCtr="0">
            <a:noAutofit/>
          </a:bodyPr>
          <a:lstStyle/>
          <a:p>
            <a:pPr algn="ctr" defTabSz="577836">
              <a:lnSpc>
                <a:spcPct val="90000"/>
              </a:lnSpc>
              <a:spcBef>
                <a:spcPct val="0"/>
              </a:spcBef>
              <a:spcAft>
                <a:spcPct val="35000"/>
              </a:spcAft>
            </a:pPr>
            <a:r>
              <a:rPr lang="en-IN" sz="2600" dirty="0">
                <a:solidFill>
                  <a:schemeClr val="tx1"/>
                </a:solidFill>
              </a:rPr>
              <a:t>(b) Employees have no longer than one month after the price is fixed to decide whether to participate</a:t>
            </a:r>
            <a:endParaRPr lang="en-US" sz="2600" dirty="0">
              <a:solidFill>
                <a:schemeClr val="tx1"/>
              </a:solidFill>
            </a:endParaRPr>
          </a:p>
        </p:txBody>
      </p:sp>
      <p:sp>
        <p:nvSpPr>
          <p:cNvPr id="11" name="Freeform 10"/>
          <p:cNvSpPr/>
          <p:nvPr/>
        </p:nvSpPr>
        <p:spPr>
          <a:xfrm rot="3310531" flipV="1">
            <a:off x="3006592" y="5822654"/>
            <a:ext cx="1126630" cy="72195"/>
          </a:xfrm>
          <a:custGeom>
            <a:avLst/>
            <a:gdLst>
              <a:gd name="connsiteX0" fmla="*/ 0 w 1384407"/>
              <a:gd name="connsiteY0" fmla="*/ 27246 h 54492"/>
              <a:gd name="connsiteX1" fmla="*/ 1384407 w 1384407"/>
              <a:gd name="connsiteY1" fmla="*/ 27246 h 54492"/>
            </a:gdLst>
            <a:ahLst/>
            <a:cxnLst>
              <a:cxn ang="0">
                <a:pos x="connsiteX0" y="connsiteY0"/>
              </a:cxn>
              <a:cxn ang="0">
                <a:pos x="connsiteX1" y="connsiteY1"/>
              </a:cxn>
            </a:cxnLst>
            <a:rect l="l" t="t" r="r" b="b"/>
            <a:pathLst>
              <a:path w="1384407" h="54492">
                <a:moveTo>
                  <a:pt x="0" y="27246"/>
                </a:moveTo>
                <a:lnTo>
                  <a:pt x="1384407" y="27246"/>
                </a:lnTo>
              </a:path>
            </a:pathLst>
          </a:custGeom>
          <a:noFill/>
          <a:ln>
            <a:solidFill>
              <a:schemeClr val="accent1">
                <a:lumMod val="50000"/>
              </a:schemeClr>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670293" tIns="-7364" rIns="670295" bIns="-7364" numCol="1" spcCol="1270" anchor="ctr" anchorCtr="0">
            <a:noAutofit/>
          </a:bodyPr>
          <a:lstStyle/>
          <a:p>
            <a:pPr algn="ctr" defTabSz="222245">
              <a:lnSpc>
                <a:spcPct val="90000"/>
              </a:lnSpc>
              <a:spcBef>
                <a:spcPct val="0"/>
              </a:spcBef>
              <a:spcAft>
                <a:spcPct val="35000"/>
              </a:spcAft>
            </a:pPr>
            <a:endParaRPr lang="en-US" sz="500" dirty="0"/>
          </a:p>
        </p:txBody>
      </p:sp>
      <p:sp>
        <p:nvSpPr>
          <p:cNvPr id="12" name="Freeform 11"/>
          <p:cNvSpPr/>
          <p:nvPr/>
        </p:nvSpPr>
        <p:spPr>
          <a:xfrm>
            <a:off x="3892547" y="5989620"/>
            <a:ext cx="5251453" cy="674976"/>
          </a:xfrm>
          <a:custGeom>
            <a:avLst/>
            <a:gdLst>
              <a:gd name="connsiteX0" fmla="*/ 0 w 1976464"/>
              <a:gd name="connsiteY0" fmla="*/ 98823 h 988232"/>
              <a:gd name="connsiteX1" fmla="*/ 98823 w 1976464"/>
              <a:gd name="connsiteY1" fmla="*/ 0 h 988232"/>
              <a:gd name="connsiteX2" fmla="*/ 1877641 w 1976464"/>
              <a:gd name="connsiteY2" fmla="*/ 0 h 988232"/>
              <a:gd name="connsiteX3" fmla="*/ 1976464 w 1976464"/>
              <a:gd name="connsiteY3" fmla="*/ 98823 h 988232"/>
              <a:gd name="connsiteX4" fmla="*/ 1976464 w 1976464"/>
              <a:gd name="connsiteY4" fmla="*/ 889409 h 988232"/>
              <a:gd name="connsiteX5" fmla="*/ 1877641 w 1976464"/>
              <a:gd name="connsiteY5" fmla="*/ 988232 h 988232"/>
              <a:gd name="connsiteX6" fmla="*/ 98823 w 1976464"/>
              <a:gd name="connsiteY6" fmla="*/ 988232 h 988232"/>
              <a:gd name="connsiteX7" fmla="*/ 0 w 1976464"/>
              <a:gd name="connsiteY7" fmla="*/ 889409 h 988232"/>
              <a:gd name="connsiteX8" fmla="*/ 0 w 1976464"/>
              <a:gd name="connsiteY8" fmla="*/ 98823 h 9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6464" h="988232">
                <a:moveTo>
                  <a:pt x="0" y="98823"/>
                </a:moveTo>
                <a:cubicBezTo>
                  <a:pt x="0" y="44245"/>
                  <a:pt x="44245" y="0"/>
                  <a:pt x="98823" y="0"/>
                </a:cubicBezTo>
                <a:lnTo>
                  <a:pt x="1877641" y="0"/>
                </a:lnTo>
                <a:cubicBezTo>
                  <a:pt x="1932219" y="0"/>
                  <a:pt x="1976464" y="44245"/>
                  <a:pt x="1976464" y="98823"/>
                </a:cubicBezTo>
                <a:lnTo>
                  <a:pt x="1976464" y="889409"/>
                </a:lnTo>
                <a:cubicBezTo>
                  <a:pt x="1976464" y="943987"/>
                  <a:pt x="1932219" y="988232"/>
                  <a:pt x="1877641" y="988232"/>
                </a:cubicBezTo>
                <a:lnTo>
                  <a:pt x="98823" y="988232"/>
                </a:lnTo>
                <a:cubicBezTo>
                  <a:pt x="44245" y="988232"/>
                  <a:pt x="0" y="943987"/>
                  <a:pt x="0" y="889409"/>
                </a:cubicBezTo>
                <a:lnTo>
                  <a:pt x="0" y="98823"/>
                </a:lnTo>
                <a:close/>
              </a:path>
            </a:pathLst>
          </a:custGeom>
          <a:solidFill>
            <a:schemeClr val="accent1">
              <a:lumMod val="40000"/>
              <a:lumOff val="60000"/>
            </a:schemeClr>
          </a:solid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9" tIns="37199" rIns="37199" bIns="37199" numCol="1" spcCol="1270" anchor="ctr" anchorCtr="0">
            <a:noAutofit/>
          </a:bodyPr>
          <a:lstStyle/>
          <a:p>
            <a:pPr algn="ctr" defTabSz="577836">
              <a:lnSpc>
                <a:spcPct val="90000"/>
              </a:lnSpc>
              <a:spcBef>
                <a:spcPct val="0"/>
              </a:spcBef>
              <a:spcAft>
                <a:spcPct val="35000"/>
              </a:spcAft>
            </a:pPr>
            <a:r>
              <a:rPr lang="en-IN" sz="2600" dirty="0">
                <a:solidFill>
                  <a:schemeClr val="tx1"/>
                </a:solidFill>
              </a:rPr>
              <a:t>(c) </a:t>
            </a:r>
            <a:r>
              <a:rPr lang="en-US" sz="2600" dirty="0">
                <a:solidFill>
                  <a:schemeClr val="tx1"/>
                </a:solidFill>
              </a:rPr>
              <a:t>The discount is no greater than 5%</a:t>
            </a:r>
          </a:p>
        </p:txBody>
      </p:sp>
      <p:sp>
        <p:nvSpPr>
          <p:cNvPr id="6" name="Freeform 5"/>
          <p:cNvSpPr/>
          <p:nvPr/>
        </p:nvSpPr>
        <p:spPr>
          <a:xfrm>
            <a:off x="638444" y="4808342"/>
            <a:ext cx="2611483" cy="1195761"/>
          </a:xfrm>
          <a:custGeom>
            <a:avLst/>
            <a:gdLst>
              <a:gd name="connsiteX0" fmla="*/ 0 w 1976464"/>
              <a:gd name="connsiteY0" fmla="*/ 98823 h 988232"/>
              <a:gd name="connsiteX1" fmla="*/ 98823 w 1976464"/>
              <a:gd name="connsiteY1" fmla="*/ 0 h 988232"/>
              <a:gd name="connsiteX2" fmla="*/ 1877641 w 1976464"/>
              <a:gd name="connsiteY2" fmla="*/ 0 h 988232"/>
              <a:gd name="connsiteX3" fmla="*/ 1976464 w 1976464"/>
              <a:gd name="connsiteY3" fmla="*/ 98823 h 988232"/>
              <a:gd name="connsiteX4" fmla="*/ 1976464 w 1976464"/>
              <a:gd name="connsiteY4" fmla="*/ 889409 h 988232"/>
              <a:gd name="connsiteX5" fmla="*/ 1877641 w 1976464"/>
              <a:gd name="connsiteY5" fmla="*/ 988232 h 988232"/>
              <a:gd name="connsiteX6" fmla="*/ 98823 w 1976464"/>
              <a:gd name="connsiteY6" fmla="*/ 988232 h 988232"/>
              <a:gd name="connsiteX7" fmla="*/ 0 w 1976464"/>
              <a:gd name="connsiteY7" fmla="*/ 889409 h 988232"/>
              <a:gd name="connsiteX8" fmla="*/ 0 w 1976464"/>
              <a:gd name="connsiteY8" fmla="*/ 98823 h 9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6464" h="988232">
                <a:moveTo>
                  <a:pt x="0" y="98823"/>
                </a:moveTo>
                <a:cubicBezTo>
                  <a:pt x="0" y="44245"/>
                  <a:pt x="44245" y="0"/>
                  <a:pt x="98823" y="0"/>
                </a:cubicBezTo>
                <a:lnTo>
                  <a:pt x="1877641" y="0"/>
                </a:lnTo>
                <a:cubicBezTo>
                  <a:pt x="1932219" y="0"/>
                  <a:pt x="1976464" y="44245"/>
                  <a:pt x="1976464" y="98823"/>
                </a:cubicBezTo>
                <a:lnTo>
                  <a:pt x="1976464" y="889409"/>
                </a:lnTo>
                <a:cubicBezTo>
                  <a:pt x="1976464" y="943987"/>
                  <a:pt x="1932219" y="988232"/>
                  <a:pt x="1877641" y="988232"/>
                </a:cubicBezTo>
                <a:lnTo>
                  <a:pt x="98823" y="988232"/>
                </a:lnTo>
                <a:cubicBezTo>
                  <a:pt x="44245" y="988232"/>
                  <a:pt x="0" y="943987"/>
                  <a:pt x="0" y="889409"/>
                </a:cubicBezTo>
                <a:lnTo>
                  <a:pt x="0" y="98823"/>
                </a:lnTo>
                <a:close/>
              </a:path>
            </a:pathLst>
          </a:custGeom>
          <a:solidFill>
            <a:schemeClr val="accent1">
              <a:lumMod val="50000"/>
            </a:schemeClr>
          </a:solidFill>
          <a:ln>
            <a:solidFill>
              <a:schemeClr val="accent1">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7199" tIns="37199" rIns="37199" bIns="37199" numCol="1" spcCol="1270" anchor="ctr" anchorCtr="0">
            <a:noAutofit/>
          </a:bodyPr>
          <a:lstStyle/>
          <a:p>
            <a:pPr algn="ctr" defTabSz="577836">
              <a:lnSpc>
                <a:spcPct val="90000"/>
              </a:lnSpc>
              <a:spcBef>
                <a:spcPct val="0"/>
              </a:spcBef>
              <a:spcAft>
                <a:spcPct val="35000"/>
              </a:spcAft>
            </a:pPr>
            <a:r>
              <a:rPr lang="en-IN" sz="2600" b="1" dirty="0"/>
              <a:t>Criteria for the plan being </a:t>
            </a:r>
            <a:r>
              <a:rPr lang="en-US" sz="2600" b="1" dirty="0"/>
              <a:t>noncompensatory</a:t>
            </a:r>
          </a:p>
        </p:txBody>
      </p:sp>
      <p:sp>
        <p:nvSpPr>
          <p:cNvPr id="13"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LO19-3</a:t>
            </a:r>
          </a:p>
        </p:txBody>
      </p:sp>
    </p:spTree>
    <p:extLst>
      <p:ext uri="{BB962C8B-B14F-4D97-AF65-F5344CB8AC3E}">
        <p14:creationId xmlns:p14="http://schemas.microsoft.com/office/powerpoint/2010/main" val="158778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2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down)">
                                      <p:cBhvr>
                                        <p:cTn id="30" dur="500"/>
                                        <p:tgtEl>
                                          <p:spTgt spid="7"/>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par>
                          <p:cTn id="43" fill="hold">
                            <p:stCondLst>
                              <p:cond delay="2500"/>
                            </p:stCondLst>
                            <p:childTnLst>
                              <p:par>
                                <p:cTn id="44" presetID="22" presetClass="entr" presetSubtype="1"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wipe(up)">
                                      <p:cBhvr>
                                        <p:cTn id="46" dur="500"/>
                                        <p:tgtEl>
                                          <p:spTgt spid="11"/>
                                        </p:tgtEl>
                                      </p:cBhvr>
                                    </p:animEffect>
                                  </p:childTnLst>
                                </p:cTn>
                              </p:par>
                            </p:childTnLst>
                          </p:cTn>
                        </p:par>
                        <p:par>
                          <p:cTn id="47" fill="hold">
                            <p:stCondLst>
                              <p:cond delay="3000"/>
                            </p:stCondLst>
                            <p:childTnLst>
                              <p:par>
                                <p:cTn id="48" presetID="10"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624608" y="4"/>
            <a:ext cx="8519391" cy="936952"/>
          </a:xfrm>
        </p:spPr>
        <p:txBody>
          <a:bodyPr/>
          <a:lstStyle/>
          <a:p>
            <a:r>
              <a:rPr lang="en-US" dirty="0"/>
              <a:t>Employee Share Purchase Plans </a:t>
            </a:r>
            <a:r>
              <a:rPr lang="en-US" sz="2600" dirty="0"/>
              <a:t>(continued)</a:t>
            </a:r>
          </a:p>
        </p:txBody>
      </p:sp>
      <p:sp>
        <p:nvSpPr>
          <p:cNvPr id="3" name="Content Placeholder 2"/>
          <p:cNvSpPr>
            <a:spLocks noGrp="1"/>
          </p:cNvSpPr>
          <p:nvPr>
            <p:ph idx="1"/>
          </p:nvPr>
        </p:nvSpPr>
        <p:spPr>
          <a:xfrm>
            <a:off x="598563" y="829679"/>
            <a:ext cx="8506599" cy="4001776"/>
          </a:xfrm>
        </p:spPr>
        <p:txBody>
          <a:bodyPr>
            <a:normAutofit lnSpcReduction="10000"/>
          </a:bodyPr>
          <a:lstStyle/>
          <a:p>
            <a:pPr>
              <a:spcAft>
                <a:spcPts val="1200"/>
              </a:spcAft>
            </a:pPr>
            <a:r>
              <a:rPr lang="en-IN" dirty="0"/>
              <a:t>If these criteria for the plan being </a:t>
            </a:r>
            <a:r>
              <a:rPr lang="en-IN" b="1" dirty="0">
                <a:solidFill>
                  <a:srgbClr val="C00000"/>
                </a:solidFill>
              </a:rPr>
              <a:t>noncompensatory</a:t>
            </a:r>
            <a:r>
              <a:rPr lang="en-IN" dirty="0"/>
              <a:t> are met, </a:t>
            </a:r>
            <a:r>
              <a:rPr lang="en-US" dirty="0"/>
              <a:t>the </a:t>
            </a:r>
            <a:r>
              <a:rPr lang="en-IN" dirty="0"/>
              <a:t>sales of new shares are recorded as employees buy shares and </a:t>
            </a:r>
            <a:r>
              <a:rPr lang="en-IN" b="1" dirty="0">
                <a:solidFill>
                  <a:srgbClr val="C00000"/>
                </a:solidFill>
              </a:rPr>
              <a:t>do not record compensation expense</a:t>
            </a:r>
            <a:endParaRPr lang="en-IN" dirty="0"/>
          </a:p>
          <a:p>
            <a:r>
              <a:rPr lang="en-IN" dirty="0"/>
              <a:t>If these criteria for the plan being noncompensatory </a:t>
            </a:r>
            <a:r>
              <a:rPr lang="en-IN" b="1" dirty="0">
                <a:solidFill>
                  <a:srgbClr val="C00000"/>
                </a:solidFill>
              </a:rPr>
              <a:t>are not met</a:t>
            </a:r>
            <a:r>
              <a:rPr lang="en-IN" dirty="0"/>
              <a:t>, the discount to employees is considered to be </a:t>
            </a:r>
            <a:r>
              <a:rPr lang="en-IN" b="1" dirty="0">
                <a:solidFill>
                  <a:srgbClr val="C00000"/>
                </a:solidFill>
              </a:rPr>
              <a:t>compensation</a:t>
            </a:r>
            <a:r>
              <a:rPr lang="en-IN" dirty="0"/>
              <a:t>, and that amount is recorded as </a:t>
            </a:r>
            <a:r>
              <a:rPr lang="en-IN" b="1" dirty="0">
                <a:solidFill>
                  <a:srgbClr val="C00000"/>
                </a:solidFill>
              </a:rPr>
              <a:t>expense</a:t>
            </a:r>
          </a:p>
          <a:p>
            <a:pPr marL="0" indent="0">
              <a:buNone/>
            </a:pPr>
            <a:r>
              <a:rPr lang="en-IN" b="1" dirty="0">
                <a:solidFill>
                  <a:srgbClr val="C00000"/>
                </a:solidFill>
              </a:rPr>
              <a:t>Example:</a:t>
            </a:r>
          </a:p>
          <a:p>
            <a:pPr marL="0" indent="0">
              <a:buNone/>
            </a:pPr>
            <a:r>
              <a:rPr lang="en-US" sz="2600" dirty="0"/>
              <a:t>An employee buys </a:t>
            </a:r>
            <a:r>
              <a:rPr lang="en-IN" sz="2600" dirty="0"/>
              <a:t>shares (no par) under the plan at 15% discount on the current market price of $1,000</a:t>
            </a:r>
            <a:endParaRPr lang="en-US" sz="2600" b="1" dirty="0"/>
          </a:p>
        </p:txBody>
      </p:sp>
      <p:sp>
        <p:nvSpPr>
          <p:cNvPr id="4" name="Rectangle 3"/>
          <p:cNvSpPr/>
          <p:nvPr/>
        </p:nvSpPr>
        <p:spPr>
          <a:xfrm>
            <a:off x="664974" y="4894657"/>
            <a:ext cx="8373779" cy="170810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5" name="TextBox 4"/>
          <p:cNvSpPr txBox="1">
            <a:spLocks noChangeArrowheads="1"/>
          </p:cNvSpPr>
          <p:nvPr/>
        </p:nvSpPr>
        <p:spPr bwMode="auto">
          <a:xfrm>
            <a:off x="891049" y="4892045"/>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a:t>
            </a:r>
            <a:endParaRPr lang="en-IN" sz="2400" b="1" baseline="30000" dirty="0">
              <a:latin typeface="Calibri" pitchFamily="34" charset="0"/>
            </a:endParaRPr>
          </a:p>
        </p:txBody>
      </p:sp>
      <p:cxnSp>
        <p:nvCxnSpPr>
          <p:cNvPr id="6" name="Straight Connector 5"/>
          <p:cNvCxnSpPr/>
          <p:nvPr/>
        </p:nvCxnSpPr>
        <p:spPr>
          <a:xfrm>
            <a:off x="689012" y="5317110"/>
            <a:ext cx="83257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6424290" y="5302493"/>
            <a:ext cx="1174823" cy="404812"/>
          </a:xfrm>
          <a:prstGeom prst="rect">
            <a:avLst/>
          </a:prstGeom>
          <a:noFill/>
          <a:ln w="9525">
            <a:noFill/>
            <a:miter lim="800000"/>
            <a:headEnd/>
            <a:tailEnd/>
          </a:ln>
        </p:spPr>
        <p:txBody>
          <a:bodyPr/>
          <a:lstStyle/>
          <a:p>
            <a:pPr algn="r"/>
            <a:r>
              <a:rPr lang="en-IN" sz="2400" dirty="0">
                <a:latin typeface="Calibri" pitchFamily="34" charset="0"/>
              </a:rPr>
              <a:t>850</a:t>
            </a:r>
          </a:p>
        </p:txBody>
      </p:sp>
      <p:sp>
        <p:nvSpPr>
          <p:cNvPr id="8" name="TextBox 7"/>
          <p:cNvSpPr txBox="1">
            <a:spLocks noChangeArrowheads="1"/>
          </p:cNvSpPr>
          <p:nvPr/>
        </p:nvSpPr>
        <p:spPr bwMode="auto">
          <a:xfrm>
            <a:off x="702910" y="5302493"/>
            <a:ext cx="5304955" cy="404812"/>
          </a:xfrm>
          <a:prstGeom prst="rect">
            <a:avLst/>
          </a:prstGeom>
          <a:noFill/>
          <a:ln w="9525">
            <a:noFill/>
            <a:miter lim="800000"/>
            <a:headEnd/>
            <a:tailEnd/>
          </a:ln>
        </p:spPr>
        <p:txBody>
          <a:bodyPr/>
          <a:lstStyle/>
          <a:p>
            <a:r>
              <a:rPr lang="en-US" sz="2400" dirty="0"/>
              <a:t>Cash (discounted price)</a:t>
            </a:r>
            <a:endParaRPr lang="en-IN" sz="2400" dirty="0">
              <a:latin typeface="Calibri" pitchFamily="34" charset="0"/>
            </a:endParaRPr>
          </a:p>
        </p:txBody>
      </p:sp>
      <p:sp>
        <p:nvSpPr>
          <p:cNvPr id="9" name="TextBox 8"/>
          <p:cNvSpPr txBox="1">
            <a:spLocks noChangeArrowheads="1"/>
          </p:cNvSpPr>
          <p:nvPr/>
        </p:nvSpPr>
        <p:spPr bwMode="auto">
          <a:xfrm>
            <a:off x="678150" y="5735838"/>
            <a:ext cx="5305948" cy="404813"/>
          </a:xfrm>
          <a:prstGeom prst="rect">
            <a:avLst/>
          </a:prstGeom>
          <a:noFill/>
          <a:ln w="9525">
            <a:noFill/>
            <a:miter lim="800000"/>
            <a:headEnd/>
            <a:tailEnd/>
          </a:ln>
        </p:spPr>
        <p:txBody>
          <a:bodyPr/>
          <a:lstStyle/>
          <a:p>
            <a:r>
              <a:rPr lang="en-US" sz="2400" dirty="0"/>
              <a:t>Compensation expense ($1,000 × 15%)</a:t>
            </a:r>
            <a:endParaRPr lang="en-IN" sz="2400" dirty="0">
              <a:latin typeface="Calibri" pitchFamily="34" charset="0"/>
            </a:endParaRPr>
          </a:p>
        </p:txBody>
      </p:sp>
      <p:sp>
        <p:nvSpPr>
          <p:cNvPr id="10" name="TextBox 9"/>
          <p:cNvSpPr txBox="1">
            <a:spLocks noChangeArrowheads="1"/>
          </p:cNvSpPr>
          <p:nvPr/>
        </p:nvSpPr>
        <p:spPr bwMode="auto">
          <a:xfrm>
            <a:off x="6424291" y="5705044"/>
            <a:ext cx="1176057" cy="404813"/>
          </a:xfrm>
          <a:prstGeom prst="rect">
            <a:avLst/>
          </a:prstGeom>
          <a:noFill/>
          <a:ln w="9525">
            <a:noFill/>
            <a:miter lim="800000"/>
            <a:headEnd/>
            <a:tailEnd/>
          </a:ln>
        </p:spPr>
        <p:txBody>
          <a:bodyPr/>
          <a:lstStyle/>
          <a:p>
            <a:pPr algn="r"/>
            <a:r>
              <a:rPr lang="en-IN" sz="2400" dirty="0">
                <a:latin typeface="Calibri" pitchFamily="34" charset="0"/>
              </a:rPr>
              <a:t>150</a:t>
            </a:r>
          </a:p>
        </p:txBody>
      </p:sp>
      <p:sp>
        <p:nvSpPr>
          <p:cNvPr id="11" name="TextBox 10"/>
          <p:cNvSpPr txBox="1">
            <a:spLocks noChangeArrowheads="1"/>
          </p:cNvSpPr>
          <p:nvPr/>
        </p:nvSpPr>
        <p:spPr bwMode="auto">
          <a:xfrm>
            <a:off x="8000456" y="4892045"/>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12" name="TextBox 11"/>
          <p:cNvSpPr txBox="1">
            <a:spLocks noChangeArrowheads="1"/>
          </p:cNvSpPr>
          <p:nvPr/>
        </p:nvSpPr>
        <p:spPr bwMode="auto">
          <a:xfrm>
            <a:off x="6567101" y="4892045"/>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16" name="TextBox 15"/>
          <p:cNvSpPr txBox="1">
            <a:spLocks noChangeArrowheads="1"/>
          </p:cNvSpPr>
          <p:nvPr/>
        </p:nvSpPr>
        <p:spPr bwMode="auto">
          <a:xfrm>
            <a:off x="678150" y="6169183"/>
            <a:ext cx="5305948" cy="404813"/>
          </a:xfrm>
          <a:prstGeom prst="rect">
            <a:avLst/>
          </a:prstGeom>
          <a:noFill/>
          <a:ln w="9525">
            <a:noFill/>
            <a:miter lim="800000"/>
            <a:headEnd/>
            <a:tailEnd/>
          </a:ln>
        </p:spPr>
        <p:txBody>
          <a:bodyPr/>
          <a:lstStyle/>
          <a:p>
            <a:pPr lvl="1"/>
            <a:r>
              <a:rPr lang="en-US" sz="2400" dirty="0"/>
              <a:t>Common stock (market value)</a:t>
            </a:r>
            <a:endParaRPr lang="en-IN" sz="2400" dirty="0">
              <a:latin typeface="Calibri" pitchFamily="34" charset="0"/>
            </a:endParaRPr>
          </a:p>
        </p:txBody>
      </p:sp>
      <p:sp>
        <p:nvSpPr>
          <p:cNvPr id="18" name="TextBox 17"/>
          <p:cNvSpPr txBox="1">
            <a:spLocks noChangeArrowheads="1"/>
          </p:cNvSpPr>
          <p:nvPr/>
        </p:nvSpPr>
        <p:spPr bwMode="auto">
          <a:xfrm>
            <a:off x="7763350" y="6169183"/>
            <a:ext cx="1176057" cy="404813"/>
          </a:xfrm>
          <a:prstGeom prst="rect">
            <a:avLst/>
          </a:prstGeom>
          <a:noFill/>
          <a:ln w="9525">
            <a:noFill/>
            <a:miter lim="800000"/>
            <a:headEnd/>
            <a:tailEnd/>
          </a:ln>
        </p:spPr>
        <p:txBody>
          <a:bodyPr/>
          <a:lstStyle/>
          <a:p>
            <a:pPr algn="r"/>
            <a:r>
              <a:rPr lang="en-IN" sz="2400" dirty="0">
                <a:latin typeface="Calibri" pitchFamily="34" charset="0"/>
              </a:rPr>
              <a:t>1,000</a:t>
            </a:r>
          </a:p>
        </p:txBody>
      </p:sp>
      <p:sp>
        <p:nvSpPr>
          <p:cNvPr id="2" name="TextBox 1"/>
          <p:cNvSpPr txBox="1"/>
          <p:nvPr/>
        </p:nvSpPr>
        <p:spPr>
          <a:xfrm>
            <a:off x="4641111" y="3655000"/>
            <a:ext cx="1753155" cy="323732"/>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r>
              <a:rPr lang="en-IN" sz="2200" dirty="0"/>
              <a:t>$1,000 × 15%</a:t>
            </a:r>
            <a:endParaRPr lang="en-US" sz="2200" dirty="0"/>
          </a:p>
        </p:txBody>
      </p:sp>
      <p:cxnSp>
        <p:nvCxnSpPr>
          <p:cNvPr id="14" name="Straight Arrow Connector 13"/>
          <p:cNvCxnSpPr>
            <a:cxnSpLocks/>
          </p:cNvCxnSpPr>
          <p:nvPr/>
        </p:nvCxnSpPr>
        <p:spPr>
          <a:xfrm>
            <a:off x="5456275" y="4000491"/>
            <a:ext cx="1589294" cy="1861047"/>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LO19-3</a:t>
            </a:r>
          </a:p>
        </p:txBody>
      </p:sp>
    </p:spTree>
    <p:extLst>
      <p:ext uri="{BB962C8B-B14F-4D97-AF65-F5344CB8AC3E}">
        <p14:creationId xmlns:p14="http://schemas.microsoft.com/office/powerpoint/2010/main" val="394375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500"/>
                                        <p:tgtEl>
                                          <p:spTgt spid="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500"/>
                                        <p:tgtEl>
                                          <p:spTgt spid="1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fade">
                                      <p:cBhvr>
                                        <p:cTn id="53" dur="500"/>
                                        <p:tgtEl>
                                          <p:spTgt spid="18"/>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fade">
                                      <p:cBhvr>
                                        <p:cTn id="56" dur="500"/>
                                        <p:tgtEl>
                                          <p:spTgt spid="2"/>
                                        </p:tgtEl>
                                      </p:cBhvr>
                                    </p:animEffect>
                                  </p:childTnLst>
                                </p:cTn>
                              </p:par>
                              <p:par>
                                <p:cTn id="57" presetID="22" presetClass="entr" presetSubtype="1"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up)">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8" grpId="0"/>
      <p:bldP spid="9" grpId="0"/>
      <p:bldP spid="10" grpId="0"/>
      <p:bldP spid="11" grpId="0"/>
      <p:bldP spid="12" grpId="0"/>
      <p:bldP spid="16" grpId="0"/>
      <p:bldP spid="18" grpId="0"/>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7"/>
            <a:ext cx="8593666" cy="1301322"/>
          </a:xfrm>
        </p:spPr>
        <p:txBody>
          <a:bodyPr/>
          <a:lstStyle/>
          <a:p>
            <a:r>
              <a:rPr lang="en-US" dirty="0"/>
              <a:t>Decision Makers’ Perspective</a:t>
            </a:r>
          </a:p>
        </p:txBody>
      </p:sp>
      <p:sp>
        <p:nvSpPr>
          <p:cNvPr id="3" name="Content Placeholder 2"/>
          <p:cNvSpPr>
            <a:spLocks noGrp="1"/>
          </p:cNvSpPr>
          <p:nvPr>
            <p:ph idx="1"/>
          </p:nvPr>
        </p:nvSpPr>
        <p:spPr>
          <a:xfrm>
            <a:off x="761999" y="1322151"/>
            <a:ext cx="8013600" cy="5180254"/>
          </a:xfrm>
        </p:spPr>
        <p:txBody>
          <a:bodyPr>
            <a:normAutofit/>
          </a:bodyPr>
          <a:lstStyle/>
          <a:p>
            <a:r>
              <a:rPr lang="en-US" sz="2600" dirty="0"/>
              <a:t>Analysts should be aware of the possibility of earnings management as a way to increase managers’ compensation</a:t>
            </a:r>
          </a:p>
          <a:p>
            <a:r>
              <a:rPr lang="en-US" sz="2600" dirty="0"/>
              <a:t>If a manager’s personal compensation includes company stock, stock options, or other compensation based on the value of the firm’s stock, it’s not hard to imagine an increased desire to ensure that market expectations are met and that reported earnings have a positive effect on stock prices</a:t>
            </a:r>
            <a:endParaRPr lang="en-IN" sz="2600" dirty="0"/>
          </a:p>
          <a:p>
            <a:endParaRPr lang="en-US" sz="2600"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LO19-3</a:t>
            </a:r>
          </a:p>
        </p:txBody>
      </p:sp>
      <p:sp>
        <p:nvSpPr>
          <p:cNvPr id="5" name="TextBox 4"/>
          <p:cNvSpPr txBox="1"/>
          <p:nvPr/>
        </p:nvSpPr>
        <p:spPr>
          <a:xfrm>
            <a:off x="933064" y="5057192"/>
            <a:ext cx="7616569" cy="830997"/>
          </a:xfrm>
          <a:prstGeom prst="rect">
            <a:avLst/>
          </a:prstGeom>
          <a:noFill/>
        </p:spPr>
        <p:txBody>
          <a:bodyPr wrap="square" rtlCol="0">
            <a:spAutoFit/>
          </a:bodyPr>
          <a:lstStyle/>
          <a:p>
            <a:r>
              <a:rPr lang="en-US" sz="2400" dirty="0"/>
              <a:t>One way managers might manipulate numbers is to low-ball the data that go into the option-pricing models</a:t>
            </a:r>
          </a:p>
        </p:txBody>
      </p:sp>
      <p:cxnSp>
        <p:nvCxnSpPr>
          <p:cNvPr id="7" name="Straight Arrow Connector 6"/>
          <p:cNvCxnSpPr/>
          <p:nvPr/>
        </p:nvCxnSpPr>
        <p:spPr>
          <a:xfrm>
            <a:off x="5057192" y="4493034"/>
            <a:ext cx="0" cy="52251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6E7B18ED-B6C2-9C43-8723-C374F921C57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35</a:t>
            </a:fld>
            <a:endParaRPr lang="en-US" dirty="0"/>
          </a:p>
        </p:txBody>
      </p:sp>
    </p:spTree>
    <p:extLst>
      <p:ext uri="{BB962C8B-B14F-4D97-AF65-F5344CB8AC3E}">
        <p14:creationId xmlns:p14="http://schemas.microsoft.com/office/powerpoint/2010/main" val="414410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r>
              <a:rPr lang="en-US" dirty="0"/>
              <a:t> Earnings Per Share</a:t>
            </a:r>
          </a:p>
        </p:txBody>
      </p:sp>
      <p:sp>
        <p:nvSpPr>
          <p:cNvPr id="3" name="Content Placeholder 2"/>
          <p:cNvSpPr>
            <a:spLocks noGrp="1"/>
          </p:cNvSpPr>
          <p:nvPr>
            <p:ph idx="1"/>
          </p:nvPr>
        </p:nvSpPr>
        <p:spPr/>
        <p:txBody>
          <a:bodyPr/>
          <a:lstStyle/>
          <a:p>
            <a:pPr>
              <a:buClr>
                <a:schemeClr val="tx1"/>
              </a:buClr>
            </a:pPr>
            <a:r>
              <a:rPr lang="en-US" b="1" dirty="0">
                <a:solidFill>
                  <a:srgbClr val="C00000"/>
                </a:solidFill>
              </a:rPr>
              <a:t>Earnings Per Share (EPS)</a:t>
            </a:r>
          </a:p>
          <a:p>
            <a:pPr lvl="1">
              <a:spcAft>
                <a:spcPts val="1200"/>
              </a:spcAft>
              <a:buFont typeface="Lucida Grande"/>
              <a:buChar char="–"/>
            </a:pPr>
            <a:r>
              <a:rPr lang="en-IN" dirty="0"/>
              <a:t>A way of summarizing the performance of business enterprises in a single number</a:t>
            </a:r>
          </a:p>
          <a:p>
            <a:r>
              <a:rPr lang="en-IN" dirty="0"/>
              <a:t>The </a:t>
            </a:r>
            <a:r>
              <a:rPr lang="en-IN" b="1" dirty="0">
                <a:solidFill>
                  <a:srgbClr val="C00000"/>
                </a:solidFill>
              </a:rPr>
              <a:t>comparability</a:t>
            </a:r>
            <a:r>
              <a:rPr lang="en-IN" dirty="0">
                <a:solidFill>
                  <a:srgbClr val="C00000"/>
                </a:solidFill>
              </a:rPr>
              <a:t> </a:t>
            </a:r>
            <a:r>
              <a:rPr lang="en-IN" dirty="0"/>
              <a:t>of EPS numbers is maximized by minimizing the inconsistencies in their calculation from one company to the next</a:t>
            </a:r>
            <a:endParaRPr lang="en-IN" b="1" dirty="0"/>
          </a:p>
          <a:p>
            <a:endParaRPr lang="en-IN" b="1" dirty="0"/>
          </a:p>
          <a:p>
            <a:endParaRPr lang="en-US" b="1"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LO19-4</a:t>
            </a:r>
          </a:p>
        </p:txBody>
      </p:sp>
      <p:sp>
        <p:nvSpPr>
          <p:cNvPr id="5" name="Slide Number Placeholder 5">
            <a:extLst>
              <a:ext uri="{FF2B5EF4-FFF2-40B4-BE49-F238E27FC236}">
                <a16:creationId xmlns:a16="http://schemas.microsoft.com/office/drawing/2014/main" id="{1C466DCE-AF78-1946-952C-4790BFB0E3E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36</a:t>
            </a:fld>
            <a:endParaRPr lang="en-US" dirty="0"/>
          </a:p>
        </p:txBody>
      </p:sp>
    </p:spTree>
    <p:extLst>
      <p:ext uri="{BB962C8B-B14F-4D97-AF65-F5344CB8AC3E}">
        <p14:creationId xmlns:p14="http://schemas.microsoft.com/office/powerpoint/2010/main" val="226467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
            <a:ext cx="8572499" cy="1444625"/>
          </a:xfrm>
        </p:spPr>
        <p:txBody>
          <a:bodyPr/>
          <a:lstStyle/>
          <a:p>
            <a:r>
              <a:rPr lang="en-US" dirty="0"/>
              <a:t>Basic Earnings Per Share</a:t>
            </a:r>
          </a:p>
        </p:txBody>
      </p:sp>
      <p:sp>
        <p:nvSpPr>
          <p:cNvPr id="9" name="Content Placeholder 2"/>
          <p:cNvSpPr>
            <a:spLocks noGrp="1"/>
          </p:cNvSpPr>
          <p:nvPr>
            <p:ph idx="1"/>
          </p:nvPr>
        </p:nvSpPr>
        <p:spPr>
          <a:xfrm>
            <a:off x="761999" y="3175467"/>
            <a:ext cx="8013600" cy="3209015"/>
          </a:xfrm>
        </p:spPr>
        <p:txBody>
          <a:bodyPr/>
          <a:lstStyle/>
          <a:p>
            <a:r>
              <a:rPr lang="en-IN" dirty="0"/>
              <a:t>Calculation of EPS becomes more demanding when</a:t>
            </a:r>
            <a:r>
              <a:rPr lang="en-US" dirty="0"/>
              <a:t>:</a:t>
            </a:r>
          </a:p>
          <a:p>
            <a:pPr lvl="1">
              <a:buFont typeface="Lucida Grande"/>
              <a:buChar char="–"/>
            </a:pPr>
            <a:r>
              <a:rPr lang="en-US" dirty="0"/>
              <a:t>The number of </a:t>
            </a:r>
            <a:r>
              <a:rPr lang="en-IN" dirty="0"/>
              <a:t>shares has changed during the reporting period</a:t>
            </a:r>
          </a:p>
          <a:p>
            <a:pPr lvl="1">
              <a:buFont typeface="Lucida Grande"/>
              <a:buChar char="–"/>
            </a:pPr>
            <a:r>
              <a:rPr lang="en-IN" dirty="0"/>
              <a:t>The earnings available to common shareholders are diminished by dividends to preferred shareholders</a:t>
            </a:r>
          </a:p>
          <a:p>
            <a:pPr lvl="1">
              <a:buFont typeface="Lucida Grande"/>
              <a:buChar char="–"/>
            </a:pPr>
            <a:r>
              <a:rPr lang="en-US" dirty="0"/>
              <a:t>We attempt </a:t>
            </a:r>
            <a:r>
              <a:rPr lang="en-IN" dirty="0"/>
              <a:t>to take into account the impending effect of potential common shares</a:t>
            </a:r>
          </a:p>
        </p:txBody>
      </p:sp>
      <p:sp>
        <p:nvSpPr>
          <p:cNvPr id="4" name="TextBox 3"/>
          <p:cNvSpPr txBox="1"/>
          <p:nvPr/>
        </p:nvSpPr>
        <p:spPr>
          <a:xfrm>
            <a:off x="647461" y="1666631"/>
            <a:ext cx="1526276" cy="1289304"/>
          </a:xfrm>
          <a:prstGeom prst="rect">
            <a:avLst/>
          </a:prstGeom>
          <a:solidFill>
            <a:schemeClr val="accent1">
              <a:lumMod val="50000"/>
            </a:schemeClr>
          </a:solidFill>
          <a:ln>
            <a:solidFill>
              <a:schemeClr val="accent1">
                <a:lumMod val="50000"/>
              </a:schemeClr>
            </a:solidFill>
          </a:ln>
        </p:spPr>
        <p:txBody>
          <a:bodyPr wrap="square" rtlCol="0" anchor="ctr">
            <a:spAutoFit/>
          </a:bodyPr>
          <a:lstStyle/>
          <a:p>
            <a:pPr algn="ctr"/>
            <a:r>
              <a:rPr lang="en-IN" sz="2600" b="1" dirty="0">
                <a:solidFill>
                  <a:schemeClr val="bg1"/>
                </a:solidFill>
              </a:rPr>
              <a:t>EPS</a:t>
            </a:r>
            <a:endParaRPr lang="en-US" sz="2600" b="1" dirty="0">
              <a:solidFill>
                <a:schemeClr val="bg1"/>
              </a:solidFill>
            </a:endParaRPr>
          </a:p>
        </p:txBody>
      </p:sp>
      <p:sp>
        <p:nvSpPr>
          <p:cNvPr id="5" name="TextBox 4"/>
          <p:cNvSpPr txBox="1"/>
          <p:nvPr/>
        </p:nvSpPr>
        <p:spPr>
          <a:xfrm>
            <a:off x="2818047" y="1666631"/>
            <a:ext cx="2583467" cy="1292662"/>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600" dirty="0"/>
              <a:t>Earnings available to common shareholders</a:t>
            </a:r>
          </a:p>
        </p:txBody>
      </p:sp>
      <p:sp>
        <p:nvSpPr>
          <p:cNvPr id="6" name="TextBox 5"/>
          <p:cNvSpPr txBox="1"/>
          <p:nvPr/>
        </p:nvSpPr>
        <p:spPr>
          <a:xfrm>
            <a:off x="6128410" y="1666631"/>
            <a:ext cx="2886803" cy="1292662"/>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600" dirty="0"/>
              <a:t>Weighted-average number of common shares outstanding</a:t>
            </a:r>
            <a:endParaRPr lang="en-US" sz="2600" dirty="0"/>
          </a:p>
        </p:txBody>
      </p:sp>
      <p:sp>
        <p:nvSpPr>
          <p:cNvPr id="7" name="Division 6"/>
          <p:cNvSpPr/>
          <p:nvPr/>
        </p:nvSpPr>
        <p:spPr>
          <a:xfrm>
            <a:off x="5525117" y="1944855"/>
            <a:ext cx="479689" cy="633305"/>
          </a:xfrm>
          <a:prstGeom prst="mathDivide">
            <a:avLst>
              <a:gd name="adj1" fmla="val 8628"/>
              <a:gd name="adj2" fmla="val 8515"/>
              <a:gd name="adj3" fmla="val 877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Equal 7"/>
          <p:cNvSpPr/>
          <p:nvPr/>
        </p:nvSpPr>
        <p:spPr>
          <a:xfrm>
            <a:off x="2297340" y="2111806"/>
            <a:ext cx="397104" cy="481675"/>
          </a:xfrm>
          <a:prstGeom prst="mathEqual">
            <a:avLst>
              <a:gd name="adj1" fmla="val 16740"/>
              <a:gd name="adj2" fmla="val 18540"/>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LO19-4</a:t>
            </a:r>
          </a:p>
        </p:txBody>
      </p:sp>
      <p:sp>
        <p:nvSpPr>
          <p:cNvPr id="11" name="Slide Number Placeholder 5">
            <a:extLst>
              <a:ext uri="{FF2B5EF4-FFF2-40B4-BE49-F238E27FC236}">
                <a16:creationId xmlns:a16="http://schemas.microsoft.com/office/drawing/2014/main" id="{3A64D6D6-57B1-9341-AFA1-9270762FDE3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37</a:t>
            </a:fld>
            <a:endParaRPr lang="en-US" dirty="0"/>
          </a:p>
        </p:txBody>
      </p:sp>
    </p:spTree>
    <p:extLst>
      <p:ext uri="{BB962C8B-B14F-4D97-AF65-F5344CB8AC3E}">
        <p14:creationId xmlns:p14="http://schemas.microsoft.com/office/powerpoint/2010/main" val="196107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500"/>
                                        <p:tgtEl>
                                          <p:spTgt spid="9">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500"/>
                                        <p:tgtEl>
                                          <p:spTgt spid="9">
                                            <p:txEl>
                                              <p:pRg st="1" end="1"/>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Effect transition="in" filter="fade">
                                      <p:cBhvr>
                                        <p:cTn id="34" dur="500"/>
                                        <p:tgtEl>
                                          <p:spTgt spid="9">
                                            <p:txEl>
                                              <p:pRg st="2" end="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fade">
                                      <p:cBhvr>
                                        <p:cTn id="3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6"/>
            <a:ext cx="8593666" cy="1444625"/>
          </a:xfrm>
        </p:spPr>
        <p:txBody>
          <a:bodyPr/>
          <a:lstStyle/>
          <a:p>
            <a:r>
              <a:rPr lang="en-US" dirty="0"/>
              <a:t> Fundamental Calculation of EPS</a:t>
            </a:r>
          </a:p>
        </p:txBody>
      </p:sp>
      <p:sp>
        <p:nvSpPr>
          <p:cNvPr id="4" name="TextBox 3"/>
          <p:cNvSpPr txBox="1"/>
          <p:nvPr/>
        </p:nvSpPr>
        <p:spPr>
          <a:xfrm>
            <a:off x="762003" y="1240972"/>
            <a:ext cx="7875815" cy="1292662"/>
          </a:xfrm>
          <a:prstGeom prst="rect">
            <a:avLst/>
          </a:prstGeom>
          <a:noFill/>
        </p:spPr>
        <p:txBody>
          <a:bodyPr wrap="square" rtlCol="0">
            <a:spAutoFit/>
          </a:bodyPr>
          <a:lstStyle/>
          <a:p>
            <a:r>
              <a:rPr lang="en-IN" sz="2600" dirty="0"/>
              <a:t>Sovran Financial Corporation reported net income of </a:t>
            </a:r>
            <a:r>
              <a:rPr lang="en-IN" sz="2600" b="1" dirty="0">
                <a:solidFill>
                  <a:srgbClr val="0070C0"/>
                </a:solidFill>
              </a:rPr>
              <a:t>$154 </a:t>
            </a:r>
            <a:r>
              <a:rPr lang="en-IN" sz="2600" dirty="0"/>
              <a:t>million in 2021 (tax rate 25%). Its </a:t>
            </a:r>
            <a:r>
              <a:rPr lang="en-US" sz="2600" dirty="0"/>
              <a:t>capital structure consisted of the following:</a:t>
            </a:r>
          </a:p>
        </p:txBody>
      </p:sp>
      <p:sp>
        <p:nvSpPr>
          <p:cNvPr id="5" name="TextBox 4"/>
          <p:cNvSpPr txBox="1"/>
          <p:nvPr/>
        </p:nvSpPr>
        <p:spPr>
          <a:xfrm>
            <a:off x="678883" y="2529355"/>
            <a:ext cx="2457671" cy="492443"/>
          </a:xfrm>
          <a:prstGeom prst="rect">
            <a:avLst/>
          </a:prstGeom>
          <a:noFill/>
        </p:spPr>
        <p:txBody>
          <a:bodyPr wrap="square" rtlCol="0">
            <a:spAutoFit/>
          </a:bodyPr>
          <a:lstStyle/>
          <a:p>
            <a:r>
              <a:rPr lang="en-IN" sz="2600" b="1" dirty="0"/>
              <a:t>Common Stock</a:t>
            </a:r>
            <a:endParaRPr lang="en-US" sz="2600" b="1" dirty="0"/>
          </a:p>
        </p:txBody>
      </p:sp>
      <p:sp>
        <p:nvSpPr>
          <p:cNvPr id="6" name="TextBox 5"/>
          <p:cNvSpPr txBox="1"/>
          <p:nvPr/>
        </p:nvSpPr>
        <p:spPr>
          <a:xfrm>
            <a:off x="827622" y="2977258"/>
            <a:ext cx="1387291" cy="492443"/>
          </a:xfrm>
          <a:prstGeom prst="rect">
            <a:avLst/>
          </a:prstGeom>
          <a:noFill/>
        </p:spPr>
        <p:txBody>
          <a:bodyPr wrap="square" rtlCol="0">
            <a:spAutoFit/>
          </a:bodyPr>
          <a:lstStyle/>
          <a:p>
            <a:r>
              <a:rPr lang="en-IN" sz="2600" dirty="0"/>
              <a:t>Jan. 1</a:t>
            </a:r>
            <a:endParaRPr lang="en-US" sz="2600" dirty="0"/>
          </a:p>
        </p:txBody>
      </p:sp>
      <p:sp>
        <p:nvSpPr>
          <p:cNvPr id="7" name="TextBox 6"/>
          <p:cNvSpPr txBox="1"/>
          <p:nvPr/>
        </p:nvSpPr>
        <p:spPr>
          <a:xfrm>
            <a:off x="2769619" y="2977257"/>
            <a:ext cx="6157479" cy="492443"/>
          </a:xfrm>
          <a:prstGeom prst="rect">
            <a:avLst/>
          </a:prstGeom>
          <a:noFill/>
        </p:spPr>
        <p:txBody>
          <a:bodyPr wrap="square" rtlCol="0">
            <a:spAutoFit/>
          </a:bodyPr>
          <a:lstStyle/>
          <a:p>
            <a:r>
              <a:rPr lang="en-IN" sz="2600" b="1" dirty="0">
                <a:solidFill>
                  <a:srgbClr val="C00000"/>
                </a:solidFill>
              </a:rPr>
              <a:t>60</a:t>
            </a:r>
            <a:r>
              <a:rPr lang="en-IN" sz="2600" dirty="0"/>
              <a:t> million common shares were outstanding</a:t>
            </a:r>
            <a:endParaRPr lang="en-US" sz="2600" dirty="0"/>
          </a:p>
        </p:txBody>
      </p:sp>
      <p:sp>
        <p:nvSpPr>
          <p:cNvPr id="8" name="TextBox 7"/>
          <p:cNvSpPr txBox="1"/>
          <p:nvPr/>
        </p:nvSpPr>
        <p:spPr>
          <a:xfrm>
            <a:off x="827621" y="3938961"/>
            <a:ext cx="2031132" cy="492443"/>
          </a:xfrm>
          <a:prstGeom prst="rect">
            <a:avLst/>
          </a:prstGeom>
          <a:noFill/>
        </p:spPr>
        <p:txBody>
          <a:bodyPr wrap="square" rtlCol="0">
            <a:spAutoFit/>
          </a:bodyPr>
          <a:lstStyle/>
          <a:p>
            <a:r>
              <a:rPr lang="en-IN" sz="2600" b="1" dirty="0"/>
              <a:t>Basic EPS:</a:t>
            </a:r>
            <a:endParaRPr lang="en-US" sz="2600" b="1" dirty="0"/>
          </a:p>
        </p:txBody>
      </p:sp>
      <p:sp>
        <p:nvSpPr>
          <p:cNvPr id="9" name="TextBox 8"/>
          <p:cNvSpPr txBox="1"/>
          <p:nvPr/>
        </p:nvSpPr>
        <p:spPr>
          <a:xfrm>
            <a:off x="2646117" y="3490069"/>
            <a:ext cx="6536289" cy="492443"/>
          </a:xfrm>
          <a:prstGeom prst="rect">
            <a:avLst/>
          </a:prstGeom>
          <a:noFill/>
        </p:spPr>
        <p:txBody>
          <a:bodyPr wrap="square" rtlCol="0">
            <a:spAutoFit/>
          </a:bodyPr>
          <a:lstStyle/>
          <a:p>
            <a:r>
              <a:rPr lang="en-IN" sz="2600" dirty="0"/>
              <a:t>(amounts in millions, except per share amount)</a:t>
            </a:r>
            <a:endParaRPr lang="en-US" sz="2600" dirty="0"/>
          </a:p>
        </p:txBody>
      </p:sp>
      <p:sp>
        <p:nvSpPr>
          <p:cNvPr id="10" name="TextBox 9"/>
          <p:cNvSpPr txBox="1"/>
          <p:nvPr/>
        </p:nvSpPr>
        <p:spPr>
          <a:xfrm>
            <a:off x="1771564" y="4810403"/>
            <a:ext cx="1846484" cy="461665"/>
          </a:xfrm>
          <a:prstGeom prst="rect">
            <a:avLst/>
          </a:prstGeom>
          <a:noFill/>
        </p:spPr>
        <p:txBody>
          <a:bodyPr wrap="square" rtlCol="0">
            <a:spAutoFit/>
          </a:bodyPr>
          <a:lstStyle/>
          <a:p>
            <a:pPr algn="ctr"/>
            <a:r>
              <a:rPr lang="en-IN" sz="2400" b="1" dirty="0">
                <a:solidFill>
                  <a:srgbClr val="0000FF"/>
                </a:solidFill>
              </a:rPr>
              <a:t>Net income</a:t>
            </a:r>
            <a:endParaRPr lang="en-US" sz="2400" b="1" dirty="0">
              <a:solidFill>
                <a:srgbClr val="0000FF"/>
              </a:solidFill>
            </a:endParaRPr>
          </a:p>
        </p:txBody>
      </p:sp>
      <p:sp>
        <p:nvSpPr>
          <p:cNvPr id="11" name="TextBox 10"/>
          <p:cNvSpPr txBox="1"/>
          <p:nvPr/>
        </p:nvSpPr>
        <p:spPr>
          <a:xfrm>
            <a:off x="4322589" y="5309592"/>
            <a:ext cx="1146523" cy="492443"/>
          </a:xfrm>
          <a:prstGeom prst="rect">
            <a:avLst/>
          </a:prstGeom>
          <a:noFill/>
        </p:spPr>
        <p:txBody>
          <a:bodyPr wrap="square" rtlCol="0">
            <a:spAutoFit/>
          </a:bodyPr>
          <a:lstStyle/>
          <a:p>
            <a:pPr algn="ctr"/>
            <a:r>
              <a:rPr lang="en-IN" sz="2600" b="1" dirty="0">
                <a:solidFill>
                  <a:srgbClr val="C00000"/>
                </a:solidFill>
              </a:rPr>
              <a:t>60</a:t>
            </a:r>
            <a:endParaRPr lang="en-US" sz="2600" b="1" dirty="0">
              <a:solidFill>
                <a:srgbClr val="C00000"/>
              </a:solidFill>
            </a:endParaRPr>
          </a:p>
        </p:txBody>
      </p:sp>
      <p:sp>
        <p:nvSpPr>
          <p:cNvPr id="12" name="TextBox 11"/>
          <p:cNvSpPr txBox="1"/>
          <p:nvPr/>
        </p:nvSpPr>
        <p:spPr>
          <a:xfrm>
            <a:off x="4322589" y="4779626"/>
            <a:ext cx="1146523" cy="492443"/>
          </a:xfrm>
          <a:prstGeom prst="rect">
            <a:avLst/>
          </a:prstGeom>
          <a:noFill/>
        </p:spPr>
        <p:txBody>
          <a:bodyPr wrap="square" rtlCol="0">
            <a:spAutoFit/>
          </a:bodyPr>
          <a:lstStyle/>
          <a:p>
            <a:pPr algn="ctr"/>
            <a:r>
              <a:rPr lang="en-IN" sz="2600" b="1" dirty="0">
                <a:solidFill>
                  <a:srgbClr val="0070C0"/>
                </a:solidFill>
              </a:rPr>
              <a:t>$154</a:t>
            </a:r>
            <a:endParaRPr lang="en-US" sz="2600" b="1" dirty="0">
              <a:solidFill>
                <a:srgbClr val="0070C0"/>
              </a:solidFill>
            </a:endParaRPr>
          </a:p>
        </p:txBody>
      </p:sp>
      <p:sp>
        <p:nvSpPr>
          <p:cNvPr id="13" name="TextBox 12"/>
          <p:cNvSpPr txBox="1"/>
          <p:nvPr/>
        </p:nvSpPr>
        <p:spPr>
          <a:xfrm>
            <a:off x="1113727" y="5391130"/>
            <a:ext cx="2858880" cy="461665"/>
          </a:xfrm>
          <a:prstGeom prst="rect">
            <a:avLst/>
          </a:prstGeom>
          <a:noFill/>
        </p:spPr>
        <p:txBody>
          <a:bodyPr wrap="square" rtlCol="0">
            <a:spAutoFit/>
          </a:bodyPr>
          <a:lstStyle/>
          <a:p>
            <a:pPr algn="ctr"/>
            <a:r>
              <a:rPr lang="en-IN" sz="2400" b="1" dirty="0">
                <a:solidFill>
                  <a:srgbClr val="0000FF"/>
                </a:solidFill>
              </a:rPr>
              <a:t>Shares outstanding</a:t>
            </a:r>
            <a:endParaRPr lang="en-US" sz="2400" b="1" dirty="0">
              <a:solidFill>
                <a:srgbClr val="0000FF"/>
              </a:solidFill>
            </a:endParaRPr>
          </a:p>
        </p:txBody>
      </p:sp>
      <p:sp>
        <p:nvSpPr>
          <p:cNvPr id="14" name="TextBox 13"/>
          <p:cNvSpPr txBox="1"/>
          <p:nvPr/>
        </p:nvSpPr>
        <p:spPr>
          <a:xfrm>
            <a:off x="5621305" y="5048717"/>
            <a:ext cx="1401165" cy="492443"/>
          </a:xfrm>
          <a:prstGeom prst="rect">
            <a:avLst/>
          </a:prstGeom>
          <a:noFill/>
        </p:spPr>
        <p:txBody>
          <a:bodyPr wrap="square" rtlCol="0" anchor="ctr">
            <a:spAutoFit/>
          </a:bodyPr>
          <a:lstStyle/>
          <a:p>
            <a:r>
              <a:rPr lang="en-IN" sz="2600" dirty="0"/>
              <a:t>= </a:t>
            </a:r>
            <a:r>
              <a:rPr lang="en-IN" sz="2600" b="1" dirty="0">
                <a:solidFill>
                  <a:srgbClr val="C00000"/>
                </a:solidFill>
              </a:rPr>
              <a:t>$2.57</a:t>
            </a:r>
            <a:endParaRPr lang="en-US" sz="2600" b="1" dirty="0">
              <a:solidFill>
                <a:srgbClr val="C00000"/>
              </a:solidFill>
            </a:endParaRPr>
          </a:p>
        </p:txBody>
      </p:sp>
      <p:cxnSp>
        <p:nvCxnSpPr>
          <p:cNvPr id="16" name="Straight Connector 15"/>
          <p:cNvCxnSpPr/>
          <p:nvPr/>
        </p:nvCxnSpPr>
        <p:spPr>
          <a:xfrm>
            <a:off x="4202206" y="5304723"/>
            <a:ext cx="1387291"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3293" y="2079170"/>
            <a:ext cx="167038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29993" y="3405664"/>
            <a:ext cx="138048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LO19-4</a:t>
            </a:r>
          </a:p>
        </p:txBody>
      </p:sp>
      <p:cxnSp>
        <p:nvCxnSpPr>
          <p:cNvPr id="19" name="Straight Connector 18"/>
          <p:cNvCxnSpPr/>
          <p:nvPr/>
        </p:nvCxnSpPr>
        <p:spPr>
          <a:xfrm>
            <a:off x="1319499" y="5294938"/>
            <a:ext cx="245767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Slide Number Placeholder 5">
            <a:extLst>
              <a:ext uri="{FF2B5EF4-FFF2-40B4-BE49-F238E27FC236}">
                <a16:creationId xmlns:a16="http://schemas.microsoft.com/office/drawing/2014/main" id="{ED1965B1-C923-FB4B-8A08-DC785527ECB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38</a:t>
            </a:fld>
            <a:endParaRPr lang="en-US" dirty="0"/>
          </a:p>
        </p:txBody>
      </p:sp>
    </p:spTree>
    <p:extLst>
      <p:ext uri="{BB962C8B-B14F-4D97-AF65-F5344CB8AC3E}">
        <p14:creationId xmlns:p14="http://schemas.microsoft.com/office/powerpoint/2010/main" val="405276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par>
                          <p:cTn id="42" fill="hold">
                            <p:stCondLst>
                              <p:cond delay="500"/>
                            </p:stCondLst>
                            <p:childTnLst>
                              <p:par>
                                <p:cTn id="43" presetID="22" presetClass="entr" presetSubtype="8"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1000"/>
                            </p:stCondLst>
                            <p:childTnLst>
                              <p:par>
                                <p:cTn id="47" presetID="10"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500"/>
                                        <p:tgtEl>
                                          <p:spTgt spid="11"/>
                                        </p:tgtEl>
                                      </p:cBhvr>
                                    </p:animEffect>
                                  </p:childTnLst>
                                </p:cTn>
                              </p:par>
                            </p:childTnLst>
                          </p:cTn>
                        </p:par>
                        <p:par>
                          <p:cTn id="50" fill="hold">
                            <p:stCondLst>
                              <p:cond delay="1500"/>
                            </p:stCondLst>
                            <p:childTnLst>
                              <p:par>
                                <p:cTn id="51" presetID="10"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par>
                                <p:cTn id="57" presetID="10" presetClass="entr" presetSubtype="0" fill="hold"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0792"/>
            <a:ext cx="8572499" cy="1015795"/>
          </a:xfrm>
        </p:spPr>
        <p:txBody>
          <a:bodyPr>
            <a:noAutofit/>
          </a:bodyPr>
          <a:lstStyle/>
          <a:p>
            <a:r>
              <a:rPr lang="en-US" sz="2800" dirty="0"/>
              <a:t>Issuance of New Shares—Weighted Average</a:t>
            </a:r>
          </a:p>
        </p:txBody>
      </p:sp>
      <p:sp>
        <p:nvSpPr>
          <p:cNvPr id="4" name="TextBox 3"/>
          <p:cNvSpPr txBox="1"/>
          <p:nvPr/>
        </p:nvSpPr>
        <p:spPr>
          <a:xfrm>
            <a:off x="762003" y="1028695"/>
            <a:ext cx="7875815" cy="1292662"/>
          </a:xfrm>
          <a:prstGeom prst="rect">
            <a:avLst/>
          </a:prstGeom>
          <a:noFill/>
        </p:spPr>
        <p:txBody>
          <a:bodyPr wrap="square" rtlCol="0">
            <a:spAutoFit/>
          </a:bodyPr>
          <a:lstStyle/>
          <a:p>
            <a:r>
              <a:rPr lang="en-IN" sz="2600" dirty="0"/>
              <a:t>Sovran Financial Corporation reported net income of $154 million in 2021 (tax rate 25%). Its </a:t>
            </a:r>
            <a:r>
              <a:rPr lang="en-US" sz="2600" dirty="0"/>
              <a:t>capital structure included the following:</a:t>
            </a:r>
          </a:p>
        </p:txBody>
      </p:sp>
      <p:sp>
        <p:nvSpPr>
          <p:cNvPr id="5" name="TextBox 4"/>
          <p:cNvSpPr txBox="1"/>
          <p:nvPr/>
        </p:nvSpPr>
        <p:spPr>
          <a:xfrm>
            <a:off x="678883" y="2317079"/>
            <a:ext cx="2457671" cy="492443"/>
          </a:xfrm>
          <a:prstGeom prst="rect">
            <a:avLst/>
          </a:prstGeom>
          <a:noFill/>
        </p:spPr>
        <p:txBody>
          <a:bodyPr wrap="square" rtlCol="0">
            <a:spAutoFit/>
          </a:bodyPr>
          <a:lstStyle/>
          <a:p>
            <a:r>
              <a:rPr lang="en-IN" sz="2600" b="1" dirty="0"/>
              <a:t>Common Stock</a:t>
            </a:r>
            <a:endParaRPr lang="en-US" sz="2600" b="1" dirty="0"/>
          </a:p>
        </p:txBody>
      </p:sp>
      <p:sp>
        <p:nvSpPr>
          <p:cNvPr id="6" name="TextBox 5"/>
          <p:cNvSpPr txBox="1"/>
          <p:nvPr/>
        </p:nvSpPr>
        <p:spPr>
          <a:xfrm>
            <a:off x="827622" y="2764980"/>
            <a:ext cx="1387291" cy="492443"/>
          </a:xfrm>
          <a:prstGeom prst="rect">
            <a:avLst/>
          </a:prstGeom>
          <a:noFill/>
        </p:spPr>
        <p:txBody>
          <a:bodyPr wrap="square" rtlCol="0">
            <a:spAutoFit/>
          </a:bodyPr>
          <a:lstStyle/>
          <a:p>
            <a:r>
              <a:rPr lang="en-IN" sz="2600" dirty="0"/>
              <a:t>Jan. 1</a:t>
            </a:r>
            <a:endParaRPr lang="en-US" sz="2600" dirty="0"/>
          </a:p>
        </p:txBody>
      </p:sp>
      <p:sp>
        <p:nvSpPr>
          <p:cNvPr id="7" name="TextBox 6"/>
          <p:cNvSpPr txBox="1"/>
          <p:nvPr/>
        </p:nvSpPr>
        <p:spPr>
          <a:xfrm>
            <a:off x="2769619" y="2764980"/>
            <a:ext cx="6157479" cy="492443"/>
          </a:xfrm>
          <a:prstGeom prst="rect">
            <a:avLst/>
          </a:prstGeom>
          <a:noFill/>
        </p:spPr>
        <p:txBody>
          <a:bodyPr wrap="square" rtlCol="0">
            <a:spAutoFit/>
          </a:bodyPr>
          <a:lstStyle/>
          <a:p>
            <a:r>
              <a:rPr lang="en-IN" sz="2600" dirty="0"/>
              <a:t>60 million common shares were outstanding</a:t>
            </a:r>
            <a:endParaRPr lang="en-US" sz="2600" dirty="0"/>
          </a:p>
        </p:txBody>
      </p:sp>
      <p:sp>
        <p:nvSpPr>
          <p:cNvPr id="8" name="TextBox 7"/>
          <p:cNvSpPr txBox="1"/>
          <p:nvPr/>
        </p:nvSpPr>
        <p:spPr>
          <a:xfrm>
            <a:off x="562999" y="4102247"/>
            <a:ext cx="1678623" cy="492443"/>
          </a:xfrm>
          <a:prstGeom prst="rect">
            <a:avLst/>
          </a:prstGeom>
          <a:noFill/>
        </p:spPr>
        <p:txBody>
          <a:bodyPr wrap="square" rtlCol="0">
            <a:spAutoFit/>
          </a:bodyPr>
          <a:lstStyle/>
          <a:p>
            <a:r>
              <a:rPr lang="en-IN" sz="2600" b="1" dirty="0"/>
              <a:t>Basic EPS:</a:t>
            </a:r>
            <a:endParaRPr lang="en-US" sz="2600" b="1" dirty="0"/>
          </a:p>
        </p:txBody>
      </p:sp>
      <p:sp>
        <p:nvSpPr>
          <p:cNvPr id="9" name="TextBox 8"/>
          <p:cNvSpPr txBox="1"/>
          <p:nvPr/>
        </p:nvSpPr>
        <p:spPr>
          <a:xfrm>
            <a:off x="2585657" y="3769004"/>
            <a:ext cx="6536289" cy="400110"/>
          </a:xfrm>
          <a:prstGeom prst="rect">
            <a:avLst/>
          </a:prstGeom>
          <a:noFill/>
        </p:spPr>
        <p:txBody>
          <a:bodyPr wrap="square" rtlCol="0">
            <a:spAutoFit/>
          </a:bodyPr>
          <a:lstStyle/>
          <a:p>
            <a:r>
              <a:rPr lang="en-IN" sz="2000" dirty="0"/>
              <a:t>(amounts in millions, except per share amount)</a:t>
            </a:r>
            <a:endParaRPr lang="en-US" sz="2000" dirty="0"/>
          </a:p>
        </p:txBody>
      </p:sp>
      <p:sp>
        <p:nvSpPr>
          <p:cNvPr id="10" name="TextBox 9"/>
          <p:cNvSpPr txBox="1"/>
          <p:nvPr/>
        </p:nvSpPr>
        <p:spPr>
          <a:xfrm>
            <a:off x="3025539" y="4193266"/>
            <a:ext cx="1846484" cy="430887"/>
          </a:xfrm>
          <a:prstGeom prst="rect">
            <a:avLst/>
          </a:prstGeom>
          <a:noFill/>
        </p:spPr>
        <p:txBody>
          <a:bodyPr wrap="square" rtlCol="0">
            <a:spAutoFit/>
          </a:bodyPr>
          <a:lstStyle/>
          <a:p>
            <a:pPr algn="ctr"/>
            <a:r>
              <a:rPr lang="en-IN" sz="2200" dirty="0"/>
              <a:t>Net income</a:t>
            </a:r>
            <a:endParaRPr lang="en-US" sz="2200" dirty="0"/>
          </a:p>
        </p:txBody>
      </p:sp>
      <p:sp>
        <p:nvSpPr>
          <p:cNvPr id="11" name="TextBox 10"/>
          <p:cNvSpPr txBox="1"/>
          <p:nvPr/>
        </p:nvSpPr>
        <p:spPr>
          <a:xfrm>
            <a:off x="2134546" y="5271218"/>
            <a:ext cx="1146523" cy="492443"/>
          </a:xfrm>
          <a:prstGeom prst="rect">
            <a:avLst/>
          </a:prstGeom>
          <a:noFill/>
        </p:spPr>
        <p:txBody>
          <a:bodyPr wrap="square" rtlCol="0">
            <a:spAutoFit/>
          </a:bodyPr>
          <a:lstStyle/>
          <a:p>
            <a:pPr algn="ctr"/>
            <a:r>
              <a:rPr lang="en-IN" sz="2600" dirty="0"/>
              <a:t>60</a:t>
            </a:r>
            <a:endParaRPr lang="en-US" sz="2600" dirty="0"/>
          </a:p>
        </p:txBody>
      </p:sp>
      <p:sp>
        <p:nvSpPr>
          <p:cNvPr id="12" name="TextBox 11"/>
          <p:cNvSpPr txBox="1"/>
          <p:nvPr/>
        </p:nvSpPr>
        <p:spPr>
          <a:xfrm>
            <a:off x="3375521" y="4697980"/>
            <a:ext cx="1146523" cy="492443"/>
          </a:xfrm>
          <a:prstGeom prst="rect">
            <a:avLst/>
          </a:prstGeom>
          <a:noFill/>
        </p:spPr>
        <p:txBody>
          <a:bodyPr wrap="square" rtlCol="0">
            <a:spAutoFit/>
          </a:bodyPr>
          <a:lstStyle/>
          <a:p>
            <a:pPr algn="ctr"/>
            <a:r>
              <a:rPr lang="en-IN" sz="2600" dirty="0"/>
              <a:t>$154</a:t>
            </a:r>
            <a:endParaRPr lang="en-US" sz="2600" dirty="0"/>
          </a:p>
        </p:txBody>
      </p:sp>
      <p:sp>
        <p:nvSpPr>
          <p:cNvPr id="13" name="TextBox 12"/>
          <p:cNvSpPr txBox="1"/>
          <p:nvPr/>
        </p:nvSpPr>
        <p:spPr>
          <a:xfrm>
            <a:off x="1913820" y="5695812"/>
            <a:ext cx="1587981" cy="769441"/>
          </a:xfrm>
          <a:prstGeom prst="rect">
            <a:avLst/>
          </a:prstGeom>
          <a:noFill/>
        </p:spPr>
        <p:txBody>
          <a:bodyPr wrap="square" rtlCol="0">
            <a:spAutoFit/>
          </a:bodyPr>
          <a:lstStyle/>
          <a:p>
            <a:pPr algn="ctr"/>
            <a:r>
              <a:rPr lang="en-IN" sz="2200" dirty="0"/>
              <a:t>Shares at Jan.1</a:t>
            </a:r>
            <a:endParaRPr lang="en-US" sz="2200" dirty="0"/>
          </a:p>
        </p:txBody>
      </p:sp>
      <p:sp>
        <p:nvSpPr>
          <p:cNvPr id="14" name="TextBox 13"/>
          <p:cNvSpPr txBox="1"/>
          <p:nvPr/>
        </p:nvSpPr>
        <p:spPr>
          <a:xfrm>
            <a:off x="7711369" y="4967072"/>
            <a:ext cx="1401165" cy="492443"/>
          </a:xfrm>
          <a:prstGeom prst="rect">
            <a:avLst/>
          </a:prstGeom>
          <a:noFill/>
        </p:spPr>
        <p:txBody>
          <a:bodyPr wrap="square" rtlCol="0" anchor="ctr">
            <a:spAutoFit/>
          </a:bodyPr>
          <a:lstStyle/>
          <a:p>
            <a:r>
              <a:rPr lang="en-IN" sz="2600" dirty="0"/>
              <a:t>= </a:t>
            </a:r>
            <a:r>
              <a:rPr lang="en-IN" sz="2600" b="1" dirty="0">
                <a:solidFill>
                  <a:srgbClr val="C00000"/>
                </a:solidFill>
              </a:rPr>
              <a:t>$2.20</a:t>
            </a:r>
            <a:endParaRPr lang="en-US" sz="2600" b="1" dirty="0">
              <a:solidFill>
                <a:srgbClr val="C00000"/>
              </a:solidFill>
            </a:endParaRPr>
          </a:p>
        </p:txBody>
      </p:sp>
      <p:cxnSp>
        <p:nvCxnSpPr>
          <p:cNvPr id="15" name="Straight Connector 14"/>
          <p:cNvCxnSpPr/>
          <p:nvPr/>
        </p:nvCxnSpPr>
        <p:spPr>
          <a:xfrm>
            <a:off x="2252507" y="5223079"/>
            <a:ext cx="3457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3062" y="3194967"/>
            <a:ext cx="1387291" cy="492443"/>
          </a:xfrm>
          <a:prstGeom prst="rect">
            <a:avLst/>
          </a:prstGeom>
          <a:noFill/>
        </p:spPr>
        <p:txBody>
          <a:bodyPr wrap="square" rtlCol="0">
            <a:spAutoFit/>
          </a:bodyPr>
          <a:lstStyle/>
          <a:p>
            <a:r>
              <a:rPr lang="en-IN" sz="2600" b="1" dirty="0">
                <a:solidFill>
                  <a:srgbClr val="C00000"/>
                </a:solidFill>
              </a:rPr>
              <a:t>Mar. 1</a:t>
            </a:r>
            <a:endParaRPr lang="en-US" sz="2600" b="1" dirty="0">
              <a:solidFill>
                <a:srgbClr val="C00000"/>
              </a:solidFill>
            </a:endParaRPr>
          </a:p>
        </p:txBody>
      </p:sp>
      <p:sp>
        <p:nvSpPr>
          <p:cNvPr id="17" name="TextBox 16"/>
          <p:cNvSpPr txBox="1"/>
          <p:nvPr/>
        </p:nvSpPr>
        <p:spPr>
          <a:xfrm>
            <a:off x="2775058" y="3194967"/>
            <a:ext cx="6157479" cy="492443"/>
          </a:xfrm>
          <a:prstGeom prst="rect">
            <a:avLst/>
          </a:prstGeom>
          <a:noFill/>
        </p:spPr>
        <p:txBody>
          <a:bodyPr wrap="square" rtlCol="0">
            <a:spAutoFit/>
          </a:bodyPr>
          <a:lstStyle/>
          <a:p>
            <a:r>
              <a:rPr lang="en-IN" sz="2600" b="1" dirty="0">
                <a:solidFill>
                  <a:srgbClr val="C00000"/>
                </a:solidFill>
              </a:rPr>
              <a:t>12 million new shares were sold</a:t>
            </a:r>
            <a:endParaRPr lang="en-US" sz="2600" b="1" dirty="0">
              <a:solidFill>
                <a:srgbClr val="C00000"/>
              </a:solidFill>
            </a:endParaRPr>
          </a:p>
        </p:txBody>
      </p:sp>
      <p:sp>
        <p:nvSpPr>
          <p:cNvPr id="18" name="TextBox 17"/>
          <p:cNvSpPr txBox="1"/>
          <p:nvPr/>
        </p:nvSpPr>
        <p:spPr>
          <a:xfrm>
            <a:off x="4027031" y="5271217"/>
            <a:ext cx="1846484" cy="492443"/>
          </a:xfrm>
          <a:prstGeom prst="rect">
            <a:avLst/>
          </a:prstGeom>
          <a:noFill/>
        </p:spPr>
        <p:txBody>
          <a:bodyPr wrap="square" rtlCol="0">
            <a:spAutoFit/>
          </a:bodyPr>
          <a:lstStyle/>
          <a:p>
            <a:pPr algn="ctr"/>
            <a:r>
              <a:rPr lang="en-IN" sz="2600" b="1" dirty="0">
                <a:solidFill>
                  <a:srgbClr val="C00000"/>
                </a:solidFill>
              </a:rPr>
              <a:t>12 (10 /12)</a:t>
            </a:r>
            <a:endParaRPr lang="en-US" sz="2600" b="1" dirty="0">
              <a:solidFill>
                <a:srgbClr val="C00000"/>
              </a:solidFill>
            </a:endParaRPr>
          </a:p>
        </p:txBody>
      </p:sp>
      <p:sp>
        <p:nvSpPr>
          <p:cNvPr id="19" name="TextBox 18"/>
          <p:cNvSpPr txBox="1"/>
          <p:nvPr/>
        </p:nvSpPr>
        <p:spPr>
          <a:xfrm>
            <a:off x="4228466" y="5681986"/>
            <a:ext cx="1443619" cy="769441"/>
          </a:xfrm>
          <a:prstGeom prst="rect">
            <a:avLst/>
          </a:prstGeom>
          <a:noFill/>
        </p:spPr>
        <p:txBody>
          <a:bodyPr wrap="square" rtlCol="0">
            <a:spAutoFit/>
          </a:bodyPr>
          <a:lstStyle/>
          <a:p>
            <a:pPr algn="ctr"/>
            <a:r>
              <a:rPr lang="en-IN" sz="2200" b="1" dirty="0">
                <a:solidFill>
                  <a:srgbClr val="EC008C"/>
                </a:solidFill>
              </a:rPr>
              <a:t>New shares</a:t>
            </a:r>
            <a:endParaRPr lang="en-US" sz="2200" b="1" dirty="0">
              <a:solidFill>
                <a:srgbClr val="EC008C"/>
              </a:solidFill>
            </a:endParaRPr>
          </a:p>
        </p:txBody>
      </p:sp>
      <p:sp>
        <p:nvSpPr>
          <p:cNvPr id="20" name="TextBox 19"/>
          <p:cNvSpPr txBox="1"/>
          <p:nvPr/>
        </p:nvSpPr>
        <p:spPr>
          <a:xfrm>
            <a:off x="3321530" y="5271218"/>
            <a:ext cx="711900" cy="492443"/>
          </a:xfrm>
          <a:prstGeom prst="rect">
            <a:avLst/>
          </a:prstGeom>
          <a:noFill/>
        </p:spPr>
        <p:txBody>
          <a:bodyPr wrap="square" rtlCol="0">
            <a:spAutoFit/>
          </a:bodyPr>
          <a:lstStyle/>
          <a:p>
            <a:pPr algn="ctr"/>
            <a:r>
              <a:rPr lang="en-IN" sz="2600" b="1" dirty="0">
                <a:solidFill>
                  <a:srgbClr val="EC008C"/>
                </a:solidFill>
              </a:rPr>
              <a:t>+</a:t>
            </a:r>
            <a:endParaRPr lang="en-US" sz="2600" b="1" dirty="0">
              <a:solidFill>
                <a:srgbClr val="EC008C"/>
              </a:solidFill>
            </a:endParaRPr>
          </a:p>
        </p:txBody>
      </p:sp>
      <p:sp>
        <p:nvSpPr>
          <p:cNvPr id="21" name="TextBox 20"/>
          <p:cNvSpPr txBox="1"/>
          <p:nvPr/>
        </p:nvSpPr>
        <p:spPr>
          <a:xfrm>
            <a:off x="6331010" y="5227947"/>
            <a:ext cx="1146523" cy="492443"/>
          </a:xfrm>
          <a:prstGeom prst="rect">
            <a:avLst/>
          </a:prstGeom>
          <a:noFill/>
        </p:spPr>
        <p:txBody>
          <a:bodyPr wrap="square" rtlCol="0">
            <a:spAutoFit/>
          </a:bodyPr>
          <a:lstStyle/>
          <a:p>
            <a:pPr algn="ctr"/>
            <a:r>
              <a:rPr lang="en-IN" sz="2600" dirty="0"/>
              <a:t>70</a:t>
            </a:r>
            <a:endParaRPr lang="en-US" sz="2600" dirty="0"/>
          </a:p>
        </p:txBody>
      </p:sp>
      <p:sp>
        <p:nvSpPr>
          <p:cNvPr id="22" name="TextBox 21"/>
          <p:cNvSpPr txBox="1"/>
          <p:nvPr/>
        </p:nvSpPr>
        <p:spPr>
          <a:xfrm>
            <a:off x="6331010" y="4697980"/>
            <a:ext cx="1146523" cy="492443"/>
          </a:xfrm>
          <a:prstGeom prst="rect">
            <a:avLst/>
          </a:prstGeom>
          <a:noFill/>
        </p:spPr>
        <p:txBody>
          <a:bodyPr wrap="square" rtlCol="0">
            <a:spAutoFit/>
          </a:bodyPr>
          <a:lstStyle/>
          <a:p>
            <a:pPr algn="ctr"/>
            <a:r>
              <a:rPr lang="en-IN" sz="2600" dirty="0"/>
              <a:t>$154</a:t>
            </a:r>
            <a:endParaRPr lang="en-US" sz="2600" dirty="0"/>
          </a:p>
        </p:txBody>
      </p:sp>
      <p:cxnSp>
        <p:nvCxnSpPr>
          <p:cNvPr id="23" name="Straight Connector 22"/>
          <p:cNvCxnSpPr/>
          <p:nvPr/>
        </p:nvCxnSpPr>
        <p:spPr>
          <a:xfrm>
            <a:off x="6210629" y="5223079"/>
            <a:ext cx="1387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32463" y="4960169"/>
            <a:ext cx="405868" cy="492443"/>
          </a:xfrm>
          <a:prstGeom prst="rect">
            <a:avLst/>
          </a:prstGeom>
          <a:noFill/>
        </p:spPr>
        <p:txBody>
          <a:bodyPr wrap="square" rtlCol="0" anchor="ctr">
            <a:spAutoFit/>
          </a:bodyPr>
          <a:lstStyle/>
          <a:p>
            <a:r>
              <a:rPr lang="en-IN" sz="2600" dirty="0"/>
              <a:t>=</a:t>
            </a:r>
            <a:endParaRPr lang="en-US" sz="2600" dirty="0"/>
          </a:p>
        </p:txBody>
      </p:sp>
      <p:cxnSp>
        <p:nvCxnSpPr>
          <p:cNvPr id="25" name="Straight Connector 24"/>
          <p:cNvCxnSpPr/>
          <p:nvPr/>
        </p:nvCxnSpPr>
        <p:spPr>
          <a:xfrm>
            <a:off x="853293" y="1846943"/>
            <a:ext cx="167038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29993" y="3173437"/>
            <a:ext cx="1380484"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Title 2"/>
          <p:cNvSpPr txBox="1">
            <a:spLocks/>
          </p:cNvSpPr>
          <p:nvPr/>
        </p:nvSpPr>
        <p:spPr bwMode="auto">
          <a:xfrm>
            <a:off x="8395403" y="10411"/>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LO19-5</a:t>
            </a:r>
          </a:p>
        </p:txBody>
      </p:sp>
      <p:sp>
        <p:nvSpPr>
          <p:cNvPr id="28" name="TextBox 27"/>
          <p:cNvSpPr txBox="1"/>
          <p:nvPr/>
        </p:nvSpPr>
        <p:spPr>
          <a:xfrm>
            <a:off x="5899652" y="5700212"/>
            <a:ext cx="2940598" cy="763827"/>
          </a:xfrm>
          <a:prstGeom prst="rect">
            <a:avLst/>
          </a:prstGeom>
          <a:solidFill>
            <a:schemeClr val="accent6">
              <a:lumMod val="40000"/>
              <a:lumOff val="60000"/>
            </a:schemeClr>
          </a:solidFill>
          <a:ln>
            <a:solidFill>
              <a:schemeClr val="accent1">
                <a:shade val="50000"/>
              </a:schemeClr>
            </a:solidFill>
          </a:ln>
        </p:spPr>
        <p:txBody>
          <a:bodyPr wrap="square" rtlCol="0">
            <a:spAutoFit/>
          </a:bodyPr>
          <a:lstStyle/>
          <a:p>
            <a:r>
              <a:rPr lang="en-US" sz="1400" dirty="0"/>
              <a:t>Time weighted for fraction of year outstanding:</a:t>
            </a:r>
            <a:br>
              <a:rPr lang="en-US" sz="1400" dirty="0"/>
            </a:br>
            <a:r>
              <a:rPr lang="en-US" sz="1400" b="1" dirty="0">
                <a:solidFill>
                  <a:srgbClr val="FF0000"/>
                </a:solidFill>
              </a:rPr>
              <a:t>March through December</a:t>
            </a:r>
          </a:p>
        </p:txBody>
      </p:sp>
      <p:cxnSp>
        <p:nvCxnSpPr>
          <p:cNvPr id="30" name="Straight Arrow Connector 29"/>
          <p:cNvCxnSpPr>
            <a:cxnSpLocks/>
          </p:cNvCxnSpPr>
          <p:nvPr/>
        </p:nvCxnSpPr>
        <p:spPr>
          <a:xfrm flipH="1" flipV="1">
            <a:off x="5764766" y="5517439"/>
            <a:ext cx="957310" cy="195130"/>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Slide Number Placeholder 5">
            <a:extLst>
              <a:ext uri="{FF2B5EF4-FFF2-40B4-BE49-F238E27FC236}">
                <a16:creationId xmlns:a16="http://schemas.microsoft.com/office/drawing/2014/main" id="{279AB64F-0F3F-844A-BE46-A7E15EEF602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39</a:t>
            </a:fld>
            <a:endParaRPr lang="en-US" dirty="0"/>
          </a:p>
        </p:txBody>
      </p:sp>
    </p:spTree>
    <p:extLst>
      <p:ext uri="{BB962C8B-B14F-4D97-AF65-F5344CB8AC3E}">
        <p14:creationId xmlns:p14="http://schemas.microsoft.com/office/powerpoint/2010/main" val="392029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10"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par>
                          <p:cTn id="43" fill="hold">
                            <p:stCondLst>
                              <p:cond delay="3000"/>
                            </p:stCondLst>
                            <p:childTnLst>
                              <p:par>
                                <p:cTn id="44" presetID="10"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par>
                          <p:cTn id="47" fill="hold">
                            <p:stCondLst>
                              <p:cond delay="3500"/>
                            </p:stCondLst>
                            <p:childTnLst>
                              <p:par>
                                <p:cTn id="48" presetID="10" presetClass="entr" presetSubtype="0" fill="hold" nodeType="after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500"/>
                                        <p:tgtEl>
                                          <p:spTgt spid="2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par>
                          <p:cTn id="57" fill="hold">
                            <p:stCondLst>
                              <p:cond delay="4000"/>
                            </p:stCondLst>
                            <p:childTnLst>
                              <p:par>
                                <p:cTn id="58" presetID="10" presetClass="entr" presetSubtype="0"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500"/>
                                        <p:tgtEl>
                                          <p:spTgt spid="14"/>
                                        </p:tgtEl>
                                      </p:cBhvr>
                                    </p:animEffect>
                                  </p:childTnLst>
                                </p:cTn>
                              </p:par>
                              <p:par>
                                <p:cTn id="61" presetID="1"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par>
                          <p:cTn id="63" fill="hold">
                            <p:stCondLst>
                              <p:cond delay="4500"/>
                            </p:stCondLst>
                            <p:childTnLst>
                              <p:par>
                                <p:cTn id="64" presetID="16" presetClass="entr" presetSubtype="21" fill="hold" nodeType="afterEffect">
                                  <p:stCondLst>
                                    <p:cond delay="1500"/>
                                  </p:stCondLst>
                                  <p:childTnLst>
                                    <p:set>
                                      <p:cBhvr>
                                        <p:cTn id="65" dur="1" fill="hold">
                                          <p:stCondLst>
                                            <p:cond delay="0"/>
                                          </p:stCondLst>
                                        </p:cTn>
                                        <p:tgtEl>
                                          <p:spTgt spid="30"/>
                                        </p:tgtEl>
                                        <p:attrNameLst>
                                          <p:attrName>style.visibility</p:attrName>
                                        </p:attrNameLst>
                                      </p:cBhvr>
                                      <p:to>
                                        <p:strVal val="visible"/>
                                      </p:to>
                                    </p:set>
                                    <p:animEffect transition="in" filter="barn(inVertical)">
                                      <p:cBhvr>
                                        <p:cTn id="66" dur="500"/>
                                        <p:tgtEl>
                                          <p:spTgt spid="30"/>
                                        </p:tgtEl>
                                      </p:cBhvr>
                                    </p:animEffect>
                                  </p:childTnLst>
                                </p:cTn>
                              </p:par>
                              <p:par>
                                <p:cTn id="67" presetID="10" presetClass="entr" presetSubtype="0" fill="hold" grpId="0" nodeType="withEffect">
                                  <p:stCondLst>
                                    <p:cond delay="150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8" grpId="0"/>
      <p:bldP spid="19" grpId="0"/>
      <p:bldP spid="20" grpId="0"/>
      <p:bldP spid="21" grpId="0"/>
      <p:bldP spid="22" grpId="0"/>
      <p:bldP spid="24"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843255"/>
          </a:xfrm>
        </p:spPr>
        <p:txBody>
          <a:bodyPr/>
          <a:lstStyle/>
          <a:p>
            <a:r>
              <a:rPr lang="en-US" dirty="0"/>
              <a:t>Restricted Stock Plans </a:t>
            </a:r>
            <a:r>
              <a:rPr lang="en-US" sz="2400" dirty="0"/>
              <a:t>(continued)</a:t>
            </a:r>
          </a:p>
        </p:txBody>
      </p:sp>
      <p:sp>
        <p:nvSpPr>
          <p:cNvPr id="3" name="Content Placeholder 2"/>
          <p:cNvSpPr>
            <a:spLocks noGrp="1"/>
          </p:cNvSpPr>
          <p:nvPr>
            <p:ph idx="1"/>
          </p:nvPr>
        </p:nvSpPr>
        <p:spPr>
          <a:xfrm>
            <a:off x="681466" y="811836"/>
            <a:ext cx="8174673" cy="5835636"/>
          </a:xfrm>
        </p:spPr>
        <p:txBody>
          <a:bodyPr bIns="0">
            <a:noAutofit/>
          </a:bodyPr>
          <a:lstStyle/>
          <a:p>
            <a:pPr marL="0" indent="0">
              <a:buNone/>
            </a:pPr>
            <a:r>
              <a:rPr lang="en-US" sz="2600" b="1" dirty="0">
                <a:solidFill>
                  <a:srgbClr val="C00000"/>
                </a:solidFill>
              </a:rPr>
              <a:t>Restricted Stock Awards</a:t>
            </a:r>
          </a:p>
          <a:p>
            <a:pPr marL="914400" lvl="2" indent="-522288"/>
            <a:endParaRPr lang="en-US" dirty="0"/>
          </a:p>
          <a:p>
            <a:pPr marL="914400" lvl="2" indent="-522288"/>
            <a:endParaRPr lang="en-US" dirty="0"/>
          </a:p>
          <a:p>
            <a:pPr marL="914400" lvl="2" indent="-522288"/>
            <a:endParaRPr lang="en-US" dirty="0"/>
          </a:p>
          <a:p>
            <a:pPr marL="914400" lvl="2" indent="-522288"/>
            <a:endParaRPr lang="en-US" dirty="0"/>
          </a:p>
          <a:p>
            <a:pPr marL="914400" lvl="2" indent="-522288">
              <a:spcAft>
                <a:spcPts val="1800"/>
              </a:spcAft>
            </a:pPr>
            <a:endParaRPr lang="en-US" dirty="0"/>
          </a:p>
          <a:p>
            <a:pPr marL="914400" lvl="2" indent="-522288"/>
            <a:endParaRPr lang="en-US" dirty="0"/>
          </a:p>
          <a:p>
            <a:pPr marL="914400" lvl="2" indent="-522288"/>
            <a:endParaRPr lang="en-US" dirty="0"/>
          </a:p>
          <a:p>
            <a:pPr marL="392112" lvl="2" indent="0">
              <a:buNone/>
            </a:pPr>
            <a:endParaRPr lang="en-US" dirty="0"/>
          </a:p>
          <a:p>
            <a:pPr marL="392113" lvl="1" indent="-392113">
              <a:lnSpc>
                <a:spcPct val="100000"/>
              </a:lnSpc>
            </a:pPr>
            <a:r>
              <a:rPr lang="en-US" sz="2200" dirty="0"/>
              <a:t>Once the shares vest and the restrictions are lifted, paid-in capital</a:t>
            </a:r>
          </a:p>
          <a:p>
            <a:pPr marL="681038" lvl="2" indent="-223838">
              <a:lnSpc>
                <a:spcPct val="100000"/>
              </a:lnSpc>
              <a:buFont typeface="Lucida Grande"/>
              <a:buChar char="–"/>
            </a:pPr>
            <a:r>
              <a:rPr lang="en-US" sz="2000" dirty="0"/>
              <a:t>Restricted stock is replaced by common stock and paid-in capital</a:t>
            </a:r>
          </a:p>
          <a:p>
            <a:pPr marL="681038" lvl="2" indent="-223838">
              <a:lnSpc>
                <a:spcPct val="100000"/>
              </a:lnSpc>
              <a:buFont typeface="Lucida Grande"/>
              <a:buChar char="–"/>
            </a:pPr>
            <a:r>
              <a:rPr lang="en-US" sz="2000" dirty="0"/>
              <a:t>Excess of par</a:t>
            </a:r>
          </a:p>
          <a:p>
            <a:pPr marL="392113" lvl="1" indent="-392113">
              <a:lnSpc>
                <a:spcPct val="100000"/>
              </a:lnSpc>
            </a:pPr>
            <a:r>
              <a:rPr lang="en-US" sz="2200" dirty="0"/>
              <a:t>Any market price changes that might occur after that don’t affect the total compensation</a:t>
            </a:r>
            <a:endParaRPr lang="en-IN" sz="2200"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5" name="TextBox 4"/>
          <p:cNvSpPr txBox="1"/>
          <p:nvPr/>
        </p:nvSpPr>
        <p:spPr>
          <a:xfrm>
            <a:off x="3732245" y="1441702"/>
            <a:ext cx="2444620" cy="492443"/>
          </a:xfrm>
          <a:prstGeom prst="rect">
            <a:avLst/>
          </a:prstGeom>
          <a:noFill/>
        </p:spPr>
        <p:txBody>
          <a:bodyPr wrap="square" rtlCol="0">
            <a:spAutoFit/>
          </a:bodyPr>
          <a:lstStyle/>
          <a:p>
            <a:pPr algn="ctr"/>
            <a:r>
              <a:rPr lang="en-US" sz="2600" dirty="0"/>
              <a:t>Shares</a:t>
            </a:r>
          </a:p>
        </p:txBody>
      </p:sp>
      <p:sp>
        <p:nvSpPr>
          <p:cNvPr id="6" name="TextBox 5"/>
          <p:cNvSpPr txBox="1"/>
          <p:nvPr/>
        </p:nvSpPr>
        <p:spPr>
          <a:xfrm>
            <a:off x="682690" y="1362991"/>
            <a:ext cx="2444620" cy="1292662"/>
          </a:xfrm>
          <a:prstGeom prst="rect">
            <a:avLst/>
          </a:prstGeom>
          <a:noFill/>
        </p:spPr>
        <p:txBody>
          <a:bodyPr wrap="square" rtlCol="0">
            <a:spAutoFit/>
          </a:bodyPr>
          <a:lstStyle/>
          <a:p>
            <a:pPr algn="ctr"/>
            <a:r>
              <a:rPr lang="en-IN" sz="2600" dirty="0"/>
              <a:t>Awarded in the name of the employee</a:t>
            </a:r>
            <a:endParaRPr lang="en-US" sz="2600" dirty="0"/>
          </a:p>
        </p:txBody>
      </p:sp>
      <p:sp>
        <p:nvSpPr>
          <p:cNvPr id="7" name="TextBox 6"/>
          <p:cNvSpPr txBox="1"/>
          <p:nvPr/>
        </p:nvSpPr>
        <p:spPr>
          <a:xfrm>
            <a:off x="6550738" y="1003158"/>
            <a:ext cx="2444620" cy="2092881"/>
          </a:xfrm>
          <a:prstGeom prst="rect">
            <a:avLst/>
          </a:prstGeom>
          <a:noFill/>
        </p:spPr>
        <p:txBody>
          <a:bodyPr wrap="square" rtlCol="0">
            <a:spAutoFit/>
          </a:bodyPr>
          <a:lstStyle/>
          <a:p>
            <a:pPr algn="ctr"/>
            <a:r>
              <a:rPr lang="en-IN" sz="2600" dirty="0"/>
              <a:t>Physical possession might </a:t>
            </a:r>
            <a:r>
              <a:rPr lang="en-US" sz="2600" dirty="0"/>
              <a:t>be retained by the company</a:t>
            </a:r>
          </a:p>
        </p:txBody>
      </p:sp>
      <p:sp>
        <p:nvSpPr>
          <p:cNvPr id="8" name="TextBox 7"/>
          <p:cNvSpPr txBox="1"/>
          <p:nvPr/>
        </p:nvSpPr>
        <p:spPr>
          <a:xfrm>
            <a:off x="774340" y="3201960"/>
            <a:ext cx="8076343" cy="1261884"/>
          </a:xfrm>
          <a:prstGeom prst="rect">
            <a:avLst/>
          </a:prstGeom>
          <a:noFill/>
          <a:ln w="19050" cmpd="sng">
            <a:solidFill>
              <a:srgbClr val="0072A2"/>
            </a:solidFill>
          </a:ln>
        </p:spPr>
        <p:txBody>
          <a:bodyPr wrap="square" rtlCol="0">
            <a:spAutoFit/>
          </a:bodyPr>
          <a:lstStyle/>
          <a:p>
            <a:pPr>
              <a:spcAft>
                <a:spcPts val="1200"/>
              </a:spcAft>
            </a:pPr>
            <a:r>
              <a:rPr lang="en-US" sz="2200" dirty="0"/>
              <a:t>Subject to </a:t>
            </a:r>
            <a:r>
              <a:rPr lang="en-US" sz="2200" b="1" dirty="0">
                <a:solidFill>
                  <a:srgbClr val="C00000"/>
                </a:solidFill>
              </a:rPr>
              <a:t>forfeiture by the employee if employment is terminated </a:t>
            </a:r>
            <a:r>
              <a:rPr lang="en-US" sz="2200" dirty="0"/>
              <a:t>within some specified number of years from the date of grant</a:t>
            </a:r>
          </a:p>
          <a:p>
            <a:r>
              <a:rPr lang="en-US" sz="2200" dirty="0"/>
              <a:t>Not free to sell the shares during the restriction period</a:t>
            </a:r>
          </a:p>
        </p:txBody>
      </p:sp>
      <p:cxnSp>
        <p:nvCxnSpPr>
          <p:cNvPr id="11" name="Straight Arrow Connector 10"/>
          <p:cNvCxnSpPr/>
          <p:nvPr/>
        </p:nvCxnSpPr>
        <p:spPr>
          <a:xfrm flipH="1">
            <a:off x="3079100" y="1687923"/>
            <a:ext cx="1268963"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582786" y="1709696"/>
            <a:ext cx="1268963"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1618833" y="2848017"/>
            <a:ext cx="538164"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5">
            <a:extLst>
              <a:ext uri="{FF2B5EF4-FFF2-40B4-BE49-F238E27FC236}">
                <a16:creationId xmlns:a16="http://schemas.microsoft.com/office/drawing/2014/main" id="{ADA2751C-A879-D944-A22B-B7254D6056F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4</a:t>
            </a:fld>
            <a:endParaRPr lang="en-US" dirty="0"/>
          </a:p>
        </p:txBody>
      </p:sp>
    </p:spTree>
    <p:extLst>
      <p:ext uri="{BB962C8B-B14F-4D97-AF65-F5344CB8AC3E}">
        <p14:creationId xmlns:p14="http://schemas.microsoft.com/office/powerpoint/2010/main" val="353714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right)">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3500"/>
                            </p:stCondLst>
                            <p:childTnLst>
                              <p:par>
                                <p:cTn id="25" presetID="22" presetClass="entr" presetSubtype="1"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13638"/>
            <a:ext cx="8593666" cy="824380"/>
          </a:xfrm>
        </p:spPr>
        <p:txBody>
          <a:bodyPr>
            <a:noAutofit/>
          </a:bodyPr>
          <a:lstStyle/>
          <a:p>
            <a:r>
              <a:rPr lang="en-IN" sz="3400" dirty="0"/>
              <a:t>Stock Dividends and Stock Splits</a:t>
            </a:r>
            <a:endParaRPr lang="en-US" sz="3400" dirty="0"/>
          </a:p>
        </p:txBody>
      </p:sp>
      <p:sp>
        <p:nvSpPr>
          <p:cNvPr id="3" name="Content Placeholder 2"/>
          <p:cNvSpPr>
            <a:spLocks noGrp="1"/>
          </p:cNvSpPr>
          <p:nvPr>
            <p:ph idx="1"/>
          </p:nvPr>
        </p:nvSpPr>
        <p:spPr>
          <a:xfrm>
            <a:off x="762002" y="929676"/>
            <a:ext cx="8174673" cy="4661735"/>
          </a:xfrm>
        </p:spPr>
        <p:txBody>
          <a:bodyPr>
            <a:normAutofit/>
          </a:bodyPr>
          <a:lstStyle/>
          <a:p>
            <a:r>
              <a:rPr lang="en-IN" sz="2600" dirty="0"/>
              <a:t>Distribution of </a:t>
            </a:r>
            <a:r>
              <a:rPr lang="en-IN" sz="2600" b="1" dirty="0">
                <a:solidFill>
                  <a:srgbClr val="C00000"/>
                </a:solidFill>
              </a:rPr>
              <a:t>additional shares to existing shareholders</a:t>
            </a:r>
          </a:p>
          <a:p>
            <a:r>
              <a:rPr lang="en-IN" sz="2600" dirty="0"/>
              <a:t>Change in the </a:t>
            </a:r>
            <a:r>
              <a:rPr lang="en-IN" sz="2600" b="1" dirty="0">
                <a:solidFill>
                  <a:srgbClr val="C00000"/>
                </a:solidFill>
              </a:rPr>
              <a:t>nature of the shares </a:t>
            </a:r>
            <a:r>
              <a:rPr lang="en-IN" sz="2600" dirty="0"/>
              <a:t>is reflected in a calculation of EPS by increasing the number of shares</a:t>
            </a:r>
          </a:p>
        </p:txBody>
      </p:sp>
      <p:graphicFrame>
        <p:nvGraphicFramePr>
          <p:cNvPr id="4" name="Table 3"/>
          <p:cNvGraphicFramePr>
            <a:graphicFrameLocks noGrp="1"/>
          </p:cNvGraphicFramePr>
          <p:nvPr>
            <p:extLst>
              <p:ext uri="{D42A27DB-BD31-4B8C-83A1-F6EECF244321}">
                <p14:modId xmlns:p14="http://schemas.microsoft.com/office/powerpoint/2010/main" val="2609702595"/>
              </p:ext>
            </p:extLst>
          </p:nvPr>
        </p:nvGraphicFramePr>
        <p:xfrm>
          <a:off x="735089" y="2404412"/>
          <a:ext cx="8220694" cy="4197528"/>
        </p:xfrm>
        <a:graphic>
          <a:graphicData uri="http://schemas.openxmlformats.org/drawingml/2006/table">
            <a:tbl>
              <a:tblPr firstRow="1" bandRow="1">
                <a:tableStyleId>{B301B821-A1FF-4177-AEE7-76D212191A09}</a:tableStyleId>
              </a:tblPr>
              <a:tblGrid>
                <a:gridCol w="4307382">
                  <a:extLst>
                    <a:ext uri="{9D8B030D-6E8A-4147-A177-3AD203B41FA5}">
                      <a16:colId xmlns:a16="http://schemas.microsoft.com/office/drawing/2014/main" val="20000"/>
                    </a:ext>
                  </a:extLst>
                </a:gridCol>
                <a:gridCol w="3913312">
                  <a:extLst>
                    <a:ext uri="{9D8B030D-6E8A-4147-A177-3AD203B41FA5}">
                      <a16:colId xmlns:a16="http://schemas.microsoft.com/office/drawing/2014/main" val="20001"/>
                    </a:ext>
                  </a:extLst>
                </a:gridCol>
              </a:tblGrid>
              <a:tr h="904240">
                <a:tc>
                  <a:txBody>
                    <a:bodyPr/>
                    <a:lstStyle/>
                    <a:p>
                      <a:pPr algn="ctr"/>
                      <a:r>
                        <a:rPr lang="en-IN" sz="2400" u="none" strike="noStrike" kern="1200" baseline="0" dirty="0"/>
                        <a:t>Increase in shares from selling new shares</a:t>
                      </a:r>
                      <a:endParaRPr lang="en-US" sz="2400" b="1" dirty="0">
                        <a:solidFill>
                          <a:srgbClr val="C00000"/>
                        </a:solidFill>
                      </a:endParaRPr>
                    </a:p>
                  </a:txBody>
                  <a:tcPr/>
                </a:tc>
                <a:tc>
                  <a:txBody>
                    <a:bodyPr/>
                    <a:lstStyle/>
                    <a:p>
                      <a:pPr algn="ctr"/>
                      <a:r>
                        <a:rPr lang="en-US" sz="2400" u="none" strike="noStrike" kern="1200" baseline="0" dirty="0"/>
                        <a:t>Increase in shares </a:t>
                      </a:r>
                      <a:r>
                        <a:rPr lang="en-IN" sz="2400" u="none" strike="noStrike" kern="1200" baseline="0" dirty="0"/>
                        <a:t>caused by a stock dividend</a:t>
                      </a:r>
                      <a:endParaRPr lang="en-US" sz="2400" b="1" dirty="0">
                        <a:solidFill>
                          <a:srgbClr val="C00000"/>
                        </a:solidFill>
                      </a:endParaRPr>
                    </a:p>
                  </a:txBody>
                  <a:tcPr/>
                </a:tc>
                <a:extLst>
                  <a:ext uri="{0D108BD9-81ED-4DB2-BD59-A6C34878D82A}">
                    <a16:rowId xmlns:a16="http://schemas.microsoft.com/office/drawing/2014/main" val="10000"/>
                  </a:ext>
                </a:extLst>
              </a:tr>
              <a:tr h="1982648">
                <a:tc>
                  <a:txBody>
                    <a:bodyPr/>
                    <a:lstStyle/>
                    <a:p>
                      <a:r>
                        <a:rPr lang="en-IN" sz="2400" u="none" strike="noStrike" kern="1200" baseline="0" dirty="0"/>
                        <a:t>When new shares are sold,</a:t>
                      </a:r>
                    </a:p>
                    <a:p>
                      <a:r>
                        <a:rPr lang="en-IN" sz="2400" u="none" strike="noStrike" kern="1200" baseline="0" dirty="0"/>
                        <a:t>both assets and shareholders’ equity are increased by an additional investment in the firm by </a:t>
                      </a:r>
                      <a:r>
                        <a:rPr lang="en-US" sz="2400" u="none" strike="noStrike" kern="1200" baseline="0" dirty="0"/>
                        <a:t>shareholders.</a:t>
                      </a:r>
                      <a:endParaRPr lang="en-US" sz="2400" dirty="0"/>
                    </a:p>
                  </a:txBody>
                  <a:tcPr/>
                </a:tc>
                <a:tc>
                  <a:txBody>
                    <a:bodyPr/>
                    <a:lstStyle/>
                    <a:p>
                      <a:r>
                        <a:rPr lang="en-IN" sz="2400" u="none" strike="noStrike" kern="1200" baseline="0" dirty="0"/>
                        <a:t>Stock dividend or stock split merely increases the number of shares without affecting the firm’s assets.</a:t>
                      </a:r>
                      <a:endParaRPr lang="en-US" sz="2400" dirty="0"/>
                    </a:p>
                  </a:txBody>
                  <a:tcPr/>
                </a:tc>
                <a:extLst>
                  <a:ext uri="{0D108BD9-81ED-4DB2-BD59-A6C34878D82A}">
                    <a16:rowId xmlns:a16="http://schemas.microsoft.com/office/drawing/2014/main" val="10001"/>
                  </a:ext>
                </a:extLst>
              </a:tr>
              <a:tr h="1310640">
                <a:tc>
                  <a:txBody>
                    <a:bodyPr/>
                    <a:lstStyle/>
                    <a:p>
                      <a:r>
                        <a:rPr lang="en-IN" sz="2400" u="none" strike="noStrike" kern="1200" baseline="0" dirty="0"/>
                        <a:t>Shareholders’ interests in their company’s earnings is diluted.</a:t>
                      </a:r>
                      <a:endParaRPr lang="en-US" sz="2400" dirty="0"/>
                    </a:p>
                  </a:txBody>
                  <a:tcPr/>
                </a:tc>
                <a:tc>
                  <a:txBody>
                    <a:bodyPr/>
                    <a:lstStyle/>
                    <a:p>
                      <a:r>
                        <a:rPr lang="en-IN" sz="2400" u="none" strike="noStrike" kern="1200" baseline="0" dirty="0"/>
                        <a:t>Larger number of less valuable shares.</a:t>
                      </a:r>
                    </a:p>
                    <a:p>
                      <a:r>
                        <a:rPr lang="en-IN" sz="2400" u="none" strike="noStrike" kern="1200" baseline="0" dirty="0"/>
                        <a:t>Same “pie,” more slices.</a:t>
                      </a:r>
                      <a:endParaRPr lang="en-US" sz="2400" dirty="0"/>
                    </a:p>
                  </a:txBody>
                  <a:tcPr/>
                </a:tc>
                <a:extLst>
                  <a:ext uri="{0D108BD9-81ED-4DB2-BD59-A6C34878D82A}">
                    <a16:rowId xmlns:a16="http://schemas.microsoft.com/office/drawing/2014/main" val="10002"/>
                  </a:ext>
                </a:extLst>
              </a:tr>
            </a:tbl>
          </a:graphicData>
        </a:graphic>
      </p:graphicFrame>
      <p:sp>
        <p:nvSpPr>
          <p:cNvPr id="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LO19-6</a:t>
            </a:r>
          </a:p>
        </p:txBody>
      </p:sp>
      <p:sp>
        <p:nvSpPr>
          <p:cNvPr id="7" name="Slide Number Placeholder 5">
            <a:extLst>
              <a:ext uri="{FF2B5EF4-FFF2-40B4-BE49-F238E27FC236}">
                <a16:creationId xmlns:a16="http://schemas.microsoft.com/office/drawing/2014/main" id="{6E565B99-2340-464F-8315-768E855F1A5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40</a:t>
            </a:fld>
            <a:endParaRPr lang="en-US" dirty="0"/>
          </a:p>
        </p:txBody>
      </p:sp>
    </p:spTree>
    <p:extLst>
      <p:ext uri="{BB962C8B-B14F-4D97-AF65-F5344CB8AC3E}">
        <p14:creationId xmlns:p14="http://schemas.microsoft.com/office/powerpoint/2010/main" val="636628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24094"/>
            <a:ext cx="8583082" cy="612663"/>
          </a:xfrm>
        </p:spPr>
        <p:txBody>
          <a:bodyPr>
            <a:normAutofit/>
          </a:bodyPr>
          <a:lstStyle/>
          <a:p>
            <a:r>
              <a:rPr lang="en-US" sz="2800" dirty="0"/>
              <a:t>Stock Dividends and Stock Splits </a:t>
            </a:r>
            <a:r>
              <a:rPr lang="en-US" sz="2400" dirty="0"/>
              <a:t>(continued)</a:t>
            </a:r>
          </a:p>
        </p:txBody>
      </p:sp>
      <p:sp>
        <p:nvSpPr>
          <p:cNvPr id="4" name="TextBox 3"/>
          <p:cNvSpPr txBox="1"/>
          <p:nvPr/>
        </p:nvSpPr>
        <p:spPr>
          <a:xfrm>
            <a:off x="762003" y="544276"/>
            <a:ext cx="7875815" cy="1292662"/>
          </a:xfrm>
          <a:prstGeom prst="rect">
            <a:avLst/>
          </a:prstGeom>
          <a:noFill/>
        </p:spPr>
        <p:txBody>
          <a:bodyPr wrap="square" rtlCol="0">
            <a:spAutoFit/>
          </a:bodyPr>
          <a:lstStyle/>
          <a:p>
            <a:r>
              <a:rPr lang="en-IN" sz="2600" dirty="0"/>
              <a:t>Sovran Financial Corporation reported net income of $154 million in 2021 (tax rate 25%). Its </a:t>
            </a:r>
            <a:r>
              <a:rPr lang="en-US" sz="2600" dirty="0"/>
              <a:t>capital structure included the following:</a:t>
            </a:r>
          </a:p>
        </p:txBody>
      </p:sp>
      <p:sp>
        <p:nvSpPr>
          <p:cNvPr id="5" name="TextBox 4"/>
          <p:cNvSpPr txBox="1"/>
          <p:nvPr/>
        </p:nvSpPr>
        <p:spPr>
          <a:xfrm>
            <a:off x="678883" y="1731061"/>
            <a:ext cx="2457671" cy="492443"/>
          </a:xfrm>
          <a:prstGeom prst="rect">
            <a:avLst/>
          </a:prstGeom>
          <a:noFill/>
        </p:spPr>
        <p:txBody>
          <a:bodyPr wrap="square" rtlCol="0">
            <a:spAutoFit/>
          </a:bodyPr>
          <a:lstStyle/>
          <a:p>
            <a:r>
              <a:rPr lang="en-IN" sz="2600" b="1" dirty="0"/>
              <a:t>Common Stock</a:t>
            </a:r>
            <a:endParaRPr lang="en-US" sz="2600" b="1" dirty="0"/>
          </a:p>
        </p:txBody>
      </p:sp>
      <p:sp>
        <p:nvSpPr>
          <p:cNvPr id="6" name="TextBox 5"/>
          <p:cNvSpPr txBox="1"/>
          <p:nvPr/>
        </p:nvSpPr>
        <p:spPr>
          <a:xfrm>
            <a:off x="827622" y="2178963"/>
            <a:ext cx="1387291" cy="492443"/>
          </a:xfrm>
          <a:prstGeom prst="rect">
            <a:avLst/>
          </a:prstGeom>
          <a:noFill/>
        </p:spPr>
        <p:txBody>
          <a:bodyPr wrap="square" rtlCol="0">
            <a:spAutoFit/>
          </a:bodyPr>
          <a:lstStyle/>
          <a:p>
            <a:r>
              <a:rPr lang="en-IN" sz="2600" dirty="0"/>
              <a:t>Jan. 1</a:t>
            </a:r>
            <a:endParaRPr lang="en-US" sz="2600" dirty="0"/>
          </a:p>
        </p:txBody>
      </p:sp>
      <p:sp>
        <p:nvSpPr>
          <p:cNvPr id="7" name="TextBox 6"/>
          <p:cNvSpPr txBox="1"/>
          <p:nvPr/>
        </p:nvSpPr>
        <p:spPr>
          <a:xfrm>
            <a:off x="2769619" y="2178963"/>
            <a:ext cx="6157479" cy="492443"/>
          </a:xfrm>
          <a:prstGeom prst="rect">
            <a:avLst/>
          </a:prstGeom>
          <a:noFill/>
        </p:spPr>
        <p:txBody>
          <a:bodyPr wrap="square" rtlCol="0">
            <a:spAutoFit/>
          </a:bodyPr>
          <a:lstStyle/>
          <a:p>
            <a:r>
              <a:rPr lang="en-IN" sz="2600" dirty="0"/>
              <a:t>60 million common shares were outstanding</a:t>
            </a:r>
            <a:endParaRPr lang="en-US" sz="2600" dirty="0"/>
          </a:p>
        </p:txBody>
      </p:sp>
      <p:sp>
        <p:nvSpPr>
          <p:cNvPr id="8" name="TextBox 7"/>
          <p:cNvSpPr txBox="1"/>
          <p:nvPr/>
        </p:nvSpPr>
        <p:spPr>
          <a:xfrm>
            <a:off x="759394" y="3733039"/>
            <a:ext cx="1678623" cy="492443"/>
          </a:xfrm>
          <a:prstGeom prst="rect">
            <a:avLst/>
          </a:prstGeom>
          <a:noFill/>
        </p:spPr>
        <p:txBody>
          <a:bodyPr wrap="square" rtlCol="0">
            <a:spAutoFit/>
          </a:bodyPr>
          <a:lstStyle/>
          <a:p>
            <a:r>
              <a:rPr lang="en-IN" sz="2600" b="1" dirty="0"/>
              <a:t>Basic EPS:</a:t>
            </a:r>
            <a:endParaRPr lang="en-US" sz="2600" b="1" dirty="0"/>
          </a:p>
        </p:txBody>
      </p:sp>
      <p:sp>
        <p:nvSpPr>
          <p:cNvPr id="9" name="TextBox 8"/>
          <p:cNvSpPr txBox="1"/>
          <p:nvPr/>
        </p:nvSpPr>
        <p:spPr>
          <a:xfrm>
            <a:off x="2622733" y="3579150"/>
            <a:ext cx="6536289" cy="400110"/>
          </a:xfrm>
          <a:prstGeom prst="rect">
            <a:avLst/>
          </a:prstGeom>
          <a:noFill/>
        </p:spPr>
        <p:txBody>
          <a:bodyPr wrap="square" rtlCol="0">
            <a:spAutoFit/>
          </a:bodyPr>
          <a:lstStyle/>
          <a:p>
            <a:r>
              <a:rPr lang="en-IN" sz="2000" dirty="0"/>
              <a:t>(amounts in millions, except per share amount)</a:t>
            </a:r>
            <a:endParaRPr lang="en-US" sz="2000" dirty="0"/>
          </a:p>
        </p:txBody>
      </p:sp>
      <p:sp>
        <p:nvSpPr>
          <p:cNvPr id="10" name="TextBox 9"/>
          <p:cNvSpPr txBox="1"/>
          <p:nvPr/>
        </p:nvSpPr>
        <p:spPr>
          <a:xfrm>
            <a:off x="2894914" y="3938362"/>
            <a:ext cx="1846484" cy="430887"/>
          </a:xfrm>
          <a:prstGeom prst="rect">
            <a:avLst/>
          </a:prstGeom>
          <a:noFill/>
        </p:spPr>
        <p:txBody>
          <a:bodyPr wrap="square" rtlCol="0">
            <a:spAutoFit/>
          </a:bodyPr>
          <a:lstStyle/>
          <a:p>
            <a:pPr algn="ctr"/>
            <a:r>
              <a:rPr lang="en-IN" sz="2200" dirty="0"/>
              <a:t>Net income</a:t>
            </a:r>
            <a:endParaRPr lang="en-US" sz="2200" dirty="0"/>
          </a:p>
        </p:txBody>
      </p:sp>
      <p:sp>
        <p:nvSpPr>
          <p:cNvPr id="11" name="TextBox 10"/>
          <p:cNvSpPr txBox="1"/>
          <p:nvPr/>
        </p:nvSpPr>
        <p:spPr>
          <a:xfrm>
            <a:off x="1521312" y="4914254"/>
            <a:ext cx="1146523" cy="492443"/>
          </a:xfrm>
          <a:prstGeom prst="rect">
            <a:avLst/>
          </a:prstGeom>
          <a:noFill/>
        </p:spPr>
        <p:txBody>
          <a:bodyPr wrap="square" rtlCol="0">
            <a:spAutoFit/>
          </a:bodyPr>
          <a:lstStyle/>
          <a:p>
            <a:pPr algn="ctr"/>
            <a:r>
              <a:rPr lang="en-IN" sz="2600" dirty="0"/>
              <a:t>60</a:t>
            </a:r>
            <a:endParaRPr lang="en-US" sz="2600" dirty="0"/>
          </a:p>
        </p:txBody>
      </p:sp>
      <p:sp>
        <p:nvSpPr>
          <p:cNvPr id="12" name="TextBox 11"/>
          <p:cNvSpPr txBox="1"/>
          <p:nvPr/>
        </p:nvSpPr>
        <p:spPr>
          <a:xfrm>
            <a:off x="3244894" y="4341016"/>
            <a:ext cx="1146523" cy="492443"/>
          </a:xfrm>
          <a:prstGeom prst="rect">
            <a:avLst/>
          </a:prstGeom>
          <a:noFill/>
        </p:spPr>
        <p:txBody>
          <a:bodyPr wrap="square" rtlCol="0">
            <a:spAutoFit/>
          </a:bodyPr>
          <a:lstStyle/>
          <a:p>
            <a:pPr algn="ctr"/>
            <a:r>
              <a:rPr lang="en-IN" sz="2600" dirty="0"/>
              <a:t>$154</a:t>
            </a:r>
            <a:endParaRPr lang="en-US" sz="2600" dirty="0"/>
          </a:p>
        </p:txBody>
      </p:sp>
      <p:sp>
        <p:nvSpPr>
          <p:cNvPr id="13" name="TextBox 12"/>
          <p:cNvSpPr txBox="1"/>
          <p:nvPr/>
        </p:nvSpPr>
        <p:spPr>
          <a:xfrm>
            <a:off x="1366840" y="5338848"/>
            <a:ext cx="1255893" cy="769441"/>
          </a:xfrm>
          <a:prstGeom prst="rect">
            <a:avLst/>
          </a:prstGeom>
          <a:noFill/>
        </p:spPr>
        <p:txBody>
          <a:bodyPr wrap="square" rtlCol="0">
            <a:spAutoFit/>
          </a:bodyPr>
          <a:lstStyle/>
          <a:p>
            <a:pPr algn="ctr"/>
            <a:r>
              <a:rPr lang="en-IN" sz="2200" dirty="0"/>
              <a:t>Shares at Jan. 1</a:t>
            </a:r>
            <a:endParaRPr lang="en-US" sz="2200" dirty="0"/>
          </a:p>
        </p:txBody>
      </p:sp>
      <p:sp>
        <p:nvSpPr>
          <p:cNvPr id="14" name="TextBox 13"/>
          <p:cNvSpPr txBox="1"/>
          <p:nvPr/>
        </p:nvSpPr>
        <p:spPr>
          <a:xfrm>
            <a:off x="7711369" y="4610108"/>
            <a:ext cx="1401165" cy="492443"/>
          </a:xfrm>
          <a:prstGeom prst="rect">
            <a:avLst/>
          </a:prstGeom>
          <a:noFill/>
        </p:spPr>
        <p:txBody>
          <a:bodyPr wrap="square" rtlCol="0" anchor="ctr">
            <a:spAutoFit/>
          </a:bodyPr>
          <a:lstStyle/>
          <a:p>
            <a:r>
              <a:rPr lang="en-IN" sz="2600" dirty="0"/>
              <a:t>= </a:t>
            </a:r>
            <a:r>
              <a:rPr lang="en-IN" sz="2600" b="1" dirty="0">
                <a:solidFill>
                  <a:srgbClr val="C00000"/>
                </a:solidFill>
              </a:rPr>
              <a:t>$2.00</a:t>
            </a:r>
            <a:endParaRPr lang="en-US" sz="2600" b="1" dirty="0">
              <a:solidFill>
                <a:srgbClr val="C00000"/>
              </a:solidFill>
            </a:endParaRPr>
          </a:p>
        </p:txBody>
      </p:sp>
      <p:cxnSp>
        <p:nvCxnSpPr>
          <p:cNvPr id="15" name="Straight Connector 14"/>
          <p:cNvCxnSpPr/>
          <p:nvPr/>
        </p:nvCxnSpPr>
        <p:spPr>
          <a:xfrm>
            <a:off x="1965438" y="4866115"/>
            <a:ext cx="38578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3062" y="2608951"/>
            <a:ext cx="1387291" cy="492443"/>
          </a:xfrm>
          <a:prstGeom prst="rect">
            <a:avLst/>
          </a:prstGeom>
          <a:noFill/>
        </p:spPr>
        <p:txBody>
          <a:bodyPr wrap="square" rtlCol="0">
            <a:spAutoFit/>
          </a:bodyPr>
          <a:lstStyle/>
          <a:p>
            <a:r>
              <a:rPr lang="en-IN" sz="2600" dirty="0"/>
              <a:t>Mar. 1</a:t>
            </a:r>
            <a:endParaRPr lang="en-US" sz="2600" dirty="0"/>
          </a:p>
        </p:txBody>
      </p:sp>
      <p:sp>
        <p:nvSpPr>
          <p:cNvPr id="17" name="TextBox 16"/>
          <p:cNvSpPr txBox="1"/>
          <p:nvPr/>
        </p:nvSpPr>
        <p:spPr>
          <a:xfrm>
            <a:off x="2775058" y="2608951"/>
            <a:ext cx="6157479" cy="492443"/>
          </a:xfrm>
          <a:prstGeom prst="rect">
            <a:avLst/>
          </a:prstGeom>
          <a:noFill/>
        </p:spPr>
        <p:txBody>
          <a:bodyPr wrap="square" rtlCol="0">
            <a:spAutoFit/>
          </a:bodyPr>
          <a:lstStyle/>
          <a:p>
            <a:r>
              <a:rPr lang="en-IN" sz="2600" dirty="0"/>
              <a:t>12</a:t>
            </a:r>
            <a:r>
              <a:rPr lang="en-IN" sz="2600" b="1" dirty="0"/>
              <a:t> </a:t>
            </a:r>
            <a:r>
              <a:rPr lang="en-IN" sz="2600" dirty="0"/>
              <a:t>million new shares were sold</a:t>
            </a:r>
            <a:endParaRPr lang="en-US" sz="2600" dirty="0"/>
          </a:p>
        </p:txBody>
      </p:sp>
      <p:sp>
        <p:nvSpPr>
          <p:cNvPr id="18" name="TextBox 17"/>
          <p:cNvSpPr txBox="1"/>
          <p:nvPr/>
        </p:nvSpPr>
        <p:spPr>
          <a:xfrm>
            <a:off x="3426499" y="4914253"/>
            <a:ext cx="1846484" cy="492443"/>
          </a:xfrm>
          <a:prstGeom prst="rect">
            <a:avLst/>
          </a:prstGeom>
          <a:noFill/>
        </p:spPr>
        <p:txBody>
          <a:bodyPr wrap="square" rtlCol="0">
            <a:spAutoFit/>
          </a:bodyPr>
          <a:lstStyle/>
          <a:p>
            <a:pPr algn="ctr"/>
            <a:r>
              <a:rPr lang="en-IN" sz="2600" dirty="0"/>
              <a:t>12 (10 /12)</a:t>
            </a:r>
            <a:endParaRPr lang="en-US" sz="2600" dirty="0"/>
          </a:p>
        </p:txBody>
      </p:sp>
      <p:sp>
        <p:nvSpPr>
          <p:cNvPr id="19" name="TextBox 18"/>
          <p:cNvSpPr txBox="1"/>
          <p:nvPr/>
        </p:nvSpPr>
        <p:spPr>
          <a:xfrm>
            <a:off x="3627934" y="5325022"/>
            <a:ext cx="1443619" cy="769441"/>
          </a:xfrm>
          <a:prstGeom prst="rect">
            <a:avLst/>
          </a:prstGeom>
          <a:noFill/>
        </p:spPr>
        <p:txBody>
          <a:bodyPr wrap="square" rtlCol="0">
            <a:spAutoFit/>
          </a:bodyPr>
          <a:lstStyle/>
          <a:p>
            <a:pPr algn="ctr"/>
            <a:r>
              <a:rPr lang="en-IN" sz="2200" dirty="0"/>
              <a:t>New shares</a:t>
            </a:r>
            <a:endParaRPr lang="en-US" sz="2200" dirty="0"/>
          </a:p>
        </p:txBody>
      </p:sp>
      <p:sp>
        <p:nvSpPr>
          <p:cNvPr id="20" name="TextBox 19"/>
          <p:cNvSpPr txBox="1"/>
          <p:nvPr/>
        </p:nvSpPr>
        <p:spPr>
          <a:xfrm>
            <a:off x="3063902" y="4914254"/>
            <a:ext cx="711900" cy="492443"/>
          </a:xfrm>
          <a:prstGeom prst="rect">
            <a:avLst/>
          </a:prstGeom>
          <a:noFill/>
        </p:spPr>
        <p:txBody>
          <a:bodyPr wrap="square" rtlCol="0">
            <a:spAutoFit/>
          </a:bodyPr>
          <a:lstStyle/>
          <a:p>
            <a:pPr algn="ctr"/>
            <a:r>
              <a:rPr lang="en-IN" sz="2600" dirty="0"/>
              <a:t>+</a:t>
            </a:r>
            <a:endParaRPr lang="en-US" sz="2600" dirty="0"/>
          </a:p>
        </p:txBody>
      </p:sp>
      <p:sp>
        <p:nvSpPr>
          <p:cNvPr id="21" name="TextBox 20"/>
          <p:cNvSpPr txBox="1"/>
          <p:nvPr/>
        </p:nvSpPr>
        <p:spPr>
          <a:xfrm>
            <a:off x="6331010" y="4870983"/>
            <a:ext cx="1146523" cy="492443"/>
          </a:xfrm>
          <a:prstGeom prst="rect">
            <a:avLst/>
          </a:prstGeom>
          <a:noFill/>
        </p:spPr>
        <p:txBody>
          <a:bodyPr wrap="square" rtlCol="0">
            <a:spAutoFit/>
          </a:bodyPr>
          <a:lstStyle/>
          <a:p>
            <a:pPr algn="ctr"/>
            <a:r>
              <a:rPr lang="en-IN" sz="2600" dirty="0"/>
              <a:t>77</a:t>
            </a:r>
            <a:endParaRPr lang="en-US" sz="2600" dirty="0"/>
          </a:p>
        </p:txBody>
      </p:sp>
      <p:sp>
        <p:nvSpPr>
          <p:cNvPr id="22" name="TextBox 21"/>
          <p:cNvSpPr txBox="1"/>
          <p:nvPr/>
        </p:nvSpPr>
        <p:spPr>
          <a:xfrm>
            <a:off x="6331010" y="4341016"/>
            <a:ext cx="1146523" cy="492443"/>
          </a:xfrm>
          <a:prstGeom prst="rect">
            <a:avLst/>
          </a:prstGeom>
          <a:noFill/>
        </p:spPr>
        <p:txBody>
          <a:bodyPr wrap="square" rtlCol="0">
            <a:spAutoFit/>
          </a:bodyPr>
          <a:lstStyle/>
          <a:p>
            <a:pPr algn="ctr"/>
            <a:r>
              <a:rPr lang="en-IN" sz="2600" dirty="0"/>
              <a:t>$154</a:t>
            </a:r>
            <a:endParaRPr lang="en-US" sz="2600" dirty="0"/>
          </a:p>
        </p:txBody>
      </p:sp>
      <p:cxnSp>
        <p:nvCxnSpPr>
          <p:cNvPr id="23" name="Straight Connector 22"/>
          <p:cNvCxnSpPr/>
          <p:nvPr/>
        </p:nvCxnSpPr>
        <p:spPr>
          <a:xfrm>
            <a:off x="6210629" y="4866115"/>
            <a:ext cx="13872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832463" y="4603205"/>
            <a:ext cx="405868" cy="492443"/>
          </a:xfrm>
          <a:prstGeom prst="rect">
            <a:avLst/>
          </a:prstGeom>
          <a:noFill/>
        </p:spPr>
        <p:txBody>
          <a:bodyPr wrap="square" rtlCol="0" anchor="ctr">
            <a:spAutoFit/>
          </a:bodyPr>
          <a:lstStyle/>
          <a:p>
            <a:r>
              <a:rPr lang="en-IN" sz="2600" dirty="0"/>
              <a:t>=</a:t>
            </a:r>
            <a:endParaRPr lang="en-US" sz="2600" dirty="0"/>
          </a:p>
        </p:txBody>
      </p:sp>
      <p:sp>
        <p:nvSpPr>
          <p:cNvPr id="25" name="TextBox 24"/>
          <p:cNvSpPr txBox="1"/>
          <p:nvPr/>
        </p:nvSpPr>
        <p:spPr>
          <a:xfrm>
            <a:off x="838502" y="2973627"/>
            <a:ext cx="1387291" cy="492443"/>
          </a:xfrm>
          <a:prstGeom prst="rect">
            <a:avLst/>
          </a:prstGeom>
          <a:noFill/>
        </p:spPr>
        <p:txBody>
          <a:bodyPr wrap="square" rtlCol="0">
            <a:spAutoFit/>
          </a:bodyPr>
          <a:lstStyle/>
          <a:p>
            <a:r>
              <a:rPr lang="en-IN" sz="2600" b="1" dirty="0">
                <a:solidFill>
                  <a:srgbClr val="C00000"/>
                </a:solidFill>
              </a:rPr>
              <a:t>June 17</a:t>
            </a:r>
            <a:endParaRPr lang="en-US" sz="2600" b="1" dirty="0">
              <a:solidFill>
                <a:srgbClr val="C00000"/>
              </a:solidFill>
            </a:endParaRPr>
          </a:p>
        </p:txBody>
      </p:sp>
      <p:sp>
        <p:nvSpPr>
          <p:cNvPr id="26" name="TextBox 25"/>
          <p:cNvSpPr txBox="1"/>
          <p:nvPr/>
        </p:nvSpPr>
        <p:spPr>
          <a:xfrm>
            <a:off x="2780499" y="2973627"/>
            <a:ext cx="6157479" cy="492443"/>
          </a:xfrm>
          <a:prstGeom prst="rect">
            <a:avLst/>
          </a:prstGeom>
          <a:noFill/>
        </p:spPr>
        <p:txBody>
          <a:bodyPr wrap="square" rtlCol="0">
            <a:spAutoFit/>
          </a:bodyPr>
          <a:lstStyle/>
          <a:p>
            <a:r>
              <a:rPr lang="en-IN" sz="2600" b="1" dirty="0">
                <a:solidFill>
                  <a:srgbClr val="C00000"/>
                </a:solidFill>
              </a:rPr>
              <a:t>A 10% stock dividend was distributed</a:t>
            </a:r>
            <a:endParaRPr lang="en-US" sz="2600" b="1" dirty="0">
              <a:solidFill>
                <a:srgbClr val="C00000"/>
              </a:solidFill>
            </a:endParaRPr>
          </a:p>
        </p:txBody>
      </p:sp>
      <p:sp>
        <p:nvSpPr>
          <p:cNvPr id="27" name="TextBox 26"/>
          <p:cNvSpPr txBox="1"/>
          <p:nvPr/>
        </p:nvSpPr>
        <p:spPr>
          <a:xfrm>
            <a:off x="2290576" y="4919693"/>
            <a:ext cx="1146523" cy="492443"/>
          </a:xfrm>
          <a:prstGeom prst="rect">
            <a:avLst/>
          </a:prstGeom>
          <a:noFill/>
        </p:spPr>
        <p:txBody>
          <a:bodyPr wrap="square" rtlCol="0">
            <a:spAutoFit/>
          </a:bodyPr>
          <a:lstStyle/>
          <a:p>
            <a:pPr algn="ctr"/>
            <a:r>
              <a:rPr lang="en-IN" sz="2600" b="1" dirty="0">
                <a:solidFill>
                  <a:srgbClr val="C00000"/>
                </a:solidFill>
              </a:rPr>
              <a:t>(1.10)</a:t>
            </a:r>
            <a:endParaRPr lang="en-US" sz="2600" b="1" dirty="0">
              <a:solidFill>
                <a:srgbClr val="C00000"/>
              </a:solidFill>
            </a:endParaRPr>
          </a:p>
        </p:txBody>
      </p:sp>
      <p:sp>
        <p:nvSpPr>
          <p:cNvPr id="28" name="TextBox 27"/>
          <p:cNvSpPr txBox="1"/>
          <p:nvPr/>
        </p:nvSpPr>
        <p:spPr>
          <a:xfrm>
            <a:off x="4959260" y="4914252"/>
            <a:ext cx="1146523" cy="492443"/>
          </a:xfrm>
          <a:prstGeom prst="rect">
            <a:avLst/>
          </a:prstGeom>
          <a:noFill/>
        </p:spPr>
        <p:txBody>
          <a:bodyPr wrap="square" rtlCol="0">
            <a:spAutoFit/>
          </a:bodyPr>
          <a:lstStyle/>
          <a:p>
            <a:pPr algn="ctr"/>
            <a:r>
              <a:rPr lang="en-IN" sz="2600" b="1" dirty="0">
                <a:solidFill>
                  <a:srgbClr val="C00000"/>
                </a:solidFill>
              </a:rPr>
              <a:t>(1.10)</a:t>
            </a:r>
            <a:endParaRPr lang="en-US" sz="2600" b="1" dirty="0">
              <a:solidFill>
                <a:srgbClr val="C00000"/>
              </a:solidFill>
            </a:endParaRPr>
          </a:p>
        </p:txBody>
      </p:sp>
      <p:sp>
        <p:nvSpPr>
          <p:cNvPr id="29" name="TextBox 28"/>
          <p:cNvSpPr txBox="1"/>
          <p:nvPr/>
        </p:nvSpPr>
        <p:spPr>
          <a:xfrm>
            <a:off x="3272575" y="5976069"/>
            <a:ext cx="2001399" cy="769441"/>
          </a:xfrm>
          <a:prstGeom prst="rect">
            <a:avLst/>
          </a:prstGeom>
          <a:noFill/>
        </p:spPr>
        <p:txBody>
          <a:bodyPr wrap="square" rtlCol="0" anchor="ctr">
            <a:spAutoFit/>
          </a:bodyPr>
          <a:lstStyle/>
          <a:p>
            <a:pPr algn="ctr"/>
            <a:r>
              <a:rPr lang="en-IN" sz="2200" b="1" dirty="0">
                <a:solidFill>
                  <a:srgbClr val="EC008C"/>
                </a:solidFill>
              </a:rPr>
              <a:t>Stock dividend adjustment</a:t>
            </a:r>
            <a:endParaRPr lang="en-US" sz="2200" b="1" dirty="0">
              <a:solidFill>
                <a:srgbClr val="EC008C"/>
              </a:solidFill>
            </a:endParaRPr>
          </a:p>
        </p:txBody>
      </p:sp>
      <p:cxnSp>
        <p:nvCxnSpPr>
          <p:cNvPr id="30" name="Elbow Connector 29"/>
          <p:cNvCxnSpPr/>
          <p:nvPr/>
        </p:nvCxnSpPr>
        <p:spPr>
          <a:xfrm rot="16200000" flipV="1">
            <a:off x="2503520" y="5855333"/>
            <a:ext cx="1005840" cy="80336"/>
          </a:xfrm>
          <a:prstGeom prst="bentConnector3">
            <a:avLst>
              <a:gd name="adj1" fmla="val -1000"/>
            </a:avLst>
          </a:prstGeom>
          <a:ln w="25400">
            <a:solidFill>
              <a:srgbClr val="EC008C"/>
            </a:solidFill>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rot="5400000" flipH="1" flipV="1">
            <a:off x="4907447" y="5855333"/>
            <a:ext cx="1005840" cy="80336"/>
          </a:xfrm>
          <a:prstGeom prst="bentConnector3">
            <a:avLst>
              <a:gd name="adj1" fmla="val -1000"/>
            </a:avLst>
          </a:prstGeom>
          <a:ln w="25400">
            <a:solidFill>
              <a:srgbClr val="EC008C"/>
            </a:solidFill>
            <a:tailEnd type="triangle"/>
          </a:ln>
        </p:spPr>
        <p:style>
          <a:lnRef idx="1">
            <a:schemeClr val="accent1"/>
          </a:lnRef>
          <a:fillRef idx="0">
            <a:schemeClr val="accent1"/>
          </a:fillRef>
          <a:effectRef idx="0">
            <a:schemeClr val="accent1"/>
          </a:effectRef>
          <a:fontRef idx="minor">
            <a:schemeClr val="tx1"/>
          </a:fontRef>
        </p:style>
      </p:cxnSp>
      <p:sp>
        <p:nvSpPr>
          <p:cNvPr id="35"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LO19-6</a:t>
            </a:r>
          </a:p>
        </p:txBody>
      </p:sp>
      <p:sp>
        <p:nvSpPr>
          <p:cNvPr id="32" name="Slide Number Placeholder 5">
            <a:extLst>
              <a:ext uri="{FF2B5EF4-FFF2-40B4-BE49-F238E27FC236}">
                <a16:creationId xmlns:a16="http://schemas.microsoft.com/office/drawing/2014/main" id="{404A9CE0-6A64-5D4C-B813-729C222A86E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41</a:t>
            </a:fld>
            <a:endParaRPr lang="en-US" dirty="0"/>
          </a:p>
        </p:txBody>
      </p:sp>
    </p:spTree>
    <p:extLst>
      <p:ext uri="{BB962C8B-B14F-4D97-AF65-F5344CB8AC3E}">
        <p14:creationId xmlns:p14="http://schemas.microsoft.com/office/powerpoint/2010/main" val="36680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31" presetClass="entr" presetSubtype="0" fill="hold" nodeType="withEffect">
                                  <p:stCondLst>
                                    <p:cond delay="0"/>
                                  </p:stCondLst>
                                  <p:childTnLst>
                                    <p:set>
                                      <p:cBhvr>
                                        <p:cTn id="8" dur="1" fill="hold">
                                          <p:stCondLst>
                                            <p:cond delay="0"/>
                                          </p:stCondLst>
                                        </p:cTn>
                                        <p:tgtEl>
                                          <p:spTgt spid="26">
                                            <p:txEl>
                                              <p:pRg st="0" end="0"/>
                                            </p:txEl>
                                          </p:spTgt>
                                        </p:tgtEl>
                                        <p:attrNameLst>
                                          <p:attrName>style.visibility</p:attrName>
                                        </p:attrNameLst>
                                      </p:cBhvr>
                                      <p:to>
                                        <p:strVal val="visible"/>
                                      </p:to>
                                    </p:set>
                                    <p:anim calcmode="lin" valueType="num">
                                      <p:cBhvr>
                                        <p:cTn id="9" dur="10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26">
                                            <p:txEl>
                                              <p:pRg st="0" end="0"/>
                                            </p:txEl>
                                          </p:spTgt>
                                        </p:tgtEl>
                                        <p:attrNameLst>
                                          <p:attrName>ppt_h</p:attrName>
                                        </p:attrNameLst>
                                      </p:cBhvr>
                                      <p:tavLst>
                                        <p:tav tm="0">
                                          <p:val>
                                            <p:fltVal val="0"/>
                                          </p:val>
                                        </p:tav>
                                        <p:tav tm="100000">
                                          <p:val>
                                            <p:strVal val="#ppt_h"/>
                                          </p:val>
                                        </p:tav>
                                      </p:tavLst>
                                    </p:anim>
                                    <p:anim calcmode="lin" valueType="num">
                                      <p:cBhvr>
                                        <p:cTn id="11" dur="1000" fill="hold"/>
                                        <p:tgtEl>
                                          <p:spTgt spid="26">
                                            <p:txEl>
                                              <p:pRg st="0" end="0"/>
                                            </p:txEl>
                                          </p:spTgt>
                                        </p:tgtEl>
                                        <p:attrNameLst>
                                          <p:attrName>style.rotation</p:attrName>
                                        </p:attrNameLst>
                                      </p:cBhvr>
                                      <p:tavLst>
                                        <p:tav tm="0">
                                          <p:val>
                                            <p:fltVal val="90"/>
                                          </p:val>
                                        </p:tav>
                                        <p:tav tm="100000">
                                          <p:val>
                                            <p:fltVal val="0"/>
                                          </p:val>
                                        </p:tav>
                                      </p:tavLst>
                                    </p:anim>
                                    <p:animEffect transition="in" filter="fade">
                                      <p:cBhvr>
                                        <p:cTn id="12" dur="1000"/>
                                        <p:tgtEl>
                                          <p:spTgt spid="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22" presetClass="entr" presetSubtype="4" fill="hold" nodeType="with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down)">
                                      <p:cBhvr>
                                        <p:cTn id="50" dur="500"/>
                                        <p:tgtEl>
                                          <p:spTgt spid="31"/>
                                        </p:tgtEl>
                                      </p:cBhvr>
                                    </p:animEffect>
                                  </p:childTnLst>
                                </p:cTn>
                              </p:par>
                              <p:par>
                                <p:cTn id="51" presetID="22" presetClass="entr" presetSubtype="4" fill="hold"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down)">
                                      <p:cBhvr>
                                        <p:cTn id="53" dur="500"/>
                                        <p:tgtEl>
                                          <p:spTgt spid="3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fade">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par>
                                <p:cTn id="65" presetID="10" presetClass="entr" presetSubtype="0" fill="hold" nodeType="with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500"/>
                                        <p:tgtEl>
                                          <p:spTgt spid="24"/>
                                        </p:tgtEl>
                                      </p:cBhvr>
                                    </p:animEffect>
                                  </p:childTnLst>
                                </p:cTn>
                              </p:par>
                            </p:childTnLst>
                          </p:cTn>
                        </p:par>
                        <p:par>
                          <p:cTn id="71" fill="hold">
                            <p:stCondLst>
                              <p:cond delay="500"/>
                            </p:stCondLst>
                            <p:childTnLst>
                              <p:par>
                                <p:cTn id="72" presetID="10" presetClass="entr" presetSubtype="0" fill="hold" grpId="0" nodeType="after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500"/>
                                        <p:tgtEl>
                                          <p:spTgt spid="14"/>
                                        </p:tgtEl>
                                      </p:cBhvr>
                                    </p:animEffect>
                                  </p:childTnLst>
                                </p:cTn>
                              </p:par>
                              <p:par>
                                <p:cTn id="75" presetID="1" presetClass="entr" presetSubtype="0"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3" grpId="0"/>
      <p:bldP spid="14" grpId="0"/>
      <p:bldP spid="18" grpId="0"/>
      <p:bldP spid="19" grpId="0"/>
      <p:bldP spid="20" grpId="0"/>
      <p:bldP spid="21" grpId="0"/>
      <p:bldP spid="22" grpId="0"/>
      <p:bldP spid="24" grpId="0"/>
      <p:bldP spid="27" grpId="0"/>
      <p:bldP spid="28" grpId="0"/>
      <p:bldP spid="2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r>
              <a:rPr lang="en-US" dirty="0"/>
              <a:t>Reacquired Shares</a:t>
            </a:r>
          </a:p>
        </p:txBody>
      </p:sp>
      <p:sp>
        <p:nvSpPr>
          <p:cNvPr id="3" name="Content Placeholder 2"/>
          <p:cNvSpPr>
            <a:spLocks noGrp="1"/>
          </p:cNvSpPr>
          <p:nvPr>
            <p:ph idx="1"/>
          </p:nvPr>
        </p:nvSpPr>
        <p:spPr>
          <a:xfrm>
            <a:off x="644698" y="1226915"/>
            <a:ext cx="8422375" cy="5057775"/>
          </a:xfrm>
        </p:spPr>
        <p:txBody>
          <a:bodyPr/>
          <a:lstStyle/>
          <a:p>
            <a:r>
              <a:rPr lang="en-US" dirty="0"/>
              <a:t>The </a:t>
            </a:r>
            <a:r>
              <a:rPr lang="en-US" b="1" dirty="0">
                <a:solidFill>
                  <a:srgbClr val="C00000"/>
                </a:solidFill>
              </a:rPr>
              <a:t>weighted-average </a:t>
            </a:r>
            <a:r>
              <a:rPr lang="en-IN" b="1" dirty="0">
                <a:solidFill>
                  <a:srgbClr val="C00000"/>
                </a:solidFill>
              </a:rPr>
              <a:t>number of shares is reduced </a:t>
            </a:r>
            <a:r>
              <a:rPr lang="en-IN" dirty="0"/>
              <a:t>if shares are reacquired during the period</a:t>
            </a:r>
          </a:p>
          <a:p>
            <a:pPr lvl="1"/>
            <a:r>
              <a:rPr lang="en-IN" dirty="0"/>
              <a:t>Reacquired either as retired shares or as treasury stock</a:t>
            </a:r>
          </a:p>
          <a:p>
            <a:r>
              <a:rPr lang="en-IN" dirty="0"/>
              <a:t>The number of reacquired shares is time-weighted for the </a:t>
            </a:r>
            <a:r>
              <a:rPr lang="en-IN" b="1" i="1" dirty="0">
                <a:solidFill>
                  <a:srgbClr val="C00000"/>
                </a:solidFill>
              </a:rPr>
              <a:t>fraction of the year they were not outstanding</a:t>
            </a:r>
            <a:r>
              <a:rPr lang="en-IN" dirty="0"/>
              <a:t>,</a:t>
            </a:r>
            <a:r>
              <a:rPr lang="en-IN" i="1" dirty="0"/>
              <a:t> </a:t>
            </a:r>
            <a:r>
              <a:rPr lang="en-IN" dirty="0"/>
              <a:t>prior to being </a:t>
            </a:r>
            <a:r>
              <a:rPr lang="en-IN" b="1" i="1" dirty="0">
                <a:solidFill>
                  <a:srgbClr val="C00000"/>
                </a:solidFill>
              </a:rPr>
              <a:t>subtracted</a:t>
            </a:r>
            <a:r>
              <a:rPr lang="en-IN" i="1" dirty="0"/>
              <a:t> </a:t>
            </a:r>
            <a:r>
              <a:rPr lang="en-IN" dirty="0"/>
              <a:t>from the number of shares outstanding during the period</a:t>
            </a:r>
          </a:p>
          <a:p>
            <a:r>
              <a:rPr lang="en-IN" dirty="0"/>
              <a:t>When a stock distribution (dividend) occurs during the reporting period, any sales or purchases of shares that occur </a:t>
            </a:r>
            <a:r>
              <a:rPr lang="en-IN" b="1" i="1" dirty="0">
                <a:solidFill>
                  <a:srgbClr val="C00000"/>
                </a:solidFill>
              </a:rPr>
              <a:t>before, but not after</a:t>
            </a:r>
            <a:r>
              <a:rPr lang="en-IN" dirty="0"/>
              <a:t>,</a:t>
            </a:r>
            <a:r>
              <a:rPr lang="en-IN" i="1" dirty="0"/>
              <a:t> </a:t>
            </a:r>
            <a:r>
              <a:rPr lang="en-IN" dirty="0"/>
              <a:t>the distribution are increased by the distribution</a:t>
            </a: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LO19-6</a:t>
            </a:r>
          </a:p>
        </p:txBody>
      </p:sp>
      <p:sp>
        <p:nvSpPr>
          <p:cNvPr id="5" name="Slide Number Placeholder 5">
            <a:extLst>
              <a:ext uri="{FF2B5EF4-FFF2-40B4-BE49-F238E27FC236}">
                <a16:creationId xmlns:a16="http://schemas.microsoft.com/office/drawing/2014/main" id="{B0043C98-41C6-4742-9499-2C4A8EC85AF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42</a:t>
            </a:fld>
            <a:endParaRPr lang="en-US" dirty="0"/>
          </a:p>
        </p:txBody>
      </p:sp>
    </p:spTree>
    <p:extLst>
      <p:ext uri="{BB962C8B-B14F-4D97-AF65-F5344CB8AC3E}">
        <p14:creationId xmlns:p14="http://schemas.microsoft.com/office/powerpoint/2010/main" val="42155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71500" y="24094"/>
            <a:ext cx="8572499" cy="612663"/>
          </a:xfrm>
        </p:spPr>
        <p:txBody>
          <a:bodyPr>
            <a:normAutofit/>
          </a:bodyPr>
          <a:lstStyle/>
          <a:p>
            <a:r>
              <a:rPr lang="en-US" sz="2800" dirty="0"/>
              <a:t>Reacquired Shares </a:t>
            </a:r>
            <a:r>
              <a:rPr lang="en-US" sz="2400" dirty="0"/>
              <a:t>(continued)</a:t>
            </a:r>
          </a:p>
        </p:txBody>
      </p:sp>
      <p:sp>
        <p:nvSpPr>
          <p:cNvPr id="5" name="TextBox 4"/>
          <p:cNvSpPr txBox="1"/>
          <p:nvPr/>
        </p:nvSpPr>
        <p:spPr>
          <a:xfrm>
            <a:off x="691824" y="574984"/>
            <a:ext cx="8161311" cy="1292662"/>
          </a:xfrm>
          <a:prstGeom prst="rect">
            <a:avLst/>
          </a:prstGeom>
          <a:noFill/>
        </p:spPr>
        <p:txBody>
          <a:bodyPr wrap="square" rtlCol="0">
            <a:spAutoFit/>
          </a:bodyPr>
          <a:lstStyle/>
          <a:p>
            <a:r>
              <a:rPr lang="en-IN" sz="2600" dirty="0"/>
              <a:t>Sovran Financial Corporation reported net income of $154 million in 2021 (tax rate 25%). Its </a:t>
            </a:r>
            <a:r>
              <a:rPr lang="en-US" sz="2600" dirty="0"/>
              <a:t>capital structure included the following:</a:t>
            </a:r>
          </a:p>
        </p:txBody>
      </p:sp>
      <p:sp>
        <p:nvSpPr>
          <p:cNvPr id="6" name="TextBox 5"/>
          <p:cNvSpPr txBox="1"/>
          <p:nvPr/>
        </p:nvSpPr>
        <p:spPr>
          <a:xfrm>
            <a:off x="678883" y="1694007"/>
            <a:ext cx="2457671" cy="492443"/>
          </a:xfrm>
          <a:prstGeom prst="rect">
            <a:avLst/>
          </a:prstGeom>
          <a:noFill/>
        </p:spPr>
        <p:txBody>
          <a:bodyPr wrap="square" rtlCol="0">
            <a:spAutoFit/>
          </a:bodyPr>
          <a:lstStyle/>
          <a:p>
            <a:r>
              <a:rPr lang="en-IN" sz="2600" b="1" dirty="0"/>
              <a:t>Common Stock</a:t>
            </a:r>
            <a:endParaRPr lang="en-US" sz="2600" b="1" dirty="0"/>
          </a:p>
        </p:txBody>
      </p:sp>
      <p:sp>
        <p:nvSpPr>
          <p:cNvPr id="7" name="TextBox 6"/>
          <p:cNvSpPr txBox="1"/>
          <p:nvPr/>
        </p:nvSpPr>
        <p:spPr>
          <a:xfrm>
            <a:off x="595394" y="2053703"/>
            <a:ext cx="1387291" cy="492443"/>
          </a:xfrm>
          <a:prstGeom prst="rect">
            <a:avLst/>
          </a:prstGeom>
          <a:noFill/>
        </p:spPr>
        <p:txBody>
          <a:bodyPr wrap="square" rtlCol="0">
            <a:spAutoFit/>
          </a:bodyPr>
          <a:lstStyle/>
          <a:p>
            <a:r>
              <a:rPr lang="en-IN" sz="2600" dirty="0"/>
              <a:t>Jan. 1</a:t>
            </a:r>
            <a:endParaRPr lang="en-US" sz="2600" dirty="0"/>
          </a:p>
        </p:txBody>
      </p:sp>
      <p:sp>
        <p:nvSpPr>
          <p:cNvPr id="8" name="TextBox 7"/>
          <p:cNvSpPr txBox="1"/>
          <p:nvPr/>
        </p:nvSpPr>
        <p:spPr>
          <a:xfrm>
            <a:off x="2052442" y="2053703"/>
            <a:ext cx="6912864" cy="492443"/>
          </a:xfrm>
          <a:prstGeom prst="rect">
            <a:avLst/>
          </a:prstGeom>
          <a:noFill/>
        </p:spPr>
        <p:txBody>
          <a:bodyPr wrap="square" rtlCol="0">
            <a:spAutoFit/>
          </a:bodyPr>
          <a:lstStyle/>
          <a:p>
            <a:r>
              <a:rPr lang="en-IN" sz="2600" dirty="0"/>
              <a:t>60 million common shares were outstanding</a:t>
            </a:r>
            <a:endParaRPr lang="en-US" sz="2600" dirty="0"/>
          </a:p>
        </p:txBody>
      </p:sp>
      <p:sp>
        <p:nvSpPr>
          <p:cNvPr id="9" name="TextBox 8"/>
          <p:cNvSpPr txBox="1"/>
          <p:nvPr/>
        </p:nvSpPr>
        <p:spPr>
          <a:xfrm>
            <a:off x="720115" y="4035256"/>
            <a:ext cx="1678623" cy="492443"/>
          </a:xfrm>
          <a:prstGeom prst="rect">
            <a:avLst/>
          </a:prstGeom>
          <a:noFill/>
        </p:spPr>
        <p:txBody>
          <a:bodyPr wrap="square" rtlCol="0">
            <a:spAutoFit/>
          </a:bodyPr>
          <a:lstStyle/>
          <a:p>
            <a:r>
              <a:rPr lang="en-IN" sz="2600" b="1" dirty="0"/>
              <a:t>Basic EPS:</a:t>
            </a:r>
            <a:endParaRPr lang="en-US" sz="2600" b="1" dirty="0"/>
          </a:p>
        </p:txBody>
      </p:sp>
      <p:sp>
        <p:nvSpPr>
          <p:cNvPr id="10" name="TextBox 9"/>
          <p:cNvSpPr txBox="1"/>
          <p:nvPr/>
        </p:nvSpPr>
        <p:spPr>
          <a:xfrm>
            <a:off x="2445275" y="3727186"/>
            <a:ext cx="6536289" cy="400110"/>
          </a:xfrm>
          <a:prstGeom prst="rect">
            <a:avLst/>
          </a:prstGeom>
          <a:noFill/>
        </p:spPr>
        <p:txBody>
          <a:bodyPr wrap="square" rtlCol="0">
            <a:spAutoFit/>
          </a:bodyPr>
          <a:lstStyle/>
          <a:p>
            <a:pPr algn="r"/>
            <a:r>
              <a:rPr lang="en-IN" sz="2000" dirty="0"/>
              <a:t>(amounts in millions, except per share amount)</a:t>
            </a:r>
            <a:endParaRPr lang="en-US" sz="2000" dirty="0"/>
          </a:p>
        </p:txBody>
      </p:sp>
      <p:sp>
        <p:nvSpPr>
          <p:cNvPr id="11" name="TextBox 10"/>
          <p:cNvSpPr txBox="1"/>
          <p:nvPr/>
        </p:nvSpPr>
        <p:spPr>
          <a:xfrm>
            <a:off x="2474006" y="4081810"/>
            <a:ext cx="1846484" cy="430887"/>
          </a:xfrm>
          <a:prstGeom prst="rect">
            <a:avLst/>
          </a:prstGeom>
          <a:noFill/>
        </p:spPr>
        <p:txBody>
          <a:bodyPr wrap="square" rtlCol="0">
            <a:spAutoFit/>
          </a:bodyPr>
          <a:lstStyle/>
          <a:p>
            <a:pPr algn="ctr"/>
            <a:r>
              <a:rPr lang="en-IN" sz="2200" dirty="0"/>
              <a:t>Net income</a:t>
            </a:r>
            <a:endParaRPr lang="en-US" sz="2200" dirty="0"/>
          </a:p>
        </p:txBody>
      </p:sp>
      <p:sp>
        <p:nvSpPr>
          <p:cNvPr id="12" name="TextBox 11"/>
          <p:cNvSpPr txBox="1"/>
          <p:nvPr/>
        </p:nvSpPr>
        <p:spPr>
          <a:xfrm>
            <a:off x="694012" y="4948070"/>
            <a:ext cx="1146523" cy="492443"/>
          </a:xfrm>
          <a:prstGeom prst="rect">
            <a:avLst/>
          </a:prstGeom>
          <a:noFill/>
        </p:spPr>
        <p:txBody>
          <a:bodyPr wrap="square" rtlCol="0">
            <a:spAutoFit/>
          </a:bodyPr>
          <a:lstStyle/>
          <a:p>
            <a:pPr algn="ctr"/>
            <a:r>
              <a:rPr lang="en-IN" sz="2600" dirty="0"/>
              <a:t>60</a:t>
            </a:r>
            <a:endParaRPr lang="en-US" sz="2600" dirty="0"/>
          </a:p>
        </p:txBody>
      </p:sp>
      <p:sp>
        <p:nvSpPr>
          <p:cNvPr id="13" name="TextBox 12"/>
          <p:cNvSpPr txBox="1"/>
          <p:nvPr/>
        </p:nvSpPr>
        <p:spPr>
          <a:xfrm>
            <a:off x="2823986" y="4374832"/>
            <a:ext cx="1146523" cy="492443"/>
          </a:xfrm>
          <a:prstGeom prst="rect">
            <a:avLst/>
          </a:prstGeom>
          <a:noFill/>
        </p:spPr>
        <p:txBody>
          <a:bodyPr wrap="square" rtlCol="0">
            <a:spAutoFit/>
          </a:bodyPr>
          <a:lstStyle/>
          <a:p>
            <a:pPr algn="ctr"/>
            <a:r>
              <a:rPr lang="en-IN" sz="2600" dirty="0"/>
              <a:t>$154</a:t>
            </a:r>
            <a:endParaRPr lang="en-US" sz="2600" dirty="0"/>
          </a:p>
        </p:txBody>
      </p:sp>
      <p:sp>
        <p:nvSpPr>
          <p:cNvPr id="14" name="TextBox 13"/>
          <p:cNvSpPr txBox="1"/>
          <p:nvPr/>
        </p:nvSpPr>
        <p:spPr>
          <a:xfrm>
            <a:off x="537398" y="5372664"/>
            <a:ext cx="1231147" cy="769441"/>
          </a:xfrm>
          <a:prstGeom prst="rect">
            <a:avLst/>
          </a:prstGeom>
          <a:noFill/>
        </p:spPr>
        <p:txBody>
          <a:bodyPr wrap="square" rtlCol="0">
            <a:spAutoFit/>
          </a:bodyPr>
          <a:lstStyle/>
          <a:p>
            <a:pPr algn="ctr"/>
            <a:r>
              <a:rPr lang="en-IN" sz="2200" dirty="0"/>
              <a:t>Shares at Jan. 1</a:t>
            </a:r>
            <a:endParaRPr lang="en-US" sz="2200" dirty="0"/>
          </a:p>
        </p:txBody>
      </p:sp>
      <p:sp>
        <p:nvSpPr>
          <p:cNvPr id="15" name="TextBox 14"/>
          <p:cNvSpPr txBox="1"/>
          <p:nvPr/>
        </p:nvSpPr>
        <p:spPr>
          <a:xfrm>
            <a:off x="7920196" y="4643924"/>
            <a:ext cx="1273787" cy="492443"/>
          </a:xfrm>
          <a:prstGeom prst="rect">
            <a:avLst/>
          </a:prstGeom>
          <a:noFill/>
        </p:spPr>
        <p:txBody>
          <a:bodyPr wrap="square" rtlCol="0" anchor="ctr">
            <a:spAutoFit/>
          </a:bodyPr>
          <a:lstStyle/>
          <a:p>
            <a:r>
              <a:rPr lang="en-IN" sz="2600" dirty="0"/>
              <a:t>= </a:t>
            </a:r>
            <a:r>
              <a:rPr lang="en-IN" sz="2600" b="1" dirty="0">
                <a:solidFill>
                  <a:srgbClr val="C00000"/>
                </a:solidFill>
              </a:rPr>
              <a:t>$2.05</a:t>
            </a:r>
            <a:endParaRPr lang="en-US" sz="2600" b="1" dirty="0">
              <a:solidFill>
                <a:srgbClr val="C00000"/>
              </a:solidFill>
            </a:endParaRPr>
          </a:p>
        </p:txBody>
      </p:sp>
      <p:cxnSp>
        <p:nvCxnSpPr>
          <p:cNvPr id="16" name="Straight Connector 15"/>
          <p:cNvCxnSpPr/>
          <p:nvPr/>
        </p:nvCxnSpPr>
        <p:spPr>
          <a:xfrm>
            <a:off x="752207" y="4899931"/>
            <a:ext cx="5761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0833" y="2437390"/>
            <a:ext cx="1387291" cy="492443"/>
          </a:xfrm>
          <a:prstGeom prst="rect">
            <a:avLst/>
          </a:prstGeom>
          <a:noFill/>
        </p:spPr>
        <p:txBody>
          <a:bodyPr wrap="square" rtlCol="0">
            <a:spAutoFit/>
          </a:bodyPr>
          <a:lstStyle/>
          <a:p>
            <a:r>
              <a:rPr lang="en-IN" sz="2600" dirty="0"/>
              <a:t>Mar. 1</a:t>
            </a:r>
            <a:endParaRPr lang="en-US" sz="2600" dirty="0"/>
          </a:p>
        </p:txBody>
      </p:sp>
      <p:sp>
        <p:nvSpPr>
          <p:cNvPr id="18" name="TextBox 17"/>
          <p:cNvSpPr txBox="1"/>
          <p:nvPr/>
        </p:nvSpPr>
        <p:spPr>
          <a:xfrm>
            <a:off x="2052442" y="2437390"/>
            <a:ext cx="6912864" cy="492443"/>
          </a:xfrm>
          <a:prstGeom prst="rect">
            <a:avLst/>
          </a:prstGeom>
          <a:noFill/>
        </p:spPr>
        <p:txBody>
          <a:bodyPr wrap="square" rtlCol="0">
            <a:spAutoFit/>
          </a:bodyPr>
          <a:lstStyle/>
          <a:p>
            <a:r>
              <a:rPr lang="en-IN" sz="2600" dirty="0"/>
              <a:t>12</a:t>
            </a:r>
            <a:r>
              <a:rPr lang="en-IN" sz="2600" b="1" dirty="0"/>
              <a:t> </a:t>
            </a:r>
            <a:r>
              <a:rPr lang="en-IN" sz="2600" dirty="0"/>
              <a:t>million new shares were sold</a:t>
            </a:r>
            <a:endParaRPr lang="en-US" sz="2600" dirty="0"/>
          </a:p>
        </p:txBody>
      </p:sp>
      <p:sp>
        <p:nvSpPr>
          <p:cNvPr id="19" name="TextBox 18"/>
          <p:cNvSpPr txBox="1"/>
          <p:nvPr/>
        </p:nvSpPr>
        <p:spPr>
          <a:xfrm>
            <a:off x="2599199" y="4948069"/>
            <a:ext cx="1846484" cy="492443"/>
          </a:xfrm>
          <a:prstGeom prst="rect">
            <a:avLst/>
          </a:prstGeom>
          <a:noFill/>
        </p:spPr>
        <p:txBody>
          <a:bodyPr wrap="square" rtlCol="0">
            <a:spAutoFit/>
          </a:bodyPr>
          <a:lstStyle/>
          <a:p>
            <a:pPr algn="ctr"/>
            <a:r>
              <a:rPr lang="en-IN" sz="2600" dirty="0"/>
              <a:t>12 (10 /12)</a:t>
            </a:r>
            <a:endParaRPr lang="en-US" sz="2600" dirty="0"/>
          </a:p>
        </p:txBody>
      </p:sp>
      <p:sp>
        <p:nvSpPr>
          <p:cNvPr id="20" name="TextBox 19"/>
          <p:cNvSpPr txBox="1"/>
          <p:nvPr/>
        </p:nvSpPr>
        <p:spPr>
          <a:xfrm>
            <a:off x="2800634" y="5297734"/>
            <a:ext cx="1443619" cy="769441"/>
          </a:xfrm>
          <a:prstGeom prst="rect">
            <a:avLst/>
          </a:prstGeom>
          <a:noFill/>
        </p:spPr>
        <p:txBody>
          <a:bodyPr wrap="square" rtlCol="0" anchor="ctr">
            <a:spAutoFit/>
          </a:bodyPr>
          <a:lstStyle/>
          <a:p>
            <a:pPr algn="ctr"/>
            <a:r>
              <a:rPr lang="en-IN" sz="2200" dirty="0"/>
              <a:t>New shares</a:t>
            </a:r>
            <a:endParaRPr lang="en-US" sz="2200" dirty="0"/>
          </a:p>
        </p:txBody>
      </p:sp>
      <p:sp>
        <p:nvSpPr>
          <p:cNvPr id="21" name="TextBox 20"/>
          <p:cNvSpPr txBox="1"/>
          <p:nvPr/>
        </p:nvSpPr>
        <p:spPr>
          <a:xfrm>
            <a:off x="2236602" y="4948070"/>
            <a:ext cx="711900" cy="492443"/>
          </a:xfrm>
          <a:prstGeom prst="rect">
            <a:avLst/>
          </a:prstGeom>
          <a:noFill/>
        </p:spPr>
        <p:txBody>
          <a:bodyPr wrap="square" rtlCol="0">
            <a:spAutoFit/>
          </a:bodyPr>
          <a:lstStyle/>
          <a:p>
            <a:pPr algn="ctr"/>
            <a:r>
              <a:rPr lang="en-IN" sz="2600" dirty="0"/>
              <a:t>+</a:t>
            </a:r>
            <a:endParaRPr lang="en-US" sz="2600" dirty="0"/>
          </a:p>
        </p:txBody>
      </p:sp>
      <p:sp>
        <p:nvSpPr>
          <p:cNvPr id="22" name="TextBox 21"/>
          <p:cNvSpPr txBox="1"/>
          <p:nvPr/>
        </p:nvSpPr>
        <p:spPr>
          <a:xfrm>
            <a:off x="6824492" y="4919314"/>
            <a:ext cx="1146523" cy="492443"/>
          </a:xfrm>
          <a:prstGeom prst="rect">
            <a:avLst/>
          </a:prstGeom>
          <a:noFill/>
        </p:spPr>
        <p:txBody>
          <a:bodyPr wrap="square" rtlCol="0">
            <a:spAutoFit/>
          </a:bodyPr>
          <a:lstStyle/>
          <a:p>
            <a:pPr algn="ctr"/>
            <a:r>
              <a:rPr lang="en-IN" sz="2600" dirty="0"/>
              <a:t>75</a:t>
            </a:r>
            <a:endParaRPr lang="en-US" sz="2600" dirty="0"/>
          </a:p>
        </p:txBody>
      </p:sp>
      <p:sp>
        <p:nvSpPr>
          <p:cNvPr id="23" name="TextBox 22"/>
          <p:cNvSpPr txBox="1"/>
          <p:nvPr/>
        </p:nvSpPr>
        <p:spPr>
          <a:xfrm>
            <a:off x="6824492" y="4389347"/>
            <a:ext cx="1146523" cy="492443"/>
          </a:xfrm>
          <a:prstGeom prst="rect">
            <a:avLst/>
          </a:prstGeom>
          <a:noFill/>
        </p:spPr>
        <p:txBody>
          <a:bodyPr wrap="square" rtlCol="0">
            <a:spAutoFit/>
          </a:bodyPr>
          <a:lstStyle/>
          <a:p>
            <a:pPr algn="ctr"/>
            <a:r>
              <a:rPr lang="en-IN" sz="2600" dirty="0"/>
              <a:t>$154</a:t>
            </a:r>
            <a:endParaRPr lang="en-US" sz="2600" dirty="0"/>
          </a:p>
        </p:txBody>
      </p:sp>
      <p:cxnSp>
        <p:nvCxnSpPr>
          <p:cNvPr id="24" name="Straight Connector 23"/>
          <p:cNvCxnSpPr/>
          <p:nvPr/>
        </p:nvCxnSpPr>
        <p:spPr>
          <a:xfrm>
            <a:off x="6967056" y="4914444"/>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16230" y="4651534"/>
            <a:ext cx="405868" cy="492443"/>
          </a:xfrm>
          <a:prstGeom prst="rect">
            <a:avLst/>
          </a:prstGeom>
          <a:noFill/>
        </p:spPr>
        <p:txBody>
          <a:bodyPr wrap="square" rtlCol="0" anchor="ctr">
            <a:spAutoFit/>
          </a:bodyPr>
          <a:lstStyle/>
          <a:p>
            <a:r>
              <a:rPr lang="en-IN" sz="2600" dirty="0"/>
              <a:t>=</a:t>
            </a:r>
            <a:endParaRPr lang="en-US" sz="2600" dirty="0"/>
          </a:p>
        </p:txBody>
      </p:sp>
      <p:sp>
        <p:nvSpPr>
          <p:cNvPr id="26" name="TextBox 25"/>
          <p:cNvSpPr txBox="1"/>
          <p:nvPr/>
        </p:nvSpPr>
        <p:spPr>
          <a:xfrm>
            <a:off x="606274" y="2848367"/>
            <a:ext cx="1387291" cy="492443"/>
          </a:xfrm>
          <a:prstGeom prst="rect">
            <a:avLst/>
          </a:prstGeom>
          <a:noFill/>
        </p:spPr>
        <p:txBody>
          <a:bodyPr wrap="square" rtlCol="0">
            <a:spAutoFit/>
          </a:bodyPr>
          <a:lstStyle/>
          <a:p>
            <a:r>
              <a:rPr lang="en-IN" sz="2600" dirty="0"/>
              <a:t>June 17</a:t>
            </a:r>
            <a:endParaRPr lang="en-US" sz="2600" dirty="0"/>
          </a:p>
        </p:txBody>
      </p:sp>
      <p:sp>
        <p:nvSpPr>
          <p:cNvPr id="27" name="TextBox 26"/>
          <p:cNvSpPr txBox="1"/>
          <p:nvPr/>
        </p:nvSpPr>
        <p:spPr>
          <a:xfrm>
            <a:off x="2052442" y="2848367"/>
            <a:ext cx="6912864" cy="492443"/>
          </a:xfrm>
          <a:prstGeom prst="rect">
            <a:avLst/>
          </a:prstGeom>
          <a:noFill/>
        </p:spPr>
        <p:txBody>
          <a:bodyPr wrap="square" rtlCol="0">
            <a:spAutoFit/>
          </a:bodyPr>
          <a:lstStyle/>
          <a:p>
            <a:r>
              <a:rPr lang="en-IN" sz="2600" dirty="0"/>
              <a:t>A 10% stock dividend was distributed</a:t>
            </a:r>
            <a:endParaRPr lang="en-US" sz="2600" dirty="0"/>
          </a:p>
        </p:txBody>
      </p:sp>
      <p:sp>
        <p:nvSpPr>
          <p:cNvPr id="28" name="TextBox 27"/>
          <p:cNvSpPr txBox="1"/>
          <p:nvPr/>
        </p:nvSpPr>
        <p:spPr>
          <a:xfrm>
            <a:off x="1463276" y="4953509"/>
            <a:ext cx="1146523" cy="492443"/>
          </a:xfrm>
          <a:prstGeom prst="rect">
            <a:avLst/>
          </a:prstGeom>
          <a:noFill/>
        </p:spPr>
        <p:txBody>
          <a:bodyPr wrap="square" rtlCol="0">
            <a:spAutoFit/>
          </a:bodyPr>
          <a:lstStyle/>
          <a:p>
            <a:pPr algn="ctr"/>
            <a:r>
              <a:rPr lang="en-IN" sz="2600" dirty="0"/>
              <a:t>(1.10)</a:t>
            </a:r>
            <a:endParaRPr lang="en-US" sz="2600" dirty="0"/>
          </a:p>
        </p:txBody>
      </p:sp>
      <p:sp>
        <p:nvSpPr>
          <p:cNvPr id="29" name="TextBox 28"/>
          <p:cNvSpPr txBox="1"/>
          <p:nvPr/>
        </p:nvSpPr>
        <p:spPr>
          <a:xfrm>
            <a:off x="4131960" y="4948068"/>
            <a:ext cx="1146523" cy="492443"/>
          </a:xfrm>
          <a:prstGeom prst="rect">
            <a:avLst/>
          </a:prstGeom>
          <a:noFill/>
        </p:spPr>
        <p:txBody>
          <a:bodyPr wrap="square" rtlCol="0">
            <a:spAutoFit/>
          </a:bodyPr>
          <a:lstStyle/>
          <a:p>
            <a:pPr algn="ctr"/>
            <a:r>
              <a:rPr lang="en-IN" sz="2600" dirty="0"/>
              <a:t>(1.10)</a:t>
            </a:r>
            <a:endParaRPr lang="en-US" sz="2600" dirty="0"/>
          </a:p>
        </p:txBody>
      </p:sp>
      <p:sp>
        <p:nvSpPr>
          <p:cNvPr id="30" name="TextBox 29"/>
          <p:cNvSpPr txBox="1"/>
          <p:nvPr/>
        </p:nvSpPr>
        <p:spPr>
          <a:xfrm>
            <a:off x="2445275" y="6009885"/>
            <a:ext cx="2001399" cy="769441"/>
          </a:xfrm>
          <a:prstGeom prst="rect">
            <a:avLst/>
          </a:prstGeom>
          <a:noFill/>
        </p:spPr>
        <p:txBody>
          <a:bodyPr wrap="square" rtlCol="0" anchor="ctr">
            <a:spAutoFit/>
          </a:bodyPr>
          <a:lstStyle/>
          <a:p>
            <a:pPr algn="ctr"/>
            <a:r>
              <a:rPr lang="en-IN" sz="2200" dirty="0"/>
              <a:t>Stock dividend adjustment</a:t>
            </a:r>
            <a:endParaRPr lang="en-US" sz="2200" dirty="0"/>
          </a:p>
        </p:txBody>
      </p:sp>
      <p:cxnSp>
        <p:nvCxnSpPr>
          <p:cNvPr id="31" name="Elbow Connector 30"/>
          <p:cNvCxnSpPr/>
          <p:nvPr/>
        </p:nvCxnSpPr>
        <p:spPr>
          <a:xfrm rot="16200000" flipV="1">
            <a:off x="1676220" y="5889149"/>
            <a:ext cx="1005840" cy="80336"/>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rot="5400000" flipH="1" flipV="1">
            <a:off x="4080147" y="5889149"/>
            <a:ext cx="1005840" cy="80336"/>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99018" y="3203967"/>
            <a:ext cx="1387291" cy="492443"/>
          </a:xfrm>
          <a:prstGeom prst="rect">
            <a:avLst/>
          </a:prstGeom>
          <a:noFill/>
        </p:spPr>
        <p:txBody>
          <a:bodyPr wrap="square" rtlCol="0">
            <a:spAutoFit/>
          </a:bodyPr>
          <a:lstStyle/>
          <a:p>
            <a:r>
              <a:rPr lang="en-IN" sz="2600" b="1" dirty="0">
                <a:solidFill>
                  <a:srgbClr val="C00000"/>
                </a:solidFill>
              </a:rPr>
              <a:t>Oct. 1</a:t>
            </a:r>
            <a:endParaRPr lang="en-US" sz="2600" b="1" dirty="0">
              <a:solidFill>
                <a:srgbClr val="C00000"/>
              </a:solidFill>
            </a:endParaRPr>
          </a:p>
        </p:txBody>
      </p:sp>
      <p:sp>
        <p:nvSpPr>
          <p:cNvPr id="34" name="TextBox 33"/>
          <p:cNvSpPr txBox="1"/>
          <p:nvPr/>
        </p:nvSpPr>
        <p:spPr>
          <a:xfrm>
            <a:off x="2052445" y="3203966"/>
            <a:ext cx="7156935" cy="492443"/>
          </a:xfrm>
          <a:prstGeom prst="rect">
            <a:avLst/>
          </a:prstGeom>
          <a:noFill/>
        </p:spPr>
        <p:txBody>
          <a:bodyPr wrap="square" rtlCol="0">
            <a:spAutoFit/>
          </a:bodyPr>
          <a:lstStyle/>
          <a:p>
            <a:r>
              <a:rPr lang="en-IN" sz="2600" b="1" dirty="0">
                <a:solidFill>
                  <a:srgbClr val="C00000"/>
                </a:solidFill>
              </a:rPr>
              <a:t>8 million shares were reacquired as treasury stock</a:t>
            </a:r>
            <a:endParaRPr lang="en-US" sz="2600" b="1" dirty="0">
              <a:solidFill>
                <a:srgbClr val="C00000"/>
              </a:solidFill>
            </a:endParaRPr>
          </a:p>
        </p:txBody>
      </p:sp>
      <p:sp>
        <p:nvSpPr>
          <p:cNvPr id="35" name="TextBox 34"/>
          <p:cNvSpPr txBox="1"/>
          <p:nvPr/>
        </p:nvSpPr>
        <p:spPr>
          <a:xfrm>
            <a:off x="5248335" y="4940815"/>
            <a:ext cx="1381485" cy="492443"/>
          </a:xfrm>
          <a:prstGeom prst="rect">
            <a:avLst/>
          </a:prstGeom>
          <a:noFill/>
        </p:spPr>
        <p:txBody>
          <a:bodyPr wrap="square" rtlCol="0">
            <a:spAutoFit/>
          </a:bodyPr>
          <a:lstStyle/>
          <a:p>
            <a:pPr algn="ctr"/>
            <a:r>
              <a:rPr lang="en-IN" sz="2600" b="1" dirty="0">
                <a:solidFill>
                  <a:srgbClr val="C00000"/>
                </a:solidFill>
              </a:rPr>
              <a:t>8 (3 /12)</a:t>
            </a:r>
            <a:endParaRPr lang="en-US" sz="2600" b="1" dirty="0">
              <a:solidFill>
                <a:srgbClr val="C00000"/>
              </a:solidFill>
            </a:endParaRPr>
          </a:p>
        </p:txBody>
      </p:sp>
      <p:sp>
        <p:nvSpPr>
          <p:cNvPr id="36" name="TextBox 35"/>
          <p:cNvSpPr txBox="1"/>
          <p:nvPr/>
        </p:nvSpPr>
        <p:spPr>
          <a:xfrm>
            <a:off x="4856433" y="4940815"/>
            <a:ext cx="711900" cy="492443"/>
          </a:xfrm>
          <a:prstGeom prst="rect">
            <a:avLst/>
          </a:prstGeom>
          <a:noFill/>
        </p:spPr>
        <p:txBody>
          <a:bodyPr wrap="square" rtlCol="0">
            <a:spAutoFit/>
          </a:bodyPr>
          <a:lstStyle/>
          <a:p>
            <a:pPr algn="ctr"/>
            <a:r>
              <a:rPr lang="en-US" sz="2600" b="1" dirty="0">
                <a:solidFill>
                  <a:srgbClr val="C00000"/>
                </a:solidFill>
              </a:rPr>
              <a:t>−</a:t>
            </a:r>
          </a:p>
        </p:txBody>
      </p:sp>
      <p:sp>
        <p:nvSpPr>
          <p:cNvPr id="37" name="TextBox 36"/>
          <p:cNvSpPr txBox="1"/>
          <p:nvPr/>
        </p:nvSpPr>
        <p:spPr>
          <a:xfrm>
            <a:off x="5159206" y="5366096"/>
            <a:ext cx="1443619" cy="769441"/>
          </a:xfrm>
          <a:prstGeom prst="rect">
            <a:avLst/>
          </a:prstGeom>
          <a:noFill/>
        </p:spPr>
        <p:txBody>
          <a:bodyPr wrap="square" rtlCol="0">
            <a:spAutoFit/>
          </a:bodyPr>
          <a:lstStyle/>
          <a:p>
            <a:pPr algn="ctr"/>
            <a:r>
              <a:rPr lang="en-IN" sz="2200" b="1" dirty="0">
                <a:solidFill>
                  <a:srgbClr val="EC008C"/>
                </a:solidFill>
              </a:rPr>
              <a:t>Treasury shares</a:t>
            </a:r>
            <a:endParaRPr lang="en-US" sz="2200" b="1" dirty="0">
              <a:solidFill>
                <a:srgbClr val="EC008C"/>
              </a:solidFill>
            </a:endParaRPr>
          </a:p>
        </p:txBody>
      </p:sp>
      <p:sp>
        <p:nvSpPr>
          <p:cNvPr id="42"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LO19-6</a:t>
            </a:r>
          </a:p>
        </p:txBody>
      </p:sp>
      <p:sp>
        <p:nvSpPr>
          <p:cNvPr id="38" name="TextBox 37"/>
          <p:cNvSpPr txBox="1"/>
          <p:nvPr/>
        </p:nvSpPr>
        <p:spPr>
          <a:xfrm>
            <a:off x="6122469" y="6054026"/>
            <a:ext cx="2811810" cy="521712"/>
          </a:xfrm>
          <a:prstGeom prst="rect">
            <a:avLst/>
          </a:prstGeom>
          <a:solidFill>
            <a:schemeClr val="accent6">
              <a:lumMod val="40000"/>
              <a:lumOff val="60000"/>
            </a:schemeClr>
          </a:solidFill>
          <a:ln>
            <a:solidFill>
              <a:schemeClr val="accent1">
                <a:shade val="50000"/>
              </a:schemeClr>
            </a:solidFill>
          </a:ln>
        </p:spPr>
        <p:txBody>
          <a:bodyPr wrap="square" rtlCol="0">
            <a:spAutoFit/>
          </a:bodyPr>
          <a:lstStyle/>
          <a:p>
            <a:r>
              <a:rPr lang="en-US" sz="1400" dirty="0"/>
              <a:t>Fraction of year </a:t>
            </a:r>
            <a:r>
              <a:rPr lang="en-US" sz="1400" b="1" dirty="0">
                <a:solidFill>
                  <a:srgbClr val="FF0000"/>
                </a:solidFill>
              </a:rPr>
              <a:t>NOT</a:t>
            </a:r>
            <a:r>
              <a:rPr lang="en-US" sz="1400" dirty="0"/>
              <a:t> outstanding:</a:t>
            </a:r>
            <a:br>
              <a:rPr lang="en-US" sz="1400" dirty="0"/>
            </a:br>
            <a:r>
              <a:rPr lang="en-US" sz="1400" b="1" dirty="0">
                <a:solidFill>
                  <a:srgbClr val="FF0000"/>
                </a:solidFill>
              </a:rPr>
              <a:t>October through December</a:t>
            </a:r>
          </a:p>
        </p:txBody>
      </p:sp>
      <p:cxnSp>
        <p:nvCxnSpPr>
          <p:cNvPr id="3" name="Straight Arrow Connector 2"/>
          <p:cNvCxnSpPr/>
          <p:nvPr/>
        </p:nvCxnSpPr>
        <p:spPr>
          <a:xfrm flipH="1" flipV="1">
            <a:off x="6295697" y="5372664"/>
            <a:ext cx="1102057" cy="681872"/>
          </a:xfrm>
          <a:prstGeom prst="straightConnector1">
            <a:avLst/>
          </a:prstGeom>
          <a:ln w="222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44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1000" fill="hold"/>
                                        <p:tgtEl>
                                          <p:spTgt spid="34"/>
                                        </p:tgtEl>
                                        <p:attrNameLst>
                                          <p:attrName>ppt_w</p:attrName>
                                        </p:attrNameLst>
                                      </p:cBhvr>
                                      <p:tavLst>
                                        <p:tav tm="0">
                                          <p:val>
                                            <p:fltVal val="0"/>
                                          </p:val>
                                        </p:tav>
                                        <p:tav tm="100000">
                                          <p:val>
                                            <p:strVal val="#ppt_w"/>
                                          </p:val>
                                        </p:tav>
                                      </p:tavLst>
                                    </p:anim>
                                    <p:anim calcmode="lin" valueType="num">
                                      <p:cBhvr>
                                        <p:cTn id="8" dur="1000" fill="hold"/>
                                        <p:tgtEl>
                                          <p:spTgt spid="34"/>
                                        </p:tgtEl>
                                        <p:attrNameLst>
                                          <p:attrName>ppt_h</p:attrName>
                                        </p:attrNameLst>
                                      </p:cBhvr>
                                      <p:tavLst>
                                        <p:tav tm="0">
                                          <p:val>
                                            <p:fltVal val="0"/>
                                          </p:val>
                                        </p:tav>
                                        <p:tav tm="100000">
                                          <p:val>
                                            <p:strVal val="#ppt_h"/>
                                          </p:val>
                                        </p:tav>
                                      </p:tavLst>
                                    </p:anim>
                                    <p:anim calcmode="lin" valueType="num">
                                      <p:cBhvr>
                                        <p:cTn id="9" dur="1000" fill="hold"/>
                                        <p:tgtEl>
                                          <p:spTgt spid="34"/>
                                        </p:tgtEl>
                                        <p:attrNameLst>
                                          <p:attrName>style.rotation</p:attrName>
                                        </p:attrNameLst>
                                      </p:cBhvr>
                                      <p:tavLst>
                                        <p:tav tm="0">
                                          <p:val>
                                            <p:fltVal val="90"/>
                                          </p:val>
                                        </p:tav>
                                        <p:tav tm="100000">
                                          <p:val>
                                            <p:fltVal val="0"/>
                                          </p:val>
                                        </p:tav>
                                      </p:tavLst>
                                    </p:anim>
                                    <p:animEffect transition="in" filter="fade">
                                      <p:cBhvr>
                                        <p:cTn id="10" dur="10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par>
                                <p:cTn id="18" presetID="10"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500"/>
                                        <p:tgtEl>
                                          <p:spTgt spid="32"/>
                                        </p:tgtEl>
                                      </p:cBhvr>
                                    </p:animEffect>
                                  </p:childTnLst>
                                </p:cTn>
                              </p:par>
                              <p:par>
                                <p:cTn id="21" presetID="10"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10" presetClass="entr" presetSubtype="0"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fade">
                                      <p:cBhvr>
                                        <p:cTn id="38" dur="500"/>
                                        <p:tgtEl>
                                          <p:spTgt spid="1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500"/>
                                        <p:tgtEl>
                                          <p:spTgt spid="2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fade">
                                      <p:cBhvr>
                                        <p:cTn id="50" dur="500"/>
                                        <p:tgtEl>
                                          <p:spTgt spid="2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500"/>
                                        <p:tgtEl>
                                          <p:spTgt spid="35"/>
                                        </p:tgtEl>
                                      </p:cBhvr>
                                    </p:animEffect>
                                  </p:childTnLst>
                                </p:cTn>
                              </p:par>
                            </p:childTnLst>
                          </p:cTn>
                        </p:par>
                        <p:par>
                          <p:cTn id="65" fill="hold">
                            <p:stCondLst>
                              <p:cond delay="1500"/>
                            </p:stCondLst>
                            <p:childTnLst>
                              <p:par>
                                <p:cTn id="66" presetID="10" presetClass="entr" presetSubtype="0" fill="hold" grpId="0"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childTnLst>
                          </p:cTn>
                        </p:par>
                        <p:par>
                          <p:cTn id="69" fill="hold">
                            <p:stCondLst>
                              <p:cond delay="2000"/>
                            </p:stCondLst>
                            <p:childTnLst>
                              <p:par>
                                <p:cTn id="70" presetID="10" presetClass="entr" presetSubtype="0"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500"/>
                                        <p:tgtEl>
                                          <p:spTgt spid="25"/>
                                        </p:tgtEl>
                                      </p:cBhvr>
                                    </p:animEffect>
                                  </p:childTnLst>
                                </p:cTn>
                              </p:par>
                            </p:childTnLst>
                          </p:cTn>
                        </p:par>
                        <p:par>
                          <p:cTn id="73" fill="hold">
                            <p:stCondLst>
                              <p:cond delay="2500"/>
                            </p:stCondLst>
                            <p:childTnLst>
                              <p:par>
                                <p:cTn id="74" presetID="10" presetClass="entr" presetSubtype="0"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500"/>
                                        <p:tgtEl>
                                          <p:spTgt spid="23"/>
                                        </p:tgtEl>
                                      </p:cBhvr>
                                    </p:animEffect>
                                  </p:childTnLst>
                                </p:cTn>
                              </p:par>
                              <p:par>
                                <p:cTn id="77" presetID="10" presetClass="entr" presetSubtype="0" fill="hold" nodeType="with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500"/>
                                        <p:tgtEl>
                                          <p:spTgt spid="2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par>
                          <p:cTn id="83" fill="hold">
                            <p:stCondLst>
                              <p:cond delay="3000"/>
                            </p:stCondLst>
                            <p:childTnLst>
                              <p:par>
                                <p:cTn id="84" presetID="10" presetClass="entr" presetSubtype="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childTnLst>
                                </p:cTn>
                              </p:par>
                              <p:par>
                                <p:cTn id="87" presetID="1" presetClass="entr" presetSubtype="0" fill="hold" grpId="0" nodeType="withEffect">
                                  <p:stCondLst>
                                    <p:cond delay="0"/>
                                  </p:stCondLst>
                                  <p:childTnLst>
                                    <p:set>
                                      <p:cBhvr>
                                        <p:cTn id="88" dur="1" fill="hold">
                                          <p:stCondLst>
                                            <p:cond delay="0"/>
                                          </p:stCondLst>
                                        </p:cTn>
                                        <p:tgtEl>
                                          <p:spTgt spid="4"/>
                                        </p:tgtEl>
                                        <p:attrNameLst>
                                          <p:attrName>style.visibility</p:attrName>
                                        </p:attrNameLst>
                                      </p:cBhvr>
                                      <p:to>
                                        <p:strVal val="visible"/>
                                      </p:to>
                                    </p:set>
                                  </p:childTnLst>
                                </p:cTn>
                              </p:par>
                            </p:childTnLst>
                          </p:cTn>
                        </p:par>
                        <p:par>
                          <p:cTn id="89" fill="hold">
                            <p:stCondLst>
                              <p:cond delay="3500"/>
                            </p:stCondLst>
                            <p:childTnLst>
                              <p:par>
                                <p:cTn id="90" presetID="10" presetClass="entr" presetSubtype="0" fill="hold" grpId="0" nodeType="afterEffect">
                                  <p:stCondLst>
                                    <p:cond delay="1250"/>
                                  </p:stCondLst>
                                  <p:childTnLst>
                                    <p:set>
                                      <p:cBhvr>
                                        <p:cTn id="91" dur="1" fill="hold">
                                          <p:stCondLst>
                                            <p:cond delay="0"/>
                                          </p:stCondLst>
                                        </p:cTn>
                                        <p:tgtEl>
                                          <p:spTgt spid="38"/>
                                        </p:tgtEl>
                                        <p:attrNameLst>
                                          <p:attrName>style.visibility</p:attrName>
                                        </p:attrNameLst>
                                      </p:cBhvr>
                                      <p:to>
                                        <p:strVal val="visible"/>
                                      </p:to>
                                    </p:set>
                                    <p:animEffect transition="in" filter="fade">
                                      <p:cBhvr>
                                        <p:cTn id="92" dur="500"/>
                                        <p:tgtEl>
                                          <p:spTgt spid="38"/>
                                        </p:tgtEl>
                                      </p:cBhvr>
                                    </p:animEffect>
                                  </p:childTnLst>
                                </p:cTn>
                              </p:par>
                              <p:par>
                                <p:cTn id="93" presetID="1" presetClass="entr" presetSubtype="0" fill="hold" nodeType="withEffect">
                                  <p:stCondLst>
                                    <p:cond delay="1250"/>
                                  </p:stCondLst>
                                  <p:childTnLst>
                                    <p:set>
                                      <p:cBhvr>
                                        <p:cTn id="9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P spid="14" grpId="0"/>
      <p:bldP spid="15" grpId="0"/>
      <p:bldP spid="19" grpId="0"/>
      <p:bldP spid="20" grpId="0"/>
      <p:bldP spid="21" grpId="0"/>
      <p:bldP spid="22" grpId="0"/>
      <p:bldP spid="23" grpId="0"/>
      <p:bldP spid="25" grpId="0"/>
      <p:bldP spid="28" grpId="0"/>
      <p:bldP spid="29" grpId="0"/>
      <p:bldP spid="30" grpId="0"/>
      <p:bldP spid="34" grpId="0"/>
      <p:bldP spid="35" grpId="0"/>
      <p:bldP spid="36" grpId="0"/>
      <p:bldP spid="37" grpId="0"/>
      <p:bldP spid="3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dirty="0"/>
              <a:t>Concept Check: Earnings per Share</a:t>
            </a:r>
            <a:endParaRPr lang="en-US" dirty="0"/>
          </a:p>
        </p:txBody>
      </p:sp>
      <p:sp>
        <p:nvSpPr>
          <p:cNvPr id="414723" name="Rectangle 3"/>
          <p:cNvSpPr>
            <a:spLocks noGrp="1" noChangeArrowheads="1"/>
          </p:cNvSpPr>
          <p:nvPr>
            <p:ph idx="1"/>
          </p:nvPr>
        </p:nvSpPr>
        <p:spPr>
          <a:xfrm>
            <a:off x="761998" y="1444626"/>
            <a:ext cx="8382001" cy="5082837"/>
          </a:xfrm>
          <a:solidFill>
            <a:schemeClr val="bg1">
              <a:lumMod val="95000"/>
            </a:schemeClr>
          </a:solidFill>
        </p:spPr>
        <p:txBody>
          <a:bodyPr>
            <a:normAutofit/>
          </a:bodyPr>
          <a:lstStyle/>
          <a:p>
            <a:pPr marL="0" indent="0">
              <a:lnSpc>
                <a:spcPct val="100000"/>
              </a:lnSpc>
              <a:spcAft>
                <a:spcPts val="1200"/>
              </a:spcAft>
              <a:buNone/>
            </a:pPr>
            <a:r>
              <a:rPr lang="en-US" sz="2400" dirty="0"/>
              <a:t>On December 31, 2020, Wayne Sparks Company had 600,000 shares of common stock issued and outstanding. Sparks issued a 5% stock dividend on June 30, 2021. On September 30, 2021, 20,000 shares of common stock were reacquired as treasury stock. What is the appropriate number of shares to be used in the basic earnings per share computation for 2021? </a:t>
            </a:r>
          </a:p>
          <a:p>
            <a:pPr marL="457200" indent="-457200">
              <a:buFont typeface="+mj-lt"/>
              <a:buAutoNum type="alphaLcPeriod"/>
            </a:pPr>
            <a:r>
              <a:rPr lang="en-US" sz="2400" dirty="0"/>
              <a:t>595,000</a:t>
            </a:r>
          </a:p>
          <a:p>
            <a:pPr marL="457200" indent="-457200">
              <a:buFont typeface="+mj-lt"/>
              <a:buAutoNum type="alphaLcPeriod"/>
            </a:pPr>
            <a:r>
              <a:rPr lang="en-US" sz="2400" dirty="0"/>
              <a:t>625,000</a:t>
            </a:r>
          </a:p>
          <a:p>
            <a:pPr marL="457200" indent="-457200">
              <a:buFont typeface="+mj-lt"/>
              <a:buAutoNum type="alphaLcPeriod"/>
            </a:pPr>
            <a:r>
              <a:rPr lang="en-US" sz="2400" dirty="0"/>
              <a:t>630,000</a:t>
            </a:r>
          </a:p>
          <a:p>
            <a:pPr marL="457200" indent="-457200">
              <a:buFont typeface="+mj-lt"/>
              <a:buAutoNum type="alphaLcPeriod"/>
            </a:pPr>
            <a:r>
              <a:rPr lang="en-US" sz="2400" dirty="0"/>
              <a:t>635,000</a:t>
            </a:r>
            <a:endParaRPr lang="en-US" sz="1600" dirty="0"/>
          </a:p>
          <a:p>
            <a:pPr marL="0" indent="0">
              <a:buNone/>
              <a:tabLst>
                <a:tab pos="7772400" algn="dec"/>
              </a:tabLst>
              <a:defRPr/>
            </a:pPr>
            <a:endParaRPr lang="en-US" sz="1800" dirty="0"/>
          </a:p>
        </p:txBody>
      </p:sp>
      <p:sp>
        <p:nvSpPr>
          <p:cNvPr id="2" name="Oval 1"/>
          <p:cNvSpPr/>
          <p:nvPr/>
        </p:nvSpPr>
        <p:spPr bwMode="auto">
          <a:xfrm flipV="1">
            <a:off x="706546" y="4399594"/>
            <a:ext cx="458753" cy="419535"/>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2680674" y="4328411"/>
            <a:ext cx="6230005" cy="982320"/>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spcAft>
                <a:spcPts val="1200"/>
              </a:spcAft>
            </a:pPr>
            <a:r>
              <a:rPr lang="en-US" sz="2400" dirty="0"/>
              <a:t>The correct answer is </a:t>
            </a:r>
            <a:r>
              <a:rPr lang="en-US" sz="2400" i="1" dirty="0"/>
              <a:t>b</a:t>
            </a:r>
            <a:r>
              <a:rPr lang="en-US" sz="2400" dirty="0"/>
              <a:t>:</a:t>
            </a:r>
          </a:p>
          <a:p>
            <a:pPr algn="ctr"/>
            <a:r>
              <a:rPr lang="en-US" sz="2400" dirty="0"/>
              <a:t>(600,000 × 1.05) − (20,000 × 3/12) = </a:t>
            </a:r>
            <a:r>
              <a:rPr lang="en-US" sz="2400" b="1" dirty="0">
                <a:solidFill>
                  <a:srgbClr val="C00000"/>
                </a:solidFill>
              </a:rPr>
              <a:t>625,000</a:t>
            </a:r>
          </a:p>
        </p:txBody>
      </p:sp>
      <p:sp>
        <p:nvSpPr>
          <p:cNvPr id="7"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LO19-6</a:t>
            </a:r>
          </a:p>
        </p:txBody>
      </p:sp>
      <p:sp>
        <p:nvSpPr>
          <p:cNvPr id="8" name="TextBox 7"/>
          <p:cNvSpPr txBox="1"/>
          <p:nvPr/>
        </p:nvSpPr>
        <p:spPr>
          <a:xfrm>
            <a:off x="5795676" y="5499538"/>
            <a:ext cx="3279572" cy="1015663"/>
          </a:xfrm>
          <a:prstGeom prst="rect">
            <a:avLst/>
          </a:prstGeom>
          <a:solidFill>
            <a:schemeClr val="accent6">
              <a:lumMod val="40000"/>
              <a:lumOff val="60000"/>
            </a:schemeClr>
          </a:solidFill>
          <a:ln>
            <a:solidFill>
              <a:schemeClr val="accent1">
                <a:shade val="50000"/>
              </a:schemeClr>
            </a:solidFill>
          </a:ln>
        </p:spPr>
        <p:txBody>
          <a:bodyPr wrap="square" rtlCol="0">
            <a:spAutoFit/>
          </a:bodyPr>
          <a:lstStyle/>
          <a:p>
            <a:r>
              <a:rPr lang="en-US" sz="2000" dirty="0"/>
              <a:t>Time weighted for fraction of year </a:t>
            </a:r>
            <a:r>
              <a:rPr lang="en-US" sz="2000" b="1" dirty="0">
                <a:solidFill>
                  <a:srgbClr val="FF0000"/>
                </a:solidFill>
              </a:rPr>
              <a:t>NOT</a:t>
            </a:r>
            <a:r>
              <a:rPr lang="en-US" sz="2000" dirty="0"/>
              <a:t> outstanding:</a:t>
            </a:r>
            <a:br>
              <a:rPr lang="en-US" sz="2000" dirty="0"/>
            </a:br>
            <a:r>
              <a:rPr lang="en-US" sz="2000" b="1" dirty="0">
                <a:solidFill>
                  <a:srgbClr val="FF0000"/>
                </a:solidFill>
              </a:rPr>
              <a:t>October thru December</a:t>
            </a:r>
          </a:p>
        </p:txBody>
      </p:sp>
      <p:cxnSp>
        <p:nvCxnSpPr>
          <p:cNvPr id="5" name="Straight Arrow Connector 4"/>
          <p:cNvCxnSpPr>
            <a:cxnSpLocks/>
          </p:cNvCxnSpPr>
          <p:nvPr/>
        </p:nvCxnSpPr>
        <p:spPr>
          <a:xfrm flipH="1" flipV="1">
            <a:off x="6856193" y="5258866"/>
            <a:ext cx="169673" cy="240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911081" y="5481434"/>
            <a:ext cx="2654189" cy="1033767"/>
          </a:xfrm>
          <a:prstGeom prst="rect">
            <a:avLst/>
          </a:prstGeom>
          <a:solidFill>
            <a:schemeClr val="accent6">
              <a:lumMod val="40000"/>
              <a:lumOff val="60000"/>
            </a:schemeClr>
          </a:solidFill>
          <a:ln>
            <a:solidFill>
              <a:schemeClr val="accent1">
                <a:shade val="50000"/>
              </a:schemeClr>
            </a:solidFill>
          </a:ln>
        </p:spPr>
        <p:txBody>
          <a:bodyPr wrap="square" rtlCol="0">
            <a:spAutoFit/>
          </a:bodyPr>
          <a:lstStyle/>
          <a:p>
            <a:r>
              <a:rPr lang="en-US" sz="2000" dirty="0"/>
              <a:t>Required after stock dividend, so </a:t>
            </a:r>
            <a:r>
              <a:rPr lang="en-US" sz="2000" b="1" dirty="0">
                <a:solidFill>
                  <a:srgbClr val="FF0000"/>
                </a:solidFill>
              </a:rPr>
              <a:t>don’t </a:t>
            </a:r>
            <a:r>
              <a:rPr lang="en-US" sz="2000" dirty="0"/>
              <a:t>multiply by 1.05</a:t>
            </a:r>
            <a:endParaRPr lang="en-US" sz="2000" b="1" dirty="0">
              <a:solidFill>
                <a:srgbClr val="FF0000"/>
              </a:solidFill>
            </a:endParaRPr>
          </a:p>
        </p:txBody>
      </p:sp>
      <p:cxnSp>
        <p:nvCxnSpPr>
          <p:cNvPr id="12" name="Straight Arrow Connector 11"/>
          <p:cNvCxnSpPr>
            <a:cxnSpLocks/>
          </p:cNvCxnSpPr>
          <p:nvPr/>
        </p:nvCxnSpPr>
        <p:spPr>
          <a:xfrm flipV="1">
            <a:off x="5308940" y="5258866"/>
            <a:ext cx="394783" cy="222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66558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1" presetClass="entr" presetSubtype="0" fill="hold" grpId="0" nodeType="withEffect">
                                      <p:stCondLst>
                                        <p:cond delay="150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1500"/>
                                      </p:stCondLst>
                                      <p:childTnLst>
                                        <p:set>
                                          <p:cBhvr>
                                            <p:cTn id="17" dur="1" fill="hold">
                                              <p:stCondLst>
                                                <p:cond delay="0"/>
                                              </p:stCondLst>
                                            </p:cTn>
                                            <p:tgtEl>
                                              <p:spTgt spid="5"/>
                                            </p:tgtEl>
                                            <p:attrNameLst>
                                              <p:attrName>style.visibility</p:attrName>
                                            </p:attrNameLst>
                                          </p:cBhvr>
                                          <p:to>
                                            <p:strVal val="visible"/>
                                          </p:to>
                                        </p:set>
                                      </p:childTnLst>
                                    </p:cTn>
                                  </p:par>
                                  <p:par>
                                    <p:cTn id="18" presetID="10" presetClass="entr" presetSubtype="0" fill="hold" grpId="0" nodeType="withEffect">
                                      <p:stCondLst>
                                        <p:cond delay="1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 presetClass="entr" presetSubtype="0" fill="hold" nodeType="withEffect">
                                      <p:stCondLst>
                                        <p:cond delay="150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1" presetClass="entr" presetSubtype="0" fill="hold" grpId="0" nodeType="withEffect">
                                      <p:stCondLst>
                                        <p:cond delay="1500"/>
                                      </p:stCondLst>
                                      <p:childTnLst>
                                        <p:set>
                                          <p:cBhvr>
                                            <p:cTn id="15" dur="1" fill="hold">
                                              <p:stCondLst>
                                                <p:cond delay="0"/>
                                              </p:stCondLst>
                                            </p:cTn>
                                            <p:tgtEl>
                                              <p:spTgt spid="8"/>
                                            </p:tgtEl>
                                            <p:attrNameLst>
                                              <p:attrName>style.visibility</p:attrName>
                                            </p:attrNameLst>
                                          </p:cBhvr>
                                          <p:to>
                                            <p:strVal val="visible"/>
                                          </p:to>
                                        </p:set>
                                      </p:childTnLst>
                                    </p:cTn>
                                  </p:par>
                                  <p:par>
                                    <p:cTn id="16" presetID="1" presetClass="entr" presetSubtype="0" fill="hold" nodeType="withEffect">
                                      <p:stCondLst>
                                        <p:cond delay="1500"/>
                                      </p:stCondLst>
                                      <p:childTnLst>
                                        <p:set>
                                          <p:cBhvr>
                                            <p:cTn id="17" dur="1" fill="hold">
                                              <p:stCondLst>
                                                <p:cond delay="0"/>
                                              </p:stCondLst>
                                            </p:cTn>
                                            <p:tgtEl>
                                              <p:spTgt spid="5"/>
                                            </p:tgtEl>
                                            <p:attrNameLst>
                                              <p:attrName>style.visibility</p:attrName>
                                            </p:attrNameLst>
                                          </p:cBhvr>
                                          <p:to>
                                            <p:strVal val="visible"/>
                                          </p:to>
                                        </p:set>
                                      </p:childTnLst>
                                    </p:cTn>
                                  </p:par>
                                  <p:par>
                                    <p:cTn id="18" presetID="10" presetClass="entr" presetSubtype="0" fill="hold" grpId="0" nodeType="withEffect">
                                      <p:stCondLst>
                                        <p:cond delay="150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 presetClass="entr" presetSubtype="0" fill="hold" nodeType="withEffect">
                                      <p:stCondLst>
                                        <p:cond delay="150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P spid="11" grpId="0" animBg="1"/>
        </p:bldLst>
      </p:timing>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167" y="6"/>
            <a:ext cx="8614832" cy="1444625"/>
          </a:xfrm>
        </p:spPr>
        <p:txBody>
          <a:bodyPr/>
          <a:lstStyle/>
          <a:p>
            <a:r>
              <a:rPr lang="en-IN" dirty="0"/>
              <a:t>Earnings Available to Common Shareholders</a:t>
            </a:r>
            <a:endParaRPr lang="en-US" dirty="0"/>
          </a:p>
        </p:txBody>
      </p:sp>
      <p:sp>
        <p:nvSpPr>
          <p:cNvPr id="3" name="Content Placeholder 2"/>
          <p:cNvSpPr>
            <a:spLocks noGrp="1"/>
          </p:cNvSpPr>
          <p:nvPr>
            <p:ph idx="1"/>
          </p:nvPr>
        </p:nvSpPr>
        <p:spPr>
          <a:xfrm>
            <a:off x="657363" y="1401090"/>
            <a:ext cx="8338984" cy="5057775"/>
          </a:xfrm>
        </p:spPr>
        <p:txBody>
          <a:bodyPr/>
          <a:lstStyle/>
          <a:p>
            <a:endParaRPr lang="en-IN" dirty="0"/>
          </a:p>
          <a:p>
            <a:r>
              <a:rPr lang="en-IN" dirty="0"/>
              <a:t>When a senior class of shareholders (like preferred shareholders) is entitled to a specified allocation of earnings (like preferred dividends) these amounts are </a:t>
            </a:r>
            <a:r>
              <a:rPr lang="en-IN" b="1" dirty="0">
                <a:solidFill>
                  <a:srgbClr val="C00000"/>
                </a:solidFill>
              </a:rPr>
              <a:t>subtracted from earnings before calculating earnings per share</a:t>
            </a:r>
          </a:p>
          <a:p>
            <a:r>
              <a:rPr lang="en-US" dirty="0"/>
              <a:t>We subtract dividends on </a:t>
            </a:r>
            <a:r>
              <a:rPr lang="en-US" b="1" dirty="0">
                <a:solidFill>
                  <a:srgbClr val="C00000"/>
                </a:solidFill>
              </a:rPr>
              <a:t>cumulative</a:t>
            </a:r>
            <a:r>
              <a:rPr lang="en-US" dirty="0"/>
              <a:t> preferred stock, even if not declared this period, the presumption being that the dividends eventually will be paid.</a:t>
            </a:r>
            <a:endParaRPr lang="en-US" b="1" dirty="0">
              <a:solidFill>
                <a:srgbClr val="C00000"/>
              </a:solidFill>
            </a:endParaRP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LO19-7</a:t>
            </a:r>
          </a:p>
        </p:txBody>
      </p:sp>
      <p:sp>
        <p:nvSpPr>
          <p:cNvPr id="5" name="Slide Number Placeholder 5">
            <a:extLst>
              <a:ext uri="{FF2B5EF4-FFF2-40B4-BE49-F238E27FC236}">
                <a16:creationId xmlns:a16="http://schemas.microsoft.com/office/drawing/2014/main" id="{E9F317C6-D753-1245-9704-1E4B9E33595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45</a:t>
            </a:fld>
            <a:endParaRPr lang="en-US" dirty="0"/>
          </a:p>
        </p:txBody>
      </p:sp>
    </p:spTree>
    <p:extLst>
      <p:ext uri="{BB962C8B-B14F-4D97-AF65-F5344CB8AC3E}">
        <p14:creationId xmlns:p14="http://schemas.microsoft.com/office/powerpoint/2010/main" val="3190517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50333" y="17743"/>
            <a:ext cx="8593666" cy="509255"/>
          </a:xfrm>
        </p:spPr>
        <p:txBody>
          <a:bodyPr>
            <a:noAutofit/>
          </a:bodyPr>
          <a:lstStyle/>
          <a:p>
            <a:r>
              <a:rPr lang="en-US" sz="2800" dirty="0"/>
              <a:t>Preferred Dividends</a:t>
            </a:r>
          </a:p>
        </p:txBody>
      </p:sp>
      <p:sp>
        <p:nvSpPr>
          <p:cNvPr id="5" name="TextBox 4"/>
          <p:cNvSpPr txBox="1"/>
          <p:nvPr/>
        </p:nvSpPr>
        <p:spPr>
          <a:xfrm>
            <a:off x="691824" y="386304"/>
            <a:ext cx="8161311" cy="830997"/>
          </a:xfrm>
          <a:prstGeom prst="rect">
            <a:avLst/>
          </a:prstGeom>
          <a:noFill/>
        </p:spPr>
        <p:txBody>
          <a:bodyPr wrap="square" rtlCol="0">
            <a:spAutoFit/>
          </a:bodyPr>
          <a:lstStyle/>
          <a:p>
            <a:r>
              <a:rPr lang="en-IN" sz="2300" dirty="0"/>
              <a:t>Sovran Financial Corporation reported net income of $154 million in 2021 (tax rate 25%). Its </a:t>
            </a:r>
            <a:r>
              <a:rPr lang="en-US" sz="2300" dirty="0"/>
              <a:t>capital structure included the following:</a:t>
            </a:r>
          </a:p>
        </p:txBody>
      </p:sp>
      <p:sp>
        <p:nvSpPr>
          <p:cNvPr id="6" name="TextBox 5"/>
          <p:cNvSpPr txBox="1"/>
          <p:nvPr/>
        </p:nvSpPr>
        <p:spPr>
          <a:xfrm>
            <a:off x="652697" y="1092442"/>
            <a:ext cx="2457671" cy="461665"/>
          </a:xfrm>
          <a:prstGeom prst="rect">
            <a:avLst/>
          </a:prstGeom>
          <a:noFill/>
        </p:spPr>
        <p:txBody>
          <a:bodyPr wrap="square" rtlCol="0">
            <a:spAutoFit/>
          </a:bodyPr>
          <a:lstStyle/>
          <a:p>
            <a:r>
              <a:rPr lang="en-IN" sz="2300" b="1" dirty="0"/>
              <a:t>Common Stock</a:t>
            </a:r>
            <a:endParaRPr lang="en-US" sz="2300" b="1" dirty="0"/>
          </a:p>
        </p:txBody>
      </p:sp>
      <p:sp>
        <p:nvSpPr>
          <p:cNvPr id="7" name="TextBox 6"/>
          <p:cNvSpPr txBox="1"/>
          <p:nvPr/>
        </p:nvSpPr>
        <p:spPr>
          <a:xfrm>
            <a:off x="631945" y="1438746"/>
            <a:ext cx="1817707" cy="461665"/>
          </a:xfrm>
          <a:prstGeom prst="rect">
            <a:avLst/>
          </a:prstGeom>
          <a:noFill/>
        </p:spPr>
        <p:txBody>
          <a:bodyPr wrap="square" rtlCol="0">
            <a:spAutoFit/>
          </a:bodyPr>
          <a:lstStyle/>
          <a:p>
            <a:r>
              <a:rPr lang="en-IN" sz="2300" dirty="0"/>
              <a:t>January 1</a:t>
            </a:r>
            <a:endParaRPr lang="en-US" sz="2300" dirty="0"/>
          </a:p>
        </p:txBody>
      </p:sp>
      <p:sp>
        <p:nvSpPr>
          <p:cNvPr id="8" name="TextBox 7"/>
          <p:cNvSpPr txBox="1"/>
          <p:nvPr/>
        </p:nvSpPr>
        <p:spPr>
          <a:xfrm>
            <a:off x="2647258" y="1438746"/>
            <a:ext cx="6383913" cy="461665"/>
          </a:xfrm>
          <a:prstGeom prst="rect">
            <a:avLst/>
          </a:prstGeom>
          <a:noFill/>
        </p:spPr>
        <p:txBody>
          <a:bodyPr wrap="square" rtlCol="0">
            <a:spAutoFit/>
          </a:bodyPr>
          <a:lstStyle/>
          <a:p>
            <a:r>
              <a:rPr lang="en-IN" sz="2300" dirty="0"/>
              <a:t>60 million common shares were outstanding</a:t>
            </a:r>
            <a:endParaRPr lang="en-US" sz="2300" dirty="0"/>
          </a:p>
        </p:txBody>
      </p:sp>
      <p:sp>
        <p:nvSpPr>
          <p:cNvPr id="9" name="TextBox 8"/>
          <p:cNvSpPr txBox="1"/>
          <p:nvPr/>
        </p:nvSpPr>
        <p:spPr>
          <a:xfrm>
            <a:off x="577514" y="4016976"/>
            <a:ext cx="1678623" cy="461665"/>
          </a:xfrm>
          <a:prstGeom prst="rect">
            <a:avLst/>
          </a:prstGeom>
          <a:noFill/>
        </p:spPr>
        <p:txBody>
          <a:bodyPr wrap="square" rtlCol="0">
            <a:spAutoFit/>
          </a:bodyPr>
          <a:lstStyle/>
          <a:p>
            <a:r>
              <a:rPr lang="en-IN" sz="2400" b="1" dirty="0"/>
              <a:t>Basic EPS:</a:t>
            </a:r>
            <a:endParaRPr lang="en-US" sz="2400" b="1" dirty="0"/>
          </a:p>
        </p:txBody>
      </p:sp>
      <p:sp>
        <p:nvSpPr>
          <p:cNvPr id="10" name="TextBox 9"/>
          <p:cNvSpPr txBox="1"/>
          <p:nvPr/>
        </p:nvSpPr>
        <p:spPr>
          <a:xfrm>
            <a:off x="4214606" y="3332470"/>
            <a:ext cx="4058523" cy="461665"/>
          </a:xfrm>
          <a:prstGeom prst="rect">
            <a:avLst/>
          </a:prstGeom>
          <a:noFill/>
        </p:spPr>
        <p:txBody>
          <a:bodyPr wrap="square" rtlCol="0">
            <a:spAutoFit/>
          </a:bodyPr>
          <a:lstStyle/>
          <a:p>
            <a:r>
              <a:rPr lang="fr-FR" sz="2300" b="1" dirty="0">
                <a:solidFill>
                  <a:srgbClr val="C00000"/>
                </a:solidFill>
              </a:rPr>
              <a:t>5 million </a:t>
            </a:r>
            <a:r>
              <a:rPr lang="en-US" sz="2300" b="1" dirty="0">
                <a:solidFill>
                  <a:srgbClr val="C00000"/>
                </a:solidFill>
              </a:rPr>
              <a:t>shares</a:t>
            </a:r>
            <a:r>
              <a:rPr lang="fr-FR" sz="2300" b="1" dirty="0">
                <a:solidFill>
                  <a:srgbClr val="C00000"/>
                </a:solidFill>
              </a:rPr>
              <a:t> 8%, $10 par</a:t>
            </a:r>
            <a:endParaRPr lang="en-US" sz="2300" b="1" dirty="0">
              <a:solidFill>
                <a:srgbClr val="C00000"/>
              </a:solidFill>
            </a:endParaRPr>
          </a:p>
        </p:txBody>
      </p:sp>
      <p:sp>
        <p:nvSpPr>
          <p:cNvPr id="11" name="TextBox 10"/>
          <p:cNvSpPr txBox="1"/>
          <p:nvPr/>
        </p:nvSpPr>
        <p:spPr>
          <a:xfrm>
            <a:off x="1820865" y="4267965"/>
            <a:ext cx="1846484" cy="400110"/>
          </a:xfrm>
          <a:prstGeom prst="rect">
            <a:avLst/>
          </a:prstGeom>
          <a:noFill/>
        </p:spPr>
        <p:txBody>
          <a:bodyPr wrap="square" rtlCol="0">
            <a:spAutoFit/>
          </a:bodyPr>
          <a:lstStyle/>
          <a:p>
            <a:pPr algn="ctr"/>
            <a:r>
              <a:rPr lang="en-IN" sz="2000" dirty="0"/>
              <a:t>Net income</a:t>
            </a:r>
            <a:endParaRPr lang="en-US" sz="2000" dirty="0"/>
          </a:p>
        </p:txBody>
      </p:sp>
      <p:sp>
        <p:nvSpPr>
          <p:cNvPr id="12" name="TextBox 11"/>
          <p:cNvSpPr txBox="1"/>
          <p:nvPr/>
        </p:nvSpPr>
        <p:spPr>
          <a:xfrm>
            <a:off x="694012" y="5157543"/>
            <a:ext cx="1146523" cy="461665"/>
          </a:xfrm>
          <a:prstGeom prst="rect">
            <a:avLst/>
          </a:prstGeom>
          <a:noFill/>
        </p:spPr>
        <p:txBody>
          <a:bodyPr wrap="square" rtlCol="0">
            <a:spAutoFit/>
          </a:bodyPr>
          <a:lstStyle/>
          <a:p>
            <a:pPr algn="ctr"/>
            <a:r>
              <a:rPr lang="en-IN" sz="2400" dirty="0"/>
              <a:t>60</a:t>
            </a:r>
            <a:endParaRPr lang="en-US" sz="2400" dirty="0"/>
          </a:p>
        </p:txBody>
      </p:sp>
      <p:sp>
        <p:nvSpPr>
          <p:cNvPr id="13" name="TextBox 12"/>
          <p:cNvSpPr txBox="1"/>
          <p:nvPr/>
        </p:nvSpPr>
        <p:spPr>
          <a:xfrm>
            <a:off x="2170846" y="4584306"/>
            <a:ext cx="1146523" cy="461665"/>
          </a:xfrm>
          <a:prstGeom prst="rect">
            <a:avLst/>
          </a:prstGeom>
          <a:noFill/>
        </p:spPr>
        <p:txBody>
          <a:bodyPr wrap="square" rtlCol="0">
            <a:spAutoFit/>
          </a:bodyPr>
          <a:lstStyle/>
          <a:p>
            <a:pPr algn="ctr"/>
            <a:r>
              <a:rPr lang="en-IN" sz="2400" dirty="0"/>
              <a:t>$154</a:t>
            </a:r>
            <a:endParaRPr lang="en-US" sz="2400" dirty="0"/>
          </a:p>
        </p:txBody>
      </p:sp>
      <p:sp>
        <p:nvSpPr>
          <p:cNvPr id="14" name="TextBox 13"/>
          <p:cNvSpPr txBox="1"/>
          <p:nvPr/>
        </p:nvSpPr>
        <p:spPr>
          <a:xfrm>
            <a:off x="537398" y="5583508"/>
            <a:ext cx="1231147" cy="707886"/>
          </a:xfrm>
          <a:prstGeom prst="rect">
            <a:avLst/>
          </a:prstGeom>
          <a:noFill/>
        </p:spPr>
        <p:txBody>
          <a:bodyPr wrap="square" rtlCol="0">
            <a:spAutoFit/>
          </a:bodyPr>
          <a:lstStyle/>
          <a:p>
            <a:pPr algn="ctr"/>
            <a:r>
              <a:rPr lang="en-IN" sz="2000" dirty="0"/>
              <a:t>Shares at Jan. 1</a:t>
            </a:r>
            <a:endParaRPr lang="en-US" sz="2000" dirty="0"/>
          </a:p>
        </p:txBody>
      </p:sp>
      <p:sp>
        <p:nvSpPr>
          <p:cNvPr id="15" name="TextBox 14"/>
          <p:cNvSpPr txBox="1"/>
          <p:nvPr/>
        </p:nvSpPr>
        <p:spPr>
          <a:xfrm>
            <a:off x="7920196" y="4866348"/>
            <a:ext cx="1273787" cy="461665"/>
          </a:xfrm>
          <a:prstGeom prst="rect">
            <a:avLst/>
          </a:prstGeom>
          <a:noFill/>
        </p:spPr>
        <p:txBody>
          <a:bodyPr wrap="square" rtlCol="0" anchor="ctr">
            <a:spAutoFit/>
          </a:bodyPr>
          <a:lstStyle/>
          <a:p>
            <a:r>
              <a:rPr lang="en-IN" sz="2400" dirty="0"/>
              <a:t>= </a:t>
            </a:r>
            <a:r>
              <a:rPr lang="en-IN" sz="2400" b="1" dirty="0">
                <a:solidFill>
                  <a:srgbClr val="C00000"/>
                </a:solidFill>
              </a:rPr>
              <a:t>$2.00</a:t>
            </a:r>
            <a:endParaRPr lang="en-US" sz="2400" b="1" dirty="0">
              <a:solidFill>
                <a:srgbClr val="C00000"/>
              </a:solidFill>
            </a:endParaRPr>
          </a:p>
        </p:txBody>
      </p:sp>
      <p:cxnSp>
        <p:nvCxnSpPr>
          <p:cNvPr id="16" name="Straight Connector 15"/>
          <p:cNvCxnSpPr/>
          <p:nvPr/>
        </p:nvCxnSpPr>
        <p:spPr>
          <a:xfrm>
            <a:off x="752207" y="5106967"/>
            <a:ext cx="5761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31945" y="1839705"/>
            <a:ext cx="1817707" cy="461665"/>
          </a:xfrm>
          <a:prstGeom prst="rect">
            <a:avLst/>
          </a:prstGeom>
          <a:noFill/>
        </p:spPr>
        <p:txBody>
          <a:bodyPr wrap="square" rtlCol="0">
            <a:spAutoFit/>
          </a:bodyPr>
          <a:lstStyle/>
          <a:p>
            <a:r>
              <a:rPr lang="en-IN" sz="2300" dirty="0"/>
              <a:t>March 1</a:t>
            </a:r>
            <a:endParaRPr lang="en-US" sz="2300" dirty="0"/>
          </a:p>
        </p:txBody>
      </p:sp>
      <p:sp>
        <p:nvSpPr>
          <p:cNvPr id="18" name="TextBox 17"/>
          <p:cNvSpPr txBox="1"/>
          <p:nvPr/>
        </p:nvSpPr>
        <p:spPr>
          <a:xfrm>
            <a:off x="2647258" y="1839705"/>
            <a:ext cx="6383913" cy="461665"/>
          </a:xfrm>
          <a:prstGeom prst="rect">
            <a:avLst/>
          </a:prstGeom>
          <a:noFill/>
        </p:spPr>
        <p:txBody>
          <a:bodyPr wrap="square" rtlCol="0">
            <a:spAutoFit/>
          </a:bodyPr>
          <a:lstStyle/>
          <a:p>
            <a:r>
              <a:rPr lang="en-IN" sz="2300" dirty="0"/>
              <a:t>12</a:t>
            </a:r>
            <a:r>
              <a:rPr lang="en-IN" sz="2300" b="1" dirty="0"/>
              <a:t> </a:t>
            </a:r>
            <a:r>
              <a:rPr lang="en-IN" sz="2300" dirty="0"/>
              <a:t>million new shares were sold</a:t>
            </a:r>
            <a:endParaRPr lang="en-US" sz="2300" dirty="0"/>
          </a:p>
        </p:txBody>
      </p:sp>
      <p:sp>
        <p:nvSpPr>
          <p:cNvPr id="19" name="TextBox 18"/>
          <p:cNvSpPr txBox="1"/>
          <p:nvPr/>
        </p:nvSpPr>
        <p:spPr>
          <a:xfrm>
            <a:off x="2599199" y="5157543"/>
            <a:ext cx="1846484" cy="461665"/>
          </a:xfrm>
          <a:prstGeom prst="rect">
            <a:avLst/>
          </a:prstGeom>
          <a:noFill/>
        </p:spPr>
        <p:txBody>
          <a:bodyPr wrap="square" rtlCol="0">
            <a:spAutoFit/>
          </a:bodyPr>
          <a:lstStyle/>
          <a:p>
            <a:pPr algn="ctr"/>
            <a:r>
              <a:rPr lang="en-IN" sz="2400" dirty="0"/>
              <a:t>12 (10 /12)</a:t>
            </a:r>
            <a:endParaRPr lang="en-US" sz="2400" dirty="0"/>
          </a:p>
        </p:txBody>
      </p:sp>
      <p:sp>
        <p:nvSpPr>
          <p:cNvPr id="20" name="TextBox 19"/>
          <p:cNvSpPr txBox="1"/>
          <p:nvPr/>
        </p:nvSpPr>
        <p:spPr>
          <a:xfrm>
            <a:off x="2800634" y="5689433"/>
            <a:ext cx="1443619" cy="400110"/>
          </a:xfrm>
          <a:prstGeom prst="rect">
            <a:avLst/>
          </a:prstGeom>
          <a:noFill/>
        </p:spPr>
        <p:txBody>
          <a:bodyPr wrap="square" rtlCol="0" anchor="ctr">
            <a:spAutoFit/>
          </a:bodyPr>
          <a:lstStyle/>
          <a:p>
            <a:pPr algn="ctr"/>
            <a:r>
              <a:rPr lang="en-IN" sz="2000" dirty="0"/>
              <a:t>New shares</a:t>
            </a:r>
            <a:endParaRPr lang="en-US" sz="2000" dirty="0"/>
          </a:p>
        </p:txBody>
      </p:sp>
      <p:sp>
        <p:nvSpPr>
          <p:cNvPr id="21" name="TextBox 20"/>
          <p:cNvSpPr txBox="1"/>
          <p:nvPr/>
        </p:nvSpPr>
        <p:spPr>
          <a:xfrm>
            <a:off x="2236602" y="5157543"/>
            <a:ext cx="711900" cy="461665"/>
          </a:xfrm>
          <a:prstGeom prst="rect">
            <a:avLst/>
          </a:prstGeom>
          <a:noFill/>
        </p:spPr>
        <p:txBody>
          <a:bodyPr wrap="square" rtlCol="0">
            <a:spAutoFit/>
          </a:bodyPr>
          <a:lstStyle/>
          <a:p>
            <a:pPr algn="ctr"/>
            <a:r>
              <a:rPr lang="en-IN" sz="2400" dirty="0"/>
              <a:t>+</a:t>
            </a:r>
            <a:endParaRPr lang="en-US" sz="2400" dirty="0"/>
          </a:p>
        </p:txBody>
      </p:sp>
      <p:sp>
        <p:nvSpPr>
          <p:cNvPr id="22" name="TextBox 21"/>
          <p:cNvSpPr txBox="1"/>
          <p:nvPr/>
        </p:nvSpPr>
        <p:spPr>
          <a:xfrm>
            <a:off x="6824492" y="5128787"/>
            <a:ext cx="1146523" cy="461665"/>
          </a:xfrm>
          <a:prstGeom prst="rect">
            <a:avLst/>
          </a:prstGeom>
          <a:noFill/>
        </p:spPr>
        <p:txBody>
          <a:bodyPr wrap="square" rtlCol="0">
            <a:spAutoFit/>
          </a:bodyPr>
          <a:lstStyle/>
          <a:p>
            <a:pPr algn="ctr"/>
            <a:r>
              <a:rPr lang="en-IN" sz="2400" dirty="0"/>
              <a:t>75</a:t>
            </a:r>
            <a:endParaRPr lang="en-US" sz="2400" dirty="0"/>
          </a:p>
        </p:txBody>
      </p:sp>
      <p:sp>
        <p:nvSpPr>
          <p:cNvPr id="23" name="TextBox 22"/>
          <p:cNvSpPr txBox="1"/>
          <p:nvPr/>
        </p:nvSpPr>
        <p:spPr>
          <a:xfrm>
            <a:off x="6824492" y="4598821"/>
            <a:ext cx="1146523" cy="461665"/>
          </a:xfrm>
          <a:prstGeom prst="rect">
            <a:avLst/>
          </a:prstGeom>
          <a:noFill/>
        </p:spPr>
        <p:txBody>
          <a:bodyPr wrap="square" rtlCol="0">
            <a:spAutoFit/>
          </a:bodyPr>
          <a:lstStyle/>
          <a:p>
            <a:pPr algn="ctr"/>
            <a:r>
              <a:rPr lang="en-IN" sz="2400" dirty="0"/>
              <a:t>$150</a:t>
            </a:r>
            <a:endParaRPr lang="en-US" sz="2400" dirty="0"/>
          </a:p>
        </p:txBody>
      </p:sp>
      <p:cxnSp>
        <p:nvCxnSpPr>
          <p:cNvPr id="24" name="Straight Connector 23"/>
          <p:cNvCxnSpPr/>
          <p:nvPr/>
        </p:nvCxnSpPr>
        <p:spPr>
          <a:xfrm>
            <a:off x="6967056" y="5121480"/>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616230" y="4873959"/>
            <a:ext cx="405868" cy="461665"/>
          </a:xfrm>
          <a:prstGeom prst="rect">
            <a:avLst/>
          </a:prstGeom>
          <a:noFill/>
        </p:spPr>
        <p:txBody>
          <a:bodyPr wrap="square" rtlCol="0" anchor="ctr">
            <a:spAutoFit/>
          </a:bodyPr>
          <a:lstStyle/>
          <a:p>
            <a:r>
              <a:rPr lang="en-IN" sz="2400" dirty="0"/>
              <a:t>=</a:t>
            </a:r>
            <a:endParaRPr lang="en-US" sz="2400" dirty="0"/>
          </a:p>
        </p:txBody>
      </p:sp>
      <p:sp>
        <p:nvSpPr>
          <p:cNvPr id="26" name="TextBox 25"/>
          <p:cNvSpPr txBox="1"/>
          <p:nvPr/>
        </p:nvSpPr>
        <p:spPr>
          <a:xfrm>
            <a:off x="631945" y="2233410"/>
            <a:ext cx="1817707" cy="461665"/>
          </a:xfrm>
          <a:prstGeom prst="rect">
            <a:avLst/>
          </a:prstGeom>
          <a:noFill/>
        </p:spPr>
        <p:txBody>
          <a:bodyPr wrap="square" rtlCol="0">
            <a:spAutoFit/>
          </a:bodyPr>
          <a:lstStyle/>
          <a:p>
            <a:r>
              <a:rPr lang="en-IN" sz="2300" dirty="0"/>
              <a:t>June 17</a:t>
            </a:r>
            <a:endParaRPr lang="en-US" sz="2300" dirty="0"/>
          </a:p>
        </p:txBody>
      </p:sp>
      <p:sp>
        <p:nvSpPr>
          <p:cNvPr id="27" name="TextBox 26"/>
          <p:cNvSpPr txBox="1"/>
          <p:nvPr/>
        </p:nvSpPr>
        <p:spPr>
          <a:xfrm>
            <a:off x="2647258" y="2233410"/>
            <a:ext cx="6383913" cy="461665"/>
          </a:xfrm>
          <a:prstGeom prst="rect">
            <a:avLst/>
          </a:prstGeom>
          <a:noFill/>
        </p:spPr>
        <p:txBody>
          <a:bodyPr wrap="square" rtlCol="0">
            <a:spAutoFit/>
          </a:bodyPr>
          <a:lstStyle/>
          <a:p>
            <a:r>
              <a:rPr lang="en-IN" sz="2300" dirty="0"/>
              <a:t>A 10% stock dividend was distributed</a:t>
            </a:r>
            <a:endParaRPr lang="en-US" sz="2300" dirty="0"/>
          </a:p>
        </p:txBody>
      </p:sp>
      <p:sp>
        <p:nvSpPr>
          <p:cNvPr id="28" name="TextBox 27"/>
          <p:cNvSpPr txBox="1"/>
          <p:nvPr/>
        </p:nvSpPr>
        <p:spPr>
          <a:xfrm>
            <a:off x="1463276" y="5162983"/>
            <a:ext cx="1146523" cy="461665"/>
          </a:xfrm>
          <a:prstGeom prst="rect">
            <a:avLst/>
          </a:prstGeom>
          <a:noFill/>
        </p:spPr>
        <p:txBody>
          <a:bodyPr wrap="square" rtlCol="0">
            <a:spAutoFit/>
          </a:bodyPr>
          <a:lstStyle/>
          <a:p>
            <a:pPr algn="ctr"/>
            <a:r>
              <a:rPr lang="en-IN" sz="2400" dirty="0"/>
              <a:t>(1.10)</a:t>
            </a:r>
            <a:endParaRPr lang="en-US" sz="2400" dirty="0"/>
          </a:p>
        </p:txBody>
      </p:sp>
      <p:sp>
        <p:nvSpPr>
          <p:cNvPr id="29" name="TextBox 28"/>
          <p:cNvSpPr txBox="1"/>
          <p:nvPr/>
        </p:nvSpPr>
        <p:spPr>
          <a:xfrm>
            <a:off x="4131960" y="5157542"/>
            <a:ext cx="1146523" cy="461665"/>
          </a:xfrm>
          <a:prstGeom prst="rect">
            <a:avLst/>
          </a:prstGeom>
          <a:noFill/>
        </p:spPr>
        <p:txBody>
          <a:bodyPr wrap="square" rtlCol="0">
            <a:spAutoFit/>
          </a:bodyPr>
          <a:lstStyle/>
          <a:p>
            <a:pPr algn="ctr"/>
            <a:r>
              <a:rPr lang="en-IN" sz="2400" dirty="0"/>
              <a:t>(1.10)</a:t>
            </a:r>
            <a:endParaRPr lang="en-US" sz="2400" dirty="0"/>
          </a:p>
        </p:txBody>
      </p:sp>
      <p:sp>
        <p:nvSpPr>
          <p:cNvPr id="30" name="TextBox 29"/>
          <p:cNvSpPr txBox="1"/>
          <p:nvPr/>
        </p:nvSpPr>
        <p:spPr>
          <a:xfrm>
            <a:off x="2387219" y="6034888"/>
            <a:ext cx="2001399" cy="707886"/>
          </a:xfrm>
          <a:prstGeom prst="rect">
            <a:avLst/>
          </a:prstGeom>
          <a:noFill/>
        </p:spPr>
        <p:txBody>
          <a:bodyPr wrap="square" rtlCol="0" anchor="ctr">
            <a:spAutoFit/>
          </a:bodyPr>
          <a:lstStyle/>
          <a:p>
            <a:pPr algn="ctr"/>
            <a:r>
              <a:rPr lang="en-IN" sz="2000" dirty="0"/>
              <a:t>Stock dividend adjustment</a:t>
            </a:r>
            <a:endParaRPr lang="en-US" sz="2000" dirty="0"/>
          </a:p>
        </p:txBody>
      </p:sp>
      <p:cxnSp>
        <p:nvCxnSpPr>
          <p:cNvPr id="31" name="Elbow Connector 30"/>
          <p:cNvCxnSpPr/>
          <p:nvPr/>
        </p:nvCxnSpPr>
        <p:spPr>
          <a:xfrm rot="16200000" flipV="1">
            <a:off x="1676220" y="6096585"/>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p:nvPr/>
        </p:nvCxnSpPr>
        <p:spPr>
          <a:xfrm rot="5400000" flipH="1" flipV="1">
            <a:off x="4080147" y="6096585"/>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31945" y="2589010"/>
            <a:ext cx="1817707" cy="461665"/>
          </a:xfrm>
          <a:prstGeom prst="rect">
            <a:avLst/>
          </a:prstGeom>
          <a:noFill/>
        </p:spPr>
        <p:txBody>
          <a:bodyPr wrap="square" rtlCol="0">
            <a:spAutoFit/>
          </a:bodyPr>
          <a:lstStyle/>
          <a:p>
            <a:r>
              <a:rPr lang="en-IN" sz="2300" dirty="0"/>
              <a:t>October 1</a:t>
            </a:r>
            <a:endParaRPr lang="en-US" sz="2300" dirty="0"/>
          </a:p>
        </p:txBody>
      </p:sp>
      <p:sp>
        <p:nvSpPr>
          <p:cNvPr id="34" name="TextBox 33"/>
          <p:cNvSpPr txBox="1"/>
          <p:nvPr/>
        </p:nvSpPr>
        <p:spPr>
          <a:xfrm>
            <a:off x="2647122" y="2589010"/>
            <a:ext cx="6380687" cy="461665"/>
          </a:xfrm>
          <a:prstGeom prst="rect">
            <a:avLst/>
          </a:prstGeom>
          <a:noFill/>
        </p:spPr>
        <p:txBody>
          <a:bodyPr wrap="square" rtlCol="0">
            <a:spAutoFit/>
          </a:bodyPr>
          <a:lstStyle/>
          <a:p>
            <a:r>
              <a:rPr lang="en-IN" sz="2300" dirty="0"/>
              <a:t>8 million shares were reacquired as treasury stock</a:t>
            </a:r>
            <a:endParaRPr lang="en-US" sz="2300" dirty="0"/>
          </a:p>
        </p:txBody>
      </p:sp>
      <p:sp>
        <p:nvSpPr>
          <p:cNvPr id="35" name="TextBox 34"/>
          <p:cNvSpPr txBox="1"/>
          <p:nvPr/>
        </p:nvSpPr>
        <p:spPr>
          <a:xfrm>
            <a:off x="5248335" y="5150288"/>
            <a:ext cx="1381485" cy="461665"/>
          </a:xfrm>
          <a:prstGeom prst="rect">
            <a:avLst/>
          </a:prstGeom>
          <a:noFill/>
        </p:spPr>
        <p:txBody>
          <a:bodyPr wrap="square" rtlCol="0">
            <a:spAutoFit/>
          </a:bodyPr>
          <a:lstStyle/>
          <a:p>
            <a:pPr algn="ctr"/>
            <a:r>
              <a:rPr lang="en-IN" sz="2400" dirty="0"/>
              <a:t>8 (3 /12)</a:t>
            </a:r>
            <a:endParaRPr lang="en-US" sz="2400" dirty="0"/>
          </a:p>
        </p:txBody>
      </p:sp>
      <p:sp>
        <p:nvSpPr>
          <p:cNvPr id="36" name="TextBox 35"/>
          <p:cNvSpPr txBox="1"/>
          <p:nvPr/>
        </p:nvSpPr>
        <p:spPr>
          <a:xfrm>
            <a:off x="4856433" y="5150289"/>
            <a:ext cx="711900" cy="461665"/>
          </a:xfrm>
          <a:prstGeom prst="rect">
            <a:avLst/>
          </a:prstGeom>
          <a:noFill/>
        </p:spPr>
        <p:txBody>
          <a:bodyPr wrap="square" rtlCol="0">
            <a:spAutoFit/>
          </a:bodyPr>
          <a:lstStyle/>
          <a:p>
            <a:pPr algn="ctr"/>
            <a:r>
              <a:rPr lang="en-US" sz="2400" dirty="0"/>
              <a:t>−</a:t>
            </a:r>
          </a:p>
        </p:txBody>
      </p:sp>
      <p:sp>
        <p:nvSpPr>
          <p:cNvPr id="37" name="TextBox 36"/>
          <p:cNvSpPr txBox="1"/>
          <p:nvPr/>
        </p:nvSpPr>
        <p:spPr>
          <a:xfrm>
            <a:off x="5159206" y="5576940"/>
            <a:ext cx="1443619" cy="707886"/>
          </a:xfrm>
          <a:prstGeom prst="rect">
            <a:avLst/>
          </a:prstGeom>
          <a:noFill/>
        </p:spPr>
        <p:txBody>
          <a:bodyPr wrap="square" rtlCol="0">
            <a:spAutoFit/>
          </a:bodyPr>
          <a:lstStyle/>
          <a:p>
            <a:pPr algn="ctr"/>
            <a:r>
              <a:rPr lang="en-IN" sz="2000" dirty="0"/>
              <a:t>Treasury shares</a:t>
            </a:r>
            <a:endParaRPr lang="en-US" sz="2000" dirty="0"/>
          </a:p>
        </p:txBody>
      </p:sp>
      <p:sp>
        <p:nvSpPr>
          <p:cNvPr id="40" name="TextBox 39"/>
          <p:cNvSpPr txBox="1"/>
          <p:nvPr/>
        </p:nvSpPr>
        <p:spPr>
          <a:xfrm>
            <a:off x="599019" y="2940351"/>
            <a:ext cx="6909369" cy="461665"/>
          </a:xfrm>
          <a:prstGeom prst="rect">
            <a:avLst/>
          </a:prstGeom>
          <a:noFill/>
        </p:spPr>
        <p:txBody>
          <a:bodyPr wrap="square" rtlCol="0">
            <a:spAutoFit/>
          </a:bodyPr>
          <a:lstStyle/>
          <a:p>
            <a:r>
              <a:rPr lang="en-US" sz="2300" b="1" dirty="0">
                <a:solidFill>
                  <a:srgbClr val="C00000"/>
                </a:solidFill>
              </a:rPr>
              <a:t>Preferred Stock Nonconvertible</a:t>
            </a:r>
            <a:endParaRPr lang="en-US" sz="2300" dirty="0">
              <a:solidFill>
                <a:srgbClr val="C00000"/>
              </a:solidFill>
            </a:endParaRPr>
          </a:p>
        </p:txBody>
      </p:sp>
      <p:sp>
        <p:nvSpPr>
          <p:cNvPr id="41" name="TextBox 40"/>
          <p:cNvSpPr txBox="1"/>
          <p:nvPr/>
        </p:nvSpPr>
        <p:spPr>
          <a:xfrm>
            <a:off x="631946" y="3310700"/>
            <a:ext cx="3453149" cy="461665"/>
          </a:xfrm>
          <a:prstGeom prst="rect">
            <a:avLst/>
          </a:prstGeom>
          <a:noFill/>
        </p:spPr>
        <p:txBody>
          <a:bodyPr wrap="square" rtlCol="0">
            <a:spAutoFit/>
          </a:bodyPr>
          <a:lstStyle/>
          <a:p>
            <a:r>
              <a:rPr lang="en-US" sz="2300" b="1" dirty="0">
                <a:solidFill>
                  <a:srgbClr val="C00000"/>
                </a:solidFill>
              </a:rPr>
              <a:t>January 1 – December 31</a:t>
            </a:r>
          </a:p>
        </p:txBody>
      </p:sp>
      <p:sp>
        <p:nvSpPr>
          <p:cNvPr id="42" name="TextBox 41"/>
          <p:cNvSpPr txBox="1"/>
          <p:nvPr/>
        </p:nvSpPr>
        <p:spPr>
          <a:xfrm>
            <a:off x="1762717" y="3699081"/>
            <a:ext cx="6157479" cy="369332"/>
          </a:xfrm>
          <a:prstGeom prst="rect">
            <a:avLst/>
          </a:prstGeom>
          <a:noFill/>
        </p:spPr>
        <p:txBody>
          <a:bodyPr wrap="square" rtlCol="0">
            <a:spAutoFit/>
          </a:bodyPr>
          <a:lstStyle/>
          <a:p>
            <a:r>
              <a:rPr lang="en-IN" dirty="0"/>
              <a:t>(amounts in millions, except per share amount)</a:t>
            </a:r>
            <a:endParaRPr lang="en-US" dirty="0"/>
          </a:p>
        </p:txBody>
      </p:sp>
      <p:sp>
        <p:nvSpPr>
          <p:cNvPr id="43" name="TextBox 42"/>
          <p:cNvSpPr txBox="1"/>
          <p:nvPr/>
        </p:nvSpPr>
        <p:spPr>
          <a:xfrm>
            <a:off x="3849311" y="4073903"/>
            <a:ext cx="2247147" cy="707886"/>
          </a:xfrm>
          <a:prstGeom prst="rect">
            <a:avLst/>
          </a:prstGeom>
          <a:noFill/>
        </p:spPr>
        <p:txBody>
          <a:bodyPr wrap="square" rtlCol="0">
            <a:spAutoFit/>
          </a:bodyPr>
          <a:lstStyle/>
          <a:p>
            <a:pPr algn="ctr"/>
            <a:r>
              <a:rPr lang="en-IN" sz="2000" b="1" dirty="0">
                <a:solidFill>
                  <a:srgbClr val="C00000"/>
                </a:solidFill>
              </a:rPr>
              <a:t>Preferred dividends</a:t>
            </a:r>
            <a:endParaRPr lang="en-US" sz="2000" b="1" dirty="0">
              <a:solidFill>
                <a:srgbClr val="C00000"/>
              </a:solidFill>
            </a:endParaRPr>
          </a:p>
        </p:txBody>
      </p:sp>
      <p:sp>
        <p:nvSpPr>
          <p:cNvPr id="44" name="TextBox 43"/>
          <p:cNvSpPr txBox="1"/>
          <p:nvPr/>
        </p:nvSpPr>
        <p:spPr>
          <a:xfrm>
            <a:off x="4427817" y="4591565"/>
            <a:ext cx="1146523" cy="461665"/>
          </a:xfrm>
          <a:prstGeom prst="rect">
            <a:avLst/>
          </a:prstGeom>
          <a:noFill/>
        </p:spPr>
        <p:txBody>
          <a:bodyPr wrap="square" rtlCol="0">
            <a:spAutoFit/>
          </a:bodyPr>
          <a:lstStyle/>
          <a:p>
            <a:pPr algn="ctr"/>
            <a:r>
              <a:rPr lang="en-IN" sz="2400" b="1" dirty="0">
                <a:solidFill>
                  <a:srgbClr val="C00000"/>
                </a:solidFill>
              </a:rPr>
              <a:t>$4</a:t>
            </a:r>
            <a:endParaRPr lang="en-US" sz="2400" b="1" dirty="0">
              <a:solidFill>
                <a:srgbClr val="C00000"/>
              </a:solidFill>
            </a:endParaRPr>
          </a:p>
        </p:txBody>
      </p:sp>
      <p:sp>
        <p:nvSpPr>
          <p:cNvPr id="45" name="TextBox 44"/>
          <p:cNvSpPr txBox="1"/>
          <p:nvPr/>
        </p:nvSpPr>
        <p:spPr>
          <a:xfrm>
            <a:off x="3540927" y="4489402"/>
            <a:ext cx="711900" cy="584775"/>
          </a:xfrm>
          <a:prstGeom prst="rect">
            <a:avLst/>
          </a:prstGeom>
          <a:noFill/>
        </p:spPr>
        <p:txBody>
          <a:bodyPr wrap="square" rtlCol="0" anchor="ctr">
            <a:spAutoFit/>
          </a:bodyPr>
          <a:lstStyle/>
          <a:p>
            <a:pPr algn="ctr"/>
            <a:r>
              <a:rPr lang="en-US" sz="3200" b="1" dirty="0">
                <a:solidFill>
                  <a:srgbClr val="C00000"/>
                </a:solidFill>
              </a:rPr>
              <a:t>−</a:t>
            </a:r>
          </a:p>
        </p:txBody>
      </p:sp>
      <p:sp>
        <p:nvSpPr>
          <p:cNvPr id="46" name="TextBox 45"/>
          <p:cNvSpPr txBox="1"/>
          <p:nvPr/>
        </p:nvSpPr>
        <p:spPr>
          <a:xfrm>
            <a:off x="6513998" y="3960189"/>
            <a:ext cx="2260547" cy="707886"/>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r>
              <a:rPr lang="en-IN" sz="2000" b="1" dirty="0">
                <a:solidFill>
                  <a:srgbClr val="EC008C"/>
                </a:solidFill>
              </a:rPr>
              <a:t>8% × $10 par × 5 million shares</a:t>
            </a:r>
            <a:endParaRPr lang="en-US" sz="2000" b="1" dirty="0">
              <a:solidFill>
                <a:srgbClr val="EC008C"/>
              </a:solidFill>
            </a:endParaRPr>
          </a:p>
        </p:txBody>
      </p:sp>
      <p:cxnSp>
        <p:nvCxnSpPr>
          <p:cNvPr id="3" name="Straight Arrow Connector 2"/>
          <p:cNvCxnSpPr>
            <a:stCxn id="46" idx="1"/>
          </p:cNvCxnSpPr>
          <p:nvPr/>
        </p:nvCxnSpPr>
        <p:spPr>
          <a:xfrm flipH="1">
            <a:off x="5174718" y="4314132"/>
            <a:ext cx="1339280" cy="45132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LO19-7</a:t>
            </a:r>
          </a:p>
        </p:txBody>
      </p:sp>
      <p:sp>
        <p:nvSpPr>
          <p:cNvPr id="48" name="Slide Number Placeholder 5">
            <a:extLst>
              <a:ext uri="{FF2B5EF4-FFF2-40B4-BE49-F238E27FC236}">
                <a16:creationId xmlns:a16="http://schemas.microsoft.com/office/drawing/2014/main" id="{94BF54FB-2EE1-7345-A1A9-8A6F5C9374F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46</a:t>
            </a:fld>
            <a:endParaRPr lang="en-US" dirty="0"/>
          </a:p>
        </p:txBody>
      </p:sp>
    </p:spTree>
    <p:extLst>
      <p:ext uri="{BB962C8B-B14F-4D97-AF65-F5344CB8AC3E}">
        <p14:creationId xmlns:p14="http://schemas.microsoft.com/office/powerpoint/2010/main" val="218684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arn(inVertical)">
                                      <p:cBhvr>
                                        <p:cTn id="17" dur="500"/>
                                        <p:tgtEl>
                                          <p:spTgt spid="41"/>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childTnLst>
                                </p:cTn>
                              </p:par>
                              <p:par>
                                <p:cTn id="28" presetID="10" presetClass="entr" presetSubtype="0" fill="hold"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par>
                                <p:cTn id="31" presetID="10"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500"/>
                                        <p:tgtEl>
                                          <p:spTgt spid="3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fade">
                                      <p:cBhvr>
                                        <p:cTn id="72" dur="500"/>
                                        <p:tgtEl>
                                          <p:spTgt spid="35"/>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500"/>
                            </p:stCondLst>
                            <p:childTnLst>
                              <p:par>
                                <p:cTn id="77" presetID="10" presetClass="entr" presetSubtype="0" fill="hold" grpId="0" nodeType="after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childTnLst>
                          </p:cTn>
                        </p:par>
                        <p:par>
                          <p:cTn id="80" fill="hold">
                            <p:stCondLst>
                              <p:cond delay="1000"/>
                            </p:stCondLst>
                            <p:childTnLst>
                              <p:par>
                                <p:cTn id="81" presetID="10" presetClass="entr" presetSubtype="0" fill="hold" grpId="0" nodeType="afterEffect">
                                  <p:stCondLst>
                                    <p:cond delay="0"/>
                                  </p:stCondLst>
                                  <p:childTnLst>
                                    <p:set>
                                      <p:cBhvr>
                                        <p:cTn id="82" dur="1" fill="hold">
                                          <p:stCondLst>
                                            <p:cond delay="0"/>
                                          </p:stCondLst>
                                        </p:cTn>
                                        <p:tgtEl>
                                          <p:spTgt spid="43"/>
                                        </p:tgtEl>
                                        <p:attrNameLst>
                                          <p:attrName>style.visibility</p:attrName>
                                        </p:attrNameLst>
                                      </p:cBhvr>
                                      <p:to>
                                        <p:strVal val="visible"/>
                                      </p:to>
                                    </p:set>
                                    <p:animEffect transition="in" filter="fade">
                                      <p:cBhvr>
                                        <p:cTn id="83" dur="500"/>
                                        <p:tgtEl>
                                          <p:spTgt spid="43"/>
                                        </p:tgtEl>
                                      </p:cBhvr>
                                    </p:animEffect>
                                  </p:childTnLst>
                                </p:cTn>
                              </p:par>
                            </p:childTnLst>
                          </p:cTn>
                        </p:par>
                        <p:par>
                          <p:cTn id="84" fill="hold">
                            <p:stCondLst>
                              <p:cond delay="1500"/>
                            </p:stCondLst>
                            <p:childTnLst>
                              <p:par>
                                <p:cTn id="85" presetID="10" presetClass="entr" presetSubtype="0"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500"/>
                                        <p:tgtEl>
                                          <p:spTgt spid="46"/>
                                        </p:tgtEl>
                                      </p:cBhvr>
                                    </p:animEffect>
                                  </p:childTnLst>
                                </p:cTn>
                              </p:par>
                            </p:childTnLst>
                          </p:cTn>
                        </p:par>
                        <p:par>
                          <p:cTn id="88" fill="hold">
                            <p:stCondLst>
                              <p:cond delay="2000"/>
                            </p:stCondLst>
                            <p:childTnLst>
                              <p:par>
                                <p:cTn id="89" presetID="22" presetClass="entr" presetSubtype="1" fill="hold" nodeType="afterEffect">
                                  <p:stCondLst>
                                    <p:cond delay="0"/>
                                  </p:stCondLst>
                                  <p:childTnLst>
                                    <p:set>
                                      <p:cBhvr>
                                        <p:cTn id="90" dur="1" fill="hold">
                                          <p:stCondLst>
                                            <p:cond delay="0"/>
                                          </p:stCondLst>
                                        </p:cTn>
                                        <p:tgtEl>
                                          <p:spTgt spid="3"/>
                                        </p:tgtEl>
                                        <p:attrNameLst>
                                          <p:attrName>style.visibility</p:attrName>
                                        </p:attrNameLst>
                                      </p:cBhvr>
                                      <p:to>
                                        <p:strVal val="visible"/>
                                      </p:to>
                                    </p:set>
                                    <p:animEffect transition="in" filter="wipe(up)">
                                      <p:cBhvr>
                                        <p:cTn id="91" dur="500"/>
                                        <p:tgtEl>
                                          <p:spTgt spid="3"/>
                                        </p:tgtEl>
                                      </p:cBhvr>
                                    </p:animEffect>
                                  </p:childTnLst>
                                </p:cTn>
                              </p:par>
                            </p:childTnLst>
                          </p:cTn>
                        </p:par>
                        <p:par>
                          <p:cTn id="92" fill="hold">
                            <p:stCondLst>
                              <p:cond delay="2500"/>
                            </p:stCondLst>
                            <p:childTnLst>
                              <p:par>
                                <p:cTn id="93" presetID="10" presetClass="entr" presetSubtype="0" fill="hold" grpId="0" nodeType="afterEffect">
                                  <p:stCondLst>
                                    <p:cond delay="0"/>
                                  </p:stCondLst>
                                  <p:childTnLst>
                                    <p:set>
                                      <p:cBhvr>
                                        <p:cTn id="94" dur="1" fill="hold">
                                          <p:stCondLst>
                                            <p:cond delay="0"/>
                                          </p:stCondLst>
                                        </p:cTn>
                                        <p:tgtEl>
                                          <p:spTgt spid="44"/>
                                        </p:tgtEl>
                                        <p:attrNameLst>
                                          <p:attrName>style.visibility</p:attrName>
                                        </p:attrNameLst>
                                      </p:cBhvr>
                                      <p:to>
                                        <p:strVal val="visible"/>
                                      </p:to>
                                    </p:set>
                                    <p:animEffect transition="in" filter="fade">
                                      <p:cBhvr>
                                        <p:cTn id="95" dur="500"/>
                                        <p:tgtEl>
                                          <p:spTgt spid="44"/>
                                        </p:tgtEl>
                                      </p:cBhvr>
                                    </p:animEffect>
                                  </p:childTnLst>
                                </p:cTn>
                              </p:par>
                            </p:childTnLst>
                          </p:cTn>
                        </p:par>
                        <p:par>
                          <p:cTn id="96" fill="hold">
                            <p:stCondLst>
                              <p:cond delay="3000"/>
                            </p:stCondLst>
                            <p:childTnLst>
                              <p:par>
                                <p:cTn id="97" presetID="10" presetClass="entr" presetSubtype="0"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fade">
                                      <p:cBhvr>
                                        <p:cTn id="99" dur="500"/>
                                        <p:tgtEl>
                                          <p:spTgt spid="25"/>
                                        </p:tgtEl>
                                      </p:cBhvr>
                                    </p:animEffect>
                                  </p:childTnLst>
                                </p:cTn>
                              </p:par>
                            </p:childTnLst>
                          </p:cTn>
                        </p:par>
                        <p:par>
                          <p:cTn id="100" fill="hold">
                            <p:stCondLst>
                              <p:cond delay="3500"/>
                            </p:stCondLst>
                            <p:childTnLst>
                              <p:par>
                                <p:cTn id="101" presetID="10"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500"/>
                                        <p:tgtEl>
                                          <p:spTgt spid="23"/>
                                        </p:tgtEl>
                                      </p:cBhvr>
                                    </p:animEffect>
                                  </p:childTnLst>
                                </p:cTn>
                              </p:par>
                              <p:par>
                                <p:cTn id="104" presetID="10" presetClass="entr" presetSubtype="0" fill="hold" nodeType="with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fade">
                                      <p:cBhvr>
                                        <p:cTn id="106" dur="500"/>
                                        <p:tgtEl>
                                          <p:spTgt spid="24"/>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fade">
                                      <p:cBhvr>
                                        <p:cTn id="109" dur="500"/>
                                        <p:tgtEl>
                                          <p:spTgt spid="22"/>
                                        </p:tgtEl>
                                      </p:cBhvr>
                                    </p:animEffect>
                                  </p:childTnLst>
                                </p:cTn>
                              </p:par>
                            </p:childTnLst>
                          </p:cTn>
                        </p:par>
                        <p:par>
                          <p:cTn id="110" fill="hold">
                            <p:stCondLst>
                              <p:cond delay="4000"/>
                            </p:stCondLst>
                            <p:childTnLst>
                              <p:par>
                                <p:cTn id="111" presetID="10" presetClass="entr" presetSubtype="0" fill="hold" grpId="0" nodeType="afterEffect">
                                  <p:stCondLst>
                                    <p:cond delay="0"/>
                                  </p:stCondLst>
                                  <p:childTnLst>
                                    <p:set>
                                      <p:cBhvr>
                                        <p:cTn id="112" dur="1" fill="hold">
                                          <p:stCondLst>
                                            <p:cond delay="0"/>
                                          </p:stCondLst>
                                        </p:cTn>
                                        <p:tgtEl>
                                          <p:spTgt spid="15"/>
                                        </p:tgtEl>
                                        <p:attrNameLst>
                                          <p:attrName>style.visibility</p:attrName>
                                        </p:attrNameLst>
                                      </p:cBhvr>
                                      <p:to>
                                        <p:strVal val="visible"/>
                                      </p:to>
                                    </p:set>
                                    <p:animEffect transition="in" filter="fade">
                                      <p:cBhvr>
                                        <p:cTn id="1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13" grpId="0"/>
      <p:bldP spid="14" grpId="0"/>
      <p:bldP spid="15" grpId="0"/>
      <p:bldP spid="19" grpId="0"/>
      <p:bldP spid="20" grpId="0"/>
      <p:bldP spid="21" grpId="0"/>
      <p:bldP spid="22" grpId="0"/>
      <p:bldP spid="23" grpId="0"/>
      <p:bldP spid="25" grpId="0"/>
      <p:bldP spid="28" grpId="0"/>
      <p:bldP spid="29" grpId="0"/>
      <p:bldP spid="30" grpId="0"/>
      <p:bldP spid="35" grpId="0"/>
      <p:bldP spid="36" grpId="0"/>
      <p:bldP spid="37" grpId="0"/>
      <p:bldP spid="40" grpId="0"/>
      <p:bldP spid="41" grpId="0"/>
      <p:bldP spid="42" grpId="0"/>
      <p:bldP spid="43" grpId="0"/>
      <p:bldP spid="44" grpId="0"/>
      <p:bldP spid="45" grpId="0"/>
      <p:bldP spid="4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Concept Check: Basic EPS</a:t>
            </a:r>
            <a:endParaRPr lang="en-US" dirty="0"/>
          </a:p>
        </p:txBody>
      </p:sp>
      <p:sp>
        <p:nvSpPr>
          <p:cNvPr id="414723" name="Rectangle 3"/>
          <p:cNvSpPr>
            <a:spLocks noGrp="1" noChangeArrowheads="1"/>
          </p:cNvSpPr>
          <p:nvPr>
            <p:ph idx="1"/>
          </p:nvPr>
        </p:nvSpPr>
        <p:spPr>
          <a:xfrm>
            <a:off x="775322" y="1182864"/>
            <a:ext cx="8368678" cy="5334188"/>
          </a:xfrm>
          <a:solidFill>
            <a:schemeClr val="bg1">
              <a:lumMod val="95000"/>
            </a:schemeClr>
          </a:solidFill>
        </p:spPr>
        <p:txBody>
          <a:bodyPr>
            <a:normAutofit/>
          </a:bodyPr>
          <a:lstStyle/>
          <a:p>
            <a:pPr marL="0" indent="0">
              <a:lnSpc>
                <a:spcPct val="100000"/>
              </a:lnSpc>
              <a:spcAft>
                <a:spcPts val="1200"/>
              </a:spcAft>
              <a:buNone/>
            </a:pPr>
            <a:r>
              <a:rPr lang="en-US" sz="2600" dirty="0"/>
              <a:t>At December 31, 2021 and 2022, Hathcock Company had outstanding 50 million common shares and 4 million shares of 10%, $10 par cumulative preferred stock. Net income for 2022 was $20 million. No dividends were declared in 2022. EPS for 2022 was:</a:t>
            </a:r>
          </a:p>
          <a:p>
            <a:pPr marL="514350" indent="-514350">
              <a:lnSpc>
                <a:spcPct val="100000"/>
              </a:lnSpc>
              <a:buFont typeface="+mj-lt"/>
              <a:buAutoNum type="alphaLcPeriod"/>
            </a:pPr>
            <a:r>
              <a:rPr lang="en-US" dirty="0"/>
              <a:t>$0.32</a:t>
            </a:r>
          </a:p>
          <a:p>
            <a:pPr marL="514350" indent="-514350">
              <a:lnSpc>
                <a:spcPct val="100000"/>
              </a:lnSpc>
              <a:buFont typeface="+mj-lt"/>
              <a:buAutoNum type="alphaLcPeriod"/>
            </a:pPr>
            <a:r>
              <a:rPr lang="en-US" dirty="0"/>
              <a:t>$0.37</a:t>
            </a:r>
          </a:p>
          <a:p>
            <a:pPr marL="514350" indent="-514350">
              <a:lnSpc>
                <a:spcPct val="100000"/>
              </a:lnSpc>
              <a:buFont typeface="+mj-lt"/>
              <a:buAutoNum type="alphaLcPeriod"/>
            </a:pPr>
            <a:r>
              <a:rPr lang="en-US" dirty="0"/>
              <a:t>$0.40</a:t>
            </a:r>
          </a:p>
          <a:p>
            <a:pPr marL="514350" indent="-514350">
              <a:lnSpc>
                <a:spcPct val="100000"/>
              </a:lnSpc>
              <a:buFont typeface="+mj-lt"/>
              <a:buAutoNum type="alphaLcPeriod"/>
            </a:pPr>
            <a:r>
              <a:rPr lang="en-US" dirty="0"/>
              <a:t>$0.48</a:t>
            </a:r>
          </a:p>
          <a:p>
            <a:pPr marL="0" indent="0">
              <a:buNone/>
              <a:tabLst>
                <a:tab pos="7772400" algn="dec"/>
              </a:tabLst>
              <a:defRPr/>
            </a:pPr>
            <a:endParaRPr lang="en-US" sz="1800" dirty="0"/>
          </a:p>
        </p:txBody>
      </p:sp>
      <p:sp>
        <p:nvSpPr>
          <p:cNvPr id="2" name="Oval 1"/>
          <p:cNvSpPr/>
          <p:nvPr/>
        </p:nvSpPr>
        <p:spPr bwMode="auto">
          <a:xfrm flipV="1">
            <a:off x="731255" y="3580409"/>
            <a:ext cx="439317" cy="391564"/>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7" name="Rectangle 5"/>
          <p:cNvSpPr>
            <a:spLocks noChangeArrowheads="1"/>
          </p:cNvSpPr>
          <p:nvPr/>
        </p:nvSpPr>
        <p:spPr bwMode="auto">
          <a:xfrm>
            <a:off x="2528684" y="3357758"/>
            <a:ext cx="5029584" cy="1936428"/>
          </a:xfrm>
          <a:prstGeom prst="rect">
            <a:avLst/>
          </a:prstGeom>
          <a:solidFill>
            <a:srgbClr val="FDEADA"/>
          </a:solidFill>
          <a:ln w="12700">
            <a:solidFill>
              <a:schemeClr val="tx1"/>
            </a:solidFill>
            <a:miter lim="800000"/>
            <a:headEnd/>
            <a:tailEnd/>
          </a:ln>
          <a:effectLst/>
        </p:spPr>
        <p:txBody>
          <a:bodyPr wrap="square" lIns="90488" tIns="44450" rIns="90488" bIns="44450">
            <a:spAutoFit/>
          </a:bodyPr>
          <a:lstStyle/>
          <a:p>
            <a:pPr marL="0" indent="0">
              <a:spcAft>
                <a:spcPts val="1200"/>
              </a:spcAft>
              <a:buNone/>
            </a:pPr>
            <a:r>
              <a:rPr lang="en-US" sz="2400" dirty="0"/>
              <a:t>The correct answer is </a:t>
            </a:r>
            <a:r>
              <a:rPr lang="en-US" sz="2400" i="1" dirty="0"/>
              <a:t>a</a:t>
            </a:r>
            <a:r>
              <a:rPr lang="en-US" sz="2400" dirty="0"/>
              <a:t>:</a:t>
            </a:r>
          </a:p>
          <a:p>
            <a:pPr marL="0" indent="0">
              <a:buNone/>
            </a:pPr>
            <a:r>
              <a:rPr lang="en-US" sz="2400" u="sng" dirty="0"/>
              <a:t> $20M NI − $4M*  </a:t>
            </a:r>
            <a:r>
              <a:rPr lang="en-US" sz="2400" b="1" dirty="0">
                <a:solidFill>
                  <a:srgbClr val="C00000"/>
                </a:solidFill>
              </a:rPr>
              <a:t>	</a:t>
            </a:r>
            <a:r>
              <a:rPr lang="en-US" sz="2400" b="1" u="sng" dirty="0"/>
              <a:t> </a:t>
            </a:r>
            <a:r>
              <a:rPr lang="en-US" sz="2400" u="sng" dirty="0"/>
              <a:t>$16M</a:t>
            </a:r>
            <a:r>
              <a:rPr lang="en-US" sz="2400" dirty="0"/>
              <a:t> </a:t>
            </a:r>
          </a:p>
          <a:p>
            <a:pPr marL="0" indent="0">
              <a:buNone/>
            </a:pPr>
            <a:r>
              <a:rPr lang="en-US" sz="2400" dirty="0"/>
              <a:t>    50M shs. 	       	   50M</a:t>
            </a:r>
          </a:p>
          <a:p>
            <a:pPr marL="0" indent="0">
              <a:buNone/>
            </a:pPr>
            <a:endParaRPr lang="en-US" sz="1400" dirty="0"/>
          </a:p>
          <a:p>
            <a:pPr marL="0" indent="0">
              <a:buNone/>
            </a:pPr>
            <a:r>
              <a:rPr lang="en-US" sz="2400" dirty="0"/>
              <a:t>*10% × $10 par × 4M shs.</a:t>
            </a:r>
          </a:p>
        </p:txBody>
      </p:sp>
      <p:sp>
        <p:nvSpPr>
          <p:cNvPr id="9" name="Rectangle 5"/>
          <p:cNvSpPr>
            <a:spLocks noChangeArrowheads="1"/>
          </p:cNvSpPr>
          <p:nvPr/>
        </p:nvSpPr>
        <p:spPr bwMode="auto">
          <a:xfrm>
            <a:off x="2515672" y="5381197"/>
            <a:ext cx="6259977" cy="1213153"/>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marL="0" indent="0">
              <a:buNone/>
            </a:pPr>
            <a:endParaRPr lang="en-US" sz="1100" u="sng" dirty="0"/>
          </a:p>
          <a:p>
            <a:pPr marL="0" indent="0">
              <a:buNone/>
            </a:pPr>
            <a:r>
              <a:rPr lang="en-US" sz="2400" dirty="0"/>
              <a:t>We subtract dividends on </a:t>
            </a:r>
            <a:r>
              <a:rPr lang="en-US" sz="2400" b="1" dirty="0">
                <a:solidFill>
                  <a:srgbClr val="C00000"/>
                </a:solidFill>
              </a:rPr>
              <a:t>cumulative</a:t>
            </a:r>
            <a:r>
              <a:rPr lang="en-US" sz="2400" dirty="0"/>
              <a:t> preferred stock, even if not declared this period.</a:t>
            </a:r>
          </a:p>
          <a:p>
            <a:pPr marL="0" indent="0">
              <a:buNone/>
            </a:pPr>
            <a:endParaRPr lang="en-US" sz="1400" dirty="0"/>
          </a:p>
        </p:txBody>
      </p:sp>
      <p:sp>
        <p:nvSpPr>
          <p:cNvPr id="10"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LO19-7</a:t>
            </a:r>
          </a:p>
        </p:txBody>
      </p:sp>
      <p:sp>
        <p:nvSpPr>
          <p:cNvPr id="4" name="TextBox 3">
            <a:extLst>
              <a:ext uri="{FF2B5EF4-FFF2-40B4-BE49-F238E27FC236}">
                <a16:creationId xmlns:a16="http://schemas.microsoft.com/office/drawing/2014/main" id="{CB78E00A-3874-4D9C-9AF5-C95DEF2793E9}"/>
              </a:ext>
            </a:extLst>
          </p:cNvPr>
          <p:cNvSpPr txBox="1"/>
          <p:nvPr/>
        </p:nvSpPr>
        <p:spPr>
          <a:xfrm>
            <a:off x="4942389" y="4009935"/>
            <a:ext cx="280677" cy="457894"/>
          </a:xfrm>
          <a:prstGeom prst="rect">
            <a:avLst/>
          </a:prstGeom>
          <a:noFill/>
        </p:spPr>
        <p:txBody>
          <a:bodyPr wrap="square" rtlCol="0">
            <a:spAutoFit/>
          </a:bodyPr>
          <a:lstStyle/>
          <a:p>
            <a:r>
              <a:rPr lang="en-US" sz="2400" b="1" dirty="0"/>
              <a:t>=</a:t>
            </a:r>
          </a:p>
        </p:txBody>
      </p:sp>
      <p:sp>
        <p:nvSpPr>
          <p:cNvPr id="11" name="TextBox 10">
            <a:extLst>
              <a:ext uri="{FF2B5EF4-FFF2-40B4-BE49-F238E27FC236}">
                <a16:creationId xmlns:a16="http://schemas.microsoft.com/office/drawing/2014/main" id="{6DB6917C-0463-409D-8EDB-95D94EE572B1}"/>
              </a:ext>
            </a:extLst>
          </p:cNvPr>
          <p:cNvSpPr txBox="1"/>
          <p:nvPr/>
        </p:nvSpPr>
        <p:spPr>
          <a:xfrm>
            <a:off x="6229103" y="4000289"/>
            <a:ext cx="280677" cy="457894"/>
          </a:xfrm>
          <a:prstGeom prst="rect">
            <a:avLst/>
          </a:prstGeom>
          <a:noFill/>
        </p:spPr>
        <p:txBody>
          <a:bodyPr wrap="square" rtlCol="0">
            <a:spAutoFit/>
          </a:bodyPr>
          <a:lstStyle/>
          <a:p>
            <a:r>
              <a:rPr lang="en-US" sz="2400" b="1" dirty="0"/>
              <a:t>=</a:t>
            </a:r>
          </a:p>
        </p:txBody>
      </p:sp>
      <p:sp>
        <p:nvSpPr>
          <p:cNvPr id="12" name="TextBox 11">
            <a:extLst>
              <a:ext uri="{FF2B5EF4-FFF2-40B4-BE49-F238E27FC236}">
                <a16:creationId xmlns:a16="http://schemas.microsoft.com/office/drawing/2014/main" id="{B4BF8DC7-C3AD-4799-815E-6E840BB29900}"/>
              </a:ext>
            </a:extLst>
          </p:cNvPr>
          <p:cNvSpPr txBox="1"/>
          <p:nvPr/>
        </p:nvSpPr>
        <p:spPr>
          <a:xfrm>
            <a:off x="6509780" y="4009936"/>
            <a:ext cx="1234638" cy="461665"/>
          </a:xfrm>
          <a:prstGeom prst="rect">
            <a:avLst/>
          </a:prstGeom>
          <a:noFill/>
        </p:spPr>
        <p:txBody>
          <a:bodyPr wrap="square" rtlCol="0">
            <a:spAutoFit/>
          </a:bodyPr>
          <a:lstStyle/>
          <a:p>
            <a:r>
              <a:rPr lang="en-US" sz="2400" b="1" dirty="0"/>
              <a:t>$0.32</a:t>
            </a:r>
          </a:p>
        </p:txBody>
      </p:sp>
      <p:sp>
        <p:nvSpPr>
          <p:cNvPr id="13" name="Slide Number Placeholder 5">
            <a:extLst>
              <a:ext uri="{FF2B5EF4-FFF2-40B4-BE49-F238E27FC236}">
                <a16:creationId xmlns:a16="http://schemas.microsoft.com/office/drawing/2014/main" id="{651F99D6-3959-6942-B54B-51F53D0EAF0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47</a:t>
            </a:fld>
            <a:endParaRPr lang="en-US" dirty="0"/>
          </a:p>
        </p:txBody>
      </p:sp>
    </p:spTree>
    <p:extLst>
      <p:ext uri="{BB962C8B-B14F-4D97-AF65-F5344CB8AC3E}">
        <p14:creationId xmlns:p14="http://schemas.microsoft.com/office/powerpoint/2010/main" val="70900516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par>
                              <p:cTn id="13" fill="hold">
                                <p:stCondLst>
                                  <p:cond delay="4000"/>
                                </p:stCondLst>
                                <p:childTnLst>
                                  <p:par>
                                    <p:cTn id="14" presetID="5" presetClass="entr" presetSubtype="10" fill="hold" grpId="0" nodeType="afterEffect">
                                      <p:stCondLst>
                                        <p:cond delay="350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grpId="0" nodeType="withEffect">
                                      <p:stCondLst>
                                        <p:cond delay="3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3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4" grpId="0"/>
          <p:bldP spid="11" grpId="0"/>
          <p:bldP spid="12"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par>
                              <p:cTn id="13" fill="hold">
                                <p:stCondLst>
                                  <p:cond delay="4000"/>
                                </p:stCondLst>
                                <p:childTnLst>
                                  <p:par>
                                    <p:cTn id="14" presetID="5" presetClass="entr" presetSubtype="10" fill="hold" grpId="0" nodeType="afterEffect">
                                      <p:stCondLst>
                                        <p:cond delay="3500"/>
                                      </p:stCondLst>
                                      <p:childTnLst>
                                        <p:set>
                                          <p:cBhvr>
                                            <p:cTn id="15" dur="1" fill="hold">
                                              <p:stCondLst>
                                                <p:cond delay="0"/>
                                              </p:stCondLst>
                                            </p:cTn>
                                            <p:tgtEl>
                                              <p:spTgt spid="9"/>
                                            </p:tgtEl>
                                            <p:attrNameLst>
                                              <p:attrName>style.visibility</p:attrName>
                                            </p:attrNameLst>
                                          </p:cBhvr>
                                          <p:to>
                                            <p:strVal val="visible"/>
                                          </p:to>
                                        </p:set>
                                        <p:animEffect transition="in" filter="checkerboard(across)">
                                          <p:cBhvr>
                                            <p:cTn id="16" dur="500"/>
                                            <p:tgtEl>
                                              <p:spTgt spid="9"/>
                                            </p:tgtEl>
                                          </p:cBhvr>
                                        </p:animEffect>
                                      </p:childTnLst>
                                    </p:cTn>
                                  </p:par>
                                  <p:par>
                                    <p:cTn id="17" presetID="10" presetClass="entr" presetSubtype="0" fill="hold" grpId="0" nodeType="withEffect">
                                      <p:stCondLst>
                                        <p:cond delay="350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grpId="0" nodeType="withEffect">
                                      <p:stCondLst>
                                        <p:cond delay="35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3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4" grpId="0"/>
          <p:bldP spid="11" grpId="0"/>
          <p:bldP spid="12" grpId="0"/>
        </p:bldLst>
      </p:timing>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811824"/>
          </a:xfrm>
        </p:spPr>
        <p:txBody>
          <a:bodyPr>
            <a:noAutofit/>
          </a:bodyPr>
          <a:lstStyle/>
          <a:p>
            <a:r>
              <a:rPr lang="en-US" sz="3400" dirty="0"/>
              <a:t>Diluted Earnings Per Share</a:t>
            </a:r>
          </a:p>
        </p:txBody>
      </p:sp>
      <p:sp>
        <p:nvSpPr>
          <p:cNvPr id="3" name="Content Placeholder 2"/>
          <p:cNvSpPr>
            <a:spLocks noGrp="1"/>
          </p:cNvSpPr>
          <p:nvPr>
            <p:ph idx="1"/>
          </p:nvPr>
        </p:nvSpPr>
        <p:spPr>
          <a:xfrm>
            <a:off x="761999" y="874493"/>
            <a:ext cx="8013600" cy="5717693"/>
          </a:xfrm>
        </p:spPr>
        <p:txBody>
          <a:bodyPr>
            <a:normAutofit fontScale="92500" lnSpcReduction="10000"/>
          </a:bodyPr>
          <a:lstStyle/>
          <a:p>
            <a:pPr>
              <a:buNone/>
            </a:pPr>
            <a:r>
              <a:rPr lang="en-US" b="1" dirty="0">
                <a:solidFill>
                  <a:srgbClr val="C00000"/>
                </a:solidFill>
              </a:rPr>
              <a:t>Potential Common Shares</a:t>
            </a:r>
          </a:p>
          <a:p>
            <a:pPr>
              <a:buClr>
                <a:schemeClr val="tx1"/>
              </a:buClr>
            </a:pPr>
            <a:r>
              <a:rPr lang="en-IN" dirty="0"/>
              <a:t>Securities that are not common stock but </a:t>
            </a:r>
            <a:r>
              <a:rPr lang="en-IN" b="1" dirty="0">
                <a:solidFill>
                  <a:srgbClr val="C00000"/>
                </a:solidFill>
              </a:rPr>
              <a:t>might become common stock</a:t>
            </a:r>
            <a:r>
              <a:rPr lang="en-IN" b="1" dirty="0"/>
              <a:t> </a:t>
            </a:r>
            <a:r>
              <a:rPr lang="en-IN" dirty="0"/>
              <a:t>through their exercise or conversion</a:t>
            </a:r>
          </a:p>
          <a:p>
            <a:pPr>
              <a:buClr>
                <a:schemeClr val="tx1"/>
              </a:buClr>
            </a:pPr>
            <a:r>
              <a:rPr lang="en-IN" b="1" dirty="0">
                <a:solidFill>
                  <a:srgbClr val="C00000"/>
                </a:solidFill>
              </a:rPr>
              <a:t>Complex capital structure</a:t>
            </a:r>
          </a:p>
          <a:p>
            <a:pPr lvl="1">
              <a:buClr>
                <a:schemeClr val="tx1"/>
              </a:buClr>
              <a:buFont typeface="Lucida Grande"/>
              <a:buChar char="–"/>
            </a:pPr>
            <a:r>
              <a:rPr lang="en-IN" dirty="0"/>
              <a:t>When any potential common shares are outstanding</a:t>
            </a:r>
          </a:p>
          <a:p>
            <a:pPr>
              <a:buClr>
                <a:schemeClr val="tx1"/>
              </a:buClr>
            </a:pPr>
            <a:r>
              <a:rPr lang="en-IN" dirty="0"/>
              <a:t>Examples of potential common shares</a:t>
            </a:r>
            <a:r>
              <a:rPr lang="en-US" dirty="0"/>
              <a:t>:</a:t>
            </a:r>
          </a:p>
          <a:p>
            <a:pPr lvl="1">
              <a:buClr>
                <a:schemeClr val="tx1"/>
              </a:buClr>
              <a:buFont typeface="Lucida Grande"/>
              <a:buChar char="–"/>
            </a:pPr>
            <a:r>
              <a:rPr lang="en-IN" dirty="0"/>
              <a:t>Convertible bonds</a:t>
            </a:r>
          </a:p>
          <a:p>
            <a:pPr lvl="1">
              <a:buClr>
                <a:schemeClr val="tx1"/>
              </a:buClr>
              <a:buFont typeface="Lucida Grande"/>
              <a:buChar char="–"/>
            </a:pPr>
            <a:r>
              <a:rPr lang="en-IN" dirty="0"/>
              <a:t>Convertible preferred stock</a:t>
            </a:r>
          </a:p>
          <a:p>
            <a:pPr lvl="1">
              <a:buClr>
                <a:schemeClr val="tx1"/>
              </a:buClr>
              <a:buFont typeface="Lucida Grande"/>
              <a:buChar char="–"/>
            </a:pPr>
            <a:r>
              <a:rPr lang="en-IN" dirty="0"/>
              <a:t>Stock options</a:t>
            </a:r>
          </a:p>
          <a:p>
            <a:pPr lvl="1">
              <a:buClr>
                <a:schemeClr val="tx1"/>
              </a:buClr>
              <a:buFont typeface="Lucida Grande"/>
              <a:buChar char="–"/>
            </a:pPr>
            <a:r>
              <a:rPr lang="en-IN" dirty="0"/>
              <a:t>Contingently issuable securities</a:t>
            </a:r>
          </a:p>
          <a:p>
            <a:pPr>
              <a:buClr>
                <a:schemeClr val="tx1"/>
              </a:buClr>
            </a:pPr>
            <a:r>
              <a:rPr lang="en-IN" dirty="0"/>
              <a:t>A firm with a complex capital structure reports </a:t>
            </a:r>
            <a:r>
              <a:rPr lang="en-IN" b="1" dirty="0">
                <a:solidFill>
                  <a:srgbClr val="C00000"/>
                </a:solidFill>
              </a:rPr>
              <a:t>two EPS calculations</a:t>
            </a:r>
            <a:r>
              <a:rPr lang="en-IN" dirty="0"/>
              <a:t>:</a:t>
            </a:r>
          </a:p>
          <a:p>
            <a:pPr lvl="1">
              <a:buClr>
                <a:schemeClr val="tx1"/>
              </a:buClr>
              <a:buFont typeface="Lucida Grande"/>
              <a:buChar char="–"/>
            </a:pPr>
            <a:r>
              <a:rPr lang="en-IN" b="1" dirty="0">
                <a:solidFill>
                  <a:srgbClr val="0072A2"/>
                </a:solidFill>
              </a:rPr>
              <a:t>Basic EPS</a:t>
            </a:r>
            <a:r>
              <a:rPr lang="en-IN" b="1" dirty="0">
                <a:solidFill>
                  <a:srgbClr val="0000FF"/>
                </a:solidFill>
              </a:rPr>
              <a:t> </a:t>
            </a:r>
            <a:r>
              <a:rPr lang="en-IN" dirty="0"/>
              <a:t>ignores the dilutive effect of such securities</a:t>
            </a:r>
          </a:p>
          <a:p>
            <a:pPr lvl="1">
              <a:buClr>
                <a:schemeClr val="tx1"/>
              </a:buClr>
              <a:buFont typeface="Lucida Grande"/>
              <a:buChar char="–"/>
            </a:pPr>
            <a:r>
              <a:rPr lang="en-IN" b="1" dirty="0">
                <a:solidFill>
                  <a:srgbClr val="0072A2"/>
                </a:solidFill>
              </a:rPr>
              <a:t>Diluted EPS </a:t>
            </a:r>
            <a:r>
              <a:rPr lang="en-IN" dirty="0"/>
              <a:t>incorporates the dilutive effect of all potential common shares</a:t>
            </a: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LO19-8</a:t>
            </a:r>
          </a:p>
        </p:txBody>
      </p:sp>
      <p:sp>
        <p:nvSpPr>
          <p:cNvPr id="5" name="Slide Number Placeholder 5">
            <a:extLst>
              <a:ext uri="{FF2B5EF4-FFF2-40B4-BE49-F238E27FC236}">
                <a16:creationId xmlns:a16="http://schemas.microsoft.com/office/drawing/2014/main" id="{30AE9A69-ECC3-6443-8AB5-BAA2EBF41C5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48</a:t>
            </a:fld>
            <a:endParaRPr lang="en-US" dirty="0"/>
          </a:p>
        </p:txBody>
      </p:sp>
    </p:spTree>
    <p:extLst>
      <p:ext uri="{BB962C8B-B14F-4D97-AF65-F5344CB8AC3E}">
        <p14:creationId xmlns:p14="http://schemas.microsoft.com/office/powerpoint/2010/main" val="213146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
            <a:ext cx="8572499" cy="720000"/>
          </a:xfrm>
        </p:spPr>
        <p:txBody>
          <a:bodyPr>
            <a:noAutofit/>
          </a:bodyPr>
          <a:lstStyle/>
          <a:p>
            <a:r>
              <a:rPr lang="en-US" dirty="0"/>
              <a:t>Options, Rights, and Warrants</a:t>
            </a:r>
            <a:endParaRPr lang="en-US" sz="2600" dirty="0"/>
          </a:p>
        </p:txBody>
      </p:sp>
      <p:sp>
        <p:nvSpPr>
          <p:cNvPr id="3" name="Content Placeholder 2"/>
          <p:cNvSpPr>
            <a:spLocks noGrp="1"/>
          </p:cNvSpPr>
          <p:nvPr>
            <p:ph idx="1"/>
          </p:nvPr>
        </p:nvSpPr>
        <p:spPr>
          <a:xfrm>
            <a:off x="595423" y="680482"/>
            <a:ext cx="8506047" cy="6120000"/>
          </a:xfrm>
        </p:spPr>
        <p:txBody>
          <a:bodyPr>
            <a:normAutofit fontScale="92500"/>
          </a:bodyPr>
          <a:lstStyle/>
          <a:p>
            <a:pPr>
              <a:buNone/>
            </a:pPr>
            <a:r>
              <a:rPr lang="en-US" b="1" dirty="0">
                <a:solidFill>
                  <a:srgbClr val="C00000"/>
                </a:solidFill>
              </a:rPr>
              <a:t>Options, Rights, and Warrants</a:t>
            </a:r>
          </a:p>
          <a:p>
            <a:r>
              <a:rPr lang="en-IN" dirty="0"/>
              <a:t>Give holders the right to exercise their option to purchase common stock, at a </a:t>
            </a:r>
            <a:r>
              <a:rPr lang="en-IN" b="1" dirty="0">
                <a:solidFill>
                  <a:srgbClr val="C00000"/>
                </a:solidFill>
              </a:rPr>
              <a:t>specified exercise price</a:t>
            </a:r>
          </a:p>
          <a:p>
            <a:r>
              <a:rPr lang="en-IN" dirty="0"/>
              <a:t>Dilution resulting from the possible exercise should be reflected in the calculation of </a:t>
            </a:r>
            <a:r>
              <a:rPr lang="en-IN" b="1" dirty="0">
                <a:solidFill>
                  <a:srgbClr val="C00000"/>
                </a:solidFill>
              </a:rPr>
              <a:t>diluted EPS</a:t>
            </a:r>
            <a:r>
              <a:rPr lang="en-IN" dirty="0"/>
              <a:t>, but not basic EPS</a:t>
            </a:r>
          </a:p>
          <a:p>
            <a:r>
              <a:rPr lang="en-IN" dirty="0"/>
              <a:t>To include the dilutive effect of a security means to calculate EPS </a:t>
            </a:r>
            <a:r>
              <a:rPr lang="en-IN" b="1" i="1" dirty="0">
                <a:solidFill>
                  <a:srgbClr val="C00000"/>
                </a:solidFill>
              </a:rPr>
              <a:t>as if </a:t>
            </a:r>
            <a:r>
              <a:rPr lang="en-IN" b="1" dirty="0">
                <a:solidFill>
                  <a:srgbClr val="C00000"/>
                </a:solidFill>
              </a:rPr>
              <a:t>the potential increase in shares already has occurred</a:t>
            </a:r>
          </a:p>
          <a:p>
            <a:r>
              <a:rPr lang="en-IN" dirty="0"/>
              <a:t>Assumptions:</a:t>
            </a:r>
          </a:p>
          <a:p>
            <a:pPr lvl="1">
              <a:buFont typeface="Lucida Grande"/>
              <a:buChar char="–"/>
            </a:pPr>
            <a:r>
              <a:rPr lang="en-IN" dirty="0"/>
              <a:t>Options (or rights, or warrants) were exercised at the beginning of the reporting period, or when the options were issued if that’s later</a:t>
            </a:r>
          </a:p>
          <a:p>
            <a:pPr lvl="1">
              <a:buFont typeface="Lucida Grande"/>
              <a:buChar char="–"/>
            </a:pPr>
            <a:r>
              <a:rPr lang="en-IN" b="1" dirty="0">
                <a:solidFill>
                  <a:srgbClr val="C00000"/>
                </a:solidFill>
              </a:rPr>
              <a:t>Cash proceeds </a:t>
            </a:r>
            <a:r>
              <a:rPr lang="en-IN" dirty="0"/>
              <a:t>from selling the new shares at the exercise price are used to </a:t>
            </a:r>
            <a:r>
              <a:rPr lang="en-IN" b="1" dirty="0">
                <a:solidFill>
                  <a:srgbClr val="C00000"/>
                </a:solidFill>
              </a:rPr>
              <a:t>buy back </a:t>
            </a:r>
            <a:r>
              <a:rPr lang="en-IN" dirty="0"/>
              <a:t>as many shares as possible at the shares’ </a:t>
            </a:r>
            <a:r>
              <a:rPr lang="en-IN" b="1" dirty="0">
                <a:solidFill>
                  <a:srgbClr val="C00000"/>
                </a:solidFill>
              </a:rPr>
              <a:t>average market price </a:t>
            </a:r>
            <a:r>
              <a:rPr lang="en-IN" dirty="0"/>
              <a:t>during the year</a:t>
            </a:r>
            <a:endParaRPr lang="en-US"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LO19-8</a:t>
            </a:r>
          </a:p>
        </p:txBody>
      </p:sp>
      <p:sp>
        <p:nvSpPr>
          <p:cNvPr id="5" name="Slide Number Placeholder 5">
            <a:extLst>
              <a:ext uri="{FF2B5EF4-FFF2-40B4-BE49-F238E27FC236}">
                <a16:creationId xmlns:a16="http://schemas.microsoft.com/office/drawing/2014/main" id="{1B565400-4E6B-5748-818B-C1C39DB1DFF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49</a:t>
            </a:fld>
            <a:endParaRPr lang="en-US" dirty="0"/>
          </a:p>
        </p:txBody>
      </p:sp>
    </p:spTree>
    <p:extLst>
      <p:ext uri="{BB962C8B-B14F-4D97-AF65-F5344CB8AC3E}">
        <p14:creationId xmlns:p14="http://schemas.microsoft.com/office/powerpoint/2010/main" val="286498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6"/>
            <a:ext cx="8561916" cy="1444625"/>
          </a:xfrm>
        </p:spPr>
        <p:txBody>
          <a:bodyPr/>
          <a:lstStyle/>
          <a:p>
            <a:r>
              <a:rPr lang="en-US" dirty="0"/>
              <a:t>Restricted Stock Plans </a:t>
            </a:r>
            <a:r>
              <a:rPr lang="en-US" sz="2400" dirty="0"/>
              <a:t>(concluded)</a:t>
            </a:r>
          </a:p>
        </p:txBody>
      </p:sp>
      <p:sp>
        <p:nvSpPr>
          <p:cNvPr id="3" name="Content Placeholder 2"/>
          <p:cNvSpPr>
            <a:spLocks noGrp="1"/>
          </p:cNvSpPr>
          <p:nvPr>
            <p:ph idx="1"/>
          </p:nvPr>
        </p:nvSpPr>
        <p:spPr>
          <a:xfrm>
            <a:off x="761999" y="1125654"/>
            <a:ext cx="8013600" cy="5480419"/>
          </a:xfrm>
        </p:spPr>
        <p:txBody>
          <a:bodyPr>
            <a:normAutofit lnSpcReduction="10000"/>
          </a:bodyPr>
          <a:lstStyle/>
          <a:p>
            <a:pPr marL="0" indent="0">
              <a:buNone/>
            </a:pPr>
            <a:r>
              <a:rPr lang="en-US" b="1" dirty="0">
                <a:solidFill>
                  <a:srgbClr val="C00000"/>
                </a:solidFill>
              </a:rPr>
              <a:t>Restricted Stock Units (RSUs)</a:t>
            </a:r>
          </a:p>
          <a:p>
            <a:pPr marL="392113" lvl="1" indent="-392113">
              <a:lnSpc>
                <a:spcPct val="100000"/>
              </a:lnSpc>
            </a:pPr>
            <a:r>
              <a:rPr lang="en-IN" dirty="0"/>
              <a:t>Is a right to receive a specified number of shares </a:t>
            </a:r>
            <a:r>
              <a:rPr lang="en-US" dirty="0"/>
              <a:t>of company stock</a:t>
            </a:r>
          </a:p>
          <a:p>
            <a:pPr marL="392113" lvl="1" indent="-392113">
              <a:lnSpc>
                <a:spcPct val="100000"/>
              </a:lnSpc>
            </a:pPr>
            <a:r>
              <a:rPr lang="en-IN" dirty="0"/>
              <a:t>The company </a:t>
            </a:r>
            <a:r>
              <a:rPr lang="en-IN" b="1" dirty="0">
                <a:solidFill>
                  <a:srgbClr val="C00000"/>
                </a:solidFill>
              </a:rPr>
              <a:t>distributes the shares after the recipient of RSUs satisfies the vesting requirement</a:t>
            </a:r>
          </a:p>
          <a:p>
            <a:pPr marL="392113" lvl="1" indent="-392113">
              <a:lnSpc>
                <a:spcPct val="100000"/>
              </a:lnSpc>
            </a:pPr>
            <a:r>
              <a:rPr lang="en-US" dirty="0"/>
              <a:t>The recipient benefits by </a:t>
            </a:r>
            <a:r>
              <a:rPr lang="en-IN" dirty="0"/>
              <a:t>the value of the shares at the end of the vesting period</a:t>
            </a:r>
          </a:p>
          <a:p>
            <a:pPr marL="392113" lvl="1" indent="-392113">
              <a:lnSpc>
                <a:spcPct val="100000"/>
              </a:lnSpc>
            </a:pPr>
            <a:r>
              <a:rPr lang="en-US" dirty="0"/>
              <a:t>Terms of RSUs vary</a:t>
            </a:r>
          </a:p>
          <a:p>
            <a:pPr marL="923925" lvl="2" indent="-457200">
              <a:buFont typeface="Lucida Grande"/>
              <a:buChar char="–"/>
            </a:pPr>
            <a:r>
              <a:rPr lang="en-IN" sz="2600" dirty="0"/>
              <a:t>The recipient sometimes is given the </a:t>
            </a:r>
            <a:r>
              <a:rPr lang="en-IN" sz="2600" i="1" dirty="0"/>
              <a:t>cash equivalent </a:t>
            </a:r>
            <a:r>
              <a:rPr lang="en-IN" sz="2600" dirty="0"/>
              <a:t>of the number of shares used to value the RSUs</a:t>
            </a:r>
          </a:p>
          <a:p>
            <a:pPr marL="923925" lvl="2" indent="-457200">
              <a:buFont typeface="Lucida Grande"/>
              <a:buChar char="–"/>
            </a:pPr>
            <a:r>
              <a:rPr lang="en-IN" sz="2600" dirty="0"/>
              <a:t>The terms might stipulate that either the recipient or the company is allowed to choose whether to settle in stock or cash</a:t>
            </a:r>
            <a:endParaRPr lang="en-US" sz="2600"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5" name="Slide Number Placeholder 5">
            <a:extLst>
              <a:ext uri="{FF2B5EF4-FFF2-40B4-BE49-F238E27FC236}">
                <a16:creationId xmlns:a16="http://schemas.microsoft.com/office/drawing/2014/main" id="{66B71852-BB20-BB40-B6B3-D1075E6D21D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5</a:t>
            </a:fld>
            <a:endParaRPr lang="en-US" dirty="0"/>
          </a:p>
        </p:txBody>
      </p:sp>
    </p:spTree>
    <p:extLst>
      <p:ext uri="{BB962C8B-B14F-4D97-AF65-F5344CB8AC3E}">
        <p14:creationId xmlns:p14="http://schemas.microsoft.com/office/powerpoint/2010/main" val="360740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15383" y="17743"/>
            <a:ext cx="8528616" cy="833369"/>
          </a:xfrm>
        </p:spPr>
        <p:txBody>
          <a:bodyPr>
            <a:noAutofit/>
          </a:bodyPr>
          <a:lstStyle/>
          <a:p>
            <a:r>
              <a:rPr lang="en-US" dirty="0"/>
              <a:t>Stock Options</a:t>
            </a:r>
            <a:endParaRPr lang="en-US" sz="2400" dirty="0"/>
          </a:p>
        </p:txBody>
      </p:sp>
      <p:sp>
        <p:nvSpPr>
          <p:cNvPr id="5" name="TextBox 4"/>
          <p:cNvSpPr txBox="1"/>
          <p:nvPr/>
        </p:nvSpPr>
        <p:spPr>
          <a:xfrm>
            <a:off x="623494" y="568319"/>
            <a:ext cx="8161311" cy="1200329"/>
          </a:xfrm>
          <a:prstGeom prst="rect">
            <a:avLst/>
          </a:prstGeom>
          <a:noFill/>
        </p:spPr>
        <p:txBody>
          <a:bodyPr wrap="square" rtlCol="0">
            <a:spAutoFit/>
          </a:bodyPr>
          <a:lstStyle/>
          <a:p>
            <a:r>
              <a:rPr lang="en-IN" sz="2400" dirty="0"/>
              <a:t>Sovran Financial Corporation reported net income of $154 million in 2021 (tax rate 25%). Its </a:t>
            </a:r>
            <a:r>
              <a:rPr lang="en-US" sz="2400" dirty="0"/>
              <a:t>capital structure included the following:</a:t>
            </a:r>
          </a:p>
        </p:txBody>
      </p:sp>
      <p:sp>
        <p:nvSpPr>
          <p:cNvPr id="6" name="TextBox 5"/>
          <p:cNvSpPr txBox="1"/>
          <p:nvPr/>
        </p:nvSpPr>
        <p:spPr>
          <a:xfrm>
            <a:off x="623491" y="1660339"/>
            <a:ext cx="2457671" cy="461665"/>
          </a:xfrm>
          <a:prstGeom prst="rect">
            <a:avLst/>
          </a:prstGeom>
          <a:noFill/>
        </p:spPr>
        <p:txBody>
          <a:bodyPr wrap="square" rtlCol="0">
            <a:spAutoFit/>
          </a:bodyPr>
          <a:lstStyle/>
          <a:p>
            <a:r>
              <a:rPr lang="en-IN" sz="2400" b="1" dirty="0"/>
              <a:t>Common Stock</a:t>
            </a:r>
            <a:endParaRPr lang="en-US" sz="2400" b="1" dirty="0"/>
          </a:p>
        </p:txBody>
      </p:sp>
      <p:sp>
        <p:nvSpPr>
          <p:cNvPr id="7" name="TextBox 6"/>
          <p:cNvSpPr txBox="1"/>
          <p:nvPr/>
        </p:nvSpPr>
        <p:spPr>
          <a:xfrm>
            <a:off x="623493" y="2006644"/>
            <a:ext cx="1817707" cy="461665"/>
          </a:xfrm>
          <a:prstGeom prst="rect">
            <a:avLst/>
          </a:prstGeom>
          <a:noFill/>
        </p:spPr>
        <p:txBody>
          <a:bodyPr wrap="square" rtlCol="0">
            <a:spAutoFit/>
          </a:bodyPr>
          <a:lstStyle/>
          <a:p>
            <a:r>
              <a:rPr lang="en-IN" sz="2400" dirty="0"/>
              <a:t>January 1</a:t>
            </a:r>
            <a:endParaRPr lang="en-US" sz="2400" dirty="0"/>
          </a:p>
        </p:txBody>
      </p:sp>
      <p:sp>
        <p:nvSpPr>
          <p:cNvPr id="8" name="TextBox 7"/>
          <p:cNvSpPr txBox="1"/>
          <p:nvPr/>
        </p:nvSpPr>
        <p:spPr>
          <a:xfrm>
            <a:off x="2647258" y="2006643"/>
            <a:ext cx="6383913" cy="461665"/>
          </a:xfrm>
          <a:prstGeom prst="rect">
            <a:avLst/>
          </a:prstGeom>
          <a:noFill/>
        </p:spPr>
        <p:txBody>
          <a:bodyPr wrap="square" rtlCol="0">
            <a:spAutoFit/>
          </a:bodyPr>
          <a:lstStyle/>
          <a:p>
            <a:r>
              <a:rPr lang="en-IN" sz="2400" dirty="0"/>
              <a:t>60 million common shares were outstanding</a:t>
            </a:r>
            <a:endParaRPr lang="en-US" sz="2400" dirty="0"/>
          </a:p>
        </p:txBody>
      </p:sp>
      <p:sp>
        <p:nvSpPr>
          <p:cNvPr id="10" name="TextBox 9"/>
          <p:cNvSpPr txBox="1"/>
          <p:nvPr/>
        </p:nvSpPr>
        <p:spPr>
          <a:xfrm>
            <a:off x="4214606" y="4893329"/>
            <a:ext cx="4058523" cy="461665"/>
          </a:xfrm>
          <a:prstGeom prst="rect">
            <a:avLst/>
          </a:prstGeom>
          <a:noFill/>
        </p:spPr>
        <p:txBody>
          <a:bodyPr wrap="square" rtlCol="0">
            <a:spAutoFit/>
          </a:bodyPr>
          <a:lstStyle/>
          <a:p>
            <a:r>
              <a:rPr lang="fr-FR" sz="2400" dirty="0"/>
              <a:t>5 million </a:t>
            </a:r>
            <a:r>
              <a:rPr lang="en-US" sz="2400" dirty="0"/>
              <a:t>shares</a:t>
            </a:r>
            <a:r>
              <a:rPr lang="fr-FR" sz="2400" dirty="0"/>
              <a:t> 8%, $10 par</a:t>
            </a:r>
            <a:endParaRPr lang="en-US" sz="2400" dirty="0"/>
          </a:p>
        </p:txBody>
      </p:sp>
      <p:sp>
        <p:nvSpPr>
          <p:cNvPr id="17" name="TextBox 16"/>
          <p:cNvSpPr txBox="1"/>
          <p:nvPr/>
        </p:nvSpPr>
        <p:spPr>
          <a:xfrm>
            <a:off x="623493" y="2409420"/>
            <a:ext cx="1817707" cy="461665"/>
          </a:xfrm>
          <a:prstGeom prst="rect">
            <a:avLst/>
          </a:prstGeom>
          <a:noFill/>
        </p:spPr>
        <p:txBody>
          <a:bodyPr wrap="square" rtlCol="0">
            <a:spAutoFit/>
          </a:bodyPr>
          <a:lstStyle/>
          <a:p>
            <a:r>
              <a:rPr lang="en-IN" sz="2400" dirty="0"/>
              <a:t>March 1</a:t>
            </a:r>
            <a:endParaRPr lang="en-US" sz="2400" dirty="0"/>
          </a:p>
        </p:txBody>
      </p:sp>
      <p:sp>
        <p:nvSpPr>
          <p:cNvPr id="18" name="TextBox 17"/>
          <p:cNvSpPr txBox="1"/>
          <p:nvPr/>
        </p:nvSpPr>
        <p:spPr>
          <a:xfrm>
            <a:off x="2647258" y="2409420"/>
            <a:ext cx="6383913" cy="461665"/>
          </a:xfrm>
          <a:prstGeom prst="rect">
            <a:avLst/>
          </a:prstGeom>
          <a:noFill/>
        </p:spPr>
        <p:txBody>
          <a:bodyPr wrap="square" rtlCol="0">
            <a:spAutoFit/>
          </a:bodyPr>
          <a:lstStyle/>
          <a:p>
            <a:r>
              <a:rPr lang="en-IN" sz="2400" dirty="0"/>
              <a:t>12</a:t>
            </a:r>
            <a:r>
              <a:rPr lang="en-IN" sz="2400" b="1" dirty="0"/>
              <a:t> </a:t>
            </a:r>
            <a:r>
              <a:rPr lang="en-IN" sz="2400" dirty="0"/>
              <a:t>million new shares were sold</a:t>
            </a:r>
            <a:endParaRPr lang="en-US" sz="2400" dirty="0"/>
          </a:p>
        </p:txBody>
      </p:sp>
      <p:sp>
        <p:nvSpPr>
          <p:cNvPr id="26" name="TextBox 25"/>
          <p:cNvSpPr txBox="1"/>
          <p:nvPr/>
        </p:nvSpPr>
        <p:spPr>
          <a:xfrm>
            <a:off x="623493" y="2812196"/>
            <a:ext cx="1817707" cy="461665"/>
          </a:xfrm>
          <a:prstGeom prst="rect">
            <a:avLst/>
          </a:prstGeom>
          <a:noFill/>
        </p:spPr>
        <p:txBody>
          <a:bodyPr wrap="square" rtlCol="0">
            <a:spAutoFit/>
          </a:bodyPr>
          <a:lstStyle/>
          <a:p>
            <a:r>
              <a:rPr lang="en-IN" sz="2400" dirty="0"/>
              <a:t>June 17</a:t>
            </a:r>
            <a:endParaRPr lang="en-US" sz="2400" dirty="0"/>
          </a:p>
        </p:txBody>
      </p:sp>
      <p:sp>
        <p:nvSpPr>
          <p:cNvPr id="27" name="TextBox 26"/>
          <p:cNvSpPr txBox="1"/>
          <p:nvPr/>
        </p:nvSpPr>
        <p:spPr>
          <a:xfrm>
            <a:off x="2647258" y="2812196"/>
            <a:ext cx="6383913" cy="461665"/>
          </a:xfrm>
          <a:prstGeom prst="rect">
            <a:avLst/>
          </a:prstGeom>
          <a:noFill/>
        </p:spPr>
        <p:txBody>
          <a:bodyPr wrap="square" rtlCol="0">
            <a:spAutoFit/>
          </a:bodyPr>
          <a:lstStyle/>
          <a:p>
            <a:r>
              <a:rPr lang="en-IN" sz="2400" dirty="0"/>
              <a:t>A 10% stock dividend was distributed</a:t>
            </a:r>
            <a:endParaRPr lang="en-US" sz="2400" dirty="0"/>
          </a:p>
        </p:txBody>
      </p:sp>
      <p:sp>
        <p:nvSpPr>
          <p:cNvPr id="33" name="TextBox 32"/>
          <p:cNvSpPr txBox="1"/>
          <p:nvPr/>
        </p:nvSpPr>
        <p:spPr>
          <a:xfrm>
            <a:off x="623493" y="3214970"/>
            <a:ext cx="1817707" cy="461665"/>
          </a:xfrm>
          <a:prstGeom prst="rect">
            <a:avLst/>
          </a:prstGeom>
          <a:noFill/>
        </p:spPr>
        <p:txBody>
          <a:bodyPr wrap="square" rtlCol="0">
            <a:spAutoFit/>
          </a:bodyPr>
          <a:lstStyle/>
          <a:p>
            <a:r>
              <a:rPr lang="en-IN" sz="2400" dirty="0"/>
              <a:t>October 1</a:t>
            </a:r>
            <a:endParaRPr lang="en-US" sz="2400" dirty="0"/>
          </a:p>
        </p:txBody>
      </p:sp>
      <p:sp>
        <p:nvSpPr>
          <p:cNvPr id="34" name="TextBox 33"/>
          <p:cNvSpPr txBox="1"/>
          <p:nvPr/>
        </p:nvSpPr>
        <p:spPr>
          <a:xfrm>
            <a:off x="2647122" y="3214970"/>
            <a:ext cx="6380687" cy="461665"/>
          </a:xfrm>
          <a:prstGeom prst="rect">
            <a:avLst/>
          </a:prstGeom>
          <a:noFill/>
        </p:spPr>
        <p:txBody>
          <a:bodyPr wrap="square" rtlCol="0">
            <a:spAutoFit/>
          </a:bodyPr>
          <a:lstStyle/>
          <a:p>
            <a:r>
              <a:rPr lang="en-IN" sz="2400" dirty="0"/>
              <a:t>8 million shares were reacquired as treasury stock</a:t>
            </a:r>
            <a:endParaRPr lang="en-US" sz="2400" dirty="0"/>
          </a:p>
        </p:txBody>
      </p:sp>
      <p:sp>
        <p:nvSpPr>
          <p:cNvPr id="38" name="TextBox 37"/>
          <p:cNvSpPr txBox="1"/>
          <p:nvPr/>
        </p:nvSpPr>
        <p:spPr>
          <a:xfrm>
            <a:off x="623494" y="4544752"/>
            <a:ext cx="6909369" cy="461665"/>
          </a:xfrm>
          <a:prstGeom prst="rect">
            <a:avLst/>
          </a:prstGeom>
          <a:noFill/>
        </p:spPr>
        <p:txBody>
          <a:bodyPr wrap="square" rtlCol="0">
            <a:spAutoFit/>
          </a:bodyPr>
          <a:lstStyle/>
          <a:p>
            <a:r>
              <a:rPr lang="en-US" sz="2400" b="1" dirty="0"/>
              <a:t>Preferred Stock Nonconvertible</a:t>
            </a:r>
            <a:endParaRPr lang="en-US" sz="2400" dirty="0"/>
          </a:p>
        </p:txBody>
      </p:sp>
      <p:sp>
        <p:nvSpPr>
          <p:cNvPr id="39" name="TextBox 38"/>
          <p:cNvSpPr txBox="1"/>
          <p:nvPr/>
        </p:nvSpPr>
        <p:spPr>
          <a:xfrm>
            <a:off x="623494" y="4871557"/>
            <a:ext cx="3499121" cy="461665"/>
          </a:xfrm>
          <a:prstGeom prst="rect">
            <a:avLst/>
          </a:prstGeom>
          <a:noFill/>
        </p:spPr>
        <p:txBody>
          <a:bodyPr wrap="square" rtlCol="0">
            <a:spAutoFit/>
          </a:bodyPr>
          <a:lstStyle/>
          <a:p>
            <a:r>
              <a:rPr lang="en-US" sz="2400" dirty="0"/>
              <a:t>January 1 – December 31</a:t>
            </a:r>
          </a:p>
        </p:txBody>
      </p:sp>
      <p:sp>
        <p:nvSpPr>
          <p:cNvPr id="44" name="TextBox 43"/>
          <p:cNvSpPr txBox="1"/>
          <p:nvPr/>
        </p:nvSpPr>
        <p:spPr>
          <a:xfrm>
            <a:off x="623494" y="3741177"/>
            <a:ext cx="8613663" cy="830997"/>
          </a:xfrm>
          <a:prstGeom prst="rect">
            <a:avLst/>
          </a:prstGeom>
          <a:noFill/>
        </p:spPr>
        <p:txBody>
          <a:bodyPr wrap="square" rtlCol="0">
            <a:spAutoFit/>
          </a:bodyPr>
          <a:lstStyle/>
          <a:p>
            <a:r>
              <a:rPr lang="en-IN" sz="2400" b="1" dirty="0">
                <a:solidFill>
                  <a:srgbClr val="C00000"/>
                </a:solidFill>
              </a:rPr>
              <a:t>(The average market price of the common shares during 2021 was $25 per share.)</a:t>
            </a:r>
            <a:endParaRPr lang="en-US" sz="2400" b="1" dirty="0">
              <a:solidFill>
                <a:srgbClr val="C00000"/>
              </a:solidFill>
            </a:endParaRPr>
          </a:p>
        </p:txBody>
      </p:sp>
      <p:sp>
        <p:nvSpPr>
          <p:cNvPr id="45" name="TextBox 44"/>
          <p:cNvSpPr txBox="1"/>
          <p:nvPr/>
        </p:nvSpPr>
        <p:spPr>
          <a:xfrm>
            <a:off x="530891" y="5320609"/>
            <a:ext cx="8613662" cy="1200329"/>
          </a:xfrm>
          <a:prstGeom prst="rect">
            <a:avLst/>
          </a:prstGeom>
          <a:noFill/>
        </p:spPr>
        <p:txBody>
          <a:bodyPr wrap="square" rtlCol="0" anchor="ctr">
            <a:spAutoFit/>
          </a:bodyPr>
          <a:lstStyle/>
          <a:p>
            <a:r>
              <a:rPr lang="en-US" sz="2400" b="1" dirty="0">
                <a:solidFill>
                  <a:srgbClr val="C00000"/>
                </a:solidFill>
              </a:rPr>
              <a:t>Incentive Stock Options</a:t>
            </a:r>
          </a:p>
          <a:p>
            <a:r>
              <a:rPr lang="en-IN" sz="2400" b="1" dirty="0">
                <a:solidFill>
                  <a:srgbClr val="C00000"/>
                </a:solidFill>
              </a:rPr>
              <a:t>Executive stock options granted in 2016, exercisable after 2020 for 15 million common shares at an exercise price of $20 per share</a:t>
            </a:r>
            <a:endParaRPr lang="en-US" sz="2400" b="1" dirty="0">
              <a:solidFill>
                <a:srgbClr val="C00000"/>
              </a:solidFill>
            </a:endParaRPr>
          </a:p>
        </p:txBody>
      </p:sp>
      <p:sp>
        <p:nvSpPr>
          <p:cNvPr id="1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LO19-8</a:t>
            </a:r>
          </a:p>
        </p:txBody>
      </p:sp>
      <p:sp>
        <p:nvSpPr>
          <p:cNvPr id="20" name="Slide Number Placeholder 5">
            <a:extLst>
              <a:ext uri="{FF2B5EF4-FFF2-40B4-BE49-F238E27FC236}">
                <a16:creationId xmlns:a16="http://schemas.microsoft.com/office/drawing/2014/main" id="{0A7C4D1D-1E14-9641-BF8A-86C0C3588D3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50</a:t>
            </a:fld>
            <a:endParaRPr lang="en-US" dirty="0"/>
          </a:p>
        </p:txBody>
      </p:sp>
    </p:spTree>
    <p:extLst>
      <p:ext uri="{BB962C8B-B14F-4D97-AF65-F5344CB8AC3E}">
        <p14:creationId xmlns:p14="http://schemas.microsoft.com/office/powerpoint/2010/main" val="53092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 calcmode="lin" valueType="num">
                                      <p:cBhvr>
                                        <p:cTn id="7" dur="10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5">
                                            <p:txEl>
                                              <p:pRg st="1" end="1"/>
                                            </p:txEl>
                                          </p:spTgt>
                                        </p:tgtEl>
                                        <p:attrNameLst>
                                          <p:attrName>style.visibility</p:attrName>
                                        </p:attrNameLst>
                                      </p:cBhvr>
                                      <p:to>
                                        <p:strVal val="visible"/>
                                      </p:to>
                                    </p:set>
                                    <p:anim calcmode="lin" valueType="num">
                                      <p:cBhvr>
                                        <p:cTn id="13" dur="1000" fill="hold"/>
                                        <p:tgtEl>
                                          <p:spTgt spid="4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49917" y="36181"/>
            <a:ext cx="8594082" cy="618521"/>
          </a:xfrm>
        </p:spPr>
        <p:txBody>
          <a:bodyPr>
            <a:noAutofit/>
          </a:bodyPr>
          <a:lstStyle/>
          <a:p>
            <a:r>
              <a:rPr lang="en-US" dirty="0"/>
              <a:t>Stock Options </a:t>
            </a:r>
            <a:r>
              <a:rPr lang="en-US" sz="2400" dirty="0"/>
              <a:t>(continued)</a:t>
            </a:r>
            <a:endParaRPr lang="en-US" dirty="0"/>
          </a:p>
        </p:txBody>
      </p:sp>
      <p:sp>
        <p:nvSpPr>
          <p:cNvPr id="46" name="TextBox 45"/>
          <p:cNvSpPr txBox="1"/>
          <p:nvPr/>
        </p:nvSpPr>
        <p:spPr>
          <a:xfrm>
            <a:off x="579531" y="751068"/>
            <a:ext cx="3271159" cy="461665"/>
          </a:xfrm>
          <a:prstGeom prst="rect">
            <a:avLst/>
          </a:prstGeom>
          <a:noFill/>
        </p:spPr>
        <p:txBody>
          <a:bodyPr wrap="square" rtlCol="0">
            <a:spAutoFit/>
          </a:bodyPr>
          <a:lstStyle/>
          <a:p>
            <a:r>
              <a:rPr lang="en-IN" sz="2400" b="1" dirty="0">
                <a:solidFill>
                  <a:srgbClr val="C00000"/>
                </a:solidFill>
              </a:rPr>
              <a:t>Basic EPS (unchanged)</a:t>
            </a:r>
            <a:endParaRPr lang="en-US" sz="2400" b="1" dirty="0">
              <a:solidFill>
                <a:srgbClr val="C00000"/>
              </a:solidFill>
            </a:endParaRPr>
          </a:p>
        </p:txBody>
      </p:sp>
      <p:sp>
        <p:nvSpPr>
          <p:cNvPr id="47" name="TextBox 46"/>
          <p:cNvSpPr txBox="1"/>
          <p:nvPr/>
        </p:nvSpPr>
        <p:spPr>
          <a:xfrm>
            <a:off x="1820865" y="1205447"/>
            <a:ext cx="1846484" cy="400110"/>
          </a:xfrm>
          <a:prstGeom prst="rect">
            <a:avLst/>
          </a:prstGeom>
          <a:noFill/>
        </p:spPr>
        <p:txBody>
          <a:bodyPr wrap="square" rtlCol="0">
            <a:spAutoFit/>
          </a:bodyPr>
          <a:lstStyle/>
          <a:p>
            <a:pPr algn="ctr"/>
            <a:r>
              <a:rPr lang="en-IN" sz="2000" dirty="0"/>
              <a:t>Net income</a:t>
            </a:r>
            <a:endParaRPr lang="en-US" sz="2000" dirty="0"/>
          </a:p>
        </p:txBody>
      </p:sp>
      <p:sp>
        <p:nvSpPr>
          <p:cNvPr id="48" name="TextBox 47"/>
          <p:cNvSpPr txBox="1"/>
          <p:nvPr/>
        </p:nvSpPr>
        <p:spPr>
          <a:xfrm>
            <a:off x="694012" y="2095025"/>
            <a:ext cx="1146523" cy="461665"/>
          </a:xfrm>
          <a:prstGeom prst="rect">
            <a:avLst/>
          </a:prstGeom>
          <a:noFill/>
        </p:spPr>
        <p:txBody>
          <a:bodyPr wrap="square" rtlCol="0">
            <a:spAutoFit/>
          </a:bodyPr>
          <a:lstStyle/>
          <a:p>
            <a:pPr algn="ctr"/>
            <a:r>
              <a:rPr lang="en-IN" sz="2400" dirty="0"/>
              <a:t>60</a:t>
            </a:r>
            <a:endParaRPr lang="en-US" sz="2400" dirty="0"/>
          </a:p>
        </p:txBody>
      </p:sp>
      <p:sp>
        <p:nvSpPr>
          <p:cNvPr id="49" name="TextBox 48"/>
          <p:cNvSpPr txBox="1"/>
          <p:nvPr/>
        </p:nvSpPr>
        <p:spPr>
          <a:xfrm>
            <a:off x="2170846" y="1521787"/>
            <a:ext cx="1146523" cy="461665"/>
          </a:xfrm>
          <a:prstGeom prst="rect">
            <a:avLst/>
          </a:prstGeom>
          <a:noFill/>
        </p:spPr>
        <p:txBody>
          <a:bodyPr wrap="square" rtlCol="0">
            <a:spAutoFit/>
          </a:bodyPr>
          <a:lstStyle/>
          <a:p>
            <a:pPr algn="ctr"/>
            <a:r>
              <a:rPr lang="en-IN" sz="2400" dirty="0"/>
              <a:t>$154</a:t>
            </a:r>
            <a:endParaRPr lang="en-US" sz="2400" dirty="0"/>
          </a:p>
        </p:txBody>
      </p:sp>
      <p:sp>
        <p:nvSpPr>
          <p:cNvPr id="50" name="TextBox 49"/>
          <p:cNvSpPr txBox="1"/>
          <p:nvPr/>
        </p:nvSpPr>
        <p:spPr>
          <a:xfrm>
            <a:off x="537398" y="2520989"/>
            <a:ext cx="1231147" cy="707886"/>
          </a:xfrm>
          <a:prstGeom prst="rect">
            <a:avLst/>
          </a:prstGeom>
          <a:noFill/>
        </p:spPr>
        <p:txBody>
          <a:bodyPr wrap="square" rtlCol="0">
            <a:spAutoFit/>
          </a:bodyPr>
          <a:lstStyle/>
          <a:p>
            <a:pPr algn="ctr"/>
            <a:r>
              <a:rPr lang="en-IN" sz="2000" dirty="0"/>
              <a:t>Shares at Jan. 1</a:t>
            </a:r>
            <a:endParaRPr lang="en-US" sz="2000" dirty="0"/>
          </a:p>
        </p:txBody>
      </p:sp>
      <p:sp>
        <p:nvSpPr>
          <p:cNvPr id="51" name="TextBox 50"/>
          <p:cNvSpPr txBox="1"/>
          <p:nvPr/>
        </p:nvSpPr>
        <p:spPr>
          <a:xfrm>
            <a:off x="7920196" y="1803829"/>
            <a:ext cx="1273787" cy="461665"/>
          </a:xfrm>
          <a:prstGeom prst="rect">
            <a:avLst/>
          </a:prstGeom>
          <a:noFill/>
        </p:spPr>
        <p:txBody>
          <a:bodyPr wrap="square" rtlCol="0" anchor="ctr">
            <a:spAutoFit/>
          </a:bodyPr>
          <a:lstStyle/>
          <a:p>
            <a:r>
              <a:rPr lang="en-IN" sz="2400" dirty="0"/>
              <a:t>= </a:t>
            </a:r>
            <a:r>
              <a:rPr lang="en-IN" sz="2400" b="1" dirty="0">
                <a:solidFill>
                  <a:srgbClr val="C00000"/>
                </a:solidFill>
              </a:rPr>
              <a:t>$2.00</a:t>
            </a:r>
            <a:endParaRPr lang="en-US" sz="2400" b="1" dirty="0">
              <a:solidFill>
                <a:srgbClr val="C00000"/>
              </a:solidFill>
            </a:endParaRPr>
          </a:p>
        </p:txBody>
      </p:sp>
      <p:cxnSp>
        <p:nvCxnSpPr>
          <p:cNvPr id="52" name="Straight Connector 51"/>
          <p:cNvCxnSpPr/>
          <p:nvPr/>
        </p:nvCxnSpPr>
        <p:spPr>
          <a:xfrm>
            <a:off x="752207" y="2044447"/>
            <a:ext cx="5761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599199" y="2095024"/>
            <a:ext cx="1846484" cy="461665"/>
          </a:xfrm>
          <a:prstGeom prst="rect">
            <a:avLst/>
          </a:prstGeom>
          <a:noFill/>
        </p:spPr>
        <p:txBody>
          <a:bodyPr wrap="square" rtlCol="0">
            <a:spAutoFit/>
          </a:bodyPr>
          <a:lstStyle/>
          <a:p>
            <a:pPr algn="ctr"/>
            <a:r>
              <a:rPr lang="en-IN" sz="2400" dirty="0"/>
              <a:t>12 (10/12)</a:t>
            </a:r>
            <a:endParaRPr lang="en-US" sz="2400" dirty="0"/>
          </a:p>
        </p:txBody>
      </p:sp>
      <p:sp>
        <p:nvSpPr>
          <p:cNvPr id="54" name="TextBox 53"/>
          <p:cNvSpPr txBox="1"/>
          <p:nvPr/>
        </p:nvSpPr>
        <p:spPr>
          <a:xfrm>
            <a:off x="2800634" y="2626913"/>
            <a:ext cx="1443619" cy="400110"/>
          </a:xfrm>
          <a:prstGeom prst="rect">
            <a:avLst/>
          </a:prstGeom>
          <a:noFill/>
        </p:spPr>
        <p:txBody>
          <a:bodyPr wrap="square" rtlCol="0" anchor="ctr">
            <a:spAutoFit/>
          </a:bodyPr>
          <a:lstStyle/>
          <a:p>
            <a:pPr algn="ctr"/>
            <a:r>
              <a:rPr lang="en-IN" sz="2000" dirty="0"/>
              <a:t>New shares</a:t>
            </a:r>
            <a:endParaRPr lang="en-US" sz="2000" dirty="0"/>
          </a:p>
        </p:txBody>
      </p:sp>
      <p:sp>
        <p:nvSpPr>
          <p:cNvPr id="55" name="TextBox 54"/>
          <p:cNvSpPr txBox="1"/>
          <p:nvPr/>
        </p:nvSpPr>
        <p:spPr>
          <a:xfrm>
            <a:off x="2236602" y="2095025"/>
            <a:ext cx="711900" cy="461665"/>
          </a:xfrm>
          <a:prstGeom prst="rect">
            <a:avLst/>
          </a:prstGeom>
          <a:noFill/>
        </p:spPr>
        <p:txBody>
          <a:bodyPr wrap="square" rtlCol="0">
            <a:spAutoFit/>
          </a:bodyPr>
          <a:lstStyle/>
          <a:p>
            <a:pPr algn="ctr"/>
            <a:r>
              <a:rPr lang="en-IN" sz="2400" dirty="0"/>
              <a:t>+</a:t>
            </a:r>
            <a:endParaRPr lang="en-US" sz="2400" dirty="0"/>
          </a:p>
        </p:txBody>
      </p:sp>
      <p:sp>
        <p:nvSpPr>
          <p:cNvPr id="56" name="TextBox 55"/>
          <p:cNvSpPr txBox="1"/>
          <p:nvPr/>
        </p:nvSpPr>
        <p:spPr>
          <a:xfrm>
            <a:off x="6824492" y="2066269"/>
            <a:ext cx="1146523" cy="461665"/>
          </a:xfrm>
          <a:prstGeom prst="rect">
            <a:avLst/>
          </a:prstGeom>
          <a:noFill/>
        </p:spPr>
        <p:txBody>
          <a:bodyPr wrap="square" rtlCol="0">
            <a:spAutoFit/>
          </a:bodyPr>
          <a:lstStyle/>
          <a:p>
            <a:pPr algn="ctr"/>
            <a:r>
              <a:rPr lang="en-IN" sz="2400" dirty="0"/>
              <a:t>75</a:t>
            </a:r>
            <a:endParaRPr lang="en-US" sz="2400" dirty="0"/>
          </a:p>
        </p:txBody>
      </p:sp>
      <p:sp>
        <p:nvSpPr>
          <p:cNvPr id="57" name="TextBox 56"/>
          <p:cNvSpPr txBox="1"/>
          <p:nvPr/>
        </p:nvSpPr>
        <p:spPr>
          <a:xfrm>
            <a:off x="6824492" y="1536301"/>
            <a:ext cx="1146523" cy="461665"/>
          </a:xfrm>
          <a:prstGeom prst="rect">
            <a:avLst/>
          </a:prstGeom>
          <a:noFill/>
        </p:spPr>
        <p:txBody>
          <a:bodyPr wrap="square" rtlCol="0">
            <a:spAutoFit/>
          </a:bodyPr>
          <a:lstStyle/>
          <a:p>
            <a:pPr algn="ctr"/>
            <a:r>
              <a:rPr lang="en-IN" sz="2400" dirty="0"/>
              <a:t>$150</a:t>
            </a:r>
            <a:endParaRPr lang="en-US" sz="2400" dirty="0"/>
          </a:p>
        </p:txBody>
      </p:sp>
      <p:cxnSp>
        <p:nvCxnSpPr>
          <p:cNvPr id="58" name="Straight Connector 57"/>
          <p:cNvCxnSpPr/>
          <p:nvPr/>
        </p:nvCxnSpPr>
        <p:spPr>
          <a:xfrm>
            <a:off x="6967056" y="2058961"/>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616230" y="1811441"/>
            <a:ext cx="405868" cy="461665"/>
          </a:xfrm>
          <a:prstGeom prst="rect">
            <a:avLst/>
          </a:prstGeom>
          <a:noFill/>
        </p:spPr>
        <p:txBody>
          <a:bodyPr wrap="square" rtlCol="0" anchor="ctr">
            <a:spAutoFit/>
          </a:bodyPr>
          <a:lstStyle/>
          <a:p>
            <a:r>
              <a:rPr lang="en-IN" sz="2400" dirty="0"/>
              <a:t>=</a:t>
            </a:r>
            <a:endParaRPr lang="en-US" sz="2400" dirty="0"/>
          </a:p>
        </p:txBody>
      </p:sp>
      <p:sp>
        <p:nvSpPr>
          <p:cNvPr id="60" name="TextBox 59"/>
          <p:cNvSpPr txBox="1"/>
          <p:nvPr/>
        </p:nvSpPr>
        <p:spPr>
          <a:xfrm>
            <a:off x="1463276" y="2100464"/>
            <a:ext cx="1146523" cy="461665"/>
          </a:xfrm>
          <a:prstGeom prst="rect">
            <a:avLst/>
          </a:prstGeom>
          <a:noFill/>
        </p:spPr>
        <p:txBody>
          <a:bodyPr wrap="square" rtlCol="0">
            <a:spAutoFit/>
          </a:bodyPr>
          <a:lstStyle/>
          <a:p>
            <a:pPr algn="ctr"/>
            <a:r>
              <a:rPr lang="en-IN" sz="2400" dirty="0"/>
              <a:t>(1.10)</a:t>
            </a:r>
            <a:endParaRPr lang="en-US" sz="2400" dirty="0"/>
          </a:p>
        </p:txBody>
      </p:sp>
      <p:sp>
        <p:nvSpPr>
          <p:cNvPr id="61" name="TextBox 60"/>
          <p:cNvSpPr txBox="1"/>
          <p:nvPr/>
        </p:nvSpPr>
        <p:spPr>
          <a:xfrm>
            <a:off x="4131960" y="2095023"/>
            <a:ext cx="1146523" cy="461665"/>
          </a:xfrm>
          <a:prstGeom prst="rect">
            <a:avLst/>
          </a:prstGeom>
          <a:noFill/>
        </p:spPr>
        <p:txBody>
          <a:bodyPr wrap="square" rtlCol="0">
            <a:spAutoFit/>
          </a:bodyPr>
          <a:lstStyle/>
          <a:p>
            <a:pPr algn="ctr"/>
            <a:r>
              <a:rPr lang="en-IN" sz="2400" dirty="0"/>
              <a:t>(1.10)</a:t>
            </a:r>
            <a:endParaRPr lang="en-US" sz="2400" dirty="0"/>
          </a:p>
        </p:txBody>
      </p:sp>
      <p:sp>
        <p:nvSpPr>
          <p:cNvPr id="62" name="TextBox 61"/>
          <p:cNvSpPr txBox="1"/>
          <p:nvPr/>
        </p:nvSpPr>
        <p:spPr>
          <a:xfrm>
            <a:off x="2387219" y="3083582"/>
            <a:ext cx="2001399" cy="707886"/>
          </a:xfrm>
          <a:prstGeom prst="rect">
            <a:avLst/>
          </a:prstGeom>
          <a:noFill/>
        </p:spPr>
        <p:txBody>
          <a:bodyPr wrap="square" rtlCol="0" anchor="ctr">
            <a:spAutoFit/>
          </a:bodyPr>
          <a:lstStyle/>
          <a:p>
            <a:pPr algn="ctr"/>
            <a:r>
              <a:rPr lang="en-IN" sz="2000" dirty="0"/>
              <a:t>Stock dividend adjustment</a:t>
            </a:r>
            <a:endParaRPr lang="en-US" sz="2000" dirty="0"/>
          </a:p>
        </p:txBody>
      </p:sp>
      <p:cxnSp>
        <p:nvCxnSpPr>
          <p:cNvPr id="63" name="Elbow Connector 62"/>
          <p:cNvCxnSpPr/>
          <p:nvPr/>
        </p:nvCxnSpPr>
        <p:spPr>
          <a:xfrm rot="16200000" flipV="1">
            <a:off x="1676220"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p:cNvCxnSpPr/>
          <p:nvPr/>
        </p:nvCxnSpPr>
        <p:spPr>
          <a:xfrm rot="5400000" flipH="1" flipV="1">
            <a:off x="4080147"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5248335" y="2087770"/>
            <a:ext cx="1381485" cy="461665"/>
          </a:xfrm>
          <a:prstGeom prst="rect">
            <a:avLst/>
          </a:prstGeom>
          <a:noFill/>
        </p:spPr>
        <p:txBody>
          <a:bodyPr wrap="square" rtlCol="0">
            <a:spAutoFit/>
          </a:bodyPr>
          <a:lstStyle/>
          <a:p>
            <a:pPr algn="ctr"/>
            <a:r>
              <a:rPr lang="en-IN" sz="2400" dirty="0"/>
              <a:t>8 (3/12)</a:t>
            </a:r>
            <a:endParaRPr lang="en-US" sz="2400" dirty="0"/>
          </a:p>
        </p:txBody>
      </p:sp>
      <p:sp>
        <p:nvSpPr>
          <p:cNvPr id="66" name="TextBox 65"/>
          <p:cNvSpPr txBox="1"/>
          <p:nvPr/>
        </p:nvSpPr>
        <p:spPr>
          <a:xfrm>
            <a:off x="4856433" y="2087770"/>
            <a:ext cx="711900" cy="461665"/>
          </a:xfrm>
          <a:prstGeom prst="rect">
            <a:avLst/>
          </a:prstGeom>
          <a:noFill/>
        </p:spPr>
        <p:txBody>
          <a:bodyPr wrap="square" rtlCol="0">
            <a:spAutoFit/>
          </a:bodyPr>
          <a:lstStyle/>
          <a:p>
            <a:pPr algn="ctr"/>
            <a:r>
              <a:rPr lang="en-IN" sz="2400" dirty="0"/>
              <a:t>−</a:t>
            </a:r>
            <a:endParaRPr lang="en-US" sz="2400" dirty="0"/>
          </a:p>
        </p:txBody>
      </p:sp>
      <p:sp>
        <p:nvSpPr>
          <p:cNvPr id="67" name="TextBox 66"/>
          <p:cNvSpPr txBox="1"/>
          <p:nvPr/>
        </p:nvSpPr>
        <p:spPr>
          <a:xfrm>
            <a:off x="5159206" y="2514420"/>
            <a:ext cx="1443619" cy="707886"/>
          </a:xfrm>
          <a:prstGeom prst="rect">
            <a:avLst/>
          </a:prstGeom>
          <a:noFill/>
        </p:spPr>
        <p:txBody>
          <a:bodyPr wrap="square" rtlCol="0">
            <a:spAutoFit/>
          </a:bodyPr>
          <a:lstStyle/>
          <a:p>
            <a:pPr algn="ctr"/>
            <a:r>
              <a:rPr lang="en-IN" sz="2000" dirty="0"/>
              <a:t>Treasury shares</a:t>
            </a:r>
            <a:endParaRPr lang="en-US" sz="2000" dirty="0"/>
          </a:p>
        </p:txBody>
      </p:sp>
      <p:sp>
        <p:nvSpPr>
          <p:cNvPr id="68" name="TextBox 67"/>
          <p:cNvSpPr txBox="1"/>
          <p:nvPr/>
        </p:nvSpPr>
        <p:spPr>
          <a:xfrm>
            <a:off x="3877506" y="1212704"/>
            <a:ext cx="2247147" cy="400110"/>
          </a:xfrm>
          <a:prstGeom prst="rect">
            <a:avLst/>
          </a:prstGeom>
          <a:noFill/>
        </p:spPr>
        <p:txBody>
          <a:bodyPr wrap="square" rtlCol="0">
            <a:spAutoFit/>
          </a:bodyPr>
          <a:lstStyle/>
          <a:p>
            <a:pPr algn="ctr"/>
            <a:r>
              <a:rPr lang="en-IN" sz="2000" dirty="0"/>
              <a:t>Preferred dividends</a:t>
            </a:r>
            <a:endParaRPr lang="en-US" sz="2000" dirty="0"/>
          </a:p>
        </p:txBody>
      </p:sp>
      <p:sp>
        <p:nvSpPr>
          <p:cNvPr id="69" name="TextBox 68"/>
          <p:cNvSpPr txBox="1"/>
          <p:nvPr/>
        </p:nvSpPr>
        <p:spPr>
          <a:xfrm>
            <a:off x="4427817" y="1529045"/>
            <a:ext cx="1146523" cy="461665"/>
          </a:xfrm>
          <a:prstGeom prst="rect">
            <a:avLst/>
          </a:prstGeom>
          <a:noFill/>
        </p:spPr>
        <p:txBody>
          <a:bodyPr wrap="square" rtlCol="0">
            <a:spAutoFit/>
          </a:bodyPr>
          <a:lstStyle/>
          <a:p>
            <a:pPr algn="ctr"/>
            <a:r>
              <a:rPr lang="en-IN" sz="2400" dirty="0"/>
              <a:t>$4</a:t>
            </a:r>
            <a:endParaRPr lang="en-US" sz="2400" dirty="0"/>
          </a:p>
        </p:txBody>
      </p:sp>
      <p:sp>
        <p:nvSpPr>
          <p:cNvPr id="70" name="TextBox 69"/>
          <p:cNvSpPr txBox="1"/>
          <p:nvPr/>
        </p:nvSpPr>
        <p:spPr>
          <a:xfrm>
            <a:off x="3540927" y="1457659"/>
            <a:ext cx="711900" cy="523220"/>
          </a:xfrm>
          <a:prstGeom prst="rect">
            <a:avLst/>
          </a:prstGeom>
          <a:noFill/>
        </p:spPr>
        <p:txBody>
          <a:bodyPr wrap="square" rtlCol="0" anchor="ctr">
            <a:spAutoFit/>
          </a:bodyPr>
          <a:lstStyle/>
          <a:p>
            <a:pPr algn="ctr"/>
            <a:r>
              <a:rPr lang="en-US" sz="2800" dirty="0"/>
              <a:t>−</a:t>
            </a:r>
          </a:p>
        </p:txBody>
      </p:sp>
      <p:sp>
        <p:nvSpPr>
          <p:cNvPr id="71" name="TextBox 70"/>
          <p:cNvSpPr txBox="1"/>
          <p:nvPr/>
        </p:nvSpPr>
        <p:spPr>
          <a:xfrm>
            <a:off x="572278" y="3738898"/>
            <a:ext cx="3271159" cy="461665"/>
          </a:xfrm>
          <a:prstGeom prst="rect">
            <a:avLst/>
          </a:prstGeom>
          <a:noFill/>
        </p:spPr>
        <p:txBody>
          <a:bodyPr wrap="square" rtlCol="0">
            <a:spAutoFit/>
          </a:bodyPr>
          <a:lstStyle/>
          <a:p>
            <a:r>
              <a:rPr lang="en-IN" sz="2400" b="1" dirty="0">
                <a:solidFill>
                  <a:srgbClr val="C00000"/>
                </a:solidFill>
              </a:rPr>
              <a:t>Diluted EPS</a:t>
            </a:r>
            <a:endParaRPr lang="en-US" sz="2400" b="1" dirty="0">
              <a:solidFill>
                <a:srgbClr val="C00000"/>
              </a:solidFill>
            </a:endParaRPr>
          </a:p>
        </p:txBody>
      </p:sp>
      <p:sp>
        <p:nvSpPr>
          <p:cNvPr id="72" name="TextBox 71"/>
          <p:cNvSpPr txBox="1"/>
          <p:nvPr/>
        </p:nvSpPr>
        <p:spPr>
          <a:xfrm>
            <a:off x="1276583" y="4207789"/>
            <a:ext cx="1846484" cy="400110"/>
          </a:xfrm>
          <a:prstGeom prst="rect">
            <a:avLst/>
          </a:prstGeom>
          <a:noFill/>
        </p:spPr>
        <p:txBody>
          <a:bodyPr wrap="square" rtlCol="0">
            <a:spAutoFit/>
          </a:bodyPr>
          <a:lstStyle/>
          <a:p>
            <a:pPr algn="ctr"/>
            <a:r>
              <a:rPr lang="en-IN" sz="2000" dirty="0"/>
              <a:t>Net income</a:t>
            </a:r>
            <a:endParaRPr lang="en-US" sz="2000" dirty="0"/>
          </a:p>
        </p:txBody>
      </p:sp>
      <p:sp>
        <p:nvSpPr>
          <p:cNvPr id="73" name="TextBox 72"/>
          <p:cNvSpPr txBox="1"/>
          <p:nvPr/>
        </p:nvSpPr>
        <p:spPr>
          <a:xfrm>
            <a:off x="651087" y="5097367"/>
            <a:ext cx="811477" cy="461665"/>
          </a:xfrm>
          <a:prstGeom prst="rect">
            <a:avLst/>
          </a:prstGeom>
          <a:noFill/>
        </p:spPr>
        <p:txBody>
          <a:bodyPr wrap="square" rtlCol="0">
            <a:spAutoFit/>
          </a:bodyPr>
          <a:lstStyle/>
          <a:p>
            <a:pPr algn="ctr"/>
            <a:r>
              <a:rPr lang="en-IN" sz="2400" dirty="0"/>
              <a:t>60</a:t>
            </a:r>
            <a:endParaRPr lang="en-US" sz="2400" dirty="0"/>
          </a:p>
        </p:txBody>
      </p:sp>
      <p:sp>
        <p:nvSpPr>
          <p:cNvPr id="74" name="TextBox 73"/>
          <p:cNvSpPr txBox="1"/>
          <p:nvPr/>
        </p:nvSpPr>
        <p:spPr>
          <a:xfrm>
            <a:off x="1626564" y="4524130"/>
            <a:ext cx="1146523" cy="461665"/>
          </a:xfrm>
          <a:prstGeom prst="rect">
            <a:avLst/>
          </a:prstGeom>
          <a:noFill/>
        </p:spPr>
        <p:txBody>
          <a:bodyPr wrap="square" rtlCol="0">
            <a:spAutoFit/>
          </a:bodyPr>
          <a:lstStyle/>
          <a:p>
            <a:pPr algn="ctr"/>
            <a:r>
              <a:rPr lang="en-IN" sz="2400" dirty="0"/>
              <a:t>$154</a:t>
            </a:r>
            <a:endParaRPr lang="en-US" sz="2400" dirty="0"/>
          </a:p>
        </p:txBody>
      </p:sp>
      <p:sp>
        <p:nvSpPr>
          <p:cNvPr id="75" name="TextBox 74"/>
          <p:cNvSpPr txBox="1"/>
          <p:nvPr/>
        </p:nvSpPr>
        <p:spPr>
          <a:xfrm>
            <a:off x="516937" y="5523332"/>
            <a:ext cx="1054360" cy="707886"/>
          </a:xfrm>
          <a:prstGeom prst="rect">
            <a:avLst/>
          </a:prstGeom>
          <a:noFill/>
        </p:spPr>
        <p:txBody>
          <a:bodyPr wrap="square" rtlCol="0">
            <a:spAutoFit/>
          </a:bodyPr>
          <a:lstStyle/>
          <a:p>
            <a:pPr algn="ctr"/>
            <a:r>
              <a:rPr lang="en-IN" sz="2000" dirty="0"/>
              <a:t>Shares at Jan. 1</a:t>
            </a:r>
            <a:endParaRPr lang="en-US" sz="2000" dirty="0"/>
          </a:p>
        </p:txBody>
      </p:sp>
      <p:sp>
        <p:nvSpPr>
          <p:cNvPr id="76" name="TextBox 75"/>
          <p:cNvSpPr txBox="1"/>
          <p:nvPr/>
        </p:nvSpPr>
        <p:spPr>
          <a:xfrm>
            <a:off x="8057197" y="4820686"/>
            <a:ext cx="1130420" cy="461665"/>
          </a:xfrm>
          <a:prstGeom prst="rect">
            <a:avLst/>
          </a:prstGeom>
          <a:noFill/>
        </p:spPr>
        <p:txBody>
          <a:bodyPr wrap="square" rtlCol="0" anchor="ctr">
            <a:spAutoFit/>
          </a:bodyPr>
          <a:lstStyle/>
          <a:p>
            <a:r>
              <a:rPr lang="en-IN" sz="2400" dirty="0"/>
              <a:t>= </a:t>
            </a:r>
            <a:r>
              <a:rPr lang="en-IN" sz="2400" b="1" dirty="0">
                <a:solidFill>
                  <a:srgbClr val="C00000"/>
                </a:solidFill>
              </a:rPr>
              <a:t>$1.92</a:t>
            </a:r>
            <a:endParaRPr lang="en-US" sz="2400" b="1" dirty="0">
              <a:solidFill>
                <a:srgbClr val="C00000"/>
              </a:solidFill>
            </a:endParaRPr>
          </a:p>
        </p:txBody>
      </p:sp>
      <p:cxnSp>
        <p:nvCxnSpPr>
          <p:cNvPr id="77" name="Straight Connector 76"/>
          <p:cNvCxnSpPr/>
          <p:nvPr/>
        </p:nvCxnSpPr>
        <p:spPr>
          <a:xfrm>
            <a:off x="635757" y="5046791"/>
            <a:ext cx="65026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185554" y="5097367"/>
            <a:ext cx="1846484" cy="461665"/>
          </a:xfrm>
          <a:prstGeom prst="rect">
            <a:avLst/>
          </a:prstGeom>
          <a:noFill/>
        </p:spPr>
        <p:txBody>
          <a:bodyPr wrap="square" rtlCol="0">
            <a:spAutoFit/>
          </a:bodyPr>
          <a:lstStyle/>
          <a:p>
            <a:pPr algn="ctr"/>
            <a:r>
              <a:rPr lang="en-IN" sz="2400" dirty="0"/>
              <a:t>12 (10/12)</a:t>
            </a:r>
            <a:endParaRPr lang="en-US" sz="2400" dirty="0"/>
          </a:p>
        </p:txBody>
      </p:sp>
      <p:sp>
        <p:nvSpPr>
          <p:cNvPr id="79" name="TextBox 78"/>
          <p:cNvSpPr txBox="1"/>
          <p:nvPr/>
        </p:nvSpPr>
        <p:spPr>
          <a:xfrm>
            <a:off x="2459558" y="5629257"/>
            <a:ext cx="1443619" cy="400110"/>
          </a:xfrm>
          <a:prstGeom prst="rect">
            <a:avLst/>
          </a:prstGeom>
          <a:noFill/>
        </p:spPr>
        <p:txBody>
          <a:bodyPr wrap="square" rtlCol="0" anchor="ctr">
            <a:spAutoFit/>
          </a:bodyPr>
          <a:lstStyle/>
          <a:p>
            <a:pPr algn="ctr"/>
            <a:r>
              <a:rPr lang="en-IN" sz="2000" dirty="0"/>
              <a:t>New shares</a:t>
            </a:r>
            <a:endParaRPr lang="en-US" sz="2000" dirty="0"/>
          </a:p>
        </p:txBody>
      </p:sp>
      <p:sp>
        <p:nvSpPr>
          <p:cNvPr id="80" name="TextBox 79"/>
          <p:cNvSpPr txBox="1"/>
          <p:nvPr/>
        </p:nvSpPr>
        <p:spPr>
          <a:xfrm>
            <a:off x="2022873" y="5097367"/>
            <a:ext cx="486237" cy="461665"/>
          </a:xfrm>
          <a:prstGeom prst="rect">
            <a:avLst/>
          </a:prstGeom>
          <a:noFill/>
        </p:spPr>
        <p:txBody>
          <a:bodyPr wrap="square" rtlCol="0">
            <a:spAutoFit/>
          </a:bodyPr>
          <a:lstStyle/>
          <a:p>
            <a:pPr algn="ctr"/>
            <a:r>
              <a:rPr lang="en-IN" sz="2400" dirty="0"/>
              <a:t>+</a:t>
            </a:r>
            <a:endParaRPr lang="en-US" sz="2400" dirty="0"/>
          </a:p>
        </p:txBody>
      </p:sp>
      <p:sp>
        <p:nvSpPr>
          <p:cNvPr id="81" name="TextBox 80"/>
          <p:cNvSpPr txBox="1"/>
          <p:nvPr/>
        </p:nvSpPr>
        <p:spPr>
          <a:xfrm>
            <a:off x="7337175" y="5068613"/>
            <a:ext cx="861399" cy="461665"/>
          </a:xfrm>
          <a:prstGeom prst="rect">
            <a:avLst/>
          </a:prstGeom>
          <a:noFill/>
        </p:spPr>
        <p:txBody>
          <a:bodyPr wrap="square" rtlCol="0">
            <a:spAutoFit/>
          </a:bodyPr>
          <a:lstStyle/>
          <a:p>
            <a:pPr algn="ctr"/>
            <a:r>
              <a:rPr lang="en-IN" sz="2400" dirty="0"/>
              <a:t>78</a:t>
            </a:r>
            <a:endParaRPr lang="en-US" sz="2400" dirty="0"/>
          </a:p>
        </p:txBody>
      </p:sp>
      <p:sp>
        <p:nvSpPr>
          <p:cNvPr id="82" name="TextBox 81"/>
          <p:cNvSpPr txBox="1"/>
          <p:nvPr/>
        </p:nvSpPr>
        <p:spPr>
          <a:xfrm>
            <a:off x="7337175" y="4538644"/>
            <a:ext cx="861399" cy="461665"/>
          </a:xfrm>
          <a:prstGeom prst="rect">
            <a:avLst/>
          </a:prstGeom>
          <a:noFill/>
        </p:spPr>
        <p:txBody>
          <a:bodyPr wrap="square" rtlCol="0">
            <a:spAutoFit/>
          </a:bodyPr>
          <a:lstStyle/>
          <a:p>
            <a:pPr algn="ctr"/>
            <a:r>
              <a:rPr lang="en-IN" sz="2400" dirty="0"/>
              <a:t>$150</a:t>
            </a:r>
            <a:endParaRPr lang="en-US" sz="2400" dirty="0"/>
          </a:p>
        </p:txBody>
      </p:sp>
      <p:cxnSp>
        <p:nvCxnSpPr>
          <p:cNvPr id="83" name="Straight Connector 82"/>
          <p:cNvCxnSpPr/>
          <p:nvPr/>
        </p:nvCxnSpPr>
        <p:spPr>
          <a:xfrm>
            <a:off x="7444280" y="5061305"/>
            <a:ext cx="6471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7111639" y="4830249"/>
            <a:ext cx="405868" cy="461665"/>
          </a:xfrm>
          <a:prstGeom prst="rect">
            <a:avLst/>
          </a:prstGeom>
          <a:noFill/>
        </p:spPr>
        <p:txBody>
          <a:bodyPr wrap="square" rtlCol="0" anchor="ctr">
            <a:spAutoFit/>
          </a:bodyPr>
          <a:lstStyle/>
          <a:p>
            <a:r>
              <a:rPr lang="en-IN" sz="2400" dirty="0"/>
              <a:t>=</a:t>
            </a:r>
            <a:endParaRPr lang="en-US" sz="2400" dirty="0"/>
          </a:p>
        </p:txBody>
      </p:sp>
      <p:sp>
        <p:nvSpPr>
          <p:cNvPr id="85" name="TextBox 84"/>
          <p:cNvSpPr txBox="1"/>
          <p:nvPr/>
        </p:nvSpPr>
        <p:spPr>
          <a:xfrm>
            <a:off x="1279750" y="5102807"/>
            <a:ext cx="947539" cy="461665"/>
          </a:xfrm>
          <a:prstGeom prst="rect">
            <a:avLst/>
          </a:prstGeom>
          <a:noFill/>
        </p:spPr>
        <p:txBody>
          <a:bodyPr wrap="square" rtlCol="0">
            <a:spAutoFit/>
          </a:bodyPr>
          <a:lstStyle/>
          <a:p>
            <a:pPr algn="ctr"/>
            <a:r>
              <a:rPr lang="en-IN" sz="2400" dirty="0"/>
              <a:t>(1.10)</a:t>
            </a:r>
            <a:endParaRPr lang="en-US" sz="2400" dirty="0"/>
          </a:p>
        </p:txBody>
      </p:sp>
      <p:sp>
        <p:nvSpPr>
          <p:cNvPr id="86" name="TextBox 85"/>
          <p:cNvSpPr txBox="1"/>
          <p:nvPr/>
        </p:nvSpPr>
        <p:spPr>
          <a:xfrm>
            <a:off x="3631224" y="5097366"/>
            <a:ext cx="1146523" cy="461665"/>
          </a:xfrm>
          <a:prstGeom prst="rect">
            <a:avLst/>
          </a:prstGeom>
          <a:noFill/>
        </p:spPr>
        <p:txBody>
          <a:bodyPr wrap="square" rtlCol="0">
            <a:spAutoFit/>
          </a:bodyPr>
          <a:lstStyle/>
          <a:p>
            <a:pPr algn="ctr"/>
            <a:r>
              <a:rPr lang="en-IN" sz="2400" dirty="0"/>
              <a:t>(1.10)</a:t>
            </a:r>
            <a:endParaRPr lang="en-US" sz="2400" dirty="0"/>
          </a:p>
        </p:txBody>
      </p:sp>
      <p:sp>
        <p:nvSpPr>
          <p:cNvPr id="87" name="TextBox 86"/>
          <p:cNvSpPr txBox="1"/>
          <p:nvPr/>
        </p:nvSpPr>
        <p:spPr>
          <a:xfrm>
            <a:off x="2046143" y="6036497"/>
            <a:ext cx="2001399" cy="707886"/>
          </a:xfrm>
          <a:prstGeom prst="rect">
            <a:avLst/>
          </a:prstGeom>
          <a:noFill/>
        </p:spPr>
        <p:txBody>
          <a:bodyPr wrap="square" rtlCol="0" anchor="ctr">
            <a:spAutoFit/>
          </a:bodyPr>
          <a:lstStyle/>
          <a:p>
            <a:pPr algn="ctr"/>
            <a:r>
              <a:rPr lang="en-IN" sz="2000" dirty="0"/>
              <a:t>Stock dividend adjustment</a:t>
            </a:r>
            <a:endParaRPr lang="en-US" sz="2000" dirty="0"/>
          </a:p>
        </p:txBody>
      </p:sp>
      <p:cxnSp>
        <p:nvCxnSpPr>
          <p:cNvPr id="88" name="Elbow Connector 87"/>
          <p:cNvCxnSpPr/>
          <p:nvPr/>
        </p:nvCxnSpPr>
        <p:spPr>
          <a:xfrm rot="16200000" flipV="1">
            <a:off x="1393200" y="6036409"/>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Elbow Connector 88"/>
          <p:cNvCxnSpPr/>
          <p:nvPr/>
        </p:nvCxnSpPr>
        <p:spPr>
          <a:xfrm rot="5400000" flipH="1" flipV="1">
            <a:off x="3651980" y="6036409"/>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616975" y="5090112"/>
            <a:ext cx="1381485" cy="461665"/>
          </a:xfrm>
          <a:prstGeom prst="rect">
            <a:avLst/>
          </a:prstGeom>
          <a:noFill/>
        </p:spPr>
        <p:txBody>
          <a:bodyPr wrap="square" rtlCol="0">
            <a:spAutoFit/>
          </a:bodyPr>
          <a:lstStyle/>
          <a:p>
            <a:pPr algn="ctr"/>
            <a:r>
              <a:rPr lang="en-IN" sz="2400" dirty="0"/>
              <a:t>8 (3/12)</a:t>
            </a:r>
            <a:endParaRPr lang="en-US" sz="2400" dirty="0"/>
          </a:p>
        </p:txBody>
      </p:sp>
      <p:sp>
        <p:nvSpPr>
          <p:cNvPr id="91" name="TextBox 90"/>
          <p:cNvSpPr txBox="1"/>
          <p:nvPr/>
        </p:nvSpPr>
        <p:spPr>
          <a:xfrm>
            <a:off x="4297643" y="5090113"/>
            <a:ext cx="711900" cy="461665"/>
          </a:xfrm>
          <a:prstGeom prst="rect">
            <a:avLst/>
          </a:prstGeom>
          <a:noFill/>
        </p:spPr>
        <p:txBody>
          <a:bodyPr wrap="square" rtlCol="0">
            <a:spAutoFit/>
          </a:bodyPr>
          <a:lstStyle/>
          <a:p>
            <a:pPr algn="ctr"/>
            <a:r>
              <a:rPr lang="en-US" sz="2400" dirty="0"/>
              <a:t> −</a:t>
            </a:r>
          </a:p>
        </p:txBody>
      </p:sp>
      <p:sp>
        <p:nvSpPr>
          <p:cNvPr id="92" name="TextBox 91"/>
          <p:cNvSpPr txBox="1"/>
          <p:nvPr/>
        </p:nvSpPr>
        <p:spPr>
          <a:xfrm>
            <a:off x="4614930" y="5524023"/>
            <a:ext cx="1443619" cy="707886"/>
          </a:xfrm>
          <a:prstGeom prst="rect">
            <a:avLst/>
          </a:prstGeom>
          <a:noFill/>
        </p:spPr>
        <p:txBody>
          <a:bodyPr wrap="square" rtlCol="0">
            <a:spAutoFit/>
          </a:bodyPr>
          <a:lstStyle/>
          <a:p>
            <a:pPr algn="ctr"/>
            <a:r>
              <a:rPr lang="en-IN" sz="2000" dirty="0"/>
              <a:t>Treasury shares</a:t>
            </a:r>
            <a:endParaRPr lang="en-US" sz="2000" dirty="0"/>
          </a:p>
        </p:txBody>
      </p:sp>
      <p:sp>
        <p:nvSpPr>
          <p:cNvPr id="93" name="TextBox 92"/>
          <p:cNvSpPr txBox="1"/>
          <p:nvPr/>
        </p:nvSpPr>
        <p:spPr>
          <a:xfrm>
            <a:off x="3333225" y="4215048"/>
            <a:ext cx="2247147" cy="400110"/>
          </a:xfrm>
          <a:prstGeom prst="rect">
            <a:avLst/>
          </a:prstGeom>
          <a:noFill/>
        </p:spPr>
        <p:txBody>
          <a:bodyPr wrap="square" rtlCol="0">
            <a:spAutoFit/>
          </a:bodyPr>
          <a:lstStyle/>
          <a:p>
            <a:pPr algn="ctr"/>
            <a:r>
              <a:rPr lang="en-IN" sz="2000" dirty="0"/>
              <a:t>Preferred dividends</a:t>
            </a:r>
            <a:endParaRPr lang="en-US" sz="2000" dirty="0"/>
          </a:p>
        </p:txBody>
      </p:sp>
      <p:sp>
        <p:nvSpPr>
          <p:cNvPr id="94" name="TextBox 93"/>
          <p:cNvSpPr txBox="1"/>
          <p:nvPr/>
        </p:nvSpPr>
        <p:spPr>
          <a:xfrm>
            <a:off x="3883534" y="4531389"/>
            <a:ext cx="1146523" cy="461665"/>
          </a:xfrm>
          <a:prstGeom prst="rect">
            <a:avLst/>
          </a:prstGeom>
          <a:noFill/>
        </p:spPr>
        <p:txBody>
          <a:bodyPr wrap="square" rtlCol="0">
            <a:spAutoFit/>
          </a:bodyPr>
          <a:lstStyle/>
          <a:p>
            <a:pPr algn="ctr"/>
            <a:r>
              <a:rPr lang="en-IN" sz="2400" dirty="0"/>
              <a:t>$4</a:t>
            </a:r>
            <a:endParaRPr lang="en-US" sz="2400" dirty="0"/>
          </a:p>
        </p:txBody>
      </p:sp>
      <p:sp>
        <p:nvSpPr>
          <p:cNvPr id="95" name="TextBox 94"/>
          <p:cNvSpPr txBox="1"/>
          <p:nvPr/>
        </p:nvSpPr>
        <p:spPr>
          <a:xfrm>
            <a:off x="2996645" y="4460002"/>
            <a:ext cx="711900" cy="523220"/>
          </a:xfrm>
          <a:prstGeom prst="rect">
            <a:avLst/>
          </a:prstGeom>
          <a:noFill/>
        </p:spPr>
        <p:txBody>
          <a:bodyPr wrap="square" rtlCol="0" anchor="ctr">
            <a:spAutoFit/>
          </a:bodyPr>
          <a:lstStyle/>
          <a:p>
            <a:pPr algn="ctr"/>
            <a:r>
              <a:rPr lang="en-US" sz="2800" dirty="0"/>
              <a:t>−</a:t>
            </a:r>
          </a:p>
        </p:txBody>
      </p:sp>
      <p:sp>
        <p:nvSpPr>
          <p:cNvPr id="96" name="TextBox 95"/>
          <p:cNvSpPr txBox="1"/>
          <p:nvPr/>
        </p:nvSpPr>
        <p:spPr>
          <a:xfrm>
            <a:off x="6017606" y="5104623"/>
            <a:ext cx="1602394" cy="461665"/>
          </a:xfrm>
          <a:prstGeom prst="rect">
            <a:avLst/>
          </a:prstGeom>
          <a:noFill/>
        </p:spPr>
        <p:txBody>
          <a:bodyPr wrap="square" rtlCol="0">
            <a:spAutoFit/>
          </a:bodyPr>
          <a:lstStyle/>
          <a:p>
            <a:pPr algn="ctr"/>
            <a:r>
              <a:rPr lang="en-IN" sz="2400" b="1" dirty="0">
                <a:solidFill>
                  <a:srgbClr val="C00000"/>
                </a:solidFill>
              </a:rPr>
              <a:t>(15 − 12)</a:t>
            </a:r>
            <a:endParaRPr lang="en-US" sz="2400" b="1" dirty="0">
              <a:solidFill>
                <a:srgbClr val="C00000"/>
              </a:solidFill>
            </a:endParaRPr>
          </a:p>
        </p:txBody>
      </p:sp>
      <p:sp>
        <p:nvSpPr>
          <p:cNvPr id="97" name="TextBox 96"/>
          <p:cNvSpPr txBox="1"/>
          <p:nvPr/>
        </p:nvSpPr>
        <p:spPr>
          <a:xfrm>
            <a:off x="5745793" y="5104623"/>
            <a:ext cx="486237" cy="461665"/>
          </a:xfrm>
          <a:prstGeom prst="rect">
            <a:avLst/>
          </a:prstGeom>
          <a:noFill/>
        </p:spPr>
        <p:txBody>
          <a:bodyPr wrap="square" rtlCol="0">
            <a:spAutoFit/>
          </a:bodyPr>
          <a:lstStyle/>
          <a:p>
            <a:pPr algn="ctr"/>
            <a:r>
              <a:rPr lang="en-IN" sz="2400" b="1" dirty="0">
                <a:solidFill>
                  <a:srgbClr val="EC008C"/>
                </a:solidFill>
              </a:rPr>
              <a:t>+</a:t>
            </a:r>
            <a:endParaRPr lang="en-US" sz="2400" b="1" dirty="0">
              <a:solidFill>
                <a:srgbClr val="EC008C"/>
              </a:solidFill>
            </a:endParaRPr>
          </a:p>
        </p:txBody>
      </p:sp>
      <p:sp>
        <p:nvSpPr>
          <p:cNvPr id="2" name="TextBox 1"/>
          <p:cNvSpPr txBox="1"/>
          <p:nvPr/>
        </p:nvSpPr>
        <p:spPr>
          <a:xfrm>
            <a:off x="6562598" y="6231218"/>
            <a:ext cx="2544628" cy="400110"/>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r>
              <a:rPr lang="en-IN" sz="2000" b="1" dirty="0">
                <a:solidFill>
                  <a:srgbClr val="EC008C"/>
                </a:solidFill>
              </a:rPr>
              <a:t>15 million × $20 ÷ $25</a:t>
            </a:r>
            <a:endParaRPr lang="en-US" sz="2000" b="1" dirty="0">
              <a:solidFill>
                <a:srgbClr val="EC008C"/>
              </a:solidFill>
            </a:endParaRPr>
          </a:p>
        </p:txBody>
      </p:sp>
      <p:cxnSp>
        <p:nvCxnSpPr>
          <p:cNvPr id="98" name="Straight Arrow Connector 97"/>
          <p:cNvCxnSpPr>
            <a:cxnSpLocks/>
            <a:stCxn id="2" idx="0"/>
          </p:cNvCxnSpPr>
          <p:nvPr/>
        </p:nvCxnSpPr>
        <p:spPr>
          <a:xfrm flipH="1" flipV="1">
            <a:off x="7151806" y="5461374"/>
            <a:ext cx="683106" cy="76984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2590078" y="832194"/>
            <a:ext cx="6157479" cy="369332"/>
          </a:xfrm>
          <a:prstGeom prst="rect">
            <a:avLst/>
          </a:prstGeom>
          <a:noFill/>
        </p:spPr>
        <p:txBody>
          <a:bodyPr wrap="square" rtlCol="0" anchor="ctr">
            <a:spAutoFit/>
          </a:bodyPr>
          <a:lstStyle/>
          <a:p>
            <a:pPr algn="r"/>
            <a:r>
              <a:rPr lang="en-IN" dirty="0"/>
              <a:t>(amounts in millions, except per share amount)</a:t>
            </a:r>
            <a:endParaRPr lang="en-US" dirty="0"/>
          </a:p>
        </p:txBody>
      </p:sp>
      <p:sp>
        <p:nvSpPr>
          <p:cNvPr id="101" name="TextBox 100"/>
          <p:cNvSpPr txBox="1"/>
          <p:nvPr/>
        </p:nvSpPr>
        <p:spPr>
          <a:xfrm>
            <a:off x="5913961" y="5524022"/>
            <a:ext cx="1443619" cy="707886"/>
          </a:xfrm>
          <a:prstGeom prst="rect">
            <a:avLst/>
          </a:prstGeom>
          <a:noFill/>
        </p:spPr>
        <p:txBody>
          <a:bodyPr wrap="square" rtlCol="0">
            <a:spAutoFit/>
          </a:bodyPr>
          <a:lstStyle/>
          <a:p>
            <a:pPr algn="ctr"/>
            <a:r>
              <a:rPr lang="en-IN" sz="2000" b="1" dirty="0">
                <a:solidFill>
                  <a:srgbClr val="EC008C"/>
                </a:solidFill>
              </a:rPr>
              <a:t>Exercise of options</a:t>
            </a:r>
            <a:endParaRPr lang="en-US" sz="2000" b="1" dirty="0">
              <a:solidFill>
                <a:srgbClr val="EC008C"/>
              </a:solidFill>
            </a:endParaRPr>
          </a:p>
        </p:txBody>
      </p:sp>
      <p:sp>
        <p:nvSpPr>
          <p:cNvPr id="99"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LO19-8</a:t>
            </a:r>
          </a:p>
        </p:txBody>
      </p:sp>
      <p:sp>
        <p:nvSpPr>
          <p:cNvPr id="102" name="TextBox 101">
            <a:extLst>
              <a:ext uri="{FF2B5EF4-FFF2-40B4-BE49-F238E27FC236}">
                <a16:creationId xmlns:a16="http://schemas.microsoft.com/office/drawing/2014/main" id="{854DA843-C5E5-472D-8DE6-F47B39DBA981}"/>
              </a:ext>
            </a:extLst>
          </p:cNvPr>
          <p:cNvSpPr txBox="1"/>
          <p:nvPr/>
        </p:nvSpPr>
        <p:spPr>
          <a:xfrm>
            <a:off x="5839325" y="3569620"/>
            <a:ext cx="2544628" cy="707886"/>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r>
              <a:rPr lang="en-IN" sz="2000" b="1" dirty="0">
                <a:solidFill>
                  <a:srgbClr val="EC008C"/>
                </a:solidFill>
              </a:rPr>
              <a:t>Already adjusted for the stock dividend</a:t>
            </a:r>
            <a:endParaRPr lang="en-US" sz="2000" b="1" dirty="0">
              <a:solidFill>
                <a:srgbClr val="EC008C"/>
              </a:solidFill>
            </a:endParaRPr>
          </a:p>
        </p:txBody>
      </p:sp>
      <p:cxnSp>
        <p:nvCxnSpPr>
          <p:cNvPr id="103" name="Straight Arrow Connector 102">
            <a:extLst>
              <a:ext uri="{FF2B5EF4-FFF2-40B4-BE49-F238E27FC236}">
                <a16:creationId xmlns:a16="http://schemas.microsoft.com/office/drawing/2014/main" id="{D4513FBF-E94F-47AC-B0E3-AD811342395D}"/>
              </a:ext>
            </a:extLst>
          </p:cNvPr>
          <p:cNvCxnSpPr>
            <a:cxnSpLocks/>
            <a:stCxn id="102" idx="2"/>
          </p:cNvCxnSpPr>
          <p:nvPr/>
        </p:nvCxnSpPr>
        <p:spPr>
          <a:xfrm flipH="1">
            <a:off x="6543624" y="4277506"/>
            <a:ext cx="568015" cy="88974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8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fade">
                                      <p:cBhvr>
                                        <p:cTn id="10" dur="500"/>
                                        <p:tgtEl>
                                          <p:spTgt spid="6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500"/>
                                        <p:tgtEl>
                                          <p:spTgt spid="51"/>
                                        </p:tgtEl>
                                      </p:cBhvr>
                                    </p:animEffect>
                                  </p:childTnLst>
                                </p:cTn>
                              </p:par>
                              <p:par>
                                <p:cTn id="29" presetID="10"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500"/>
                                        <p:tgtEl>
                                          <p:spTgt spid="5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5"/>
                                        </p:tgtEl>
                                        <p:attrNameLst>
                                          <p:attrName>style.visibility</p:attrName>
                                        </p:attrNameLst>
                                      </p:cBhvr>
                                      <p:to>
                                        <p:strVal val="visible"/>
                                      </p:to>
                                    </p:set>
                                    <p:animEffect transition="in" filter="fade">
                                      <p:cBhvr>
                                        <p:cTn id="40" dur="500"/>
                                        <p:tgtEl>
                                          <p:spTgt spid="5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fade">
                                      <p:cBhvr>
                                        <p:cTn id="43" dur="500"/>
                                        <p:tgtEl>
                                          <p:spTgt spid="5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par>
                                <p:cTn id="47" presetID="10" presetClass="entr" presetSubtype="0" fill="hold" nodeType="with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500"/>
                                        <p:tgtEl>
                                          <p:spTgt spid="5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500"/>
                                        <p:tgtEl>
                                          <p:spTgt spid="6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fade">
                                      <p:cBhvr>
                                        <p:cTn id="58" dur="500"/>
                                        <p:tgtEl>
                                          <p:spTgt spid="6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2"/>
                                        </p:tgtEl>
                                        <p:attrNameLst>
                                          <p:attrName>style.visibility</p:attrName>
                                        </p:attrNameLst>
                                      </p:cBhvr>
                                      <p:to>
                                        <p:strVal val="visible"/>
                                      </p:to>
                                    </p:set>
                                    <p:animEffect transition="in" filter="fade">
                                      <p:cBhvr>
                                        <p:cTn id="61" dur="500"/>
                                        <p:tgtEl>
                                          <p:spTgt spid="6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500"/>
                                        <p:tgtEl>
                                          <p:spTgt spid="6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500"/>
                                        <p:tgtEl>
                                          <p:spTgt spid="6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7"/>
                                        </p:tgtEl>
                                        <p:attrNameLst>
                                          <p:attrName>style.visibility</p:attrName>
                                        </p:attrNameLst>
                                      </p:cBhvr>
                                      <p:to>
                                        <p:strVal val="visible"/>
                                      </p:to>
                                    </p:set>
                                    <p:animEffect transition="in" filter="fade">
                                      <p:cBhvr>
                                        <p:cTn id="70" dur="500"/>
                                        <p:tgtEl>
                                          <p:spTgt spid="6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68"/>
                                        </p:tgtEl>
                                        <p:attrNameLst>
                                          <p:attrName>style.visibility</p:attrName>
                                        </p:attrNameLst>
                                      </p:cBhvr>
                                      <p:to>
                                        <p:strVal val="visible"/>
                                      </p:to>
                                    </p:set>
                                    <p:animEffect transition="in" filter="fade">
                                      <p:cBhvr>
                                        <p:cTn id="73" dur="500"/>
                                        <p:tgtEl>
                                          <p:spTgt spid="6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9"/>
                                        </p:tgtEl>
                                        <p:attrNameLst>
                                          <p:attrName>style.visibility</p:attrName>
                                        </p:attrNameLst>
                                      </p:cBhvr>
                                      <p:to>
                                        <p:strVal val="visible"/>
                                      </p:to>
                                    </p:set>
                                    <p:animEffect transition="in" filter="fade">
                                      <p:cBhvr>
                                        <p:cTn id="76" dur="500"/>
                                        <p:tgtEl>
                                          <p:spTgt spid="6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0"/>
                                        </p:tgtEl>
                                        <p:attrNameLst>
                                          <p:attrName>style.visibility</p:attrName>
                                        </p:attrNameLst>
                                      </p:cBhvr>
                                      <p:to>
                                        <p:strVal val="visible"/>
                                      </p:to>
                                    </p:set>
                                    <p:animEffect transition="in" filter="fade">
                                      <p:cBhvr>
                                        <p:cTn id="79" dur="500"/>
                                        <p:tgtEl>
                                          <p:spTgt spid="70"/>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71"/>
                                        </p:tgtEl>
                                        <p:attrNameLst>
                                          <p:attrName>style.visibility</p:attrName>
                                        </p:attrNameLst>
                                      </p:cBhvr>
                                      <p:to>
                                        <p:strVal val="visible"/>
                                      </p:to>
                                    </p:set>
                                    <p:animEffect transition="in" filter="fade">
                                      <p:cBhvr>
                                        <p:cTn id="84" dur="500"/>
                                        <p:tgtEl>
                                          <p:spTgt spid="71"/>
                                        </p:tgtEl>
                                      </p:cBhvr>
                                    </p:animEffec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500"/>
                                        <p:tgtEl>
                                          <p:spTgt spid="7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fade">
                                      <p:cBhvr>
                                        <p:cTn id="91" dur="500"/>
                                        <p:tgtEl>
                                          <p:spTgt spid="7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74"/>
                                        </p:tgtEl>
                                        <p:attrNameLst>
                                          <p:attrName>style.visibility</p:attrName>
                                        </p:attrNameLst>
                                      </p:cBhvr>
                                      <p:to>
                                        <p:strVal val="visible"/>
                                      </p:to>
                                    </p:set>
                                    <p:animEffect transition="in" filter="fade">
                                      <p:cBhvr>
                                        <p:cTn id="94" dur="500"/>
                                        <p:tgtEl>
                                          <p:spTgt spid="7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75"/>
                                        </p:tgtEl>
                                        <p:attrNameLst>
                                          <p:attrName>style.visibility</p:attrName>
                                        </p:attrNameLst>
                                      </p:cBhvr>
                                      <p:to>
                                        <p:strVal val="visible"/>
                                      </p:to>
                                    </p:set>
                                    <p:animEffect transition="in" filter="fade">
                                      <p:cBhvr>
                                        <p:cTn id="97" dur="500"/>
                                        <p:tgtEl>
                                          <p:spTgt spid="75"/>
                                        </p:tgtEl>
                                      </p:cBhvr>
                                    </p:animEffect>
                                  </p:childTnLst>
                                </p:cTn>
                              </p:par>
                              <p:par>
                                <p:cTn id="98" presetID="10" presetClass="entr" presetSubtype="0" fill="hold" nodeType="with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500"/>
                                        <p:tgtEl>
                                          <p:spTgt spid="77"/>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78"/>
                                        </p:tgtEl>
                                        <p:attrNameLst>
                                          <p:attrName>style.visibility</p:attrName>
                                        </p:attrNameLst>
                                      </p:cBhvr>
                                      <p:to>
                                        <p:strVal val="visible"/>
                                      </p:to>
                                    </p:set>
                                    <p:animEffect transition="in" filter="fade">
                                      <p:cBhvr>
                                        <p:cTn id="103" dur="500"/>
                                        <p:tgtEl>
                                          <p:spTgt spid="7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79"/>
                                        </p:tgtEl>
                                        <p:attrNameLst>
                                          <p:attrName>style.visibility</p:attrName>
                                        </p:attrNameLst>
                                      </p:cBhvr>
                                      <p:to>
                                        <p:strVal val="visible"/>
                                      </p:to>
                                    </p:set>
                                    <p:animEffect transition="in" filter="fade">
                                      <p:cBhvr>
                                        <p:cTn id="106" dur="500"/>
                                        <p:tgtEl>
                                          <p:spTgt spid="79"/>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80"/>
                                        </p:tgtEl>
                                        <p:attrNameLst>
                                          <p:attrName>style.visibility</p:attrName>
                                        </p:attrNameLst>
                                      </p:cBhvr>
                                      <p:to>
                                        <p:strVal val="visible"/>
                                      </p:to>
                                    </p:set>
                                    <p:animEffect transition="in" filter="fade">
                                      <p:cBhvr>
                                        <p:cTn id="109" dur="500"/>
                                        <p:tgtEl>
                                          <p:spTgt spid="80"/>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85"/>
                                        </p:tgtEl>
                                        <p:attrNameLst>
                                          <p:attrName>style.visibility</p:attrName>
                                        </p:attrNameLst>
                                      </p:cBhvr>
                                      <p:to>
                                        <p:strVal val="visible"/>
                                      </p:to>
                                    </p:set>
                                    <p:animEffect transition="in" filter="fade">
                                      <p:cBhvr>
                                        <p:cTn id="112" dur="500"/>
                                        <p:tgtEl>
                                          <p:spTgt spid="8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500"/>
                                        <p:tgtEl>
                                          <p:spTgt spid="8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Effect transition="in" filter="fade">
                                      <p:cBhvr>
                                        <p:cTn id="118" dur="500"/>
                                        <p:tgtEl>
                                          <p:spTgt spid="87"/>
                                        </p:tgtEl>
                                      </p:cBhvr>
                                    </p:animEffect>
                                  </p:childTnLst>
                                </p:cTn>
                              </p:par>
                              <p:par>
                                <p:cTn id="119" presetID="10" presetClass="entr" presetSubtype="0" fill="hold" nodeType="withEffect">
                                  <p:stCondLst>
                                    <p:cond delay="0"/>
                                  </p:stCondLst>
                                  <p:childTnLst>
                                    <p:set>
                                      <p:cBhvr>
                                        <p:cTn id="120" dur="1" fill="hold">
                                          <p:stCondLst>
                                            <p:cond delay="0"/>
                                          </p:stCondLst>
                                        </p:cTn>
                                        <p:tgtEl>
                                          <p:spTgt spid="88"/>
                                        </p:tgtEl>
                                        <p:attrNameLst>
                                          <p:attrName>style.visibility</p:attrName>
                                        </p:attrNameLst>
                                      </p:cBhvr>
                                      <p:to>
                                        <p:strVal val="visible"/>
                                      </p:to>
                                    </p:set>
                                    <p:animEffect transition="in" filter="fade">
                                      <p:cBhvr>
                                        <p:cTn id="121" dur="500"/>
                                        <p:tgtEl>
                                          <p:spTgt spid="88"/>
                                        </p:tgtEl>
                                      </p:cBhvr>
                                    </p:animEffect>
                                  </p:childTnLst>
                                </p:cTn>
                              </p:par>
                              <p:par>
                                <p:cTn id="122" presetID="10" presetClass="entr" presetSubtype="0" fill="hold" nodeType="withEffect">
                                  <p:stCondLst>
                                    <p:cond delay="0"/>
                                  </p:stCondLst>
                                  <p:childTnLst>
                                    <p:set>
                                      <p:cBhvr>
                                        <p:cTn id="123" dur="1" fill="hold">
                                          <p:stCondLst>
                                            <p:cond delay="0"/>
                                          </p:stCondLst>
                                        </p:cTn>
                                        <p:tgtEl>
                                          <p:spTgt spid="89"/>
                                        </p:tgtEl>
                                        <p:attrNameLst>
                                          <p:attrName>style.visibility</p:attrName>
                                        </p:attrNameLst>
                                      </p:cBhvr>
                                      <p:to>
                                        <p:strVal val="visible"/>
                                      </p:to>
                                    </p:set>
                                    <p:animEffect transition="in" filter="fade">
                                      <p:cBhvr>
                                        <p:cTn id="124" dur="500"/>
                                        <p:tgtEl>
                                          <p:spTgt spid="8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90"/>
                                        </p:tgtEl>
                                        <p:attrNameLst>
                                          <p:attrName>style.visibility</p:attrName>
                                        </p:attrNameLst>
                                      </p:cBhvr>
                                      <p:to>
                                        <p:strVal val="visible"/>
                                      </p:to>
                                    </p:set>
                                    <p:animEffect transition="in" filter="fade">
                                      <p:cBhvr>
                                        <p:cTn id="127" dur="500"/>
                                        <p:tgtEl>
                                          <p:spTgt spid="90"/>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91"/>
                                        </p:tgtEl>
                                        <p:attrNameLst>
                                          <p:attrName>style.visibility</p:attrName>
                                        </p:attrNameLst>
                                      </p:cBhvr>
                                      <p:to>
                                        <p:strVal val="visible"/>
                                      </p:to>
                                    </p:set>
                                    <p:animEffect transition="in" filter="fade">
                                      <p:cBhvr>
                                        <p:cTn id="130" dur="500"/>
                                        <p:tgtEl>
                                          <p:spTgt spid="91"/>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92"/>
                                        </p:tgtEl>
                                        <p:attrNameLst>
                                          <p:attrName>style.visibility</p:attrName>
                                        </p:attrNameLst>
                                      </p:cBhvr>
                                      <p:to>
                                        <p:strVal val="visible"/>
                                      </p:to>
                                    </p:set>
                                    <p:animEffect transition="in" filter="fade">
                                      <p:cBhvr>
                                        <p:cTn id="133" dur="500"/>
                                        <p:tgtEl>
                                          <p:spTgt spid="92"/>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93"/>
                                        </p:tgtEl>
                                        <p:attrNameLst>
                                          <p:attrName>style.visibility</p:attrName>
                                        </p:attrNameLst>
                                      </p:cBhvr>
                                      <p:to>
                                        <p:strVal val="visible"/>
                                      </p:to>
                                    </p:set>
                                    <p:animEffect transition="in" filter="fade">
                                      <p:cBhvr>
                                        <p:cTn id="136" dur="500"/>
                                        <p:tgtEl>
                                          <p:spTgt spid="93"/>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94"/>
                                        </p:tgtEl>
                                        <p:attrNameLst>
                                          <p:attrName>style.visibility</p:attrName>
                                        </p:attrNameLst>
                                      </p:cBhvr>
                                      <p:to>
                                        <p:strVal val="visible"/>
                                      </p:to>
                                    </p:set>
                                    <p:animEffect transition="in" filter="fade">
                                      <p:cBhvr>
                                        <p:cTn id="139" dur="500"/>
                                        <p:tgtEl>
                                          <p:spTgt spid="94"/>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95"/>
                                        </p:tgtEl>
                                        <p:attrNameLst>
                                          <p:attrName>style.visibility</p:attrName>
                                        </p:attrNameLst>
                                      </p:cBhvr>
                                      <p:to>
                                        <p:strVal val="visible"/>
                                      </p:to>
                                    </p:set>
                                    <p:animEffect transition="in" filter="fade">
                                      <p:cBhvr>
                                        <p:cTn id="142" dur="500"/>
                                        <p:tgtEl>
                                          <p:spTgt spid="95"/>
                                        </p:tgtEl>
                                      </p:cBhvr>
                                    </p:animEffect>
                                  </p:childTnLst>
                                </p:cTn>
                              </p:par>
                            </p:childTnLst>
                          </p:cTn>
                        </p:par>
                        <p:par>
                          <p:cTn id="143" fill="hold">
                            <p:stCondLst>
                              <p:cond delay="1000"/>
                            </p:stCondLst>
                            <p:childTnLst>
                              <p:par>
                                <p:cTn id="144" presetID="10" presetClass="entr" presetSubtype="0" fill="hold" grpId="0" nodeType="afterEffect">
                                  <p:stCondLst>
                                    <p:cond delay="0"/>
                                  </p:stCondLst>
                                  <p:childTnLst>
                                    <p:set>
                                      <p:cBhvr>
                                        <p:cTn id="145" dur="1" fill="hold">
                                          <p:stCondLst>
                                            <p:cond delay="0"/>
                                          </p:stCondLst>
                                        </p:cTn>
                                        <p:tgtEl>
                                          <p:spTgt spid="97"/>
                                        </p:tgtEl>
                                        <p:attrNameLst>
                                          <p:attrName>style.visibility</p:attrName>
                                        </p:attrNameLst>
                                      </p:cBhvr>
                                      <p:to>
                                        <p:strVal val="visible"/>
                                      </p:to>
                                    </p:set>
                                    <p:animEffect transition="in" filter="fade">
                                      <p:cBhvr>
                                        <p:cTn id="146" dur="500"/>
                                        <p:tgtEl>
                                          <p:spTgt spid="97"/>
                                        </p:tgtEl>
                                      </p:cBhvr>
                                    </p:animEffect>
                                  </p:childTnLst>
                                </p:cTn>
                              </p:par>
                            </p:childTnLst>
                          </p:cTn>
                        </p:par>
                        <p:par>
                          <p:cTn id="147" fill="hold">
                            <p:stCondLst>
                              <p:cond delay="1500"/>
                            </p:stCondLst>
                            <p:childTnLst>
                              <p:par>
                                <p:cTn id="148" presetID="10" presetClass="entr" presetSubtype="0" fill="hold" grpId="0" nodeType="afterEffect">
                                  <p:stCondLst>
                                    <p:cond delay="0"/>
                                  </p:stCondLst>
                                  <p:childTnLst>
                                    <p:set>
                                      <p:cBhvr>
                                        <p:cTn id="149" dur="1" fill="hold">
                                          <p:stCondLst>
                                            <p:cond delay="0"/>
                                          </p:stCondLst>
                                        </p:cTn>
                                        <p:tgtEl>
                                          <p:spTgt spid="96"/>
                                        </p:tgtEl>
                                        <p:attrNameLst>
                                          <p:attrName>style.visibility</p:attrName>
                                        </p:attrNameLst>
                                      </p:cBhvr>
                                      <p:to>
                                        <p:strVal val="visible"/>
                                      </p:to>
                                    </p:set>
                                    <p:animEffect transition="in" filter="fade">
                                      <p:cBhvr>
                                        <p:cTn id="150" dur="500"/>
                                        <p:tgtEl>
                                          <p:spTgt spid="96"/>
                                        </p:tgtEl>
                                      </p:cBhvr>
                                    </p:animEffect>
                                  </p:childTnLst>
                                </p:cTn>
                              </p:par>
                            </p:childTnLst>
                          </p:cTn>
                        </p:par>
                        <p:par>
                          <p:cTn id="151" fill="hold">
                            <p:stCondLst>
                              <p:cond delay="2000"/>
                            </p:stCondLst>
                            <p:childTnLst>
                              <p:par>
                                <p:cTn id="152" presetID="10" presetClass="entr" presetSubtype="0" fill="hold" grpId="0" nodeType="afterEffect">
                                  <p:stCondLst>
                                    <p:cond delay="2000"/>
                                  </p:stCondLst>
                                  <p:childTnLst>
                                    <p:set>
                                      <p:cBhvr>
                                        <p:cTn id="153" dur="1" fill="hold">
                                          <p:stCondLst>
                                            <p:cond delay="0"/>
                                          </p:stCondLst>
                                        </p:cTn>
                                        <p:tgtEl>
                                          <p:spTgt spid="2"/>
                                        </p:tgtEl>
                                        <p:attrNameLst>
                                          <p:attrName>style.visibility</p:attrName>
                                        </p:attrNameLst>
                                      </p:cBhvr>
                                      <p:to>
                                        <p:strVal val="visible"/>
                                      </p:to>
                                    </p:set>
                                    <p:animEffect transition="in" filter="fade">
                                      <p:cBhvr>
                                        <p:cTn id="154" dur="500"/>
                                        <p:tgtEl>
                                          <p:spTgt spid="2"/>
                                        </p:tgtEl>
                                      </p:cBhvr>
                                    </p:animEffect>
                                  </p:childTnLst>
                                </p:cTn>
                              </p:par>
                            </p:childTnLst>
                          </p:cTn>
                        </p:par>
                        <p:par>
                          <p:cTn id="155" fill="hold">
                            <p:stCondLst>
                              <p:cond delay="4500"/>
                            </p:stCondLst>
                            <p:childTnLst>
                              <p:par>
                                <p:cTn id="156" presetID="22" presetClass="entr" presetSubtype="1" fill="hold" nodeType="afterEffect">
                                  <p:stCondLst>
                                    <p:cond delay="0"/>
                                  </p:stCondLst>
                                  <p:childTnLst>
                                    <p:set>
                                      <p:cBhvr>
                                        <p:cTn id="157" dur="1" fill="hold">
                                          <p:stCondLst>
                                            <p:cond delay="0"/>
                                          </p:stCondLst>
                                        </p:cTn>
                                        <p:tgtEl>
                                          <p:spTgt spid="98"/>
                                        </p:tgtEl>
                                        <p:attrNameLst>
                                          <p:attrName>style.visibility</p:attrName>
                                        </p:attrNameLst>
                                      </p:cBhvr>
                                      <p:to>
                                        <p:strVal val="visible"/>
                                      </p:to>
                                    </p:set>
                                    <p:animEffect transition="in" filter="wipe(up)">
                                      <p:cBhvr>
                                        <p:cTn id="158" dur="500"/>
                                        <p:tgtEl>
                                          <p:spTgt spid="98"/>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101"/>
                                        </p:tgtEl>
                                        <p:attrNameLst>
                                          <p:attrName>style.visibility</p:attrName>
                                        </p:attrNameLst>
                                      </p:cBhvr>
                                      <p:to>
                                        <p:strVal val="visible"/>
                                      </p:to>
                                    </p:set>
                                    <p:animEffect transition="in" filter="fade">
                                      <p:cBhvr>
                                        <p:cTn id="161" dur="500"/>
                                        <p:tgtEl>
                                          <p:spTgt spid="101"/>
                                        </p:tgtEl>
                                      </p:cBhvr>
                                    </p:animEffect>
                                  </p:childTnLst>
                                </p:cTn>
                              </p:par>
                            </p:childTnLst>
                          </p:cTn>
                        </p:par>
                        <p:par>
                          <p:cTn id="162" fill="hold">
                            <p:stCondLst>
                              <p:cond delay="5000"/>
                            </p:stCondLst>
                            <p:childTnLst>
                              <p:par>
                                <p:cTn id="163" presetID="10" presetClass="entr" presetSubtype="0" fill="hold" grpId="0" nodeType="afterEffect">
                                  <p:stCondLst>
                                    <p:cond delay="0"/>
                                  </p:stCondLst>
                                  <p:childTnLst>
                                    <p:set>
                                      <p:cBhvr>
                                        <p:cTn id="164" dur="1" fill="hold">
                                          <p:stCondLst>
                                            <p:cond delay="0"/>
                                          </p:stCondLst>
                                        </p:cTn>
                                        <p:tgtEl>
                                          <p:spTgt spid="84"/>
                                        </p:tgtEl>
                                        <p:attrNameLst>
                                          <p:attrName>style.visibility</p:attrName>
                                        </p:attrNameLst>
                                      </p:cBhvr>
                                      <p:to>
                                        <p:strVal val="visible"/>
                                      </p:to>
                                    </p:set>
                                    <p:animEffect transition="in" filter="fade">
                                      <p:cBhvr>
                                        <p:cTn id="165" dur="500"/>
                                        <p:tgtEl>
                                          <p:spTgt spid="84"/>
                                        </p:tgtEl>
                                      </p:cBhvr>
                                    </p:animEffect>
                                  </p:childTnLst>
                                </p:cTn>
                              </p:par>
                            </p:childTnLst>
                          </p:cTn>
                        </p:par>
                        <p:par>
                          <p:cTn id="166" fill="hold">
                            <p:stCondLst>
                              <p:cond delay="5500"/>
                            </p:stCondLst>
                            <p:childTnLst>
                              <p:par>
                                <p:cTn id="167" presetID="10" presetClass="entr" presetSubtype="0" fill="hold" grpId="0" nodeType="afterEffect">
                                  <p:stCondLst>
                                    <p:cond delay="2000"/>
                                  </p:stCondLst>
                                  <p:childTnLst>
                                    <p:set>
                                      <p:cBhvr>
                                        <p:cTn id="168" dur="1" fill="hold">
                                          <p:stCondLst>
                                            <p:cond delay="0"/>
                                          </p:stCondLst>
                                        </p:cTn>
                                        <p:tgtEl>
                                          <p:spTgt spid="82"/>
                                        </p:tgtEl>
                                        <p:attrNameLst>
                                          <p:attrName>style.visibility</p:attrName>
                                        </p:attrNameLst>
                                      </p:cBhvr>
                                      <p:to>
                                        <p:strVal val="visible"/>
                                      </p:to>
                                    </p:set>
                                    <p:animEffect transition="in" filter="fade">
                                      <p:cBhvr>
                                        <p:cTn id="169" dur="500"/>
                                        <p:tgtEl>
                                          <p:spTgt spid="82"/>
                                        </p:tgtEl>
                                      </p:cBhvr>
                                    </p:animEffect>
                                  </p:childTnLst>
                                </p:cTn>
                              </p:par>
                              <p:par>
                                <p:cTn id="170" presetID="10" presetClass="entr" presetSubtype="0" fill="hold" nodeType="withEffect">
                                  <p:stCondLst>
                                    <p:cond delay="0"/>
                                  </p:stCondLst>
                                  <p:childTnLst>
                                    <p:set>
                                      <p:cBhvr>
                                        <p:cTn id="171" dur="1" fill="hold">
                                          <p:stCondLst>
                                            <p:cond delay="0"/>
                                          </p:stCondLst>
                                        </p:cTn>
                                        <p:tgtEl>
                                          <p:spTgt spid="83"/>
                                        </p:tgtEl>
                                        <p:attrNameLst>
                                          <p:attrName>style.visibility</p:attrName>
                                        </p:attrNameLst>
                                      </p:cBhvr>
                                      <p:to>
                                        <p:strVal val="visible"/>
                                      </p:to>
                                    </p:set>
                                    <p:animEffect transition="in" filter="fade">
                                      <p:cBhvr>
                                        <p:cTn id="172" dur="500"/>
                                        <p:tgtEl>
                                          <p:spTgt spid="83"/>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500"/>
                                        <p:tgtEl>
                                          <p:spTgt spid="81"/>
                                        </p:tgtEl>
                                      </p:cBhvr>
                                    </p:animEffect>
                                  </p:childTnLst>
                                </p:cTn>
                              </p:par>
                            </p:childTnLst>
                          </p:cTn>
                        </p:par>
                        <p:par>
                          <p:cTn id="176" fill="hold">
                            <p:stCondLst>
                              <p:cond delay="8000"/>
                            </p:stCondLst>
                            <p:childTnLst>
                              <p:par>
                                <p:cTn id="177" presetID="10" presetClass="entr" presetSubtype="0" fill="hold" grpId="0" nodeType="afterEffect">
                                  <p:stCondLst>
                                    <p:cond delay="0"/>
                                  </p:stCondLst>
                                  <p:childTnLst>
                                    <p:set>
                                      <p:cBhvr>
                                        <p:cTn id="178" dur="1" fill="hold">
                                          <p:stCondLst>
                                            <p:cond delay="0"/>
                                          </p:stCondLst>
                                        </p:cTn>
                                        <p:tgtEl>
                                          <p:spTgt spid="76"/>
                                        </p:tgtEl>
                                        <p:attrNameLst>
                                          <p:attrName>style.visibility</p:attrName>
                                        </p:attrNameLst>
                                      </p:cBhvr>
                                      <p:to>
                                        <p:strVal val="visible"/>
                                      </p:to>
                                    </p:set>
                                    <p:animEffect transition="in" filter="fade">
                                      <p:cBhvr>
                                        <p:cTn id="179" dur="500"/>
                                        <p:tgtEl>
                                          <p:spTgt spid="76"/>
                                        </p:tgtEl>
                                      </p:cBhvr>
                                    </p:animEffect>
                                  </p:childTnLst>
                                </p:cTn>
                              </p:par>
                            </p:childTnLst>
                          </p:cTn>
                        </p:par>
                        <p:par>
                          <p:cTn id="180" fill="hold">
                            <p:stCondLst>
                              <p:cond delay="8500"/>
                            </p:stCondLst>
                            <p:childTnLst>
                              <p:par>
                                <p:cTn id="181" presetID="10" presetClass="entr" presetSubtype="0" fill="hold" grpId="0" nodeType="afterEffect">
                                  <p:stCondLst>
                                    <p:cond delay="2000"/>
                                  </p:stCondLst>
                                  <p:childTnLst>
                                    <p:set>
                                      <p:cBhvr>
                                        <p:cTn id="182" dur="1" fill="hold">
                                          <p:stCondLst>
                                            <p:cond delay="0"/>
                                          </p:stCondLst>
                                        </p:cTn>
                                        <p:tgtEl>
                                          <p:spTgt spid="102"/>
                                        </p:tgtEl>
                                        <p:attrNameLst>
                                          <p:attrName>style.visibility</p:attrName>
                                        </p:attrNameLst>
                                      </p:cBhvr>
                                      <p:to>
                                        <p:strVal val="visible"/>
                                      </p:to>
                                    </p:set>
                                    <p:animEffect transition="in" filter="fade">
                                      <p:cBhvr>
                                        <p:cTn id="183" dur="500"/>
                                        <p:tgtEl>
                                          <p:spTgt spid="102"/>
                                        </p:tgtEl>
                                      </p:cBhvr>
                                    </p:animEffect>
                                  </p:childTnLst>
                                </p:cTn>
                              </p:par>
                            </p:childTnLst>
                          </p:cTn>
                        </p:par>
                        <p:par>
                          <p:cTn id="184" fill="hold">
                            <p:stCondLst>
                              <p:cond delay="11000"/>
                            </p:stCondLst>
                            <p:childTnLst>
                              <p:par>
                                <p:cTn id="185" presetID="22" presetClass="entr" presetSubtype="1" fill="hold" nodeType="afterEffect">
                                  <p:stCondLst>
                                    <p:cond delay="0"/>
                                  </p:stCondLst>
                                  <p:childTnLst>
                                    <p:set>
                                      <p:cBhvr>
                                        <p:cTn id="186" dur="1" fill="hold">
                                          <p:stCondLst>
                                            <p:cond delay="0"/>
                                          </p:stCondLst>
                                        </p:cTn>
                                        <p:tgtEl>
                                          <p:spTgt spid="103"/>
                                        </p:tgtEl>
                                        <p:attrNameLst>
                                          <p:attrName>style.visibility</p:attrName>
                                        </p:attrNameLst>
                                      </p:cBhvr>
                                      <p:to>
                                        <p:strVal val="visible"/>
                                      </p:to>
                                    </p:set>
                                    <p:animEffect transition="in" filter="wipe(up)">
                                      <p:cBhvr>
                                        <p:cTn id="187"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0" grpId="0"/>
      <p:bldP spid="51" grpId="0"/>
      <p:bldP spid="53" grpId="0"/>
      <p:bldP spid="54" grpId="0"/>
      <p:bldP spid="55" grpId="0"/>
      <p:bldP spid="56" grpId="0"/>
      <p:bldP spid="57" grpId="0"/>
      <p:bldP spid="59" grpId="0"/>
      <p:bldP spid="60" grpId="0"/>
      <p:bldP spid="61" grpId="0"/>
      <p:bldP spid="62" grpId="0"/>
      <p:bldP spid="65" grpId="0"/>
      <p:bldP spid="66" grpId="0"/>
      <p:bldP spid="67" grpId="0"/>
      <p:bldP spid="68" grpId="0"/>
      <p:bldP spid="69" grpId="0"/>
      <p:bldP spid="70" grpId="0"/>
      <p:bldP spid="71" grpId="0"/>
      <p:bldP spid="72" grpId="0"/>
      <p:bldP spid="73" grpId="0"/>
      <p:bldP spid="74" grpId="0"/>
      <p:bldP spid="75" grpId="0"/>
      <p:bldP spid="76" grpId="0"/>
      <p:bldP spid="78" grpId="0"/>
      <p:bldP spid="79" grpId="0"/>
      <p:bldP spid="80" grpId="0"/>
      <p:bldP spid="81" grpId="0"/>
      <p:bldP spid="82" grpId="0"/>
      <p:bldP spid="84" grpId="0"/>
      <p:bldP spid="85" grpId="0"/>
      <p:bldP spid="86" grpId="0"/>
      <p:bldP spid="87" grpId="0"/>
      <p:bldP spid="90" grpId="0"/>
      <p:bldP spid="91" grpId="0"/>
      <p:bldP spid="92" grpId="0"/>
      <p:bldP spid="93" grpId="0"/>
      <p:bldP spid="94" grpId="0"/>
      <p:bldP spid="95" grpId="0"/>
      <p:bldP spid="96" grpId="0"/>
      <p:bldP spid="97" grpId="0"/>
      <p:bldP spid="2" grpId="0" animBg="1"/>
      <p:bldP spid="101" grpId="0"/>
      <p:bldP spid="10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Dilutive Shares Outstanding</a:t>
            </a:r>
            <a:endParaRPr lang="en-US" sz="3200" dirty="0"/>
          </a:p>
        </p:txBody>
      </p:sp>
      <p:sp>
        <p:nvSpPr>
          <p:cNvPr id="414723" name="Rectangle 3"/>
          <p:cNvSpPr>
            <a:spLocks noGrp="1" noChangeArrowheads="1"/>
          </p:cNvSpPr>
          <p:nvPr>
            <p:ph idx="1"/>
          </p:nvPr>
        </p:nvSpPr>
        <p:spPr>
          <a:xfrm>
            <a:off x="680850" y="1259686"/>
            <a:ext cx="8272338" cy="5430883"/>
          </a:xfrm>
          <a:solidFill>
            <a:schemeClr val="bg1">
              <a:lumMod val="95000"/>
            </a:schemeClr>
          </a:solidFill>
        </p:spPr>
        <p:txBody>
          <a:bodyPr>
            <a:normAutofit/>
          </a:bodyPr>
          <a:lstStyle/>
          <a:p>
            <a:pPr marL="52388" indent="0">
              <a:lnSpc>
                <a:spcPct val="100000"/>
              </a:lnSpc>
              <a:spcBef>
                <a:spcPts val="0"/>
              </a:spcBef>
              <a:spcAft>
                <a:spcPts val="1800"/>
              </a:spcAft>
              <a:buNone/>
              <a:defRPr/>
            </a:pPr>
            <a:r>
              <a:rPr lang="en-US" dirty="0">
                <a:cs typeface="Times New Roman" panose="02020603050405020304" pitchFamily="18" charset="0"/>
              </a:rPr>
              <a:t>Corbin Company had 100,000 shares of common stock outstanding. Options to purchase 5,000 shares of common stock were outstanding at the beginning of the year. The options can be exercised to purchase stock at $50 per share. The average market price of the stock was $80. The net increase in the dilutive earnings per share denominator is:</a:t>
            </a:r>
          </a:p>
          <a:p>
            <a:pPr marL="514350" indent="-514350">
              <a:lnSpc>
                <a:spcPct val="100000"/>
              </a:lnSpc>
              <a:spcBef>
                <a:spcPct val="0"/>
              </a:spcBef>
              <a:buFont typeface="+mj-lt"/>
              <a:buAutoNum type="alphaLcPeriod"/>
              <a:defRPr/>
            </a:pPr>
            <a:r>
              <a:rPr lang="en-US" dirty="0">
                <a:cs typeface="Times New Roman" panose="02020603050405020304" pitchFamily="18" charset="0"/>
              </a:rPr>
              <a:t>25,000 shares </a:t>
            </a:r>
          </a:p>
          <a:p>
            <a:pPr marL="514350" indent="-514350">
              <a:lnSpc>
                <a:spcPct val="100000"/>
              </a:lnSpc>
              <a:spcBef>
                <a:spcPct val="0"/>
              </a:spcBef>
              <a:buFont typeface="+mj-lt"/>
              <a:buAutoNum type="alphaLcPeriod"/>
              <a:defRPr/>
            </a:pPr>
            <a:r>
              <a:rPr lang="en-US" dirty="0">
                <a:cs typeface="Times New Roman" panose="02020603050405020304" pitchFamily="18" charset="0"/>
              </a:rPr>
              <a:t>  5,000 shares</a:t>
            </a:r>
          </a:p>
          <a:p>
            <a:pPr marL="514350" indent="-514350">
              <a:lnSpc>
                <a:spcPct val="100000"/>
              </a:lnSpc>
              <a:spcBef>
                <a:spcPct val="0"/>
              </a:spcBef>
              <a:buFont typeface="+mj-lt"/>
              <a:buAutoNum type="alphaLcPeriod"/>
              <a:defRPr/>
            </a:pPr>
            <a:r>
              <a:rPr lang="en-US" dirty="0">
                <a:cs typeface="Times New Roman" panose="02020603050405020304" pitchFamily="18" charset="0"/>
              </a:rPr>
              <a:t>  3,125 shares</a:t>
            </a:r>
          </a:p>
          <a:p>
            <a:pPr marL="514350" indent="-514350">
              <a:lnSpc>
                <a:spcPct val="100000"/>
              </a:lnSpc>
              <a:spcBef>
                <a:spcPct val="0"/>
              </a:spcBef>
              <a:buFont typeface="+mj-lt"/>
              <a:buAutoNum type="alphaLcPeriod"/>
              <a:defRPr/>
            </a:pPr>
            <a:r>
              <a:rPr lang="en-US" dirty="0">
                <a:cs typeface="Times New Roman" panose="02020603050405020304" pitchFamily="18" charset="0"/>
              </a:rPr>
              <a:t>  1,875 shares</a:t>
            </a:r>
          </a:p>
          <a:p>
            <a:pPr marL="0" indent="0">
              <a:buNone/>
              <a:tabLst>
                <a:tab pos="7772400" algn="dec"/>
              </a:tabLst>
              <a:defRPr/>
            </a:pPr>
            <a:endParaRPr lang="en-US" sz="1800" dirty="0"/>
          </a:p>
        </p:txBody>
      </p:sp>
      <p:sp>
        <p:nvSpPr>
          <p:cNvPr id="2" name="Oval 1"/>
          <p:cNvSpPr/>
          <p:nvPr/>
        </p:nvSpPr>
        <p:spPr bwMode="auto">
          <a:xfrm flipV="1">
            <a:off x="665353" y="5840362"/>
            <a:ext cx="469351" cy="431499"/>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10" name="Rectangle 5"/>
          <p:cNvSpPr>
            <a:spLocks noChangeArrowheads="1"/>
          </p:cNvSpPr>
          <p:nvPr/>
        </p:nvSpPr>
        <p:spPr bwMode="auto">
          <a:xfrm>
            <a:off x="3737396" y="4440069"/>
            <a:ext cx="4629150" cy="2013372"/>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spcAft>
                <a:spcPts val="1200"/>
              </a:spcAft>
              <a:buFont typeface="Monotype Sorts" pitchFamily="2" charset="2"/>
              <a:buNone/>
              <a:tabLst>
                <a:tab pos="4343400" algn="dec"/>
              </a:tabLst>
              <a:defRPr/>
            </a:pPr>
            <a:r>
              <a:rPr lang="en-US" sz="2300" dirty="0">
                <a:latin typeface="+mn-lt"/>
              </a:rPr>
              <a:t>The correct answer is </a:t>
            </a:r>
            <a:r>
              <a:rPr lang="en-US" sz="2300" i="1" dirty="0">
                <a:latin typeface="+mn-lt"/>
              </a:rPr>
              <a:t>d</a:t>
            </a:r>
            <a:r>
              <a:rPr lang="en-US" sz="2300" dirty="0">
                <a:latin typeface="+mn-lt"/>
              </a:rPr>
              <a:t>: </a:t>
            </a:r>
            <a:endParaRPr lang="en-US" sz="2300" dirty="0">
              <a:solidFill>
                <a:srgbClr val="000000"/>
              </a:solidFill>
              <a:latin typeface="+mn-lt"/>
            </a:endParaRPr>
          </a:p>
          <a:p>
            <a:pPr>
              <a:buFont typeface="Monotype Sorts" pitchFamily="2" charset="2"/>
              <a:buNone/>
              <a:tabLst>
                <a:tab pos="4343400" algn="dec"/>
              </a:tabLst>
              <a:defRPr/>
            </a:pPr>
            <a:r>
              <a:rPr lang="en-US" sz="2300" b="1" dirty="0">
                <a:solidFill>
                  <a:srgbClr val="000000"/>
                </a:solidFill>
                <a:latin typeface="+mn-lt"/>
              </a:rPr>
              <a:t>New shares = 	5,000</a:t>
            </a:r>
          </a:p>
          <a:p>
            <a:pPr>
              <a:buFont typeface="Monotype Sorts" pitchFamily="2" charset="2"/>
              <a:buNone/>
              <a:tabLst>
                <a:tab pos="4343400" algn="dec"/>
              </a:tabLst>
              <a:defRPr/>
            </a:pPr>
            <a:r>
              <a:rPr lang="en-US" sz="2300" b="1" dirty="0">
                <a:solidFill>
                  <a:srgbClr val="C00000"/>
                </a:solidFill>
              </a:rPr>
              <a:t>S</a:t>
            </a:r>
            <a:r>
              <a:rPr lang="en-US" sz="2300" b="1" dirty="0">
                <a:solidFill>
                  <a:srgbClr val="C00000"/>
                </a:solidFill>
                <a:latin typeface="+mn-lt"/>
              </a:rPr>
              <a:t>hares bought back</a:t>
            </a:r>
            <a:br>
              <a:rPr lang="en-US" sz="2300" b="1" dirty="0">
                <a:solidFill>
                  <a:srgbClr val="C00000"/>
                </a:solidFill>
                <a:latin typeface="+mn-lt"/>
              </a:rPr>
            </a:br>
            <a:r>
              <a:rPr lang="en-US" sz="2300" b="1" dirty="0">
                <a:solidFill>
                  <a:srgbClr val="C00000"/>
                </a:solidFill>
                <a:latin typeface="+mn-lt"/>
              </a:rPr>
              <a:t>(5,000 × $50) ÷ $80 = 	</a:t>
            </a:r>
            <a:r>
              <a:rPr lang="en-US" sz="2300" b="1" u="sng" dirty="0">
                <a:solidFill>
                  <a:srgbClr val="C00000"/>
                </a:solidFill>
                <a:latin typeface="+mn-lt"/>
              </a:rPr>
              <a:t>3,125 </a:t>
            </a:r>
            <a:br>
              <a:rPr lang="en-US" sz="2300" b="1" dirty="0">
                <a:solidFill>
                  <a:srgbClr val="002060"/>
                </a:solidFill>
                <a:latin typeface="+mn-lt"/>
              </a:rPr>
            </a:br>
            <a:r>
              <a:rPr lang="en-US" sz="2300" b="1" dirty="0">
                <a:solidFill>
                  <a:srgbClr val="000000"/>
                </a:solidFill>
                <a:latin typeface="+mn-lt"/>
              </a:rPr>
              <a:t>Incremental shares 	 1,875</a:t>
            </a:r>
          </a:p>
        </p:txBody>
      </p:sp>
      <p:sp>
        <p:nvSpPr>
          <p:cNvPr id="6"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LO19-8</a:t>
            </a:r>
          </a:p>
        </p:txBody>
      </p:sp>
      <p:sp>
        <p:nvSpPr>
          <p:cNvPr id="7" name="Slide Number Placeholder 5">
            <a:extLst>
              <a:ext uri="{FF2B5EF4-FFF2-40B4-BE49-F238E27FC236}">
                <a16:creationId xmlns:a16="http://schemas.microsoft.com/office/drawing/2014/main" id="{E4BD6046-ABC1-E747-96CA-871F7D82A2E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52</a:t>
            </a:fld>
            <a:endParaRPr lang="en-US" dirty="0"/>
          </a:p>
        </p:txBody>
      </p:sp>
    </p:spTree>
    <p:extLst>
      <p:ext uri="{BB962C8B-B14F-4D97-AF65-F5344CB8AC3E}">
        <p14:creationId xmlns:p14="http://schemas.microsoft.com/office/powerpoint/2010/main" val="186600569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290" y="7980"/>
            <a:ext cx="8541709" cy="856226"/>
          </a:xfrm>
        </p:spPr>
        <p:txBody>
          <a:bodyPr>
            <a:noAutofit/>
          </a:bodyPr>
          <a:lstStyle/>
          <a:p>
            <a:pPr marL="0" indent="0"/>
            <a:r>
              <a:rPr lang="en-US" sz="3400" dirty="0"/>
              <a:t>Convertible Securities</a:t>
            </a:r>
          </a:p>
        </p:txBody>
      </p:sp>
      <p:sp>
        <p:nvSpPr>
          <p:cNvPr id="3" name="Content Placeholder 2"/>
          <p:cNvSpPr>
            <a:spLocks noGrp="1"/>
          </p:cNvSpPr>
          <p:nvPr>
            <p:ph idx="1"/>
          </p:nvPr>
        </p:nvSpPr>
        <p:spPr>
          <a:xfrm>
            <a:off x="736445" y="877301"/>
            <a:ext cx="8093736" cy="5708998"/>
          </a:xfrm>
        </p:spPr>
        <p:txBody>
          <a:bodyPr>
            <a:normAutofit fontScale="92500" lnSpcReduction="10000"/>
          </a:bodyPr>
          <a:lstStyle/>
          <a:p>
            <a:r>
              <a:rPr lang="en-IN" dirty="0"/>
              <a:t>Securities that can be converted into (exchanged for) shares of stock at the option of the holder of the security</a:t>
            </a:r>
          </a:p>
          <a:p>
            <a:pPr lvl="1">
              <a:spcAft>
                <a:spcPts val="600"/>
              </a:spcAft>
              <a:buFont typeface="Lucida Grande"/>
              <a:buChar char="–"/>
            </a:pPr>
            <a:r>
              <a:rPr lang="en-US" dirty="0"/>
              <a:t>So, convertible securities are </a:t>
            </a:r>
            <a:r>
              <a:rPr lang="en-US" i="1" dirty="0"/>
              <a:t>potentially dilutive</a:t>
            </a:r>
            <a:endParaRPr lang="en-IN" sz="1900" i="1" dirty="0">
              <a:solidFill>
                <a:srgbClr val="0000FF"/>
              </a:solidFill>
            </a:endParaRPr>
          </a:p>
          <a:p>
            <a:r>
              <a:rPr lang="en-IN" dirty="0"/>
              <a:t>The potentially dilutive effect of convertible securities is reflected in diluted EPS calculations by </a:t>
            </a:r>
            <a:r>
              <a:rPr lang="en-IN" b="1" dirty="0">
                <a:solidFill>
                  <a:srgbClr val="C00000"/>
                </a:solidFill>
              </a:rPr>
              <a:t>pretending they were converted </a:t>
            </a:r>
            <a:r>
              <a:rPr lang="en-IN" dirty="0"/>
              <a:t>into common stock occurred at the beginning of the period (or at the time the convertible security is issued, if that’s later). </a:t>
            </a:r>
            <a:endParaRPr lang="en-IN" b="1" dirty="0">
              <a:solidFill>
                <a:srgbClr val="C00000"/>
              </a:solidFill>
            </a:endParaRPr>
          </a:p>
          <a:p>
            <a:r>
              <a:rPr lang="en-IN" dirty="0"/>
              <a:t>When we pretend they are converted:</a:t>
            </a:r>
          </a:p>
          <a:p>
            <a:pPr lvl="1">
              <a:buFont typeface="Lucida Grande"/>
              <a:buChar char="–"/>
            </a:pPr>
            <a:r>
              <a:rPr lang="en-IN" dirty="0"/>
              <a:t>The denominator of the EPS fraction is increased by the </a:t>
            </a:r>
            <a:r>
              <a:rPr lang="en-IN" b="1" dirty="0">
                <a:solidFill>
                  <a:srgbClr val="C00000"/>
                </a:solidFill>
              </a:rPr>
              <a:t>additional common shares </a:t>
            </a:r>
            <a:r>
              <a:rPr lang="en-IN" dirty="0"/>
              <a:t>that would have been issued upon conversion</a:t>
            </a:r>
          </a:p>
          <a:p>
            <a:pPr lvl="1">
              <a:buFont typeface="Lucida Grande"/>
              <a:buChar char="–"/>
            </a:pPr>
            <a:r>
              <a:rPr lang="en-US" dirty="0"/>
              <a:t>The numerator is increased by the </a:t>
            </a:r>
            <a:r>
              <a:rPr lang="en-IN" b="1" dirty="0">
                <a:solidFill>
                  <a:srgbClr val="C00000"/>
                </a:solidFill>
              </a:rPr>
              <a:t>interest (after-tax) on bonds or other debt or the preferred dividends that would have been </a:t>
            </a:r>
            <a:r>
              <a:rPr lang="en-US" b="1" dirty="0">
                <a:solidFill>
                  <a:srgbClr val="C00000"/>
                </a:solidFill>
              </a:rPr>
              <a:t>avoided </a:t>
            </a:r>
            <a:r>
              <a:rPr lang="en-IN" dirty="0"/>
              <a:t>if the convertible securities had not been outstanding due to having been converted</a:t>
            </a: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5" name="Slide Number Placeholder 5">
            <a:extLst>
              <a:ext uri="{FF2B5EF4-FFF2-40B4-BE49-F238E27FC236}">
                <a16:creationId xmlns:a16="http://schemas.microsoft.com/office/drawing/2014/main" id="{A781A25B-8223-A347-9790-14662781A38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53</a:t>
            </a:fld>
            <a:endParaRPr lang="en-US" dirty="0"/>
          </a:p>
        </p:txBody>
      </p:sp>
    </p:spTree>
    <p:extLst>
      <p:ext uri="{BB962C8B-B14F-4D97-AF65-F5344CB8AC3E}">
        <p14:creationId xmlns:p14="http://schemas.microsoft.com/office/powerpoint/2010/main" val="244280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50333" y="17743"/>
            <a:ext cx="8593666" cy="509255"/>
          </a:xfrm>
        </p:spPr>
        <p:txBody>
          <a:bodyPr>
            <a:noAutofit/>
          </a:bodyPr>
          <a:lstStyle/>
          <a:p>
            <a:r>
              <a:rPr lang="en-US" sz="2800" dirty="0"/>
              <a:t> Convertible Bonds</a:t>
            </a:r>
          </a:p>
        </p:txBody>
      </p:sp>
      <p:sp>
        <p:nvSpPr>
          <p:cNvPr id="5" name="TextBox 4"/>
          <p:cNvSpPr txBox="1"/>
          <p:nvPr/>
        </p:nvSpPr>
        <p:spPr>
          <a:xfrm>
            <a:off x="623494" y="415332"/>
            <a:ext cx="8161311" cy="800219"/>
          </a:xfrm>
          <a:prstGeom prst="rect">
            <a:avLst/>
          </a:prstGeom>
          <a:noFill/>
        </p:spPr>
        <p:txBody>
          <a:bodyPr wrap="square" rtlCol="0">
            <a:spAutoFit/>
          </a:bodyPr>
          <a:lstStyle/>
          <a:p>
            <a:r>
              <a:rPr lang="en-IN" sz="2300" dirty="0"/>
              <a:t>Sovran Financial Corporation reported net income of $154 million in 2021 (tax rate 25%). Its </a:t>
            </a:r>
            <a:r>
              <a:rPr lang="en-US" sz="2300" dirty="0"/>
              <a:t>capital structure included the following:</a:t>
            </a:r>
          </a:p>
        </p:txBody>
      </p:sp>
      <p:sp>
        <p:nvSpPr>
          <p:cNvPr id="6" name="TextBox 5"/>
          <p:cNvSpPr txBox="1"/>
          <p:nvPr/>
        </p:nvSpPr>
        <p:spPr>
          <a:xfrm>
            <a:off x="623491" y="1077928"/>
            <a:ext cx="2457671" cy="461665"/>
          </a:xfrm>
          <a:prstGeom prst="rect">
            <a:avLst/>
          </a:prstGeom>
          <a:noFill/>
        </p:spPr>
        <p:txBody>
          <a:bodyPr wrap="square" rtlCol="0">
            <a:spAutoFit/>
          </a:bodyPr>
          <a:lstStyle/>
          <a:p>
            <a:r>
              <a:rPr lang="en-IN" sz="2300" b="1" dirty="0"/>
              <a:t>Common Stock</a:t>
            </a:r>
            <a:endParaRPr lang="en-US" sz="2300" b="1" dirty="0"/>
          </a:p>
        </p:txBody>
      </p:sp>
      <p:sp>
        <p:nvSpPr>
          <p:cNvPr id="7" name="TextBox 6"/>
          <p:cNvSpPr txBox="1"/>
          <p:nvPr/>
        </p:nvSpPr>
        <p:spPr>
          <a:xfrm>
            <a:off x="623493" y="1424233"/>
            <a:ext cx="1817707" cy="461665"/>
          </a:xfrm>
          <a:prstGeom prst="rect">
            <a:avLst/>
          </a:prstGeom>
          <a:noFill/>
        </p:spPr>
        <p:txBody>
          <a:bodyPr wrap="square" rtlCol="0">
            <a:spAutoFit/>
          </a:bodyPr>
          <a:lstStyle/>
          <a:p>
            <a:r>
              <a:rPr lang="en-IN" sz="2300" dirty="0"/>
              <a:t>January 1</a:t>
            </a:r>
            <a:endParaRPr lang="en-US" sz="2300" dirty="0"/>
          </a:p>
        </p:txBody>
      </p:sp>
      <p:sp>
        <p:nvSpPr>
          <p:cNvPr id="8" name="TextBox 7"/>
          <p:cNvSpPr txBox="1"/>
          <p:nvPr/>
        </p:nvSpPr>
        <p:spPr>
          <a:xfrm>
            <a:off x="2647258" y="1424232"/>
            <a:ext cx="6383913" cy="461665"/>
          </a:xfrm>
          <a:prstGeom prst="rect">
            <a:avLst/>
          </a:prstGeom>
          <a:noFill/>
        </p:spPr>
        <p:txBody>
          <a:bodyPr wrap="square" rtlCol="0">
            <a:spAutoFit/>
          </a:bodyPr>
          <a:lstStyle/>
          <a:p>
            <a:r>
              <a:rPr lang="en-IN" sz="2300" dirty="0"/>
              <a:t>60 million common shares were outstanding</a:t>
            </a:r>
            <a:endParaRPr lang="en-US" sz="2300" dirty="0"/>
          </a:p>
        </p:txBody>
      </p:sp>
      <p:sp>
        <p:nvSpPr>
          <p:cNvPr id="9" name="TextBox 8"/>
          <p:cNvSpPr txBox="1"/>
          <p:nvPr/>
        </p:nvSpPr>
        <p:spPr>
          <a:xfrm>
            <a:off x="4214606" y="4105988"/>
            <a:ext cx="4058523" cy="461665"/>
          </a:xfrm>
          <a:prstGeom prst="rect">
            <a:avLst/>
          </a:prstGeom>
          <a:noFill/>
        </p:spPr>
        <p:txBody>
          <a:bodyPr wrap="square" rtlCol="0">
            <a:spAutoFit/>
          </a:bodyPr>
          <a:lstStyle/>
          <a:p>
            <a:r>
              <a:rPr lang="fr-FR" sz="2300" dirty="0"/>
              <a:t>5 million </a:t>
            </a:r>
            <a:r>
              <a:rPr lang="en-US" sz="2300" dirty="0"/>
              <a:t>shares</a:t>
            </a:r>
            <a:r>
              <a:rPr lang="fr-FR" sz="2300" dirty="0"/>
              <a:t> 8%, $10 par</a:t>
            </a:r>
            <a:endParaRPr lang="en-US" sz="2300" dirty="0"/>
          </a:p>
        </p:txBody>
      </p:sp>
      <p:sp>
        <p:nvSpPr>
          <p:cNvPr id="10" name="TextBox 9"/>
          <p:cNvSpPr txBox="1"/>
          <p:nvPr/>
        </p:nvSpPr>
        <p:spPr>
          <a:xfrm>
            <a:off x="623493" y="1827009"/>
            <a:ext cx="1817707" cy="461665"/>
          </a:xfrm>
          <a:prstGeom prst="rect">
            <a:avLst/>
          </a:prstGeom>
          <a:noFill/>
        </p:spPr>
        <p:txBody>
          <a:bodyPr wrap="square" rtlCol="0">
            <a:spAutoFit/>
          </a:bodyPr>
          <a:lstStyle/>
          <a:p>
            <a:r>
              <a:rPr lang="en-IN" sz="2300" dirty="0"/>
              <a:t>March 1</a:t>
            </a:r>
            <a:endParaRPr lang="en-US" sz="2300" dirty="0"/>
          </a:p>
        </p:txBody>
      </p:sp>
      <p:sp>
        <p:nvSpPr>
          <p:cNvPr id="11" name="TextBox 10"/>
          <p:cNvSpPr txBox="1"/>
          <p:nvPr/>
        </p:nvSpPr>
        <p:spPr>
          <a:xfrm>
            <a:off x="2647258" y="1827009"/>
            <a:ext cx="6383913" cy="461665"/>
          </a:xfrm>
          <a:prstGeom prst="rect">
            <a:avLst/>
          </a:prstGeom>
          <a:noFill/>
        </p:spPr>
        <p:txBody>
          <a:bodyPr wrap="square" rtlCol="0">
            <a:spAutoFit/>
          </a:bodyPr>
          <a:lstStyle/>
          <a:p>
            <a:r>
              <a:rPr lang="en-IN" sz="2300" dirty="0"/>
              <a:t>12</a:t>
            </a:r>
            <a:r>
              <a:rPr lang="en-IN" sz="2300" b="1" dirty="0"/>
              <a:t> </a:t>
            </a:r>
            <a:r>
              <a:rPr lang="en-IN" sz="2300" dirty="0"/>
              <a:t>million new shares were sold</a:t>
            </a:r>
            <a:endParaRPr lang="en-US" sz="2300" dirty="0"/>
          </a:p>
        </p:txBody>
      </p:sp>
      <p:sp>
        <p:nvSpPr>
          <p:cNvPr id="12" name="TextBox 11"/>
          <p:cNvSpPr txBox="1"/>
          <p:nvPr/>
        </p:nvSpPr>
        <p:spPr>
          <a:xfrm>
            <a:off x="623493" y="2229785"/>
            <a:ext cx="1817707" cy="461665"/>
          </a:xfrm>
          <a:prstGeom prst="rect">
            <a:avLst/>
          </a:prstGeom>
          <a:noFill/>
        </p:spPr>
        <p:txBody>
          <a:bodyPr wrap="square" rtlCol="0">
            <a:spAutoFit/>
          </a:bodyPr>
          <a:lstStyle/>
          <a:p>
            <a:r>
              <a:rPr lang="en-IN" sz="2300" dirty="0"/>
              <a:t>June 17</a:t>
            </a:r>
            <a:endParaRPr lang="en-US" sz="2300" dirty="0"/>
          </a:p>
        </p:txBody>
      </p:sp>
      <p:sp>
        <p:nvSpPr>
          <p:cNvPr id="13" name="TextBox 12"/>
          <p:cNvSpPr txBox="1"/>
          <p:nvPr/>
        </p:nvSpPr>
        <p:spPr>
          <a:xfrm>
            <a:off x="2647258" y="2229785"/>
            <a:ext cx="6383913" cy="461665"/>
          </a:xfrm>
          <a:prstGeom prst="rect">
            <a:avLst/>
          </a:prstGeom>
          <a:noFill/>
        </p:spPr>
        <p:txBody>
          <a:bodyPr wrap="square" rtlCol="0">
            <a:spAutoFit/>
          </a:bodyPr>
          <a:lstStyle/>
          <a:p>
            <a:r>
              <a:rPr lang="en-IN" sz="2300" dirty="0"/>
              <a:t>A 10% stock dividend was distributed</a:t>
            </a:r>
            <a:endParaRPr lang="en-US" sz="2300" dirty="0"/>
          </a:p>
        </p:txBody>
      </p:sp>
      <p:sp>
        <p:nvSpPr>
          <p:cNvPr id="14" name="TextBox 13"/>
          <p:cNvSpPr txBox="1"/>
          <p:nvPr/>
        </p:nvSpPr>
        <p:spPr>
          <a:xfrm>
            <a:off x="623493" y="2632559"/>
            <a:ext cx="1817707" cy="461665"/>
          </a:xfrm>
          <a:prstGeom prst="rect">
            <a:avLst/>
          </a:prstGeom>
          <a:noFill/>
        </p:spPr>
        <p:txBody>
          <a:bodyPr wrap="square" rtlCol="0">
            <a:spAutoFit/>
          </a:bodyPr>
          <a:lstStyle/>
          <a:p>
            <a:r>
              <a:rPr lang="en-IN" sz="2300" dirty="0"/>
              <a:t>October 1</a:t>
            </a:r>
            <a:endParaRPr lang="en-US" sz="2300" dirty="0"/>
          </a:p>
        </p:txBody>
      </p:sp>
      <p:sp>
        <p:nvSpPr>
          <p:cNvPr id="15" name="TextBox 14"/>
          <p:cNvSpPr txBox="1"/>
          <p:nvPr/>
        </p:nvSpPr>
        <p:spPr>
          <a:xfrm>
            <a:off x="2647122" y="2632559"/>
            <a:ext cx="6380687" cy="461665"/>
          </a:xfrm>
          <a:prstGeom prst="rect">
            <a:avLst/>
          </a:prstGeom>
          <a:noFill/>
        </p:spPr>
        <p:txBody>
          <a:bodyPr wrap="square" rtlCol="0">
            <a:spAutoFit/>
          </a:bodyPr>
          <a:lstStyle/>
          <a:p>
            <a:r>
              <a:rPr lang="en-IN" sz="2300" dirty="0"/>
              <a:t>8 million shares were reacquired as treasury stock</a:t>
            </a:r>
            <a:endParaRPr lang="en-US" sz="2300" dirty="0"/>
          </a:p>
        </p:txBody>
      </p:sp>
      <p:sp>
        <p:nvSpPr>
          <p:cNvPr id="16" name="TextBox 15"/>
          <p:cNvSpPr txBox="1"/>
          <p:nvPr/>
        </p:nvSpPr>
        <p:spPr>
          <a:xfrm>
            <a:off x="623494" y="3757411"/>
            <a:ext cx="6909369" cy="461665"/>
          </a:xfrm>
          <a:prstGeom prst="rect">
            <a:avLst/>
          </a:prstGeom>
          <a:noFill/>
        </p:spPr>
        <p:txBody>
          <a:bodyPr wrap="square" rtlCol="0">
            <a:spAutoFit/>
          </a:bodyPr>
          <a:lstStyle/>
          <a:p>
            <a:r>
              <a:rPr lang="en-US" sz="2300" b="1" dirty="0"/>
              <a:t>Preferred Stock Nonconvertible</a:t>
            </a:r>
            <a:endParaRPr lang="en-US" sz="2300" dirty="0"/>
          </a:p>
        </p:txBody>
      </p:sp>
      <p:sp>
        <p:nvSpPr>
          <p:cNvPr id="17" name="TextBox 16"/>
          <p:cNvSpPr txBox="1"/>
          <p:nvPr/>
        </p:nvSpPr>
        <p:spPr>
          <a:xfrm>
            <a:off x="623494" y="4084216"/>
            <a:ext cx="3255505" cy="461665"/>
          </a:xfrm>
          <a:prstGeom prst="rect">
            <a:avLst/>
          </a:prstGeom>
          <a:noFill/>
        </p:spPr>
        <p:txBody>
          <a:bodyPr wrap="square" rtlCol="0">
            <a:spAutoFit/>
          </a:bodyPr>
          <a:lstStyle/>
          <a:p>
            <a:r>
              <a:rPr lang="en-US" sz="2300" dirty="0"/>
              <a:t>January 1 – December 31</a:t>
            </a:r>
          </a:p>
        </p:txBody>
      </p:sp>
      <p:sp>
        <p:nvSpPr>
          <p:cNvPr id="19" name="TextBox 18"/>
          <p:cNvSpPr txBox="1"/>
          <p:nvPr/>
        </p:nvSpPr>
        <p:spPr>
          <a:xfrm>
            <a:off x="623494" y="3006212"/>
            <a:ext cx="8613663" cy="830997"/>
          </a:xfrm>
          <a:prstGeom prst="rect">
            <a:avLst/>
          </a:prstGeom>
          <a:noFill/>
        </p:spPr>
        <p:txBody>
          <a:bodyPr wrap="square" rtlCol="0">
            <a:spAutoFit/>
          </a:bodyPr>
          <a:lstStyle/>
          <a:p>
            <a:r>
              <a:rPr lang="en-IN" sz="2300" dirty="0"/>
              <a:t>(The average market price of the common shares during 2021 was $25 per share.)</a:t>
            </a:r>
            <a:endParaRPr lang="en-US" sz="2300" dirty="0"/>
          </a:p>
        </p:txBody>
      </p:sp>
      <p:sp>
        <p:nvSpPr>
          <p:cNvPr id="20" name="TextBox 19"/>
          <p:cNvSpPr txBox="1"/>
          <p:nvPr/>
        </p:nvSpPr>
        <p:spPr>
          <a:xfrm>
            <a:off x="623491" y="4527323"/>
            <a:ext cx="8443940" cy="1154162"/>
          </a:xfrm>
          <a:prstGeom prst="rect">
            <a:avLst/>
          </a:prstGeom>
          <a:noFill/>
        </p:spPr>
        <p:txBody>
          <a:bodyPr wrap="square" rtlCol="0" anchor="ctr">
            <a:spAutoFit/>
          </a:bodyPr>
          <a:lstStyle/>
          <a:p>
            <a:r>
              <a:rPr lang="en-US" sz="2300" b="1" dirty="0"/>
              <a:t>Incentive Stock Options</a:t>
            </a:r>
          </a:p>
          <a:p>
            <a:r>
              <a:rPr lang="en-IN" sz="2300" dirty="0"/>
              <a:t>Executive stock options granted in 2016, exercisable after 2020 for 15 million common shares at an exercise price of $20 per share</a:t>
            </a:r>
            <a:endParaRPr lang="en-US" sz="2300" dirty="0"/>
          </a:p>
        </p:txBody>
      </p:sp>
      <p:sp>
        <p:nvSpPr>
          <p:cNvPr id="21" name="TextBox 20"/>
          <p:cNvSpPr txBox="1"/>
          <p:nvPr/>
        </p:nvSpPr>
        <p:spPr>
          <a:xfrm>
            <a:off x="793217" y="5547511"/>
            <a:ext cx="8443940" cy="1154162"/>
          </a:xfrm>
          <a:prstGeom prst="rect">
            <a:avLst/>
          </a:prstGeom>
          <a:noFill/>
        </p:spPr>
        <p:txBody>
          <a:bodyPr wrap="square" rtlCol="0" anchor="ctr">
            <a:spAutoFit/>
          </a:bodyPr>
          <a:lstStyle/>
          <a:p>
            <a:r>
              <a:rPr lang="en-US" sz="2300" b="1" dirty="0">
                <a:solidFill>
                  <a:srgbClr val="C00000"/>
                </a:solidFill>
              </a:rPr>
              <a:t>Convertible Bonds</a:t>
            </a:r>
          </a:p>
          <a:p>
            <a:r>
              <a:rPr lang="en-IN" sz="2300" b="1" dirty="0">
                <a:solidFill>
                  <a:srgbClr val="C00000"/>
                </a:solidFill>
              </a:rPr>
              <a:t>8%, $300 million face amount issued in 2020, convertible into 12 million </a:t>
            </a:r>
            <a:r>
              <a:rPr lang="en-US" sz="2300" b="1" dirty="0">
                <a:solidFill>
                  <a:srgbClr val="C00000"/>
                </a:solidFill>
              </a:rPr>
              <a:t>common shares</a:t>
            </a:r>
          </a:p>
        </p:txBody>
      </p:sp>
      <p:sp>
        <p:nvSpPr>
          <p:cNvPr id="22"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2" name="Striped Right Arrow 1"/>
          <p:cNvSpPr/>
          <p:nvPr/>
        </p:nvSpPr>
        <p:spPr>
          <a:xfrm>
            <a:off x="6495392" y="6312021"/>
            <a:ext cx="2393305" cy="383388"/>
          </a:xfrm>
          <a:prstGeom prst="stripedRightArrow">
            <a:avLst>
              <a:gd name="adj1" fmla="val 5783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Slide Number Placeholder 5">
            <a:extLst>
              <a:ext uri="{FF2B5EF4-FFF2-40B4-BE49-F238E27FC236}">
                <a16:creationId xmlns:a16="http://schemas.microsoft.com/office/drawing/2014/main" id="{49517E43-BDF3-8343-97E1-73E1AD93F84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54</a:t>
            </a:fld>
            <a:endParaRPr lang="en-US" dirty="0"/>
          </a:p>
        </p:txBody>
      </p:sp>
    </p:spTree>
    <p:extLst>
      <p:ext uri="{BB962C8B-B14F-4D97-AF65-F5344CB8AC3E}">
        <p14:creationId xmlns:p14="http://schemas.microsoft.com/office/powerpoint/2010/main" val="17360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200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60917" y="17743"/>
            <a:ext cx="8583082" cy="659590"/>
          </a:xfrm>
        </p:spPr>
        <p:txBody>
          <a:bodyPr>
            <a:noAutofit/>
          </a:bodyPr>
          <a:lstStyle/>
          <a:p>
            <a:r>
              <a:rPr lang="en-US" dirty="0"/>
              <a:t>Convertible Bonds </a:t>
            </a:r>
            <a:r>
              <a:rPr lang="en-US" sz="2600" dirty="0"/>
              <a:t>(continued)</a:t>
            </a:r>
          </a:p>
        </p:txBody>
      </p:sp>
      <p:sp>
        <p:nvSpPr>
          <p:cNvPr id="5" name="TextBox 4"/>
          <p:cNvSpPr txBox="1"/>
          <p:nvPr/>
        </p:nvSpPr>
        <p:spPr>
          <a:xfrm>
            <a:off x="579531" y="867483"/>
            <a:ext cx="3271159" cy="430887"/>
          </a:xfrm>
          <a:prstGeom prst="rect">
            <a:avLst/>
          </a:prstGeom>
          <a:noFill/>
        </p:spPr>
        <p:txBody>
          <a:bodyPr wrap="square" rtlCol="0">
            <a:spAutoFit/>
          </a:bodyPr>
          <a:lstStyle/>
          <a:p>
            <a:r>
              <a:rPr lang="en-IN" sz="2200" b="1" dirty="0">
                <a:solidFill>
                  <a:srgbClr val="C00000"/>
                </a:solidFill>
              </a:rPr>
              <a:t>Basic EPS (unchanged)</a:t>
            </a:r>
            <a:endParaRPr lang="en-US" sz="2200" b="1" dirty="0">
              <a:solidFill>
                <a:srgbClr val="C00000"/>
              </a:solidFill>
            </a:endParaRPr>
          </a:p>
        </p:txBody>
      </p:sp>
      <p:sp>
        <p:nvSpPr>
          <p:cNvPr id="6" name="TextBox 5"/>
          <p:cNvSpPr txBox="1"/>
          <p:nvPr/>
        </p:nvSpPr>
        <p:spPr>
          <a:xfrm>
            <a:off x="1820865" y="1307044"/>
            <a:ext cx="1846484" cy="400110"/>
          </a:xfrm>
          <a:prstGeom prst="rect">
            <a:avLst/>
          </a:prstGeom>
          <a:noFill/>
        </p:spPr>
        <p:txBody>
          <a:bodyPr wrap="square" rtlCol="0">
            <a:spAutoFit/>
          </a:bodyPr>
          <a:lstStyle/>
          <a:p>
            <a:pPr algn="ctr"/>
            <a:r>
              <a:rPr lang="en-IN" sz="2000" dirty="0"/>
              <a:t>Net income</a:t>
            </a:r>
            <a:endParaRPr lang="en-US" sz="2000" dirty="0"/>
          </a:p>
        </p:txBody>
      </p:sp>
      <p:sp>
        <p:nvSpPr>
          <p:cNvPr id="7" name="TextBox 6"/>
          <p:cNvSpPr txBox="1"/>
          <p:nvPr/>
        </p:nvSpPr>
        <p:spPr>
          <a:xfrm>
            <a:off x="694012" y="2095024"/>
            <a:ext cx="1146523" cy="430887"/>
          </a:xfrm>
          <a:prstGeom prst="rect">
            <a:avLst/>
          </a:prstGeom>
          <a:noFill/>
        </p:spPr>
        <p:txBody>
          <a:bodyPr wrap="square" rtlCol="0">
            <a:spAutoFit/>
          </a:bodyPr>
          <a:lstStyle/>
          <a:p>
            <a:pPr algn="ctr"/>
            <a:r>
              <a:rPr lang="en-IN" sz="2200" dirty="0"/>
              <a:t>60</a:t>
            </a:r>
            <a:endParaRPr lang="en-US" sz="2200" dirty="0"/>
          </a:p>
        </p:txBody>
      </p:sp>
      <p:sp>
        <p:nvSpPr>
          <p:cNvPr id="8" name="TextBox 7"/>
          <p:cNvSpPr txBox="1"/>
          <p:nvPr/>
        </p:nvSpPr>
        <p:spPr>
          <a:xfrm>
            <a:off x="2170846" y="1623386"/>
            <a:ext cx="1146523" cy="430887"/>
          </a:xfrm>
          <a:prstGeom prst="rect">
            <a:avLst/>
          </a:prstGeom>
          <a:noFill/>
        </p:spPr>
        <p:txBody>
          <a:bodyPr wrap="square" rtlCol="0">
            <a:spAutoFit/>
          </a:bodyPr>
          <a:lstStyle/>
          <a:p>
            <a:pPr algn="ctr"/>
            <a:r>
              <a:rPr lang="en-IN" sz="2200" dirty="0"/>
              <a:t>$154</a:t>
            </a:r>
            <a:endParaRPr lang="en-US" sz="2200" dirty="0"/>
          </a:p>
        </p:txBody>
      </p:sp>
      <p:sp>
        <p:nvSpPr>
          <p:cNvPr id="9" name="TextBox 8"/>
          <p:cNvSpPr txBox="1"/>
          <p:nvPr/>
        </p:nvSpPr>
        <p:spPr>
          <a:xfrm>
            <a:off x="537398" y="2520989"/>
            <a:ext cx="1231147" cy="707886"/>
          </a:xfrm>
          <a:prstGeom prst="rect">
            <a:avLst/>
          </a:prstGeom>
          <a:noFill/>
        </p:spPr>
        <p:txBody>
          <a:bodyPr wrap="square" rtlCol="0">
            <a:spAutoFit/>
          </a:bodyPr>
          <a:lstStyle/>
          <a:p>
            <a:pPr algn="ctr"/>
            <a:r>
              <a:rPr lang="en-IN" sz="2000" dirty="0"/>
              <a:t>Shares at Jan. 1</a:t>
            </a:r>
            <a:endParaRPr lang="en-US" sz="2000" dirty="0"/>
          </a:p>
        </p:txBody>
      </p:sp>
      <p:sp>
        <p:nvSpPr>
          <p:cNvPr id="10" name="TextBox 9"/>
          <p:cNvSpPr txBox="1"/>
          <p:nvPr/>
        </p:nvSpPr>
        <p:spPr>
          <a:xfrm>
            <a:off x="7920196" y="1819219"/>
            <a:ext cx="1273787" cy="430887"/>
          </a:xfrm>
          <a:prstGeom prst="rect">
            <a:avLst/>
          </a:prstGeom>
          <a:noFill/>
        </p:spPr>
        <p:txBody>
          <a:bodyPr wrap="square" rtlCol="0" anchor="ctr">
            <a:spAutoFit/>
          </a:bodyPr>
          <a:lstStyle/>
          <a:p>
            <a:r>
              <a:rPr lang="en-IN" sz="2200" dirty="0"/>
              <a:t>= </a:t>
            </a:r>
            <a:r>
              <a:rPr lang="en-IN" sz="2200" b="1" dirty="0">
                <a:solidFill>
                  <a:srgbClr val="C00000"/>
                </a:solidFill>
              </a:rPr>
              <a:t>$2.00</a:t>
            </a:r>
            <a:endParaRPr lang="en-US" sz="2200" b="1" dirty="0">
              <a:solidFill>
                <a:srgbClr val="C00000"/>
              </a:solidFill>
            </a:endParaRPr>
          </a:p>
        </p:txBody>
      </p:sp>
      <p:cxnSp>
        <p:nvCxnSpPr>
          <p:cNvPr id="11" name="Straight Connector 10"/>
          <p:cNvCxnSpPr/>
          <p:nvPr/>
        </p:nvCxnSpPr>
        <p:spPr>
          <a:xfrm>
            <a:off x="752207" y="2058961"/>
            <a:ext cx="5761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99199" y="2095025"/>
            <a:ext cx="1846484" cy="430887"/>
          </a:xfrm>
          <a:prstGeom prst="rect">
            <a:avLst/>
          </a:prstGeom>
          <a:noFill/>
        </p:spPr>
        <p:txBody>
          <a:bodyPr wrap="square" rtlCol="0">
            <a:spAutoFit/>
          </a:bodyPr>
          <a:lstStyle/>
          <a:p>
            <a:pPr algn="ctr"/>
            <a:r>
              <a:rPr lang="en-IN" sz="2200" dirty="0"/>
              <a:t>12( 10 /12)</a:t>
            </a:r>
            <a:endParaRPr lang="en-US" sz="2200" dirty="0"/>
          </a:p>
        </p:txBody>
      </p:sp>
      <p:sp>
        <p:nvSpPr>
          <p:cNvPr id="13" name="TextBox 12"/>
          <p:cNvSpPr txBox="1"/>
          <p:nvPr/>
        </p:nvSpPr>
        <p:spPr>
          <a:xfrm>
            <a:off x="2800634" y="2626913"/>
            <a:ext cx="1443619" cy="400110"/>
          </a:xfrm>
          <a:prstGeom prst="rect">
            <a:avLst/>
          </a:prstGeom>
          <a:noFill/>
        </p:spPr>
        <p:txBody>
          <a:bodyPr wrap="square" rtlCol="0" anchor="ctr">
            <a:spAutoFit/>
          </a:bodyPr>
          <a:lstStyle/>
          <a:p>
            <a:pPr algn="ctr"/>
            <a:r>
              <a:rPr lang="en-IN" sz="2000" dirty="0"/>
              <a:t>New shares</a:t>
            </a:r>
            <a:endParaRPr lang="en-US" sz="2000" dirty="0"/>
          </a:p>
        </p:txBody>
      </p:sp>
      <p:sp>
        <p:nvSpPr>
          <p:cNvPr id="14" name="TextBox 13"/>
          <p:cNvSpPr txBox="1"/>
          <p:nvPr/>
        </p:nvSpPr>
        <p:spPr>
          <a:xfrm>
            <a:off x="2236602" y="2095024"/>
            <a:ext cx="711900" cy="430887"/>
          </a:xfrm>
          <a:prstGeom prst="rect">
            <a:avLst/>
          </a:prstGeom>
          <a:noFill/>
        </p:spPr>
        <p:txBody>
          <a:bodyPr wrap="square" rtlCol="0">
            <a:spAutoFit/>
          </a:bodyPr>
          <a:lstStyle/>
          <a:p>
            <a:pPr algn="ctr"/>
            <a:r>
              <a:rPr lang="en-IN" sz="2200" dirty="0"/>
              <a:t>+</a:t>
            </a:r>
            <a:endParaRPr lang="en-US" sz="2200" dirty="0"/>
          </a:p>
        </p:txBody>
      </p:sp>
      <p:sp>
        <p:nvSpPr>
          <p:cNvPr id="15" name="TextBox 14"/>
          <p:cNvSpPr txBox="1"/>
          <p:nvPr/>
        </p:nvSpPr>
        <p:spPr>
          <a:xfrm>
            <a:off x="6824492" y="2066268"/>
            <a:ext cx="1146523" cy="430887"/>
          </a:xfrm>
          <a:prstGeom prst="rect">
            <a:avLst/>
          </a:prstGeom>
          <a:noFill/>
        </p:spPr>
        <p:txBody>
          <a:bodyPr wrap="square" rtlCol="0">
            <a:spAutoFit/>
          </a:bodyPr>
          <a:lstStyle/>
          <a:p>
            <a:pPr algn="ctr"/>
            <a:r>
              <a:rPr lang="en-IN" sz="2200" dirty="0"/>
              <a:t>75</a:t>
            </a:r>
            <a:endParaRPr lang="en-US" sz="2200" dirty="0"/>
          </a:p>
        </p:txBody>
      </p:sp>
      <p:sp>
        <p:nvSpPr>
          <p:cNvPr id="16" name="TextBox 15"/>
          <p:cNvSpPr txBox="1"/>
          <p:nvPr/>
        </p:nvSpPr>
        <p:spPr>
          <a:xfrm>
            <a:off x="6824492" y="1579843"/>
            <a:ext cx="1146523" cy="430887"/>
          </a:xfrm>
          <a:prstGeom prst="rect">
            <a:avLst/>
          </a:prstGeom>
          <a:noFill/>
        </p:spPr>
        <p:txBody>
          <a:bodyPr wrap="square" rtlCol="0">
            <a:spAutoFit/>
          </a:bodyPr>
          <a:lstStyle/>
          <a:p>
            <a:pPr algn="ctr"/>
            <a:r>
              <a:rPr lang="en-IN" sz="2200" dirty="0"/>
              <a:t>$150</a:t>
            </a:r>
            <a:endParaRPr lang="en-US" sz="2200" dirty="0"/>
          </a:p>
        </p:txBody>
      </p:sp>
      <p:cxnSp>
        <p:nvCxnSpPr>
          <p:cNvPr id="17" name="Straight Connector 16"/>
          <p:cNvCxnSpPr/>
          <p:nvPr/>
        </p:nvCxnSpPr>
        <p:spPr>
          <a:xfrm>
            <a:off x="6967056" y="2058961"/>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16230" y="1826829"/>
            <a:ext cx="405868" cy="430887"/>
          </a:xfrm>
          <a:prstGeom prst="rect">
            <a:avLst/>
          </a:prstGeom>
          <a:noFill/>
        </p:spPr>
        <p:txBody>
          <a:bodyPr wrap="square" rtlCol="0" anchor="ctr">
            <a:spAutoFit/>
          </a:bodyPr>
          <a:lstStyle/>
          <a:p>
            <a:r>
              <a:rPr lang="en-IN" sz="2200" dirty="0"/>
              <a:t>=</a:t>
            </a:r>
            <a:endParaRPr lang="en-US" sz="2200" dirty="0"/>
          </a:p>
        </p:txBody>
      </p:sp>
      <p:sp>
        <p:nvSpPr>
          <p:cNvPr id="19" name="TextBox 18"/>
          <p:cNvSpPr txBox="1"/>
          <p:nvPr/>
        </p:nvSpPr>
        <p:spPr>
          <a:xfrm>
            <a:off x="1463276" y="2100464"/>
            <a:ext cx="1146523" cy="430887"/>
          </a:xfrm>
          <a:prstGeom prst="rect">
            <a:avLst/>
          </a:prstGeom>
          <a:noFill/>
        </p:spPr>
        <p:txBody>
          <a:bodyPr wrap="square" rtlCol="0">
            <a:spAutoFit/>
          </a:bodyPr>
          <a:lstStyle/>
          <a:p>
            <a:pPr algn="ctr"/>
            <a:r>
              <a:rPr lang="en-IN" sz="2200" dirty="0"/>
              <a:t>(1.10)</a:t>
            </a:r>
            <a:endParaRPr lang="en-US" sz="2200" dirty="0"/>
          </a:p>
        </p:txBody>
      </p:sp>
      <p:sp>
        <p:nvSpPr>
          <p:cNvPr id="20" name="TextBox 19"/>
          <p:cNvSpPr txBox="1"/>
          <p:nvPr/>
        </p:nvSpPr>
        <p:spPr>
          <a:xfrm>
            <a:off x="4131960" y="2095023"/>
            <a:ext cx="1146523" cy="430887"/>
          </a:xfrm>
          <a:prstGeom prst="rect">
            <a:avLst/>
          </a:prstGeom>
          <a:noFill/>
        </p:spPr>
        <p:txBody>
          <a:bodyPr wrap="square" rtlCol="0">
            <a:spAutoFit/>
          </a:bodyPr>
          <a:lstStyle/>
          <a:p>
            <a:pPr algn="ctr"/>
            <a:r>
              <a:rPr lang="en-IN" sz="2200" dirty="0"/>
              <a:t>(1.10)</a:t>
            </a:r>
            <a:endParaRPr lang="en-US" sz="2200" dirty="0"/>
          </a:p>
        </p:txBody>
      </p:sp>
      <p:sp>
        <p:nvSpPr>
          <p:cNvPr id="21" name="TextBox 20"/>
          <p:cNvSpPr txBox="1"/>
          <p:nvPr/>
        </p:nvSpPr>
        <p:spPr>
          <a:xfrm>
            <a:off x="2387219" y="3083582"/>
            <a:ext cx="2001399" cy="707886"/>
          </a:xfrm>
          <a:prstGeom prst="rect">
            <a:avLst/>
          </a:prstGeom>
          <a:noFill/>
        </p:spPr>
        <p:txBody>
          <a:bodyPr wrap="square" rtlCol="0" anchor="ctr">
            <a:spAutoFit/>
          </a:bodyPr>
          <a:lstStyle/>
          <a:p>
            <a:pPr algn="ctr"/>
            <a:r>
              <a:rPr lang="en-IN" sz="2000" dirty="0"/>
              <a:t>Stock dividend adjustment</a:t>
            </a:r>
            <a:endParaRPr lang="en-US" sz="2000" dirty="0"/>
          </a:p>
        </p:txBody>
      </p:sp>
      <p:cxnSp>
        <p:nvCxnSpPr>
          <p:cNvPr id="22" name="Elbow Connector 21"/>
          <p:cNvCxnSpPr/>
          <p:nvPr/>
        </p:nvCxnSpPr>
        <p:spPr>
          <a:xfrm rot="16200000" flipV="1">
            <a:off x="1676220"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5400000" flipH="1" flipV="1">
            <a:off x="4080147"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48335" y="2087770"/>
            <a:ext cx="1381485" cy="430887"/>
          </a:xfrm>
          <a:prstGeom prst="rect">
            <a:avLst/>
          </a:prstGeom>
          <a:noFill/>
        </p:spPr>
        <p:txBody>
          <a:bodyPr wrap="square" rtlCol="0">
            <a:spAutoFit/>
          </a:bodyPr>
          <a:lstStyle/>
          <a:p>
            <a:pPr algn="ctr"/>
            <a:r>
              <a:rPr lang="en-IN" sz="2200" dirty="0"/>
              <a:t>8 (3/12)</a:t>
            </a:r>
            <a:endParaRPr lang="en-US" sz="2200" dirty="0"/>
          </a:p>
        </p:txBody>
      </p:sp>
      <p:sp>
        <p:nvSpPr>
          <p:cNvPr id="25" name="TextBox 24"/>
          <p:cNvSpPr txBox="1"/>
          <p:nvPr/>
        </p:nvSpPr>
        <p:spPr>
          <a:xfrm>
            <a:off x="4856433" y="2087770"/>
            <a:ext cx="711900" cy="430887"/>
          </a:xfrm>
          <a:prstGeom prst="rect">
            <a:avLst/>
          </a:prstGeom>
          <a:noFill/>
        </p:spPr>
        <p:txBody>
          <a:bodyPr wrap="square" rtlCol="0">
            <a:spAutoFit/>
          </a:bodyPr>
          <a:lstStyle/>
          <a:p>
            <a:pPr algn="ctr"/>
            <a:r>
              <a:rPr lang="en-US" sz="2200" dirty="0"/>
              <a:t>−</a:t>
            </a:r>
          </a:p>
        </p:txBody>
      </p:sp>
      <p:sp>
        <p:nvSpPr>
          <p:cNvPr id="26" name="TextBox 25"/>
          <p:cNvSpPr txBox="1"/>
          <p:nvPr/>
        </p:nvSpPr>
        <p:spPr>
          <a:xfrm>
            <a:off x="5159206" y="2514420"/>
            <a:ext cx="1443619" cy="707886"/>
          </a:xfrm>
          <a:prstGeom prst="rect">
            <a:avLst/>
          </a:prstGeom>
          <a:noFill/>
        </p:spPr>
        <p:txBody>
          <a:bodyPr wrap="square" rtlCol="0">
            <a:spAutoFit/>
          </a:bodyPr>
          <a:lstStyle/>
          <a:p>
            <a:pPr algn="ctr"/>
            <a:r>
              <a:rPr lang="en-IN" sz="2000" dirty="0"/>
              <a:t>Treasury shares</a:t>
            </a:r>
            <a:endParaRPr lang="en-US" sz="2000" dirty="0"/>
          </a:p>
        </p:txBody>
      </p:sp>
      <p:sp>
        <p:nvSpPr>
          <p:cNvPr id="27" name="TextBox 26"/>
          <p:cNvSpPr txBox="1"/>
          <p:nvPr/>
        </p:nvSpPr>
        <p:spPr>
          <a:xfrm>
            <a:off x="3877506" y="1314303"/>
            <a:ext cx="2247147" cy="400110"/>
          </a:xfrm>
          <a:prstGeom prst="rect">
            <a:avLst/>
          </a:prstGeom>
          <a:noFill/>
        </p:spPr>
        <p:txBody>
          <a:bodyPr wrap="square" rtlCol="0">
            <a:spAutoFit/>
          </a:bodyPr>
          <a:lstStyle/>
          <a:p>
            <a:pPr algn="ctr"/>
            <a:r>
              <a:rPr lang="en-IN" sz="2000" dirty="0"/>
              <a:t>Preferred dividends</a:t>
            </a:r>
            <a:endParaRPr lang="en-US" sz="2000" dirty="0"/>
          </a:p>
        </p:txBody>
      </p:sp>
      <p:sp>
        <p:nvSpPr>
          <p:cNvPr id="28" name="TextBox 27"/>
          <p:cNvSpPr txBox="1"/>
          <p:nvPr/>
        </p:nvSpPr>
        <p:spPr>
          <a:xfrm>
            <a:off x="4427817" y="1630643"/>
            <a:ext cx="1146523" cy="430887"/>
          </a:xfrm>
          <a:prstGeom prst="rect">
            <a:avLst/>
          </a:prstGeom>
          <a:noFill/>
        </p:spPr>
        <p:txBody>
          <a:bodyPr wrap="square" rtlCol="0">
            <a:spAutoFit/>
          </a:bodyPr>
          <a:lstStyle/>
          <a:p>
            <a:pPr algn="ctr"/>
            <a:r>
              <a:rPr lang="en-IN" sz="2200" dirty="0"/>
              <a:t>$4</a:t>
            </a:r>
            <a:endParaRPr lang="en-US" sz="2200" dirty="0"/>
          </a:p>
        </p:txBody>
      </p:sp>
      <p:sp>
        <p:nvSpPr>
          <p:cNvPr id="29" name="TextBox 28"/>
          <p:cNvSpPr txBox="1"/>
          <p:nvPr/>
        </p:nvSpPr>
        <p:spPr>
          <a:xfrm>
            <a:off x="3540927" y="1605426"/>
            <a:ext cx="711900" cy="430887"/>
          </a:xfrm>
          <a:prstGeom prst="rect">
            <a:avLst/>
          </a:prstGeom>
          <a:noFill/>
        </p:spPr>
        <p:txBody>
          <a:bodyPr wrap="square" rtlCol="0" anchor="ctr">
            <a:spAutoFit/>
          </a:bodyPr>
          <a:lstStyle/>
          <a:p>
            <a:pPr algn="ctr"/>
            <a:r>
              <a:rPr lang="en-US" sz="2200" dirty="0"/>
              <a:t>−</a:t>
            </a:r>
          </a:p>
        </p:txBody>
      </p:sp>
      <p:sp>
        <p:nvSpPr>
          <p:cNvPr id="30" name="TextBox 29"/>
          <p:cNvSpPr txBox="1"/>
          <p:nvPr/>
        </p:nvSpPr>
        <p:spPr>
          <a:xfrm>
            <a:off x="572278" y="3783850"/>
            <a:ext cx="3271159" cy="430887"/>
          </a:xfrm>
          <a:prstGeom prst="rect">
            <a:avLst/>
          </a:prstGeom>
          <a:noFill/>
        </p:spPr>
        <p:txBody>
          <a:bodyPr wrap="square" rtlCol="0">
            <a:spAutoFit/>
          </a:bodyPr>
          <a:lstStyle/>
          <a:p>
            <a:r>
              <a:rPr lang="en-IN" sz="2200" b="1" dirty="0">
                <a:solidFill>
                  <a:srgbClr val="C00000"/>
                </a:solidFill>
              </a:rPr>
              <a:t>Diluted EPS</a:t>
            </a:r>
            <a:endParaRPr lang="en-US" sz="2200" b="1" dirty="0">
              <a:solidFill>
                <a:srgbClr val="C00000"/>
              </a:solidFill>
            </a:endParaRPr>
          </a:p>
        </p:txBody>
      </p:sp>
      <p:sp>
        <p:nvSpPr>
          <p:cNvPr id="31" name="TextBox 30"/>
          <p:cNvSpPr txBox="1"/>
          <p:nvPr/>
        </p:nvSpPr>
        <p:spPr>
          <a:xfrm>
            <a:off x="797615" y="4339825"/>
            <a:ext cx="1846484" cy="400110"/>
          </a:xfrm>
          <a:prstGeom prst="rect">
            <a:avLst/>
          </a:prstGeom>
          <a:noFill/>
        </p:spPr>
        <p:txBody>
          <a:bodyPr wrap="square" rtlCol="0">
            <a:spAutoFit/>
          </a:bodyPr>
          <a:lstStyle/>
          <a:p>
            <a:pPr algn="ctr"/>
            <a:r>
              <a:rPr lang="en-IN" sz="2000" dirty="0"/>
              <a:t>Net income</a:t>
            </a:r>
            <a:endParaRPr lang="en-US" sz="2000" dirty="0"/>
          </a:p>
        </p:txBody>
      </p:sp>
      <p:sp>
        <p:nvSpPr>
          <p:cNvPr id="32" name="TextBox 31"/>
          <p:cNvSpPr txBox="1"/>
          <p:nvPr/>
        </p:nvSpPr>
        <p:spPr>
          <a:xfrm>
            <a:off x="505947" y="5142319"/>
            <a:ext cx="811477" cy="430887"/>
          </a:xfrm>
          <a:prstGeom prst="rect">
            <a:avLst/>
          </a:prstGeom>
          <a:noFill/>
        </p:spPr>
        <p:txBody>
          <a:bodyPr wrap="square" rtlCol="0">
            <a:spAutoFit/>
          </a:bodyPr>
          <a:lstStyle/>
          <a:p>
            <a:pPr algn="ctr"/>
            <a:r>
              <a:rPr lang="en-IN" sz="2200" dirty="0"/>
              <a:t>60</a:t>
            </a:r>
            <a:endParaRPr lang="en-US" sz="2200" dirty="0"/>
          </a:p>
        </p:txBody>
      </p:sp>
      <p:sp>
        <p:nvSpPr>
          <p:cNvPr id="33" name="TextBox 32"/>
          <p:cNvSpPr txBox="1"/>
          <p:nvPr/>
        </p:nvSpPr>
        <p:spPr>
          <a:xfrm>
            <a:off x="1147596" y="4656166"/>
            <a:ext cx="1146523" cy="430887"/>
          </a:xfrm>
          <a:prstGeom prst="rect">
            <a:avLst/>
          </a:prstGeom>
          <a:noFill/>
        </p:spPr>
        <p:txBody>
          <a:bodyPr wrap="square" rtlCol="0">
            <a:spAutoFit/>
          </a:bodyPr>
          <a:lstStyle/>
          <a:p>
            <a:pPr algn="ctr"/>
            <a:r>
              <a:rPr lang="en-IN" sz="2200" dirty="0"/>
              <a:t>$154</a:t>
            </a:r>
            <a:endParaRPr lang="en-US" sz="2200" dirty="0"/>
          </a:p>
        </p:txBody>
      </p:sp>
      <p:sp>
        <p:nvSpPr>
          <p:cNvPr id="34" name="TextBox 33"/>
          <p:cNvSpPr txBox="1"/>
          <p:nvPr/>
        </p:nvSpPr>
        <p:spPr>
          <a:xfrm>
            <a:off x="516937" y="5568284"/>
            <a:ext cx="1054360" cy="707886"/>
          </a:xfrm>
          <a:prstGeom prst="rect">
            <a:avLst/>
          </a:prstGeom>
          <a:noFill/>
        </p:spPr>
        <p:txBody>
          <a:bodyPr wrap="square" rtlCol="0">
            <a:spAutoFit/>
          </a:bodyPr>
          <a:lstStyle/>
          <a:p>
            <a:pPr algn="ctr"/>
            <a:r>
              <a:rPr lang="en-IN" sz="2000" dirty="0"/>
              <a:t>Shares at Jan. 1</a:t>
            </a:r>
            <a:endParaRPr lang="en-US" sz="2000" dirty="0"/>
          </a:p>
        </p:txBody>
      </p:sp>
      <p:sp>
        <p:nvSpPr>
          <p:cNvPr id="35" name="TextBox 34"/>
          <p:cNvSpPr txBox="1"/>
          <p:nvPr/>
        </p:nvSpPr>
        <p:spPr>
          <a:xfrm>
            <a:off x="8129767" y="4881028"/>
            <a:ext cx="1130420" cy="430887"/>
          </a:xfrm>
          <a:prstGeom prst="rect">
            <a:avLst/>
          </a:prstGeom>
          <a:noFill/>
        </p:spPr>
        <p:txBody>
          <a:bodyPr wrap="square" rtlCol="0" anchor="ctr">
            <a:spAutoFit/>
          </a:bodyPr>
          <a:lstStyle/>
          <a:p>
            <a:r>
              <a:rPr lang="en-IN" sz="2200" dirty="0"/>
              <a:t>= </a:t>
            </a:r>
            <a:r>
              <a:rPr lang="en-IN" sz="2200" b="1" dirty="0">
                <a:solidFill>
                  <a:srgbClr val="C00000"/>
                </a:solidFill>
              </a:rPr>
              <a:t>$1.87</a:t>
            </a:r>
            <a:endParaRPr lang="en-US" sz="2200" b="1" dirty="0">
              <a:solidFill>
                <a:srgbClr val="C00000"/>
              </a:solidFill>
            </a:endParaRPr>
          </a:p>
        </p:txBody>
      </p:sp>
      <p:cxnSp>
        <p:nvCxnSpPr>
          <p:cNvPr id="36" name="Straight Connector 35"/>
          <p:cNvCxnSpPr/>
          <p:nvPr/>
        </p:nvCxnSpPr>
        <p:spPr>
          <a:xfrm>
            <a:off x="613946" y="5091743"/>
            <a:ext cx="66333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09787" y="5142319"/>
            <a:ext cx="1846484" cy="430887"/>
          </a:xfrm>
          <a:prstGeom prst="rect">
            <a:avLst/>
          </a:prstGeom>
          <a:noFill/>
        </p:spPr>
        <p:txBody>
          <a:bodyPr wrap="square" rtlCol="0">
            <a:spAutoFit/>
          </a:bodyPr>
          <a:lstStyle/>
          <a:p>
            <a:pPr algn="ctr"/>
            <a:r>
              <a:rPr lang="en-IN" sz="2200" dirty="0"/>
              <a:t>12 (10/12)</a:t>
            </a:r>
            <a:endParaRPr lang="en-US" sz="2200" dirty="0"/>
          </a:p>
        </p:txBody>
      </p:sp>
      <p:sp>
        <p:nvSpPr>
          <p:cNvPr id="38" name="TextBox 37"/>
          <p:cNvSpPr txBox="1"/>
          <p:nvPr/>
        </p:nvSpPr>
        <p:spPr>
          <a:xfrm>
            <a:off x="2198302" y="5601638"/>
            <a:ext cx="1443619" cy="400110"/>
          </a:xfrm>
          <a:prstGeom prst="rect">
            <a:avLst/>
          </a:prstGeom>
          <a:noFill/>
        </p:spPr>
        <p:txBody>
          <a:bodyPr wrap="square" rtlCol="0" anchor="ctr">
            <a:spAutoFit/>
          </a:bodyPr>
          <a:lstStyle/>
          <a:p>
            <a:pPr algn="ctr"/>
            <a:r>
              <a:rPr lang="en-IN" sz="2000" dirty="0"/>
              <a:t>New shares</a:t>
            </a:r>
            <a:endParaRPr lang="en-US" sz="2000" dirty="0"/>
          </a:p>
        </p:txBody>
      </p:sp>
      <p:sp>
        <p:nvSpPr>
          <p:cNvPr id="39" name="TextBox 38"/>
          <p:cNvSpPr txBox="1"/>
          <p:nvPr/>
        </p:nvSpPr>
        <p:spPr>
          <a:xfrm>
            <a:off x="1819677" y="5142319"/>
            <a:ext cx="486237" cy="430887"/>
          </a:xfrm>
          <a:prstGeom prst="rect">
            <a:avLst/>
          </a:prstGeom>
          <a:noFill/>
        </p:spPr>
        <p:txBody>
          <a:bodyPr wrap="square" rtlCol="0">
            <a:spAutoFit/>
          </a:bodyPr>
          <a:lstStyle/>
          <a:p>
            <a:pPr algn="ctr"/>
            <a:r>
              <a:rPr lang="en-IN" sz="2200" dirty="0"/>
              <a:t>+</a:t>
            </a:r>
            <a:endParaRPr lang="en-US" sz="2200" dirty="0"/>
          </a:p>
        </p:txBody>
      </p:sp>
      <p:sp>
        <p:nvSpPr>
          <p:cNvPr id="40" name="TextBox 39"/>
          <p:cNvSpPr txBox="1"/>
          <p:nvPr/>
        </p:nvSpPr>
        <p:spPr>
          <a:xfrm>
            <a:off x="7409744" y="5113564"/>
            <a:ext cx="861399" cy="430887"/>
          </a:xfrm>
          <a:prstGeom prst="rect">
            <a:avLst/>
          </a:prstGeom>
          <a:noFill/>
        </p:spPr>
        <p:txBody>
          <a:bodyPr wrap="square" rtlCol="0">
            <a:spAutoFit/>
          </a:bodyPr>
          <a:lstStyle/>
          <a:p>
            <a:pPr algn="ctr"/>
            <a:r>
              <a:rPr lang="en-IN" sz="2200" dirty="0"/>
              <a:t>90</a:t>
            </a:r>
            <a:endParaRPr lang="en-US" sz="2200" dirty="0"/>
          </a:p>
        </p:txBody>
      </p:sp>
      <p:sp>
        <p:nvSpPr>
          <p:cNvPr id="41" name="TextBox 40"/>
          <p:cNvSpPr txBox="1"/>
          <p:nvPr/>
        </p:nvSpPr>
        <p:spPr>
          <a:xfrm>
            <a:off x="7326344" y="4698419"/>
            <a:ext cx="1036931" cy="430887"/>
          </a:xfrm>
          <a:prstGeom prst="rect">
            <a:avLst/>
          </a:prstGeom>
          <a:noFill/>
        </p:spPr>
        <p:txBody>
          <a:bodyPr wrap="square" rtlCol="0">
            <a:spAutoFit/>
          </a:bodyPr>
          <a:lstStyle/>
          <a:p>
            <a:pPr algn="ctr"/>
            <a:r>
              <a:rPr lang="en-IN" sz="2200" dirty="0"/>
              <a:t>$168</a:t>
            </a:r>
            <a:endParaRPr lang="en-US" sz="2200" dirty="0"/>
          </a:p>
        </p:txBody>
      </p:sp>
      <p:cxnSp>
        <p:nvCxnSpPr>
          <p:cNvPr id="42" name="Straight Connector 41"/>
          <p:cNvCxnSpPr/>
          <p:nvPr/>
        </p:nvCxnSpPr>
        <p:spPr>
          <a:xfrm>
            <a:off x="7567635" y="5106257"/>
            <a:ext cx="545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242265" y="4890589"/>
            <a:ext cx="405868" cy="430887"/>
          </a:xfrm>
          <a:prstGeom prst="rect">
            <a:avLst/>
          </a:prstGeom>
          <a:noFill/>
        </p:spPr>
        <p:txBody>
          <a:bodyPr wrap="square" rtlCol="0" anchor="ctr">
            <a:spAutoFit/>
          </a:bodyPr>
          <a:lstStyle/>
          <a:p>
            <a:r>
              <a:rPr lang="en-IN" sz="2200" dirty="0"/>
              <a:t>=</a:t>
            </a:r>
            <a:endParaRPr lang="en-US" sz="2200" dirty="0"/>
          </a:p>
        </p:txBody>
      </p:sp>
      <p:sp>
        <p:nvSpPr>
          <p:cNvPr id="44" name="TextBox 43"/>
          <p:cNvSpPr txBox="1"/>
          <p:nvPr/>
        </p:nvSpPr>
        <p:spPr>
          <a:xfrm>
            <a:off x="1134610" y="5147759"/>
            <a:ext cx="947539" cy="430887"/>
          </a:xfrm>
          <a:prstGeom prst="rect">
            <a:avLst/>
          </a:prstGeom>
          <a:noFill/>
        </p:spPr>
        <p:txBody>
          <a:bodyPr wrap="square" rtlCol="0">
            <a:spAutoFit/>
          </a:bodyPr>
          <a:lstStyle/>
          <a:p>
            <a:pPr algn="ctr"/>
            <a:r>
              <a:rPr lang="en-IN" sz="2200" dirty="0"/>
              <a:t>(1.10)</a:t>
            </a:r>
            <a:endParaRPr lang="en-US" sz="2200" dirty="0"/>
          </a:p>
        </p:txBody>
      </p:sp>
      <p:sp>
        <p:nvSpPr>
          <p:cNvPr id="45" name="TextBox 44"/>
          <p:cNvSpPr txBox="1"/>
          <p:nvPr/>
        </p:nvSpPr>
        <p:spPr>
          <a:xfrm>
            <a:off x="3282888" y="5142318"/>
            <a:ext cx="1146523" cy="430887"/>
          </a:xfrm>
          <a:prstGeom prst="rect">
            <a:avLst/>
          </a:prstGeom>
          <a:noFill/>
        </p:spPr>
        <p:txBody>
          <a:bodyPr wrap="square" rtlCol="0">
            <a:spAutoFit/>
          </a:bodyPr>
          <a:lstStyle/>
          <a:p>
            <a:pPr algn="ctr"/>
            <a:r>
              <a:rPr lang="en-IN" sz="2200" dirty="0"/>
              <a:t>(1.10)</a:t>
            </a:r>
            <a:endParaRPr lang="en-US" sz="2200" dirty="0"/>
          </a:p>
        </p:txBody>
      </p:sp>
      <p:sp>
        <p:nvSpPr>
          <p:cNvPr id="46" name="TextBox 45"/>
          <p:cNvSpPr txBox="1"/>
          <p:nvPr/>
        </p:nvSpPr>
        <p:spPr>
          <a:xfrm>
            <a:off x="1784887" y="6058307"/>
            <a:ext cx="2001399" cy="707886"/>
          </a:xfrm>
          <a:prstGeom prst="rect">
            <a:avLst/>
          </a:prstGeom>
          <a:noFill/>
        </p:spPr>
        <p:txBody>
          <a:bodyPr wrap="square" rtlCol="0" anchor="ctr">
            <a:spAutoFit/>
          </a:bodyPr>
          <a:lstStyle/>
          <a:p>
            <a:pPr algn="ctr"/>
            <a:r>
              <a:rPr lang="en-IN" sz="2000" dirty="0"/>
              <a:t>Stock dividend adjustment</a:t>
            </a:r>
            <a:endParaRPr lang="en-US" sz="2000" dirty="0"/>
          </a:p>
        </p:txBody>
      </p:sp>
      <p:cxnSp>
        <p:nvCxnSpPr>
          <p:cNvPr id="47" name="Elbow Connector 46"/>
          <p:cNvCxnSpPr/>
          <p:nvPr/>
        </p:nvCxnSpPr>
        <p:spPr>
          <a:xfrm rot="16200000" flipV="1">
            <a:off x="1131944" y="6008792"/>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flipH="1" flipV="1">
            <a:off x="3390724" y="6008792"/>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181555" y="5135066"/>
            <a:ext cx="1381485" cy="430887"/>
          </a:xfrm>
          <a:prstGeom prst="rect">
            <a:avLst/>
          </a:prstGeom>
          <a:noFill/>
        </p:spPr>
        <p:txBody>
          <a:bodyPr wrap="square" rtlCol="0">
            <a:spAutoFit/>
          </a:bodyPr>
          <a:lstStyle/>
          <a:p>
            <a:pPr algn="ctr"/>
            <a:r>
              <a:rPr lang="en-IN" sz="2200" dirty="0"/>
              <a:t>8(3/12)</a:t>
            </a:r>
            <a:endParaRPr lang="en-US" sz="2200" dirty="0"/>
          </a:p>
        </p:txBody>
      </p:sp>
      <p:sp>
        <p:nvSpPr>
          <p:cNvPr id="50" name="TextBox 49"/>
          <p:cNvSpPr txBox="1"/>
          <p:nvPr/>
        </p:nvSpPr>
        <p:spPr>
          <a:xfrm>
            <a:off x="3939817" y="5125162"/>
            <a:ext cx="711900" cy="430887"/>
          </a:xfrm>
          <a:prstGeom prst="rect">
            <a:avLst/>
          </a:prstGeom>
          <a:noFill/>
        </p:spPr>
        <p:txBody>
          <a:bodyPr wrap="square" rtlCol="0">
            <a:spAutoFit/>
          </a:bodyPr>
          <a:lstStyle/>
          <a:p>
            <a:pPr algn="ctr"/>
            <a:r>
              <a:rPr lang="en-US" sz="2200" dirty="0"/>
              <a:t>−</a:t>
            </a:r>
          </a:p>
        </p:txBody>
      </p:sp>
      <p:sp>
        <p:nvSpPr>
          <p:cNvPr id="51" name="TextBox 50"/>
          <p:cNvSpPr txBox="1"/>
          <p:nvPr/>
        </p:nvSpPr>
        <p:spPr>
          <a:xfrm>
            <a:off x="4194201" y="5568974"/>
            <a:ext cx="1123928" cy="707886"/>
          </a:xfrm>
          <a:prstGeom prst="rect">
            <a:avLst/>
          </a:prstGeom>
          <a:noFill/>
        </p:spPr>
        <p:txBody>
          <a:bodyPr wrap="square" rtlCol="0">
            <a:spAutoFit/>
          </a:bodyPr>
          <a:lstStyle/>
          <a:p>
            <a:pPr algn="ctr"/>
            <a:r>
              <a:rPr lang="en-IN" sz="2000" dirty="0"/>
              <a:t>Treasury shares</a:t>
            </a:r>
            <a:endParaRPr lang="en-US" sz="2000" dirty="0"/>
          </a:p>
        </p:txBody>
      </p:sp>
      <p:sp>
        <p:nvSpPr>
          <p:cNvPr id="52" name="TextBox 51"/>
          <p:cNvSpPr txBox="1"/>
          <p:nvPr/>
        </p:nvSpPr>
        <p:spPr>
          <a:xfrm>
            <a:off x="2854257" y="4347084"/>
            <a:ext cx="2247147" cy="400110"/>
          </a:xfrm>
          <a:prstGeom prst="rect">
            <a:avLst/>
          </a:prstGeom>
          <a:noFill/>
        </p:spPr>
        <p:txBody>
          <a:bodyPr wrap="square" rtlCol="0">
            <a:spAutoFit/>
          </a:bodyPr>
          <a:lstStyle/>
          <a:p>
            <a:pPr algn="ctr"/>
            <a:r>
              <a:rPr lang="en-IN" sz="2000" dirty="0"/>
              <a:t>Preferred dividends</a:t>
            </a:r>
            <a:endParaRPr lang="en-US" sz="2000" dirty="0"/>
          </a:p>
        </p:txBody>
      </p:sp>
      <p:sp>
        <p:nvSpPr>
          <p:cNvPr id="53" name="TextBox 52"/>
          <p:cNvSpPr txBox="1"/>
          <p:nvPr/>
        </p:nvSpPr>
        <p:spPr>
          <a:xfrm>
            <a:off x="3404566" y="4663424"/>
            <a:ext cx="1146523" cy="430887"/>
          </a:xfrm>
          <a:prstGeom prst="rect">
            <a:avLst/>
          </a:prstGeom>
          <a:noFill/>
        </p:spPr>
        <p:txBody>
          <a:bodyPr wrap="square" rtlCol="0">
            <a:spAutoFit/>
          </a:bodyPr>
          <a:lstStyle/>
          <a:p>
            <a:pPr algn="ctr"/>
            <a:r>
              <a:rPr lang="en-IN" sz="2200" dirty="0"/>
              <a:t>$4</a:t>
            </a:r>
            <a:endParaRPr lang="en-US" sz="2200" dirty="0"/>
          </a:p>
        </p:txBody>
      </p:sp>
      <p:sp>
        <p:nvSpPr>
          <p:cNvPr id="54" name="TextBox 53"/>
          <p:cNvSpPr txBox="1"/>
          <p:nvPr/>
        </p:nvSpPr>
        <p:spPr>
          <a:xfrm>
            <a:off x="2517677" y="4638206"/>
            <a:ext cx="711900" cy="430887"/>
          </a:xfrm>
          <a:prstGeom prst="rect">
            <a:avLst/>
          </a:prstGeom>
          <a:noFill/>
        </p:spPr>
        <p:txBody>
          <a:bodyPr wrap="square" rtlCol="0" anchor="ctr">
            <a:spAutoFit/>
          </a:bodyPr>
          <a:lstStyle/>
          <a:p>
            <a:pPr algn="ctr"/>
            <a:r>
              <a:rPr lang="en-US" sz="2200" dirty="0"/>
              <a:t>−</a:t>
            </a:r>
          </a:p>
        </p:txBody>
      </p:sp>
      <p:sp>
        <p:nvSpPr>
          <p:cNvPr id="55" name="TextBox 54"/>
          <p:cNvSpPr txBox="1"/>
          <p:nvPr/>
        </p:nvSpPr>
        <p:spPr>
          <a:xfrm>
            <a:off x="5422531" y="5149575"/>
            <a:ext cx="1316083" cy="430887"/>
          </a:xfrm>
          <a:prstGeom prst="rect">
            <a:avLst/>
          </a:prstGeom>
          <a:noFill/>
        </p:spPr>
        <p:txBody>
          <a:bodyPr wrap="square" rtlCol="0">
            <a:spAutoFit/>
          </a:bodyPr>
          <a:lstStyle/>
          <a:p>
            <a:pPr algn="ctr"/>
            <a:r>
              <a:rPr lang="en-IN" sz="2200" dirty="0"/>
              <a:t>(15 − 12)</a:t>
            </a:r>
            <a:endParaRPr lang="en-US" sz="2200" dirty="0"/>
          </a:p>
        </p:txBody>
      </p:sp>
      <p:sp>
        <p:nvSpPr>
          <p:cNvPr id="56" name="TextBox 55"/>
          <p:cNvSpPr txBox="1"/>
          <p:nvPr/>
        </p:nvSpPr>
        <p:spPr>
          <a:xfrm>
            <a:off x="5175991" y="5149575"/>
            <a:ext cx="486237" cy="430887"/>
          </a:xfrm>
          <a:prstGeom prst="rect">
            <a:avLst/>
          </a:prstGeom>
          <a:noFill/>
        </p:spPr>
        <p:txBody>
          <a:bodyPr wrap="square" rtlCol="0">
            <a:spAutoFit/>
          </a:bodyPr>
          <a:lstStyle/>
          <a:p>
            <a:pPr algn="ctr"/>
            <a:r>
              <a:rPr lang="en-IN" sz="2200" dirty="0"/>
              <a:t>+</a:t>
            </a:r>
            <a:endParaRPr lang="en-US" sz="2200" dirty="0"/>
          </a:p>
        </p:txBody>
      </p:sp>
      <p:sp>
        <p:nvSpPr>
          <p:cNvPr id="59" name="TextBox 58"/>
          <p:cNvSpPr txBox="1"/>
          <p:nvPr/>
        </p:nvSpPr>
        <p:spPr>
          <a:xfrm>
            <a:off x="2785586" y="909943"/>
            <a:ext cx="6157479" cy="369332"/>
          </a:xfrm>
          <a:prstGeom prst="rect">
            <a:avLst/>
          </a:prstGeom>
          <a:noFill/>
        </p:spPr>
        <p:txBody>
          <a:bodyPr wrap="square" rtlCol="0" anchor="ctr">
            <a:spAutoFit/>
          </a:bodyPr>
          <a:lstStyle/>
          <a:p>
            <a:pPr algn="r"/>
            <a:r>
              <a:rPr lang="en-IN" dirty="0"/>
              <a:t>(amounts in millions, except per share amount)</a:t>
            </a:r>
            <a:endParaRPr lang="en-US" dirty="0"/>
          </a:p>
        </p:txBody>
      </p:sp>
      <p:sp>
        <p:nvSpPr>
          <p:cNvPr id="60" name="TextBox 59"/>
          <p:cNvSpPr txBox="1"/>
          <p:nvPr/>
        </p:nvSpPr>
        <p:spPr>
          <a:xfrm>
            <a:off x="5364469" y="5568974"/>
            <a:ext cx="1236321" cy="707886"/>
          </a:xfrm>
          <a:prstGeom prst="rect">
            <a:avLst/>
          </a:prstGeom>
          <a:noFill/>
        </p:spPr>
        <p:txBody>
          <a:bodyPr wrap="square" rtlCol="0">
            <a:spAutoFit/>
          </a:bodyPr>
          <a:lstStyle/>
          <a:p>
            <a:pPr algn="ctr"/>
            <a:r>
              <a:rPr lang="en-IN" sz="2000" dirty="0"/>
              <a:t>Exercise of options</a:t>
            </a:r>
            <a:endParaRPr lang="en-US" sz="2000" dirty="0"/>
          </a:p>
        </p:txBody>
      </p:sp>
      <p:sp>
        <p:nvSpPr>
          <p:cNvPr id="61" name="TextBox 60"/>
          <p:cNvSpPr txBox="1"/>
          <p:nvPr/>
        </p:nvSpPr>
        <p:spPr>
          <a:xfrm>
            <a:off x="6683658" y="5146399"/>
            <a:ext cx="634429" cy="430887"/>
          </a:xfrm>
          <a:prstGeom prst="rect">
            <a:avLst/>
          </a:prstGeom>
          <a:noFill/>
        </p:spPr>
        <p:txBody>
          <a:bodyPr wrap="square" rtlCol="0">
            <a:spAutoFit/>
          </a:bodyPr>
          <a:lstStyle/>
          <a:p>
            <a:pPr algn="ctr"/>
            <a:r>
              <a:rPr lang="en-IN" sz="2200" b="1" dirty="0">
                <a:solidFill>
                  <a:srgbClr val="C00000"/>
                </a:solidFill>
              </a:rPr>
              <a:t>12</a:t>
            </a:r>
            <a:endParaRPr lang="en-US" sz="2200" b="1" dirty="0">
              <a:solidFill>
                <a:srgbClr val="C00000"/>
              </a:solidFill>
            </a:endParaRPr>
          </a:p>
        </p:txBody>
      </p:sp>
      <p:sp>
        <p:nvSpPr>
          <p:cNvPr id="62" name="TextBox 61"/>
          <p:cNvSpPr txBox="1"/>
          <p:nvPr/>
        </p:nvSpPr>
        <p:spPr>
          <a:xfrm>
            <a:off x="6468729" y="5156834"/>
            <a:ext cx="486237" cy="430887"/>
          </a:xfrm>
          <a:prstGeom prst="rect">
            <a:avLst/>
          </a:prstGeom>
          <a:noFill/>
        </p:spPr>
        <p:txBody>
          <a:bodyPr wrap="square" rtlCol="0">
            <a:spAutoFit/>
          </a:bodyPr>
          <a:lstStyle/>
          <a:p>
            <a:pPr algn="ctr"/>
            <a:r>
              <a:rPr lang="en-IN" sz="2200" b="1" dirty="0">
                <a:solidFill>
                  <a:srgbClr val="C00000"/>
                </a:solidFill>
              </a:rPr>
              <a:t>+</a:t>
            </a:r>
            <a:endParaRPr lang="en-US" sz="2200" b="1" dirty="0">
              <a:solidFill>
                <a:srgbClr val="C00000"/>
              </a:solidFill>
            </a:endParaRPr>
          </a:p>
        </p:txBody>
      </p:sp>
      <p:sp>
        <p:nvSpPr>
          <p:cNvPr id="63" name="TextBox 62"/>
          <p:cNvSpPr txBox="1"/>
          <p:nvPr/>
        </p:nvSpPr>
        <p:spPr>
          <a:xfrm>
            <a:off x="6398485" y="5561720"/>
            <a:ext cx="1359953" cy="707886"/>
          </a:xfrm>
          <a:prstGeom prst="rect">
            <a:avLst/>
          </a:prstGeom>
          <a:noFill/>
        </p:spPr>
        <p:txBody>
          <a:bodyPr wrap="square" rtlCol="0">
            <a:spAutoFit/>
          </a:bodyPr>
          <a:lstStyle/>
          <a:p>
            <a:pPr algn="ctr"/>
            <a:r>
              <a:rPr lang="en-IN" sz="2000" b="1" dirty="0">
                <a:solidFill>
                  <a:srgbClr val="C00000"/>
                </a:solidFill>
              </a:rPr>
              <a:t>Conversion of bonds</a:t>
            </a:r>
            <a:endParaRPr lang="en-US" sz="2000" b="1" dirty="0">
              <a:solidFill>
                <a:srgbClr val="C00000"/>
              </a:solidFill>
            </a:endParaRPr>
          </a:p>
        </p:txBody>
      </p:sp>
      <p:sp>
        <p:nvSpPr>
          <p:cNvPr id="64" name="TextBox 63"/>
          <p:cNvSpPr txBox="1"/>
          <p:nvPr/>
        </p:nvSpPr>
        <p:spPr>
          <a:xfrm>
            <a:off x="5266578" y="4661016"/>
            <a:ext cx="2237578" cy="430887"/>
          </a:xfrm>
          <a:prstGeom prst="rect">
            <a:avLst/>
          </a:prstGeom>
          <a:noFill/>
        </p:spPr>
        <p:txBody>
          <a:bodyPr wrap="square" rtlCol="0">
            <a:spAutoFit/>
          </a:bodyPr>
          <a:lstStyle/>
          <a:p>
            <a:pPr algn="ctr"/>
            <a:r>
              <a:rPr lang="en-IN" sz="2200" b="1" dirty="0">
                <a:solidFill>
                  <a:srgbClr val="C00000"/>
                </a:solidFill>
              </a:rPr>
              <a:t>$24 − (25% x $24)</a:t>
            </a:r>
            <a:endParaRPr lang="en-US" sz="2200" b="1" dirty="0">
              <a:solidFill>
                <a:srgbClr val="C00000"/>
              </a:solidFill>
            </a:endParaRPr>
          </a:p>
        </p:txBody>
      </p:sp>
      <p:sp>
        <p:nvSpPr>
          <p:cNvPr id="65" name="TextBox 64"/>
          <p:cNvSpPr txBox="1"/>
          <p:nvPr/>
        </p:nvSpPr>
        <p:spPr>
          <a:xfrm>
            <a:off x="4962036" y="4663424"/>
            <a:ext cx="486237" cy="430887"/>
          </a:xfrm>
          <a:prstGeom prst="rect">
            <a:avLst/>
          </a:prstGeom>
          <a:noFill/>
        </p:spPr>
        <p:txBody>
          <a:bodyPr wrap="square" rtlCol="0">
            <a:spAutoFit/>
          </a:bodyPr>
          <a:lstStyle/>
          <a:p>
            <a:pPr algn="ctr"/>
            <a:r>
              <a:rPr lang="en-IN" sz="2200" dirty="0">
                <a:solidFill>
                  <a:srgbClr val="EC008C"/>
                </a:solidFill>
              </a:rPr>
              <a:t>+</a:t>
            </a:r>
            <a:endParaRPr lang="en-US" sz="2200" dirty="0">
              <a:solidFill>
                <a:srgbClr val="EC008C"/>
              </a:solidFill>
            </a:endParaRPr>
          </a:p>
        </p:txBody>
      </p:sp>
      <p:sp>
        <p:nvSpPr>
          <p:cNvPr id="66" name="TextBox 65"/>
          <p:cNvSpPr txBox="1"/>
          <p:nvPr/>
        </p:nvSpPr>
        <p:spPr>
          <a:xfrm>
            <a:off x="5424222" y="3749923"/>
            <a:ext cx="1810097" cy="1015663"/>
          </a:xfrm>
          <a:prstGeom prst="rect">
            <a:avLst/>
          </a:prstGeom>
          <a:noFill/>
        </p:spPr>
        <p:txBody>
          <a:bodyPr wrap="square" rtlCol="0">
            <a:spAutoFit/>
          </a:bodyPr>
          <a:lstStyle/>
          <a:p>
            <a:pPr algn="ctr"/>
            <a:r>
              <a:rPr lang="en-IN" sz="2000" b="1" dirty="0">
                <a:solidFill>
                  <a:srgbClr val="C00000"/>
                </a:solidFill>
              </a:rPr>
              <a:t>After-tax interest savings</a:t>
            </a:r>
            <a:endParaRPr lang="en-US" sz="2000" b="1" dirty="0">
              <a:solidFill>
                <a:srgbClr val="C00000"/>
              </a:solidFill>
            </a:endParaRPr>
          </a:p>
        </p:txBody>
      </p:sp>
      <p:sp>
        <p:nvSpPr>
          <p:cNvPr id="67"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2" name="TextBox 1"/>
          <p:cNvSpPr txBox="1"/>
          <p:nvPr/>
        </p:nvSpPr>
        <p:spPr>
          <a:xfrm>
            <a:off x="3717128" y="3906219"/>
            <a:ext cx="1652336" cy="400110"/>
          </a:xfrm>
          <a:prstGeom prst="rect">
            <a:avLst/>
          </a:prstGeom>
          <a:solidFill>
            <a:schemeClr val="accent6">
              <a:lumMod val="40000"/>
              <a:lumOff val="60000"/>
            </a:schemeClr>
          </a:solidFill>
        </p:spPr>
        <p:txBody>
          <a:bodyPr wrap="square" rtlCol="0">
            <a:spAutoFit/>
          </a:bodyPr>
          <a:lstStyle/>
          <a:p>
            <a:pPr algn="ctr"/>
            <a:r>
              <a:rPr lang="en-IN" sz="2000" b="1" dirty="0">
                <a:solidFill>
                  <a:srgbClr val="C00000"/>
                </a:solidFill>
              </a:rPr>
              <a:t>8% x $300</a:t>
            </a:r>
            <a:endParaRPr lang="en-US" sz="2000" dirty="0"/>
          </a:p>
        </p:txBody>
      </p:sp>
      <p:cxnSp>
        <p:nvCxnSpPr>
          <p:cNvPr id="57" name="Straight Arrow Connector 56"/>
          <p:cNvCxnSpPr/>
          <p:nvPr/>
        </p:nvCxnSpPr>
        <p:spPr>
          <a:xfrm>
            <a:off x="4705221" y="4306329"/>
            <a:ext cx="869119" cy="433606"/>
          </a:xfrm>
          <a:prstGeom prst="straightConnector1">
            <a:avLst/>
          </a:prstGeom>
          <a:ln w="158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F9D8AD3-E470-42B4-BA88-66271C42BE31}"/>
              </a:ext>
            </a:extLst>
          </p:cNvPr>
          <p:cNvSpPr txBox="1"/>
          <p:nvPr/>
        </p:nvSpPr>
        <p:spPr>
          <a:xfrm>
            <a:off x="4324857" y="6212195"/>
            <a:ext cx="4717601" cy="400110"/>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r>
              <a:rPr lang="en-IN" sz="2000" b="1" dirty="0">
                <a:solidFill>
                  <a:srgbClr val="EC008C"/>
                </a:solidFill>
              </a:rPr>
              <a:t>Already adjusted for the stock dividend</a:t>
            </a:r>
            <a:endParaRPr lang="en-US" sz="2000" b="1" dirty="0">
              <a:solidFill>
                <a:srgbClr val="EC008C"/>
              </a:solidFill>
            </a:endParaRPr>
          </a:p>
        </p:txBody>
      </p:sp>
      <p:cxnSp>
        <p:nvCxnSpPr>
          <p:cNvPr id="69" name="Straight Arrow Connector 68">
            <a:extLst>
              <a:ext uri="{FF2B5EF4-FFF2-40B4-BE49-F238E27FC236}">
                <a16:creationId xmlns:a16="http://schemas.microsoft.com/office/drawing/2014/main" id="{7DC4AF68-661B-4D1F-A852-2DCB73EFD10A}"/>
              </a:ext>
            </a:extLst>
          </p:cNvPr>
          <p:cNvCxnSpPr>
            <a:cxnSpLocks/>
          </p:cNvCxnSpPr>
          <p:nvPr/>
        </p:nvCxnSpPr>
        <p:spPr>
          <a:xfrm flipH="1" flipV="1">
            <a:off x="7234320" y="5494525"/>
            <a:ext cx="1213077" cy="70040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186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par>
                                <p:cTn id="59" presetID="10"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500"/>
                                        <p:tgtEl>
                                          <p:spTgt spid="3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500"/>
                                        <p:tgtEl>
                                          <p:spTgt spid="3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500"/>
                                        <p:tgtEl>
                                          <p:spTgt spid="3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4"/>
                                        </p:tgtEl>
                                        <p:attrNameLst>
                                          <p:attrName>style.visibility</p:attrName>
                                        </p:attrNameLst>
                                      </p:cBhvr>
                                      <p:to>
                                        <p:strVal val="visible"/>
                                      </p:to>
                                    </p:set>
                                    <p:animEffect transition="in" filter="fade">
                                      <p:cBhvr>
                                        <p:cTn id="108" dur="500"/>
                                        <p:tgtEl>
                                          <p:spTgt spid="4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fade">
                                      <p:cBhvr>
                                        <p:cTn id="111" dur="500"/>
                                        <p:tgtEl>
                                          <p:spTgt spid="45"/>
                                        </p:tgtEl>
                                      </p:cBhvr>
                                    </p:animEffect>
                                  </p:childTnLst>
                                </p:cTn>
                              </p:par>
                              <p:par>
                                <p:cTn id="112" presetID="10" presetClass="entr" presetSubtype="0" fill="hold"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500"/>
                                        <p:tgtEl>
                                          <p:spTgt spid="47"/>
                                        </p:tgtEl>
                                      </p:cBhvr>
                                    </p:animEffect>
                                  </p:childTnLst>
                                </p:cTn>
                              </p:par>
                              <p:par>
                                <p:cTn id="115" presetID="10" presetClass="entr" presetSubtype="0" fill="hold" nodeType="with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fade">
                                      <p:cBhvr>
                                        <p:cTn id="117" dur="500"/>
                                        <p:tgtEl>
                                          <p:spTgt spid="48"/>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500"/>
                                        <p:tgtEl>
                                          <p:spTgt spid="4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0"/>
                                        </p:tgtEl>
                                        <p:attrNameLst>
                                          <p:attrName>style.visibility</p:attrName>
                                        </p:attrNameLst>
                                      </p:cBhvr>
                                      <p:to>
                                        <p:strVal val="visible"/>
                                      </p:to>
                                    </p:set>
                                    <p:animEffect transition="in" filter="fade">
                                      <p:cBhvr>
                                        <p:cTn id="123" dur="500"/>
                                        <p:tgtEl>
                                          <p:spTgt spid="5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1"/>
                                        </p:tgtEl>
                                        <p:attrNameLst>
                                          <p:attrName>style.visibility</p:attrName>
                                        </p:attrNameLst>
                                      </p:cBhvr>
                                      <p:to>
                                        <p:strVal val="visible"/>
                                      </p:to>
                                    </p:set>
                                    <p:animEffect transition="in" filter="fade">
                                      <p:cBhvr>
                                        <p:cTn id="126" dur="500"/>
                                        <p:tgtEl>
                                          <p:spTgt spid="5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fade">
                                      <p:cBhvr>
                                        <p:cTn id="129" dur="500"/>
                                        <p:tgtEl>
                                          <p:spTgt spid="52"/>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Effect transition="in" filter="fade">
                                      <p:cBhvr>
                                        <p:cTn id="132" dur="500"/>
                                        <p:tgtEl>
                                          <p:spTgt spid="53"/>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6"/>
                                        </p:tgtEl>
                                        <p:attrNameLst>
                                          <p:attrName>style.visibility</p:attrName>
                                        </p:attrNameLst>
                                      </p:cBhvr>
                                      <p:to>
                                        <p:strVal val="visible"/>
                                      </p:to>
                                    </p:set>
                                    <p:animEffect transition="in" filter="fade">
                                      <p:cBhvr>
                                        <p:cTn id="135" dur="500"/>
                                        <p:tgtEl>
                                          <p:spTgt spid="46"/>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54"/>
                                        </p:tgtEl>
                                        <p:attrNameLst>
                                          <p:attrName>style.visibility</p:attrName>
                                        </p:attrNameLst>
                                      </p:cBhvr>
                                      <p:to>
                                        <p:strVal val="visible"/>
                                      </p:to>
                                    </p:set>
                                    <p:animEffect transition="in" filter="fade">
                                      <p:cBhvr>
                                        <p:cTn id="138" dur="500"/>
                                        <p:tgtEl>
                                          <p:spTgt spid="54"/>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55"/>
                                        </p:tgtEl>
                                        <p:attrNameLst>
                                          <p:attrName>style.visibility</p:attrName>
                                        </p:attrNameLst>
                                      </p:cBhvr>
                                      <p:to>
                                        <p:strVal val="visible"/>
                                      </p:to>
                                    </p:set>
                                    <p:animEffect transition="in" filter="fade">
                                      <p:cBhvr>
                                        <p:cTn id="141" dur="500"/>
                                        <p:tgtEl>
                                          <p:spTgt spid="55"/>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56"/>
                                        </p:tgtEl>
                                        <p:attrNameLst>
                                          <p:attrName>style.visibility</p:attrName>
                                        </p:attrNameLst>
                                      </p:cBhvr>
                                      <p:to>
                                        <p:strVal val="visible"/>
                                      </p:to>
                                    </p:set>
                                    <p:animEffect transition="in" filter="fade">
                                      <p:cBhvr>
                                        <p:cTn id="144" dur="500"/>
                                        <p:tgtEl>
                                          <p:spTgt spid="56"/>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60"/>
                                        </p:tgtEl>
                                        <p:attrNameLst>
                                          <p:attrName>style.visibility</p:attrName>
                                        </p:attrNameLst>
                                      </p:cBhvr>
                                      <p:to>
                                        <p:strVal val="visible"/>
                                      </p:to>
                                    </p:set>
                                    <p:animEffect transition="in" filter="fade">
                                      <p:cBhvr>
                                        <p:cTn id="147" dur="500"/>
                                        <p:tgtEl>
                                          <p:spTgt spid="60"/>
                                        </p:tgtEl>
                                      </p:cBhvr>
                                    </p:animEffect>
                                  </p:childTnLst>
                                </p:cTn>
                              </p:par>
                              <p:par>
                                <p:cTn id="148" presetID="10" presetClass="entr" presetSubtype="0" fill="hold" nodeType="withEffect">
                                  <p:stCondLst>
                                    <p:cond delay="0"/>
                                  </p:stCondLst>
                                  <p:childTnLst>
                                    <p:set>
                                      <p:cBhvr>
                                        <p:cTn id="149" dur="1" fill="hold">
                                          <p:stCondLst>
                                            <p:cond delay="0"/>
                                          </p:stCondLst>
                                        </p:cTn>
                                        <p:tgtEl>
                                          <p:spTgt spid="36"/>
                                        </p:tgtEl>
                                        <p:attrNameLst>
                                          <p:attrName>style.visibility</p:attrName>
                                        </p:attrNameLst>
                                      </p:cBhvr>
                                      <p:to>
                                        <p:strVal val="visible"/>
                                      </p:to>
                                    </p:set>
                                    <p:animEffect transition="in" filter="fade">
                                      <p:cBhvr>
                                        <p:cTn id="150" dur="500"/>
                                        <p:tgtEl>
                                          <p:spTgt spid="36"/>
                                        </p:tgtEl>
                                      </p:cBhvr>
                                    </p:animEffect>
                                  </p:childTnLst>
                                </p:cTn>
                              </p:par>
                              <p:par>
                                <p:cTn id="151" presetID="10" presetClass="entr" presetSubtype="0" fill="hold" nodeType="withEffect">
                                  <p:stCondLst>
                                    <p:cond delay="0"/>
                                  </p:stCondLst>
                                  <p:childTnLst>
                                    <p:set>
                                      <p:cBhvr>
                                        <p:cTn id="152" dur="1" fill="hold">
                                          <p:stCondLst>
                                            <p:cond delay="0"/>
                                          </p:stCondLst>
                                        </p:cTn>
                                        <p:tgtEl>
                                          <p:spTgt spid="42"/>
                                        </p:tgtEl>
                                        <p:attrNameLst>
                                          <p:attrName>style.visibility</p:attrName>
                                        </p:attrNameLst>
                                      </p:cBhvr>
                                      <p:to>
                                        <p:strVal val="visible"/>
                                      </p:to>
                                    </p:set>
                                    <p:animEffect transition="in" filter="fade">
                                      <p:cBhvr>
                                        <p:cTn id="153" dur="500"/>
                                        <p:tgtEl>
                                          <p:spTgt spid="42"/>
                                        </p:tgtEl>
                                      </p:cBhvr>
                                    </p:animEffec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fade">
                                      <p:cBhvr>
                                        <p:cTn id="158" dur="500"/>
                                        <p:tgtEl>
                                          <p:spTgt spid="62"/>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61"/>
                                        </p:tgtEl>
                                        <p:attrNameLst>
                                          <p:attrName>style.visibility</p:attrName>
                                        </p:attrNameLst>
                                      </p:cBhvr>
                                      <p:to>
                                        <p:strVal val="visible"/>
                                      </p:to>
                                    </p:set>
                                    <p:animEffect transition="in" filter="fade">
                                      <p:cBhvr>
                                        <p:cTn id="161" dur="500"/>
                                        <p:tgtEl>
                                          <p:spTgt spid="61"/>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63"/>
                                        </p:tgtEl>
                                        <p:attrNameLst>
                                          <p:attrName>style.visibility</p:attrName>
                                        </p:attrNameLst>
                                      </p:cBhvr>
                                      <p:to>
                                        <p:strVal val="visible"/>
                                      </p:to>
                                    </p:set>
                                    <p:animEffect transition="in" filter="fade">
                                      <p:cBhvr>
                                        <p:cTn id="164" dur="500"/>
                                        <p:tgtEl>
                                          <p:spTgt spid="63"/>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66"/>
                                        </p:tgtEl>
                                        <p:attrNameLst>
                                          <p:attrName>style.visibility</p:attrName>
                                        </p:attrNameLst>
                                      </p:cBhvr>
                                      <p:to>
                                        <p:strVal val="visible"/>
                                      </p:to>
                                    </p:set>
                                    <p:animEffect transition="in" filter="fade">
                                      <p:cBhvr>
                                        <p:cTn id="169" dur="500"/>
                                        <p:tgtEl>
                                          <p:spTgt spid="66"/>
                                        </p:tgtEl>
                                      </p:cBhvr>
                                    </p:animEffect>
                                  </p:childTnLst>
                                </p:cTn>
                              </p:par>
                            </p:childTnLst>
                          </p:cTn>
                        </p:par>
                        <p:par>
                          <p:cTn id="170" fill="hold">
                            <p:stCondLst>
                              <p:cond delay="500"/>
                            </p:stCondLst>
                            <p:childTnLst>
                              <p:par>
                                <p:cTn id="171" presetID="10" presetClass="entr" presetSubtype="0" fill="hold" grpId="0" nodeType="afterEffect">
                                  <p:stCondLst>
                                    <p:cond delay="0"/>
                                  </p:stCondLst>
                                  <p:childTnLst>
                                    <p:set>
                                      <p:cBhvr>
                                        <p:cTn id="172" dur="1" fill="hold">
                                          <p:stCondLst>
                                            <p:cond delay="0"/>
                                          </p:stCondLst>
                                        </p:cTn>
                                        <p:tgtEl>
                                          <p:spTgt spid="43"/>
                                        </p:tgtEl>
                                        <p:attrNameLst>
                                          <p:attrName>style.visibility</p:attrName>
                                        </p:attrNameLst>
                                      </p:cBhvr>
                                      <p:to>
                                        <p:strVal val="visible"/>
                                      </p:to>
                                    </p:set>
                                    <p:animEffect transition="in" filter="fade">
                                      <p:cBhvr>
                                        <p:cTn id="173" dur="500"/>
                                        <p:tgtEl>
                                          <p:spTgt spid="43"/>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64"/>
                                        </p:tgtEl>
                                        <p:attrNameLst>
                                          <p:attrName>style.visibility</p:attrName>
                                        </p:attrNameLst>
                                      </p:cBhvr>
                                      <p:to>
                                        <p:strVal val="visible"/>
                                      </p:to>
                                    </p:set>
                                    <p:animEffect transition="in" filter="fade">
                                      <p:cBhvr>
                                        <p:cTn id="176" dur="500"/>
                                        <p:tgtEl>
                                          <p:spTgt spid="64"/>
                                        </p:tgtEl>
                                      </p:cBhvr>
                                    </p:animEffect>
                                  </p:childTnLst>
                                </p:cTn>
                              </p:par>
                            </p:childTnLst>
                          </p:cTn>
                        </p:par>
                        <p:par>
                          <p:cTn id="177" fill="hold">
                            <p:stCondLst>
                              <p:cond delay="1000"/>
                            </p:stCondLst>
                            <p:childTnLst>
                              <p:par>
                                <p:cTn id="178" presetID="10" presetClass="entr" presetSubtype="0" fill="hold" grpId="0" nodeType="afterEffect">
                                  <p:stCondLst>
                                    <p:cond delay="0"/>
                                  </p:stCondLst>
                                  <p:childTnLst>
                                    <p:set>
                                      <p:cBhvr>
                                        <p:cTn id="179" dur="1" fill="hold">
                                          <p:stCondLst>
                                            <p:cond delay="0"/>
                                          </p:stCondLst>
                                        </p:cTn>
                                        <p:tgtEl>
                                          <p:spTgt spid="65"/>
                                        </p:tgtEl>
                                        <p:attrNameLst>
                                          <p:attrName>style.visibility</p:attrName>
                                        </p:attrNameLst>
                                      </p:cBhvr>
                                      <p:to>
                                        <p:strVal val="visible"/>
                                      </p:to>
                                    </p:set>
                                    <p:animEffect transition="in" filter="fade">
                                      <p:cBhvr>
                                        <p:cTn id="180" dur="500"/>
                                        <p:tgtEl>
                                          <p:spTgt spid="65"/>
                                        </p:tgtEl>
                                      </p:cBhvr>
                                    </p:animEffect>
                                  </p:childTnLst>
                                </p:cTn>
                              </p:par>
                              <p:par>
                                <p:cTn id="181" presetID="42" presetClass="entr" presetSubtype="0" fill="hold" nodeType="withEffect">
                                  <p:stCondLst>
                                    <p:cond delay="0"/>
                                  </p:stCondLst>
                                  <p:childTnLst>
                                    <p:set>
                                      <p:cBhvr>
                                        <p:cTn id="182" dur="1" fill="hold">
                                          <p:stCondLst>
                                            <p:cond delay="0"/>
                                          </p:stCondLst>
                                        </p:cTn>
                                        <p:tgtEl>
                                          <p:spTgt spid="57"/>
                                        </p:tgtEl>
                                        <p:attrNameLst>
                                          <p:attrName>style.visibility</p:attrName>
                                        </p:attrNameLst>
                                      </p:cBhvr>
                                      <p:to>
                                        <p:strVal val="visible"/>
                                      </p:to>
                                    </p:set>
                                    <p:animEffect transition="in" filter="fade">
                                      <p:cBhvr>
                                        <p:cTn id="183" dur="1000"/>
                                        <p:tgtEl>
                                          <p:spTgt spid="57"/>
                                        </p:tgtEl>
                                      </p:cBhvr>
                                    </p:animEffect>
                                    <p:anim calcmode="lin" valueType="num">
                                      <p:cBhvr>
                                        <p:cTn id="184" dur="1000" fill="hold"/>
                                        <p:tgtEl>
                                          <p:spTgt spid="57"/>
                                        </p:tgtEl>
                                        <p:attrNameLst>
                                          <p:attrName>ppt_x</p:attrName>
                                        </p:attrNameLst>
                                      </p:cBhvr>
                                      <p:tavLst>
                                        <p:tav tm="0">
                                          <p:val>
                                            <p:strVal val="#ppt_x"/>
                                          </p:val>
                                        </p:tav>
                                        <p:tav tm="100000">
                                          <p:val>
                                            <p:strVal val="#ppt_x"/>
                                          </p:val>
                                        </p:tav>
                                      </p:tavLst>
                                    </p:anim>
                                    <p:anim calcmode="lin" valueType="num">
                                      <p:cBhvr>
                                        <p:cTn id="185" dur="1000" fill="hold"/>
                                        <p:tgtEl>
                                          <p:spTgt spid="57"/>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2"/>
                                        </p:tgtEl>
                                        <p:attrNameLst>
                                          <p:attrName>style.visibility</p:attrName>
                                        </p:attrNameLst>
                                      </p:cBhvr>
                                      <p:to>
                                        <p:strVal val="visible"/>
                                      </p:to>
                                    </p:set>
                                    <p:animEffect transition="in" filter="fade">
                                      <p:cBhvr>
                                        <p:cTn id="188" dur="1000"/>
                                        <p:tgtEl>
                                          <p:spTgt spid="2"/>
                                        </p:tgtEl>
                                      </p:cBhvr>
                                    </p:animEffect>
                                    <p:anim calcmode="lin" valueType="num">
                                      <p:cBhvr>
                                        <p:cTn id="189" dur="1000" fill="hold"/>
                                        <p:tgtEl>
                                          <p:spTgt spid="2"/>
                                        </p:tgtEl>
                                        <p:attrNameLst>
                                          <p:attrName>ppt_x</p:attrName>
                                        </p:attrNameLst>
                                      </p:cBhvr>
                                      <p:tavLst>
                                        <p:tav tm="0">
                                          <p:val>
                                            <p:strVal val="#ppt_x"/>
                                          </p:val>
                                        </p:tav>
                                        <p:tav tm="100000">
                                          <p:val>
                                            <p:strVal val="#ppt_x"/>
                                          </p:val>
                                        </p:tav>
                                      </p:tavLst>
                                    </p:anim>
                                    <p:anim calcmode="lin" valueType="num">
                                      <p:cBhvr>
                                        <p:cTn id="190" dur="1000" fill="hold"/>
                                        <p:tgtEl>
                                          <p:spTgt spid="2"/>
                                        </p:tgtEl>
                                        <p:attrNameLst>
                                          <p:attrName>ppt_y</p:attrName>
                                        </p:attrNameLst>
                                      </p:cBhvr>
                                      <p:tavLst>
                                        <p:tav tm="0">
                                          <p:val>
                                            <p:strVal val="#ppt_y+.1"/>
                                          </p:val>
                                        </p:tav>
                                        <p:tav tm="100000">
                                          <p:val>
                                            <p:strVal val="#ppt_y"/>
                                          </p:val>
                                        </p:tav>
                                      </p:tavLst>
                                    </p:anim>
                                  </p:childTnLst>
                                </p:cTn>
                              </p:par>
                            </p:childTnLst>
                          </p:cTn>
                        </p:par>
                        <p:par>
                          <p:cTn id="191" fill="hold">
                            <p:stCondLst>
                              <p:cond delay="2000"/>
                            </p:stCondLst>
                            <p:childTnLst>
                              <p:par>
                                <p:cTn id="192" presetID="10" presetClass="entr" presetSubtype="0" fill="hold" grpId="0" nodeType="afterEffect">
                                  <p:stCondLst>
                                    <p:cond delay="1000"/>
                                  </p:stCondLst>
                                  <p:childTnLst>
                                    <p:set>
                                      <p:cBhvr>
                                        <p:cTn id="193" dur="1" fill="hold">
                                          <p:stCondLst>
                                            <p:cond delay="0"/>
                                          </p:stCondLst>
                                        </p:cTn>
                                        <p:tgtEl>
                                          <p:spTgt spid="41"/>
                                        </p:tgtEl>
                                        <p:attrNameLst>
                                          <p:attrName>style.visibility</p:attrName>
                                        </p:attrNameLst>
                                      </p:cBhvr>
                                      <p:to>
                                        <p:strVal val="visible"/>
                                      </p:to>
                                    </p:set>
                                    <p:animEffect transition="in" filter="fade">
                                      <p:cBhvr>
                                        <p:cTn id="194" dur="500"/>
                                        <p:tgtEl>
                                          <p:spTgt spid="41"/>
                                        </p:tgtEl>
                                      </p:cBhvr>
                                    </p:animEffect>
                                  </p:childTnLst>
                                </p:cTn>
                              </p:par>
                            </p:childTnLst>
                          </p:cTn>
                        </p:par>
                        <p:par>
                          <p:cTn id="195" fill="hold">
                            <p:stCondLst>
                              <p:cond delay="3500"/>
                            </p:stCondLst>
                            <p:childTnLst>
                              <p:par>
                                <p:cTn id="196" presetID="10" presetClass="entr" presetSubtype="0" fill="hold" grpId="0" nodeType="afterEffect">
                                  <p:stCondLst>
                                    <p:cond delay="0"/>
                                  </p:stCondLst>
                                  <p:childTnLst>
                                    <p:set>
                                      <p:cBhvr>
                                        <p:cTn id="197" dur="1" fill="hold">
                                          <p:stCondLst>
                                            <p:cond delay="0"/>
                                          </p:stCondLst>
                                        </p:cTn>
                                        <p:tgtEl>
                                          <p:spTgt spid="40"/>
                                        </p:tgtEl>
                                        <p:attrNameLst>
                                          <p:attrName>style.visibility</p:attrName>
                                        </p:attrNameLst>
                                      </p:cBhvr>
                                      <p:to>
                                        <p:strVal val="visible"/>
                                      </p:to>
                                    </p:set>
                                    <p:animEffect transition="in" filter="fade">
                                      <p:cBhvr>
                                        <p:cTn id="198" dur="1000"/>
                                        <p:tgtEl>
                                          <p:spTgt spid="40"/>
                                        </p:tgtEl>
                                      </p:cBhvr>
                                    </p:animEffect>
                                  </p:childTnLst>
                                </p:cTn>
                              </p:par>
                              <p:par>
                                <p:cTn id="199" presetID="10" presetClass="entr" presetSubtype="0" fill="hold" grpId="0" nodeType="withEffect">
                                  <p:stCondLst>
                                    <p:cond delay="0"/>
                                  </p:stCondLst>
                                  <p:childTnLst>
                                    <p:set>
                                      <p:cBhvr>
                                        <p:cTn id="200" dur="1" fill="hold">
                                          <p:stCondLst>
                                            <p:cond delay="0"/>
                                          </p:stCondLst>
                                        </p:cTn>
                                        <p:tgtEl>
                                          <p:spTgt spid="35"/>
                                        </p:tgtEl>
                                        <p:attrNameLst>
                                          <p:attrName>style.visibility</p:attrName>
                                        </p:attrNameLst>
                                      </p:cBhvr>
                                      <p:to>
                                        <p:strVal val="visible"/>
                                      </p:to>
                                    </p:set>
                                    <p:animEffect transition="in" filter="fade">
                                      <p:cBhvr>
                                        <p:cTn id="201" dur="500"/>
                                        <p:tgtEl>
                                          <p:spTgt spid="35"/>
                                        </p:tgtEl>
                                      </p:cBhvr>
                                    </p:animEffect>
                                  </p:childTnLst>
                                </p:cTn>
                              </p:par>
                            </p:childTnLst>
                          </p:cTn>
                        </p:par>
                        <p:par>
                          <p:cTn id="202" fill="hold">
                            <p:stCondLst>
                              <p:cond delay="4500"/>
                            </p:stCondLst>
                            <p:childTnLst>
                              <p:par>
                                <p:cTn id="203" presetID="10" presetClass="entr" presetSubtype="0" fill="hold" grpId="0" nodeType="afterEffect">
                                  <p:stCondLst>
                                    <p:cond delay="2000"/>
                                  </p:stCondLst>
                                  <p:childTnLst>
                                    <p:set>
                                      <p:cBhvr>
                                        <p:cTn id="204" dur="1" fill="hold">
                                          <p:stCondLst>
                                            <p:cond delay="0"/>
                                          </p:stCondLst>
                                        </p:cTn>
                                        <p:tgtEl>
                                          <p:spTgt spid="68"/>
                                        </p:tgtEl>
                                        <p:attrNameLst>
                                          <p:attrName>style.visibility</p:attrName>
                                        </p:attrNameLst>
                                      </p:cBhvr>
                                      <p:to>
                                        <p:strVal val="visible"/>
                                      </p:to>
                                    </p:set>
                                    <p:animEffect transition="in" filter="fade">
                                      <p:cBhvr>
                                        <p:cTn id="205" dur="500"/>
                                        <p:tgtEl>
                                          <p:spTgt spid="68"/>
                                        </p:tgtEl>
                                      </p:cBhvr>
                                    </p:animEffect>
                                  </p:childTnLst>
                                </p:cTn>
                              </p:par>
                              <p:par>
                                <p:cTn id="206" presetID="42" presetClass="entr" presetSubtype="0" fill="hold" nodeType="withEffect">
                                  <p:stCondLst>
                                    <p:cond delay="0"/>
                                  </p:stCondLst>
                                  <p:childTnLst>
                                    <p:set>
                                      <p:cBhvr>
                                        <p:cTn id="207" dur="1" fill="hold">
                                          <p:stCondLst>
                                            <p:cond delay="0"/>
                                          </p:stCondLst>
                                        </p:cTn>
                                        <p:tgtEl>
                                          <p:spTgt spid="69"/>
                                        </p:tgtEl>
                                        <p:attrNameLst>
                                          <p:attrName>style.visibility</p:attrName>
                                        </p:attrNameLst>
                                      </p:cBhvr>
                                      <p:to>
                                        <p:strVal val="visible"/>
                                      </p:to>
                                    </p:set>
                                    <p:animEffect transition="in" filter="fade">
                                      <p:cBhvr>
                                        <p:cTn id="208" dur="1000"/>
                                        <p:tgtEl>
                                          <p:spTgt spid="69"/>
                                        </p:tgtEl>
                                      </p:cBhvr>
                                    </p:animEffect>
                                    <p:anim calcmode="lin" valueType="num">
                                      <p:cBhvr>
                                        <p:cTn id="209" dur="1000" fill="hold"/>
                                        <p:tgtEl>
                                          <p:spTgt spid="69"/>
                                        </p:tgtEl>
                                        <p:attrNameLst>
                                          <p:attrName>ppt_x</p:attrName>
                                        </p:attrNameLst>
                                      </p:cBhvr>
                                      <p:tavLst>
                                        <p:tav tm="0">
                                          <p:val>
                                            <p:strVal val="#ppt_x"/>
                                          </p:val>
                                        </p:tav>
                                        <p:tav tm="100000">
                                          <p:val>
                                            <p:strVal val="#ppt_x"/>
                                          </p:val>
                                        </p:tav>
                                      </p:tavLst>
                                    </p:anim>
                                    <p:anim calcmode="lin" valueType="num">
                                      <p:cBhvr>
                                        <p:cTn id="210"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8" grpId="0"/>
      <p:bldP spid="19" grpId="0"/>
      <p:bldP spid="20" grpId="0"/>
      <p:bldP spid="21" grpId="0"/>
      <p:bldP spid="24" grpId="0"/>
      <p:bldP spid="25" grpId="0"/>
      <p:bldP spid="26" grpId="0"/>
      <p:bldP spid="27" grpId="0"/>
      <p:bldP spid="28" grpId="0"/>
      <p:bldP spid="29" grpId="0"/>
      <p:bldP spid="30" grpId="0"/>
      <p:bldP spid="31" grpId="0"/>
      <p:bldP spid="32" grpId="0"/>
      <p:bldP spid="33" grpId="0"/>
      <p:bldP spid="34" grpId="0"/>
      <p:bldP spid="35" grpId="0"/>
      <p:bldP spid="37" grpId="0"/>
      <p:bldP spid="38" grpId="0"/>
      <p:bldP spid="39" grpId="0"/>
      <p:bldP spid="40" grpId="0"/>
      <p:bldP spid="41" grpId="0"/>
      <p:bldP spid="43" grpId="0"/>
      <p:bldP spid="44" grpId="0"/>
      <p:bldP spid="45" grpId="0"/>
      <p:bldP spid="46" grpId="0"/>
      <p:bldP spid="49" grpId="0"/>
      <p:bldP spid="50" grpId="0"/>
      <p:bldP spid="51" grpId="0"/>
      <p:bldP spid="52" grpId="0"/>
      <p:bldP spid="53" grpId="0"/>
      <p:bldP spid="54" grpId="0"/>
      <p:bldP spid="55" grpId="0"/>
      <p:bldP spid="56" grpId="0"/>
      <p:bldP spid="60" grpId="0"/>
      <p:bldP spid="61" grpId="0"/>
      <p:bldP spid="62" grpId="0"/>
      <p:bldP spid="63" grpId="0"/>
      <p:bldP spid="64" grpId="0"/>
      <p:bldP spid="65" grpId="0"/>
      <p:bldP spid="66" grpId="0"/>
      <p:bldP spid="2" grpId="0" animBg="1"/>
      <p:bldP spid="68"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Diluted EPS</a:t>
            </a:r>
            <a:endParaRPr lang="en-US" sz="3200" dirty="0"/>
          </a:p>
        </p:txBody>
      </p:sp>
      <p:sp>
        <p:nvSpPr>
          <p:cNvPr id="414723" name="Rectangle 3"/>
          <p:cNvSpPr>
            <a:spLocks noGrp="1" noChangeArrowheads="1"/>
          </p:cNvSpPr>
          <p:nvPr>
            <p:ph idx="1"/>
          </p:nvPr>
        </p:nvSpPr>
        <p:spPr>
          <a:xfrm>
            <a:off x="693682" y="1292772"/>
            <a:ext cx="8450317" cy="5370029"/>
          </a:xfrm>
          <a:solidFill>
            <a:schemeClr val="bg1">
              <a:lumMod val="95000"/>
            </a:schemeClr>
          </a:solidFill>
        </p:spPr>
        <p:txBody>
          <a:bodyPr>
            <a:noAutofit/>
          </a:bodyPr>
          <a:lstStyle/>
          <a:p>
            <a:pPr marL="0" indent="0">
              <a:spcAft>
                <a:spcPts val="600"/>
              </a:spcAft>
              <a:buNone/>
            </a:pPr>
            <a:r>
              <a:rPr lang="en-US" sz="2100" dirty="0"/>
              <a:t>On January 2, 2021, Sarah Lawrence Co. issued at face value $10,000 of 4% bonds convertible in total into 2,000 shares of Lawrence’s common stock. No bonds were converted during 2021. </a:t>
            </a:r>
          </a:p>
          <a:p>
            <a:pPr marL="0" indent="0">
              <a:spcAft>
                <a:spcPts val="600"/>
              </a:spcAft>
              <a:buNone/>
            </a:pPr>
            <a:r>
              <a:rPr lang="en-US" sz="2100" dirty="0"/>
              <a:t>Throughout 2021, Lawrence had 10,000 shares of common stock outstanding. Lawrence’s 2021 net income was $2,000. The income tax rate is 25%.</a:t>
            </a:r>
          </a:p>
          <a:p>
            <a:pPr marL="0" indent="0">
              <a:spcAft>
                <a:spcPts val="600"/>
              </a:spcAft>
              <a:buNone/>
            </a:pPr>
            <a:r>
              <a:rPr lang="en-US" sz="2100" dirty="0"/>
              <a:t>No potential common shares other than the convertible bonds were outstanding during 2021.</a:t>
            </a:r>
          </a:p>
          <a:p>
            <a:pPr marL="0" indent="0">
              <a:spcAft>
                <a:spcPts val="1200"/>
              </a:spcAft>
              <a:buNone/>
            </a:pPr>
            <a:r>
              <a:rPr lang="en-US" sz="2100" dirty="0"/>
              <a:t>Diluted earnings per share for 2021 would be: </a:t>
            </a:r>
          </a:p>
          <a:p>
            <a:pPr marL="457200" indent="-457200">
              <a:spcBef>
                <a:spcPts val="600"/>
              </a:spcBef>
              <a:buFont typeface="+mj-lt"/>
              <a:buAutoNum type="alphaLcPeriod"/>
            </a:pPr>
            <a:r>
              <a:rPr lang="en-US" sz="2100" dirty="0"/>
              <a:t>$0.20</a:t>
            </a:r>
          </a:p>
          <a:p>
            <a:pPr marL="457200" indent="-457200">
              <a:spcBef>
                <a:spcPts val="600"/>
              </a:spcBef>
              <a:buFont typeface="+mj-lt"/>
              <a:buAutoNum type="alphaLcPeriod"/>
            </a:pPr>
            <a:r>
              <a:rPr lang="en-US" sz="2100" dirty="0"/>
              <a:t>$0.19</a:t>
            </a:r>
          </a:p>
          <a:p>
            <a:pPr marL="457200" indent="-457200">
              <a:spcBef>
                <a:spcPts val="600"/>
              </a:spcBef>
              <a:buFont typeface="+mj-lt"/>
              <a:buAutoNum type="alphaLcPeriod"/>
            </a:pPr>
            <a:r>
              <a:rPr lang="en-US" sz="2100" dirty="0"/>
              <a:t>$0.17</a:t>
            </a:r>
          </a:p>
          <a:p>
            <a:pPr marL="457200" indent="-457200">
              <a:spcBef>
                <a:spcPts val="600"/>
              </a:spcBef>
              <a:buFont typeface="+mj-lt"/>
              <a:buAutoNum type="alphaLcPeriod"/>
            </a:pPr>
            <a:r>
              <a:rPr lang="en-US" sz="2100" dirty="0"/>
              <a:t>$0.15</a:t>
            </a:r>
          </a:p>
        </p:txBody>
      </p:sp>
      <p:sp>
        <p:nvSpPr>
          <p:cNvPr id="2" name="Oval 1"/>
          <p:cNvSpPr/>
          <p:nvPr/>
        </p:nvSpPr>
        <p:spPr bwMode="auto">
          <a:xfrm flipV="1">
            <a:off x="664595" y="5119768"/>
            <a:ext cx="382865" cy="356221"/>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2022631" y="4656872"/>
            <a:ext cx="6924974" cy="1997983"/>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marL="0" indent="0">
              <a:spcAft>
                <a:spcPts val="1200"/>
              </a:spcAft>
              <a:buNone/>
            </a:pPr>
            <a:r>
              <a:rPr lang="en-US" sz="2400" dirty="0"/>
              <a:t>The correct answer is </a:t>
            </a:r>
            <a:r>
              <a:rPr lang="en-US" sz="2400" i="1" dirty="0"/>
              <a:t>b</a:t>
            </a:r>
            <a:r>
              <a:rPr lang="en-US" sz="2400" dirty="0"/>
              <a:t>:</a:t>
            </a:r>
          </a:p>
          <a:p>
            <a:pPr marL="0" indent="0">
              <a:buNone/>
            </a:pPr>
            <a:r>
              <a:rPr lang="en-US" sz="2400" u="sng" dirty="0"/>
              <a:t>   $2,000 NI   +     </a:t>
            </a:r>
            <a:r>
              <a:rPr lang="en-US" sz="2400" b="1" u="sng" dirty="0">
                <a:solidFill>
                  <a:srgbClr val="C00000"/>
                </a:solidFill>
              </a:rPr>
              <a:t>$400</a:t>
            </a:r>
            <a:r>
              <a:rPr lang="en-US" sz="2400" u="sng" dirty="0">
                <a:uFill>
                  <a:solidFill>
                    <a:srgbClr val="C00000"/>
                  </a:solidFill>
                </a:uFill>
              </a:rPr>
              <a:t>*</a:t>
            </a:r>
            <a:r>
              <a:rPr lang="en-US" sz="2400" b="1" u="sng" dirty="0">
                <a:solidFill>
                  <a:srgbClr val="C00000"/>
                </a:solidFill>
              </a:rPr>
              <a:t> − ($400 × .25)</a:t>
            </a:r>
            <a:r>
              <a:rPr lang="en-US" sz="2400" b="1" dirty="0">
                <a:solidFill>
                  <a:srgbClr val="C00000"/>
                </a:solidFill>
              </a:rPr>
              <a:t>   	    </a:t>
            </a:r>
            <a:r>
              <a:rPr lang="en-US" sz="2400" u="sng" dirty="0"/>
              <a:t>$2,300</a:t>
            </a:r>
          </a:p>
          <a:p>
            <a:pPr marL="0" indent="0">
              <a:buNone/>
            </a:pPr>
            <a:r>
              <a:rPr lang="en-US" sz="2400" dirty="0"/>
              <a:t> 10,000 shs.    +    </a:t>
            </a:r>
            <a:r>
              <a:rPr lang="en-US" sz="2400" b="1" dirty="0">
                <a:solidFill>
                  <a:srgbClr val="C00000"/>
                </a:solidFill>
              </a:rPr>
              <a:t>2,000 </a:t>
            </a:r>
            <a:r>
              <a:rPr lang="en-US" sz="2400" dirty="0"/>
              <a:t>Potential shares	    12,000</a:t>
            </a:r>
          </a:p>
          <a:p>
            <a:pPr marL="0" indent="0">
              <a:buNone/>
            </a:pPr>
            <a:endParaRPr lang="en-US" dirty="0"/>
          </a:p>
          <a:p>
            <a:pPr marL="0" indent="0">
              <a:buNone/>
            </a:pPr>
            <a:r>
              <a:rPr lang="en-US" sz="2400" dirty="0"/>
              <a:t>*$10,000 × 4%</a:t>
            </a:r>
          </a:p>
        </p:txBody>
      </p:sp>
      <p:sp>
        <p:nvSpPr>
          <p:cNvPr id="7" name="Equal 6"/>
          <p:cNvSpPr/>
          <p:nvPr/>
        </p:nvSpPr>
        <p:spPr bwMode="auto">
          <a:xfrm>
            <a:off x="7172315" y="5442045"/>
            <a:ext cx="381000" cy="228600"/>
          </a:xfrm>
          <a:prstGeom prst="mathEqual">
            <a:avLst/>
          </a:prstGeom>
          <a:solidFill>
            <a:schemeClr val="tx2"/>
          </a:solidFill>
          <a:ln w="12700" cap="flat" cmpd="dbl" algn="ctr">
            <a:noFill/>
            <a:prstDash val="solid"/>
            <a:miter lim="800000"/>
            <a:headEnd type="none" w="med" len="med"/>
            <a:tailEnd type="triangle" w="lg"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p:txBody>
      </p:sp>
      <p:sp>
        <p:nvSpPr>
          <p:cNvPr id="8"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9" name="Equal 8"/>
          <p:cNvSpPr/>
          <p:nvPr/>
        </p:nvSpPr>
        <p:spPr bwMode="auto">
          <a:xfrm>
            <a:off x="7168692" y="6315928"/>
            <a:ext cx="381000" cy="228600"/>
          </a:xfrm>
          <a:prstGeom prst="mathEqual">
            <a:avLst/>
          </a:prstGeom>
          <a:solidFill>
            <a:schemeClr val="tx2"/>
          </a:solidFill>
          <a:ln w="12700" cap="flat" cmpd="dbl" algn="ctr">
            <a:noFill/>
            <a:prstDash val="solid"/>
            <a:miter lim="800000"/>
            <a:headEnd type="none" w="med" len="med"/>
            <a:tailEnd type="triangle" w="lg"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p:txBody>
      </p:sp>
      <p:sp>
        <p:nvSpPr>
          <p:cNvPr id="4" name="TextBox 3"/>
          <p:cNvSpPr txBox="1"/>
          <p:nvPr/>
        </p:nvSpPr>
        <p:spPr>
          <a:xfrm>
            <a:off x="7427345" y="6147991"/>
            <a:ext cx="1479478" cy="461665"/>
          </a:xfrm>
          <a:prstGeom prst="rect">
            <a:avLst/>
          </a:prstGeom>
          <a:noFill/>
        </p:spPr>
        <p:txBody>
          <a:bodyPr wrap="square" rtlCol="0">
            <a:spAutoFit/>
          </a:bodyPr>
          <a:lstStyle/>
          <a:p>
            <a:pPr algn="ctr"/>
            <a:r>
              <a:rPr lang="en-US" sz="2400" dirty="0"/>
              <a:t>$0.19</a:t>
            </a:r>
          </a:p>
        </p:txBody>
      </p:sp>
    </p:spTree>
    <p:extLst>
      <p:ext uri="{BB962C8B-B14F-4D97-AF65-F5344CB8AC3E}">
        <p14:creationId xmlns:p14="http://schemas.microsoft.com/office/powerpoint/2010/main" val="89868506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1" presetClass="entr" presetSubtype="0" fill="hold" grpId="0" nodeType="withEffect">
                                      <p:stCondLst>
                                        <p:cond delay="150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150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9" grpId="0" animBg="1"/>
          <p:bldP spid="4"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par>
                                    <p:cTn id="13" presetID="1" presetClass="entr" presetSubtype="0" fill="hold" grpId="0" nodeType="withEffect">
                                      <p:stCondLst>
                                        <p:cond delay="150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150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150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9" grpId="0" animBg="1"/>
          <p:bldP spid="4" grpId="0"/>
        </p:bldLst>
      </p:timing>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pPr marL="0" indent="0"/>
            <a:r>
              <a:rPr lang="en-US" dirty="0"/>
              <a:t>Convertible Preferred Stock</a:t>
            </a:r>
          </a:p>
        </p:txBody>
      </p:sp>
      <p:sp>
        <p:nvSpPr>
          <p:cNvPr id="3" name="Content Placeholder 2"/>
          <p:cNvSpPr>
            <a:spLocks noGrp="1"/>
          </p:cNvSpPr>
          <p:nvPr>
            <p:ph idx="1"/>
          </p:nvPr>
        </p:nvSpPr>
        <p:spPr/>
        <p:txBody>
          <a:bodyPr/>
          <a:lstStyle/>
          <a:p>
            <a:r>
              <a:rPr lang="en-IN" dirty="0"/>
              <a:t>EPS is calculated </a:t>
            </a:r>
            <a:r>
              <a:rPr lang="en-IN" b="1" dirty="0">
                <a:solidFill>
                  <a:srgbClr val="C00000"/>
                </a:solidFill>
              </a:rPr>
              <a:t>as if conversion already had occurred</a:t>
            </a:r>
          </a:p>
          <a:p>
            <a:r>
              <a:rPr lang="en-IN" dirty="0"/>
              <a:t>Effect on EPS calculation:</a:t>
            </a:r>
          </a:p>
          <a:p>
            <a:pPr marL="746125" lvl="1" indent="-288925">
              <a:buClr>
                <a:schemeClr val="tx1"/>
              </a:buClr>
              <a:buFont typeface="Lucida Grande"/>
              <a:buChar char="–"/>
            </a:pPr>
            <a:r>
              <a:rPr lang="en-US" b="1" dirty="0">
                <a:solidFill>
                  <a:srgbClr val="C00000"/>
                </a:solidFill>
              </a:rPr>
              <a:t>Shares are added </a:t>
            </a:r>
            <a:r>
              <a:rPr lang="en-US" dirty="0"/>
              <a:t>to the denominator of the EPS fraction</a:t>
            </a:r>
          </a:p>
          <a:p>
            <a:pPr marL="746125" lvl="1" indent="-288925">
              <a:buClr>
                <a:schemeClr val="tx1"/>
              </a:buClr>
              <a:buFont typeface="Lucida Grande"/>
              <a:buChar char="–"/>
            </a:pPr>
            <a:r>
              <a:rPr lang="en-IN" dirty="0"/>
              <a:t>The </a:t>
            </a:r>
            <a:r>
              <a:rPr lang="en-IN" b="1" dirty="0">
                <a:solidFill>
                  <a:srgbClr val="C00000"/>
                </a:solidFill>
              </a:rPr>
              <a:t>preferred dividends in the numerator are not subtracted </a:t>
            </a:r>
            <a:r>
              <a:rPr lang="en-IN" dirty="0"/>
              <a:t>because those dividends would have been avoided if the preferred stock had been converted</a:t>
            </a:r>
          </a:p>
          <a:p>
            <a:pPr marL="0" indent="0">
              <a:buNone/>
            </a:pPr>
            <a:endParaRPr lang="en-US" dirty="0"/>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5" name="Slide Number Placeholder 5">
            <a:extLst>
              <a:ext uri="{FF2B5EF4-FFF2-40B4-BE49-F238E27FC236}">
                <a16:creationId xmlns:a16="http://schemas.microsoft.com/office/drawing/2014/main" id="{DD0CD200-4053-0047-89BB-3AD98EC5AD3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57</a:t>
            </a:fld>
            <a:endParaRPr lang="en-US" dirty="0"/>
          </a:p>
        </p:txBody>
      </p:sp>
    </p:spTree>
    <p:extLst>
      <p:ext uri="{BB962C8B-B14F-4D97-AF65-F5344CB8AC3E}">
        <p14:creationId xmlns:p14="http://schemas.microsoft.com/office/powerpoint/2010/main" val="362518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82083" y="17743"/>
            <a:ext cx="8561916" cy="509255"/>
          </a:xfrm>
        </p:spPr>
        <p:txBody>
          <a:bodyPr>
            <a:noAutofit/>
          </a:bodyPr>
          <a:lstStyle/>
          <a:p>
            <a:r>
              <a:rPr lang="en-US" sz="2800" dirty="0"/>
              <a:t> Convertible Preferred Stock </a:t>
            </a:r>
            <a:r>
              <a:rPr lang="en-US" sz="2400" dirty="0"/>
              <a:t>(continued)</a:t>
            </a:r>
          </a:p>
        </p:txBody>
      </p:sp>
      <p:sp>
        <p:nvSpPr>
          <p:cNvPr id="5" name="TextBox 4"/>
          <p:cNvSpPr txBox="1"/>
          <p:nvPr/>
        </p:nvSpPr>
        <p:spPr>
          <a:xfrm>
            <a:off x="623494" y="415332"/>
            <a:ext cx="8161311" cy="830997"/>
          </a:xfrm>
          <a:prstGeom prst="rect">
            <a:avLst/>
          </a:prstGeom>
          <a:noFill/>
        </p:spPr>
        <p:txBody>
          <a:bodyPr wrap="square" rtlCol="0">
            <a:spAutoFit/>
          </a:bodyPr>
          <a:lstStyle/>
          <a:p>
            <a:r>
              <a:rPr lang="en-IN" sz="2300" dirty="0"/>
              <a:t>Sovran Financial Corporation reported net income of $154 million in 2021 (tax rate 25%). Its </a:t>
            </a:r>
            <a:r>
              <a:rPr lang="en-US" sz="2300" dirty="0"/>
              <a:t>capital structure included the following:</a:t>
            </a:r>
          </a:p>
        </p:txBody>
      </p:sp>
      <p:sp>
        <p:nvSpPr>
          <p:cNvPr id="6" name="TextBox 5"/>
          <p:cNvSpPr txBox="1"/>
          <p:nvPr/>
        </p:nvSpPr>
        <p:spPr>
          <a:xfrm>
            <a:off x="623491" y="1077928"/>
            <a:ext cx="2457671" cy="461665"/>
          </a:xfrm>
          <a:prstGeom prst="rect">
            <a:avLst/>
          </a:prstGeom>
          <a:noFill/>
        </p:spPr>
        <p:txBody>
          <a:bodyPr wrap="square" rtlCol="0">
            <a:spAutoFit/>
          </a:bodyPr>
          <a:lstStyle/>
          <a:p>
            <a:r>
              <a:rPr lang="en-IN" sz="2300" b="1" dirty="0"/>
              <a:t>Common Stock</a:t>
            </a:r>
            <a:endParaRPr lang="en-US" sz="2300" b="1" dirty="0"/>
          </a:p>
        </p:txBody>
      </p:sp>
      <p:sp>
        <p:nvSpPr>
          <p:cNvPr id="7" name="TextBox 6"/>
          <p:cNvSpPr txBox="1"/>
          <p:nvPr/>
        </p:nvSpPr>
        <p:spPr>
          <a:xfrm>
            <a:off x="623493" y="1424233"/>
            <a:ext cx="1817707" cy="461665"/>
          </a:xfrm>
          <a:prstGeom prst="rect">
            <a:avLst/>
          </a:prstGeom>
          <a:noFill/>
        </p:spPr>
        <p:txBody>
          <a:bodyPr wrap="square" rtlCol="0">
            <a:spAutoFit/>
          </a:bodyPr>
          <a:lstStyle/>
          <a:p>
            <a:r>
              <a:rPr lang="en-IN" sz="2300" dirty="0"/>
              <a:t>January 1</a:t>
            </a:r>
            <a:endParaRPr lang="en-US" sz="2300" dirty="0"/>
          </a:p>
        </p:txBody>
      </p:sp>
      <p:sp>
        <p:nvSpPr>
          <p:cNvPr id="8" name="TextBox 7"/>
          <p:cNvSpPr txBox="1"/>
          <p:nvPr/>
        </p:nvSpPr>
        <p:spPr>
          <a:xfrm>
            <a:off x="2647258" y="1424232"/>
            <a:ext cx="6383913" cy="461665"/>
          </a:xfrm>
          <a:prstGeom prst="rect">
            <a:avLst/>
          </a:prstGeom>
          <a:noFill/>
        </p:spPr>
        <p:txBody>
          <a:bodyPr wrap="square" rtlCol="0">
            <a:spAutoFit/>
          </a:bodyPr>
          <a:lstStyle/>
          <a:p>
            <a:r>
              <a:rPr lang="en-IN" sz="2300" dirty="0"/>
              <a:t>60 million common shares were outstanding</a:t>
            </a:r>
            <a:endParaRPr lang="en-US" sz="2300" dirty="0"/>
          </a:p>
        </p:txBody>
      </p:sp>
      <p:sp>
        <p:nvSpPr>
          <p:cNvPr id="9" name="TextBox 8"/>
          <p:cNvSpPr txBox="1"/>
          <p:nvPr/>
        </p:nvSpPr>
        <p:spPr>
          <a:xfrm>
            <a:off x="2820591" y="3756428"/>
            <a:ext cx="5729668" cy="461665"/>
          </a:xfrm>
          <a:prstGeom prst="rect">
            <a:avLst/>
          </a:prstGeom>
          <a:noFill/>
        </p:spPr>
        <p:txBody>
          <a:bodyPr wrap="square" rtlCol="0">
            <a:spAutoFit/>
          </a:bodyPr>
          <a:lstStyle/>
          <a:p>
            <a:r>
              <a:rPr lang="en-IN" sz="2300" b="1" dirty="0">
                <a:solidFill>
                  <a:srgbClr val="C00000"/>
                </a:solidFill>
              </a:rPr>
              <a:t>Convertible into 3 million common shares</a:t>
            </a:r>
            <a:endParaRPr lang="en-US" sz="2300" b="1" dirty="0">
              <a:solidFill>
                <a:srgbClr val="C00000"/>
              </a:solidFill>
            </a:endParaRPr>
          </a:p>
        </p:txBody>
      </p:sp>
      <p:sp>
        <p:nvSpPr>
          <p:cNvPr id="10" name="TextBox 9"/>
          <p:cNvSpPr txBox="1"/>
          <p:nvPr/>
        </p:nvSpPr>
        <p:spPr>
          <a:xfrm>
            <a:off x="623493" y="1827009"/>
            <a:ext cx="1817707" cy="461665"/>
          </a:xfrm>
          <a:prstGeom prst="rect">
            <a:avLst/>
          </a:prstGeom>
          <a:noFill/>
        </p:spPr>
        <p:txBody>
          <a:bodyPr wrap="square" rtlCol="0">
            <a:spAutoFit/>
          </a:bodyPr>
          <a:lstStyle/>
          <a:p>
            <a:r>
              <a:rPr lang="en-IN" sz="2300" dirty="0"/>
              <a:t>March 1</a:t>
            </a:r>
            <a:endParaRPr lang="en-US" sz="2300" dirty="0"/>
          </a:p>
        </p:txBody>
      </p:sp>
      <p:sp>
        <p:nvSpPr>
          <p:cNvPr id="11" name="TextBox 10"/>
          <p:cNvSpPr txBox="1"/>
          <p:nvPr/>
        </p:nvSpPr>
        <p:spPr>
          <a:xfrm>
            <a:off x="2647258" y="1827009"/>
            <a:ext cx="6383913" cy="461665"/>
          </a:xfrm>
          <a:prstGeom prst="rect">
            <a:avLst/>
          </a:prstGeom>
          <a:noFill/>
        </p:spPr>
        <p:txBody>
          <a:bodyPr wrap="square" rtlCol="0">
            <a:spAutoFit/>
          </a:bodyPr>
          <a:lstStyle/>
          <a:p>
            <a:r>
              <a:rPr lang="en-IN" sz="2300" dirty="0"/>
              <a:t>12</a:t>
            </a:r>
            <a:r>
              <a:rPr lang="en-IN" sz="2300" b="1" dirty="0"/>
              <a:t> </a:t>
            </a:r>
            <a:r>
              <a:rPr lang="en-IN" sz="2300" dirty="0"/>
              <a:t>million new shares were sold</a:t>
            </a:r>
            <a:endParaRPr lang="en-US" sz="2300" dirty="0"/>
          </a:p>
        </p:txBody>
      </p:sp>
      <p:sp>
        <p:nvSpPr>
          <p:cNvPr id="12" name="TextBox 11"/>
          <p:cNvSpPr txBox="1"/>
          <p:nvPr/>
        </p:nvSpPr>
        <p:spPr>
          <a:xfrm>
            <a:off x="623493" y="2229785"/>
            <a:ext cx="1817707" cy="461665"/>
          </a:xfrm>
          <a:prstGeom prst="rect">
            <a:avLst/>
          </a:prstGeom>
          <a:noFill/>
        </p:spPr>
        <p:txBody>
          <a:bodyPr wrap="square" rtlCol="0">
            <a:spAutoFit/>
          </a:bodyPr>
          <a:lstStyle/>
          <a:p>
            <a:r>
              <a:rPr lang="en-IN" sz="2300" dirty="0"/>
              <a:t>June 17</a:t>
            </a:r>
            <a:endParaRPr lang="en-US" sz="2300" dirty="0"/>
          </a:p>
        </p:txBody>
      </p:sp>
      <p:sp>
        <p:nvSpPr>
          <p:cNvPr id="13" name="TextBox 12"/>
          <p:cNvSpPr txBox="1"/>
          <p:nvPr/>
        </p:nvSpPr>
        <p:spPr>
          <a:xfrm>
            <a:off x="2647258" y="2229785"/>
            <a:ext cx="6383913" cy="461665"/>
          </a:xfrm>
          <a:prstGeom prst="rect">
            <a:avLst/>
          </a:prstGeom>
          <a:noFill/>
        </p:spPr>
        <p:txBody>
          <a:bodyPr wrap="square" rtlCol="0">
            <a:spAutoFit/>
          </a:bodyPr>
          <a:lstStyle/>
          <a:p>
            <a:r>
              <a:rPr lang="en-IN" sz="2300" dirty="0"/>
              <a:t>A 10% stock dividend was distributed</a:t>
            </a:r>
            <a:endParaRPr lang="en-US" sz="2300" dirty="0"/>
          </a:p>
        </p:txBody>
      </p:sp>
      <p:sp>
        <p:nvSpPr>
          <p:cNvPr id="14" name="TextBox 13"/>
          <p:cNvSpPr txBox="1"/>
          <p:nvPr/>
        </p:nvSpPr>
        <p:spPr>
          <a:xfrm>
            <a:off x="623493" y="2632559"/>
            <a:ext cx="1817707" cy="461665"/>
          </a:xfrm>
          <a:prstGeom prst="rect">
            <a:avLst/>
          </a:prstGeom>
          <a:noFill/>
        </p:spPr>
        <p:txBody>
          <a:bodyPr wrap="square" rtlCol="0">
            <a:spAutoFit/>
          </a:bodyPr>
          <a:lstStyle/>
          <a:p>
            <a:r>
              <a:rPr lang="en-IN" sz="2300" dirty="0"/>
              <a:t>October 1</a:t>
            </a:r>
            <a:endParaRPr lang="en-US" sz="2300" dirty="0"/>
          </a:p>
        </p:txBody>
      </p:sp>
      <p:sp>
        <p:nvSpPr>
          <p:cNvPr id="15" name="TextBox 14"/>
          <p:cNvSpPr txBox="1"/>
          <p:nvPr/>
        </p:nvSpPr>
        <p:spPr>
          <a:xfrm>
            <a:off x="2647122" y="2632559"/>
            <a:ext cx="6380687" cy="461665"/>
          </a:xfrm>
          <a:prstGeom prst="rect">
            <a:avLst/>
          </a:prstGeom>
          <a:noFill/>
        </p:spPr>
        <p:txBody>
          <a:bodyPr wrap="square" rtlCol="0">
            <a:spAutoFit/>
          </a:bodyPr>
          <a:lstStyle/>
          <a:p>
            <a:r>
              <a:rPr lang="en-IN" sz="2300" dirty="0"/>
              <a:t>8 million shares were reacquired as treasury stock</a:t>
            </a:r>
            <a:endParaRPr lang="en-US" sz="2300" dirty="0"/>
          </a:p>
        </p:txBody>
      </p:sp>
      <p:sp>
        <p:nvSpPr>
          <p:cNvPr id="16" name="TextBox 15"/>
          <p:cNvSpPr txBox="1"/>
          <p:nvPr/>
        </p:nvSpPr>
        <p:spPr>
          <a:xfrm>
            <a:off x="623492" y="3757411"/>
            <a:ext cx="2214301" cy="461665"/>
          </a:xfrm>
          <a:prstGeom prst="rect">
            <a:avLst/>
          </a:prstGeom>
          <a:noFill/>
        </p:spPr>
        <p:txBody>
          <a:bodyPr wrap="square" rtlCol="0">
            <a:spAutoFit/>
          </a:bodyPr>
          <a:lstStyle/>
          <a:p>
            <a:r>
              <a:rPr lang="en-US" sz="2300" b="1" dirty="0">
                <a:solidFill>
                  <a:srgbClr val="C00000"/>
                </a:solidFill>
              </a:rPr>
              <a:t>Preferred Stock</a:t>
            </a:r>
          </a:p>
        </p:txBody>
      </p:sp>
      <p:sp>
        <p:nvSpPr>
          <p:cNvPr id="17" name="TextBox 16"/>
          <p:cNvSpPr txBox="1"/>
          <p:nvPr/>
        </p:nvSpPr>
        <p:spPr>
          <a:xfrm>
            <a:off x="623494" y="4084216"/>
            <a:ext cx="7180437" cy="461665"/>
          </a:xfrm>
          <a:prstGeom prst="rect">
            <a:avLst/>
          </a:prstGeom>
          <a:noFill/>
        </p:spPr>
        <p:txBody>
          <a:bodyPr wrap="square" rtlCol="0">
            <a:spAutoFit/>
          </a:bodyPr>
          <a:lstStyle/>
          <a:p>
            <a:r>
              <a:rPr lang="en-US" sz="2300" b="1" dirty="0">
                <a:solidFill>
                  <a:srgbClr val="C00000"/>
                </a:solidFill>
              </a:rPr>
              <a:t>January 1 – December 31  </a:t>
            </a:r>
            <a:r>
              <a:rPr lang="fr-FR" sz="2300" b="1" dirty="0">
                <a:solidFill>
                  <a:srgbClr val="C00000"/>
                </a:solidFill>
              </a:rPr>
              <a:t> 5 million </a:t>
            </a:r>
            <a:r>
              <a:rPr lang="en-US" sz="2300" b="1" dirty="0">
                <a:solidFill>
                  <a:srgbClr val="C00000"/>
                </a:solidFill>
              </a:rPr>
              <a:t>shares</a:t>
            </a:r>
            <a:r>
              <a:rPr lang="fr-FR" sz="2300" b="1" dirty="0">
                <a:solidFill>
                  <a:srgbClr val="C00000"/>
                </a:solidFill>
              </a:rPr>
              <a:t> 8%, $10 par</a:t>
            </a:r>
            <a:endParaRPr lang="en-US" sz="2300" b="1" dirty="0">
              <a:solidFill>
                <a:srgbClr val="C00000"/>
              </a:solidFill>
            </a:endParaRPr>
          </a:p>
        </p:txBody>
      </p:sp>
      <p:sp>
        <p:nvSpPr>
          <p:cNvPr id="18" name="TextBox 17"/>
          <p:cNvSpPr txBox="1"/>
          <p:nvPr/>
        </p:nvSpPr>
        <p:spPr>
          <a:xfrm>
            <a:off x="556209" y="3262498"/>
            <a:ext cx="8613663" cy="400110"/>
          </a:xfrm>
          <a:prstGeom prst="rect">
            <a:avLst/>
          </a:prstGeom>
          <a:noFill/>
        </p:spPr>
        <p:txBody>
          <a:bodyPr wrap="square" rtlCol="0">
            <a:spAutoFit/>
          </a:bodyPr>
          <a:lstStyle/>
          <a:p>
            <a:r>
              <a:rPr lang="en-IN" sz="2000" dirty="0"/>
              <a:t>(The average market price of the common shares during 2021 was $25 per share.)</a:t>
            </a:r>
            <a:endParaRPr lang="en-US" sz="2000" dirty="0"/>
          </a:p>
        </p:txBody>
      </p:sp>
      <p:sp>
        <p:nvSpPr>
          <p:cNvPr id="19" name="TextBox 18"/>
          <p:cNvSpPr txBox="1"/>
          <p:nvPr/>
        </p:nvSpPr>
        <p:spPr>
          <a:xfrm>
            <a:off x="623491" y="4527323"/>
            <a:ext cx="8443940" cy="1154162"/>
          </a:xfrm>
          <a:prstGeom prst="rect">
            <a:avLst/>
          </a:prstGeom>
          <a:noFill/>
        </p:spPr>
        <p:txBody>
          <a:bodyPr wrap="square" rtlCol="0" anchor="ctr">
            <a:spAutoFit/>
          </a:bodyPr>
          <a:lstStyle/>
          <a:p>
            <a:r>
              <a:rPr lang="en-US" sz="2300" b="1" dirty="0"/>
              <a:t>Incentive Stock Options</a:t>
            </a:r>
          </a:p>
          <a:p>
            <a:r>
              <a:rPr lang="en-IN" sz="2300" dirty="0"/>
              <a:t>Executive stock options granted in 2016, exercisable after 2020 for 15 million common shares at an exercise price of $20 per share</a:t>
            </a:r>
            <a:endParaRPr lang="en-US" sz="2300" dirty="0"/>
          </a:p>
        </p:txBody>
      </p:sp>
      <p:sp>
        <p:nvSpPr>
          <p:cNvPr id="20" name="TextBox 19"/>
          <p:cNvSpPr txBox="1"/>
          <p:nvPr/>
        </p:nvSpPr>
        <p:spPr>
          <a:xfrm>
            <a:off x="630749" y="5637666"/>
            <a:ext cx="8443940" cy="1154162"/>
          </a:xfrm>
          <a:prstGeom prst="rect">
            <a:avLst/>
          </a:prstGeom>
          <a:noFill/>
        </p:spPr>
        <p:txBody>
          <a:bodyPr wrap="square" rtlCol="0" anchor="ctr">
            <a:spAutoFit/>
          </a:bodyPr>
          <a:lstStyle/>
          <a:p>
            <a:r>
              <a:rPr lang="en-US" sz="2300" b="1" dirty="0"/>
              <a:t>Convertible Bonds</a:t>
            </a:r>
          </a:p>
          <a:p>
            <a:r>
              <a:rPr lang="en-IN" sz="2300" dirty="0"/>
              <a:t>8%, $300 million face amount issued in 2020, convertible into 12 million </a:t>
            </a:r>
            <a:r>
              <a:rPr lang="en-US" sz="2300" dirty="0"/>
              <a:t>common shares</a:t>
            </a:r>
          </a:p>
        </p:txBody>
      </p:sp>
      <p:sp>
        <p:nvSpPr>
          <p:cNvPr id="21"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22" name="TextBox 21">
            <a:extLst>
              <a:ext uri="{FF2B5EF4-FFF2-40B4-BE49-F238E27FC236}">
                <a16:creationId xmlns:a16="http://schemas.microsoft.com/office/drawing/2014/main" id="{BA22E9B1-F007-4C7B-8E37-0CFE7F02DBAA}"/>
              </a:ext>
            </a:extLst>
          </p:cNvPr>
          <p:cNvSpPr txBox="1"/>
          <p:nvPr/>
        </p:nvSpPr>
        <p:spPr>
          <a:xfrm>
            <a:off x="4067204" y="4507564"/>
            <a:ext cx="4717601" cy="400110"/>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pPr algn="ctr"/>
            <a:r>
              <a:rPr lang="en-IN" sz="2000" b="1" dirty="0">
                <a:solidFill>
                  <a:srgbClr val="EC008C"/>
                </a:solidFill>
              </a:rPr>
              <a:t>Already adjusted for the stock dividend</a:t>
            </a:r>
            <a:endParaRPr lang="en-US" sz="2000" b="1" dirty="0">
              <a:solidFill>
                <a:srgbClr val="EC008C"/>
              </a:solidFill>
            </a:endParaRPr>
          </a:p>
        </p:txBody>
      </p:sp>
      <p:cxnSp>
        <p:nvCxnSpPr>
          <p:cNvPr id="23" name="Straight Arrow Connector 22">
            <a:extLst>
              <a:ext uri="{FF2B5EF4-FFF2-40B4-BE49-F238E27FC236}">
                <a16:creationId xmlns:a16="http://schemas.microsoft.com/office/drawing/2014/main" id="{ABC2B635-2EAB-44FE-9449-CDEE56CE8246}"/>
              </a:ext>
            </a:extLst>
          </p:cNvPr>
          <p:cNvCxnSpPr>
            <a:cxnSpLocks/>
          </p:cNvCxnSpPr>
          <p:nvPr/>
        </p:nvCxnSpPr>
        <p:spPr>
          <a:xfrm flipV="1">
            <a:off x="5034890" y="4133207"/>
            <a:ext cx="0" cy="37296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24" name="Slide Number Placeholder 5">
            <a:extLst>
              <a:ext uri="{FF2B5EF4-FFF2-40B4-BE49-F238E27FC236}">
                <a16:creationId xmlns:a16="http://schemas.microsoft.com/office/drawing/2014/main" id="{5AB2BCBA-C3CE-D94F-BB0B-195C9A7BE27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58</a:t>
            </a:fld>
            <a:endParaRPr lang="en-US" dirty="0"/>
          </a:p>
        </p:txBody>
      </p:sp>
    </p:spTree>
    <p:extLst>
      <p:ext uri="{BB962C8B-B14F-4D97-AF65-F5344CB8AC3E}">
        <p14:creationId xmlns:p14="http://schemas.microsoft.com/office/powerpoint/2010/main" val="3042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10" presetClass="entr" presetSubtype="0" fill="hold" grpId="0" nodeType="afterEffect">
                                  <p:stCondLst>
                                    <p:cond delay="200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par>
                                <p:cTn id="15" presetID="42" presetClass="entr" presetSubtype="0" fill="hold"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71499" y="0"/>
            <a:ext cx="8382000" cy="635000"/>
          </a:xfrm>
        </p:spPr>
        <p:txBody>
          <a:bodyPr>
            <a:noAutofit/>
          </a:bodyPr>
          <a:lstStyle/>
          <a:p>
            <a:r>
              <a:rPr lang="en-US" dirty="0"/>
              <a:t>Convertible Preferred Stock </a:t>
            </a:r>
            <a:r>
              <a:rPr lang="en-US" sz="2600" dirty="0"/>
              <a:t>(continued 2)</a:t>
            </a:r>
          </a:p>
        </p:txBody>
      </p:sp>
      <p:sp>
        <p:nvSpPr>
          <p:cNvPr id="5" name="TextBox 4"/>
          <p:cNvSpPr txBox="1"/>
          <p:nvPr/>
        </p:nvSpPr>
        <p:spPr>
          <a:xfrm>
            <a:off x="579531" y="899232"/>
            <a:ext cx="3271159" cy="430887"/>
          </a:xfrm>
          <a:prstGeom prst="rect">
            <a:avLst/>
          </a:prstGeom>
          <a:noFill/>
        </p:spPr>
        <p:txBody>
          <a:bodyPr wrap="square" rtlCol="0">
            <a:spAutoFit/>
          </a:bodyPr>
          <a:lstStyle/>
          <a:p>
            <a:r>
              <a:rPr lang="en-IN" sz="2200" b="1" dirty="0">
                <a:solidFill>
                  <a:srgbClr val="C00000"/>
                </a:solidFill>
              </a:rPr>
              <a:t>Basic EPS (unchanged)</a:t>
            </a:r>
            <a:endParaRPr lang="en-US" sz="2200" b="1" dirty="0">
              <a:solidFill>
                <a:srgbClr val="C00000"/>
              </a:solidFill>
            </a:endParaRPr>
          </a:p>
        </p:txBody>
      </p:sp>
      <p:sp>
        <p:nvSpPr>
          <p:cNvPr id="6" name="TextBox 5"/>
          <p:cNvSpPr txBox="1"/>
          <p:nvPr/>
        </p:nvSpPr>
        <p:spPr>
          <a:xfrm>
            <a:off x="1820865" y="1336072"/>
            <a:ext cx="1846484" cy="369332"/>
          </a:xfrm>
          <a:prstGeom prst="rect">
            <a:avLst/>
          </a:prstGeom>
          <a:noFill/>
        </p:spPr>
        <p:txBody>
          <a:bodyPr wrap="square" rtlCol="0">
            <a:spAutoFit/>
          </a:bodyPr>
          <a:lstStyle/>
          <a:p>
            <a:pPr algn="ctr"/>
            <a:r>
              <a:rPr lang="en-IN" dirty="0"/>
              <a:t>Net income</a:t>
            </a:r>
            <a:endParaRPr lang="en-US" dirty="0"/>
          </a:p>
        </p:txBody>
      </p:sp>
      <p:sp>
        <p:nvSpPr>
          <p:cNvPr id="7" name="TextBox 6"/>
          <p:cNvSpPr txBox="1"/>
          <p:nvPr/>
        </p:nvSpPr>
        <p:spPr>
          <a:xfrm>
            <a:off x="694012" y="2087770"/>
            <a:ext cx="1146523" cy="430887"/>
          </a:xfrm>
          <a:prstGeom prst="rect">
            <a:avLst/>
          </a:prstGeom>
          <a:noFill/>
        </p:spPr>
        <p:txBody>
          <a:bodyPr wrap="square" rtlCol="0">
            <a:spAutoFit/>
          </a:bodyPr>
          <a:lstStyle/>
          <a:p>
            <a:pPr algn="ctr"/>
            <a:r>
              <a:rPr lang="en-IN" sz="2200" dirty="0"/>
              <a:t>60</a:t>
            </a:r>
            <a:endParaRPr lang="en-US" sz="2200" dirty="0"/>
          </a:p>
        </p:txBody>
      </p:sp>
      <p:sp>
        <p:nvSpPr>
          <p:cNvPr id="8" name="TextBox 7"/>
          <p:cNvSpPr txBox="1"/>
          <p:nvPr/>
        </p:nvSpPr>
        <p:spPr>
          <a:xfrm>
            <a:off x="2170846" y="1652414"/>
            <a:ext cx="1146523" cy="430887"/>
          </a:xfrm>
          <a:prstGeom prst="rect">
            <a:avLst/>
          </a:prstGeom>
          <a:noFill/>
        </p:spPr>
        <p:txBody>
          <a:bodyPr wrap="square" rtlCol="0">
            <a:spAutoFit/>
          </a:bodyPr>
          <a:lstStyle/>
          <a:p>
            <a:pPr algn="ctr"/>
            <a:r>
              <a:rPr lang="en-IN" sz="2200" dirty="0"/>
              <a:t>$154</a:t>
            </a:r>
            <a:endParaRPr lang="en-US" sz="2200" dirty="0"/>
          </a:p>
        </p:txBody>
      </p:sp>
      <p:sp>
        <p:nvSpPr>
          <p:cNvPr id="9" name="TextBox 8"/>
          <p:cNvSpPr txBox="1"/>
          <p:nvPr/>
        </p:nvSpPr>
        <p:spPr>
          <a:xfrm>
            <a:off x="537398" y="2520990"/>
            <a:ext cx="1231147" cy="646331"/>
          </a:xfrm>
          <a:prstGeom prst="rect">
            <a:avLst/>
          </a:prstGeom>
          <a:noFill/>
        </p:spPr>
        <p:txBody>
          <a:bodyPr wrap="square" rtlCol="0">
            <a:spAutoFit/>
          </a:bodyPr>
          <a:lstStyle/>
          <a:p>
            <a:pPr algn="ctr"/>
            <a:r>
              <a:rPr lang="en-IN" dirty="0"/>
              <a:t>Shares at Jan. 1</a:t>
            </a:r>
            <a:endParaRPr lang="en-US" dirty="0"/>
          </a:p>
        </p:txBody>
      </p:sp>
      <p:sp>
        <p:nvSpPr>
          <p:cNvPr id="10" name="TextBox 9"/>
          <p:cNvSpPr txBox="1"/>
          <p:nvPr/>
        </p:nvSpPr>
        <p:spPr>
          <a:xfrm>
            <a:off x="7920196" y="1819219"/>
            <a:ext cx="1273787" cy="430887"/>
          </a:xfrm>
          <a:prstGeom prst="rect">
            <a:avLst/>
          </a:prstGeom>
          <a:noFill/>
        </p:spPr>
        <p:txBody>
          <a:bodyPr wrap="square" rtlCol="0" anchor="ctr">
            <a:spAutoFit/>
          </a:bodyPr>
          <a:lstStyle/>
          <a:p>
            <a:r>
              <a:rPr lang="en-IN" sz="2200" dirty="0"/>
              <a:t>=</a:t>
            </a:r>
            <a:r>
              <a:rPr lang="en-IN" sz="2200" b="1" dirty="0"/>
              <a:t> </a:t>
            </a:r>
            <a:r>
              <a:rPr lang="en-IN" sz="2200" b="1" dirty="0">
                <a:solidFill>
                  <a:srgbClr val="C00000"/>
                </a:solidFill>
              </a:rPr>
              <a:t>$2.00</a:t>
            </a:r>
            <a:endParaRPr lang="en-US" sz="2200" b="1" dirty="0">
              <a:solidFill>
                <a:srgbClr val="C00000"/>
              </a:solidFill>
            </a:endParaRPr>
          </a:p>
        </p:txBody>
      </p:sp>
      <p:cxnSp>
        <p:nvCxnSpPr>
          <p:cNvPr id="11" name="Straight Connector 10"/>
          <p:cNvCxnSpPr/>
          <p:nvPr/>
        </p:nvCxnSpPr>
        <p:spPr>
          <a:xfrm>
            <a:off x="752207" y="2058961"/>
            <a:ext cx="576179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99199" y="2087770"/>
            <a:ext cx="1846484" cy="430887"/>
          </a:xfrm>
          <a:prstGeom prst="rect">
            <a:avLst/>
          </a:prstGeom>
          <a:noFill/>
        </p:spPr>
        <p:txBody>
          <a:bodyPr wrap="square" rtlCol="0">
            <a:spAutoFit/>
          </a:bodyPr>
          <a:lstStyle/>
          <a:p>
            <a:pPr algn="ctr"/>
            <a:r>
              <a:rPr lang="en-IN" sz="2200" dirty="0"/>
              <a:t>12(10 ÷ 12)</a:t>
            </a:r>
            <a:endParaRPr lang="en-US" sz="2200" dirty="0"/>
          </a:p>
        </p:txBody>
      </p:sp>
      <p:sp>
        <p:nvSpPr>
          <p:cNvPr id="13" name="TextBox 12"/>
          <p:cNvSpPr txBox="1"/>
          <p:nvPr/>
        </p:nvSpPr>
        <p:spPr>
          <a:xfrm>
            <a:off x="2800634" y="2642302"/>
            <a:ext cx="1443619" cy="369332"/>
          </a:xfrm>
          <a:prstGeom prst="rect">
            <a:avLst/>
          </a:prstGeom>
          <a:noFill/>
        </p:spPr>
        <p:txBody>
          <a:bodyPr wrap="square" rtlCol="0" anchor="ctr">
            <a:spAutoFit/>
          </a:bodyPr>
          <a:lstStyle/>
          <a:p>
            <a:pPr algn="ctr"/>
            <a:r>
              <a:rPr lang="en-IN" dirty="0"/>
              <a:t>New shares</a:t>
            </a:r>
            <a:endParaRPr lang="en-US" dirty="0"/>
          </a:p>
        </p:txBody>
      </p:sp>
      <p:sp>
        <p:nvSpPr>
          <p:cNvPr id="14" name="TextBox 13"/>
          <p:cNvSpPr txBox="1"/>
          <p:nvPr/>
        </p:nvSpPr>
        <p:spPr>
          <a:xfrm>
            <a:off x="2236602" y="2087770"/>
            <a:ext cx="711900" cy="430887"/>
          </a:xfrm>
          <a:prstGeom prst="rect">
            <a:avLst/>
          </a:prstGeom>
          <a:noFill/>
        </p:spPr>
        <p:txBody>
          <a:bodyPr wrap="square" rtlCol="0">
            <a:spAutoFit/>
          </a:bodyPr>
          <a:lstStyle/>
          <a:p>
            <a:pPr algn="ctr"/>
            <a:r>
              <a:rPr lang="en-IN" sz="2200" dirty="0"/>
              <a:t>+</a:t>
            </a:r>
            <a:endParaRPr lang="en-US" sz="2200" dirty="0"/>
          </a:p>
        </p:txBody>
      </p:sp>
      <p:sp>
        <p:nvSpPr>
          <p:cNvPr id="15" name="TextBox 14"/>
          <p:cNvSpPr txBox="1"/>
          <p:nvPr/>
        </p:nvSpPr>
        <p:spPr>
          <a:xfrm>
            <a:off x="6824492" y="2066268"/>
            <a:ext cx="1146523" cy="430887"/>
          </a:xfrm>
          <a:prstGeom prst="rect">
            <a:avLst/>
          </a:prstGeom>
          <a:noFill/>
        </p:spPr>
        <p:txBody>
          <a:bodyPr wrap="square" rtlCol="0">
            <a:spAutoFit/>
          </a:bodyPr>
          <a:lstStyle/>
          <a:p>
            <a:pPr algn="ctr"/>
            <a:r>
              <a:rPr lang="en-IN" sz="2200" dirty="0"/>
              <a:t>75</a:t>
            </a:r>
            <a:endParaRPr lang="en-US" sz="2200" dirty="0"/>
          </a:p>
        </p:txBody>
      </p:sp>
      <p:sp>
        <p:nvSpPr>
          <p:cNvPr id="16" name="TextBox 15"/>
          <p:cNvSpPr txBox="1"/>
          <p:nvPr/>
        </p:nvSpPr>
        <p:spPr>
          <a:xfrm>
            <a:off x="6824492" y="1579843"/>
            <a:ext cx="1146523" cy="430887"/>
          </a:xfrm>
          <a:prstGeom prst="rect">
            <a:avLst/>
          </a:prstGeom>
          <a:noFill/>
        </p:spPr>
        <p:txBody>
          <a:bodyPr wrap="square" rtlCol="0">
            <a:spAutoFit/>
          </a:bodyPr>
          <a:lstStyle/>
          <a:p>
            <a:pPr algn="ctr"/>
            <a:r>
              <a:rPr lang="en-IN" sz="2200" dirty="0"/>
              <a:t>$150</a:t>
            </a:r>
            <a:endParaRPr lang="en-US" sz="2200" dirty="0"/>
          </a:p>
        </p:txBody>
      </p:sp>
      <p:cxnSp>
        <p:nvCxnSpPr>
          <p:cNvPr id="17" name="Straight Connector 16"/>
          <p:cNvCxnSpPr/>
          <p:nvPr/>
        </p:nvCxnSpPr>
        <p:spPr>
          <a:xfrm>
            <a:off x="6967056" y="2058961"/>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16230" y="1826829"/>
            <a:ext cx="405868" cy="430887"/>
          </a:xfrm>
          <a:prstGeom prst="rect">
            <a:avLst/>
          </a:prstGeom>
          <a:noFill/>
        </p:spPr>
        <p:txBody>
          <a:bodyPr wrap="square" rtlCol="0" anchor="ctr">
            <a:spAutoFit/>
          </a:bodyPr>
          <a:lstStyle/>
          <a:p>
            <a:r>
              <a:rPr lang="en-IN" sz="2200" dirty="0"/>
              <a:t>=</a:t>
            </a:r>
            <a:endParaRPr lang="en-US" sz="2200" dirty="0"/>
          </a:p>
        </p:txBody>
      </p:sp>
      <p:sp>
        <p:nvSpPr>
          <p:cNvPr id="19" name="TextBox 18"/>
          <p:cNvSpPr txBox="1"/>
          <p:nvPr/>
        </p:nvSpPr>
        <p:spPr>
          <a:xfrm>
            <a:off x="1463276" y="2087770"/>
            <a:ext cx="1146523" cy="430887"/>
          </a:xfrm>
          <a:prstGeom prst="rect">
            <a:avLst/>
          </a:prstGeom>
          <a:noFill/>
        </p:spPr>
        <p:txBody>
          <a:bodyPr wrap="square" rtlCol="0">
            <a:spAutoFit/>
          </a:bodyPr>
          <a:lstStyle/>
          <a:p>
            <a:pPr algn="ctr"/>
            <a:r>
              <a:rPr lang="en-IN" sz="2200" dirty="0"/>
              <a:t>(1.10)</a:t>
            </a:r>
            <a:endParaRPr lang="en-US" sz="2200" dirty="0"/>
          </a:p>
        </p:txBody>
      </p:sp>
      <p:sp>
        <p:nvSpPr>
          <p:cNvPr id="20" name="TextBox 19"/>
          <p:cNvSpPr txBox="1"/>
          <p:nvPr/>
        </p:nvSpPr>
        <p:spPr>
          <a:xfrm>
            <a:off x="4131960" y="2087770"/>
            <a:ext cx="1146523" cy="430887"/>
          </a:xfrm>
          <a:prstGeom prst="rect">
            <a:avLst/>
          </a:prstGeom>
          <a:noFill/>
        </p:spPr>
        <p:txBody>
          <a:bodyPr wrap="square" rtlCol="0">
            <a:spAutoFit/>
          </a:bodyPr>
          <a:lstStyle/>
          <a:p>
            <a:pPr algn="ctr"/>
            <a:r>
              <a:rPr lang="en-IN" sz="2200" dirty="0"/>
              <a:t>(1.10)</a:t>
            </a:r>
            <a:endParaRPr lang="en-US" sz="2200" dirty="0"/>
          </a:p>
        </p:txBody>
      </p:sp>
      <p:sp>
        <p:nvSpPr>
          <p:cNvPr id="21" name="TextBox 20"/>
          <p:cNvSpPr txBox="1"/>
          <p:nvPr/>
        </p:nvSpPr>
        <p:spPr>
          <a:xfrm>
            <a:off x="2387219" y="3114361"/>
            <a:ext cx="2001399" cy="646331"/>
          </a:xfrm>
          <a:prstGeom prst="rect">
            <a:avLst/>
          </a:prstGeom>
          <a:noFill/>
        </p:spPr>
        <p:txBody>
          <a:bodyPr wrap="square" rtlCol="0" anchor="ctr">
            <a:spAutoFit/>
          </a:bodyPr>
          <a:lstStyle/>
          <a:p>
            <a:pPr algn="ctr"/>
            <a:r>
              <a:rPr lang="en-IN" dirty="0"/>
              <a:t>Stock dividend adjustment</a:t>
            </a:r>
            <a:endParaRPr lang="en-US" dirty="0"/>
          </a:p>
        </p:txBody>
      </p:sp>
      <p:cxnSp>
        <p:nvCxnSpPr>
          <p:cNvPr id="22" name="Elbow Connector 21"/>
          <p:cNvCxnSpPr/>
          <p:nvPr/>
        </p:nvCxnSpPr>
        <p:spPr>
          <a:xfrm rot="16200000" flipV="1">
            <a:off x="1676220"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5400000" flipH="1" flipV="1">
            <a:off x="4080147" y="3034067"/>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248335" y="2087770"/>
            <a:ext cx="1381485" cy="430887"/>
          </a:xfrm>
          <a:prstGeom prst="rect">
            <a:avLst/>
          </a:prstGeom>
          <a:noFill/>
        </p:spPr>
        <p:txBody>
          <a:bodyPr wrap="square" rtlCol="0">
            <a:spAutoFit/>
          </a:bodyPr>
          <a:lstStyle/>
          <a:p>
            <a:pPr algn="ctr"/>
            <a:r>
              <a:rPr lang="en-IN" sz="2200" dirty="0"/>
              <a:t>8 (3 ÷ 12)</a:t>
            </a:r>
            <a:endParaRPr lang="en-US" sz="2200" dirty="0"/>
          </a:p>
        </p:txBody>
      </p:sp>
      <p:sp>
        <p:nvSpPr>
          <p:cNvPr id="25" name="TextBox 24"/>
          <p:cNvSpPr txBox="1"/>
          <p:nvPr/>
        </p:nvSpPr>
        <p:spPr>
          <a:xfrm>
            <a:off x="4856433" y="2087770"/>
            <a:ext cx="711900" cy="430887"/>
          </a:xfrm>
          <a:prstGeom prst="rect">
            <a:avLst/>
          </a:prstGeom>
          <a:noFill/>
        </p:spPr>
        <p:txBody>
          <a:bodyPr wrap="square" rtlCol="0">
            <a:spAutoFit/>
          </a:bodyPr>
          <a:lstStyle/>
          <a:p>
            <a:pPr algn="ctr"/>
            <a:r>
              <a:rPr lang="en-US" sz="2200" dirty="0"/>
              <a:t>−</a:t>
            </a:r>
          </a:p>
        </p:txBody>
      </p:sp>
      <p:sp>
        <p:nvSpPr>
          <p:cNvPr id="26" name="TextBox 25"/>
          <p:cNvSpPr txBox="1"/>
          <p:nvPr/>
        </p:nvSpPr>
        <p:spPr>
          <a:xfrm>
            <a:off x="5159206" y="2514423"/>
            <a:ext cx="1443619" cy="646331"/>
          </a:xfrm>
          <a:prstGeom prst="rect">
            <a:avLst/>
          </a:prstGeom>
          <a:noFill/>
        </p:spPr>
        <p:txBody>
          <a:bodyPr wrap="square" rtlCol="0">
            <a:spAutoFit/>
          </a:bodyPr>
          <a:lstStyle/>
          <a:p>
            <a:pPr algn="ctr"/>
            <a:r>
              <a:rPr lang="en-IN" dirty="0"/>
              <a:t>Treasury shares</a:t>
            </a:r>
            <a:endParaRPr lang="en-US" dirty="0"/>
          </a:p>
        </p:txBody>
      </p:sp>
      <p:sp>
        <p:nvSpPr>
          <p:cNvPr id="27" name="TextBox 26"/>
          <p:cNvSpPr txBox="1"/>
          <p:nvPr/>
        </p:nvSpPr>
        <p:spPr>
          <a:xfrm>
            <a:off x="3877506" y="1343330"/>
            <a:ext cx="2247147" cy="369332"/>
          </a:xfrm>
          <a:prstGeom prst="rect">
            <a:avLst/>
          </a:prstGeom>
          <a:noFill/>
        </p:spPr>
        <p:txBody>
          <a:bodyPr wrap="square" rtlCol="0">
            <a:spAutoFit/>
          </a:bodyPr>
          <a:lstStyle/>
          <a:p>
            <a:pPr algn="ctr"/>
            <a:r>
              <a:rPr lang="en-IN" dirty="0"/>
              <a:t>Preferred dividends</a:t>
            </a:r>
            <a:endParaRPr lang="en-US" dirty="0"/>
          </a:p>
        </p:txBody>
      </p:sp>
      <p:sp>
        <p:nvSpPr>
          <p:cNvPr id="28" name="TextBox 27"/>
          <p:cNvSpPr txBox="1"/>
          <p:nvPr/>
        </p:nvSpPr>
        <p:spPr>
          <a:xfrm>
            <a:off x="4427817" y="1659671"/>
            <a:ext cx="1146523" cy="430887"/>
          </a:xfrm>
          <a:prstGeom prst="rect">
            <a:avLst/>
          </a:prstGeom>
          <a:noFill/>
        </p:spPr>
        <p:txBody>
          <a:bodyPr wrap="square" rtlCol="0">
            <a:spAutoFit/>
          </a:bodyPr>
          <a:lstStyle/>
          <a:p>
            <a:pPr algn="ctr"/>
            <a:r>
              <a:rPr lang="en-IN" sz="2200" dirty="0"/>
              <a:t>$4</a:t>
            </a:r>
            <a:endParaRPr lang="en-US" sz="2200" dirty="0"/>
          </a:p>
        </p:txBody>
      </p:sp>
      <p:sp>
        <p:nvSpPr>
          <p:cNvPr id="29" name="TextBox 28"/>
          <p:cNvSpPr txBox="1"/>
          <p:nvPr/>
        </p:nvSpPr>
        <p:spPr>
          <a:xfrm>
            <a:off x="3540927" y="1634454"/>
            <a:ext cx="711900" cy="430887"/>
          </a:xfrm>
          <a:prstGeom prst="rect">
            <a:avLst/>
          </a:prstGeom>
          <a:noFill/>
        </p:spPr>
        <p:txBody>
          <a:bodyPr wrap="square" rtlCol="0" anchor="ctr">
            <a:spAutoFit/>
          </a:bodyPr>
          <a:lstStyle/>
          <a:p>
            <a:pPr algn="ctr"/>
            <a:r>
              <a:rPr lang="en-US" sz="2200" dirty="0"/>
              <a:t>−</a:t>
            </a:r>
          </a:p>
        </p:txBody>
      </p:sp>
      <p:sp>
        <p:nvSpPr>
          <p:cNvPr id="30" name="TextBox 29"/>
          <p:cNvSpPr txBox="1"/>
          <p:nvPr/>
        </p:nvSpPr>
        <p:spPr>
          <a:xfrm>
            <a:off x="572278" y="3806326"/>
            <a:ext cx="3271159" cy="430887"/>
          </a:xfrm>
          <a:prstGeom prst="rect">
            <a:avLst/>
          </a:prstGeom>
          <a:noFill/>
        </p:spPr>
        <p:txBody>
          <a:bodyPr wrap="square" rtlCol="0">
            <a:spAutoFit/>
          </a:bodyPr>
          <a:lstStyle/>
          <a:p>
            <a:r>
              <a:rPr lang="en-IN" sz="2200" b="1" dirty="0">
                <a:solidFill>
                  <a:srgbClr val="C00000"/>
                </a:solidFill>
              </a:rPr>
              <a:t>Diluted EPS</a:t>
            </a:r>
            <a:endParaRPr lang="en-US" sz="2200" b="1" dirty="0">
              <a:solidFill>
                <a:srgbClr val="C00000"/>
              </a:solidFill>
            </a:endParaRPr>
          </a:p>
        </p:txBody>
      </p:sp>
      <p:sp>
        <p:nvSpPr>
          <p:cNvPr id="31" name="TextBox 30"/>
          <p:cNvSpPr txBox="1"/>
          <p:nvPr/>
        </p:nvSpPr>
        <p:spPr>
          <a:xfrm>
            <a:off x="797615" y="4391329"/>
            <a:ext cx="1846484" cy="369332"/>
          </a:xfrm>
          <a:prstGeom prst="rect">
            <a:avLst/>
          </a:prstGeom>
          <a:noFill/>
        </p:spPr>
        <p:txBody>
          <a:bodyPr wrap="square" rtlCol="0">
            <a:spAutoFit/>
          </a:bodyPr>
          <a:lstStyle/>
          <a:p>
            <a:pPr algn="ctr"/>
            <a:r>
              <a:rPr lang="en-IN" dirty="0"/>
              <a:t>Net income</a:t>
            </a:r>
            <a:endParaRPr lang="en-US" dirty="0"/>
          </a:p>
        </p:txBody>
      </p:sp>
      <p:sp>
        <p:nvSpPr>
          <p:cNvPr id="32" name="TextBox 31"/>
          <p:cNvSpPr txBox="1"/>
          <p:nvPr/>
        </p:nvSpPr>
        <p:spPr>
          <a:xfrm>
            <a:off x="418863" y="5164795"/>
            <a:ext cx="811477" cy="430887"/>
          </a:xfrm>
          <a:prstGeom prst="rect">
            <a:avLst/>
          </a:prstGeom>
          <a:noFill/>
        </p:spPr>
        <p:txBody>
          <a:bodyPr wrap="square" rtlCol="0">
            <a:spAutoFit/>
          </a:bodyPr>
          <a:lstStyle/>
          <a:p>
            <a:pPr algn="ctr"/>
            <a:r>
              <a:rPr lang="en-IN" sz="2200" dirty="0"/>
              <a:t>60</a:t>
            </a:r>
            <a:endParaRPr lang="en-US" sz="2200" dirty="0"/>
          </a:p>
        </p:txBody>
      </p:sp>
      <p:sp>
        <p:nvSpPr>
          <p:cNvPr id="33" name="TextBox 32"/>
          <p:cNvSpPr txBox="1"/>
          <p:nvPr/>
        </p:nvSpPr>
        <p:spPr>
          <a:xfrm>
            <a:off x="1147596" y="4707670"/>
            <a:ext cx="1146523" cy="430887"/>
          </a:xfrm>
          <a:prstGeom prst="rect">
            <a:avLst/>
          </a:prstGeom>
          <a:noFill/>
        </p:spPr>
        <p:txBody>
          <a:bodyPr wrap="square" rtlCol="0">
            <a:spAutoFit/>
          </a:bodyPr>
          <a:lstStyle/>
          <a:p>
            <a:pPr algn="ctr"/>
            <a:r>
              <a:rPr lang="en-IN" sz="2200" dirty="0"/>
              <a:t>$154</a:t>
            </a:r>
            <a:endParaRPr lang="en-US" sz="2200" dirty="0"/>
          </a:p>
        </p:txBody>
      </p:sp>
      <p:sp>
        <p:nvSpPr>
          <p:cNvPr id="34" name="TextBox 33"/>
          <p:cNvSpPr txBox="1"/>
          <p:nvPr/>
        </p:nvSpPr>
        <p:spPr>
          <a:xfrm>
            <a:off x="482743" y="5590760"/>
            <a:ext cx="803440" cy="923330"/>
          </a:xfrm>
          <a:prstGeom prst="rect">
            <a:avLst/>
          </a:prstGeom>
          <a:noFill/>
        </p:spPr>
        <p:txBody>
          <a:bodyPr wrap="square" rtlCol="0">
            <a:spAutoFit/>
          </a:bodyPr>
          <a:lstStyle/>
          <a:p>
            <a:pPr algn="ctr"/>
            <a:r>
              <a:rPr lang="en-IN" dirty="0"/>
              <a:t>Shares at </a:t>
            </a:r>
          </a:p>
          <a:p>
            <a:pPr algn="ctr"/>
            <a:r>
              <a:rPr lang="en-IN" dirty="0"/>
              <a:t>Jan. 1</a:t>
            </a:r>
            <a:endParaRPr lang="en-US" dirty="0"/>
          </a:p>
        </p:txBody>
      </p:sp>
      <p:sp>
        <p:nvSpPr>
          <p:cNvPr id="35" name="TextBox 34"/>
          <p:cNvSpPr txBox="1"/>
          <p:nvPr/>
        </p:nvSpPr>
        <p:spPr>
          <a:xfrm>
            <a:off x="8178183" y="4888990"/>
            <a:ext cx="1033589" cy="430887"/>
          </a:xfrm>
          <a:prstGeom prst="rect">
            <a:avLst/>
          </a:prstGeom>
          <a:noFill/>
        </p:spPr>
        <p:txBody>
          <a:bodyPr wrap="square" rtlCol="0" anchor="ctr">
            <a:spAutoFit/>
          </a:bodyPr>
          <a:lstStyle/>
          <a:p>
            <a:r>
              <a:rPr lang="en-IN" sz="2200" dirty="0"/>
              <a:t>=</a:t>
            </a:r>
            <a:r>
              <a:rPr lang="en-IN" sz="2200" b="1" dirty="0"/>
              <a:t> </a:t>
            </a:r>
            <a:r>
              <a:rPr lang="en-IN" sz="2200" b="1" dirty="0">
                <a:solidFill>
                  <a:srgbClr val="C00000"/>
                </a:solidFill>
              </a:rPr>
              <a:t>$1.85</a:t>
            </a:r>
            <a:endParaRPr lang="en-US" sz="2200" b="1" dirty="0">
              <a:solidFill>
                <a:srgbClr val="C00000"/>
              </a:solidFill>
            </a:endParaRPr>
          </a:p>
        </p:txBody>
      </p:sp>
      <p:cxnSp>
        <p:nvCxnSpPr>
          <p:cNvPr id="36" name="Straight Connector 35"/>
          <p:cNvCxnSpPr/>
          <p:nvPr/>
        </p:nvCxnSpPr>
        <p:spPr>
          <a:xfrm>
            <a:off x="615046" y="5143247"/>
            <a:ext cx="68343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561451" y="5164795"/>
            <a:ext cx="1846484" cy="430887"/>
          </a:xfrm>
          <a:prstGeom prst="rect">
            <a:avLst/>
          </a:prstGeom>
          <a:noFill/>
        </p:spPr>
        <p:txBody>
          <a:bodyPr wrap="square" rtlCol="0">
            <a:spAutoFit/>
          </a:bodyPr>
          <a:lstStyle/>
          <a:p>
            <a:pPr algn="ctr"/>
            <a:r>
              <a:rPr lang="en-IN" sz="2200" dirty="0"/>
              <a:t>12(10 ÷ 12)</a:t>
            </a:r>
            <a:endParaRPr lang="en-US" sz="2200" dirty="0"/>
          </a:p>
        </p:txBody>
      </p:sp>
      <p:sp>
        <p:nvSpPr>
          <p:cNvPr id="38" name="TextBox 37"/>
          <p:cNvSpPr txBox="1"/>
          <p:nvPr/>
        </p:nvSpPr>
        <p:spPr>
          <a:xfrm>
            <a:off x="1748366" y="5639503"/>
            <a:ext cx="1443619" cy="369332"/>
          </a:xfrm>
          <a:prstGeom prst="rect">
            <a:avLst/>
          </a:prstGeom>
          <a:noFill/>
        </p:spPr>
        <p:txBody>
          <a:bodyPr wrap="square" rtlCol="0" anchor="ctr">
            <a:spAutoFit/>
          </a:bodyPr>
          <a:lstStyle/>
          <a:p>
            <a:pPr algn="ctr"/>
            <a:r>
              <a:rPr lang="en-IN" dirty="0"/>
              <a:t>New shares</a:t>
            </a:r>
            <a:endParaRPr lang="en-US" dirty="0"/>
          </a:p>
        </p:txBody>
      </p:sp>
      <p:sp>
        <p:nvSpPr>
          <p:cNvPr id="39" name="TextBox 38"/>
          <p:cNvSpPr txBox="1"/>
          <p:nvPr/>
        </p:nvSpPr>
        <p:spPr>
          <a:xfrm>
            <a:off x="1514884" y="5164795"/>
            <a:ext cx="486237" cy="430887"/>
          </a:xfrm>
          <a:prstGeom prst="rect">
            <a:avLst/>
          </a:prstGeom>
          <a:noFill/>
        </p:spPr>
        <p:txBody>
          <a:bodyPr wrap="square" rtlCol="0">
            <a:spAutoFit/>
          </a:bodyPr>
          <a:lstStyle/>
          <a:p>
            <a:pPr algn="ctr"/>
            <a:r>
              <a:rPr lang="en-IN" sz="2200" dirty="0"/>
              <a:t>+</a:t>
            </a:r>
            <a:endParaRPr lang="en-US" sz="2200" dirty="0"/>
          </a:p>
        </p:txBody>
      </p:sp>
      <p:sp>
        <p:nvSpPr>
          <p:cNvPr id="40" name="TextBox 39"/>
          <p:cNvSpPr txBox="1"/>
          <p:nvPr/>
        </p:nvSpPr>
        <p:spPr>
          <a:xfrm>
            <a:off x="7511343" y="5136040"/>
            <a:ext cx="861399" cy="430887"/>
          </a:xfrm>
          <a:prstGeom prst="rect">
            <a:avLst/>
          </a:prstGeom>
          <a:noFill/>
        </p:spPr>
        <p:txBody>
          <a:bodyPr wrap="square" rtlCol="0">
            <a:spAutoFit/>
          </a:bodyPr>
          <a:lstStyle/>
          <a:p>
            <a:pPr algn="ctr"/>
            <a:r>
              <a:rPr lang="en-IN" sz="2200" dirty="0"/>
              <a:t>93</a:t>
            </a:r>
            <a:endParaRPr lang="en-US" sz="2200" dirty="0"/>
          </a:p>
        </p:txBody>
      </p:sp>
      <p:sp>
        <p:nvSpPr>
          <p:cNvPr id="41" name="TextBox 40"/>
          <p:cNvSpPr txBox="1"/>
          <p:nvPr/>
        </p:nvSpPr>
        <p:spPr>
          <a:xfrm>
            <a:off x="7511343" y="4678644"/>
            <a:ext cx="861399" cy="430887"/>
          </a:xfrm>
          <a:prstGeom prst="rect">
            <a:avLst/>
          </a:prstGeom>
          <a:noFill/>
        </p:spPr>
        <p:txBody>
          <a:bodyPr wrap="square" rtlCol="0">
            <a:spAutoFit/>
          </a:bodyPr>
          <a:lstStyle/>
          <a:p>
            <a:pPr algn="ctr"/>
            <a:r>
              <a:rPr lang="en-IN" sz="2200" dirty="0"/>
              <a:t>$172</a:t>
            </a:r>
            <a:endParaRPr lang="en-US" sz="2200" dirty="0"/>
          </a:p>
        </p:txBody>
      </p:sp>
      <p:cxnSp>
        <p:nvCxnSpPr>
          <p:cNvPr id="42" name="Straight Connector 41"/>
          <p:cNvCxnSpPr/>
          <p:nvPr/>
        </p:nvCxnSpPr>
        <p:spPr>
          <a:xfrm>
            <a:off x="7669233" y="5128733"/>
            <a:ext cx="5456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416433" y="4898550"/>
            <a:ext cx="405868" cy="430887"/>
          </a:xfrm>
          <a:prstGeom prst="rect">
            <a:avLst/>
          </a:prstGeom>
          <a:noFill/>
        </p:spPr>
        <p:txBody>
          <a:bodyPr wrap="square" rtlCol="0" anchor="ctr">
            <a:spAutoFit/>
          </a:bodyPr>
          <a:lstStyle/>
          <a:p>
            <a:r>
              <a:rPr lang="en-IN" sz="2200" dirty="0"/>
              <a:t>=</a:t>
            </a:r>
            <a:endParaRPr lang="en-US" sz="2200" dirty="0"/>
          </a:p>
        </p:txBody>
      </p:sp>
      <p:sp>
        <p:nvSpPr>
          <p:cNvPr id="44" name="TextBox 43"/>
          <p:cNvSpPr txBox="1"/>
          <p:nvPr/>
        </p:nvSpPr>
        <p:spPr>
          <a:xfrm>
            <a:off x="873358" y="5170235"/>
            <a:ext cx="947539" cy="430887"/>
          </a:xfrm>
          <a:prstGeom prst="rect">
            <a:avLst/>
          </a:prstGeom>
          <a:noFill/>
        </p:spPr>
        <p:txBody>
          <a:bodyPr wrap="square" rtlCol="0">
            <a:spAutoFit/>
          </a:bodyPr>
          <a:lstStyle/>
          <a:p>
            <a:pPr algn="ctr"/>
            <a:r>
              <a:rPr lang="en-IN" sz="2200" dirty="0"/>
              <a:t>(1.10)</a:t>
            </a:r>
            <a:endParaRPr lang="en-US" sz="2200" dirty="0"/>
          </a:p>
        </p:txBody>
      </p:sp>
      <p:sp>
        <p:nvSpPr>
          <p:cNvPr id="45" name="TextBox 44"/>
          <p:cNvSpPr txBox="1"/>
          <p:nvPr/>
        </p:nvSpPr>
        <p:spPr>
          <a:xfrm>
            <a:off x="2876496" y="5164794"/>
            <a:ext cx="1146523" cy="430887"/>
          </a:xfrm>
          <a:prstGeom prst="rect">
            <a:avLst/>
          </a:prstGeom>
          <a:noFill/>
        </p:spPr>
        <p:txBody>
          <a:bodyPr wrap="square" rtlCol="0">
            <a:spAutoFit/>
          </a:bodyPr>
          <a:lstStyle/>
          <a:p>
            <a:pPr algn="ctr"/>
            <a:r>
              <a:rPr lang="en-IN" sz="2200" dirty="0"/>
              <a:t>(1.10)</a:t>
            </a:r>
            <a:endParaRPr lang="en-US" sz="2200" dirty="0"/>
          </a:p>
        </p:txBody>
      </p:sp>
      <p:sp>
        <p:nvSpPr>
          <p:cNvPr id="46" name="TextBox 45"/>
          <p:cNvSpPr txBox="1"/>
          <p:nvPr/>
        </p:nvSpPr>
        <p:spPr>
          <a:xfrm>
            <a:off x="1422036" y="6068020"/>
            <a:ext cx="2001399" cy="646331"/>
          </a:xfrm>
          <a:prstGeom prst="rect">
            <a:avLst/>
          </a:prstGeom>
          <a:noFill/>
        </p:spPr>
        <p:txBody>
          <a:bodyPr wrap="square" rtlCol="0" anchor="ctr">
            <a:spAutoFit/>
          </a:bodyPr>
          <a:lstStyle/>
          <a:p>
            <a:pPr algn="ctr"/>
            <a:r>
              <a:rPr lang="en-IN" dirty="0"/>
              <a:t>Stock dividend adjustment</a:t>
            </a:r>
            <a:endParaRPr lang="en-US" dirty="0"/>
          </a:p>
        </p:txBody>
      </p:sp>
      <p:cxnSp>
        <p:nvCxnSpPr>
          <p:cNvPr id="47" name="Elbow Connector 46"/>
          <p:cNvCxnSpPr/>
          <p:nvPr/>
        </p:nvCxnSpPr>
        <p:spPr>
          <a:xfrm rot="16200000" flipV="1">
            <a:off x="856179" y="5987725"/>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flipH="1" flipV="1">
            <a:off x="2955304" y="5987725"/>
            <a:ext cx="1005840" cy="79541"/>
          </a:xfrm>
          <a:prstGeom prst="bentConnector3">
            <a:avLst>
              <a:gd name="adj1" fmla="val -1000"/>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717107" y="5157542"/>
            <a:ext cx="1381485" cy="430887"/>
          </a:xfrm>
          <a:prstGeom prst="rect">
            <a:avLst/>
          </a:prstGeom>
          <a:noFill/>
        </p:spPr>
        <p:txBody>
          <a:bodyPr wrap="square" rtlCol="0">
            <a:spAutoFit/>
          </a:bodyPr>
          <a:lstStyle/>
          <a:p>
            <a:pPr algn="ctr"/>
            <a:r>
              <a:rPr lang="en-IN" sz="2200" dirty="0"/>
              <a:t>8(3 ÷ 12)</a:t>
            </a:r>
            <a:endParaRPr lang="en-US" sz="2200" dirty="0"/>
          </a:p>
        </p:txBody>
      </p:sp>
      <p:sp>
        <p:nvSpPr>
          <p:cNvPr id="50" name="TextBox 49"/>
          <p:cNvSpPr txBox="1"/>
          <p:nvPr/>
        </p:nvSpPr>
        <p:spPr>
          <a:xfrm>
            <a:off x="3484859" y="5157542"/>
            <a:ext cx="711900" cy="430887"/>
          </a:xfrm>
          <a:prstGeom prst="rect">
            <a:avLst/>
          </a:prstGeom>
          <a:noFill/>
        </p:spPr>
        <p:txBody>
          <a:bodyPr wrap="square" rtlCol="0">
            <a:spAutoFit/>
          </a:bodyPr>
          <a:lstStyle/>
          <a:p>
            <a:pPr algn="ctr"/>
            <a:r>
              <a:rPr lang="en-IN" sz="2200" b="1" dirty="0">
                <a:solidFill>
                  <a:srgbClr val="C00000"/>
                </a:solidFill>
              </a:rPr>
              <a:t>− </a:t>
            </a:r>
            <a:endParaRPr lang="en-US" sz="2200" b="1" dirty="0">
              <a:solidFill>
                <a:srgbClr val="C00000"/>
              </a:solidFill>
            </a:endParaRPr>
          </a:p>
        </p:txBody>
      </p:sp>
      <p:sp>
        <p:nvSpPr>
          <p:cNvPr id="51" name="TextBox 50"/>
          <p:cNvSpPr txBox="1"/>
          <p:nvPr/>
        </p:nvSpPr>
        <p:spPr>
          <a:xfrm>
            <a:off x="3802319" y="5591453"/>
            <a:ext cx="1123928" cy="646331"/>
          </a:xfrm>
          <a:prstGeom prst="rect">
            <a:avLst/>
          </a:prstGeom>
          <a:noFill/>
        </p:spPr>
        <p:txBody>
          <a:bodyPr wrap="square" rtlCol="0">
            <a:spAutoFit/>
          </a:bodyPr>
          <a:lstStyle/>
          <a:p>
            <a:pPr algn="ctr"/>
            <a:r>
              <a:rPr lang="en-IN" dirty="0"/>
              <a:t>Treasury shares</a:t>
            </a:r>
            <a:endParaRPr lang="en-US" dirty="0"/>
          </a:p>
        </p:txBody>
      </p:sp>
      <p:sp>
        <p:nvSpPr>
          <p:cNvPr id="52" name="TextBox 51"/>
          <p:cNvSpPr txBox="1"/>
          <p:nvPr/>
        </p:nvSpPr>
        <p:spPr>
          <a:xfrm>
            <a:off x="2854257" y="4398587"/>
            <a:ext cx="2247147" cy="369332"/>
          </a:xfrm>
          <a:prstGeom prst="rect">
            <a:avLst/>
          </a:prstGeom>
          <a:noFill/>
        </p:spPr>
        <p:txBody>
          <a:bodyPr wrap="square" rtlCol="0">
            <a:spAutoFit/>
          </a:bodyPr>
          <a:lstStyle/>
          <a:p>
            <a:pPr algn="ctr"/>
            <a:r>
              <a:rPr lang="en-IN" b="1" dirty="0">
                <a:solidFill>
                  <a:srgbClr val="C00000"/>
                </a:solidFill>
              </a:rPr>
              <a:t>Preferred dividends</a:t>
            </a:r>
            <a:endParaRPr lang="en-US" b="1" dirty="0">
              <a:solidFill>
                <a:srgbClr val="C00000"/>
              </a:solidFill>
            </a:endParaRPr>
          </a:p>
        </p:txBody>
      </p:sp>
      <p:sp>
        <p:nvSpPr>
          <p:cNvPr id="53" name="TextBox 52"/>
          <p:cNvSpPr txBox="1"/>
          <p:nvPr/>
        </p:nvSpPr>
        <p:spPr>
          <a:xfrm>
            <a:off x="3404566" y="4714928"/>
            <a:ext cx="1146523" cy="430887"/>
          </a:xfrm>
          <a:prstGeom prst="rect">
            <a:avLst/>
          </a:prstGeom>
          <a:noFill/>
        </p:spPr>
        <p:txBody>
          <a:bodyPr wrap="square" rtlCol="0">
            <a:spAutoFit/>
          </a:bodyPr>
          <a:lstStyle/>
          <a:p>
            <a:pPr algn="ctr"/>
            <a:r>
              <a:rPr lang="en-IN" sz="2200" b="1" dirty="0">
                <a:solidFill>
                  <a:srgbClr val="C00000"/>
                </a:solidFill>
              </a:rPr>
              <a:t>$4</a:t>
            </a:r>
            <a:endParaRPr lang="en-US" sz="2200" b="1" dirty="0">
              <a:solidFill>
                <a:srgbClr val="C00000"/>
              </a:solidFill>
            </a:endParaRPr>
          </a:p>
        </p:txBody>
      </p:sp>
      <p:sp>
        <p:nvSpPr>
          <p:cNvPr id="54" name="TextBox 53"/>
          <p:cNvSpPr txBox="1"/>
          <p:nvPr/>
        </p:nvSpPr>
        <p:spPr>
          <a:xfrm>
            <a:off x="2517677" y="4689710"/>
            <a:ext cx="711900" cy="430887"/>
          </a:xfrm>
          <a:prstGeom prst="rect">
            <a:avLst/>
          </a:prstGeom>
          <a:noFill/>
        </p:spPr>
        <p:txBody>
          <a:bodyPr wrap="square" rtlCol="0" anchor="ctr">
            <a:spAutoFit/>
          </a:bodyPr>
          <a:lstStyle/>
          <a:p>
            <a:pPr algn="ctr"/>
            <a:r>
              <a:rPr lang="en-US" sz="2200" b="1" dirty="0">
                <a:solidFill>
                  <a:srgbClr val="EC008C"/>
                </a:solidFill>
              </a:rPr>
              <a:t>−</a:t>
            </a:r>
          </a:p>
        </p:txBody>
      </p:sp>
      <p:sp>
        <p:nvSpPr>
          <p:cNvPr id="55" name="TextBox 54"/>
          <p:cNvSpPr txBox="1"/>
          <p:nvPr/>
        </p:nvSpPr>
        <p:spPr>
          <a:xfrm>
            <a:off x="5006239" y="5157533"/>
            <a:ext cx="1236324" cy="430887"/>
          </a:xfrm>
          <a:prstGeom prst="rect">
            <a:avLst/>
          </a:prstGeom>
          <a:noFill/>
        </p:spPr>
        <p:txBody>
          <a:bodyPr wrap="square" rtlCol="0">
            <a:spAutoFit/>
          </a:bodyPr>
          <a:lstStyle/>
          <a:p>
            <a:pPr algn="ctr"/>
            <a:r>
              <a:rPr lang="en-IN" sz="2200" dirty="0"/>
              <a:t>(15 − 12)</a:t>
            </a:r>
            <a:endParaRPr lang="en-US" sz="2200" dirty="0"/>
          </a:p>
        </p:txBody>
      </p:sp>
      <p:sp>
        <p:nvSpPr>
          <p:cNvPr id="56" name="TextBox 55"/>
          <p:cNvSpPr txBox="1"/>
          <p:nvPr/>
        </p:nvSpPr>
        <p:spPr>
          <a:xfrm>
            <a:off x="4769423" y="5172501"/>
            <a:ext cx="486237" cy="430887"/>
          </a:xfrm>
          <a:prstGeom prst="rect">
            <a:avLst/>
          </a:prstGeom>
          <a:noFill/>
        </p:spPr>
        <p:txBody>
          <a:bodyPr wrap="square" rtlCol="0">
            <a:spAutoFit/>
          </a:bodyPr>
          <a:lstStyle/>
          <a:p>
            <a:pPr algn="ctr"/>
            <a:r>
              <a:rPr lang="en-IN" sz="2200" dirty="0"/>
              <a:t>+</a:t>
            </a:r>
            <a:endParaRPr lang="en-US" sz="2200" dirty="0"/>
          </a:p>
        </p:txBody>
      </p:sp>
      <p:sp>
        <p:nvSpPr>
          <p:cNvPr id="57" name="TextBox 56"/>
          <p:cNvSpPr txBox="1"/>
          <p:nvPr/>
        </p:nvSpPr>
        <p:spPr>
          <a:xfrm>
            <a:off x="3514872" y="945620"/>
            <a:ext cx="6157479" cy="369332"/>
          </a:xfrm>
          <a:prstGeom prst="rect">
            <a:avLst/>
          </a:prstGeom>
          <a:noFill/>
        </p:spPr>
        <p:txBody>
          <a:bodyPr wrap="square" rtlCol="0" anchor="ctr">
            <a:spAutoFit/>
          </a:bodyPr>
          <a:lstStyle/>
          <a:p>
            <a:r>
              <a:rPr lang="en-IN" dirty="0"/>
              <a:t>(amounts in millions, except per share amount)</a:t>
            </a:r>
            <a:endParaRPr lang="en-US" dirty="0"/>
          </a:p>
        </p:txBody>
      </p:sp>
      <p:sp>
        <p:nvSpPr>
          <p:cNvPr id="58" name="TextBox 57"/>
          <p:cNvSpPr txBox="1"/>
          <p:nvPr/>
        </p:nvSpPr>
        <p:spPr>
          <a:xfrm>
            <a:off x="5004846" y="5506345"/>
            <a:ext cx="934231" cy="923330"/>
          </a:xfrm>
          <a:prstGeom prst="rect">
            <a:avLst/>
          </a:prstGeom>
          <a:noFill/>
        </p:spPr>
        <p:txBody>
          <a:bodyPr wrap="square" rtlCol="0">
            <a:spAutoFit/>
          </a:bodyPr>
          <a:lstStyle/>
          <a:p>
            <a:pPr algn="ctr"/>
            <a:r>
              <a:rPr lang="en-IN" dirty="0"/>
              <a:t>Exercise of options</a:t>
            </a:r>
            <a:endParaRPr lang="en-US" dirty="0"/>
          </a:p>
        </p:txBody>
      </p:sp>
      <p:sp>
        <p:nvSpPr>
          <p:cNvPr id="59" name="TextBox 58"/>
          <p:cNvSpPr txBox="1"/>
          <p:nvPr/>
        </p:nvSpPr>
        <p:spPr>
          <a:xfrm>
            <a:off x="6220156" y="5171703"/>
            <a:ext cx="634429" cy="430887"/>
          </a:xfrm>
          <a:prstGeom prst="rect">
            <a:avLst/>
          </a:prstGeom>
          <a:noFill/>
        </p:spPr>
        <p:txBody>
          <a:bodyPr wrap="square" rtlCol="0">
            <a:spAutoFit/>
          </a:bodyPr>
          <a:lstStyle/>
          <a:p>
            <a:pPr algn="ctr"/>
            <a:r>
              <a:rPr lang="en-IN" sz="2200" dirty="0"/>
              <a:t>12</a:t>
            </a:r>
            <a:endParaRPr lang="en-US" sz="2200" dirty="0"/>
          </a:p>
        </p:txBody>
      </p:sp>
      <p:sp>
        <p:nvSpPr>
          <p:cNvPr id="60" name="TextBox 59"/>
          <p:cNvSpPr txBox="1"/>
          <p:nvPr/>
        </p:nvSpPr>
        <p:spPr>
          <a:xfrm>
            <a:off x="6009311" y="5164112"/>
            <a:ext cx="486237" cy="430887"/>
          </a:xfrm>
          <a:prstGeom prst="rect">
            <a:avLst/>
          </a:prstGeom>
          <a:noFill/>
        </p:spPr>
        <p:txBody>
          <a:bodyPr wrap="square" rtlCol="0">
            <a:spAutoFit/>
          </a:bodyPr>
          <a:lstStyle/>
          <a:p>
            <a:pPr algn="ctr"/>
            <a:r>
              <a:rPr lang="en-IN" sz="2200" dirty="0"/>
              <a:t>+</a:t>
            </a:r>
            <a:endParaRPr lang="en-US" sz="2200" dirty="0"/>
          </a:p>
        </p:txBody>
      </p:sp>
      <p:sp>
        <p:nvSpPr>
          <p:cNvPr id="61" name="TextBox 60"/>
          <p:cNvSpPr txBox="1"/>
          <p:nvPr/>
        </p:nvSpPr>
        <p:spPr>
          <a:xfrm>
            <a:off x="5831056" y="5582303"/>
            <a:ext cx="1224080" cy="646331"/>
          </a:xfrm>
          <a:prstGeom prst="rect">
            <a:avLst/>
          </a:prstGeom>
          <a:noFill/>
        </p:spPr>
        <p:txBody>
          <a:bodyPr wrap="square" rtlCol="0">
            <a:spAutoFit/>
          </a:bodyPr>
          <a:lstStyle/>
          <a:p>
            <a:pPr algn="ctr"/>
            <a:r>
              <a:rPr lang="en-IN" dirty="0"/>
              <a:t>Conversion of bonds</a:t>
            </a:r>
            <a:endParaRPr lang="en-US" dirty="0"/>
          </a:p>
        </p:txBody>
      </p:sp>
      <p:sp>
        <p:nvSpPr>
          <p:cNvPr id="63" name="TextBox 62"/>
          <p:cNvSpPr txBox="1"/>
          <p:nvPr/>
        </p:nvSpPr>
        <p:spPr>
          <a:xfrm>
            <a:off x="4962036" y="4714928"/>
            <a:ext cx="486237" cy="430887"/>
          </a:xfrm>
          <a:prstGeom prst="rect">
            <a:avLst/>
          </a:prstGeom>
          <a:noFill/>
        </p:spPr>
        <p:txBody>
          <a:bodyPr wrap="square" rtlCol="0">
            <a:spAutoFit/>
          </a:bodyPr>
          <a:lstStyle/>
          <a:p>
            <a:pPr algn="ctr"/>
            <a:r>
              <a:rPr lang="en-IN" sz="2200" dirty="0"/>
              <a:t>+</a:t>
            </a:r>
            <a:endParaRPr lang="en-US" sz="2200" dirty="0"/>
          </a:p>
        </p:txBody>
      </p:sp>
      <p:sp>
        <p:nvSpPr>
          <p:cNvPr id="64" name="TextBox 63"/>
          <p:cNvSpPr txBox="1"/>
          <p:nvPr/>
        </p:nvSpPr>
        <p:spPr>
          <a:xfrm>
            <a:off x="5424222" y="4090814"/>
            <a:ext cx="1810097" cy="646331"/>
          </a:xfrm>
          <a:prstGeom prst="rect">
            <a:avLst/>
          </a:prstGeom>
          <a:noFill/>
        </p:spPr>
        <p:txBody>
          <a:bodyPr wrap="square" rtlCol="0">
            <a:spAutoFit/>
          </a:bodyPr>
          <a:lstStyle/>
          <a:p>
            <a:pPr algn="ctr"/>
            <a:r>
              <a:rPr lang="en-IN" dirty="0"/>
              <a:t>After-tax interest savings</a:t>
            </a:r>
            <a:endParaRPr lang="en-US" dirty="0"/>
          </a:p>
        </p:txBody>
      </p:sp>
      <p:sp>
        <p:nvSpPr>
          <p:cNvPr id="65" name="TextBox 64"/>
          <p:cNvSpPr txBox="1"/>
          <p:nvPr/>
        </p:nvSpPr>
        <p:spPr>
          <a:xfrm>
            <a:off x="7029771" y="5186566"/>
            <a:ext cx="634429" cy="430887"/>
          </a:xfrm>
          <a:prstGeom prst="rect">
            <a:avLst/>
          </a:prstGeom>
          <a:noFill/>
        </p:spPr>
        <p:txBody>
          <a:bodyPr wrap="square" rtlCol="0">
            <a:spAutoFit/>
          </a:bodyPr>
          <a:lstStyle/>
          <a:p>
            <a:pPr algn="ctr"/>
            <a:r>
              <a:rPr lang="en-IN" sz="2200" b="1" dirty="0">
                <a:solidFill>
                  <a:srgbClr val="C00000"/>
                </a:solidFill>
              </a:rPr>
              <a:t>3</a:t>
            </a:r>
            <a:endParaRPr lang="en-US" sz="2200" b="1" dirty="0">
              <a:solidFill>
                <a:srgbClr val="C00000"/>
              </a:solidFill>
            </a:endParaRPr>
          </a:p>
        </p:txBody>
      </p:sp>
      <p:sp>
        <p:nvSpPr>
          <p:cNvPr id="66" name="TextBox 65"/>
          <p:cNvSpPr txBox="1"/>
          <p:nvPr/>
        </p:nvSpPr>
        <p:spPr>
          <a:xfrm>
            <a:off x="6877921" y="5186566"/>
            <a:ext cx="486237" cy="430887"/>
          </a:xfrm>
          <a:prstGeom prst="rect">
            <a:avLst/>
          </a:prstGeom>
          <a:noFill/>
        </p:spPr>
        <p:txBody>
          <a:bodyPr wrap="square" rtlCol="0">
            <a:spAutoFit/>
          </a:bodyPr>
          <a:lstStyle/>
          <a:p>
            <a:pPr algn="ctr"/>
            <a:r>
              <a:rPr lang="en-IN" sz="2200" b="1" dirty="0">
                <a:solidFill>
                  <a:srgbClr val="C00000"/>
                </a:solidFill>
              </a:rPr>
              <a:t>+</a:t>
            </a:r>
            <a:endParaRPr lang="en-US" sz="2200" b="1" dirty="0">
              <a:solidFill>
                <a:srgbClr val="C00000"/>
              </a:solidFill>
            </a:endParaRPr>
          </a:p>
        </p:txBody>
      </p:sp>
      <p:sp>
        <p:nvSpPr>
          <p:cNvPr id="67" name="TextBox 66"/>
          <p:cNvSpPr txBox="1"/>
          <p:nvPr/>
        </p:nvSpPr>
        <p:spPr>
          <a:xfrm>
            <a:off x="6864369" y="5573541"/>
            <a:ext cx="1436360" cy="923330"/>
          </a:xfrm>
          <a:prstGeom prst="rect">
            <a:avLst/>
          </a:prstGeom>
          <a:noFill/>
        </p:spPr>
        <p:txBody>
          <a:bodyPr wrap="square" rtlCol="0">
            <a:spAutoFit/>
          </a:bodyPr>
          <a:lstStyle/>
          <a:p>
            <a:pPr algn="ctr"/>
            <a:r>
              <a:rPr lang="en-IN" b="1" dirty="0">
                <a:solidFill>
                  <a:srgbClr val="C00000"/>
                </a:solidFill>
              </a:rPr>
              <a:t>Conversion of preferred shares</a:t>
            </a:r>
            <a:endParaRPr lang="en-US" b="1" dirty="0">
              <a:solidFill>
                <a:srgbClr val="C00000"/>
              </a:solidFill>
            </a:endParaRPr>
          </a:p>
        </p:txBody>
      </p:sp>
      <p:cxnSp>
        <p:nvCxnSpPr>
          <p:cNvPr id="69" name="Straight Connector 68"/>
          <p:cNvCxnSpPr/>
          <p:nvPr/>
        </p:nvCxnSpPr>
        <p:spPr>
          <a:xfrm>
            <a:off x="2948504" y="4376819"/>
            <a:ext cx="1907931" cy="72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3100904" y="4376819"/>
            <a:ext cx="1907931" cy="7220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71" name="TextBox 70">
            <a:extLst>
              <a:ext uri="{FF2B5EF4-FFF2-40B4-BE49-F238E27FC236}">
                <a16:creationId xmlns:a16="http://schemas.microsoft.com/office/drawing/2014/main" id="{0F18D1AD-5CBC-4525-B0B2-60B0C60BAFB5}"/>
              </a:ext>
            </a:extLst>
          </p:cNvPr>
          <p:cNvSpPr txBox="1"/>
          <p:nvPr/>
        </p:nvSpPr>
        <p:spPr>
          <a:xfrm>
            <a:off x="5266578" y="4718166"/>
            <a:ext cx="2237578" cy="430887"/>
          </a:xfrm>
          <a:prstGeom prst="rect">
            <a:avLst/>
          </a:prstGeom>
          <a:noFill/>
        </p:spPr>
        <p:txBody>
          <a:bodyPr wrap="square" rtlCol="0">
            <a:spAutoFit/>
          </a:bodyPr>
          <a:lstStyle/>
          <a:p>
            <a:pPr algn="ctr"/>
            <a:r>
              <a:rPr lang="en-IN" sz="2200" dirty="0"/>
              <a:t>$24 − (25% x $24)</a:t>
            </a:r>
            <a:endParaRPr lang="en-US" sz="2200" dirty="0"/>
          </a:p>
        </p:txBody>
      </p:sp>
      <p:sp>
        <p:nvSpPr>
          <p:cNvPr id="72" name="Slide Number Placeholder 5">
            <a:extLst>
              <a:ext uri="{FF2B5EF4-FFF2-40B4-BE49-F238E27FC236}">
                <a16:creationId xmlns:a16="http://schemas.microsoft.com/office/drawing/2014/main" id="{471BF579-63E2-584F-9853-23290A13D5D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59</a:t>
            </a:fld>
            <a:endParaRPr lang="en-US" dirty="0"/>
          </a:p>
        </p:txBody>
      </p:sp>
    </p:spTree>
    <p:extLst>
      <p:ext uri="{BB962C8B-B14F-4D97-AF65-F5344CB8AC3E}">
        <p14:creationId xmlns:p14="http://schemas.microsoft.com/office/powerpoint/2010/main" val="226288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500"/>
                                        <p:tgtEl>
                                          <p:spTgt spid="1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500"/>
                                        <p:tgtEl>
                                          <p:spTgt spid="21"/>
                                        </p:tgtEl>
                                      </p:cBhvr>
                                    </p:animEffect>
                                  </p:childTnLst>
                                </p:cTn>
                              </p:par>
                              <p:par>
                                <p:cTn id="56" presetID="10"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par>
                                <p:cTn id="59" presetID="10"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500"/>
                                        <p:tgtEl>
                                          <p:spTgt spid="2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fade">
                                      <p:cBhvr>
                                        <p:cTn id="79" dur="500"/>
                                        <p:tgtEl>
                                          <p:spTgt spid="29"/>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500"/>
                                        <p:tgtEl>
                                          <p:spTgt spid="30"/>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fade">
                                      <p:cBhvr>
                                        <p:cTn id="87" dur="500"/>
                                        <p:tgtEl>
                                          <p:spTgt spid="31"/>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animEffect transition="in" filter="fade">
                                      <p:cBhvr>
                                        <p:cTn id="93" dur="500"/>
                                        <p:tgtEl>
                                          <p:spTgt spid="3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4"/>
                                        </p:tgtEl>
                                        <p:attrNameLst>
                                          <p:attrName>style.visibility</p:attrName>
                                        </p:attrNameLst>
                                      </p:cBhvr>
                                      <p:to>
                                        <p:strVal val="visible"/>
                                      </p:to>
                                    </p:set>
                                    <p:animEffect transition="in" filter="fade">
                                      <p:cBhvr>
                                        <p:cTn id="96" dur="500"/>
                                        <p:tgtEl>
                                          <p:spTgt spid="3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7"/>
                                        </p:tgtEl>
                                        <p:attrNameLst>
                                          <p:attrName>style.visibility</p:attrName>
                                        </p:attrNameLst>
                                      </p:cBhvr>
                                      <p:to>
                                        <p:strVal val="visible"/>
                                      </p:to>
                                    </p:set>
                                    <p:animEffect transition="in" filter="fade">
                                      <p:cBhvr>
                                        <p:cTn id="99" dur="500"/>
                                        <p:tgtEl>
                                          <p:spTgt spid="3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500"/>
                                        <p:tgtEl>
                                          <p:spTgt spid="3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4"/>
                                        </p:tgtEl>
                                        <p:attrNameLst>
                                          <p:attrName>style.visibility</p:attrName>
                                        </p:attrNameLst>
                                      </p:cBhvr>
                                      <p:to>
                                        <p:strVal val="visible"/>
                                      </p:to>
                                    </p:set>
                                    <p:animEffect transition="in" filter="fade">
                                      <p:cBhvr>
                                        <p:cTn id="108" dur="500"/>
                                        <p:tgtEl>
                                          <p:spTgt spid="4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Effect transition="in" filter="fade">
                                      <p:cBhvr>
                                        <p:cTn id="111" dur="500"/>
                                        <p:tgtEl>
                                          <p:spTgt spid="45"/>
                                        </p:tgtEl>
                                      </p:cBhvr>
                                    </p:animEffect>
                                  </p:childTnLst>
                                </p:cTn>
                              </p:par>
                              <p:par>
                                <p:cTn id="112" presetID="10" presetClass="entr" presetSubtype="0" fill="hold"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500"/>
                                        <p:tgtEl>
                                          <p:spTgt spid="47"/>
                                        </p:tgtEl>
                                      </p:cBhvr>
                                    </p:animEffect>
                                  </p:childTnLst>
                                </p:cTn>
                              </p:par>
                              <p:par>
                                <p:cTn id="115" presetID="10" presetClass="entr" presetSubtype="0" fill="hold" nodeType="withEffect">
                                  <p:stCondLst>
                                    <p:cond delay="0"/>
                                  </p:stCondLst>
                                  <p:childTnLst>
                                    <p:set>
                                      <p:cBhvr>
                                        <p:cTn id="116" dur="1" fill="hold">
                                          <p:stCondLst>
                                            <p:cond delay="0"/>
                                          </p:stCondLst>
                                        </p:cTn>
                                        <p:tgtEl>
                                          <p:spTgt spid="48"/>
                                        </p:tgtEl>
                                        <p:attrNameLst>
                                          <p:attrName>style.visibility</p:attrName>
                                        </p:attrNameLst>
                                      </p:cBhvr>
                                      <p:to>
                                        <p:strVal val="visible"/>
                                      </p:to>
                                    </p:set>
                                    <p:animEffect transition="in" filter="fade">
                                      <p:cBhvr>
                                        <p:cTn id="117" dur="500"/>
                                        <p:tgtEl>
                                          <p:spTgt spid="48"/>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49"/>
                                        </p:tgtEl>
                                        <p:attrNameLst>
                                          <p:attrName>style.visibility</p:attrName>
                                        </p:attrNameLst>
                                      </p:cBhvr>
                                      <p:to>
                                        <p:strVal val="visible"/>
                                      </p:to>
                                    </p:set>
                                    <p:animEffect transition="in" filter="fade">
                                      <p:cBhvr>
                                        <p:cTn id="120" dur="500"/>
                                        <p:tgtEl>
                                          <p:spTgt spid="4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50"/>
                                        </p:tgtEl>
                                        <p:attrNameLst>
                                          <p:attrName>style.visibility</p:attrName>
                                        </p:attrNameLst>
                                      </p:cBhvr>
                                      <p:to>
                                        <p:strVal val="visible"/>
                                      </p:to>
                                    </p:set>
                                    <p:animEffect transition="in" filter="fade">
                                      <p:cBhvr>
                                        <p:cTn id="123" dur="500"/>
                                        <p:tgtEl>
                                          <p:spTgt spid="5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51"/>
                                        </p:tgtEl>
                                        <p:attrNameLst>
                                          <p:attrName>style.visibility</p:attrName>
                                        </p:attrNameLst>
                                      </p:cBhvr>
                                      <p:to>
                                        <p:strVal val="visible"/>
                                      </p:to>
                                    </p:set>
                                    <p:animEffect transition="in" filter="fade">
                                      <p:cBhvr>
                                        <p:cTn id="126" dur="500"/>
                                        <p:tgtEl>
                                          <p:spTgt spid="51"/>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2"/>
                                        </p:tgtEl>
                                        <p:attrNameLst>
                                          <p:attrName>style.visibility</p:attrName>
                                        </p:attrNameLst>
                                      </p:cBhvr>
                                      <p:to>
                                        <p:strVal val="visible"/>
                                      </p:to>
                                    </p:set>
                                    <p:animEffect transition="in" filter="fade">
                                      <p:cBhvr>
                                        <p:cTn id="129" dur="500"/>
                                        <p:tgtEl>
                                          <p:spTgt spid="52"/>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Effect transition="in" filter="fade">
                                      <p:cBhvr>
                                        <p:cTn id="132" dur="500"/>
                                        <p:tgtEl>
                                          <p:spTgt spid="53"/>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fade">
                                      <p:cBhvr>
                                        <p:cTn id="135" dur="500"/>
                                        <p:tgtEl>
                                          <p:spTgt spid="54"/>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55"/>
                                        </p:tgtEl>
                                        <p:attrNameLst>
                                          <p:attrName>style.visibility</p:attrName>
                                        </p:attrNameLst>
                                      </p:cBhvr>
                                      <p:to>
                                        <p:strVal val="visible"/>
                                      </p:to>
                                    </p:set>
                                    <p:animEffect transition="in" filter="fade">
                                      <p:cBhvr>
                                        <p:cTn id="138" dur="500"/>
                                        <p:tgtEl>
                                          <p:spTgt spid="55"/>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56"/>
                                        </p:tgtEl>
                                        <p:attrNameLst>
                                          <p:attrName>style.visibility</p:attrName>
                                        </p:attrNameLst>
                                      </p:cBhvr>
                                      <p:to>
                                        <p:strVal val="visible"/>
                                      </p:to>
                                    </p:set>
                                    <p:animEffect transition="in" filter="fade">
                                      <p:cBhvr>
                                        <p:cTn id="141" dur="500"/>
                                        <p:tgtEl>
                                          <p:spTgt spid="56"/>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58"/>
                                        </p:tgtEl>
                                        <p:attrNameLst>
                                          <p:attrName>style.visibility</p:attrName>
                                        </p:attrNameLst>
                                      </p:cBhvr>
                                      <p:to>
                                        <p:strVal val="visible"/>
                                      </p:to>
                                    </p:set>
                                    <p:animEffect transition="in" filter="fade">
                                      <p:cBhvr>
                                        <p:cTn id="144" dur="500"/>
                                        <p:tgtEl>
                                          <p:spTgt spid="58"/>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fade">
                                      <p:cBhvr>
                                        <p:cTn id="147" dur="500"/>
                                        <p:tgtEl>
                                          <p:spTgt spid="46"/>
                                        </p:tgtEl>
                                      </p:cBhvr>
                                    </p:animEffect>
                                  </p:childTnLst>
                                </p:cTn>
                              </p:par>
                              <p:par>
                                <p:cTn id="148" presetID="10" presetClass="entr" presetSubtype="0" fill="hold" grpId="0" nodeType="withEffect">
                                  <p:stCondLst>
                                    <p:cond delay="0"/>
                                  </p:stCondLst>
                                  <p:childTnLst>
                                    <p:set>
                                      <p:cBhvr>
                                        <p:cTn id="149" dur="1" fill="hold">
                                          <p:stCondLst>
                                            <p:cond delay="0"/>
                                          </p:stCondLst>
                                        </p:cTn>
                                        <p:tgtEl>
                                          <p:spTgt spid="59"/>
                                        </p:tgtEl>
                                        <p:attrNameLst>
                                          <p:attrName>style.visibility</p:attrName>
                                        </p:attrNameLst>
                                      </p:cBhvr>
                                      <p:to>
                                        <p:strVal val="visible"/>
                                      </p:to>
                                    </p:set>
                                    <p:animEffect transition="in" filter="fade">
                                      <p:cBhvr>
                                        <p:cTn id="150" dur="500"/>
                                        <p:tgtEl>
                                          <p:spTgt spid="59"/>
                                        </p:tgtEl>
                                      </p:cBhvr>
                                    </p:animEffect>
                                  </p:childTnLst>
                                </p:cTn>
                              </p:par>
                              <p:par>
                                <p:cTn id="151" presetID="10" presetClass="entr" presetSubtype="0" fill="hold" grpId="0" nodeType="withEffect">
                                  <p:stCondLst>
                                    <p:cond delay="0"/>
                                  </p:stCondLst>
                                  <p:childTnLst>
                                    <p:set>
                                      <p:cBhvr>
                                        <p:cTn id="152" dur="1" fill="hold">
                                          <p:stCondLst>
                                            <p:cond delay="0"/>
                                          </p:stCondLst>
                                        </p:cTn>
                                        <p:tgtEl>
                                          <p:spTgt spid="60"/>
                                        </p:tgtEl>
                                        <p:attrNameLst>
                                          <p:attrName>style.visibility</p:attrName>
                                        </p:attrNameLst>
                                      </p:cBhvr>
                                      <p:to>
                                        <p:strVal val="visible"/>
                                      </p:to>
                                    </p:set>
                                    <p:animEffect transition="in" filter="fade">
                                      <p:cBhvr>
                                        <p:cTn id="153" dur="500"/>
                                        <p:tgtEl>
                                          <p:spTgt spid="60"/>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61"/>
                                        </p:tgtEl>
                                        <p:attrNameLst>
                                          <p:attrName>style.visibility</p:attrName>
                                        </p:attrNameLst>
                                      </p:cBhvr>
                                      <p:to>
                                        <p:strVal val="visible"/>
                                      </p:to>
                                    </p:set>
                                    <p:animEffect transition="in" filter="fade">
                                      <p:cBhvr>
                                        <p:cTn id="156" dur="500"/>
                                        <p:tgtEl>
                                          <p:spTgt spid="61"/>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63"/>
                                        </p:tgtEl>
                                        <p:attrNameLst>
                                          <p:attrName>style.visibility</p:attrName>
                                        </p:attrNameLst>
                                      </p:cBhvr>
                                      <p:to>
                                        <p:strVal val="visible"/>
                                      </p:to>
                                    </p:set>
                                    <p:animEffect transition="in" filter="fade">
                                      <p:cBhvr>
                                        <p:cTn id="159" dur="500"/>
                                        <p:tgtEl>
                                          <p:spTgt spid="63"/>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64"/>
                                        </p:tgtEl>
                                        <p:attrNameLst>
                                          <p:attrName>style.visibility</p:attrName>
                                        </p:attrNameLst>
                                      </p:cBhvr>
                                      <p:to>
                                        <p:strVal val="visible"/>
                                      </p:to>
                                    </p:set>
                                    <p:animEffect transition="in" filter="fade">
                                      <p:cBhvr>
                                        <p:cTn id="162" dur="500"/>
                                        <p:tgtEl>
                                          <p:spTgt spid="64"/>
                                        </p:tgtEl>
                                      </p:cBhvr>
                                    </p:animEffect>
                                  </p:childTnLst>
                                </p:cTn>
                              </p:par>
                              <p:par>
                                <p:cTn id="163" presetID="10" presetClass="entr" presetSubtype="0" fill="hold" nodeType="withEffect">
                                  <p:stCondLst>
                                    <p:cond delay="0"/>
                                  </p:stCondLst>
                                  <p:childTnLst>
                                    <p:set>
                                      <p:cBhvr>
                                        <p:cTn id="164" dur="1" fill="hold">
                                          <p:stCondLst>
                                            <p:cond delay="0"/>
                                          </p:stCondLst>
                                        </p:cTn>
                                        <p:tgtEl>
                                          <p:spTgt spid="36"/>
                                        </p:tgtEl>
                                        <p:attrNameLst>
                                          <p:attrName>style.visibility</p:attrName>
                                        </p:attrNameLst>
                                      </p:cBhvr>
                                      <p:to>
                                        <p:strVal val="visible"/>
                                      </p:to>
                                    </p:set>
                                    <p:animEffect transition="in" filter="fade">
                                      <p:cBhvr>
                                        <p:cTn id="165" dur="500"/>
                                        <p:tgtEl>
                                          <p:spTgt spid="36"/>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66"/>
                                        </p:tgtEl>
                                        <p:attrNameLst>
                                          <p:attrName>style.visibility</p:attrName>
                                        </p:attrNameLst>
                                      </p:cBhvr>
                                      <p:to>
                                        <p:strVal val="visible"/>
                                      </p:to>
                                    </p:set>
                                    <p:animEffect transition="in" filter="fade">
                                      <p:cBhvr>
                                        <p:cTn id="170" dur="500"/>
                                        <p:tgtEl>
                                          <p:spTgt spid="66"/>
                                        </p:tgtEl>
                                      </p:cBhvr>
                                    </p:animEffect>
                                  </p:childTnLst>
                                </p:cTn>
                              </p:par>
                            </p:childTnLst>
                          </p:cTn>
                        </p:par>
                        <p:par>
                          <p:cTn id="171" fill="hold">
                            <p:stCondLst>
                              <p:cond delay="500"/>
                            </p:stCondLst>
                            <p:childTnLst>
                              <p:par>
                                <p:cTn id="172" presetID="10" presetClass="entr" presetSubtype="0" fill="hold" grpId="0" nodeType="afterEffect">
                                  <p:stCondLst>
                                    <p:cond delay="0"/>
                                  </p:stCondLst>
                                  <p:childTnLst>
                                    <p:set>
                                      <p:cBhvr>
                                        <p:cTn id="173" dur="1" fill="hold">
                                          <p:stCondLst>
                                            <p:cond delay="0"/>
                                          </p:stCondLst>
                                        </p:cTn>
                                        <p:tgtEl>
                                          <p:spTgt spid="65"/>
                                        </p:tgtEl>
                                        <p:attrNameLst>
                                          <p:attrName>style.visibility</p:attrName>
                                        </p:attrNameLst>
                                      </p:cBhvr>
                                      <p:to>
                                        <p:strVal val="visible"/>
                                      </p:to>
                                    </p:set>
                                    <p:animEffect transition="in" filter="fade">
                                      <p:cBhvr>
                                        <p:cTn id="174" dur="500"/>
                                        <p:tgtEl>
                                          <p:spTgt spid="65"/>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67"/>
                                        </p:tgtEl>
                                        <p:attrNameLst>
                                          <p:attrName>style.visibility</p:attrName>
                                        </p:attrNameLst>
                                      </p:cBhvr>
                                      <p:to>
                                        <p:strVal val="visible"/>
                                      </p:to>
                                    </p:set>
                                    <p:animEffect transition="in" filter="fade">
                                      <p:cBhvr>
                                        <p:cTn id="177" dur="500"/>
                                        <p:tgtEl>
                                          <p:spTgt spid="67"/>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1" fill="hold" nodeType="clickEffect">
                                  <p:stCondLst>
                                    <p:cond delay="0"/>
                                  </p:stCondLst>
                                  <p:childTnLst>
                                    <p:set>
                                      <p:cBhvr>
                                        <p:cTn id="181" dur="1" fill="hold">
                                          <p:stCondLst>
                                            <p:cond delay="0"/>
                                          </p:stCondLst>
                                        </p:cTn>
                                        <p:tgtEl>
                                          <p:spTgt spid="69"/>
                                        </p:tgtEl>
                                        <p:attrNameLst>
                                          <p:attrName>style.visibility</p:attrName>
                                        </p:attrNameLst>
                                      </p:cBhvr>
                                      <p:to>
                                        <p:strVal val="visible"/>
                                      </p:to>
                                    </p:set>
                                    <p:animEffect transition="in" filter="wipe(up)">
                                      <p:cBhvr>
                                        <p:cTn id="182" dur="500"/>
                                        <p:tgtEl>
                                          <p:spTgt spid="69"/>
                                        </p:tgtEl>
                                      </p:cBhvr>
                                    </p:animEffect>
                                  </p:childTnLst>
                                </p:cTn>
                              </p:par>
                              <p:par>
                                <p:cTn id="183" presetID="22" presetClass="entr" presetSubtype="1" fill="hold" nodeType="withEffect">
                                  <p:stCondLst>
                                    <p:cond delay="0"/>
                                  </p:stCondLst>
                                  <p:childTnLst>
                                    <p:set>
                                      <p:cBhvr>
                                        <p:cTn id="184" dur="1" fill="hold">
                                          <p:stCondLst>
                                            <p:cond delay="0"/>
                                          </p:stCondLst>
                                        </p:cTn>
                                        <p:tgtEl>
                                          <p:spTgt spid="70"/>
                                        </p:tgtEl>
                                        <p:attrNameLst>
                                          <p:attrName>style.visibility</p:attrName>
                                        </p:attrNameLst>
                                      </p:cBhvr>
                                      <p:to>
                                        <p:strVal val="visible"/>
                                      </p:to>
                                    </p:set>
                                    <p:animEffect transition="in" filter="wipe(up)">
                                      <p:cBhvr>
                                        <p:cTn id="185" dur="500"/>
                                        <p:tgtEl>
                                          <p:spTgt spid="70"/>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43"/>
                                        </p:tgtEl>
                                        <p:attrNameLst>
                                          <p:attrName>style.visibility</p:attrName>
                                        </p:attrNameLst>
                                      </p:cBhvr>
                                      <p:to>
                                        <p:strVal val="visible"/>
                                      </p:to>
                                    </p:set>
                                    <p:animEffect transition="in" filter="fade">
                                      <p:cBhvr>
                                        <p:cTn id="190" dur="500"/>
                                        <p:tgtEl>
                                          <p:spTgt spid="43"/>
                                        </p:tgtEl>
                                      </p:cBhvr>
                                    </p:animEffect>
                                  </p:childTnLst>
                                </p:cTn>
                              </p:par>
                            </p:childTnLst>
                          </p:cTn>
                        </p:par>
                        <p:par>
                          <p:cTn id="191" fill="hold">
                            <p:stCondLst>
                              <p:cond delay="500"/>
                            </p:stCondLst>
                            <p:childTnLst>
                              <p:par>
                                <p:cTn id="192" presetID="10" presetClass="entr" presetSubtype="0" fill="hold" grpId="0" nodeType="afterEffect">
                                  <p:stCondLst>
                                    <p:cond delay="0"/>
                                  </p:stCondLst>
                                  <p:childTnLst>
                                    <p:set>
                                      <p:cBhvr>
                                        <p:cTn id="193" dur="1" fill="hold">
                                          <p:stCondLst>
                                            <p:cond delay="0"/>
                                          </p:stCondLst>
                                        </p:cTn>
                                        <p:tgtEl>
                                          <p:spTgt spid="41"/>
                                        </p:tgtEl>
                                        <p:attrNameLst>
                                          <p:attrName>style.visibility</p:attrName>
                                        </p:attrNameLst>
                                      </p:cBhvr>
                                      <p:to>
                                        <p:strVal val="visible"/>
                                      </p:to>
                                    </p:set>
                                    <p:animEffect transition="in" filter="fade">
                                      <p:cBhvr>
                                        <p:cTn id="194" dur="500"/>
                                        <p:tgtEl>
                                          <p:spTgt spid="41"/>
                                        </p:tgtEl>
                                      </p:cBhvr>
                                    </p:animEffect>
                                  </p:childTnLst>
                                </p:cTn>
                              </p:par>
                              <p:par>
                                <p:cTn id="195" presetID="10" presetClass="entr" presetSubtype="0" fill="hold" nodeType="withEffect">
                                  <p:stCondLst>
                                    <p:cond delay="0"/>
                                  </p:stCondLst>
                                  <p:childTnLst>
                                    <p:set>
                                      <p:cBhvr>
                                        <p:cTn id="196" dur="1" fill="hold">
                                          <p:stCondLst>
                                            <p:cond delay="0"/>
                                          </p:stCondLst>
                                        </p:cTn>
                                        <p:tgtEl>
                                          <p:spTgt spid="42"/>
                                        </p:tgtEl>
                                        <p:attrNameLst>
                                          <p:attrName>style.visibility</p:attrName>
                                        </p:attrNameLst>
                                      </p:cBhvr>
                                      <p:to>
                                        <p:strVal val="visible"/>
                                      </p:to>
                                    </p:set>
                                    <p:animEffect transition="in" filter="fade">
                                      <p:cBhvr>
                                        <p:cTn id="197" dur="500"/>
                                        <p:tgtEl>
                                          <p:spTgt spid="42"/>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40"/>
                                        </p:tgtEl>
                                        <p:attrNameLst>
                                          <p:attrName>style.visibility</p:attrName>
                                        </p:attrNameLst>
                                      </p:cBhvr>
                                      <p:to>
                                        <p:strVal val="visible"/>
                                      </p:to>
                                    </p:set>
                                    <p:animEffect transition="in" filter="fade">
                                      <p:cBhvr>
                                        <p:cTn id="200" dur="500"/>
                                        <p:tgtEl>
                                          <p:spTgt spid="40"/>
                                        </p:tgtEl>
                                      </p:cBhvr>
                                    </p:animEffect>
                                  </p:childTnLst>
                                </p:cTn>
                              </p:par>
                            </p:childTnLst>
                          </p:cTn>
                        </p:par>
                        <p:par>
                          <p:cTn id="201" fill="hold">
                            <p:stCondLst>
                              <p:cond delay="1000"/>
                            </p:stCondLst>
                            <p:childTnLst>
                              <p:par>
                                <p:cTn id="202" presetID="10" presetClass="entr" presetSubtype="0" fill="hold" grpId="0" nodeType="afterEffect">
                                  <p:stCondLst>
                                    <p:cond delay="0"/>
                                  </p:stCondLst>
                                  <p:childTnLst>
                                    <p:set>
                                      <p:cBhvr>
                                        <p:cTn id="203" dur="1" fill="hold">
                                          <p:stCondLst>
                                            <p:cond delay="0"/>
                                          </p:stCondLst>
                                        </p:cTn>
                                        <p:tgtEl>
                                          <p:spTgt spid="35"/>
                                        </p:tgtEl>
                                        <p:attrNameLst>
                                          <p:attrName>style.visibility</p:attrName>
                                        </p:attrNameLst>
                                      </p:cBhvr>
                                      <p:to>
                                        <p:strVal val="visible"/>
                                      </p:to>
                                    </p:set>
                                    <p:animEffect transition="in" filter="fade">
                                      <p:cBhvr>
                                        <p:cTn id="204" dur="500"/>
                                        <p:tgtEl>
                                          <p:spTgt spid="35"/>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71"/>
                                        </p:tgtEl>
                                        <p:attrNameLst>
                                          <p:attrName>style.visibility</p:attrName>
                                        </p:attrNameLst>
                                      </p:cBhvr>
                                      <p:to>
                                        <p:strVal val="visible"/>
                                      </p:to>
                                    </p:set>
                                    <p:animEffect transition="in" filter="fade">
                                      <p:cBhvr>
                                        <p:cTn id="20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14" grpId="0"/>
      <p:bldP spid="15" grpId="0"/>
      <p:bldP spid="16" grpId="0"/>
      <p:bldP spid="18" grpId="0"/>
      <p:bldP spid="19" grpId="0"/>
      <p:bldP spid="20" grpId="0"/>
      <p:bldP spid="21" grpId="0"/>
      <p:bldP spid="24" grpId="0"/>
      <p:bldP spid="25" grpId="0"/>
      <p:bldP spid="26" grpId="0"/>
      <p:bldP spid="27" grpId="0"/>
      <p:bldP spid="28" grpId="0"/>
      <p:bldP spid="29" grpId="0"/>
      <p:bldP spid="30" grpId="0"/>
      <p:bldP spid="31" grpId="0"/>
      <p:bldP spid="32" grpId="0"/>
      <p:bldP spid="33" grpId="0"/>
      <p:bldP spid="34" grpId="0"/>
      <p:bldP spid="35" grpId="0"/>
      <p:bldP spid="37" grpId="0"/>
      <p:bldP spid="38" grpId="0"/>
      <p:bldP spid="39" grpId="0"/>
      <p:bldP spid="40" grpId="0"/>
      <p:bldP spid="41" grpId="0"/>
      <p:bldP spid="43" grpId="0"/>
      <p:bldP spid="44" grpId="0"/>
      <p:bldP spid="45" grpId="0"/>
      <p:bldP spid="46" grpId="0"/>
      <p:bldP spid="49" grpId="0"/>
      <p:bldP spid="50" grpId="0"/>
      <p:bldP spid="51" grpId="0"/>
      <p:bldP spid="52" grpId="0"/>
      <p:bldP spid="53" grpId="0"/>
      <p:bldP spid="54" grpId="0"/>
      <p:bldP spid="55" grpId="0"/>
      <p:bldP spid="56" grpId="0"/>
      <p:bldP spid="58" grpId="0"/>
      <p:bldP spid="59" grpId="0"/>
      <p:bldP spid="60" grpId="0"/>
      <p:bldP spid="61" grpId="0"/>
      <p:bldP spid="63" grpId="0"/>
      <p:bldP spid="64" grpId="0"/>
      <p:bldP spid="65" grpId="0"/>
      <p:bldP spid="66" grpId="0"/>
      <p:bldP spid="67"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47FEA516-49AB-43A8-A030-D8D9677D716A}"/>
              </a:ext>
            </a:extLst>
          </p:cNvPr>
          <p:cNvSpPr/>
          <p:nvPr/>
        </p:nvSpPr>
        <p:spPr>
          <a:xfrm flipH="1">
            <a:off x="633301" y="1294803"/>
            <a:ext cx="8285581" cy="244486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2" name="Title 1"/>
          <p:cNvSpPr>
            <a:spLocks noGrp="1"/>
          </p:cNvSpPr>
          <p:nvPr>
            <p:ph type="title"/>
          </p:nvPr>
        </p:nvSpPr>
        <p:spPr>
          <a:xfrm>
            <a:off x="592667" y="6"/>
            <a:ext cx="8551332" cy="1444625"/>
          </a:xfrm>
        </p:spPr>
        <p:txBody>
          <a:bodyPr>
            <a:normAutofit/>
          </a:bodyPr>
          <a:lstStyle/>
          <a:p>
            <a:r>
              <a:rPr lang="en-US" dirty="0"/>
              <a:t>Restricted Stock Units (RSUs); Apple Inc.</a:t>
            </a:r>
          </a:p>
        </p:txBody>
      </p:sp>
      <p:sp>
        <p:nvSpPr>
          <p:cNvPr id="4"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3" name="TextBox 2"/>
          <p:cNvSpPr txBox="1"/>
          <p:nvPr/>
        </p:nvSpPr>
        <p:spPr>
          <a:xfrm>
            <a:off x="709129" y="1660871"/>
            <a:ext cx="8133929" cy="1631216"/>
          </a:xfrm>
          <a:prstGeom prst="rect">
            <a:avLst/>
          </a:prstGeom>
          <a:solidFill>
            <a:srgbClr val="CEE2ED"/>
          </a:solidFill>
          <a:ln>
            <a:noFill/>
          </a:ln>
        </p:spPr>
        <p:txBody>
          <a:bodyPr wrap="square" lIns="182880" rtlCol="0">
            <a:spAutoFit/>
          </a:bodyPr>
          <a:lstStyle/>
          <a:p>
            <a:r>
              <a:rPr lang="en-US" sz="2000" b="1" dirty="0"/>
              <a:t>Share-Based Compensation (in part) </a:t>
            </a:r>
            <a:endParaRPr lang="en-US" sz="2000" dirty="0"/>
          </a:p>
          <a:p>
            <a:r>
              <a:rPr lang="en-US" sz="2000" dirty="0"/>
              <a:t>Share-based compensation cost for RSUs is measured based on the closing fair market value of the Company’s common stock on the date of grant. . . . The Company recognizes share-based compensation expense over the award’s requisite service period on a straight-line basis. </a:t>
            </a:r>
          </a:p>
        </p:txBody>
      </p:sp>
      <p:sp>
        <p:nvSpPr>
          <p:cNvPr id="6" name="Slide Number Placeholder 5">
            <a:extLst>
              <a:ext uri="{FF2B5EF4-FFF2-40B4-BE49-F238E27FC236}">
                <a16:creationId xmlns:a16="http://schemas.microsoft.com/office/drawing/2014/main" id="{A422D802-7300-F74F-8107-0E46E095F0A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6</a:t>
            </a:fld>
            <a:endParaRPr lang="en-US" dirty="0"/>
          </a:p>
        </p:txBody>
      </p:sp>
    </p:spTree>
    <p:extLst>
      <p:ext uri="{BB962C8B-B14F-4D97-AF65-F5344CB8AC3E}">
        <p14:creationId xmlns:p14="http://schemas.microsoft.com/office/powerpoint/2010/main" val="23324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8235" y="177800"/>
            <a:ext cx="8013600" cy="941740"/>
          </a:xfrm>
        </p:spPr>
        <p:txBody>
          <a:bodyPr>
            <a:normAutofit/>
          </a:bodyPr>
          <a:lstStyle/>
          <a:p>
            <a:r>
              <a:rPr lang="en-US" altLang="en-US" sz="3400" dirty="0"/>
              <a:t>Concept Check: Convertible Preferred Stock</a:t>
            </a:r>
            <a:endParaRPr lang="en-US" sz="3400" dirty="0"/>
          </a:p>
        </p:txBody>
      </p:sp>
      <p:sp>
        <p:nvSpPr>
          <p:cNvPr id="414723" name="Rectangle 3"/>
          <p:cNvSpPr>
            <a:spLocks noGrp="1" noChangeArrowheads="1"/>
          </p:cNvSpPr>
          <p:nvPr>
            <p:ph idx="1"/>
          </p:nvPr>
        </p:nvSpPr>
        <p:spPr>
          <a:xfrm>
            <a:off x="693682" y="1292772"/>
            <a:ext cx="8450317" cy="5349208"/>
          </a:xfrm>
          <a:solidFill>
            <a:schemeClr val="bg1">
              <a:lumMod val="95000"/>
            </a:schemeClr>
          </a:solidFill>
        </p:spPr>
        <p:txBody>
          <a:bodyPr>
            <a:noAutofit/>
          </a:bodyPr>
          <a:lstStyle/>
          <a:p>
            <a:pPr marL="0" indent="0">
              <a:lnSpc>
                <a:spcPct val="100000"/>
              </a:lnSpc>
              <a:spcAft>
                <a:spcPts val="1200"/>
              </a:spcAft>
              <a:buNone/>
              <a:defRPr/>
            </a:pPr>
            <a:r>
              <a:rPr lang="en-US" sz="2600" dirty="0"/>
              <a:t>Ellen Kelly Inc. had 200,000 shares of $0.50 par </a:t>
            </a:r>
            <a:r>
              <a:rPr lang="en-US" sz="2600" b="1" dirty="0">
                <a:solidFill>
                  <a:srgbClr val="C00000"/>
                </a:solidFill>
              </a:rPr>
              <a:t>common stock</a:t>
            </a:r>
            <a:r>
              <a:rPr lang="en-US" sz="2600" dirty="0"/>
              <a:t>, 10,000 shares of 5%, $20 par </a:t>
            </a:r>
            <a:r>
              <a:rPr lang="en-US" sz="2600" b="1" dirty="0">
                <a:solidFill>
                  <a:srgbClr val="C00000"/>
                </a:solidFill>
              </a:rPr>
              <a:t>cumulative preferred stock</a:t>
            </a:r>
            <a:r>
              <a:rPr lang="en-US" sz="2600" dirty="0"/>
              <a:t>, and 30,000 shares of 5%, $10 par </a:t>
            </a:r>
            <a:r>
              <a:rPr lang="en-US" sz="2600" b="1" dirty="0">
                <a:solidFill>
                  <a:srgbClr val="C00000"/>
                </a:solidFill>
              </a:rPr>
              <a:t>preferred stock </a:t>
            </a:r>
            <a:r>
              <a:rPr lang="en-US" sz="2600" dirty="0"/>
              <a:t>convertible into 10,000 common shares. Net income after taxes was $1,500,000. No dividends were declared during the year. Diluted EPS would be: </a:t>
            </a:r>
          </a:p>
          <a:p>
            <a:pPr marL="514350" indent="-514350">
              <a:lnSpc>
                <a:spcPct val="100000"/>
              </a:lnSpc>
              <a:buFont typeface="+mj-lt"/>
              <a:buAutoNum type="alphaLcPeriod"/>
              <a:defRPr/>
            </a:pPr>
            <a:r>
              <a:rPr lang="en-US" sz="2600" dirty="0"/>
              <a:t>$7.14</a:t>
            </a:r>
          </a:p>
          <a:p>
            <a:pPr marL="514350" indent="-514350">
              <a:lnSpc>
                <a:spcPct val="100000"/>
              </a:lnSpc>
              <a:buFont typeface="+mj-lt"/>
              <a:buAutoNum type="alphaLcPeriod"/>
              <a:defRPr/>
            </a:pPr>
            <a:r>
              <a:rPr lang="en-US" sz="2600" dirty="0"/>
              <a:t>$7.07</a:t>
            </a:r>
          </a:p>
          <a:p>
            <a:pPr marL="514350" indent="-514350">
              <a:lnSpc>
                <a:spcPct val="100000"/>
              </a:lnSpc>
              <a:buFont typeface="+mj-lt"/>
              <a:buAutoNum type="alphaLcPeriod"/>
              <a:defRPr/>
            </a:pPr>
            <a:r>
              <a:rPr lang="en-US" sz="2600" dirty="0"/>
              <a:t>$7.10</a:t>
            </a:r>
          </a:p>
          <a:p>
            <a:pPr marL="514350" indent="-514350">
              <a:lnSpc>
                <a:spcPct val="100000"/>
              </a:lnSpc>
              <a:buFont typeface="+mj-lt"/>
              <a:buAutoNum type="alphaLcPeriod"/>
              <a:defRPr/>
            </a:pPr>
            <a:r>
              <a:rPr lang="en-US" sz="2600" dirty="0"/>
              <a:t>$7.00</a:t>
            </a:r>
          </a:p>
        </p:txBody>
      </p:sp>
      <p:sp>
        <p:nvSpPr>
          <p:cNvPr id="2" name="Oval 1"/>
          <p:cNvSpPr/>
          <p:nvPr/>
        </p:nvSpPr>
        <p:spPr bwMode="auto">
          <a:xfrm flipV="1">
            <a:off x="664595" y="5078632"/>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2378461" y="4007542"/>
            <a:ext cx="6511158" cy="2084160"/>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pPr>
              <a:spcAft>
                <a:spcPts val="1200"/>
              </a:spcAft>
              <a:defRPr/>
            </a:pPr>
            <a:r>
              <a:rPr lang="en-US" sz="2300" dirty="0">
                <a:solidFill>
                  <a:srgbClr val="000000"/>
                </a:solidFill>
              </a:rPr>
              <a:t>The correct answer is </a:t>
            </a:r>
            <a:r>
              <a:rPr lang="en-US" sz="2300" i="1" dirty="0">
                <a:solidFill>
                  <a:srgbClr val="000000"/>
                </a:solidFill>
              </a:rPr>
              <a:t>c</a:t>
            </a:r>
            <a:r>
              <a:rPr lang="en-US" sz="2300" dirty="0">
                <a:solidFill>
                  <a:srgbClr val="000000"/>
                </a:solidFill>
              </a:rPr>
              <a:t>:</a:t>
            </a:r>
          </a:p>
          <a:p>
            <a:pPr algn="ctr">
              <a:defRPr/>
            </a:pPr>
            <a:r>
              <a:rPr lang="en-US" sz="2300" u="sng" dirty="0">
                <a:solidFill>
                  <a:srgbClr val="000000"/>
                </a:solidFill>
              </a:rPr>
              <a:t>$1,500,000 − (10,000 × 5% × $20 par)</a:t>
            </a:r>
            <a:endParaRPr lang="en-US" sz="2300" dirty="0">
              <a:solidFill>
                <a:srgbClr val="000000"/>
              </a:solidFill>
            </a:endParaRPr>
          </a:p>
          <a:p>
            <a:pPr algn="ctr">
              <a:defRPr/>
            </a:pPr>
            <a:r>
              <a:rPr lang="en-US" sz="2300" dirty="0">
                <a:solidFill>
                  <a:srgbClr val="000000"/>
                </a:solidFill>
              </a:rPr>
              <a:t>200,000 + 10,000 shares</a:t>
            </a:r>
          </a:p>
          <a:p>
            <a:pPr>
              <a:spcBef>
                <a:spcPct val="20000"/>
              </a:spcBef>
              <a:defRPr/>
            </a:pPr>
            <a:r>
              <a:rPr lang="en-US" sz="2300" dirty="0">
                <a:solidFill>
                  <a:srgbClr val="000000"/>
                </a:solidFill>
              </a:rPr>
              <a:t>Even though dividends were </a:t>
            </a:r>
            <a:r>
              <a:rPr lang="en-US" sz="2300" b="1" dirty="0">
                <a:solidFill>
                  <a:srgbClr val="C00000"/>
                </a:solidFill>
              </a:rPr>
              <a:t>not</a:t>
            </a:r>
            <a:r>
              <a:rPr lang="en-US" sz="2300" dirty="0">
                <a:solidFill>
                  <a:srgbClr val="000000"/>
                </a:solidFill>
              </a:rPr>
              <a:t> declared, the </a:t>
            </a:r>
            <a:r>
              <a:rPr lang="en-US" sz="2300" b="1" dirty="0">
                <a:solidFill>
                  <a:srgbClr val="C00000"/>
                </a:solidFill>
              </a:rPr>
              <a:t>cumulative</a:t>
            </a:r>
            <a:r>
              <a:rPr lang="en-US" sz="2300" dirty="0">
                <a:solidFill>
                  <a:srgbClr val="000000"/>
                </a:solidFill>
              </a:rPr>
              <a:t> preferred stock dividends are subtracted.</a:t>
            </a:r>
          </a:p>
        </p:txBody>
      </p:sp>
      <p:sp>
        <p:nvSpPr>
          <p:cNvPr id="7"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LO19-9</a:t>
            </a:r>
          </a:p>
        </p:txBody>
      </p:sp>
      <p:sp>
        <p:nvSpPr>
          <p:cNvPr id="8" name="Slide Number Placeholder 5">
            <a:extLst>
              <a:ext uri="{FF2B5EF4-FFF2-40B4-BE49-F238E27FC236}">
                <a16:creationId xmlns:a16="http://schemas.microsoft.com/office/drawing/2014/main" id="{2EBB8FA5-D679-BB4A-A6D2-E119B1A646D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60</a:t>
            </a:fld>
            <a:endParaRPr lang="en-US" dirty="0"/>
          </a:p>
        </p:txBody>
      </p:sp>
    </p:spTree>
    <p:extLst>
      <p:ext uri="{BB962C8B-B14F-4D97-AF65-F5344CB8AC3E}">
        <p14:creationId xmlns:p14="http://schemas.microsoft.com/office/powerpoint/2010/main" val="325536032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7"/>
            <a:ext cx="8561916" cy="968951"/>
          </a:xfrm>
        </p:spPr>
        <p:txBody>
          <a:bodyPr>
            <a:normAutofit/>
          </a:bodyPr>
          <a:lstStyle/>
          <a:p>
            <a:r>
              <a:rPr lang="en-US" sz="3400" dirty="0"/>
              <a:t>Antidilutive Securities</a:t>
            </a:r>
          </a:p>
        </p:txBody>
      </p:sp>
      <p:sp>
        <p:nvSpPr>
          <p:cNvPr id="3" name="Content Placeholder 2"/>
          <p:cNvSpPr>
            <a:spLocks noGrp="1"/>
          </p:cNvSpPr>
          <p:nvPr>
            <p:ph idx="1"/>
          </p:nvPr>
        </p:nvSpPr>
        <p:spPr>
          <a:xfrm>
            <a:off x="722720" y="916581"/>
            <a:ext cx="8382001" cy="5758101"/>
          </a:xfrm>
        </p:spPr>
        <p:txBody>
          <a:bodyPr>
            <a:normAutofit lnSpcReduction="10000"/>
          </a:bodyPr>
          <a:lstStyle/>
          <a:p>
            <a:pPr>
              <a:buClr>
                <a:schemeClr val="tx1"/>
              </a:buClr>
            </a:pPr>
            <a:r>
              <a:rPr lang="en-IN" dirty="0"/>
              <a:t>If the effect of the conversion or exercise of potential common shares would be to </a:t>
            </a:r>
            <a:r>
              <a:rPr lang="en-IN" b="1" dirty="0">
                <a:solidFill>
                  <a:srgbClr val="C00000"/>
                </a:solidFill>
              </a:rPr>
              <a:t>increase</a:t>
            </a:r>
            <a:r>
              <a:rPr lang="en-IN" dirty="0">
                <a:solidFill>
                  <a:srgbClr val="000000"/>
                </a:solidFill>
              </a:rPr>
              <a:t>, rather than decrease</a:t>
            </a:r>
            <a:endParaRPr lang="en-US" dirty="0">
              <a:solidFill>
                <a:srgbClr val="000000"/>
              </a:solidFill>
            </a:endParaRPr>
          </a:p>
          <a:p>
            <a:pPr>
              <a:buClr>
                <a:schemeClr val="tx1"/>
              </a:buClr>
            </a:pPr>
            <a:r>
              <a:rPr lang="en-IN" b="1" dirty="0">
                <a:solidFill>
                  <a:srgbClr val="C00000"/>
                </a:solidFill>
              </a:rPr>
              <a:t>Ignored</a:t>
            </a:r>
            <a:r>
              <a:rPr lang="en-IN" dirty="0"/>
              <a:t> when calculating both basic and diluted EPS</a:t>
            </a:r>
            <a:endParaRPr lang="en-US" dirty="0"/>
          </a:p>
          <a:p>
            <a:pPr>
              <a:buClr>
                <a:schemeClr val="tx1"/>
              </a:buClr>
              <a:buNone/>
            </a:pPr>
            <a:r>
              <a:rPr lang="en-US" b="1" dirty="0">
                <a:solidFill>
                  <a:srgbClr val="C00000"/>
                </a:solidFill>
              </a:rPr>
              <a:t>Example: Options, Warrants, Rights</a:t>
            </a:r>
          </a:p>
          <a:p>
            <a:pPr>
              <a:buClr>
                <a:schemeClr val="tx1"/>
              </a:buClr>
            </a:pPr>
            <a:r>
              <a:rPr lang="en-IN" dirty="0"/>
              <a:t>When the </a:t>
            </a:r>
            <a:r>
              <a:rPr lang="en-IN" b="1" dirty="0">
                <a:solidFill>
                  <a:srgbClr val="C00000"/>
                </a:solidFill>
              </a:rPr>
              <a:t>buyback</a:t>
            </a:r>
            <a:r>
              <a:rPr lang="en-IN" dirty="0">
                <a:solidFill>
                  <a:srgbClr val="000000"/>
                </a:solidFill>
              </a:rPr>
              <a:t> (average market) </a:t>
            </a:r>
            <a:r>
              <a:rPr lang="en-IN" b="1" dirty="0">
                <a:solidFill>
                  <a:srgbClr val="C00000"/>
                </a:solidFill>
              </a:rPr>
              <a:t>price is higher </a:t>
            </a:r>
            <a:r>
              <a:rPr lang="en-IN" dirty="0">
                <a:solidFill>
                  <a:srgbClr val="000000"/>
                </a:solidFill>
              </a:rPr>
              <a:t>than the exercise price</a:t>
            </a:r>
          </a:p>
          <a:p>
            <a:pPr marL="746125" lvl="1" indent="-288925">
              <a:buClr>
                <a:schemeClr val="tx1"/>
              </a:buClr>
              <a:buFont typeface="Lucida Grande"/>
              <a:buChar char="–"/>
            </a:pPr>
            <a:r>
              <a:rPr lang="en-IN" dirty="0"/>
              <a:t>The number of shares assumed repurchased is fewer than the number of shares assumed sold</a:t>
            </a:r>
          </a:p>
          <a:p>
            <a:pPr marL="746125" lvl="1" indent="-288925">
              <a:buClr>
                <a:schemeClr val="tx1"/>
              </a:buClr>
              <a:buFont typeface="Lucida Grande"/>
              <a:buChar char="–"/>
            </a:pPr>
            <a:r>
              <a:rPr lang="en-IN" dirty="0"/>
              <a:t>Shares are sold at the exercise price and repurchased at the market price </a:t>
            </a:r>
          </a:p>
          <a:p>
            <a:pPr marL="746125" lvl="1" indent="-288925">
              <a:buClr>
                <a:schemeClr val="tx1"/>
              </a:buClr>
              <a:buFont typeface="Lucida Grande"/>
              <a:buChar char="–"/>
            </a:pPr>
            <a:r>
              <a:rPr lang="en-IN" dirty="0"/>
              <a:t>Buying back more shares than were sold</a:t>
            </a:r>
          </a:p>
          <a:p>
            <a:pPr marL="746125" lvl="1" indent="-288925">
              <a:buClr>
                <a:schemeClr val="tx1"/>
              </a:buClr>
              <a:buFont typeface="Lucida Grande"/>
              <a:buChar char="–"/>
            </a:pPr>
            <a:r>
              <a:rPr lang="en-IN" dirty="0"/>
              <a:t>Produces a </a:t>
            </a:r>
            <a:r>
              <a:rPr lang="en-IN" b="1" dirty="0">
                <a:solidFill>
                  <a:srgbClr val="C00000"/>
                </a:solidFill>
              </a:rPr>
              <a:t>net decrease in the number of shares </a:t>
            </a:r>
          </a:p>
          <a:p>
            <a:pPr marL="746125" lvl="1" indent="-288925">
              <a:buClr>
                <a:schemeClr val="tx1"/>
              </a:buClr>
              <a:buFont typeface="Lucida Grande"/>
              <a:buChar char="–"/>
            </a:pPr>
            <a:r>
              <a:rPr lang="en-IN" b="1" dirty="0">
                <a:solidFill>
                  <a:srgbClr val="C00000"/>
                </a:solidFill>
              </a:rPr>
              <a:t>EPS would increase</a:t>
            </a:r>
            <a:r>
              <a:rPr lang="en-IN" dirty="0">
                <a:solidFill>
                  <a:srgbClr val="000000"/>
                </a:solidFill>
              </a:rPr>
              <a:t>,</a:t>
            </a:r>
            <a:r>
              <a:rPr lang="en-IN" dirty="0"/>
              <a:t> not decrease</a:t>
            </a:r>
          </a:p>
          <a:p>
            <a:endParaRPr lang="en-US" dirty="0"/>
          </a:p>
          <a:p>
            <a:endParaRPr lang="en-US" dirty="0"/>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LO19-10</a:t>
            </a:r>
          </a:p>
        </p:txBody>
      </p:sp>
      <p:sp>
        <p:nvSpPr>
          <p:cNvPr id="5" name="Slide Number Placeholder 5">
            <a:extLst>
              <a:ext uri="{FF2B5EF4-FFF2-40B4-BE49-F238E27FC236}">
                <a16:creationId xmlns:a16="http://schemas.microsoft.com/office/drawing/2014/main" id="{B1614BB9-7084-B149-8961-777B76EF238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61</a:t>
            </a:fld>
            <a:endParaRPr lang="en-US" dirty="0"/>
          </a:p>
        </p:txBody>
      </p:sp>
    </p:spTree>
    <p:extLst>
      <p:ext uri="{BB962C8B-B14F-4D97-AF65-F5344CB8AC3E}">
        <p14:creationId xmlns:p14="http://schemas.microsoft.com/office/powerpoint/2010/main" val="208506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60917" y="10368"/>
            <a:ext cx="8583082" cy="349837"/>
          </a:xfrm>
        </p:spPr>
        <p:txBody>
          <a:bodyPr>
            <a:noAutofit/>
          </a:bodyPr>
          <a:lstStyle/>
          <a:p>
            <a:r>
              <a:rPr lang="en-US" sz="2600" dirty="0"/>
              <a:t> Antidilutive Warrants</a:t>
            </a:r>
          </a:p>
        </p:txBody>
      </p:sp>
      <p:sp>
        <p:nvSpPr>
          <p:cNvPr id="5" name="TextBox 4"/>
          <p:cNvSpPr txBox="1"/>
          <p:nvPr/>
        </p:nvSpPr>
        <p:spPr>
          <a:xfrm>
            <a:off x="521895" y="270190"/>
            <a:ext cx="8161311" cy="707886"/>
          </a:xfrm>
          <a:prstGeom prst="rect">
            <a:avLst/>
          </a:prstGeom>
          <a:noFill/>
        </p:spPr>
        <p:txBody>
          <a:bodyPr wrap="square" rtlCol="0">
            <a:spAutoFit/>
          </a:bodyPr>
          <a:lstStyle/>
          <a:p>
            <a:r>
              <a:rPr lang="en-IN" sz="2000" dirty="0"/>
              <a:t>Sovran Financial Corporation reported net income of $154 million in 2021 (tax rate 25%). Its </a:t>
            </a:r>
            <a:r>
              <a:rPr lang="en-US" sz="2000" dirty="0"/>
              <a:t>capital structure included the following:</a:t>
            </a:r>
          </a:p>
        </p:txBody>
      </p:sp>
      <p:sp>
        <p:nvSpPr>
          <p:cNvPr id="6" name="TextBox 5"/>
          <p:cNvSpPr txBox="1"/>
          <p:nvPr/>
        </p:nvSpPr>
        <p:spPr>
          <a:xfrm>
            <a:off x="521894" y="896727"/>
            <a:ext cx="2457671" cy="400110"/>
          </a:xfrm>
          <a:prstGeom prst="rect">
            <a:avLst/>
          </a:prstGeom>
          <a:noFill/>
        </p:spPr>
        <p:txBody>
          <a:bodyPr wrap="square" rtlCol="0">
            <a:spAutoFit/>
          </a:bodyPr>
          <a:lstStyle/>
          <a:p>
            <a:r>
              <a:rPr lang="en-IN" sz="2000" b="1" dirty="0"/>
              <a:t>Common Stock</a:t>
            </a:r>
            <a:endParaRPr lang="en-US" sz="2000" b="1" dirty="0"/>
          </a:p>
        </p:txBody>
      </p:sp>
      <p:sp>
        <p:nvSpPr>
          <p:cNvPr id="7" name="TextBox 6"/>
          <p:cNvSpPr txBox="1"/>
          <p:nvPr/>
        </p:nvSpPr>
        <p:spPr>
          <a:xfrm>
            <a:off x="521894" y="1132333"/>
            <a:ext cx="1817707" cy="400110"/>
          </a:xfrm>
          <a:prstGeom prst="rect">
            <a:avLst/>
          </a:prstGeom>
          <a:noFill/>
        </p:spPr>
        <p:txBody>
          <a:bodyPr wrap="square" rtlCol="0">
            <a:spAutoFit/>
          </a:bodyPr>
          <a:lstStyle/>
          <a:p>
            <a:r>
              <a:rPr lang="en-IN" sz="2000" dirty="0"/>
              <a:t>January 1</a:t>
            </a:r>
            <a:endParaRPr lang="en-US" sz="2000" dirty="0"/>
          </a:p>
        </p:txBody>
      </p:sp>
      <p:sp>
        <p:nvSpPr>
          <p:cNvPr id="8" name="TextBox 7"/>
          <p:cNvSpPr txBox="1"/>
          <p:nvPr/>
        </p:nvSpPr>
        <p:spPr>
          <a:xfrm>
            <a:off x="2618230" y="1132333"/>
            <a:ext cx="6383913" cy="400110"/>
          </a:xfrm>
          <a:prstGeom prst="rect">
            <a:avLst/>
          </a:prstGeom>
          <a:noFill/>
        </p:spPr>
        <p:txBody>
          <a:bodyPr wrap="square" rtlCol="0">
            <a:spAutoFit/>
          </a:bodyPr>
          <a:lstStyle/>
          <a:p>
            <a:r>
              <a:rPr lang="en-IN" sz="2000" dirty="0"/>
              <a:t>60 million common shares were outstanding</a:t>
            </a:r>
            <a:endParaRPr lang="en-US" sz="2000" dirty="0"/>
          </a:p>
        </p:txBody>
      </p:sp>
      <p:sp>
        <p:nvSpPr>
          <p:cNvPr id="9" name="TextBox 8"/>
          <p:cNvSpPr txBox="1"/>
          <p:nvPr/>
        </p:nvSpPr>
        <p:spPr>
          <a:xfrm>
            <a:off x="4185578" y="2769689"/>
            <a:ext cx="4058523" cy="400110"/>
          </a:xfrm>
          <a:prstGeom prst="rect">
            <a:avLst/>
          </a:prstGeom>
          <a:noFill/>
        </p:spPr>
        <p:txBody>
          <a:bodyPr wrap="square" rtlCol="0">
            <a:spAutoFit/>
          </a:bodyPr>
          <a:lstStyle/>
          <a:p>
            <a:r>
              <a:rPr lang="fr-FR" sz="2000" dirty="0"/>
              <a:t>5 million </a:t>
            </a:r>
            <a:r>
              <a:rPr lang="en-US" sz="2000" dirty="0"/>
              <a:t>shares</a:t>
            </a:r>
            <a:r>
              <a:rPr lang="fr-FR" sz="2000" dirty="0"/>
              <a:t> 8%, $10 par</a:t>
            </a:r>
            <a:endParaRPr lang="en-US" sz="2000" dirty="0"/>
          </a:p>
        </p:txBody>
      </p:sp>
      <p:sp>
        <p:nvSpPr>
          <p:cNvPr id="10" name="TextBox 9"/>
          <p:cNvSpPr txBox="1"/>
          <p:nvPr/>
        </p:nvSpPr>
        <p:spPr>
          <a:xfrm>
            <a:off x="521894" y="1435672"/>
            <a:ext cx="1817707" cy="400110"/>
          </a:xfrm>
          <a:prstGeom prst="rect">
            <a:avLst/>
          </a:prstGeom>
          <a:noFill/>
        </p:spPr>
        <p:txBody>
          <a:bodyPr wrap="square" rtlCol="0">
            <a:spAutoFit/>
          </a:bodyPr>
          <a:lstStyle/>
          <a:p>
            <a:r>
              <a:rPr lang="en-IN" sz="2000" dirty="0"/>
              <a:t>March 1</a:t>
            </a:r>
            <a:endParaRPr lang="en-US" sz="2000" dirty="0"/>
          </a:p>
        </p:txBody>
      </p:sp>
      <p:sp>
        <p:nvSpPr>
          <p:cNvPr id="11" name="TextBox 10"/>
          <p:cNvSpPr txBox="1"/>
          <p:nvPr/>
        </p:nvSpPr>
        <p:spPr>
          <a:xfrm>
            <a:off x="2618230" y="1435672"/>
            <a:ext cx="6383913" cy="400110"/>
          </a:xfrm>
          <a:prstGeom prst="rect">
            <a:avLst/>
          </a:prstGeom>
          <a:noFill/>
        </p:spPr>
        <p:txBody>
          <a:bodyPr wrap="square" rtlCol="0">
            <a:spAutoFit/>
          </a:bodyPr>
          <a:lstStyle/>
          <a:p>
            <a:r>
              <a:rPr lang="en-IN" sz="2000" dirty="0"/>
              <a:t>12</a:t>
            </a:r>
            <a:r>
              <a:rPr lang="en-IN" sz="2000" b="1" dirty="0"/>
              <a:t> </a:t>
            </a:r>
            <a:r>
              <a:rPr lang="en-IN" sz="2000" dirty="0"/>
              <a:t>million new shares were sold</a:t>
            </a:r>
            <a:endParaRPr lang="en-US" sz="2000" dirty="0"/>
          </a:p>
        </p:txBody>
      </p:sp>
      <p:sp>
        <p:nvSpPr>
          <p:cNvPr id="12" name="TextBox 11"/>
          <p:cNvSpPr txBox="1"/>
          <p:nvPr/>
        </p:nvSpPr>
        <p:spPr>
          <a:xfrm>
            <a:off x="521894" y="1739012"/>
            <a:ext cx="1817707" cy="400110"/>
          </a:xfrm>
          <a:prstGeom prst="rect">
            <a:avLst/>
          </a:prstGeom>
          <a:noFill/>
        </p:spPr>
        <p:txBody>
          <a:bodyPr wrap="square" rtlCol="0">
            <a:spAutoFit/>
          </a:bodyPr>
          <a:lstStyle/>
          <a:p>
            <a:r>
              <a:rPr lang="en-IN" sz="2000" dirty="0"/>
              <a:t>June 17</a:t>
            </a:r>
            <a:endParaRPr lang="en-US" sz="2000" dirty="0"/>
          </a:p>
        </p:txBody>
      </p:sp>
      <p:sp>
        <p:nvSpPr>
          <p:cNvPr id="13" name="TextBox 12"/>
          <p:cNvSpPr txBox="1"/>
          <p:nvPr/>
        </p:nvSpPr>
        <p:spPr>
          <a:xfrm>
            <a:off x="2618230" y="1739012"/>
            <a:ext cx="6383913" cy="400110"/>
          </a:xfrm>
          <a:prstGeom prst="rect">
            <a:avLst/>
          </a:prstGeom>
          <a:noFill/>
        </p:spPr>
        <p:txBody>
          <a:bodyPr wrap="square" rtlCol="0">
            <a:spAutoFit/>
          </a:bodyPr>
          <a:lstStyle/>
          <a:p>
            <a:r>
              <a:rPr lang="en-IN" sz="2000" dirty="0"/>
              <a:t>A 10% stock dividend was distributed</a:t>
            </a:r>
            <a:endParaRPr lang="en-US" sz="2000" dirty="0"/>
          </a:p>
        </p:txBody>
      </p:sp>
      <p:sp>
        <p:nvSpPr>
          <p:cNvPr id="14" name="TextBox 13"/>
          <p:cNvSpPr txBox="1"/>
          <p:nvPr/>
        </p:nvSpPr>
        <p:spPr>
          <a:xfrm>
            <a:off x="521894" y="2042351"/>
            <a:ext cx="1817707" cy="400110"/>
          </a:xfrm>
          <a:prstGeom prst="rect">
            <a:avLst/>
          </a:prstGeom>
          <a:noFill/>
        </p:spPr>
        <p:txBody>
          <a:bodyPr wrap="square" rtlCol="0">
            <a:spAutoFit/>
          </a:bodyPr>
          <a:lstStyle/>
          <a:p>
            <a:r>
              <a:rPr lang="en-IN" sz="2000" dirty="0"/>
              <a:t>October 1</a:t>
            </a:r>
            <a:endParaRPr lang="en-US" sz="2000" dirty="0"/>
          </a:p>
        </p:txBody>
      </p:sp>
      <p:sp>
        <p:nvSpPr>
          <p:cNvPr id="15" name="TextBox 14"/>
          <p:cNvSpPr txBox="1"/>
          <p:nvPr/>
        </p:nvSpPr>
        <p:spPr>
          <a:xfrm>
            <a:off x="2618094" y="2042351"/>
            <a:ext cx="6380687" cy="400110"/>
          </a:xfrm>
          <a:prstGeom prst="rect">
            <a:avLst/>
          </a:prstGeom>
          <a:noFill/>
        </p:spPr>
        <p:txBody>
          <a:bodyPr wrap="square" rtlCol="0">
            <a:spAutoFit/>
          </a:bodyPr>
          <a:lstStyle/>
          <a:p>
            <a:r>
              <a:rPr lang="en-IN" sz="2000" dirty="0"/>
              <a:t>8 million shares were reacquired as treasury stock</a:t>
            </a:r>
            <a:endParaRPr lang="en-US" sz="2000" dirty="0"/>
          </a:p>
        </p:txBody>
      </p:sp>
      <p:sp>
        <p:nvSpPr>
          <p:cNvPr id="16" name="TextBox 15"/>
          <p:cNvSpPr txBox="1"/>
          <p:nvPr/>
        </p:nvSpPr>
        <p:spPr>
          <a:xfrm>
            <a:off x="521894" y="2369579"/>
            <a:ext cx="7987999" cy="400110"/>
          </a:xfrm>
          <a:prstGeom prst="rect">
            <a:avLst/>
          </a:prstGeom>
          <a:noFill/>
        </p:spPr>
        <p:txBody>
          <a:bodyPr wrap="square" rtlCol="0">
            <a:spAutoFit/>
          </a:bodyPr>
          <a:lstStyle/>
          <a:p>
            <a:r>
              <a:rPr lang="en-US" sz="2000" b="1" dirty="0"/>
              <a:t>Preferred Stock, </a:t>
            </a:r>
            <a:r>
              <a:rPr lang="en-IN" sz="2000" b="1" dirty="0"/>
              <a:t>Convertible into 3 Million Common Shares</a:t>
            </a:r>
            <a:endParaRPr lang="en-US" sz="2000" dirty="0"/>
          </a:p>
        </p:txBody>
      </p:sp>
      <p:sp>
        <p:nvSpPr>
          <p:cNvPr id="17" name="TextBox 16"/>
          <p:cNvSpPr txBox="1"/>
          <p:nvPr/>
        </p:nvSpPr>
        <p:spPr>
          <a:xfrm>
            <a:off x="521895" y="2648219"/>
            <a:ext cx="3255505" cy="400110"/>
          </a:xfrm>
          <a:prstGeom prst="rect">
            <a:avLst/>
          </a:prstGeom>
          <a:noFill/>
        </p:spPr>
        <p:txBody>
          <a:bodyPr wrap="square" rtlCol="0">
            <a:spAutoFit/>
          </a:bodyPr>
          <a:lstStyle/>
          <a:p>
            <a:r>
              <a:rPr lang="en-US" sz="2000" dirty="0"/>
              <a:t>January 1 – December 31</a:t>
            </a:r>
          </a:p>
        </p:txBody>
      </p:sp>
      <p:sp>
        <p:nvSpPr>
          <p:cNvPr id="19" name="TextBox 18"/>
          <p:cNvSpPr txBox="1"/>
          <p:nvPr/>
        </p:nvSpPr>
        <p:spPr>
          <a:xfrm>
            <a:off x="521893" y="2919491"/>
            <a:ext cx="8443940" cy="1015663"/>
          </a:xfrm>
          <a:prstGeom prst="rect">
            <a:avLst/>
          </a:prstGeom>
          <a:noFill/>
        </p:spPr>
        <p:txBody>
          <a:bodyPr wrap="square" rtlCol="0" anchor="ctr">
            <a:spAutoFit/>
          </a:bodyPr>
          <a:lstStyle/>
          <a:p>
            <a:r>
              <a:rPr lang="en-US" sz="2000" b="1" dirty="0"/>
              <a:t>Incentive Stock Options</a:t>
            </a:r>
          </a:p>
          <a:p>
            <a:r>
              <a:rPr lang="en-IN" sz="2000" dirty="0"/>
              <a:t>Executive stock options granted in 2016, exercisable after 2020 for 15 million common shares at an exercise price of $20 per share</a:t>
            </a:r>
            <a:endParaRPr lang="en-US" sz="2000" dirty="0"/>
          </a:p>
        </p:txBody>
      </p:sp>
      <p:sp>
        <p:nvSpPr>
          <p:cNvPr id="20" name="TextBox 19"/>
          <p:cNvSpPr txBox="1"/>
          <p:nvPr/>
        </p:nvSpPr>
        <p:spPr>
          <a:xfrm>
            <a:off x="554841" y="3793853"/>
            <a:ext cx="8443940" cy="1015663"/>
          </a:xfrm>
          <a:prstGeom prst="rect">
            <a:avLst/>
          </a:prstGeom>
          <a:noFill/>
        </p:spPr>
        <p:txBody>
          <a:bodyPr wrap="square" rtlCol="0" anchor="ctr">
            <a:spAutoFit/>
          </a:bodyPr>
          <a:lstStyle/>
          <a:p>
            <a:r>
              <a:rPr lang="en-US" sz="2000" b="1" dirty="0"/>
              <a:t>Convertible Bonds</a:t>
            </a:r>
          </a:p>
          <a:p>
            <a:r>
              <a:rPr lang="en-IN" sz="2000" dirty="0"/>
              <a:t>8%, $300 million face amount issued in 2020, convertible into 12 million </a:t>
            </a:r>
            <a:r>
              <a:rPr lang="en-US" sz="2000" dirty="0"/>
              <a:t>common shares</a:t>
            </a:r>
          </a:p>
        </p:txBody>
      </p:sp>
      <p:sp>
        <p:nvSpPr>
          <p:cNvPr id="21" name="TextBox 20"/>
          <p:cNvSpPr txBox="1"/>
          <p:nvPr/>
        </p:nvSpPr>
        <p:spPr>
          <a:xfrm>
            <a:off x="532303" y="4714432"/>
            <a:ext cx="8443940" cy="1015663"/>
          </a:xfrm>
          <a:prstGeom prst="rect">
            <a:avLst/>
          </a:prstGeom>
          <a:noFill/>
        </p:spPr>
        <p:txBody>
          <a:bodyPr wrap="square" rtlCol="0" anchor="ctr">
            <a:spAutoFit/>
          </a:bodyPr>
          <a:lstStyle/>
          <a:p>
            <a:r>
              <a:rPr lang="en-US" sz="2000" b="1" dirty="0">
                <a:solidFill>
                  <a:srgbClr val="C00000"/>
                </a:solidFill>
              </a:rPr>
              <a:t>Stock Warrants</a:t>
            </a:r>
          </a:p>
          <a:p>
            <a:r>
              <a:rPr lang="en-IN" sz="2000" b="1" dirty="0">
                <a:solidFill>
                  <a:srgbClr val="C00000"/>
                </a:solidFill>
              </a:rPr>
              <a:t>Warrants granted in 2020, exercisable for 4 million common shares at an exercise price of $32.50 per share</a:t>
            </a:r>
            <a:endParaRPr lang="en-US" sz="2000" b="1" dirty="0">
              <a:solidFill>
                <a:srgbClr val="C00000"/>
              </a:solidFill>
            </a:endParaRPr>
          </a:p>
        </p:txBody>
      </p:sp>
      <p:sp>
        <p:nvSpPr>
          <p:cNvPr id="22" name="TextBox 21"/>
          <p:cNvSpPr txBox="1"/>
          <p:nvPr/>
        </p:nvSpPr>
        <p:spPr>
          <a:xfrm>
            <a:off x="511483" y="5666896"/>
            <a:ext cx="8443940" cy="1015663"/>
          </a:xfrm>
          <a:prstGeom prst="rect">
            <a:avLst/>
          </a:prstGeom>
          <a:solidFill>
            <a:schemeClr val="accent6">
              <a:lumMod val="20000"/>
              <a:lumOff val="80000"/>
            </a:schemeClr>
          </a:solidFill>
        </p:spPr>
        <p:txBody>
          <a:bodyPr wrap="square" rtlCol="0" anchor="ctr">
            <a:spAutoFit/>
          </a:bodyPr>
          <a:lstStyle/>
          <a:p>
            <a:r>
              <a:rPr lang="en-US" sz="2000" b="1" dirty="0">
                <a:solidFill>
                  <a:srgbClr val="C00000"/>
                </a:solidFill>
              </a:rPr>
              <a:t>Calculations:</a:t>
            </a:r>
          </a:p>
          <a:p>
            <a:r>
              <a:rPr lang="en-IN" sz="2000" b="1" dirty="0">
                <a:solidFill>
                  <a:srgbClr val="C00000"/>
                </a:solidFill>
              </a:rPr>
              <a:t>The calculations of both basic and diluted EPS are unaffected by the warrants because the effect of exercising the warrants would be antidilutive</a:t>
            </a:r>
            <a:endParaRPr lang="en-US" sz="2000" b="1" dirty="0">
              <a:solidFill>
                <a:srgbClr val="C00000"/>
              </a:solidFill>
            </a:endParaRPr>
          </a:p>
        </p:txBody>
      </p:sp>
      <p:sp>
        <p:nvSpPr>
          <p:cNvPr id="23"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LO19-10</a:t>
            </a:r>
          </a:p>
        </p:txBody>
      </p:sp>
      <p:sp>
        <p:nvSpPr>
          <p:cNvPr id="24" name="Slide Number Placeholder 5">
            <a:extLst>
              <a:ext uri="{FF2B5EF4-FFF2-40B4-BE49-F238E27FC236}">
                <a16:creationId xmlns:a16="http://schemas.microsoft.com/office/drawing/2014/main" id="{FC637246-9BDF-AE46-A72F-0D2DB06690A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62</a:t>
            </a:fld>
            <a:endParaRPr lang="en-US" dirty="0"/>
          </a:p>
        </p:txBody>
      </p:sp>
    </p:spTree>
    <p:extLst>
      <p:ext uri="{BB962C8B-B14F-4D97-AF65-F5344CB8AC3E}">
        <p14:creationId xmlns:p14="http://schemas.microsoft.com/office/powerpoint/2010/main" val="285288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220"/>
            <a:ext cx="8572499" cy="790991"/>
          </a:xfrm>
        </p:spPr>
        <p:txBody>
          <a:bodyPr/>
          <a:lstStyle/>
          <a:p>
            <a:r>
              <a:rPr lang="en-US" dirty="0"/>
              <a:t>Antidilutive Securities </a:t>
            </a:r>
            <a:r>
              <a:rPr lang="en-US" sz="2600" dirty="0"/>
              <a:t>(continued)</a:t>
            </a:r>
          </a:p>
        </p:txBody>
      </p:sp>
      <p:sp>
        <p:nvSpPr>
          <p:cNvPr id="3" name="Content Placeholder 2"/>
          <p:cNvSpPr>
            <a:spLocks noGrp="1"/>
          </p:cNvSpPr>
          <p:nvPr>
            <p:ph idx="1"/>
          </p:nvPr>
        </p:nvSpPr>
        <p:spPr>
          <a:xfrm>
            <a:off x="719667" y="889000"/>
            <a:ext cx="8417534" cy="4396535"/>
          </a:xfrm>
        </p:spPr>
        <p:txBody>
          <a:bodyPr>
            <a:normAutofit/>
          </a:bodyPr>
          <a:lstStyle/>
          <a:p>
            <a:pPr marL="0" indent="0">
              <a:buNone/>
            </a:pPr>
            <a:r>
              <a:rPr lang="en-US" sz="2600" b="1" dirty="0">
                <a:solidFill>
                  <a:srgbClr val="C00000"/>
                </a:solidFill>
              </a:rPr>
              <a:t>Convertible Securities</a:t>
            </a:r>
          </a:p>
          <a:p>
            <a:r>
              <a:rPr lang="en-IN" sz="2600" dirty="0"/>
              <a:t>Difficult to determine whether the </a:t>
            </a:r>
            <a:r>
              <a:rPr lang="en-US" sz="2600" dirty="0"/>
              <a:t>effect of </a:t>
            </a:r>
            <a:r>
              <a:rPr lang="en-IN" sz="2600" dirty="0"/>
              <a:t>conversion of convertible securities would be dilutive or antidilutive</a:t>
            </a:r>
          </a:p>
          <a:p>
            <a:pPr lvl="1">
              <a:buFont typeface="Lucida Grande"/>
              <a:buChar char="–"/>
            </a:pPr>
            <a:r>
              <a:rPr lang="en-IN" dirty="0"/>
              <a:t>Because the assumed conversion affects both the numerator and the denominator of the EPS fraction</a:t>
            </a:r>
          </a:p>
          <a:p>
            <a:r>
              <a:rPr lang="en-IN" sz="2600" dirty="0"/>
              <a:t>Alternative way to determine whether convertible securities are dilutive and should be included in a diluted </a:t>
            </a:r>
            <a:r>
              <a:rPr lang="en-US" sz="2600" dirty="0"/>
              <a:t>EPS calculation:</a:t>
            </a:r>
            <a:endParaRPr lang="en-IN" sz="2600" dirty="0"/>
          </a:p>
        </p:txBody>
      </p:sp>
      <p:sp>
        <p:nvSpPr>
          <p:cNvPr id="4" name="TextBox 3"/>
          <p:cNvSpPr txBox="1"/>
          <p:nvPr/>
        </p:nvSpPr>
        <p:spPr>
          <a:xfrm>
            <a:off x="823933" y="4473030"/>
            <a:ext cx="2750556" cy="832104"/>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400" b="1" dirty="0"/>
              <a:t>Incremental effect of conversion</a:t>
            </a:r>
            <a:endParaRPr lang="en-US" sz="2400" b="1" dirty="0"/>
          </a:p>
        </p:txBody>
      </p:sp>
      <p:sp>
        <p:nvSpPr>
          <p:cNvPr id="5" name="TextBox 4"/>
          <p:cNvSpPr txBox="1"/>
          <p:nvPr/>
        </p:nvSpPr>
        <p:spPr>
          <a:xfrm>
            <a:off x="4298918" y="4473030"/>
            <a:ext cx="1794997" cy="832104"/>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400" b="1" dirty="0"/>
              <a:t>Basic EPS</a:t>
            </a:r>
            <a:endParaRPr lang="en-US" sz="2400" b="1" dirty="0"/>
          </a:p>
        </p:txBody>
      </p:sp>
      <p:sp>
        <p:nvSpPr>
          <p:cNvPr id="6" name="TextBox 5"/>
          <p:cNvSpPr txBox="1"/>
          <p:nvPr/>
        </p:nvSpPr>
        <p:spPr>
          <a:xfrm>
            <a:off x="3676087" y="4627472"/>
            <a:ext cx="533353" cy="523220"/>
          </a:xfrm>
          <a:prstGeom prst="rect">
            <a:avLst/>
          </a:prstGeom>
          <a:noFill/>
        </p:spPr>
        <p:txBody>
          <a:bodyPr wrap="square" rtlCol="0" anchor="ctr">
            <a:spAutoFit/>
          </a:bodyPr>
          <a:lstStyle/>
          <a:p>
            <a:pPr algn="ctr"/>
            <a:r>
              <a:rPr lang="en-IN" sz="2800" b="1" dirty="0"/>
              <a:t>&gt;</a:t>
            </a:r>
            <a:endParaRPr lang="en-US" sz="2800" b="1" dirty="0"/>
          </a:p>
        </p:txBody>
      </p:sp>
      <p:sp>
        <p:nvSpPr>
          <p:cNvPr id="7" name="Right Arrow 6"/>
          <p:cNvSpPr/>
          <p:nvPr/>
        </p:nvSpPr>
        <p:spPr>
          <a:xfrm>
            <a:off x="6239055" y="4672537"/>
            <a:ext cx="423298" cy="433091"/>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947774" y="4473030"/>
            <a:ext cx="1794997" cy="832104"/>
          </a:xfrm>
          <a:prstGeom prst="rect">
            <a:avLst/>
          </a:prstGeom>
          <a:solidFill>
            <a:schemeClr val="accent1">
              <a:lumMod val="50000"/>
            </a:schemeClr>
          </a:solidFill>
        </p:spPr>
        <p:txBody>
          <a:bodyPr wrap="square" rtlCol="0" anchor="ctr">
            <a:spAutoFit/>
          </a:bodyPr>
          <a:lstStyle/>
          <a:p>
            <a:pPr algn="ctr"/>
            <a:r>
              <a:rPr lang="en-US" sz="2400" b="1" dirty="0">
                <a:solidFill>
                  <a:schemeClr val="bg1"/>
                </a:solidFill>
              </a:rPr>
              <a:t>Antidilutive</a:t>
            </a:r>
          </a:p>
        </p:txBody>
      </p:sp>
      <p:sp>
        <p:nvSpPr>
          <p:cNvPr id="9" name="TextBox 8"/>
          <p:cNvSpPr txBox="1"/>
          <p:nvPr/>
        </p:nvSpPr>
        <p:spPr>
          <a:xfrm>
            <a:off x="823933" y="5423711"/>
            <a:ext cx="2750556" cy="832104"/>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400" b="1" dirty="0"/>
              <a:t>Incremental effect of conversion</a:t>
            </a:r>
            <a:endParaRPr lang="en-US" sz="2400" b="1" dirty="0"/>
          </a:p>
        </p:txBody>
      </p:sp>
      <p:sp>
        <p:nvSpPr>
          <p:cNvPr id="10" name="TextBox 9"/>
          <p:cNvSpPr txBox="1"/>
          <p:nvPr/>
        </p:nvSpPr>
        <p:spPr>
          <a:xfrm>
            <a:off x="4298918" y="5423711"/>
            <a:ext cx="1794997" cy="832104"/>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IN" sz="2400" b="1" dirty="0"/>
              <a:t>Basic EPS</a:t>
            </a:r>
            <a:endParaRPr lang="en-US" sz="2400" b="1" dirty="0"/>
          </a:p>
        </p:txBody>
      </p:sp>
      <p:sp>
        <p:nvSpPr>
          <p:cNvPr id="11" name="TextBox 10"/>
          <p:cNvSpPr txBox="1"/>
          <p:nvPr/>
        </p:nvSpPr>
        <p:spPr>
          <a:xfrm flipH="1" flipV="1">
            <a:off x="3676087" y="5578153"/>
            <a:ext cx="533353" cy="523220"/>
          </a:xfrm>
          <a:prstGeom prst="rect">
            <a:avLst/>
          </a:prstGeom>
          <a:noFill/>
        </p:spPr>
        <p:txBody>
          <a:bodyPr wrap="square" rtlCol="0" anchor="ctr">
            <a:spAutoFit/>
          </a:bodyPr>
          <a:lstStyle/>
          <a:p>
            <a:pPr algn="ctr"/>
            <a:r>
              <a:rPr lang="en-IN" sz="2800" b="1" dirty="0"/>
              <a:t>&gt;</a:t>
            </a:r>
            <a:endParaRPr lang="en-US" sz="2800" b="1" dirty="0"/>
          </a:p>
        </p:txBody>
      </p:sp>
      <p:sp>
        <p:nvSpPr>
          <p:cNvPr id="12" name="Right Arrow 11"/>
          <p:cNvSpPr/>
          <p:nvPr/>
        </p:nvSpPr>
        <p:spPr>
          <a:xfrm>
            <a:off x="6239055" y="5623218"/>
            <a:ext cx="423298" cy="433091"/>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6947774" y="5423711"/>
            <a:ext cx="1794997" cy="832104"/>
          </a:xfrm>
          <a:prstGeom prst="rect">
            <a:avLst/>
          </a:prstGeom>
          <a:solidFill>
            <a:schemeClr val="accent1">
              <a:lumMod val="50000"/>
            </a:schemeClr>
          </a:solidFill>
        </p:spPr>
        <p:txBody>
          <a:bodyPr wrap="square" rtlCol="0" anchor="ctr">
            <a:spAutoFit/>
          </a:bodyPr>
          <a:lstStyle/>
          <a:p>
            <a:pPr algn="ctr"/>
            <a:r>
              <a:rPr lang="en-US" sz="2400" b="1" dirty="0">
                <a:solidFill>
                  <a:schemeClr val="bg1"/>
                </a:solidFill>
              </a:rPr>
              <a:t>Dilutive</a:t>
            </a:r>
          </a:p>
        </p:txBody>
      </p:sp>
      <p:sp>
        <p:nvSpPr>
          <p:cNvPr id="1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LO19-10</a:t>
            </a:r>
          </a:p>
        </p:txBody>
      </p:sp>
      <p:sp>
        <p:nvSpPr>
          <p:cNvPr id="15" name="Slide Number Placeholder 5">
            <a:extLst>
              <a:ext uri="{FF2B5EF4-FFF2-40B4-BE49-F238E27FC236}">
                <a16:creationId xmlns:a16="http://schemas.microsoft.com/office/drawing/2014/main" id="{05D1CAD9-C4FB-5946-98A9-C863321F166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63</a:t>
            </a:fld>
            <a:endParaRPr lang="en-US" dirty="0"/>
          </a:p>
        </p:txBody>
      </p:sp>
    </p:spTree>
    <p:extLst>
      <p:ext uri="{BB962C8B-B14F-4D97-AF65-F5344CB8AC3E}">
        <p14:creationId xmlns:p14="http://schemas.microsoft.com/office/powerpoint/2010/main" val="179814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3500"/>
                            </p:stCondLst>
                            <p:childTnLst>
                              <p:par>
                                <p:cTn id="41" presetID="10"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ipe(left)">
                                      <p:cBhvr>
                                        <p:cTn id="51" dur="500"/>
                                        <p:tgtEl>
                                          <p:spTgt spid="12"/>
                                        </p:tgtEl>
                                      </p:cBhvr>
                                    </p:animEffect>
                                  </p:childTnLst>
                                </p:cTn>
                              </p:par>
                            </p:childTnLst>
                          </p:cTn>
                        </p:par>
                        <p:par>
                          <p:cTn id="52" fill="hold">
                            <p:stCondLst>
                              <p:cond delay="5000"/>
                            </p:stCondLst>
                            <p:childTnLst>
                              <p:par>
                                <p:cTn id="53" presetID="10"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animBg="1"/>
      <p:bldP spid="10" grpId="0" animBg="1"/>
      <p:bldP spid="11" grpId="0"/>
      <p:bldP spid="12" grpId="0" animBg="1"/>
      <p:bldP spid="13"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5576371" y="5086535"/>
            <a:ext cx="2046515" cy="465701"/>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endParaRPr lang="en-US" dirty="0"/>
          </a:p>
        </p:txBody>
      </p:sp>
      <p:sp>
        <p:nvSpPr>
          <p:cNvPr id="41" name="TextBox 40"/>
          <p:cNvSpPr txBox="1"/>
          <p:nvPr/>
        </p:nvSpPr>
        <p:spPr>
          <a:xfrm>
            <a:off x="6908799" y="2435665"/>
            <a:ext cx="2046515" cy="465701"/>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endParaRPr lang="en-US" dirty="0"/>
          </a:p>
        </p:txBody>
      </p:sp>
      <p:sp>
        <p:nvSpPr>
          <p:cNvPr id="2" name="Title 1"/>
          <p:cNvSpPr>
            <a:spLocks noGrp="1"/>
          </p:cNvSpPr>
          <p:nvPr>
            <p:ph type="title"/>
          </p:nvPr>
        </p:nvSpPr>
        <p:spPr>
          <a:xfrm>
            <a:off x="571500" y="38821"/>
            <a:ext cx="8572499" cy="815453"/>
          </a:xfrm>
        </p:spPr>
        <p:txBody>
          <a:bodyPr/>
          <a:lstStyle/>
          <a:p>
            <a:r>
              <a:rPr lang="en-US" dirty="0"/>
              <a:t>Antidilutive Securities—Convertible Securities </a:t>
            </a:r>
          </a:p>
        </p:txBody>
      </p:sp>
      <p:sp>
        <p:nvSpPr>
          <p:cNvPr id="5" name="TextBox 4"/>
          <p:cNvSpPr txBox="1"/>
          <p:nvPr/>
        </p:nvSpPr>
        <p:spPr>
          <a:xfrm>
            <a:off x="3814865" y="2726396"/>
            <a:ext cx="634429" cy="492443"/>
          </a:xfrm>
          <a:prstGeom prst="rect">
            <a:avLst/>
          </a:prstGeom>
          <a:noFill/>
        </p:spPr>
        <p:txBody>
          <a:bodyPr wrap="square" rtlCol="0">
            <a:spAutoFit/>
          </a:bodyPr>
          <a:lstStyle/>
          <a:p>
            <a:pPr algn="ctr"/>
            <a:r>
              <a:rPr lang="en-IN" sz="2600" dirty="0"/>
              <a:t>12</a:t>
            </a:r>
            <a:endParaRPr lang="en-US" sz="2600" dirty="0"/>
          </a:p>
        </p:txBody>
      </p:sp>
      <p:sp>
        <p:nvSpPr>
          <p:cNvPr id="6" name="TextBox 5"/>
          <p:cNvSpPr txBox="1"/>
          <p:nvPr/>
        </p:nvSpPr>
        <p:spPr>
          <a:xfrm>
            <a:off x="3633988" y="2726396"/>
            <a:ext cx="486237" cy="492443"/>
          </a:xfrm>
          <a:prstGeom prst="rect">
            <a:avLst/>
          </a:prstGeom>
          <a:noFill/>
        </p:spPr>
        <p:txBody>
          <a:bodyPr wrap="square" rtlCol="0">
            <a:spAutoFit/>
          </a:bodyPr>
          <a:lstStyle/>
          <a:p>
            <a:pPr algn="ctr"/>
            <a:r>
              <a:rPr lang="en-IN" sz="2600" dirty="0"/>
              <a:t>+</a:t>
            </a:r>
            <a:endParaRPr lang="en-US" sz="2600" dirty="0"/>
          </a:p>
        </p:txBody>
      </p:sp>
      <p:sp>
        <p:nvSpPr>
          <p:cNvPr id="7" name="TextBox 6"/>
          <p:cNvSpPr txBox="1"/>
          <p:nvPr/>
        </p:nvSpPr>
        <p:spPr>
          <a:xfrm>
            <a:off x="3313397" y="3168770"/>
            <a:ext cx="1695405" cy="430887"/>
          </a:xfrm>
          <a:prstGeom prst="rect">
            <a:avLst/>
          </a:prstGeom>
          <a:noFill/>
        </p:spPr>
        <p:txBody>
          <a:bodyPr wrap="square" rtlCol="0">
            <a:spAutoFit/>
          </a:bodyPr>
          <a:lstStyle/>
          <a:p>
            <a:pPr algn="ctr"/>
            <a:endParaRPr lang="en-US" sz="2200" b="1" dirty="0">
              <a:solidFill>
                <a:srgbClr val="0070C0"/>
              </a:solidFill>
            </a:endParaRPr>
          </a:p>
        </p:txBody>
      </p:sp>
      <p:sp>
        <p:nvSpPr>
          <p:cNvPr id="8" name="TextBox 7"/>
          <p:cNvSpPr txBox="1"/>
          <p:nvPr/>
        </p:nvSpPr>
        <p:spPr>
          <a:xfrm>
            <a:off x="3027986" y="2252895"/>
            <a:ext cx="2190223" cy="492443"/>
          </a:xfrm>
          <a:prstGeom prst="rect">
            <a:avLst/>
          </a:prstGeom>
          <a:noFill/>
        </p:spPr>
        <p:txBody>
          <a:bodyPr wrap="square" rtlCol="0">
            <a:spAutoFit/>
          </a:bodyPr>
          <a:lstStyle/>
          <a:p>
            <a:pPr algn="ctr"/>
            <a:r>
              <a:rPr lang="en-IN" sz="2600" dirty="0"/>
              <a:t>$24 − 25% (24)</a:t>
            </a:r>
            <a:endParaRPr lang="en-US" sz="2600" dirty="0"/>
          </a:p>
        </p:txBody>
      </p:sp>
      <p:sp>
        <p:nvSpPr>
          <p:cNvPr id="9" name="TextBox 8"/>
          <p:cNvSpPr txBox="1"/>
          <p:nvPr/>
        </p:nvSpPr>
        <p:spPr>
          <a:xfrm>
            <a:off x="2755863" y="2218472"/>
            <a:ext cx="486237" cy="492443"/>
          </a:xfrm>
          <a:prstGeom prst="rect">
            <a:avLst/>
          </a:prstGeom>
          <a:noFill/>
        </p:spPr>
        <p:txBody>
          <a:bodyPr wrap="square" rtlCol="0">
            <a:spAutoFit/>
          </a:bodyPr>
          <a:lstStyle/>
          <a:p>
            <a:pPr algn="ctr"/>
            <a:r>
              <a:rPr lang="en-IN" sz="2600" dirty="0"/>
              <a:t>+</a:t>
            </a:r>
            <a:endParaRPr lang="en-US" sz="2600" dirty="0"/>
          </a:p>
        </p:txBody>
      </p:sp>
      <p:sp>
        <p:nvSpPr>
          <p:cNvPr id="10" name="TextBox 9"/>
          <p:cNvSpPr txBox="1"/>
          <p:nvPr/>
        </p:nvSpPr>
        <p:spPr>
          <a:xfrm>
            <a:off x="3177276" y="1607720"/>
            <a:ext cx="2190218" cy="769441"/>
          </a:xfrm>
          <a:prstGeom prst="rect">
            <a:avLst/>
          </a:prstGeom>
          <a:noFill/>
        </p:spPr>
        <p:txBody>
          <a:bodyPr wrap="square" rtlCol="0">
            <a:spAutoFit/>
          </a:bodyPr>
          <a:lstStyle/>
          <a:p>
            <a:pPr algn="ctr"/>
            <a:r>
              <a:rPr lang="en-IN" sz="2200" b="1" dirty="0">
                <a:solidFill>
                  <a:srgbClr val="0072A2"/>
                </a:solidFill>
              </a:rPr>
              <a:t>After-tax interest savings</a:t>
            </a:r>
            <a:endParaRPr lang="en-US" sz="2200" b="1" dirty="0">
              <a:solidFill>
                <a:srgbClr val="0072A2"/>
              </a:solidFill>
            </a:endParaRPr>
          </a:p>
        </p:txBody>
      </p:sp>
      <p:sp>
        <p:nvSpPr>
          <p:cNvPr id="11" name="TextBox 10"/>
          <p:cNvSpPr txBox="1"/>
          <p:nvPr/>
        </p:nvSpPr>
        <p:spPr>
          <a:xfrm>
            <a:off x="625503" y="3902593"/>
            <a:ext cx="4721621" cy="523220"/>
          </a:xfrm>
          <a:prstGeom prst="rect">
            <a:avLst/>
          </a:prstGeom>
          <a:noFill/>
        </p:spPr>
        <p:txBody>
          <a:bodyPr wrap="square" rtlCol="0">
            <a:spAutoFit/>
          </a:bodyPr>
          <a:lstStyle/>
          <a:p>
            <a:r>
              <a:rPr lang="en-US" sz="2800" b="1" dirty="0">
                <a:solidFill>
                  <a:srgbClr val="C00000"/>
                </a:solidFill>
              </a:rPr>
              <a:t>Conversion of preferred stock</a:t>
            </a:r>
            <a:endParaRPr lang="en-US" sz="2600" dirty="0">
              <a:solidFill>
                <a:srgbClr val="C00000"/>
              </a:solidFill>
            </a:endParaRPr>
          </a:p>
        </p:txBody>
      </p:sp>
      <p:sp>
        <p:nvSpPr>
          <p:cNvPr id="17" name="TextBox 16"/>
          <p:cNvSpPr txBox="1"/>
          <p:nvPr/>
        </p:nvSpPr>
        <p:spPr>
          <a:xfrm>
            <a:off x="2687275" y="4534509"/>
            <a:ext cx="2915180" cy="430887"/>
          </a:xfrm>
          <a:prstGeom prst="rect">
            <a:avLst/>
          </a:prstGeom>
          <a:noFill/>
        </p:spPr>
        <p:txBody>
          <a:bodyPr wrap="square" rtlCol="0">
            <a:spAutoFit/>
          </a:bodyPr>
          <a:lstStyle/>
          <a:p>
            <a:pPr algn="ctr"/>
            <a:r>
              <a:rPr lang="en-US" sz="2200" b="1" dirty="0">
                <a:solidFill>
                  <a:srgbClr val="0072A2"/>
                </a:solidFill>
              </a:rPr>
              <a:t>Preferred dividends</a:t>
            </a:r>
          </a:p>
        </p:txBody>
      </p:sp>
      <p:sp>
        <p:nvSpPr>
          <p:cNvPr id="18" name="TextBox 17"/>
          <p:cNvSpPr txBox="1"/>
          <p:nvPr/>
        </p:nvSpPr>
        <p:spPr>
          <a:xfrm>
            <a:off x="6588350" y="2437951"/>
            <a:ext cx="1273787" cy="492443"/>
          </a:xfrm>
          <a:prstGeom prst="rect">
            <a:avLst/>
          </a:prstGeom>
          <a:noFill/>
        </p:spPr>
        <p:txBody>
          <a:bodyPr wrap="square" rtlCol="0" anchor="ctr">
            <a:spAutoFit/>
          </a:bodyPr>
          <a:lstStyle/>
          <a:p>
            <a:r>
              <a:rPr lang="en-IN" sz="2600" dirty="0"/>
              <a:t>= $1.50</a:t>
            </a:r>
            <a:endParaRPr lang="en-US" sz="2600" dirty="0"/>
          </a:p>
        </p:txBody>
      </p:sp>
      <p:sp>
        <p:nvSpPr>
          <p:cNvPr id="19" name="TextBox 18"/>
          <p:cNvSpPr txBox="1"/>
          <p:nvPr/>
        </p:nvSpPr>
        <p:spPr>
          <a:xfrm>
            <a:off x="5547238" y="2726396"/>
            <a:ext cx="1146523" cy="492443"/>
          </a:xfrm>
          <a:prstGeom prst="rect">
            <a:avLst/>
          </a:prstGeom>
          <a:noFill/>
        </p:spPr>
        <p:txBody>
          <a:bodyPr wrap="square" rtlCol="0">
            <a:spAutoFit/>
          </a:bodyPr>
          <a:lstStyle/>
          <a:p>
            <a:pPr algn="ctr"/>
            <a:r>
              <a:rPr lang="en-IN" sz="2600" dirty="0"/>
              <a:t>12</a:t>
            </a:r>
            <a:endParaRPr lang="en-US" sz="2600" dirty="0"/>
          </a:p>
        </p:txBody>
      </p:sp>
      <p:sp>
        <p:nvSpPr>
          <p:cNvPr id="20" name="TextBox 19"/>
          <p:cNvSpPr txBox="1"/>
          <p:nvPr/>
        </p:nvSpPr>
        <p:spPr>
          <a:xfrm>
            <a:off x="5547238" y="2218472"/>
            <a:ext cx="1146523" cy="492443"/>
          </a:xfrm>
          <a:prstGeom prst="rect">
            <a:avLst/>
          </a:prstGeom>
          <a:noFill/>
        </p:spPr>
        <p:txBody>
          <a:bodyPr wrap="square" rtlCol="0">
            <a:spAutoFit/>
          </a:bodyPr>
          <a:lstStyle/>
          <a:p>
            <a:pPr algn="ctr"/>
            <a:r>
              <a:rPr lang="en-IN" sz="2600" dirty="0"/>
              <a:t>$18</a:t>
            </a:r>
            <a:endParaRPr lang="en-US" sz="2600" dirty="0"/>
          </a:p>
        </p:txBody>
      </p:sp>
      <p:cxnSp>
        <p:nvCxnSpPr>
          <p:cNvPr id="21" name="Straight Connector 20"/>
          <p:cNvCxnSpPr/>
          <p:nvPr/>
        </p:nvCxnSpPr>
        <p:spPr>
          <a:xfrm>
            <a:off x="5689803" y="2719359"/>
            <a:ext cx="8613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338975" y="2376620"/>
            <a:ext cx="405868" cy="492443"/>
          </a:xfrm>
          <a:prstGeom prst="rect">
            <a:avLst/>
          </a:prstGeom>
          <a:noFill/>
        </p:spPr>
        <p:txBody>
          <a:bodyPr wrap="square" rtlCol="0" anchor="ctr">
            <a:spAutoFit/>
          </a:bodyPr>
          <a:lstStyle/>
          <a:p>
            <a:r>
              <a:rPr lang="en-IN" sz="2600" dirty="0"/>
              <a:t>=</a:t>
            </a:r>
            <a:endParaRPr lang="en-US" sz="2600" dirty="0"/>
          </a:p>
        </p:txBody>
      </p:sp>
      <p:cxnSp>
        <p:nvCxnSpPr>
          <p:cNvPr id="23" name="Straight Connector 22"/>
          <p:cNvCxnSpPr/>
          <p:nvPr/>
        </p:nvCxnSpPr>
        <p:spPr>
          <a:xfrm>
            <a:off x="2808863" y="2719359"/>
            <a:ext cx="24576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81415" y="5375255"/>
            <a:ext cx="694944" cy="492443"/>
          </a:xfrm>
          <a:prstGeom prst="rect">
            <a:avLst/>
          </a:prstGeom>
          <a:noFill/>
        </p:spPr>
        <p:txBody>
          <a:bodyPr wrap="square" rtlCol="0">
            <a:spAutoFit/>
          </a:bodyPr>
          <a:lstStyle/>
          <a:p>
            <a:pPr algn="r"/>
            <a:r>
              <a:rPr lang="en-IN" sz="2600" dirty="0"/>
              <a:t>3</a:t>
            </a:r>
            <a:endParaRPr lang="en-US" sz="2600" dirty="0"/>
          </a:p>
        </p:txBody>
      </p:sp>
      <p:sp>
        <p:nvSpPr>
          <p:cNvPr id="25" name="TextBox 24"/>
          <p:cNvSpPr txBox="1"/>
          <p:nvPr/>
        </p:nvSpPr>
        <p:spPr>
          <a:xfrm>
            <a:off x="3641245" y="5375255"/>
            <a:ext cx="486237" cy="492443"/>
          </a:xfrm>
          <a:prstGeom prst="rect">
            <a:avLst/>
          </a:prstGeom>
          <a:noFill/>
        </p:spPr>
        <p:txBody>
          <a:bodyPr wrap="square" rtlCol="0">
            <a:spAutoFit/>
          </a:bodyPr>
          <a:lstStyle/>
          <a:p>
            <a:pPr algn="ctr"/>
            <a:r>
              <a:rPr lang="en-IN" sz="2600" dirty="0"/>
              <a:t>+</a:t>
            </a:r>
            <a:endParaRPr lang="en-US" sz="2600" dirty="0"/>
          </a:p>
        </p:txBody>
      </p:sp>
      <p:sp>
        <p:nvSpPr>
          <p:cNvPr id="26" name="TextBox 25"/>
          <p:cNvSpPr txBox="1"/>
          <p:nvPr/>
        </p:nvSpPr>
        <p:spPr>
          <a:xfrm>
            <a:off x="2903747" y="5854196"/>
            <a:ext cx="2482244" cy="769441"/>
          </a:xfrm>
          <a:prstGeom prst="rect">
            <a:avLst/>
          </a:prstGeom>
          <a:noFill/>
        </p:spPr>
        <p:txBody>
          <a:bodyPr wrap="square" rtlCol="0">
            <a:spAutoFit/>
          </a:bodyPr>
          <a:lstStyle/>
          <a:p>
            <a:pPr algn="ctr"/>
            <a:r>
              <a:rPr lang="en-US" sz="2200" b="1" dirty="0">
                <a:solidFill>
                  <a:srgbClr val="0072A2"/>
                </a:solidFill>
              </a:rPr>
              <a:t>Conversion of</a:t>
            </a:r>
          </a:p>
          <a:p>
            <a:pPr algn="ctr"/>
            <a:r>
              <a:rPr lang="en-US" sz="2200" b="1" dirty="0">
                <a:solidFill>
                  <a:srgbClr val="0072A2"/>
                </a:solidFill>
              </a:rPr>
              <a:t>preferred shares</a:t>
            </a:r>
          </a:p>
        </p:txBody>
      </p:sp>
      <p:sp>
        <p:nvSpPr>
          <p:cNvPr id="27" name="TextBox 26"/>
          <p:cNvSpPr txBox="1"/>
          <p:nvPr/>
        </p:nvSpPr>
        <p:spPr>
          <a:xfrm>
            <a:off x="3781415" y="4901752"/>
            <a:ext cx="697872" cy="492443"/>
          </a:xfrm>
          <a:prstGeom prst="rect">
            <a:avLst/>
          </a:prstGeom>
          <a:noFill/>
        </p:spPr>
        <p:txBody>
          <a:bodyPr wrap="square" rtlCol="0">
            <a:spAutoFit/>
          </a:bodyPr>
          <a:lstStyle/>
          <a:p>
            <a:pPr algn="r"/>
            <a:r>
              <a:rPr lang="en-IN" sz="2600" dirty="0"/>
              <a:t>$4</a:t>
            </a:r>
            <a:endParaRPr lang="en-US" sz="2600" dirty="0"/>
          </a:p>
        </p:txBody>
      </p:sp>
      <p:sp>
        <p:nvSpPr>
          <p:cNvPr id="28" name="TextBox 27"/>
          <p:cNvSpPr txBox="1"/>
          <p:nvPr/>
        </p:nvSpPr>
        <p:spPr>
          <a:xfrm>
            <a:off x="3641245" y="4867331"/>
            <a:ext cx="486237" cy="492443"/>
          </a:xfrm>
          <a:prstGeom prst="rect">
            <a:avLst/>
          </a:prstGeom>
          <a:noFill/>
        </p:spPr>
        <p:txBody>
          <a:bodyPr wrap="square" rtlCol="0">
            <a:spAutoFit/>
          </a:bodyPr>
          <a:lstStyle/>
          <a:p>
            <a:pPr algn="ctr"/>
            <a:r>
              <a:rPr lang="en-IN" sz="2600" dirty="0"/>
              <a:t>+</a:t>
            </a:r>
            <a:endParaRPr lang="en-US" sz="2600" dirty="0"/>
          </a:p>
        </p:txBody>
      </p:sp>
      <p:sp>
        <p:nvSpPr>
          <p:cNvPr id="30" name="TextBox 29"/>
          <p:cNvSpPr txBox="1"/>
          <p:nvPr/>
        </p:nvSpPr>
        <p:spPr>
          <a:xfrm>
            <a:off x="5236308" y="5075922"/>
            <a:ext cx="1352367" cy="492443"/>
          </a:xfrm>
          <a:prstGeom prst="rect">
            <a:avLst/>
          </a:prstGeom>
          <a:noFill/>
        </p:spPr>
        <p:txBody>
          <a:bodyPr wrap="square" rtlCol="0" anchor="ctr">
            <a:spAutoFit/>
          </a:bodyPr>
          <a:lstStyle/>
          <a:p>
            <a:r>
              <a:rPr lang="en-IN" sz="2600" dirty="0"/>
              <a:t>=  $1.33</a:t>
            </a:r>
            <a:endParaRPr lang="en-US" sz="2600" dirty="0"/>
          </a:p>
        </p:txBody>
      </p:sp>
      <p:cxnSp>
        <p:nvCxnSpPr>
          <p:cNvPr id="35" name="Straight Connector 34"/>
          <p:cNvCxnSpPr/>
          <p:nvPr/>
        </p:nvCxnSpPr>
        <p:spPr>
          <a:xfrm>
            <a:off x="3760954" y="5368217"/>
            <a:ext cx="684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70692" y="680598"/>
            <a:ext cx="6908068" cy="954107"/>
          </a:xfrm>
          <a:prstGeom prst="rect">
            <a:avLst/>
          </a:prstGeom>
          <a:noFill/>
        </p:spPr>
        <p:txBody>
          <a:bodyPr wrap="square" rtlCol="0">
            <a:spAutoFit/>
          </a:bodyPr>
          <a:lstStyle/>
          <a:p>
            <a:r>
              <a:rPr lang="en-IN" sz="2600" b="1" dirty="0">
                <a:solidFill>
                  <a:srgbClr val="EC008C"/>
                </a:solidFill>
              </a:rPr>
              <a:t>Basic EPS </a:t>
            </a:r>
            <a:r>
              <a:rPr lang="en-IN" sz="2800" b="1" dirty="0">
                <a:solidFill>
                  <a:srgbClr val="EC008C"/>
                </a:solidFill>
              </a:rPr>
              <a:t>= $2.00 </a:t>
            </a:r>
          </a:p>
          <a:p>
            <a:r>
              <a:rPr lang="en-IN" sz="2800" b="1" dirty="0">
                <a:solidFill>
                  <a:srgbClr val="C00000"/>
                </a:solidFill>
              </a:rPr>
              <a:t>Conversion of bonds</a:t>
            </a:r>
            <a:r>
              <a:rPr lang="en-IN" sz="2600" b="1" dirty="0">
                <a:solidFill>
                  <a:srgbClr val="C00000"/>
                </a:solidFill>
              </a:rPr>
              <a:t> </a:t>
            </a:r>
            <a:endParaRPr lang="en-US" sz="2600" b="1" dirty="0">
              <a:solidFill>
                <a:srgbClr val="C00000"/>
              </a:solidFill>
            </a:endParaRPr>
          </a:p>
        </p:txBody>
      </p:sp>
      <p:sp>
        <p:nvSpPr>
          <p:cNvPr id="37" name="TextBox 36"/>
          <p:cNvSpPr txBox="1"/>
          <p:nvPr/>
        </p:nvSpPr>
        <p:spPr>
          <a:xfrm>
            <a:off x="7796826" y="2437951"/>
            <a:ext cx="1273787" cy="492443"/>
          </a:xfrm>
          <a:prstGeom prst="rect">
            <a:avLst/>
          </a:prstGeom>
          <a:noFill/>
        </p:spPr>
        <p:txBody>
          <a:bodyPr wrap="square" rtlCol="0" anchor="ctr">
            <a:spAutoFit/>
          </a:bodyPr>
          <a:lstStyle/>
          <a:p>
            <a:r>
              <a:rPr lang="en-IN" sz="2600" dirty="0"/>
              <a:t>&lt; </a:t>
            </a:r>
            <a:r>
              <a:rPr lang="en-IN" sz="2600" b="1" dirty="0">
                <a:solidFill>
                  <a:srgbClr val="EC008C"/>
                </a:solidFill>
              </a:rPr>
              <a:t>$2.00</a:t>
            </a:r>
            <a:endParaRPr lang="en-US" sz="2600" b="1" dirty="0">
              <a:solidFill>
                <a:srgbClr val="EC008C"/>
              </a:solidFill>
            </a:endParaRPr>
          </a:p>
        </p:txBody>
      </p:sp>
      <p:sp>
        <p:nvSpPr>
          <p:cNvPr id="38" name="TextBox 37"/>
          <p:cNvSpPr txBox="1"/>
          <p:nvPr/>
        </p:nvSpPr>
        <p:spPr>
          <a:xfrm>
            <a:off x="6425226" y="5075921"/>
            <a:ext cx="1273787" cy="492443"/>
          </a:xfrm>
          <a:prstGeom prst="rect">
            <a:avLst/>
          </a:prstGeom>
          <a:noFill/>
        </p:spPr>
        <p:txBody>
          <a:bodyPr wrap="square" rtlCol="0" anchor="ctr">
            <a:spAutoFit/>
          </a:bodyPr>
          <a:lstStyle/>
          <a:p>
            <a:r>
              <a:rPr lang="en-IN" sz="2600" dirty="0"/>
              <a:t>&lt; </a:t>
            </a:r>
            <a:r>
              <a:rPr lang="en-IN" sz="2600" b="1" dirty="0">
                <a:solidFill>
                  <a:srgbClr val="EC008C"/>
                </a:solidFill>
              </a:rPr>
              <a:t>$2.00</a:t>
            </a:r>
            <a:endParaRPr lang="en-US" sz="2600" b="1" dirty="0">
              <a:solidFill>
                <a:srgbClr val="EC008C"/>
              </a:solidFill>
            </a:endParaRPr>
          </a:p>
        </p:txBody>
      </p:sp>
      <p:cxnSp>
        <p:nvCxnSpPr>
          <p:cNvPr id="44" name="Straight Arrow Connector 43"/>
          <p:cNvCxnSpPr/>
          <p:nvPr/>
        </p:nvCxnSpPr>
        <p:spPr>
          <a:xfrm>
            <a:off x="7932056" y="2915880"/>
            <a:ext cx="0" cy="43692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7360147" y="3384943"/>
            <a:ext cx="1220293" cy="492443"/>
          </a:xfrm>
          <a:prstGeom prst="rect">
            <a:avLst/>
          </a:prstGeom>
          <a:noFill/>
        </p:spPr>
        <p:txBody>
          <a:bodyPr wrap="square" rtlCol="0">
            <a:spAutoFit/>
          </a:bodyPr>
          <a:lstStyle/>
          <a:p>
            <a:r>
              <a:rPr lang="en-IN" sz="2600" dirty="0"/>
              <a:t>Dilutive</a:t>
            </a:r>
          </a:p>
        </p:txBody>
      </p:sp>
      <p:cxnSp>
        <p:nvCxnSpPr>
          <p:cNvPr id="46" name="Straight Arrow Connector 45"/>
          <p:cNvCxnSpPr/>
          <p:nvPr/>
        </p:nvCxnSpPr>
        <p:spPr>
          <a:xfrm>
            <a:off x="6662058" y="5564741"/>
            <a:ext cx="0" cy="436920"/>
          </a:xfrm>
          <a:prstGeom prst="straightConnector1">
            <a:avLst/>
          </a:prstGeom>
          <a:ln w="381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090149" y="6033804"/>
            <a:ext cx="1220293" cy="492443"/>
          </a:xfrm>
          <a:prstGeom prst="rect">
            <a:avLst/>
          </a:prstGeom>
          <a:noFill/>
        </p:spPr>
        <p:txBody>
          <a:bodyPr wrap="square" rtlCol="0">
            <a:spAutoFit/>
          </a:bodyPr>
          <a:lstStyle/>
          <a:p>
            <a:r>
              <a:rPr lang="en-IN" sz="2600" dirty="0"/>
              <a:t>Dilutive</a:t>
            </a:r>
          </a:p>
        </p:txBody>
      </p:sp>
      <p:sp>
        <p:nvSpPr>
          <p:cNvPr id="3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LO19-10</a:t>
            </a:r>
          </a:p>
        </p:txBody>
      </p:sp>
      <p:sp>
        <p:nvSpPr>
          <p:cNvPr id="39" name="Slide Number Placeholder 5">
            <a:extLst>
              <a:ext uri="{FF2B5EF4-FFF2-40B4-BE49-F238E27FC236}">
                <a16:creationId xmlns:a16="http://schemas.microsoft.com/office/drawing/2014/main" id="{F2F0076E-42C4-C84C-BEDD-9F8070D474C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64</a:t>
            </a:fld>
            <a:endParaRPr lang="en-US" dirty="0"/>
          </a:p>
        </p:txBody>
      </p:sp>
    </p:spTree>
    <p:extLst>
      <p:ext uri="{BB962C8B-B14F-4D97-AF65-F5344CB8AC3E}">
        <p14:creationId xmlns:p14="http://schemas.microsoft.com/office/powerpoint/2010/main" val="300034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nodePh="1">
                                  <p:stCondLst>
                                    <p:cond delay="0"/>
                                  </p:stCondLst>
                                  <p:endCondLst>
                                    <p:cond evt="begin" delay="0">
                                      <p:tn val="27"/>
                                    </p:cond>
                                  </p:end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par>
                          <p:cTn id="44" fill="hold">
                            <p:stCondLst>
                              <p:cond delay="2000"/>
                            </p:stCondLst>
                            <p:childTnLst>
                              <p:par>
                                <p:cTn id="45" presetID="10" presetClass="entr" presetSubtype="0"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par>
                          <p:cTn id="48" fill="hold">
                            <p:stCondLst>
                              <p:cond delay="2500"/>
                            </p:stCondLst>
                            <p:childTnLst>
                              <p:par>
                                <p:cTn id="49" presetID="10"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par>
                          <p:cTn id="52" fill="hold">
                            <p:stCondLst>
                              <p:cond delay="3000"/>
                            </p:stCondLst>
                            <p:childTnLst>
                              <p:par>
                                <p:cTn id="53" presetID="10" presetClass="entr" presetSubtype="0"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par>
                                <p:cTn id="71" presetID="10" presetClass="entr" presetSubtype="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fade">
                                      <p:cBhvr>
                                        <p:cTn id="73" dur="500"/>
                                        <p:tgtEl>
                                          <p:spTgt spid="35"/>
                                        </p:tgtEl>
                                      </p:cBhvr>
                                    </p:animEffect>
                                  </p:childTnLst>
                                </p:cTn>
                              </p:par>
                            </p:childTnLst>
                          </p:cTn>
                        </p:par>
                        <p:par>
                          <p:cTn id="74" fill="hold">
                            <p:stCondLst>
                              <p:cond delay="3500"/>
                            </p:stCondLst>
                            <p:childTnLst>
                              <p:par>
                                <p:cTn id="75" presetID="10" presetClass="entr" presetSubtype="0"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Effect transition="in" filter="fade">
                                      <p:cBhvr>
                                        <p:cTn id="77" dur="500"/>
                                        <p:tgtEl>
                                          <p:spTgt spid="3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fade">
                                      <p:cBhvr>
                                        <p:cTn id="82" dur="500"/>
                                        <p:tgtEl>
                                          <p:spTgt spid="41"/>
                                        </p:tgtEl>
                                      </p:cBhvr>
                                    </p:animEffect>
                                  </p:childTnLst>
                                </p:cTn>
                              </p:par>
                            </p:childTnLst>
                          </p:cTn>
                        </p:par>
                        <p:par>
                          <p:cTn id="83" fill="hold">
                            <p:stCondLst>
                              <p:cond delay="500"/>
                            </p:stCondLst>
                            <p:childTnLst>
                              <p:par>
                                <p:cTn id="84" presetID="10" presetClass="entr" presetSubtype="0" fill="hold" grpId="0" nodeType="after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500"/>
                                        <p:tgtEl>
                                          <p:spTgt spid="37"/>
                                        </p:tgtEl>
                                      </p:cBhvr>
                                    </p:animEffect>
                                  </p:childTnLst>
                                </p:cTn>
                              </p:par>
                            </p:childTnLst>
                          </p:cTn>
                        </p:par>
                        <p:par>
                          <p:cTn id="87" fill="hold">
                            <p:stCondLst>
                              <p:cond delay="1000"/>
                            </p:stCondLst>
                            <p:childTnLst>
                              <p:par>
                                <p:cTn id="88" presetID="22" presetClass="entr" presetSubtype="1" fill="hold" nodeType="after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wipe(up)">
                                      <p:cBhvr>
                                        <p:cTn id="90" dur="500"/>
                                        <p:tgtEl>
                                          <p:spTgt spid="44"/>
                                        </p:tgtEl>
                                      </p:cBhvr>
                                    </p:animEffect>
                                  </p:childTnLst>
                                </p:cTn>
                              </p:par>
                            </p:childTnLst>
                          </p:cTn>
                        </p:par>
                        <p:par>
                          <p:cTn id="91" fill="hold">
                            <p:stCondLst>
                              <p:cond delay="1500"/>
                            </p:stCondLst>
                            <p:childTnLst>
                              <p:par>
                                <p:cTn id="92" presetID="10" presetClass="entr" presetSubtype="0" fill="hold" grpId="0" nodeType="after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childTnLst>
                          </p:cTn>
                        </p:par>
                        <p:par>
                          <p:cTn id="95" fill="hold">
                            <p:stCondLst>
                              <p:cond delay="2000"/>
                            </p:stCondLst>
                            <p:childTnLst>
                              <p:par>
                                <p:cTn id="96" presetID="10"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500"/>
                                        <p:tgtEl>
                                          <p:spTgt spid="42"/>
                                        </p:tgtEl>
                                      </p:cBhvr>
                                    </p:animEffect>
                                  </p:childTnLst>
                                </p:cTn>
                              </p:par>
                            </p:childTnLst>
                          </p:cTn>
                        </p:par>
                        <p:par>
                          <p:cTn id="99" fill="hold">
                            <p:stCondLst>
                              <p:cond delay="2500"/>
                            </p:stCondLst>
                            <p:childTnLst>
                              <p:par>
                                <p:cTn id="100" presetID="10" presetClass="entr" presetSubtype="0" fill="hold" grpId="0" nodeType="after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fade">
                                      <p:cBhvr>
                                        <p:cTn id="102" dur="500"/>
                                        <p:tgtEl>
                                          <p:spTgt spid="38"/>
                                        </p:tgtEl>
                                      </p:cBhvr>
                                    </p:animEffect>
                                  </p:childTnLst>
                                </p:cTn>
                              </p:par>
                            </p:childTnLst>
                          </p:cTn>
                        </p:par>
                        <p:par>
                          <p:cTn id="103" fill="hold">
                            <p:stCondLst>
                              <p:cond delay="3000"/>
                            </p:stCondLst>
                            <p:childTnLst>
                              <p:par>
                                <p:cTn id="104" presetID="22" presetClass="entr" presetSubtype="1" fill="hold" nodeType="afterEffect">
                                  <p:stCondLst>
                                    <p:cond delay="0"/>
                                  </p:stCondLst>
                                  <p:childTnLst>
                                    <p:set>
                                      <p:cBhvr>
                                        <p:cTn id="105" dur="1" fill="hold">
                                          <p:stCondLst>
                                            <p:cond delay="0"/>
                                          </p:stCondLst>
                                        </p:cTn>
                                        <p:tgtEl>
                                          <p:spTgt spid="46"/>
                                        </p:tgtEl>
                                        <p:attrNameLst>
                                          <p:attrName>style.visibility</p:attrName>
                                        </p:attrNameLst>
                                      </p:cBhvr>
                                      <p:to>
                                        <p:strVal val="visible"/>
                                      </p:to>
                                    </p:set>
                                    <p:animEffect transition="in" filter="wipe(up)">
                                      <p:cBhvr>
                                        <p:cTn id="106" dur="500"/>
                                        <p:tgtEl>
                                          <p:spTgt spid="46"/>
                                        </p:tgtEl>
                                      </p:cBhvr>
                                    </p:animEffect>
                                  </p:childTnLst>
                                </p:cTn>
                              </p:par>
                            </p:childTnLst>
                          </p:cTn>
                        </p:par>
                        <p:par>
                          <p:cTn id="107" fill="hold">
                            <p:stCondLst>
                              <p:cond delay="3500"/>
                            </p:stCondLst>
                            <p:childTnLst>
                              <p:par>
                                <p:cTn id="108" presetID="10" presetClass="entr" presetSubtype="0" fill="hold" grpId="0" nodeType="after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1" grpId="0" animBg="1"/>
      <p:bldP spid="5" grpId="0"/>
      <p:bldP spid="6" grpId="0"/>
      <p:bldP spid="7" grpId="0"/>
      <p:bldP spid="8" grpId="0"/>
      <p:bldP spid="9" grpId="0"/>
      <p:bldP spid="10" grpId="0"/>
      <p:bldP spid="11" grpId="0"/>
      <p:bldP spid="17" grpId="0"/>
      <p:bldP spid="18" grpId="0"/>
      <p:bldP spid="19" grpId="0"/>
      <p:bldP spid="20" grpId="0"/>
      <p:bldP spid="22" grpId="0"/>
      <p:bldP spid="24" grpId="0"/>
      <p:bldP spid="25" grpId="0"/>
      <p:bldP spid="26" grpId="0"/>
      <p:bldP spid="27" grpId="0"/>
      <p:bldP spid="28" grpId="0"/>
      <p:bldP spid="30" grpId="0"/>
      <p:bldP spid="36" grpId="0"/>
      <p:bldP spid="37" grpId="0"/>
      <p:bldP spid="38" grpId="0"/>
      <p:bldP spid="45" grpId="0"/>
      <p:bldP spid="4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7"/>
            <a:ext cx="8551332" cy="838011"/>
          </a:xfrm>
        </p:spPr>
        <p:txBody>
          <a:bodyPr>
            <a:normAutofit/>
          </a:bodyPr>
          <a:lstStyle/>
          <a:p>
            <a:r>
              <a:rPr lang="en-US" sz="3400" dirty="0"/>
              <a:t>Antidilutive Securities </a:t>
            </a:r>
            <a:r>
              <a:rPr lang="en-US" sz="2800" dirty="0"/>
              <a:t>(concluded) </a:t>
            </a:r>
          </a:p>
        </p:txBody>
      </p:sp>
      <p:sp>
        <p:nvSpPr>
          <p:cNvPr id="3" name="Content Placeholder 2"/>
          <p:cNvSpPr>
            <a:spLocks noGrp="1"/>
          </p:cNvSpPr>
          <p:nvPr>
            <p:ph idx="1"/>
          </p:nvPr>
        </p:nvSpPr>
        <p:spPr>
          <a:xfrm>
            <a:off x="676938" y="834363"/>
            <a:ext cx="8382001" cy="4979387"/>
          </a:xfrm>
        </p:spPr>
        <p:txBody>
          <a:bodyPr>
            <a:normAutofit/>
          </a:bodyPr>
          <a:lstStyle/>
          <a:p>
            <a:pPr>
              <a:buNone/>
            </a:pPr>
            <a:r>
              <a:rPr lang="en-IN" b="1" dirty="0">
                <a:solidFill>
                  <a:srgbClr val="C00000"/>
                </a:solidFill>
              </a:rPr>
              <a:t>Order of Entry for Multiple Convertible Securities</a:t>
            </a:r>
          </a:p>
          <a:p>
            <a:pPr>
              <a:spcAft>
                <a:spcPts val="1800"/>
              </a:spcAft>
            </a:pPr>
            <a:r>
              <a:rPr lang="en-IN" dirty="0"/>
              <a:t>A convertible security might seem to be dilutive when looked at individually but may be antidilutive when included in combination with other convertible securities</a:t>
            </a:r>
          </a:p>
          <a:p>
            <a:pPr>
              <a:spcAft>
                <a:spcPts val="1800"/>
              </a:spcAft>
            </a:pPr>
            <a:r>
              <a:rPr lang="en-IN" dirty="0"/>
              <a:t>The earnings per incremental share is used to determine the sequence of including securities’ effects</a:t>
            </a:r>
          </a:p>
          <a:p>
            <a:pPr>
              <a:spcAft>
                <a:spcPts val="1800"/>
              </a:spcAft>
            </a:pPr>
            <a:r>
              <a:rPr lang="en-IN" dirty="0"/>
              <a:t>The securities are </a:t>
            </a:r>
            <a:r>
              <a:rPr lang="en-IN" b="1" dirty="0">
                <a:solidFill>
                  <a:srgbClr val="C00000"/>
                </a:solidFill>
              </a:rPr>
              <a:t>included in reverse order, beginning with the lowest incremental effect </a:t>
            </a:r>
            <a:r>
              <a:rPr lang="en-IN" dirty="0"/>
              <a:t>(that is, most dilutive), followed by the next lowest</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LO19-10</a:t>
            </a:r>
          </a:p>
        </p:txBody>
      </p:sp>
      <p:sp>
        <p:nvSpPr>
          <p:cNvPr id="5" name="Slide Number Placeholder 5">
            <a:extLst>
              <a:ext uri="{FF2B5EF4-FFF2-40B4-BE49-F238E27FC236}">
                <a16:creationId xmlns:a16="http://schemas.microsoft.com/office/drawing/2014/main" id="{6A2DCCD5-2630-C147-84FA-2531B8EEFCD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65</a:t>
            </a:fld>
            <a:endParaRPr lang="en-US" dirty="0"/>
          </a:p>
        </p:txBody>
      </p:sp>
    </p:spTree>
    <p:extLst>
      <p:ext uri="{BB962C8B-B14F-4D97-AF65-F5344CB8AC3E}">
        <p14:creationId xmlns:p14="http://schemas.microsoft.com/office/powerpoint/2010/main" val="95964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303692"/>
            <a:ext cx="8561917" cy="756738"/>
          </a:xfrm>
        </p:spPr>
        <p:txBody>
          <a:bodyPr>
            <a:noAutofit/>
          </a:bodyPr>
          <a:lstStyle/>
          <a:p>
            <a:pPr marL="0" indent="0"/>
            <a:r>
              <a:rPr lang="en-IN" dirty="0"/>
              <a:t>Additional EPS Issues</a:t>
            </a:r>
            <a:endParaRPr lang="en-US" dirty="0"/>
          </a:p>
        </p:txBody>
      </p:sp>
      <p:sp>
        <p:nvSpPr>
          <p:cNvPr id="3" name="Content Placeholder 2"/>
          <p:cNvSpPr>
            <a:spLocks noGrp="1"/>
          </p:cNvSpPr>
          <p:nvPr>
            <p:ph idx="1"/>
          </p:nvPr>
        </p:nvSpPr>
        <p:spPr>
          <a:xfrm>
            <a:off x="630621" y="1209330"/>
            <a:ext cx="8508787" cy="5673696"/>
          </a:xfrm>
        </p:spPr>
        <p:txBody>
          <a:bodyPr>
            <a:normAutofit/>
          </a:bodyPr>
          <a:lstStyle/>
          <a:p>
            <a:pPr marL="0" indent="0">
              <a:buNone/>
            </a:pPr>
            <a:r>
              <a:rPr lang="en-US" b="1" dirty="0">
                <a:solidFill>
                  <a:srgbClr val="FF0000"/>
                </a:solidFill>
              </a:rPr>
              <a:t>For the treasury stock method, “proceeds” include</a:t>
            </a:r>
            <a:r>
              <a:rPr lang="en-US" dirty="0"/>
              <a:t>:</a:t>
            </a:r>
          </a:p>
          <a:p>
            <a:pPr marL="514350" indent="-514350">
              <a:buFont typeface="+mj-lt"/>
              <a:buAutoNum type="arabicPeriod"/>
            </a:pPr>
            <a:r>
              <a:rPr lang="en-US" dirty="0"/>
              <a:t>The amount, if any, received from the hypothetical exercise of options or vesting of restricted stock.</a:t>
            </a:r>
          </a:p>
          <a:p>
            <a:pPr marL="514350" indent="-514350">
              <a:buFont typeface="+mj-lt"/>
              <a:buAutoNum type="arabicPeriod"/>
            </a:pPr>
            <a:r>
              <a:rPr lang="en-US" dirty="0"/>
              <a:t>The total compensation from the award that’s not yet expensed.</a:t>
            </a:r>
          </a:p>
          <a:p>
            <a:pPr marL="0" indent="0">
              <a:buNone/>
            </a:pPr>
            <a:r>
              <a:rPr lang="en-US" sz="2800" b="1" i="1" dirty="0">
                <a:solidFill>
                  <a:srgbClr val="C00000"/>
                </a:solidFill>
              </a:rPr>
              <a:t>Example</a:t>
            </a:r>
            <a:r>
              <a:rPr lang="en-US" sz="2800" dirty="0">
                <a:solidFill>
                  <a:srgbClr val="C00000"/>
                </a:solidFill>
              </a:rPr>
              <a:t>: </a:t>
            </a:r>
            <a:r>
              <a:rPr lang="en-US" sz="2800" dirty="0"/>
              <a:t>If the options are fully vested, all the compensation would have been expensed and </a:t>
            </a:r>
            <a:r>
              <a:rPr lang="en-IN" sz="2800" dirty="0"/>
              <a:t>this second component of the proceeds would be zero</a:t>
            </a:r>
            <a:r>
              <a:rPr lang="en-US" sz="2800" dirty="0"/>
              <a:t>; if half vested, </a:t>
            </a:r>
            <a:r>
              <a:rPr lang="en-IN" sz="2800" dirty="0"/>
              <a:t>half the compensation would have been </a:t>
            </a:r>
            <a:r>
              <a:rPr lang="en-US" sz="2800" dirty="0"/>
              <a:t>expensed</a:t>
            </a:r>
            <a:r>
              <a:rPr lang="en-IN" sz="2800" dirty="0"/>
              <a:t> and the remaining half </a:t>
            </a:r>
            <a:r>
              <a:rPr lang="en-US" sz="2800" dirty="0"/>
              <a:t>would be added to the proceeds</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LO19-11</a:t>
            </a:r>
          </a:p>
        </p:txBody>
      </p:sp>
      <p:sp>
        <p:nvSpPr>
          <p:cNvPr id="5" name="Slide Number Placeholder 5">
            <a:extLst>
              <a:ext uri="{FF2B5EF4-FFF2-40B4-BE49-F238E27FC236}">
                <a16:creationId xmlns:a16="http://schemas.microsoft.com/office/drawing/2014/main" id="{91B27761-DA10-344C-BDEF-82581218CF0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66</a:t>
            </a:fld>
            <a:endParaRPr lang="en-US" dirty="0"/>
          </a:p>
        </p:txBody>
      </p:sp>
    </p:spTree>
    <p:extLst>
      <p:ext uri="{BB962C8B-B14F-4D97-AF65-F5344CB8AC3E}">
        <p14:creationId xmlns:p14="http://schemas.microsoft.com/office/powerpoint/2010/main" val="10677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6"/>
            <a:ext cx="8540749" cy="1444625"/>
          </a:xfrm>
        </p:spPr>
        <p:txBody>
          <a:bodyPr/>
          <a:lstStyle/>
          <a:p>
            <a:r>
              <a:rPr lang="en-US" dirty="0"/>
              <a:t>Additional EPS Issues (continued)</a:t>
            </a:r>
            <a:endParaRPr lang="en-US" sz="2400" dirty="0"/>
          </a:p>
        </p:txBody>
      </p:sp>
      <p:sp>
        <p:nvSpPr>
          <p:cNvPr id="3" name="Content Placeholder 2"/>
          <p:cNvSpPr>
            <a:spLocks noGrp="1"/>
          </p:cNvSpPr>
          <p:nvPr>
            <p:ph idx="1"/>
          </p:nvPr>
        </p:nvSpPr>
        <p:spPr/>
        <p:txBody>
          <a:bodyPr/>
          <a:lstStyle/>
          <a:p>
            <a:pPr marL="0" indent="0">
              <a:buNone/>
            </a:pPr>
            <a:r>
              <a:rPr lang="en-IN" b="1" dirty="0">
                <a:solidFill>
                  <a:srgbClr val="C00000"/>
                </a:solidFill>
              </a:rPr>
              <a:t>Restricted Stock Awards and Units (RSUs) in EPS Calculations</a:t>
            </a:r>
          </a:p>
          <a:p>
            <a:r>
              <a:rPr lang="en-US" dirty="0"/>
              <a:t>Replaced stock </a:t>
            </a:r>
            <a:r>
              <a:rPr lang="en-IN" dirty="0"/>
              <a:t>options as the share-based compensation plan of choice</a:t>
            </a:r>
            <a:endParaRPr lang="en-IN" b="1" dirty="0"/>
          </a:p>
          <a:p>
            <a:r>
              <a:rPr lang="en-US" dirty="0"/>
              <a:t>Represents </a:t>
            </a:r>
            <a:r>
              <a:rPr lang="en-IN" dirty="0"/>
              <a:t>potential common shares; their dilutive effect is included in diluted EPS</a:t>
            </a:r>
          </a:p>
          <a:p>
            <a:r>
              <a:rPr lang="en-IN" dirty="0"/>
              <a:t>The shares are added to the denominator and then reduced by the number of shares that can be bought back with the “proceeds” at the average market price of the company’s stock during the year</a:t>
            </a:r>
          </a:p>
          <a:p>
            <a:pPr marL="0" indent="0">
              <a:buNone/>
            </a:pPr>
            <a:endParaRPr lang="en-US" dirty="0"/>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LO19-11</a:t>
            </a:r>
          </a:p>
        </p:txBody>
      </p:sp>
      <p:sp>
        <p:nvSpPr>
          <p:cNvPr id="5" name="Slide Number Placeholder 5">
            <a:extLst>
              <a:ext uri="{FF2B5EF4-FFF2-40B4-BE49-F238E27FC236}">
                <a16:creationId xmlns:a16="http://schemas.microsoft.com/office/drawing/2014/main" id="{DD408FDF-0526-1945-9BAD-C8A729CFFA0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67</a:t>
            </a:fld>
            <a:endParaRPr lang="en-US" dirty="0"/>
          </a:p>
        </p:txBody>
      </p:sp>
    </p:spTree>
    <p:extLst>
      <p:ext uri="{BB962C8B-B14F-4D97-AF65-F5344CB8AC3E}">
        <p14:creationId xmlns:p14="http://schemas.microsoft.com/office/powerpoint/2010/main" val="193216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6"/>
            <a:ext cx="8561916" cy="1444625"/>
          </a:xfrm>
        </p:spPr>
        <p:txBody>
          <a:bodyPr/>
          <a:lstStyle/>
          <a:p>
            <a:r>
              <a:rPr lang="en-US" dirty="0"/>
              <a:t>Additional EPS Issues </a:t>
            </a:r>
            <a:r>
              <a:rPr lang="en-US" sz="2600" dirty="0"/>
              <a:t>(continued 2)</a:t>
            </a:r>
          </a:p>
        </p:txBody>
      </p:sp>
      <p:sp>
        <p:nvSpPr>
          <p:cNvPr id="3" name="Content Placeholder 2"/>
          <p:cNvSpPr>
            <a:spLocks noGrp="1"/>
          </p:cNvSpPr>
          <p:nvPr>
            <p:ph idx="1"/>
          </p:nvPr>
        </p:nvSpPr>
        <p:spPr>
          <a:xfrm>
            <a:off x="761999" y="1301751"/>
            <a:ext cx="8013600" cy="5200654"/>
          </a:xfrm>
        </p:spPr>
        <p:txBody>
          <a:bodyPr>
            <a:normAutofit lnSpcReduction="10000"/>
          </a:bodyPr>
          <a:lstStyle/>
          <a:p>
            <a:pPr marL="0" indent="0">
              <a:buNone/>
            </a:pPr>
            <a:r>
              <a:rPr lang="en-IN" b="1" dirty="0">
                <a:solidFill>
                  <a:srgbClr val="C00000"/>
                </a:solidFill>
              </a:rPr>
              <a:t>Restricted Stock Awards and Units (RSUs) in EPS Calculations</a:t>
            </a:r>
          </a:p>
          <a:p>
            <a:r>
              <a:rPr lang="en-IN" dirty="0"/>
              <a:t>The first component of the proceeds:</a:t>
            </a:r>
          </a:p>
          <a:p>
            <a:pPr marL="742950" lvl="1" indent="-285750">
              <a:buFont typeface="Lucida Grande"/>
              <a:buChar char="–"/>
            </a:pPr>
            <a:r>
              <a:rPr lang="en-IN" dirty="0"/>
              <a:t>Usually is absent because employees don’t pay </a:t>
            </a:r>
            <a:r>
              <a:rPr lang="en-US" dirty="0"/>
              <a:t>to acquire their shares</a:t>
            </a:r>
          </a:p>
          <a:p>
            <a:pPr marL="742950" lvl="1" indent="-285750">
              <a:buFont typeface="Lucida Grande"/>
              <a:buChar char="–"/>
            </a:pPr>
            <a:r>
              <a:rPr lang="en-IN" i="1" dirty="0"/>
              <a:t>Unvested </a:t>
            </a:r>
            <a:r>
              <a:rPr lang="en-IN" dirty="0"/>
              <a:t>restricted stock award shares and RSU shares are included in hypothetical </a:t>
            </a:r>
            <a:r>
              <a:rPr lang="en-US" dirty="0"/>
              <a:t>EPS calculations</a:t>
            </a:r>
          </a:p>
          <a:p>
            <a:pPr marL="742950" lvl="1" indent="-285750">
              <a:buFont typeface="Lucida Grande"/>
              <a:buChar char="–"/>
            </a:pPr>
            <a:r>
              <a:rPr lang="en-IN" dirty="0"/>
              <a:t>Fully vested shares are distributed and thus outstanding</a:t>
            </a:r>
          </a:p>
          <a:p>
            <a:r>
              <a:rPr lang="en-IN" dirty="0"/>
              <a:t>The second component of the proceeds:</a:t>
            </a:r>
          </a:p>
          <a:p>
            <a:pPr marL="742950" lvl="1" indent="-285750">
              <a:buFont typeface="Lucida Grande"/>
              <a:buChar char="–"/>
            </a:pPr>
            <a:r>
              <a:rPr lang="en-IN" dirty="0"/>
              <a:t>The proceeds for the EPS calculation include the total compensation from the unvested restricted stock that’s not yet expensed</a:t>
            </a:r>
          </a:p>
          <a:p>
            <a:endParaRPr lang="en-IN" dirty="0"/>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LO19-11</a:t>
            </a:r>
          </a:p>
        </p:txBody>
      </p:sp>
      <p:sp>
        <p:nvSpPr>
          <p:cNvPr id="5" name="Slide Number Placeholder 5">
            <a:extLst>
              <a:ext uri="{FF2B5EF4-FFF2-40B4-BE49-F238E27FC236}">
                <a16:creationId xmlns:a16="http://schemas.microsoft.com/office/drawing/2014/main" id="{67FE5741-8C18-1C4F-B621-2FAE23ACD44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68</a:t>
            </a:fld>
            <a:endParaRPr lang="en-US" dirty="0"/>
          </a:p>
        </p:txBody>
      </p:sp>
    </p:spTree>
    <p:extLst>
      <p:ext uri="{BB962C8B-B14F-4D97-AF65-F5344CB8AC3E}">
        <p14:creationId xmlns:p14="http://schemas.microsoft.com/office/powerpoint/2010/main" val="222341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742976" y="4820178"/>
            <a:ext cx="3994624" cy="1567092"/>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endParaRPr lang="en-US" dirty="0"/>
          </a:p>
        </p:txBody>
      </p:sp>
      <p:sp>
        <p:nvSpPr>
          <p:cNvPr id="2" name="Title 1"/>
          <p:cNvSpPr>
            <a:spLocks noGrp="1"/>
          </p:cNvSpPr>
          <p:nvPr>
            <p:ph type="title"/>
          </p:nvPr>
        </p:nvSpPr>
        <p:spPr>
          <a:xfrm>
            <a:off x="592668" y="6"/>
            <a:ext cx="8551332" cy="881015"/>
          </a:xfrm>
        </p:spPr>
        <p:txBody>
          <a:bodyPr/>
          <a:lstStyle/>
          <a:p>
            <a:r>
              <a:rPr lang="en-US" dirty="0"/>
              <a:t>Additional EPS Issues </a:t>
            </a:r>
            <a:r>
              <a:rPr lang="en-US" sz="2600" dirty="0"/>
              <a:t>(continued 3)</a:t>
            </a:r>
          </a:p>
        </p:txBody>
      </p:sp>
      <p:sp>
        <p:nvSpPr>
          <p:cNvPr id="3" name="Content Placeholder 2"/>
          <p:cNvSpPr>
            <a:spLocks noGrp="1"/>
          </p:cNvSpPr>
          <p:nvPr>
            <p:ph idx="1"/>
          </p:nvPr>
        </p:nvSpPr>
        <p:spPr>
          <a:xfrm>
            <a:off x="573556" y="658844"/>
            <a:ext cx="8506598" cy="446257"/>
          </a:xfrm>
        </p:spPr>
        <p:txBody>
          <a:bodyPr>
            <a:noAutofit/>
          </a:bodyPr>
          <a:lstStyle/>
          <a:p>
            <a:pPr marL="0" indent="0">
              <a:buNone/>
            </a:pPr>
            <a:r>
              <a:rPr lang="en-IN" sz="2600" b="1" dirty="0"/>
              <a:t>Restricted Stock Awards and Units (RSUs) in EPS Calculations</a:t>
            </a:r>
          </a:p>
          <a:p>
            <a:endParaRPr lang="en-US" sz="2600" dirty="0"/>
          </a:p>
        </p:txBody>
      </p:sp>
      <p:sp>
        <p:nvSpPr>
          <p:cNvPr id="4" name="TextBox 3"/>
          <p:cNvSpPr txBox="1"/>
          <p:nvPr/>
        </p:nvSpPr>
        <p:spPr>
          <a:xfrm>
            <a:off x="602345" y="1018759"/>
            <a:ext cx="8504801" cy="2308324"/>
          </a:xfrm>
          <a:prstGeom prst="rect">
            <a:avLst/>
          </a:prstGeom>
          <a:noFill/>
        </p:spPr>
        <p:txBody>
          <a:bodyPr wrap="square" rtlCol="0">
            <a:spAutoFit/>
          </a:bodyPr>
          <a:lstStyle/>
          <a:p>
            <a:r>
              <a:rPr lang="en-IN" sz="2400" b="1" dirty="0">
                <a:solidFill>
                  <a:srgbClr val="C00000"/>
                </a:solidFill>
              </a:rPr>
              <a:t>Example:</a:t>
            </a:r>
          </a:p>
          <a:p>
            <a:r>
              <a:rPr lang="en-IN" sz="2400" dirty="0"/>
              <a:t>Under its restricted stock unit (RSU) plan, Universal Communications grants RSUs representing five million of its $1 par common shares to certain key executives at January 1, 2021. The shares are subject to forfeiture if employment is terminated within four years. Shares have a current market price of $12 per share.</a:t>
            </a:r>
            <a:endParaRPr lang="en-US" sz="2400" dirty="0"/>
          </a:p>
        </p:txBody>
      </p:sp>
      <p:sp>
        <p:nvSpPr>
          <p:cNvPr id="5" name="TextBox 4"/>
          <p:cNvSpPr txBox="1"/>
          <p:nvPr/>
        </p:nvSpPr>
        <p:spPr>
          <a:xfrm>
            <a:off x="577701" y="3327083"/>
            <a:ext cx="6138020" cy="461665"/>
          </a:xfrm>
          <a:prstGeom prst="rect">
            <a:avLst/>
          </a:prstGeom>
          <a:noFill/>
        </p:spPr>
        <p:txBody>
          <a:bodyPr wrap="square" rtlCol="0">
            <a:spAutoFit/>
          </a:bodyPr>
          <a:lstStyle/>
          <a:p>
            <a:r>
              <a:rPr lang="en-IN" sz="2400" b="1" dirty="0">
                <a:solidFill>
                  <a:srgbClr val="C00000"/>
                </a:solidFill>
              </a:rPr>
              <a:t>Diluted EPS at the end of 2021 (first year)</a:t>
            </a:r>
            <a:endParaRPr lang="en-US" sz="2400" b="1" dirty="0">
              <a:solidFill>
                <a:srgbClr val="C00000"/>
              </a:solidFill>
            </a:endParaRPr>
          </a:p>
        </p:txBody>
      </p:sp>
      <p:sp>
        <p:nvSpPr>
          <p:cNvPr id="6" name="TextBox 5"/>
          <p:cNvSpPr txBox="1"/>
          <p:nvPr/>
        </p:nvSpPr>
        <p:spPr>
          <a:xfrm>
            <a:off x="2475771" y="3769770"/>
            <a:ext cx="4301309" cy="461665"/>
          </a:xfrm>
          <a:prstGeom prst="rect">
            <a:avLst/>
          </a:prstGeom>
          <a:noFill/>
        </p:spPr>
        <p:txBody>
          <a:bodyPr wrap="square" rtlCol="0">
            <a:spAutoFit/>
          </a:bodyPr>
          <a:lstStyle/>
          <a:p>
            <a:pPr algn="ctr"/>
            <a:r>
              <a:rPr lang="en-IN" sz="2400" dirty="0"/>
              <a:t>No adjustment to the numerator</a:t>
            </a:r>
            <a:endParaRPr lang="en-US" sz="2400" dirty="0"/>
          </a:p>
        </p:txBody>
      </p:sp>
      <p:sp>
        <p:nvSpPr>
          <p:cNvPr id="7" name="TextBox 6"/>
          <p:cNvSpPr txBox="1"/>
          <p:nvPr/>
        </p:nvSpPr>
        <p:spPr>
          <a:xfrm>
            <a:off x="2423599" y="4173654"/>
            <a:ext cx="3149775" cy="469077"/>
          </a:xfrm>
          <a:prstGeom prst="rect">
            <a:avLst/>
          </a:prstGeom>
          <a:noFill/>
        </p:spPr>
        <p:txBody>
          <a:bodyPr wrap="square" rtlCol="0">
            <a:spAutoFit/>
          </a:bodyPr>
          <a:lstStyle/>
          <a:p>
            <a:r>
              <a:rPr lang="en-IN" sz="2400" dirty="0"/>
              <a:t>5 million − 3* million</a:t>
            </a:r>
            <a:endParaRPr lang="en-US" sz="2400" dirty="0"/>
          </a:p>
        </p:txBody>
      </p:sp>
      <p:sp>
        <p:nvSpPr>
          <p:cNvPr id="8" name="TextBox 7"/>
          <p:cNvSpPr txBox="1"/>
          <p:nvPr/>
        </p:nvSpPr>
        <p:spPr>
          <a:xfrm>
            <a:off x="5065604" y="4175853"/>
            <a:ext cx="1955763" cy="461665"/>
          </a:xfrm>
          <a:prstGeom prst="rect">
            <a:avLst/>
          </a:prstGeom>
          <a:noFill/>
        </p:spPr>
        <p:txBody>
          <a:bodyPr wrap="square" rtlCol="0">
            <a:spAutoFit/>
          </a:bodyPr>
          <a:lstStyle/>
          <a:p>
            <a:r>
              <a:rPr lang="en-IN" sz="2400" dirty="0"/>
              <a:t>= </a:t>
            </a:r>
            <a:r>
              <a:rPr lang="en-IN" sz="2400" b="1" i="1" dirty="0"/>
              <a:t>2 million</a:t>
            </a:r>
            <a:endParaRPr lang="en-US" sz="2400" b="1" i="1" dirty="0"/>
          </a:p>
        </p:txBody>
      </p:sp>
      <p:sp>
        <p:nvSpPr>
          <p:cNvPr id="11" name="TextBox 10"/>
          <p:cNvSpPr txBox="1"/>
          <p:nvPr/>
        </p:nvSpPr>
        <p:spPr>
          <a:xfrm>
            <a:off x="811158" y="4646010"/>
            <a:ext cx="3544780" cy="2123658"/>
          </a:xfrm>
          <a:prstGeom prst="rect">
            <a:avLst/>
          </a:prstGeom>
          <a:solidFill>
            <a:schemeClr val="accent1">
              <a:lumMod val="20000"/>
              <a:lumOff val="80000"/>
            </a:schemeClr>
          </a:solidFill>
          <a:ln>
            <a:solidFill>
              <a:schemeClr val="accent1">
                <a:lumMod val="50000"/>
              </a:schemeClr>
            </a:solidFill>
          </a:ln>
        </p:spPr>
        <p:txBody>
          <a:bodyPr wrap="square" rtlCol="0" anchor="ctr">
            <a:spAutoFit/>
          </a:bodyPr>
          <a:lstStyle/>
          <a:p>
            <a:r>
              <a:rPr lang="en-IN" sz="2200" dirty="0"/>
              <a:t>5 million × $12 </a:t>
            </a:r>
          </a:p>
          <a:p>
            <a:r>
              <a:rPr lang="en-IN" sz="2200" dirty="0"/>
              <a:t>= $60 million ÷ 4 years </a:t>
            </a:r>
          </a:p>
          <a:p>
            <a:r>
              <a:rPr lang="en-IN" sz="2200" dirty="0"/>
              <a:t>= $15 million each for 4 years</a:t>
            </a:r>
          </a:p>
          <a:p>
            <a:r>
              <a:rPr lang="en-IN" sz="2200" b="1" dirty="0">
                <a:solidFill>
                  <a:srgbClr val="C00000"/>
                </a:solidFill>
              </a:rPr>
              <a:t>2021 </a:t>
            </a:r>
          </a:p>
          <a:p>
            <a:r>
              <a:rPr lang="en-IN" sz="2200" b="1" dirty="0">
                <a:solidFill>
                  <a:srgbClr val="C00000"/>
                </a:solidFill>
              </a:rPr>
              <a:t>$60 million − 15 million</a:t>
            </a:r>
          </a:p>
          <a:p>
            <a:r>
              <a:rPr lang="en-IN" sz="2200" b="1" dirty="0">
                <a:solidFill>
                  <a:srgbClr val="C00000"/>
                </a:solidFill>
              </a:rPr>
              <a:t>= $45 million</a:t>
            </a:r>
            <a:endParaRPr lang="en-US" sz="2200" b="1" dirty="0">
              <a:solidFill>
                <a:srgbClr val="C00000"/>
              </a:solidFill>
            </a:endParaRPr>
          </a:p>
        </p:txBody>
      </p:sp>
      <p:sp>
        <p:nvSpPr>
          <p:cNvPr id="12" name="TextBox 11"/>
          <p:cNvSpPr txBox="1"/>
          <p:nvPr/>
        </p:nvSpPr>
        <p:spPr>
          <a:xfrm>
            <a:off x="4742976" y="4833394"/>
            <a:ext cx="3838489" cy="477763"/>
          </a:xfrm>
          <a:prstGeom prst="rect">
            <a:avLst/>
          </a:prstGeom>
          <a:noFill/>
        </p:spPr>
        <p:txBody>
          <a:bodyPr wrap="square" rtlCol="0">
            <a:spAutoFit/>
          </a:bodyPr>
          <a:lstStyle/>
          <a:p>
            <a:r>
              <a:rPr lang="en-IN" sz="2200" dirty="0"/>
              <a:t>*Assumed purchase of treasury</a:t>
            </a:r>
          </a:p>
          <a:p>
            <a:endParaRPr lang="en-US" sz="2200" dirty="0"/>
          </a:p>
        </p:txBody>
      </p:sp>
      <p:sp>
        <p:nvSpPr>
          <p:cNvPr id="13" name="TextBox 12"/>
          <p:cNvSpPr txBox="1"/>
          <p:nvPr/>
        </p:nvSpPr>
        <p:spPr>
          <a:xfrm>
            <a:off x="4884058" y="5225145"/>
            <a:ext cx="899886" cy="430887"/>
          </a:xfrm>
          <a:prstGeom prst="rect">
            <a:avLst/>
          </a:prstGeom>
          <a:noFill/>
        </p:spPr>
        <p:txBody>
          <a:bodyPr wrap="square" rtlCol="0">
            <a:spAutoFit/>
          </a:bodyPr>
          <a:lstStyle/>
          <a:p>
            <a:pPr algn="r"/>
            <a:r>
              <a:rPr lang="en-IN" sz="2200" dirty="0"/>
              <a:t>$45</a:t>
            </a:r>
            <a:endParaRPr lang="en-US" sz="2200" dirty="0"/>
          </a:p>
        </p:txBody>
      </p:sp>
      <p:sp>
        <p:nvSpPr>
          <p:cNvPr id="14" name="TextBox 13"/>
          <p:cNvSpPr txBox="1"/>
          <p:nvPr/>
        </p:nvSpPr>
        <p:spPr>
          <a:xfrm>
            <a:off x="4884058" y="5586273"/>
            <a:ext cx="899886" cy="430887"/>
          </a:xfrm>
          <a:prstGeom prst="rect">
            <a:avLst/>
          </a:prstGeom>
          <a:noFill/>
        </p:spPr>
        <p:txBody>
          <a:bodyPr wrap="square" rtlCol="0">
            <a:spAutoFit/>
          </a:bodyPr>
          <a:lstStyle/>
          <a:p>
            <a:pPr algn="r"/>
            <a:r>
              <a:rPr lang="en-IN" sz="2200" dirty="0"/>
              <a:t>÷ $15</a:t>
            </a:r>
            <a:endParaRPr lang="en-US" sz="2200" dirty="0"/>
          </a:p>
        </p:txBody>
      </p:sp>
      <p:sp>
        <p:nvSpPr>
          <p:cNvPr id="15" name="TextBox 14"/>
          <p:cNvSpPr txBox="1"/>
          <p:nvPr/>
        </p:nvSpPr>
        <p:spPr>
          <a:xfrm>
            <a:off x="6103042" y="5225145"/>
            <a:ext cx="2743200" cy="430887"/>
          </a:xfrm>
          <a:prstGeom prst="rect">
            <a:avLst/>
          </a:prstGeom>
          <a:noFill/>
        </p:spPr>
        <p:txBody>
          <a:bodyPr wrap="square" rtlCol="0">
            <a:spAutoFit/>
          </a:bodyPr>
          <a:lstStyle/>
          <a:p>
            <a:r>
              <a:rPr lang="en-IN" sz="2200" dirty="0"/>
              <a:t>million</a:t>
            </a:r>
          </a:p>
        </p:txBody>
      </p:sp>
      <p:sp>
        <p:nvSpPr>
          <p:cNvPr id="16" name="TextBox 15"/>
          <p:cNvSpPr txBox="1"/>
          <p:nvPr/>
        </p:nvSpPr>
        <p:spPr>
          <a:xfrm>
            <a:off x="6103042" y="5586273"/>
            <a:ext cx="2743945" cy="430887"/>
          </a:xfrm>
          <a:prstGeom prst="rect">
            <a:avLst/>
          </a:prstGeom>
          <a:noFill/>
        </p:spPr>
        <p:txBody>
          <a:bodyPr wrap="square" rtlCol="0">
            <a:spAutoFit/>
          </a:bodyPr>
          <a:lstStyle/>
          <a:p>
            <a:r>
              <a:rPr lang="en-IN" sz="2200" dirty="0"/>
              <a:t>average market price</a:t>
            </a:r>
          </a:p>
        </p:txBody>
      </p:sp>
      <p:sp>
        <p:nvSpPr>
          <p:cNvPr id="17" name="TextBox 16"/>
          <p:cNvSpPr txBox="1"/>
          <p:nvPr/>
        </p:nvSpPr>
        <p:spPr>
          <a:xfrm>
            <a:off x="5210629" y="5956383"/>
            <a:ext cx="573315" cy="430887"/>
          </a:xfrm>
          <a:prstGeom prst="rect">
            <a:avLst/>
          </a:prstGeom>
          <a:noFill/>
        </p:spPr>
        <p:txBody>
          <a:bodyPr wrap="square" rtlCol="0">
            <a:spAutoFit/>
          </a:bodyPr>
          <a:lstStyle/>
          <a:p>
            <a:pPr algn="r"/>
            <a:r>
              <a:rPr lang="en-IN" sz="2200" dirty="0"/>
              <a:t>3</a:t>
            </a:r>
            <a:endParaRPr lang="en-US" sz="2200" dirty="0"/>
          </a:p>
        </p:txBody>
      </p:sp>
      <p:sp>
        <p:nvSpPr>
          <p:cNvPr id="18" name="TextBox 17"/>
          <p:cNvSpPr txBox="1"/>
          <p:nvPr/>
        </p:nvSpPr>
        <p:spPr>
          <a:xfrm>
            <a:off x="6095786" y="5956383"/>
            <a:ext cx="2743945" cy="430887"/>
          </a:xfrm>
          <a:prstGeom prst="rect">
            <a:avLst/>
          </a:prstGeom>
          <a:noFill/>
        </p:spPr>
        <p:txBody>
          <a:bodyPr wrap="square" rtlCol="0">
            <a:spAutoFit/>
          </a:bodyPr>
          <a:lstStyle/>
          <a:p>
            <a:r>
              <a:rPr lang="en-IN" sz="2200" dirty="0"/>
              <a:t>million shares</a:t>
            </a:r>
          </a:p>
        </p:txBody>
      </p:sp>
      <p:cxnSp>
        <p:nvCxnSpPr>
          <p:cNvPr id="19" name="Straight Connector 18"/>
          <p:cNvCxnSpPr/>
          <p:nvPr/>
        </p:nvCxnSpPr>
        <p:spPr>
          <a:xfrm>
            <a:off x="5237491" y="5970897"/>
            <a:ext cx="8062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313141" y="5457374"/>
            <a:ext cx="2897488" cy="1132113"/>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13141" y="4190219"/>
            <a:ext cx="47789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LO19-11</a:t>
            </a:r>
          </a:p>
        </p:txBody>
      </p:sp>
      <p:sp>
        <p:nvSpPr>
          <p:cNvPr id="23" name="Slide Number Placeholder 5">
            <a:extLst>
              <a:ext uri="{FF2B5EF4-FFF2-40B4-BE49-F238E27FC236}">
                <a16:creationId xmlns:a16="http://schemas.microsoft.com/office/drawing/2014/main" id="{07661A95-270B-A149-BEEE-6BBBB6242A8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69</a:t>
            </a:fld>
            <a:endParaRPr lang="en-US" dirty="0"/>
          </a:p>
        </p:txBody>
      </p:sp>
    </p:spTree>
    <p:extLst>
      <p:ext uri="{BB962C8B-B14F-4D97-AF65-F5344CB8AC3E}">
        <p14:creationId xmlns:p14="http://schemas.microsoft.com/office/powerpoint/2010/main" val="205681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childTnLst>
                          </p:cTn>
                        </p:par>
                        <p:par>
                          <p:cTn id="55" fill="hold">
                            <p:stCondLst>
                              <p:cond delay="3000"/>
                            </p:stCondLst>
                            <p:childTnLst>
                              <p:par>
                                <p:cTn id="56" presetID="10" presetClass="entr" presetSubtype="0"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5" grpId="0"/>
      <p:bldP spid="6" grpId="0"/>
      <p:bldP spid="7" grpId="0"/>
      <p:bldP spid="8" grpId="0"/>
      <p:bldP spid="11" grpId="0" animBg="1"/>
      <p:bldP spid="12" grpId="0"/>
      <p:bldP spid="13" grpId="0"/>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
            <a:ext cx="8572499" cy="885583"/>
          </a:xfrm>
        </p:spPr>
        <p:txBody>
          <a:bodyPr>
            <a:noAutofit/>
          </a:bodyPr>
          <a:lstStyle/>
          <a:p>
            <a:r>
              <a:rPr lang="en-US" dirty="0"/>
              <a:t> Restricted Stock Units (RSUs)</a:t>
            </a:r>
          </a:p>
        </p:txBody>
      </p:sp>
      <p:sp>
        <p:nvSpPr>
          <p:cNvPr id="4" name="TextBox 3"/>
          <p:cNvSpPr txBox="1"/>
          <p:nvPr/>
        </p:nvSpPr>
        <p:spPr>
          <a:xfrm>
            <a:off x="635293" y="637518"/>
            <a:ext cx="8504801" cy="2123658"/>
          </a:xfrm>
          <a:prstGeom prst="rect">
            <a:avLst/>
          </a:prstGeom>
          <a:noFill/>
        </p:spPr>
        <p:txBody>
          <a:bodyPr wrap="square" rtlCol="0">
            <a:spAutoFit/>
          </a:bodyPr>
          <a:lstStyle/>
          <a:p>
            <a:r>
              <a:rPr lang="en-US" sz="2200" dirty="0"/>
              <a:t>Under its </a:t>
            </a:r>
            <a:r>
              <a:rPr lang="en-US" sz="2200" b="1" dirty="0">
                <a:solidFill>
                  <a:srgbClr val="FF0000"/>
                </a:solidFill>
              </a:rPr>
              <a:t>restricted stock unit (RSU) plan</a:t>
            </a:r>
            <a:r>
              <a:rPr lang="en-US" sz="2200" dirty="0"/>
              <a:t>, Universal Communications grants RSUs representing 5 million of its $1 par common shares to certain key executives at January 1, 2021. </a:t>
            </a:r>
          </a:p>
          <a:p>
            <a:pPr marL="342900" indent="-342900">
              <a:buFont typeface="Arial" panose="020B0604020202020204" pitchFamily="34" charset="0"/>
              <a:buChar char="•"/>
            </a:pPr>
            <a:r>
              <a:rPr lang="en-US" sz="2200" dirty="0"/>
              <a:t>The shares are subject to forfeiture if employment is terminated within </a:t>
            </a:r>
            <a:r>
              <a:rPr lang="en-US" sz="2200" b="1" dirty="0">
                <a:solidFill>
                  <a:srgbClr val="FF0000"/>
                </a:solidFill>
              </a:rPr>
              <a:t>four years</a:t>
            </a:r>
            <a:r>
              <a:rPr lang="en-US" sz="2200" dirty="0"/>
              <a:t>. </a:t>
            </a:r>
          </a:p>
          <a:p>
            <a:pPr marL="342900" indent="-342900">
              <a:buFont typeface="Arial" panose="020B0604020202020204" pitchFamily="34" charset="0"/>
              <a:buChar char="•"/>
            </a:pPr>
            <a:r>
              <a:rPr lang="en-US" sz="2200" dirty="0"/>
              <a:t>Shares have a current market price of $12 per share. </a:t>
            </a:r>
          </a:p>
        </p:txBody>
      </p:sp>
      <p:sp>
        <p:nvSpPr>
          <p:cNvPr id="5" name="TextBox 4"/>
          <p:cNvSpPr txBox="1"/>
          <p:nvPr/>
        </p:nvSpPr>
        <p:spPr>
          <a:xfrm>
            <a:off x="714477" y="2846748"/>
            <a:ext cx="3565072" cy="430887"/>
          </a:xfrm>
          <a:prstGeom prst="rect">
            <a:avLst/>
          </a:prstGeom>
          <a:noFill/>
        </p:spPr>
        <p:txBody>
          <a:bodyPr wrap="square" rtlCol="0">
            <a:spAutoFit/>
          </a:bodyPr>
          <a:lstStyle/>
          <a:p>
            <a:r>
              <a:rPr lang="en-IN" sz="2200" b="1" dirty="0"/>
              <a:t>January 1, 2021</a:t>
            </a:r>
            <a:endParaRPr lang="en-US" sz="2200" b="1" dirty="0"/>
          </a:p>
        </p:txBody>
      </p:sp>
      <p:sp>
        <p:nvSpPr>
          <p:cNvPr id="6" name="TextBox 5"/>
          <p:cNvSpPr txBox="1"/>
          <p:nvPr/>
        </p:nvSpPr>
        <p:spPr>
          <a:xfrm>
            <a:off x="710290" y="3157871"/>
            <a:ext cx="3565072" cy="430887"/>
          </a:xfrm>
          <a:prstGeom prst="rect">
            <a:avLst/>
          </a:prstGeom>
          <a:noFill/>
        </p:spPr>
        <p:txBody>
          <a:bodyPr wrap="square" rtlCol="0">
            <a:spAutoFit/>
          </a:bodyPr>
          <a:lstStyle/>
          <a:p>
            <a:r>
              <a:rPr lang="en-IN" sz="2200" b="1" dirty="0">
                <a:solidFill>
                  <a:srgbClr val="C00000"/>
                </a:solidFill>
              </a:rPr>
              <a:t>No entry</a:t>
            </a:r>
            <a:endParaRPr lang="en-US" sz="2200" b="1" dirty="0">
              <a:solidFill>
                <a:srgbClr val="C00000"/>
              </a:solidFill>
            </a:endParaRPr>
          </a:p>
        </p:txBody>
      </p:sp>
      <p:sp>
        <p:nvSpPr>
          <p:cNvPr id="7" name="TextBox 6"/>
          <p:cNvSpPr txBox="1"/>
          <p:nvPr/>
        </p:nvSpPr>
        <p:spPr>
          <a:xfrm>
            <a:off x="761999" y="3628219"/>
            <a:ext cx="7663544" cy="430887"/>
          </a:xfrm>
          <a:prstGeom prst="rect">
            <a:avLst/>
          </a:prstGeom>
          <a:noFill/>
        </p:spPr>
        <p:txBody>
          <a:bodyPr wrap="square" rtlCol="0">
            <a:spAutoFit/>
          </a:bodyPr>
          <a:lstStyle/>
          <a:p>
            <a:r>
              <a:rPr lang="en-US" sz="2200" dirty="0"/>
              <a:t>Calculate total compensation expense:</a:t>
            </a:r>
          </a:p>
        </p:txBody>
      </p:sp>
      <p:sp>
        <p:nvSpPr>
          <p:cNvPr id="8" name="TextBox 7"/>
          <p:cNvSpPr txBox="1"/>
          <p:nvPr/>
        </p:nvSpPr>
        <p:spPr>
          <a:xfrm>
            <a:off x="3772687" y="4020434"/>
            <a:ext cx="3565072" cy="430887"/>
          </a:xfrm>
          <a:prstGeom prst="rect">
            <a:avLst/>
          </a:prstGeom>
          <a:noFill/>
        </p:spPr>
        <p:txBody>
          <a:bodyPr wrap="square" rtlCol="0">
            <a:spAutoFit/>
          </a:bodyPr>
          <a:lstStyle/>
          <a:p>
            <a:r>
              <a:rPr lang="en-US" sz="2200" dirty="0"/>
              <a:t>Fair value per share</a:t>
            </a:r>
          </a:p>
        </p:txBody>
      </p:sp>
      <p:sp>
        <p:nvSpPr>
          <p:cNvPr id="9" name="TextBox 8"/>
          <p:cNvSpPr txBox="1"/>
          <p:nvPr/>
        </p:nvSpPr>
        <p:spPr>
          <a:xfrm>
            <a:off x="3770454" y="4423486"/>
            <a:ext cx="3565072" cy="430887"/>
          </a:xfrm>
          <a:prstGeom prst="rect">
            <a:avLst/>
          </a:prstGeom>
          <a:noFill/>
        </p:spPr>
        <p:txBody>
          <a:bodyPr wrap="square" rtlCol="0">
            <a:spAutoFit/>
          </a:bodyPr>
          <a:lstStyle/>
          <a:p>
            <a:r>
              <a:rPr lang="en-US" sz="2200" dirty="0"/>
              <a:t>Shares awarded</a:t>
            </a:r>
          </a:p>
        </p:txBody>
      </p:sp>
      <p:sp>
        <p:nvSpPr>
          <p:cNvPr id="10" name="TextBox 9"/>
          <p:cNvSpPr txBox="1"/>
          <p:nvPr/>
        </p:nvSpPr>
        <p:spPr>
          <a:xfrm>
            <a:off x="3755102" y="4846074"/>
            <a:ext cx="3565072" cy="430887"/>
          </a:xfrm>
          <a:prstGeom prst="rect">
            <a:avLst/>
          </a:prstGeom>
          <a:noFill/>
        </p:spPr>
        <p:txBody>
          <a:bodyPr wrap="square" rtlCol="0">
            <a:spAutoFit/>
          </a:bodyPr>
          <a:lstStyle/>
          <a:p>
            <a:r>
              <a:rPr lang="en-US" sz="2200" dirty="0"/>
              <a:t>Total compensation</a:t>
            </a:r>
          </a:p>
        </p:txBody>
      </p:sp>
      <p:sp>
        <p:nvSpPr>
          <p:cNvPr id="11" name="TextBox 10"/>
          <p:cNvSpPr txBox="1"/>
          <p:nvPr/>
        </p:nvSpPr>
        <p:spPr>
          <a:xfrm>
            <a:off x="1682579" y="4018210"/>
            <a:ext cx="2012391" cy="430887"/>
          </a:xfrm>
          <a:prstGeom prst="rect">
            <a:avLst/>
          </a:prstGeom>
          <a:noFill/>
        </p:spPr>
        <p:txBody>
          <a:bodyPr wrap="square" rtlCol="0">
            <a:spAutoFit/>
          </a:bodyPr>
          <a:lstStyle/>
          <a:p>
            <a:r>
              <a:rPr lang="en-US" sz="2200" dirty="0"/>
              <a:t>$12</a:t>
            </a:r>
          </a:p>
        </p:txBody>
      </p:sp>
      <p:sp>
        <p:nvSpPr>
          <p:cNvPr id="12" name="TextBox 11"/>
          <p:cNvSpPr txBox="1"/>
          <p:nvPr/>
        </p:nvSpPr>
        <p:spPr>
          <a:xfrm>
            <a:off x="1595492" y="4475427"/>
            <a:ext cx="2012391" cy="430887"/>
          </a:xfrm>
          <a:prstGeom prst="rect">
            <a:avLst/>
          </a:prstGeom>
          <a:noFill/>
        </p:spPr>
        <p:txBody>
          <a:bodyPr wrap="square" rtlCol="0">
            <a:spAutoFit/>
          </a:bodyPr>
          <a:lstStyle/>
          <a:p>
            <a:r>
              <a:rPr lang="en-US" sz="2200" dirty="0"/>
              <a:t>×   5 million</a:t>
            </a:r>
          </a:p>
        </p:txBody>
      </p:sp>
      <p:sp>
        <p:nvSpPr>
          <p:cNvPr id="13" name="TextBox 12"/>
          <p:cNvSpPr txBox="1"/>
          <p:nvPr/>
        </p:nvSpPr>
        <p:spPr>
          <a:xfrm>
            <a:off x="1486631" y="4861429"/>
            <a:ext cx="2012391" cy="430887"/>
          </a:xfrm>
          <a:prstGeom prst="rect">
            <a:avLst/>
          </a:prstGeom>
          <a:noFill/>
        </p:spPr>
        <p:txBody>
          <a:bodyPr wrap="square" rtlCol="0">
            <a:spAutoFit/>
          </a:bodyPr>
          <a:lstStyle/>
          <a:p>
            <a:r>
              <a:rPr lang="en-US" sz="2200" b="1" dirty="0">
                <a:solidFill>
                  <a:srgbClr val="C00000"/>
                </a:solidFill>
              </a:rPr>
              <a:t>= $60 million</a:t>
            </a:r>
          </a:p>
        </p:txBody>
      </p:sp>
      <p:sp>
        <p:nvSpPr>
          <p:cNvPr id="15" name="TextBox 14"/>
          <p:cNvSpPr txBox="1"/>
          <p:nvPr/>
        </p:nvSpPr>
        <p:spPr>
          <a:xfrm>
            <a:off x="714477" y="5316422"/>
            <a:ext cx="8346435" cy="769441"/>
          </a:xfrm>
          <a:prstGeom prst="rect">
            <a:avLst/>
          </a:prstGeom>
          <a:noFill/>
        </p:spPr>
        <p:txBody>
          <a:bodyPr wrap="square" rtlCol="0">
            <a:spAutoFit/>
          </a:bodyPr>
          <a:lstStyle/>
          <a:p>
            <a:r>
              <a:rPr lang="en-US" sz="2200" dirty="0"/>
              <a:t>The total compensation is to be allocated to expense over the four-year service (vesting) period: 2021–2024. </a:t>
            </a:r>
            <a:endParaRPr lang="en-US" sz="2200" b="1" dirty="0"/>
          </a:p>
        </p:txBody>
      </p:sp>
      <p:sp>
        <p:nvSpPr>
          <p:cNvPr id="16" name="TextBox 15"/>
          <p:cNvSpPr txBox="1"/>
          <p:nvPr/>
        </p:nvSpPr>
        <p:spPr>
          <a:xfrm>
            <a:off x="1693135" y="6185603"/>
            <a:ext cx="5757735" cy="430887"/>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200" b="1" dirty="0">
                <a:solidFill>
                  <a:srgbClr val="C00000"/>
                </a:solidFill>
              </a:rPr>
              <a:t>$60 million </a:t>
            </a:r>
            <a:r>
              <a:rPr lang="en-US" sz="2200" dirty="0"/>
              <a:t>÷ 4 years = $15 million per year</a:t>
            </a:r>
          </a:p>
        </p:txBody>
      </p:sp>
      <p:cxnSp>
        <p:nvCxnSpPr>
          <p:cNvPr id="14" name="Straight Connector 13"/>
          <p:cNvCxnSpPr/>
          <p:nvPr/>
        </p:nvCxnSpPr>
        <p:spPr>
          <a:xfrm>
            <a:off x="1581052" y="4891010"/>
            <a:ext cx="16555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17" name="Slide Number Placeholder 5">
            <a:extLst>
              <a:ext uri="{FF2B5EF4-FFF2-40B4-BE49-F238E27FC236}">
                <a16:creationId xmlns:a16="http://schemas.microsoft.com/office/drawing/2014/main" id="{805DE9E9-9FD1-E241-8D3E-347857CF06E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7</a:t>
            </a:fld>
            <a:endParaRPr lang="en-US" dirty="0"/>
          </a:p>
        </p:txBody>
      </p:sp>
    </p:spTree>
    <p:extLst>
      <p:ext uri="{BB962C8B-B14F-4D97-AF65-F5344CB8AC3E}">
        <p14:creationId xmlns:p14="http://schemas.microsoft.com/office/powerpoint/2010/main" val="341852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grpId="0" nodeType="afterEffect">
                                  <p:stCondLst>
                                    <p:cond delay="50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par>
                          <p:cTn id="15" fill="hold">
                            <p:stCondLst>
                              <p:cond delay="1500"/>
                            </p:stCondLst>
                            <p:childTnLst>
                              <p:par>
                                <p:cTn id="16" presetID="10" presetClass="entr" presetSubtype="0"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50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10" presetClass="entr" presetSubtype="0" fill="hold" grpId="0" nodeType="afterEffect">
                                  <p:stCondLst>
                                    <p:cond delay="50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3500"/>
                            </p:stCondLst>
                            <p:childTnLst>
                              <p:par>
                                <p:cTn id="30" presetID="10" presetClass="entr" presetSubtype="0" fill="hold" nodeType="after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childTnLst>
                          </p:cTn>
                        </p:par>
                        <p:par>
                          <p:cTn id="44" fill="hold">
                            <p:stCondLst>
                              <p:cond delay="500"/>
                            </p:stCondLst>
                            <p:childTnLst>
                              <p:par>
                                <p:cTn id="45" presetID="10" presetClass="entr" presetSubtype="0" fill="hold" grpId="0" nodeType="afterEffect">
                                  <p:stCondLst>
                                    <p:cond delay="50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5" grpId="0"/>
      <p:bldP spid="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4742976" y="4820178"/>
            <a:ext cx="3994624" cy="1567092"/>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endParaRPr lang="en-US" dirty="0"/>
          </a:p>
        </p:txBody>
      </p:sp>
      <p:sp>
        <p:nvSpPr>
          <p:cNvPr id="2" name="Title 1"/>
          <p:cNvSpPr>
            <a:spLocks noGrp="1"/>
          </p:cNvSpPr>
          <p:nvPr>
            <p:ph type="title"/>
          </p:nvPr>
        </p:nvSpPr>
        <p:spPr>
          <a:xfrm>
            <a:off x="586193" y="6"/>
            <a:ext cx="8557806" cy="881015"/>
          </a:xfrm>
        </p:spPr>
        <p:txBody>
          <a:bodyPr/>
          <a:lstStyle/>
          <a:p>
            <a:r>
              <a:rPr lang="en-US" dirty="0"/>
              <a:t>Additional EPS Issues </a:t>
            </a:r>
            <a:r>
              <a:rPr lang="en-US" sz="2600" dirty="0"/>
              <a:t>(concluded)</a:t>
            </a:r>
          </a:p>
        </p:txBody>
      </p:sp>
      <p:sp>
        <p:nvSpPr>
          <p:cNvPr id="3" name="Content Placeholder 2"/>
          <p:cNvSpPr>
            <a:spLocks noGrp="1"/>
          </p:cNvSpPr>
          <p:nvPr>
            <p:ph idx="1"/>
          </p:nvPr>
        </p:nvSpPr>
        <p:spPr>
          <a:xfrm>
            <a:off x="573556" y="658844"/>
            <a:ext cx="8506598" cy="446257"/>
          </a:xfrm>
        </p:spPr>
        <p:txBody>
          <a:bodyPr>
            <a:noAutofit/>
          </a:bodyPr>
          <a:lstStyle/>
          <a:p>
            <a:pPr marL="0" indent="0">
              <a:buNone/>
            </a:pPr>
            <a:r>
              <a:rPr lang="en-IN" sz="2600" b="1" dirty="0"/>
              <a:t>Restricted Stock Awards and Units (RSUs) in EPS Calculations</a:t>
            </a:r>
          </a:p>
          <a:p>
            <a:endParaRPr lang="en-US" sz="2600" dirty="0"/>
          </a:p>
        </p:txBody>
      </p:sp>
      <p:sp>
        <p:nvSpPr>
          <p:cNvPr id="4" name="TextBox 3"/>
          <p:cNvSpPr txBox="1"/>
          <p:nvPr/>
        </p:nvSpPr>
        <p:spPr>
          <a:xfrm>
            <a:off x="602345" y="1018759"/>
            <a:ext cx="8504801" cy="2308324"/>
          </a:xfrm>
          <a:prstGeom prst="rect">
            <a:avLst/>
          </a:prstGeom>
          <a:noFill/>
        </p:spPr>
        <p:txBody>
          <a:bodyPr wrap="square" rtlCol="0">
            <a:spAutoFit/>
          </a:bodyPr>
          <a:lstStyle/>
          <a:p>
            <a:r>
              <a:rPr lang="en-IN" sz="2400" b="1" dirty="0">
                <a:solidFill>
                  <a:srgbClr val="C00000"/>
                </a:solidFill>
              </a:rPr>
              <a:t>Example:</a:t>
            </a:r>
          </a:p>
          <a:p>
            <a:r>
              <a:rPr lang="en-IN" sz="2400" dirty="0"/>
              <a:t>Under its restricted stock unit (RSU) plan, Universal Communications grants RSUs representing five million of its $1 par common shares to certain key executives at January 1, 2021. The shares are subject to forfeiture if employment is terminated within four years. Shares have a current market price of $12 per share.</a:t>
            </a:r>
            <a:endParaRPr lang="en-US" sz="2400" dirty="0"/>
          </a:p>
        </p:txBody>
      </p:sp>
      <p:sp>
        <p:nvSpPr>
          <p:cNvPr id="6" name="TextBox 5"/>
          <p:cNvSpPr txBox="1"/>
          <p:nvPr/>
        </p:nvSpPr>
        <p:spPr>
          <a:xfrm>
            <a:off x="2475771" y="3769770"/>
            <a:ext cx="4301309" cy="461665"/>
          </a:xfrm>
          <a:prstGeom prst="rect">
            <a:avLst/>
          </a:prstGeom>
          <a:noFill/>
        </p:spPr>
        <p:txBody>
          <a:bodyPr wrap="square" rtlCol="0">
            <a:spAutoFit/>
          </a:bodyPr>
          <a:lstStyle/>
          <a:p>
            <a:pPr algn="ctr"/>
            <a:r>
              <a:rPr lang="en-IN" sz="2400" dirty="0"/>
              <a:t>No adjustment to the numerator</a:t>
            </a:r>
            <a:endParaRPr lang="en-US" sz="2400" dirty="0"/>
          </a:p>
        </p:txBody>
      </p:sp>
      <p:sp>
        <p:nvSpPr>
          <p:cNvPr id="7" name="TextBox 6"/>
          <p:cNvSpPr txBox="1"/>
          <p:nvPr/>
        </p:nvSpPr>
        <p:spPr>
          <a:xfrm>
            <a:off x="2304054" y="4175705"/>
            <a:ext cx="3149775" cy="469077"/>
          </a:xfrm>
          <a:prstGeom prst="rect">
            <a:avLst/>
          </a:prstGeom>
          <a:noFill/>
        </p:spPr>
        <p:txBody>
          <a:bodyPr wrap="square" rtlCol="0">
            <a:spAutoFit/>
          </a:bodyPr>
          <a:lstStyle/>
          <a:p>
            <a:r>
              <a:rPr lang="en-IN" sz="2400" dirty="0"/>
              <a:t>5 million − 2.5* million</a:t>
            </a:r>
            <a:endParaRPr lang="en-US" sz="2400" dirty="0"/>
          </a:p>
        </p:txBody>
      </p:sp>
      <p:sp>
        <p:nvSpPr>
          <p:cNvPr id="8" name="TextBox 7"/>
          <p:cNvSpPr txBox="1"/>
          <p:nvPr/>
        </p:nvSpPr>
        <p:spPr>
          <a:xfrm>
            <a:off x="5259634" y="4176169"/>
            <a:ext cx="1955763" cy="461665"/>
          </a:xfrm>
          <a:prstGeom prst="rect">
            <a:avLst/>
          </a:prstGeom>
          <a:noFill/>
        </p:spPr>
        <p:txBody>
          <a:bodyPr wrap="square" rtlCol="0">
            <a:spAutoFit/>
          </a:bodyPr>
          <a:lstStyle/>
          <a:p>
            <a:r>
              <a:rPr lang="en-IN" sz="2400" dirty="0"/>
              <a:t>= </a:t>
            </a:r>
            <a:r>
              <a:rPr lang="en-IN" sz="2400" b="1" dirty="0"/>
              <a:t>2.5 million</a:t>
            </a:r>
            <a:endParaRPr lang="en-US" sz="2400" b="1" dirty="0"/>
          </a:p>
        </p:txBody>
      </p:sp>
      <p:sp>
        <p:nvSpPr>
          <p:cNvPr id="11" name="TextBox 10"/>
          <p:cNvSpPr txBox="1"/>
          <p:nvPr/>
        </p:nvSpPr>
        <p:spPr>
          <a:xfrm>
            <a:off x="811158" y="4688915"/>
            <a:ext cx="3544780" cy="1938992"/>
          </a:xfrm>
          <a:prstGeom prst="rect">
            <a:avLst/>
          </a:prstGeom>
          <a:solidFill>
            <a:schemeClr val="accent1">
              <a:lumMod val="20000"/>
              <a:lumOff val="80000"/>
            </a:schemeClr>
          </a:solidFill>
          <a:ln>
            <a:solidFill>
              <a:schemeClr val="accent1">
                <a:lumMod val="50000"/>
              </a:schemeClr>
            </a:solidFill>
          </a:ln>
        </p:spPr>
        <p:txBody>
          <a:bodyPr wrap="square" rtlCol="0" anchor="ctr">
            <a:spAutoFit/>
          </a:bodyPr>
          <a:lstStyle/>
          <a:p>
            <a:r>
              <a:rPr lang="en-IN" sz="2000" dirty="0"/>
              <a:t>5 million × $12 </a:t>
            </a:r>
          </a:p>
          <a:p>
            <a:r>
              <a:rPr lang="en-IN" sz="2000" dirty="0"/>
              <a:t>= $60 million ÷ 4 years </a:t>
            </a:r>
          </a:p>
          <a:p>
            <a:r>
              <a:rPr lang="en-IN" sz="2000" dirty="0"/>
              <a:t>= $15 million each for 4 years</a:t>
            </a:r>
          </a:p>
          <a:p>
            <a:r>
              <a:rPr lang="en-IN" sz="2000" b="1" dirty="0">
                <a:solidFill>
                  <a:srgbClr val="C00000"/>
                </a:solidFill>
              </a:rPr>
              <a:t>2022 </a:t>
            </a:r>
          </a:p>
          <a:p>
            <a:r>
              <a:rPr lang="en-IN" sz="2000" b="1" dirty="0">
                <a:solidFill>
                  <a:srgbClr val="C00000"/>
                </a:solidFill>
              </a:rPr>
              <a:t>$60 million − (15 million × 2)</a:t>
            </a:r>
          </a:p>
          <a:p>
            <a:r>
              <a:rPr lang="en-IN" sz="2000" b="1" dirty="0">
                <a:solidFill>
                  <a:srgbClr val="C00000"/>
                </a:solidFill>
              </a:rPr>
              <a:t>= $30 million</a:t>
            </a:r>
            <a:endParaRPr lang="en-US" sz="2000" b="1" dirty="0">
              <a:solidFill>
                <a:srgbClr val="C00000"/>
              </a:solidFill>
            </a:endParaRPr>
          </a:p>
        </p:txBody>
      </p:sp>
      <p:sp>
        <p:nvSpPr>
          <p:cNvPr id="12" name="TextBox 11"/>
          <p:cNvSpPr txBox="1"/>
          <p:nvPr/>
        </p:nvSpPr>
        <p:spPr>
          <a:xfrm>
            <a:off x="4742976" y="4832699"/>
            <a:ext cx="3838489" cy="769441"/>
          </a:xfrm>
          <a:prstGeom prst="rect">
            <a:avLst/>
          </a:prstGeom>
          <a:noFill/>
        </p:spPr>
        <p:txBody>
          <a:bodyPr wrap="square" rtlCol="0">
            <a:spAutoFit/>
          </a:bodyPr>
          <a:lstStyle/>
          <a:p>
            <a:r>
              <a:rPr lang="en-IN" sz="2200" dirty="0"/>
              <a:t>*Assumed purchase of treasury</a:t>
            </a:r>
          </a:p>
          <a:p>
            <a:endParaRPr lang="en-US" sz="2200" dirty="0"/>
          </a:p>
        </p:txBody>
      </p:sp>
      <p:sp>
        <p:nvSpPr>
          <p:cNvPr id="13" name="TextBox 12"/>
          <p:cNvSpPr txBox="1"/>
          <p:nvPr/>
        </p:nvSpPr>
        <p:spPr>
          <a:xfrm>
            <a:off x="4884058" y="5225145"/>
            <a:ext cx="899886" cy="430887"/>
          </a:xfrm>
          <a:prstGeom prst="rect">
            <a:avLst/>
          </a:prstGeom>
          <a:noFill/>
        </p:spPr>
        <p:txBody>
          <a:bodyPr wrap="square" rtlCol="0">
            <a:spAutoFit/>
          </a:bodyPr>
          <a:lstStyle/>
          <a:p>
            <a:pPr algn="r"/>
            <a:r>
              <a:rPr lang="en-IN" sz="2200" dirty="0"/>
              <a:t>$30</a:t>
            </a:r>
            <a:endParaRPr lang="en-US" sz="2200" dirty="0"/>
          </a:p>
        </p:txBody>
      </p:sp>
      <p:sp>
        <p:nvSpPr>
          <p:cNvPr id="14" name="TextBox 13"/>
          <p:cNvSpPr txBox="1"/>
          <p:nvPr/>
        </p:nvSpPr>
        <p:spPr>
          <a:xfrm>
            <a:off x="4884058" y="5586273"/>
            <a:ext cx="899886" cy="430887"/>
          </a:xfrm>
          <a:prstGeom prst="rect">
            <a:avLst/>
          </a:prstGeom>
          <a:noFill/>
        </p:spPr>
        <p:txBody>
          <a:bodyPr wrap="square" rtlCol="0">
            <a:spAutoFit/>
          </a:bodyPr>
          <a:lstStyle/>
          <a:p>
            <a:pPr algn="r"/>
            <a:r>
              <a:rPr lang="en-IN" sz="2200" dirty="0"/>
              <a:t>÷ $12</a:t>
            </a:r>
            <a:endParaRPr lang="en-US" sz="2200" dirty="0"/>
          </a:p>
        </p:txBody>
      </p:sp>
      <p:sp>
        <p:nvSpPr>
          <p:cNvPr id="15" name="TextBox 14"/>
          <p:cNvSpPr txBox="1"/>
          <p:nvPr/>
        </p:nvSpPr>
        <p:spPr>
          <a:xfrm>
            <a:off x="6103042" y="5225145"/>
            <a:ext cx="2743200" cy="430887"/>
          </a:xfrm>
          <a:prstGeom prst="rect">
            <a:avLst/>
          </a:prstGeom>
          <a:noFill/>
        </p:spPr>
        <p:txBody>
          <a:bodyPr wrap="square" rtlCol="0">
            <a:spAutoFit/>
          </a:bodyPr>
          <a:lstStyle/>
          <a:p>
            <a:r>
              <a:rPr lang="en-IN" sz="2200" dirty="0"/>
              <a:t>million</a:t>
            </a:r>
          </a:p>
        </p:txBody>
      </p:sp>
      <p:sp>
        <p:nvSpPr>
          <p:cNvPr id="16" name="TextBox 15"/>
          <p:cNvSpPr txBox="1"/>
          <p:nvPr/>
        </p:nvSpPr>
        <p:spPr>
          <a:xfrm>
            <a:off x="6103042" y="5586273"/>
            <a:ext cx="2743945" cy="430887"/>
          </a:xfrm>
          <a:prstGeom prst="rect">
            <a:avLst/>
          </a:prstGeom>
          <a:noFill/>
        </p:spPr>
        <p:txBody>
          <a:bodyPr wrap="square" rtlCol="0">
            <a:spAutoFit/>
          </a:bodyPr>
          <a:lstStyle/>
          <a:p>
            <a:r>
              <a:rPr lang="en-IN" sz="2200" dirty="0"/>
              <a:t>average market price</a:t>
            </a:r>
          </a:p>
        </p:txBody>
      </p:sp>
      <p:sp>
        <p:nvSpPr>
          <p:cNvPr id="17" name="TextBox 16"/>
          <p:cNvSpPr txBox="1"/>
          <p:nvPr/>
        </p:nvSpPr>
        <p:spPr>
          <a:xfrm>
            <a:off x="5080003" y="5956383"/>
            <a:ext cx="899886" cy="430887"/>
          </a:xfrm>
          <a:prstGeom prst="rect">
            <a:avLst/>
          </a:prstGeom>
          <a:noFill/>
        </p:spPr>
        <p:txBody>
          <a:bodyPr wrap="square" rtlCol="0">
            <a:spAutoFit/>
          </a:bodyPr>
          <a:lstStyle/>
          <a:p>
            <a:pPr algn="r"/>
            <a:r>
              <a:rPr lang="en-IN" sz="2200" dirty="0"/>
              <a:t>2.5</a:t>
            </a:r>
            <a:endParaRPr lang="en-US" sz="2200" dirty="0"/>
          </a:p>
        </p:txBody>
      </p:sp>
      <p:sp>
        <p:nvSpPr>
          <p:cNvPr id="18" name="TextBox 17"/>
          <p:cNvSpPr txBox="1"/>
          <p:nvPr/>
        </p:nvSpPr>
        <p:spPr>
          <a:xfrm>
            <a:off x="6095786" y="5956383"/>
            <a:ext cx="2743945" cy="430887"/>
          </a:xfrm>
          <a:prstGeom prst="rect">
            <a:avLst/>
          </a:prstGeom>
          <a:noFill/>
        </p:spPr>
        <p:txBody>
          <a:bodyPr wrap="square" rtlCol="0">
            <a:spAutoFit/>
          </a:bodyPr>
          <a:lstStyle/>
          <a:p>
            <a:r>
              <a:rPr lang="en-IN" sz="2200" dirty="0"/>
              <a:t>million shares</a:t>
            </a:r>
          </a:p>
        </p:txBody>
      </p:sp>
      <p:cxnSp>
        <p:nvCxnSpPr>
          <p:cNvPr id="19" name="Straight Connector 18"/>
          <p:cNvCxnSpPr/>
          <p:nvPr/>
        </p:nvCxnSpPr>
        <p:spPr>
          <a:xfrm>
            <a:off x="5237491" y="5970897"/>
            <a:ext cx="8062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cxnSpLocks/>
          </p:cNvCxnSpPr>
          <p:nvPr/>
        </p:nvCxnSpPr>
        <p:spPr>
          <a:xfrm flipV="1">
            <a:off x="2313141" y="5457376"/>
            <a:ext cx="2897488" cy="92989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13141" y="4190219"/>
            <a:ext cx="47789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77701" y="3327083"/>
            <a:ext cx="6138020" cy="461665"/>
          </a:xfrm>
          <a:prstGeom prst="rect">
            <a:avLst/>
          </a:prstGeom>
          <a:noFill/>
        </p:spPr>
        <p:txBody>
          <a:bodyPr wrap="square" rtlCol="0">
            <a:spAutoFit/>
          </a:bodyPr>
          <a:lstStyle/>
          <a:p>
            <a:r>
              <a:rPr lang="en-IN" sz="2400" b="1" dirty="0">
                <a:solidFill>
                  <a:srgbClr val="C00000"/>
                </a:solidFill>
              </a:rPr>
              <a:t>Diluted EPS at the end of 2022 (second year)</a:t>
            </a:r>
            <a:endParaRPr lang="en-US" sz="2400" b="1" dirty="0">
              <a:solidFill>
                <a:srgbClr val="C00000"/>
              </a:solidFill>
            </a:endParaRPr>
          </a:p>
        </p:txBody>
      </p:sp>
      <p:sp>
        <p:nvSpPr>
          <p:cNvPr id="23"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LO19-11</a:t>
            </a:r>
          </a:p>
        </p:txBody>
      </p:sp>
      <p:sp>
        <p:nvSpPr>
          <p:cNvPr id="24" name="Slide Number Placeholder 5">
            <a:extLst>
              <a:ext uri="{FF2B5EF4-FFF2-40B4-BE49-F238E27FC236}">
                <a16:creationId xmlns:a16="http://schemas.microsoft.com/office/drawing/2014/main" id="{63755AC2-61C2-FE45-B355-C280CDFB123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70</a:t>
            </a:fld>
            <a:endParaRPr lang="en-US" dirty="0"/>
          </a:p>
        </p:txBody>
      </p:sp>
    </p:spTree>
    <p:extLst>
      <p:ext uri="{BB962C8B-B14F-4D97-AF65-F5344CB8AC3E}">
        <p14:creationId xmlns:p14="http://schemas.microsoft.com/office/powerpoint/2010/main" val="47747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par>
                          <p:cTn id="25" fill="hold">
                            <p:stCondLst>
                              <p:cond delay="150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down)">
                                      <p:cBhvr>
                                        <p:cTn id="32" dur="500"/>
                                        <p:tgtEl>
                                          <p:spTgt spid="22"/>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500"/>
                                        <p:tgtEl>
                                          <p:spTgt spid="1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childTnLst>
                          </p:cTn>
                        </p:par>
                        <p:par>
                          <p:cTn id="55" fill="hold">
                            <p:stCondLst>
                              <p:cond delay="3000"/>
                            </p:stCondLst>
                            <p:childTnLst>
                              <p:par>
                                <p:cTn id="56" presetID="10" presetClass="entr" presetSubtype="0"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7" grpId="0"/>
      <p:bldP spid="8" grpId="0"/>
      <p:bldP spid="11" grpId="0" animBg="1"/>
      <p:bldP spid="12" grpId="0"/>
      <p:bldP spid="13" grpId="0"/>
      <p:bldP spid="14" grpId="0"/>
      <p:bldP spid="15" grpId="0"/>
      <p:bldP spid="16" grpId="0"/>
      <p:bldP spid="17" grpId="0"/>
      <p:bldP spid="18" grpId="0"/>
      <p:bldP spid="21"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14095"/>
            <a:ext cx="8551332" cy="690095"/>
          </a:xfrm>
        </p:spPr>
        <p:txBody>
          <a:bodyPr>
            <a:noAutofit/>
          </a:bodyPr>
          <a:lstStyle/>
          <a:p>
            <a:r>
              <a:rPr lang="en-US" dirty="0"/>
              <a:t>Contingently Issuable Shares</a:t>
            </a:r>
          </a:p>
        </p:txBody>
      </p:sp>
      <p:sp>
        <p:nvSpPr>
          <p:cNvPr id="3" name="Content Placeholder 2"/>
          <p:cNvSpPr>
            <a:spLocks noGrp="1"/>
          </p:cNvSpPr>
          <p:nvPr>
            <p:ph idx="1"/>
          </p:nvPr>
        </p:nvSpPr>
        <p:spPr>
          <a:xfrm>
            <a:off x="602584" y="760324"/>
            <a:ext cx="8506598" cy="5974217"/>
          </a:xfrm>
        </p:spPr>
        <p:txBody>
          <a:bodyPr>
            <a:normAutofit fontScale="92500" lnSpcReduction="10000"/>
          </a:bodyPr>
          <a:lstStyle/>
          <a:p>
            <a:pPr>
              <a:buClr>
                <a:schemeClr val="tx1"/>
              </a:buClr>
            </a:pPr>
            <a:r>
              <a:rPr lang="en-IN" dirty="0"/>
              <a:t>An agreement that specifies additional shares of common stock will be issued, </a:t>
            </a:r>
            <a:r>
              <a:rPr lang="en-IN" b="1" dirty="0">
                <a:solidFill>
                  <a:srgbClr val="C00000"/>
                </a:solidFill>
              </a:rPr>
              <a:t>contingent on the occurrence of some future circumstance</a:t>
            </a:r>
          </a:p>
          <a:p>
            <a:pPr>
              <a:buClr>
                <a:schemeClr val="tx1"/>
              </a:buClr>
            </a:pPr>
            <a:r>
              <a:rPr lang="en-IN" dirty="0"/>
              <a:t>Contingent shares can be issuable to shareholders of an acquired company, certain key executives, or others in the event a certain level of performance is achieved</a:t>
            </a:r>
          </a:p>
          <a:p>
            <a:pPr lvl="1">
              <a:buClr>
                <a:schemeClr val="tx1"/>
              </a:buClr>
              <a:buFont typeface="Lucida Grande"/>
              <a:buChar char="–"/>
            </a:pPr>
            <a:r>
              <a:rPr lang="en-US" dirty="0"/>
              <a:t>Contingent </a:t>
            </a:r>
            <a:r>
              <a:rPr lang="en-IN" dirty="0"/>
              <a:t>performance may be a desired level of income, a target stock price, or some other measurable </a:t>
            </a:r>
            <a:r>
              <a:rPr lang="en-US" dirty="0"/>
              <a:t>activity level</a:t>
            </a:r>
          </a:p>
          <a:p>
            <a:pPr>
              <a:buClr>
                <a:schemeClr val="tx1"/>
              </a:buClr>
            </a:pPr>
            <a:r>
              <a:rPr lang="en-IN" b="1" dirty="0">
                <a:solidFill>
                  <a:srgbClr val="C00000"/>
                </a:solidFill>
              </a:rPr>
              <a:t>Considered to be outstanding in the computation of diluted EPS if the target performance level already is being met</a:t>
            </a:r>
          </a:p>
          <a:p>
            <a:pPr marL="0" indent="0">
              <a:buNone/>
            </a:pPr>
            <a:r>
              <a:rPr lang="en-IN" b="1" dirty="0">
                <a:solidFill>
                  <a:srgbClr val="C00000"/>
                </a:solidFill>
              </a:rPr>
              <a:t>Example:</a:t>
            </a:r>
          </a:p>
          <a:p>
            <a:pPr marL="0" indent="0">
              <a:buNone/>
            </a:pPr>
            <a:r>
              <a:rPr lang="en-US" dirty="0"/>
              <a:t>If shares </a:t>
            </a:r>
            <a:r>
              <a:rPr lang="en-IN" dirty="0"/>
              <a:t>will be issued at a future date if a certain level of income is achieved and that level of income or more was already reported this year, those additional shares are added to the denominator of the diluted EPS fraction</a:t>
            </a:r>
            <a:endParaRPr lang="en-US" dirty="0"/>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5" name="Slide Number Placeholder 5">
            <a:extLst>
              <a:ext uri="{FF2B5EF4-FFF2-40B4-BE49-F238E27FC236}">
                <a16:creationId xmlns:a16="http://schemas.microsoft.com/office/drawing/2014/main" id="{25D47357-962C-FA41-B87E-EA5D4B6D11A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71</a:t>
            </a:fld>
            <a:endParaRPr lang="en-US" dirty="0"/>
          </a:p>
        </p:txBody>
      </p:sp>
    </p:spTree>
    <p:extLst>
      <p:ext uri="{BB962C8B-B14F-4D97-AF65-F5344CB8AC3E}">
        <p14:creationId xmlns:p14="http://schemas.microsoft.com/office/powerpoint/2010/main" val="395674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Contingently Issuable Shares—Hunt Manufacturing Company</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5" name="Rectangle: Diagonal Corners Rounded 4">
            <a:extLst>
              <a:ext uri="{FF2B5EF4-FFF2-40B4-BE49-F238E27FC236}">
                <a16:creationId xmlns:a16="http://schemas.microsoft.com/office/drawing/2014/main" id="{16DFF6B5-5E77-44CD-A092-D4FECFCBD62D}"/>
              </a:ext>
            </a:extLst>
          </p:cNvPr>
          <p:cNvSpPr/>
          <p:nvPr/>
        </p:nvSpPr>
        <p:spPr>
          <a:xfrm flipH="1">
            <a:off x="633300" y="1294803"/>
            <a:ext cx="8285581" cy="2972398"/>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78A6263C-2D14-42D8-B050-AE0C6480A9F3}"/>
              </a:ext>
            </a:extLst>
          </p:cNvPr>
          <p:cNvSpPr txBox="1"/>
          <p:nvPr/>
        </p:nvSpPr>
        <p:spPr>
          <a:xfrm>
            <a:off x="709129" y="1660871"/>
            <a:ext cx="8133929" cy="2246769"/>
          </a:xfrm>
          <a:prstGeom prst="rect">
            <a:avLst/>
          </a:prstGeom>
          <a:solidFill>
            <a:srgbClr val="CEE2ED"/>
          </a:solidFill>
          <a:ln>
            <a:noFill/>
          </a:ln>
        </p:spPr>
        <p:txBody>
          <a:bodyPr wrap="square" lIns="182880" rtlCol="0">
            <a:spAutoFit/>
          </a:bodyPr>
          <a:lstStyle/>
          <a:p>
            <a:r>
              <a:rPr lang="fr-FR" sz="2000" b="1" dirty="0"/>
              <a:t>Note 12: Acquisitions (in part) </a:t>
            </a:r>
            <a:endParaRPr lang="fr-FR" sz="2000" dirty="0"/>
          </a:p>
          <a:p>
            <a:r>
              <a:rPr lang="en-US" sz="2000" dirty="0"/>
              <a:t>The Company acquired Feeny Manufacturing Company of Muncie, Indiana, for 135,000 shares of restricted common stock with a value of $7.71 per share. Feeny Manufacturing Company is a manufacturer of kitchen storage products. The purchase agreement calls for the issuance of up to 135,000 additional shares of common stock in the next fiscal year based on the earnings of Feeny Manufacturing Company. . . . </a:t>
            </a:r>
          </a:p>
        </p:txBody>
      </p:sp>
      <p:sp>
        <p:nvSpPr>
          <p:cNvPr id="7" name="Slide Number Placeholder 5">
            <a:extLst>
              <a:ext uri="{FF2B5EF4-FFF2-40B4-BE49-F238E27FC236}">
                <a16:creationId xmlns:a16="http://schemas.microsoft.com/office/drawing/2014/main" id="{1C24950D-3222-8641-9F7F-7341DBFA841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72</a:t>
            </a:fld>
            <a:endParaRPr lang="en-US" dirty="0"/>
          </a:p>
        </p:txBody>
      </p:sp>
    </p:spTree>
    <p:extLst>
      <p:ext uri="{BB962C8B-B14F-4D97-AF65-F5344CB8AC3E}">
        <p14:creationId xmlns:p14="http://schemas.microsoft.com/office/powerpoint/2010/main" val="415643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
            <a:ext cx="8572499" cy="1444625"/>
          </a:xfrm>
        </p:spPr>
        <p:txBody>
          <a:bodyPr/>
          <a:lstStyle/>
          <a:p>
            <a:r>
              <a:rPr lang="en-US" dirty="0"/>
              <a:t>Contingently Issuable Shares </a:t>
            </a:r>
            <a:r>
              <a:rPr lang="en-US" sz="2400" dirty="0"/>
              <a:t>(continued)</a:t>
            </a:r>
          </a:p>
        </p:txBody>
      </p:sp>
      <p:sp>
        <p:nvSpPr>
          <p:cNvPr id="4" name="TextBox 3"/>
          <p:cNvSpPr txBox="1"/>
          <p:nvPr/>
        </p:nvSpPr>
        <p:spPr>
          <a:xfrm>
            <a:off x="703233" y="1630529"/>
            <a:ext cx="8325353" cy="1938992"/>
          </a:xfrm>
          <a:prstGeom prst="rect">
            <a:avLst/>
          </a:prstGeom>
          <a:noFill/>
        </p:spPr>
        <p:txBody>
          <a:bodyPr wrap="square" rtlCol="0">
            <a:spAutoFit/>
          </a:bodyPr>
          <a:lstStyle/>
          <a:p>
            <a:r>
              <a:rPr lang="en-IN" sz="2400" b="1" dirty="0">
                <a:solidFill>
                  <a:srgbClr val="C00000"/>
                </a:solidFill>
              </a:rPr>
              <a:t>Example:</a:t>
            </a:r>
          </a:p>
          <a:p>
            <a:r>
              <a:rPr lang="en-IN" sz="2400" dirty="0"/>
              <a:t>Sovran Financial Corporation reported net income of $154 million in 2021 (tax rate 25%). </a:t>
            </a:r>
            <a:r>
              <a:rPr lang="en-US" sz="2400" dirty="0"/>
              <a:t>Assume </a:t>
            </a:r>
            <a:r>
              <a:rPr lang="en-US" sz="2400" b="1" dirty="0">
                <a:solidFill>
                  <a:srgbClr val="EC008C"/>
                </a:solidFill>
              </a:rPr>
              <a:t>3</a:t>
            </a:r>
            <a:r>
              <a:rPr lang="en-US" sz="2400" dirty="0"/>
              <a:t> million </a:t>
            </a:r>
            <a:r>
              <a:rPr lang="en-IN" sz="2400" dirty="0"/>
              <a:t>additional shares will become issuable to certain executives in the following year (2022) if net income that year is </a:t>
            </a:r>
            <a:r>
              <a:rPr lang="en-IN" sz="2400" b="1" dirty="0">
                <a:solidFill>
                  <a:srgbClr val="00AEEF"/>
                </a:solidFill>
              </a:rPr>
              <a:t>$150 million</a:t>
            </a:r>
            <a:r>
              <a:rPr lang="en-IN" sz="2400" dirty="0"/>
              <a:t> or more.</a:t>
            </a:r>
            <a:endParaRPr lang="en-US" sz="2400" dirty="0"/>
          </a:p>
        </p:txBody>
      </p:sp>
      <p:sp>
        <p:nvSpPr>
          <p:cNvPr id="6" name="TextBox 5"/>
          <p:cNvSpPr txBox="1"/>
          <p:nvPr/>
        </p:nvSpPr>
        <p:spPr>
          <a:xfrm>
            <a:off x="761289" y="1197888"/>
            <a:ext cx="7431314" cy="461665"/>
          </a:xfrm>
          <a:prstGeom prst="rect">
            <a:avLst/>
          </a:prstGeom>
          <a:noFill/>
        </p:spPr>
        <p:txBody>
          <a:bodyPr wrap="square" rtlCol="0">
            <a:spAutoFit/>
          </a:bodyPr>
          <a:lstStyle/>
          <a:p>
            <a:r>
              <a:rPr lang="en-IN" sz="2400" b="1" dirty="0"/>
              <a:t>If the target income next year is </a:t>
            </a:r>
            <a:r>
              <a:rPr lang="en-IN" sz="2400" b="1" dirty="0">
                <a:solidFill>
                  <a:srgbClr val="00AEEF"/>
                </a:solidFill>
              </a:rPr>
              <a:t>$150 million</a:t>
            </a:r>
            <a:endParaRPr lang="en-US" sz="2400" b="1" dirty="0">
              <a:solidFill>
                <a:srgbClr val="00AEEF"/>
              </a:solidFill>
            </a:endParaRPr>
          </a:p>
        </p:txBody>
      </p:sp>
      <p:sp>
        <p:nvSpPr>
          <p:cNvPr id="7" name="TextBox 6"/>
          <p:cNvSpPr txBox="1"/>
          <p:nvPr/>
        </p:nvSpPr>
        <p:spPr>
          <a:xfrm>
            <a:off x="657762" y="3530467"/>
            <a:ext cx="8422139" cy="515985"/>
          </a:xfrm>
          <a:prstGeom prst="rect">
            <a:avLst/>
          </a:prstGeom>
          <a:noFill/>
        </p:spPr>
        <p:txBody>
          <a:bodyPr wrap="square" rtlCol="0">
            <a:spAutoFit/>
          </a:bodyPr>
          <a:lstStyle/>
          <a:p>
            <a:r>
              <a:rPr lang="en-IN" sz="2400" b="1" dirty="0"/>
              <a:t>Assumed Issuance of Contingently Issuable Shares (diluted EPS):</a:t>
            </a:r>
            <a:endParaRPr lang="en-US" sz="2400" b="1" dirty="0"/>
          </a:p>
        </p:txBody>
      </p:sp>
      <p:sp>
        <p:nvSpPr>
          <p:cNvPr id="8" name="TextBox 7"/>
          <p:cNvSpPr txBox="1"/>
          <p:nvPr/>
        </p:nvSpPr>
        <p:spPr>
          <a:xfrm>
            <a:off x="3301199" y="4172385"/>
            <a:ext cx="3593181" cy="469077"/>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r>
              <a:rPr lang="en-IN" sz="2400" dirty="0"/>
              <a:t>$154 million &gt; </a:t>
            </a:r>
            <a:r>
              <a:rPr lang="en-IN" sz="2400" b="1" dirty="0">
                <a:solidFill>
                  <a:srgbClr val="00AEEF"/>
                </a:solidFill>
              </a:rPr>
              <a:t>$150 million</a:t>
            </a:r>
            <a:endParaRPr lang="en-US" sz="2400" b="1" dirty="0">
              <a:solidFill>
                <a:srgbClr val="00AEEF"/>
              </a:solidFill>
            </a:endParaRPr>
          </a:p>
        </p:txBody>
      </p:sp>
      <p:sp>
        <p:nvSpPr>
          <p:cNvPr id="9" name="TextBox 8"/>
          <p:cNvSpPr txBox="1"/>
          <p:nvPr/>
        </p:nvSpPr>
        <p:spPr>
          <a:xfrm>
            <a:off x="2910287" y="4959932"/>
            <a:ext cx="4301309" cy="461665"/>
          </a:xfrm>
          <a:prstGeom prst="rect">
            <a:avLst/>
          </a:prstGeom>
          <a:noFill/>
        </p:spPr>
        <p:txBody>
          <a:bodyPr wrap="square" rtlCol="0">
            <a:spAutoFit/>
          </a:bodyPr>
          <a:lstStyle/>
          <a:p>
            <a:pPr algn="ctr"/>
            <a:r>
              <a:rPr lang="en-IN" sz="2400" dirty="0"/>
              <a:t>No adjustment to the numerator</a:t>
            </a:r>
            <a:endParaRPr lang="en-US" sz="2400" dirty="0"/>
          </a:p>
        </p:txBody>
      </p:sp>
      <p:sp>
        <p:nvSpPr>
          <p:cNvPr id="10" name="TextBox 9"/>
          <p:cNvSpPr txBox="1"/>
          <p:nvPr/>
        </p:nvSpPr>
        <p:spPr>
          <a:xfrm>
            <a:off x="4646224" y="5365867"/>
            <a:ext cx="829434" cy="469077"/>
          </a:xfrm>
          <a:prstGeom prst="rect">
            <a:avLst/>
          </a:prstGeom>
          <a:noFill/>
        </p:spPr>
        <p:txBody>
          <a:bodyPr wrap="square" rtlCol="0">
            <a:spAutoFit/>
          </a:bodyPr>
          <a:lstStyle/>
          <a:p>
            <a:pPr algn="ctr"/>
            <a:r>
              <a:rPr lang="en-IN" sz="2400" b="1" dirty="0">
                <a:solidFill>
                  <a:srgbClr val="EC008C"/>
                </a:solidFill>
              </a:rPr>
              <a:t>+ 3</a:t>
            </a:r>
            <a:endParaRPr lang="en-US" sz="2400" b="1" dirty="0">
              <a:solidFill>
                <a:srgbClr val="EC008C"/>
              </a:solidFill>
            </a:endParaRPr>
          </a:p>
        </p:txBody>
      </p:sp>
      <p:cxnSp>
        <p:nvCxnSpPr>
          <p:cNvPr id="11" name="Straight Connector 10"/>
          <p:cNvCxnSpPr/>
          <p:nvPr/>
        </p:nvCxnSpPr>
        <p:spPr>
          <a:xfrm>
            <a:off x="2671454" y="5380381"/>
            <a:ext cx="47789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725554" y="5668261"/>
            <a:ext cx="2670775" cy="461665"/>
          </a:xfrm>
          <a:prstGeom prst="rect">
            <a:avLst/>
          </a:prstGeom>
          <a:noFill/>
        </p:spPr>
        <p:txBody>
          <a:bodyPr wrap="square" rtlCol="0">
            <a:spAutoFit/>
          </a:bodyPr>
          <a:lstStyle/>
          <a:p>
            <a:pPr algn="ctr"/>
            <a:r>
              <a:rPr lang="en-US" sz="2400" b="1" dirty="0">
                <a:solidFill>
                  <a:srgbClr val="EC008C"/>
                </a:solidFill>
              </a:rPr>
              <a:t>Additional shares</a:t>
            </a:r>
            <a:endParaRPr lang="en-US" sz="2400" dirty="0">
              <a:solidFill>
                <a:srgbClr val="EC008C"/>
              </a:solidFill>
            </a:endParaRPr>
          </a:p>
        </p:txBody>
      </p:sp>
      <p:cxnSp>
        <p:nvCxnSpPr>
          <p:cNvPr id="14" name="Straight Connector 13"/>
          <p:cNvCxnSpPr/>
          <p:nvPr/>
        </p:nvCxnSpPr>
        <p:spPr>
          <a:xfrm>
            <a:off x="7312272" y="2394856"/>
            <a:ext cx="15779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15" name="Slide Number Placeholder 5">
            <a:extLst>
              <a:ext uri="{FF2B5EF4-FFF2-40B4-BE49-F238E27FC236}">
                <a16:creationId xmlns:a16="http://schemas.microsoft.com/office/drawing/2014/main" id="{1B4AE9D7-9ABC-5D47-BF0F-28E1354A734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73</a:t>
            </a:fld>
            <a:endParaRPr lang="en-US" dirty="0"/>
          </a:p>
        </p:txBody>
      </p:sp>
    </p:spTree>
    <p:extLst>
      <p:ext uri="{BB962C8B-B14F-4D97-AF65-F5344CB8AC3E}">
        <p14:creationId xmlns:p14="http://schemas.microsoft.com/office/powerpoint/2010/main" val="8109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par>
                                <p:cTn id="12" presetID="10" presetClass="entr" presetSubtype="0"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par>
                          <p:cTn id="15" fill="hold">
                            <p:stCondLst>
                              <p:cond delay="1000"/>
                            </p:stCondLst>
                            <p:childTnLst>
                              <p:par>
                                <p:cTn id="16" presetID="10" presetClass="entr" presetSubtype="0" fill="hold" grpId="0" nodeType="afterEffect">
                                  <p:stCondLst>
                                    <p:cond delay="100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nodeType="withEffect">
                                  <p:stCondLst>
                                    <p:cond delay="100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p:bldP spid="12"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r>
              <a:rPr lang="en-US" dirty="0"/>
              <a:t>Contingently Issuable Shares </a:t>
            </a:r>
            <a:r>
              <a:rPr lang="en-US" sz="2400" dirty="0"/>
              <a:t>(concluded)</a:t>
            </a:r>
          </a:p>
        </p:txBody>
      </p:sp>
      <p:sp>
        <p:nvSpPr>
          <p:cNvPr id="4" name="TextBox 3"/>
          <p:cNvSpPr txBox="1"/>
          <p:nvPr/>
        </p:nvSpPr>
        <p:spPr>
          <a:xfrm>
            <a:off x="703233" y="1630529"/>
            <a:ext cx="8325353" cy="1938992"/>
          </a:xfrm>
          <a:prstGeom prst="rect">
            <a:avLst/>
          </a:prstGeom>
          <a:noFill/>
        </p:spPr>
        <p:txBody>
          <a:bodyPr wrap="square" rtlCol="0">
            <a:spAutoFit/>
          </a:bodyPr>
          <a:lstStyle/>
          <a:p>
            <a:r>
              <a:rPr lang="en-IN" sz="2400" b="1" dirty="0">
                <a:solidFill>
                  <a:srgbClr val="C00000"/>
                </a:solidFill>
              </a:rPr>
              <a:t>Example:</a:t>
            </a:r>
          </a:p>
          <a:p>
            <a:r>
              <a:rPr lang="en-IN" sz="2400" dirty="0"/>
              <a:t>Sovran Financial Corporation reported net income of $154 million in 2021 (tax rate 25%). </a:t>
            </a:r>
            <a:r>
              <a:rPr lang="en-US" sz="2400" dirty="0"/>
              <a:t>Assume </a:t>
            </a:r>
            <a:r>
              <a:rPr lang="en-US" sz="2400" b="1" dirty="0">
                <a:solidFill>
                  <a:srgbClr val="EC008C"/>
                </a:solidFill>
              </a:rPr>
              <a:t>3</a:t>
            </a:r>
            <a:r>
              <a:rPr lang="en-US" sz="2400" dirty="0"/>
              <a:t> million </a:t>
            </a:r>
            <a:r>
              <a:rPr lang="en-IN" sz="2400" dirty="0"/>
              <a:t>additional shares will become issuable to certain executives in the following year (2022) if net income that year is </a:t>
            </a:r>
            <a:r>
              <a:rPr lang="en-IN" sz="2400" b="1" dirty="0">
                <a:solidFill>
                  <a:srgbClr val="00AEEF"/>
                </a:solidFill>
              </a:rPr>
              <a:t>$160 million</a:t>
            </a:r>
            <a:r>
              <a:rPr lang="en-IN" sz="2400" dirty="0"/>
              <a:t> or more.</a:t>
            </a:r>
            <a:endParaRPr lang="en-US" sz="2400" dirty="0"/>
          </a:p>
        </p:txBody>
      </p:sp>
      <p:sp>
        <p:nvSpPr>
          <p:cNvPr id="6" name="TextBox 5"/>
          <p:cNvSpPr txBox="1"/>
          <p:nvPr/>
        </p:nvSpPr>
        <p:spPr>
          <a:xfrm>
            <a:off x="716409" y="1197888"/>
            <a:ext cx="7431314" cy="461665"/>
          </a:xfrm>
          <a:prstGeom prst="rect">
            <a:avLst/>
          </a:prstGeom>
          <a:noFill/>
        </p:spPr>
        <p:txBody>
          <a:bodyPr wrap="square" rtlCol="0">
            <a:spAutoFit/>
          </a:bodyPr>
          <a:lstStyle/>
          <a:p>
            <a:r>
              <a:rPr lang="en-IN" sz="2400" b="1" dirty="0"/>
              <a:t>If the target income next year is </a:t>
            </a:r>
            <a:r>
              <a:rPr lang="en-IN" sz="2400" b="1" dirty="0">
                <a:solidFill>
                  <a:srgbClr val="00AEEF"/>
                </a:solidFill>
              </a:rPr>
              <a:t>$160 million</a:t>
            </a:r>
            <a:endParaRPr lang="en-US" sz="2400" b="1" dirty="0">
              <a:solidFill>
                <a:srgbClr val="00AEEF"/>
              </a:solidFill>
            </a:endParaRPr>
          </a:p>
        </p:txBody>
      </p:sp>
      <p:sp>
        <p:nvSpPr>
          <p:cNvPr id="8" name="TextBox 7"/>
          <p:cNvSpPr txBox="1"/>
          <p:nvPr/>
        </p:nvSpPr>
        <p:spPr>
          <a:xfrm>
            <a:off x="3301199" y="4172385"/>
            <a:ext cx="3593181" cy="469077"/>
          </a:xfrm>
          <a:prstGeom prst="rect">
            <a:avLst/>
          </a:prstGeom>
          <a:solidFill>
            <a:schemeClr val="accent1">
              <a:lumMod val="20000"/>
              <a:lumOff val="80000"/>
            </a:schemeClr>
          </a:solidFill>
          <a:ln>
            <a:solidFill>
              <a:schemeClr val="accent1">
                <a:lumMod val="50000"/>
              </a:schemeClr>
            </a:solidFill>
          </a:ln>
        </p:spPr>
        <p:txBody>
          <a:bodyPr wrap="square" rtlCol="0">
            <a:spAutoFit/>
          </a:bodyPr>
          <a:lstStyle/>
          <a:p>
            <a:r>
              <a:rPr lang="en-IN" sz="2400" dirty="0"/>
              <a:t>$154 million &lt; </a:t>
            </a:r>
            <a:r>
              <a:rPr lang="en-IN" sz="2400" b="1" dirty="0">
                <a:solidFill>
                  <a:srgbClr val="00AEEF"/>
                </a:solidFill>
              </a:rPr>
              <a:t>$160 million</a:t>
            </a:r>
            <a:endParaRPr lang="en-US" sz="2400" b="1" dirty="0">
              <a:solidFill>
                <a:srgbClr val="00AEEF"/>
              </a:solidFill>
            </a:endParaRPr>
          </a:p>
        </p:txBody>
      </p:sp>
      <p:sp>
        <p:nvSpPr>
          <p:cNvPr id="9" name="TextBox 8"/>
          <p:cNvSpPr txBox="1"/>
          <p:nvPr/>
        </p:nvSpPr>
        <p:spPr>
          <a:xfrm>
            <a:off x="2486347" y="4959932"/>
            <a:ext cx="4725250" cy="830997"/>
          </a:xfrm>
          <a:prstGeom prst="rect">
            <a:avLst/>
          </a:prstGeom>
          <a:noFill/>
        </p:spPr>
        <p:txBody>
          <a:bodyPr wrap="square" rtlCol="0">
            <a:spAutoFit/>
          </a:bodyPr>
          <a:lstStyle/>
          <a:p>
            <a:pPr algn="ctr"/>
            <a:r>
              <a:rPr lang="en-US" sz="2400" dirty="0"/>
              <a:t>So:</a:t>
            </a:r>
          </a:p>
          <a:p>
            <a:pPr algn="ctr"/>
            <a:r>
              <a:rPr lang="en-US" sz="2400" b="1" dirty="0">
                <a:solidFill>
                  <a:srgbClr val="C00000"/>
                </a:solidFill>
              </a:rPr>
              <a:t>The contingent shares are ignored</a:t>
            </a:r>
          </a:p>
        </p:txBody>
      </p:sp>
      <p:cxnSp>
        <p:nvCxnSpPr>
          <p:cNvPr id="13" name="Straight Connector 12"/>
          <p:cNvCxnSpPr/>
          <p:nvPr/>
        </p:nvCxnSpPr>
        <p:spPr>
          <a:xfrm>
            <a:off x="7312272" y="2394856"/>
            <a:ext cx="15779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cxnSp>
        <p:nvCxnSpPr>
          <p:cNvPr id="11" name="Straight Connector 10"/>
          <p:cNvCxnSpPr/>
          <p:nvPr/>
        </p:nvCxnSpPr>
        <p:spPr>
          <a:xfrm>
            <a:off x="4978326" y="1630529"/>
            <a:ext cx="1577996"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A90A1134-EB95-5B42-B8FD-0F511712FD8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74</a:t>
            </a:fld>
            <a:endParaRPr lang="en-US" dirty="0"/>
          </a:p>
        </p:txBody>
      </p:sp>
    </p:spTree>
    <p:extLst>
      <p:ext uri="{BB962C8B-B14F-4D97-AF65-F5344CB8AC3E}">
        <p14:creationId xmlns:p14="http://schemas.microsoft.com/office/powerpoint/2010/main" val="317639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
            <a:ext cx="8572499" cy="1354660"/>
          </a:xfrm>
        </p:spPr>
        <p:txBody>
          <a:bodyPr>
            <a:normAutofit/>
          </a:bodyPr>
          <a:lstStyle/>
          <a:p>
            <a:r>
              <a:rPr lang="en-US" dirty="0"/>
              <a:t> When Potential Common Shares Are Reflected </a:t>
            </a:r>
            <a:br>
              <a:rPr lang="en-US" dirty="0"/>
            </a:br>
            <a:r>
              <a:rPr lang="en-US" dirty="0"/>
              <a:t>in EPS</a:t>
            </a:r>
          </a:p>
        </p:txBody>
      </p:sp>
      <p:sp>
        <p:nvSpPr>
          <p:cNvPr id="6" name="AutoShape 3"/>
          <p:cNvSpPr>
            <a:spLocks noChangeAspect="1" noChangeArrowheads="1" noTextEdit="1"/>
          </p:cNvSpPr>
          <p:nvPr/>
        </p:nvSpPr>
        <p:spPr bwMode="auto">
          <a:xfrm>
            <a:off x="671637" y="1143288"/>
            <a:ext cx="8013700"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10" name="TextBox 9"/>
          <p:cNvSpPr txBox="1"/>
          <p:nvPr/>
        </p:nvSpPr>
        <p:spPr>
          <a:xfrm>
            <a:off x="637789" y="1393572"/>
            <a:ext cx="8415848" cy="4966640"/>
          </a:xfrm>
          <a:prstGeom prst="rect">
            <a:avLst/>
          </a:prstGeom>
          <a:solidFill>
            <a:srgbClr val="FFFAB0"/>
          </a:solidFill>
          <a:ln w="28575">
            <a:solidFill>
              <a:srgbClr val="F79646"/>
            </a:solidFill>
          </a:ln>
        </p:spPr>
        <p:txBody>
          <a:bodyPr wrap="square" rtlCol="0">
            <a:spAutoFit/>
          </a:bodyPr>
          <a:lstStyle/>
          <a:p>
            <a:endParaRPr lang="en-US" dirty="0"/>
          </a:p>
        </p:txBody>
      </p:sp>
      <p:sp>
        <p:nvSpPr>
          <p:cNvPr id="11" name="TextBox 10"/>
          <p:cNvSpPr txBox="1"/>
          <p:nvPr/>
        </p:nvSpPr>
        <p:spPr>
          <a:xfrm>
            <a:off x="637791" y="2996127"/>
            <a:ext cx="4878159"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mn-lt"/>
              </a:rPr>
              <a:t>Stock options (or warrants, rights)</a:t>
            </a:r>
          </a:p>
        </p:txBody>
      </p:sp>
      <p:sp>
        <p:nvSpPr>
          <p:cNvPr id="12" name="TextBox 11"/>
          <p:cNvSpPr txBox="1"/>
          <p:nvPr/>
        </p:nvSpPr>
        <p:spPr>
          <a:xfrm>
            <a:off x="637789" y="3389584"/>
            <a:ext cx="4904551"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mn-lt"/>
              </a:rPr>
              <a:t>Restricted stock</a:t>
            </a:r>
          </a:p>
        </p:txBody>
      </p:sp>
      <p:sp>
        <p:nvSpPr>
          <p:cNvPr id="13" name="TextBox 12"/>
          <p:cNvSpPr txBox="1"/>
          <p:nvPr/>
        </p:nvSpPr>
        <p:spPr>
          <a:xfrm>
            <a:off x="637790" y="3790734"/>
            <a:ext cx="4878161"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mn-lt"/>
              </a:rPr>
              <a:t>Convertible securities (bonds, notes, preferred stock)</a:t>
            </a:r>
          </a:p>
        </p:txBody>
      </p:sp>
      <p:sp>
        <p:nvSpPr>
          <p:cNvPr id="15" name="TextBox 14"/>
          <p:cNvSpPr txBox="1"/>
          <p:nvPr/>
        </p:nvSpPr>
        <p:spPr>
          <a:xfrm>
            <a:off x="671636" y="4621731"/>
            <a:ext cx="4844315" cy="461665"/>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mn-lt"/>
              </a:rPr>
              <a:t>Contingently issuable shares</a:t>
            </a:r>
          </a:p>
        </p:txBody>
      </p:sp>
      <p:sp>
        <p:nvSpPr>
          <p:cNvPr id="19" name="TextBox 18"/>
          <p:cNvSpPr txBox="1"/>
          <p:nvPr/>
        </p:nvSpPr>
        <p:spPr>
          <a:xfrm>
            <a:off x="6088763" y="3078607"/>
            <a:ext cx="541803" cy="461665"/>
          </a:xfrm>
          <a:prstGeom prst="rect">
            <a:avLst/>
          </a:prstGeom>
          <a:noFill/>
        </p:spPr>
        <p:txBody>
          <a:bodyPr wrap="square" rtlCol="0">
            <a:spAutoFit/>
          </a:bodyPr>
          <a:lstStyle/>
          <a:p>
            <a:pPr algn="r"/>
            <a:r>
              <a:rPr lang="en-US" sz="2400" dirty="0">
                <a:latin typeface="+mn-lt"/>
              </a:rPr>
              <a:t>no</a:t>
            </a:r>
          </a:p>
        </p:txBody>
      </p:sp>
      <p:sp>
        <p:nvSpPr>
          <p:cNvPr id="23" name="TextBox 22"/>
          <p:cNvSpPr txBox="1"/>
          <p:nvPr/>
        </p:nvSpPr>
        <p:spPr>
          <a:xfrm>
            <a:off x="5678128" y="2577553"/>
            <a:ext cx="1372503" cy="461665"/>
          </a:xfrm>
          <a:prstGeom prst="rect">
            <a:avLst/>
          </a:prstGeom>
          <a:noFill/>
        </p:spPr>
        <p:txBody>
          <a:bodyPr wrap="square" rtlCol="0">
            <a:spAutoFit/>
          </a:bodyPr>
          <a:lstStyle/>
          <a:p>
            <a:pPr algn="ctr"/>
            <a:r>
              <a:rPr lang="en-US" sz="2400" b="1" dirty="0">
                <a:latin typeface="+mn-lt"/>
              </a:rPr>
              <a:t>Basic EPS</a:t>
            </a:r>
          </a:p>
        </p:txBody>
      </p:sp>
      <p:sp>
        <p:nvSpPr>
          <p:cNvPr id="24" name="TextBox 23"/>
          <p:cNvSpPr txBox="1"/>
          <p:nvPr/>
        </p:nvSpPr>
        <p:spPr>
          <a:xfrm>
            <a:off x="7498755" y="3021061"/>
            <a:ext cx="917574" cy="461665"/>
          </a:xfrm>
          <a:prstGeom prst="rect">
            <a:avLst/>
          </a:prstGeom>
          <a:noFill/>
        </p:spPr>
        <p:txBody>
          <a:bodyPr wrap="square" rtlCol="0">
            <a:spAutoFit/>
          </a:bodyPr>
          <a:lstStyle/>
          <a:p>
            <a:pPr algn="r"/>
            <a:r>
              <a:rPr lang="en-US" sz="2400" dirty="0">
                <a:latin typeface="+mn-lt"/>
              </a:rPr>
              <a:t>yes</a:t>
            </a:r>
          </a:p>
        </p:txBody>
      </p:sp>
      <p:sp>
        <p:nvSpPr>
          <p:cNvPr id="2048" name="TextBox 2047"/>
          <p:cNvSpPr txBox="1"/>
          <p:nvPr/>
        </p:nvSpPr>
        <p:spPr>
          <a:xfrm>
            <a:off x="5487104" y="1435255"/>
            <a:ext cx="3123368" cy="1200329"/>
          </a:xfrm>
          <a:prstGeom prst="rect">
            <a:avLst/>
          </a:prstGeom>
          <a:noFill/>
        </p:spPr>
        <p:txBody>
          <a:bodyPr wrap="square" rtlCol="0">
            <a:spAutoFit/>
          </a:bodyPr>
          <a:lstStyle/>
          <a:p>
            <a:pPr algn="ctr"/>
            <a:r>
              <a:rPr lang="en-US" sz="2400" b="1" dirty="0"/>
              <a:t>Is the Dilutive Effect Reflected in the Calculation of EPS?</a:t>
            </a:r>
            <a:r>
              <a:rPr lang="en-US" sz="2400" b="1" baseline="30000" dirty="0"/>
              <a:t>*</a:t>
            </a:r>
          </a:p>
        </p:txBody>
      </p:sp>
      <p:cxnSp>
        <p:nvCxnSpPr>
          <p:cNvPr id="2050" name="Straight Connector 2049"/>
          <p:cNvCxnSpPr/>
          <p:nvPr/>
        </p:nvCxnSpPr>
        <p:spPr>
          <a:xfrm>
            <a:off x="5542340" y="2577553"/>
            <a:ext cx="3071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241656" y="2563243"/>
            <a:ext cx="1807390" cy="461665"/>
          </a:xfrm>
          <a:prstGeom prst="rect">
            <a:avLst/>
          </a:prstGeom>
          <a:noFill/>
        </p:spPr>
        <p:txBody>
          <a:bodyPr wrap="square" rtlCol="0">
            <a:spAutoFit/>
          </a:bodyPr>
          <a:lstStyle/>
          <a:p>
            <a:pPr algn="ctr"/>
            <a:r>
              <a:rPr lang="en-US" sz="2400" b="1" dirty="0">
                <a:latin typeface="+mn-lt"/>
              </a:rPr>
              <a:t>Diluted EPS</a:t>
            </a:r>
          </a:p>
        </p:txBody>
      </p:sp>
      <p:sp>
        <p:nvSpPr>
          <p:cNvPr id="41" name="TextBox 40"/>
          <p:cNvSpPr txBox="1"/>
          <p:nvPr/>
        </p:nvSpPr>
        <p:spPr>
          <a:xfrm>
            <a:off x="6081306" y="3415227"/>
            <a:ext cx="541803" cy="461665"/>
          </a:xfrm>
          <a:prstGeom prst="rect">
            <a:avLst/>
          </a:prstGeom>
          <a:noFill/>
        </p:spPr>
        <p:txBody>
          <a:bodyPr wrap="square" rtlCol="0">
            <a:spAutoFit/>
          </a:bodyPr>
          <a:lstStyle/>
          <a:p>
            <a:pPr algn="r"/>
            <a:r>
              <a:rPr lang="en-US" sz="2400" dirty="0">
                <a:latin typeface="+mn-lt"/>
              </a:rPr>
              <a:t>no</a:t>
            </a:r>
          </a:p>
        </p:txBody>
      </p:sp>
      <p:sp>
        <p:nvSpPr>
          <p:cNvPr id="42" name="TextBox 41"/>
          <p:cNvSpPr txBox="1"/>
          <p:nvPr/>
        </p:nvSpPr>
        <p:spPr>
          <a:xfrm>
            <a:off x="6073849" y="3821042"/>
            <a:ext cx="541803" cy="461665"/>
          </a:xfrm>
          <a:prstGeom prst="rect">
            <a:avLst/>
          </a:prstGeom>
          <a:noFill/>
        </p:spPr>
        <p:txBody>
          <a:bodyPr wrap="square" rtlCol="0">
            <a:spAutoFit/>
          </a:bodyPr>
          <a:lstStyle/>
          <a:p>
            <a:pPr algn="r"/>
            <a:r>
              <a:rPr lang="en-US" sz="2400" dirty="0">
                <a:latin typeface="+mn-lt"/>
              </a:rPr>
              <a:t>no</a:t>
            </a:r>
          </a:p>
        </p:txBody>
      </p:sp>
      <p:sp>
        <p:nvSpPr>
          <p:cNvPr id="43" name="TextBox 42"/>
          <p:cNvSpPr txBox="1"/>
          <p:nvPr/>
        </p:nvSpPr>
        <p:spPr>
          <a:xfrm>
            <a:off x="6088763" y="4629011"/>
            <a:ext cx="541803" cy="461665"/>
          </a:xfrm>
          <a:prstGeom prst="rect">
            <a:avLst/>
          </a:prstGeom>
          <a:noFill/>
        </p:spPr>
        <p:txBody>
          <a:bodyPr wrap="square" rtlCol="0">
            <a:spAutoFit/>
          </a:bodyPr>
          <a:lstStyle/>
          <a:p>
            <a:pPr algn="r"/>
            <a:r>
              <a:rPr lang="en-US" sz="2400" dirty="0">
                <a:latin typeface="+mn-lt"/>
              </a:rPr>
              <a:t>no</a:t>
            </a:r>
          </a:p>
        </p:txBody>
      </p:sp>
      <p:sp>
        <p:nvSpPr>
          <p:cNvPr id="44" name="TextBox 43"/>
          <p:cNvSpPr txBox="1"/>
          <p:nvPr/>
        </p:nvSpPr>
        <p:spPr>
          <a:xfrm>
            <a:off x="7496496" y="3454317"/>
            <a:ext cx="917574" cy="461665"/>
          </a:xfrm>
          <a:prstGeom prst="rect">
            <a:avLst/>
          </a:prstGeom>
          <a:noFill/>
        </p:spPr>
        <p:txBody>
          <a:bodyPr wrap="square" rtlCol="0">
            <a:spAutoFit/>
          </a:bodyPr>
          <a:lstStyle/>
          <a:p>
            <a:pPr algn="r"/>
            <a:r>
              <a:rPr lang="en-US" sz="2400" dirty="0">
                <a:latin typeface="+mn-lt"/>
              </a:rPr>
              <a:t>yes</a:t>
            </a:r>
          </a:p>
        </p:txBody>
      </p:sp>
      <p:sp>
        <p:nvSpPr>
          <p:cNvPr id="45" name="TextBox 44"/>
          <p:cNvSpPr txBox="1"/>
          <p:nvPr/>
        </p:nvSpPr>
        <p:spPr>
          <a:xfrm>
            <a:off x="7592001" y="3868203"/>
            <a:ext cx="838991" cy="461665"/>
          </a:xfrm>
          <a:prstGeom prst="rect">
            <a:avLst/>
          </a:prstGeom>
          <a:noFill/>
        </p:spPr>
        <p:txBody>
          <a:bodyPr wrap="square" rtlCol="0">
            <a:spAutoFit/>
          </a:bodyPr>
          <a:lstStyle/>
          <a:p>
            <a:pPr algn="r"/>
            <a:r>
              <a:rPr lang="en-US" sz="2400" dirty="0">
                <a:latin typeface="+mn-lt"/>
              </a:rPr>
              <a:t>yes</a:t>
            </a:r>
          </a:p>
        </p:txBody>
      </p:sp>
      <p:sp>
        <p:nvSpPr>
          <p:cNvPr id="46" name="TextBox 45"/>
          <p:cNvSpPr txBox="1"/>
          <p:nvPr/>
        </p:nvSpPr>
        <p:spPr>
          <a:xfrm>
            <a:off x="7575079" y="4629011"/>
            <a:ext cx="872837" cy="461665"/>
          </a:xfrm>
          <a:prstGeom prst="rect">
            <a:avLst/>
          </a:prstGeom>
          <a:noFill/>
        </p:spPr>
        <p:txBody>
          <a:bodyPr wrap="square" rtlCol="0">
            <a:spAutoFit/>
          </a:bodyPr>
          <a:lstStyle/>
          <a:p>
            <a:pPr algn="r"/>
            <a:r>
              <a:rPr lang="en-US" sz="2400" dirty="0">
                <a:latin typeface="+mn-lt"/>
              </a:rPr>
              <a:t>yes</a:t>
            </a:r>
            <a:r>
              <a:rPr lang="en-US" sz="2400" baseline="30000" dirty="0">
                <a:latin typeface="+mn-lt"/>
              </a:rPr>
              <a:t>Ɨ</a:t>
            </a:r>
          </a:p>
        </p:txBody>
      </p:sp>
      <p:cxnSp>
        <p:nvCxnSpPr>
          <p:cNvPr id="2052" name="Straight Connector 2051"/>
          <p:cNvCxnSpPr/>
          <p:nvPr/>
        </p:nvCxnSpPr>
        <p:spPr>
          <a:xfrm>
            <a:off x="810181" y="3039218"/>
            <a:ext cx="8047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37789" y="2601253"/>
            <a:ext cx="3550971" cy="461665"/>
          </a:xfrm>
          <a:prstGeom prst="rect">
            <a:avLst/>
          </a:prstGeom>
          <a:noFill/>
        </p:spPr>
        <p:txBody>
          <a:bodyPr wrap="square" rtlCol="0">
            <a:spAutoFit/>
          </a:bodyPr>
          <a:lstStyle/>
          <a:p>
            <a:pPr algn="ctr"/>
            <a:r>
              <a:rPr lang="en-US" sz="2400" b="1" dirty="0">
                <a:latin typeface="+mn-lt"/>
              </a:rPr>
              <a:t>Potential Common Shares</a:t>
            </a:r>
          </a:p>
        </p:txBody>
      </p:sp>
      <p:sp>
        <p:nvSpPr>
          <p:cNvPr id="2054" name="TextBox 2053"/>
          <p:cNvSpPr txBox="1"/>
          <p:nvPr/>
        </p:nvSpPr>
        <p:spPr>
          <a:xfrm>
            <a:off x="810181" y="5425661"/>
            <a:ext cx="7875155" cy="646331"/>
          </a:xfrm>
          <a:prstGeom prst="rect">
            <a:avLst/>
          </a:prstGeom>
          <a:noFill/>
        </p:spPr>
        <p:txBody>
          <a:bodyPr wrap="square" rtlCol="0">
            <a:spAutoFit/>
          </a:bodyPr>
          <a:lstStyle/>
          <a:p>
            <a:r>
              <a:rPr lang="en-US" b="1" baseline="30000" dirty="0"/>
              <a:t>*</a:t>
            </a:r>
            <a:r>
              <a:rPr lang="en-US" dirty="0"/>
              <a:t>The effect is not included for any security if its effect is antidilutive.</a:t>
            </a:r>
          </a:p>
          <a:p>
            <a:r>
              <a:rPr lang="en-US" baseline="30000" dirty="0"/>
              <a:t>Ɨ</a:t>
            </a:r>
            <a:r>
              <a:rPr lang="en-US" dirty="0"/>
              <a:t>Unless shares are contingent upon some level of performance not yet achieved.</a:t>
            </a:r>
          </a:p>
        </p:txBody>
      </p:sp>
      <p:sp>
        <p:nvSpPr>
          <p:cNvPr id="25" name="Slide Number Placeholder 5">
            <a:extLst>
              <a:ext uri="{FF2B5EF4-FFF2-40B4-BE49-F238E27FC236}">
                <a16:creationId xmlns:a16="http://schemas.microsoft.com/office/drawing/2014/main" id="{2DA88018-7141-4E4A-ADDD-861F395A34F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75</a:t>
            </a:fld>
            <a:endParaRPr lang="en-US" dirty="0"/>
          </a:p>
        </p:txBody>
      </p:sp>
    </p:spTree>
    <p:extLst>
      <p:ext uri="{BB962C8B-B14F-4D97-AF65-F5344CB8AC3E}">
        <p14:creationId xmlns:p14="http://schemas.microsoft.com/office/powerpoint/2010/main" val="93454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fade">
                                      <p:cBhvr>
                                        <p:cTn id="10" dur="500"/>
                                        <p:tgtEl>
                                          <p:spTgt spid="5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500"/>
                                        <p:tgtEl>
                                          <p:spTgt spid="19"/>
                                        </p:tgtEl>
                                      </p:cBhvr>
                                    </p:animEffect>
                                  </p:childTnLst>
                                </p:cTn>
                              </p:par>
                            </p:childTnLst>
                          </p:cTn>
                        </p:par>
                        <p:par>
                          <p:cTn id="21" fill="hold">
                            <p:stCondLst>
                              <p:cond delay="1000"/>
                            </p:stCondLst>
                            <p:childTnLst>
                              <p:par>
                                <p:cTn id="22" presetID="10" presetClass="entr" presetSubtype="0" fill="hold" grpId="0" nodeType="afterEffect">
                                  <p:stCondLst>
                                    <p:cond delay="50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500"/>
                                        <p:tgtEl>
                                          <p:spTgt spid="3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fade">
                                      <p:cBhvr>
                                        <p:cTn id="41" dur="500"/>
                                        <p:tgtEl>
                                          <p:spTgt spid="4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childTnLst>
                          </p:cTn>
                        </p:par>
                        <p:par>
                          <p:cTn id="48" fill="hold">
                            <p:stCondLst>
                              <p:cond delay="3000"/>
                            </p:stCondLst>
                            <p:childTnLst>
                              <p:par>
                                <p:cTn id="49" presetID="10" presetClass="entr" presetSubtype="0"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fade">
                                      <p:cBhvr>
                                        <p:cTn id="51" dur="500"/>
                                        <p:tgtEl>
                                          <p:spTgt spid="44"/>
                                        </p:tgtEl>
                                      </p:cBhvr>
                                    </p:animEffect>
                                  </p:childTnLst>
                                </p:cTn>
                              </p:par>
                            </p:childTnLst>
                          </p:cTn>
                        </p:par>
                        <p:par>
                          <p:cTn id="52" fill="hold">
                            <p:stCondLst>
                              <p:cond delay="35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4000"/>
                            </p:stCondLst>
                            <p:childTnLst>
                              <p:par>
                                <p:cTn id="57" presetID="10" presetClass="entr" presetSubtype="0"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P spid="15" grpId="0"/>
      <p:bldP spid="19" grpId="0"/>
      <p:bldP spid="23" grpId="0"/>
      <p:bldP spid="24" grpId="0"/>
      <p:bldP spid="39" grpId="0"/>
      <p:bldP spid="41" grpId="0"/>
      <p:bldP spid="42" grpId="0"/>
      <p:bldP spid="43" grpId="0"/>
      <p:bldP spid="44" grpId="0"/>
      <p:bldP spid="45" grpId="0"/>
      <p:bldP spid="46" grpId="0"/>
      <p:bldP spid="5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7EE72E-CEE7-4202-8666-720AEB986CBF}"/>
              </a:ext>
            </a:extLst>
          </p:cNvPr>
          <p:cNvPicPr>
            <a:picLocks noChangeAspect="1"/>
          </p:cNvPicPr>
          <p:nvPr/>
        </p:nvPicPr>
        <p:blipFill>
          <a:blip r:embed="rId3"/>
          <a:stretch>
            <a:fillRect/>
          </a:stretch>
        </p:blipFill>
        <p:spPr>
          <a:xfrm>
            <a:off x="1731962" y="716225"/>
            <a:ext cx="6073775" cy="5948173"/>
          </a:xfrm>
          <a:prstGeom prst="rect">
            <a:avLst/>
          </a:prstGeom>
        </p:spPr>
      </p:pic>
      <p:sp>
        <p:nvSpPr>
          <p:cNvPr id="2" name="Title 1"/>
          <p:cNvSpPr>
            <a:spLocks noGrp="1"/>
          </p:cNvSpPr>
          <p:nvPr>
            <p:ph type="title"/>
          </p:nvPr>
        </p:nvSpPr>
        <p:spPr>
          <a:xfrm>
            <a:off x="603250" y="7"/>
            <a:ext cx="8540749" cy="798280"/>
          </a:xfrm>
        </p:spPr>
        <p:txBody>
          <a:bodyPr>
            <a:noAutofit/>
          </a:bodyPr>
          <a:lstStyle/>
          <a:p>
            <a:r>
              <a:rPr lang="en-US" sz="2800" dirty="0"/>
              <a:t> How Potential Common </a:t>
            </a:r>
            <a:r>
              <a:rPr lang="en-IN" sz="2800" dirty="0"/>
              <a:t>Shares Are Reflected </a:t>
            </a:r>
            <a:br>
              <a:rPr lang="en-IN" sz="2800" dirty="0"/>
            </a:br>
            <a:r>
              <a:rPr lang="en-IN" sz="2800" dirty="0"/>
              <a:t>in a </a:t>
            </a:r>
            <a:r>
              <a:rPr lang="en-US" sz="2800" dirty="0"/>
              <a:t>Diluted EPS Calculation</a:t>
            </a:r>
          </a:p>
        </p:txBody>
      </p:sp>
      <p:sp>
        <p:nvSpPr>
          <p:cNvPr id="6" name="AutoShape 3"/>
          <p:cNvSpPr>
            <a:spLocks noChangeAspect="1" noChangeArrowheads="1" noTextEdit="1"/>
          </p:cNvSpPr>
          <p:nvPr/>
        </p:nvSpPr>
        <p:spPr bwMode="auto">
          <a:xfrm>
            <a:off x="2312988" y="1444625"/>
            <a:ext cx="4911725"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Title 2"/>
          <p:cNvSpPr txBox="1">
            <a:spLocks/>
          </p:cNvSpPr>
          <p:nvPr/>
        </p:nvSpPr>
        <p:spPr bwMode="auto">
          <a:xfrm>
            <a:off x="8368575" y="13928"/>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7" name="Slide Number Placeholder 5">
            <a:extLst>
              <a:ext uri="{FF2B5EF4-FFF2-40B4-BE49-F238E27FC236}">
                <a16:creationId xmlns:a16="http://schemas.microsoft.com/office/drawing/2014/main" id="{D07E2E93-8BB5-FA47-8BE6-EA9649F9D63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76</a:t>
            </a:fld>
            <a:endParaRPr lang="en-US" dirty="0"/>
          </a:p>
        </p:txBody>
      </p:sp>
    </p:spTree>
    <p:extLst>
      <p:ext uri="{BB962C8B-B14F-4D97-AF65-F5344CB8AC3E}">
        <p14:creationId xmlns:p14="http://schemas.microsoft.com/office/powerpoint/2010/main" val="32935604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33" y="7"/>
            <a:ext cx="8530166" cy="956924"/>
          </a:xfrm>
        </p:spPr>
        <p:txBody>
          <a:bodyPr/>
          <a:lstStyle/>
          <a:p>
            <a:r>
              <a:rPr lang="en-US" dirty="0"/>
              <a:t>Actual Conversions</a:t>
            </a:r>
          </a:p>
        </p:txBody>
      </p:sp>
      <p:sp>
        <p:nvSpPr>
          <p:cNvPr id="3" name="Content Placeholder 2"/>
          <p:cNvSpPr>
            <a:spLocks noGrp="1"/>
          </p:cNvSpPr>
          <p:nvPr>
            <p:ph idx="1"/>
          </p:nvPr>
        </p:nvSpPr>
        <p:spPr>
          <a:xfrm>
            <a:off x="761999" y="744279"/>
            <a:ext cx="8013600" cy="5940000"/>
          </a:xfrm>
        </p:spPr>
        <p:txBody>
          <a:bodyPr>
            <a:normAutofit lnSpcReduction="10000"/>
          </a:bodyPr>
          <a:lstStyle/>
          <a:p>
            <a:r>
              <a:rPr lang="en-IN" dirty="0"/>
              <a:t>Diluted EPS of convertible bonds that were </a:t>
            </a:r>
            <a:r>
              <a:rPr lang="en-IN" b="1" dirty="0"/>
              <a:t>converted during the year </a:t>
            </a:r>
            <a:r>
              <a:rPr lang="en-IN" dirty="0"/>
              <a:t>would be precisely the </a:t>
            </a:r>
            <a:r>
              <a:rPr lang="en-IN" b="1" dirty="0">
                <a:solidFill>
                  <a:srgbClr val="C00000"/>
                </a:solidFill>
              </a:rPr>
              <a:t>same</a:t>
            </a:r>
            <a:r>
              <a:rPr lang="en-IN" dirty="0"/>
              <a:t> as if not converted</a:t>
            </a:r>
            <a:endParaRPr lang="en-IN" b="1" dirty="0"/>
          </a:p>
          <a:p>
            <a:r>
              <a:rPr lang="en-IN" dirty="0"/>
              <a:t>Calculation of diluted EPS:</a:t>
            </a:r>
          </a:p>
          <a:p>
            <a:pPr lvl="1">
              <a:buClr>
                <a:schemeClr val="tx1"/>
              </a:buClr>
              <a:buFont typeface="Lucida Grande"/>
              <a:buChar char="–"/>
            </a:pPr>
            <a:r>
              <a:rPr lang="en-IN" b="1" dirty="0">
                <a:solidFill>
                  <a:srgbClr val="C00000"/>
                </a:solidFill>
              </a:rPr>
              <a:t>Actual conversion</a:t>
            </a:r>
          </a:p>
          <a:p>
            <a:pPr lvl="2">
              <a:buClr>
                <a:schemeClr val="tx1"/>
              </a:buClr>
            </a:pPr>
            <a:r>
              <a:rPr lang="en-IN" dirty="0"/>
              <a:t>This would cause an actual increase in shares from the date the convertible bonds are converted</a:t>
            </a:r>
          </a:p>
          <a:p>
            <a:pPr lvl="2">
              <a:buClr>
                <a:schemeClr val="tx1"/>
              </a:buClr>
            </a:pPr>
            <a:r>
              <a:rPr lang="en-IN" dirty="0"/>
              <a:t>These would be time-weighted so the denominator would increase by the fraction</a:t>
            </a:r>
          </a:p>
          <a:p>
            <a:pPr lvl="2">
              <a:buClr>
                <a:schemeClr val="tx1"/>
              </a:buClr>
            </a:pPr>
            <a:r>
              <a:rPr lang="en-US" dirty="0"/>
              <a:t>The numerator </a:t>
            </a:r>
            <a:r>
              <a:rPr lang="en-IN" dirty="0"/>
              <a:t>would be higher because net income actually would be increased by the after-tax interest </a:t>
            </a:r>
            <a:r>
              <a:rPr lang="en-US" dirty="0"/>
              <a:t>saved on the bonds</a:t>
            </a:r>
            <a:endParaRPr lang="en-IN" dirty="0"/>
          </a:p>
          <a:p>
            <a:pPr lvl="1">
              <a:buClr>
                <a:schemeClr val="tx1"/>
              </a:buClr>
              <a:buFont typeface="Lucida Grande"/>
              <a:buChar char="–"/>
            </a:pPr>
            <a:r>
              <a:rPr lang="en-IN" b="1" dirty="0">
                <a:solidFill>
                  <a:srgbClr val="0072A2"/>
                </a:solidFill>
              </a:rPr>
              <a:t>Assumed conversion</a:t>
            </a:r>
          </a:p>
          <a:p>
            <a:pPr lvl="2">
              <a:buClr>
                <a:schemeClr val="tx1"/>
              </a:buClr>
            </a:pPr>
            <a:r>
              <a:rPr lang="en-IN" dirty="0"/>
              <a:t>Assume conversion for the period before conversion because they were potentially dilutive during that period</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5" name="Slide Number Placeholder 5">
            <a:extLst>
              <a:ext uri="{FF2B5EF4-FFF2-40B4-BE49-F238E27FC236}">
                <a16:creationId xmlns:a16="http://schemas.microsoft.com/office/drawing/2014/main" id="{06BE5D66-F8A0-624D-9949-C51DF2A020B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77</a:t>
            </a:fld>
            <a:endParaRPr lang="en-US" dirty="0"/>
          </a:p>
        </p:txBody>
      </p:sp>
    </p:spTree>
    <p:extLst>
      <p:ext uri="{BB962C8B-B14F-4D97-AF65-F5344CB8AC3E}">
        <p14:creationId xmlns:p14="http://schemas.microsoft.com/office/powerpoint/2010/main" val="427042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083" y="1"/>
            <a:ext cx="8561916" cy="683846"/>
          </a:xfrm>
        </p:spPr>
        <p:txBody>
          <a:bodyPr>
            <a:noAutofit/>
          </a:bodyPr>
          <a:lstStyle/>
          <a:p>
            <a:r>
              <a:rPr lang="en-US" dirty="0"/>
              <a:t>Actual Conversions </a:t>
            </a:r>
            <a:r>
              <a:rPr lang="en-US" sz="2600" dirty="0"/>
              <a:t>(continued)</a:t>
            </a:r>
          </a:p>
        </p:txBody>
      </p:sp>
      <p:sp>
        <p:nvSpPr>
          <p:cNvPr id="4" name="TextBox 3"/>
          <p:cNvSpPr txBox="1"/>
          <p:nvPr/>
        </p:nvSpPr>
        <p:spPr>
          <a:xfrm>
            <a:off x="761999" y="610975"/>
            <a:ext cx="8161311" cy="769441"/>
          </a:xfrm>
          <a:prstGeom prst="rect">
            <a:avLst/>
          </a:prstGeom>
          <a:noFill/>
        </p:spPr>
        <p:txBody>
          <a:bodyPr wrap="square" rtlCol="0">
            <a:spAutoFit/>
          </a:bodyPr>
          <a:lstStyle/>
          <a:p>
            <a:r>
              <a:rPr lang="en-IN" sz="2200" dirty="0"/>
              <a:t>Sovran Financial Corporation reported net income of $154 million in 2021 (tax rate 25%). Its </a:t>
            </a:r>
            <a:r>
              <a:rPr lang="en-US" sz="2200" dirty="0"/>
              <a:t>capital structure included:</a:t>
            </a:r>
          </a:p>
        </p:txBody>
      </p:sp>
      <p:sp>
        <p:nvSpPr>
          <p:cNvPr id="5" name="TextBox 4"/>
          <p:cNvSpPr txBox="1"/>
          <p:nvPr/>
        </p:nvSpPr>
        <p:spPr>
          <a:xfrm>
            <a:off x="696684" y="1259038"/>
            <a:ext cx="8443940" cy="769441"/>
          </a:xfrm>
          <a:prstGeom prst="rect">
            <a:avLst/>
          </a:prstGeom>
          <a:noFill/>
        </p:spPr>
        <p:txBody>
          <a:bodyPr wrap="square" rtlCol="0" anchor="ctr">
            <a:spAutoFit/>
          </a:bodyPr>
          <a:lstStyle/>
          <a:p>
            <a:r>
              <a:rPr lang="en-US" sz="2200" b="1" dirty="0"/>
              <a:t>Convertible Bonds: 8</a:t>
            </a:r>
            <a:r>
              <a:rPr lang="en-IN" sz="2200" dirty="0"/>
              <a:t>%, $300 million face amount issued in 2020, convertible into 12 million </a:t>
            </a:r>
            <a:r>
              <a:rPr lang="en-US" sz="2200" dirty="0"/>
              <a:t>common shares on November 1.</a:t>
            </a:r>
          </a:p>
        </p:txBody>
      </p:sp>
      <p:sp>
        <p:nvSpPr>
          <p:cNvPr id="6" name="TextBox 5"/>
          <p:cNvSpPr txBox="1"/>
          <p:nvPr/>
        </p:nvSpPr>
        <p:spPr>
          <a:xfrm>
            <a:off x="545481" y="1919481"/>
            <a:ext cx="3685032" cy="430887"/>
          </a:xfrm>
          <a:prstGeom prst="rect">
            <a:avLst/>
          </a:prstGeom>
          <a:noFill/>
        </p:spPr>
        <p:txBody>
          <a:bodyPr wrap="square" rtlCol="0">
            <a:spAutoFit/>
          </a:bodyPr>
          <a:lstStyle/>
          <a:p>
            <a:r>
              <a:rPr lang="en-IN" sz="2200" b="1" i="1" dirty="0"/>
              <a:t>If not actually converted:</a:t>
            </a:r>
            <a:endParaRPr lang="en-US" sz="2200" b="1" i="1" dirty="0"/>
          </a:p>
        </p:txBody>
      </p:sp>
      <p:sp>
        <p:nvSpPr>
          <p:cNvPr id="7" name="TextBox 6"/>
          <p:cNvSpPr txBox="1"/>
          <p:nvPr/>
        </p:nvSpPr>
        <p:spPr>
          <a:xfrm>
            <a:off x="1794800" y="3318686"/>
            <a:ext cx="634429" cy="430887"/>
          </a:xfrm>
          <a:prstGeom prst="rect">
            <a:avLst/>
          </a:prstGeom>
          <a:noFill/>
        </p:spPr>
        <p:txBody>
          <a:bodyPr wrap="square" rtlCol="0">
            <a:spAutoFit/>
          </a:bodyPr>
          <a:lstStyle/>
          <a:p>
            <a:pPr algn="ctr"/>
            <a:r>
              <a:rPr lang="en-IN" sz="2200" dirty="0"/>
              <a:t>12</a:t>
            </a:r>
            <a:endParaRPr lang="en-US" sz="2200" dirty="0"/>
          </a:p>
        </p:txBody>
      </p:sp>
      <p:sp>
        <p:nvSpPr>
          <p:cNvPr id="8" name="TextBox 7"/>
          <p:cNvSpPr txBox="1"/>
          <p:nvPr/>
        </p:nvSpPr>
        <p:spPr>
          <a:xfrm>
            <a:off x="1631008" y="3318686"/>
            <a:ext cx="486237" cy="430887"/>
          </a:xfrm>
          <a:prstGeom prst="rect">
            <a:avLst/>
          </a:prstGeom>
          <a:noFill/>
        </p:spPr>
        <p:txBody>
          <a:bodyPr wrap="square" rtlCol="0">
            <a:spAutoFit/>
          </a:bodyPr>
          <a:lstStyle/>
          <a:p>
            <a:pPr algn="ctr"/>
            <a:r>
              <a:rPr lang="en-IN" sz="2200" dirty="0"/>
              <a:t>+</a:t>
            </a:r>
            <a:endParaRPr lang="en-US" sz="2200" dirty="0"/>
          </a:p>
        </p:txBody>
      </p:sp>
      <p:sp>
        <p:nvSpPr>
          <p:cNvPr id="10" name="TextBox 9"/>
          <p:cNvSpPr txBox="1"/>
          <p:nvPr/>
        </p:nvSpPr>
        <p:spPr>
          <a:xfrm>
            <a:off x="1016903" y="2912361"/>
            <a:ext cx="2190223" cy="430887"/>
          </a:xfrm>
          <a:prstGeom prst="rect">
            <a:avLst/>
          </a:prstGeom>
          <a:noFill/>
        </p:spPr>
        <p:txBody>
          <a:bodyPr wrap="square" rtlCol="0">
            <a:spAutoFit/>
          </a:bodyPr>
          <a:lstStyle/>
          <a:p>
            <a:pPr algn="ctr"/>
            <a:r>
              <a:rPr lang="en-IN" sz="2200" dirty="0"/>
              <a:t>$24 − 25% ($24)</a:t>
            </a:r>
            <a:endParaRPr lang="en-US" sz="2200" dirty="0"/>
          </a:p>
        </p:txBody>
      </p:sp>
      <p:sp>
        <p:nvSpPr>
          <p:cNvPr id="11" name="TextBox 10"/>
          <p:cNvSpPr txBox="1"/>
          <p:nvPr/>
        </p:nvSpPr>
        <p:spPr>
          <a:xfrm>
            <a:off x="898036" y="2912361"/>
            <a:ext cx="486237" cy="430887"/>
          </a:xfrm>
          <a:prstGeom prst="rect">
            <a:avLst/>
          </a:prstGeom>
          <a:noFill/>
        </p:spPr>
        <p:txBody>
          <a:bodyPr wrap="square" rtlCol="0">
            <a:spAutoFit/>
          </a:bodyPr>
          <a:lstStyle/>
          <a:p>
            <a:pPr algn="ctr"/>
            <a:r>
              <a:rPr lang="en-IN" sz="2200" dirty="0"/>
              <a:t>+</a:t>
            </a:r>
            <a:endParaRPr lang="en-US" sz="2200" dirty="0"/>
          </a:p>
        </p:txBody>
      </p:sp>
      <p:sp>
        <p:nvSpPr>
          <p:cNvPr id="12" name="TextBox 11"/>
          <p:cNvSpPr txBox="1"/>
          <p:nvPr/>
        </p:nvSpPr>
        <p:spPr>
          <a:xfrm>
            <a:off x="886505" y="2306579"/>
            <a:ext cx="2635814" cy="707886"/>
          </a:xfrm>
          <a:prstGeom prst="rect">
            <a:avLst/>
          </a:prstGeom>
          <a:noFill/>
        </p:spPr>
        <p:txBody>
          <a:bodyPr wrap="square" rtlCol="0">
            <a:spAutoFit/>
          </a:bodyPr>
          <a:lstStyle/>
          <a:p>
            <a:pPr algn="ctr"/>
            <a:r>
              <a:rPr lang="en-IN" sz="2000" b="1" dirty="0">
                <a:solidFill>
                  <a:srgbClr val="0072A2"/>
                </a:solidFill>
              </a:rPr>
              <a:t>Assumed after-tax interest savings</a:t>
            </a:r>
            <a:endParaRPr lang="en-US" sz="2000" b="1" dirty="0">
              <a:solidFill>
                <a:srgbClr val="0072A2"/>
              </a:solidFill>
            </a:endParaRPr>
          </a:p>
        </p:txBody>
      </p:sp>
      <p:sp>
        <p:nvSpPr>
          <p:cNvPr id="13" name="TextBox 12"/>
          <p:cNvSpPr txBox="1"/>
          <p:nvPr/>
        </p:nvSpPr>
        <p:spPr>
          <a:xfrm>
            <a:off x="1930988" y="5678424"/>
            <a:ext cx="1587395" cy="430887"/>
          </a:xfrm>
          <a:prstGeom prst="rect">
            <a:avLst/>
          </a:prstGeom>
          <a:noFill/>
        </p:spPr>
        <p:txBody>
          <a:bodyPr wrap="square" rtlCol="0">
            <a:spAutoFit/>
          </a:bodyPr>
          <a:lstStyle/>
          <a:p>
            <a:pPr algn="ctr"/>
            <a:r>
              <a:rPr lang="en-IN" sz="2200" dirty="0">
                <a:solidFill>
                  <a:srgbClr val="C00000"/>
                </a:solidFill>
              </a:rPr>
              <a:t>+12 (2 ÷ 12)</a:t>
            </a:r>
            <a:endParaRPr lang="en-US" sz="2200" dirty="0">
              <a:solidFill>
                <a:srgbClr val="C00000"/>
              </a:solidFill>
            </a:endParaRPr>
          </a:p>
        </p:txBody>
      </p:sp>
      <p:sp>
        <p:nvSpPr>
          <p:cNvPr id="15" name="TextBox 14"/>
          <p:cNvSpPr txBox="1"/>
          <p:nvPr/>
        </p:nvSpPr>
        <p:spPr>
          <a:xfrm>
            <a:off x="1079096" y="5993905"/>
            <a:ext cx="2797969" cy="707886"/>
          </a:xfrm>
          <a:prstGeom prst="rect">
            <a:avLst/>
          </a:prstGeom>
          <a:noFill/>
        </p:spPr>
        <p:txBody>
          <a:bodyPr wrap="square" rtlCol="0">
            <a:spAutoFit/>
          </a:bodyPr>
          <a:lstStyle/>
          <a:p>
            <a:pPr algn="ctr"/>
            <a:r>
              <a:rPr lang="en-IN" sz="2000" b="1" dirty="0">
                <a:solidFill>
                  <a:srgbClr val="C00000"/>
                </a:solidFill>
              </a:rPr>
              <a:t>Actual conversion of bonds</a:t>
            </a:r>
            <a:endParaRPr lang="en-US" sz="2000" b="1" dirty="0">
              <a:solidFill>
                <a:srgbClr val="C00000"/>
              </a:solidFill>
            </a:endParaRPr>
          </a:p>
        </p:txBody>
      </p:sp>
      <p:sp>
        <p:nvSpPr>
          <p:cNvPr id="16" name="TextBox 15"/>
          <p:cNvSpPr txBox="1"/>
          <p:nvPr/>
        </p:nvSpPr>
        <p:spPr>
          <a:xfrm>
            <a:off x="529750" y="5256505"/>
            <a:ext cx="3527377" cy="430887"/>
          </a:xfrm>
          <a:prstGeom prst="rect">
            <a:avLst/>
          </a:prstGeom>
          <a:noFill/>
        </p:spPr>
        <p:txBody>
          <a:bodyPr wrap="square" rtlCol="0">
            <a:spAutoFit/>
          </a:bodyPr>
          <a:lstStyle/>
          <a:p>
            <a:pPr algn="ctr"/>
            <a:r>
              <a:rPr lang="en-IN" sz="2200" dirty="0">
                <a:solidFill>
                  <a:srgbClr val="C00000"/>
                </a:solidFill>
              </a:rPr>
              <a:t>[$24 − 25% ($24)] × (2 ÷ 12)</a:t>
            </a:r>
            <a:endParaRPr lang="en-US" sz="2200" dirty="0">
              <a:solidFill>
                <a:srgbClr val="C00000"/>
              </a:solidFill>
            </a:endParaRPr>
          </a:p>
        </p:txBody>
      </p:sp>
      <p:sp>
        <p:nvSpPr>
          <p:cNvPr id="17" name="TextBox 16"/>
          <p:cNvSpPr txBox="1"/>
          <p:nvPr/>
        </p:nvSpPr>
        <p:spPr>
          <a:xfrm>
            <a:off x="440834" y="5263120"/>
            <a:ext cx="486237" cy="430887"/>
          </a:xfrm>
          <a:prstGeom prst="rect">
            <a:avLst/>
          </a:prstGeom>
          <a:noFill/>
        </p:spPr>
        <p:txBody>
          <a:bodyPr wrap="square" rtlCol="0">
            <a:spAutoFit/>
          </a:bodyPr>
          <a:lstStyle/>
          <a:p>
            <a:pPr algn="ctr"/>
            <a:r>
              <a:rPr lang="en-IN" sz="2200" dirty="0">
                <a:solidFill>
                  <a:srgbClr val="C00000"/>
                </a:solidFill>
              </a:rPr>
              <a:t>+</a:t>
            </a:r>
            <a:endParaRPr lang="en-US" sz="2200" dirty="0">
              <a:solidFill>
                <a:srgbClr val="C00000"/>
              </a:solidFill>
            </a:endParaRPr>
          </a:p>
        </p:txBody>
      </p:sp>
      <p:sp>
        <p:nvSpPr>
          <p:cNvPr id="18" name="TextBox 17"/>
          <p:cNvSpPr txBox="1"/>
          <p:nvPr/>
        </p:nvSpPr>
        <p:spPr>
          <a:xfrm>
            <a:off x="696684" y="4599282"/>
            <a:ext cx="3331681" cy="707886"/>
          </a:xfrm>
          <a:prstGeom prst="rect">
            <a:avLst/>
          </a:prstGeom>
          <a:noFill/>
        </p:spPr>
        <p:txBody>
          <a:bodyPr wrap="square" rtlCol="0">
            <a:spAutoFit/>
          </a:bodyPr>
          <a:lstStyle/>
          <a:p>
            <a:pPr algn="ctr"/>
            <a:r>
              <a:rPr lang="en-IN" sz="2000" b="1" dirty="0">
                <a:solidFill>
                  <a:srgbClr val="C00000"/>
                </a:solidFill>
              </a:rPr>
              <a:t>Actual after-tax interest savings following conversion</a:t>
            </a:r>
            <a:endParaRPr lang="en-US" sz="2000" b="1" dirty="0">
              <a:solidFill>
                <a:srgbClr val="C00000"/>
              </a:solidFill>
            </a:endParaRPr>
          </a:p>
        </p:txBody>
      </p:sp>
      <p:sp>
        <p:nvSpPr>
          <p:cNvPr id="25" name="TextBox 24"/>
          <p:cNvSpPr txBox="1"/>
          <p:nvPr/>
        </p:nvSpPr>
        <p:spPr>
          <a:xfrm>
            <a:off x="4769052" y="5685681"/>
            <a:ext cx="1565681" cy="430887"/>
          </a:xfrm>
          <a:prstGeom prst="rect">
            <a:avLst/>
          </a:prstGeom>
          <a:noFill/>
        </p:spPr>
        <p:txBody>
          <a:bodyPr wrap="square" rtlCol="0">
            <a:spAutoFit/>
          </a:bodyPr>
          <a:lstStyle/>
          <a:p>
            <a:pPr algn="ctr"/>
            <a:r>
              <a:rPr lang="en-IN" sz="2200" dirty="0"/>
              <a:t>12 (10 ÷ 12)</a:t>
            </a:r>
            <a:endParaRPr lang="en-US" sz="2200" dirty="0"/>
          </a:p>
        </p:txBody>
      </p:sp>
      <p:sp>
        <p:nvSpPr>
          <p:cNvPr id="26" name="TextBox 25"/>
          <p:cNvSpPr txBox="1"/>
          <p:nvPr/>
        </p:nvSpPr>
        <p:spPr>
          <a:xfrm>
            <a:off x="4548374" y="5676702"/>
            <a:ext cx="486237" cy="430887"/>
          </a:xfrm>
          <a:prstGeom prst="rect">
            <a:avLst/>
          </a:prstGeom>
          <a:noFill/>
        </p:spPr>
        <p:txBody>
          <a:bodyPr wrap="square" rtlCol="0">
            <a:spAutoFit/>
          </a:bodyPr>
          <a:lstStyle/>
          <a:p>
            <a:pPr algn="ctr"/>
            <a:r>
              <a:rPr lang="en-IN" sz="2200" dirty="0"/>
              <a:t>+</a:t>
            </a:r>
            <a:endParaRPr lang="en-US" sz="2200" dirty="0"/>
          </a:p>
        </p:txBody>
      </p:sp>
      <p:sp>
        <p:nvSpPr>
          <p:cNvPr id="27" name="TextBox 26"/>
          <p:cNvSpPr txBox="1"/>
          <p:nvPr/>
        </p:nvSpPr>
        <p:spPr>
          <a:xfrm>
            <a:off x="4234570" y="6002656"/>
            <a:ext cx="3077766" cy="707886"/>
          </a:xfrm>
          <a:prstGeom prst="rect">
            <a:avLst/>
          </a:prstGeom>
          <a:noFill/>
        </p:spPr>
        <p:txBody>
          <a:bodyPr wrap="square" rtlCol="0">
            <a:spAutoFit/>
          </a:bodyPr>
          <a:lstStyle/>
          <a:p>
            <a:pPr algn="ctr"/>
            <a:r>
              <a:rPr lang="en-IN" sz="2000" b="1" dirty="0">
                <a:solidFill>
                  <a:srgbClr val="0072A2"/>
                </a:solidFill>
              </a:rPr>
              <a:t>Assumed conversion of bonds</a:t>
            </a:r>
            <a:endParaRPr lang="en-US" sz="2000" b="1" dirty="0">
              <a:solidFill>
                <a:srgbClr val="0072A2"/>
              </a:solidFill>
            </a:endParaRPr>
          </a:p>
        </p:txBody>
      </p:sp>
      <p:sp>
        <p:nvSpPr>
          <p:cNvPr id="28" name="TextBox 27"/>
          <p:cNvSpPr txBox="1"/>
          <p:nvPr/>
        </p:nvSpPr>
        <p:spPr>
          <a:xfrm>
            <a:off x="3793079" y="5263762"/>
            <a:ext cx="3691795" cy="430887"/>
          </a:xfrm>
          <a:prstGeom prst="rect">
            <a:avLst/>
          </a:prstGeom>
          <a:noFill/>
        </p:spPr>
        <p:txBody>
          <a:bodyPr wrap="square" rtlCol="0">
            <a:spAutoFit/>
          </a:bodyPr>
          <a:lstStyle/>
          <a:p>
            <a:pPr algn="ctr"/>
            <a:r>
              <a:rPr lang="en-IN" sz="2200" dirty="0"/>
              <a:t>[$24 − 25% ($24)] × (10 ÷ 12)</a:t>
            </a:r>
            <a:endParaRPr lang="en-US" sz="2200" dirty="0"/>
          </a:p>
        </p:txBody>
      </p:sp>
      <p:sp>
        <p:nvSpPr>
          <p:cNvPr id="29" name="TextBox 28"/>
          <p:cNvSpPr txBox="1"/>
          <p:nvPr/>
        </p:nvSpPr>
        <p:spPr>
          <a:xfrm>
            <a:off x="3699292" y="5270377"/>
            <a:ext cx="486237" cy="430887"/>
          </a:xfrm>
          <a:prstGeom prst="rect">
            <a:avLst/>
          </a:prstGeom>
          <a:noFill/>
        </p:spPr>
        <p:txBody>
          <a:bodyPr wrap="square" rtlCol="0">
            <a:spAutoFit/>
          </a:bodyPr>
          <a:lstStyle/>
          <a:p>
            <a:pPr algn="ctr"/>
            <a:r>
              <a:rPr lang="en-IN" sz="2200" dirty="0">
                <a:solidFill>
                  <a:srgbClr val="C00000"/>
                </a:solidFill>
              </a:rPr>
              <a:t>+</a:t>
            </a:r>
            <a:endParaRPr lang="en-US" sz="2200" dirty="0">
              <a:solidFill>
                <a:srgbClr val="C00000"/>
              </a:solidFill>
            </a:endParaRPr>
          </a:p>
        </p:txBody>
      </p:sp>
      <p:sp>
        <p:nvSpPr>
          <p:cNvPr id="30" name="TextBox 29"/>
          <p:cNvSpPr txBox="1"/>
          <p:nvPr/>
        </p:nvSpPr>
        <p:spPr>
          <a:xfrm>
            <a:off x="4300340" y="4606539"/>
            <a:ext cx="3184534" cy="707886"/>
          </a:xfrm>
          <a:prstGeom prst="rect">
            <a:avLst/>
          </a:prstGeom>
          <a:noFill/>
        </p:spPr>
        <p:txBody>
          <a:bodyPr wrap="square" rtlCol="0">
            <a:spAutoFit/>
          </a:bodyPr>
          <a:lstStyle/>
          <a:p>
            <a:pPr algn="ctr"/>
            <a:r>
              <a:rPr lang="en-IN" sz="2000" b="1" dirty="0">
                <a:solidFill>
                  <a:srgbClr val="0072A2"/>
                </a:solidFill>
              </a:rPr>
              <a:t>Assumed after-tax interest savings before conversion</a:t>
            </a:r>
            <a:endParaRPr lang="en-US" sz="2000" b="1" dirty="0">
              <a:solidFill>
                <a:srgbClr val="0072A2"/>
              </a:solidFill>
            </a:endParaRPr>
          </a:p>
        </p:txBody>
      </p:sp>
      <p:sp>
        <p:nvSpPr>
          <p:cNvPr id="24" name="TextBox 23"/>
          <p:cNvSpPr txBox="1"/>
          <p:nvPr/>
        </p:nvSpPr>
        <p:spPr>
          <a:xfrm>
            <a:off x="598583" y="4168395"/>
            <a:ext cx="3681627" cy="430887"/>
          </a:xfrm>
          <a:prstGeom prst="rect">
            <a:avLst/>
          </a:prstGeom>
          <a:noFill/>
        </p:spPr>
        <p:txBody>
          <a:bodyPr wrap="square" rtlCol="0">
            <a:spAutoFit/>
          </a:bodyPr>
          <a:lstStyle/>
          <a:p>
            <a:r>
              <a:rPr lang="en-US" sz="2200" b="1" i="1" dirty="0"/>
              <a:t>If converted on November 1:</a:t>
            </a:r>
          </a:p>
        </p:txBody>
      </p:sp>
      <p:cxnSp>
        <p:nvCxnSpPr>
          <p:cNvPr id="20" name="Straight Connector 19"/>
          <p:cNvCxnSpPr/>
          <p:nvPr/>
        </p:nvCxnSpPr>
        <p:spPr>
          <a:xfrm flipV="1">
            <a:off x="1079096" y="3314219"/>
            <a:ext cx="1864722"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598583" y="5672878"/>
            <a:ext cx="667088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7889445" y="3325941"/>
            <a:ext cx="694944" cy="430887"/>
          </a:xfrm>
          <a:prstGeom prst="rect">
            <a:avLst/>
          </a:prstGeom>
          <a:noFill/>
        </p:spPr>
        <p:txBody>
          <a:bodyPr wrap="square" rtlCol="0">
            <a:spAutoFit/>
          </a:bodyPr>
          <a:lstStyle/>
          <a:p>
            <a:pPr algn="r"/>
            <a:r>
              <a:rPr lang="en-IN" sz="2200" dirty="0"/>
              <a:t>12</a:t>
            </a:r>
            <a:endParaRPr lang="en-US" sz="2200" dirty="0"/>
          </a:p>
        </p:txBody>
      </p:sp>
      <p:sp>
        <p:nvSpPr>
          <p:cNvPr id="33" name="TextBox 32"/>
          <p:cNvSpPr txBox="1"/>
          <p:nvPr/>
        </p:nvSpPr>
        <p:spPr>
          <a:xfrm>
            <a:off x="7887981" y="2919616"/>
            <a:ext cx="697872" cy="430887"/>
          </a:xfrm>
          <a:prstGeom prst="rect">
            <a:avLst/>
          </a:prstGeom>
          <a:noFill/>
        </p:spPr>
        <p:txBody>
          <a:bodyPr wrap="square" rtlCol="0">
            <a:spAutoFit/>
          </a:bodyPr>
          <a:lstStyle/>
          <a:p>
            <a:pPr algn="r"/>
            <a:r>
              <a:rPr lang="en-IN" sz="2200" dirty="0"/>
              <a:t>$18</a:t>
            </a:r>
            <a:endParaRPr lang="en-US" sz="2200" dirty="0"/>
          </a:p>
        </p:txBody>
      </p:sp>
      <p:cxnSp>
        <p:nvCxnSpPr>
          <p:cNvPr id="34" name="Straight Connector 33"/>
          <p:cNvCxnSpPr/>
          <p:nvPr/>
        </p:nvCxnSpPr>
        <p:spPr>
          <a:xfrm flipV="1">
            <a:off x="7935135" y="3321474"/>
            <a:ext cx="6035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7492080" y="5676707"/>
            <a:ext cx="1489674" cy="430887"/>
          </a:xfrm>
          <a:prstGeom prst="rect">
            <a:avLst/>
          </a:prstGeom>
          <a:noFill/>
        </p:spPr>
        <p:txBody>
          <a:bodyPr wrap="square" rtlCol="0">
            <a:spAutoFit/>
          </a:bodyPr>
          <a:lstStyle/>
          <a:p>
            <a:pPr algn="r"/>
            <a:r>
              <a:rPr lang="en-IN" sz="2200" dirty="0"/>
              <a:t>2    +     10</a:t>
            </a:r>
            <a:endParaRPr lang="en-US" sz="2200" dirty="0"/>
          </a:p>
        </p:txBody>
      </p:sp>
      <p:sp>
        <p:nvSpPr>
          <p:cNvPr id="36" name="TextBox 35"/>
          <p:cNvSpPr txBox="1"/>
          <p:nvPr/>
        </p:nvSpPr>
        <p:spPr>
          <a:xfrm>
            <a:off x="7488941" y="5270382"/>
            <a:ext cx="1495952" cy="430887"/>
          </a:xfrm>
          <a:prstGeom prst="rect">
            <a:avLst/>
          </a:prstGeom>
          <a:noFill/>
        </p:spPr>
        <p:txBody>
          <a:bodyPr wrap="square" rtlCol="0">
            <a:spAutoFit/>
          </a:bodyPr>
          <a:lstStyle/>
          <a:p>
            <a:pPr algn="r"/>
            <a:r>
              <a:rPr lang="en-IN" sz="2200" dirty="0"/>
              <a:t>$3   +   $15</a:t>
            </a:r>
            <a:endParaRPr lang="en-US" sz="2200" dirty="0"/>
          </a:p>
        </p:txBody>
      </p:sp>
      <p:cxnSp>
        <p:nvCxnSpPr>
          <p:cNvPr id="37" name="Straight Connector 36"/>
          <p:cNvCxnSpPr/>
          <p:nvPr/>
        </p:nvCxnSpPr>
        <p:spPr>
          <a:xfrm flipV="1">
            <a:off x="7590019" y="5672240"/>
            <a:ext cx="1293796"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8025352" y="3927853"/>
            <a:ext cx="644113" cy="461665"/>
          </a:xfrm>
          <a:prstGeom prst="rect">
            <a:avLst/>
          </a:prstGeom>
          <a:noFill/>
        </p:spPr>
        <p:txBody>
          <a:bodyPr wrap="square" rtlCol="0" anchor="ctr">
            <a:spAutoFit/>
          </a:bodyPr>
          <a:lstStyle/>
          <a:p>
            <a:pPr algn="ctr"/>
            <a:r>
              <a:rPr lang="en-IN" sz="2400" b="1" dirty="0">
                <a:solidFill>
                  <a:srgbClr val="C00000"/>
                </a:solidFill>
              </a:rPr>
              <a:t>=</a:t>
            </a:r>
            <a:endParaRPr lang="en-US" sz="2400" b="1" dirty="0">
              <a:solidFill>
                <a:srgbClr val="C00000"/>
              </a:solidFill>
            </a:endParaRPr>
          </a:p>
        </p:txBody>
      </p:sp>
      <p:sp>
        <p:nvSpPr>
          <p:cNvPr id="39" name="Title 2"/>
          <p:cNvSpPr txBox="1">
            <a:spLocks/>
          </p:cNvSpPr>
          <p:nvPr/>
        </p:nvSpPr>
        <p:spPr bwMode="auto">
          <a:xfrm>
            <a:off x="8347409" y="90892"/>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19" name="Rounded Rectangle 18"/>
          <p:cNvSpPr/>
          <p:nvPr/>
        </p:nvSpPr>
        <p:spPr>
          <a:xfrm>
            <a:off x="7815205" y="2794571"/>
            <a:ext cx="1037690" cy="962257"/>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7468530" y="5220135"/>
            <a:ext cx="1641301" cy="896433"/>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Slide Number Placeholder 5">
            <a:extLst>
              <a:ext uri="{FF2B5EF4-FFF2-40B4-BE49-F238E27FC236}">
                <a16:creationId xmlns:a16="http://schemas.microsoft.com/office/drawing/2014/main" id="{BD39C552-8FFB-F94D-9352-B9629CBCDC0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78</a:t>
            </a:fld>
            <a:endParaRPr lang="en-US" dirty="0"/>
          </a:p>
        </p:txBody>
      </p:sp>
    </p:spTree>
    <p:extLst>
      <p:ext uri="{BB962C8B-B14F-4D97-AF65-F5344CB8AC3E}">
        <p14:creationId xmlns:p14="http://schemas.microsoft.com/office/powerpoint/2010/main" val="209253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par>
                                <p:cTn id="63" presetID="10" presetClass="entr" presetSubtype="0" fill="hold" nodeType="with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fade">
                                      <p:cBhvr>
                                        <p:cTn id="65" dur="500"/>
                                        <p:tgtEl>
                                          <p:spTgt spid="3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fade">
                                      <p:cBhvr>
                                        <p:cTn id="68" dur="500"/>
                                        <p:tgtEl>
                                          <p:spTgt spid="28"/>
                                        </p:tgtEl>
                                      </p:cBhvr>
                                    </p:animEffect>
                                  </p:childTnLst>
                                </p:cTn>
                              </p:par>
                            </p:childTnLst>
                          </p:cTn>
                        </p:par>
                        <p:par>
                          <p:cTn id="69" fill="hold">
                            <p:stCondLst>
                              <p:cond delay="1000"/>
                            </p:stCondLst>
                            <p:childTnLst>
                              <p:par>
                                <p:cTn id="70" presetID="10" presetClass="entr" presetSubtype="0" fill="hold" grpId="0" nodeType="after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500"/>
                                        <p:tgtEl>
                                          <p:spTgt spid="33"/>
                                        </p:tgtEl>
                                      </p:cBhvr>
                                    </p:animEffect>
                                  </p:childTnLst>
                                </p:cTn>
                              </p:par>
                              <p:par>
                                <p:cTn id="76" presetID="10" presetClass="entr" presetSubtype="0" fill="hold" nodeType="with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500"/>
                                        <p:tgtEl>
                                          <p:spTgt spid="34"/>
                                        </p:tgtEl>
                                      </p:cBhvr>
                                    </p:animEffect>
                                  </p:childTnLst>
                                </p:cTn>
                              </p:par>
                            </p:childTnLst>
                          </p:cTn>
                        </p:par>
                        <p:par>
                          <p:cTn id="79" fill="hold">
                            <p:stCondLst>
                              <p:cond delay="1500"/>
                            </p:stCondLst>
                            <p:childTnLst>
                              <p:par>
                                <p:cTn id="80" presetID="10" presetClass="entr" presetSubtype="0" fill="hold" grpId="0" nodeType="after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par>
                                <p:cTn id="86" presetID="10" presetClass="entr" presetSubtype="0" fill="hold"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500"/>
                                        <p:tgtEl>
                                          <p:spTgt spid="37"/>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barn(inVertical)">
                                      <p:cBhvr>
                                        <p:cTn id="93" dur="500"/>
                                        <p:tgtEl>
                                          <p:spTgt spid="19"/>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38"/>
                                        </p:tgtEl>
                                        <p:attrNameLst>
                                          <p:attrName>style.visibility</p:attrName>
                                        </p:attrNameLst>
                                      </p:cBhvr>
                                      <p:to>
                                        <p:strVal val="visible"/>
                                      </p:to>
                                    </p:set>
                                    <p:animEffect transition="in" filter="barn(inVertical)">
                                      <p:cBhvr>
                                        <p:cTn id="96" dur="500"/>
                                        <p:tgtEl>
                                          <p:spTgt spid="38"/>
                                        </p:tgtEl>
                                      </p:cBhvr>
                                    </p:animEffect>
                                  </p:childTnLst>
                                </p:cTn>
                              </p:par>
                            </p:childTnLst>
                          </p:cTn>
                        </p:par>
                        <p:par>
                          <p:cTn id="97" fill="hold">
                            <p:stCondLst>
                              <p:cond delay="500"/>
                            </p:stCondLst>
                            <p:childTnLst>
                              <p:par>
                                <p:cTn id="98" presetID="16" presetClass="entr" presetSubtype="21" fill="hold" grpId="0" nodeType="afterEffect">
                                  <p:stCondLst>
                                    <p:cond delay="500"/>
                                  </p:stCondLst>
                                  <p:childTnLst>
                                    <p:set>
                                      <p:cBhvr>
                                        <p:cTn id="99" dur="1" fill="hold">
                                          <p:stCondLst>
                                            <p:cond delay="0"/>
                                          </p:stCondLst>
                                        </p:cTn>
                                        <p:tgtEl>
                                          <p:spTgt spid="40"/>
                                        </p:tgtEl>
                                        <p:attrNameLst>
                                          <p:attrName>style.visibility</p:attrName>
                                        </p:attrNameLst>
                                      </p:cBhvr>
                                      <p:to>
                                        <p:strVal val="visible"/>
                                      </p:to>
                                    </p:set>
                                    <p:animEffect transition="in" filter="barn(inVertical)">
                                      <p:cBhvr>
                                        <p:cTn id="10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5" grpId="0"/>
      <p:bldP spid="16" grpId="0"/>
      <p:bldP spid="17" grpId="0"/>
      <p:bldP spid="18" grpId="0"/>
      <p:bldP spid="25" grpId="0"/>
      <p:bldP spid="26" grpId="0"/>
      <p:bldP spid="27" grpId="0"/>
      <p:bldP spid="28" grpId="0"/>
      <p:bldP spid="29" grpId="0"/>
      <p:bldP spid="30" grpId="0"/>
      <p:bldP spid="24" grpId="0"/>
      <p:bldP spid="32" grpId="0"/>
      <p:bldP spid="33" grpId="0"/>
      <p:bldP spid="35" grpId="0"/>
      <p:bldP spid="36" grpId="0"/>
      <p:bldP spid="38" grpId="0"/>
      <p:bldP spid="19" grpId="0" animBg="1"/>
      <p:bldP spid="40"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
            <a:ext cx="8635999" cy="1444625"/>
          </a:xfrm>
        </p:spPr>
        <p:txBody>
          <a:bodyPr>
            <a:normAutofit/>
          </a:bodyPr>
          <a:lstStyle/>
          <a:p>
            <a:r>
              <a:rPr lang="en-US" dirty="0"/>
              <a:t> Conversion of Notes—The Clorox Company</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LO19-12</a:t>
            </a:r>
          </a:p>
        </p:txBody>
      </p:sp>
      <p:sp>
        <p:nvSpPr>
          <p:cNvPr id="5" name="Rectangle: Diagonal Corners Rounded 4">
            <a:extLst>
              <a:ext uri="{FF2B5EF4-FFF2-40B4-BE49-F238E27FC236}">
                <a16:creationId xmlns:a16="http://schemas.microsoft.com/office/drawing/2014/main" id="{320F6CD1-676B-46DD-8F40-9A102E34B7A4}"/>
              </a:ext>
            </a:extLst>
          </p:cNvPr>
          <p:cNvSpPr/>
          <p:nvPr/>
        </p:nvSpPr>
        <p:spPr>
          <a:xfrm flipH="1">
            <a:off x="633299" y="1294803"/>
            <a:ext cx="8285581" cy="2538644"/>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6" name="TextBox 5">
            <a:extLst>
              <a:ext uri="{FF2B5EF4-FFF2-40B4-BE49-F238E27FC236}">
                <a16:creationId xmlns:a16="http://schemas.microsoft.com/office/drawing/2014/main" id="{6AFB3CE5-6D55-474E-A639-7B6C7DDC1D5E}"/>
              </a:ext>
            </a:extLst>
          </p:cNvPr>
          <p:cNvSpPr txBox="1"/>
          <p:nvPr/>
        </p:nvSpPr>
        <p:spPr>
          <a:xfrm>
            <a:off x="709129" y="1660871"/>
            <a:ext cx="8133929" cy="1938992"/>
          </a:xfrm>
          <a:prstGeom prst="rect">
            <a:avLst/>
          </a:prstGeom>
          <a:solidFill>
            <a:srgbClr val="CEE2ED"/>
          </a:solidFill>
          <a:ln>
            <a:noFill/>
          </a:ln>
        </p:spPr>
        <p:txBody>
          <a:bodyPr wrap="square" lIns="182880" rtlCol="0">
            <a:spAutoFit/>
          </a:bodyPr>
          <a:lstStyle/>
          <a:p>
            <a:r>
              <a:rPr lang="en-US" sz="2000" b="1" dirty="0"/>
              <a:t>Note 1: Significant Accounting Policies—Earnings Per Common Share</a:t>
            </a:r>
          </a:p>
          <a:p>
            <a:r>
              <a:rPr lang="en-US" sz="2000" b="1" dirty="0"/>
              <a:t>(in part) </a:t>
            </a:r>
            <a:endParaRPr lang="en-US" sz="2000" dirty="0"/>
          </a:p>
          <a:p>
            <a:r>
              <a:rPr lang="en-US" sz="2000" dirty="0"/>
              <a:t>A $9,000,000 note payable to Henkel Corporation was converted into 1,200,000 shares of common stock on August 1. . . . Earnings per common share and weighted-average shares outstanding reflect this conversion as if it were effective during all periods presented. </a:t>
            </a:r>
          </a:p>
        </p:txBody>
      </p:sp>
      <p:sp>
        <p:nvSpPr>
          <p:cNvPr id="7" name="Slide Number Placeholder 5">
            <a:extLst>
              <a:ext uri="{FF2B5EF4-FFF2-40B4-BE49-F238E27FC236}">
                <a16:creationId xmlns:a16="http://schemas.microsoft.com/office/drawing/2014/main" id="{9DE6E8E4-BA0A-CC45-91F6-19C4A3FAFB7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79</a:t>
            </a:fld>
            <a:endParaRPr lang="en-US" dirty="0"/>
          </a:p>
        </p:txBody>
      </p:sp>
    </p:spTree>
    <p:extLst>
      <p:ext uri="{BB962C8B-B14F-4D97-AF65-F5344CB8AC3E}">
        <p14:creationId xmlns:p14="http://schemas.microsoft.com/office/powerpoint/2010/main" val="300855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4"/>
            <a:ext cx="8540749" cy="885583"/>
          </a:xfrm>
        </p:spPr>
        <p:txBody>
          <a:bodyPr>
            <a:noAutofit/>
          </a:bodyPr>
          <a:lstStyle/>
          <a:p>
            <a:r>
              <a:rPr lang="en-US" dirty="0"/>
              <a:t>Restricted Stock Units (RSUs) </a:t>
            </a:r>
            <a:r>
              <a:rPr lang="en-US" sz="2600" dirty="0"/>
              <a:t>(continued)</a:t>
            </a:r>
          </a:p>
        </p:txBody>
      </p:sp>
      <p:sp>
        <p:nvSpPr>
          <p:cNvPr id="17" name="Rectangle 16"/>
          <p:cNvSpPr/>
          <p:nvPr/>
        </p:nvSpPr>
        <p:spPr>
          <a:xfrm>
            <a:off x="969830" y="2024048"/>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18" name="TextBox 17"/>
          <p:cNvSpPr txBox="1">
            <a:spLocks noChangeArrowheads="1"/>
          </p:cNvSpPr>
          <p:nvPr/>
        </p:nvSpPr>
        <p:spPr bwMode="auto">
          <a:xfrm>
            <a:off x="969826" y="2005542"/>
            <a:ext cx="5145570" cy="830997"/>
          </a:xfrm>
          <a:prstGeom prst="rect">
            <a:avLst/>
          </a:prstGeom>
          <a:noFill/>
          <a:ln w="9525">
            <a:noFill/>
            <a:miter lim="800000"/>
            <a:headEnd/>
            <a:tailEnd/>
          </a:ln>
        </p:spPr>
        <p:txBody>
          <a:bodyPr wrap="square">
            <a:spAutoFit/>
          </a:bodyPr>
          <a:lstStyle/>
          <a:p>
            <a:pPr algn="ctr"/>
            <a:r>
              <a:rPr lang="en-US" sz="2400" b="1" dirty="0">
                <a:latin typeface="Calibri" pitchFamily="34" charset="0"/>
              </a:rPr>
              <a:t>Journal Entry –</a:t>
            </a:r>
          </a:p>
          <a:p>
            <a:pPr algn="ctr"/>
            <a:r>
              <a:rPr lang="en-US" sz="2400" b="1" dirty="0">
                <a:latin typeface="Calibri" pitchFamily="34" charset="0"/>
              </a:rPr>
              <a:t> December 31, 2021, 2022, 2023, 2024</a:t>
            </a:r>
            <a:endParaRPr lang="en-IN" sz="2400" b="1" baseline="30000" dirty="0">
              <a:latin typeface="Calibri" pitchFamily="34" charset="0"/>
            </a:endParaRPr>
          </a:p>
        </p:txBody>
      </p:sp>
      <p:cxnSp>
        <p:nvCxnSpPr>
          <p:cNvPr id="19" name="Straight Connector 18"/>
          <p:cNvCxnSpPr/>
          <p:nvPr/>
        </p:nvCxnSpPr>
        <p:spPr>
          <a:xfrm>
            <a:off x="969831" y="2767281"/>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1012972" y="2752664"/>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21" name="TextBox 20"/>
          <p:cNvSpPr txBox="1">
            <a:spLocks noChangeArrowheads="1"/>
          </p:cNvSpPr>
          <p:nvPr/>
        </p:nvSpPr>
        <p:spPr bwMode="auto">
          <a:xfrm>
            <a:off x="1014408" y="3122983"/>
            <a:ext cx="4728545" cy="404813"/>
          </a:xfrm>
          <a:prstGeom prst="rect">
            <a:avLst/>
          </a:prstGeom>
          <a:noFill/>
          <a:ln w="9525">
            <a:noFill/>
            <a:miter lim="800000"/>
            <a:headEnd/>
            <a:tailEnd/>
          </a:ln>
        </p:spPr>
        <p:txBody>
          <a:bodyPr/>
          <a:lstStyle/>
          <a:p>
            <a:pPr lvl="1"/>
            <a:r>
              <a:rPr lang="en-US" sz="2400" dirty="0"/>
              <a:t>Paid-in capital—restricted stock</a:t>
            </a:r>
            <a:endParaRPr lang="en-IN" sz="2400" dirty="0">
              <a:latin typeface="Calibri" pitchFamily="34" charset="0"/>
            </a:endParaRPr>
          </a:p>
        </p:txBody>
      </p:sp>
      <p:sp>
        <p:nvSpPr>
          <p:cNvPr id="22" name="TextBox 21"/>
          <p:cNvSpPr txBox="1">
            <a:spLocks noChangeArrowheads="1"/>
          </p:cNvSpPr>
          <p:nvPr/>
        </p:nvSpPr>
        <p:spPr bwMode="auto">
          <a:xfrm>
            <a:off x="6307119" y="2752664"/>
            <a:ext cx="1174823" cy="404812"/>
          </a:xfrm>
          <a:prstGeom prst="rect">
            <a:avLst/>
          </a:prstGeom>
          <a:noFill/>
          <a:ln w="9525">
            <a:noFill/>
            <a:miter lim="800000"/>
            <a:headEnd/>
            <a:tailEnd/>
          </a:ln>
        </p:spPr>
        <p:txBody>
          <a:bodyPr/>
          <a:lstStyle/>
          <a:p>
            <a:pPr algn="r"/>
            <a:r>
              <a:rPr lang="en-IN" sz="2400" b="1" dirty="0">
                <a:solidFill>
                  <a:srgbClr val="0070C0"/>
                </a:solidFill>
                <a:latin typeface="Calibri" pitchFamily="34" charset="0"/>
              </a:rPr>
              <a:t>15</a:t>
            </a:r>
          </a:p>
        </p:txBody>
      </p:sp>
      <p:sp>
        <p:nvSpPr>
          <p:cNvPr id="23" name="TextBox 22"/>
          <p:cNvSpPr txBox="1">
            <a:spLocks noChangeArrowheads="1"/>
          </p:cNvSpPr>
          <p:nvPr/>
        </p:nvSpPr>
        <p:spPr bwMode="auto">
          <a:xfrm>
            <a:off x="7646179" y="3122983"/>
            <a:ext cx="1176057" cy="404813"/>
          </a:xfrm>
          <a:prstGeom prst="rect">
            <a:avLst/>
          </a:prstGeom>
          <a:noFill/>
          <a:ln w="9525">
            <a:noFill/>
            <a:miter lim="800000"/>
            <a:headEnd/>
            <a:tailEnd/>
          </a:ln>
        </p:spPr>
        <p:txBody>
          <a:bodyPr/>
          <a:lstStyle/>
          <a:p>
            <a:pPr algn="r"/>
            <a:r>
              <a:rPr lang="en-IN" sz="2400" dirty="0">
                <a:latin typeface="Calibri" pitchFamily="34" charset="0"/>
              </a:rPr>
              <a:t>15</a:t>
            </a:r>
          </a:p>
        </p:txBody>
      </p:sp>
      <p:sp>
        <p:nvSpPr>
          <p:cNvPr id="24" name="TextBox 23"/>
          <p:cNvSpPr txBox="1">
            <a:spLocks noChangeArrowheads="1"/>
          </p:cNvSpPr>
          <p:nvPr/>
        </p:nvSpPr>
        <p:spPr bwMode="auto">
          <a:xfrm>
            <a:off x="7883285" y="2374874"/>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5" name="TextBox 24"/>
          <p:cNvSpPr txBox="1">
            <a:spLocks noChangeArrowheads="1"/>
          </p:cNvSpPr>
          <p:nvPr/>
        </p:nvSpPr>
        <p:spPr bwMode="auto">
          <a:xfrm>
            <a:off x="6384614" y="2374875"/>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   Debit</a:t>
            </a:r>
            <a:endParaRPr lang="en-IN" sz="2400" b="1" baseline="30000" dirty="0">
              <a:latin typeface="Calibri" pitchFamily="34" charset="0"/>
            </a:endParaRPr>
          </a:p>
        </p:txBody>
      </p:sp>
      <p:sp>
        <p:nvSpPr>
          <p:cNvPr id="28" name="TextBox 27"/>
          <p:cNvSpPr txBox="1">
            <a:spLocks noChangeArrowheads="1"/>
          </p:cNvSpPr>
          <p:nvPr/>
        </p:nvSpPr>
        <p:spPr bwMode="auto">
          <a:xfrm>
            <a:off x="6829667" y="2002691"/>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26" name="TextBox 25"/>
          <p:cNvSpPr txBox="1"/>
          <p:nvPr/>
        </p:nvSpPr>
        <p:spPr>
          <a:xfrm>
            <a:off x="1771912" y="1345661"/>
            <a:ext cx="5757735" cy="492443"/>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400" b="1" dirty="0">
                <a:solidFill>
                  <a:srgbClr val="C00000"/>
                </a:solidFill>
              </a:rPr>
              <a:t>$60 million</a:t>
            </a:r>
            <a:r>
              <a:rPr lang="en-US" sz="2400" dirty="0">
                <a:solidFill>
                  <a:srgbClr val="C00000"/>
                </a:solidFill>
              </a:rPr>
              <a:t> </a:t>
            </a:r>
            <a:r>
              <a:rPr lang="en-US" sz="2400" dirty="0"/>
              <a:t>÷ 4 years = </a:t>
            </a:r>
            <a:r>
              <a:rPr lang="en-US" sz="2600" b="1" dirty="0">
                <a:solidFill>
                  <a:srgbClr val="0070C0"/>
                </a:solidFill>
              </a:rPr>
              <a:t>$15 </a:t>
            </a:r>
            <a:r>
              <a:rPr lang="en-US" sz="2400" dirty="0"/>
              <a:t>million per year</a:t>
            </a:r>
          </a:p>
        </p:txBody>
      </p:sp>
      <p:sp>
        <p:nvSpPr>
          <p:cNvPr id="15"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27" name="Rectangle 26"/>
          <p:cNvSpPr/>
          <p:nvPr/>
        </p:nvSpPr>
        <p:spPr>
          <a:xfrm>
            <a:off x="891053" y="4103069"/>
            <a:ext cx="7921625" cy="206357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29" name="TextBox 28"/>
          <p:cNvSpPr txBox="1">
            <a:spLocks noChangeArrowheads="1"/>
          </p:cNvSpPr>
          <p:nvPr/>
        </p:nvSpPr>
        <p:spPr bwMode="auto">
          <a:xfrm>
            <a:off x="891049" y="4490459"/>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December 31, 2024</a:t>
            </a:r>
            <a:endParaRPr lang="en-IN" sz="2400" b="1" baseline="30000" dirty="0">
              <a:latin typeface="Calibri" pitchFamily="34" charset="0"/>
            </a:endParaRPr>
          </a:p>
        </p:txBody>
      </p:sp>
      <p:cxnSp>
        <p:nvCxnSpPr>
          <p:cNvPr id="30" name="Straight Connector 29"/>
          <p:cNvCxnSpPr/>
          <p:nvPr/>
        </p:nvCxnSpPr>
        <p:spPr>
          <a:xfrm>
            <a:off x="891054" y="4882865"/>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rrowheads="1"/>
          </p:cNvSpPr>
          <p:nvPr/>
        </p:nvSpPr>
        <p:spPr bwMode="auto">
          <a:xfrm>
            <a:off x="6228342" y="4868249"/>
            <a:ext cx="1174823" cy="404812"/>
          </a:xfrm>
          <a:prstGeom prst="rect">
            <a:avLst/>
          </a:prstGeom>
          <a:noFill/>
          <a:ln w="9525">
            <a:noFill/>
            <a:miter lim="800000"/>
            <a:headEnd/>
            <a:tailEnd/>
          </a:ln>
        </p:spPr>
        <p:txBody>
          <a:bodyPr/>
          <a:lstStyle/>
          <a:p>
            <a:pPr algn="r"/>
            <a:r>
              <a:rPr lang="en-IN" sz="2400" dirty="0">
                <a:latin typeface="Calibri" pitchFamily="34" charset="0"/>
              </a:rPr>
              <a:t>60</a:t>
            </a:r>
          </a:p>
        </p:txBody>
      </p:sp>
      <p:sp>
        <p:nvSpPr>
          <p:cNvPr id="32" name="TextBox 31"/>
          <p:cNvSpPr txBox="1">
            <a:spLocks noChangeArrowheads="1"/>
          </p:cNvSpPr>
          <p:nvPr/>
        </p:nvSpPr>
        <p:spPr bwMode="auto">
          <a:xfrm>
            <a:off x="934195" y="4868249"/>
            <a:ext cx="4731415" cy="404812"/>
          </a:xfrm>
          <a:prstGeom prst="rect">
            <a:avLst/>
          </a:prstGeom>
          <a:noFill/>
          <a:ln w="9525">
            <a:noFill/>
            <a:miter lim="800000"/>
            <a:headEnd/>
            <a:tailEnd/>
          </a:ln>
        </p:spPr>
        <p:txBody>
          <a:bodyPr/>
          <a:lstStyle/>
          <a:p>
            <a:r>
              <a:rPr lang="en-US" sz="2400" dirty="0"/>
              <a:t>Paid-in capital—restricted stock</a:t>
            </a:r>
            <a:endParaRPr lang="en-IN" sz="2400" dirty="0">
              <a:latin typeface="Calibri" pitchFamily="34" charset="0"/>
            </a:endParaRPr>
          </a:p>
        </p:txBody>
      </p:sp>
      <p:sp>
        <p:nvSpPr>
          <p:cNvPr id="33" name="TextBox 32"/>
          <p:cNvSpPr txBox="1">
            <a:spLocks noChangeArrowheads="1"/>
          </p:cNvSpPr>
          <p:nvPr/>
        </p:nvSpPr>
        <p:spPr bwMode="auto">
          <a:xfrm>
            <a:off x="934197" y="5270800"/>
            <a:ext cx="4728545" cy="404813"/>
          </a:xfrm>
          <a:prstGeom prst="rect">
            <a:avLst/>
          </a:prstGeom>
          <a:noFill/>
          <a:ln w="9525">
            <a:noFill/>
            <a:miter lim="800000"/>
            <a:headEnd/>
            <a:tailEnd/>
          </a:ln>
        </p:spPr>
        <p:txBody>
          <a:bodyPr/>
          <a:lstStyle/>
          <a:p>
            <a:pPr lvl="1"/>
            <a:r>
              <a:rPr lang="en-US" sz="2400" dirty="0"/>
              <a:t>Common stock</a:t>
            </a:r>
            <a:endParaRPr lang="en-IN" sz="2400" dirty="0">
              <a:latin typeface="Calibri" pitchFamily="34" charset="0"/>
            </a:endParaRPr>
          </a:p>
        </p:txBody>
      </p:sp>
      <p:sp>
        <p:nvSpPr>
          <p:cNvPr id="34" name="TextBox 33"/>
          <p:cNvSpPr txBox="1">
            <a:spLocks noChangeArrowheads="1"/>
          </p:cNvSpPr>
          <p:nvPr/>
        </p:nvSpPr>
        <p:spPr bwMode="auto">
          <a:xfrm>
            <a:off x="7567402" y="5270800"/>
            <a:ext cx="1176057" cy="404813"/>
          </a:xfrm>
          <a:prstGeom prst="rect">
            <a:avLst/>
          </a:prstGeom>
          <a:noFill/>
          <a:ln w="9525">
            <a:noFill/>
            <a:miter lim="800000"/>
            <a:headEnd/>
            <a:tailEnd/>
          </a:ln>
        </p:spPr>
        <p:txBody>
          <a:bodyPr/>
          <a:lstStyle/>
          <a:p>
            <a:pPr algn="r"/>
            <a:r>
              <a:rPr lang="en-IN" sz="2400" dirty="0">
                <a:latin typeface="Calibri" pitchFamily="34" charset="0"/>
              </a:rPr>
              <a:t>5</a:t>
            </a:r>
          </a:p>
        </p:txBody>
      </p:sp>
      <p:sp>
        <p:nvSpPr>
          <p:cNvPr id="35" name="TextBox 34"/>
          <p:cNvSpPr txBox="1">
            <a:spLocks noChangeArrowheads="1"/>
          </p:cNvSpPr>
          <p:nvPr/>
        </p:nvSpPr>
        <p:spPr bwMode="auto">
          <a:xfrm>
            <a:off x="7804508" y="4490459"/>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6" name="TextBox 35"/>
          <p:cNvSpPr txBox="1">
            <a:spLocks noChangeArrowheads="1"/>
          </p:cNvSpPr>
          <p:nvPr/>
        </p:nvSpPr>
        <p:spPr bwMode="auto">
          <a:xfrm>
            <a:off x="6305837" y="4490459"/>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   Debit</a:t>
            </a:r>
            <a:endParaRPr lang="en-IN" sz="2400" b="1" baseline="30000" dirty="0">
              <a:latin typeface="Calibri" pitchFamily="34" charset="0"/>
            </a:endParaRPr>
          </a:p>
        </p:txBody>
      </p:sp>
      <p:sp>
        <p:nvSpPr>
          <p:cNvPr id="37" name="TextBox 36"/>
          <p:cNvSpPr txBox="1">
            <a:spLocks noChangeArrowheads="1"/>
          </p:cNvSpPr>
          <p:nvPr/>
        </p:nvSpPr>
        <p:spPr bwMode="auto">
          <a:xfrm>
            <a:off x="6750890" y="4118275"/>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38" name="TextBox 37"/>
          <p:cNvSpPr txBox="1">
            <a:spLocks noChangeArrowheads="1"/>
          </p:cNvSpPr>
          <p:nvPr/>
        </p:nvSpPr>
        <p:spPr bwMode="auto">
          <a:xfrm>
            <a:off x="934197" y="5673349"/>
            <a:ext cx="4728545" cy="404813"/>
          </a:xfrm>
          <a:prstGeom prst="rect">
            <a:avLst/>
          </a:prstGeom>
          <a:noFill/>
          <a:ln w="9525">
            <a:noFill/>
            <a:miter lim="800000"/>
            <a:headEnd/>
            <a:tailEnd/>
          </a:ln>
        </p:spPr>
        <p:txBody>
          <a:bodyPr/>
          <a:lstStyle/>
          <a:p>
            <a:pPr lvl="1"/>
            <a:r>
              <a:rPr lang="en-US" sz="2400" dirty="0"/>
              <a:t>Paid-in capital—excess of par</a:t>
            </a:r>
            <a:endParaRPr lang="en-IN" sz="2400" dirty="0">
              <a:latin typeface="Calibri" pitchFamily="34" charset="0"/>
            </a:endParaRPr>
          </a:p>
        </p:txBody>
      </p:sp>
      <p:sp>
        <p:nvSpPr>
          <p:cNvPr id="39" name="TextBox 38"/>
          <p:cNvSpPr txBox="1">
            <a:spLocks noChangeArrowheads="1"/>
          </p:cNvSpPr>
          <p:nvPr/>
        </p:nvSpPr>
        <p:spPr bwMode="auto">
          <a:xfrm>
            <a:off x="7567402" y="5673349"/>
            <a:ext cx="1176057" cy="404813"/>
          </a:xfrm>
          <a:prstGeom prst="rect">
            <a:avLst/>
          </a:prstGeom>
          <a:noFill/>
          <a:ln w="9525">
            <a:noFill/>
            <a:miter lim="800000"/>
            <a:headEnd/>
            <a:tailEnd/>
          </a:ln>
        </p:spPr>
        <p:txBody>
          <a:bodyPr/>
          <a:lstStyle/>
          <a:p>
            <a:pPr algn="r"/>
            <a:r>
              <a:rPr lang="en-IN" sz="2400" dirty="0">
                <a:latin typeface="Calibri" pitchFamily="34" charset="0"/>
              </a:rPr>
              <a:t>55</a:t>
            </a:r>
          </a:p>
        </p:txBody>
      </p:sp>
      <p:sp>
        <p:nvSpPr>
          <p:cNvPr id="40" name="TextBox 39"/>
          <p:cNvSpPr txBox="1"/>
          <p:nvPr/>
        </p:nvSpPr>
        <p:spPr>
          <a:xfrm>
            <a:off x="2754491" y="6224720"/>
            <a:ext cx="2733139" cy="430887"/>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200" dirty="0"/>
              <a:t>5 million shares × $12</a:t>
            </a:r>
            <a:endParaRPr lang="en-US" sz="2200" dirty="0"/>
          </a:p>
        </p:txBody>
      </p:sp>
      <p:sp>
        <p:nvSpPr>
          <p:cNvPr id="41" name="TextBox 40"/>
          <p:cNvSpPr txBox="1"/>
          <p:nvPr/>
        </p:nvSpPr>
        <p:spPr>
          <a:xfrm>
            <a:off x="6001181" y="6226005"/>
            <a:ext cx="2733139" cy="430887"/>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200" dirty="0"/>
              <a:t>5 million shares × $1</a:t>
            </a:r>
            <a:endParaRPr lang="en-US" sz="2200" dirty="0"/>
          </a:p>
        </p:txBody>
      </p:sp>
      <p:cxnSp>
        <p:nvCxnSpPr>
          <p:cNvPr id="42" name="Straight Arrow Connector 41"/>
          <p:cNvCxnSpPr>
            <a:stCxn id="40" idx="3"/>
          </p:cNvCxnSpPr>
          <p:nvPr/>
        </p:nvCxnSpPr>
        <p:spPr>
          <a:xfrm flipV="1">
            <a:off x="5487630" y="5254560"/>
            <a:ext cx="1461497" cy="1185604"/>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41" idx="0"/>
          </p:cNvCxnSpPr>
          <p:nvPr/>
        </p:nvCxnSpPr>
        <p:spPr>
          <a:xfrm flipV="1">
            <a:off x="7367751" y="5529380"/>
            <a:ext cx="1053326" cy="696625"/>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5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500"/>
                                        <p:tgtEl>
                                          <p:spTgt spid="18"/>
                                        </p:tgtEl>
                                      </p:cBhvr>
                                    </p:animEffect>
                                  </p:childTnLst>
                                </p:cTn>
                              </p:par>
                              <p:par>
                                <p:cTn id="15" presetID="10"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fade">
                                      <p:cBhvr>
                                        <p:cTn id="29" dur="500"/>
                                        <p:tgtEl>
                                          <p:spTgt spid="2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500"/>
                                        <p:tgtEl>
                                          <p:spTgt spid="2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10"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fade">
                                      <p:cBhvr>
                                        <p:cTn id="59" dur="500"/>
                                        <p:tgtEl>
                                          <p:spTgt spid="3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500"/>
                                        <p:tgtEl>
                                          <p:spTgt spid="3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500"/>
                                        <p:tgtEl>
                                          <p:spTgt spid="3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500"/>
                                        <p:tgtEl>
                                          <p:spTgt spid="3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500"/>
                                        <p:tgtEl>
                                          <p:spTgt spid="3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500"/>
                                        <p:tgtEl>
                                          <p:spTgt spid="3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5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1"/>
                                        </p:tgtEl>
                                        <p:attrNameLst>
                                          <p:attrName>style.visibility</p:attrName>
                                        </p:attrNameLst>
                                      </p:cBhvr>
                                      <p:to>
                                        <p:strVal val="visible"/>
                                      </p:to>
                                    </p:set>
                                    <p:animEffect transition="in" filter="fade">
                                      <p:cBhvr>
                                        <p:cTn id="82" dur="500"/>
                                        <p:tgtEl>
                                          <p:spTgt spid="41"/>
                                        </p:tgtEl>
                                      </p:cBhvr>
                                    </p:animEffect>
                                  </p:childTnLst>
                                </p:cTn>
                              </p:par>
                            </p:childTnLst>
                          </p:cTn>
                        </p:par>
                        <p:par>
                          <p:cTn id="83" fill="hold">
                            <p:stCondLst>
                              <p:cond delay="500"/>
                            </p:stCondLst>
                            <p:childTnLst>
                              <p:par>
                                <p:cTn id="84" presetID="22" presetClass="entr" presetSubtype="4" fill="hold"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wipe(down)">
                                      <p:cBhvr>
                                        <p:cTn id="86" dur="500"/>
                                        <p:tgtEl>
                                          <p:spTgt spid="42"/>
                                        </p:tgtEl>
                                      </p:cBhvr>
                                    </p:animEffect>
                                  </p:childTnLst>
                                </p:cTn>
                              </p:par>
                              <p:par>
                                <p:cTn id="87" presetID="22" presetClass="entr" presetSubtype="4" fill="hold"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down)">
                                      <p:cBhvr>
                                        <p:cTn id="8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0" grpId="0"/>
      <p:bldP spid="21" grpId="0"/>
      <p:bldP spid="22" grpId="0"/>
      <p:bldP spid="23" grpId="0"/>
      <p:bldP spid="24" grpId="0"/>
      <p:bldP spid="25" grpId="0"/>
      <p:bldP spid="28" grpId="0"/>
      <p:bldP spid="26" grpId="0" animBg="1"/>
      <p:bldP spid="27" grpId="0" animBg="1"/>
      <p:bldP spid="29" grpId="0"/>
      <p:bldP spid="31" grpId="0"/>
      <p:bldP spid="32" grpId="0"/>
      <p:bldP spid="33" grpId="0"/>
      <p:bldP spid="34" grpId="0"/>
      <p:bldP spid="35" grpId="0"/>
      <p:bldP spid="36" grpId="0"/>
      <p:bldP spid="37" grpId="0"/>
      <p:bldP spid="38" grpId="0"/>
      <p:bldP spid="39" grpId="0"/>
      <p:bldP spid="40" grpId="0" animBg="1"/>
      <p:bldP spid="41"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r>
              <a:rPr lang="en-IN" dirty="0"/>
              <a:t>Financial Statement Presentation of </a:t>
            </a:r>
            <a:br>
              <a:rPr lang="en-IN" dirty="0"/>
            </a:br>
            <a:r>
              <a:rPr lang="en-IN" dirty="0"/>
              <a:t>Earnings Per Share Data</a:t>
            </a:r>
            <a:endParaRPr lang="en-US" dirty="0"/>
          </a:p>
        </p:txBody>
      </p:sp>
      <p:sp>
        <p:nvSpPr>
          <p:cNvPr id="3" name="Content Placeholder 2"/>
          <p:cNvSpPr>
            <a:spLocks noGrp="1"/>
          </p:cNvSpPr>
          <p:nvPr>
            <p:ph idx="1"/>
          </p:nvPr>
        </p:nvSpPr>
        <p:spPr>
          <a:xfrm>
            <a:off x="761999" y="1354667"/>
            <a:ext cx="8013600" cy="5455856"/>
          </a:xfrm>
        </p:spPr>
        <p:txBody>
          <a:bodyPr>
            <a:normAutofit/>
          </a:bodyPr>
          <a:lstStyle/>
          <a:p>
            <a:r>
              <a:rPr lang="en-IN" dirty="0"/>
              <a:t>Basic EPS and diluted EPS must be reported separately for income from continuing operations and net </a:t>
            </a:r>
            <a:r>
              <a:rPr lang="en-US" dirty="0"/>
              <a:t>income when </a:t>
            </a:r>
            <a:r>
              <a:rPr lang="en-IN" dirty="0"/>
              <a:t>the income statement includes discontinued operations</a:t>
            </a:r>
          </a:p>
          <a:p>
            <a:r>
              <a:rPr lang="en-IN" dirty="0"/>
              <a:t>Per share amounts for discontinued operations would be disclosed either:</a:t>
            </a:r>
          </a:p>
          <a:p>
            <a:pPr lvl="1">
              <a:buFont typeface="Lucida Grande"/>
              <a:buChar char="–"/>
            </a:pPr>
            <a:r>
              <a:rPr lang="en-IN" dirty="0"/>
              <a:t>On the face of the income statement or</a:t>
            </a:r>
          </a:p>
          <a:p>
            <a:pPr lvl="1">
              <a:buFont typeface="Lucida Grande"/>
              <a:buChar char="–"/>
            </a:pPr>
            <a:r>
              <a:rPr lang="en-IN" dirty="0"/>
              <a:t>In the notes to financial statements</a:t>
            </a:r>
          </a:p>
          <a:p>
            <a:r>
              <a:rPr lang="en-IN" dirty="0"/>
              <a:t>For all reporting periods presented in the comparative statements</a:t>
            </a:r>
          </a:p>
          <a:p>
            <a:r>
              <a:rPr lang="en-US" dirty="0"/>
              <a:t>Businesses without potential </a:t>
            </a:r>
            <a:r>
              <a:rPr lang="en-IN" dirty="0"/>
              <a:t>common shares present basic EPS only</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LO19-13</a:t>
            </a:r>
          </a:p>
        </p:txBody>
      </p:sp>
      <p:sp>
        <p:nvSpPr>
          <p:cNvPr id="5" name="Slide Number Placeholder 5">
            <a:extLst>
              <a:ext uri="{FF2B5EF4-FFF2-40B4-BE49-F238E27FC236}">
                <a16:creationId xmlns:a16="http://schemas.microsoft.com/office/drawing/2014/main" id="{77AB6C59-7E65-3F4A-8E11-B8A3E8E8B5E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80</a:t>
            </a:fld>
            <a:endParaRPr lang="en-US" dirty="0"/>
          </a:p>
        </p:txBody>
      </p:sp>
    </p:spTree>
    <p:extLst>
      <p:ext uri="{BB962C8B-B14F-4D97-AF65-F5344CB8AC3E}">
        <p14:creationId xmlns:p14="http://schemas.microsoft.com/office/powerpoint/2010/main" val="282223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179458"/>
            <a:ext cx="8578492" cy="1444625"/>
          </a:xfrm>
        </p:spPr>
        <p:txBody>
          <a:bodyPr>
            <a:normAutofit/>
          </a:bodyPr>
          <a:lstStyle/>
          <a:p>
            <a:r>
              <a:rPr lang="en-US" dirty="0"/>
              <a:t> EPS Disclosure—H&amp;R Block</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LO19-13</a:t>
            </a:r>
          </a:p>
        </p:txBody>
      </p:sp>
      <p:graphicFrame>
        <p:nvGraphicFramePr>
          <p:cNvPr id="46" name="Table 45"/>
          <p:cNvGraphicFramePr>
            <a:graphicFrameLocks noGrp="1"/>
          </p:cNvGraphicFramePr>
          <p:nvPr>
            <p:extLst>
              <p:ext uri="{D42A27DB-BD31-4B8C-83A1-F6EECF244321}">
                <p14:modId xmlns:p14="http://schemas.microsoft.com/office/powerpoint/2010/main" val="1558996506"/>
              </p:ext>
            </p:extLst>
          </p:nvPr>
        </p:nvGraphicFramePr>
        <p:xfrm>
          <a:off x="968851" y="1265167"/>
          <a:ext cx="7784380" cy="5208600"/>
        </p:xfrm>
        <a:graphic>
          <a:graphicData uri="http://schemas.openxmlformats.org/drawingml/2006/table">
            <a:tbl>
              <a:tblPr firstRow="1" bandRow="1">
                <a:tableStyleId>{2D5ABB26-0587-4C30-8999-92F81FD0307C}</a:tableStyleId>
              </a:tblPr>
              <a:tblGrid>
                <a:gridCol w="1560143">
                  <a:extLst>
                    <a:ext uri="{9D8B030D-6E8A-4147-A177-3AD203B41FA5}">
                      <a16:colId xmlns:a16="http://schemas.microsoft.com/office/drawing/2014/main" val="20000"/>
                    </a:ext>
                  </a:extLst>
                </a:gridCol>
                <a:gridCol w="3102538">
                  <a:extLst>
                    <a:ext uri="{9D8B030D-6E8A-4147-A177-3AD203B41FA5}">
                      <a16:colId xmlns:a16="http://schemas.microsoft.com/office/drawing/2014/main" val="20001"/>
                    </a:ext>
                  </a:extLst>
                </a:gridCol>
                <a:gridCol w="1851699">
                  <a:extLst>
                    <a:ext uri="{9D8B030D-6E8A-4147-A177-3AD203B41FA5}">
                      <a16:colId xmlns:a16="http://schemas.microsoft.com/office/drawing/2014/main" val="20002"/>
                    </a:ext>
                  </a:extLst>
                </a:gridCol>
                <a:gridCol w="1270000">
                  <a:extLst>
                    <a:ext uri="{9D8B030D-6E8A-4147-A177-3AD203B41FA5}">
                      <a16:colId xmlns:a16="http://schemas.microsoft.com/office/drawing/2014/main" val="20003"/>
                    </a:ext>
                  </a:extLst>
                </a:gridCol>
              </a:tblGrid>
              <a:tr h="142240">
                <a:tc gridSpan="4">
                  <a:txBody>
                    <a:bodyPr/>
                    <a:lstStyle/>
                    <a:p>
                      <a:pPr algn="ctr"/>
                      <a:r>
                        <a:rPr lang="en-US" sz="1800" b="1" dirty="0"/>
                        <a:t>Consolidated Income Statements (partial)</a:t>
                      </a:r>
                    </a:p>
                  </a:txBody>
                  <a:tcPr>
                    <a:solidFill>
                      <a:srgbClr val="CEE6F3"/>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42240">
                <a:tc gridSpan="4">
                  <a:txBody>
                    <a:bodyPr/>
                    <a:lstStyle/>
                    <a:p>
                      <a:pPr algn="ctr"/>
                      <a:r>
                        <a:rPr lang="en-US" sz="1800" b="1" dirty="0"/>
                        <a:t>For the</a:t>
                      </a:r>
                      <a:r>
                        <a:rPr lang="en-US" sz="1800" b="1" baseline="0" dirty="0"/>
                        <a:t> Years Ended April 30, 2017 and 2016</a:t>
                      </a:r>
                      <a:endParaRPr lang="en-US" sz="1800" b="1" dirty="0"/>
                    </a:p>
                  </a:txBody>
                  <a:tcPr>
                    <a:solidFill>
                      <a:srgbClr val="CEE6F3"/>
                    </a:solidFill>
                  </a:tcPr>
                </a:tc>
                <a:tc hMerge="1">
                  <a:txBody>
                    <a:bodyPr/>
                    <a:lstStyle/>
                    <a:p>
                      <a:endParaRPr lang="en-US" sz="1200" dirty="0"/>
                    </a:p>
                  </a:txBody>
                  <a:tcPr/>
                </a:tc>
                <a:tc hMerge="1">
                  <a:txBody>
                    <a:bodyPr/>
                    <a:lstStyle/>
                    <a:p>
                      <a:pPr algn="ctr"/>
                      <a:endParaRPr lang="en-US" sz="1800" b="1" dirty="0"/>
                    </a:p>
                  </a:txBody>
                  <a:tcPr anchor="b">
                    <a:lnB w="12700" cap="flat" cmpd="sng" algn="ctr">
                      <a:noFill/>
                      <a:prstDash val="solid"/>
                      <a:round/>
                      <a:headEnd type="none" w="med" len="med"/>
                      <a:tailEnd type="none" w="med" len="med"/>
                    </a:lnB>
                    <a:solidFill>
                      <a:srgbClr val="CEE6F3"/>
                    </a:solidFill>
                  </a:tcPr>
                </a:tc>
                <a:tc hMerge="1">
                  <a:txBody>
                    <a:bodyPr/>
                    <a:lstStyle/>
                    <a:p>
                      <a:endParaRPr lang="en-US" dirty="0"/>
                    </a:p>
                  </a:txBody>
                  <a:tcPr/>
                </a:tc>
                <a:extLst>
                  <a:ext uri="{0D108BD9-81ED-4DB2-BD59-A6C34878D82A}">
                    <a16:rowId xmlns:a16="http://schemas.microsoft.com/office/drawing/2014/main" val="10000"/>
                  </a:ext>
                </a:extLst>
              </a:tr>
              <a:tr h="391160">
                <a:tc>
                  <a:txBody>
                    <a:bodyPr/>
                    <a:lstStyle/>
                    <a:p>
                      <a:endParaRPr lang="en-US" sz="1800" dirty="0"/>
                    </a:p>
                  </a:txBody>
                  <a:tcPr>
                    <a:lnB w="12700" cap="flat" cmpd="sng" algn="ctr">
                      <a:solidFill>
                        <a:scrgbClr r="0" g="0" b="0"/>
                      </a:solidFill>
                      <a:prstDash val="solid"/>
                      <a:round/>
                      <a:headEnd type="none" w="med" len="med"/>
                      <a:tailEnd type="none" w="med" len="med"/>
                    </a:lnB>
                    <a:solidFill>
                      <a:srgbClr val="CEE6F3"/>
                    </a:solidFill>
                  </a:tcPr>
                </a:tc>
                <a:tc>
                  <a:txBody>
                    <a:bodyPr/>
                    <a:lstStyle/>
                    <a:p>
                      <a:endParaRPr lang="en-US" sz="1800" dirty="0"/>
                    </a:p>
                  </a:txBody>
                  <a:tcPr>
                    <a:lnR>
                      <a:noFill/>
                    </a:lnR>
                    <a:lnB w="12700" cap="flat" cmpd="sng" algn="ctr">
                      <a:solidFill>
                        <a:scrgbClr r="0" g="0" b="0"/>
                      </a:solidFill>
                      <a:prstDash val="solid"/>
                      <a:round/>
                      <a:headEnd type="none" w="med" len="med"/>
                      <a:tailEnd type="none" w="med" len="med"/>
                    </a:lnB>
                    <a:solidFill>
                      <a:srgbClr val="CEE6F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t>2017</a:t>
                      </a:r>
                    </a:p>
                  </a:txBody>
                  <a:tcPr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6F3"/>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t>2016</a:t>
                      </a:r>
                    </a:p>
                  </a:txBody>
                  <a:tcPr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EE6F3"/>
                    </a:solidFill>
                  </a:tcPr>
                </a:tc>
                <a:extLst>
                  <a:ext uri="{0D108BD9-81ED-4DB2-BD59-A6C34878D82A}">
                    <a16:rowId xmlns:a16="http://schemas.microsoft.com/office/drawing/2014/main" val="10001"/>
                  </a:ext>
                </a:extLst>
              </a:tr>
              <a:tr h="281383">
                <a:tc gridSpan="2">
                  <a:txBody>
                    <a:bodyPr/>
                    <a:lstStyle/>
                    <a:p>
                      <a:r>
                        <a:rPr lang="en-US" sz="1800" b="0" dirty="0"/>
                        <a:t>Net income from continuing operations</a:t>
                      </a:r>
                    </a:p>
                  </a:txBody>
                  <a:tcPr>
                    <a:lnT w="12700" cap="flat" cmpd="sng" algn="ctr">
                      <a:solidFill>
                        <a:scrgbClr r="0" g="0" b="0"/>
                      </a:solidFill>
                      <a:prstDash val="solid"/>
                      <a:round/>
                      <a:headEnd type="none" w="med" len="med"/>
                      <a:tailEnd type="none" w="med" len="med"/>
                    </a:lnT>
                    <a:solidFill>
                      <a:srgbClr val="CEE6F3"/>
                    </a:solidFill>
                  </a:tcPr>
                </a:tc>
                <a:tc hMerge="1">
                  <a:txBody>
                    <a:bodyPr/>
                    <a:lstStyle/>
                    <a:p>
                      <a:endParaRPr lang="en-US" sz="1100" dirty="0"/>
                    </a:p>
                  </a:txBody>
                  <a:tcPr>
                    <a:lnT w="12700" cap="flat" cmpd="sng" algn="ctr">
                      <a:solidFill>
                        <a:scrgbClr r="0" g="0" b="0"/>
                      </a:solidFill>
                      <a:prstDash val="solid"/>
                      <a:round/>
                      <a:headEnd type="none" w="med" len="med"/>
                      <a:tailEnd type="none" w="med" len="med"/>
                    </a:lnT>
                    <a:solidFill>
                      <a:srgbClr val="FBEFCF"/>
                    </a:solidFill>
                  </a:tcPr>
                </a:tc>
                <a:tc>
                  <a:txBody>
                    <a:bodyPr/>
                    <a:lstStyle/>
                    <a:p>
                      <a:pPr algn="ctr"/>
                      <a:r>
                        <a:rPr lang="en-US" sz="1800" u="none" dirty="0"/>
                        <a:t>$420,917</a:t>
                      </a:r>
                    </a:p>
                  </a:txBody>
                  <a:tcPr>
                    <a:lnT w="12700" cap="flat" cmpd="sng" algn="ctr">
                      <a:solidFill>
                        <a:schemeClr val="tx1"/>
                      </a:solidFill>
                      <a:prstDash val="solid"/>
                      <a:round/>
                      <a:headEnd type="none" w="med" len="med"/>
                      <a:tailEnd type="none" w="med" len="med"/>
                    </a:lnT>
                    <a:solidFill>
                      <a:srgbClr val="CEE6F3"/>
                    </a:solidFill>
                  </a:tcPr>
                </a:tc>
                <a:tc>
                  <a:txBody>
                    <a:bodyPr/>
                    <a:lstStyle/>
                    <a:p>
                      <a:pPr algn="ctr"/>
                      <a:r>
                        <a:rPr lang="en-US" sz="1800" u="none" dirty="0"/>
                        <a:t>$383,553</a:t>
                      </a:r>
                    </a:p>
                  </a:txBody>
                  <a:tcPr>
                    <a:lnT w="12700" cap="flat" cmpd="sng" algn="ctr">
                      <a:solidFill>
                        <a:schemeClr val="tx1"/>
                      </a:solidFill>
                      <a:prstDash val="solid"/>
                      <a:round/>
                      <a:headEnd type="none" w="med" len="med"/>
                      <a:tailEnd type="none" w="med" len="med"/>
                    </a:lnT>
                    <a:solidFill>
                      <a:srgbClr val="CEE6F3"/>
                    </a:solidFill>
                  </a:tcPr>
                </a:tc>
                <a:extLst>
                  <a:ext uri="{0D108BD9-81ED-4DB2-BD59-A6C34878D82A}">
                    <a16:rowId xmlns:a16="http://schemas.microsoft.com/office/drawing/2014/main" val="10002"/>
                  </a:ext>
                </a:extLst>
              </a:tr>
              <a:tr h="377520">
                <a:tc gridSpan="2">
                  <a:txBody>
                    <a:bodyPr/>
                    <a:lstStyle/>
                    <a:p>
                      <a:r>
                        <a:rPr lang="en-US" sz="1800" b="0" dirty="0"/>
                        <a:t>Net loss from discontinued</a:t>
                      </a:r>
                      <a:r>
                        <a:rPr lang="en-US" sz="1800" b="0" baseline="0" dirty="0"/>
                        <a:t> operations</a:t>
                      </a:r>
                      <a:endParaRPr lang="en-US" sz="1800" b="0" dirty="0"/>
                    </a:p>
                  </a:txBody>
                  <a:tcPr>
                    <a:solidFill>
                      <a:srgbClr val="CEE6F3"/>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p>
                  </a:txBody>
                  <a:tcPr>
                    <a:solidFill>
                      <a:srgbClr val="FBEFCF"/>
                    </a:solidFill>
                  </a:tcPr>
                </a:tc>
                <a:tc>
                  <a:txBody>
                    <a:bodyPr/>
                    <a:lstStyle/>
                    <a:p>
                      <a:pPr algn="ctr"/>
                      <a:r>
                        <a:rPr lang="en-US" sz="1800" u="sng" dirty="0"/>
                        <a:t>      (11,972)</a:t>
                      </a:r>
                    </a:p>
                  </a:txBody>
                  <a:tcPr>
                    <a:solidFill>
                      <a:srgbClr val="CEE6F3"/>
                    </a:solidFill>
                  </a:tcPr>
                </a:tc>
                <a:tc>
                  <a:txBody>
                    <a:bodyPr/>
                    <a:lstStyle/>
                    <a:p>
                      <a:pPr algn="ctr"/>
                      <a:r>
                        <a:rPr lang="en-US" sz="1800" u="sng" dirty="0"/>
                        <a:t>      (9,286)</a:t>
                      </a:r>
                    </a:p>
                  </a:txBody>
                  <a:tcPr>
                    <a:solidFill>
                      <a:srgbClr val="CEE6F3"/>
                    </a:solidFill>
                  </a:tcPr>
                </a:tc>
                <a:extLst>
                  <a:ext uri="{0D108BD9-81ED-4DB2-BD59-A6C34878D82A}">
                    <a16:rowId xmlns:a16="http://schemas.microsoft.com/office/drawing/2014/main" val="10003"/>
                  </a:ext>
                </a:extLst>
              </a:tr>
              <a:tr h="416560">
                <a:tc gridSpan="2">
                  <a:txBody>
                    <a:bodyPr/>
                    <a:lstStyle/>
                    <a:p>
                      <a:r>
                        <a:rPr lang="en-US" sz="1800" b="0" dirty="0"/>
                        <a:t>Net income</a:t>
                      </a:r>
                    </a:p>
                  </a:txBody>
                  <a:tcPr>
                    <a:solidFill>
                      <a:srgbClr val="CEE6F3"/>
                    </a:solidFill>
                  </a:tcPr>
                </a:tc>
                <a:tc hMerge="1">
                  <a:txBody>
                    <a:bodyPr/>
                    <a:lstStyle/>
                    <a:p>
                      <a:endParaRPr lang="en-US" sz="1100" dirty="0"/>
                    </a:p>
                  </a:txBody>
                  <a:tcPr>
                    <a:solidFill>
                      <a:srgbClr val="FBEFCF"/>
                    </a:solidFill>
                  </a:tcPr>
                </a:tc>
                <a:tc>
                  <a:txBody>
                    <a:bodyPr/>
                    <a:lstStyle/>
                    <a:p>
                      <a:pPr algn="ctr"/>
                      <a:r>
                        <a:rPr lang="en-US" sz="1800" u="none" dirty="0"/>
                        <a:t> $408,945</a:t>
                      </a:r>
                    </a:p>
                  </a:txBody>
                  <a:tcPr>
                    <a:solidFill>
                      <a:srgbClr val="CEE6F3"/>
                    </a:solidFill>
                  </a:tcPr>
                </a:tc>
                <a:tc>
                  <a:txBody>
                    <a:bodyPr/>
                    <a:lstStyle/>
                    <a:p>
                      <a:pPr algn="ctr"/>
                      <a:r>
                        <a:rPr lang="en-US" sz="1800" u="none" dirty="0"/>
                        <a:t> $374,267</a:t>
                      </a:r>
                    </a:p>
                  </a:txBody>
                  <a:tcPr>
                    <a:solidFill>
                      <a:srgbClr val="CEE6F3"/>
                    </a:solidFill>
                  </a:tcPr>
                </a:tc>
                <a:extLst>
                  <a:ext uri="{0D108BD9-81ED-4DB2-BD59-A6C34878D82A}">
                    <a16:rowId xmlns:a16="http://schemas.microsoft.com/office/drawing/2014/main" val="10006"/>
                  </a:ext>
                </a:extLst>
              </a:tr>
              <a:tr h="207151">
                <a:tc gridSpan="2">
                  <a:txBody>
                    <a:bodyPr/>
                    <a:lstStyle/>
                    <a:p>
                      <a:r>
                        <a:rPr lang="en-US" sz="1800" b="1" dirty="0"/>
                        <a:t>Basic</a:t>
                      </a:r>
                      <a:r>
                        <a:rPr lang="en-US" sz="1800" b="1" baseline="0" dirty="0"/>
                        <a:t> Earnings (Loss) Per Share:</a:t>
                      </a:r>
                      <a:endParaRPr lang="en-US" sz="1800" b="1" dirty="0"/>
                    </a:p>
                  </a:txBody>
                  <a:tcPr>
                    <a:solidFill>
                      <a:srgbClr val="CEE6F3"/>
                    </a:solidFill>
                  </a:tcPr>
                </a:tc>
                <a:tc hMerge="1">
                  <a:txBody>
                    <a:bodyPr/>
                    <a:lstStyle/>
                    <a:p>
                      <a:endParaRPr lang="en-US" sz="1100" dirty="0"/>
                    </a:p>
                  </a:txBody>
                  <a:tcPr>
                    <a:solidFill>
                      <a:srgbClr val="FBEFCF"/>
                    </a:solidFill>
                  </a:tcPr>
                </a:tc>
                <a:tc>
                  <a:txBody>
                    <a:bodyPr/>
                    <a:lstStyle/>
                    <a:p>
                      <a:pPr algn="ctr"/>
                      <a:endParaRPr lang="en-US" sz="1800" u="none" baseline="0" dirty="0">
                        <a:uFillTx/>
                      </a:endParaRPr>
                    </a:p>
                  </a:txBody>
                  <a:tcPr>
                    <a:solidFill>
                      <a:srgbClr val="CEE6F3"/>
                    </a:solidFill>
                  </a:tcPr>
                </a:tc>
                <a:tc>
                  <a:txBody>
                    <a:bodyPr/>
                    <a:lstStyle/>
                    <a:p>
                      <a:pPr algn="ctr"/>
                      <a:endParaRPr lang="en-US" sz="1800" u="none" baseline="0" dirty="0">
                        <a:uFillTx/>
                      </a:endParaRPr>
                    </a:p>
                  </a:txBody>
                  <a:tcPr>
                    <a:solidFill>
                      <a:srgbClr val="CEE6F3"/>
                    </a:solidFill>
                  </a:tcPr>
                </a:tc>
                <a:extLst>
                  <a:ext uri="{0D108BD9-81ED-4DB2-BD59-A6C34878D82A}">
                    <a16:rowId xmlns:a16="http://schemas.microsoft.com/office/drawing/2014/main" val="10007"/>
                  </a:ext>
                </a:extLst>
              </a:tr>
              <a:tr h="207151">
                <a:tc gridSpan="2">
                  <a:txBody>
                    <a:bodyPr/>
                    <a:lstStyle/>
                    <a:p>
                      <a:r>
                        <a:rPr lang="en-US" sz="1800" b="0" dirty="0"/>
                        <a:t>Continuing</a:t>
                      </a:r>
                      <a:r>
                        <a:rPr lang="en-US" sz="1800" b="0" baseline="0" dirty="0"/>
                        <a:t> operations</a:t>
                      </a:r>
                      <a:endParaRPr lang="en-US" sz="1800" b="0" dirty="0"/>
                    </a:p>
                  </a:txBody>
                  <a:tcPr>
                    <a:solidFill>
                      <a:srgbClr val="CEE6F3"/>
                    </a:solidFill>
                  </a:tcPr>
                </a:tc>
                <a:tc hMerge="1">
                  <a:txBody>
                    <a:bodyPr/>
                    <a:lstStyle/>
                    <a:p>
                      <a:endParaRPr lang="en-US"/>
                    </a:p>
                  </a:txBody>
                  <a:tcPr/>
                </a:tc>
                <a:tc>
                  <a:txBody>
                    <a:bodyPr/>
                    <a:lstStyle/>
                    <a:p>
                      <a:pPr algn="ctr"/>
                      <a:r>
                        <a:rPr lang="en-US" sz="1800" u="none" baseline="0" dirty="0">
                          <a:uFillTx/>
                        </a:rPr>
                        <a:t>$1.97</a:t>
                      </a:r>
                    </a:p>
                  </a:txBody>
                  <a:tcPr>
                    <a:solidFill>
                      <a:srgbClr val="CEE6F3"/>
                    </a:solidFill>
                  </a:tcPr>
                </a:tc>
                <a:tc>
                  <a:txBody>
                    <a:bodyPr/>
                    <a:lstStyle/>
                    <a:p>
                      <a:pPr algn="ctr"/>
                      <a:r>
                        <a:rPr lang="en-US" sz="1800" u="none" baseline="0" dirty="0">
                          <a:uFillTx/>
                        </a:rPr>
                        <a:t>$1.54</a:t>
                      </a:r>
                    </a:p>
                  </a:txBody>
                  <a:tcPr>
                    <a:solidFill>
                      <a:srgbClr val="CEE6F3"/>
                    </a:solidFill>
                  </a:tcPr>
                </a:tc>
                <a:extLst>
                  <a:ext uri="{0D108BD9-81ED-4DB2-BD59-A6C34878D82A}">
                    <a16:rowId xmlns:a16="http://schemas.microsoft.com/office/drawing/2014/main" val="10008"/>
                  </a:ext>
                </a:extLst>
              </a:tr>
              <a:tr h="207151">
                <a:tc gridSpan="2">
                  <a:txBody>
                    <a:bodyPr/>
                    <a:lstStyle/>
                    <a:p>
                      <a:r>
                        <a:rPr lang="en-US" sz="1800" b="0" dirty="0"/>
                        <a:t>Discontinued operations</a:t>
                      </a:r>
                    </a:p>
                  </a:txBody>
                  <a:tcPr>
                    <a:solidFill>
                      <a:srgbClr val="CEE6F3"/>
                    </a:solidFill>
                  </a:tcPr>
                </a:tc>
                <a:tc hMerge="1">
                  <a:txBody>
                    <a:bodyPr/>
                    <a:lstStyle/>
                    <a:p>
                      <a:endParaRPr lang="en-US"/>
                    </a:p>
                  </a:txBody>
                  <a:tcPr/>
                </a:tc>
                <a:tc>
                  <a:txBody>
                    <a:bodyPr/>
                    <a:lstStyle/>
                    <a:p>
                      <a:pPr algn="ctr"/>
                      <a:r>
                        <a:rPr lang="en-US" sz="1800" u="sng" baseline="0" dirty="0">
                          <a:uFillTx/>
                        </a:rPr>
                        <a:t>  (0.05)</a:t>
                      </a:r>
                    </a:p>
                  </a:txBody>
                  <a:tcPr>
                    <a:solidFill>
                      <a:srgbClr val="CEE6F3"/>
                    </a:solidFill>
                  </a:tcPr>
                </a:tc>
                <a:tc>
                  <a:txBody>
                    <a:bodyPr/>
                    <a:lstStyle/>
                    <a:p>
                      <a:pPr algn="ctr"/>
                      <a:r>
                        <a:rPr lang="en-US" sz="1800" u="sng" baseline="0" dirty="0">
                          <a:uFillTx/>
                        </a:rPr>
                        <a:t>  (0.04)</a:t>
                      </a:r>
                    </a:p>
                  </a:txBody>
                  <a:tcPr>
                    <a:solidFill>
                      <a:srgbClr val="CEE6F3"/>
                    </a:solidFill>
                  </a:tcPr>
                </a:tc>
                <a:extLst>
                  <a:ext uri="{0D108BD9-81ED-4DB2-BD59-A6C34878D82A}">
                    <a16:rowId xmlns:a16="http://schemas.microsoft.com/office/drawing/2014/main" val="10009"/>
                  </a:ext>
                </a:extLst>
              </a:tr>
              <a:tr h="207151">
                <a:tc gridSpan="2">
                  <a:txBody>
                    <a:bodyPr/>
                    <a:lstStyle/>
                    <a:p>
                      <a:r>
                        <a:rPr lang="en-US" sz="1800" b="0" dirty="0"/>
                        <a:t>Consolidated</a:t>
                      </a:r>
                    </a:p>
                  </a:txBody>
                  <a:tcPr>
                    <a:solidFill>
                      <a:srgbClr val="CEE6F3"/>
                    </a:solidFill>
                  </a:tcPr>
                </a:tc>
                <a:tc hMerge="1">
                  <a:txBody>
                    <a:bodyPr/>
                    <a:lstStyle/>
                    <a:p>
                      <a:endParaRPr lang="en-US"/>
                    </a:p>
                  </a:txBody>
                  <a:tcPr/>
                </a:tc>
                <a:tc>
                  <a:txBody>
                    <a:bodyPr/>
                    <a:lstStyle/>
                    <a:p>
                      <a:pPr algn="ctr"/>
                      <a:r>
                        <a:rPr lang="en-US" sz="1800" u="none" baseline="0" dirty="0">
                          <a:uFillTx/>
                        </a:rPr>
                        <a:t>$1.92</a:t>
                      </a:r>
                    </a:p>
                  </a:txBody>
                  <a:tcPr>
                    <a:solidFill>
                      <a:srgbClr val="CEE6F3"/>
                    </a:solidFill>
                  </a:tcPr>
                </a:tc>
                <a:tc>
                  <a:txBody>
                    <a:bodyPr/>
                    <a:lstStyle/>
                    <a:p>
                      <a:pPr algn="ctr"/>
                      <a:r>
                        <a:rPr lang="en-US" sz="1800" u="none" baseline="0" dirty="0">
                          <a:uFillTx/>
                        </a:rPr>
                        <a:t>$1.50</a:t>
                      </a:r>
                    </a:p>
                  </a:txBody>
                  <a:tcPr>
                    <a:solidFill>
                      <a:srgbClr val="CEE6F3"/>
                    </a:solidFill>
                  </a:tcPr>
                </a:tc>
                <a:extLst>
                  <a:ext uri="{0D108BD9-81ED-4DB2-BD59-A6C34878D82A}">
                    <a16:rowId xmlns:a16="http://schemas.microsoft.com/office/drawing/2014/main" val="10010"/>
                  </a:ext>
                </a:extLst>
              </a:tr>
              <a:tr h="207151">
                <a:tc gridSpan="2">
                  <a:txBody>
                    <a:bodyPr/>
                    <a:lstStyle/>
                    <a:p>
                      <a:r>
                        <a:rPr lang="en-US" sz="1800" b="1" dirty="0"/>
                        <a:t>Diluted</a:t>
                      </a:r>
                      <a:r>
                        <a:rPr lang="en-US" sz="1800" b="1" baseline="0" dirty="0"/>
                        <a:t> Earnings (Loss) Per Share:</a:t>
                      </a:r>
                      <a:endParaRPr lang="en-US" sz="1800" b="1" dirty="0"/>
                    </a:p>
                  </a:txBody>
                  <a:tcPr>
                    <a:solidFill>
                      <a:srgbClr val="CEE6F3"/>
                    </a:solidFill>
                  </a:tcPr>
                </a:tc>
                <a:tc hMerge="1">
                  <a:txBody>
                    <a:bodyPr/>
                    <a:lstStyle/>
                    <a:p>
                      <a:endParaRPr lang="en-US"/>
                    </a:p>
                  </a:txBody>
                  <a:tcPr/>
                </a:tc>
                <a:tc>
                  <a:txBody>
                    <a:bodyPr/>
                    <a:lstStyle/>
                    <a:p>
                      <a:pPr algn="ctr"/>
                      <a:endParaRPr lang="en-US" sz="1800" u="dbl" baseline="0" dirty="0">
                        <a:uFillTx/>
                      </a:endParaRPr>
                    </a:p>
                  </a:txBody>
                  <a:tcPr>
                    <a:solidFill>
                      <a:srgbClr val="CEE6F3"/>
                    </a:solidFill>
                  </a:tcPr>
                </a:tc>
                <a:tc>
                  <a:txBody>
                    <a:bodyPr/>
                    <a:lstStyle/>
                    <a:p>
                      <a:pPr algn="ctr"/>
                      <a:endParaRPr lang="en-US" sz="1800" u="dbl" baseline="0" dirty="0">
                        <a:uFillTx/>
                      </a:endParaRPr>
                    </a:p>
                  </a:txBody>
                  <a:tcPr>
                    <a:solidFill>
                      <a:srgbClr val="CEE6F3"/>
                    </a:solidFill>
                  </a:tcPr>
                </a:tc>
                <a:extLst>
                  <a:ext uri="{0D108BD9-81ED-4DB2-BD59-A6C34878D82A}">
                    <a16:rowId xmlns:a16="http://schemas.microsoft.com/office/drawing/2014/main" val="10011"/>
                  </a:ext>
                </a:extLst>
              </a:tr>
              <a:tr h="207151">
                <a:tc gridSpan="2">
                  <a:txBody>
                    <a:bodyPr/>
                    <a:lstStyle/>
                    <a:p>
                      <a:r>
                        <a:rPr lang="en-US" sz="1800" b="0" dirty="0"/>
                        <a:t>Continuing</a:t>
                      </a:r>
                      <a:r>
                        <a:rPr lang="en-US" sz="1800" b="0" baseline="0" dirty="0"/>
                        <a:t> operations</a:t>
                      </a:r>
                      <a:endParaRPr lang="en-US" sz="1800" b="0" dirty="0"/>
                    </a:p>
                  </a:txBody>
                  <a:tcPr>
                    <a:solidFill>
                      <a:srgbClr val="CEE6F3"/>
                    </a:solidFill>
                  </a:tcPr>
                </a:tc>
                <a:tc hMerge="1">
                  <a:txBody>
                    <a:bodyPr/>
                    <a:lstStyle/>
                    <a:p>
                      <a:endParaRPr lang="en-US"/>
                    </a:p>
                  </a:txBody>
                  <a:tcPr/>
                </a:tc>
                <a:tc>
                  <a:txBody>
                    <a:bodyPr/>
                    <a:lstStyle/>
                    <a:p>
                      <a:pPr algn="ctr"/>
                      <a:r>
                        <a:rPr lang="en-US" sz="1800" u="none" baseline="0" dirty="0">
                          <a:uFillTx/>
                        </a:rPr>
                        <a:t>$1.96</a:t>
                      </a:r>
                    </a:p>
                  </a:txBody>
                  <a:tcPr>
                    <a:solidFill>
                      <a:srgbClr val="CEE6F3"/>
                    </a:solidFill>
                  </a:tcPr>
                </a:tc>
                <a:tc>
                  <a:txBody>
                    <a:bodyPr/>
                    <a:lstStyle/>
                    <a:p>
                      <a:pPr algn="ctr"/>
                      <a:r>
                        <a:rPr lang="en-US" sz="1800" u="none" baseline="0" dirty="0">
                          <a:uFillTx/>
                        </a:rPr>
                        <a:t>$1.53</a:t>
                      </a:r>
                    </a:p>
                  </a:txBody>
                  <a:tcPr>
                    <a:solidFill>
                      <a:srgbClr val="CEE6F3"/>
                    </a:solidFill>
                  </a:tcPr>
                </a:tc>
                <a:extLst>
                  <a:ext uri="{0D108BD9-81ED-4DB2-BD59-A6C34878D82A}">
                    <a16:rowId xmlns:a16="http://schemas.microsoft.com/office/drawing/2014/main" val="10012"/>
                  </a:ext>
                </a:extLst>
              </a:tr>
              <a:tr h="207151">
                <a:tc gridSpan="2">
                  <a:txBody>
                    <a:bodyPr/>
                    <a:lstStyle/>
                    <a:p>
                      <a:r>
                        <a:rPr lang="en-US" sz="1800" b="0" dirty="0"/>
                        <a:t>Discontinued operations</a:t>
                      </a:r>
                    </a:p>
                  </a:txBody>
                  <a:tcPr>
                    <a:solidFill>
                      <a:srgbClr val="CEE6F3"/>
                    </a:solidFill>
                  </a:tcPr>
                </a:tc>
                <a:tc hMerge="1">
                  <a:txBody>
                    <a:bodyPr/>
                    <a:lstStyle/>
                    <a:p>
                      <a:endParaRPr lang="en-US"/>
                    </a:p>
                  </a:txBody>
                  <a:tcPr/>
                </a:tc>
                <a:tc>
                  <a:txBody>
                    <a:bodyPr/>
                    <a:lstStyle/>
                    <a:p>
                      <a:pPr algn="ctr"/>
                      <a:r>
                        <a:rPr lang="en-US" sz="1800" u="sng" baseline="0" dirty="0">
                          <a:uFillTx/>
                        </a:rPr>
                        <a:t>  (0.05)</a:t>
                      </a:r>
                    </a:p>
                  </a:txBody>
                  <a:tcPr>
                    <a:solidFill>
                      <a:srgbClr val="CEE6F3"/>
                    </a:solidFill>
                  </a:tcPr>
                </a:tc>
                <a:tc>
                  <a:txBody>
                    <a:bodyPr/>
                    <a:lstStyle/>
                    <a:p>
                      <a:pPr algn="ctr"/>
                      <a:r>
                        <a:rPr lang="en-US" sz="1800" u="sng" baseline="0" dirty="0">
                          <a:uFillTx/>
                        </a:rPr>
                        <a:t>  (0.04)</a:t>
                      </a:r>
                    </a:p>
                  </a:txBody>
                  <a:tcPr>
                    <a:solidFill>
                      <a:srgbClr val="CEE6F3"/>
                    </a:solidFill>
                  </a:tcPr>
                </a:tc>
                <a:extLst>
                  <a:ext uri="{0D108BD9-81ED-4DB2-BD59-A6C34878D82A}">
                    <a16:rowId xmlns:a16="http://schemas.microsoft.com/office/drawing/2014/main" val="10013"/>
                  </a:ext>
                </a:extLst>
              </a:tr>
              <a:tr h="207151">
                <a:tc gridSpan="2">
                  <a:txBody>
                    <a:bodyPr/>
                    <a:lstStyle/>
                    <a:p>
                      <a:r>
                        <a:rPr lang="en-US" sz="1800" b="0" dirty="0"/>
                        <a:t>Consolidated</a:t>
                      </a:r>
                    </a:p>
                  </a:txBody>
                  <a:tcPr>
                    <a:solidFill>
                      <a:srgbClr val="CEE6F3"/>
                    </a:solidFill>
                  </a:tcPr>
                </a:tc>
                <a:tc hMerge="1">
                  <a:txBody>
                    <a:bodyPr/>
                    <a:lstStyle/>
                    <a:p>
                      <a:endParaRPr lang="en-US"/>
                    </a:p>
                  </a:txBody>
                  <a:tcPr/>
                </a:tc>
                <a:tc>
                  <a:txBody>
                    <a:bodyPr/>
                    <a:lstStyle/>
                    <a:p>
                      <a:pPr algn="ctr"/>
                      <a:r>
                        <a:rPr lang="en-US" sz="1800" u="none" baseline="0" dirty="0">
                          <a:uFillTx/>
                        </a:rPr>
                        <a:t>$1.91</a:t>
                      </a:r>
                    </a:p>
                  </a:txBody>
                  <a:tcPr>
                    <a:solidFill>
                      <a:srgbClr val="CEE6F3"/>
                    </a:solidFill>
                  </a:tcPr>
                </a:tc>
                <a:tc>
                  <a:txBody>
                    <a:bodyPr/>
                    <a:lstStyle/>
                    <a:p>
                      <a:pPr algn="ctr"/>
                      <a:r>
                        <a:rPr lang="en-US" sz="1800" u="none" baseline="0" dirty="0">
                          <a:uFillTx/>
                        </a:rPr>
                        <a:t>$1.49</a:t>
                      </a:r>
                    </a:p>
                  </a:txBody>
                  <a:tcPr>
                    <a:solidFill>
                      <a:srgbClr val="CEE6F3"/>
                    </a:solidFill>
                  </a:tcPr>
                </a:tc>
                <a:extLst>
                  <a:ext uri="{0D108BD9-81ED-4DB2-BD59-A6C34878D82A}">
                    <a16:rowId xmlns:a16="http://schemas.microsoft.com/office/drawing/2014/main" val="10014"/>
                  </a:ext>
                </a:extLst>
              </a:tr>
            </a:tbl>
          </a:graphicData>
        </a:graphic>
      </p:graphicFrame>
      <p:sp>
        <p:nvSpPr>
          <p:cNvPr id="6" name="Slide Number Placeholder 5">
            <a:extLst>
              <a:ext uri="{FF2B5EF4-FFF2-40B4-BE49-F238E27FC236}">
                <a16:creationId xmlns:a16="http://schemas.microsoft.com/office/drawing/2014/main" id="{D62CA4C1-9C03-4541-A16A-D604DAFA0D7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81</a:t>
            </a:fld>
            <a:endParaRPr lang="en-US" dirty="0"/>
          </a:p>
        </p:txBody>
      </p:sp>
    </p:spTree>
    <p:extLst>
      <p:ext uri="{BB962C8B-B14F-4D97-AF65-F5344CB8AC3E}">
        <p14:creationId xmlns:p14="http://schemas.microsoft.com/office/powerpoint/2010/main" val="3772886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1444625"/>
          </a:xfrm>
        </p:spPr>
        <p:txBody>
          <a:bodyPr/>
          <a:lstStyle/>
          <a:p>
            <a:r>
              <a:rPr lang="en-IN" dirty="0"/>
              <a:t>Financial Statement Presentation of Earnings Per Share Data </a:t>
            </a:r>
            <a:r>
              <a:rPr lang="en-US" sz="2600" dirty="0"/>
              <a:t>(continued)</a:t>
            </a:r>
          </a:p>
        </p:txBody>
      </p:sp>
      <p:sp>
        <p:nvSpPr>
          <p:cNvPr id="3" name="Content Placeholder 2"/>
          <p:cNvSpPr>
            <a:spLocks noGrp="1"/>
          </p:cNvSpPr>
          <p:nvPr>
            <p:ph idx="1"/>
          </p:nvPr>
        </p:nvSpPr>
        <p:spPr>
          <a:xfrm>
            <a:off x="761999" y="1368001"/>
            <a:ext cx="8013600" cy="5211031"/>
          </a:xfrm>
        </p:spPr>
        <p:txBody>
          <a:bodyPr>
            <a:normAutofit/>
          </a:bodyPr>
          <a:lstStyle/>
          <a:p>
            <a:r>
              <a:rPr lang="en-IN" dirty="0"/>
              <a:t>Disclosure notes should provide additional disclosures </a:t>
            </a:r>
            <a:r>
              <a:rPr lang="en-US" dirty="0"/>
              <a:t>including:</a:t>
            </a:r>
          </a:p>
          <a:p>
            <a:pPr lvl="1">
              <a:buFont typeface="Lucida Grande"/>
              <a:buChar char="–"/>
            </a:pPr>
            <a:r>
              <a:rPr lang="en-IN" dirty="0"/>
              <a:t>A </a:t>
            </a:r>
            <a:r>
              <a:rPr lang="en-IN" b="1" dirty="0">
                <a:solidFill>
                  <a:srgbClr val="C00000"/>
                </a:solidFill>
              </a:rPr>
              <a:t>reconciliation</a:t>
            </a:r>
            <a:r>
              <a:rPr lang="en-IN" dirty="0">
                <a:solidFill>
                  <a:srgbClr val="C00000"/>
                </a:solidFill>
              </a:rPr>
              <a:t> </a:t>
            </a:r>
            <a:r>
              <a:rPr lang="en-IN" dirty="0"/>
              <a:t>of the numerator and denominator used in the </a:t>
            </a:r>
            <a:r>
              <a:rPr lang="en-IN" b="1" dirty="0">
                <a:solidFill>
                  <a:srgbClr val="C00000"/>
                </a:solidFill>
              </a:rPr>
              <a:t>basic EPS </a:t>
            </a:r>
            <a:r>
              <a:rPr lang="en-IN" dirty="0"/>
              <a:t>computations to the numerator and the denominator used in the </a:t>
            </a:r>
            <a:r>
              <a:rPr lang="en-IN" b="1" dirty="0">
                <a:solidFill>
                  <a:srgbClr val="C00000"/>
                </a:solidFill>
              </a:rPr>
              <a:t>diluted EPS </a:t>
            </a:r>
            <a:r>
              <a:rPr lang="en-IN" dirty="0"/>
              <a:t>computations</a:t>
            </a:r>
          </a:p>
          <a:p>
            <a:pPr lvl="1">
              <a:buFont typeface="Lucida Grande"/>
              <a:buChar char="–"/>
            </a:pPr>
            <a:r>
              <a:rPr lang="en-IN" dirty="0"/>
              <a:t>Any adjustments to the numerator for </a:t>
            </a:r>
            <a:r>
              <a:rPr lang="en-IN" b="1" dirty="0">
                <a:solidFill>
                  <a:srgbClr val="C00000"/>
                </a:solidFill>
              </a:rPr>
              <a:t>preferred dividends</a:t>
            </a:r>
          </a:p>
          <a:p>
            <a:pPr lvl="1">
              <a:buFont typeface="Lucida Grande"/>
              <a:buChar char="–"/>
            </a:pPr>
            <a:r>
              <a:rPr lang="en-IN" dirty="0"/>
              <a:t>Any potential common shares that weren’t included because they were </a:t>
            </a:r>
            <a:r>
              <a:rPr lang="en-IN" b="1" dirty="0">
                <a:solidFill>
                  <a:srgbClr val="C00000"/>
                </a:solidFill>
              </a:rPr>
              <a:t>antidilutive</a:t>
            </a:r>
          </a:p>
          <a:p>
            <a:pPr lvl="1">
              <a:buFont typeface="Lucida Grande"/>
              <a:buChar char="–"/>
            </a:pPr>
            <a:r>
              <a:rPr lang="en-IN" dirty="0"/>
              <a:t>Any transactions that occurred </a:t>
            </a:r>
            <a:r>
              <a:rPr lang="en-IN" b="1" dirty="0">
                <a:solidFill>
                  <a:srgbClr val="C00000"/>
                </a:solidFill>
              </a:rPr>
              <a:t>after the end of the most recent period</a:t>
            </a:r>
            <a:r>
              <a:rPr lang="en-IN" dirty="0"/>
              <a:t> that would materially </a:t>
            </a:r>
            <a:r>
              <a:rPr lang="en-US" dirty="0"/>
              <a:t>affect earnings per share</a:t>
            </a:r>
          </a:p>
        </p:txBody>
      </p:sp>
      <p:sp>
        <p:nvSpPr>
          <p:cNvPr id="4"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LO19-13</a:t>
            </a:r>
          </a:p>
        </p:txBody>
      </p:sp>
      <p:sp>
        <p:nvSpPr>
          <p:cNvPr id="5" name="Slide Number Placeholder 5">
            <a:extLst>
              <a:ext uri="{FF2B5EF4-FFF2-40B4-BE49-F238E27FC236}">
                <a16:creationId xmlns:a16="http://schemas.microsoft.com/office/drawing/2014/main" id="{AF158692-A062-BE49-B1EE-165031E5DA5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82</a:t>
            </a:fld>
            <a:endParaRPr lang="en-US" dirty="0"/>
          </a:p>
        </p:txBody>
      </p:sp>
    </p:spTree>
    <p:extLst>
      <p:ext uri="{BB962C8B-B14F-4D97-AF65-F5344CB8AC3E}">
        <p14:creationId xmlns:p14="http://schemas.microsoft.com/office/powerpoint/2010/main" val="9510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623094" y="1568739"/>
            <a:ext cx="8459058" cy="4298224"/>
          </a:xfrm>
          <a:prstGeom prst="rect">
            <a:avLst/>
          </a:prstGeom>
          <a:noFill/>
          <a:ln w="28575">
            <a:solidFill>
              <a:schemeClr val="bg1">
                <a:lumMod val="50000"/>
              </a:schemeClr>
            </a:solidFill>
          </a:ln>
        </p:spPr>
        <p:txBody>
          <a:bodyPr wrap="square" rtlCol="0">
            <a:spAutoFit/>
          </a:bodyPr>
          <a:lstStyle/>
          <a:p>
            <a:endParaRPr lang="en-US" dirty="0"/>
          </a:p>
        </p:txBody>
      </p:sp>
      <p:sp>
        <p:nvSpPr>
          <p:cNvPr id="2" name="Title 1"/>
          <p:cNvSpPr>
            <a:spLocks noGrp="1"/>
          </p:cNvSpPr>
          <p:nvPr>
            <p:ph type="title"/>
          </p:nvPr>
        </p:nvSpPr>
        <p:spPr>
          <a:xfrm>
            <a:off x="592667" y="6"/>
            <a:ext cx="8551332" cy="1444625"/>
          </a:xfrm>
        </p:spPr>
        <p:txBody>
          <a:bodyPr>
            <a:normAutofit/>
          </a:bodyPr>
          <a:lstStyle/>
          <a:p>
            <a:r>
              <a:rPr lang="en-US" dirty="0"/>
              <a:t> Reconciliation of Basic EPS Computations to Diluted EPS Computations</a:t>
            </a:r>
          </a:p>
        </p:txBody>
      </p:sp>
      <p:sp>
        <p:nvSpPr>
          <p:cNvPr id="4" name="TextBox 3"/>
          <p:cNvSpPr txBox="1"/>
          <p:nvPr/>
        </p:nvSpPr>
        <p:spPr>
          <a:xfrm>
            <a:off x="580799" y="1582057"/>
            <a:ext cx="4997269" cy="461665"/>
          </a:xfrm>
          <a:prstGeom prst="rect">
            <a:avLst/>
          </a:prstGeom>
          <a:noFill/>
        </p:spPr>
        <p:txBody>
          <a:bodyPr wrap="square" rtlCol="0">
            <a:spAutoFit/>
          </a:bodyPr>
          <a:lstStyle/>
          <a:p>
            <a:r>
              <a:rPr lang="en-US" sz="2400" b="1" dirty="0"/>
              <a:t>Earnings per Share Reconciliation:</a:t>
            </a:r>
            <a:endParaRPr lang="en-US" sz="2400" dirty="0"/>
          </a:p>
        </p:txBody>
      </p:sp>
      <p:sp>
        <p:nvSpPr>
          <p:cNvPr id="5" name="TextBox 4"/>
          <p:cNvSpPr txBox="1"/>
          <p:nvPr/>
        </p:nvSpPr>
        <p:spPr>
          <a:xfrm>
            <a:off x="4147301" y="1941296"/>
            <a:ext cx="1778312" cy="830997"/>
          </a:xfrm>
          <a:prstGeom prst="rect">
            <a:avLst/>
          </a:prstGeom>
          <a:noFill/>
        </p:spPr>
        <p:txBody>
          <a:bodyPr wrap="square" rtlCol="0" anchor="ctr">
            <a:spAutoFit/>
          </a:bodyPr>
          <a:lstStyle/>
          <a:p>
            <a:pPr algn="ctr"/>
            <a:r>
              <a:rPr lang="en-US" sz="2400" b="1" dirty="0"/>
              <a:t>Income</a:t>
            </a:r>
          </a:p>
          <a:p>
            <a:pPr algn="ctr"/>
            <a:r>
              <a:rPr lang="en-US" sz="2400" b="1" dirty="0"/>
              <a:t>(Numerator)</a:t>
            </a:r>
            <a:endParaRPr lang="en-US" sz="2400" dirty="0"/>
          </a:p>
        </p:txBody>
      </p:sp>
      <p:sp>
        <p:nvSpPr>
          <p:cNvPr id="6" name="TextBox 5"/>
          <p:cNvSpPr txBox="1"/>
          <p:nvPr/>
        </p:nvSpPr>
        <p:spPr>
          <a:xfrm>
            <a:off x="5777757" y="1941296"/>
            <a:ext cx="2067796" cy="830997"/>
          </a:xfrm>
          <a:prstGeom prst="rect">
            <a:avLst/>
          </a:prstGeom>
          <a:noFill/>
        </p:spPr>
        <p:txBody>
          <a:bodyPr wrap="square" rtlCol="0" anchor="ctr">
            <a:spAutoFit/>
          </a:bodyPr>
          <a:lstStyle/>
          <a:p>
            <a:pPr algn="ctr"/>
            <a:r>
              <a:rPr lang="en-US" sz="2400" b="1" dirty="0"/>
              <a:t>Share</a:t>
            </a:r>
          </a:p>
          <a:p>
            <a:pPr algn="ctr"/>
            <a:r>
              <a:rPr lang="en-US" sz="2400" b="1" dirty="0"/>
              <a:t>(Denominator)</a:t>
            </a:r>
            <a:endParaRPr lang="en-US" sz="2400" dirty="0"/>
          </a:p>
        </p:txBody>
      </p:sp>
      <p:sp>
        <p:nvSpPr>
          <p:cNvPr id="7" name="TextBox 6"/>
          <p:cNvSpPr txBox="1"/>
          <p:nvPr/>
        </p:nvSpPr>
        <p:spPr>
          <a:xfrm>
            <a:off x="7712114" y="1941296"/>
            <a:ext cx="1412334" cy="830997"/>
          </a:xfrm>
          <a:prstGeom prst="rect">
            <a:avLst/>
          </a:prstGeom>
          <a:noFill/>
        </p:spPr>
        <p:txBody>
          <a:bodyPr wrap="square" rtlCol="0" anchor="ctr">
            <a:spAutoFit/>
          </a:bodyPr>
          <a:lstStyle/>
          <a:p>
            <a:pPr algn="ctr"/>
            <a:r>
              <a:rPr lang="en-US" sz="2400" b="1" dirty="0"/>
              <a:t>Per Share</a:t>
            </a:r>
          </a:p>
          <a:p>
            <a:pPr algn="ctr"/>
            <a:r>
              <a:rPr lang="en-US" sz="2400" b="1" dirty="0"/>
              <a:t>Amount</a:t>
            </a:r>
            <a:endParaRPr lang="en-US" sz="2400" dirty="0"/>
          </a:p>
        </p:txBody>
      </p:sp>
      <p:sp>
        <p:nvSpPr>
          <p:cNvPr id="8" name="TextBox 7"/>
          <p:cNvSpPr txBox="1"/>
          <p:nvPr/>
        </p:nvSpPr>
        <p:spPr>
          <a:xfrm>
            <a:off x="580799" y="2837473"/>
            <a:ext cx="3570061" cy="461665"/>
          </a:xfrm>
          <a:prstGeom prst="rect">
            <a:avLst/>
          </a:prstGeom>
          <a:noFill/>
        </p:spPr>
        <p:txBody>
          <a:bodyPr wrap="square" rtlCol="0">
            <a:spAutoFit/>
          </a:bodyPr>
          <a:lstStyle/>
          <a:p>
            <a:r>
              <a:rPr lang="en-US" sz="2400" dirty="0"/>
              <a:t>Net income</a:t>
            </a:r>
          </a:p>
        </p:txBody>
      </p:sp>
      <p:sp>
        <p:nvSpPr>
          <p:cNvPr id="9" name="TextBox 8"/>
          <p:cNvSpPr txBox="1"/>
          <p:nvPr/>
        </p:nvSpPr>
        <p:spPr>
          <a:xfrm>
            <a:off x="580799" y="3253548"/>
            <a:ext cx="3570061" cy="461665"/>
          </a:xfrm>
          <a:prstGeom prst="rect">
            <a:avLst/>
          </a:prstGeom>
          <a:noFill/>
        </p:spPr>
        <p:txBody>
          <a:bodyPr wrap="square" rtlCol="0">
            <a:spAutoFit/>
          </a:bodyPr>
          <a:lstStyle/>
          <a:p>
            <a:r>
              <a:rPr lang="en-US" sz="2400" dirty="0"/>
              <a:t>Preferred dividends</a:t>
            </a:r>
          </a:p>
        </p:txBody>
      </p:sp>
      <p:sp>
        <p:nvSpPr>
          <p:cNvPr id="10" name="TextBox 9"/>
          <p:cNvSpPr txBox="1"/>
          <p:nvPr/>
        </p:nvSpPr>
        <p:spPr>
          <a:xfrm>
            <a:off x="580799" y="3669623"/>
            <a:ext cx="3570061" cy="461665"/>
          </a:xfrm>
          <a:prstGeom prst="rect">
            <a:avLst/>
          </a:prstGeom>
          <a:noFill/>
        </p:spPr>
        <p:txBody>
          <a:bodyPr wrap="square" rtlCol="0">
            <a:spAutoFit/>
          </a:bodyPr>
          <a:lstStyle/>
          <a:p>
            <a:r>
              <a:rPr lang="en-US" sz="2400" b="1" dirty="0"/>
              <a:t>Basic earnings per share</a:t>
            </a:r>
            <a:endParaRPr lang="en-US" sz="2400" dirty="0"/>
          </a:p>
        </p:txBody>
      </p:sp>
      <p:sp>
        <p:nvSpPr>
          <p:cNvPr id="11" name="TextBox 10"/>
          <p:cNvSpPr txBox="1"/>
          <p:nvPr/>
        </p:nvSpPr>
        <p:spPr>
          <a:xfrm>
            <a:off x="580799" y="4085698"/>
            <a:ext cx="3570061" cy="461665"/>
          </a:xfrm>
          <a:prstGeom prst="rect">
            <a:avLst/>
          </a:prstGeom>
          <a:noFill/>
        </p:spPr>
        <p:txBody>
          <a:bodyPr wrap="square" rtlCol="0">
            <a:spAutoFit/>
          </a:bodyPr>
          <a:lstStyle/>
          <a:p>
            <a:r>
              <a:rPr lang="en-US" sz="2400" dirty="0"/>
              <a:t>Stock options</a:t>
            </a:r>
          </a:p>
        </p:txBody>
      </p:sp>
      <p:sp>
        <p:nvSpPr>
          <p:cNvPr id="12" name="TextBox 11"/>
          <p:cNvSpPr txBox="1"/>
          <p:nvPr/>
        </p:nvSpPr>
        <p:spPr>
          <a:xfrm>
            <a:off x="580799" y="4501773"/>
            <a:ext cx="3570061" cy="461665"/>
          </a:xfrm>
          <a:prstGeom prst="rect">
            <a:avLst/>
          </a:prstGeom>
          <a:noFill/>
        </p:spPr>
        <p:txBody>
          <a:bodyPr wrap="square" rtlCol="0">
            <a:spAutoFit/>
          </a:bodyPr>
          <a:lstStyle/>
          <a:p>
            <a:r>
              <a:rPr lang="en-US" sz="2400" dirty="0"/>
              <a:t>Convertible debt</a:t>
            </a:r>
          </a:p>
        </p:txBody>
      </p:sp>
      <p:sp>
        <p:nvSpPr>
          <p:cNvPr id="13" name="TextBox 12"/>
          <p:cNvSpPr txBox="1"/>
          <p:nvPr/>
        </p:nvSpPr>
        <p:spPr>
          <a:xfrm>
            <a:off x="580799" y="4943231"/>
            <a:ext cx="3873970" cy="461665"/>
          </a:xfrm>
          <a:prstGeom prst="rect">
            <a:avLst/>
          </a:prstGeom>
          <a:noFill/>
        </p:spPr>
        <p:txBody>
          <a:bodyPr wrap="square" rtlCol="0">
            <a:spAutoFit/>
          </a:bodyPr>
          <a:lstStyle/>
          <a:p>
            <a:r>
              <a:rPr lang="en-US" sz="2400" dirty="0"/>
              <a:t>Convertible preferred stock</a:t>
            </a:r>
          </a:p>
        </p:txBody>
      </p:sp>
      <p:sp>
        <p:nvSpPr>
          <p:cNvPr id="14" name="TextBox 13"/>
          <p:cNvSpPr txBox="1"/>
          <p:nvPr/>
        </p:nvSpPr>
        <p:spPr>
          <a:xfrm>
            <a:off x="580799" y="5333924"/>
            <a:ext cx="3570061" cy="461665"/>
          </a:xfrm>
          <a:prstGeom prst="rect">
            <a:avLst/>
          </a:prstGeom>
          <a:noFill/>
        </p:spPr>
        <p:txBody>
          <a:bodyPr wrap="square" rtlCol="0">
            <a:spAutoFit/>
          </a:bodyPr>
          <a:lstStyle/>
          <a:p>
            <a:r>
              <a:rPr lang="en-US" sz="2400" b="1" dirty="0"/>
              <a:t>Diluted earnings per share</a:t>
            </a:r>
            <a:endParaRPr lang="en-US" sz="2400" dirty="0"/>
          </a:p>
        </p:txBody>
      </p:sp>
      <p:sp>
        <p:nvSpPr>
          <p:cNvPr id="15" name="TextBox 14"/>
          <p:cNvSpPr txBox="1"/>
          <p:nvPr/>
        </p:nvSpPr>
        <p:spPr>
          <a:xfrm>
            <a:off x="4565469" y="2837473"/>
            <a:ext cx="941977" cy="461665"/>
          </a:xfrm>
          <a:prstGeom prst="rect">
            <a:avLst/>
          </a:prstGeom>
          <a:noFill/>
        </p:spPr>
        <p:txBody>
          <a:bodyPr wrap="square" rtlCol="0">
            <a:spAutoFit/>
          </a:bodyPr>
          <a:lstStyle/>
          <a:p>
            <a:pPr algn="r"/>
            <a:r>
              <a:rPr lang="en-IN" sz="2400" dirty="0"/>
              <a:t>$ 154</a:t>
            </a:r>
            <a:endParaRPr lang="en-US" sz="2400" dirty="0"/>
          </a:p>
        </p:txBody>
      </p:sp>
      <p:sp>
        <p:nvSpPr>
          <p:cNvPr id="18" name="TextBox 17"/>
          <p:cNvSpPr txBox="1"/>
          <p:nvPr/>
        </p:nvSpPr>
        <p:spPr>
          <a:xfrm>
            <a:off x="4565469" y="3253548"/>
            <a:ext cx="941977" cy="461665"/>
          </a:xfrm>
          <a:prstGeom prst="rect">
            <a:avLst/>
          </a:prstGeom>
          <a:noFill/>
        </p:spPr>
        <p:txBody>
          <a:bodyPr wrap="square" rtlCol="0">
            <a:spAutoFit/>
          </a:bodyPr>
          <a:lstStyle/>
          <a:p>
            <a:pPr algn="r"/>
            <a:r>
              <a:rPr lang="en-IN" sz="2400" dirty="0"/>
              <a:t>(4)</a:t>
            </a:r>
            <a:endParaRPr lang="en-US" sz="2400" dirty="0"/>
          </a:p>
        </p:txBody>
      </p:sp>
      <p:sp>
        <p:nvSpPr>
          <p:cNvPr id="21" name="TextBox 20"/>
          <p:cNvSpPr txBox="1"/>
          <p:nvPr/>
        </p:nvSpPr>
        <p:spPr>
          <a:xfrm>
            <a:off x="4565469" y="3669623"/>
            <a:ext cx="941977" cy="461665"/>
          </a:xfrm>
          <a:prstGeom prst="rect">
            <a:avLst/>
          </a:prstGeom>
          <a:noFill/>
        </p:spPr>
        <p:txBody>
          <a:bodyPr wrap="square" rtlCol="0">
            <a:spAutoFit/>
          </a:bodyPr>
          <a:lstStyle/>
          <a:p>
            <a:pPr algn="r"/>
            <a:r>
              <a:rPr lang="en-IN" sz="2400" dirty="0"/>
              <a:t>150</a:t>
            </a:r>
            <a:endParaRPr lang="en-US" sz="2400" dirty="0"/>
          </a:p>
        </p:txBody>
      </p:sp>
      <p:sp>
        <p:nvSpPr>
          <p:cNvPr id="22" name="TextBox 21"/>
          <p:cNvSpPr txBox="1"/>
          <p:nvPr/>
        </p:nvSpPr>
        <p:spPr>
          <a:xfrm>
            <a:off x="6340667" y="3669623"/>
            <a:ext cx="941977" cy="461665"/>
          </a:xfrm>
          <a:prstGeom prst="rect">
            <a:avLst/>
          </a:prstGeom>
          <a:noFill/>
        </p:spPr>
        <p:txBody>
          <a:bodyPr wrap="square" rtlCol="0">
            <a:spAutoFit/>
          </a:bodyPr>
          <a:lstStyle/>
          <a:p>
            <a:pPr algn="r"/>
            <a:r>
              <a:rPr lang="en-IN" sz="2400" dirty="0"/>
              <a:t>75</a:t>
            </a:r>
            <a:endParaRPr lang="en-US" sz="2400" dirty="0"/>
          </a:p>
        </p:txBody>
      </p:sp>
      <p:sp>
        <p:nvSpPr>
          <p:cNvPr id="23" name="TextBox 22"/>
          <p:cNvSpPr txBox="1"/>
          <p:nvPr/>
        </p:nvSpPr>
        <p:spPr>
          <a:xfrm>
            <a:off x="7947293" y="3669623"/>
            <a:ext cx="941977" cy="461665"/>
          </a:xfrm>
          <a:prstGeom prst="rect">
            <a:avLst/>
          </a:prstGeom>
          <a:noFill/>
        </p:spPr>
        <p:txBody>
          <a:bodyPr wrap="square" rtlCol="0">
            <a:spAutoFit/>
          </a:bodyPr>
          <a:lstStyle/>
          <a:p>
            <a:pPr algn="r"/>
            <a:r>
              <a:rPr lang="en-IN" sz="2400" dirty="0"/>
              <a:t>$2.00</a:t>
            </a:r>
            <a:endParaRPr lang="en-US" sz="2400" dirty="0"/>
          </a:p>
        </p:txBody>
      </p:sp>
      <p:sp>
        <p:nvSpPr>
          <p:cNvPr id="24" name="TextBox 23"/>
          <p:cNvSpPr txBox="1"/>
          <p:nvPr/>
        </p:nvSpPr>
        <p:spPr>
          <a:xfrm>
            <a:off x="4565469" y="4085698"/>
            <a:ext cx="941977" cy="461665"/>
          </a:xfrm>
          <a:prstGeom prst="rect">
            <a:avLst/>
          </a:prstGeom>
          <a:noFill/>
        </p:spPr>
        <p:txBody>
          <a:bodyPr wrap="square" rtlCol="0">
            <a:spAutoFit/>
          </a:bodyPr>
          <a:lstStyle/>
          <a:p>
            <a:pPr algn="r"/>
            <a:r>
              <a:rPr lang="en-IN" sz="2400" dirty="0"/>
              <a:t>None</a:t>
            </a:r>
            <a:endParaRPr lang="en-US" sz="2400" dirty="0"/>
          </a:p>
        </p:txBody>
      </p:sp>
      <p:sp>
        <p:nvSpPr>
          <p:cNvPr id="25" name="TextBox 24"/>
          <p:cNvSpPr txBox="1"/>
          <p:nvPr/>
        </p:nvSpPr>
        <p:spPr>
          <a:xfrm>
            <a:off x="6340667" y="4085698"/>
            <a:ext cx="941977" cy="461665"/>
          </a:xfrm>
          <a:prstGeom prst="rect">
            <a:avLst/>
          </a:prstGeom>
          <a:noFill/>
        </p:spPr>
        <p:txBody>
          <a:bodyPr wrap="square" rtlCol="0">
            <a:spAutoFit/>
          </a:bodyPr>
          <a:lstStyle/>
          <a:p>
            <a:pPr algn="r"/>
            <a:r>
              <a:rPr lang="en-IN" sz="2400" dirty="0"/>
              <a:t>3</a:t>
            </a:r>
            <a:endParaRPr lang="en-US" sz="2400" dirty="0"/>
          </a:p>
        </p:txBody>
      </p:sp>
      <p:sp>
        <p:nvSpPr>
          <p:cNvPr id="27" name="TextBox 26"/>
          <p:cNvSpPr txBox="1"/>
          <p:nvPr/>
        </p:nvSpPr>
        <p:spPr>
          <a:xfrm>
            <a:off x="4565469" y="4501773"/>
            <a:ext cx="941977" cy="461665"/>
          </a:xfrm>
          <a:prstGeom prst="rect">
            <a:avLst/>
          </a:prstGeom>
          <a:noFill/>
        </p:spPr>
        <p:txBody>
          <a:bodyPr wrap="square" rtlCol="0">
            <a:spAutoFit/>
          </a:bodyPr>
          <a:lstStyle/>
          <a:p>
            <a:pPr algn="r"/>
            <a:r>
              <a:rPr lang="en-IN" sz="2400" dirty="0"/>
              <a:t>18</a:t>
            </a:r>
            <a:endParaRPr lang="en-US" sz="2400" dirty="0"/>
          </a:p>
        </p:txBody>
      </p:sp>
      <p:sp>
        <p:nvSpPr>
          <p:cNvPr id="28" name="TextBox 27"/>
          <p:cNvSpPr txBox="1"/>
          <p:nvPr/>
        </p:nvSpPr>
        <p:spPr>
          <a:xfrm>
            <a:off x="6340667" y="4501773"/>
            <a:ext cx="941977" cy="461665"/>
          </a:xfrm>
          <a:prstGeom prst="rect">
            <a:avLst/>
          </a:prstGeom>
          <a:noFill/>
        </p:spPr>
        <p:txBody>
          <a:bodyPr wrap="square" rtlCol="0">
            <a:spAutoFit/>
          </a:bodyPr>
          <a:lstStyle/>
          <a:p>
            <a:pPr algn="r"/>
            <a:r>
              <a:rPr lang="en-IN" sz="2400" dirty="0"/>
              <a:t>12</a:t>
            </a:r>
            <a:endParaRPr lang="en-US" sz="2400" dirty="0"/>
          </a:p>
        </p:txBody>
      </p:sp>
      <p:sp>
        <p:nvSpPr>
          <p:cNvPr id="30" name="TextBox 29"/>
          <p:cNvSpPr txBox="1"/>
          <p:nvPr/>
        </p:nvSpPr>
        <p:spPr>
          <a:xfrm>
            <a:off x="4565469" y="4917848"/>
            <a:ext cx="941977" cy="461665"/>
          </a:xfrm>
          <a:prstGeom prst="rect">
            <a:avLst/>
          </a:prstGeom>
          <a:noFill/>
        </p:spPr>
        <p:txBody>
          <a:bodyPr wrap="square" rtlCol="0">
            <a:spAutoFit/>
          </a:bodyPr>
          <a:lstStyle/>
          <a:p>
            <a:pPr algn="r"/>
            <a:r>
              <a:rPr lang="en-IN" sz="2400" dirty="0"/>
              <a:t>4</a:t>
            </a:r>
            <a:endParaRPr lang="en-US" sz="2400" dirty="0"/>
          </a:p>
        </p:txBody>
      </p:sp>
      <p:sp>
        <p:nvSpPr>
          <p:cNvPr id="31" name="TextBox 30"/>
          <p:cNvSpPr txBox="1"/>
          <p:nvPr/>
        </p:nvSpPr>
        <p:spPr>
          <a:xfrm>
            <a:off x="6340667" y="4917848"/>
            <a:ext cx="941977" cy="461665"/>
          </a:xfrm>
          <a:prstGeom prst="rect">
            <a:avLst/>
          </a:prstGeom>
          <a:noFill/>
        </p:spPr>
        <p:txBody>
          <a:bodyPr wrap="square" rtlCol="0">
            <a:spAutoFit/>
          </a:bodyPr>
          <a:lstStyle/>
          <a:p>
            <a:pPr algn="r"/>
            <a:r>
              <a:rPr lang="en-IN" sz="2400" dirty="0"/>
              <a:t>3</a:t>
            </a:r>
            <a:endParaRPr lang="en-US" sz="2400" dirty="0"/>
          </a:p>
        </p:txBody>
      </p:sp>
      <p:sp>
        <p:nvSpPr>
          <p:cNvPr id="33" name="TextBox 32"/>
          <p:cNvSpPr txBox="1"/>
          <p:nvPr/>
        </p:nvSpPr>
        <p:spPr>
          <a:xfrm>
            <a:off x="4565469" y="5333924"/>
            <a:ext cx="941977" cy="461665"/>
          </a:xfrm>
          <a:prstGeom prst="rect">
            <a:avLst/>
          </a:prstGeom>
          <a:noFill/>
        </p:spPr>
        <p:txBody>
          <a:bodyPr wrap="square" rtlCol="0">
            <a:spAutoFit/>
          </a:bodyPr>
          <a:lstStyle/>
          <a:p>
            <a:pPr algn="r"/>
            <a:r>
              <a:rPr lang="en-IN" sz="2400" dirty="0"/>
              <a:t>$ 172</a:t>
            </a:r>
            <a:endParaRPr lang="en-US" sz="2400" dirty="0"/>
          </a:p>
        </p:txBody>
      </p:sp>
      <p:sp>
        <p:nvSpPr>
          <p:cNvPr id="34" name="TextBox 33"/>
          <p:cNvSpPr txBox="1"/>
          <p:nvPr/>
        </p:nvSpPr>
        <p:spPr>
          <a:xfrm>
            <a:off x="6340667" y="5333924"/>
            <a:ext cx="941977" cy="461665"/>
          </a:xfrm>
          <a:prstGeom prst="rect">
            <a:avLst/>
          </a:prstGeom>
          <a:noFill/>
        </p:spPr>
        <p:txBody>
          <a:bodyPr wrap="square" rtlCol="0">
            <a:spAutoFit/>
          </a:bodyPr>
          <a:lstStyle/>
          <a:p>
            <a:pPr algn="r"/>
            <a:r>
              <a:rPr lang="en-IN" sz="2400" dirty="0"/>
              <a:t>93</a:t>
            </a:r>
            <a:endParaRPr lang="en-US" sz="2400" dirty="0"/>
          </a:p>
        </p:txBody>
      </p:sp>
      <p:sp>
        <p:nvSpPr>
          <p:cNvPr id="35" name="TextBox 34"/>
          <p:cNvSpPr txBox="1"/>
          <p:nvPr/>
        </p:nvSpPr>
        <p:spPr>
          <a:xfrm>
            <a:off x="7947293" y="5333924"/>
            <a:ext cx="941977" cy="461665"/>
          </a:xfrm>
          <a:prstGeom prst="rect">
            <a:avLst/>
          </a:prstGeom>
          <a:noFill/>
        </p:spPr>
        <p:txBody>
          <a:bodyPr wrap="square" rtlCol="0">
            <a:spAutoFit/>
          </a:bodyPr>
          <a:lstStyle/>
          <a:p>
            <a:pPr algn="r"/>
            <a:r>
              <a:rPr lang="en-IN" sz="2400" dirty="0"/>
              <a:t>$1.85</a:t>
            </a:r>
            <a:endParaRPr lang="en-US" sz="2400" dirty="0"/>
          </a:p>
        </p:txBody>
      </p:sp>
      <p:cxnSp>
        <p:nvCxnSpPr>
          <p:cNvPr id="37" name="Straight Connector 36"/>
          <p:cNvCxnSpPr/>
          <p:nvPr/>
        </p:nvCxnSpPr>
        <p:spPr>
          <a:xfrm>
            <a:off x="4703534" y="3715213"/>
            <a:ext cx="7594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703534" y="5340737"/>
            <a:ext cx="759465"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6770623" y="5347995"/>
            <a:ext cx="47156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2" name="Title 2"/>
          <p:cNvSpPr txBox="1">
            <a:spLocks/>
          </p:cNvSpPr>
          <p:nvPr/>
        </p:nvSpPr>
        <p:spPr bwMode="auto">
          <a:xfrm>
            <a:off x="8347409" y="12740"/>
            <a:ext cx="792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LO19-13</a:t>
            </a:r>
          </a:p>
        </p:txBody>
      </p:sp>
      <p:sp>
        <p:nvSpPr>
          <p:cNvPr id="36" name="TextBox 35">
            <a:extLst>
              <a:ext uri="{FF2B5EF4-FFF2-40B4-BE49-F238E27FC236}">
                <a16:creationId xmlns:a16="http://schemas.microsoft.com/office/drawing/2014/main" id="{C325A135-BE7A-4925-B6E8-319F8B3C3326}"/>
              </a:ext>
            </a:extLst>
          </p:cNvPr>
          <p:cNvSpPr txBox="1"/>
          <p:nvPr/>
        </p:nvSpPr>
        <p:spPr>
          <a:xfrm>
            <a:off x="739471" y="2254347"/>
            <a:ext cx="2067795" cy="461665"/>
          </a:xfrm>
          <a:prstGeom prst="rect">
            <a:avLst/>
          </a:prstGeom>
          <a:noFill/>
        </p:spPr>
        <p:txBody>
          <a:bodyPr wrap="square" rtlCol="0" anchor="ctr">
            <a:spAutoFit/>
          </a:bodyPr>
          <a:lstStyle/>
          <a:p>
            <a:pPr algn="ctr"/>
            <a:r>
              <a:rPr lang="en-US" sz="2400" b="1" dirty="0"/>
              <a:t>($ in millions)</a:t>
            </a:r>
            <a:endParaRPr lang="en-US" sz="2400" dirty="0"/>
          </a:p>
        </p:txBody>
      </p:sp>
      <p:sp>
        <p:nvSpPr>
          <p:cNvPr id="41" name="Slide Number Placeholder 5">
            <a:extLst>
              <a:ext uri="{FF2B5EF4-FFF2-40B4-BE49-F238E27FC236}">
                <a16:creationId xmlns:a16="http://schemas.microsoft.com/office/drawing/2014/main" id="{BB7C4186-7BDD-CC4E-82C5-0203940D3D4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83</a:t>
            </a:fld>
            <a:endParaRPr lang="en-US" dirty="0"/>
          </a:p>
        </p:txBody>
      </p:sp>
    </p:spTree>
    <p:extLst>
      <p:ext uri="{BB962C8B-B14F-4D97-AF65-F5344CB8AC3E}">
        <p14:creationId xmlns:p14="http://schemas.microsoft.com/office/powerpoint/2010/main" val="236943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500"/>
                                        <p:tgtEl>
                                          <p:spTgt spid="2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500"/>
                                        <p:tgtEl>
                                          <p:spTgt spid="2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500"/>
                                        <p:tgtEl>
                                          <p:spTgt spid="3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Effect transition="in" filter="fade">
                                      <p:cBhvr>
                                        <p:cTn id="82" dur="500"/>
                                        <p:tgtEl>
                                          <p:spTgt spid="35"/>
                                        </p:tgtEl>
                                      </p:cBhvr>
                                    </p:animEffect>
                                  </p:childTnLst>
                                </p:cTn>
                              </p:par>
                              <p:par>
                                <p:cTn id="83" presetID="10" presetClass="entr" presetSubtype="0" fill="hold" nodeType="with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par>
                                <p:cTn id="86" presetID="10" presetClass="entr" presetSubtype="0" fill="hold" nodeType="with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fade">
                                      <p:cBhvr>
                                        <p:cTn id="88" dur="500"/>
                                        <p:tgtEl>
                                          <p:spTgt spid="38"/>
                                        </p:tgtEl>
                                      </p:cBhvr>
                                    </p:animEffect>
                                  </p:childTnLst>
                                </p:cTn>
                              </p:par>
                              <p:par>
                                <p:cTn id="89" presetID="10" presetClass="entr" presetSubtype="0" fill="hold" nodeType="with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500"/>
                                        <p:tgtEl>
                                          <p:spTgt spid="3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6"/>
                                        </p:tgtEl>
                                        <p:attrNameLst>
                                          <p:attrName>style.visibility</p:attrName>
                                        </p:attrNameLst>
                                      </p:cBhvr>
                                      <p:to>
                                        <p:strVal val="visible"/>
                                      </p:to>
                                    </p:set>
                                    <p:animEffect transition="in" filter="fade">
                                      <p:cBhvr>
                                        <p:cTn id="9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 grpId="0"/>
      <p:bldP spid="5" grpId="0"/>
      <p:bldP spid="6" grpId="0"/>
      <p:bldP spid="7" grpId="0"/>
      <p:bldP spid="8" grpId="0"/>
      <p:bldP spid="9" grpId="0"/>
      <p:bldP spid="10" grpId="0"/>
      <p:bldP spid="11" grpId="0"/>
      <p:bldP spid="12" grpId="0"/>
      <p:bldP spid="13" grpId="0"/>
      <p:bldP spid="14" grpId="0"/>
      <p:bldP spid="15" grpId="0"/>
      <p:bldP spid="18" grpId="0"/>
      <p:bldP spid="21" grpId="0"/>
      <p:bldP spid="22" grpId="0"/>
      <p:bldP spid="23" grpId="0"/>
      <p:bldP spid="24" grpId="0"/>
      <p:bldP spid="25" grpId="0"/>
      <p:bldP spid="27" grpId="0"/>
      <p:bldP spid="28" grpId="0"/>
      <p:bldP spid="30" grpId="0"/>
      <p:bldP spid="31" grpId="0"/>
      <p:bldP spid="33" grpId="0"/>
      <p:bldP spid="34" grpId="0"/>
      <p:bldP spid="35" grpId="0"/>
      <p:bldP spid="36"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3" y="4699"/>
            <a:ext cx="8593666" cy="506332"/>
          </a:xfrm>
        </p:spPr>
        <p:txBody>
          <a:bodyPr>
            <a:normAutofit fontScale="90000"/>
          </a:bodyPr>
          <a:lstStyle/>
          <a:p>
            <a:r>
              <a:rPr lang="en-US" dirty="0"/>
              <a:t>Option-Pricing Theory</a:t>
            </a:r>
          </a:p>
        </p:txBody>
      </p:sp>
      <p:sp>
        <p:nvSpPr>
          <p:cNvPr id="6" name="Straight Connector 5"/>
          <p:cNvSpPr/>
          <p:nvPr/>
        </p:nvSpPr>
        <p:spPr>
          <a:xfrm>
            <a:off x="674912" y="3433094"/>
            <a:ext cx="8381999" cy="0"/>
          </a:xfrm>
          <a:prstGeom prst="line">
            <a:avLst/>
          </a:prstGeom>
          <a:ln>
            <a:solidFill>
              <a:schemeClr val="accent1">
                <a:lumMod val="50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7" name="Straight Connector 6"/>
          <p:cNvSpPr/>
          <p:nvPr/>
        </p:nvSpPr>
        <p:spPr>
          <a:xfrm>
            <a:off x="674912" y="1430097"/>
            <a:ext cx="8381999" cy="0"/>
          </a:xfrm>
          <a:prstGeom prst="line">
            <a:avLst/>
          </a:prstGeom>
          <a:ln>
            <a:solidFill>
              <a:schemeClr val="accent1">
                <a:lumMod val="50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674912" y="985070"/>
            <a:ext cx="2179319" cy="442285"/>
          </a:xfrm>
          <a:custGeom>
            <a:avLst/>
            <a:gdLst>
              <a:gd name="connsiteX0" fmla="*/ 92446 w 2179319"/>
              <a:gd name="connsiteY0" fmla="*/ 0 h 554563"/>
              <a:gd name="connsiteX1" fmla="*/ 2086873 w 2179319"/>
              <a:gd name="connsiteY1" fmla="*/ 0 h 554563"/>
              <a:gd name="connsiteX2" fmla="*/ 2179319 w 2179319"/>
              <a:gd name="connsiteY2" fmla="*/ 92446 h 554563"/>
              <a:gd name="connsiteX3" fmla="*/ 2179319 w 2179319"/>
              <a:gd name="connsiteY3" fmla="*/ 554563 h 554563"/>
              <a:gd name="connsiteX4" fmla="*/ 2179319 w 2179319"/>
              <a:gd name="connsiteY4" fmla="*/ 554563 h 554563"/>
              <a:gd name="connsiteX5" fmla="*/ 0 w 2179319"/>
              <a:gd name="connsiteY5" fmla="*/ 554563 h 554563"/>
              <a:gd name="connsiteX6" fmla="*/ 0 w 2179319"/>
              <a:gd name="connsiteY6" fmla="*/ 554563 h 554563"/>
              <a:gd name="connsiteX7" fmla="*/ 0 w 2179319"/>
              <a:gd name="connsiteY7" fmla="*/ 92446 h 554563"/>
              <a:gd name="connsiteX8" fmla="*/ 92446 w 2179319"/>
              <a:gd name="connsiteY8" fmla="*/ 0 h 55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9319" h="554563">
                <a:moveTo>
                  <a:pt x="92446" y="0"/>
                </a:moveTo>
                <a:lnTo>
                  <a:pt x="2086873" y="0"/>
                </a:lnTo>
                <a:cubicBezTo>
                  <a:pt x="2137930" y="0"/>
                  <a:pt x="2179319" y="41389"/>
                  <a:pt x="2179319" y="92446"/>
                </a:cubicBezTo>
                <a:lnTo>
                  <a:pt x="2179319" y="554563"/>
                </a:lnTo>
                <a:lnTo>
                  <a:pt x="2179319" y="554563"/>
                </a:lnTo>
                <a:lnTo>
                  <a:pt x="0" y="554563"/>
                </a:lnTo>
                <a:lnTo>
                  <a:pt x="0" y="554563"/>
                </a:lnTo>
                <a:lnTo>
                  <a:pt x="0" y="92446"/>
                </a:lnTo>
                <a:cubicBezTo>
                  <a:pt x="0" y="41389"/>
                  <a:pt x="41389" y="0"/>
                  <a:pt x="92446" y="0"/>
                </a:cubicBezTo>
                <a:close/>
              </a:path>
            </a:pathLst>
          </a:custGeom>
          <a:solidFill>
            <a:schemeClr val="accent1">
              <a:lumMod val="50000"/>
            </a:schemeClr>
          </a:solidFill>
          <a:ln>
            <a:solidFill>
              <a:schemeClr val="accent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511" tIns="78511" rIns="78511" bIns="51435" numCol="1" spcCol="1270" anchor="ctr" anchorCtr="0">
            <a:noAutofit/>
          </a:bodyPr>
          <a:lstStyle/>
          <a:p>
            <a:pPr lvl="0" algn="ctr" defTabSz="1200150">
              <a:lnSpc>
                <a:spcPct val="90000"/>
              </a:lnSpc>
              <a:spcBef>
                <a:spcPct val="0"/>
              </a:spcBef>
              <a:spcAft>
                <a:spcPct val="35000"/>
              </a:spcAft>
            </a:pPr>
            <a:r>
              <a:rPr lang="en-US" sz="2600" b="1" kern="1200" dirty="0"/>
              <a:t>Intrinsic Value</a:t>
            </a:r>
          </a:p>
        </p:txBody>
      </p:sp>
      <p:sp>
        <p:nvSpPr>
          <p:cNvPr id="10" name="Freeform 9"/>
          <p:cNvSpPr/>
          <p:nvPr/>
        </p:nvSpPr>
        <p:spPr>
          <a:xfrm>
            <a:off x="631370" y="1445454"/>
            <a:ext cx="8381999" cy="1382900"/>
          </a:xfrm>
          <a:custGeom>
            <a:avLst/>
            <a:gdLst>
              <a:gd name="connsiteX0" fmla="*/ 0 w 8381999"/>
              <a:gd name="connsiteY0" fmla="*/ 0 h 1965158"/>
              <a:gd name="connsiteX1" fmla="*/ 8381999 w 8381999"/>
              <a:gd name="connsiteY1" fmla="*/ 0 h 1965158"/>
              <a:gd name="connsiteX2" fmla="*/ 8381999 w 8381999"/>
              <a:gd name="connsiteY2" fmla="*/ 1965158 h 1965158"/>
              <a:gd name="connsiteX3" fmla="*/ 0 w 8381999"/>
              <a:gd name="connsiteY3" fmla="*/ 1965158 h 1965158"/>
              <a:gd name="connsiteX4" fmla="*/ 0 w 8381999"/>
              <a:gd name="connsiteY4" fmla="*/ 0 h 196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1999" h="1965158">
                <a:moveTo>
                  <a:pt x="0" y="0"/>
                </a:moveTo>
                <a:lnTo>
                  <a:pt x="8381999" y="0"/>
                </a:lnTo>
                <a:lnTo>
                  <a:pt x="8381999" y="1965158"/>
                </a:lnTo>
                <a:lnTo>
                  <a:pt x="0" y="19651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5720" tIns="45720" rIns="45720" bIns="45720" numCol="1" spcCol="1270" anchor="t" anchorCtr="0">
            <a:noAutofit/>
          </a:bodyPr>
          <a:lstStyle/>
          <a:p>
            <a:pPr marL="228600" lvl="1" indent="-228600" algn="l" defTabSz="1066800">
              <a:lnSpc>
                <a:spcPct val="90000"/>
              </a:lnSpc>
              <a:spcBef>
                <a:spcPct val="0"/>
              </a:spcBef>
              <a:spcAft>
                <a:spcPct val="15000"/>
              </a:spcAft>
              <a:buChar char="••"/>
            </a:pPr>
            <a:r>
              <a:rPr lang="en-IN" sz="2400" kern="1200" dirty="0"/>
              <a:t>The benefit the holder of an option would realize by exercising the option rather than buying the underlying stock directly</a:t>
            </a:r>
            <a:endParaRPr lang="en-US" sz="2400" kern="1200" dirty="0"/>
          </a:p>
          <a:p>
            <a:pPr marL="228600" lvl="1" indent="-228600" algn="l" defTabSz="1066800">
              <a:lnSpc>
                <a:spcPct val="90000"/>
              </a:lnSpc>
              <a:spcBef>
                <a:spcPct val="0"/>
              </a:spcBef>
              <a:spcAft>
                <a:spcPct val="15000"/>
              </a:spcAft>
              <a:buChar char="••"/>
            </a:pPr>
            <a:r>
              <a:rPr lang="en-IN" sz="2400" kern="1200" dirty="0"/>
              <a:t>An option that has an exercise price equal to or exceeding the market price of the underlying stock has zero intrinsic value</a:t>
            </a:r>
          </a:p>
        </p:txBody>
      </p:sp>
      <p:sp>
        <p:nvSpPr>
          <p:cNvPr id="12" name="Freeform 11"/>
          <p:cNvSpPr/>
          <p:nvPr/>
        </p:nvSpPr>
        <p:spPr>
          <a:xfrm>
            <a:off x="674912" y="2994818"/>
            <a:ext cx="2179319" cy="442285"/>
          </a:xfrm>
          <a:custGeom>
            <a:avLst/>
            <a:gdLst>
              <a:gd name="connsiteX0" fmla="*/ 92446 w 2179319"/>
              <a:gd name="connsiteY0" fmla="*/ 0 h 554563"/>
              <a:gd name="connsiteX1" fmla="*/ 2086873 w 2179319"/>
              <a:gd name="connsiteY1" fmla="*/ 0 h 554563"/>
              <a:gd name="connsiteX2" fmla="*/ 2179319 w 2179319"/>
              <a:gd name="connsiteY2" fmla="*/ 92446 h 554563"/>
              <a:gd name="connsiteX3" fmla="*/ 2179319 w 2179319"/>
              <a:gd name="connsiteY3" fmla="*/ 554563 h 554563"/>
              <a:gd name="connsiteX4" fmla="*/ 2179319 w 2179319"/>
              <a:gd name="connsiteY4" fmla="*/ 554563 h 554563"/>
              <a:gd name="connsiteX5" fmla="*/ 0 w 2179319"/>
              <a:gd name="connsiteY5" fmla="*/ 554563 h 554563"/>
              <a:gd name="connsiteX6" fmla="*/ 0 w 2179319"/>
              <a:gd name="connsiteY6" fmla="*/ 554563 h 554563"/>
              <a:gd name="connsiteX7" fmla="*/ 0 w 2179319"/>
              <a:gd name="connsiteY7" fmla="*/ 92446 h 554563"/>
              <a:gd name="connsiteX8" fmla="*/ 92446 w 2179319"/>
              <a:gd name="connsiteY8" fmla="*/ 0 h 554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9319" h="554563">
                <a:moveTo>
                  <a:pt x="92446" y="0"/>
                </a:moveTo>
                <a:lnTo>
                  <a:pt x="2086873" y="0"/>
                </a:lnTo>
                <a:cubicBezTo>
                  <a:pt x="2137930" y="0"/>
                  <a:pt x="2179319" y="41389"/>
                  <a:pt x="2179319" y="92446"/>
                </a:cubicBezTo>
                <a:lnTo>
                  <a:pt x="2179319" y="554563"/>
                </a:lnTo>
                <a:lnTo>
                  <a:pt x="2179319" y="554563"/>
                </a:lnTo>
                <a:lnTo>
                  <a:pt x="0" y="554563"/>
                </a:lnTo>
                <a:lnTo>
                  <a:pt x="0" y="554563"/>
                </a:lnTo>
                <a:lnTo>
                  <a:pt x="0" y="92446"/>
                </a:lnTo>
                <a:cubicBezTo>
                  <a:pt x="0" y="41389"/>
                  <a:pt x="41389" y="0"/>
                  <a:pt x="92446" y="0"/>
                </a:cubicBezTo>
                <a:close/>
              </a:path>
            </a:pathLst>
          </a:custGeom>
          <a:solidFill>
            <a:schemeClr val="accent1">
              <a:lumMod val="50000"/>
            </a:schemeClr>
          </a:solidFill>
          <a:ln>
            <a:solidFill>
              <a:schemeClr val="accent1">
                <a:lumMod val="5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511" tIns="78511" rIns="78511" bIns="51435" numCol="1" spcCol="1270" anchor="ctr" anchorCtr="0">
            <a:noAutofit/>
          </a:bodyPr>
          <a:lstStyle/>
          <a:p>
            <a:pPr lvl="0" algn="ctr" defTabSz="1200150">
              <a:lnSpc>
                <a:spcPct val="90000"/>
              </a:lnSpc>
              <a:spcBef>
                <a:spcPct val="0"/>
              </a:spcBef>
              <a:spcAft>
                <a:spcPct val="35000"/>
              </a:spcAft>
            </a:pPr>
            <a:r>
              <a:rPr lang="en-US" sz="2600" b="1" kern="1200" dirty="0"/>
              <a:t>Time Value</a:t>
            </a:r>
          </a:p>
        </p:txBody>
      </p:sp>
      <p:sp>
        <p:nvSpPr>
          <p:cNvPr id="13" name="Freeform 12"/>
          <p:cNvSpPr/>
          <p:nvPr/>
        </p:nvSpPr>
        <p:spPr>
          <a:xfrm>
            <a:off x="631370" y="3472224"/>
            <a:ext cx="8381999" cy="3185678"/>
          </a:xfrm>
          <a:custGeom>
            <a:avLst/>
            <a:gdLst>
              <a:gd name="connsiteX0" fmla="*/ 0 w 8381999"/>
              <a:gd name="connsiteY0" fmla="*/ 0 h 1965158"/>
              <a:gd name="connsiteX1" fmla="*/ 8381999 w 8381999"/>
              <a:gd name="connsiteY1" fmla="*/ 0 h 1965158"/>
              <a:gd name="connsiteX2" fmla="*/ 8381999 w 8381999"/>
              <a:gd name="connsiteY2" fmla="*/ 1965158 h 1965158"/>
              <a:gd name="connsiteX3" fmla="*/ 0 w 8381999"/>
              <a:gd name="connsiteY3" fmla="*/ 1965158 h 1965158"/>
              <a:gd name="connsiteX4" fmla="*/ 0 w 8381999"/>
              <a:gd name="connsiteY4" fmla="*/ 0 h 1965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1999" h="1965158">
                <a:moveTo>
                  <a:pt x="0" y="0"/>
                </a:moveTo>
                <a:lnTo>
                  <a:pt x="8381999" y="0"/>
                </a:lnTo>
                <a:lnTo>
                  <a:pt x="8381999" y="1965158"/>
                </a:lnTo>
                <a:lnTo>
                  <a:pt x="0" y="196515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9055" tIns="59055" rIns="59055" bIns="59055" numCol="1" spcCol="1270" anchor="t" anchorCtr="0">
            <a:noAutofit/>
          </a:bodyPr>
          <a:lstStyle/>
          <a:p>
            <a:pPr marL="228600" lvl="1" indent="-228600" algn="l" defTabSz="1066800">
              <a:lnSpc>
                <a:spcPct val="90000"/>
              </a:lnSpc>
              <a:spcBef>
                <a:spcPct val="0"/>
              </a:spcBef>
              <a:spcAft>
                <a:spcPct val="15000"/>
              </a:spcAft>
              <a:buChar char="••"/>
            </a:pPr>
            <a:r>
              <a:rPr lang="en-IN" sz="2400" kern="1200" dirty="0"/>
              <a:t>Options also have a time value due to the fact that:</a:t>
            </a:r>
          </a:p>
          <a:p>
            <a:pPr marL="571500" lvl="2" indent="-342900" defTabSz="1066800">
              <a:lnSpc>
                <a:spcPct val="90000"/>
              </a:lnSpc>
              <a:spcBef>
                <a:spcPct val="0"/>
              </a:spcBef>
              <a:spcAft>
                <a:spcPct val="15000"/>
              </a:spcAft>
              <a:buFont typeface="Lucida Grande"/>
              <a:buChar char="–"/>
            </a:pPr>
            <a:r>
              <a:rPr lang="en-IN" sz="2200" dirty="0"/>
              <a:t>The holder of an option does not have to pay the exercise price until the option is exercised</a:t>
            </a:r>
            <a:endParaRPr lang="en-US" sz="2200" dirty="0"/>
          </a:p>
          <a:p>
            <a:pPr marL="571500" lvl="2" indent="-342900" defTabSz="1066800">
              <a:lnSpc>
                <a:spcPct val="90000"/>
              </a:lnSpc>
              <a:spcBef>
                <a:spcPct val="0"/>
              </a:spcBef>
              <a:spcAft>
                <a:spcPct val="15000"/>
              </a:spcAft>
              <a:buFont typeface="Lucida Grande"/>
              <a:buChar char="–"/>
            </a:pPr>
            <a:r>
              <a:rPr lang="en-IN" sz="2200" dirty="0"/>
              <a:t>The market price of the underlying stock may yet rise and create additional </a:t>
            </a:r>
            <a:r>
              <a:rPr lang="en-US" sz="2200" dirty="0"/>
              <a:t>intrinsic value</a:t>
            </a:r>
            <a:endParaRPr lang="en-IN" sz="2200" kern="1200" dirty="0"/>
          </a:p>
          <a:p>
            <a:pPr marL="228600" lvl="1" indent="-228600" defTabSz="1066800">
              <a:lnSpc>
                <a:spcPct val="90000"/>
              </a:lnSpc>
              <a:spcBef>
                <a:spcPct val="0"/>
              </a:spcBef>
              <a:spcAft>
                <a:spcPct val="15000"/>
              </a:spcAft>
              <a:buFontTx/>
              <a:buChar char="••"/>
            </a:pPr>
            <a:r>
              <a:rPr lang="en-US" sz="2400" dirty="0"/>
              <a:t>The </a:t>
            </a:r>
            <a:r>
              <a:rPr lang="en-IN" sz="2400" dirty="0"/>
              <a:t>longer the time until expiration, other things being equal, the greater the time value</a:t>
            </a:r>
          </a:p>
          <a:p>
            <a:pPr marL="228600" lvl="1" indent="-228600" defTabSz="1066800">
              <a:lnSpc>
                <a:spcPct val="90000"/>
              </a:lnSpc>
              <a:spcBef>
                <a:spcPct val="0"/>
              </a:spcBef>
              <a:spcAft>
                <a:spcPct val="15000"/>
              </a:spcAft>
              <a:buFontTx/>
              <a:buChar char="••"/>
            </a:pPr>
            <a:r>
              <a:rPr lang="en-IN" sz="2400" dirty="0"/>
              <a:t>Subdivided into two components: (1) the effects of time value of money and (2) volatility value</a:t>
            </a:r>
          </a:p>
        </p:txBody>
      </p:sp>
      <p:sp>
        <p:nvSpPr>
          <p:cNvPr id="5" name="TextBox 4"/>
          <p:cNvSpPr txBox="1"/>
          <p:nvPr/>
        </p:nvSpPr>
        <p:spPr>
          <a:xfrm>
            <a:off x="658223" y="452525"/>
            <a:ext cx="6593840" cy="458021"/>
          </a:xfrm>
          <a:prstGeom prst="rect">
            <a:avLst/>
          </a:prstGeom>
          <a:noFill/>
        </p:spPr>
        <p:txBody>
          <a:bodyPr wrap="square" rtlCol="0">
            <a:spAutoFit/>
          </a:bodyPr>
          <a:lstStyle/>
          <a:p>
            <a:r>
              <a:rPr lang="en-IN" sz="2600" dirty="0"/>
              <a:t>Option values have two essential components</a:t>
            </a:r>
            <a:endParaRPr lang="en-US" sz="2600" dirty="0"/>
          </a:p>
        </p:txBody>
      </p:sp>
      <p:sp>
        <p:nvSpPr>
          <p:cNvPr id="11"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19A</a:t>
            </a:r>
          </a:p>
        </p:txBody>
      </p:sp>
      <p:sp>
        <p:nvSpPr>
          <p:cNvPr id="14" name="Slide Number Placeholder 5">
            <a:extLst>
              <a:ext uri="{FF2B5EF4-FFF2-40B4-BE49-F238E27FC236}">
                <a16:creationId xmlns:a16="http://schemas.microsoft.com/office/drawing/2014/main" id="{85C4BBEB-C08A-5C4A-9E0C-75DFBCDAF49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84</a:t>
            </a:fld>
            <a:endParaRPr lang="en-US" dirty="0"/>
          </a:p>
        </p:txBody>
      </p:sp>
    </p:spTree>
    <p:extLst>
      <p:ext uri="{BB962C8B-B14F-4D97-AF65-F5344CB8AC3E}">
        <p14:creationId xmlns:p14="http://schemas.microsoft.com/office/powerpoint/2010/main" val="202673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p:bldP spid="5"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917" y="6"/>
            <a:ext cx="8583082" cy="850599"/>
          </a:xfrm>
        </p:spPr>
        <p:txBody>
          <a:bodyPr/>
          <a:lstStyle/>
          <a:p>
            <a:pPr lvl="0"/>
            <a:r>
              <a:rPr lang="en-US" dirty="0"/>
              <a:t>Option-Pricing Theory </a:t>
            </a:r>
            <a:r>
              <a:rPr lang="en-US" sz="2400" dirty="0"/>
              <a:t>(continued)</a:t>
            </a:r>
          </a:p>
        </p:txBody>
      </p:sp>
      <p:sp>
        <p:nvSpPr>
          <p:cNvPr id="3" name="Content Placeholder 2"/>
          <p:cNvSpPr>
            <a:spLocks noGrp="1"/>
          </p:cNvSpPr>
          <p:nvPr>
            <p:ph idx="1"/>
          </p:nvPr>
        </p:nvSpPr>
        <p:spPr>
          <a:xfrm>
            <a:off x="698203" y="1063690"/>
            <a:ext cx="8382001" cy="5773045"/>
          </a:xfrm>
        </p:spPr>
        <p:txBody>
          <a:bodyPr>
            <a:normAutofit/>
          </a:bodyPr>
          <a:lstStyle/>
          <a:p>
            <a:pPr>
              <a:buNone/>
            </a:pPr>
            <a:r>
              <a:rPr lang="en-US" b="1" dirty="0">
                <a:solidFill>
                  <a:srgbClr val="C00000"/>
                </a:solidFill>
              </a:rPr>
              <a:t>Volatility Value</a:t>
            </a:r>
          </a:p>
          <a:p>
            <a:r>
              <a:rPr lang="en-IN" dirty="0"/>
              <a:t>One popular option pricing model is the Black–Scholes model which assumes a log-normal distribution</a:t>
            </a:r>
          </a:p>
          <a:p>
            <a:pPr marL="742950" lvl="1" indent="-285750">
              <a:buFont typeface="Lucida Grande"/>
              <a:buChar char="–"/>
            </a:pPr>
            <a:r>
              <a:rPr lang="en-IN" dirty="0"/>
              <a:t>This assumption posits that the stock price is as likely to fall by half as it is to double and that large price movements are less likely than small price movements</a:t>
            </a:r>
          </a:p>
          <a:p>
            <a:r>
              <a:rPr lang="en-IN" dirty="0"/>
              <a:t>The higher a stock’s volatility, the higher the probability of large increases or decreases in market price</a:t>
            </a:r>
            <a:endParaRPr lang="en-US" dirty="0"/>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19A</a:t>
            </a:r>
          </a:p>
        </p:txBody>
      </p:sp>
      <p:sp>
        <p:nvSpPr>
          <p:cNvPr id="5" name="Slide Number Placeholder 5">
            <a:extLst>
              <a:ext uri="{FF2B5EF4-FFF2-40B4-BE49-F238E27FC236}">
                <a16:creationId xmlns:a16="http://schemas.microsoft.com/office/drawing/2014/main" id="{C6252BB6-F6A8-9248-94AC-1E1EE1B94ED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85</a:t>
            </a:fld>
            <a:endParaRPr lang="en-US" dirty="0"/>
          </a:p>
        </p:txBody>
      </p:sp>
    </p:spTree>
    <p:extLst>
      <p:ext uri="{BB962C8B-B14F-4D97-AF65-F5344CB8AC3E}">
        <p14:creationId xmlns:p14="http://schemas.microsoft.com/office/powerpoint/2010/main" val="130457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967" y="6"/>
            <a:ext cx="8561032" cy="1444625"/>
          </a:xfrm>
        </p:spPr>
        <p:txBody>
          <a:bodyPr>
            <a:normAutofit/>
          </a:bodyPr>
          <a:lstStyle/>
          <a:p>
            <a:r>
              <a:rPr lang="en-IN" dirty="0"/>
              <a:t>Effect of Variables on an </a:t>
            </a:r>
            <a:r>
              <a:rPr lang="en-US" dirty="0"/>
              <a:t>Option’s Fair Value</a:t>
            </a:r>
          </a:p>
        </p:txBody>
      </p:sp>
      <p:sp>
        <p:nvSpPr>
          <p:cNvPr id="5"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19A</a:t>
            </a:r>
          </a:p>
        </p:txBody>
      </p:sp>
      <p:graphicFrame>
        <p:nvGraphicFramePr>
          <p:cNvPr id="4" name="Table 3"/>
          <p:cNvGraphicFramePr>
            <a:graphicFrameLocks noGrp="1"/>
          </p:cNvGraphicFramePr>
          <p:nvPr>
            <p:extLst>
              <p:ext uri="{D42A27DB-BD31-4B8C-83A1-F6EECF244321}">
                <p14:modId xmlns:p14="http://schemas.microsoft.com/office/powerpoint/2010/main" val="2444004414"/>
              </p:ext>
            </p:extLst>
          </p:nvPr>
        </p:nvGraphicFramePr>
        <p:xfrm>
          <a:off x="978690" y="1864886"/>
          <a:ext cx="7574571" cy="2622665"/>
        </p:xfrm>
        <a:graphic>
          <a:graphicData uri="http://schemas.openxmlformats.org/drawingml/2006/table">
            <a:tbl>
              <a:tblPr firstRow="1" bandRow="1">
                <a:tableStyleId>{5C22544A-7EE6-4342-B048-85BDC9FD1C3A}</a:tableStyleId>
              </a:tblPr>
              <a:tblGrid>
                <a:gridCol w="4623554">
                  <a:extLst>
                    <a:ext uri="{9D8B030D-6E8A-4147-A177-3AD203B41FA5}">
                      <a16:colId xmlns:a16="http://schemas.microsoft.com/office/drawing/2014/main" val="20000"/>
                    </a:ext>
                  </a:extLst>
                </a:gridCol>
                <a:gridCol w="2951017">
                  <a:extLst>
                    <a:ext uri="{9D8B030D-6E8A-4147-A177-3AD203B41FA5}">
                      <a16:colId xmlns:a16="http://schemas.microsoft.com/office/drawing/2014/main" val="20001"/>
                    </a:ext>
                  </a:extLst>
                </a:gridCol>
              </a:tblGrid>
              <a:tr h="285404">
                <a:tc>
                  <a:txBody>
                    <a:bodyPr/>
                    <a:lstStyle/>
                    <a:p>
                      <a:r>
                        <a:rPr lang="en-US" b="1" dirty="0">
                          <a:solidFill>
                            <a:schemeClr val="tx1"/>
                          </a:solidFill>
                        </a:rPr>
                        <a:t>All Other Factors</a:t>
                      </a:r>
                      <a:r>
                        <a:rPr lang="en-US" b="1" baseline="0" dirty="0">
                          <a:solidFill>
                            <a:schemeClr val="tx1"/>
                          </a:solidFill>
                        </a:rPr>
                        <a:t> Being Equal, If the:</a:t>
                      </a:r>
                      <a:endParaRPr lang="en-US" b="1" dirty="0">
                        <a:solidFill>
                          <a:schemeClr val="tx1"/>
                        </a:solidFill>
                      </a:endParaRPr>
                    </a:p>
                  </a:txBody>
                  <a:tcPr>
                    <a:lnL w="12700" cap="flat" cmpd="sng" algn="ctr">
                      <a:solidFill>
                        <a:srgbClr val="F79646"/>
                      </a:solidFill>
                      <a:prstDash val="solid"/>
                      <a:round/>
                      <a:headEnd type="none" w="med" len="med"/>
                      <a:tailEnd type="none" w="med" len="med"/>
                    </a:lnL>
                    <a:lnT w="12700" cap="flat" cmpd="sng" algn="ctr">
                      <a:solidFill>
                        <a:srgbClr val="F7964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AB0"/>
                    </a:solidFill>
                  </a:tcPr>
                </a:tc>
                <a:tc>
                  <a:txBody>
                    <a:bodyPr/>
                    <a:lstStyle/>
                    <a:p>
                      <a:r>
                        <a:rPr lang="en-US" b="1" dirty="0">
                          <a:solidFill>
                            <a:schemeClr val="tx1"/>
                          </a:solidFill>
                        </a:rPr>
                        <a:t>The Option Value Will Be:</a:t>
                      </a:r>
                    </a:p>
                  </a:txBody>
                  <a:tcPr>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AB0"/>
                    </a:solidFill>
                  </a:tcPr>
                </a:tc>
                <a:extLst>
                  <a:ext uri="{0D108BD9-81ED-4DB2-BD59-A6C34878D82A}">
                    <a16:rowId xmlns:a16="http://schemas.microsoft.com/office/drawing/2014/main" val="10000"/>
                  </a:ext>
                </a:extLst>
              </a:tr>
              <a:tr h="370840">
                <a:tc>
                  <a:txBody>
                    <a:bodyPr/>
                    <a:lstStyle/>
                    <a:p>
                      <a:r>
                        <a:rPr lang="en-US" dirty="0"/>
                        <a:t>Exercise price is higher</a:t>
                      </a:r>
                    </a:p>
                  </a:txBody>
                  <a:tcPr>
                    <a:lnL w="12700" cap="flat" cmpd="sng" algn="ctr">
                      <a:solidFill>
                        <a:srgbClr val="F79646"/>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FFAB0"/>
                    </a:solidFill>
                  </a:tcPr>
                </a:tc>
                <a:tc>
                  <a:txBody>
                    <a:bodyPr/>
                    <a:lstStyle/>
                    <a:p>
                      <a:pPr algn="ctr"/>
                      <a:r>
                        <a:rPr lang="en-US" dirty="0"/>
                        <a:t>Lower</a:t>
                      </a:r>
                    </a:p>
                  </a:txBody>
                  <a:tcPr>
                    <a:lnR w="12700" cap="flat" cmpd="sng" algn="ctr">
                      <a:solidFill>
                        <a:srgbClr val="F79646"/>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FFAB0"/>
                    </a:solidFill>
                  </a:tcPr>
                </a:tc>
                <a:extLst>
                  <a:ext uri="{0D108BD9-81ED-4DB2-BD59-A6C34878D82A}">
                    <a16:rowId xmlns:a16="http://schemas.microsoft.com/office/drawing/2014/main" val="10001"/>
                  </a:ext>
                </a:extLst>
              </a:tr>
              <a:tr h="370840">
                <a:tc>
                  <a:txBody>
                    <a:bodyPr/>
                    <a:lstStyle/>
                    <a:p>
                      <a:r>
                        <a:rPr lang="en-US" dirty="0"/>
                        <a:t>Term of the option</a:t>
                      </a:r>
                      <a:r>
                        <a:rPr lang="en-US" baseline="0" dirty="0"/>
                        <a:t> is longer</a:t>
                      </a:r>
                      <a:endParaRPr lang="en-US" dirty="0"/>
                    </a:p>
                  </a:txBody>
                  <a:tcPr>
                    <a:lnL w="12700" cap="flat" cmpd="sng" algn="ctr">
                      <a:solidFill>
                        <a:srgbClr val="F79646"/>
                      </a:solidFill>
                      <a:prstDash val="solid"/>
                      <a:round/>
                      <a:headEnd type="none" w="med" len="med"/>
                      <a:tailEnd type="none" w="med" len="med"/>
                    </a:lnL>
                    <a:solidFill>
                      <a:srgbClr val="FFFAB0"/>
                    </a:solidFill>
                  </a:tcPr>
                </a:tc>
                <a:tc>
                  <a:txBody>
                    <a:bodyPr/>
                    <a:lstStyle/>
                    <a:p>
                      <a:pPr algn="ctr"/>
                      <a:r>
                        <a:rPr lang="en-US" dirty="0"/>
                        <a:t>Higher</a:t>
                      </a:r>
                    </a:p>
                  </a:txBody>
                  <a:tcPr>
                    <a:lnR w="12700" cap="flat" cmpd="sng" algn="ctr">
                      <a:solidFill>
                        <a:srgbClr val="F79646"/>
                      </a:solidFill>
                      <a:prstDash val="solid"/>
                      <a:round/>
                      <a:headEnd type="none" w="med" len="med"/>
                      <a:tailEnd type="none" w="med" len="med"/>
                    </a:lnR>
                    <a:solidFill>
                      <a:srgbClr val="FFFAB0"/>
                    </a:solidFill>
                  </a:tcPr>
                </a:tc>
                <a:extLst>
                  <a:ext uri="{0D108BD9-81ED-4DB2-BD59-A6C34878D82A}">
                    <a16:rowId xmlns:a16="http://schemas.microsoft.com/office/drawing/2014/main" val="10002"/>
                  </a:ext>
                </a:extLst>
              </a:tr>
              <a:tr h="402705">
                <a:tc>
                  <a:txBody>
                    <a:bodyPr/>
                    <a:lstStyle/>
                    <a:p>
                      <a:r>
                        <a:rPr lang="en-US" dirty="0"/>
                        <a:t>Market</a:t>
                      </a:r>
                      <a:r>
                        <a:rPr lang="en-US" baseline="0" dirty="0"/>
                        <a:t> price of the stock is higher</a:t>
                      </a:r>
                      <a:endParaRPr lang="en-US" dirty="0"/>
                    </a:p>
                  </a:txBody>
                  <a:tcPr>
                    <a:lnL w="12700" cap="flat" cmpd="sng" algn="ctr">
                      <a:solidFill>
                        <a:srgbClr val="F79646"/>
                      </a:solidFill>
                      <a:prstDash val="solid"/>
                      <a:round/>
                      <a:headEnd type="none" w="med" len="med"/>
                      <a:tailEnd type="none" w="med" len="med"/>
                    </a:lnL>
                    <a:solidFill>
                      <a:srgbClr val="FFFAB0"/>
                    </a:solidFill>
                  </a:tcPr>
                </a:tc>
                <a:tc>
                  <a:txBody>
                    <a:bodyPr/>
                    <a:lstStyle/>
                    <a:p>
                      <a:pPr algn="ctr"/>
                      <a:r>
                        <a:rPr lang="en-US" dirty="0"/>
                        <a:t>Higher</a:t>
                      </a:r>
                    </a:p>
                  </a:txBody>
                  <a:tcPr>
                    <a:lnR w="12700" cap="flat" cmpd="sng" algn="ctr">
                      <a:solidFill>
                        <a:srgbClr val="F79646"/>
                      </a:solidFill>
                      <a:prstDash val="solid"/>
                      <a:round/>
                      <a:headEnd type="none" w="med" len="med"/>
                      <a:tailEnd type="none" w="med" len="med"/>
                    </a:lnR>
                    <a:solidFill>
                      <a:srgbClr val="FFFAB0"/>
                    </a:solidFill>
                  </a:tcPr>
                </a:tc>
                <a:extLst>
                  <a:ext uri="{0D108BD9-81ED-4DB2-BD59-A6C34878D82A}">
                    <a16:rowId xmlns:a16="http://schemas.microsoft.com/office/drawing/2014/main" val="10003"/>
                  </a:ext>
                </a:extLst>
              </a:tr>
              <a:tr h="370840">
                <a:tc>
                  <a:txBody>
                    <a:bodyPr/>
                    <a:lstStyle/>
                    <a:p>
                      <a:r>
                        <a:rPr lang="en-US" dirty="0"/>
                        <a:t>Dividends are higher</a:t>
                      </a:r>
                    </a:p>
                  </a:txBody>
                  <a:tcPr>
                    <a:lnL w="12700" cap="flat" cmpd="sng" algn="ctr">
                      <a:solidFill>
                        <a:srgbClr val="F79646"/>
                      </a:solidFill>
                      <a:prstDash val="solid"/>
                      <a:round/>
                      <a:headEnd type="none" w="med" len="med"/>
                      <a:tailEnd type="none" w="med" len="med"/>
                    </a:lnL>
                    <a:solidFill>
                      <a:srgbClr val="FFFAB0"/>
                    </a:solidFill>
                  </a:tcPr>
                </a:tc>
                <a:tc>
                  <a:txBody>
                    <a:bodyPr/>
                    <a:lstStyle/>
                    <a:p>
                      <a:pPr algn="ctr"/>
                      <a:r>
                        <a:rPr lang="en-US" dirty="0"/>
                        <a:t>Lower</a:t>
                      </a:r>
                    </a:p>
                  </a:txBody>
                  <a:tcPr>
                    <a:lnR w="12700" cap="flat" cmpd="sng" algn="ctr">
                      <a:solidFill>
                        <a:srgbClr val="F79646"/>
                      </a:solidFill>
                      <a:prstDash val="solid"/>
                      <a:round/>
                      <a:headEnd type="none" w="med" len="med"/>
                      <a:tailEnd type="none" w="med" len="med"/>
                    </a:lnR>
                    <a:solidFill>
                      <a:srgbClr val="FFFAB0"/>
                    </a:solidFill>
                  </a:tcPr>
                </a:tc>
                <a:extLst>
                  <a:ext uri="{0D108BD9-81ED-4DB2-BD59-A6C34878D82A}">
                    <a16:rowId xmlns:a16="http://schemas.microsoft.com/office/drawing/2014/main" val="10004"/>
                  </a:ext>
                </a:extLst>
              </a:tr>
              <a:tr h="370840">
                <a:tc>
                  <a:txBody>
                    <a:bodyPr/>
                    <a:lstStyle/>
                    <a:p>
                      <a:r>
                        <a:rPr lang="en-US" dirty="0"/>
                        <a:t>Risk-free</a:t>
                      </a:r>
                      <a:r>
                        <a:rPr lang="en-US" baseline="0" dirty="0"/>
                        <a:t> rate of return is higher</a:t>
                      </a:r>
                      <a:endParaRPr lang="en-US" dirty="0"/>
                    </a:p>
                  </a:txBody>
                  <a:tcPr>
                    <a:lnL w="12700" cap="flat" cmpd="sng" algn="ctr">
                      <a:solidFill>
                        <a:srgbClr val="F79646"/>
                      </a:solidFill>
                      <a:prstDash val="solid"/>
                      <a:round/>
                      <a:headEnd type="none" w="med" len="med"/>
                      <a:tailEnd type="none" w="med" len="med"/>
                    </a:lnL>
                    <a:solidFill>
                      <a:srgbClr val="FFFAB0"/>
                    </a:solidFill>
                  </a:tcPr>
                </a:tc>
                <a:tc>
                  <a:txBody>
                    <a:bodyPr/>
                    <a:lstStyle/>
                    <a:p>
                      <a:pPr algn="ctr"/>
                      <a:r>
                        <a:rPr lang="en-US" dirty="0"/>
                        <a:t>Higher</a:t>
                      </a:r>
                    </a:p>
                  </a:txBody>
                  <a:tcPr>
                    <a:lnR w="12700" cap="flat" cmpd="sng" algn="ctr">
                      <a:solidFill>
                        <a:srgbClr val="F79646"/>
                      </a:solidFill>
                      <a:prstDash val="solid"/>
                      <a:round/>
                      <a:headEnd type="none" w="med" len="med"/>
                      <a:tailEnd type="none" w="med" len="med"/>
                    </a:lnR>
                    <a:solidFill>
                      <a:srgbClr val="FFFAB0"/>
                    </a:solidFill>
                  </a:tcPr>
                </a:tc>
                <a:extLst>
                  <a:ext uri="{0D108BD9-81ED-4DB2-BD59-A6C34878D82A}">
                    <a16:rowId xmlns:a16="http://schemas.microsoft.com/office/drawing/2014/main" val="10005"/>
                  </a:ext>
                </a:extLst>
              </a:tr>
              <a:tr h="370840">
                <a:tc>
                  <a:txBody>
                    <a:bodyPr/>
                    <a:lstStyle/>
                    <a:p>
                      <a:r>
                        <a:rPr lang="en-US" dirty="0"/>
                        <a:t>Volatility of the stock is higher</a:t>
                      </a:r>
                    </a:p>
                  </a:txBody>
                  <a:tcPr>
                    <a:lnL w="12700" cap="flat" cmpd="sng" algn="ctr">
                      <a:solidFill>
                        <a:srgbClr val="F79646"/>
                      </a:solidFill>
                      <a:prstDash val="solid"/>
                      <a:round/>
                      <a:headEnd type="none" w="med" len="med"/>
                      <a:tailEnd type="none" w="med" len="med"/>
                    </a:lnL>
                    <a:lnB w="12700" cap="flat" cmpd="sng" algn="ctr">
                      <a:solidFill>
                        <a:srgbClr val="F79646"/>
                      </a:solidFill>
                      <a:prstDash val="solid"/>
                      <a:round/>
                      <a:headEnd type="none" w="med" len="med"/>
                      <a:tailEnd type="none" w="med" len="med"/>
                    </a:lnB>
                    <a:solidFill>
                      <a:srgbClr val="FFFAB0"/>
                    </a:solidFill>
                  </a:tcPr>
                </a:tc>
                <a:tc>
                  <a:txBody>
                    <a:bodyPr/>
                    <a:lstStyle/>
                    <a:p>
                      <a:pPr algn="ctr"/>
                      <a:r>
                        <a:rPr lang="en-US" dirty="0"/>
                        <a:t>Higher</a:t>
                      </a:r>
                    </a:p>
                  </a:txBody>
                  <a:tcPr>
                    <a:lnR w="12700" cap="flat" cmpd="sng" algn="ctr">
                      <a:solidFill>
                        <a:srgbClr val="F79646"/>
                      </a:solidFill>
                      <a:prstDash val="solid"/>
                      <a:round/>
                      <a:headEnd type="none" w="med" len="med"/>
                      <a:tailEnd type="none" w="med" len="med"/>
                    </a:lnR>
                    <a:lnB w="12700" cap="flat" cmpd="sng" algn="ctr">
                      <a:solidFill>
                        <a:srgbClr val="F79646"/>
                      </a:solidFill>
                      <a:prstDash val="solid"/>
                      <a:round/>
                      <a:headEnd type="none" w="med" len="med"/>
                      <a:tailEnd type="none" w="med" len="med"/>
                    </a:lnB>
                    <a:solidFill>
                      <a:srgbClr val="FFFAB0"/>
                    </a:solidFill>
                  </a:tcPr>
                </a:tc>
                <a:extLst>
                  <a:ext uri="{0D108BD9-81ED-4DB2-BD59-A6C34878D82A}">
                    <a16:rowId xmlns:a16="http://schemas.microsoft.com/office/drawing/2014/main" val="10006"/>
                  </a:ext>
                </a:extLst>
              </a:tr>
            </a:tbl>
          </a:graphicData>
        </a:graphic>
      </p:graphicFrame>
      <p:sp>
        <p:nvSpPr>
          <p:cNvPr id="6" name="Slide Number Placeholder 5">
            <a:extLst>
              <a:ext uri="{FF2B5EF4-FFF2-40B4-BE49-F238E27FC236}">
                <a16:creationId xmlns:a16="http://schemas.microsoft.com/office/drawing/2014/main" id="{93A7DED9-43F1-1649-AF17-98459F08468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86</a:t>
            </a:fld>
            <a:endParaRPr lang="en-US" dirty="0"/>
          </a:p>
        </p:txBody>
      </p:sp>
    </p:spTree>
    <p:extLst>
      <p:ext uri="{BB962C8B-B14F-4D97-AF65-F5344CB8AC3E}">
        <p14:creationId xmlns:p14="http://schemas.microsoft.com/office/powerpoint/2010/main" val="5484739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7" y="7"/>
            <a:ext cx="8571442" cy="1105780"/>
          </a:xfrm>
        </p:spPr>
        <p:txBody>
          <a:bodyPr/>
          <a:lstStyle/>
          <a:p>
            <a:r>
              <a:rPr lang="en-US" dirty="0"/>
              <a:t>Stock Appreciation Rights</a:t>
            </a:r>
          </a:p>
        </p:txBody>
      </p:sp>
      <p:sp>
        <p:nvSpPr>
          <p:cNvPr id="3" name="Content Placeholder 2"/>
          <p:cNvSpPr>
            <a:spLocks noGrp="1"/>
          </p:cNvSpPr>
          <p:nvPr>
            <p:ph idx="1"/>
          </p:nvPr>
        </p:nvSpPr>
        <p:spPr>
          <a:xfrm>
            <a:off x="655673" y="956931"/>
            <a:ext cx="8382001" cy="5837273"/>
          </a:xfrm>
        </p:spPr>
        <p:txBody>
          <a:bodyPr>
            <a:normAutofit/>
          </a:bodyPr>
          <a:lstStyle/>
          <a:p>
            <a:r>
              <a:rPr lang="en-IN" dirty="0"/>
              <a:t>Enable an employee to benefit by the amount that the market price of the company’s stock rises without having to buy shares</a:t>
            </a:r>
          </a:p>
          <a:p>
            <a:r>
              <a:rPr lang="en-IN" dirty="0"/>
              <a:t>Employees are awarded the share appreciation</a:t>
            </a:r>
          </a:p>
          <a:p>
            <a:pPr>
              <a:buClr>
                <a:schemeClr val="tx1"/>
              </a:buClr>
            </a:pPr>
            <a:r>
              <a:rPr lang="en-IN" b="1" dirty="0">
                <a:solidFill>
                  <a:srgbClr val="C00000"/>
                </a:solidFill>
              </a:rPr>
              <a:t>Share appreciation</a:t>
            </a:r>
          </a:p>
          <a:p>
            <a:pPr lvl="1">
              <a:buFont typeface="Lucida Grande"/>
              <a:buChar char="–"/>
            </a:pPr>
            <a:r>
              <a:rPr lang="en-IN" dirty="0"/>
              <a:t>The amount by which the market price on the exercise date exceeds a </a:t>
            </a:r>
            <a:r>
              <a:rPr lang="en-US" dirty="0"/>
              <a:t>prespecified</a:t>
            </a:r>
            <a:r>
              <a:rPr lang="en-IN" dirty="0"/>
              <a:t> price (usually the market price at the date of grant)</a:t>
            </a:r>
          </a:p>
          <a:p>
            <a:r>
              <a:rPr lang="en-IN" dirty="0"/>
              <a:t>Usually payable in cash or the recipient has the choice between cash and shares</a:t>
            </a:r>
          </a:p>
          <a:p>
            <a:pPr>
              <a:buNone/>
            </a:pPr>
            <a:r>
              <a:rPr lang="en-IN" b="1" dirty="0">
                <a:solidFill>
                  <a:srgbClr val="C00000"/>
                </a:solidFill>
              </a:rPr>
              <a:t>Example:</a:t>
            </a:r>
          </a:p>
          <a:p>
            <a:pPr marL="0" indent="0">
              <a:buNone/>
            </a:pPr>
            <a:r>
              <a:rPr lang="en-IN" dirty="0"/>
              <a:t>If the share price rises from $35 to $50, the employee receives $15 cash for each SAR held</a:t>
            </a:r>
            <a:endParaRPr lang="en-US" dirty="0"/>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Slide Number Placeholder 5">
            <a:extLst>
              <a:ext uri="{FF2B5EF4-FFF2-40B4-BE49-F238E27FC236}">
                <a16:creationId xmlns:a16="http://schemas.microsoft.com/office/drawing/2014/main" id="{9527A6E2-E9ED-164B-882D-9A0DB4DBB1A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87</a:t>
            </a:fld>
            <a:endParaRPr lang="en-US" dirty="0"/>
          </a:p>
        </p:txBody>
      </p:sp>
    </p:spTree>
    <p:extLst>
      <p:ext uri="{BB962C8B-B14F-4D97-AF65-F5344CB8AC3E}">
        <p14:creationId xmlns:p14="http://schemas.microsoft.com/office/powerpoint/2010/main" val="260712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967" y="6"/>
            <a:ext cx="8561032" cy="1444625"/>
          </a:xfrm>
        </p:spPr>
        <p:txBody>
          <a:bodyPr>
            <a:normAutofit/>
          </a:bodyPr>
          <a:lstStyle/>
          <a:p>
            <a:r>
              <a:rPr lang="en-US" dirty="0"/>
              <a:t> Stock Appreciation Rights—IBM Corporation</a:t>
            </a:r>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Rectangle: Diagonal Corners Rounded 4">
            <a:extLst>
              <a:ext uri="{FF2B5EF4-FFF2-40B4-BE49-F238E27FC236}">
                <a16:creationId xmlns:a16="http://schemas.microsoft.com/office/drawing/2014/main" id="{77B2C06E-A638-4823-A67C-32074B839249}"/>
              </a:ext>
            </a:extLst>
          </p:cNvPr>
          <p:cNvSpPr/>
          <p:nvPr/>
        </p:nvSpPr>
        <p:spPr>
          <a:xfrm flipH="1">
            <a:off x="633298" y="1294802"/>
            <a:ext cx="8285581" cy="2304183"/>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 name="TextBox 5">
            <a:extLst>
              <a:ext uri="{FF2B5EF4-FFF2-40B4-BE49-F238E27FC236}">
                <a16:creationId xmlns:a16="http://schemas.microsoft.com/office/drawing/2014/main" id="{13418A70-2178-437B-BC19-E76B38D4461E}"/>
              </a:ext>
            </a:extLst>
          </p:cNvPr>
          <p:cNvSpPr txBox="1"/>
          <p:nvPr/>
        </p:nvSpPr>
        <p:spPr>
          <a:xfrm>
            <a:off x="709129" y="1660871"/>
            <a:ext cx="8133929" cy="1631216"/>
          </a:xfrm>
          <a:prstGeom prst="rect">
            <a:avLst/>
          </a:prstGeom>
          <a:solidFill>
            <a:srgbClr val="CEE2ED"/>
          </a:solidFill>
          <a:ln>
            <a:noFill/>
          </a:ln>
        </p:spPr>
        <p:txBody>
          <a:bodyPr wrap="square" lIns="182880" rtlCol="0">
            <a:spAutoFit/>
          </a:bodyPr>
          <a:lstStyle/>
          <a:p>
            <a:r>
              <a:rPr lang="en-US" sz="2000" b="1" dirty="0"/>
              <a:t>Long-Term Performance Plan (in part) </a:t>
            </a:r>
            <a:endParaRPr lang="en-US" sz="2000" dirty="0"/>
          </a:p>
          <a:p>
            <a:r>
              <a:rPr lang="en-US" sz="2000" dirty="0"/>
              <a:t>SARs offer eligible optionees the alternative of electing not to exercise the related stock option, but to receive payment in cash and/or stock, equivalent to the difference between the option price and the average market price of IBM stock on the date of exercising the right. </a:t>
            </a:r>
            <a:endParaRPr lang="en-US" sz="6000" dirty="0"/>
          </a:p>
        </p:txBody>
      </p:sp>
      <p:sp>
        <p:nvSpPr>
          <p:cNvPr id="7" name="Slide Number Placeholder 5">
            <a:extLst>
              <a:ext uri="{FF2B5EF4-FFF2-40B4-BE49-F238E27FC236}">
                <a16:creationId xmlns:a16="http://schemas.microsoft.com/office/drawing/2014/main" id="{850B48B5-0328-684F-BDE6-5349D630204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88</a:t>
            </a:fld>
            <a:endParaRPr lang="en-US" dirty="0"/>
          </a:p>
        </p:txBody>
      </p:sp>
    </p:spTree>
    <p:extLst>
      <p:ext uri="{BB962C8B-B14F-4D97-AF65-F5344CB8AC3E}">
        <p14:creationId xmlns:p14="http://schemas.microsoft.com/office/powerpoint/2010/main" val="22672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7" y="6"/>
            <a:ext cx="8571442" cy="1190841"/>
          </a:xfrm>
        </p:spPr>
        <p:txBody>
          <a:bodyPr/>
          <a:lstStyle/>
          <a:p>
            <a:r>
              <a:rPr lang="en-US" dirty="0"/>
              <a:t>Stock Appreciation Rights </a:t>
            </a:r>
            <a:r>
              <a:rPr lang="en-US" sz="2400" dirty="0"/>
              <a:t>(continued)</a:t>
            </a:r>
          </a:p>
        </p:txBody>
      </p:sp>
      <p:sp>
        <p:nvSpPr>
          <p:cNvPr id="3" name="Content Placeholder 2"/>
          <p:cNvSpPr>
            <a:spLocks noGrp="1"/>
          </p:cNvSpPr>
          <p:nvPr>
            <p:ph idx="1"/>
          </p:nvPr>
        </p:nvSpPr>
        <p:spPr>
          <a:xfrm>
            <a:off x="719469" y="1084520"/>
            <a:ext cx="8244000" cy="5652000"/>
          </a:xfrm>
        </p:spPr>
        <p:txBody>
          <a:bodyPr>
            <a:normAutofit/>
          </a:bodyPr>
          <a:lstStyle/>
          <a:p>
            <a:pPr>
              <a:buNone/>
            </a:pPr>
            <a:r>
              <a:rPr lang="en-IN" b="1" dirty="0">
                <a:solidFill>
                  <a:srgbClr val="C00000"/>
                </a:solidFill>
              </a:rPr>
              <a:t>Is it debt or is it equity?</a:t>
            </a:r>
          </a:p>
          <a:p>
            <a:r>
              <a:rPr lang="en-IN" dirty="0"/>
              <a:t>The accounting treatment depends on whether the award is considered an equity instrument or a liability</a:t>
            </a:r>
          </a:p>
          <a:p>
            <a:r>
              <a:rPr lang="en-IN" dirty="0"/>
              <a:t>If the employer can elect to settle in </a:t>
            </a:r>
            <a:r>
              <a:rPr lang="en-IN" b="1" dirty="0"/>
              <a:t>shares of stock </a:t>
            </a:r>
            <a:r>
              <a:rPr lang="en-IN" dirty="0"/>
              <a:t>rather than cash, the award is considered to be </a:t>
            </a:r>
            <a:r>
              <a:rPr lang="en-IN" b="1" dirty="0">
                <a:solidFill>
                  <a:srgbClr val="C00000"/>
                </a:solidFill>
              </a:rPr>
              <a:t>equity</a:t>
            </a:r>
          </a:p>
          <a:p>
            <a:r>
              <a:rPr lang="en-IN" dirty="0"/>
              <a:t>If the employee will </a:t>
            </a:r>
            <a:r>
              <a:rPr lang="en-IN" b="1" dirty="0"/>
              <a:t>receive cash </a:t>
            </a:r>
            <a:r>
              <a:rPr lang="en-IN" dirty="0"/>
              <a:t>or can elect to receive cash, the award is considered to be a </a:t>
            </a:r>
            <a:r>
              <a:rPr lang="en-IN" b="1" dirty="0">
                <a:solidFill>
                  <a:srgbClr val="C00000"/>
                </a:solidFill>
              </a:rPr>
              <a:t>liability</a:t>
            </a:r>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Slide Number Placeholder 5">
            <a:extLst>
              <a:ext uri="{FF2B5EF4-FFF2-40B4-BE49-F238E27FC236}">
                <a16:creationId xmlns:a16="http://schemas.microsoft.com/office/drawing/2014/main" id="{786F5C05-DE0A-544A-B831-E56AE432B24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89</a:t>
            </a:fld>
            <a:endParaRPr lang="en-US" dirty="0"/>
          </a:p>
        </p:txBody>
      </p:sp>
    </p:spTree>
    <p:extLst>
      <p:ext uri="{BB962C8B-B14F-4D97-AF65-F5344CB8AC3E}">
        <p14:creationId xmlns:p14="http://schemas.microsoft.com/office/powerpoint/2010/main" val="86958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500"/>
                            </p:stCondLst>
                            <p:childTnLst>
                              <p:par>
                                <p:cTn id="17" presetID="10" presetClass="entr" presetSubtype="0" fill="hold" nodeType="afterEffect">
                                  <p:stCondLst>
                                    <p:cond delay="15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49" y="94515"/>
            <a:ext cx="8013600" cy="941740"/>
          </a:xfrm>
        </p:spPr>
        <p:txBody>
          <a:bodyPr>
            <a:normAutofit/>
          </a:bodyPr>
          <a:lstStyle/>
          <a:p>
            <a:r>
              <a:rPr lang="en-US" altLang="en-US" sz="3200" dirty="0"/>
              <a:t>Concept Check: RSU Compensation Costs</a:t>
            </a:r>
            <a:endParaRPr lang="en-US" sz="3200" dirty="0"/>
          </a:p>
        </p:txBody>
      </p:sp>
      <p:sp>
        <p:nvSpPr>
          <p:cNvPr id="414723" name="Rectangle 3"/>
          <p:cNvSpPr>
            <a:spLocks noGrp="1" noChangeArrowheads="1"/>
          </p:cNvSpPr>
          <p:nvPr>
            <p:ph idx="1"/>
          </p:nvPr>
        </p:nvSpPr>
        <p:spPr>
          <a:xfrm>
            <a:off x="761998" y="1322497"/>
            <a:ext cx="8382001" cy="5288251"/>
          </a:xfrm>
          <a:solidFill>
            <a:schemeClr val="bg1">
              <a:lumMod val="95000"/>
            </a:schemeClr>
          </a:solidFill>
        </p:spPr>
        <p:txBody>
          <a:bodyPr>
            <a:normAutofit/>
          </a:bodyPr>
          <a:lstStyle/>
          <a:p>
            <a:pPr marL="0" indent="0">
              <a:lnSpc>
                <a:spcPct val="100000"/>
              </a:lnSpc>
              <a:spcAft>
                <a:spcPts val="1200"/>
              </a:spcAft>
              <a:buNone/>
            </a:pPr>
            <a:r>
              <a:rPr lang="en-US" sz="2400" dirty="0"/>
              <a:t>Zarshenas Jewelers granted restricted stock units (RSUs) representing 120 million of its $1 par common shares to executives, subject to forfeiture if employment is terminated within four years. After the recipients of the RSUs satisfy the vesting requirement, the company will distribute the shares. The common shares had a market price of $5 per share on the grant date. The total compensation cost pertaining to the restricted stock units is:</a:t>
            </a:r>
          </a:p>
          <a:p>
            <a:pPr marL="457200" indent="-457200">
              <a:lnSpc>
                <a:spcPct val="100000"/>
              </a:lnSpc>
              <a:buFont typeface="+mj-lt"/>
              <a:buAutoNum type="alphaLcPeriod"/>
            </a:pPr>
            <a:r>
              <a:rPr lang="en-US" sz="2400" dirty="0"/>
              <a:t>$  15 million</a:t>
            </a:r>
          </a:p>
          <a:p>
            <a:pPr marL="457200" indent="-457200">
              <a:lnSpc>
                <a:spcPct val="100000"/>
              </a:lnSpc>
              <a:buFont typeface="+mj-lt"/>
              <a:buAutoNum type="alphaLcPeriod"/>
            </a:pPr>
            <a:r>
              <a:rPr lang="en-US" sz="2400" dirty="0"/>
              <a:t>$120 million</a:t>
            </a:r>
          </a:p>
          <a:p>
            <a:pPr marL="457200" indent="-457200">
              <a:lnSpc>
                <a:spcPct val="100000"/>
              </a:lnSpc>
              <a:buFont typeface="+mj-lt"/>
              <a:buAutoNum type="alphaLcPeriod"/>
            </a:pPr>
            <a:r>
              <a:rPr lang="en-US" sz="2400" dirty="0"/>
              <a:t>$150 million</a:t>
            </a:r>
          </a:p>
          <a:p>
            <a:pPr marL="457200" indent="-457200">
              <a:lnSpc>
                <a:spcPct val="100000"/>
              </a:lnSpc>
              <a:buFont typeface="+mj-lt"/>
              <a:buAutoNum type="alphaLcPeriod"/>
            </a:pPr>
            <a:r>
              <a:rPr lang="en-US" sz="2400" dirty="0"/>
              <a:t>$600 million</a:t>
            </a:r>
            <a:endParaRPr lang="en-US" sz="2000" dirty="0"/>
          </a:p>
          <a:p>
            <a:pPr lvl="5">
              <a:buFont typeface="Wingdings" pitchFamily="2" charset="2"/>
              <a:buChar char="v"/>
              <a:tabLst>
                <a:tab pos="7772400" algn="dec"/>
              </a:tabLst>
              <a:defRPr/>
            </a:pPr>
            <a:endParaRPr lang="en-US" sz="1600" dirty="0"/>
          </a:p>
          <a:p>
            <a:pPr marL="0" indent="0">
              <a:buNone/>
              <a:tabLst>
                <a:tab pos="7772400" algn="dec"/>
              </a:tabLst>
              <a:defRPr/>
            </a:pPr>
            <a:endParaRPr lang="en-US" sz="1800" dirty="0"/>
          </a:p>
        </p:txBody>
      </p:sp>
      <p:sp>
        <p:nvSpPr>
          <p:cNvPr id="2" name="Oval 1"/>
          <p:cNvSpPr/>
          <p:nvPr/>
        </p:nvSpPr>
        <p:spPr bwMode="auto">
          <a:xfrm flipV="1">
            <a:off x="734859" y="6038893"/>
            <a:ext cx="443533" cy="418479"/>
          </a:xfrm>
          <a:prstGeom prst="ellipse">
            <a:avLst/>
          </a:prstGeom>
          <a:noFill/>
          <a:ln w="28575" cap="flat" cmpd="sng" algn="ctr">
            <a:solidFill>
              <a:srgbClr val="3366FF"/>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TextBox 5"/>
          <p:cNvSpPr txBox="1"/>
          <p:nvPr/>
        </p:nvSpPr>
        <p:spPr>
          <a:xfrm>
            <a:off x="3168970" y="4657926"/>
            <a:ext cx="5728138" cy="1785104"/>
          </a:xfrm>
          <a:prstGeom prst="rect">
            <a:avLst/>
          </a:prstGeom>
          <a:solidFill>
            <a:srgbClr val="FDEADA"/>
          </a:solidFill>
          <a:ln w="6350">
            <a:solidFill>
              <a:schemeClr val="tx1"/>
            </a:solidFill>
          </a:ln>
        </p:spPr>
        <p:txBody>
          <a:bodyPr wrap="square" rtlCol="0">
            <a:spAutoFit/>
          </a:bodyPr>
          <a:lstStyle/>
          <a:p>
            <a:pPr>
              <a:lnSpc>
                <a:spcPct val="150000"/>
              </a:lnSpc>
            </a:pPr>
            <a:r>
              <a:rPr lang="en-US" sz="2000" dirty="0"/>
              <a:t>The correct answer is </a:t>
            </a:r>
            <a:r>
              <a:rPr lang="en-US" sz="2000" i="1" dirty="0"/>
              <a:t>d</a:t>
            </a:r>
            <a:r>
              <a:rPr lang="en-US" sz="2000" dirty="0"/>
              <a:t>:</a:t>
            </a:r>
          </a:p>
          <a:p>
            <a:pPr>
              <a:lnSpc>
                <a:spcPct val="150000"/>
              </a:lnSpc>
            </a:pPr>
            <a:r>
              <a:rPr lang="en-US" sz="2000" dirty="0"/>
              <a:t>$   5   		Fair value per share </a:t>
            </a:r>
            <a:br>
              <a:rPr lang="en-US" sz="2000" dirty="0"/>
            </a:br>
            <a:r>
              <a:rPr lang="en-US" sz="2000" u="sng" dirty="0"/>
              <a:t>× 120 million</a:t>
            </a:r>
            <a:r>
              <a:rPr lang="en-US" sz="2000" dirty="0"/>
              <a:t>	Shares represented by RSUs</a:t>
            </a:r>
          </a:p>
          <a:p>
            <a:pPr marL="1828800" indent="-1828800">
              <a:buNone/>
            </a:pPr>
            <a:r>
              <a:rPr lang="en-US" sz="2000" dirty="0"/>
              <a:t>$600 million	FV of shares represented by RSUs</a:t>
            </a:r>
          </a:p>
        </p:txBody>
      </p:sp>
      <p:sp>
        <p:nvSpPr>
          <p:cNvPr id="7" name="Title 2"/>
          <p:cNvSpPr txBox="1">
            <a:spLocks/>
          </p:cNvSpPr>
          <p:nvPr/>
        </p:nvSpPr>
        <p:spPr bwMode="auto">
          <a:xfrm>
            <a:off x="8389940" y="12740"/>
            <a:ext cx="738187"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LO19-1</a:t>
            </a:r>
          </a:p>
        </p:txBody>
      </p:sp>
      <p:sp>
        <p:nvSpPr>
          <p:cNvPr id="8" name="Slide Number Placeholder 5">
            <a:extLst>
              <a:ext uri="{FF2B5EF4-FFF2-40B4-BE49-F238E27FC236}">
                <a16:creationId xmlns:a16="http://schemas.microsoft.com/office/drawing/2014/main" id="{5C86814C-86D6-FF49-96E7-E20DCD492EA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19-0</a:t>
            </a:r>
            <a:fld id="{2607F632-3F85-4F98-B182-BC32E868C800}" type="slidenum">
              <a:rPr lang="en-US" smtClean="0"/>
              <a:pPr/>
              <a:t>9</a:t>
            </a:fld>
            <a:endParaRPr lang="en-US" dirty="0"/>
          </a:p>
        </p:txBody>
      </p:sp>
    </p:spTree>
    <p:extLst>
      <p:ext uri="{BB962C8B-B14F-4D97-AF65-F5344CB8AC3E}">
        <p14:creationId xmlns:p14="http://schemas.microsoft.com/office/powerpoint/2010/main" val="333672875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2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147" y="6"/>
            <a:ext cx="8581852" cy="1444625"/>
          </a:xfrm>
        </p:spPr>
        <p:txBody>
          <a:bodyPr/>
          <a:lstStyle/>
          <a:p>
            <a:r>
              <a:rPr lang="en-US" dirty="0"/>
              <a:t>Stock Appreciation Rights </a:t>
            </a:r>
            <a:r>
              <a:rPr lang="en-US" sz="2400" dirty="0"/>
              <a:t>(continued 2)</a:t>
            </a:r>
          </a:p>
        </p:txBody>
      </p:sp>
      <p:sp>
        <p:nvSpPr>
          <p:cNvPr id="3" name="Content Placeholder 2"/>
          <p:cNvSpPr>
            <a:spLocks noGrp="1"/>
          </p:cNvSpPr>
          <p:nvPr>
            <p:ph idx="1"/>
          </p:nvPr>
        </p:nvSpPr>
        <p:spPr/>
        <p:txBody>
          <a:bodyPr/>
          <a:lstStyle/>
          <a:p>
            <a:pPr>
              <a:buNone/>
            </a:pPr>
            <a:r>
              <a:rPr lang="en-IN" b="1" dirty="0">
                <a:solidFill>
                  <a:srgbClr val="C00000"/>
                </a:solidFill>
              </a:rPr>
              <a:t>SARs payable in shares (equity)</a:t>
            </a:r>
          </a:p>
          <a:p>
            <a:r>
              <a:rPr lang="en-IN" dirty="0"/>
              <a:t>The fair value of the SARs is estimated at the grant date and we accrue that compensation to expense over the service period</a:t>
            </a:r>
          </a:p>
          <a:p>
            <a:r>
              <a:rPr lang="en-IN" dirty="0"/>
              <a:t>The cash settlement of an equity award is treated like the repurchase of an equity instrument</a:t>
            </a:r>
          </a:p>
          <a:p>
            <a:r>
              <a:rPr lang="en-IN" dirty="0"/>
              <a:t>The total compensation is not revised for subsequent changes in the price of the underlying stock</a:t>
            </a:r>
            <a:endParaRPr lang="en-US" dirty="0"/>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Slide Number Placeholder 5">
            <a:extLst>
              <a:ext uri="{FF2B5EF4-FFF2-40B4-BE49-F238E27FC236}">
                <a16:creationId xmlns:a16="http://schemas.microsoft.com/office/drawing/2014/main" id="{1446CC58-F1F9-3D4B-85CE-E794EE84CBA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90</a:t>
            </a:fld>
            <a:endParaRPr lang="en-US" dirty="0"/>
          </a:p>
        </p:txBody>
      </p:sp>
    </p:spTree>
    <p:extLst>
      <p:ext uri="{BB962C8B-B14F-4D97-AF65-F5344CB8AC3E}">
        <p14:creationId xmlns:p14="http://schemas.microsoft.com/office/powerpoint/2010/main" val="273949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88" y="6"/>
            <a:ext cx="8540211" cy="1444625"/>
          </a:xfrm>
        </p:spPr>
        <p:txBody>
          <a:bodyPr/>
          <a:lstStyle/>
          <a:p>
            <a:r>
              <a:rPr lang="en-US" dirty="0"/>
              <a:t>Stock Appreciation Rights </a:t>
            </a:r>
            <a:r>
              <a:rPr lang="en-US" sz="2400" dirty="0"/>
              <a:t>(continued 3)</a:t>
            </a:r>
          </a:p>
        </p:txBody>
      </p:sp>
      <p:sp>
        <p:nvSpPr>
          <p:cNvPr id="3" name="Content Placeholder 2"/>
          <p:cNvSpPr>
            <a:spLocks noGrp="1"/>
          </p:cNvSpPr>
          <p:nvPr>
            <p:ph idx="1"/>
          </p:nvPr>
        </p:nvSpPr>
        <p:spPr/>
        <p:txBody>
          <a:bodyPr>
            <a:normAutofit/>
          </a:bodyPr>
          <a:lstStyle/>
          <a:p>
            <a:pPr>
              <a:buNone/>
            </a:pPr>
            <a:r>
              <a:rPr lang="en-IN" b="1" dirty="0">
                <a:solidFill>
                  <a:srgbClr val="C00000"/>
                </a:solidFill>
              </a:rPr>
              <a:t>SARs payable in cash (liability)</a:t>
            </a:r>
          </a:p>
          <a:p>
            <a:r>
              <a:rPr lang="en-IN" dirty="0"/>
              <a:t>The </a:t>
            </a:r>
            <a:r>
              <a:rPr lang="en-IN" b="1" dirty="0">
                <a:solidFill>
                  <a:srgbClr val="C00000"/>
                </a:solidFill>
              </a:rPr>
              <a:t>fair value </a:t>
            </a:r>
            <a:r>
              <a:rPr lang="en-IN" dirty="0"/>
              <a:t>of the SARs is estimated and that amount is recognized as </a:t>
            </a:r>
            <a:r>
              <a:rPr lang="en-IN" b="1" dirty="0">
                <a:solidFill>
                  <a:srgbClr val="C00000"/>
                </a:solidFill>
              </a:rPr>
              <a:t>compensation expense </a:t>
            </a:r>
            <a:r>
              <a:rPr lang="en-IN" dirty="0"/>
              <a:t>over the requisite service period</a:t>
            </a:r>
          </a:p>
          <a:p>
            <a:r>
              <a:rPr lang="en-IN" dirty="0"/>
              <a:t>The fair value is </a:t>
            </a:r>
            <a:r>
              <a:rPr lang="en-IN" b="1" dirty="0">
                <a:solidFill>
                  <a:srgbClr val="C00000"/>
                </a:solidFill>
              </a:rPr>
              <a:t>periodically re-estimated </a:t>
            </a:r>
            <a:r>
              <a:rPr lang="en-IN" dirty="0"/>
              <a:t>in order to continually adjust the liability (and corresponding compensation) until it is paid</a:t>
            </a:r>
          </a:p>
          <a:p>
            <a:r>
              <a:rPr lang="en-IN" dirty="0"/>
              <a:t>The periodic expense is the </a:t>
            </a:r>
            <a:r>
              <a:rPr lang="en-IN" b="1" dirty="0">
                <a:solidFill>
                  <a:srgbClr val="C00000"/>
                </a:solidFill>
              </a:rPr>
              <a:t>fraction of the total compensation earned to date </a:t>
            </a:r>
            <a:r>
              <a:rPr lang="en-IN" dirty="0"/>
              <a:t>by recipients of the SARs reduced by any amounts expensed in prior periods</a:t>
            </a:r>
            <a:endParaRPr lang="en-US" dirty="0"/>
          </a:p>
        </p:txBody>
      </p:sp>
      <p:sp>
        <p:nvSpPr>
          <p:cNvPr id="4"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5" name="Slide Number Placeholder 5">
            <a:extLst>
              <a:ext uri="{FF2B5EF4-FFF2-40B4-BE49-F238E27FC236}">
                <a16:creationId xmlns:a16="http://schemas.microsoft.com/office/drawing/2014/main" id="{8C6E8A78-CCBA-504E-97A5-D2CAAD5E6C0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91</a:t>
            </a:fld>
            <a:endParaRPr lang="en-US" dirty="0"/>
          </a:p>
        </p:txBody>
      </p:sp>
    </p:spTree>
    <p:extLst>
      <p:ext uri="{BB962C8B-B14F-4D97-AF65-F5344CB8AC3E}">
        <p14:creationId xmlns:p14="http://schemas.microsoft.com/office/powerpoint/2010/main" val="218789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78" y="-114305"/>
            <a:ext cx="8567981" cy="515792"/>
          </a:xfrm>
        </p:spPr>
        <p:txBody>
          <a:bodyPr>
            <a:noAutofit/>
          </a:bodyPr>
          <a:lstStyle/>
          <a:p>
            <a:r>
              <a:rPr lang="en-US" sz="2800" dirty="0"/>
              <a:t> Stock Appreciation Rights </a:t>
            </a:r>
            <a:r>
              <a:rPr lang="en-US" sz="2400" dirty="0"/>
              <a:t>(continued 4)</a:t>
            </a:r>
          </a:p>
        </p:txBody>
      </p:sp>
      <p:sp>
        <p:nvSpPr>
          <p:cNvPr id="4" name="TextBox 3"/>
          <p:cNvSpPr txBox="1"/>
          <p:nvPr/>
        </p:nvSpPr>
        <p:spPr>
          <a:xfrm>
            <a:off x="593522" y="237933"/>
            <a:ext cx="8550478" cy="286232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p:txBody>
      </p:sp>
      <p:sp>
        <p:nvSpPr>
          <p:cNvPr id="5" name="TextBox 4"/>
          <p:cNvSpPr txBox="1"/>
          <p:nvPr/>
        </p:nvSpPr>
        <p:spPr>
          <a:xfrm>
            <a:off x="600779" y="3012399"/>
            <a:ext cx="8550478" cy="707886"/>
          </a:xfrm>
          <a:prstGeom prst="rect">
            <a:avLst/>
          </a:prstGeom>
          <a:noFill/>
        </p:spPr>
        <p:txBody>
          <a:bodyPr wrap="square" rtlCol="0">
            <a:spAutoFit/>
          </a:bodyPr>
          <a:lstStyle/>
          <a:p>
            <a:r>
              <a:rPr lang="en-IN" sz="2000" b="1" dirty="0">
                <a:solidFill>
                  <a:srgbClr val="C00000"/>
                </a:solidFill>
              </a:rPr>
              <a:t>Case 1: </a:t>
            </a:r>
            <a:r>
              <a:rPr lang="en-IN" sz="2000" b="1" dirty="0"/>
              <a:t>SARs considered to be </a:t>
            </a:r>
            <a:r>
              <a:rPr lang="en-IN" sz="2000" b="1" dirty="0">
                <a:solidFill>
                  <a:srgbClr val="C00000"/>
                </a:solidFill>
              </a:rPr>
              <a:t>equity </a:t>
            </a:r>
            <a:r>
              <a:rPr lang="en-IN" sz="2000" b="1" dirty="0"/>
              <a:t>because Universal can elect to settle in shares of Universal stock at exercise</a:t>
            </a:r>
            <a:endParaRPr lang="en-US" sz="2000" dirty="0"/>
          </a:p>
        </p:txBody>
      </p:sp>
      <p:sp>
        <p:nvSpPr>
          <p:cNvPr id="28" name="TextBox 27"/>
          <p:cNvSpPr txBox="1"/>
          <p:nvPr/>
        </p:nvSpPr>
        <p:spPr>
          <a:xfrm>
            <a:off x="600779" y="3670315"/>
            <a:ext cx="3565072" cy="400110"/>
          </a:xfrm>
          <a:prstGeom prst="rect">
            <a:avLst/>
          </a:prstGeom>
          <a:noFill/>
        </p:spPr>
        <p:txBody>
          <a:bodyPr wrap="square" rtlCol="0">
            <a:spAutoFit/>
          </a:bodyPr>
          <a:lstStyle/>
          <a:p>
            <a:r>
              <a:rPr lang="en-IN" sz="2000" b="1" dirty="0"/>
              <a:t>January 1, 2021</a:t>
            </a:r>
            <a:endParaRPr lang="en-US" sz="2000" b="1" dirty="0"/>
          </a:p>
        </p:txBody>
      </p:sp>
      <p:sp>
        <p:nvSpPr>
          <p:cNvPr id="29" name="TextBox 28"/>
          <p:cNvSpPr txBox="1"/>
          <p:nvPr/>
        </p:nvSpPr>
        <p:spPr>
          <a:xfrm>
            <a:off x="779359" y="3914786"/>
            <a:ext cx="3565072" cy="400110"/>
          </a:xfrm>
          <a:prstGeom prst="rect">
            <a:avLst/>
          </a:prstGeom>
          <a:noFill/>
        </p:spPr>
        <p:txBody>
          <a:bodyPr wrap="square" rtlCol="0">
            <a:spAutoFit/>
          </a:bodyPr>
          <a:lstStyle/>
          <a:p>
            <a:r>
              <a:rPr lang="en-IN" sz="2000" b="1" dirty="0">
                <a:solidFill>
                  <a:srgbClr val="C00000"/>
                </a:solidFill>
              </a:rPr>
              <a:t>No entry</a:t>
            </a:r>
            <a:endParaRPr lang="en-US" sz="2000" b="1" dirty="0">
              <a:solidFill>
                <a:srgbClr val="C00000"/>
              </a:solidFill>
            </a:endParaRPr>
          </a:p>
        </p:txBody>
      </p:sp>
      <p:sp>
        <p:nvSpPr>
          <p:cNvPr id="30" name="TextBox 29"/>
          <p:cNvSpPr txBox="1"/>
          <p:nvPr/>
        </p:nvSpPr>
        <p:spPr>
          <a:xfrm>
            <a:off x="779359" y="4217913"/>
            <a:ext cx="7663544" cy="400110"/>
          </a:xfrm>
          <a:prstGeom prst="rect">
            <a:avLst/>
          </a:prstGeom>
          <a:noFill/>
        </p:spPr>
        <p:txBody>
          <a:bodyPr wrap="square" rtlCol="0">
            <a:spAutoFit/>
          </a:bodyPr>
          <a:lstStyle/>
          <a:p>
            <a:r>
              <a:rPr lang="en-US" sz="2000" dirty="0"/>
              <a:t>Calculated total compensation expense:</a:t>
            </a:r>
          </a:p>
        </p:txBody>
      </p:sp>
      <p:sp>
        <p:nvSpPr>
          <p:cNvPr id="31" name="TextBox 30"/>
          <p:cNvSpPr txBox="1"/>
          <p:nvPr/>
        </p:nvSpPr>
        <p:spPr>
          <a:xfrm>
            <a:off x="4394778" y="4547840"/>
            <a:ext cx="3921579" cy="400110"/>
          </a:xfrm>
          <a:prstGeom prst="rect">
            <a:avLst/>
          </a:prstGeom>
          <a:noFill/>
        </p:spPr>
        <p:txBody>
          <a:bodyPr wrap="square" rtlCol="0">
            <a:spAutoFit/>
          </a:bodyPr>
          <a:lstStyle/>
          <a:p>
            <a:r>
              <a:rPr lang="en-IN" sz="2000" dirty="0"/>
              <a:t>Estimated fair value per SAR</a:t>
            </a:r>
            <a:endParaRPr lang="en-US" sz="2000" dirty="0"/>
          </a:p>
        </p:txBody>
      </p:sp>
      <p:sp>
        <p:nvSpPr>
          <p:cNvPr id="32" name="TextBox 31"/>
          <p:cNvSpPr txBox="1"/>
          <p:nvPr/>
        </p:nvSpPr>
        <p:spPr>
          <a:xfrm>
            <a:off x="4394778" y="4858802"/>
            <a:ext cx="3921579" cy="400110"/>
          </a:xfrm>
          <a:prstGeom prst="rect">
            <a:avLst/>
          </a:prstGeom>
          <a:noFill/>
        </p:spPr>
        <p:txBody>
          <a:bodyPr wrap="square" rtlCol="0">
            <a:spAutoFit/>
          </a:bodyPr>
          <a:lstStyle/>
          <a:p>
            <a:r>
              <a:rPr lang="en-US" sz="2000" dirty="0"/>
              <a:t>SARs granted</a:t>
            </a:r>
          </a:p>
        </p:txBody>
      </p:sp>
      <p:sp>
        <p:nvSpPr>
          <p:cNvPr id="33" name="TextBox 32"/>
          <p:cNvSpPr txBox="1"/>
          <p:nvPr/>
        </p:nvSpPr>
        <p:spPr>
          <a:xfrm>
            <a:off x="4394778" y="5225542"/>
            <a:ext cx="3921579" cy="400110"/>
          </a:xfrm>
          <a:prstGeom prst="rect">
            <a:avLst/>
          </a:prstGeom>
          <a:noFill/>
        </p:spPr>
        <p:txBody>
          <a:bodyPr wrap="square" rtlCol="0">
            <a:spAutoFit/>
          </a:bodyPr>
          <a:lstStyle/>
          <a:p>
            <a:r>
              <a:rPr lang="en-US" sz="2000" dirty="0"/>
              <a:t>Total compensation</a:t>
            </a:r>
          </a:p>
        </p:txBody>
      </p:sp>
      <p:sp>
        <p:nvSpPr>
          <p:cNvPr id="34" name="TextBox 33"/>
          <p:cNvSpPr txBox="1"/>
          <p:nvPr/>
        </p:nvSpPr>
        <p:spPr>
          <a:xfrm>
            <a:off x="1699939" y="4547840"/>
            <a:ext cx="2012391" cy="400110"/>
          </a:xfrm>
          <a:prstGeom prst="rect">
            <a:avLst/>
          </a:prstGeom>
          <a:noFill/>
        </p:spPr>
        <p:txBody>
          <a:bodyPr wrap="square" rtlCol="0">
            <a:spAutoFit/>
          </a:bodyPr>
          <a:lstStyle/>
          <a:p>
            <a:r>
              <a:rPr lang="en-US" sz="2000" dirty="0"/>
              <a:t>$  8</a:t>
            </a:r>
          </a:p>
        </p:txBody>
      </p:sp>
      <p:sp>
        <p:nvSpPr>
          <p:cNvPr id="35" name="TextBox 34"/>
          <p:cNvSpPr txBox="1"/>
          <p:nvPr/>
        </p:nvSpPr>
        <p:spPr>
          <a:xfrm>
            <a:off x="1612852" y="4858802"/>
            <a:ext cx="2012391" cy="400110"/>
          </a:xfrm>
          <a:prstGeom prst="rect">
            <a:avLst/>
          </a:prstGeom>
          <a:noFill/>
        </p:spPr>
        <p:txBody>
          <a:bodyPr wrap="square" rtlCol="0">
            <a:spAutoFit/>
          </a:bodyPr>
          <a:lstStyle/>
          <a:p>
            <a:r>
              <a:rPr lang="en-US" sz="2000" dirty="0"/>
              <a:t>× 10 million</a:t>
            </a:r>
          </a:p>
        </p:txBody>
      </p:sp>
      <p:sp>
        <p:nvSpPr>
          <p:cNvPr id="36" name="TextBox 35"/>
          <p:cNvSpPr txBox="1"/>
          <p:nvPr/>
        </p:nvSpPr>
        <p:spPr>
          <a:xfrm>
            <a:off x="1503991" y="5225542"/>
            <a:ext cx="2012391" cy="400110"/>
          </a:xfrm>
          <a:prstGeom prst="rect">
            <a:avLst/>
          </a:prstGeom>
          <a:noFill/>
        </p:spPr>
        <p:txBody>
          <a:bodyPr wrap="square" rtlCol="0">
            <a:spAutoFit/>
          </a:bodyPr>
          <a:lstStyle/>
          <a:p>
            <a:r>
              <a:rPr lang="en-US" sz="2000" b="1" dirty="0">
                <a:solidFill>
                  <a:srgbClr val="C00000"/>
                </a:solidFill>
              </a:rPr>
              <a:t>= $80 million</a:t>
            </a:r>
          </a:p>
        </p:txBody>
      </p:sp>
      <p:sp>
        <p:nvSpPr>
          <p:cNvPr id="37" name="TextBox 36"/>
          <p:cNvSpPr txBox="1"/>
          <p:nvPr/>
        </p:nvSpPr>
        <p:spPr>
          <a:xfrm>
            <a:off x="731837" y="5525623"/>
            <a:ext cx="8346435" cy="707886"/>
          </a:xfrm>
          <a:prstGeom prst="rect">
            <a:avLst/>
          </a:prstGeom>
          <a:noFill/>
        </p:spPr>
        <p:txBody>
          <a:bodyPr wrap="square" rtlCol="0">
            <a:spAutoFit/>
          </a:bodyPr>
          <a:lstStyle/>
          <a:p>
            <a:r>
              <a:rPr lang="en-US" sz="2000" b="1" dirty="0"/>
              <a:t>The total compensation is allocated to expense over the four-year service (vesting) period: 2021–2024 </a:t>
            </a:r>
          </a:p>
        </p:txBody>
      </p:sp>
      <p:sp>
        <p:nvSpPr>
          <p:cNvPr id="38" name="TextBox 37"/>
          <p:cNvSpPr txBox="1"/>
          <p:nvPr/>
        </p:nvSpPr>
        <p:spPr>
          <a:xfrm>
            <a:off x="1710495" y="6203646"/>
            <a:ext cx="5757735" cy="400110"/>
          </a:xfrm>
          <a:prstGeom prst="rect">
            <a:avLst/>
          </a:prstGeom>
          <a:solidFill>
            <a:schemeClr val="accent1">
              <a:lumMod val="40000"/>
              <a:lumOff val="60000"/>
            </a:schemeClr>
          </a:solidFill>
          <a:ln>
            <a:solidFill>
              <a:schemeClr val="accent1">
                <a:lumMod val="50000"/>
              </a:schemeClr>
            </a:solidFill>
          </a:ln>
        </p:spPr>
        <p:txBody>
          <a:bodyPr wrap="square" rtlCol="0" anchor="ctr">
            <a:spAutoFit/>
          </a:bodyPr>
          <a:lstStyle/>
          <a:p>
            <a:pPr algn="ctr"/>
            <a:r>
              <a:rPr lang="en-US" sz="2000" b="1" dirty="0">
                <a:solidFill>
                  <a:srgbClr val="C00000"/>
                </a:solidFill>
              </a:rPr>
              <a:t>$80 million</a:t>
            </a:r>
            <a:r>
              <a:rPr lang="en-US" sz="2000" dirty="0">
                <a:solidFill>
                  <a:srgbClr val="C00000"/>
                </a:solidFill>
              </a:rPr>
              <a:t> </a:t>
            </a:r>
            <a:r>
              <a:rPr lang="en-US" sz="2000" dirty="0"/>
              <a:t>÷ 4 years = $20 million per year</a:t>
            </a:r>
          </a:p>
        </p:txBody>
      </p:sp>
      <p:cxnSp>
        <p:nvCxnSpPr>
          <p:cNvPr id="40" name="Straight Connector 39"/>
          <p:cNvCxnSpPr/>
          <p:nvPr/>
        </p:nvCxnSpPr>
        <p:spPr>
          <a:xfrm>
            <a:off x="1568005" y="5246147"/>
            <a:ext cx="15382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cxnSpLocks/>
          </p:cNvCxnSpPr>
          <p:nvPr/>
        </p:nvCxnSpPr>
        <p:spPr>
          <a:xfrm>
            <a:off x="1163463" y="2389951"/>
            <a:ext cx="463157"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18" name="Title 2"/>
          <p:cNvSpPr txBox="1">
            <a:spLocks/>
          </p:cNvSpPr>
          <p:nvPr/>
        </p:nvSpPr>
        <p:spPr bwMode="auto">
          <a:xfrm>
            <a:off x="7833144" y="2333"/>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19" name="Slide Number Placeholder 5">
            <a:extLst>
              <a:ext uri="{FF2B5EF4-FFF2-40B4-BE49-F238E27FC236}">
                <a16:creationId xmlns:a16="http://schemas.microsoft.com/office/drawing/2014/main" id="{D51126F9-9365-304A-BB20-3076F57FD74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92</a:t>
            </a:fld>
            <a:endParaRPr lang="en-US" dirty="0"/>
          </a:p>
        </p:txBody>
      </p:sp>
    </p:spTree>
    <p:extLst>
      <p:ext uri="{BB962C8B-B14F-4D97-AF65-F5344CB8AC3E}">
        <p14:creationId xmlns:p14="http://schemas.microsoft.com/office/powerpoint/2010/main" val="3092429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500"/>
                                        <p:tgtEl>
                                          <p:spTgt spid="2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500"/>
                                        <p:tgtEl>
                                          <p:spTgt spid="3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500"/>
                                        <p:tgtEl>
                                          <p:spTgt spid="4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500"/>
                                        <p:tgtEl>
                                          <p:spTgt spid="3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P spid="37" grpId="0"/>
      <p:bldP spid="38"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788" y="10622"/>
            <a:ext cx="8540211" cy="966301"/>
          </a:xfrm>
        </p:spPr>
        <p:txBody>
          <a:bodyPr>
            <a:noAutofit/>
          </a:bodyPr>
          <a:lstStyle/>
          <a:p>
            <a:r>
              <a:rPr lang="en-US" dirty="0"/>
              <a:t> Stock Appreciation Rights</a:t>
            </a:r>
            <a:r>
              <a:rPr lang="en-US" sz="2600" dirty="0"/>
              <a:t> (continued 5)</a:t>
            </a:r>
          </a:p>
        </p:txBody>
      </p:sp>
      <p:sp>
        <p:nvSpPr>
          <p:cNvPr id="16" name="TextBox 15"/>
          <p:cNvSpPr txBox="1"/>
          <p:nvPr/>
        </p:nvSpPr>
        <p:spPr>
          <a:xfrm>
            <a:off x="657969" y="1072237"/>
            <a:ext cx="6947316" cy="430887"/>
          </a:xfrm>
          <a:prstGeom prst="rect">
            <a:avLst/>
          </a:prstGeom>
          <a:noFill/>
        </p:spPr>
        <p:txBody>
          <a:bodyPr wrap="square" rtlCol="0">
            <a:spAutoFit/>
          </a:bodyPr>
          <a:lstStyle/>
          <a:p>
            <a:r>
              <a:rPr lang="en-US" sz="2200" b="1" dirty="0"/>
              <a:t>December 31, 2021, 2022, 2023, 2024</a:t>
            </a:r>
          </a:p>
        </p:txBody>
      </p:sp>
      <p:sp>
        <p:nvSpPr>
          <p:cNvPr id="17" name="Rectangle 16"/>
          <p:cNvSpPr/>
          <p:nvPr/>
        </p:nvSpPr>
        <p:spPr>
          <a:xfrm>
            <a:off x="910591" y="2217897"/>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18" name="TextBox 17"/>
          <p:cNvSpPr txBox="1">
            <a:spLocks noChangeArrowheads="1"/>
          </p:cNvSpPr>
          <p:nvPr/>
        </p:nvSpPr>
        <p:spPr bwMode="auto">
          <a:xfrm>
            <a:off x="910587" y="2199391"/>
            <a:ext cx="4618798" cy="830997"/>
          </a:xfrm>
          <a:prstGeom prst="rect">
            <a:avLst/>
          </a:prstGeom>
          <a:noFill/>
          <a:ln w="9525">
            <a:noFill/>
            <a:miter lim="800000"/>
            <a:headEnd/>
            <a:tailEnd/>
          </a:ln>
        </p:spPr>
        <p:txBody>
          <a:bodyPr wrap="square">
            <a:spAutoFit/>
          </a:bodyPr>
          <a:lstStyle/>
          <a:p>
            <a:pPr algn="ctr"/>
            <a:r>
              <a:rPr lang="en-US" sz="2400" b="1" dirty="0">
                <a:latin typeface="Calibri" pitchFamily="34" charset="0"/>
              </a:rPr>
              <a:t>Journal Entry – December 31, 2021, 2022, 2023, 2024</a:t>
            </a:r>
            <a:endParaRPr lang="en-IN" sz="2400" b="1" baseline="30000" dirty="0">
              <a:latin typeface="Calibri" pitchFamily="34" charset="0"/>
            </a:endParaRPr>
          </a:p>
        </p:txBody>
      </p:sp>
      <p:cxnSp>
        <p:nvCxnSpPr>
          <p:cNvPr id="19" name="Straight Connector 18"/>
          <p:cNvCxnSpPr/>
          <p:nvPr/>
        </p:nvCxnSpPr>
        <p:spPr>
          <a:xfrm>
            <a:off x="910592" y="2961129"/>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a:spLocks noChangeArrowheads="1"/>
          </p:cNvSpPr>
          <p:nvPr/>
        </p:nvSpPr>
        <p:spPr bwMode="auto">
          <a:xfrm>
            <a:off x="953733" y="2946513"/>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21" name="TextBox 20"/>
          <p:cNvSpPr txBox="1">
            <a:spLocks noChangeArrowheads="1"/>
          </p:cNvSpPr>
          <p:nvPr/>
        </p:nvSpPr>
        <p:spPr bwMode="auto">
          <a:xfrm>
            <a:off x="955169" y="3316833"/>
            <a:ext cx="4728545" cy="404813"/>
          </a:xfrm>
          <a:prstGeom prst="rect">
            <a:avLst/>
          </a:prstGeom>
          <a:noFill/>
          <a:ln w="9525">
            <a:noFill/>
            <a:miter lim="800000"/>
            <a:headEnd/>
            <a:tailEnd/>
          </a:ln>
        </p:spPr>
        <p:txBody>
          <a:bodyPr/>
          <a:lstStyle/>
          <a:p>
            <a:pPr lvl="1"/>
            <a:r>
              <a:rPr lang="en-US" sz="2400" dirty="0"/>
              <a:t>Paid-in capital—SAR plan</a:t>
            </a:r>
            <a:endParaRPr lang="en-IN" sz="2400" dirty="0">
              <a:latin typeface="Calibri" pitchFamily="34" charset="0"/>
            </a:endParaRPr>
          </a:p>
        </p:txBody>
      </p:sp>
      <p:sp>
        <p:nvSpPr>
          <p:cNvPr id="22" name="TextBox 21"/>
          <p:cNvSpPr txBox="1">
            <a:spLocks noChangeArrowheads="1"/>
          </p:cNvSpPr>
          <p:nvPr/>
        </p:nvSpPr>
        <p:spPr bwMode="auto">
          <a:xfrm>
            <a:off x="6247880" y="2946513"/>
            <a:ext cx="1174823" cy="404812"/>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23" name="TextBox 22"/>
          <p:cNvSpPr txBox="1">
            <a:spLocks noChangeArrowheads="1"/>
          </p:cNvSpPr>
          <p:nvPr/>
        </p:nvSpPr>
        <p:spPr bwMode="auto">
          <a:xfrm>
            <a:off x="7586940" y="3316833"/>
            <a:ext cx="1176057" cy="404813"/>
          </a:xfrm>
          <a:prstGeom prst="rect">
            <a:avLst/>
          </a:prstGeom>
          <a:noFill/>
          <a:ln w="9525">
            <a:noFill/>
            <a:miter lim="800000"/>
            <a:headEnd/>
            <a:tailEnd/>
          </a:ln>
        </p:spPr>
        <p:txBody>
          <a:bodyPr/>
          <a:lstStyle/>
          <a:p>
            <a:pPr algn="r"/>
            <a:r>
              <a:rPr lang="en-IN" sz="2400" dirty="0">
                <a:latin typeface="Calibri" pitchFamily="34" charset="0"/>
              </a:rPr>
              <a:t>20</a:t>
            </a:r>
          </a:p>
        </p:txBody>
      </p:sp>
      <p:sp>
        <p:nvSpPr>
          <p:cNvPr id="24" name="TextBox 23"/>
          <p:cNvSpPr txBox="1">
            <a:spLocks noChangeArrowheads="1"/>
          </p:cNvSpPr>
          <p:nvPr/>
        </p:nvSpPr>
        <p:spPr bwMode="auto">
          <a:xfrm>
            <a:off x="7824046" y="2568723"/>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25" name="TextBox 24"/>
          <p:cNvSpPr txBox="1">
            <a:spLocks noChangeArrowheads="1"/>
          </p:cNvSpPr>
          <p:nvPr/>
        </p:nvSpPr>
        <p:spPr bwMode="auto">
          <a:xfrm>
            <a:off x="6325375" y="2568723"/>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26" name="TextBox 25"/>
          <p:cNvSpPr txBox="1">
            <a:spLocks noChangeArrowheads="1"/>
          </p:cNvSpPr>
          <p:nvPr/>
        </p:nvSpPr>
        <p:spPr bwMode="auto">
          <a:xfrm>
            <a:off x="6770428" y="2231264"/>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27" name="TextBox 26"/>
          <p:cNvSpPr txBox="1"/>
          <p:nvPr/>
        </p:nvSpPr>
        <p:spPr>
          <a:xfrm>
            <a:off x="1712673" y="1599381"/>
            <a:ext cx="5757735" cy="430887"/>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200" b="1" dirty="0">
                <a:solidFill>
                  <a:srgbClr val="C00000"/>
                </a:solidFill>
              </a:rPr>
              <a:t>$80 million</a:t>
            </a:r>
            <a:r>
              <a:rPr lang="en-US" sz="2200" dirty="0">
                <a:solidFill>
                  <a:srgbClr val="C00000"/>
                </a:solidFill>
              </a:rPr>
              <a:t> </a:t>
            </a:r>
            <a:r>
              <a:rPr lang="en-US" sz="2200" dirty="0"/>
              <a:t>÷ 4 years = $20 million per year</a:t>
            </a:r>
          </a:p>
        </p:txBody>
      </p:sp>
      <p:sp>
        <p:nvSpPr>
          <p:cNvPr id="28"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9" name="Slide Number Placeholder 5">
            <a:extLst>
              <a:ext uri="{FF2B5EF4-FFF2-40B4-BE49-F238E27FC236}">
                <a16:creationId xmlns:a16="http://schemas.microsoft.com/office/drawing/2014/main" id="{5362F5FB-71FE-6C47-AF19-90F0C3707B9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93</a:t>
            </a:fld>
            <a:endParaRPr lang="en-US" dirty="0"/>
          </a:p>
        </p:txBody>
      </p:sp>
    </p:spTree>
    <p:extLst>
      <p:ext uri="{BB962C8B-B14F-4D97-AF65-F5344CB8AC3E}">
        <p14:creationId xmlns:p14="http://schemas.microsoft.com/office/powerpoint/2010/main" val="289466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p:bldP spid="20" grpId="0"/>
      <p:bldP spid="21" grpId="0"/>
      <p:bldP spid="22" grpId="0"/>
      <p:bldP spid="23" grpId="0"/>
      <p:bldP spid="24" grpId="0"/>
      <p:bldP spid="25" grpId="0"/>
      <p:bldP spid="26" grpId="0"/>
      <p:bldP spid="27"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7" y="10623"/>
            <a:ext cx="8571442" cy="575531"/>
          </a:xfrm>
        </p:spPr>
        <p:txBody>
          <a:bodyPr>
            <a:noAutofit/>
          </a:bodyPr>
          <a:lstStyle/>
          <a:p>
            <a:r>
              <a:rPr lang="en-US" sz="2800" dirty="0"/>
              <a:t> Stock Appreciation Rights </a:t>
            </a:r>
            <a:r>
              <a:rPr lang="en-US" sz="2400" dirty="0"/>
              <a:t>(continued 6)</a:t>
            </a:r>
          </a:p>
        </p:txBody>
      </p:sp>
      <p:sp>
        <p:nvSpPr>
          <p:cNvPr id="4" name="TextBox 3"/>
          <p:cNvSpPr txBox="1"/>
          <p:nvPr/>
        </p:nvSpPr>
        <p:spPr>
          <a:xfrm>
            <a:off x="576162" y="441013"/>
            <a:ext cx="8550478" cy="286232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p:txBody>
      </p:sp>
      <p:sp>
        <p:nvSpPr>
          <p:cNvPr id="5" name="TextBox 4"/>
          <p:cNvSpPr txBox="1"/>
          <p:nvPr/>
        </p:nvSpPr>
        <p:spPr>
          <a:xfrm>
            <a:off x="583419" y="3192033"/>
            <a:ext cx="8550478" cy="707886"/>
          </a:xfrm>
          <a:prstGeom prst="rect">
            <a:avLst/>
          </a:prstGeom>
          <a:noFill/>
        </p:spPr>
        <p:txBody>
          <a:bodyPr wrap="square" rtlCol="0">
            <a:spAutoFit/>
          </a:bodyPr>
          <a:lstStyle/>
          <a:p>
            <a:r>
              <a:rPr lang="en-IN" sz="2000" b="1" dirty="0">
                <a:solidFill>
                  <a:srgbClr val="C00000"/>
                </a:solidFill>
              </a:rPr>
              <a:t>Case 2: </a:t>
            </a:r>
            <a:r>
              <a:rPr lang="en-IN" sz="2000" b="1" dirty="0">
                <a:solidFill>
                  <a:srgbClr val="0072A2"/>
                </a:solidFill>
              </a:rPr>
              <a:t>SARs considered to be a </a:t>
            </a:r>
            <a:r>
              <a:rPr lang="en-IN" sz="2000" b="1" dirty="0">
                <a:solidFill>
                  <a:srgbClr val="C00000"/>
                </a:solidFill>
              </a:rPr>
              <a:t>liability</a:t>
            </a:r>
            <a:r>
              <a:rPr lang="en-IN" sz="2000" b="1" dirty="0">
                <a:solidFill>
                  <a:srgbClr val="0072A2"/>
                </a:solidFill>
              </a:rPr>
              <a:t> because employees can elect to receive cash </a:t>
            </a:r>
            <a:r>
              <a:rPr lang="en-US" sz="2000" b="1" dirty="0">
                <a:solidFill>
                  <a:srgbClr val="0072A2"/>
                </a:solidFill>
              </a:rPr>
              <a:t>at exercise</a:t>
            </a:r>
            <a:endParaRPr lang="en-US" sz="2000" dirty="0">
              <a:solidFill>
                <a:srgbClr val="0072A2"/>
              </a:solidFill>
            </a:endParaRPr>
          </a:p>
        </p:txBody>
      </p:sp>
      <p:sp>
        <p:nvSpPr>
          <p:cNvPr id="28" name="TextBox 27"/>
          <p:cNvSpPr txBox="1"/>
          <p:nvPr/>
        </p:nvSpPr>
        <p:spPr>
          <a:xfrm>
            <a:off x="583419" y="3784593"/>
            <a:ext cx="3565072" cy="400110"/>
          </a:xfrm>
          <a:prstGeom prst="rect">
            <a:avLst/>
          </a:prstGeom>
          <a:noFill/>
        </p:spPr>
        <p:txBody>
          <a:bodyPr wrap="square" rtlCol="0">
            <a:spAutoFit/>
          </a:bodyPr>
          <a:lstStyle/>
          <a:p>
            <a:r>
              <a:rPr lang="en-IN" sz="2000" b="1" dirty="0"/>
              <a:t>January 1, 2021</a:t>
            </a:r>
            <a:endParaRPr lang="en-US" sz="2000" b="1" dirty="0"/>
          </a:p>
        </p:txBody>
      </p:sp>
      <p:sp>
        <p:nvSpPr>
          <p:cNvPr id="29" name="TextBox 28"/>
          <p:cNvSpPr txBox="1"/>
          <p:nvPr/>
        </p:nvSpPr>
        <p:spPr>
          <a:xfrm>
            <a:off x="583419" y="4101111"/>
            <a:ext cx="3565072" cy="400110"/>
          </a:xfrm>
          <a:prstGeom prst="rect">
            <a:avLst/>
          </a:prstGeom>
          <a:noFill/>
        </p:spPr>
        <p:txBody>
          <a:bodyPr wrap="square" rtlCol="0">
            <a:spAutoFit/>
          </a:bodyPr>
          <a:lstStyle/>
          <a:p>
            <a:r>
              <a:rPr lang="en-IN" sz="2000" b="1" dirty="0">
                <a:solidFill>
                  <a:srgbClr val="C00000"/>
                </a:solidFill>
              </a:rPr>
              <a:t>No entry</a:t>
            </a:r>
            <a:endParaRPr lang="en-US" sz="2000" b="1" dirty="0">
              <a:solidFill>
                <a:srgbClr val="C00000"/>
              </a:solidFill>
            </a:endParaRPr>
          </a:p>
        </p:txBody>
      </p:sp>
      <p:sp>
        <p:nvSpPr>
          <p:cNvPr id="30" name="TextBox 29"/>
          <p:cNvSpPr txBox="1"/>
          <p:nvPr/>
        </p:nvSpPr>
        <p:spPr>
          <a:xfrm>
            <a:off x="583419" y="4577435"/>
            <a:ext cx="3565072" cy="400110"/>
          </a:xfrm>
          <a:prstGeom prst="rect">
            <a:avLst/>
          </a:prstGeom>
          <a:noFill/>
        </p:spPr>
        <p:txBody>
          <a:bodyPr wrap="square" rtlCol="0">
            <a:spAutoFit/>
          </a:bodyPr>
          <a:lstStyle/>
          <a:p>
            <a:r>
              <a:rPr lang="en-US" sz="2000" b="1" dirty="0">
                <a:solidFill>
                  <a:srgbClr val="C00000"/>
                </a:solidFill>
              </a:rPr>
              <a:t>December 31, 2021</a:t>
            </a:r>
          </a:p>
        </p:txBody>
      </p:sp>
      <p:sp>
        <p:nvSpPr>
          <p:cNvPr id="31" name="Rectangle 30"/>
          <p:cNvSpPr/>
          <p:nvPr/>
        </p:nvSpPr>
        <p:spPr>
          <a:xfrm>
            <a:off x="891053" y="5016922"/>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32" name="TextBox 31"/>
          <p:cNvSpPr txBox="1">
            <a:spLocks noChangeArrowheads="1"/>
          </p:cNvSpPr>
          <p:nvPr/>
        </p:nvSpPr>
        <p:spPr bwMode="auto">
          <a:xfrm>
            <a:off x="891049" y="5356025"/>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December 31, 2021</a:t>
            </a:r>
            <a:endParaRPr lang="en-IN" sz="2000" b="1" baseline="30000" dirty="0">
              <a:latin typeface="Calibri" pitchFamily="34" charset="0"/>
            </a:endParaRPr>
          </a:p>
        </p:txBody>
      </p:sp>
      <p:cxnSp>
        <p:nvCxnSpPr>
          <p:cNvPr id="33" name="Straight Connector 32"/>
          <p:cNvCxnSpPr/>
          <p:nvPr/>
        </p:nvCxnSpPr>
        <p:spPr>
          <a:xfrm>
            <a:off x="891054" y="5748431"/>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34195" y="5733815"/>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35" name="TextBox 34"/>
          <p:cNvSpPr txBox="1">
            <a:spLocks noChangeArrowheads="1"/>
          </p:cNvSpPr>
          <p:nvPr/>
        </p:nvSpPr>
        <p:spPr bwMode="auto">
          <a:xfrm>
            <a:off x="935631" y="6104135"/>
            <a:ext cx="4728545" cy="404813"/>
          </a:xfrm>
          <a:prstGeom prst="rect">
            <a:avLst/>
          </a:prstGeom>
          <a:noFill/>
          <a:ln w="9525">
            <a:noFill/>
            <a:miter lim="800000"/>
            <a:headEnd/>
            <a:tailEnd/>
          </a:ln>
        </p:spPr>
        <p:txBody>
          <a:bodyPr/>
          <a:lstStyle/>
          <a:p>
            <a:pPr lvl="1"/>
            <a:r>
              <a:rPr lang="en-US" sz="2000" dirty="0"/>
              <a:t>Liability—SAR plan</a:t>
            </a:r>
            <a:endParaRPr lang="en-IN" sz="2000" dirty="0">
              <a:latin typeface="Calibri" pitchFamily="34" charset="0"/>
            </a:endParaRPr>
          </a:p>
        </p:txBody>
      </p:sp>
      <p:sp>
        <p:nvSpPr>
          <p:cNvPr id="36" name="TextBox 35"/>
          <p:cNvSpPr txBox="1">
            <a:spLocks noChangeArrowheads="1"/>
          </p:cNvSpPr>
          <p:nvPr/>
        </p:nvSpPr>
        <p:spPr bwMode="auto">
          <a:xfrm>
            <a:off x="6228342" y="5733815"/>
            <a:ext cx="1174823" cy="404812"/>
          </a:xfrm>
          <a:prstGeom prst="rect">
            <a:avLst/>
          </a:prstGeom>
          <a:noFill/>
          <a:ln w="9525">
            <a:noFill/>
            <a:miter lim="800000"/>
            <a:headEnd/>
            <a:tailEnd/>
          </a:ln>
        </p:spPr>
        <p:txBody>
          <a:bodyPr/>
          <a:lstStyle/>
          <a:p>
            <a:pPr algn="r"/>
            <a:r>
              <a:rPr lang="en-IN" sz="2000" dirty="0">
                <a:latin typeface="Calibri" pitchFamily="34" charset="0"/>
              </a:rPr>
              <a:t>21</a:t>
            </a:r>
          </a:p>
        </p:txBody>
      </p:sp>
      <p:sp>
        <p:nvSpPr>
          <p:cNvPr id="37" name="TextBox 36"/>
          <p:cNvSpPr txBox="1">
            <a:spLocks noChangeArrowheads="1"/>
          </p:cNvSpPr>
          <p:nvPr/>
        </p:nvSpPr>
        <p:spPr bwMode="auto">
          <a:xfrm>
            <a:off x="7567402" y="6104135"/>
            <a:ext cx="1176057" cy="404813"/>
          </a:xfrm>
          <a:prstGeom prst="rect">
            <a:avLst/>
          </a:prstGeom>
          <a:noFill/>
          <a:ln w="9525">
            <a:noFill/>
            <a:miter lim="800000"/>
            <a:headEnd/>
            <a:tailEnd/>
          </a:ln>
        </p:spPr>
        <p:txBody>
          <a:bodyPr/>
          <a:lstStyle/>
          <a:p>
            <a:pPr algn="r"/>
            <a:r>
              <a:rPr lang="en-IN" sz="2000" dirty="0">
                <a:latin typeface="Calibri" pitchFamily="34" charset="0"/>
              </a:rPr>
              <a:t>21</a:t>
            </a:r>
          </a:p>
        </p:txBody>
      </p:sp>
      <p:sp>
        <p:nvSpPr>
          <p:cNvPr id="38" name="TextBox 37"/>
          <p:cNvSpPr txBox="1">
            <a:spLocks noChangeArrowheads="1"/>
          </p:cNvSpPr>
          <p:nvPr/>
        </p:nvSpPr>
        <p:spPr bwMode="auto">
          <a:xfrm>
            <a:off x="7804508" y="5356025"/>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39" name="TextBox 38"/>
          <p:cNvSpPr txBox="1">
            <a:spLocks noChangeArrowheads="1"/>
          </p:cNvSpPr>
          <p:nvPr/>
        </p:nvSpPr>
        <p:spPr bwMode="auto">
          <a:xfrm>
            <a:off x="6305837" y="5356025"/>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40" name="TextBox 39"/>
          <p:cNvSpPr txBox="1">
            <a:spLocks noChangeArrowheads="1"/>
          </p:cNvSpPr>
          <p:nvPr/>
        </p:nvSpPr>
        <p:spPr bwMode="auto">
          <a:xfrm>
            <a:off x="6750890" y="5018566"/>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3" name="TextBox 2"/>
          <p:cNvSpPr txBox="1"/>
          <p:nvPr/>
        </p:nvSpPr>
        <p:spPr>
          <a:xfrm>
            <a:off x="4144237" y="4434305"/>
            <a:ext cx="3114055"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$8.40 × 10 million × (1 ÷ 4)</a:t>
            </a:r>
            <a:endParaRPr lang="en-US" sz="2000" dirty="0"/>
          </a:p>
        </p:txBody>
      </p:sp>
      <p:cxnSp>
        <p:nvCxnSpPr>
          <p:cNvPr id="7" name="Straight Arrow Connector 6"/>
          <p:cNvCxnSpPr/>
          <p:nvPr/>
        </p:nvCxnSpPr>
        <p:spPr>
          <a:xfrm>
            <a:off x="5473638" y="4839404"/>
            <a:ext cx="1452330" cy="119559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cxnSpLocks/>
          </p:cNvCxnSpPr>
          <p:nvPr/>
        </p:nvCxnSpPr>
        <p:spPr>
          <a:xfrm>
            <a:off x="1840524" y="3192033"/>
            <a:ext cx="691661"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21"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Tree>
    <p:extLst>
      <p:ext uri="{BB962C8B-B14F-4D97-AF65-F5344CB8AC3E}">
        <p14:creationId xmlns:p14="http://schemas.microsoft.com/office/powerpoint/2010/main" val="211185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10"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500"/>
                                        <p:tgtEl>
                                          <p:spTgt spid="3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fade">
                                      <p:cBhvr>
                                        <p:cTn id="37" dur="500"/>
                                        <p:tgtEl>
                                          <p:spTgt spid="3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500"/>
                                        <p:tgtEl>
                                          <p:spTgt spid="3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fade">
                                      <p:cBhvr>
                                        <p:cTn id="46" dur="500"/>
                                        <p:tgtEl>
                                          <p:spTgt spid="40"/>
                                        </p:tgtEl>
                                      </p:cBhvr>
                                    </p:animEffect>
                                  </p:childTnLst>
                                </p:cTn>
                              </p:par>
                              <p:par>
                                <p:cTn id="47" presetID="10" presetClass="entr" presetSubtype="0"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500"/>
                                        <p:tgtEl>
                                          <p:spTgt spid="4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500"/>
                                        <p:tgtEl>
                                          <p:spTgt spid="3"/>
                                        </p:tgtEl>
                                      </p:cBhvr>
                                    </p:animEffect>
                                  </p:childTnLst>
                                </p:cTn>
                              </p:par>
                              <p:par>
                                <p:cTn id="53" presetID="22" presetClass="entr" presetSubtype="1" fill="hold" nodeType="with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up)">
                                      <p:cBhvr>
                                        <p:cTn id="5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animBg="1"/>
      <p:bldP spid="32" grpId="0"/>
      <p:bldP spid="34" grpId="0"/>
      <p:bldP spid="35" grpId="0"/>
      <p:bldP spid="36" grpId="0"/>
      <p:bldP spid="37" grpId="0"/>
      <p:bldP spid="38" grpId="0"/>
      <p:bldP spid="39" grpId="0"/>
      <p:bldP spid="40" grpId="0"/>
      <p:bldP spid="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557" y="108313"/>
            <a:ext cx="8551904" cy="614608"/>
          </a:xfrm>
        </p:spPr>
        <p:txBody>
          <a:bodyPr>
            <a:noAutofit/>
          </a:bodyPr>
          <a:lstStyle/>
          <a:p>
            <a:r>
              <a:rPr lang="en-US" dirty="0"/>
              <a:t> Stock Appreciation Rights </a:t>
            </a:r>
            <a:r>
              <a:rPr lang="en-US" sz="2600" dirty="0"/>
              <a:t>(continued 7)</a:t>
            </a:r>
          </a:p>
        </p:txBody>
      </p:sp>
      <p:sp>
        <p:nvSpPr>
          <p:cNvPr id="4" name="TextBox 3"/>
          <p:cNvSpPr txBox="1"/>
          <p:nvPr/>
        </p:nvSpPr>
        <p:spPr>
          <a:xfrm>
            <a:off x="556624" y="597317"/>
            <a:ext cx="8550478" cy="286232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p:txBody>
      </p:sp>
      <p:sp>
        <p:nvSpPr>
          <p:cNvPr id="5" name="TextBox 4"/>
          <p:cNvSpPr txBox="1"/>
          <p:nvPr/>
        </p:nvSpPr>
        <p:spPr>
          <a:xfrm>
            <a:off x="563881" y="3383506"/>
            <a:ext cx="8550478" cy="707886"/>
          </a:xfrm>
          <a:prstGeom prst="rect">
            <a:avLst/>
          </a:prstGeom>
          <a:noFill/>
        </p:spPr>
        <p:txBody>
          <a:bodyPr wrap="square" rtlCol="0">
            <a:spAutoFit/>
          </a:bodyPr>
          <a:lstStyle/>
          <a:p>
            <a:r>
              <a:rPr lang="en-IN" sz="2000" b="1" dirty="0">
                <a:solidFill>
                  <a:srgbClr val="0072A2"/>
                </a:solidFill>
              </a:rPr>
              <a:t>Case 2: SARs considered to be a liability because employees can elect to receive cash </a:t>
            </a:r>
            <a:r>
              <a:rPr lang="en-US" sz="2000" b="1" dirty="0">
                <a:solidFill>
                  <a:srgbClr val="0072A2"/>
                </a:solidFill>
              </a:rPr>
              <a:t>at exercise</a:t>
            </a:r>
            <a:endParaRPr lang="en-US" sz="2000" dirty="0">
              <a:solidFill>
                <a:srgbClr val="0072A2"/>
              </a:solidFill>
            </a:endParaRPr>
          </a:p>
        </p:txBody>
      </p:sp>
      <p:sp>
        <p:nvSpPr>
          <p:cNvPr id="31" name="Rectangle 30"/>
          <p:cNvSpPr/>
          <p:nvPr/>
        </p:nvSpPr>
        <p:spPr>
          <a:xfrm>
            <a:off x="871515" y="4558047"/>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32" name="TextBox 31"/>
          <p:cNvSpPr txBox="1">
            <a:spLocks noChangeArrowheads="1"/>
          </p:cNvSpPr>
          <p:nvPr/>
        </p:nvSpPr>
        <p:spPr bwMode="auto">
          <a:xfrm>
            <a:off x="871511" y="4908873"/>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December 31, 2022</a:t>
            </a:r>
            <a:endParaRPr lang="en-IN" sz="2000" b="1" baseline="30000" dirty="0">
              <a:latin typeface="Calibri" pitchFamily="34" charset="0"/>
            </a:endParaRPr>
          </a:p>
        </p:txBody>
      </p:sp>
      <p:cxnSp>
        <p:nvCxnSpPr>
          <p:cNvPr id="33" name="Straight Connector 32"/>
          <p:cNvCxnSpPr/>
          <p:nvPr/>
        </p:nvCxnSpPr>
        <p:spPr>
          <a:xfrm>
            <a:off x="871516" y="5301279"/>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14657" y="5286663"/>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35" name="TextBox 34"/>
          <p:cNvSpPr txBox="1">
            <a:spLocks noChangeArrowheads="1"/>
          </p:cNvSpPr>
          <p:nvPr/>
        </p:nvSpPr>
        <p:spPr bwMode="auto">
          <a:xfrm>
            <a:off x="916093" y="5656983"/>
            <a:ext cx="4728545" cy="404813"/>
          </a:xfrm>
          <a:prstGeom prst="rect">
            <a:avLst/>
          </a:prstGeom>
          <a:noFill/>
          <a:ln w="9525">
            <a:noFill/>
            <a:miter lim="800000"/>
            <a:headEnd/>
            <a:tailEnd/>
          </a:ln>
        </p:spPr>
        <p:txBody>
          <a:bodyPr/>
          <a:lstStyle/>
          <a:p>
            <a:pPr lvl="1"/>
            <a:r>
              <a:rPr lang="en-US" sz="2000" dirty="0"/>
              <a:t>Liability—SAR plan</a:t>
            </a:r>
            <a:endParaRPr lang="en-IN" sz="2000" dirty="0">
              <a:latin typeface="Calibri" pitchFamily="34" charset="0"/>
            </a:endParaRPr>
          </a:p>
        </p:txBody>
      </p:sp>
      <p:sp>
        <p:nvSpPr>
          <p:cNvPr id="36" name="TextBox 35"/>
          <p:cNvSpPr txBox="1">
            <a:spLocks noChangeArrowheads="1"/>
          </p:cNvSpPr>
          <p:nvPr/>
        </p:nvSpPr>
        <p:spPr bwMode="auto">
          <a:xfrm>
            <a:off x="6208804" y="5286663"/>
            <a:ext cx="1174823" cy="404812"/>
          </a:xfrm>
          <a:prstGeom prst="rect">
            <a:avLst/>
          </a:prstGeom>
          <a:noFill/>
          <a:ln w="9525">
            <a:noFill/>
            <a:miter lim="800000"/>
            <a:headEnd/>
            <a:tailEnd/>
          </a:ln>
        </p:spPr>
        <p:txBody>
          <a:bodyPr/>
          <a:lstStyle/>
          <a:p>
            <a:pPr algn="r"/>
            <a:r>
              <a:rPr lang="en-IN" sz="2000" dirty="0">
                <a:latin typeface="Calibri" pitchFamily="34" charset="0"/>
              </a:rPr>
              <a:t>19</a:t>
            </a:r>
          </a:p>
        </p:txBody>
      </p:sp>
      <p:sp>
        <p:nvSpPr>
          <p:cNvPr id="37" name="TextBox 36"/>
          <p:cNvSpPr txBox="1">
            <a:spLocks noChangeArrowheads="1"/>
          </p:cNvSpPr>
          <p:nvPr/>
        </p:nvSpPr>
        <p:spPr bwMode="auto">
          <a:xfrm>
            <a:off x="7547864" y="5656983"/>
            <a:ext cx="1176057" cy="404813"/>
          </a:xfrm>
          <a:prstGeom prst="rect">
            <a:avLst/>
          </a:prstGeom>
          <a:noFill/>
          <a:ln w="9525">
            <a:noFill/>
            <a:miter lim="800000"/>
            <a:headEnd/>
            <a:tailEnd/>
          </a:ln>
        </p:spPr>
        <p:txBody>
          <a:bodyPr/>
          <a:lstStyle/>
          <a:p>
            <a:pPr algn="r"/>
            <a:r>
              <a:rPr lang="en-IN" sz="2000" dirty="0">
                <a:latin typeface="Calibri" pitchFamily="34" charset="0"/>
              </a:rPr>
              <a:t>19</a:t>
            </a:r>
          </a:p>
        </p:txBody>
      </p:sp>
      <p:sp>
        <p:nvSpPr>
          <p:cNvPr id="38" name="TextBox 37"/>
          <p:cNvSpPr txBox="1">
            <a:spLocks noChangeArrowheads="1"/>
          </p:cNvSpPr>
          <p:nvPr/>
        </p:nvSpPr>
        <p:spPr bwMode="auto">
          <a:xfrm>
            <a:off x="7784970" y="4908873"/>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39" name="TextBox 38"/>
          <p:cNvSpPr txBox="1">
            <a:spLocks noChangeArrowheads="1"/>
          </p:cNvSpPr>
          <p:nvPr/>
        </p:nvSpPr>
        <p:spPr bwMode="auto">
          <a:xfrm>
            <a:off x="6286299" y="4908873"/>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40" name="TextBox 39"/>
          <p:cNvSpPr txBox="1">
            <a:spLocks noChangeArrowheads="1"/>
          </p:cNvSpPr>
          <p:nvPr/>
        </p:nvSpPr>
        <p:spPr bwMode="auto">
          <a:xfrm>
            <a:off x="6731352" y="4571414"/>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3" name="TextBox 2"/>
          <p:cNvSpPr txBox="1"/>
          <p:nvPr/>
        </p:nvSpPr>
        <p:spPr>
          <a:xfrm>
            <a:off x="3697451" y="6190425"/>
            <a:ext cx="3425461"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a:t>
            </a:r>
            <a:r>
              <a:rPr lang="en-IN" sz="2000" b="1" dirty="0">
                <a:solidFill>
                  <a:srgbClr val="C00000"/>
                </a:solidFill>
              </a:rPr>
              <a:t>$8 </a:t>
            </a:r>
            <a:r>
              <a:rPr lang="en-IN" sz="2000" dirty="0"/>
              <a:t>× 10 million × (2 ÷ 4)] − 21</a:t>
            </a:r>
            <a:endParaRPr lang="en-US" sz="2000" dirty="0"/>
          </a:p>
        </p:txBody>
      </p:sp>
      <p:cxnSp>
        <p:nvCxnSpPr>
          <p:cNvPr id="7" name="Straight Arrow Connector 6"/>
          <p:cNvCxnSpPr>
            <a:stCxn id="3" idx="0"/>
          </p:cNvCxnSpPr>
          <p:nvPr/>
        </p:nvCxnSpPr>
        <p:spPr>
          <a:xfrm flipV="1">
            <a:off x="5410182" y="5627075"/>
            <a:ext cx="1545511" cy="56335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2473596" y="3368713"/>
            <a:ext cx="363389"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19" name="Title 2"/>
          <p:cNvSpPr txBox="1">
            <a:spLocks/>
          </p:cNvSpPr>
          <p:nvPr/>
        </p:nvSpPr>
        <p:spPr bwMode="auto">
          <a:xfrm>
            <a:off x="7796246" y="11043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0" name="Slide Number Placeholder 5">
            <a:extLst>
              <a:ext uri="{FF2B5EF4-FFF2-40B4-BE49-F238E27FC236}">
                <a16:creationId xmlns:a16="http://schemas.microsoft.com/office/drawing/2014/main" id="{A22FEBE8-7AB8-484A-AA79-83B1E10A82B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95</a:t>
            </a:fld>
            <a:endParaRPr lang="en-US" dirty="0"/>
          </a:p>
        </p:txBody>
      </p:sp>
    </p:spTree>
    <p:extLst>
      <p:ext uri="{BB962C8B-B14F-4D97-AF65-F5344CB8AC3E}">
        <p14:creationId xmlns:p14="http://schemas.microsoft.com/office/powerpoint/2010/main" val="283658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par>
                                <p:cTn id="41" presetID="22" presetClass="entr" presetSubtype="4"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p:bldP spid="35" grpId="0"/>
      <p:bldP spid="36" grpId="0"/>
      <p:bldP spid="37" grpId="0"/>
      <p:bldP spid="38" grpId="0"/>
      <p:bldP spid="39" grpId="0"/>
      <p:bldP spid="40" grpId="0"/>
      <p:bldP spid="3"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78" y="10622"/>
            <a:ext cx="8550621" cy="829531"/>
          </a:xfrm>
        </p:spPr>
        <p:txBody>
          <a:bodyPr>
            <a:noAutofit/>
          </a:bodyPr>
          <a:lstStyle/>
          <a:p>
            <a:r>
              <a:rPr lang="en-US" dirty="0"/>
              <a:t>Stock Appreciation Rights</a:t>
            </a:r>
            <a:r>
              <a:rPr lang="en-US" sz="2600" dirty="0"/>
              <a:t> (continued 8)</a:t>
            </a:r>
          </a:p>
        </p:txBody>
      </p:sp>
      <p:sp>
        <p:nvSpPr>
          <p:cNvPr id="4" name="TextBox 3"/>
          <p:cNvSpPr txBox="1"/>
          <p:nvPr/>
        </p:nvSpPr>
        <p:spPr>
          <a:xfrm>
            <a:off x="576162" y="655931"/>
            <a:ext cx="8550478" cy="286232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p:txBody>
      </p:sp>
      <p:sp>
        <p:nvSpPr>
          <p:cNvPr id="5" name="TextBox 4"/>
          <p:cNvSpPr txBox="1"/>
          <p:nvPr/>
        </p:nvSpPr>
        <p:spPr>
          <a:xfrm>
            <a:off x="593522" y="3670824"/>
            <a:ext cx="8550478" cy="707886"/>
          </a:xfrm>
          <a:prstGeom prst="rect">
            <a:avLst/>
          </a:prstGeom>
          <a:noFill/>
        </p:spPr>
        <p:txBody>
          <a:bodyPr wrap="square" rtlCol="0">
            <a:spAutoFit/>
          </a:bodyPr>
          <a:lstStyle/>
          <a:p>
            <a:r>
              <a:rPr lang="en-IN" sz="2000" b="1" dirty="0">
                <a:solidFill>
                  <a:srgbClr val="0072A2"/>
                </a:solidFill>
              </a:rPr>
              <a:t>Case 2: SARs considered to be a liability because employees can elect to receive cash </a:t>
            </a:r>
            <a:r>
              <a:rPr lang="en-US" sz="2000" b="1" dirty="0">
                <a:solidFill>
                  <a:srgbClr val="0072A2"/>
                </a:solidFill>
              </a:rPr>
              <a:t>at exercise</a:t>
            </a:r>
            <a:endParaRPr lang="en-US" sz="2000" dirty="0">
              <a:solidFill>
                <a:srgbClr val="0072A2"/>
              </a:solidFill>
            </a:endParaRPr>
          </a:p>
        </p:txBody>
      </p:sp>
      <p:sp>
        <p:nvSpPr>
          <p:cNvPr id="31" name="Rectangle 30"/>
          <p:cNvSpPr/>
          <p:nvPr/>
        </p:nvSpPr>
        <p:spPr>
          <a:xfrm>
            <a:off x="891053" y="4460355"/>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32" name="TextBox 31"/>
          <p:cNvSpPr txBox="1">
            <a:spLocks noChangeArrowheads="1"/>
          </p:cNvSpPr>
          <p:nvPr/>
        </p:nvSpPr>
        <p:spPr bwMode="auto">
          <a:xfrm>
            <a:off x="891049" y="4811181"/>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December 31, 2023</a:t>
            </a:r>
            <a:endParaRPr lang="en-IN" sz="2000" b="1" baseline="30000" dirty="0">
              <a:latin typeface="Calibri" pitchFamily="34" charset="0"/>
            </a:endParaRPr>
          </a:p>
        </p:txBody>
      </p:sp>
      <p:cxnSp>
        <p:nvCxnSpPr>
          <p:cNvPr id="33" name="Straight Connector 32"/>
          <p:cNvCxnSpPr/>
          <p:nvPr/>
        </p:nvCxnSpPr>
        <p:spPr>
          <a:xfrm>
            <a:off x="891054" y="5203587"/>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34195" y="5188971"/>
            <a:ext cx="4731415" cy="404812"/>
          </a:xfrm>
          <a:prstGeom prst="rect">
            <a:avLst/>
          </a:prstGeom>
          <a:noFill/>
          <a:ln w="9525">
            <a:noFill/>
            <a:miter lim="800000"/>
            <a:headEnd/>
            <a:tailEnd/>
          </a:ln>
        </p:spPr>
        <p:txBody>
          <a:bodyPr/>
          <a:lstStyle/>
          <a:p>
            <a:r>
              <a:rPr lang="en-US" sz="2000" dirty="0"/>
              <a:t>Compensation expense</a:t>
            </a:r>
            <a:endParaRPr lang="en-IN" sz="2000" dirty="0">
              <a:latin typeface="Calibri" pitchFamily="34" charset="0"/>
            </a:endParaRPr>
          </a:p>
        </p:txBody>
      </p:sp>
      <p:sp>
        <p:nvSpPr>
          <p:cNvPr id="35" name="TextBox 34"/>
          <p:cNvSpPr txBox="1">
            <a:spLocks noChangeArrowheads="1"/>
          </p:cNvSpPr>
          <p:nvPr/>
        </p:nvSpPr>
        <p:spPr bwMode="auto">
          <a:xfrm>
            <a:off x="935631" y="5559291"/>
            <a:ext cx="4728545" cy="404813"/>
          </a:xfrm>
          <a:prstGeom prst="rect">
            <a:avLst/>
          </a:prstGeom>
          <a:noFill/>
          <a:ln w="9525">
            <a:noFill/>
            <a:miter lim="800000"/>
            <a:headEnd/>
            <a:tailEnd/>
          </a:ln>
        </p:spPr>
        <p:txBody>
          <a:bodyPr/>
          <a:lstStyle/>
          <a:p>
            <a:pPr lvl="1"/>
            <a:r>
              <a:rPr lang="en-US" sz="2000" dirty="0"/>
              <a:t>Liability—SAR plan</a:t>
            </a:r>
            <a:endParaRPr lang="en-IN" sz="2000" dirty="0">
              <a:latin typeface="Calibri" pitchFamily="34" charset="0"/>
            </a:endParaRPr>
          </a:p>
        </p:txBody>
      </p:sp>
      <p:sp>
        <p:nvSpPr>
          <p:cNvPr id="36" name="TextBox 35"/>
          <p:cNvSpPr txBox="1">
            <a:spLocks noChangeArrowheads="1"/>
          </p:cNvSpPr>
          <p:nvPr/>
        </p:nvSpPr>
        <p:spPr bwMode="auto">
          <a:xfrm>
            <a:off x="6228342" y="5188971"/>
            <a:ext cx="1174823" cy="404812"/>
          </a:xfrm>
          <a:prstGeom prst="rect">
            <a:avLst/>
          </a:prstGeom>
          <a:noFill/>
          <a:ln w="9525">
            <a:noFill/>
            <a:miter lim="800000"/>
            <a:headEnd/>
            <a:tailEnd/>
          </a:ln>
        </p:spPr>
        <p:txBody>
          <a:bodyPr/>
          <a:lstStyle/>
          <a:p>
            <a:pPr algn="r"/>
            <a:r>
              <a:rPr lang="en-IN" sz="2000" dirty="0">
                <a:latin typeface="Calibri" pitchFamily="34" charset="0"/>
              </a:rPr>
              <a:t>5</a:t>
            </a:r>
          </a:p>
        </p:txBody>
      </p:sp>
      <p:sp>
        <p:nvSpPr>
          <p:cNvPr id="37" name="TextBox 36"/>
          <p:cNvSpPr txBox="1">
            <a:spLocks noChangeArrowheads="1"/>
          </p:cNvSpPr>
          <p:nvPr/>
        </p:nvSpPr>
        <p:spPr bwMode="auto">
          <a:xfrm>
            <a:off x="7567402" y="5559291"/>
            <a:ext cx="1176057" cy="404813"/>
          </a:xfrm>
          <a:prstGeom prst="rect">
            <a:avLst/>
          </a:prstGeom>
          <a:noFill/>
          <a:ln w="9525">
            <a:noFill/>
            <a:miter lim="800000"/>
            <a:headEnd/>
            <a:tailEnd/>
          </a:ln>
        </p:spPr>
        <p:txBody>
          <a:bodyPr/>
          <a:lstStyle/>
          <a:p>
            <a:pPr algn="r"/>
            <a:r>
              <a:rPr lang="en-IN" sz="2000" dirty="0">
                <a:latin typeface="Calibri" pitchFamily="34" charset="0"/>
              </a:rPr>
              <a:t>5</a:t>
            </a:r>
          </a:p>
        </p:txBody>
      </p:sp>
      <p:sp>
        <p:nvSpPr>
          <p:cNvPr id="38" name="TextBox 37"/>
          <p:cNvSpPr txBox="1">
            <a:spLocks noChangeArrowheads="1"/>
          </p:cNvSpPr>
          <p:nvPr/>
        </p:nvSpPr>
        <p:spPr bwMode="auto">
          <a:xfrm>
            <a:off x="7804508" y="4811181"/>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39" name="TextBox 38"/>
          <p:cNvSpPr txBox="1">
            <a:spLocks noChangeArrowheads="1"/>
          </p:cNvSpPr>
          <p:nvPr/>
        </p:nvSpPr>
        <p:spPr bwMode="auto">
          <a:xfrm>
            <a:off x="6305837" y="4811181"/>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40" name="TextBox 39"/>
          <p:cNvSpPr txBox="1">
            <a:spLocks noChangeArrowheads="1"/>
          </p:cNvSpPr>
          <p:nvPr/>
        </p:nvSpPr>
        <p:spPr bwMode="auto">
          <a:xfrm>
            <a:off x="6750890" y="4473722"/>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3" name="TextBox 2"/>
          <p:cNvSpPr txBox="1"/>
          <p:nvPr/>
        </p:nvSpPr>
        <p:spPr>
          <a:xfrm>
            <a:off x="3526178" y="6092733"/>
            <a:ext cx="3768007"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a:t>
            </a:r>
            <a:r>
              <a:rPr lang="en-IN" sz="2000" b="1" dirty="0">
                <a:solidFill>
                  <a:srgbClr val="C00000"/>
                </a:solidFill>
              </a:rPr>
              <a:t>$6 </a:t>
            </a:r>
            <a:r>
              <a:rPr lang="en-IN" sz="2000" dirty="0"/>
              <a:t>× 10 million × (3 ÷ 4)] − 21 − 19</a:t>
            </a:r>
            <a:endParaRPr lang="en-US" sz="2000" dirty="0"/>
          </a:p>
        </p:txBody>
      </p:sp>
      <p:cxnSp>
        <p:nvCxnSpPr>
          <p:cNvPr id="7" name="Straight Arrow Connector 6"/>
          <p:cNvCxnSpPr>
            <a:cxnSpLocks/>
          </p:cNvCxnSpPr>
          <p:nvPr/>
        </p:nvCxnSpPr>
        <p:spPr>
          <a:xfrm flipV="1">
            <a:off x="5410182" y="5548921"/>
            <a:ext cx="1682280" cy="54381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2872875" y="3417910"/>
            <a:ext cx="419939"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20"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1" name="Slide Number Placeholder 5">
            <a:extLst>
              <a:ext uri="{FF2B5EF4-FFF2-40B4-BE49-F238E27FC236}">
                <a16:creationId xmlns:a16="http://schemas.microsoft.com/office/drawing/2014/main" id="{7CDCF56D-2710-F948-9EEC-14B8F4D4C6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96</a:t>
            </a:fld>
            <a:endParaRPr lang="en-US" dirty="0"/>
          </a:p>
        </p:txBody>
      </p:sp>
    </p:spTree>
    <p:extLst>
      <p:ext uri="{BB962C8B-B14F-4D97-AF65-F5344CB8AC3E}">
        <p14:creationId xmlns:p14="http://schemas.microsoft.com/office/powerpoint/2010/main" val="252214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22" presetClass="entr" presetSubtype="4"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par>
                                <p:cTn id="41" presetID="10" presetClass="entr" presetSubtype="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p:bldP spid="35" grpId="0"/>
      <p:bldP spid="36" grpId="0"/>
      <p:bldP spid="37" grpId="0"/>
      <p:bldP spid="38" grpId="0"/>
      <p:bldP spid="39" grpId="0"/>
      <p:bldP spid="40" grpId="0"/>
      <p:bldP spid="3"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378" y="10623"/>
            <a:ext cx="8550621" cy="868608"/>
          </a:xfrm>
        </p:spPr>
        <p:txBody>
          <a:bodyPr>
            <a:noAutofit/>
          </a:bodyPr>
          <a:lstStyle/>
          <a:p>
            <a:r>
              <a:rPr lang="en-US" dirty="0"/>
              <a:t> Stock Appreciation Rights </a:t>
            </a:r>
            <a:r>
              <a:rPr lang="en-US" sz="2600" dirty="0"/>
              <a:t>(continued 9)</a:t>
            </a:r>
          </a:p>
        </p:txBody>
      </p:sp>
      <p:sp>
        <p:nvSpPr>
          <p:cNvPr id="4" name="TextBox 3"/>
          <p:cNvSpPr txBox="1"/>
          <p:nvPr/>
        </p:nvSpPr>
        <p:spPr>
          <a:xfrm>
            <a:off x="576162" y="695007"/>
            <a:ext cx="8550478" cy="286232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p:txBody>
      </p:sp>
      <p:sp>
        <p:nvSpPr>
          <p:cNvPr id="5" name="TextBox 4"/>
          <p:cNvSpPr txBox="1"/>
          <p:nvPr/>
        </p:nvSpPr>
        <p:spPr>
          <a:xfrm>
            <a:off x="610433" y="3736912"/>
            <a:ext cx="8550478" cy="707886"/>
          </a:xfrm>
          <a:prstGeom prst="rect">
            <a:avLst/>
          </a:prstGeom>
          <a:noFill/>
        </p:spPr>
        <p:txBody>
          <a:bodyPr wrap="square" rtlCol="0">
            <a:spAutoFit/>
          </a:bodyPr>
          <a:lstStyle/>
          <a:p>
            <a:r>
              <a:rPr lang="en-IN" sz="2000" b="1" dirty="0">
                <a:solidFill>
                  <a:srgbClr val="0072A2"/>
                </a:solidFill>
              </a:rPr>
              <a:t>Case 2: SARs considered to be a liability because employees can elect to receive cash </a:t>
            </a:r>
            <a:r>
              <a:rPr lang="en-US" sz="2000" b="1" dirty="0">
                <a:solidFill>
                  <a:srgbClr val="0072A2"/>
                </a:solidFill>
              </a:rPr>
              <a:t>at exercise</a:t>
            </a:r>
            <a:endParaRPr lang="en-US" sz="2000" dirty="0">
              <a:solidFill>
                <a:srgbClr val="0072A2"/>
              </a:solidFill>
            </a:endParaRPr>
          </a:p>
        </p:txBody>
      </p:sp>
      <p:sp>
        <p:nvSpPr>
          <p:cNvPr id="31" name="Rectangle 30"/>
          <p:cNvSpPr/>
          <p:nvPr/>
        </p:nvSpPr>
        <p:spPr>
          <a:xfrm>
            <a:off x="891053" y="4538508"/>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sz="2000" dirty="0"/>
          </a:p>
        </p:txBody>
      </p:sp>
      <p:sp>
        <p:nvSpPr>
          <p:cNvPr id="32" name="TextBox 31"/>
          <p:cNvSpPr txBox="1">
            <a:spLocks noChangeArrowheads="1"/>
          </p:cNvSpPr>
          <p:nvPr/>
        </p:nvSpPr>
        <p:spPr bwMode="auto">
          <a:xfrm>
            <a:off x="891049" y="4889334"/>
            <a:ext cx="4686300" cy="400110"/>
          </a:xfrm>
          <a:prstGeom prst="rect">
            <a:avLst/>
          </a:prstGeom>
          <a:noFill/>
          <a:ln w="9525">
            <a:noFill/>
            <a:miter lim="800000"/>
            <a:headEnd/>
            <a:tailEnd/>
          </a:ln>
        </p:spPr>
        <p:txBody>
          <a:bodyPr>
            <a:spAutoFit/>
          </a:bodyPr>
          <a:lstStyle/>
          <a:p>
            <a:pPr algn="ctr"/>
            <a:r>
              <a:rPr lang="en-US" sz="2000" b="1" dirty="0">
                <a:latin typeface="Calibri" pitchFamily="34" charset="0"/>
              </a:rPr>
              <a:t>Journal Entry – December 31, 2024</a:t>
            </a:r>
            <a:endParaRPr lang="en-IN" sz="2000" b="1" baseline="30000" dirty="0">
              <a:latin typeface="Calibri" pitchFamily="34" charset="0"/>
            </a:endParaRPr>
          </a:p>
        </p:txBody>
      </p:sp>
      <p:cxnSp>
        <p:nvCxnSpPr>
          <p:cNvPr id="33" name="Straight Connector 32"/>
          <p:cNvCxnSpPr/>
          <p:nvPr/>
        </p:nvCxnSpPr>
        <p:spPr>
          <a:xfrm>
            <a:off x="891054" y="5281740"/>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34195" y="5267124"/>
            <a:ext cx="4731415" cy="404812"/>
          </a:xfrm>
          <a:prstGeom prst="rect">
            <a:avLst/>
          </a:prstGeom>
          <a:noFill/>
          <a:ln w="9525">
            <a:noFill/>
            <a:miter lim="800000"/>
            <a:headEnd/>
            <a:tailEnd/>
          </a:ln>
        </p:spPr>
        <p:txBody>
          <a:bodyPr/>
          <a:lstStyle/>
          <a:p>
            <a:r>
              <a:rPr lang="en-US" sz="2000" dirty="0"/>
              <a:t>Liability—SAR plan</a:t>
            </a:r>
            <a:endParaRPr lang="en-IN" sz="2000" dirty="0">
              <a:latin typeface="Calibri" pitchFamily="34" charset="0"/>
            </a:endParaRPr>
          </a:p>
        </p:txBody>
      </p:sp>
      <p:sp>
        <p:nvSpPr>
          <p:cNvPr id="35" name="TextBox 34"/>
          <p:cNvSpPr txBox="1">
            <a:spLocks noChangeArrowheads="1"/>
          </p:cNvSpPr>
          <p:nvPr/>
        </p:nvSpPr>
        <p:spPr bwMode="auto">
          <a:xfrm>
            <a:off x="935631" y="5637444"/>
            <a:ext cx="4728545" cy="404813"/>
          </a:xfrm>
          <a:prstGeom prst="rect">
            <a:avLst/>
          </a:prstGeom>
          <a:noFill/>
          <a:ln w="9525">
            <a:noFill/>
            <a:miter lim="800000"/>
            <a:headEnd/>
            <a:tailEnd/>
          </a:ln>
        </p:spPr>
        <p:txBody>
          <a:bodyPr/>
          <a:lstStyle/>
          <a:p>
            <a:pPr lvl="1"/>
            <a:r>
              <a:rPr lang="en-US" sz="2000" dirty="0"/>
              <a:t>Compensation expense</a:t>
            </a:r>
            <a:endParaRPr lang="en-IN" sz="2000" dirty="0">
              <a:latin typeface="Calibri" pitchFamily="34" charset="0"/>
            </a:endParaRPr>
          </a:p>
        </p:txBody>
      </p:sp>
      <p:sp>
        <p:nvSpPr>
          <p:cNvPr id="36" name="TextBox 35"/>
          <p:cNvSpPr txBox="1">
            <a:spLocks noChangeArrowheads="1"/>
          </p:cNvSpPr>
          <p:nvPr/>
        </p:nvSpPr>
        <p:spPr bwMode="auto">
          <a:xfrm>
            <a:off x="6228342" y="5267124"/>
            <a:ext cx="1174823" cy="404812"/>
          </a:xfrm>
          <a:prstGeom prst="rect">
            <a:avLst/>
          </a:prstGeom>
          <a:noFill/>
          <a:ln w="9525">
            <a:noFill/>
            <a:miter lim="800000"/>
            <a:headEnd/>
            <a:tailEnd/>
          </a:ln>
        </p:spPr>
        <p:txBody>
          <a:bodyPr/>
          <a:lstStyle/>
          <a:p>
            <a:pPr algn="r"/>
            <a:r>
              <a:rPr lang="en-IN" sz="2000" dirty="0">
                <a:latin typeface="Calibri" pitchFamily="34" charset="0"/>
              </a:rPr>
              <a:t>2</a:t>
            </a:r>
          </a:p>
        </p:txBody>
      </p:sp>
      <p:sp>
        <p:nvSpPr>
          <p:cNvPr id="37" name="TextBox 36"/>
          <p:cNvSpPr txBox="1">
            <a:spLocks noChangeArrowheads="1"/>
          </p:cNvSpPr>
          <p:nvPr/>
        </p:nvSpPr>
        <p:spPr bwMode="auto">
          <a:xfrm>
            <a:off x="7567402" y="5637444"/>
            <a:ext cx="1176057" cy="404813"/>
          </a:xfrm>
          <a:prstGeom prst="rect">
            <a:avLst/>
          </a:prstGeom>
          <a:noFill/>
          <a:ln w="9525">
            <a:noFill/>
            <a:miter lim="800000"/>
            <a:headEnd/>
            <a:tailEnd/>
          </a:ln>
        </p:spPr>
        <p:txBody>
          <a:bodyPr/>
          <a:lstStyle/>
          <a:p>
            <a:pPr algn="r"/>
            <a:r>
              <a:rPr lang="en-IN" sz="2000" dirty="0">
                <a:latin typeface="Calibri" pitchFamily="34" charset="0"/>
              </a:rPr>
              <a:t>2</a:t>
            </a:r>
          </a:p>
        </p:txBody>
      </p:sp>
      <p:sp>
        <p:nvSpPr>
          <p:cNvPr id="38" name="TextBox 37"/>
          <p:cNvSpPr txBox="1">
            <a:spLocks noChangeArrowheads="1"/>
          </p:cNvSpPr>
          <p:nvPr/>
        </p:nvSpPr>
        <p:spPr bwMode="auto">
          <a:xfrm>
            <a:off x="7804508" y="4889334"/>
            <a:ext cx="1065331" cy="400110"/>
          </a:xfrm>
          <a:prstGeom prst="rect">
            <a:avLst/>
          </a:prstGeom>
          <a:noFill/>
          <a:ln w="9525">
            <a:noFill/>
            <a:miter lim="800000"/>
            <a:headEnd/>
            <a:tailEnd/>
          </a:ln>
        </p:spPr>
        <p:txBody>
          <a:bodyPr>
            <a:spAutoFit/>
          </a:bodyPr>
          <a:lstStyle/>
          <a:p>
            <a:pPr algn="ctr"/>
            <a:r>
              <a:rPr lang="en-US" sz="2000" b="1" dirty="0">
                <a:latin typeface="Calibri" pitchFamily="34" charset="0"/>
              </a:rPr>
              <a:t>Credit</a:t>
            </a:r>
            <a:endParaRPr lang="en-IN" sz="2000" b="1" baseline="30000" dirty="0">
              <a:latin typeface="Calibri" pitchFamily="34" charset="0"/>
            </a:endParaRPr>
          </a:p>
        </p:txBody>
      </p:sp>
      <p:sp>
        <p:nvSpPr>
          <p:cNvPr id="39" name="TextBox 38"/>
          <p:cNvSpPr txBox="1">
            <a:spLocks noChangeArrowheads="1"/>
          </p:cNvSpPr>
          <p:nvPr/>
        </p:nvSpPr>
        <p:spPr bwMode="auto">
          <a:xfrm>
            <a:off x="6305837" y="4889334"/>
            <a:ext cx="1289051" cy="400110"/>
          </a:xfrm>
          <a:prstGeom prst="rect">
            <a:avLst/>
          </a:prstGeom>
          <a:noFill/>
          <a:ln w="9525">
            <a:noFill/>
            <a:miter lim="800000"/>
            <a:headEnd/>
            <a:tailEnd/>
          </a:ln>
        </p:spPr>
        <p:txBody>
          <a:bodyPr>
            <a:spAutoFit/>
          </a:bodyPr>
          <a:lstStyle/>
          <a:p>
            <a:pPr algn="ctr"/>
            <a:r>
              <a:rPr lang="en-US" sz="2000" b="1" dirty="0">
                <a:latin typeface="Calibri" pitchFamily="34" charset="0"/>
              </a:rPr>
              <a:t>Debit</a:t>
            </a:r>
            <a:endParaRPr lang="en-IN" sz="2000" b="1" baseline="30000" dirty="0">
              <a:latin typeface="Calibri" pitchFamily="34" charset="0"/>
            </a:endParaRPr>
          </a:p>
        </p:txBody>
      </p:sp>
      <p:sp>
        <p:nvSpPr>
          <p:cNvPr id="40" name="TextBox 39"/>
          <p:cNvSpPr txBox="1">
            <a:spLocks noChangeArrowheads="1"/>
          </p:cNvSpPr>
          <p:nvPr/>
        </p:nvSpPr>
        <p:spPr bwMode="auto">
          <a:xfrm>
            <a:off x="6750890" y="4551875"/>
            <a:ext cx="1879403" cy="400110"/>
          </a:xfrm>
          <a:prstGeom prst="rect">
            <a:avLst/>
          </a:prstGeom>
          <a:noFill/>
          <a:ln w="9525">
            <a:noFill/>
            <a:miter lim="800000"/>
            <a:headEnd/>
            <a:tailEnd/>
          </a:ln>
        </p:spPr>
        <p:txBody>
          <a:bodyPr>
            <a:spAutoFit/>
          </a:bodyPr>
          <a:lstStyle/>
          <a:p>
            <a:pPr algn="ctr"/>
            <a:r>
              <a:rPr lang="en-US" sz="2000" dirty="0">
                <a:latin typeface="Calibri" pitchFamily="34" charset="0"/>
              </a:rPr>
              <a:t>($ in millions)</a:t>
            </a:r>
            <a:endParaRPr lang="en-IN" sz="2000" baseline="30000" dirty="0">
              <a:latin typeface="Calibri" pitchFamily="34" charset="0"/>
            </a:endParaRPr>
          </a:p>
        </p:txBody>
      </p:sp>
      <p:sp>
        <p:nvSpPr>
          <p:cNvPr id="3" name="TextBox 2"/>
          <p:cNvSpPr txBox="1"/>
          <p:nvPr/>
        </p:nvSpPr>
        <p:spPr>
          <a:xfrm>
            <a:off x="3325917" y="6170886"/>
            <a:ext cx="4559289"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[$4.30 × 10 million × (4 ÷ 4)] − 21 − 19 − 5</a:t>
            </a:r>
            <a:endParaRPr lang="en-US" sz="2000" dirty="0"/>
          </a:p>
        </p:txBody>
      </p:sp>
      <p:cxnSp>
        <p:nvCxnSpPr>
          <p:cNvPr id="7" name="Straight Arrow Connector 6"/>
          <p:cNvCxnSpPr>
            <a:stCxn id="3" idx="0"/>
          </p:cNvCxnSpPr>
          <p:nvPr/>
        </p:nvCxnSpPr>
        <p:spPr>
          <a:xfrm flipV="1">
            <a:off x="5605562" y="5587997"/>
            <a:ext cx="1428284" cy="582889"/>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a:off x="3325917" y="3451609"/>
            <a:ext cx="592941"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19"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0" name="Slide Number Placeholder 5">
            <a:extLst>
              <a:ext uri="{FF2B5EF4-FFF2-40B4-BE49-F238E27FC236}">
                <a16:creationId xmlns:a16="http://schemas.microsoft.com/office/drawing/2014/main" id="{5B59D71C-281A-1C44-9B63-A6BE9387AB5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97</a:t>
            </a:fld>
            <a:endParaRPr lang="en-US" dirty="0"/>
          </a:p>
        </p:txBody>
      </p:sp>
    </p:spTree>
    <p:extLst>
      <p:ext uri="{BB962C8B-B14F-4D97-AF65-F5344CB8AC3E}">
        <p14:creationId xmlns:p14="http://schemas.microsoft.com/office/powerpoint/2010/main" val="96718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22" presetClass="entr" presetSubtype="4" fill="hold"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par>
                                <p:cTn id="41" presetID="10"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p:bldP spid="35" grpId="0"/>
      <p:bldP spid="36" grpId="0"/>
      <p:bldP spid="37" grpId="0"/>
      <p:bldP spid="38" grpId="0"/>
      <p:bldP spid="39" grpId="0"/>
      <p:bldP spid="40" grpId="0"/>
      <p:bldP spid="3"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98" y="10622"/>
            <a:ext cx="8529801" cy="1005377"/>
          </a:xfrm>
        </p:spPr>
        <p:txBody>
          <a:bodyPr>
            <a:noAutofit/>
          </a:bodyPr>
          <a:lstStyle/>
          <a:p>
            <a:r>
              <a:rPr lang="en-US" sz="2800" dirty="0"/>
              <a:t> </a:t>
            </a:r>
            <a:r>
              <a:rPr lang="en-US" dirty="0"/>
              <a:t>Stock Appreciation Rights </a:t>
            </a:r>
            <a:r>
              <a:rPr lang="en-US" sz="2600" dirty="0"/>
              <a:t>(continued 10)</a:t>
            </a:r>
          </a:p>
        </p:txBody>
      </p:sp>
      <p:sp>
        <p:nvSpPr>
          <p:cNvPr id="4" name="TextBox 3"/>
          <p:cNvSpPr txBox="1"/>
          <p:nvPr/>
        </p:nvSpPr>
        <p:spPr>
          <a:xfrm>
            <a:off x="576162" y="1046707"/>
            <a:ext cx="8550478" cy="378565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a:p>
            <a:pPr marL="342900" indent="-342900">
              <a:buFont typeface="Arial" panose="020B0604020202020204" pitchFamily="34" charset="0"/>
              <a:buChar char="•"/>
            </a:pPr>
            <a:r>
              <a:rPr lang="en-IN" sz="2000" b="1" i="1" dirty="0">
                <a:solidFill>
                  <a:srgbClr val="FF0000"/>
                </a:solidFill>
              </a:rPr>
              <a:t>Compensation expense and the liability continue to be adjusted until the SARs expire or are exercised. </a:t>
            </a:r>
          </a:p>
          <a:p>
            <a:pPr marL="342900" indent="-342900">
              <a:buFont typeface="Arial" panose="020B0604020202020204" pitchFamily="34" charset="0"/>
              <a:buChar char="•"/>
            </a:pPr>
            <a:endParaRPr lang="en-US" sz="2000" dirty="0"/>
          </a:p>
        </p:txBody>
      </p:sp>
      <p:sp>
        <p:nvSpPr>
          <p:cNvPr id="31" name="Rectangle 30"/>
          <p:cNvSpPr/>
          <p:nvPr/>
        </p:nvSpPr>
        <p:spPr>
          <a:xfrm>
            <a:off x="891053" y="4537942"/>
            <a:ext cx="7921625" cy="156589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32" name="TextBox 31"/>
          <p:cNvSpPr txBox="1">
            <a:spLocks noChangeArrowheads="1"/>
          </p:cNvSpPr>
          <p:nvPr/>
        </p:nvSpPr>
        <p:spPr bwMode="auto">
          <a:xfrm>
            <a:off x="891049" y="4888768"/>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December 31, 2025</a:t>
            </a:r>
            <a:endParaRPr lang="en-IN" sz="2400" b="1" baseline="30000" dirty="0">
              <a:latin typeface="Calibri" pitchFamily="34" charset="0"/>
            </a:endParaRPr>
          </a:p>
        </p:txBody>
      </p:sp>
      <p:cxnSp>
        <p:nvCxnSpPr>
          <p:cNvPr id="33" name="Straight Connector 32"/>
          <p:cNvCxnSpPr/>
          <p:nvPr/>
        </p:nvCxnSpPr>
        <p:spPr>
          <a:xfrm>
            <a:off x="891054" y="5281174"/>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34195" y="5266558"/>
            <a:ext cx="4731415" cy="404812"/>
          </a:xfrm>
          <a:prstGeom prst="rect">
            <a:avLst/>
          </a:prstGeom>
          <a:noFill/>
          <a:ln w="9525">
            <a:noFill/>
            <a:miter lim="800000"/>
            <a:headEnd/>
            <a:tailEnd/>
          </a:ln>
        </p:spPr>
        <p:txBody>
          <a:bodyPr/>
          <a:lstStyle/>
          <a:p>
            <a:r>
              <a:rPr lang="en-US" sz="2400" dirty="0"/>
              <a:t>Compensation expense</a:t>
            </a:r>
            <a:endParaRPr lang="en-IN" sz="2400" dirty="0">
              <a:latin typeface="Calibri" pitchFamily="34" charset="0"/>
            </a:endParaRPr>
          </a:p>
        </p:txBody>
      </p:sp>
      <p:sp>
        <p:nvSpPr>
          <p:cNvPr id="35" name="TextBox 34"/>
          <p:cNvSpPr txBox="1">
            <a:spLocks noChangeArrowheads="1"/>
          </p:cNvSpPr>
          <p:nvPr/>
        </p:nvSpPr>
        <p:spPr bwMode="auto">
          <a:xfrm>
            <a:off x="935631" y="5636878"/>
            <a:ext cx="4728545" cy="404813"/>
          </a:xfrm>
          <a:prstGeom prst="rect">
            <a:avLst/>
          </a:prstGeom>
          <a:noFill/>
          <a:ln w="9525">
            <a:noFill/>
            <a:miter lim="800000"/>
            <a:headEnd/>
            <a:tailEnd/>
          </a:ln>
        </p:spPr>
        <p:txBody>
          <a:bodyPr/>
          <a:lstStyle/>
          <a:p>
            <a:pPr lvl="1"/>
            <a:r>
              <a:rPr lang="en-US" sz="2400" dirty="0"/>
              <a:t>Liability—SAR plan</a:t>
            </a:r>
            <a:endParaRPr lang="en-IN" sz="2400" dirty="0">
              <a:latin typeface="Calibri" pitchFamily="34" charset="0"/>
            </a:endParaRPr>
          </a:p>
        </p:txBody>
      </p:sp>
      <p:sp>
        <p:nvSpPr>
          <p:cNvPr id="36" name="TextBox 35"/>
          <p:cNvSpPr txBox="1">
            <a:spLocks noChangeArrowheads="1"/>
          </p:cNvSpPr>
          <p:nvPr/>
        </p:nvSpPr>
        <p:spPr bwMode="auto">
          <a:xfrm>
            <a:off x="6228342" y="5266558"/>
            <a:ext cx="1174823" cy="404812"/>
          </a:xfrm>
          <a:prstGeom prst="rect">
            <a:avLst/>
          </a:prstGeom>
          <a:noFill/>
          <a:ln w="9525">
            <a:noFill/>
            <a:miter lim="800000"/>
            <a:headEnd/>
            <a:tailEnd/>
          </a:ln>
        </p:spPr>
        <p:txBody>
          <a:bodyPr/>
          <a:lstStyle/>
          <a:p>
            <a:pPr algn="r"/>
            <a:r>
              <a:rPr lang="en-IN" sz="2400" dirty="0">
                <a:latin typeface="Calibri" pitchFamily="34" charset="0"/>
              </a:rPr>
              <a:t>7</a:t>
            </a:r>
          </a:p>
        </p:txBody>
      </p:sp>
      <p:sp>
        <p:nvSpPr>
          <p:cNvPr id="37" name="TextBox 36"/>
          <p:cNvSpPr txBox="1">
            <a:spLocks noChangeArrowheads="1"/>
          </p:cNvSpPr>
          <p:nvPr/>
        </p:nvSpPr>
        <p:spPr bwMode="auto">
          <a:xfrm>
            <a:off x="7567402" y="5636878"/>
            <a:ext cx="1176057" cy="404813"/>
          </a:xfrm>
          <a:prstGeom prst="rect">
            <a:avLst/>
          </a:prstGeom>
          <a:noFill/>
          <a:ln w="9525">
            <a:noFill/>
            <a:miter lim="800000"/>
            <a:headEnd/>
            <a:tailEnd/>
          </a:ln>
        </p:spPr>
        <p:txBody>
          <a:bodyPr/>
          <a:lstStyle/>
          <a:p>
            <a:pPr algn="r"/>
            <a:r>
              <a:rPr lang="en-IN" sz="2400" dirty="0">
                <a:latin typeface="Calibri" pitchFamily="34" charset="0"/>
              </a:rPr>
              <a:t>7</a:t>
            </a:r>
          </a:p>
        </p:txBody>
      </p:sp>
      <p:sp>
        <p:nvSpPr>
          <p:cNvPr id="38" name="TextBox 37"/>
          <p:cNvSpPr txBox="1">
            <a:spLocks noChangeArrowheads="1"/>
          </p:cNvSpPr>
          <p:nvPr/>
        </p:nvSpPr>
        <p:spPr bwMode="auto">
          <a:xfrm>
            <a:off x="7804508" y="4888768"/>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9" name="TextBox 38"/>
          <p:cNvSpPr txBox="1">
            <a:spLocks noChangeArrowheads="1"/>
          </p:cNvSpPr>
          <p:nvPr/>
        </p:nvSpPr>
        <p:spPr bwMode="auto">
          <a:xfrm>
            <a:off x="6305837" y="4888768"/>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40" name="TextBox 39"/>
          <p:cNvSpPr txBox="1">
            <a:spLocks noChangeArrowheads="1"/>
          </p:cNvSpPr>
          <p:nvPr/>
        </p:nvSpPr>
        <p:spPr bwMode="auto">
          <a:xfrm>
            <a:off x="6750890" y="4551309"/>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3" name="TextBox 2"/>
          <p:cNvSpPr txBox="1"/>
          <p:nvPr/>
        </p:nvSpPr>
        <p:spPr>
          <a:xfrm>
            <a:off x="3474543" y="6189858"/>
            <a:ext cx="4144808"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($5 × 10 million × </a:t>
            </a:r>
            <a:r>
              <a:rPr lang="en-IN" sz="2000" b="1" dirty="0">
                <a:solidFill>
                  <a:srgbClr val="EC008C"/>
                </a:solidFill>
              </a:rPr>
              <a:t>all</a:t>
            </a:r>
            <a:r>
              <a:rPr lang="en-IN" sz="2000" dirty="0"/>
              <a:t>) − 21 − 19 − 5 + 2 </a:t>
            </a:r>
            <a:endParaRPr lang="en-US" sz="2000" dirty="0"/>
          </a:p>
        </p:txBody>
      </p:sp>
      <p:cxnSp>
        <p:nvCxnSpPr>
          <p:cNvPr id="7" name="Straight Arrow Connector 6"/>
          <p:cNvCxnSpPr>
            <a:stCxn id="3" idx="0"/>
          </p:cNvCxnSpPr>
          <p:nvPr/>
        </p:nvCxnSpPr>
        <p:spPr>
          <a:xfrm flipV="1">
            <a:off x="5546947" y="5607526"/>
            <a:ext cx="1565053" cy="58233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324163" y="3803309"/>
            <a:ext cx="495673" cy="0"/>
          </a:xfrm>
          <a:prstGeom prst="line">
            <a:avLst/>
          </a:prstGeom>
          <a:ln w="28575">
            <a:solidFill>
              <a:srgbClr val="C00000"/>
            </a:solidFill>
          </a:ln>
        </p:spPr>
        <p:style>
          <a:lnRef idx="1">
            <a:schemeClr val="dk1"/>
          </a:lnRef>
          <a:fillRef idx="0">
            <a:schemeClr val="dk1"/>
          </a:fillRef>
          <a:effectRef idx="0">
            <a:schemeClr val="dk1"/>
          </a:effectRef>
          <a:fontRef idx="minor">
            <a:schemeClr val="tx1"/>
          </a:fontRef>
        </p:style>
      </p:cxnSp>
      <p:sp>
        <p:nvSpPr>
          <p:cNvPr id="19"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
        <p:nvSpPr>
          <p:cNvPr id="20" name="Slide Number Placeholder 5">
            <a:extLst>
              <a:ext uri="{FF2B5EF4-FFF2-40B4-BE49-F238E27FC236}">
                <a16:creationId xmlns:a16="http://schemas.microsoft.com/office/drawing/2014/main" id="{1E7ED743-9C57-F942-8DC2-B18A7B6C675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19-</a:t>
            </a:r>
            <a:fld id="{2607F632-3F85-4F98-B182-BC32E868C800}" type="slidenum">
              <a:rPr lang="en-US" smtClean="0"/>
              <a:pPr/>
              <a:t>98</a:t>
            </a:fld>
            <a:endParaRPr lang="en-US" dirty="0"/>
          </a:p>
        </p:txBody>
      </p:sp>
    </p:spTree>
    <p:extLst>
      <p:ext uri="{BB962C8B-B14F-4D97-AF65-F5344CB8AC3E}">
        <p14:creationId xmlns:p14="http://schemas.microsoft.com/office/powerpoint/2010/main" val="265114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par>
                                <p:cTn id="41" presetID="22" presetClass="entr" presetSubtype="4"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p:bldP spid="35" grpId="0"/>
      <p:bldP spid="36" grpId="0"/>
      <p:bldP spid="37" grpId="0"/>
      <p:bldP spid="38" grpId="0"/>
      <p:bldP spid="39" grpId="0"/>
      <p:bldP spid="40" grpId="0"/>
      <p:bldP spid="3"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0623"/>
            <a:ext cx="8382000" cy="515792"/>
          </a:xfrm>
        </p:spPr>
        <p:txBody>
          <a:bodyPr>
            <a:noAutofit/>
          </a:bodyPr>
          <a:lstStyle/>
          <a:p>
            <a:r>
              <a:rPr lang="en-US" sz="2800" dirty="0"/>
              <a:t> Stock Appreciation Rights </a:t>
            </a:r>
            <a:r>
              <a:rPr lang="en-US" sz="2000" dirty="0"/>
              <a:t>(concluded)</a:t>
            </a:r>
          </a:p>
        </p:txBody>
      </p:sp>
      <p:sp>
        <p:nvSpPr>
          <p:cNvPr id="4" name="TextBox 3"/>
          <p:cNvSpPr txBox="1"/>
          <p:nvPr/>
        </p:nvSpPr>
        <p:spPr>
          <a:xfrm>
            <a:off x="576162" y="362861"/>
            <a:ext cx="8550478" cy="3785652"/>
          </a:xfrm>
          <a:prstGeom prst="rect">
            <a:avLst/>
          </a:prstGeom>
          <a:noFill/>
        </p:spPr>
        <p:txBody>
          <a:bodyPr wrap="square" rtlCol="0">
            <a:spAutoFit/>
          </a:bodyPr>
          <a:lstStyle/>
          <a:p>
            <a:r>
              <a:rPr lang="en-IN" sz="2000" dirty="0"/>
              <a:t>At January 1, 2021, Universal Communications issued SARs that, upon exercise, entitle key executives to receive compensation equal in value to the excess of the market price at exercise over the share price at the date of grant.</a:t>
            </a:r>
          </a:p>
          <a:p>
            <a:pPr marL="342900" indent="-342900">
              <a:buFont typeface="Arial" panose="020B0604020202020204" pitchFamily="34" charset="0"/>
              <a:buChar char="•"/>
            </a:pPr>
            <a:r>
              <a:rPr lang="en-IN" sz="2000" dirty="0"/>
              <a:t>The SARs vest at the end of 2024 (cannot be exercised until then) and expire at the end of 2028.</a:t>
            </a:r>
          </a:p>
          <a:p>
            <a:pPr marL="342900" indent="-342900">
              <a:buFont typeface="Arial" panose="020B0604020202020204" pitchFamily="34" charset="0"/>
              <a:buChar char="•"/>
            </a:pPr>
            <a:r>
              <a:rPr lang="en-IN" sz="2000" dirty="0"/>
              <a:t>The fair value of the SARs, estimated by an appropriate option pricing model, is $8 per SAR at January 1, 2021.</a:t>
            </a:r>
          </a:p>
          <a:p>
            <a:pPr marL="342900" indent="-342900">
              <a:buFont typeface="Arial" panose="020B0604020202020204" pitchFamily="34" charset="0"/>
              <a:buChar char="•"/>
            </a:pPr>
            <a:r>
              <a:rPr lang="en-IN" sz="2000" dirty="0"/>
              <a:t>The fair value re-estimated at December 31, 2021, 2022, 2023, 2024, and 2025, is $8.40, $8, $6, $4.30, </a:t>
            </a:r>
            <a:r>
              <a:rPr lang="en-US" sz="2000" dirty="0"/>
              <a:t>and $5, respectively.</a:t>
            </a:r>
          </a:p>
          <a:p>
            <a:pPr marL="342900" indent="-342900">
              <a:buFont typeface="Arial" panose="020B0604020202020204" pitchFamily="34" charset="0"/>
              <a:buChar char="•"/>
            </a:pPr>
            <a:r>
              <a:rPr lang="en-IN" sz="2000" b="1" dirty="0">
                <a:solidFill>
                  <a:srgbClr val="C00000"/>
                </a:solidFill>
              </a:rPr>
              <a:t>Assume that the SARs are exercised on October 11, 2026, when their fair value is $4.50, and executives choose to receive the market price appreciation in cash.</a:t>
            </a:r>
            <a:endParaRPr lang="en-US" sz="2000" b="1" dirty="0">
              <a:solidFill>
                <a:srgbClr val="C00000"/>
              </a:solidFill>
            </a:endParaRPr>
          </a:p>
        </p:txBody>
      </p:sp>
      <p:sp>
        <p:nvSpPr>
          <p:cNvPr id="31" name="Rectangle 30"/>
          <p:cNvSpPr/>
          <p:nvPr/>
        </p:nvSpPr>
        <p:spPr>
          <a:xfrm>
            <a:off x="891053" y="4314702"/>
            <a:ext cx="7921625" cy="2292633"/>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dirty="0"/>
          </a:p>
        </p:txBody>
      </p:sp>
      <p:sp>
        <p:nvSpPr>
          <p:cNvPr id="32" name="TextBox 31"/>
          <p:cNvSpPr txBox="1">
            <a:spLocks noChangeArrowheads="1"/>
          </p:cNvSpPr>
          <p:nvPr/>
        </p:nvSpPr>
        <p:spPr bwMode="auto">
          <a:xfrm>
            <a:off x="891053" y="4607981"/>
            <a:ext cx="4686300" cy="461665"/>
          </a:xfrm>
          <a:prstGeom prst="rect">
            <a:avLst/>
          </a:prstGeom>
          <a:noFill/>
          <a:ln w="9525">
            <a:noFill/>
            <a:miter lim="800000"/>
            <a:headEnd/>
            <a:tailEnd/>
          </a:ln>
        </p:spPr>
        <p:txBody>
          <a:bodyPr>
            <a:spAutoFit/>
          </a:bodyPr>
          <a:lstStyle/>
          <a:p>
            <a:pPr algn="ctr"/>
            <a:r>
              <a:rPr lang="en-US" sz="2400" b="1" dirty="0">
                <a:latin typeface="Calibri" pitchFamily="34" charset="0"/>
              </a:rPr>
              <a:t>Journal Entry – October 11, 2026</a:t>
            </a:r>
            <a:endParaRPr lang="en-IN" sz="2400" b="1" baseline="30000" dirty="0">
              <a:latin typeface="Calibri" pitchFamily="34" charset="0"/>
            </a:endParaRPr>
          </a:p>
        </p:txBody>
      </p:sp>
      <p:cxnSp>
        <p:nvCxnSpPr>
          <p:cNvPr id="33" name="Straight Connector 32"/>
          <p:cNvCxnSpPr/>
          <p:nvPr/>
        </p:nvCxnSpPr>
        <p:spPr>
          <a:xfrm>
            <a:off x="891054" y="5000387"/>
            <a:ext cx="792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926938" y="4985771"/>
            <a:ext cx="4731415" cy="404812"/>
          </a:xfrm>
          <a:prstGeom prst="rect">
            <a:avLst/>
          </a:prstGeom>
          <a:noFill/>
          <a:ln w="9525">
            <a:noFill/>
            <a:miter lim="800000"/>
            <a:headEnd/>
            <a:tailEnd/>
          </a:ln>
        </p:spPr>
        <p:txBody>
          <a:bodyPr/>
          <a:lstStyle/>
          <a:p>
            <a:pPr marL="0" lvl="1"/>
            <a:r>
              <a:rPr lang="en-US" sz="2400" dirty="0"/>
              <a:t>Liability—SAR plan</a:t>
            </a:r>
            <a:endParaRPr lang="en-IN" sz="2400" dirty="0">
              <a:latin typeface="Calibri" pitchFamily="34" charset="0"/>
            </a:endParaRPr>
          </a:p>
        </p:txBody>
      </p:sp>
      <p:sp>
        <p:nvSpPr>
          <p:cNvPr id="35" name="TextBox 34"/>
          <p:cNvSpPr txBox="1">
            <a:spLocks noChangeArrowheads="1"/>
          </p:cNvSpPr>
          <p:nvPr/>
        </p:nvSpPr>
        <p:spPr bwMode="auto">
          <a:xfrm>
            <a:off x="926938" y="5356091"/>
            <a:ext cx="4728545" cy="404813"/>
          </a:xfrm>
          <a:prstGeom prst="rect">
            <a:avLst/>
          </a:prstGeom>
          <a:noFill/>
          <a:ln w="9525">
            <a:noFill/>
            <a:miter lim="800000"/>
            <a:headEnd/>
            <a:tailEnd/>
          </a:ln>
        </p:spPr>
        <p:txBody>
          <a:bodyPr/>
          <a:lstStyle/>
          <a:p>
            <a:pPr lvl="1"/>
            <a:r>
              <a:rPr lang="en-US" sz="2400" dirty="0"/>
              <a:t>Compensation expense</a:t>
            </a:r>
            <a:endParaRPr lang="en-IN" sz="2400" dirty="0">
              <a:latin typeface="Calibri" pitchFamily="34" charset="0"/>
            </a:endParaRPr>
          </a:p>
        </p:txBody>
      </p:sp>
      <p:sp>
        <p:nvSpPr>
          <p:cNvPr id="36" name="TextBox 35"/>
          <p:cNvSpPr txBox="1">
            <a:spLocks noChangeArrowheads="1"/>
          </p:cNvSpPr>
          <p:nvPr/>
        </p:nvSpPr>
        <p:spPr bwMode="auto">
          <a:xfrm>
            <a:off x="6228342" y="4985771"/>
            <a:ext cx="1174823" cy="404812"/>
          </a:xfrm>
          <a:prstGeom prst="rect">
            <a:avLst/>
          </a:prstGeom>
          <a:noFill/>
          <a:ln w="9525">
            <a:noFill/>
            <a:miter lim="800000"/>
            <a:headEnd/>
            <a:tailEnd/>
          </a:ln>
        </p:spPr>
        <p:txBody>
          <a:bodyPr/>
          <a:lstStyle/>
          <a:p>
            <a:pPr algn="r"/>
            <a:r>
              <a:rPr lang="en-IN" sz="2400" dirty="0">
                <a:latin typeface="Calibri" pitchFamily="34" charset="0"/>
              </a:rPr>
              <a:t>5</a:t>
            </a:r>
          </a:p>
        </p:txBody>
      </p:sp>
      <p:sp>
        <p:nvSpPr>
          <p:cNvPr id="37" name="TextBox 36"/>
          <p:cNvSpPr txBox="1">
            <a:spLocks noChangeArrowheads="1"/>
          </p:cNvSpPr>
          <p:nvPr/>
        </p:nvSpPr>
        <p:spPr bwMode="auto">
          <a:xfrm>
            <a:off x="7567402" y="5356091"/>
            <a:ext cx="1176057" cy="404813"/>
          </a:xfrm>
          <a:prstGeom prst="rect">
            <a:avLst/>
          </a:prstGeom>
          <a:noFill/>
          <a:ln w="9525">
            <a:noFill/>
            <a:miter lim="800000"/>
            <a:headEnd/>
            <a:tailEnd/>
          </a:ln>
        </p:spPr>
        <p:txBody>
          <a:bodyPr/>
          <a:lstStyle/>
          <a:p>
            <a:pPr algn="r"/>
            <a:r>
              <a:rPr lang="en-IN" sz="2400" dirty="0">
                <a:latin typeface="Calibri" pitchFamily="34" charset="0"/>
              </a:rPr>
              <a:t>5</a:t>
            </a:r>
          </a:p>
        </p:txBody>
      </p:sp>
      <p:sp>
        <p:nvSpPr>
          <p:cNvPr id="38" name="TextBox 37"/>
          <p:cNvSpPr txBox="1">
            <a:spLocks noChangeArrowheads="1"/>
          </p:cNvSpPr>
          <p:nvPr/>
        </p:nvSpPr>
        <p:spPr bwMode="auto">
          <a:xfrm>
            <a:off x="7804508" y="4607981"/>
            <a:ext cx="1065331" cy="461665"/>
          </a:xfrm>
          <a:prstGeom prst="rect">
            <a:avLst/>
          </a:prstGeom>
          <a:noFill/>
          <a:ln w="9525">
            <a:noFill/>
            <a:miter lim="800000"/>
            <a:headEnd/>
            <a:tailEnd/>
          </a:ln>
        </p:spPr>
        <p:txBody>
          <a:bodyPr>
            <a:spAutoFit/>
          </a:bodyPr>
          <a:lstStyle/>
          <a:p>
            <a:pPr algn="ctr"/>
            <a:r>
              <a:rPr lang="en-US" sz="2400" b="1" dirty="0">
                <a:latin typeface="Calibri" pitchFamily="34" charset="0"/>
              </a:rPr>
              <a:t>Credit</a:t>
            </a:r>
            <a:endParaRPr lang="en-IN" sz="2400" b="1" baseline="30000" dirty="0">
              <a:latin typeface="Calibri" pitchFamily="34" charset="0"/>
            </a:endParaRPr>
          </a:p>
        </p:txBody>
      </p:sp>
      <p:sp>
        <p:nvSpPr>
          <p:cNvPr id="39" name="TextBox 38"/>
          <p:cNvSpPr txBox="1">
            <a:spLocks noChangeArrowheads="1"/>
          </p:cNvSpPr>
          <p:nvPr/>
        </p:nvSpPr>
        <p:spPr bwMode="auto">
          <a:xfrm>
            <a:off x="6305837" y="4607981"/>
            <a:ext cx="1289051" cy="461665"/>
          </a:xfrm>
          <a:prstGeom prst="rect">
            <a:avLst/>
          </a:prstGeom>
          <a:noFill/>
          <a:ln w="9525">
            <a:noFill/>
            <a:miter lim="800000"/>
            <a:headEnd/>
            <a:tailEnd/>
          </a:ln>
        </p:spPr>
        <p:txBody>
          <a:bodyPr>
            <a:spAutoFit/>
          </a:bodyPr>
          <a:lstStyle/>
          <a:p>
            <a:pPr algn="ctr"/>
            <a:r>
              <a:rPr lang="en-US" sz="2400" b="1" dirty="0">
                <a:latin typeface="Calibri" pitchFamily="34" charset="0"/>
              </a:rPr>
              <a:t>Debit</a:t>
            </a:r>
            <a:endParaRPr lang="en-IN" sz="2400" b="1" baseline="30000" dirty="0">
              <a:latin typeface="Calibri" pitchFamily="34" charset="0"/>
            </a:endParaRPr>
          </a:p>
        </p:txBody>
      </p:sp>
      <p:sp>
        <p:nvSpPr>
          <p:cNvPr id="40" name="TextBox 39"/>
          <p:cNvSpPr txBox="1">
            <a:spLocks noChangeArrowheads="1"/>
          </p:cNvSpPr>
          <p:nvPr/>
        </p:nvSpPr>
        <p:spPr bwMode="auto">
          <a:xfrm>
            <a:off x="6750890" y="4270522"/>
            <a:ext cx="1879403" cy="461665"/>
          </a:xfrm>
          <a:prstGeom prst="rect">
            <a:avLst/>
          </a:prstGeom>
          <a:noFill/>
          <a:ln w="9525">
            <a:noFill/>
            <a:miter lim="800000"/>
            <a:headEnd/>
            <a:tailEnd/>
          </a:ln>
        </p:spPr>
        <p:txBody>
          <a:bodyPr>
            <a:spAutoFit/>
          </a:bodyPr>
          <a:lstStyle/>
          <a:p>
            <a:pPr algn="ctr"/>
            <a:r>
              <a:rPr lang="en-US" sz="2400" dirty="0">
                <a:latin typeface="Calibri" pitchFamily="34" charset="0"/>
              </a:rPr>
              <a:t>($ in millions)</a:t>
            </a:r>
            <a:endParaRPr lang="en-IN" sz="2400" baseline="30000" dirty="0">
              <a:latin typeface="Calibri" pitchFamily="34" charset="0"/>
            </a:endParaRPr>
          </a:p>
        </p:txBody>
      </p:sp>
      <p:sp>
        <p:nvSpPr>
          <p:cNvPr id="17" name="TextBox 16"/>
          <p:cNvSpPr txBox="1">
            <a:spLocks noChangeArrowheads="1"/>
          </p:cNvSpPr>
          <p:nvPr/>
        </p:nvSpPr>
        <p:spPr bwMode="auto">
          <a:xfrm>
            <a:off x="926938" y="5733257"/>
            <a:ext cx="4731415" cy="404812"/>
          </a:xfrm>
          <a:prstGeom prst="rect">
            <a:avLst/>
          </a:prstGeom>
          <a:noFill/>
          <a:ln w="9525">
            <a:noFill/>
            <a:miter lim="800000"/>
            <a:headEnd/>
            <a:tailEnd/>
          </a:ln>
        </p:spPr>
        <p:txBody>
          <a:bodyPr/>
          <a:lstStyle/>
          <a:p>
            <a:r>
              <a:rPr lang="en-US" sz="2400" dirty="0"/>
              <a:t>Liability—SAR plan (balance)</a:t>
            </a:r>
            <a:endParaRPr lang="en-IN" sz="2400" dirty="0">
              <a:latin typeface="Calibri" pitchFamily="34" charset="0"/>
            </a:endParaRPr>
          </a:p>
        </p:txBody>
      </p:sp>
      <p:sp>
        <p:nvSpPr>
          <p:cNvPr id="18" name="TextBox 17"/>
          <p:cNvSpPr txBox="1">
            <a:spLocks noChangeArrowheads="1"/>
          </p:cNvSpPr>
          <p:nvPr/>
        </p:nvSpPr>
        <p:spPr bwMode="auto">
          <a:xfrm>
            <a:off x="926938" y="6103577"/>
            <a:ext cx="4728545" cy="404813"/>
          </a:xfrm>
          <a:prstGeom prst="rect">
            <a:avLst/>
          </a:prstGeom>
          <a:noFill/>
          <a:ln w="9525">
            <a:noFill/>
            <a:miter lim="800000"/>
            <a:headEnd/>
            <a:tailEnd/>
          </a:ln>
        </p:spPr>
        <p:txBody>
          <a:bodyPr/>
          <a:lstStyle/>
          <a:p>
            <a:pPr lvl="1"/>
            <a:r>
              <a:rPr lang="en-US" sz="2400" dirty="0"/>
              <a:t>Cash</a:t>
            </a:r>
            <a:endParaRPr lang="en-IN" sz="2400" dirty="0">
              <a:latin typeface="Calibri" pitchFamily="34" charset="0"/>
            </a:endParaRPr>
          </a:p>
        </p:txBody>
      </p:sp>
      <p:sp>
        <p:nvSpPr>
          <p:cNvPr id="19" name="TextBox 18"/>
          <p:cNvSpPr txBox="1">
            <a:spLocks noChangeArrowheads="1"/>
          </p:cNvSpPr>
          <p:nvPr/>
        </p:nvSpPr>
        <p:spPr bwMode="auto">
          <a:xfrm>
            <a:off x="6228342" y="5733257"/>
            <a:ext cx="1174823" cy="404812"/>
          </a:xfrm>
          <a:prstGeom prst="rect">
            <a:avLst/>
          </a:prstGeom>
          <a:noFill/>
          <a:ln w="9525">
            <a:noFill/>
            <a:miter lim="800000"/>
            <a:headEnd/>
            <a:tailEnd/>
          </a:ln>
        </p:spPr>
        <p:txBody>
          <a:bodyPr/>
          <a:lstStyle/>
          <a:p>
            <a:pPr algn="r"/>
            <a:r>
              <a:rPr lang="en-IN" sz="2400" dirty="0">
                <a:latin typeface="Calibri" pitchFamily="34" charset="0"/>
              </a:rPr>
              <a:t>45</a:t>
            </a:r>
          </a:p>
        </p:txBody>
      </p:sp>
      <p:sp>
        <p:nvSpPr>
          <p:cNvPr id="20" name="TextBox 19"/>
          <p:cNvSpPr txBox="1">
            <a:spLocks noChangeArrowheads="1"/>
          </p:cNvSpPr>
          <p:nvPr/>
        </p:nvSpPr>
        <p:spPr bwMode="auto">
          <a:xfrm>
            <a:off x="7567402" y="6103577"/>
            <a:ext cx="1176057" cy="404813"/>
          </a:xfrm>
          <a:prstGeom prst="rect">
            <a:avLst/>
          </a:prstGeom>
          <a:noFill/>
          <a:ln w="9525">
            <a:noFill/>
            <a:miter lim="800000"/>
            <a:headEnd/>
            <a:tailEnd/>
          </a:ln>
        </p:spPr>
        <p:txBody>
          <a:bodyPr/>
          <a:lstStyle/>
          <a:p>
            <a:pPr algn="r"/>
            <a:r>
              <a:rPr lang="en-IN" sz="2400" dirty="0">
                <a:latin typeface="Calibri" pitchFamily="34" charset="0"/>
              </a:rPr>
              <a:t>45</a:t>
            </a:r>
          </a:p>
        </p:txBody>
      </p:sp>
      <p:sp>
        <p:nvSpPr>
          <p:cNvPr id="21" name="TextBox 20"/>
          <p:cNvSpPr txBox="1"/>
          <p:nvPr/>
        </p:nvSpPr>
        <p:spPr>
          <a:xfrm>
            <a:off x="4552039" y="3843941"/>
            <a:ext cx="3425461"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IN" sz="2000" dirty="0"/>
              <a:t>($4.50 × 10 million × </a:t>
            </a:r>
            <a:r>
              <a:rPr lang="en-IN" sz="2000" b="1" dirty="0">
                <a:solidFill>
                  <a:srgbClr val="C00000"/>
                </a:solidFill>
              </a:rPr>
              <a:t>all</a:t>
            </a:r>
            <a:r>
              <a:rPr lang="en-IN" sz="2000" dirty="0"/>
              <a:t>) − 50</a:t>
            </a:r>
            <a:endParaRPr lang="en-US" sz="2000" dirty="0"/>
          </a:p>
        </p:txBody>
      </p:sp>
      <p:cxnSp>
        <p:nvCxnSpPr>
          <p:cNvPr id="22" name="Straight Arrow Connector 21"/>
          <p:cNvCxnSpPr>
            <a:stCxn id="21" idx="2"/>
          </p:cNvCxnSpPr>
          <p:nvPr/>
        </p:nvCxnSpPr>
        <p:spPr>
          <a:xfrm>
            <a:off x="6264770" y="4244051"/>
            <a:ext cx="2117230" cy="1324411"/>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Title 2"/>
          <p:cNvSpPr txBox="1">
            <a:spLocks/>
          </p:cNvSpPr>
          <p:nvPr/>
        </p:nvSpPr>
        <p:spPr bwMode="auto">
          <a:xfrm>
            <a:off x="7815784" y="12740"/>
            <a:ext cx="1296000" cy="363537"/>
          </a:xfrm>
          <a:prstGeom prst="rect">
            <a:avLst/>
          </a:prstGeom>
          <a:noFill/>
          <a:ln>
            <a:noFill/>
          </a:ln>
          <a:extLst/>
        </p:spPr>
        <p:txBody>
          <a:bodyPr anchor="ctr">
            <a:normAutofit fontScale="40000" lnSpcReduction="20000"/>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dirty="0"/>
              <a:t>APPENDIX 19B</a:t>
            </a:r>
          </a:p>
        </p:txBody>
      </p:sp>
    </p:spTree>
    <p:extLst>
      <p:ext uri="{BB962C8B-B14F-4D97-AF65-F5344CB8AC3E}">
        <p14:creationId xmlns:p14="http://schemas.microsoft.com/office/powerpoint/2010/main" val="361154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500"/>
                                        <p:tgtEl>
                                          <p:spTgt spid="3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fade">
                                      <p:cBhvr>
                                        <p:cTn id="34" dur="500"/>
                                        <p:tgtEl>
                                          <p:spTgt spid="4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par>
                                <p:cTn id="50" presetID="22" presetClass="entr" presetSubtype="1" fill="hold"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up)">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4" grpId="0"/>
      <p:bldP spid="35" grpId="0"/>
      <p:bldP spid="36" grpId="0"/>
      <p:bldP spid="37" grpId="0"/>
      <p:bldP spid="38" grpId="0"/>
      <p:bldP spid="39" grpId="0"/>
      <p:bldP spid="40" grpId="0"/>
      <p:bldP spid="17" grpId="0"/>
      <p:bldP spid="18" grpId="0"/>
      <p:bldP spid="19" grpId="0"/>
      <p:bldP spid="20" grpId="0"/>
      <p:bldP spid="21" grpId="0" animBg="1"/>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13089</TotalTime>
  <Words>23410</Words>
  <Application>Microsoft Macintosh PowerPoint</Application>
  <PresentationFormat>On-screen Show (4:3)</PresentationFormat>
  <Paragraphs>2132</Paragraphs>
  <Slides>102</Slides>
  <Notes>102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102</vt:i4>
      </vt:variant>
    </vt:vector>
  </HeadingPairs>
  <TitlesOfParts>
    <vt:vector size="112" baseType="lpstr">
      <vt:lpstr>Arial</vt:lpstr>
      <vt:lpstr>Calibri</vt:lpstr>
      <vt:lpstr>Calibri Light</vt:lpstr>
      <vt:lpstr>Lucida Grande</vt:lpstr>
      <vt:lpstr>Monotype Sorts</vt:lpstr>
      <vt:lpstr>Tahoma</vt:lpstr>
      <vt:lpstr>Times New Roman</vt:lpstr>
      <vt:lpstr>Verdana</vt:lpstr>
      <vt:lpstr>Wingdings</vt:lpstr>
      <vt:lpstr>Office Theme</vt:lpstr>
      <vt:lpstr>Chapter 19</vt:lpstr>
      <vt:lpstr> Share-Based Compensation</vt:lpstr>
      <vt:lpstr>Restricted Stock Plans</vt:lpstr>
      <vt:lpstr>Restricted Stock Plans (continued)</vt:lpstr>
      <vt:lpstr>Restricted Stock Plans (concluded)</vt:lpstr>
      <vt:lpstr>Restricted Stock Units (RSUs); Apple Inc.</vt:lpstr>
      <vt:lpstr> Restricted Stock Units (RSUs)</vt:lpstr>
      <vt:lpstr>Restricted Stock Units (RSUs) (continued)</vt:lpstr>
      <vt:lpstr>Concept Check: RSU Compensation Costs</vt:lpstr>
      <vt:lpstr>Concept Check: RSU Effect on Earnings</vt:lpstr>
      <vt:lpstr>Stock Option Plans</vt:lpstr>
      <vt:lpstr>Recognizing the Fair Value of Options</vt:lpstr>
      <vt:lpstr> Stock Options</vt:lpstr>
      <vt:lpstr> Stock Options (continued)</vt:lpstr>
      <vt:lpstr>Concept Check: Compensation Expense</vt:lpstr>
      <vt:lpstr>Estimated Forfeitures</vt:lpstr>
      <vt:lpstr>Estimated Forfeitures (continued)</vt:lpstr>
      <vt:lpstr>Revisions as Forfeitures Occur</vt:lpstr>
      <vt:lpstr> Revisions as Forfeitures Occur (continued) </vt:lpstr>
      <vt:lpstr>Stock Option Plans –  When Options are Exercised</vt:lpstr>
      <vt:lpstr>Stock Option Plans –  When Unexercised Options Expire</vt:lpstr>
      <vt:lpstr>Stock Option Plans – Graded Vesting</vt:lpstr>
      <vt:lpstr> Stock Options; Graded Vesting;  Separate Valuation Approach</vt:lpstr>
      <vt:lpstr>Stock Options; Graded Vesting;  Separate Valuation Approach (continued)</vt:lpstr>
      <vt:lpstr>Differences between IFRS and U.S. GAAP </vt:lpstr>
      <vt:lpstr>Concept Check: IFRS Compensation Expense</vt:lpstr>
      <vt:lpstr>Stock Option Plans –  Performance or Market Conditions</vt:lpstr>
      <vt:lpstr>Plans with Performance Conditions</vt:lpstr>
      <vt:lpstr> Plans with Performance Conditions (continued)</vt:lpstr>
      <vt:lpstr> Plans with Performance Conditions (continued 2)</vt:lpstr>
      <vt:lpstr> Plans with Performance Conditions (concluded)</vt:lpstr>
      <vt:lpstr>Plans with Market Conditions</vt:lpstr>
      <vt:lpstr>Employee Share Purchase Plans</vt:lpstr>
      <vt:lpstr>Employee Share Purchase Plans (continued)</vt:lpstr>
      <vt:lpstr>Decision Makers’ Perspective</vt:lpstr>
      <vt:lpstr> Earnings Per Share</vt:lpstr>
      <vt:lpstr>Basic Earnings Per Share</vt:lpstr>
      <vt:lpstr> Fundamental Calculation of EPS</vt:lpstr>
      <vt:lpstr>Issuance of New Shares—Weighted Average</vt:lpstr>
      <vt:lpstr>Stock Dividends and Stock Splits</vt:lpstr>
      <vt:lpstr>Stock Dividends and Stock Splits (continued)</vt:lpstr>
      <vt:lpstr>Reacquired Shares</vt:lpstr>
      <vt:lpstr>Reacquired Shares (continued)</vt:lpstr>
      <vt:lpstr>Concept Check: Earnings per Share</vt:lpstr>
      <vt:lpstr>Earnings Available to Common Shareholders</vt:lpstr>
      <vt:lpstr>Preferred Dividends</vt:lpstr>
      <vt:lpstr>Concept Check: Basic EPS</vt:lpstr>
      <vt:lpstr>Diluted Earnings Per Share</vt:lpstr>
      <vt:lpstr>Options, Rights, and Warrants</vt:lpstr>
      <vt:lpstr>Stock Options</vt:lpstr>
      <vt:lpstr>Stock Options (continued)</vt:lpstr>
      <vt:lpstr>Concept Check: Dilutive Shares Outstanding</vt:lpstr>
      <vt:lpstr>Convertible Securities</vt:lpstr>
      <vt:lpstr> Convertible Bonds</vt:lpstr>
      <vt:lpstr>Convertible Bonds (continued)</vt:lpstr>
      <vt:lpstr>Concept Check: Diluted EPS</vt:lpstr>
      <vt:lpstr>Convertible Preferred Stock</vt:lpstr>
      <vt:lpstr> Convertible Preferred Stock (continued)</vt:lpstr>
      <vt:lpstr>Convertible Preferred Stock (continued 2)</vt:lpstr>
      <vt:lpstr>Concept Check: Convertible Preferred Stock</vt:lpstr>
      <vt:lpstr>Antidilutive Securities</vt:lpstr>
      <vt:lpstr> Antidilutive Warrants</vt:lpstr>
      <vt:lpstr>Antidilutive Securities (continued)</vt:lpstr>
      <vt:lpstr>Antidilutive Securities—Convertible Securities </vt:lpstr>
      <vt:lpstr>Antidilutive Securities (concluded) </vt:lpstr>
      <vt:lpstr>Additional EPS Issues</vt:lpstr>
      <vt:lpstr>Additional EPS Issues (continued)</vt:lpstr>
      <vt:lpstr>Additional EPS Issues (continued 2)</vt:lpstr>
      <vt:lpstr>Additional EPS Issues (continued 3)</vt:lpstr>
      <vt:lpstr>Additional EPS Issues (concluded)</vt:lpstr>
      <vt:lpstr>Contingently Issuable Shares</vt:lpstr>
      <vt:lpstr> Contingently Issuable Shares—Hunt Manufacturing Company</vt:lpstr>
      <vt:lpstr>Contingently Issuable Shares (continued)</vt:lpstr>
      <vt:lpstr>Contingently Issuable Shares (concluded)</vt:lpstr>
      <vt:lpstr> When Potential Common Shares Are Reflected  in EPS</vt:lpstr>
      <vt:lpstr> How Potential Common Shares Are Reflected  in a Diluted EPS Calculation</vt:lpstr>
      <vt:lpstr>Actual Conversions</vt:lpstr>
      <vt:lpstr>Actual Conversions (continued)</vt:lpstr>
      <vt:lpstr> Conversion of Notes—The Clorox Company</vt:lpstr>
      <vt:lpstr>Financial Statement Presentation of  Earnings Per Share Data</vt:lpstr>
      <vt:lpstr> EPS Disclosure—H&amp;R Block</vt:lpstr>
      <vt:lpstr>Financial Statement Presentation of Earnings Per Share Data (continued)</vt:lpstr>
      <vt:lpstr> Reconciliation of Basic EPS Computations to Diluted EPS Computations</vt:lpstr>
      <vt:lpstr>Option-Pricing Theory</vt:lpstr>
      <vt:lpstr>Option-Pricing Theory (continued)</vt:lpstr>
      <vt:lpstr>Effect of Variables on an Option’s Fair Value</vt:lpstr>
      <vt:lpstr>Stock Appreciation Rights</vt:lpstr>
      <vt:lpstr> Stock Appreciation Rights—IBM Corporation</vt:lpstr>
      <vt:lpstr>Stock Appreciation Rights (continued)</vt:lpstr>
      <vt:lpstr>Stock Appreciation Rights (continued 2)</vt:lpstr>
      <vt:lpstr>Stock Appreciation Rights (continued 3)</vt:lpstr>
      <vt:lpstr> Stock Appreciation Rights (continued 4)</vt:lpstr>
      <vt:lpstr> Stock Appreciation Rights (continued 5)</vt:lpstr>
      <vt:lpstr> Stock Appreciation Rights (continued 6)</vt:lpstr>
      <vt:lpstr> Stock Appreciation Rights (continued 7)</vt:lpstr>
      <vt:lpstr>Stock Appreciation Rights (continued 8)</vt:lpstr>
      <vt:lpstr> Stock Appreciation Rights (continued 9)</vt:lpstr>
      <vt:lpstr> Stock Appreciation Rights (continued 10)</vt:lpstr>
      <vt:lpstr> Stock Appreciation Rights (concluded)</vt:lpstr>
      <vt:lpstr>Stock Appreciation Rights: Changes in Liability</vt:lpstr>
      <vt:lpstr>Restricted Stock Units (RSUs) Payable in Cash</vt:lpstr>
      <vt:lpstr>End of Chapter 19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dc:title>
  <dc:creator>Keerthana C K</dc:creator>
  <cp:lastModifiedBy>Caitlyn Johnston</cp:lastModifiedBy>
  <cp:revision>647</cp:revision>
  <dcterms:created xsi:type="dcterms:W3CDTF">2015-01-02T16:45:50Z</dcterms:created>
  <dcterms:modified xsi:type="dcterms:W3CDTF">2018-12-11T18:27:20Z</dcterms:modified>
</cp:coreProperties>
</file>