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3.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4.bin" ContentType="application/vnd.openxmlformats-officedocument.oleObject"/>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5.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7.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8.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9.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10.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 id="2147484154" r:id="rId2"/>
    <p:sldMasterId id="2147484208" r:id="rId3"/>
    <p:sldMasterId id="2147485030" r:id="rId4"/>
    <p:sldMasterId id="2147485042" r:id="rId5"/>
    <p:sldMasterId id="2147485056" r:id="rId6"/>
    <p:sldMasterId id="2147485068" r:id="rId7"/>
    <p:sldMasterId id="2147485081" r:id="rId8"/>
  </p:sldMasterIdLst>
  <p:notesMasterIdLst>
    <p:notesMasterId r:id="rId69"/>
  </p:notesMasterIdLst>
  <p:handoutMasterIdLst>
    <p:handoutMasterId r:id="rId70"/>
  </p:handoutMasterIdLst>
  <p:sldIdLst>
    <p:sldId id="397" r:id="rId9"/>
    <p:sldId id="430" r:id="rId10"/>
    <p:sldId id="431" r:id="rId11"/>
    <p:sldId id="335" r:id="rId12"/>
    <p:sldId id="432" r:id="rId13"/>
    <p:sldId id="370" r:id="rId14"/>
    <p:sldId id="340" r:id="rId15"/>
    <p:sldId id="414" r:id="rId16"/>
    <p:sldId id="341" r:id="rId17"/>
    <p:sldId id="344" r:id="rId18"/>
    <p:sldId id="353" r:id="rId19"/>
    <p:sldId id="395" r:id="rId20"/>
    <p:sldId id="416" r:id="rId21"/>
    <p:sldId id="342" r:id="rId22"/>
    <p:sldId id="390" r:id="rId23"/>
    <p:sldId id="345" r:id="rId24"/>
    <p:sldId id="350" r:id="rId25"/>
    <p:sldId id="391" r:id="rId26"/>
    <p:sldId id="392" r:id="rId27"/>
    <p:sldId id="352" r:id="rId28"/>
    <p:sldId id="434" r:id="rId29"/>
    <p:sldId id="436" r:id="rId30"/>
    <p:sldId id="355" r:id="rId31"/>
    <p:sldId id="437" r:id="rId32"/>
    <p:sldId id="438" r:id="rId33"/>
    <p:sldId id="439" r:id="rId34"/>
    <p:sldId id="440" r:id="rId35"/>
    <p:sldId id="441" r:id="rId36"/>
    <p:sldId id="442" r:id="rId37"/>
    <p:sldId id="443" r:id="rId38"/>
    <p:sldId id="444" r:id="rId39"/>
    <p:sldId id="445" r:id="rId40"/>
    <p:sldId id="446" r:id="rId41"/>
    <p:sldId id="447" r:id="rId42"/>
    <p:sldId id="448" r:id="rId43"/>
    <p:sldId id="449" r:id="rId44"/>
    <p:sldId id="450" r:id="rId45"/>
    <p:sldId id="451" r:id="rId46"/>
    <p:sldId id="452" r:id="rId47"/>
    <p:sldId id="453" r:id="rId48"/>
    <p:sldId id="454" r:id="rId49"/>
    <p:sldId id="455" r:id="rId50"/>
    <p:sldId id="456" r:id="rId51"/>
    <p:sldId id="457" r:id="rId52"/>
    <p:sldId id="458" r:id="rId53"/>
    <p:sldId id="464" r:id="rId54"/>
    <p:sldId id="459" r:id="rId55"/>
    <p:sldId id="359" r:id="rId56"/>
    <p:sldId id="460" r:id="rId57"/>
    <p:sldId id="461" r:id="rId58"/>
    <p:sldId id="462" r:id="rId59"/>
    <p:sldId id="363" r:id="rId60"/>
    <p:sldId id="424" r:id="rId61"/>
    <p:sldId id="393" r:id="rId62"/>
    <p:sldId id="463" r:id="rId63"/>
    <p:sldId id="388" r:id="rId64"/>
    <p:sldId id="427" r:id="rId65"/>
    <p:sldId id="428" r:id="rId66"/>
    <p:sldId id="429" r:id="rId67"/>
    <p:sldId id="258" r:id="rId6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4" clrIdx="0"/>
  <p:cmAuthor id="1" name="Helen" initials="H" lastIdx="49" clrIdx="1"/>
  <p:cmAuthor id="2" name="Jean Inabinett" initials="JI" lastIdx="42" clrIdx="2">
    <p:extLst/>
  </p:cmAuthor>
  <p:cmAuthor id="3" name="Mohr, April L (Jefferson)" initials="MAL(" lastIdx="25" clrIdx="3">
    <p:extLst/>
  </p:cmAuthor>
  <p:cmAuthor id="4" name="April Mohr" initials="AM" lastIdx="3" clrIdx="4">
    <p:extLst/>
  </p:cmAuthor>
  <p:cmAuthor id="5" name="Wanda Wong" initials="WW" lastIdx="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1" autoAdjust="0"/>
    <p:restoredTop sz="84685" autoAdjust="0"/>
  </p:normalViewPr>
  <p:slideViewPr>
    <p:cSldViewPr>
      <p:cViewPr varScale="1">
        <p:scale>
          <a:sx n="97" d="100"/>
          <a:sy n="97" d="100"/>
        </p:scale>
        <p:origin x="-1648" y="-104"/>
      </p:cViewPr>
      <p:guideLst>
        <p:guide orient="horz" pos="2160"/>
        <p:guide pos="2880"/>
      </p:guideLst>
    </p:cSldViewPr>
  </p:slideViewPr>
  <p:outlineViewPr>
    <p:cViewPr>
      <p:scale>
        <a:sx n="33" d="100"/>
        <a:sy n="33" d="100"/>
      </p:scale>
      <p:origin x="0" y="-188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notesMaster" Target="notesMasters/notesMaster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commentAuthors" Target="commentAuthor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100622" y="0"/>
            <a:ext cx="847845" cy="277404"/>
          </a:xfrm>
          <a:prstGeom prst="rect">
            <a:avLst/>
          </a:prstGeom>
        </p:spPr>
        <p:txBody>
          <a:bodyPr vert="horz" wrap="square" lIns="92480" tIns="46240" rIns="92480" bIns="46240" numCol="1" anchor="b" anchorCtr="0" compatLnSpc="1">
            <a:prstTxWarp prst="textNoShape">
              <a:avLst/>
            </a:prstTxWarp>
          </a:bodyPr>
          <a:lstStyle>
            <a:lvl1pPr algn="r">
              <a:defRPr sz="1200"/>
            </a:lvl1pPr>
          </a:lstStyle>
          <a:p>
            <a:pPr>
              <a:defRPr/>
            </a:pPr>
            <a:r>
              <a:rPr lang="en-US" dirty="0"/>
              <a:t>1-</a:t>
            </a:r>
            <a:fld id="{4FC70F1E-A9CF-4725-BA99-5BD9E946C6F2}" type="slidenum">
              <a:rPr lang="en-US"/>
              <a:pPr>
                <a:defRPr/>
              </a:pPr>
              <a:t>‹#›</a:t>
            </a:fld>
            <a:endParaRPr lang="en-US" dirty="0"/>
          </a:p>
        </p:txBody>
      </p:sp>
    </p:spTree>
    <p:extLst>
      <p:ext uri="{BB962C8B-B14F-4D97-AF65-F5344CB8AC3E}">
        <p14:creationId xmlns:p14="http://schemas.microsoft.com/office/powerpoint/2010/main" val="131622212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wrap="square" lIns="92480" tIns="46240" rIns="92480" bIns="4624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a:ln>
            <a:noFill/>
          </a:ln>
        </p:spPr>
        <p:txBody>
          <a:bodyPr vert="horz" wrap="square" lIns="92480" tIns="46240" rIns="92480" bIns="4624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405615" y="0"/>
            <a:ext cx="1544461" cy="307870"/>
          </a:xfrm>
          <a:prstGeom prst="rect">
            <a:avLst/>
          </a:prstGeom>
        </p:spPr>
        <p:txBody>
          <a:bodyPr lIns="92480" tIns="46240" rIns="92480" bIns="46240"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1 - </a:t>
            </a:r>
            <a:fld id="{E8754586-748E-423B-B46D-321A01942A47}"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83702605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3198462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5107"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5108"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5109"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5110"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5111"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5112"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75113" name="Rectangle 11"/>
          <p:cNvSpPr>
            <a:spLocks noGrp="1" noChangeArrowheads="1"/>
          </p:cNvSpPr>
          <p:nvPr>
            <p:ph type="body" idx="1"/>
          </p:nvPr>
        </p:nvSpPr>
        <p:spPr bwMode="auto">
          <a:xfrm>
            <a:off x="308892" y="4387136"/>
            <a:ext cx="6332291" cy="4848939"/>
          </a:xfrm>
          <a:noFill/>
        </p:spPr>
        <p:txBody>
          <a:bodyPr lIns="91512" tIns="44953" rIns="91512" bIns="44953"/>
          <a:lstStyle/>
          <a:p>
            <a:r>
              <a:rPr lang="en-US" dirty="0"/>
              <a:t>The fraud triangle is a model created by a criminologist that asserts the following </a:t>
            </a:r>
            <a:r>
              <a:rPr lang="en-US" i="1" dirty="0"/>
              <a:t>three </a:t>
            </a:r>
            <a:r>
              <a:rPr lang="en-US" dirty="0"/>
              <a:t>factors must exist for a person to commit fraud: opportunity, pressure, and rationalization.</a:t>
            </a:r>
          </a:p>
          <a:p>
            <a:endParaRPr lang="en-US" dirty="0"/>
          </a:p>
          <a:p>
            <a:r>
              <a:rPr lang="en-US" i="1" dirty="0"/>
              <a:t>Opportunity</a:t>
            </a:r>
            <a:r>
              <a:rPr lang="en-US" dirty="0"/>
              <a:t>. A person must be able to commit fraud with a low perceived risk of getting caught. </a:t>
            </a:r>
          </a:p>
          <a:p>
            <a:endParaRPr lang="en-US" dirty="0"/>
          </a:p>
          <a:p>
            <a:r>
              <a:rPr lang="en-US" i="1" dirty="0"/>
              <a:t>Pressure, </a:t>
            </a:r>
            <a:r>
              <a:rPr lang="en-US" dirty="0"/>
              <a:t>or incentive. A person must have pressure or have incentive to commit fraud. Examples are unpaid bills and addictions.</a:t>
            </a:r>
          </a:p>
          <a:p>
            <a:endParaRPr lang="en-US" dirty="0"/>
          </a:p>
          <a:p>
            <a:r>
              <a:rPr lang="en-US" i="1" dirty="0"/>
              <a:t>Rationalization, </a:t>
            </a:r>
            <a:r>
              <a:rPr lang="en-US" dirty="0"/>
              <a:t>or attitude. A person justifies fraud or does not see its criminal nature.</a:t>
            </a:r>
          </a:p>
          <a:p>
            <a:endParaRPr lang="en-US" dirty="0"/>
          </a:p>
          <a:p>
            <a:r>
              <a:rPr lang="en-US" dirty="0"/>
              <a:t>It is important to recognize that all three factors of the fraud triangle must usually exist for fraud to occur. The absence of one or more factors suggests fraud is unlikely. The key to stopping fraud is to focus on prevention. It is less expensive and more effective to prevent fraud from happening than it is to try to detect the crime. By the time the fraud is discovered, the money is gone. Additionally, it is costly and time-consuming to investigate a fraud.</a:t>
            </a:r>
          </a:p>
          <a:p>
            <a:endParaRPr lang="en-US" altLang="en-US" dirty="0"/>
          </a:p>
        </p:txBody>
      </p:sp>
    </p:spTree>
    <p:extLst>
      <p:ext uri="{BB962C8B-B14F-4D97-AF65-F5344CB8AC3E}">
        <p14:creationId xmlns:p14="http://schemas.microsoft.com/office/powerpoint/2010/main" val="337930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7395"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7396"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7397"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7398"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7399"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7400"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87401" name="Rectangle 11"/>
          <p:cNvSpPr>
            <a:spLocks noGrp="1" noChangeArrowheads="1"/>
          </p:cNvSpPr>
          <p:nvPr>
            <p:ph type="body" idx="1"/>
          </p:nvPr>
        </p:nvSpPr>
        <p:spPr bwMode="auto">
          <a:xfrm>
            <a:off x="231669" y="4387136"/>
            <a:ext cx="6409514" cy="4848939"/>
          </a:xfrm>
          <a:noFill/>
        </p:spPr>
        <p:txBody>
          <a:bodyPr lIns="91512" tIns="44953" rIns="91512" bIns="44953"/>
          <a:lstStyle/>
          <a:p>
            <a:r>
              <a:rPr lang="en-US" altLang="en-US" dirty="0"/>
              <a:t>Congress passed the Sarbanes–Oxley Act</a:t>
            </a:r>
            <a:r>
              <a:rPr lang="en-US" altLang="en-US" i="1" dirty="0"/>
              <a:t> </a:t>
            </a:r>
            <a:r>
              <a:rPr lang="en-US" altLang="en-US" dirty="0"/>
              <a:t>to help stop financial abuses at companies that issue their stock to the public. </a:t>
            </a:r>
          </a:p>
          <a:p>
            <a:endParaRPr lang="en-US" dirty="0"/>
          </a:p>
          <a:p>
            <a:r>
              <a:rPr lang="en-US" dirty="0"/>
              <a:t>SOX requires documentation and verification of internal controls and emphasizes effective internal controls. Management must issue a report stating that internal controls are effective. </a:t>
            </a:r>
            <a:r>
              <a:rPr lang="en-US" b="1" dirty="0"/>
              <a:t>Auditors </a:t>
            </a:r>
            <a:r>
              <a:rPr lang="en-US" dirty="0"/>
              <a:t>verify the effectiveness of internal controls. Ignoring SOX can lead to penalties and criminal prosecution of executives. CEOs and CFOs who knowingly sign off on bogus accounting reports risk millions of dollars in fines and years in prison. </a:t>
            </a:r>
            <a:endParaRPr lang="en-US" altLang="en-US" dirty="0"/>
          </a:p>
        </p:txBody>
      </p:sp>
    </p:spTree>
    <p:extLst>
      <p:ext uri="{BB962C8B-B14F-4D97-AF65-F5344CB8AC3E}">
        <p14:creationId xmlns:p14="http://schemas.microsoft.com/office/powerpoint/2010/main" val="124320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r>
              <a:rPr lang="en-US" altLang="en-US" dirty="0"/>
              <a:t>The Dodd-Frank Wall Street Reform and Consumer Protection Act was passed by Congress and has two important provisions:</a:t>
            </a:r>
          </a:p>
          <a:p>
            <a:pPr marL="225057" indent="-225057">
              <a:buAutoNum type="arabicPeriod"/>
            </a:pPr>
            <a:r>
              <a:rPr lang="en-US" altLang="en-US" dirty="0"/>
              <a:t>Clawback – mandates recovery of excessive pay.</a:t>
            </a:r>
          </a:p>
          <a:p>
            <a:pPr marL="225057" indent="-225057">
              <a:buAutoNum type="arabicPeriod"/>
            </a:pPr>
            <a:r>
              <a:rPr lang="en-US" altLang="en-US" dirty="0"/>
              <a:t>Whistleblower – SEC pays whistleblowers 10% to 30% of sanctions exceeding $1 million.</a:t>
            </a:r>
          </a:p>
          <a:p>
            <a:pPr>
              <a:buFont typeface="Calibri" pitchFamily="-107" charset="0"/>
              <a:buNone/>
            </a:pPr>
            <a:endParaRPr lang="en-US" altLang="en-US" dirty="0"/>
          </a:p>
        </p:txBody>
      </p:sp>
    </p:spTree>
    <p:extLst>
      <p:ext uri="{BB962C8B-B14F-4D97-AF65-F5344CB8AC3E}">
        <p14:creationId xmlns:p14="http://schemas.microsoft.com/office/powerpoint/2010/main" val="404485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539642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6131"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6132"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6133"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6134"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6135"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6136"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76137" name="Rectangle 11"/>
          <p:cNvSpPr>
            <a:spLocks noGrp="1" noChangeArrowheads="1"/>
          </p:cNvSpPr>
          <p:nvPr>
            <p:ph type="body" idx="1"/>
          </p:nvPr>
        </p:nvSpPr>
        <p:spPr bwMode="auto">
          <a:xfrm>
            <a:off x="926677" y="4387136"/>
            <a:ext cx="5096722" cy="4156234"/>
          </a:xfrm>
          <a:noFill/>
        </p:spPr>
        <p:txBody>
          <a:bodyPr lIns="91512" tIns="44953" rIns="91512" bIns="44953"/>
          <a:lstStyle/>
          <a:p>
            <a:r>
              <a:rPr lang="en-US" altLang="en-US" dirty="0"/>
              <a:t>Financial accounting is governed by concepts and rules known as </a:t>
            </a:r>
            <a:r>
              <a:rPr lang="en-US" altLang="en-US" b="1" dirty="0"/>
              <a:t>generally accepted accounting principles (GAAP). </a:t>
            </a:r>
            <a:r>
              <a:rPr lang="en-US" altLang="en-US" dirty="0"/>
              <a:t>GAAP aims to make information </a:t>
            </a:r>
            <a:r>
              <a:rPr lang="en-US" altLang="en-US" i="1" dirty="0"/>
              <a:t>relevant, reliable, </a:t>
            </a:r>
            <a:r>
              <a:rPr lang="en-US" altLang="en-US" dirty="0"/>
              <a:t>and </a:t>
            </a:r>
            <a:r>
              <a:rPr lang="en-US" altLang="en-US" i="1" dirty="0"/>
              <a:t>comparable</a:t>
            </a:r>
            <a:r>
              <a:rPr lang="en-US" altLang="en-US" dirty="0"/>
              <a:t>. Relevant information affects decisions of users. Comparable information is helpful in contrasting organizations.</a:t>
            </a:r>
          </a:p>
          <a:p>
            <a:endParaRPr lang="en-US" altLang="en-US" dirty="0"/>
          </a:p>
        </p:txBody>
      </p:sp>
    </p:spTree>
    <p:extLst>
      <p:ext uri="{BB962C8B-B14F-4D97-AF65-F5344CB8AC3E}">
        <p14:creationId xmlns:p14="http://schemas.microsoft.com/office/powerpoint/2010/main" val="2702825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7155"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7156"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7157"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7158"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7159"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7160"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77161" name="Rectangle 11"/>
          <p:cNvSpPr>
            <a:spLocks noGrp="1" noChangeArrowheads="1"/>
          </p:cNvSpPr>
          <p:nvPr>
            <p:ph type="body" idx="1"/>
          </p:nvPr>
        </p:nvSpPr>
        <p:spPr bwMode="auto">
          <a:xfrm>
            <a:off x="308892" y="4387136"/>
            <a:ext cx="6332291" cy="4848939"/>
          </a:xfrm>
          <a:noFill/>
        </p:spPr>
        <p:txBody>
          <a:bodyPr lIns="91512" tIns="44953" rIns="91512" bIns="44953"/>
          <a:lstStyle/>
          <a:p>
            <a:r>
              <a:rPr lang="en-US" altLang="en-US" dirty="0"/>
              <a:t>In today’s global economy, there is increased demand by external users for comparability in accounting reports. The International Accounting Standards Board (IASB), a group (consisting of individuals from many countries that issues International Financial Reporting Standards (IFRS) that identify preferred accounting practices.</a:t>
            </a:r>
          </a:p>
          <a:p>
            <a:endParaRPr lang="en-US" altLang="en-US" dirty="0"/>
          </a:p>
          <a:p>
            <a:r>
              <a:rPr lang="en-US" altLang="en-US" dirty="0"/>
              <a:t>The FASB and IASB are working to reduce the differences between U.S. GAAP and IFRS.</a:t>
            </a:r>
          </a:p>
          <a:p>
            <a:endParaRPr lang="en-US" altLang="en-US" dirty="0"/>
          </a:p>
        </p:txBody>
      </p:sp>
    </p:spTree>
    <p:extLst>
      <p:ext uri="{BB962C8B-B14F-4D97-AF65-F5344CB8AC3E}">
        <p14:creationId xmlns:p14="http://schemas.microsoft.com/office/powerpoint/2010/main" val="790740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8179"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8180"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8181"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8182"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8183"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8184"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78185" name="Rectangle 11"/>
          <p:cNvSpPr>
            <a:spLocks noGrp="1" noChangeArrowheads="1"/>
          </p:cNvSpPr>
          <p:nvPr>
            <p:ph type="body" idx="1"/>
          </p:nvPr>
        </p:nvSpPr>
        <p:spPr bwMode="auto">
          <a:xfrm>
            <a:off x="926677" y="4387136"/>
            <a:ext cx="5096722" cy="4156234"/>
          </a:xfrm>
          <a:noFill/>
        </p:spPr>
        <p:txBody>
          <a:bodyPr lIns="91512" tIns="44953" rIns="91512" bIns="44953"/>
          <a:lstStyle/>
          <a:p>
            <a:r>
              <a:rPr lang="en-US" dirty="0"/>
              <a:t>The FASB and IASB are attempting to converge and enhance the </a:t>
            </a:r>
            <a:r>
              <a:rPr lang="en-US" b="1" dirty="0"/>
              <a:t>conceptual framework </a:t>
            </a:r>
            <a:r>
              <a:rPr lang="en-US" dirty="0"/>
              <a:t>that guides standard setting. The FASB framework consists of the following:</a:t>
            </a:r>
          </a:p>
          <a:p>
            <a:pPr marL="168793" indent="-168793">
              <a:buFont typeface="Arial" panose="020B0604020202020204" pitchFamily="34" charset="0"/>
              <a:buChar char="•"/>
            </a:pPr>
            <a:r>
              <a:rPr lang="en-US" b="1" dirty="0"/>
              <a:t>Objectives</a:t>
            </a:r>
            <a:r>
              <a:rPr lang="en-US" dirty="0"/>
              <a:t>—to provide information useful to investors, creditors, and others.</a:t>
            </a:r>
            <a:r>
              <a:rPr lang="en-US" dirty="0">
                <a:effectLst/>
              </a:rPr>
              <a:t> </a:t>
            </a:r>
          </a:p>
          <a:p>
            <a:pPr marL="168793" indent="-168793">
              <a:buFont typeface="Arial" panose="020B0604020202020204" pitchFamily="34" charset="0"/>
              <a:buChar char="•"/>
            </a:pPr>
            <a:r>
              <a:rPr lang="en-US" b="1" dirty="0"/>
              <a:t>Qualitative Characteristics</a:t>
            </a:r>
            <a:r>
              <a:rPr lang="en-US" dirty="0"/>
              <a:t>—to require information that is </a:t>
            </a:r>
            <a:r>
              <a:rPr lang="en-US" i="1" dirty="0"/>
              <a:t>relevant, reliable, </a:t>
            </a:r>
            <a:r>
              <a:rPr lang="en-US" dirty="0"/>
              <a:t>and </a:t>
            </a:r>
            <a:r>
              <a:rPr lang="en-US" i="1" dirty="0"/>
              <a:t>comparable.</a:t>
            </a:r>
            <a:endParaRPr lang="en-US" dirty="0"/>
          </a:p>
          <a:p>
            <a:pPr marL="168793" indent="-168793">
              <a:buFont typeface="Arial" panose="020B0604020202020204" pitchFamily="34" charset="0"/>
              <a:buChar char="•"/>
            </a:pPr>
            <a:r>
              <a:rPr lang="en-US" b="1" dirty="0"/>
              <a:t>Elements</a:t>
            </a:r>
            <a:r>
              <a:rPr lang="en-US" dirty="0"/>
              <a:t>—to define items in financial statements.</a:t>
            </a:r>
          </a:p>
          <a:p>
            <a:pPr marL="168793" indent="-168793">
              <a:buFont typeface="Arial" panose="020B0604020202020204" pitchFamily="34" charset="0"/>
              <a:buChar char="•"/>
            </a:pPr>
            <a:r>
              <a:rPr lang="en-US" b="1" dirty="0"/>
              <a:t>Recognition and Measurement</a:t>
            </a:r>
            <a:r>
              <a:rPr lang="en-US" dirty="0"/>
              <a:t>—to set criteria that an item must meet for it to be recognized as an element; and how to measure that element.</a:t>
            </a:r>
          </a:p>
          <a:p>
            <a:endParaRPr lang="en-US" altLang="en-US" dirty="0"/>
          </a:p>
          <a:p>
            <a:endParaRPr lang="en-US" altLang="en-US" dirty="0"/>
          </a:p>
        </p:txBody>
      </p:sp>
    </p:spTree>
    <p:extLst>
      <p:ext uri="{BB962C8B-B14F-4D97-AF65-F5344CB8AC3E}">
        <p14:creationId xmlns:p14="http://schemas.microsoft.com/office/powerpoint/2010/main" val="2579994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9203"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9204"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9205"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9206"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9207"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9208"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79209" name="Rectangle 11"/>
          <p:cNvSpPr>
            <a:spLocks noGrp="1" noChangeArrowheads="1"/>
          </p:cNvSpPr>
          <p:nvPr>
            <p:ph type="body" idx="1"/>
          </p:nvPr>
        </p:nvSpPr>
        <p:spPr bwMode="auto">
          <a:xfrm>
            <a:off x="926677" y="4387136"/>
            <a:ext cx="5096722" cy="4156234"/>
          </a:xfrm>
          <a:noFill/>
        </p:spPr>
        <p:txBody>
          <a:bodyPr lIns="91512" tIns="44953" rIns="91512" bIns="44953"/>
          <a:lstStyle/>
          <a:p>
            <a:pPr defTabSz="900227">
              <a:lnSpc>
                <a:spcPct val="80000"/>
              </a:lnSpc>
              <a:defRPr/>
            </a:pPr>
            <a:r>
              <a:rPr lang="en-US" dirty="0"/>
              <a:t>Accounting principles (and assumptions) are of two types. </a:t>
            </a:r>
            <a:r>
              <a:rPr lang="en-US" i="1" dirty="0"/>
              <a:t>General principles </a:t>
            </a:r>
            <a:r>
              <a:rPr lang="en-US" dirty="0"/>
              <a:t>are the basic assumptions, concepts, and guidelines for preparing financial statements. </a:t>
            </a:r>
            <a:r>
              <a:rPr lang="en-US" i="1" dirty="0"/>
              <a:t>Specific principles </a:t>
            </a:r>
            <a:r>
              <a:rPr lang="en-US" dirty="0"/>
              <a:t>are detailed rules used in reporting business transactions and events. </a:t>
            </a:r>
            <a:endParaRPr lang="en-US" altLang="en-US" dirty="0"/>
          </a:p>
        </p:txBody>
      </p:sp>
    </p:spTree>
    <p:extLst>
      <p:ext uri="{BB962C8B-B14F-4D97-AF65-F5344CB8AC3E}">
        <p14:creationId xmlns:p14="http://schemas.microsoft.com/office/powerpoint/2010/main" val="317063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0227"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0228"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0229"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0230"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0231"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0232"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80233" name="Rectangle 11"/>
          <p:cNvSpPr>
            <a:spLocks noGrp="1" noChangeArrowheads="1"/>
          </p:cNvSpPr>
          <p:nvPr>
            <p:ph type="body" idx="1"/>
          </p:nvPr>
        </p:nvSpPr>
        <p:spPr bwMode="auto">
          <a:xfrm>
            <a:off x="926677" y="4387136"/>
            <a:ext cx="5096722" cy="4156234"/>
          </a:xfrm>
          <a:noFill/>
        </p:spPr>
        <p:txBody>
          <a:bodyPr lIns="91512" tIns="44953" rIns="91512" bIns="44953">
            <a:normAutofit/>
          </a:bodyPr>
          <a:lstStyle/>
          <a:p>
            <a:pPr>
              <a:lnSpc>
                <a:spcPct val="80000"/>
              </a:lnSpc>
            </a:pPr>
            <a:r>
              <a:rPr lang="en-US" altLang="en-US" dirty="0"/>
              <a:t>The </a:t>
            </a:r>
            <a:r>
              <a:rPr lang="en-US" altLang="en-US" b="1" dirty="0"/>
              <a:t>measurement principle</a:t>
            </a:r>
            <a:r>
              <a:rPr lang="en-US" altLang="en-US" dirty="0"/>
              <a:t>,</a:t>
            </a:r>
            <a:r>
              <a:rPr lang="en-US" altLang="en-US" b="1" dirty="0"/>
              <a:t> </a:t>
            </a:r>
            <a:r>
              <a:rPr lang="en-US" altLang="en-US" dirty="0"/>
              <a:t>also called the </a:t>
            </a:r>
            <a:r>
              <a:rPr lang="en-US" altLang="en-US" b="1" dirty="0"/>
              <a:t>cost principle</a:t>
            </a:r>
            <a:r>
              <a:rPr lang="en-US" altLang="en-US" dirty="0"/>
              <a:t>,</a:t>
            </a:r>
            <a:r>
              <a:rPr lang="en-US" altLang="en-US" b="1" dirty="0"/>
              <a:t> </a:t>
            </a:r>
            <a:r>
              <a:rPr lang="en-US" altLang="en-US" dirty="0"/>
              <a:t>usually means that accounting information is based on actual cost. Cost is measured on a cash or equal-to-cash basis. This means if cash is given for a service, its cost is measured as the amount of cash paid. </a:t>
            </a:r>
            <a:r>
              <a:rPr lang="en-US" altLang="en-US" i="1" dirty="0" smtClean="0"/>
              <a:t>Objectivity </a:t>
            </a:r>
            <a:r>
              <a:rPr lang="en-US" altLang="en-US" i="0" dirty="0"/>
              <a:t>means that information is supported by independent, unbiased evidence.</a:t>
            </a:r>
            <a:endParaRPr lang="en-US" altLang="en-US" dirty="0"/>
          </a:p>
          <a:p>
            <a:pPr>
              <a:lnSpc>
                <a:spcPct val="80000"/>
              </a:lnSpc>
            </a:pPr>
            <a:endParaRPr lang="en-US" altLang="en-US" dirty="0"/>
          </a:p>
          <a:p>
            <a:pPr>
              <a:lnSpc>
                <a:spcPct val="80000"/>
              </a:lnSpc>
            </a:pPr>
            <a:r>
              <a:rPr lang="en-US" altLang="en-US" dirty="0"/>
              <a:t>Two concepts are important </a:t>
            </a:r>
            <a:r>
              <a:rPr lang="en-US" altLang="en-US" b="1" dirty="0"/>
              <a:t>to the revenue recognition principle:</a:t>
            </a:r>
            <a:r>
              <a:rPr lang="en-US" altLang="en-US" dirty="0"/>
              <a:t> </a:t>
            </a:r>
          </a:p>
          <a:p>
            <a:pPr>
              <a:lnSpc>
                <a:spcPct val="80000"/>
              </a:lnSpc>
              <a:buFontTx/>
              <a:buAutoNum type="arabicParenBoth"/>
            </a:pPr>
            <a:r>
              <a:rPr lang="en-US" altLang="en-US" dirty="0"/>
              <a:t> Revenue is recognized when the services are performed or the goods are provided to the buyer. </a:t>
            </a:r>
          </a:p>
          <a:p>
            <a:r>
              <a:rPr lang="en-US" altLang="en-US" dirty="0"/>
              <a:t>(2) Revenue is recognized at the amount expected to be received from the customer</a:t>
            </a:r>
            <a:r>
              <a:rPr lang="en-US" altLang="en-US" dirty="0" smtClean="0"/>
              <a:t>. </a:t>
            </a:r>
            <a:r>
              <a:rPr lang="en-US" dirty="0"/>
              <a:t>The amount received is usually in cash, but it is also common to receive a customer’s promise to pay at a future date, called credit sales</a:t>
            </a:r>
            <a:r>
              <a:rPr lang="en-US" dirty="0" smtClean="0"/>
              <a:t>.</a:t>
            </a:r>
            <a:endParaRPr lang="en-US" altLang="en-US" dirty="0"/>
          </a:p>
          <a:p>
            <a:pPr>
              <a:lnSpc>
                <a:spcPct val="80000"/>
              </a:lnSpc>
            </a:pPr>
            <a:endParaRPr lang="en-US" altLang="en-US" dirty="0"/>
          </a:p>
          <a:p>
            <a:pPr>
              <a:lnSpc>
                <a:spcPct val="80000"/>
              </a:lnSpc>
            </a:pPr>
            <a:r>
              <a:rPr lang="en-US" altLang="en-US" dirty="0"/>
              <a:t>The </a:t>
            </a:r>
            <a:r>
              <a:rPr lang="en-US" altLang="en-US" b="1" dirty="0"/>
              <a:t>expense recognition principle</a:t>
            </a:r>
            <a:r>
              <a:rPr lang="en-US" altLang="en-US" dirty="0"/>
              <a:t>, also called the </a:t>
            </a:r>
            <a:r>
              <a:rPr lang="en-US" altLang="en-US" b="1" dirty="0"/>
              <a:t>matching principle</a:t>
            </a:r>
            <a:r>
              <a:rPr lang="en-US" altLang="en-US" dirty="0"/>
              <a:t>, states that the company records expenses incurred to generate the revenue reported. The principles of matching and revenue recognition are key to modern accounting.</a:t>
            </a:r>
          </a:p>
          <a:p>
            <a:pPr>
              <a:lnSpc>
                <a:spcPct val="80000"/>
              </a:lnSpc>
            </a:pPr>
            <a:endParaRPr lang="en-US" altLang="en-US" dirty="0"/>
          </a:p>
          <a:p>
            <a:pPr>
              <a:lnSpc>
                <a:spcPct val="80000"/>
              </a:lnSpc>
            </a:pPr>
            <a:r>
              <a:rPr lang="en-US" altLang="en-US" dirty="0">
                <a:latin typeface="Times New Roman" pitchFamily="-107" charset="0"/>
              </a:rPr>
              <a:t>The </a:t>
            </a:r>
            <a:r>
              <a:rPr lang="en-US" altLang="en-US" b="1" dirty="0">
                <a:latin typeface="Times New Roman" pitchFamily="-107" charset="0"/>
              </a:rPr>
              <a:t>full disclosure principle </a:t>
            </a:r>
            <a:r>
              <a:rPr lang="en-US" altLang="en-US" dirty="0">
                <a:latin typeface="Times New Roman" pitchFamily="-107" charset="0"/>
              </a:rPr>
              <a:t>states that a company reports the details that would impact users’ decisions. </a:t>
            </a:r>
            <a:r>
              <a:rPr lang="en-US" altLang="en-US" dirty="0" smtClean="0">
                <a:latin typeface="Times New Roman" pitchFamily="-107" charset="0"/>
              </a:rPr>
              <a:t>Most </a:t>
            </a:r>
            <a:r>
              <a:rPr lang="en-US" altLang="en-US" dirty="0">
                <a:latin typeface="Times New Roman" pitchFamily="-107" charset="0"/>
              </a:rPr>
              <a:t>of the details are reported in the notes to the financial statements. </a:t>
            </a:r>
            <a:endParaRPr lang="en-US" altLang="en-US" b="1" dirty="0">
              <a:latin typeface="Times New Roman" pitchFamily="-107" charset="0"/>
            </a:endParaRPr>
          </a:p>
          <a:p>
            <a:pPr>
              <a:lnSpc>
                <a:spcPct val="80000"/>
              </a:lnSpc>
            </a:pPr>
            <a:endParaRPr lang="en-US" altLang="en-US" dirty="0"/>
          </a:p>
        </p:txBody>
      </p:sp>
    </p:spTree>
    <p:extLst>
      <p:ext uri="{BB962C8B-B14F-4D97-AF65-F5344CB8AC3E}">
        <p14:creationId xmlns:p14="http://schemas.microsoft.com/office/powerpoint/2010/main" val="3340146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r>
              <a:rPr lang="en-US" altLang="en-US" dirty="0"/>
              <a:t>Now we will look at four fundamental assumptions of accounting. The going-concern assumption states that, in the absence of information to the contrary, the business entity is assumed to continue operations into the foreseeable future. </a:t>
            </a:r>
          </a:p>
          <a:p>
            <a:endParaRPr lang="en-US" altLang="en-US" dirty="0"/>
          </a:p>
          <a:p>
            <a:r>
              <a:rPr lang="en-US" altLang="en-US" dirty="0"/>
              <a:t>The monetary unit assumption tells us that we will only record accounting information that can be expressed in monetary units, usually dollars in the United States. </a:t>
            </a:r>
          </a:p>
          <a:p>
            <a:endParaRPr lang="en-US" altLang="en-US" dirty="0"/>
          </a:p>
          <a:p>
            <a:r>
              <a:rPr lang="en-US" altLang="en-US" dirty="0"/>
              <a:t>The business entity assumption tells us that we must separate out the transaction of individual owners of a business from those of the business. </a:t>
            </a:r>
          </a:p>
          <a:p>
            <a:endParaRPr lang="en-US" altLang="en-US" dirty="0"/>
          </a:p>
          <a:p>
            <a:r>
              <a:rPr lang="en-US" altLang="en-US" dirty="0"/>
              <a:t>Finally, the time period assumption presumes that the life of a company can be divided into time periods such as months and years, and that useful reports can be prepared for those periods.</a:t>
            </a:r>
          </a:p>
        </p:txBody>
      </p:sp>
    </p:spTree>
    <p:extLst>
      <p:ext uri="{BB962C8B-B14F-4D97-AF65-F5344CB8AC3E}">
        <p14:creationId xmlns:p14="http://schemas.microsoft.com/office/powerpoint/2010/main" val="1953875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4106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6371"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6372"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6373"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6374"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6375"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86376"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86377" name="Rectangle 11"/>
          <p:cNvSpPr>
            <a:spLocks noGrp="1" noChangeArrowheads="1"/>
          </p:cNvSpPr>
          <p:nvPr>
            <p:ph type="body" idx="1"/>
          </p:nvPr>
        </p:nvSpPr>
        <p:spPr bwMode="auto">
          <a:xfrm>
            <a:off x="926677" y="4387136"/>
            <a:ext cx="5096722" cy="4156234"/>
          </a:xfrm>
          <a:noFill/>
        </p:spPr>
        <p:txBody>
          <a:bodyPr lIns="91512" tIns="44953" rIns="91512" bIns="44953">
            <a:normAutofit fontScale="92500" lnSpcReduction="10000"/>
          </a:bodyPr>
          <a:lstStyle/>
          <a:p>
            <a:r>
              <a:rPr lang="en-US" dirty="0"/>
              <a:t>A </a:t>
            </a:r>
            <a:r>
              <a:rPr lang="en-US" b="1" dirty="0"/>
              <a:t>sole proprietorship, </a:t>
            </a:r>
            <a:r>
              <a:rPr lang="en-US" dirty="0"/>
              <a:t>or simply </a:t>
            </a:r>
            <a:r>
              <a:rPr lang="en-US" b="1" dirty="0"/>
              <a:t>proprietorship, </a:t>
            </a:r>
            <a:r>
              <a:rPr lang="en-US" dirty="0"/>
              <a:t>is a business owned by one person. The business is a separate entity for accounting purposes. However, the business is </a:t>
            </a:r>
            <a:r>
              <a:rPr lang="en-US" i="1" dirty="0"/>
              <a:t>not </a:t>
            </a:r>
            <a:r>
              <a:rPr lang="en-US" dirty="0"/>
              <a:t>a separate legal entity from its owner. </a:t>
            </a:r>
          </a:p>
          <a:p>
            <a:endParaRPr lang="en-US" dirty="0">
              <a:cs typeface="+mn-cs"/>
            </a:endParaRPr>
          </a:p>
          <a:p>
            <a:r>
              <a:rPr lang="en-US" dirty="0">
                <a:cs typeface="+mn-cs"/>
              </a:rPr>
              <a:t>A </a:t>
            </a:r>
            <a:r>
              <a:rPr lang="en-US" b="1" dirty="0">
                <a:cs typeface="+mn-cs"/>
              </a:rPr>
              <a:t>partnership </a:t>
            </a:r>
            <a:r>
              <a:rPr lang="en-US" dirty="0">
                <a:cs typeface="+mn-cs"/>
              </a:rPr>
              <a:t>is a business owned by two or more people, called </a:t>
            </a:r>
            <a:r>
              <a:rPr lang="en-US" i="1" dirty="0">
                <a:cs typeface="+mn-cs"/>
              </a:rPr>
              <a:t>partners, </a:t>
            </a:r>
            <a:r>
              <a:rPr lang="en-US" dirty="0">
                <a:cs typeface="+mn-cs"/>
              </a:rPr>
              <a:t>which are jointly liable for tax and other obligations. Like a proprietorship, no special legal requirements must be met in starting a partnership. The only requirement is an agreement between partners to run a business together. The agreement can be either oral or written and </a:t>
            </a:r>
            <a:r>
              <a:rPr lang="en-US" dirty="0"/>
              <a:t>usually indicates how income and losses are to be shared. A partnership, like a proprietorship, is </a:t>
            </a:r>
            <a:r>
              <a:rPr lang="en-US" i="1" dirty="0"/>
              <a:t>not </a:t>
            </a:r>
            <a:r>
              <a:rPr lang="en-US" dirty="0"/>
              <a:t>legally separate from its owners. </a:t>
            </a:r>
          </a:p>
          <a:p>
            <a:endParaRPr lang="en-US" dirty="0">
              <a:cs typeface="+mn-cs"/>
            </a:endParaRPr>
          </a:p>
          <a:p>
            <a:r>
              <a:rPr lang="en-US" dirty="0"/>
              <a:t>A </a:t>
            </a:r>
            <a:r>
              <a:rPr lang="en-US" b="1" dirty="0"/>
              <a:t>corporation, </a:t>
            </a:r>
            <a:r>
              <a:rPr lang="en-US" dirty="0"/>
              <a:t>also called a </a:t>
            </a:r>
            <a:r>
              <a:rPr lang="en-US" i="1" dirty="0"/>
              <a:t>C corporation, </a:t>
            </a:r>
            <a:r>
              <a:rPr lang="en-US" dirty="0"/>
              <a:t>is a business legally separate from its owner or owners, meaning it is responsible for its own acts and its own debts. Separate legal status means that a corporation can conduct business with the rights, duties, and responsibilities of a person. A corporation acts through its managers, who are its legal agents. Separate legal status also means that its owners, who are called </a:t>
            </a:r>
            <a:r>
              <a:rPr lang="en-US" b="1" dirty="0"/>
              <a:t>shareholders </a:t>
            </a:r>
            <a:r>
              <a:rPr lang="en-US" dirty="0"/>
              <a:t>(or </a:t>
            </a:r>
            <a:r>
              <a:rPr lang="en-US" b="1" dirty="0"/>
              <a:t>stockholders</a:t>
            </a:r>
            <a:r>
              <a:rPr lang="en-US" dirty="0"/>
              <a:t>), are not personally liable for corporate acts and debts. </a:t>
            </a:r>
          </a:p>
          <a:p>
            <a:endParaRPr lang="en-US" dirty="0">
              <a:cs typeface="+mn-cs"/>
            </a:endParaRPr>
          </a:p>
          <a:p>
            <a:r>
              <a:rPr lang="en-US" dirty="0">
                <a:cs typeface="+mn-cs"/>
              </a:rPr>
              <a:t>A </a:t>
            </a:r>
            <a:r>
              <a:rPr lang="en-US" b="1" dirty="0">
                <a:cs typeface="+mn-cs"/>
              </a:rPr>
              <a:t>limited liability company (LLC) </a:t>
            </a:r>
            <a:r>
              <a:rPr lang="en-US" dirty="0">
                <a:cs typeface="+mn-cs"/>
              </a:rPr>
              <a:t>includes one or more members who are not personally liable for the LLC’s debits</a:t>
            </a:r>
            <a:r>
              <a:rPr lang="en-US" dirty="0" smtClean="0">
                <a:cs typeface="+mn-cs"/>
              </a:rPr>
              <a:t>. </a:t>
            </a:r>
            <a:r>
              <a:rPr lang="en-US" dirty="0">
                <a:cs typeface="+mn-cs"/>
              </a:rPr>
              <a:t>This is a separate entity with the same rights and responsibilities as a person.</a:t>
            </a:r>
          </a:p>
          <a:p>
            <a:r>
              <a:rPr lang="en-US" sz="1100" dirty="0"/>
              <a:t/>
            </a:r>
            <a:br>
              <a:rPr lang="en-US" sz="1100" dirty="0"/>
            </a:br>
            <a:endParaRPr lang="en-US" altLang="en-US" dirty="0"/>
          </a:p>
        </p:txBody>
      </p:sp>
    </p:spTree>
    <p:extLst>
      <p:ext uri="{BB962C8B-B14F-4D97-AF65-F5344CB8AC3E}">
        <p14:creationId xmlns:p14="http://schemas.microsoft.com/office/powerpoint/2010/main" val="2600096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a:lstStyle/>
          <a:p>
            <a:pPr marL="0" marR="0" lvl="0" indent="0" algn="l" defTabSz="900227" rtl="0" eaLnBrk="0" fontAlgn="base" latinLnBrk="0" hangingPunct="0">
              <a:lnSpc>
                <a:spcPct val="100000"/>
              </a:lnSpc>
              <a:spcBef>
                <a:spcPct val="30000"/>
              </a:spcBef>
              <a:spcAft>
                <a:spcPct val="0"/>
              </a:spcAft>
              <a:buClrTx/>
              <a:buSzTx/>
              <a:buFontTx/>
              <a:buNone/>
              <a:tabLst/>
              <a:defRPr/>
            </a:pPr>
            <a:r>
              <a:rPr lang="en-US" altLang="en-US" baseline="0" dirty="0"/>
              <a:t>The </a:t>
            </a:r>
            <a:r>
              <a:rPr lang="en-US" altLang="en-US" b="1" baseline="0" dirty="0"/>
              <a:t>Cost-benefit constraint </a:t>
            </a:r>
            <a:r>
              <a:rPr lang="en-US" altLang="en-US" baseline="0" dirty="0"/>
              <a:t>prescribes that only information with benefits which are greater than their costs need to be disclosed.</a:t>
            </a:r>
          </a:p>
          <a:p>
            <a:pPr defTabSz="900227">
              <a:defRPr/>
            </a:pPr>
            <a:endParaRPr lang="en-US" altLang="en-US" b="1" baseline="0" dirty="0"/>
          </a:p>
          <a:p>
            <a:pPr defTabSz="900227">
              <a:defRPr/>
            </a:pPr>
            <a:r>
              <a:rPr lang="en-US" altLang="en-US" b="1" baseline="0" dirty="0"/>
              <a:t>Materiality </a:t>
            </a:r>
            <a:r>
              <a:rPr lang="en-US" altLang="en-US" b="0" baseline="0" dirty="0"/>
              <a:t>is sometimes included as a constraint and is the ability of information to influence d</a:t>
            </a:r>
            <a:r>
              <a:rPr lang="en-US" altLang="en-US" baseline="0" dirty="0"/>
              <a:t>ecisions</a:t>
            </a:r>
            <a:r>
              <a:rPr lang="en-US" altLang="en-US" baseline="0" dirty="0" smtClean="0"/>
              <a:t>.</a:t>
            </a:r>
            <a:endParaRPr lang="en-US" altLang="en-US" baseline="0" dirty="0"/>
          </a:p>
          <a:p>
            <a:pPr defTabSz="900227">
              <a:defRPr/>
            </a:pPr>
            <a:endParaRPr lang="en-US" altLang="en-US" baseline="0" dirty="0"/>
          </a:p>
          <a:p>
            <a:pPr defTabSz="900227">
              <a:defRPr/>
            </a:pPr>
            <a:r>
              <a:rPr lang="en-US" altLang="en-US" b="1" baseline="0" dirty="0"/>
              <a:t>Conservatism</a:t>
            </a:r>
            <a:r>
              <a:rPr lang="en-US" altLang="en-US" baseline="0" dirty="0"/>
              <a:t> and </a:t>
            </a:r>
            <a:r>
              <a:rPr lang="en-US" altLang="en-US" b="1" baseline="0" dirty="0"/>
              <a:t>industry</a:t>
            </a:r>
            <a:r>
              <a:rPr lang="en-US" altLang="en-US" baseline="0" dirty="0"/>
              <a:t> </a:t>
            </a:r>
            <a:r>
              <a:rPr lang="en-US" altLang="en-US" b="1" baseline="0" dirty="0"/>
              <a:t>practices</a:t>
            </a:r>
            <a:r>
              <a:rPr lang="en-US" altLang="en-US" baseline="0" dirty="0"/>
              <a:t> are sometimes included as accounting constraints, also.</a:t>
            </a:r>
            <a:endParaRPr lang="en-US" altLang="en-US" dirty="0"/>
          </a:p>
        </p:txBody>
      </p:sp>
    </p:spTree>
    <p:extLst>
      <p:ext uri="{BB962C8B-B14F-4D97-AF65-F5344CB8AC3E}">
        <p14:creationId xmlns:p14="http://schemas.microsoft.com/office/powerpoint/2010/main" val="3788937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1806708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a:normAutofit fontScale="77500" lnSpcReduction="20000"/>
          </a:bodyPr>
          <a:lstStyle/>
          <a:p>
            <a:r>
              <a:rPr lang="en-US" altLang="en-US" sz="1100" dirty="0"/>
              <a:t>Accounting reflects two basic aspects of a company: what it owns and what it owes.</a:t>
            </a:r>
          </a:p>
          <a:p>
            <a:endParaRPr lang="en-US" altLang="en-US" sz="1100" dirty="0"/>
          </a:p>
          <a:p>
            <a:r>
              <a:rPr lang="en-US" altLang="en-US" b="1" dirty="0"/>
              <a:t>Assets </a:t>
            </a:r>
            <a:r>
              <a:rPr lang="en-US" altLang="en-US" dirty="0"/>
              <a:t>are resources a company owns or controls. These resources are expected to yield future benefits. </a:t>
            </a:r>
            <a:r>
              <a:rPr lang="en-US" altLang="en-US" sz="1200" dirty="0"/>
              <a:t>Examples are cash, supplies, equipment, land, and </a:t>
            </a:r>
            <a:r>
              <a:rPr lang="en-US" altLang="en-US" dirty="0"/>
              <a:t>Web servers for an online services company. The term </a:t>
            </a:r>
            <a:r>
              <a:rPr lang="en-US" altLang="en-US" i="1" dirty="0"/>
              <a:t>receivable </a:t>
            </a:r>
            <a:r>
              <a:rPr lang="en-US" altLang="en-US" dirty="0"/>
              <a:t>refers to an asset that promises a future inflow of resources. A company that provides a service or product on credit is said to have an account receivable from that customer. </a:t>
            </a:r>
          </a:p>
          <a:p>
            <a:endParaRPr lang="en-US" altLang="en-US" dirty="0"/>
          </a:p>
          <a:p>
            <a:r>
              <a:rPr lang="en-US" altLang="en-US" b="1" dirty="0"/>
              <a:t>Liabilities </a:t>
            </a:r>
            <a:r>
              <a:rPr lang="en-US" altLang="en-US" dirty="0"/>
              <a:t>are creditors’ claims on assets. These claims reflect company obligations to provide assets, products, or services to others. The term </a:t>
            </a:r>
            <a:r>
              <a:rPr lang="en-US" altLang="en-US" i="1" dirty="0"/>
              <a:t>payable </a:t>
            </a:r>
            <a:r>
              <a:rPr lang="en-US" altLang="en-US" dirty="0"/>
              <a:t>refers to a liability that promises a future outflow of resources. Examples are wages payable to workers, accounts payable to suppliers, and notes payable to banks. </a:t>
            </a:r>
          </a:p>
          <a:p>
            <a:endParaRPr lang="en-US" altLang="en-US" b="1" dirty="0"/>
          </a:p>
          <a:p>
            <a:r>
              <a:rPr lang="en-US" altLang="en-US" b="1" dirty="0"/>
              <a:t>Equity </a:t>
            </a:r>
            <a:r>
              <a:rPr lang="en-US" altLang="en-US" dirty="0"/>
              <a:t>is the owner’s claim on assets, and is equal to assets minus liabilities. This is the reason equity is also called </a:t>
            </a:r>
            <a:r>
              <a:rPr lang="en-US" altLang="en-US" i="1" dirty="0"/>
              <a:t>net assets </a:t>
            </a:r>
            <a:r>
              <a:rPr lang="en-US" altLang="en-US" dirty="0"/>
              <a:t>or </a:t>
            </a:r>
            <a:r>
              <a:rPr lang="en-US" altLang="en-US" i="1" dirty="0"/>
              <a:t>residual equity</a:t>
            </a:r>
            <a:r>
              <a:rPr lang="en-US" altLang="en-US" dirty="0"/>
              <a:t>. </a:t>
            </a:r>
            <a:r>
              <a:rPr lang="en-US" altLang="en-US" dirty="0" smtClean="0"/>
              <a:t>Equity </a:t>
            </a:r>
            <a:r>
              <a:rPr lang="en-US" altLang="en-US" dirty="0"/>
              <a:t>is increased by owner investments, called stock issuances, and from revenues. </a:t>
            </a:r>
            <a:r>
              <a:rPr lang="en-US" altLang="en-US" dirty="0" smtClean="0"/>
              <a:t>It </a:t>
            </a:r>
            <a:r>
              <a:rPr lang="en-US" altLang="en-US" dirty="0"/>
              <a:t>is decreased by dividends and expenses. </a:t>
            </a:r>
            <a:r>
              <a:rPr lang="en-US" altLang="en-US" sz="1200" i="1" dirty="0"/>
              <a:t>Equity </a:t>
            </a:r>
            <a:r>
              <a:rPr lang="en-US" altLang="en-US" sz="1200" dirty="0"/>
              <a:t>(also called net assets or residual equity) refers to the claims of its owner(s). Together, liabilities and equity are the source of funds to acquire assets. </a:t>
            </a:r>
            <a:endParaRPr lang="en-US" altLang="en-US" dirty="0"/>
          </a:p>
          <a:p>
            <a:endParaRPr lang="en-US" altLang="en-US" dirty="0"/>
          </a:p>
          <a:p>
            <a:r>
              <a:rPr lang="en-US" altLang="en-US" dirty="0"/>
              <a:t>Equity has four parts: common stock; dividends, revenues and expenses. </a:t>
            </a:r>
          </a:p>
          <a:p>
            <a:endParaRPr lang="en-US" altLang="en-US" dirty="0"/>
          </a:p>
          <a:p>
            <a:r>
              <a:rPr lang="en-US" altLang="en-US" b="1" dirty="0"/>
              <a:t>Common Stock </a:t>
            </a:r>
            <a:r>
              <a:rPr lang="en-US" altLang="en-US" dirty="0"/>
              <a:t>reflects inflows of cash and other net assets from stockholders in exchange for stock. Stock is part of contributed capital.</a:t>
            </a:r>
          </a:p>
          <a:p>
            <a:endParaRPr lang="en-US" altLang="en-US" dirty="0"/>
          </a:p>
          <a:p>
            <a:r>
              <a:rPr lang="en-US" altLang="en-US" b="1" dirty="0"/>
              <a:t>Dividends </a:t>
            </a:r>
            <a:r>
              <a:rPr lang="en-US" altLang="en-US" dirty="0"/>
              <a:t>are outflows of cash and other assets to stockholders that reduce equity.</a:t>
            </a:r>
          </a:p>
          <a:p>
            <a:endParaRPr lang="en-US" altLang="en-US" dirty="0"/>
          </a:p>
          <a:p>
            <a:r>
              <a:rPr lang="en-US" altLang="en-US" b="1" dirty="0"/>
              <a:t>Revenues</a:t>
            </a:r>
            <a:r>
              <a:rPr lang="en-US" altLang="en-US" dirty="0"/>
              <a:t> increase equity from sales of products and services to customers.</a:t>
            </a:r>
          </a:p>
          <a:p>
            <a:endParaRPr lang="en-US" altLang="en-US" dirty="0"/>
          </a:p>
          <a:p>
            <a:r>
              <a:rPr lang="en-US" altLang="en-US" b="1" dirty="0"/>
              <a:t>Expenses</a:t>
            </a:r>
            <a:r>
              <a:rPr lang="en-US" altLang="en-US" dirty="0"/>
              <a:t> decrease equity from costs of providing products and services to customers.</a:t>
            </a:r>
          </a:p>
          <a:p>
            <a:endParaRPr lang="en-US" altLang="en-US" dirty="0"/>
          </a:p>
          <a:p>
            <a:endParaRPr lang="en-US" altLang="en-US" dirty="0"/>
          </a:p>
        </p:txBody>
      </p:sp>
    </p:spTree>
    <p:extLst>
      <p:ext uri="{BB962C8B-B14F-4D97-AF65-F5344CB8AC3E}">
        <p14:creationId xmlns:p14="http://schemas.microsoft.com/office/powerpoint/2010/main" val="130174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56802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CB681F95-C8D0-4EEC-9090-553421F6D9D0}" type="slidenum">
              <a:rPr lang="en-US">
                <a:solidFill>
                  <a:prstClr val="black"/>
                </a:solidFill>
              </a:rPr>
              <a:pPr/>
              <a:t>25</a:t>
            </a:fld>
            <a:endParaRPr lang="en-US" dirty="0">
              <a:solidFill>
                <a:prstClr val="black"/>
              </a:solidFill>
            </a:endParaRPr>
          </a:p>
        </p:txBody>
      </p:sp>
      <p:sp>
        <p:nvSpPr>
          <p:cNvPr id="35842"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5843"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21</a:t>
            </a:r>
          </a:p>
        </p:txBody>
      </p:sp>
      <p:sp>
        <p:nvSpPr>
          <p:cNvPr id="35844"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5845"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5846"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35847"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Let’s look at the identification and recording of business transactions. We can begin by analyzing a transaction where Chas Taylor forms</a:t>
            </a:r>
            <a:r>
              <a:rPr lang="en-US" baseline="0" dirty="0">
                <a:latin typeface="Times New Roman" panose="02020603050405020304" pitchFamily="18" charset="0"/>
              </a:rPr>
              <a:t> a corporation, named FastForward. Taylor invests</a:t>
            </a:r>
            <a:r>
              <a:rPr lang="en-US" dirty="0">
                <a:latin typeface="Times New Roman" panose="02020603050405020304" pitchFamily="18" charset="0"/>
              </a:rPr>
              <a:t> thirty thousand dollars cash in exchange for common stock in the new company.</a:t>
            </a:r>
          </a:p>
          <a:p>
            <a:endParaRPr lang="en-US" dirty="0">
              <a:latin typeface="Times New Roman" panose="02020603050405020304" pitchFamily="18" charset="0"/>
            </a:endParaRPr>
          </a:p>
          <a:p>
            <a:r>
              <a:rPr lang="en-US" dirty="0">
                <a:latin typeface="Times New Roman" panose="02020603050405020304" pitchFamily="18" charset="0"/>
              </a:rPr>
              <a:t>First, we have to identify the assets, liability or equity accounts involved in this transaction. We can see that the cash account will increase by thirty thousand dollars and the common stock account will also increase by thirty thousand dollars. </a:t>
            </a:r>
          </a:p>
          <a:p>
            <a:endParaRPr lang="en-US" dirty="0">
              <a:latin typeface="Times New Roman" panose="02020603050405020304" pitchFamily="18" charset="0"/>
            </a:endParaRPr>
          </a:p>
          <a:p>
            <a:r>
              <a:rPr lang="en-US" dirty="0">
                <a:latin typeface="Times New Roman" panose="02020603050405020304" pitchFamily="18" charset="0"/>
              </a:rPr>
              <a:t>Let’s see how the books of the company will appear after we record this transaction.</a:t>
            </a:r>
          </a:p>
        </p:txBody>
      </p:sp>
    </p:spTree>
    <p:extLst>
      <p:ext uri="{BB962C8B-B14F-4D97-AF65-F5344CB8AC3E}">
        <p14:creationId xmlns:p14="http://schemas.microsoft.com/office/powerpoint/2010/main" val="67489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4AF86AA3-4531-412E-95D2-4D1D12B83400}" type="slidenum">
              <a:rPr lang="en-US">
                <a:solidFill>
                  <a:prstClr val="black"/>
                </a:solidFill>
              </a:rPr>
              <a:pPr/>
              <a:t>26</a:t>
            </a:fld>
            <a:endParaRPr lang="en-US" dirty="0">
              <a:solidFill>
                <a:prstClr val="black"/>
              </a:solidFill>
            </a:endParaRPr>
          </a:p>
        </p:txBody>
      </p:sp>
      <p:sp>
        <p:nvSpPr>
          <p:cNvPr id="37890"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7891"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21</a:t>
            </a:r>
          </a:p>
        </p:txBody>
      </p:sp>
      <p:sp>
        <p:nvSpPr>
          <p:cNvPr id="37892"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7893"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7894"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37895"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Here we show the increase in the asset account, cash, and the increase in the equity account, Common Stock, by thirty thousand dollars. Our basic accounting equation is in balance. Assets have a total balance of thirty thousand dollars and liabilities plus equity have a total balance of thirty thousand dollars. Let’ move on to another transaction.</a:t>
            </a:r>
          </a:p>
        </p:txBody>
      </p:sp>
    </p:spTree>
    <p:extLst>
      <p:ext uri="{BB962C8B-B14F-4D97-AF65-F5344CB8AC3E}">
        <p14:creationId xmlns:p14="http://schemas.microsoft.com/office/powerpoint/2010/main" val="722599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84A6F9AF-166E-4E10-A15E-F1DDB9958392}" type="slidenum">
              <a:rPr lang="en-US">
                <a:solidFill>
                  <a:prstClr val="black"/>
                </a:solidFill>
              </a:rPr>
              <a:pPr/>
              <a:t>27</a:t>
            </a:fld>
            <a:endParaRPr lang="en-US" dirty="0">
              <a:solidFill>
                <a:prstClr val="black"/>
              </a:solidFill>
            </a:endParaRPr>
          </a:p>
        </p:txBody>
      </p:sp>
      <p:sp>
        <p:nvSpPr>
          <p:cNvPr id="39938"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9939"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25</a:t>
            </a:r>
          </a:p>
        </p:txBody>
      </p:sp>
      <p:sp>
        <p:nvSpPr>
          <p:cNvPr id="39940"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9941"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39942"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39943"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In this transaction, the company purchases general office supplies by paying two thousand,</a:t>
            </a:r>
            <a:r>
              <a:rPr lang="en-US" baseline="0" dirty="0">
                <a:latin typeface="Times New Roman" panose="02020603050405020304" pitchFamily="18" charset="0"/>
              </a:rPr>
              <a:t> five hundred </a:t>
            </a:r>
            <a:r>
              <a:rPr lang="en-US" dirty="0">
                <a:latin typeface="Times New Roman" panose="02020603050405020304" pitchFamily="18" charset="0"/>
              </a:rPr>
              <a:t>dollars cash. The asset account, cash, will decrease by the two thousand,</a:t>
            </a:r>
            <a:r>
              <a:rPr lang="en-US" baseline="0" dirty="0">
                <a:latin typeface="Times New Roman" panose="02020603050405020304" pitchFamily="18" charset="0"/>
              </a:rPr>
              <a:t> five hundred </a:t>
            </a:r>
            <a:r>
              <a:rPr lang="en-US" dirty="0">
                <a:latin typeface="Times New Roman" panose="02020603050405020304" pitchFamily="18" charset="0"/>
              </a:rPr>
              <a:t>dollars cash paid. The asset account, supplies, will increase by two thousand,</a:t>
            </a:r>
            <a:r>
              <a:rPr lang="en-US" baseline="0" dirty="0">
                <a:latin typeface="Times New Roman" panose="02020603050405020304" pitchFamily="18" charset="0"/>
              </a:rPr>
              <a:t> five hundred </a:t>
            </a:r>
            <a:r>
              <a:rPr lang="en-US" dirty="0">
                <a:latin typeface="Times New Roman" panose="02020603050405020304" pitchFamily="18" charset="0"/>
              </a:rPr>
              <a:t>dollars, the cost of the supplies. In this transaction we are giving up one asset, cash, and receiving another asset, supplies. Let’s look at our books after this transaction is recorded.</a:t>
            </a:r>
          </a:p>
        </p:txBody>
      </p:sp>
    </p:spTree>
    <p:extLst>
      <p:ext uri="{BB962C8B-B14F-4D97-AF65-F5344CB8AC3E}">
        <p14:creationId xmlns:p14="http://schemas.microsoft.com/office/powerpoint/2010/main" val="3172710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DBCC338C-6FC9-4736-8B96-55D7E3220BF9}" type="slidenum">
              <a:rPr lang="en-US">
                <a:solidFill>
                  <a:prstClr val="black"/>
                </a:solidFill>
              </a:rPr>
              <a:pPr/>
              <a:t>28</a:t>
            </a:fld>
            <a:endParaRPr lang="en-US" dirty="0">
              <a:solidFill>
                <a:prstClr val="black"/>
              </a:solidFill>
            </a:endParaRPr>
          </a:p>
        </p:txBody>
      </p:sp>
      <p:sp>
        <p:nvSpPr>
          <p:cNvPr id="41986"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1987"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25</a:t>
            </a:r>
          </a:p>
        </p:txBody>
      </p:sp>
      <p:sp>
        <p:nvSpPr>
          <p:cNvPr id="41988"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1989"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1990"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41991"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We can see the decrease in cash and the increase in supplies. The total assets are still equal to thirty thousand dollars but are divided between cash and supplies. There is no change on the liabilities plus equity section of our books.</a:t>
            </a:r>
          </a:p>
        </p:txBody>
      </p:sp>
    </p:spTree>
    <p:extLst>
      <p:ext uri="{BB962C8B-B14F-4D97-AF65-F5344CB8AC3E}">
        <p14:creationId xmlns:p14="http://schemas.microsoft.com/office/powerpoint/2010/main" val="4009325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2EC2C032-4AFC-4804-A934-A227D9335BAD}" type="slidenum">
              <a:rPr lang="en-US">
                <a:solidFill>
                  <a:prstClr val="black"/>
                </a:solidFill>
              </a:rPr>
              <a:pPr/>
              <a:t>29</a:t>
            </a:fld>
            <a:endParaRPr lang="en-US" dirty="0">
              <a:solidFill>
                <a:prstClr val="black"/>
              </a:solidFill>
            </a:endParaRPr>
          </a:p>
        </p:txBody>
      </p:sp>
      <p:sp>
        <p:nvSpPr>
          <p:cNvPr id="44034"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4035"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29</a:t>
            </a:r>
          </a:p>
        </p:txBody>
      </p:sp>
      <p:sp>
        <p:nvSpPr>
          <p:cNvPr id="44036"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4037"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4038"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44039"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This transaction is similar to the last one we recorded. Here we purchase equipment by paying twenty six thousand dollars cash. The asset account, cash, will decrease by twenty six thousand dollars. The asset account, equipment, will increase by twenty six thousand dollars. Once again, we are exchanging one asset for another. Can you predict what our books will look like after recording this transaction?</a:t>
            </a:r>
          </a:p>
        </p:txBody>
      </p:sp>
    </p:spTree>
    <p:extLst>
      <p:ext uri="{BB962C8B-B14F-4D97-AF65-F5344CB8AC3E}">
        <p14:creationId xmlns:p14="http://schemas.microsoft.com/office/powerpoint/2010/main" val="356440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69010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347A7524-8965-452C-B663-3C8E58E1A964}" type="slidenum">
              <a:rPr lang="en-US">
                <a:solidFill>
                  <a:prstClr val="black"/>
                </a:solidFill>
              </a:rPr>
              <a:pPr/>
              <a:t>30</a:t>
            </a:fld>
            <a:endParaRPr lang="en-US" dirty="0">
              <a:solidFill>
                <a:prstClr val="black"/>
              </a:solidFill>
            </a:endParaRPr>
          </a:p>
        </p:txBody>
      </p:sp>
      <p:sp>
        <p:nvSpPr>
          <p:cNvPr id="46082"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6083"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29</a:t>
            </a:r>
          </a:p>
        </p:txBody>
      </p:sp>
      <p:sp>
        <p:nvSpPr>
          <p:cNvPr id="46084"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6085"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6086"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46087"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Cash is reduced by twenty six thousand dollars and equipment is increased by twenty six thousand dollars. The balance in our cash account is now one thousand five hundred dollars. We have a current balance in supplies of two thousand five hundred</a:t>
            </a:r>
            <a:r>
              <a:rPr lang="en-US" baseline="0" dirty="0">
                <a:latin typeface="Times New Roman" panose="02020603050405020304" pitchFamily="18" charset="0"/>
              </a:rPr>
              <a:t> </a:t>
            </a:r>
            <a:r>
              <a:rPr lang="en-US" dirty="0">
                <a:latin typeface="Times New Roman" panose="02020603050405020304" pitchFamily="18" charset="0"/>
              </a:rPr>
              <a:t>dollars, and equipment of twenty six thousand dollars. The three asset accounts total thirty thousand dollars. Once again, there has been no change in the liabilities plus equity side of the equation.</a:t>
            </a:r>
          </a:p>
        </p:txBody>
      </p:sp>
    </p:spTree>
    <p:extLst>
      <p:ext uri="{BB962C8B-B14F-4D97-AF65-F5344CB8AC3E}">
        <p14:creationId xmlns:p14="http://schemas.microsoft.com/office/powerpoint/2010/main" val="1438642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AC2B4F37-C574-4FEE-8631-E4B248CB365A}" type="slidenum">
              <a:rPr lang="en-US">
                <a:solidFill>
                  <a:prstClr val="black"/>
                </a:solidFill>
              </a:rPr>
              <a:pPr/>
              <a:t>31</a:t>
            </a:fld>
            <a:endParaRPr lang="en-US" dirty="0">
              <a:solidFill>
                <a:prstClr val="black"/>
              </a:solidFill>
            </a:endParaRPr>
          </a:p>
        </p:txBody>
      </p:sp>
      <p:sp>
        <p:nvSpPr>
          <p:cNvPr id="48130"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8131"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30</a:t>
            </a:r>
          </a:p>
        </p:txBody>
      </p:sp>
      <p:sp>
        <p:nvSpPr>
          <p:cNvPr id="48132"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8133"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48134"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48135"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In this transaction, the company purchases supplies seventy one hundred dollars on credit. We do not pay cash, but agree to pay off the account at some point in the future. The asset account, supplies increases by seventy one hundred dollars</a:t>
            </a:r>
            <a:r>
              <a:rPr lang="en-US" baseline="0" dirty="0">
                <a:latin typeface="Times New Roman" panose="02020603050405020304" pitchFamily="18" charset="0"/>
              </a:rPr>
              <a:t> and </a:t>
            </a:r>
            <a:r>
              <a:rPr lang="en-US" dirty="0">
                <a:latin typeface="Times New Roman" panose="02020603050405020304" pitchFamily="18" charset="0"/>
              </a:rPr>
              <a:t>the liability account, accounts payable, increases by seventy one hundred dollars as</a:t>
            </a:r>
            <a:r>
              <a:rPr lang="en-US" baseline="0" dirty="0">
                <a:latin typeface="Times New Roman" panose="02020603050405020304" pitchFamily="18" charset="0"/>
              </a:rPr>
              <a:t> well</a:t>
            </a:r>
            <a:r>
              <a:rPr lang="en-US" dirty="0">
                <a:latin typeface="Times New Roman" panose="02020603050405020304" pitchFamily="18" charset="0"/>
              </a:rPr>
              <a:t>. Let’s see what our books look like now.</a:t>
            </a:r>
          </a:p>
        </p:txBody>
      </p:sp>
    </p:spTree>
    <p:extLst>
      <p:ext uri="{BB962C8B-B14F-4D97-AF65-F5344CB8AC3E}">
        <p14:creationId xmlns:p14="http://schemas.microsoft.com/office/powerpoint/2010/main" val="2199730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AFCCF0AF-1267-4501-BE63-272FB6969487}" type="slidenum">
              <a:rPr lang="en-US">
                <a:solidFill>
                  <a:prstClr val="black"/>
                </a:solidFill>
              </a:rPr>
              <a:pPr/>
              <a:t>32</a:t>
            </a:fld>
            <a:endParaRPr lang="en-US" dirty="0">
              <a:solidFill>
                <a:prstClr val="black"/>
              </a:solidFill>
            </a:endParaRPr>
          </a:p>
        </p:txBody>
      </p:sp>
      <p:sp>
        <p:nvSpPr>
          <p:cNvPr id="50178"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0179"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30</a:t>
            </a:r>
          </a:p>
        </p:txBody>
      </p:sp>
      <p:sp>
        <p:nvSpPr>
          <p:cNvPr id="50180"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0181"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0182"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50183"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You can see the balance in the cash, supplies and equipment accounts. The total on the asset side of the equation is thirty seven thousand, one hundred dollars. We acquired the assets without paying cash. If you use a credit card to purchase gas for your car, you receive an asset, gas, and incur an account payable to the credit card company. The balance in the liabilities accounts is now seventy one hundred dollars, and the common stock account balance is still thirty thousand dollars.</a:t>
            </a:r>
          </a:p>
        </p:txBody>
      </p:sp>
    </p:spTree>
    <p:extLst>
      <p:ext uri="{BB962C8B-B14F-4D97-AF65-F5344CB8AC3E}">
        <p14:creationId xmlns:p14="http://schemas.microsoft.com/office/powerpoint/2010/main" val="3625411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542CDF1B-302F-4914-BDC8-840EFFF8FD08}" type="slidenum">
              <a:rPr lang="en-US">
                <a:solidFill>
                  <a:prstClr val="black"/>
                </a:solidFill>
              </a:rPr>
              <a:pPr/>
              <a:t>33</a:t>
            </a:fld>
            <a:endParaRPr lang="en-US" dirty="0">
              <a:solidFill>
                <a:prstClr val="black"/>
              </a:solidFill>
            </a:endParaRPr>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dirty="0">
                <a:latin typeface="Times New Roman" panose="02020603050405020304" pitchFamily="18" charset="0"/>
              </a:rPr>
              <a:t>To this point, we have </a:t>
            </a:r>
            <a:r>
              <a:rPr lang="en-US" b="1" dirty="0">
                <a:latin typeface="Times New Roman" panose="02020603050405020304" pitchFamily="18" charset="0"/>
              </a:rPr>
              <a:t>not</a:t>
            </a:r>
            <a:r>
              <a:rPr lang="en-US" dirty="0">
                <a:latin typeface="Times New Roman" panose="02020603050405020304" pitchFamily="18" charset="0"/>
              </a:rPr>
              <a:t> looked at transactions involving revenues, expenses, and dividends. In the next few slides we</a:t>
            </a:r>
            <a:r>
              <a:rPr lang="en-US" baseline="0" dirty="0">
                <a:latin typeface="Times New Roman" panose="02020603050405020304" pitchFamily="18" charset="0"/>
              </a:rPr>
              <a:t> will</a:t>
            </a:r>
            <a:r>
              <a:rPr lang="en-US" dirty="0">
                <a:latin typeface="Times New Roman" panose="02020603050405020304" pitchFamily="18" charset="0"/>
              </a:rPr>
              <a:t> address these accounts.</a:t>
            </a:r>
          </a:p>
          <a:p>
            <a:endParaRPr lang="en-US" dirty="0"/>
          </a:p>
        </p:txBody>
      </p:sp>
    </p:spTree>
    <p:extLst>
      <p:ext uri="{BB962C8B-B14F-4D97-AF65-F5344CB8AC3E}">
        <p14:creationId xmlns:p14="http://schemas.microsoft.com/office/powerpoint/2010/main" val="1939517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0EE8AE1B-67E7-4C7C-BEBE-72B00207484B}" type="slidenum">
              <a:rPr lang="en-US">
                <a:solidFill>
                  <a:prstClr val="black"/>
                </a:solidFill>
              </a:rPr>
              <a:pPr/>
              <a:t>34</a:t>
            </a:fld>
            <a:endParaRPr lang="en-US" dirty="0">
              <a:solidFill>
                <a:prstClr val="black"/>
              </a:solidFill>
            </a:endParaRPr>
          </a:p>
        </p:txBody>
      </p:sp>
      <p:sp>
        <p:nvSpPr>
          <p:cNvPr id="56322"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3"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32</a:t>
            </a:r>
          </a:p>
        </p:txBody>
      </p:sp>
      <p:sp>
        <p:nvSpPr>
          <p:cNvPr id="56324"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5"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6"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The company rendered consulting services to a customer receiving forty two hundred dollars cash in full payment. The asset account, cash, will increase by forty two hundred dollars. The equity account, revenues, will also increase by the same amount. Let’s look at our expanded book balances.</a:t>
            </a:r>
          </a:p>
        </p:txBody>
      </p:sp>
    </p:spTree>
    <p:extLst>
      <p:ext uri="{BB962C8B-B14F-4D97-AF65-F5344CB8AC3E}">
        <p14:creationId xmlns:p14="http://schemas.microsoft.com/office/powerpoint/2010/main" val="2166830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DEBE4679-75A6-4450-8488-9B541106F82C}" type="slidenum">
              <a:rPr lang="en-US">
                <a:solidFill>
                  <a:prstClr val="black"/>
                </a:solidFill>
              </a:rPr>
              <a:pPr/>
              <a:t>35</a:t>
            </a:fld>
            <a:endParaRPr lang="en-US" dirty="0">
              <a:solidFill>
                <a:prstClr val="black"/>
              </a:solidFill>
            </a:endParaRPr>
          </a:p>
        </p:txBody>
      </p:sp>
      <p:sp>
        <p:nvSpPr>
          <p:cNvPr id="58370"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8371"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32</a:t>
            </a:r>
          </a:p>
        </p:txBody>
      </p:sp>
      <p:sp>
        <p:nvSpPr>
          <p:cNvPr id="58372"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8373"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8374"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58375"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You see that our cash account increases by forty two hundred dollars, to a current balance of five thousand seven hundred dollars. Total assets amount to forty one thousand, three hundred dollars. The revenue account also increased by forty</a:t>
            </a:r>
            <a:r>
              <a:rPr lang="en-US" baseline="0" dirty="0">
                <a:latin typeface="Times New Roman" panose="02020603050405020304" pitchFamily="18" charset="0"/>
              </a:rPr>
              <a:t> two hundred </a:t>
            </a:r>
            <a:r>
              <a:rPr lang="en-US" dirty="0">
                <a:latin typeface="Times New Roman" panose="02020603050405020304" pitchFamily="18" charset="0"/>
              </a:rPr>
              <a:t>dollars. Recall that from our expanded accounting equation that revenues increase equity and expenses decrease equity. The total of our liabilities plus equity is now forty one thousand, three hundred dollars.</a:t>
            </a:r>
          </a:p>
        </p:txBody>
      </p:sp>
    </p:spTree>
    <p:extLst>
      <p:ext uri="{BB962C8B-B14F-4D97-AF65-F5344CB8AC3E}">
        <p14:creationId xmlns:p14="http://schemas.microsoft.com/office/powerpoint/2010/main" val="3886084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DBF7B6AA-1142-4EC3-BE71-8540D1721B1B}" type="slidenum">
              <a:rPr lang="en-US">
                <a:solidFill>
                  <a:prstClr val="black"/>
                </a:solidFill>
              </a:rPr>
              <a:pPr/>
              <a:t>36</a:t>
            </a:fld>
            <a:endParaRPr lang="en-US" dirty="0">
              <a:solidFill>
                <a:prstClr val="black"/>
              </a:solidFill>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dirty="0">
                <a:latin typeface="Times New Roman" panose="02020603050405020304" pitchFamily="18" charset="0"/>
              </a:rPr>
              <a:t>The company paid cash rent</a:t>
            </a:r>
            <a:r>
              <a:rPr lang="en-US" baseline="0" dirty="0">
                <a:latin typeface="Times New Roman" panose="02020603050405020304" pitchFamily="18" charset="0"/>
              </a:rPr>
              <a:t> of $1,000 and cash </a:t>
            </a:r>
            <a:r>
              <a:rPr lang="en-US" dirty="0">
                <a:latin typeface="Times New Roman" panose="02020603050405020304" pitchFamily="18" charset="0"/>
              </a:rPr>
              <a:t>salaries of $700 to employees. The asset account, cash, decreases by one thousand seven hundred dollars. The equity account, rent expense increases by $1,000 and salaries expense increases by $700. Remember, an increase in an expense account will </a:t>
            </a:r>
            <a:r>
              <a:rPr lang="en-US" u="sng" dirty="0">
                <a:latin typeface="Times New Roman" panose="02020603050405020304" pitchFamily="18" charset="0"/>
              </a:rPr>
              <a:t>decrease</a:t>
            </a:r>
            <a:r>
              <a:rPr lang="en-US" dirty="0">
                <a:latin typeface="Times New Roman" panose="02020603050405020304" pitchFamily="18" charset="0"/>
              </a:rPr>
              <a:t> total equity. Do you think you can get this transaction recorded properly in our books?</a:t>
            </a:r>
          </a:p>
        </p:txBody>
      </p:sp>
    </p:spTree>
    <p:extLst>
      <p:ext uri="{BB962C8B-B14F-4D97-AF65-F5344CB8AC3E}">
        <p14:creationId xmlns:p14="http://schemas.microsoft.com/office/powerpoint/2010/main" val="3487880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630935A1-E054-4F86-85A4-5F295583C696}" type="slidenum">
              <a:rPr lang="en-US">
                <a:solidFill>
                  <a:prstClr val="black"/>
                </a:solidFill>
              </a:rPr>
              <a:pPr/>
              <a:t>37</a:t>
            </a:fld>
            <a:endParaRPr lang="en-US" dirty="0">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latin typeface="Times New Roman" panose="02020603050405020304" pitchFamily="18" charset="0"/>
              </a:rPr>
              <a:t>How did you do? You got the decrease in the cash account, but did you remember to show the increase in expenses as a decrease in total equity. Our expanded equation is getting to look more and more complicated. Don’t worry, practice will help you fully understand the recording of these and similar transactions. Our books are still in balance.</a:t>
            </a:r>
          </a:p>
        </p:txBody>
      </p:sp>
    </p:spTree>
    <p:extLst>
      <p:ext uri="{BB962C8B-B14F-4D97-AF65-F5344CB8AC3E}">
        <p14:creationId xmlns:p14="http://schemas.microsoft.com/office/powerpoint/2010/main" val="2875032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0EE8AE1B-67E7-4C7C-BEBE-72B00207484B}" type="slidenum">
              <a:rPr lang="en-US">
                <a:solidFill>
                  <a:prstClr val="black"/>
                </a:solidFill>
              </a:rPr>
              <a:pPr/>
              <a:t>38</a:t>
            </a:fld>
            <a:endParaRPr lang="en-US" dirty="0">
              <a:solidFill>
                <a:prstClr val="black"/>
              </a:solidFill>
            </a:endParaRPr>
          </a:p>
        </p:txBody>
      </p:sp>
      <p:sp>
        <p:nvSpPr>
          <p:cNvPr id="56322"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3"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32</a:t>
            </a:r>
          </a:p>
        </p:txBody>
      </p:sp>
      <p:sp>
        <p:nvSpPr>
          <p:cNvPr id="56324"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5"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6"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The company provided consulting services of $1,600 and rented its</a:t>
            </a:r>
            <a:r>
              <a:rPr lang="en-US" baseline="0" dirty="0">
                <a:latin typeface="Times New Roman" panose="02020603050405020304" pitchFamily="18" charset="0"/>
              </a:rPr>
              <a:t> test facilities for $300 </a:t>
            </a:r>
            <a:r>
              <a:rPr lang="en-US" dirty="0">
                <a:latin typeface="Times New Roman" panose="02020603050405020304" pitchFamily="18" charset="0"/>
              </a:rPr>
              <a:t>to a customer. The asset account, Accounts receivable, will increase by $1,900. The equity account, Consulting revenue will increase by $1,600</a:t>
            </a:r>
            <a:r>
              <a:rPr lang="en-US" baseline="0" dirty="0">
                <a:latin typeface="Times New Roman" panose="02020603050405020304" pitchFamily="18" charset="0"/>
              </a:rPr>
              <a:t> and the equity account Rental Revenue</a:t>
            </a:r>
            <a:r>
              <a:rPr lang="en-US" dirty="0">
                <a:latin typeface="Times New Roman" panose="02020603050405020304" pitchFamily="18" charset="0"/>
              </a:rPr>
              <a:t>, will also increase by the $300. Let’s look at our expanded book balances.</a:t>
            </a:r>
          </a:p>
        </p:txBody>
      </p:sp>
    </p:spTree>
    <p:extLst>
      <p:ext uri="{BB962C8B-B14F-4D97-AF65-F5344CB8AC3E}">
        <p14:creationId xmlns:p14="http://schemas.microsoft.com/office/powerpoint/2010/main" val="4014291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630935A1-E054-4F86-85A4-5F295583C696}" type="slidenum">
              <a:rPr lang="en-US">
                <a:solidFill>
                  <a:prstClr val="black"/>
                </a:solidFill>
              </a:rPr>
              <a:pPr/>
              <a:t>39</a:t>
            </a:fld>
            <a:endParaRPr lang="en-US" dirty="0">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latin typeface="Times New Roman" panose="02020603050405020304" pitchFamily="18" charset="0"/>
              </a:rPr>
              <a:t>Our expanded equation is getting to look more and more complicated. Don’t worry, practice will help you fully understand the recording of these and similar transactions. Our books are still in balance.</a:t>
            </a:r>
          </a:p>
        </p:txBody>
      </p:sp>
    </p:spTree>
    <p:extLst>
      <p:ext uri="{BB962C8B-B14F-4D97-AF65-F5344CB8AC3E}">
        <p14:creationId xmlns:p14="http://schemas.microsoft.com/office/powerpoint/2010/main" val="249108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69987"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69988"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69989"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69990"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69991"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69992"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69993" name="Rectangle 11"/>
          <p:cNvSpPr>
            <a:spLocks noGrp="1" noChangeArrowheads="1"/>
          </p:cNvSpPr>
          <p:nvPr>
            <p:ph type="body" idx="1"/>
          </p:nvPr>
        </p:nvSpPr>
        <p:spPr bwMode="auto">
          <a:xfrm>
            <a:off x="926677" y="4387136"/>
            <a:ext cx="5096722" cy="4156234"/>
          </a:xfrm>
          <a:noFill/>
        </p:spPr>
        <p:txBody>
          <a:bodyPr lIns="91512" tIns="44953" rIns="91512" bIns="44953"/>
          <a:lstStyle/>
          <a:p>
            <a:r>
              <a:rPr lang="en-US" altLang="en-US" dirty="0"/>
              <a:t>Accounting</a:t>
            </a:r>
            <a:r>
              <a:rPr lang="en-US" altLang="en-US" b="1" dirty="0"/>
              <a:t> </a:t>
            </a:r>
            <a:r>
              <a:rPr lang="en-US" altLang="en-US" dirty="0"/>
              <a:t>is an information and measurement system that identifies, records, and communicates an organization’s business activities. </a:t>
            </a:r>
          </a:p>
          <a:p>
            <a:endParaRPr lang="en-US" altLang="en-US" i="1" dirty="0"/>
          </a:p>
          <a:p>
            <a:r>
              <a:rPr lang="en-US" altLang="en-US" i="1" dirty="0"/>
              <a:t>Identifying </a:t>
            </a:r>
            <a:r>
              <a:rPr lang="en-US" altLang="en-US" dirty="0" smtClean="0"/>
              <a:t>business </a:t>
            </a:r>
            <a:r>
              <a:rPr lang="en-US" altLang="en-US" dirty="0"/>
              <a:t>activities requires that we select relevant transactions and events.</a:t>
            </a:r>
          </a:p>
          <a:p>
            <a:endParaRPr lang="en-US" altLang="en-US" dirty="0"/>
          </a:p>
          <a:p>
            <a:r>
              <a:rPr lang="en-US" altLang="en-US" i="1" dirty="0"/>
              <a:t>Recording </a:t>
            </a:r>
            <a:r>
              <a:rPr lang="en-US" altLang="en-US" dirty="0" smtClean="0"/>
              <a:t>business </a:t>
            </a:r>
            <a:r>
              <a:rPr lang="en-US" altLang="en-US" dirty="0"/>
              <a:t>activities requires that we keep a chronological log of transactions and events measured in dollars.</a:t>
            </a:r>
          </a:p>
          <a:p>
            <a:endParaRPr lang="en-US" altLang="en-US" dirty="0"/>
          </a:p>
          <a:p>
            <a:r>
              <a:rPr lang="en-US" altLang="en-US" i="1" dirty="0"/>
              <a:t>Communicating </a:t>
            </a:r>
            <a:r>
              <a:rPr lang="en-US" altLang="en-US" dirty="0" smtClean="0"/>
              <a:t>business </a:t>
            </a:r>
            <a:r>
              <a:rPr lang="en-US" altLang="en-US" dirty="0"/>
              <a:t>activities includes preparing accounting reports such as financial statements, which we analyze and interpret.</a:t>
            </a:r>
          </a:p>
          <a:p>
            <a:endParaRPr lang="en-US" altLang="en-US" dirty="0"/>
          </a:p>
          <a:p>
            <a:r>
              <a:rPr lang="en-US" altLang="en-US" b="1" dirty="0"/>
              <a:t>Recordkeeping</a:t>
            </a:r>
            <a:r>
              <a:rPr lang="en-US" altLang="en-US" dirty="0"/>
              <a:t>, or </a:t>
            </a:r>
            <a:r>
              <a:rPr lang="en-US" altLang="en-US" b="1" dirty="0"/>
              <a:t>bookkeeping</a:t>
            </a:r>
            <a:r>
              <a:rPr lang="en-US" altLang="en-US" dirty="0"/>
              <a:t>, includes the recording of transactions and events and is just one part of accounting.</a:t>
            </a:r>
          </a:p>
        </p:txBody>
      </p:sp>
    </p:spTree>
    <p:extLst>
      <p:ext uri="{BB962C8B-B14F-4D97-AF65-F5344CB8AC3E}">
        <p14:creationId xmlns:p14="http://schemas.microsoft.com/office/powerpoint/2010/main" val="583570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0EE8AE1B-67E7-4C7C-BEBE-72B00207484B}" type="slidenum">
              <a:rPr lang="en-US">
                <a:solidFill>
                  <a:prstClr val="black"/>
                </a:solidFill>
              </a:rPr>
              <a:pPr/>
              <a:t>40</a:t>
            </a:fld>
            <a:endParaRPr lang="en-US" dirty="0">
              <a:solidFill>
                <a:prstClr val="black"/>
              </a:solidFill>
            </a:endParaRPr>
          </a:p>
        </p:txBody>
      </p:sp>
      <p:sp>
        <p:nvSpPr>
          <p:cNvPr id="56322"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3"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32</a:t>
            </a:r>
          </a:p>
        </p:txBody>
      </p:sp>
      <p:sp>
        <p:nvSpPr>
          <p:cNvPr id="56324"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5"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6"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r>
              <a:rPr lang="en-US" dirty="0">
                <a:latin typeface="Times New Roman" panose="02020603050405020304" pitchFamily="18" charset="0"/>
              </a:rPr>
              <a:t>The client in transaction 8 pays $1,900 10 days after it is billed for consulting services. </a:t>
            </a:r>
          </a:p>
        </p:txBody>
      </p:sp>
    </p:spTree>
    <p:extLst>
      <p:ext uri="{BB962C8B-B14F-4D97-AF65-F5344CB8AC3E}">
        <p14:creationId xmlns:p14="http://schemas.microsoft.com/office/powerpoint/2010/main" val="3632509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630935A1-E054-4F86-85A4-5F295583C696}" type="slidenum">
              <a:rPr lang="en-US">
                <a:solidFill>
                  <a:prstClr val="black"/>
                </a:solidFill>
              </a:rPr>
              <a:pPr/>
              <a:t>41</a:t>
            </a:fld>
            <a:endParaRPr lang="en-US" dirty="0">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latin typeface="Times New Roman" panose="02020603050405020304" pitchFamily="18" charset="0"/>
              </a:rPr>
              <a:t>The client in transaction 8 pays $1,900 10 days after it is billed for consulting services. </a:t>
            </a:r>
            <a:r>
              <a:rPr lang="en-US" dirty="0" smtClean="0">
                <a:latin typeface="Times New Roman" panose="02020603050405020304" pitchFamily="18" charset="0"/>
              </a:rPr>
              <a:t>The </a:t>
            </a:r>
            <a:r>
              <a:rPr lang="en-US" dirty="0">
                <a:latin typeface="Times New Roman" panose="02020603050405020304" pitchFamily="18" charset="0"/>
              </a:rPr>
              <a:t>total amount of assets remains</a:t>
            </a:r>
            <a:r>
              <a:rPr lang="en-US" baseline="0" dirty="0">
                <a:latin typeface="Times New Roman" panose="02020603050405020304" pitchFamily="18" charset="0"/>
              </a:rPr>
              <a:t> the same, and liabilities and equity remain the same as well.</a:t>
            </a:r>
            <a:endParaRPr lang="en-US" dirty="0">
              <a:latin typeface="Times New Roman" panose="02020603050405020304" pitchFamily="18" charset="0"/>
            </a:endParaRPr>
          </a:p>
        </p:txBody>
      </p:sp>
    </p:spTree>
    <p:extLst>
      <p:ext uri="{BB962C8B-B14F-4D97-AF65-F5344CB8AC3E}">
        <p14:creationId xmlns:p14="http://schemas.microsoft.com/office/powerpoint/2010/main" val="34649834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0EE8AE1B-67E7-4C7C-BEBE-72B00207484B}" type="slidenum">
              <a:rPr lang="en-US">
                <a:solidFill>
                  <a:prstClr val="black"/>
                </a:solidFill>
              </a:rPr>
              <a:pPr/>
              <a:t>42</a:t>
            </a:fld>
            <a:endParaRPr lang="en-US" dirty="0">
              <a:solidFill>
                <a:prstClr val="black"/>
              </a:solidFill>
            </a:endParaRPr>
          </a:p>
        </p:txBody>
      </p:sp>
      <p:sp>
        <p:nvSpPr>
          <p:cNvPr id="56322" name="Rectangle 2"/>
          <p:cNvSpPr>
            <a:spLocks noChangeArrowheads="1"/>
          </p:cNvSpPr>
          <p:nvPr/>
        </p:nvSpPr>
        <p:spPr bwMode="auto">
          <a:xfrm>
            <a:off x="3900648"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3" name="Rectangle 3"/>
          <p:cNvSpPr>
            <a:spLocks noChangeArrowheads="1"/>
          </p:cNvSpPr>
          <p:nvPr/>
        </p:nvSpPr>
        <p:spPr bwMode="auto">
          <a:xfrm>
            <a:off x="3900648"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229" tIns="0" rIns="19229" bIns="0" anchor="b"/>
          <a:lstStyle>
            <a:lvl1pPr defTabSz="938213">
              <a:defRPr sz="2400">
                <a:solidFill>
                  <a:schemeClr val="tx1"/>
                </a:solidFill>
                <a:latin typeface="Times" panose="02020603050405020304" pitchFamily="18" charset="0"/>
              </a:defRPr>
            </a:lvl1pPr>
            <a:lvl2pPr marL="468313" defTabSz="938213">
              <a:defRPr sz="2400">
                <a:solidFill>
                  <a:schemeClr val="tx1"/>
                </a:solidFill>
                <a:latin typeface="Times" panose="02020603050405020304" pitchFamily="18" charset="0"/>
              </a:defRPr>
            </a:lvl2pPr>
            <a:lvl3pPr marL="938213" defTabSz="938213">
              <a:defRPr sz="2400">
                <a:solidFill>
                  <a:schemeClr val="tx1"/>
                </a:solidFill>
                <a:latin typeface="Times" panose="02020603050405020304" pitchFamily="18" charset="0"/>
              </a:defRPr>
            </a:lvl3pPr>
            <a:lvl4pPr marL="1406525" defTabSz="938213">
              <a:defRPr sz="2400">
                <a:solidFill>
                  <a:schemeClr val="tx1"/>
                </a:solidFill>
                <a:latin typeface="Times" panose="02020603050405020304" pitchFamily="18" charset="0"/>
              </a:defRPr>
            </a:lvl4pPr>
            <a:lvl5pPr marL="1874838" defTabSz="938213">
              <a:defRPr sz="2400">
                <a:solidFill>
                  <a:schemeClr val="tx1"/>
                </a:solidFill>
                <a:latin typeface="Times" panose="02020603050405020304" pitchFamily="18" charset="0"/>
              </a:defRPr>
            </a:lvl5pPr>
            <a:lvl6pPr marL="2332038" defTabSz="938213" eaLnBrk="0" fontAlgn="base" hangingPunct="0">
              <a:spcBef>
                <a:spcPct val="0"/>
              </a:spcBef>
              <a:spcAft>
                <a:spcPct val="0"/>
              </a:spcAft>
              <a:defRPr sz="2400">
                <a:solidFill>
                  <a:schemeClr val="tx1"/>
                </a:solidFill>
                <a:latin typeface="Times" panose="02020603050405020304" pitchFamily="18" charset="0"/>
              </a:defRPr>
            </a:lvl6pPr>
            <a:lvl7pPr marL="2789238" defTabSz="938213" eaLnBrk="0" fontAlgn="base" hangingPunct="0">
              <a:spcBef>
                <a:spcPct val="0"/>
              </a:spcBef>
              <a:spcAft>
                <a:spcPct val="0"/>
              </a:spcAft>
              <a:defRPr sz="2400">
                <a:solidFill>
                  <a:schemeClr val="tx1"/>
                </a:solidFill>
                <a:latin typeface="Times" panose="02020603050405020304" pitchFamily="18" charset="0"/>
              </a:defRPr>
            </a:lvl7pPr>
            <a:lvl8pPr marL="3246438" defTabSz="938213" eaLnBrk="0" fontAlgn="base" hangingPunct="0">
              <a:spcBef>
                <a:spcPct val="0"/>
              </a:spcBef>
              <a:spcAft>
                <a:spcPct val="0"/>
              </a:spcAft>
              <a:defRPr sz="2400">
                <a:solidFill>
                  <a:schemeClr val="tx1"/>
                </a:solidFill>
                <a:latin typeface="Times" panose="02020603050405020304" pitchFamily="18" charset="0"/>
              </a:defRPr>
            </a:lvl8pPr>
            <a:lvl9pPr marL="3703638" defTabSz="938213" eaLnBrk="0" fontAlgn="base" hangingPunct="0">
              <a:spcBef>
                <a:spcPct val="0"/>
              </a:spcBef>
              <a:spcAft>
                <a:spcPct val="0"/>
              </a:spcAft>
              <a:defRPr sz="2400">
                <a:solidFill>
                  <a:schemeClr val="tx1"/>
                </a:solidFill>
                <a:latin typeface="Times" panose="02020603050405020304" pitchFamily="18" charset="0"/>
              </a:defRPr>
            </a:lvl9pPr>
          </a:lstStyle>
          <a:p>
            <a:pPr algn="r"/>
            <a:r>
              <a:rPr lang="en-US" sz="1000" i="1" dirty="0">
                <a:solidFill>
                  <a:prstClr val="black"/>
                </a:solidFill>
                <a:latin typeface="Times New Roman" panose="02020603050405020304" pitchFamily="18" charset="0"/>
              </a:rPr>
              <a:t>32</a:t>
            </a:r>
          </a:p>
        </p:txBody>
      </p:sp>
      <p:sp>
        <p:nvSpPr>
          <p:cNvPr id="56324" name="Rectangle 4"/>
          <p:cNvSpPr>
            <a:spLocks noChangeArrowheads="1"/>
          </p:cNvSpPr>
          <p:nvPr/>
        </p:nvSpPr>
        <p:spPr bwMode="auto">
          <a:xfrm>
            <a:off x="0" y="880700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5" name="Rectangle 5"/>
          <p:cNvSpPr>
            <a:spLocks noChangeArrowheads="1"/>
          </p:cNvSpPr>
          <p:nvPr/>
        </p:nvSpPr>
        <p:spPr bwMode="auto">
          <a:xfrm>
            <a:off x="0" y="0"/>
            <a:ext cx="2983949" cy="46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23" tIns="45011" rIns="90023" bIns="45011" anchor="ctr"/>
          <a:lstStyle/>
          <a:p>
            <a:endParaRPr lang="en-US" dirty="0">
              <a:solidFill>
                <a:prstClr val="black"/>
              </a:solidFill>
            </a:endParaRPr>
          </a:p>
        </p:txBody>
      </p:sp>
      <p:sp>
        <p:nvSpPr>
          <p:cNvPr id="56326" name="Rectangle 6"/>
          <p:cNvSpPr>
            <a:spLocks noGrp="1" noRot="1" noChangeAspect="1" noChangeArrowheads="1" noTextEdit="1"/>
          </p:cNvSpPr>
          <p:nvPr>
            <p:ph type="sldImg"/>
          </p:nvPr>
        </p:nvSpPr>
        <p:spPr>
          <a:xfrm>
            <a:off x="1133475" y="701675"/>
            <a:ext cx="4618038" cy="3463925"/>
          </a:xfrm>
          <a:ln w="12700" cap="flat">
            <a:solidFill>
              <a:schemeClr val="tx1"/>
            </a:solidFill>
          </a:ln>
          <a:extLst>
            <a:ext uri="{909E8E84-426E-40dd-AFC4-6F175D3DCCD1}">
              <a14:hiddenFill xmlns:a14="http://schemas.microsoft.com/office/drawing/2010/main">
                <a:noFill/>
              </a14:hiddenFill>
            </a:ext>
          </a:extLst>
        </p:spPr>
      </p:sp>
      <p:sp>
        <p:nvSpPr>
          <p:cNvPr id="56327" name="Rectangle 7"/>
          <p:cNvSpPr>
            <a:spLocks noGrp="1" noChangeArrowheads="1"/>
          </p:cNvSpPr>
          <p:nvPr>
            <p:ph type="body" idx="1"/>
          </p:nvPr>
        </p:nvSpPr>
        <p:spPr>
          <a:xfrm>
            <a:off x="918259" y="4403500"/>
            <a:ext cx="5048080" cy="4171737"/>
          </a:xfrm>
          <a:noFill/>
          <a:ln/>
          <a:extLst>
            <a:ext uri="{91240B29-F687-4f45-9708-019B960494DF}">
              <a14:hiddenLine xmlns:a14="http://schemas.microsoft.com/office/drawing/2010/main" w="12700">
                <a:solidFill>
                  <a:schemeClr val="tx1"/>
                </a:solidFill>
                <a:miter lim="800000"/>
                <a:headEnd/>
                <a:tailEnd/>
              </a14:hiddenLine>
            </a:ext>
          </a:extLst>
        </p:spPr>
        <p:txBody>
          <a:bodyPr lIns="91339" tIns="44869" rIns="91339" bIns="44869"/>
          <a:lstStyle/>
          <a:p>
            <a:pPr algn="l"/>
            <a:r>
              <a:rPr lang="en-US" dirty="0">
                <a:latin typeface="Arial" panose="020B0604020202020204" pitchFamily="34" charset="0"/>
              </a:rPr>
              <a:t>FastForward pays $900 as partial payment for its earlier purchase of supplies purchased in transaction 4 leaving $6,200 balance unpaid.</a:t>
            </a:r>
          </a:p>
        </p:txBody>
      </p:sp>
    </p:spTree>
    <p:extLst>
      <p:ext uri="{BB962C8B-B14F-4D97-AF65-F5344CB8AC3E}">
        <p14:creationId xmlns:p14="http://schemas.microsoft.com/office/powerpoint/2010/main" val="3873422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630935A1-E054-4F86-85A4-5F295583C696}" type="slidenum">
              <a:rPr lang="en-US">
                <a:solidFill>
                  <a:prstClr val="black"/>
                </a:solidFill>
              </a:rPr>
              <a:pPr/>
              <a:t>43</a:t>
            </a:fld>
            <a:endParaRPr lang="en-US" dirty="0">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lgn="l"/>
            <a:r>
              <a:rPr lang="en-US" dirty="0">
                <a:latin typeface="Arial" panose="020B0604020202020204" pitchFamily="34" charset="0"/>
              </a:rPr>
              <a:t>FastForward pays $900 as partial payment for its earlier purchase of supplies purchased in transaction 4 leaving $6,200 balance unpaid in its Accounts payable account.</a:t>
            </a:r>
          </a:p>
        </p:txBody>
      </p:sp>
    </p:spTree>
    <p:extLst>
      <p:ext uri="{BB962C8B-B14F-4D97-AF65-F5344CB8AC3E}">
        <p14:creationId xmlns:p14="http://schemas.microsoft.com/office/powerpoint/2010/main" val="36129807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F6A1F5AB-8272-437C-BDF9-09F79DBCF5EF}" type="slidenum">
              <a:rPr lang="en-US">
                <a:solidFill>
                  <a:prstClr val="black"/>
                </a:solidFill>
              </a:rPr>
              <a:pPr/>
              <a:t>44</a:t>
            </a:fld>
            <a:endParaRPr lang="en-US" dirty="0">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dirty="0">
                <a:latin typeface="Times New Roman" panose="02020603050405020304" pitchFamily="18" charset="0"/>
              </a:rPr>
              <a:t>FastForward pays a $200 cash dividend to its owner (the sole shareholder). The company’s cash account decreased by $200. The equity account, Dividends, increased by $200. Once again, refer back to the expanded accounting equation and you will see that dividends decrease total equity.</a:t>
            </a:r>
          </a:p>
        </p:txBody>
      </p:sp>
    </p:spTree>
    <p:extLst>
      <p:ext uri="{BB962C8B-B14F-4D97-AF65-F5344CB8AC3E}">
        <p14:creationId xmlns:p14="http://schemas.microsoft.com/office/powerpoint/2010/main" val="18336368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99090" y="8805435"/>
            <a:ext cx="2983949" cy="463526"/>
          </a:xfrm>
          <a:prstGeom prst="rect">
            <a:avLst/>
          </a:prstGeom>
          <a:ln/>
        </p:spPr>
        <p:txBody>
          <a:bodyPr lIns="90023" tIns="45011" rIns="90023" bIns="45011"/>
          <a:lstStyle/>
          <a:p>
            <a:fld id="{630935A1-E054-4F86-85A4-5F295583C696}" type="slidenum">
              <a:rPr lang="en-US">
                <a:solidFill>
                  <a:prstClr val="black"/>
                </a:solidFill>
              </a:rPr>
              <a:pPr/>
              <a:t>45</a:t>
            </a:fld>
            <a:endParaRPr lang="en-US" dirty="0">
              <a:solidFill>
                <a:prstClr val="black"/>
              </a:solidFill>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dirty="0">
                <a:latin typeface="Times New Roman" panose="02020603050405020304" pitchFamily="18" charset="0"/>
              </a:rPr>
              <a:t>The company’s cash account decreased by $200. The equity account, Dividends, increased by $200. </a:t>
            </a:r>
          </a:p>
        </p:txBody>
      </p:sp>
    </p:spTree>
    <p:extLst>
      <p:ext uri="{BB962C8B-B14F-4D97-AF65-F5344CB8AC3E}">
        <p14:creationId xmlns:p14="http://schemas.microsoft.com/office/powerpoint/2010/main" val="1089433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1.9 shows the effects of all 11 transactions using the accounting equation.</a:t>
            </a:r>
          </a:p>
        </p:txBody>
      </p:sp>
    </p:spTree>
    <p:extLst>
      <p:ext uri="{BB962C8B-B14F-4D97-AF65-F5344CB8AC3E}">
        <p14:creationId xmlns:p14="http://schemas.microsoft.com/office/powerpoint/2010/main" val="16441899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endParaRPr lang="en-US" dirty="0"/>
          </a:p>
        </p:txBody>
      </p:sp>
    </p:spTree>
    <p:extLst>
      <p:ext uri="{BB962C8B-B14F-4D97-AF65-F5344CB8AC3E}">
        <p14:creationId xmlns:p14="http://schemas.microsoft.com/office/powerpoint/2010/main" val="687478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92515"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92516"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92517"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92518"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92519"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92520"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92521" name="Rectangle 11"/>
          <p:cNvSpPr>
            <a:spLocks noGrp="1" noChangeArrowheads="1"/>
          </p:cNvSpPr>
          <p:nvPr>
            <p:ph type="body" idx="1"/>
          </p:nvPr>
        </p:nvSpPr>
        <p:spPr bwMode="auto">
          <a:xfrm>
            <a:off x="308892" y="4387135"/>
            <a:ext cx="6255068" cy="4618038"/>
          </a:xfrm>
          <a:noFill/>
        </p:spPr>
        <p:txBody>
          <a:bodyPr lIns="91512" tIns="44953" rIns="91512" bIns="44953"/>
          <a:lstStyle/>
          <a:p>
            <a:r>
              <a:rPr lang="en-US" altLang="en-US" dirty="0"/>
              <a:t>This section introduces us to how financial statements are prepared from the analysis of business transactions. The four financial statements and their purposes are:</a:t>
            </a:r>
          </a:p>
          <a:p>
            <a:pPr>
              <a:buFont typeface="Calibri" pitchFamily="-107" charset="0"/>
              <a:buAutoNum type="arabicPeriod"/>
            </a:pPr>
            <a:r>
              <a:rPr lang="en-US" altLang="en-US" b="1" dirty="0"/>
              <a:t> Income statement </a:t>
            </a:r>
            <a:r>
              <a:rPr lang="en-US" altLang="en-US" dirty="0"/>
              <a:t>— describes a company’s revenues and expenses and computes net income or loss over a period of time.</a:t>
            </a:r>
          </a:p>
          <a:p>
            <a:pPr>
              <a:buFont typeface="Calibri" pitchFamily="-107" charset="0"/>
              <a:buAutoNum type="arabicPeriod"/>
            </a:pPr>
            <a:r>
              <a:rPr lang="en-US" altLang="en-US" b="1" dirty="0"/>
              <a:t> Statement of retained earnings</a:t>
            </a:r>
            <a:r>
              <a:rPr lang="en-US" altLang="en-US" dirty="0"/>
              <a:t>— reports how retained earnings changes from net income (or loss) and from any dividends over a period of time.</a:t>
            </a:r>
          </a:p>
          <a:p>
            <a:pPr>
              <a:buFont typeface="Calibri" pitchFamily="-107" charset="0"/>
              <a:buAutoNum type="arabicPeriod"/>
            </a:pPr>
            <a:r>
              <a:rPr lang="en-US" altLang="en-US" b="1" dirty="0"/>
              <a:t> Balance sheet </a:t>
            </a:r>
            <a:r>
              <a:rPr lang="en-US" altLang="en-US" dirty="0"/>
              <a:t>— describes a company’s financial position (types and amounts of assets, liabilities, and equity) at a point in time.</a:t>
            </a:r>
          </a:p>
          <a:p>
            <a:pPr>
              <a:buFont typeface="Calibri" pitchFamily="-107" charset="0"/>
              <a:buAutoNum type="arabicPeriod"/>
            </a:pPr>
            <a:r>
              <a:rPr lang="en-US" altLang="en-US" b="1" dirty="0"/>
              <a:t> Statement of cash flows </a:t>
            </a:r>
            <a:r>
              <a:rPr lang="en-US" altLang="en-US" dirty="0"/>
              <a:t>— identifies cash inflows (receipts) and cash outflows (payments) over a period of time. </a:t>
            </a:r>
          </a:p>
          <a:p>
            <a:pPr>
              <a:buFont typeface="Calibri" pitchFamily="-107" charset="0"/>
              <a:buAutoNum type="arabicPeriod"/>
            </a:pPr>
            <a:endParaRPr lang="en-US" altLang="en-US" dirty="0"/>
          </a:p>
          <a:p>
            <a:pPr>
              <a:buFont typeface="Calibri" pitchFamily="-107" charset="0"/>
              <a:buNone/>
            </a:pPr>
            <a:endParaRPr lang="en-US" altLang="en-US" dirty="0"/>
          </a:p>
        </p:txBody>
      </p:sp>
    </p:spTree>
    <p:extLst>
      <p:ext uri="{BB962C8B-B14F-4D97-AF65-F5344CB8AC3E}">
        <p14:creationId xmlns:p14="http://schemas.microsoft.com/office/powerpoint/2010/main" val="5693715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Statements and Their</a:t>
            </a:r>
            <a:r>
              <a:rPr lang="en-US" baseline="0" dirty="0"/>
              <a:t> Links.</a:t>
            </a:r>
          </a:p>
          <a:p>
            <a:endParaRPr lang="en-US" baseline="0" dirty="0"/>
          </a:p>
          <a:p>
            <a:r>
              <a:rPr lang="en-US" baseline="0" dirty="0"/>
              <a:t>Income Statement for FastForward includes revenues of $6,100 and expenses which total $1,700 for a Net Income of $4,400.</a:t>
            </a:r>
          </a:p>
          <a:p>
            <a:endParaRPr lang="en-US" baseline="0" dirty="0"/>
          </a:p>
          <a:p>
            <a:r>
              <a:rPr lang="en-US" baseline="0" dirty="0"/>
              <a:t>The Statement of Retained Earnings has a beginning balance of 0, adds the net income of $4,400 from the Income Statement, and subtracts dividends of $200 for an ending retained earnings balance of $4,200. </a:t>
            </a:r>
          </a:p>
          <a:p>
            <a:endParaRPr lang="en-US" baseline="0" dirty="0"/>
          </a:p>
          <a:p>
            <a:r>
              <a:rPr lang="en-US" baseline="0" dirty="0"/>
              <a:t>The Balance Sheet shows total assets of $40,400 and total liabilities and equity of $40,400</a:t>
            </a:r>
            <a:r>
              <a:rPr lang="en-US" baseline="0" dirty="0" smtClean="0"/>
              <a:t>. </a:t>
            </a:r>
            <a:r>
              <a:rPr lang="en-US" baseline="0" dirty="0"/>
              <a:t>Notice that the ending Retained Earnings balance from the Statement of Retained Earnings of $4,200 is brought forward into the Equity section of the Balance sheet for total equity of $34,200. </a:t>
            </a:r>
            <a:r>
              <a:rPr lang="en-US" baseline="0" dirty="0" smtClean="0"/>
              <a:t>Adding </a:t>
            </a:r>
            <a:r>
              <a:rPr lang="en-US" baseline="0" dirty="0"/>
              <a:t>the total liabilities of $6,200, we get Total liabilities and equity of $40,400.</a:t>
            </a:r>
            <a:endParaRPr lang="en-US" dirty="0"/>
          </a:p>
        </p:txBody>
      </p:sp>
    </p:spTree>
    <p:extLst>
      <p:ext uri="{BB962C8B-B14F-4D97-AF65-F5344CB8AC3E}">
        <p14:creationId xmlns:p14="http://schemas.microsoft.com/office/powerpoint/2010/main" val="393232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1506683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FastForward’s statement of cash flows is the final report in Exhibit 1.10. The first section reports cash flows from operating activities. It shows the $6,100 cash received from clients and the $5,100 cash paid for supplies, rent, and employee salaries. Outflows are in parentheses to denote subtraction. Net cash provided by operating activities for December is $1,000. </a:t>
            </a:r>
          </a:p>
          <a:p>
            <a:endParaRPr lang="en-US" dirty="0"/>
          </a:p>
          <a:p>
            <a:r>
              <a:rPr lang="en-US" dirty="0"/>
              <a:t>The second section reports investing activities, which involve buying and selling assets such as land and equipment that are held for long-term use (typically more than one year). The only investing activity is the $26,000 purchase of equipment. </a:t>
            </a:r>
          </a:p>
          <a:p>
            <a:endParaRPr lang="en-US" dirty="0"/>
          </a:p>
          <a:p>
            <a:r>
              <a:rPr lang="en-US" dirty="0"/>
              <a:t>The third section shows cash flows from financing activities, which include long-term borrowing and repaying of cash from lenders and the cash investments from, and dividends paid to the stockholder. FastForward reports $30,000 from the owner’s initial investment and a $200 cash dividend. The net cash effect of all financing transactions is a $29,800 cash inflow. The final part of the statement shows an increased cash balance of $4,800. The ending balance is also $4,800 as it started with no cash—see line 3. Statement of cash flows identifies</a:t>
            </a:r>
            <a:r>
              <a:rPr lang="en-US" baseline="0" dirty="0"/>
              <a:t> the cash inflows (receipts) and cash outflows (payments) over a period of time</a:t>
            </a:r>
            <a:r>
              <a:rPr lang="en-US" baseline="0" dirty="0" smtClean="0"/>
              <a:t>.</a:t>
            </a:r>
            <a:endParaRPr lang="en-US" baseline="0" dirty="0"/>
          </a:p>
          <a:p>
            <a:endParaRPr lang="en-US" dirty="0"/>
          </a:p>
        </p:txBody>
      </p:sp>
    </p:spTree>
    <p:extLst>
      <p:ext uri="{BB962C8B-B14F-4D97-AF65-F5344CB8AC3E}">
        <p14:creationId xmlns:p14="http://schemas.microsoft.com/office/powerpoint/2010/main" val="2556881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250042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26"/>
          <p:cNvSpPr>
            <a:spLocks noGrp="1" noRot="1" noChangeAspect="1" noChangeArrowheads="1" noTextEdit="1"/>
          </p:cNvSpPr>
          <p:nvPr>
            <p:ph type="sldImg"/>
          </p:nvPr>
        </p:nvSpPr>
        <p:spPr bwMode="auto">
          <a:xfrm>
            <a:off x="1176338" y="698500"/>
            <a:ext cx="4598987" cy="3451225"/>
          </a:xfrm>
          <a:noFill/>
          <a:ln>
            <a:solidFill>
              <a:srgbClr val="000000"/>
            </a:solidFill>
            <a:miter lim="800000"/>
            <a:headEnd/>
            <a:tailEnd/>
          </a:ln>
        </p:spPr>
      </p:sp>
      <p:sp>
        <p:nvSpPr>
          <p:cNvPr id="200707" name="Rectangle 1027"/>
          <p:cNvSpPr>
            <a:spLocks noGrp="1" noChangeArrowheads="1"/>
          </p:cNvSpPr>
          <p:nvPr>
            <p:ph type="body" idx="1"/>
          </p:nvPr>
        </p:nvSpPr>
        <p:spPr bwMode="auto">
          <a:noFill/>
        </p:spPr>
        <p:txBody>
          <a:bodyPr/>
          <a:lstStyle/>
          <a:p>
            <a:pPr defTabSz="900227">
              <a:defRPr/>
            </a:pPr>
            <a:r>
              <a:rPr lang="en-US" dirty="0"/>
              <a:t>This chapter presents a profitability measure: return on assets. Return on assets is useful in evaluating management, analyzing and forecasting profits, and planning activities. </a:t>
            </a:r>
          </a:p>
          <a:p>
            <a:pPr defTabSz="900227">
              <a:defRPr/>
            </a:pPr>
            <a:endParaRPr lang="en-US" b="1" dirty="0"/>
          </a:p>
          <a:p>
            <a:pPr defTabSz="900227">
              <a:defRPr/>
            </a:pPr>
            <a:r>
              <a:rPr lang="en-US" b="1" dirty="0"/>
              <a:t>Return on assets (ROA), </a:t>
            </a:r>
            <a:r>
              <a:rPr lang="en-US" dirty="0"/>
              <a:t>also called </a:t>
            </a:r>
            <a:r>
              <a:rPr lang="en-US" i="1" dirty="0"/>
              <a:t>return on investment </a:t>
            </a:r>
            <a:r>
              <a:rPr lang="en-US" dirty="0"/>
              <a:t>(</a:t>
            </a:r>
            <a:r>
              <a:rPr lang="en-US" i="1" dirty="0"/>
              <a:t>ROI</a:t>
            </a:r>
            <a:r>
              <a:rPr lang="en-US" dirty="0"/>
              <a:t>), is defined as net income divided by total average assets.</a:t>
            </a:r>
          </a:p>
          <a:p>
            <a:pPr defTabSz="900227">
              <a:defRPr/>
            </a:pPr>
            <a:endParaRPr lang="en-US" dirty="0"/>
          </a:p>
          <a:p>
            <a:pPr defTabSz="900227">
              <a:defRPr/>
            </a:pPr>
            <a:r>
              <a:rPr lang="en-US" dirty="0"/>
              <a:t>Net income is from the annual income statement, and average total assets is computed by adding the beginning and ending amounts for that same period and dividing by 2. </a:t>
            </a:r>
          </a:p>
          <a:p>
            <a:pPr defTabSz="900227">
              <a:defRPr/>
            </a:pPr>
            <a:endParaRPr lang="en-US" dirty="0"/>
          </a:p>
          <a:p>
            <a:pPr defTabSz="900227">
              <a:defRPr/>
            </a:pPr>
            <a:r>
              <a:rPr lang="en-US" dirty="0"/>
              <a:t>Is a 17.5% return on assets good or bad for Nike? To help answer this question, we compare (benchmark) Nike’s return with its prior performance and the returns of competitors (such as </a:t>
            </a:r>
            <a:r>
              <a:rPr lang="en-US" b="1" dirty="0"/>
              <a:t>Under Armour</a:t>
            </a:r>
            <a:r>
              <a:rPr lang="en-US" dirty="0"/>
              <a:t>). Nike’s return shows a stable pattern and has outperformed Under Armour in each of the last three years.</a:t>
            </a:r>
            <a:endParaRPr lang="en-US" altLang="en-US" dirty="0"/>
          </a:p>
        </p:txBody>
      </p:sp>
    </p:spTree>
    <p:extLst>
      <p:ext uri="{BB962C8B-B14F-4D97-AF65-F5344CB8AC3E}">
        <p14:creationId xmlns:p14="http://schemas.microsoft.com/office/powerpoint/2010/main" val="3369705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759145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a:lstStyle/>
          <a:p>
            <a:r>
              <a:rPr lang="en-US" altLang="en-US" dirty="0"/>
              <a:t>Net income is often linked to return. Return on assets (ROA) is stated in ratio form as income divided by assets invested. For example, banks report return from a savings account in the form of an interest return such as 4%. How do we decide among these investment options? The answer depends on our trade-off between return and risk.</a:t>
            </a:r>
          </a:p>
          <a:p>
            <a:endParaRPr lang="en-US" altLang="en-US" dirty="0"/>
          </a:p>
          <a:p>
            <a:r>
              <a:rPr lang="en-US" altLang="en-US" dirty="0"/>
              <a:t>Risk is the</a:t>
            </a:r>
            <a:r>
              <a:rPr lang="en-US" altLang="en-US" baseline="0" dirty="0"/>
              <a:t> uncertainty about the return we will earn. </a:t>
            </a:r>
            <a:r>
              <a:rPr lang="en-US" altLang="en-US" dirty="0"/>
              <a:t>All business investments involve risk, but some investments involve more risk than others. The lower the risk of an investment, the lower is our expected return. The bar graph shows recent returns for 10-year bonds with different risks. Bonds are written promises by organizations to repay amounts loaned with interest. U.S. Treasury bonds provide a low expected return, but they also offer low risk since they are backed by the U.S. government. High-risk corporate bonds offer a much larger potential return but with much higher risk.</a:t>
            </a:r>
          </a:p>
          <a:p>
            <a:endParaRPr lang="en-US" altLang="en-US" dirty="0"/>
          </a:p>
        </p:txBody>
      </p:sp>
    </p:spTree>
    <p:extLst>
      <p:ext uri="{BB962C8B-B14F-4D97-AF65-F5344CB8AC3E}">
        <p14:creationId xmlns:p14="http://schemas.microsoft.com/office/powerpoint/2010/main" val="1076486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endParaRPr lang="en-US" dirty="0"/>
          </a:p>
        </p:txBody>
      </p:sp>
    </p:spTree>
    <p:extLst>
      <p:ext uri="{BB962C8B-B14F-4D97-AF65-F5344CB8AC3E}">
        <p14:creationId xmlns:p14="http://schemas.microsoft.com/office/powerpoint/2010/main" val="23513018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176338" y="698500"/>
            <a:ext cx="4598987" cy="3451225"/>
          </a:xfrm>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altLang="en-US" dirty="0"/>
              <a:t>There are three major types of business activities: financing, investing and operating.</a:t>
            </a:r>
          </a:p>
          <a:p>
            <a:pPr>
              <a:buFont typeface="Wingdings" pitchFamily="-107" charset="2"/>
              <a:buNone/>
            </a:pPr>
            <a:endParaRPr lang="en-US" altLang="en-US" i="1" dirty="0"/>
          </a:p>
          <a:p>
            <a:r>
              <a:rPr lang="en-US" i="1" dirty="0"/>
              <a:t>Financing activities </a:t>
            </a:r>
            <a:r>
              <a:rPr lang="en-US" dirty="0"/>
              <a:t>provide the means organizations use to pay for resources such as land, buildings, and equipment. </a:t>
            </a:r>
          </a:p>
          <a:p>
            <a:endParaRPr lang="en-US" i="1" dirty="0"/>
          </a:p>
          <a:p>
            <a:r>
              <a:rPr lang="en-US" i="1" dirty="0"/>
              <a:t>Owner financing </a:t>
            </a:r>
            <a:r>
              <a:rPr lang="en-US" dirty="0"/>
              <a:t>refers to resources contributed by the owner along with any income the owner leaves in the organization. </a:t>
            </a:r>
          </a:p>
          <a:p>
            <a:endParaRPr lang="en-US" i="1" dirty="0"/>
          </a:p>
          <a:p>
            <a:r>
              <a:rPr lang="en-US" i="1" dirty="0"/>
              <a:t>Nonowner </a:t>
            </a:r>
            <a:r>
              <a:rPr lang="en-US" dirty="0"/>
              <a:t>(or </a:t>
            </a:r>
            <a:r>
              <a:rPr lang="en-US" i="1" dirty="0"/>
              <a:t>creditor</a:t>
            </a:r>
            <a:r>
              <a:rPr lang="en-US" dirty="0"/>
              <a:t>) </a:t>
            </a:r>
            <a:r>
              <a:rPr lang="en-US" i="1" dirty="0"/>
              <a:t>financing </a:t>
            </a:r>
            <a:r>
              <a:rPr lang="en-US" dirty="0"/>
              <a:t>refers to resources by creditors (lenders). </a:t>
            </a:r>
            <a:endParaRPr lang="en-US" altLang="en-US" i="1" dirty="0"/>
          </a:p>
        </p:txBody>
      </p:sp>
    </p:spTree>
    <p:extLst>
      <p:ext uri="{BB962C8B-B14F-4D97-AF65-F5344CB8AC3E}">
        <p14:creationId xmlns:p14="http://schemas.microsoft.com/office/powerpoint/2010/main" val="29568227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176338" y="698500"/>
            <a:ext cx="4598987" cy="3451225"/>
          </a:xfrm>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i="1" dirty="0"/>
              <a:t>Investing activities </a:t>
            </a:r>
            <a:r>
              <a:rPr lang="en-US" dirty="0"/>
              <a:t>are the acquiring and disposing of resources (assets) that an organization uses to buy and sell its products or services. Organizations differ on the amount and makeup of assets. Some require land and factories to operate. Others need only an office. Invested amounts are referred to as </a:t>
            </a:r>
            <a:r>
              <a:rPr lang="en-US" i="1" dirty="0"/>
              <a:t>assets. </a:t>
            </a:r>
            <a:r>
              <a:rPr lang="en-US" dirty="0"/>
              <a:t>Financing is made up of creditor and owner financing, which hold claims on assets. Creditors’ claims are called </a:t>
            </a:r>
            <a:r>
              <a:rPr lang="en-US" i="1" dirty="0"/>
              <a:t>liabilities, </a:t>
            </a:r>
            <a:r>
              <a:rPr lang="en-US" dirty="0"/>
              <a:t>and the owner’s claim is called </a:t>
            </a:r>
            <a:r>
              <a:rPr lang="en-US" i="1" dirty="0"/>
              <a:t>equity.</a:t>
            </a:r>
            <a:endParaRPr lang="en-US" altLang="en-US" i="1" dirty="0"/>
          </a:p>
          <a:p>
            <a:pPr>
              <a:buFont typeface="Wingdings" pitchFamily="-107" charset="2"/>
              <a:buNone/>
            </a:pPr>
            <a:endParaRPr lang="en-US" altLang="en-US" i="1" dirty="0"/>
          </a:p>
        </p:txBody>
      </p:sp>
    </p:spTree>
    <p:extLst>
      <p:ext uri="{BB962C8B-B14F-4D97-AF65-F5344CB8AC3E}">
        <p14:creationId xmlns:p14="http://schemas.microsoft.com/office/powerpoint/2010/main" val="37823105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176338" y="698500"/>
            <a:ext cx="4598987" cy="3451225"/>
          </a:xfrm>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i="1" dirty="0"/>
              <a:t>Operating activities </a:t>
            </a:r>
            <a:r>
              <a:rPr lang="en-US" dirty="0"/>
              <a:t>involve using resources to research, develop, purchase, produce, distribute, and market products and services. Sales and revenues are the inflow of assets from selling products and services. Costs and expenses are the outflow of assets to support operating activities. </a:t>
            </a:r>
            <a:endParaRPr lang="en-US" altLang="en-US" dirty="0"/>
          </a:p>
        </p:txBody>
      </p:sp>
    </p:spTree>
    <p:extLst>
      <p:ext uri="{BB962C8B-B14F-4D97-AF65-F5344CB8AC3E}">
        <p14:creationId xmlns:p14="http://schemas.microsoft.com/office/powerpoint/2010/main" val="1351120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xfrm>
            <a:off x="1176338" y="698500"/>
            <a:ext cx="4598987" cy="3451225"/>
          </a:xfrm>
          <a:noFill/>
          <a:ln>
            <a:solidFill>
              <a:srgbClr val="000000"/>
            </a:solidFill>
            <a:miter lim="800000"/>
            <a:headEnd/>
            <a:tailEnd/>
          </a:ln>
        </p:spPr>
      </p:sp>
      <p:sp>
        <p:nvSpPr>
          <p:cNvPr id="202755" name="Rectangle 3"/>
          <p:cNvSpPr>
            <a:spLocks noGrp="1" noChangeArrowheads="1"/>
          </p:cNvSpPr>
          <p:nvPr>
            <p:ph type="body" idx="1"/>
          </p:nvPr>
        </p:nvSpPr>
        <p:spPr bwMode="auto">
          <a:noFill/>
        </p:spPr>
        <p:txBody>
          <a:bodyPr/>
          <a:lstStyle/>
          <a:p>
            <a:r>
              <a:rPr lang="en-US" altLang="en-US" dirty="0"/>
              <a:t>This illustration</a:t>
            </a:r>
            <a:r>
              <a:rPr lang="en-US" altLang="en-US" baseline="0" dirty="0"/>
              <a:t> summarizes business activities. </a:t>
            </a:r>
            <a:r>
              <a:rPr lang="en-GB" dirty="0"/>
              <a:t>Planning is </a:t>
            </a:r>
            <a:r>
              <a:rPr lang="en-US" dirty="0"/>
              <a:t>part of each activity and gives them meaning and focus. Investing (assets) and financing (liabilities and equity) are set opposite each other to stress their balance. Operating activities are below investing and financing activities to show that operating activities are the result of investing and </a:t>
            </a:r>
            <a:r>
              <a:rPr lang="en-GB" dirty="0"/>
              <a:t>financing.</a:t>
            </a:r>
            <a:endParaRPr lang="en-US" altLang="en-US" dirty="0"/>
          </a:p>
        </p:txBody>
      </p:sp>
    </p:spTree>
    <p:extLst>
      <p:ext uri="{BB962C8B-B14F-4D97-AF65-F5344CB8AC3E}">
        <p14:creationId xmlns:p14="http://schemas.microsoft.com/office/powerpoint/2010/main" val="162329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1011"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1012"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1013"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1014"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1015"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1016"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71017" name="Rectangle 11"/>
          <p:cNvSpPr>
            <a:spLocks noGrp="1" noChangeArrowheads="1"/>
          </p:cNvSpPr>
          <p:nvPr>
            <p:ph type="body" idx="1"/>
          </p:nvPr>
        </p:nvSpPr>
        <p:spPr bwMode="auto">
          <a:xfrm>
            <a:off x="926677" y="4387136"/>
            <a:ext cx="5096722" cy="4156234"/>
          </a:xfrm>
          <a:noFill/>
        </p:spPr>
        <p:txBody>
          <a:bodyPr lIns="91512" tIns="44953" rIns="91512" bIns="44953"/>
          <a:lstStyle/>
          <a:p>
            <a:r>
              <a:rPr lang="en-US" dirty="0"/>
              <a:t>Accounting is called the </a:t>
            </a:r>
            <a:r>
              <a:rPr lang="en-US" i="1" dirty="0"/>
              <a:t>language of business </a:t>
            </a:r>
            <a:r>
              <a:rPr lang="en-US" dirty="0"/>
              <a:t>because all organizations set up an accounting information system to communicate data to help people make better </a:t>
            </a:r>
            <a:r>
              <a:rPr lang="en-US" dirty="0" smtClean="0"/>
              <a:t>decisions.</a:t>
            </a:r>
            <a:r>
              <a:rPr lang="en-US" baseline="0" dirty="0" smtClean="0"/>
              <a:t> </a:t>
            </a:r>
            <a:r>
              <a:rPr lang="en-US" dirty="0" smtClean="0"/>
              <a:t>Accounting </a:t>
            </a:r>
            <a:r>
              <a:rPr lang="en-US" dirty="0"/>
              <a:t>serves many users, who can be divided into two groups: external users and internal users.</a:t>
            </a:r>
          </a:p>
          <a:p>
            <a:endParaRPr lang="en-US" altLang="en-US" dirty="0"/>
          </a:p>
          <a:p>
            <a:r>
              <a:rPr lang="en-US" b="1" dirty="0"/>
              <a:t>External users </a:t>
            </a:r>
            <a:r>
              <a:rPr lang="en-US" dirty="0"/>
              <a:t>of accounting information are </a:t>
            </a:r>
            <a:r>
              <a:rPr lang="en-US" i="1" dirty="0"/>
              <a:t>not </a:t>
            </a:r>
            <a:r>
              <a:rPr lang="en-US" dirty="0"/>
              <a:t>directly involved in running the organization. </a:t>
            </a:r>
            <a:r>
              <a:rPr lang="en-US" b="1" dirty="0"/>
              <a:t>Financial accounting </a:t>
            </a:r>
            <a:r>
              <a:rPr lang="en-US" dirty="0"/>
              <a:t>is the area of account that serves external users. External users include shareholders (investors), lenders, external auditors, board of directors, customers, nonmanagerial and nonexecutive employees, suppliers, regulators, and lawyers. External users have limited access to an organization’s information. Yet their business decisions depend on information that is reliable, relevant, and comparable. </a:t>
            </a:r>
          </a:p>
          <a:p>
            <a:endParaRPr lang="en-US" altLang="en-US" dirty="0"/>
          </a:p>
          <a:p>
            <a:r>
              <a:rPr lang="en-US" b="1" dirty="0"/>
              <a:t>Internal users </a:t>
            </a:r>
            <a:r>
              <a:rPr lang="en-US" dirty="0"/>
              <a:t>of accounting information are those directly involved in managing the organization such as the chief executive officer (CEO), and all department managers. They use the information to help improve the efficiency and effectiveness of an organization. </a:t>
            </a:r>
            <a:r>
              <a:rPr lang="en-US" b="1" dirty="0" smtClean="0"/>
              <a:t>Managerial </a:t>
            </a:r>
            <a:r>
              <a:rPr lang="en-US" b="1" dirty="0"/>
              <a:t>accounting </a:t>
            </a:r>
            <a:r>
              <a:rPr lang="en-US" dirty="0"/>
              <a:t>serves their decision-making needs.</a:t>
            </a:r>
          </a:p>
          <a:p>
            <a:endParaRPr lang="en-US" altLang="en-US" dirty="0"/>
          </a:p>
        </p:txBody>
      </p:sp>
    </p:spTree>
    <p:extLst>
      <p:ext uri="{BB962C8B-B14F-4D97-AF65-F5344CB8AC3E}">
        <p14:creationId xmlns:p14="http://schemas.microsoft.com/office/powerpoint/2010/main" val="11259956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36690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3059"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3060"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3061"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3062"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3063"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3064"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73065" name="Rectangle 11"/>
          <p:cNvSpPr>
            <a:spLocks noGrp="1" noChangeArrowheads="1"/>
          </p:cNvSpPr>
          <p:nvPr>
            <p:ph type="body" idx="1"/>
          </p:nvPr>
        </p:nvSpPr>
        <p:spPr bwMode="auto">
          <a:xfrm>
            <a:off x="926677" y="4387136"/>
            <a:ext cx="5096722" cy="4156234"/>
          </a:xfrm>
          <a:noFill/>
        </p:spPr>
        <p:txBody>
          <a:bodyPr lIns="91512" tIns="44953" rIns="91512" bIns="44953"/>
          <a:lstStyle/>
          <a:p>
            <a:r>
              <a:rPr lang="en-US" altLang="en-US" dirty="0"/>
              <a:t>Accounting has four broad areas of opportunities including financial, managerial, taxation, and accounting-related.</a:t>
            </a:r>
          </a:p>
          <a:p>
            <a:endParaRPr lang="en-US" altLang="en-US" dirty="0"/>
          </a:p>
          <a:p>
            <a:r>
              <a:rPr lang="en-US" altLang="en-US" dirty="0"/>
              <a:t>The majority of opportunities are in </a:t>
            </a:r>
            <a:r>
              <a:rPr lang="en-US" altLang="en-US" i="1" dirty="0"/>
              <a:t>private accounting, </a:t>
            </a:r>
            <a:r>
              <a:rPr lang="en-US" altLang="en-US" dirty="0"/>
              <a:t>which are employees working for businesses. </a:t>
            </a:r>
            <a:r>
              <a:rPr lang="en-US" altLang="en-US" i="1" dirty="0"/>
              <a:t>Public accounting </a:t>
            </a:r>
            <a:r>
              <a:rPr lang="en-US" altLang="en-US" dirty="0"/>
              <a:t>offers the next largest number of opportunities, which involve services such as auditing and tax advice. Still other opportunities exist in government and not-for-profit agencies, including business regulation and investigation of law violations.</a:t>
            </a:r>
          </a:p>
          <a:p>
            <a:endParaRPr lang="en-US" altLang="en-US" dirty="0"/>
          </a:p>
          <a:p>
            <a:r>
              <a:rPr lang="en-US" altLang="en-US" dirty="0"/>
              <a:t>Accounting specialists are highly regarded. Their professional standing often is denoted by a certificate. Certified public accountants (CPAs) must meet education and experience requirements, pass an examination, and exhibit ethical character. Two other common certifications include the certificate in management accounting, CMA, and the certified internal auditor, CIA.</a:t>
            </a:r>
          </a:p>
          <a:p>
            <a:endParaRPr lang="en-US" altLang="en-US" dirty="0"/>
          </a:p>
        </p:txBody>
      </p:sp>
    </p:spTree>
    <p:extLst>
      <p:ext uri="{BB962C8B-B14F-4D97-AF65-F5344CB8AC3E}">
        <p14:creationId xmlns:p14="http://schemas.microsoft.com/office/powerpoint/2010/main" val="225749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27608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4083" name="Rectangle 4"/>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4084" name="Rectangle 5"/>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4085" name="Rectangle 6"/>
          <p:cNvSpPr>
            <a:spLocks noChangeArrowheads="1"/>
          </p:cNvSpPr>
          <p:nvPr/>
        </p:nvSpPr>
        <p:spPr bwMode="auto">
          <a:xfrm>
            <a:off x="3938376"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4086" name="Rectangle 8"/>
          <p:cNvSpPr>
            <a:spLocks noChangeArrowheads="1"/>
          </p:cNvSpPr>
          <p:nvPr/>
        </p:nvSpPr>
        <p:spPr bwMode="auto">
          <a:xfrm>
            <a:off x="0" y="8774271"/>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4087" name="Rectangle 9"/>
          <p:cNvSpPr>
            <a:spLocks noChangeArrowheads="1"/>
          </p:cNvSpPr>
          <p:nvPr/>
        </p:nvSpPr>
        <p:spPr bwMode="auto">
          <a:xfrm>
            <a:off x="0" y="0"/>
            <a:ext cx="3011700" cy="461804"/>
          </a:xfrm>
          <a:prstGeom prst="rect">
            <a:avLst/>
          </a:prstGeom>
          <a:noFill/>
          <a:ln w="12700">
            <a:noFill/>
            <a:miter lim="800000"/>
            <a:headEnd/>
            <a:tailEnd/>
          </a:ln>
        </p:spPr>
        <p:txBody>
          <a:bodyPr wrap="none" lIns="92475" tIns="46238" rIns="92475" bIns="46238" anchor="ctr"/>
          <a:lstStyle/>
          <a:p>
            <a:endParaRPr lang="en-US" altLang="en-US" dirty="0">
              <a:ea typeface="MS PGothic" pitchFamily="34" charset="-128"/>
            </a:endParaRPr>
          </a:p>
        </p:txBody>
      </p:sp>
      <p:sp>
        <p:nvSpPr>
          <p:cNvPr id="174088" name="Rectangle 10"/>
          <p:cNvSpPr>
            <a:spLocks noGrp="1" noRot="1" noChangeAspect="1" noChangeArrowheads="1" noTextEdit="1"/>
          </p:cNvSpPr>
          <p:nvPr>
            <p:ph type="sldImg"/>
          </p:nvPr>
        </p:nvSpPr>
        <p:spPr bwMode="auto">
          <a:xfrm>
            <a:off x="1176338" y="698500"/>
            <a:ext cx="4598987" cy="3451225"/>
          </a:xfrm>
          <a:noFill/>
          <a:ln cap="flat">
            <a:solidFill>
              <a:schemeClr val="tx1"/>
            </a:solidFill>
            <a:miter lim="800000"/>
            <a:headEnd/>
            <a:tailEnd/>
          </a:ln>
        </p:spPr>
      </p:sp>
      <p:sp>
        <p:nvSpPr>
          <p:cNvPr id="174089" name="Rectangle 11"/>
          <p:cNvSpPr>
            <a:spLocks noGrp="1" noChangeArrowheads="1"/>
          </p:cNvSpPr>
          <p:nvPr>
            <p:ph type="body" idx="1"/>
          </p:nvPr>
        </p:nvSpPr>
        <p:spPr bwMode="auto">
          <a:xfrm>
            <a:off x="926677" y="4387136"/>
            <a:ext cx="5096722" cy="4156234"/>
          </a:xfrm>
          <a:noFill/>
        </p:spPr>
        <p:txBody>
          <a:bodyPr lIns="91512" tIns="44953" rIns="91512" bIns="44953"/>
          <a:lstStyle/>
          <a:p>
            <a:r>
              <a:rPr lang="en-US" altLang="en-US" dirty="0"/>
              <a:t>The goal of accounting is to provide useful information for decisions. For information to be useful, it must be trusted. This demands ethics in accounting. Ethics</a:t>
            </a:r>
            <a:r>
              <a:rPr lang="en-US" altLang="en-US" b="1" dirty="0"/>
              <a:t> </a:t>
            </a:r>
            <a:r>
              <a:rPr lang="en-US" altLang="en-US" dirty="0"/>
              <a:t>are beliefs that distinguish right from wrong. They are accepted standards of good and bad behavior.</a:t>
            </a:r>
          </a:p>
          <a:p>
            <a:endParaRPr lang="en-US" altLang="en-US" dirty="0"/>
          </a:p>
          <a:p>
            <a:r>
              <a:rPr lang="en-US" altLang="en-US" dirty="0"/>
              <a:t>When faced with an ethical concern, the first step is to recognize it as such. Next, we should analyze all of our options. Finally, we must choose the best option after weighing all the consequences.</a:t>
            </a:r>
          </a:p>
        </p:txBody>
      </p:sp>
    </p:spTree>
    <p:extLst>
      <p:ext uri="{BB962C8B-B14F-4D97-AF65-F5344CB8AC3E}">
        <p14:creationId xmlns:p14="http://schemas.microsoft.com/office/powerpoint/2010/main" val="177825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a:solidFill>
                  <a:srgbClr val="953735"/>
                </a:solidFill>
              </a:rPr>
              <a:t>PowerPoint Authors:</a:t>
            </a:r>
          </a:p>
          <a:p>
            <a:pPr eaLnBrk="1" hangingPunct="1">
              <a:defRPr/>
            </a:pPr>
            <a:r>
              <a:rPr lang="en-US" sz="1600" dirty="0">
                <a:solidFill>
                  <a:srgbClr val="953735"/>
                </a:solidFill>
              </a:rPr>
              <a:t>	Susan Coomer Galbreath, Ph.D., CPA</a:t>
            </a:r>
          </a:p>
          <a:p>
            <a:pPr eaLnBrk="1" hangingPunct="1">
              <a:defRPr/>
            </a:pPr>
            <a:r>
              <a:rPr lang="en-US" sz="1600" dirty="0">
                <a:solidFill>
                  <a:srgbClr val="953735"/>
                </a:solidFill>
              </a:rPr>
              <a:t>	Charles W. Caldwell, D.B.A., CMA</a:t>
            </a:r>
          </a:p>
          <a:p>
            <a:pPr eaLnBrk="1" hangingPunct="1">
              <a:defRPr/>
            </a:pPr>
            <a:r>
              <a:rPr lang="en-US" sz="1600" dirty="0">
                <a:solidFill>
                  <a:srgbClr val="953735"/>
                </a:solidFill>
              </a:rPr>
              <a:t>	Jon A. Booker, Ph.D., CPA, CIA</a:t>
            </a:r>
          </a:p>
          <a:p>
            <a:pPr eaLnBrk="1" hangingPunct="1">
              <a:defRPr/>
            </a:pPr>
            <a:r>
              <a:rPr 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E2ADD740-EEDD-4C78-8F42-F0262E781867}" type="datetime1">
              <a:rPr lang="en-US" smtClean="0"/>
              <a:pPr>
                <a:defRPr/>
              </a:pPr>
              <a:t>11/1/18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11" name="Slide Number Placeholder 5"/>
          <p:cNvSpPr>
            <a:spLocks noGrp="1"/>
          </p:cNvSpPr>
          <p:nvPr>
            <p:ph type="sldNum" sz="quarter" idx="12"/>
          </p:nvPr>
        </p:nvSpPr>
        <p:spPr/>
        <p:txBody>
          <a:bodyPr/>
          <a:lstStyle>
            <a:lvl1pPr>
              <a:defRPr/>
            </a:lvl1pPr>
          </a:lstStyle>
          <a:p>
            <a:pPr>
              <a:defRPr/>
            </a:pPr>
            <a:fld id="{DE480455-0828-4DD4-8800-5D263D077BA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66DF36-EB2C-41BF-B7DF-8F00AA75B9C5}"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B69D06C3-134B-4157-B15A-5D379EF49F3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2485D-9889-42A8-8D32-EDCD41682142}"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2720975C-3402-4C74-A1B3-BD7B1FE1ACD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29925E-EED2-44FE-A088-00640B77843B}"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26DA46-A0C8-43DB-B9C0-C1581C69E33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32F547-B0D0-4CB8-8543-44DCD76FB919}"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43F197-C583-4294-BD21-B6AE0DDD46C4}"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180D1F-64D5-4D03-86A8-B0C78FB9D084}"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116888-0E84-4000-8C9A-DF22FF32135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029C4C-C2A6-4717-8563-4B6485018455}"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411A0D-A8E5-402C-AF42-7358F1E5206C}"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47AA2FB-695C-4592-B550-A6752700110A}" type="datetime1">
              <a:rPr lang="en-US" smtClean="0"/>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48FE30C-4565-40A8-B04F-73EB35A52FA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12F0C6-B5C0-45E6-85FD-C21AB31A1A95}" type="datetime1">
              <a:rPr lang="en-US" smtClean="0"/>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8B8CC1-C7B3-4BC4-BEEE-A4A95954513D}"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224EFF-F9F8-496A-8AFF-0F456197E8B5}" type="datetime1">
              <a:rPr lang="en-US" smtClean="0"/>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019379-17AD-4E0D-9610-E34AD365F0A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BCD41C-A05E-407A-A6F7-5DECF085D44C}"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C156CC0B-54A5-48FB-8962-F964543AD76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D88E37B-CCA0-4BF7-B7AF-2BF4EC7610D2}"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9EE4FC-2A91-409C-B8D2-F3728F9891D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83D0F0-4A89-4D87-9ECF-313F57AAD2A3}"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0DAAC-7117-477B-8495-ACE3BBCB723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03DD5F-3ADD-4550-807E-1C58669018A4}"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AD7A4F-0B31-4615-9C11-A8677BAFCAE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81D123-9B63-43A4-93F3-FBB2E34B51D6}"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01C260-B825-4CE8-9DDA-33D812275B3B}"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222CC94-E489-4312-8290-E2832839CF18}"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2DAA3E-00E2-411E-B637-A6A9DEA20E2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5540CA-CB36-4A87-B556-5BDB8910FF7A}"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091CE4-3099-44D0-960B-7001E1D860B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AAB3A9F-8892-4925-A81E-36811534698B}"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92570D-5CF9-493F-B292-E313666C42B0}"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5875755-536E-429D-BBD6-07FA27D3CFDF}"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F20DF25-EDC7-495E-B8E3-1B8AC32513C3}"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D13CA33-802A-413E-988B-05A557CEB6F6}" type="datetime1">
              <a:rPr lang="en-US" smtClean="0"/>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9D8538-6499-44AE-AE91-BF080A1A3E51}"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E78114-A05E-4C60-8CC0-398858802D23}"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46AE0EDF-379C-4917-8D66-36F17073F92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4EF494-322C-46B9-B526-E33FD43EE8A7}" type="datetime1">
              <a:rPr lang="en-US" smtClean="0"/>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800A46B-E5D6-4FDB-9298-604AEAFC98B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F7DD0E-9CA2-49B3-BBA8-F98F63DDA365}" type="datetime1">
              <a:rPr lang="en-US" smtClean="0"/>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99D8F46-67D3-4B1B-A968-90E1C3A8EEF9}"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97661DB-6507-4B09-AD94-8A6804F4512F}"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87A478-5C5B-45F3-9459-5EEE4511F80E}"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3807D8B-618C-4961-BE67-2ECCCB47F25A}"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DFA715A-842A-4A33-A4CF-7AD385416E1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D8CCA86-9BF5-48C3-88B4-86FD8A74B2F3}"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5546C37-DB76-432D-AA37-22FDA210B7E8}"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0A9B55A-D4A5-4488-BE0F-9CA5BF2720F2}"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235E710-6401-4BA5-AE50-2152658E89A2}" type="slidenum">
              <a:rPr lang="en-US"/>
              <a:pPr>
                <a:defRPr/>
              </a:pPr>
              <a:t>‹#›</a:t>
            </a:fld>
            <a:endParaRPr lang="en-US" dirty="0"/>
          </a:p>
        </p:txBody>
      </p:sp>
    </p:spTree>
  </p:cSld>
  <p:clrMapOvr>
    <a:masterClrMapping/>
  </p:clrMapOvr>
  <p:transition xmlns:p14="http://schemas.microsoft.com/office/powerpoint/2010/mai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63C7FB-FA20-4017-8236-F9F086AA8182}"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5055FF-5B03-475F-AD5F-A22A5CED187A}" type="slidenum">
              <a:rPr lang="en-US"/>
              <a:pPr>
                <a:defRPr/>
              </a:pPr>
              <a:t>‹#›</a:t>
            </a:fld>
            <a:endParaRPr lang="en-US" dirty="0"/>
          </a:p>
        </p:txBody>
      </p:sp>
    </p:spTree>
    <p:extLst>
      <p:ext uri="{BB962C8B-B14F-4D97-AF65-F5344CB8AC3E}">
        <p14:creationId xmlns:p14="http://schemas.microsoft.com/office/powerpoint/2010/main" val="2124679839"/>
      </p:ext>
    </p:extLst>
  </p:cSld>
  <p:clrMapOvr>
    <a:masterClrMapping/>
  </p:clrMapOvr>
  <p:transition xmlns:p14="http://schemas.microsoft.com/office/powerpoint/2010/mai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2900E8-10B7-46D1-9753-FE920EBE5ADE}"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DB4CFAF-A178-4AAE-89B4-C3C269C99C30}" type="slidenum">
              <a:rPr lang="en-US"/>
              <a:pPr>
                <a:defRPr/>
              </a:pPr>
              <a:t>‹#›</a:t>
            </a:fld>
            <a:endParaRPr lang="en-US" dirty="0"/>
          </a:p>
        </p:txBody>
      </p:sp>
    </p:spTree>
    <p:extLst>
      <p:ext uri="{BB962C8B-B14F-4D97-AF65-F5344CB8AC3E}">
        <p14:creationId xmlns:p14="http://schemas.microsoft.com/office/powerpoint/2010/main" val="1835752444"/>
      </p:ext>
    </p:extLst>
  </p:cSld>
  <p:clrMapOvr>
    <a:masterClrMapping/>
  </p:clrMapOvr>
  <p:transition xmlns:p14="http://schemas.microsoft.com/office/powerpoint/2010/mai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CEB739-DCF7-4A42-9F26-6CF629555772}"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6E232F8-FC18-4DBF-B02E-76B60F11BBFE}" type="slidenum">
              <a:rPr lang="en-US"/>
              <a:pPr>
                <a:defRPr/>
              </a:pPr>
              <a:t>‹#›</a:t>
            </a:fld>
            <a:endParaRPr lang="en-US" dirty="0"/>
          </a:p>
        </p:txBody>
      </p:sp>
    </p:spTree>
    <p:extLst>
      <p:ext uri="{BB962C8B-B14F-4D97-AF65-F5344CB8AC3E}">
        <p14:creationId xmlns:p14="http://schemas.microsoft.com/office/powerpoint/2010/main" val="3608919323"/>
      </p:ext>
    </p:extLst>
  </p:cSld>
  <p:clrMapOvr>
    <a:masterClrMapping/>
  </p:clrMapOvr>
  <p:transition xmlns:p14="http://schemas.microsoft.com/office/powerpoint/2010/mai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6EEFDB-E8CD-4FD8-AF70-39445BF9C007}"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90BB04-126C-4407-87B7-064E47936ECC}" type="slidenum">
              <a:rPr lang="en-US"/>
              <a:pPr>
                <a:defRPr/>
              </a:pPr>
              <a:t>‹#›</a:t>
            </a:fld>
            <a:endParaRPr lang="en-US" dirty="0"/>
          </a:p>
        </p:txBody>
      </p:sp>
    </p:spTree>
    <p:extLst>
      <p:ext uri="{BB962C8B-B14F-4D97-AF65-F5344CB8AC3E}">
        <p14:creationId xmlns:p14="http://schemas.microsoft.com/office/powerpoint/2010/main" val="2361803687"/>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A1306E-FBCE-4395-8DFA-E7C9477C4344}" type="datetime1">
              <a:rPr lang="en-US" smtClean="0"/>
              <a:pPr>
                <a:defRPr/>
              </a:pPr>
              <a:t>11/1/18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A4A94808-C362-4D14-B3BC-5901F7633C3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CAEB22E-677F-4F3C-AAEC-AFBFBB88F5CC}" type="datetime1">
              <a:rPr lang="en-US" smtClean="0"/>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C62A08-4D61-4E8A-A8EE-E72530B83B69}" type="slidenum">
              <a:rPr lang="en-US"/>
              <a:pPr>
                <a:defRPr/>
              </a:pPr>
              <a:t>‹#›</a:t>
            </a:fld>
            <a:endParaRPr lang="en-US" dirty="0"/>
          </a:p>
        </p:txBody>
      </p:sp>
    </p:spTree>
    <p:extLst>
      <p:ext uri="{BB962C8B-B14F-4D97-AF65-F5344CB8AC3E}">
        <p14:creationId xmlns:p14="http://schemas.microsoft.com/office/powerpoint/2010/main" val="3422372681"/>
      </p:ext>
    </p:extLst>
  </p:cSld>
  <p:clrMapOvr>
    <a:masterClrMapping/>
  </p:clrMapOvr>
  <p:transition xmlns:p14="http://schemas.microsoft.com/office/powerpoint/2010/mai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1EC8DC-4DFB-4A47-8D74-CCD546CFFAE1}" type="datetime1">
              <a:rPr lang="en-US" smtClean="0"/>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2754C70-1ECB-4CAC-9E5A-46C63657E1E9}" type="slidenum">
              <a:rPr lang="en-US"/>
              <a:pPr>
                <a:defRPr/>
              </a:pPr>
              <a:t>‹#›</a:t>
            </a:fld>
            <a:endParaRPr lang="en-US" dirty="0"/>
          </a:p>
        </p:txBody>
      </p:sp>
    </p:spTree>
    <p:extLst>
      <p:ext uri="{BB962C8B-B14F-4D97-AF65-F5344CB8AC3E}">
        <p14:creationId xmlns:p14="http://schemas.microsoft.com/office/powerpoint/2010/main" val="3952722969"/>
      </p:ext>
    </p:extLst>
  </p:cSld>
  <p:clrMapOvr>
    <a:masterClrMapping/>
  </p:clrMapOvr>
  <p:transition xmlns:p14="http://schemas.microsoft.com/office/powerpoint/2010/mai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5E3FD55-C841-4CA7-9CD9-8E140ED6D60F}" type="datetime1">
              <a:rPr lang="en-US" smtClean="0"/>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D8C5A0-EEBA-4F5B-B13D-F504B5AEFC33}" type="slidenum">
              <a:rPr lang="en-US"/>
              <a:pPr>
                <a:defRPr/>
              </a:pPr>
              <a:t>‹#›</a:t>
            </a:fld>
            <a:endParaRPr lang="en-US" dirty="0"/>
          </a:p>
        </p:txBody>
      </p:sp>
    </p:spTree>
    <p:extLst>
      <p:ext uri="{BB962C8B-B14F-4D97-AF65-F5344CB8AC3E}">
        <p14:creationId xmlns:p14="http://schemas.microsoft.com/office/powerpoint/2010/main" val="205460788"/>
      </p:ext>
    </p:extLst>
  </p:cSld>
  <p:clrMapOvr>
    <a:masterClrMapping/>
  </p:clrMapOvr>
  <p:transition xmlns:p14="http://schemas.microsoft.com/office/powerpoint/2010/mai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15EF368-0F3D-4595-A929-177E11293E6D}"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6D221F0-D3B5-47A6-B15A-20289A98BDFA}" type="slidenum">
              <a:rPr lang="en-US"/>
              <a:pPr>
                <a:defRPr/>
              </a:pPr>
              <a:t>‹#›</a:t>
            </a:fld>
            <a:endParaRPr lang="en-US" dirty="0"/>
          </a:p>
        </p:txBody>
      </p:sp>
    </p:spTree>
    <p:extLst>
      <p:ext uri="{BB962C8B-B14F-4D97-AF65-F5344CB8AC3E}">
        <p14:creationId xmlns:p14="http://schemas.microsoft.com/office/powerpoint/2010/main" val="3710598988"/>
      </p:ext>
    </p:extLst>
  </p:cSld>
  <p:clrMapOvr>
    <a:masterClrMapping/>
  </p:clrMapOvr>
  <p:transition xmlns:p14="http://schemas.microsoft.com/office/powerpoint/2010/mai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F51105E-740E-44C6-85FB-C32DB43FCFE9}"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3DD34D-E3E4-42F9-86AE-FB6A52F1F4BF}" type="slidenum">
              <a:rPr lang="en-US"/>
              <a:pPr>
                <a:defRPr/>
              </a:pPr>
              <a:t>‹#›</a:t>
            </a:fld>
            <a:endParaRPr lang="en-US" dirty="0"/>
          </a:p>
        </p:txBody>
      </p:sp>
    </p:spTree>
    <p:extLst>
      <p:ext uri="{BB962C8B-B14F-4D97-AF65-F5344CB8AC3E}">
        <p14:creationId xmlns:p14="http://schemas.microsoft.com/office/powerpoint/2010/main" val="559446156"/>
      </p:ext>
    </p:extLst>
  </p:cSld>
  <p:clrMapOvr>
    <a:masterClrMapping/>
  </p:clrMapOvr>
  <p:transition xmlns:p14="http://schemas.microsoft.com/office/powerpoint/2010/mai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EB8B23D-D8DD-4F74-AF83-67D621B50494}"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6B6CAA3-55A2-4C02-9108-77CE271CE776}" type="slidenum">
              <a:rPr lang="en-US"/>
              <a:pPr>
                <a:defRPr/>
              </a:pPr>
              <a:t>‹#›</a:t>
            </a:fld>
            <a:endParaRPr lang="en-US" dirty="0"/>
          </a:p>
        </p:txBody>
      </p:sp>
    </p:spTree>
    <p:extLst>
      <p:ext uri="{BB962C8B-B14F-4D97-AF65-F5344CB8AC3E}">
        <p14:creationId xmlns:p14="http://schemas.microsoft.com/office/powerpoint/2010/main" val="3111723525"/>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0908FDB-B645-4133-AB2A-1BABF33E4DAB}"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27B15F-BA5D-409E-9120-1791B4EF0461}" type="slidenum">
              <a:rPr lang="en-US"/>
              <a:pPr>
                <a:defRPr/>
              </a:pPr>
              <a:t>‹#›</a:t>
            </a:fld>
            <a:endParaRPr lang="en-US" dirty="0"/>
          </a:p>
        </p:txBody>
      </p:sp>
    </p:spTree>
    <p:extLst>
      <p:ext uri="{BB962C8B-B14F-4D97-AF65-F5344CB8AC3E}">
        <p14:creationId xmlns:p14="http://schemas.microsoft.com/office/powerpoint/2010/main" val="89969251"/>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29925E-EED2-44FE-A088-00640B77843B}"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26DA46-A0C8-43DB-B9C0-C1581C69E33E}" type="slidenum">
              <a:rPr lang="en-US"/>
              <a:pPr>
                <a:defRPr/>
              </a:pPr>
              <a:t>‹#›</a:t>
            </a:fld>
            <a:endParaRPr lang="en-US" dirty="0"/>
          </a:p>
        </p:txBody>
      </p:sp>
    </p:spTree>
    <p:extLst>
      <p:ext uri="{BB962C8B-B14F-4D97-AF65-F5344CB8AC3E}">
        <p14:creationId xmlns:p14="http://schemas.microsoft.com/office/powerpoint/2010/main" val="1223959512"/>
      </p:ext>
    </p:extLst>
  </p:cSld>
  <p:clrMapOvr>
    <a:masterClrMapping/>
  </p:clrMapOvr>
  <p:transition xmlns:p14="http://schemas.microsoft.com/office/powerpoint/2010/mai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432F547-B0D0-4CB8-8543-44DCD76FB919}"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43F197-C583-4294-BD21-B6AE0DDD46C4}" type="slidenum">
              <a:rPr lang="en-US"/>
              <a:pPr>
                <a:defRPr/>
              </a:pPr>
              <a:t>‹#›</a:t>
            </a:fld>
            <a:endParaRPr lang="en-US" dirty="0"/>
          </a:p>
        </p:txBody>
      </p:sp>
    </p:spTree>
    <p:extLst>
      <p:ext uri="{BB962C8B-B14F-4D97-AF65-F5344CB8AC3E}">
        <p14:creationId xmlns:p14="http://schemas.microsoft.com/office/powerpoint/2010/main" val="2652716088"/>
      </p:ext>
    </p:extLst>
  </p:cSld>
  <p:clrMapOvr>
    <a:masterClrMapping/>
  </p:clrMapOvr>
  <p:transition xmlns:p14="http://schemas.microsoft.com/office/powerpoint/2010/mai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180D1F-64D5-4D03-86A8-B0C78FB9D084}"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116888-0E84-4000-8C9A-DF22FF321353}" type="slidenum">
              <a:rPr lang="en-US"/>
              <a:pPr>
                <a:defRPr/>
              </a:pPr>
              <a:t>‹#›</a:t>
            </a:fld>
            <a:endParaRPr lang="en-US" dirty="0"/>
          </a:p>
        </p:txBody>
      </p:sp>
    </p:spTree>
    <p:extLst>
      <p:ext uri="{BB962C8B-B14F-4D97-AF65-F5344CB8AC3E}">
        <p14:creationId xmlns:p14="http://schemas.microsoft.com/office/powerpoint/2010/main" val="3358110616"/>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59106A-8CAF-44E8-AEA2-E6494326B09A}" type="datetime1">
              <a:rPr lang="en-US" smtClean="0"/>
              <a:pPr>
                <a:defRPr/>
              </a:pPr>
              <a:t>11/1/18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9" name="Slide Number Placeholder 5"/>
          <p:cNvSpPr>
            <a:spLocks noGrp="1"/>
          </p:cNvSpPr>
          <p:nvPr>
            <p:ph type="sldNum" sz="quarter" idx="12"/>
          </p:nvPr>
        </p:nvSpPr>
        <p:spPr/>
        <p:txBody>
          <a:bodyPr/>
          <a:lstStyle>
            <a:lvl1pPr>
              <a:defRPr/>
            </a:lvl1pPr>
          </a:lstStyle>
          <a:p>
            <a:pPr>
              <a:defRPr/>
            </a:pPr>
            <a:fld id="{C34AB635-083C-4B16-9946-6A386B12EF97}"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7029C4C-C2A6-4717-8563-4B6485018455}"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411A0D-A8E5-402C-AF42-7358F1E5206C}" type="slidenum">
              <a:rPr lang="en-US"/>
              <a:pPr>
                <a:defRPr/>
              </a:pPr>
              <a:t>‹#›</a:t>
            </a:fld>
            <a:endParaRPr lang="en-US" dirty="0"/>
          </a:p>
        </p:txBody>
      </p:sp>
    </p:spTree>
    <p:extLst>
      <p:ext uri="{BB962C8B-B14F-4D97-AF65-F5344CB8AC3E}">
        <p14:creationId xmlns:p14="http://schemas.microsoft.com/office/powerpoint/2010/main" val="1016174019"/>
      </p:ext>
    </p:extLst>
  </p:cSld>
  <p:clrMapOvr>
    <a:masterClrMapping/>
  </p:clrMapOvr>
  <p:transition xmlns:p14="http://schemas.microsoft.com/office/powerpoint/2010/mai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47AA2FB-695C-4592-B550-A6752700110A}" type="datetime1">
              <a:rPr lang="en-US" smtClean="0"/>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48FE30C-4565-40A8-B04F-73EB35A52FAB}" type="slidenum">
              <a:rPr lang="en-US"/>
              <a:pPr>
                <a:defRPr/>
              </a:pPr>
              <a:t>‹#›</a:t>
            </a:fld>
            <a:endParaRPr lang="en-US" dirty="0"/>
          </a:p>
        </p:txBody>
      </p:sp>
    </p:spTree>
    <p:extLst>
      <p:ext uri="{BB962C8B-B14F-4D97-AF65-F5344CB8AC3E}">
        <p14:creationId xmlns:p14="http://schemas.microsoft.com/office/powerpoint/2010/main" val="3450670078"/>
      </p:ext>
    </p:extLst>
  </p:cSld>
  <p:clrMapOvr>
    <a:masterClrMapping/>
  </p:clrMapOvr>
  <p:transition xmlns:p14="http://schemas.microsoft.com/office/powerpoint/2010/mai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F12F0C6-B5C0-45E6-85FD-C21AB31A1A95}" type="datetime1">
              <a:rPr lang="en-US" smtClean="0"/>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8B8CC1-C7B3-4BC4-BEEE-A4A95954513D}" type="slidenum">
              <a:rPr lang="en-US"/>
              <a:pPr>
                <a:defRPr/>
              </a:pPr>
              <a:t>‹#›</a:t>
            </a:fld>
            <a:endParaRPr lang="en-US" dirty="0"/>
          </a:p>
        </p:txBody>
      </p:sp>
    </p:spTree>
    <p:extLst>
      <p:ext uri="{BB962C8B-B14F-4D97-AF65-F5344CB8AC3E}">
        <p14:creationId xmlns:p14="http://schemas.microsoft.com/office/powerpoint/2010/main" val="2060880476"/>
      </p:ext>
    </p:extLst>
  </p:cSld>
  <p:clrMapOvr>
    <a:masterClrMapping/>
  </p:clrMapOvr>
  <p:transition xmlns:p14="http://schemas.microsoft.com/office/powerpoint/2010/mai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224EFF-F9F8-496A-8AFF-0F456197E8B5}" type="datetime1">
              <a:rPr lang="en-US" smtClean="0"/>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019379-17AD-4E0D-9610-E34AD365F0A3}" type="slidenum">
              <a:rPr lang="en-US"/>
              <a:pPr>
                <a:defRPr/>
              </a:pPr>
              <a:t>‹#›</a:t>
            </a:fld>
            <a:endParaRPr lang="en-US" dirty="0"/>
          </a:p>
        </p:txBody>
      </p:sp>
    </p:spTree>
    <p:extLst>
      <p:ext uri="{BB962C8B-B14F-4D97-AF65-F5344CB8AC3E}">
        <p14:creationId xmlns:p14="http://schemas.microsoft.com/office/powerpoint/2010/main" val="3579718312"/>
      </p:ext>
    </p:extLst>
  </p:cSld>
  <p:clrMapOvr>
    <a:masterClrMapping/>
  </p:clrMapOvr>
  <p:transition xmlns:p14="http://schemas.microsoft.com/office/powerpoint/2010/mai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D88E37B-CCA0-4BF7-B7AF-2BF4EC7610D2}"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9EE4FC-2A91-409C-B8D2-F3728F9891D1}" type="slidenum">
              <a:rPr lang="en-US"/>
              <a:pPr>
                <a:defRPr/>
              </a:pPr>
              <a:t>‹#›</a:t>
            </a:fld>
            <a:endParaRPr lang="en-US" dirty="0"/>
          </a:p>
        </p:txBody>
      </p:sp>
    </p:spTree>
    <p:extLst>
      <p:ext uri="{BB962C8B-B14F-4D97-AF65-F5344CB8AC3E}">
        <p14:creationId xmlns:p14="http://schemas.microsoft.com/office/powerpoint/2010/main" val="1848293458"/>
      </p:ext>
    </p:extLst>
  </p:cSld>
  <p:clrMapOvr>
    <a:masterClrMapping/>
  </p:clrMapOvr>
  <p:transition xmlns:p14="http://schemas.microsoft.com/office/powerpoint/2010/mai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83D0F0-4A89-4D87-9ECF-313F57AAD2A3}"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0DAAC-7117-477B-8495-ACE3BBCB7238}" type="slidenum">
              <a:rPr lang="en-US"/>
              <a:pPr>
                <a:defRPr/>
              </a:pPr>
              <a:t>‹#›</a:t>
            </a:fld>
            <a:endParaRPr lang="en-US" dirty="0"/>
          </a:p>
        </p:txBody>
      </p:sp>
    </p:spTree>
    <p:extLst>
      <p:ext uri="{BB962C8B-B14F-4D97-AF65-F5344CB8AC3E}">
        <p14:creationId xmlns:p14="http://schemas.microsoft.com/office/powerpoint/2010/main" val="614049895"/>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103DD5F-3ADD-4550-807E-1C58669018A4}"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AD7A4F-0B31-4615-9C11-A8677BAFCAEB}" type="slidenum">
              <a:rPr lang="en-US"/>
              <a:pPr>
                <a:defRPr/>
              </a:pPr>
              <a:t>‹#›</a:t>
            </a:fld>
            <a:endParaRPr lang="en-US" dirty="0"/>
          </a:p>
        </p:txBody>
      </p:sp>
    </p:spTree>
    <p:extLst>
      <p:ext uri="{BB962C8B-B14F-4D97-AF65-F5344CB8AC3E}">
        <p14:creationId xmlns:p14="http://schemas.microsoft.com/office/powerpoint/2010/main" val="3921338505"/>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81D123-9B63-43A4-93F3-FBB2E34B51D6}"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01C260-B825-4CE8-9DDA-33D812275B3B}" type="slidenum">
              <a:rPr lang="en-US"/>
              <a:pPr>
                <a:defRPr/>
              </a:pPr>
              <a:t>‹#›</a:t>
            </a:fld>
            <a:endParaRPr lang="en-US" dirty="0"/>
          </a:p>
        </p:txBody>
      </p:sp>
    </p:spTree>
    <p:extLst>
      <p:ext uri="{BB962C8B-B14F-4D97-AF65-F5344CB8AC3E}">
        <p14:creationId xmlns:p14="http://schemas.microsoft.com/office/powerpoint/2010/main" val="1446695287"/>
      </p:ext>
    </p:extLst>
  </p:cSld>
  <p:clrMapOvr>
    <a:masterClrMapping/>
  </p:clrMapOvr>
  <p:transition xmlns:p14="http://schemas.microsoft.com/office/powerpoint/2010/mai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208072"/>
      </p:ext>
    </p:extLst>
  </p:cSld>
  <p:clrMapOvr>
    <a:masterClrMapping/>
  </p:clrMapOvr>
  <p:transition xmlns:p14="http://schemas.microsoft.com/office/powerpoint/2010/mai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B0B5EE6-4659-4F7F-B8C3-A2376F6D22C4}"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95C8B3-3AB0-4535-9C99-A51CEA283CD5}" type="slidenum">
              <a:rPr lang="en-US"/>
              <a:pPr>
                <a:defRPr/>
              </a:pPr>
              <a:t>‹#›</a:t>
            </a:fld>
            <a:endParaRPr lang="en-US" dirty="0"/>
          </a:p>
        </p:txBody>
      </p:sp>
    </p:spTree>
    <p:extLst>
      <p:ext uri="{BB962C8B-B14F-4D97-AF65-F5344CB8AC3E}">
        <p14:creationId xmlns:p14="http://schemas.microsoft.com/office/powerpoint/2010/main" val="3077632895"/>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CF86555-48F2-4065-A44D-1A2587EC9387}" type="datetime1">
              <a:rPr lang="en-US" smtClean="0"/>
              <a:pPr>
                <a:defRPr/>
              </a:pPr>
              <a:t>11/1/18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5" name="Slide Number Placeholder 5"/>
          <p:cNvSpPr>
            <a:spLocks noGrp="1"/>
          </p:cNvSpPr>
          <p:nvPr>
            <p:ph type="sldNum" sz="quarter" idx="12"/>
          </p:nvPr>
        </p:nvSpPr>
        <p:spPr/>
        <p:txBody>
          <a:bodyPr/>
          <a:lstStyle>
            <a:lvl1pPr>
              <a:defRPr/>
            </a:lvl1pPr>
          </a:lstStyle>
          <a:p>
            <a:pPr>
              <a:defRPr/>
            </a:pPr>
            <a:fld id="{FC36F535-71D6-4898-9998-F7C237655866}"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000794D-A906-45CA-99DC-C8144D8D84CE}"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10AC371-75AB-46A7-AAA9-8E00A91651AF}" type="slidenum">
              <a:rPr lang="en-US"/>
              <a:pPr>
                <a:defRPr/>
              </a:pPr>
              <a:t>‹#›</a:t>
            </a:fld>
            <a:endParaRPr lang="en-US" dirty="0"/>
          </a:p>
        </p:txBody>
      </p:sp>
    </p:spTree>
    <p:extLst>
      <p:ext uri="{BB962C8B-B14F-4D97-AF65-F5344CB8AC3E}">
        <p14:creationId xmlns:p14="http://schemas.microsoft.com/office/powerpoint/2010/main" val="3816606990"/>
      </p:ext>
    </p:extLst>
  </p:cSld>
  <p:clrMapOvr>
    <a:masterClrMapping/>
  </p:clrMapOvr>
  <p:transition xmlns:p14="http://schemas.microsoft.com/office/powerpoint/2010/mai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0640576-C276-4969-A21E-CDB67BFB63C5}"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9B3DD81-5D62-4863-A0B3-ED174235AEB2}" type="slidenum">
              <a:rPr lang="en-US"/>
              <a:pPr>
                <a:defRPr/>
              </a:pPr>
              <a:t>‹#›</a:t>
            </a:fld>
            <a:endParaRPr lang="en-US" dirty="0"/>
          </a:p>
        </p:txBody>
      </p:sp>
    </p:spTree>
    <p:extLst>
      <p:ext uri="{BB962C8B-B14F-4D97-AF65-F5344CB8AC3E}">
        <p14:creationId xmlns:p14="http://schemas.microsoft.com/office/powerpoint/2010/main" val="3336547312"/>
      </p:ext>
    </p:extLst>
  </p:cSld>
  <p:clrMapOvr>
    <a:masterClrMapping/>
  </p:clrMapOvr>
  <p:transition xmlns:p14="http://schemas.microsoft.com/office/powerpoint/2010/mai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0BA2DA-7C8B-4112-954C-7C8AA67FC5C7}"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01A316-B21D-415F-A899-D8FB2E8A8DBF}" type="slidenum">
              <a:rPr lang="en-US"/>
              <a:pPr>
                <a:defRPr/>
              </a:pPr>
              <a:t>‹#›</a:t>
            </a:fld>
            <a:endParaRPr lang="en-US" dirty="0"/>
          </a:p>
        </p:txBody>
      </p:sp>
    </p:spTree>
    <p:extLst>
      <p:ext uri="{BB962C8B-B14F-4D97-AF65-F5344CB8AC3E}">
        <p14:creationId xmlns:p14="http://schemas.microsoft.com/office/powerpoint/2010/main" val="273977472"/>
      </p:ext>
    </p:extLst>
  </p:cSld>
  <p:clrMapOvr>
    <a:masterClrMapping/>
  </p:clrMapOvr>
  <p:transition xmlns:p14="http://schemas.microsoft.com/office/powerpoint/2010/mai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0C133C6-D9D2-445E-859A-BDDCF874E5CB}" type="datetime1">
              <a:rPr lang="en-US" smtClean="0"/>
              <a:pPr>
                <a:defRPr/>
              </a:pPr>
              <a:t>11/1/18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4372E6-BA5D-428C-8D3B-40E63350F42C}" type="slidenum">
              <a:rPr lang="en-US"/>
              <a:pPr>
                <a:defRPr/>
              </a:pPr>
              <a:t>‹#›</a:t>
            </a:fld>
            <a:endParaRPr lang="en-US" dirty="0"/>
          </a:p>
        </p:txBody>
      </p:sp>
    </p:spTree>
    <p:extLst>
      <p:ext uri="{BB962C8B-B14F-4D97-AF65-F5344CB8AC3E}">
        <p14:creationId xmlns:p14="http://schemas.microsoft.com/office/powerpoint/2010/main" val="781179663"/>
      </p:ext>
    </p:extLst>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414" y="609600"/>
            <a:ext cx="82296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FC314D-52F1-4139-8D36-6282DAFF68D5}" type="datetime1">
              <a:rPr lang="en-US" smtClean="0"/>
              <a:pPr>
                <a:defRPr/>
              </a:pPr>
              <a:t>11/1/18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A502F59-C9C5-4CFC-ACAE-314DC3CCBC8D}" type="slidenum">
              <a:rPr lang="en-US"/>
              <a:pPr>
                <a:defRPr/>
              </a:pPr>
              <a:t>‹#›</a:t>
            </a:fld>
            <a:endParaRPr lang="en-US" dirty="0"/>
          </a:p>
        </p:txBody>
      </p:sp>
    </p:spTree>
    <p:extLst>
      <p:ext uri="{BB962C8B-B14F-4D97-AF65-F5344CB8AC3E}">
        <p14:creationId xmlns:p14="http://schemas.microsoft.com/office/powerpoint/2010/main" val="2032981820"/>
      </p:ext>
    </p:extLst>
  </p:cSld>
  <p:clrMapOvr>
    <a:masterClrMapping/>
  </p:clrMapOvr>
  <p:transition xmlns:p14="http://schemas.microsoft.com/office/powerpoint/2010/mai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0430762-19BD-47C4-8BCF-030544E92DE1}" type="datetime1">
              <a:rPr lang="en-US" smtClean="0"/>
              <a:pPr>
                <a:defRPr/>
              </a:pPr>
              <a:t>11/1/18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13F062-0DF7-4378-8C5C-624AE4CB2844}" type="slidenum">
              <a:rPr lang="en-US"/>
              <a:pPr>
                <a:defRPr/>
              </a:pPr>
              <a:t>‹#›</a:t>
            </a:fld>
            <a:endParaRPr lang="en-US" dirty="0"/>
          </a:p>
        </p:txBody>
      </p:sp>
    </p:spTree>
    <p:extLst>
      <p:ext uri="{BB962C8B-B14F-4D97-AF65-F5344CB8AC3E}">
        <p14:creationId xmlns:p14="http://schemas.microsoft.com/office/powerpoint/2010/main" val="4110500893"/>
      </p:ext>
    </p:extLst>
  </p:cSld>
  <p:clrMapOvr>
    <a:masterClrMapping/>
  </p:clrMapOvr>
  <p:transition xmlns:p14="http://schemas.microsoft.com/office/powerpoint/2010/mai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F934F64-72FE-4546-8208-AA8B8FDA4957}"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CBD8B5-B812-407C-846B-2B139F85C7C5}" type="slidenum">
              <a:rPr lang="en-US"/>
              <a:pPr>
                <a:defRPr/>
              </a:pPr>
              <a:t>‹#›</a:t>
            </a:fld>
            <a:endParaRPr lang="en-US" dirty="0"/>
          </a:p>
        </p:txBody>
      </p:sp>
    </p:spTree>
    <p:extLst>
      <p:ext uri="{BB962C8B-B14F-4D97-AF65-F5344CB8AC3E}">
        <p14:creationId xmlns:p14="http://schemas.microsoft.com/office/powerpoint/2010/main" val="4037639503"/>
      </p:ext>
    </p:extLst>
  </p:cSld>
  <p:clrMapOvr>
    <a:masterClrMapping/>
  </p:clrMapOvr>
  <p:transition xmlns:p14="http://schemas.microsoft.com/office/powerpoint/2010/mai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FF0574-D381-48AA-9903-598BD8A5A7BA}" type="datetime1">
              <a:rPr lang="en-US" smtClean="0"/>
              <a:pPr>
                <a:defRPr/>
              </a:pPr>
              <a:t>11/1/18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B1E708-7CE1-445D-8B06-C34A93056C9D}" type="slidenum">
              <a:rPr lang="en-US"/>
              <a:pPr>
                <a:defRPr/>
              </a:pPr>
              <a:t>‹#›</a:t>
            </a:fld>
            <a:endParaRPr lang="en-US" dirty="0"/>
          </a:p>
        </p:txBody>
      </p:sp>
    </p:spTree>
    <p:extLst>
      <p:ext uri="{BB962C8B-B14F-4D97-AF65-F5344CB8AC3E}">
        <p14:creationId xmlns:p14="http://schemas.microsoft.com/office/powerpoint/2010/main" val="307974237"/>
      </p:ext>
    </p:extLst>
  </p:cSld>
  <p:clrMapOvr>
    <a:masterClrMapping/>
  </p:clrMapOvr>
  <p:transition xmlns:p14="http://schemas.microsoft.com/office/powerpoint/2010/mai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4AC5618-D27A-42C0-B770-D0F974222802}"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C30DE1-9BA2-41B8-A292-E7FE6CA52711}" type="slidenum">
              <a:rPr lang="en-US"/>
              <a:pPr>
                <a:defRPr/>
              </a:pPr>
              <a:t>‹#›</a:t>
            </a:fld>
            <a:endParaRPr lang="en-US" dirty="0"/>
          </a:p>
        </p:txBody>
      </p:sp>
    </p:spTree>
    <p:extLst>
      <p:ext uri="{BB962C8B-B14F-4D97-AF65-F5344CB8AC3E}">
        <p14:creationId xmlns:p14="http://schemas.microsoft.com/office/powerpoint/2010/main" val="2772635282"/>
      </p:ext>
    </p:extLst>
  </p:cSld>
  <p:clrMapOvr>
    <a:masterClrMapping/>
  </p:clrMapOvr>
  <p:transition xmlns:p14="http://schemas.microsoft.com/office/powerpoint/2010/mai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0CFACA2-4559-4A62-95F4-0EBC7D9C5BA8}" type="datetime1">
              <a:rPr lang="en-US" smtClean="0"/>
              <a:pPr>
                <a:defRPr/>
              </a:pPr>
              <a:t>11/1/18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6C995DE-0FFE-45F3-B537-69A0AC7916DF}" type="slidenum">
              <a:rPr lang="en-US"/>
              <a:pPr>
                <a:defRPr/>
              </a:pPr>
              <a:t>‹#›</a:t>
            </a:fld>
            <a:endParaRPr lang="en-US" dirty="0"/>
          </a:p>
        </p:txBody>
      </p:sp>
    </p:spTree>
    <p:extLst>
      <p:ext uri="{BB962C8B-B14F-4D97-AF65-F5344CB8AC3E}">
        <p14:creationId xmlns:p14="http://schemas.microsoft.com/office/powerpoint/2010/main" val="4094904047"/>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811E98-F6BA-4729-AA1A-A2B025B69ABB}" type="datetime1">
              <a:rPr lang="en-US" smtClean="0"/>
              <a:pPr>
                <a:defRPr/>
              </a:pPr>
              <a:t>11/1/18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4" name="Slide Number Placeholder 5"/>
          <p:cNvSpPr>
            <a:spLocks noGrp="1"/>
          </p:cNvSpPr>
          <p:nvPr>
            <p:ph type="sldNum" sz="quarter" idx="12"/>
          </p:nvPr>
        </p:nvSpPr>
        <p:spPr/>
        <p:txBody>
          <a:bodyPr/>
          <a:lstStyle>
            <a:lvl1pPr>
              <a:defRPr/>
            </a:lvl1pPr>
          </a:lstStyle>
          <a:p>
            <a:pPr>
              <a:defRPr/>
            </a:pPr>
            <a:fld id="{0F354FBA-63AF-4E49-8D41-D170106A9034}"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BCD41C-A05E-407A-A6F7-5DECF085D44C}"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C156CC0B-54A5-48FB-8962-F964543AD7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3674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E78114-A05E-4C60-8CC0-398858802D23}"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46AE0EDF-379C-4917-8D66-36F17073F9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1696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A1306E-FBCE-4395-8DFA-E7C9477C4344}"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A4A94808-C362-4D14-B3BC-5901F7633C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12625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59106A-8CAF-44E8-AEA2-E6494326B09A}"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9" name="Slide Number Placeholder 5"/>
          <p:cNvSpPr>
            <a:spLocks noGrp="1"/>
          </p:cNvSpPr>
          <p:nvPr>
            <p:ph type="sldNum" sz="quarter" idx="12"/>
          </p:nvPr>
        </p:nvSpPr>
        <p:spPr/>
        <p:txBody>
          <a:bodyPr/>
          <a:lstStyle>
            <a:lvl1pPr>
              <a:defRPr/>
            </a:lvl1pPr>
          </a:lstStyle>
          <a:p>
            <a:pPr>
              <a:defRPr/>
            </a:pPr>
            <a:fld id="{C34AB635-083C-4B16-9946-6A386B12EF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79046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CF86555-48F2-4065-A44D-1A2587EC9387}"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5" name="Slide Number Placeholder 5"/>
          <p:cNvSpPr>
            <a:spLocks noGrp="1"/>
          </p:cNvSpPr>
          <p:nvPr>
            <p:ph type="sldNum" sz="quarter" idx="12"/>
          </p:nvPr>
        </p:nvSpPr>
        <p:spPr/>
        <p:txBody>
          <a:bodyPr/>
          <a:lstStyle>
            <a:lvl1pPr>
              <a:defRPr/>
            </a:lvl1pPr>
          </a:lstStyle>
          <a:p>
            <a:pPr>
              <a:defRPr/>
            </a:pPr>
            <a:fld id="{FC36F535-71D6-4898-9998-F7C2376558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09569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811E98-F6BA-4729-AA1A-A2B025B69ABB}"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4" name="Slide Number Placeholder 5"/>
          <p:cNvSpPr>
            <a:spLocks noGrp="1"/>
          </p:cNvSpPr>
          <p:nvPr>
            <p:ph type="sldNum" sz="quarter" idx="12"/>
          </p:nvPr>
        </p:nvSpPr>
        <p:spPr/>
        <p:txBody>
          <a:bodyPr/>
          <a:lstStyle>
            <a:lvl1pPr>
              <a:defRPr/>
            </a:lvl1pPr>
          </a:lstStyle>
          <a:p>
            <a:pPr>
              <a:defRPr/>
            </a:pPr>
            <a:fld id="{0F354FBA-63AF-4E49-8D41-D170106A90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5359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AFCE9D-C506-4FB1-8C8E-291059F0599D}"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FF5CDA22-EB0D-4915-A07A-2BD1761443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09891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2B0345-B6AE-4974-A269-E96D9CB238C7}"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2CA8AA6B-F4A2-4F2F-89EE-BA6BD29975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4527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66DF36-EB2C-41BF-B7DF-8F00AA75B9C5}"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B69D06C3-134B-4157-B15A-5D379EF49F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57545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2485D-9889-42A8-8D32-EDCD41682142}"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2720975C-3402-4C74-A1B3-BD7B1FE1AC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140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AFCE9D-C506-4FB1-8C8E-291059F0599D}" type="datetime1">
              <a:rPr lang="en-US" smtClean="0"/>
              <a:pPr>
                <a:defRPr/>
              </a:pPr>
              <a:t>11/1/18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FF5CDA22-EB0D-4915-A07A-2BD17614435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31563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B2A203-CD21-486C-80D1-2774C478CF39}"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F398BF0-B633-437F-A375-9F5C8EBF9E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1537477"/>
      </p:ext>
    </p:extLst>
  </p:cSld>
  <p:clrMapOvr>
    <a:masterClrMapping/>
  </p:clrMapOvr>
  <p:transition xmlns:p14="http://schemas.microsoft.com/office/powerpoint/2010/mai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BCD41C-A05E-407A-A6F7-5DECF085D44C}"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C156CC0B-54A5-48FB-8962-F964543AD7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91677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3E78114-A05E-4C60-8CC0-398858802D23}"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46AE0EDF-379C-4917-8D66-36F17073F9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92842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2A1306E-FBCE-4395-8DFA-E7C9477C4344}"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A4A94808-C362-4D14-B3BC-5901F7633C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3808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59106A-8CAF-44E8-AEA2-E6494326B09A}"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9" name="Slide Number Placeholder 5"/>
          <p:cNvSpPr>
            <a:spLocks noGrp="1"/>
          </p:cNvSpPr>
          <p:nvPr>
            <p:ph type="sldNum" sz="quarter" idx="12"/>
          </p:nvPr>
        </p:nvSpPr>
        <p:spPr/>
        <p:txBody>
          <a:bodyPr/>
          <a:lstStyle>
            <a:lvl1pPr>
              <a:defRPr/>
            </a:lvl1pPr>
          </a:lstStyle>
          <a:p>
            <a:pPr>
              <a:defRPr/>
            </a:pPr>
            <a:fld id="{C34AB635-083C-4B16-9946-6A386B12EF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1281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CF86555-48F2-4065-A44D-1A2587EC9387}"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5" name="Slide Number Placeholder 5"/>
          <p:cNvSpPr>
            <a:spLocks noGrp="1"/>
          </p:cNvSpPr>
          <p:nvPr>
            <p:ph type="sldNum" sz="quarter" idx="12"/>
          </p:nvPr>
        </p:nvSpPr>
        <p:spPr/>
        <p:txBody>
          <a:bodyPr/>
          <a:lstStyle>
            <a:lvl1pPr>
              <a:defRPr/>
            </a:lvl1pPr>
          </a:lstStyle>
          <a:p>
            <a:pPr>
              <a:defRPr/>
            </a:pPr>
            <a:fld id="{FC36F535-71D6-4898-9998-F7C2376558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5908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811E98-F6BA-4729-AA1A-A2B025B69ABB}"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4" name="Slide Number Placeholder 5"/>
          <p:cNvSpPr>
            <a:spLocks noGrp="1"/>
          </p:cNvSpPr>
          <p:nvPr>
            <p:ph type="sldNum" sz="quarter" idx="12"/>
          </p:nvPr>
        </p:nvSpPr>
        <p:spPr/>
        <p:txBody>
          <a:bodyPr/>
          <a:lstStyle>
            <a:lvl1pPr>
              <a:defRPr/>
            </a:lvl1pPr>
          </a:lstStyle>
          <a:p>
            <a:pPr>
              <a:defRPr/>
            </a:pPr>
            <a:fld id="{0F354FBA-63AF-4E49-8D41-D170106A90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86569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AFCE9D-C506-4FB1-8C8E-291059F0599D}"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FF5CDA22-EB0D-4915-A07A-2BD1761443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26616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2B0345-B6AE-4974-A269-E96D9CB238C7}"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2CA8AA6B-F4A2-4F2F-89EE-BA6BD299753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5019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22B0345-B6AE-4974-A269-E96D9CB238C7}" type="datetime1">
              <a:rPr lang="en-US" smtClean="0"/>
              <a:pPr>
                <a:defRPr/>
              </a:pPr>
              <a:t>11/1/18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a:t>
            </a:r>
          </a:p>
        </p:txBody>
      </p:sp>
      <p:sp>
        <p:nvSpPr>
          <p:cNvPr id="7" name="Slide Number Placeholder 5"/>
          <p:cNvSpPr>
            <a:spLocks noGrp="1"/>
          </p:cNvSpPr>
          <p:nvPr>
            <p:ph type="sldNum" sz="quarter" idx="12"/>
          </p:nvPr>
        </p:nvSpPr>
        <p:spPr/>
        <p:txBody>
          <a:bodyPr/>
          <a:lstStyle>
            <a:lvl1pPr>
              <a:defRPr/>
            </a:lvl1pPr>
          </a:lstStyle>
          <a:p>
            <a:pPr>
              <a:defRPr/>
            </a:pPr>
            <a:fld id="{2CA8AA6B-F4A2-4F2F-89EE-BA6BD299753D}"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66DF36-EB2C-41BF-B7DF-8F00AA75B9C5}"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B69D06C3-134B-4157-B15A-5D379EF49F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4115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2485D-9889-42A8-8D32-EDCD41682142}"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a:defRPr/>
            </a:lvl1pPr>
          </a:lstStyle>
          <a:p>
            <a:pPr>
              <a:defRPr/>
            </a:pPr>
            <a:fld id="{2720975C-3402-4C74-A1B3-BD7B1FE1AC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12801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1962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B2A203-CD21-486C-80D1-2774C478CF39}"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F398BF0-B633-437F-A375-9F5C8EBF9E1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3275842"/>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slideLayout" Target="../slideLayouts/slideLayout93.xml"/><Relationship Id="rId13" Type="http://schemas.openxmlformats.org/officeDocument/2006/relationships/theme" Target="../theme/theme8.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607C7E-F4F5-4B77-8CDC-90CC78F38487}" type="datetime1">
              <a:rPr lang="en-US" smtClean="0"/>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AA990F-E072-4953-8691-83ED6C82154B}"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a:solidFill>
                  <a:schemeClr val="bg1"/>
                </a:solidFill>
                <a:latin typeface="Calibri" pitchFamily="-107" charset="0"/>
              </a:rPr>
              <a:t>1 - </a:t>
            </a:r>
            <a:fld id="{D477D4FD-B1ED-4135-B30F-EC6B4E1BF464}" type="slidenum">
              <a:rPr lang="en-US" sz="1000" smtClean="0">
                <a:solidFill>
                  <a:schemeClr val="bg1"/>
                </a:solidFill>
                <a:latin typeface="Calibri" pitchFamily="-107" charset="0"/>
              </a:rPr>
              <a:pPr algn="ctr" eaLnBrk="1" hangingPunct="1">
                <a:defRPr/>
              </a:pPr>
              <a:t>‹#›</a:t>
            </a:fld>
            <a:endParaRPr lang="en-US" sz="1000" dirty="0">
              <a:solidFill>
                <a:schemeClr val="bg1"/>
              </a:solidFill>
              <a:latin typeface="Calibri" pitchFamily="-107" charset="0"/>
            </a:endParaRPr>
          </a:p>
        </p:txBody>
      </p:sp>
    </p:spTree>
  </p:cSld>
  <p:clrMap bg1="lt1" tx1="dk1" bg2="lt2" tx2="dk2" accent1="accent1" accent2="accent2" accent3="accent3" accent4="accent4" accent5="accent5" accent6="accent6" hlink="hlink" folHlink="folHlink"/>
  <p:sldLayoutIdLst>
    <p:sldLayoutId id="2147484916" r:id="rId1"/>
    <p:sldLayoutId id="2147484906" r:id="rId2"/>
    <p:sldLayoutId id="2147484907" r:id="rId3"/>
    <p:sldLayoutId id="2147484908" r:id="rId4"/>
    <p:sldLayoutId id="2147484909" r:id="rId5"/>
    <p:sldLayoutId id="2147484910" r:id="rId6"/>
    <p:sldLayoutId id="2147484911" r:id="rId7"/>
    <p:sldLayoutId id="2147484912" r:id="rId8"/>
    <p:sldLayoutId id="2147484913" r:id="rId9"/>
    <p:sldLayoutId id="2147484914" r:id="rId10"/>
    <p:sldLayoutId id="2147484915" r:id="rId11"/>
    <p:sldLayoutId id="214748491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29781E3-15E9-4AF6-BC05-56ED95F7FE47}" type="datetime1">
              <a:rPr lang="en-US" smtClean="0"/>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025C637-2DAC-4041-AC86-76BF961E47A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18" r:id="rId1"/>
    <p:sldLayoutId id="2147484919" r:id="rId2"/>
    <p:sldLayoutId id="2147484920" r:id="rId3"/>
    <p:sldLayoutId id="2147484921" r:id="rId4"/>
    <p:sldLayoutId id="2147484922" r:id="rId5"/>
    <p:sldLayoutId id="2147484923" r:id="rId6"/>
    <p:sldLayoutId id="2147484924" r:id="rId7"/>
    <p:sldLayoutId id="2147484925" r:id="rId8"/>
    <p:sldLayoutId id="2147484926" r:id="rId9"/>
    <p:sldLayoutId id="2147484927" r:id="rId10"/>
    <p:sldLayoutId id="2147484928" r:id="rId11"/>
    <p:sldLayoutId id="2147484929" r:id="rId12"/>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2FEC9DF-D579-4F7D-ACD0-CBAD91119F20}" type="datetime1">
              <a:rPr lang="en-US" smtClean="0"/>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ED5FCF5-F073-4051-B1AA-346D9F4129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 id="2147484935" r:id="rId5"/>
    <p:sldLayoutId id="2147484936" r:id="rId6"/>
    <p:sldLayoutId id="2147484937" r:id="rId7"/>
    <p:sldLayoutId id="2147484938" r:id="rId8"/>
    <p:sldLayoutId id="2147484939" r:id="rId9"/>
    <p:sldLayoutId id="2147484940" r:id="rId10"/>
    <p:sldLayoutId id="2147484941"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DE6E308-82E2-4031-9570-B6D11A62FDC7}" type="datetime1">
              <a:rPr lang="en-US" smtClean="0"/>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127486D-E2AC-4473-8D94-734531B4F2ED}" type="slidenum">
              <a:rPr lang="en-US"/>
              <a:pPr>
                <a:defRPr/>
              </a:pPr>
              <a:t>‹#›</a:t>
            </a:fld>
            <a:endParaRPr lang="en-US" dirty="0"/>
          </a:p>
        </p:txBody>
      </p:sp>
      <p:sp>
        <p:nvSpPr>
          <p:cNvPr id="8" name="Rectangle 7"/>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2452047334"/>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 id="2147485040" r:id="rId10"/>
    <p:sldLayoutId id="2147485041"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929781E3-15E9-4AF6-BC05-56ED95F7FE47}" type="datetime1">
              <a:rPr lang="en-US" smtClean="0"/>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0025C637-2DAC-4041-AC86-76BF961E47AE}" type="slidenum">
              <a:rPr lang="en-US"/>
              <a:pPr>
                <a:defRPr/>
              </a:pPr>
              <a:t>‹#›</a:t>
            </a:fld>
            <a:endParaRPr lang="en-US" dirty="0"/>
          </a:p>
        </p:txBody>
      </p:sp>
      <p:sp>
        <p:nvSpPr>
          <p:cNvPr id="7" name="Rectangle 6"/>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3243903063"/>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52CFB26-7DC9-46FC-91BD-E018898529E1}" type="datetime1">
              <a:rPr lang="en-US" smtClean="0"/>
              <a:pPr>
                <a:defRPr/>
              </a:pPr>
              <a:t>11/1/18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D66A26EC-47DD-4371-85BD-A1AB986CCADE}" type="slidenum">
              <a:rPr lang="en-US"/>
              <a:pPr>
                <a:defRPr/>
              </a:pPr>
              <a:t>‹#›</a:t>
            </a:fld>
            <a:endParaRPr lang="en-US" dirty="0"/>
          </a:p>
        </p:txBody>
      </p:sp>
      <p:sp>
        <p:nvSpPr>
          <p:cNvPr id="8" name="Rectangle 7"/>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3232397631"/>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Lst>
  <p:transition xmlns:p14="http://schemas.microsoft.com/office/powerpoint/2010/mai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607C7E-F4F5-4B77-8CDC-90CC78F38487}"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AA990F-E072-4953-8691-83ED6C82154B}" type="slidenum">
              <a:rPr lang="en-US">
                <a:solidFill>
                  <a:prstClr val="black">
                    <a:tint val="75000"/>
                  </a:prstClr>
                </a:solidFill>
              </a:rPr>
              <a:pPr>
                <a:defRPr/>
              </a:pPr>
              <a:t>‹#›</a:t>
            </a:fld>
            <a:endParaRPr lang="en-US" dirty="0">
              <a:solidFill>
                <a:prstClr val="black">
                  <a:tint val="75000"/>
                </a:prstClr>
              </a:solidFill>
            </a:endParaRP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a:solidFill>
                  <a:prstClr val="white"/>
                </a:solidFill>
                <a:latin typeface="Calibri" pitchFamily="-107" charset="0"/>
              </a:rPr>
              <a:t>1 - </a:t>
            </a:r>
            <a:fld id="{D477D4FD-B1ED-4135-B30F-EC6B4E1BF464}" type="slidenum">
              <a:rPr lang="en-US" sz="1000" smtClean="0">
                <a:solidFill>
                  <a:prstClr val="white"/>
                </a:solidFill>
                <a:latin typeface="Calibri" pitchFamily="-107" charset="0"/>
              </a:rPr>
              <a:pPr algn="ctr" eaLnBrk="1" hangingPunct="1">
                <a:defRPr/>
              </a:pPr>
              <a:t>‹#›</a:t>
            </a:fld>
            <a:endParaRPr lang="en-US" sz="1000" dirty="0">
              <a:solidFill>
                <a:prstClr val="white"/>
              </a:solidFill>
              <a:latin typeface="Calibri" pitchFamily="-107" charset="0"/>
            </a:endParaRPr>
          </a:p>
        </p:txBody>
      </p:sp>
      <p:sp>
        <p:nvSpPr>
          <p:cNvPr id="8" name="Rectangle 7"/>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3560186044"/>
      </p:ext>
    </p:extLst>
  </p:cSld>
  <p:clrMap bg1="lt1" tx1="dk1" bg2="lt2" tx2="dk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 id="214748508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A607C7E-F4F5-4B77-8CDC-90CC78F38487}" type="datetime1">
              <a:rPr lang="en-US" smtClean="0">
                <a:solidFill>
                  <a:prstClr val="black">
                    <a:tint val="75000"/>
                  </a:prstClr>
                </a:solidFill>
              </a:rPr>
              <a:pPr>
                <a:defRPr/>
              </a:pPr>
              <a:t>11/1/18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solidFill>
                  <a:prstClr val="black">
                    <a:tint val="75000"/>
                  </a:prstClr>
                </a:solidFill>
              </a:rPr>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FAA990F-E072-4953-8691-83ED6C82154B}" type="slidenum">
              <a:rPr lang="en-US">
                <a:solidFill>
                  <a:prstClr val="black">
                    <a:tint val="75000"/>
                  </a:prstClr>
                </a:solidFill>
              </a:rPr>
              <a:pPr>
                <a:defRPr/>
              </a:pPr>
              <a:t>‹#›</a:t>
            </a:fld>
            <a:endParaRPr lang="en-US" dirty="0">
              <a:solidFill>
                <a:prstClr val="black">
                  <a:tint val="75000"/>
                </a:prstClr>
              </a:solidFill>
            </a:endParaRP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a:solidFill>
                  <a:prstClr val="white"/>
                </a:solidFill>
                <a:latin typeface="Calibri" pitchFamily="-107" charset="0"/>
              </a:rPr>
              <a:t>1 - </a:t>
            </a:r>
            <a:fld id="{D477D4FD-B1ED-4135-B30F-EC6B4E1BF464}" type="slidenum">
              <a:rPr lang="en-US" sz="1000" smtClean="0">
                <a:solidFill>
                  <a:prstClr val="white"/>
                </a:solidFill>
                <a:latin typeface="Calibri" pitchFamily="-107" charset="0"/>
              </a:rPr>
              <a:pPr algn="ctr" eaLnBrk="1" hangingPunct="1">
                <a:defRPr/>
              </a:pPr>
              <a:t>‹#›</a:t>
            </a:fld>
            <a:endParaRPr lang="en-US" sz="1000" dirty="0">
              <a:solidFill>
                <a:prstClr val="white"/>
              </a:solidFill>
              <a:latin typeface="Calibri" pitchFamily="-107" charset="0"/>
            </a:endParaRPr>
          </a:p>
        </p:txBody>
      </p:sp>
      <p:sp>
        <p:nvSpPr>
          <p:cNvPr id="8" name="Rectangle 7"/>
          <p:cNvSpPr/>
          <p:nvPr userDrawn="1"/>
        </p:nvSpPr>
        <p:spPr>
          <a:xfrm>
            <a:off x="0" y="0"/>
            <a:ext cx="9144000" cy="274638"/>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spTree>
    <p:extLst>
      <p:ext uri="{BB962C8B-B14F-4D97-AF65-F5344CB8AC3E}">
        <p14:creationId xmlns:p14="http://schemas.microsoft.com/office/powerpoint/2010/main" val="1483003310"/>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 id="214748509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bin"/><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bin"/><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3.bin"/><Relationship Id="rId5"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4.bin"/><Relationship Id="rId5" Type="http://schemas.openxmlformats.org/officeDocument/2006/relationships/image" Target="../media/image16.emf"/><Relationship Id="rId1" Type="http://schemas.openxmlformats.org/officeDocument/2006/relationships/vmlDrawing" Target="../drawings/vmlDrawing4.vml"/><Relationship Id="rId2"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5.bin"/><Relationship Id="rId5"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bin"/><Relationship Id="rId5" Type="http://schemas.openxmlformats.org/officeDocument/2006/relationships/image" Target="../media/image18.emf"/><Relationship Id="rId1" Type="http://schemas.openxmlformats.org/officeDocument/2006/relationships/vmlDrawing" Target="../drawings/vmlDrawing6.vml"/><Relationship Id="rId2"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7.bin"/><Relationship Id="rId5"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8.bin"/><Relationship Id="rId5" Type="http://schemas.openxmlformats.org/officeDocument/2006/relationships/image" Target="../media/image20.emf"/><Relationship Id="rId1" Type="http://schemas.openxmlformats.org/officeDocument/2006/relationships/vmlDrawing" Target="../drawings/vmlDrawing8.vml"/><Relationship Id="rId2"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9.bin"/><Relationship Id="rId5" Type="http://schemas.openxmlformats.org/officeDocument/2006/relationships/image" Target="../media/image21.emf"/><Relationship Id="rId1" Type="http://schemas.openxmlformats.org/officeDocument/2006/relationships/vmlDrawing" Target="../drawings/vmlDrawing9.vml"/><Relationship Id="rId2"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10.bin"/><Relationship Id="rId5" Type="http://schemas.openxmlformats.org/officeDocument/2006/relationships/image" Target="../media/image22.emf"/><Relationship Id="rId1" Type="http://schemas.openxmlformats.org/officeDocument/2006/relationships/vmlDrawing" Target="../drawings/vmlDrawing10.vml"/><Relationship Id="rId2"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7.xml"/><Relationship Id="rId3"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49.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50.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ctrTitle"/>
          </p:nvPr>
        </p:nvSpPr>
        <p:spPr>
          <a:xfrm>
            <a:off x="381000" y="533400"/>
            <a:ext cx="8077200" cy="1470025"/>
          </a:xfrm>
        </p:spPr>
        <p:txBody>
          <a:bodyPr/>
          <a:lstStyle/>
          <a:p>
            <a:pPr algn="l" eaLnBrk="1" hangingPunct="1"/>
            <a:r>
              <a:rPr lang="en-US" altLang="en-US" b="1" dirty="0"/>
              <a:t>Accounting in Business</a:t>
            </a:r>
          </a:p>
        </p:txBody>
      </p:sp>
      <p:sp>
        <p:nvSpPr>
          <p:cNvPr id="129027" name="Subtitle 2"/>
          <p:cNvSpPr>
            <a:spLocks noGrp="1"/>
          </p:cNvSpPr>
          <p:nvPr>
            <p:ph type="subTitle" idx="1"/>
          </p:nvPr>
        </p:nvSpPr>
        <p:spPr>
          <a:xfrm>
            <a:off x="762000" y="2038388"/>
            <a:ext cx="3810000" cy="857212"/>
          </a:xfrm>
        </p:spPr>
        <p:txBody>
          <a:bodyPr/>
          <a:lstStyle/>
          <a:p>
            <a:pPr algn="l" eaLnBrk="1" hangingPunct="1">
              <a:buFont typeface="Wingdings" pitchFamily="-107" charset="2"/>
              <a:buNone/>
            </a:pPr>
            <a:r>
              <a:rPr lang="en-US" altLang="en-US" sz="3600" dirty="0">
                <a:solidFill>
                  <a:srgbClr val="898989"/>
                </a:solidFill>
              </a:rPr>
              <a:t>Chapter 1</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6" name="Rectangle 3"/>
          <p:cNvSpPr txBox="1">
            <a:spLocks noChangeArrowheads="1"/>
          </p:cNvSpPr>
          <p:nvPr/>
        </p:nvSpPr>
        <p:spPr bwMode="auto">
          <a:xfrm>
            <a:off x="762000" y="3928147"/>
            <a:ext cx="6173492"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latin typeface="Calibri" panose="020F0502020204030204" pitchFamily="34" charset="0"/>
                <a:ea typeface="ＭＳ Ｐゴシック" pitchFamily="34" charset="-128"/>
              </a:rPr>
              <a:t>Wild </a:t>
            </a:r>
            <a:r>
              <a:rPr lang="en-US" sz="2800" b="1" smtClean="0">
                <a:solidFill>
                  <a:srgbClr val="002060"/>
                </a:solidFill>
                <a:latin typeface="Calibri" panose="020F0502020204030204" pitchFamily="34" charset="0"/>
                <a:ea typeface="ＭＳ Ｐゴシック" pitchFamily="34" charset="-128"/>
              </a:rPr>
              <a:t>and Shaw</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Managerial 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Text Placeholder 8"/>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7"/>
          <p:cNvPicPr>
            <a:picLocks noChangeAspect="1" noChangeArrowheads="1"/>
          </p:cNvPicPr>
          <p:nvPr/>
        </p:nvPicPr>
        <p:blipFill>
          <a:blip r:embed="rId3" cstate="print"/>
          <a:srcRect/>
          <a:stretch>
            <a:fillRect/>
          </a:stretch>
        </p:blipFill>
        <p:spPr bwMode="auto">
          <a:xfrm>
            <a:off x="2667000" y="2533650"/>
            <a:ext cx="3687763" cy="3419475"/>
          </a:xfrm>
          <a:prstGeom prst="rect">
            <a:avLst/>
          </a:prstGeom>
          <a:noFill/>
          <a:ln w="9525">
            <a:noFill/>
            <a:miter lim="800000"/>
            <a:headEnd/>
            <a:tailEnd/>
          </a:ln>
        </p:spPr>
      </p:pic>
      <p:sp>
        <p:nvSpPr>
          <p:cNvPr id="137219" name="Rectangle 5"/>
          <p:cNvSpPr>
            <a:spLocks noGrp="1" noChangeArrowheads="1"/>
          </p:cNvSpPr>
          <p:nvPr>
            <p:ph type="title"/>
          </p:nvPr>
        </p:nvSpPr>
        <p:spPr/>
        <p:txBody>
          <a:bodyPr/>
          <a:lstStyle/>
          <a:p>
            <a:pPr eaLnBrk="1" hangingPunct="1"/>
            <a:r>
              <a:rPr lang="en-US" altLang="en-US" b="1" dirty="0" smtClean="0"/>
              <a:t>Fraud Triangle</a:t>
            </a:r>
            <a:endParaRPr lang="en-US" altLang="en-US" b="1" dirty="0"/>
          </a:p>
        </p:txBody>
      </p:sp>
      <p:sp>
        <p:nvSpPr>
          <p:cNvPr id="4" name="Slide Number Placeholder 3"/>
          <p:cNvSpPr>
            <a:spLocks noGrp="1"/>
          </p:cNvSpPr>
          <p:nvPr>
            <p:ph type="sldNum" sz="quarter" idx="12"/>
          </p:nvPr>
        </p:nvSpPr>
        <p:spPr/>
        <p:txBody>
          <a:bodyPr/>
          <a:lstStyle/>
          <a:p>
            <a:pPr>
              <a:defRPr/>
            </a:pPr>
            <a:fld id="{D8AFB753-C1E9-4533-BD56-46F6C7EBDF62}" type="slidenum">
              <a:rPr lang="en-US"/>
              <a:pPr>
                <a:defRPr/>
              </a:pPr>
              <a:t>10</a:t>
            </a:fld>
            <a:endParaRPr lang="en-US" dirty="0"/>
          </a:p>
        </p:txBody>
      </p:sp>
      <p:sp>
        <p:nvSpPr>
          <p:cNvPr id="7" name="TextBox 6"/>
          <p:cNvSpPr txBox="1"/>
          <p:nvPr/>
        </p:nvSpPr>
        <p:spPr>
          <a:xfrm>
            <a:off x="457200" y="1447800"/>
            <a:ext cx="8305800" cy="830263"/>
          </a:xfrm>
          <a:prstGeom prst="rect">
            <a:avLst/>
          </a:prstGeom>
          <a:solidFill>
            <a:schemeClr val="bg2">
              <a:lumMod val="90000"/>
            </a:schemeClr>
          </a:solidFill>
          <a:ln>
            <a:solidFill>
              <a:schemeClr val="accent3">
                <a:lumMod val="50000"/>
              </a:schemeClr>
            </a:solidFill>
          </a:ln>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b="1" dirty="0"/>
              <a:t>Three factors must exist for a person to commit fraud: opportunity, pressure, and rationalization.</a:t>
            </a:r>
          </a:p>
        </p:txBody>
      </p:sp>
      <p:sp>
        <p:nvSpPr>
          <p:cNvPr id="137222" name="TextBox 7"/>
          <p:cNvSpPr txBox="1">
            <a:spLocks noChangeArrowheads="1"/>
          </p:cNvSpPr>
          <p:nvPr/>
        </p:nvSpPr>
        <p:spPr bwMode="auto">
          <a:xfrm>
            <a:off x="533400" y="2895600"/>
            <a:ext cx="3124200" cy="923925"/>
          </a:xfrm>
          <a:prstGeom prst="rect">
            <a:avLst/>
          </a:prstGeom>
          <a:noFill/>
          <a:ln w="9525">
            <a:noFill/>
            <a:miter lim="800000"/>
            <a:headEnd/>
            <a:tailEnd/>
          </a:ln>
        </p:spPr>
        <p:txBody>
          <a:bodyPr>
            <a:spAutoFit/>
          </a:bodyPr>
          <a:lstStyle/>
          <a:p>
            <a:pPr algn="ctr"/>
            <a:r>
              <a:rPr lang="en-US" altLang="en-US" dirty="0"/>
              <a:t>Envision a way to commit fraud with a low perceived risk of getting caught</a:t>
            </a:r>
          </a:p>
        </p:txBody>
      </p:sp>
      <p:cxnSp>
        <p:nvCxnSpPr>
          <p:cNvPr id="10" name="Shape 9"/>
          <p:cNvCxnSpPr>
            <a:stCxn id="137222" idx="2"/>
          </p:cNvCxnSpPr>
          <p:nvPr/>
        </p:nvCxnSpPr>
        <p:spPr>
          <a:xfrm rot="16200000" flipH="1">
            <a:off x="2313781" y="3601244"/>
            <a:ext cx="439738" cy="8763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224" name="TextBox 10"/>
          <p:cNvSpPr txBox="1">
            <a:spLocks noChangeArrowheads="1"/>
          </p:cNvSpPr>
          <p:nvPr/>
        </p:nvSpPr>
        <p:spPr bwMode="auto">
          <a:xfrm>
            <a:off x="5410200" y="2971800"/>
            <a:ext cx="3124200" cy="923925"/>
          </a:xfrm>
          <a:prstGeom prst="rect">
            <a:avLst/>
          </a:prstGeom>
          <a:noFill/>
          <a:ln w="9525">
            <a:noFill/>
            <a:miter lim="800000"/>
            <a:headEnd/>
            <a:tailEnd/>
          </a:ln>
        </p:spPr>
        <p:txBody>
          <a:bodyPr>
            <a:spAutoFit/>
          </a:bodyPr>
          <a:lstStyle/>
          <a:p>
            <a:pPr algn="ctr"/>
            <a:r>
              <a:rPr lang="en-US" altLang="en-US" dirty="0"/>
              <a:t>Fails to see the criminal nature of the fraud or justifies the action</a:t>
            </a:r>
          </a:p>
        </p:txBody>
      </p:sp>
      <p:cxnSp>
        <p:nvCxnSpPr>
          <p:cNvPr id="12" name="Shape 11"/>
          <p:cNvCxnSpPr>
            <a:stCxn id="137224" idx="2"/>
          </p:cNvCxnSpPr>
          <p:nvPr/>
        </p:nvCxnSpPr>
        <p:spPr>
          <a:xfrm rot="5400000">
            <a:off x="6314281" y="3601244"/>
            <a:ext cx="363538" cy="952500"/>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226" name="TextBox 13"/>
          <p:cNvSpPr txBox="1">
            <a:spLocks noChangeArrowheads="1"/>
          </p:cNvSpPr>
          <p:nvPr/>
        </p:nvSpPr>
        <p:spPr bwMode="auto">
          <a:xfrm>
            <a:off x="2819400" y="5715000"/>
            <a:ext cx="3276600" cy="644525"/>
          </a:xfrm>
          <a:prstGeom prst="rect">
            <a:avLst/>
          </a:prstGeom>
          <a:noFill/>
          <a:ln w="9525">
            <a:noFill/>
            <a:miter lim="800000"/>
            <a:headEnd/>
            <a:tailEnd/>
          </a:ln>
        </p:spPr>
        <p:txBody>
          <a:bodyPr>
            <a:spAutoFit/>
          </a:bodyPr>
          <a:lstStyle/>
          <a:p>
            <a:pPr algn="ctr"/>
            <a:r>
              <a:rPr lang="en-US" altLang="en-US" dirty="0"/>
              <a:t>Must have some pressure to commit fraud, like unpaid bills</a:t>
            </a:r>
          </a:p>
        </p:txBody>
      </p:sp>
      <p:cxnSp>
        <p:nvCxnSpPr>
          <p:cNvPr id="22" name="Straight Arrow Connector 21"/>
          <p:cNvCxnSpPr>
            <a:cxnSpLocks/>
          </p:cNvCxnSpPr>
          <p:nvPr/>
        </p:nvCxnSpPr>
        <p:spPr>
          <a:xfrm flipH="1" flipV="1">
            <a:off x="4512468" y="5386387"/>
            <a:ext cx="17463" cy="419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Rounded Rectangle 13"/>
          <p:cNvSpPr/>
          <p:nvPr/>
        </p:nvSpPr>
        <p:spPr>
          <a:xfrm>
            <a:off x="117423" y="6510794"/>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Explain </a:t>
            </a:r>
            <a:r>
              <a:rPr lang="en-US" altLang="en-US" sz="1100" b="1" kern="0" dirty="0">
                <a:solidFill>
                  <a:prstClr val="black"/>
                </a:solidFill>
                <a:latin typeface="Arial Narrow" pitchFamily="34" charset="0"/>
                <a:cs typeface="+mn-cs"/>
              </a:rPr>
              <a:t>why ethics are crucial to accounting.</a:t>
            </a:r>
            <a:endParaRPr lang="en-US" sz="1100" b="1" kern="0" dirty="0">
              <a:solidFill>
                <a:prstClr val="black"/>
              </a:solidFill>
              <a:latin typeface="Arial Narrow" pitchFamily="34" charset="0"/>
              <a:cs typeface="+mn-cs"/>
            </a:endParaRPr>
          </a:p>
        </p:txBody>
      </p:sp>
      <p:sp>
        <p:nvSpPr>
          <p:cNvPr id="16" name="Rectangle 15"/>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57200" y="266700"/>
            <a:ext cx="8229600" cy="1143000"/>
          </a:xfrm>
        </p:spPr>
        <p:txBody>
          <a:bodyPr/>
          <a:lstStyle/>
          <a:p>
            <a:pPr eaLnBrk="1" hangingPunct="1"/>
            <a:r>
              <a:rPr lang="en-US" altLang="en-US" b="1" dirty="0" smtClean="0"/>
              <a:t>Sarbanes–Oxley (SOX)</a:t>
            </a:r>
            <a:endParaRPr lang="en-US" altLang="en-US" b="1" dirty="0"/>
          </a:p>
        </p:txBody>
      </p:sp>
      <p:sp>
        <p:nvSpPr>
          <p:cNvPr id="3" name="TextBox 2"/>
          <p:cNvSpPr txBox="1">
            <a:spLocks noChangeArrowheads="1"/>
          </p:cNvSpPr>
          <p:nvPr/>
        </p:nvSpPr>
        <p:spPr bwMode="auto">
          <a:xfrm>
            <a:off x="761999" y="1692276"/>
            <a:ext cx="7620001" cy="2308324"/>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marL="342900" indent="-342900" eaLnBrk="1" hangingPunct="1">
              <a:buFont typeface="Arial" panose="020B0604020202020204" pitchFamily="34" charset="0"/>
              <a:buChar char="•"/>
              <a:defRPr/>
            </a:pPr>
            <a:r>
              <a:rPr lang="en-US" b="1" dirty="0">
                <a:solidFill>
                  <a:srgbClr val="4F6228"/>
                </a:solidFill>
                <a:latin typeface="Calibri" pitchFamily="-107" charset="0"/>
              </a:rPr>
              <a:t>Congress passed the Sarbanes–Oxley Act</a:t>
            </a:r>
            <a:r>
              <a:rPr lang="en-US" b="1" i="1" dirty="0">
                <a:solidFill>
                  <a:srgbClr val="4F6228"/>
                </a:solidFill>
                <a:latin typeface="Calibri" pitchFamily="-107" charset="0"/>
              </a:rPr>
              <a:t> </a:t>
            </a:r>
            <a:r>
              <a:rPr lang="en-US" b="1" dirty="0">
                <a:solidFill>
                  <a:srgbClr val="4F6228"/>
                </a:solidFill>
                <a:latin typeface="Calibri" pitchFamily="-107" charset="0"/>
              </a:rPr>
              <a:t>to help stop financial abuses at companies that issue public stock. </a:t>
            </a:r>
          </a:p>
          <a:p>
            <a:pPr marL="342900" indent="-342900" eaLnBrk="1" hangingPunct="1">
              <a:buFont typeface="Arial" panose="020B0604020202020204" pitchFamily="34" charset="0"/>
              <a:buChar char="•"/>
              <a:defRPr/>
            </a:pPr>
            <a:r>
              <a:rPr lang="en-US" b="1" dirty="0">
                <a:solidFill>
                  <a:srgbClr val="4F6228"/>
                </a:solidFill>
                <a:latin typeface="Calibri" pitchFamily="-107" charset="0"/>
              </a:rPr>
              <a:t>SOX requires documentation and verification of internal controls and emphasizes effective internal controls. </a:t>
            </a:r>
          </a:p>
          <a:p>
            <a:pPr marL="342900" indent="-342900" eaLnBrk="1" hangingPunct="1">
              <a:buFont typeface="Arial" panose="020B0604020202020204" pitchFamily="34" charset="0"/>
              <a:buChar char="•"/>
              <a:defRPr/>
            </a:pPr>
            <a:r>
              <a:rPr lang="en-US" b="1" dirty="0">
                <a:solidFill>
                  <a:srgbClr val="4F6228"/>
                </a:solidFill>
                <a:latin typeface="Calibri" pitchFamily="-107" charset="0"/>
              </a:rPr>
              <a:t>Failure to comply can lead to penalties and criminal prosecution of executives.</a:t>
            </a:r>
          </a:p>
        </p:txBody>
      </p:sp>
      <p:sp>
        <p:nvSpPr>
          <p:cNvPr id="4" name="Slide Number Placeholder 3"/>
          <p:cNvSpPr>
            <a:spLocks noGrp="1"/>
          </p:cNvSpPr>
          <p:nvPr>
            <p:ph type="sldNum" sz="quarter" idx="12"/>
          </p:nvPr>
        </p:nvSpPr>
        <p:spPr/>
        <p:txBody>
          <a:bodyPr/>
          <a:lstStyle/>
          <a:p>
            <a:pPr>
              <a:defRPr/>
            </a:pPr>
            <a:fld id="{6A60025E-8E98-4D2D-89C6-1F3C7333DE6F}" type="slidenum">
              <a:rPr lang="en-US"/>
              <a:pPr>
                <a:defRPr/>
              </a:pPr>
              <a:t>11</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Rounded Rectangle 7"/>
          <p:cNvSpPr/>
          <p:nvPr/>
        </p:nvSpPr>
        <p:spPr>
          <a:xfrm>
            <a:off x="152400" y="6477000"/>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a:t>
            </a:r>
            <a:r>
              <a:rPr lang="en-US" altLang="en-US" sz="1100" b="1" kern="0" dirty="0" smtClean="0">
                <a:solidFill>
                  <a:prstClr val="black"/>
                </a:solidFill>
                <a:latin typeface="Arial Narrow" pitchFamily="34" charset="0"/>
                <a:cs typeface="+mn-cs"/>
              </a:rPr>
              <a:t>: </a:t>
            </a:r>
            <a:r>
              <a:rPr lang="en-US" altLang="en-US" sz="1100" b="1" kern="0" dirty="0">
                <a:solidFill>
                  <a:prstClr val="black"/>
                </a:solidFill>
                <a:latin typeface="Arial Narrow" pitchFamily="34" charset="0"/>
                <a:cs typeface="+mn-cs"/>
              </a:rPr>
              <a:t>Explain why ethics are crucial to accounting.</a:t>
            </a:r>
            <a:endParaRPr lang="en-US" sz="1100" b="1" kern="0" dirty="0">
              <a:solidFill>
                <a:prstClr val="black"/>
              </a:solidFill>
              <a:latin typeface="Arial Narrow" pitchFamily="34" charset="0"/>
              <a:cs typeface="+mn-cs"/>
            </a:endParaRPr>
          </a:p>
        </p:txBody>
      </p:sp>
      <p:sp>
        <p:nvSpPr>
          <p:cNvPr id="10" name="Rectangle 9"/>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rtlCol="0">
            <a:normAutofit fontScale="90000"/>
          </a:bodyPr>
          <a:lstStyle/>
          <a:p>
            <a:pPr eaLnBrk="1" fontAlgn="auto" hangingPunct="1">
              <a:spcAft>
                <a:spcPts val="0"/>
              </a:spcAft>
              <a:defRPr/>
            </a:pPr>
            <a:r>
              <a:rPr lang="en-US" altLang="en-US" dirty="0"/>
              <a:t/>
            </a:r>
            <a:br>
              <a:rPr lang="en-US" altLang="en-US" dirty="0"/>
            </a:br>
            <a:r>
              <a:rPr lang="en-US" altLang="en-US" sz="4000" b="1" dirty="0"/>
              <a:t>Dodd-Frank Wall Street Reform and Consumer Protection Act</a:t>
            </a:r>
          </a:p>
        </p:txBody>
      </p:sp>
      <p:sp>
        <p:nvSpPr>
          <p:cNvPr id="4" name="Slide Number Placeholder 3"/>
          <p:cNvSpPr>
            <a:spLocks noGrp="1"/>
          </p:cNvSpPr>
          <p:nvPr>
            <p:ph type="sldNum" sz="quarter" idx="12"/>
          </p:nvPr>
        </p:nvSpPr>
        <p:spPr/>
        <p:txBody>
          <a:bodyPr/>
          <a:lstStyle/>
          <a:p>
            <a:pPr>
              <a:defRPr/>
            </a:pPr>
            <a:fld id="{012AF884-EC66-4AC6-BF74-08C0F6965C48}" type="slidenum">
              <a:rPr lang="en-US"/>
              <a:pPr>
                <a:defRPr/>
              </a:pPr>
              <a:t>12</a:t>
            </a:fld>
            <a:endParaRPr 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ounded Rectangle 6"/>
          <p:cNvSpPr/>
          <p:nvPr/>
        </p:nvSpPr>
        <p:spPr>
          <a:xfrm>
            <a:off x="152400" y="6477000"/>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Explain </a:t>
            </a:r>
            <a:r>
              <a:rPr lang="en-US" altLang="en-US" sz="1100" b="1" kern="0" dirty="0">
                <a:solidFill>
                  <a:prstClr val="black"/>
                </a:solidFill>
                <a:latin typeface="Arial Narrow" pitchFamily="34" charset="0"/>
                <a:cs typeface="+mn-cs"/>
              </a:rPr>
              <a:t>why ethics are crucial to accounting.</a:t>
            </a:r>
            <a:endParaRPr lang="en-US" sz="1100" b="1"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TextBox 7"/>
          <p:cNvSpPr txBox="1">
            <a:spLocks noChangeArrowheads="1"/>
          </p:cNvSpPr>
          <p:nvPr/>
        </p:nvSpPr>
        <p:spPr bwMode="auto">
          <a:xfrm>
            <a:off x="723900" y="1998754"/>
            <a:ext cx="7696200" cy="3539430"/>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3200" b="1" dirty="0">
                <a:solidFill>
                  <a:srgbClr val="000000"/>
                </a:solidFill>
                <a:latin typeface="Calibri" pitchFamily="-107" charset="0"/>
              </a:rPr>
              <a:t>This act has two important provisions:</a:t>
            </a:r>
          </a:p>
          <a:p>
            <a:pPr marL="457200" indent="-457200" eaLnBrk="1" hangingPunct="1">
              <a:buAutoNum type="arabicPeriod"/>
              <a:defRPr/>
            </a:pPr>
            <a:r>
              <a:rPr lang="en-US" sz="3200" dirty="0" err="1">
                <a:solidFill>
                  <a:srgbClr val="000000"/>
                </a:solidFill>
                <a:latin typeface="Calibri" pitchFamily="-107" charset="0"/>
              </a:rPr>
              <a:t>Clawback</a:t>
            </a:r>
            <a:r>
              <a:rPr lang="en-US" sz="3200" dirty="0">
                <a:solidFill>
                  <a:srgbClr val="000000"/>
                </a:solidFill>
                <a:latin typeface="Calibri" pitchFamily="-107" charset="0"/>
              </a:rPr>
              <a:t> </a:t>
            </a:r>
            <a:r>
              <a:rPr lang="en-US" sz="3200" dirty="0" smtClean="0">
                <a:solidFill>
                  <a:srgbClr val="000000"/>
                </a:solidFill>
                <a:latin typeface="Calibri" pitchFamily="-107" charset="0"/>
              </a:rPr>
              <a:t>provision, </a:t>
            </a:r>
            <a:r>
              <a:rPr lang="en-US" sz="3200" dirty="0">
                <a:solidFill>
                  <a:srgbClr val="000000"/>
                </a:solidFill>
                <a:latin typeface="Calibri" pitchFamily="-107" charset="0"/>
              </a:rPr>
              <a:t>which mandates recovery of excessive pay </a:t>
            </a:r>
          </a:p>
          <a:p>
            <a:pPr eaLnBrk="1" hangingPunct="1">
              <a:defRPr/>
            </a:pPr>
            <a:r>
              <a:rPr lang="en-US" sz="3200" dirty="0">
                <a:solidFill>
                  <a:srgbClr val="000000"/>
                </a:solidFill>
                <a:latin typeface="Calibri" pitchFamily="-107" charset="0"/>
              </a:rPr>
              <a:t>     and</a:t>
            </a:r>
          </a:p>
          <a:p>
            <a:pPr marL="514350" indent="-514350" eaLnBrk="1" hangingPunct="1">
              <a:buFont typeface="+mj-lt"/>
              <a:buAutoNum type="arabicPeriod" startAt="2"/>
              <a:defRPr/>
            </a:pPr>
            <a:r>
              <a:rPr lang="en-US" sz="3200" dirty="0">
                <a:solidFill>
                  <a:srgbClr val="000000"/>
                </a:solidFill>
                <a:latin typeface="Calibri" pitchFamily="-107" charset="0"/>
              </a:rPr>
              <a:t>Whistleblower provision whereby the SEC will pay whistleblowers 10% to 30% of sanctions exceeding $1,000,000.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13</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86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688336"/>
            <a:ext cx="7315200" cy="87313"/>
          </a:xfrm>
          <a:prstGeom prst="rect">
            <a:avLst/>
          </a:prstGeom>
          <a:noFill/>
          <a:ln w="9525">
            <a:noFill/>
            <a:miter lim="800000"/>
            <a:headEnd/>
            <a:tailEnd/>
          </a:ln>
        </p:spPr>
      </p:pic>
      <p:sp>
        <p:nvSpPr>
          <p:cNvPr id="8" name="TextBox 7"/>
          <p:cNvSpPr txBox="1"/>
          <p:nvPr/>
        </p:nvSpPr>
        <p:spPr>
          <a:xfrm>
            <a:off x="2057400" y="982814"/>
            <a:ext cx="5257800" cy="769441"/>
          </a:xfrm>
          <a:prstGeom prst="rect">
            <a:avLst/>
          </a:prstGeom>
          <a:noFill/>
        </p:spPr>
        <p:txBody>
          <a:bodyPr wrap="square" rtlCol="0">
            <a:spAutoFit/>
          </a:bodyPr>
          <a:lstStyle/>
          <a:p>
            <a:r>
              <a:rPr lang="en-US" altLang="en-US" sz="4400" b="1" dirty="0">
                <a:latin typeface="+mj-lt"/>
              </a:rPr>
              <a:t>Learning Objective C4</a:t>
            </a:r>
            <a:endParaRPr lang="en-US" sz="4400" dirty="0">
              <a:latin typeface="+mj-lt"/>
            </a:endParaRPr>
          </a:p>
        </p:txBody>
      </p:sp>
      <p:sp>
        <p:nvSpPr>
          <p:cNvPr id="9" name="Title 4"/>
          <p:cNvSpPr>
            <a:spLocks noGrp="1"/>
          </p:cNvSpPr>
          <p:nvPr>
            <p:ph type="ctrTitle"/>
          </p:nvPr>
        </p:nvSpPr>
        <p:spPr>
          <a:xfrm>
            <a:off x="914400" y="2290600"/>
            <a:ext cx="7315200" cy="2951994"/>
          </a:xfrm>
        </p:spPr>
        <p:txBody>
          <a:bodyPr/>
          <a:lstStyle/>
          <a:p>
            <a:r>
              <a:rPr lang="en-US" dirty="0"/>
              <a:t>Explain generally accepted accounting principles and define and apply several</a:t>
            </a:r>
            <a:br>
              <a:rPr lang="en-US" dirty="0"/>
            </a:br>
            <a:r>
              <a:rPr lang="en-US" dirty="0"/>
              <a:t>accounting principles.</a:t>
            </a:r>
            <a:endParaRPr lang="en-US" altLang="en-US" dirty="0"/>
          </a:p>
        </p:txBody>
      </p:sp>
      <p:sp>
        <p:nvSpPr>
          <p:cNvPr id="10" name="Rectangle 9"/>
          <p:cNvSpPr/>
          <p:nvPr/>
        </p:nvSpPr>
        <p:spPr>
          <a:xfrm>
            <a:off x="3886200" y="1928899"/>
            <a:ext cx="184731" cy="769441"/>
          </a:xfrm>
          <a:prstGeom prst="rect">
            <a:avLst/>
          </a:prstGeom>
        </p:spPr>
        <p:txBody>
          <a:bodyPr wrap="none">
            <a:spAutoFit/>
          </a:bodyPr>
          <a:lstStyle/>
          <a:p>
            <a:endParaRPr lang="en-US" sz="4400" dirty="0">
              <a:latin typeface="+mj-lt"/>
            </a:endParaRPr>
          </a:p>
        </p:txBody>
      </p:sp>
      <p:sp>
        <p:nvSpPr>
          <p:cNvPr id="12" name="Rectangle 11"/>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9615" y="587743"/>
            <a:ext cx="8305800" cy="1126758"/>
          </a:xfrm>
        </p:spPr>
        <p:txBody>
          <a:bodyPr rtlCol="0">
            <a:noAutofit/>
          </a:bodyPr>
          <a:lstStyle/>
          <a:p>
            <a:pPr eaLnBrk="1" fontAlgn="auto" hangingPunct="1">
              <a:spcAft>
                <a:spcPts val="0"/>
              </a:spcAft>
              <a:defRPr/>
            </a:pPr>
            <a:r>
              <a:rPr lang="en-US" altLang="en-US" sz="3600" b="1" dirty="0"/>
              <a:t>Generally Accepted </a:t>
            </a:r>
            <a:br>
              <a:rPr lang="en-US" altLang="en-US" sz="3600" b="1" dirty="0"/>
            </a:br>
            <a:r>
              <a:rPr lang="en-US" altLang="en-US" sz="3600" b="1" dirty="0"/>
              <a:t>Accounting Principles (GAAP)</a:t>
            </a:r>
          </a:p>
        </p:txBody>
      </p:sp>
      <p:sp>
        <p:nvSpPr>
          <p:cNvPr id="2" name="TextBox 1"/>
          <p:cNvSpPr txBox="1">
            <a:spLocks noChangeArrowheads="1"/>
          </p:cNvSpPr>
          <p:nvPr/>
        </p:nvSpPr>
        <p:spPr bwMode="auto">
          <a:xfrm>
            <a:off x="592015" y="2144529"/>
            <a:ext cx="8153400" cy="1200150"/>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a:solidFill>
                  <a:srgbClr val="000000"/>
                </a:solidFill>
                <a:latin typeface="Calibri" pitchFamily="-107" charset="0"/>
              </a:rPr>
              <a:t>Financial accounting is governed by concepts and rules known as </a:t>
            </a:r>
            <a:r>
              <a:rPr lang="en-US" b="1" dirty="0">
                <a:solidFill>
                  <a:srgbClr val="984807"/>
                </a:solidFill>
                <a:latin typeface="Calibri" pitchFamily="-107" charset="0"/>
              </a:rPr>
              <a:t>generally accepted accounting principles (GAAP)</a:t>
            </a:r>
            <a:r>
              <a:rPr lang="en-US" b="1" dirty="0">
                <a:solidFill>
                  <a:srgbClr val="000000"/>
                </a:solidFill>
                <a:latin typeface="Calibri" pitchFamily="-107" charset="0"/>
              </a:rPr>
              <a:t>. </a:t>
            </a:r>
            <a:r>
              <a:rPr lang="en-US" dirty="0">
                <a:solidFill>
                  <a:srgbClr val="000000"/>
                </a:solidFill>
                <a:latin typeface="Calibri" pitchFamily="-107" charset="0"/>
              </a:rPr>
              <a:t>GAAP aims to make information </a:t>
            </a:r>
            <a:r>
              <a:rPr lang="en-US" i="1" dirty="0">
                <a:solidFill>
                  <a:srgbClr val="000000"/>
                </a:solidFill>
                <a:latin typeface="Calibri" pitchFamily="-107" charset="0"/>
              </a:rPr>
              <a:t>relevant, reliable, </a:t>
            </a:r>
            <a:r>
              <a:rPr lang="en-US" dirty="0">
                <a:solidFill>
                  <a:srgbClr val="000000"/>
                </a:solidFill>
                <a:latin typeface="Calibri" pitchFamily="-107" charset="0"/>
              </a:rPr>
              <a:t>and </a:t>
            </a:r>
            <a:r>
              <a:rPr lang="en-US" i="1" dirty="0">
                <a:solidFill>
                  <a:srgbClr val="000000"/>
                </a:solidFill>
                <a:latin typeface="Calibri" pitchFamily="-107" charset="0"/>
              </a:rPr>
              <a:t>comparable</a:t>
            </a:r>
            <a:r>
              <a:rPr lang="en-US" dirty="0">
                <a:solidFill>
                  <a:srgbClr val="000000"/>
                </a:solidFill>
                <a:latin typeface="Calibri" pitchFamily="-107" charset="0"/>
              </a:rPr>
              <a:t>. </a:t>
            </a:r>
          </a:p>
        </p:txBody>
      </p:sp>
      <p:sp>
        <p:nvSpPr>
          <p:cNvPr id="138245" name="TextBox 5"/>
          <p:cNvSpPr txBox="1">
            <a:spLocks noChangeArrowheads="1"/>
          </p:cNvSpPr>
          <p:nvPr/>
        </p:nvSpPr>
        <p:spPr bwMode="auto">
          <a:xfrm>
            <a:off x="134815" y="4811529"/>
            <a:ext cx="2667000" cy="1200150"/>
          </a:xfrm>
          <a:prstGeom prst="rect">
            <a:avLst/>
          </a:prstGeom>
          <a:noFill/>
          <a:ln w="9525">
            <a:noFill/>
            <a:miter lim="800000"/>
            <a:headEnd/>
            <a:tailEnd/>
          </a:ln>
        </p:spPr>
        <p:txBody>
          <a:bodyPr>
            <a:spAutoFit/>
          </a:bodyPr>
          <a:lstStyle/>
          <a:p>
            <a:pPr algn="ctr"/>
            <a:r>
              <a:rPr lang="en-US" altLang="en-US" dirty="0"/>
              <a:t>Relevant information affects decisions</a:t>
            </a:r>
          </a:p>
          <a:p>
            <a:pPr algn="ctr"/>
            <a:r>
              <a:rPr lang="en-US" altLang="en-US" dirty="0"/>
              <a:t>of users. </a:t>
            </a:r>
          </a:p>
          <a:p>
            <a:pPr algn="ctr"/>
            <a:endParaRPr lang="en-US" altLang="en-US" dirty="0"/>
          </a:p>
        </p:txBody>
      </p:sp>
      <p:sp>
        <p:nvSpPr>
          <p:cNvPr id="138246" name="TextBox 6"/>
          <p:cNvSpPr txBox="1">
            <a:spLocks noChangeArrowheads="1"/>
          </p:cNvSpPr>
          <p:nvPr/>
        </p:nvSpPr>
        <p:spPr bwMode="auto">
          <a:xfrm>
            <a:off x="3335215" y="3887604"/>
            <a:ext cx="2667000" cy="923925"/>
          </a:xfrm>
          <a:prstGeom prst="rect">
            <a:avLst/>
          </a:prstGeom>
          <a:noFill/>
          <a:ln w="9525">
            <a:noFill/>
            <a:miter lim="800000"/>
            <a:headEnd/>
            <a:tailEnd/>
          </a:ln>
        </p:spPr>
        <p:txBody>
          <a:bodyPr>
            <a:spAutoFit/>
          </a:bodyPr>
          <a:lstStyle/>
          <a:p>
            <a:pPr algn="ctr"/>
            <a:r>
              <a:rPr lang="en-US" altLang="en-US" dirty="0"/>
              <a:t>Reliable information is trusted by users. </a:t>
            </a:r>
          </a:p>
          <a:p>
            <a:pPr algn="ctr"/>
            <a:endParaRPr lang="en-US" altLang="en-US" dirty="0"/>
          </a:p>
        </p:txBody>
      </p:sp>
      <p:sp>
        <p:nvSpPr>
          <p:cNvPr id="138247" name="TextBox 7"/>
          <p:cNvSpPr txBox="1">
            <a:spLocks noChangeArrowheads="1"/>
          </p:cNvSpPr>
          <p:nvPr/>
        </p:nvSpPr>
        <p:spPr bwMode="auto">
          <a:xfrm>
            <a:off x="6459415" y="4811529"/>
            <a:ext cx="2667000" cy="1200150"/>
          </a:xfrm>
          <a:prstGeom prst="rect">
            <a:avLst/>
          </a:prstGeom>
          <a:noFill/>
          <a:ln w="9525">
            <a:noFill/>
            <a:miter lim="800000"/>
            <a:headEnd/>
            <a:tailEnd/>
          </a:ln>
        </p:spPr>
        <p:txBody>
          <a:bodyPr>
            <a:spAutoFit/>
          </a:bodyPr>
          <a:lstStyle/>
          <a:p>
            <a:pPr algn="ctr"/>
            <a:r>
              <a:rPr lang="en-US" altLang="en-US" dirty="0"/>
              <a:t>Comparable information is helpful in contrasting organizations.</a:t>
            </a:r>
          </a:p>
          <a:p>
            <a:pPr algn="ctr"/>
            <a:endParaRPr lang="en-US" altLang="en-US" dirty="0"/>
          </a:p>
        </p:txBody>
      </p:sp>
      <p:cxnSp>
        <p:nvCxnSpPr>
          <p:cNvPr id="12" name="Elbow Connector 11"/>
          <p:cNvCxnSpPr>
            <a:stCxn id="2" idx="2"/>
          </p:cNvCxnSpPr>
          <p:nvPr/>
        </p:nvCxnSpPr>
        <p:spPr>
          <a:xfrm rot="5400000">
            <a:off x="2335090" y="2477904"/>
            <a:ext cx="1466850" cy="3200400"/>
          </a:xfrm>
          <a:prstGeom prst="bentConnector3">
            <a:avLst>
              <a:gd name="adj1" fmla="val 2427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2" idx="2"/>
            <a:endCxn id="138247" idx="0"/>
          </p:cNvCxnSpPr>
          <p:nvPr/>
        </p:nvCxnSpPr>
        <p:spPr>
          <a:xfrm rot="16200000" flipH="1">
            <a:off x="5497390" y="2516004"/>
            <a:ext cx="1466850" cy="3124200"/>
          </a:xfrm>
          <a:prstGeom prst="bentConnector3">
            <a:avLst>
              <a:gd name="adj1" fmla="val 24270"/>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2"/>
            <a:endCxn id="138246" idx="0"/>
          </p:cNvCxnSpPr>
          <p:nvPr/>
        </p:nvCxnSpPr>
        <p:spPr>
          <a:xfrm rot="5400000">
            <a:off x="4398046" y="3616936"/>
            <a:ext cx="542925" cy="1588"/>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992815" y="6492875"/>
            <a:ext cx="2133600" cy="365125"/>
          </a:xfrm>
        </p:spPr>
        <p:txBody>
          <a:bodyPr/>
          <a:lstStyle/>
          <a:p>
            <a:pPr>
              <a:defRPr/>
            </a:pPr>
            <a:fld id="{D32A8C9F-E90F-4B24-9C2A-09CEE8E2C2C2}" type="slidenum">
              <a:rPr lang="en-US"/>
              <a:pPr>
                <a:defRPr/>
              </a:pPr>
              <a:t>14</a:t>
            </a:fld>
            <a:endParaRPr lang="en-US"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Rounded Rectangle 13"/>
          <p:cNvSpPr/>
          <p:nvPr/>
        </p:nvSpPr>
        <p:spPr>
          <a:xfrm>
            <a:off x="35805" y="6616076"/>
            <a:ext cx="70866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smtClean="0">
                <a:solidFill>
                  <a:prstClr val="black"/>
                </a:solidFill>
                <a:latin typeface="Arial Narrow" pitchFamily="34" charset="0"/>
                <a:cs typeface="+mn-cs"/>
              </a:rPr>
              <a:t>: </a:t>
            </a:r>
            <a:r>
              <a:rPr lang="en-US" altLang="en-US" sz="1100" b="1" kern="0" dirty="0">
                <a:solidFill>
                  <a:prstClr val="black"/>
                </a:solidFill>
                <a:latin typeface="Arial Narrow" pitchFamily="34" charset="0"/>
                <a:cs typeface="+mn-cs"/>
              </a:rPr>
              <a:t>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17" name="Rectangle 16"/>
          <p:cNvSpPr>
            <a:spLocks noGrp="1" noChangeArrowheads="1"/>
          </p:cNvSpPr>
          <p:nvPr/>
        </p:nvSpPr>
        <p:spPr bwMode="auto">
          <a:xfrm>
            <a:off x="7041795" y="654384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title"/>
          </p:nvPr>
        </p:nvSpPr>
        <p:spPr/>
        <p:txBody>
          <a:bodyPr/>
          <a:lstStyle/>
          <a:p>
            <a:pPr eaLnBrk="1" hangingPunct="1"/>
            <a:r>
              <a:rPr lang="en-US" altLang="en-US" b="1" dirty="0"/>
              <a:t>International Standards</a:t>
            </a:r>
          </a:p>
        </p:txBody>
      </p:sp>
      <p:sp>
        <p:nvSpPr>
          <p:cNvPr id="4" name="Slide Number Placeholder 3"/>
          <p:cNvSpPr>
            <a:spLocks noGrp="1"/>
          </p:cNvSpPr>
          <p:nvPr>
            <p:ph type="sldNum" sz="quarter" idx="12"/>
          </p:nvPr>
        </p:nvSpPr>
        <p:spPr/>
        <p:txBody>
          <a:bodyPr/>
          <a:lstStyle/>
          <a:p>
            <a:pPr>
              <a:defRPr/>
            </a:pPr>
            <a:fld id="{BF2F114C-F66F-414A-89A9-BC439FA06147}" type="slidenum">
              <a:rPr lang="en-US"/>
              <a:pPr>
                <a:defRPr/>
              </a:pPr>
              <a:t>15</a:t>
            </a:fld>
            <a:endParaRPr lang="en-US" dirty="0"/>
          </a:p>
        </p:txBody>
      </p:sp>
      <p:sp>
        <p:nvSpPr>
          <p:cNvPr id="2" name="TextBox 1"/>
          <p:cNvSpPr txBox="1">
            <a:spLocks noChangeArrowheads="1"/>
          </p:cNvSpPr>
          <p:nvPr/>
        </p:nvSpPr>
        <p:spPr bwMode="auto">
          <a:xfrm>
            <a:off x="762000" y="1590259"/>
            <a:ext cx="7620000" cy="707886"/>
          </a:xfrm>
          <a:prstGeom prst="rect">
            <a:avLst/>
          </a:prstGeom>
          <a:solidFill>
            <a:srgbClr val="FAC090"/>
          </a:solidFill>
          <a:ln w="9525">
            <a:solidFill>
              <a:srgbClr val="984807"/>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dirty="0"/>
              <a:t>In today’s global economy, there is increased demand by external users for comparability in accounting reports. </a:t>
            </a:r>
          </a:p>
        </p:txBody>
      </p:sp>
      <p:sp>
        <p:nvSpPr>
          <p:cNvPr id="139270" name="TextBox 6"/>
          <p:cNvSpPr txBox="1">
            <a:spLocks noChangeArrowheads="1"/>
          </p:cNvSpPr>
          <p:nvPr/>
        </p:nvSpPr>
        <p:spPr bwMode="auto">
          <a:xfrm>
            <a:off x="762000" y="3024184"/>
            <a:ext cx="3124200" cy="1754326"/>
          </a:xfrm>
          <a:prstGeom prst="rect">
            <a:avLst/>
          </a:prstGeom>
          <a:noFill/>
          <a:ln w="9525">
            <a:solidFill>
              <a:schemeClr val="tx1"/>
            </a:solidFill>
            <a:miter lim="800000"/>
            <a:headEnd/>
            <a:tailEnd/>
          </a:ln>
        </p:spPr>
        <p:txBody>
          <a:bodyPr wrap="square">
            <a:spAutoFit/>
          </a:bodyPr>
          <a:lstStyle/>
          <a:p>
            <a:pPr algn="ctr"/>
            <a:r>
              <a:rPr lang="en-US" altLang="en-US" b="1" dirty="0"/>
              <a:t>International Accounting Standards Board (IASB) </a:t>
            </a:r>
            <a:br>
              <a:rPr lang="en-US" altLang="en-US" b="1" dirty="0"/>
            </a:br>
            <a:r>
              <a:rPr lang="en-US" altLang="en-US" b="1" dirty="0"/>
              <a:t/>
            </a:r>
            <a:br>
              <a:rPr lang="en-US" altLang="en-US" b="1" dirty="0"/>
            </a:br>
            <a:r>
              <a:rPr lang="en-US" altLang="en-US" dirty="0"/>
              <a:t>Issues International Financial Reporting Standards (IFRS)</a:t>
            </a:r>
          </a:p>
        </p:txBody>
      </p:sp>
      <p:sp>
        <p:nvSpPr>
          <p:cNvPr id="139271" name="TextBox 7"/>
          <p:cNvSpPr txBox="1">
            <a:spLocks noChangeArrowheads="1"/>
          </p:cNvSpPr>
          <p:nvPr/>
        </p:nvSpPr>
        <p:spPr bwMode="auto">
          <a:xfrm>
            <a:off x="5162550" y="3024184"/>
            <a:ext cx="3200400" cy="1831271"/>
          </a:xfrm>
          <a:prstGeom prst="rect">
            <a:avLst/>
          </a:prstGeom>
          <a:noFill/>
          <a:ln w="9525">
            <a:solidFill>
              <a:schemeClr val="tx1"/>
            </a:solidFill>
            <a:miter lim="800000"/>
            <a:headEnd/>
            <a:tailEnd/>
          </a:ln>
        </p:spPr>
        <p:txBody>
          <a:bodyPr wrap="square">
            <a:spAutoFit/>
          </a:bodyPr>
          <a:lstStyle/>
          <a:p>
            <a:pPr algn="ctr"/>
            <a:r>
              <a:rPr lang="en-US" altLang="en-US" b="1" dirty="0"/>
              <a:t>International Financial Reporting Standards (IFRS)</a:t>
            </a:r>
          </a:p>
          <a:p>
            <a:pPr algn="ctr"/>
            <a:endParaRPr lang="en-US" altLang="en-US" dirty="0"/>
          </a:p>
          <a:p>
            <a:pPr algn="ctr">
              <a:spcBef>
                <a:spcPts val="600"/>
              </a:spcBef>
            </a:pPr>
            <a:r>
              <a:rPr lang="en-US" altLang="en-US" dirty="0"/>
              <a:t>Identify preferred accounting practices </a:t>
            </a:r>
          </a:p>
          <a:p>
            <a:pPr algn="ctr"/>
            <a:endParaRPr lang="en-US" altLang="en-US" dirty="0"/>
          </a:p>
        </p:txBody>
      </p:sp>
      <p:cxnSp>
        <p:nvCxnSpPr>
          <p:cNvPr id="10" name="Straight Connector 9"/>
          <p:cNvCxnSpPr/>
          <p:nvPr/>
        </p:nvCxnSpPr>
        <p:spPr>
          <a:xfrm>
            <a:off x="762000" y="3774887"/>
            <a:ext cx="3124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62550" y="3768764"/>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3" name="Rounded Rectangle 12"/>
          <p:cNvSpPr/>
          <p:nvPr/>
        </p:nvSpPr>
        <p:spPr>
          <a:xfrm>
            <a:off x="0" y="6629402"/>
            <a:ext cx="7086600" cy="22859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Explain </a:t>
            </a:r>
            <a:r>
              <a:rPr lang="en-US" altLang="en-US" sz="1100" b="1" kern="0" dirty="0">
                <a:solidFill>
                  <a:prstClr val="black"/>
                </a:solidFill>
                <a:latin typeface="Arial Narrow" pitchFamily="34" charset="0"/>
                <a:cs typeface="+mn-cs"/>
              </a:rPr>
              <a:t>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15" name="Rectangle 14"/>
          <p:cNvSpPr>
            <a:spLocks noGrp="1" noChangeArrowheads="1"/>
          </p:cNvSpPr>
          <p:nvPr/>
        </p:nvSpPr>
        <p:spPr bwMode="auto">
          <a:xfrm>
            <a:off x="6978770" y="659305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193" y="782708"/>
            <a:ext cx="8209613" cy="752474"/>
          </a:xfrm>
        </p:spPr>
        <p:txBody>
          <a:bodyPr rtlCol="0">
            <a:normAutofit fontScale="90000"/>
          </a:bodyPr>
          <a:lstStyle/>
          <a:p>
            <a:pPr eaLnBrk="1" fontAlgn="auto" hangingPunct="1">
              <a:spcAft>
                <a:spcPts val="0"/>
              </a:spcAft>
              <a:defRPr/>
            </a:pPr>
            <a:r>
              <a:rPr lang="en-US" altLang="en-US" b="1" dirty="0"/>
              <a:t>Conceptual Framework</a:t>
            </a:r>
          </a:p>
        </p:txBody>
      </p:sp>
      <p:sp>
        <p:nvSpPr>
          <p:cNvPr id="3" name="Slide Number Placeholder 2"/>
          <p:cNvSpPr>
            <a:spLocks noGrp="1"/>
          </p:cNvSpPr>
          <p:nvPr>
            <p:ph type="sldNum" sz="quarter" idx="12"/>
          </p:nvPr>
        </p:nvSpPr>
        <p:spPr>
          <a:xfrm>
            <a:off x="7010400" y="6494637"/>
            <a:ext cx="2133600" cy="365125"/>
          </a:xfrm>
        </p:spPr>
        <p:txBody>
          <a:bodyPr/>
          <a:lstStyle/>
          <a:p>
            <a:pPr>
              <a:defRPr/>
            </a:pPr>
            <a:fld id="{8C133CDD-273E-4F44-9CC3-26E9BF79BA5D}" type="slidenum">
              <a:rPr lang="en-US"/>
              <a:pPr>
                <a:defRPr/>
              </a:pPr>
              <a:t>16</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grpSp>
        <p:nvGrpSpPr>
          <p:cNvPr id="2" name="Group 1"/>
          <p:cNvGrpSpPr/>
          <p:nvPr/>
        </p:nvGrpSpPr>
        <p:grpSpPr>
          <a:xfrm>
            <a:off x="390994" y="1898494"/>
            <a:ext cx="8372006" cy="3895725"/>
            <a:chOff x="0" y="2047875"/>
            <a:chExt cx="9153525" cy="38957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7875"/>
              <a:ext cx="915352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lindsey_schauer\Documents\WildFAP22e(c)2015\Final Graphics\wiL62279_ch01\wiL62279_cut0101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762" y="2975947"/>
              <a:ext cx="4338638" cy="284894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ounded Rectangle 13"/>
          <p:cNvSpPr/>
          <p:nvPr/>
        </p:nvSpPr>
        <p:spPr>
          <a:xfrm>
            <a:off x="0" y="6576884"/>
            <a:ext cx="70866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Explain </a:t>
            </a:r>
            <a:r>
              <a:rPr lang="en-US" altLang="en-US" sz="1100" b="1" kern="0" dirty="0">
                <a:solidFill>
                  <a:prstClr val="black"/>
                </a:solidFill>
                <a:latin typeface="Arial Narrow" pitchFamily="34" charset="0"/>
                <a:cs typeface="+mn-cs"/>
              </a:rPr>
              <a:t>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12" name="Rectangle 11"/>
          <p:cNvSpPr>
            <a:spLocks noGrp="1" noChangeArrowheads="1"/>
          </p:cNvSpPr>
          <p:nvPr/>
        </p:nvSpPr>
        <p:spPr bwMode="auto">
          <a:xfrm>
            <a:off x="6994585" y="656289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TextBox 9">
            <a:extLst>
              <a:ext uri="{FF2B5EF4-FFF2-40B4-BE49-F238E27FC236}">
                <a16:creationId xmlns:a16="http://schemas.microsoft.com/office/drawing/2014/main" xmlns="" id="{438A4E73-D23E-4B9F-B169-82122A2AA419}"/>
              </a:ext>
            </a:extLst>
          </p:cNvPr>
          <p:cNvSpPr txBox="1"/>
          <p:nvPr/>
        </p:nvSpPr>
        <p:spPr>
          <a:xfrm>
            <a:off x="7672081" y="2867687"/>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9111" y="551958"/>
            <a:ext cx="8763000" cy="1143000"/>
          </a:xfrm>
        </p:spPr>
        <p:txBody>
          <a:bodyPr rtlCol="0">
            <a:noAutofit/>
          </a:bodyPr>
          <a:lstStyle/>
          <a:p>
            <a:pPr eaLnBrk="1" fontAlgn="auto" hangingPunct="1">
              <a:lnSpc>
                <a:spcPts val="4500"/>
              </a:lnSpc>
              <a:spcAft>
                <a:spcPts val="0"/>
              </a:spcAft>
              <a:defRPr/>
            </a:pPr>
            <a:r>
              <a:rPr lang="en-US" altLang="en-US" b="1" dirty="0"/>
              <a:t>Principles, Assumptions and Constraint</a:t>
            </a:r>
          </a:p>
        </p:txBody>
      </p:sp>
      <p:sp>
        <p:nvSpPr>
          <p:cNvPr id="2" name="TextBox 1"/>
          <p:cNvSpPr txBox="1">
            <a:spLocks noChangeArrowheads="1"/>
          </p:cNvSpPr>
          <p:nvPr/>
        </p:nvSpPr>
        <p:spPr bwMode="auto">
          <a:xfrm>
            <a:off x="304800" y="4652027"/>
            <a:ext cx="4114800" cy="1323439"/>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i="1" dirty="0">
                <a:solidFill>
                  <a:srgbClr val="000000"/>
                </a:solidFill>
                <a:latin typeface="Calibri" pitchFamily="-107" charset="0"/>
              </a:rPr>
              <a:t>General principles </a:t>
            </a:r>
            <a:r>
              <a:rPr lang="en-US" sz="2000" dirty="0">
                <a:solidFill>
                  <a:srgbClr val="000000"/>
                </a:solidFill>
                <a:latin typeface="Calibri" pitchFamily="-107" charset="0"/>
              </a:rPr>
              <a:t>are the assumptions, concepts, and guidelines for preparing financial statements. </a:t>
            </a:r>
          </a:p>
        </p:txBody>
      </p:sp>
      <p:sp>
        <p:nvSpPr>
          <p:cNvPr id="6" name="TextBox 5"/>
          <p:cNvSpPr txBox="1">
            <a:spLocks noChangeArrowheads="1"/>
          </p:cNvSpPr>
          <p:nvPr/>
        </p:nvSpPr>
        <p:spPr bwMode="auto">
          <a:xfrm>
            <a:off x="4724400" y="4652027"/>
            <a:ext cx="4114800" cy="1323439"/>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000" i="1" dirty="0">
                <a:solidFill>
                  <a:srgbClr val="000000"/>
                </a:solidFill>
                <a:latin typeface="Calibri" pitchFamily="-107" charset="0"/>
              </a:rPr>
              <a:t>Specific principles </a:t>
            </a:r>
            <a:r>
              <a:rPr lang="en-US" sz="2000" dirty="0">
                <a:solidFill>
                  <a:srgbClr val="000000"/>
                </a:solidFill>
                <a:latin typeface="Calibri" pitchFamily="-107" charset="0"/>
              </a:rPr>
              <a:t>are detailed rules used in reporting business transactions and events. </a:t>
            </a:r>
          </a:p>
          <a:p>
            <a:pPr algn="ctr" eaLnBrk="1" hangingPunct="1">
              <a:defRPr/>
            </a:pPr>
            <a:endParaRPr lang="en-US" sz="2000" dirty="0">
              <a:solidFill>
                <a:srgbClr val="000000"/>
              </a:solidFill>
              <a:latin typeface="Calibri" pitchFamily="-107" charset="0"/>
            </a:endParaRPr>
          </a:p>
        </p:txBody>
      </p:sp>
      <p:sp>
        <p:nvSpPr>
          <p:cNvPr id="4" name="Slide Number Placeholder 3"/>
          <p:cNvSpPr>
            <a:spLocks noGrp="1"/>
          </p:cNvSpPr>
          <p:nvPr>
            <p:ph type="sldNum" sz="quarter" idx="12"/>
          </p:nvPr>
        </p:nvSpPr>
        <p:spPr>
          <a:xfrm>
            <a:off x="7010400" y="6522594"/>
            <a:ext cx="2133600" cy="365125"/>
          </a:xfrm>
        </p:spPr>
        <p:txBody>
          <a:bodyPr/>
          <a:lstStyle/>
          <a:p>
            <a:pPr>
              <a:defRPr/>
            </a:pPr>
            <a:fld id="{E010B282-BF9D-4DB2-BC93-21477E68BC95}" type="slidenum">
              <a:rPr lang="en-US"/>
              <a:pPr>
                <a:defRPr/>
              </a:pPr>
              <a:t>17</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TextBox 9"/>
          <p:cNvSpPr txBox="1"/>
          <p:nvPr/>
        </p:nvSpPr>
        <p:spPr>
          <a:xfrm>
            <a:off x="6994585" y="1946382"/>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1.7</a:t>
            </a:r>
          </a:p>
        </p:txBody>
      </p:sp>
      <p:sp>
        <p:nvSpPr>
          <p:cNvPr id="12" name="Rounded Rectangle 13"/>
          <p:cNvSpPr/>
          <p:nvPr/>
        </p:nvSpPr>
        <p:spPr>
          <a:xfrm>
            <a:off x="-10099" y="6604842"/>
            <a:ext cx="70866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smtClean="0">
                <a:solidFill>
                  <a:prstClr val="black"/>
                </a:solidFill>
                <a:latin typeface="Arial Narrow" pitchFamily="34" charset="0"/>
                <a:cs typeface="+mn-cs"/>
              </a:rPr>
              <a:t>: </a:t>
            </a:r>
            <a:r>
              <a:rPr lang="en-US" altLang="en-US" sz="1100" b="1" kern="0" dirty="0">
                <a:solidFill>
                  <a:prstClr val="black"/>
                </a:solidFill>
                <a:latin typeface="Arial Narrow" pitchFamily="34" charset="0"/>
                <a:cs typeface="+mn-cs"/>
              </a:rPr>
              <a:t>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13" name="Rectangle 12"/>
          <p:cNvSpPr>
            <a:spLocks noGrp="1" noChangeArrowheads="1"/>
          </p:cNvSpPr>
          <p:nvPr/>
        </p:nvSpPr>
        <p:spPr bwMode="auto">
          <a:xfrm>
            <a:off x="6994585" y="656970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p:cNvPicPr>
            <a:picLocks noChangeAspect="1"/>
          </p:cNvPicPr>
          <p:nvPr/>
        </p:nvPicPr>
        <p:blipFill>
          <a:blip r:embed="rId3"/>
          <a:stretch>
            <a:fillRect/>
          </a:stretch>
        </p:blipFill>
        <p:spPr>
          <a:xfrm>
            <a:off x="1981602" y="1770871"/>
            <a:ext cx="4635364" cy="27369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90600" y="457200"/>
            <a:ext cx="7315200" cy="1143000"/>
          </a:xfrm>
        </p:spPr>
        <p:txBody>
          <a:bodyPr/>
          <a:lstStyle/>
          <a:p>
            <a:pPr eaLnBrk="1" hangingPunct="1"/>
            <a:r>
              <a:rPr lang="en-US" altLang="en-US" b="1" dirty="0"/>
              <a:t>Accounting Principles</a:t>
            </a:r>
          </a:p>
        </p:txBody>
      </p:sp>
      <p:sp>
        <p:nvSpPr>
          <p:cNvPr id="142340" name="Rectangle 11"/>
          <p:cNvSpPr>
            <a:spLocks noChangeArrowheads="1"/>
          </p:cNvSpPr>
          <p:nvPr/>
        </p:nvSpPr>
        <p:spPr bwMode="auto">
          <a:xfrm>
            <a:off x="228599" y="1508125"/>
            <a:ext cx="4094163" cy="2667000"/>
          </a:xfrm>
          <a:prstGeom prst="rect">
            <a:avLst/>
          </a:prstGeom>
          <a:solidFill>
            <a:srgbClr val="993366"/>
          </a:solidFill>
          <a:ln w="9525">
            <a:solidFill>
              <a:schemeClr val="tx1"/>
            </a:solidFill>
            <a:miter lim="800000"/>
            <a:headEnd/>
            <a:tailEnd/>
          </a:ln>
        </p:spPr>
        <p:txBody>
          <a:bodyPr wrap="none" anchor="ctr"/>
          <a:lstStyle/>
          <a:p>
            <a:endParaRPr lang="en-US" altLang="en-US" dirty="0"/>
          </a:p>
        </p:txBody>
      </p:sp>
      <p:sp>
        <p:nvSpPr>
          <p:cNvPr id="142341" name="Text Box 13"/>
          <p:cNvSpPr txBox="1">
            <a:spLocks noChangeArrowheads="1"/>
          </p:cNvSpPr>
          <p:nvPr/>
        </p:nvSpPr>
        <p:spPr bwMode="auto">
          <a:xfrm>
            <a:off x="304800" y="1939925"/>
            <a:ext cx="3810000" cy="1538883"/>
          </a:xfrm>
          <a:prstGeom prst="rect">
            <a:avLst/>
          </a:prstGeom>
          <a:noFill/>
          <a:ln w="9525">
            <a:noFill/>
            <a:miter lim="800000"/>
            <a:headEnd/>
            <a:tailEnd/>
          </a:ln>
        </p:spPr>
        <p:txBody>
          <a:bodyPr>
            <a:spAutoFit/>
          </a:bodyPr>
          <a:lstStyle/>
          <a:p>
            <a:pPr algn="ctr"/>
            <a:r>
              <a:rPr lang="en-US" altLang="en-US" sz="2000" dirty="0">
                <a:solidFill>
                  <a:srgbClr val="FFFF00"/>
                </a:solidFill>
              </a:rPr>
              <a:t>Measurement Principle </a:t>
            </a:r>
          </a:p>
          <a:p>
            <a:pPr algn="ctr"/>
            <a:r>
              <a:rPr lang="en-US" altLang="en-US" sz="2000" dirty="0">
                <a:solidFill>
                  <a:srgbClr val="FFFF00"/>
                </a:solidFill>
              </a:rPr>
              <a:t>(Cost Principle)</a:t>
            </a:r>
          </a:p>
          <a:p>
            <a:pPr algn="ctr"/>
            <a:r>
              <a:rPr lang="en-US" altLang="en-US" dirty="0">
                <a:solidFill>
                  <a:schemeClr val="bg1"/>
                </a:solidFill>
              </a:rPr>
              <a:t>Accounting information is based on actual cost. Actual cost is considered objective.</a:t>
            </a:r>
          </a:p>
        </p:txBody>
      </p:sp>
      <p:sp>
        <p:nvSpPr>
          <p:cNvPr id="15" name="Rectangle 14"/>
          <p:cNvSpPr/>
          <p:nvPr/>
        </p:nvSpPr>
        <p:spPr bwMode="auto">
          <a:xfrm>
            <a:off x="228599" y="4343400"/>
            <a:ext cx="4114801" cy="1676400"/>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FF00"/>
                </a:solidFill>
                <a:latin typeface="Arial" charset="0"/>
                <a:cs typeface="Arial" charset="0"/>
              </a:rPr>
              <a:t>Expense Recognition Principle </a:t>
            </a:r>
          </a:p>
          <a:p>
            <a:pPr algn="ctr">
              <a:defRPr/>
            </a:pPr>
            <a:r>
              <a:rPr lang="en-US" sz="2000" dirty="0">
                <a:solidFill>
                  <a:srgbClr val="FFFF00"/>
                </a:solidFill>
                <a:latin typeface="Arial" charset="0"/>
                <a:cs typeface="Arial" charset="0"/>
              </a:rPr>
              <a:t>(Matching Principle)</a:t>
            </a:r>
          </a:p>
          <a:p>
            <a:pPr algn="ctr">
              <a:defRPr/>
            </a:pPr>
            <a:r>
              <a:rPr lang="en-US" dirty="0">
                <a:solidFill>
                  <a:srgbClr val="FFFFFF"/>
                </a:solidFill>
                <a:latin typeface="Arial" charset="0"/>
                <a:cs typeface="Arial" charset="0"/>
              </a:rPr>
              <a:t>A company records its expenses incurred to generate the revenue reported.</a:t>
            </a:r>
          </a:p>
        </p:txBody>
      </p:sp>
      <p:sp>
        <p:nvSpPr>
          <p:cNvPr id="17" name="Rectangle 16"/>
          <p:cNvSpPr/>
          <p:nvPr/>
        </p:nvSpPr>
        <p:spPr>
          <a:xfrm>
            <a:off x="4495800" y="4343400"/>
            <a:ext cx="4343400" cy="1676400"/>
          </a:xfrm>
          <a:prstGeom prst="rect">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FF00"/>
                </a:solidFill>
                <a:latin typeface="Arial" charset="0"/>
                <a:cs typeface="Arial" charset="0"/>
              </a:rPr>
              <a:t>Full Disclosure Principle</a:t>
            </a:r>
          </a:p>
          <a:p>
            <a:pPr algn="ctr">
              <a:defRPr/>
            </a:pPr>
            <a:r>
              <a:rPr lang="en-US" dirty="0">
                <a:solidFill>
                  <a:srgbClr val="FFFFFF"/>
                </a:solidFill>
                <a:latin typeface="Arial" charset="0"/>
                <a:cs typeface="Arial" charset="0"/>
              </a:rPr>
              <a:t>A company reports the details behind financial statements that would impact </a:t>
            </a:r>
            <a:r>
              <a:rPr lang="en-US" dirty="0" smtClean="0">
                <a:solidFill>
                  <a:srgbClr val="FFFFFF"/>
                </a:solidFill>
                <a:latin typeface="Arial" charset="0"/>
                <a:cs typeface="Arial" charset="0"/>
              </a:rPr>
              <a:t>users’ </a:t>
            </a:r>
            <a:r>
              <a:rPr lang="en-US" dirty="0">
                <a:solidFill>
                  <a:srgbClr val="FFFFFF"/>
                </a:solidFill>
                <a:latin typeface="Arial" charset="0"/>
                <a:cs typeface="Arial" charset="0"/>
              </a:rPr>
              <a:t>decisions in the notes to the financial statements.</a:t>
            </a:r>
          </a:p>
        </p:txBody>
      </p:sp>
      <p:grpSp>
        <p:nvGrpSpPr>
          <p:cNvPr id="3" name="Group 22"/>
          <p:cNvGrpSpPr>
            <a:grpSpLocks/>
          </p:cNvGrpSpPr>
          <p:nvPr/>
        </p:nvGrpSpPr>
        <p:grpSpPr bwMode="auto">
          <a:xfrm>
            <a:off x="4495800" y="1503363"/>
            <a:ext cx="4343400" cy="2667000"/>
            <a:chOff x="228600" y="1447800"/>
            <a:chExt cx="4343400" cy="2667000"/>
          </a:xfrm>
          <a:solidFill>
            <a:schemeClr val="bg2">
              <a:lumMod val="75000"/>
            </a:schemeClr>
          </a:solidFill>
        </p:grpSpPr>
        <p:sp>
          <p:nvSpPr>
            <p:cNvPr id="20" name="Rectangle 4"/>
            <p:cNvSpPr>
              <a:spLocks noChangeArrowheads="1"/>
            </p:cNvSpPr>
            <p:nvPr/>
          </p:nvSpPr>
          <p:spPr bwMode="auto">
            <a:xfrm>
              <a:off x="228600" y="1447800"/>
              <a:ext cx="4343400" cy="2667000"/>
            </a:xfrm>
            <a:prstGeom prst="rect">
              <a:avLst/>
            </a:prstGeom>
            <a:solidFill>
              <a:schemeClr val="bg2">
                <a:lumMod val="50000"/>
              </a:schemeClr>
            </a:solid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21" name="Text Box 5"/>
            <p:cNvSpPr txBox="1">
              <a:spLocks noChangeArrowheads="1"/>
            </p:cNvSpPr>
            <p:nvPr/>
          </p:nvSpPr>
          <p:spPr bwMode="auto">
            <a:xfrm>
              <a:off x="381000" y="1877535"/>
              <a:ext cx="4114800" cy="1785104"/>
            </a:xfrm>
            <a:prstGeom prst="rect">
              <a:avLst/>
            </a:prstGeom>
            <a:solidFill>
              <a:schemeClr val="bg2">
                <a:lumMod val="50000"/>
              </a:schemeClr>
            </a:solidFill>
            <a:ln w="9525">
              <a:noFill/>
              <a:miter lim="800000"/>
              <a:headEnd/>
              <a:tailEnd/>
            </a:ln>
          </p:spPr>
          <p:txBody>
            <a:bodyPr wrap="square">
              <a:spAutoFit/>
            </a:bodyPr>
            <a:lstStyle/>
            <a:p>
              <a:pPr marL="342900" indent="-342900" algn="ctr">
                <a:defRPr/>
              </a:pPr>
              <a:r>
                <a:rPr lang="en-US" sz="2000" dirty="0">
                  <a:solidFill>
                    <a:srgbClr val="FFFF00"/>
                  </a:solidFill>
                  <a:latin typeface="Arial" pitchFamily="34" charset="0"/>
                  <a:cs typeface="Arial" pitchFamily="34" charset="0"/>
                </a:rPr>
                <a:t>Revenue Recognition Principle</a:t>
              </a:r>
            </a:p>
            <a:p>
              <a:pPr marL="342900" indent="-342900">
                <a:buFontTx/>
                <a:buAutoNum type="arabicPeriod"/>
                <a:defRPr/>
              </a:pPr>
              <a:r>
                <a:rPr lang="en-US" dirty="0" smtClean="0">
                  <a:solidFill>
                    <a:schemeClr val="bg1"/>
                  </a:solidFill>
                  <a:latin typeface="Arial" pitchFamily="34" charset="0"/>
                  <a:cs typeface="Arial" pitchFamily="34" charset="0"/>
                </a:rPr>
                <a:t>Recognize </a:t>
              </a:r>
              <a:r>
                <a:rPr lang="en-US" dirty="0">
                  <a:solidFill>
                    <a:schemeClr val="bg1"/>
                  </a:solidFill>
                  <a:latin typeface="Arial" pitchFamily="34" charset="0"/>
                  <a:cs typeface="Arial" pitchFamily="34" charset="0"/>
                </a:rPr>
                <a:t>revenue when goods or services are provided to customers and</a:t>
              </a:r>
            </a:p>
            <a:p>
              <a:pPr marL="342900" indent="-342900">
                <a:buFontTx/>
                <a:buAutoNum type="arabicPeriod"/>
                <a:defRPr/>
              </a:pPr>
              <a:r>
                <a:rPr lang="en-US" dirty="0">
                  <a:solidFill>
                    <a:schemeClr val="bg1"/>
                  </a:solidFill>
                  <a:latin typeface="Arial" pitchFamily="34" charset="0"/>
                  <a:cs typeface="Arial" pitchFamily="34" charset="0"/>
                </a:rPr>
                <a:t>at an amount expected to be received from the customer. </a:t>
              </a:r>
            </a:p>
          </p:txBody>
        </p:sp>
      </p:grpSp>
      <p:sp>
        <p:nvSpPr>
          <p:cNvPr id="4" name="Slide Number Placeholder 3"/>
          <p:cNvSpPr>
            <a:spLocks noGrp="1"/>
          </p:cNvSpPr>
          <p:nvPr>
            <p:ph type="sldNum" sz="quarter" idx="12"/>
          </p:nvPr>
        </p:nvSpPr>
        <p:spPr>
          <a:xfrm>
            <a:off x="7016827" y="6556374"/>
            <a:ext cx="2133600" cy="365125"/>
          </a:xfrm>
        </p:spPr>
        <p:txBody>
          <a:bodyPr/>
          <a:lstStyle/>
          <a:p>
            <a:pPr>
              <a:defRPr/>
            </a:pPr>
            <a:fld id="{70F7950F-2CC0-4634-9290-C2E714B2745C}" type="slidenum">
              <a:rPr lang="en-US"/>
              <a:pPr>
                <a:defRPr/>
              </a:pPr>
              <a:t>18</a:t>
            </a:fld>
            <a:endParaRPr lang="en-US" dirty="0"/>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6" name="Rounded Rectangle 13"/>
          <p:cNvSpPr/>
          <p:nvPr/>
        </p:nvSpPr>
        <p:spPr>
          <a:xfrm>
            <a:off x="20198" y="6643964"/>
            <a:ext cx="70866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Explain </a:t>
            </a:r>
            <a:r>
              <a:rPr lang="en-US" altLang="en-US" sz="1100" b="1" kern="0" dirty="0">
                <a:solidFill>
                  <a:prstClr val="black"/>
                </a:solidFill>
                <a:latin typeface="Arial Narrow" pitchFamily="34" charset="0"/>
                <a:cs typeface="+mn-cs"/>
              </a:rPr>
              <a:t>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18" name="Rectangle 17"/>
          <p:cNvSpPr>
            <a:spLocks noGrp="1" noChangeArrowheads="1"/>
          </p:cNvSpPr>
          <p:nvPr/>
        </p:nvSpPr>
        <p:spPr bwMode="auto">
          <a:xfrm>
            <a:off x="6978770" y="661599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381000"/>
            <a:ext cx="8229600" cy="1143000"/>
          </a:xfrm>
        </p:spPr>
        <p:txBody>
          <a:bodyPr/>
          <a:lstStyle/>
          <a:p>
            <a:pPr eaLnBrk="1" hangingPunct="1"/>
            <a:r>
              <a:rPr lang="en-US" altLang="en-US" b="1" dirty="0"/>
              <a:t>Accounting Assumptions</a:t>
            </a:r>
          </a:p>
        </p:txBody>
      </p:sp>
      <p:grpSp>
        <p:nvGrpSpPr>
          <p:cNvPr id="2" name="Group 7"/>
          <p:cNvGrpSpPr>
            <a:grpSpLocks/>
          </p:cNvGrpSpPr>
          <p:nvPr/>
        </p:nvGrpSpPr>
        <p:grpSpPr bwMode="auto">
          <a:xfrm>
            <a:off x="4652963" y="1371600"/>
            <a:ext cx="4105275" cy="2057400"/>
            <a:chOff x="195" y="912"/>
            <a:chExt cx="2586" cy="1458"/>
          </a:xfrm>
          <a:solidFill>
            <a:schemeClr val="accent3">
              <a:lumMod val="60000"/>
              <a:lumOff val="40000"/>
            </a:schemeClr>
          </a:solidFill>
        </p:grpSpPr>
        <p:sp>
          <p:nvSpPr>
            <p:cNvPr id="4118" name="Rectangle 8"/>
            <p:cNvSpPr>
              <a:spLocks noChangeArrowheads="1"/>
            </p:cNvSpPr>
            <p:nvPr/>
          </p:nvSpPr>
          <p:spPr bwMode="auto">
            <a:xfrm>
              <a:off x="195" y="912"/>
              <a:ext cx="2586" cy="1458"/>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9" name="Text Box 9"/>
            <p:cNvSpPr txBox="1">
              <a:spLocks noChangeArrowheads="1"/>
            </p:cNvSpPr>
            <p:nvPr/>
          </p:nvSpPr>
          <p:spPr bwMode="auto">
            <a:xfrm>
              <a:off x="240" y="1178"/>
              <a:ext cx="2496" cy="872"/>
            </a:xfrm>
            <a:prstGeom prst="rect">
              <a:avLst/>
            </a:prstGeom>
            <a:grpFill/>
            <a:ln w="9525">
              <a:noFill/>
              <a:miter lim="800000"/>
              <a:headEnd/>
              <a:tailEnd/>
            </a:ln>
          </p:spPr>
          <p:txBody>
            <a:bodyPr>
              <a:spAutoFit/>
            </a:bodyPr>
            <a:lstStyle/>
            <a:p>
              <a:pPr algn="ctr">
                <a:defRPr/>
              </a:pPr>
              <a:r>
                <a:rPr lang="en-US" sz="2000" b="1" dirty="0">
                  <a:solidFill>
                    <a:schemeClr val="accent4">
                      <a:lumMod val="75000"/>
                    </a:schemeClr>
                  </a:solidFill>
                  <a:latin typeface="Arial" pitchFamily="34" charset="0"/>
                  <a:cs typeface="Arial" pitchFamily="34" charset="0"/>
                </a:rPr>
                <a:t>Monetary Unit Assumption</a:t>
              </a:r>
            </a:p>
            <a:p>
              <a:pPr algn="ctr">
                <a:defRPr/>
              </a:pPr>
              <a:r>
                <a:rPr lang="en-US" dirty="0">
                  <a:latin typeface="Arial" pitchFamily="34" charset="0"/>
                  <a:cs typeface="Arial" pitchFamily="34" charset="0"/>
                </a:rPr>
                <a:t>Transactions and events are expressed in monetary, or </a:t>
              </a:r>
            </a:p>
            <a:p>
              <a:pPr algn="ctr">
                <a:defRPr/>
              </a:pPr>
              <a:r>
                <a:rPr lang="en-US" dirty="0">
                  <a:latin typeface="Arial" pitchFamily="34" charset="0"/>
                  <a:cs typeface="Arial" pitchFamily="34" charset="0"/>
                </a:rPr>
                <a:t>money, units.</a:t>
              </a:r>
            </a:p>
          </p:txBody>
        </p:sp>
      </p:grpSp>
      <p:grpSp>
        <p:nvGrpSpPr>
          <p:cNvPr id="3" name="Group 28"/>
          <p:cNvGrpSpPr>
            <a:grpSpLocks/>
          </p:cNvGrpSpPr>
          <p:nvPr/>
        </p:nvGrpSpPr>
        <p:grpSpPr bwMode="auto">
          <a:xfrm>
            <a:off x="304799" y="3657600"/>
            <a:ext cx="4105275" cy="2438400"/>
            <a:chOff x="309563" y="4013200"/>
            <a:chExt cx="4105275" cy="2514600"/>
          </a:xfrm>
          <a:solidFill>
            <a:schemeClr val="accent5">
              <a:lumMod val="50000"/>
            </a:schemeClr>
          </a:solidFill>
        </p:grpSpPr>
        <p:sp>
          <p:nvSpPr>
            <p:cNvPr id="4114" name="Rectangle 12"/>
            <p:cNvSpPr>
              <a:spLocks noChangeArrowheads="1"/>
            </p:cNvSpPr>
            <p:nvPr/>
          </p:nvSpPr>
          <p:spPr bwMode="auto">
            <a:xfrm>
              <a:off x="309563" y="4013200"/>
              <a:ext cx="4105275" cy="2514600"/>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7" name="Text Box 15"/>
            <p:cNvSpPr txBox="1">
              <a:spLocks noChangeArrowheads="1"/>
            </p:cNvSpPr>
            <p:nvPr/>
          </p:nvSpPr>
          <p:spPr bwMode="auto">
            <a:xfrm>
              <a:off x="379227" y="4635146"/>
              <a:ext cx="3886200" cy="1231106"/>
            </a:xfrm>
            <a:prstGeom prst="rect">
              <a:avLst/>
            </a:prstGeom>
            <a:grpFill/>
            <a:ln w="9525">
              <a:noFill/>
              <a:miter lim="800000"/>
              <a:headEnd/>
              <a:tailEnd/>
            </a:ln>
          </p:spPr>
          <p:txBody>
            <a:bodyPr>
              <a:spAutoFit/>
            </a:bodyPr>
            <a:lstStyle/>
            <a:p>
              <a:pPr algn="ctr">
                <a:defRPr/>
              </a:pPr>
              <a:r>
                <a:rPr lang="en-US" sz="2000" b="1" dirty="0">
                  <a:solidFill>
                    <a:srgbClr val="FFFF00"/>
                  </a:solidFill>
                  <a:latin typeface="Arial" pitchFamily="34" charset="0"/>
                  <a:cs typeface="Arial" pitchFamily="34" charset="0"/>
                </a:rPr>
                <a:t>Business Entity Assumption</a:t>
              </a:r>
            </a:p>
            <a:p>
              <a:pPr algn="ctr">
                <a:defRPr/>
              </a:pPr>
              <a:r>
                <a:rPr lang="en-US" dirty="0">
                  <a:solidFill>
                    <a:schemeClr val="bg1"/>
                  </a:solidFill>
                  <a:latin typeface="Arial" pitchFamily="34" charset="0"/>
                  <a:cs typeface="Arial" pitchFamily="34" charset="0"/>
                </a:rPr>
                <a:t>A business is accounted for separately from other business entities, including its owner.</a:t>
              </a:r>
            </a:p>
          </p:txBody>
        </p:sp>
      </p:grpSp>
      <p:grpSp>
        <p:nvGrpSpPr>
          <p:cNvPr id="143365" name="Group 14"/>
          <p:cNvGrpSpPr>
            <a:grpSpLocks/>
          </p:cNvGrpSpPr>
          <p:nvPr/>
        </p:nvGrpSpPr>
        <p:grpSpPr bwMode="auto">
          <a:xfrm>
            <a:off x="4572000" y="3657600"/>
            <a:ext cx="4267200" cy="2438400"/>
            <a:chOff x="0" y="768"/>
            <a:chExt cx="2736" cy="1536"/>
          </a:xfrm>
        </p:grpSpPr>
        <p:sp>
          <p:nvSpPr>
            <p:cNvPr id="143369" name="Rectangle 15"/>
            <p:cNvSpPr>
              <a:spLocks noChangeArrowheads="1"/>
            </p:cNvSpPr>
            <p:nvPr/>
          </p:nvSpPr>
          <p:spPr bwMode="auto">
            <a:xfrm>
              <a:off x="48" y="768"/>
              <a:ext cx="2640" cy="1536"/>
            </a:xfrm>
            <a:prstGeom prst="rect">
              <a:avLst/>
            </a:prstGeom>
            <a:solidFill>
              <a:srgbClr val="FFFFCC"/>
            </a:solidFill>
            <a:ln w="9525">
              <a:solidFill>
                <a:schemeClr val="tx1"/>
              </a:solidFill>
              <a:miter lim="800000"/>
              <a:headEnd/>
              <a:tailEnd/>
            </a:ln>
          </p:spPr>
          <p:txBody>
            <a:bodyPr wrap="none" anchor="ctr"/>
            <a:lstStyle/>
            <a:p>
              <a:endParaRPr lang="en-US" altLang="en-US" dirty="0"/>
            </a:p>
          </p:txBody>
        </p:sp>
        <p:sp>
          <p:nvSpPr>
            <p:cNvPr id="143370" name="Text Box 16"/>
            <p:cNvSpPr txBox="1">
              <a:spLocks noChangeArrowheads="1"/>
            </p:cNvSpPr>
            <p:nvPr/>
          </p:nvSpPr>
          <p:spPr bwMode="auto">
            <a:xfrm>
              <a:off x="0" y="1152"/>
              <a:ext cx="2736" cy="775"/>
            </a:xfrm>
            <a:prstGeom prst="rect">
              <a:avLst/>
            </a:prstGeom>
            <a:noFill/>
            <a:ln w="9525">
              <a:noFill/>
              <a:miter lim="800000"/>
              <a:headEnd/>
              <a:tailEnd/>
            </a:ln>
          </p:spPr>
          <p:txBody>
            <a:bodyPr>
              <a:spAutoFit/>
            </a:bodyPr>
            <a:lstStyle/>
            <a:p>
              <a:pPr algn="ctr"/>
              <a:r>
                <a:rPr lang="en-US" altLang="en-US" sz="2000" b="1" dirty="0">
                  <a:solidFill>
                    <a:srgbClr val="376092"/>
                  </a:solidFill>
                  <a:ea typeface="MS PGothic" pitchFamily="34" charset="-128"/>
                </a:rPr>
                <a:t>Time Period Assumption</a:t>
              </a:r>
            </a:p>
            <a:p>
              <a:pPr algn="ctr"/>
              <a:r>
                <a:rPr kumimoji="1" lang="en-US" altLang="en-US" dirty="0">
                  <a:ea typeface="MS PGothic" pitchFamily="34" charset="-128"/>
                </a:rPr>
                <a:t>The life of a company </a:t>
              </a:r>
            </a:p>
            <a:p>
              <a:pPr algn="ctr"/>
              <a:r>
                <a:rPr kumimoji="1" lang="en-US" altLang="en-US" dirty="0">
                  <a:ea typeface="MS PGothic" pitchFamily="34" charset="-128"/>
                </a:rPr>
                <a:t>can be divided into time periods, </a:t>
              </a:r>
            </a:p>
            <a:p>
              <a:pPr algn="ctr"/>
              <a:r>
                <a:rPr kumimoji="1" lang="en-US" altLang="en-US" dirty="0">
                  <a:ea typeface="MS PGothic" pitchFamily="34" charset="-128"/>
                </a:rPr>
                <a:t>such as months and years.</a:t>
              </a:r>
            </a:p>
          </p:txBody>
        </p:sp>
      </p:grpSp>
      <p:grpSp>
        <p:nvGrpSpPr>
          <p:cNvPr id="5" name="Group 27"/>
          <p:cNvGrpSpPr>
            <a:grpSpLocks/>
          </p:cNvGrpSpPr>
          <p:nvPr/>
        </p:nvGrpSpPr>
        <p:grpSpPr bwMode="auto">
          <a:xfrm>
            <a:off x="304800" y="1371600"/>
            <a:ext cx="4114800" cy="2057400"/>
            <a:chOff x="4619625" y="4038600"/>
            <a:chExt cx="4219575" cy="2057400"/>
          </a:xfrm>
          <a:solidFill>
            <a:schemeClr val="bg2">
              <a:lumMod val="75000"/>
            </a:schemeClr>
          </a:solidFill>
        </p:grpSpPr>
        <p:sp>
          <p:nvSpPr>
            <p:cNvPr id="4106" name="Rectangle 4"/>
            <p:cNvSpPr>
              <a:spLocks noChangeArrowheads="1"/>
            </p:cNvSpPr>
            <p:nvPr/>
          </p:nvSpPr>
          <p:spPr bwMode="auto">
            <a:xfrm>
              <a:off x="4619625" y="4038600"/>
              <a:ext cx="4219575" cy="2057400"/>
            </a:xfrm>
            <a:prstGeom prst="rect">
              <a:avLst/>
            </a:prstGeom>
            <a:grpFill/>
            <a:ln w="9525">
              <a:solidFill>
                <a:schemeClr val="tx1"/>
              </a:solidFill>
              <a:miter lim="800000"/>
              <a:headEnd/>
              <a:tailEnd/>
            </a:ln>
          </p:spPr>
          <p:txBody>
            <a:bodyPr wrap="none" anchor="ctr"/>
            <a:lstStyle/>
            <a:p>
              <a:pPr>
                <a:defRPr/>
              </a:pPr>
              <a:endParaRPr lang="en-US" dirty="0">
                <a:latin typeface="Arial" pitchFamily="34" charset="0"/>
                <a:cs typeface="Arial" pitchFamily="34" charset="0"/>
              </a:endParaRPr>
            </a:p>
          </p:txBody>
        </p:sp>
        <p:sp>
          <p:nvSpPr>
            <p:cNvPr id="4110" name="Text Box 8"/>
            <p:cNvSpPr txBox="1">
              <a:spLocks noChangeArrowheads="1"/>
            </p:cNvSpPr>
            <p:nvPr/>
          </p:nvSpPr>
          <p:spPr bwMode="auto">
            <a:xfrm>
              <a:off x="4691062" y="4401009"/>
              <a:ext cx="4114800" cy="1231106"/>
            </a:xfrm>
            <a:prstGeom prst="rect">
              <a:avLst/>
            </a:prstGeom>
            <a:grpFill/>
            <a:ln w="9525">
              <a:noFill/>
              <a:miter lim="800000"/>
              <a:headEnd/>
              <a:tailEnd/>
            </a:ln>
          </p:spPr>
          <p:txBody>
            <a:bodyPr>
              <a:spAutoFit/>
            </a:bodyPr>
            <a:lstStyle/>
            <a:p>
              <a:pPr algn="ctr">
                <a:defRPr/>
              </a:pPr>
              <a:r>
                <a:rPr lang="en-US" sz="2000" b="1" dirty="0">
                  <a:solidFill>
                    <a:srgbClr val="006600"/>
                  </a:solidFill>
                  <a:latin typeface="Arial" pitchFamily="34" charset="0"/>
                  <a:cs typeface="Arial" pitchFamily="34" charset="0"/>
                </a:rPr>
                <a:t>Going-Concern Assumption</a:t>
              </a:r>
            </a:p>
            <a:p>
              <a:pPr algn="ctr">
                <a:defRPr/>
              </a:pPr>
              <a:r>
                <a:rPr lang="en-US" dirty="0">
                  <a:latin typeface="Arial" pitchFamily="34" charset="0"/>
                  <a:cs typeface="Arial" pitchFamily="34" charset="0"/>
                </a:rPr>
                <a:t>The business is presumed </a:t>
              </a:r>
              <a:r>
                <a:rPr lang="en-US" dirty="0" smtClean="0">
                  <a:latin typeface="Arial" pitchFamily="34" charset="0"/>
                  <a:cs typeface="Arial" pitchFamily="34" charset="0"/>
                </a:rPr>
                <a:t>to continue </a:t>
              </a:r>
              <a:r>
                <a:rPr lang="en-US" dirty="0">
                  <a:latin typeface="Arial" pitchFamily="34" charset="0"/>
                  <a:cs typeface="Arial" pitchFamily="34" charset="0"/>
                </a:rPr>
                <a:t>operating instead of being closed or sold.</a:t>
              </a:r>
            </a:p>
          </p:txBody>
        </p:sp>
      </p:grpSp>
      <p:sp>
        <p:nvSpPr>
          <p:cNvPr id="6" name="Slide Number Placeholder 5"/>
          <p:cNvSpPr>
            <a:spLocks noGrp="1"/>
          </p:cNvSpPr>
          <p:nvPr>
            <p:ph type="sldNum" sz="quarter" idx="12"/>
          </p:nvPr>
        </p:nvSpPr>
        <p:spPr>
          <a:xfrm>
            <a:off x="7057222" y="6523036"/>
            <a:ext cx="2133600" cy="365125"/>
          </a:xfrm>
        </p:spPr>
        <p:txBody>
          <a:bodyPr/>
          <a:lstStyle/>
          <a:p>
            <a:pPr>
              <a:defRPr/>
            </a:pPr>
            <a:fld id="{2333AD33-7490-4238-B467-61922589E939}" type="slidenum">
              <a:rPr lang="en-US"/>
              <a:pPr>
                <a:defRPr/>
              </a:pPr>
              <a:t>19</a:t>
            </a:fld>
            <a:endParaRPr lang="en-US" dirty="0"/>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0" name="Rounded Rectangle 13"/>
          <p:cNvSpPr/>
          <p:nvPr/>
        </p:nvSpPr>
        <p:spPr>
          <a:xfrm>
            <a:off x="6427" y="6605284"/>
            <a:ext cx="70866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Explain </a:t>
            </a:r>
            <a:r>
              <a:rPr lang="en-US" altLang="en-US" sz="1100" b="1" kern="0" dirty="0">
                <a:solidFill>
                  <a:prstClr val="black"/>
                </a:solidFill>
                <a:latin typeface="Arial Narrow" pitchFamily="34" charset="0"/>
                <a:cs typeface="+mn-cs"/>
              </a:rPr>
              <a:t>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21" name="Rectangle 20"/>
          <p:cNvSpPr>
            <a:spLocks noGrp="1" noChangeArrowheads="1"/>
          </p:cNvSpPr>
          <p:nvPr/>
        </p:nvSpPr>
        <p:spPr bwMode="auto">
          <a:xfrm>
            <a:off x="6970507" y="6577316"/>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389021C6-BF4E-47D5-A0FD-A156D54A87E1}" type="slidenum">
              <a:rPr lang="en-US" smtClean="0"/>
              <a:pPr>
                <a:defRPr/>
              </a:pPr>
              <a:t>2</a:t>
            </a:fld>
            <a:endParaRPr lang="en-US" dirty="0"/>
          </a:p>
        </p:txBody>
      </p:sp>
      <p:sp>
        <p:nvSpPr>
          <p:cNvPr id="9" name="TextBox 8"/>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1 Learning Objectives</a:t>
            </a:r>
            <a:endParaRPr lang="en-US" sz="4400" dirty="0">
              <a:latin typeface="+mj-lt"/>
            </a:endParaRPr>
          </a:p>
        </p:txBody>
      </p:sp>
      <p:sp>
        <p:nvSpPr>
          <p:cNvPr id="10" name="Rectangle 9"/>
          <p:cNvSpPr/>
          <p:nvPr/>
        </p:nvSpPr>
        <p:spPr>
          <a:xfrm>
            <a:off x="762000" y="1914979"/>
            <a:ext cx="8077200" cy="4031873"/>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Explain the purpose and importance of accounting.</a:t>
            </a:r>
          </a:p>
          <a:p>
            <a:r>
              <a:rPr lang="en-US" sz="1600" b="1" dirty="0">
                <a:latin typeface="+mn-lt"/>
              </a:rPr>
              <a:t>C2  </a:t>
            </a:r>
            <a:r>
              <a:rPr lang="en-US" sz="1600" dirty="0">
                <a:latin typeface="+mn-lt"/>
              </a:rPr>
              <a:t>Identify users and uses of, and opportunities in, accounting.</a:t>
            </a:r>
          </a:p>
          <a:p>
            <a:r>
              <a:rPr lang="en-US" sz="1600" b="1" dirty="0">
                <a:latin typeface="+mn-lt"/>
              </a:rPr>
              <a:t>C3</a:t>
            </a:r>
            <a:r>
              <a:rPr lang="en-US" sz="1600" dirty="0">
                <a:latin typeface="+mn-lt"/>
              </a:rPr>
              <a:t>  Explain why ethics are crucial to accounting.</a:t>
            </a:r>
          </a:p>
          <a:p>
            <a:r>
              <a:rPr lang="en-US" sz="1600" b="1" dirty="0">
                <a:latin typeface="+mn-lt"/>
              </a:rPr>
              <a:t>C4</a:t>
            </a:r>
            <a:r>
              <a:rPr lang="en-US" sz="1600" dirty="0">
                <a:latin typeface="+mn-lt"/>
              </a:rPr>
              <a:t>  Explain generally accepted accounting principles and define and apply several accounting principles.</a:t>
            </a:r>
          </a:p>
          <a:p>
            <a:r>
              <a:rPr lang="en-US" sz="1600" b="1" dirty="0">
                <a:latin typeface="+mn-lt"/>
              </a:rPr>
              <a:t>C5  Appendix 1B </a:t>
            </a:r>
            <a:r>
              <a:rPr lang="en-US" sz="1600" dirty="0">
                <a:latin typeface="+mn-lt"/>
              </a:rPr>
              <a:t>Identify and describe the three major activities of organizations.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Define and interpret the accounting equation and each of its components.</a:t>
            </a:r>
          </a:p>
          <a:p>
            <a:r>
              <a:rPr lang="en-US" sz="1600" b="1" dirty="0">
                <a:latin typeface="+mn-lt"/>
              </a:rPr>
              <a:t>A2  </a:t>
            </a:r>
            <a:r>
              <a:rPr lang="en-US" sz="1600" dirty="0">
                <a:latin typeface="+mn-lt"/>
              </a:rPr>
              <a:t>Compute and interpret return on assets.</a:t>
            </a:r>
          </a:p>
          <a:p>
            <a:r>
              <a:rPr lang="en-US" sz="1600" b="1" dirty="0">
                <a:latin typeface="+mn-lt"/>
              </a:rPr>
              <a:t>A3  </a:t>
            </a:r>
            <a:r>
              <a:rPr lang="en-US" sz="1600" i="1" dirty="0">
                <a:latin typeface="+mn-lt"/>
              </a:rPr>
              <a:t>Appendix 1A—</a:t>
            </a:r>
            <a:r>
              <a:rPr lang="en-US" sz="1600" dirty="0">
                <a:latin typeface="+mn-lt"/>
              </a:rPr>
              <a:t>Explain the relation between return and risk.</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Analyze business transactions using the accounting equation.</a:t>
            </a:r>
          </a:p>
          <a:p>
            <a:r>
              <a:rPr lang="en-US" sz="1600" b="1" dirty="0">
                <a:latin typeface="+mn-lt"/>
              </a:rPr>
              <a:t>P2  </a:t>
            </a:r>
            <a:r>
              <a:rPr lang="en-US" sz="1600" dirty="0">
                <a:latin typeface="+mn-lt"/>
              </a:rPr>
              <a:t>Identify and prepare basic financial statements and explain how they interrelate.</a:t>
            </a:r>
          </a:p>
        </p:txBody>
      </p:sp>
      <p:sp>
        <p:nvSpPr>
          <p:cNvPr id="11" name="Rectangle 10"/>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extLst>
      <p:ext uri="{BB962C8B-B14F-4D97-AF65-F5344CB8AC3E}">
        <p14:creationId xmlns:p14="http://schemas.microsoft.com/office/powerpoint/2010/main" val="151915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1143000"/>
          </a:xfrm>
        </p:spPr>
        <p:txBody>
          <a:bodyPr rtlCol="0">
            <a:normAutofit fontScale="90000"/>
          </a:bodyPr>
          <a:lstStyle/>
          <a:p>
            <a:pPr eaLnBrk="1" fontAlgn="auto" hangingPunct="1">
              <a:lnSpc>
                <a:spcPts val="4500"/>
              </a:lnSpc>
              <a:spcAft>
                <a:spcPts val="0"/>
              </a:spcAft>
              <a:defRPr/>
            </a:pPr>
            <a:r>
              <a:rPr lang="en-US" altLang="en-US" dirty="0"/>
              <a:t/>
            </a:r>
            <a:br>
              <a:rPr lang="en-US" altLang="en-US" dirty="0"/>
            </a:br>
            <a:r>
              <a:rPr lang="en-US" altLang="en-US" sz="4900" b="1" dirty="0"/>
              <a:t>Proprietorship, Partnership, </a:t>
            </a:r>
            <a:br>
              <a:rPr lang="en-US" altLang="en-US" sz="4900" b="1" dirty="0"/>
            </a:br>
            <a:r>
              <a:rPr lang="en-US" altLang="en-US" sz="4900" b="1" dirty="0"/>
              <a:t>and Corporation</a:t>
            </a:r>
          </a:p>
        </p:txBody>
      </p:sp>
      <p:sp>
        <p:nvSpPr>
          <p:cNvPr id="148484" name="TextBox 1"/>
          <p:cNvSpPr txBox="1">
            <a:spLocks noChangeArrowheads="1"/>
          </p:cNvSpPr>
          <p:nvPr/>
        </p:nvSpPr>
        <p:spPr bwMode="auto">
          <a:xfrm>
            <a:off x="304800" y="1913023"/>
            <a:ext cx="8382000" cy="708025"/>
          </a:xfrm>
          <a:prstGeom prst="rect">
            <a:avLst/>
          </a:prstGeom>
          <a:noFill/>
          <a:ln w="9525">
            <a:noFill/>
            <a:miter lim="800000"/>
            <a:headEnd/>
            <a:tailEnd/>
          </a:ln>
        </p:spPr>
        <p:txBody>
          <a:bodyPr>
            <a:spAutoFit/>
          </a:bodyPr>
          <a:lstStyle/>
          <a:p>
            <a:pPr algn="ctr"/>
            <a:r>
              <a:rPr lang="en-US" altLang="en-US" sz="2000" dirty="0">
                <a:solidFill>
                  <a:srgbClr val="984807"/>
                </a:solidFill>
              </a:rPr>
              <a:t>Here are some of the major attributes of sole proprietorships, partnerships, corporations and limited liability companies (LLC):</a:t>
            </a:r>
          </a:p>
        </p:txBody>
      </p:sp>
      <p:sp>
        <p:nvSpPr>
          <p:cNvPr id="3" name="Slide Number Placeholder 2"/>
          <p:cNvSpPr>
            <a:spLocks noGrp="1"/>
          </p:cNvSpPr>
          <p:nvPr>
            <p:ph type="sldNum" sz="quarter" idx="12"/>
          </p:nvPr>
        </p:nvSpPr>
        <p:spPr>
          <a:xfrm>
            <a:off x="7077419" y="6476350"/>
            <a:ext cx="2133600" cy="365125"/>
          </a:xfrm>
        </p:spPr>
        <p:txBody>
          <a:bodyPr/>
          <a:lstStyle/>
          <a:p>
            <a:pPr>
              <a:defRPr/>
            </a:pPr>
            <a:fld id="{5B2AFD45-1ABF-4FFD-83EA-CBDB34C2F20F}" type="slidenum">
              <a:rPr lang="en-US"/>
              <a:pPr>
                <a:defRPr/>
              </a:pPr>
              <a:t>20</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TextBox 8"/>
          <p:cNvSpPr txBox="1"/>
          <p:nvPr/>
        </p:nvSpPr>
        <p:spPr>
          <a:xfrm>
            <a:off x="7871990" y="2787444"/>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1.8</a:t>
            </a:r>
          </a:p>
        </p:txBody>
      </p:sp>
      <p:sp>
        <p:nvSpPr>
          <p:cNvPr id="11" name="Rounded Rectangle 13"/>
          <p:cNvSpPr/>
          <p:nvPr/>
        </p:nvSpPr>
        <p:spPr>
          <a:xfrm>
            <a:off x="0" y="6614735"/>
            <a:ext cx="70866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Explain </a:t>
            </a:r>
            <a:r>
              <a:rPr lang="en-US" altLang="en-US" sz="1100" b="1" kern="0" dirty="0">
                <a:solidFill>
                  <a:prstClr val="black"/>
                </a:solidFill>
                <a:latin typeface="Arial Narrow" pitchFamily="34" charset="0"/>
                <a:cs typeface="+mn-cs"/>
              </a:rPr>
              <a:t>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12" name="Rectangle 11"/>
          <p:cNvSpPr>
            <a:spLocks noGrp="1" noChangeArrowheads="1"/>
          </p:cNvSpPr>
          <p:nvPr/>
        </p:nvSpPr>
        <p:spPr bwMode="auto">
          <a:xfrm>
            <a:off x="7053612" y="654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1119609" y="2757573"/>
            <a:ext cx="6752381" cy="3552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ltLang="en-US" b="1" dirty="0"/>
              <a:t>Accounting Constraint</a:t>
            </a:r>
          </a:p>
        </p:txBody>
      </p:sp>
      <p:sp>
        <p:nvSpPr>
          <p:cNvPr id="6" name="Slide Number Placeholder 5"/>
          <p:cNvSpPr>
            <a:spLocks noGrp="1"/>
          </p:cNvSpPr>
          <p:nvPr>
            <p:ph type="sldNum" sz="quarter" idx="12"/>
          </p:nvPr>
        </p:nvSpPr>
        <p:spPr/>
        <p:txBody>
          <a:bodyPr/>
          <a:lstStyle/>
          <a:p>
            <a:pPr>
              <a:defRPr/>
            </a:pPr>
            <a:fld id="{2333AD33-7490-4238-B467-61922589E939}" type="slidenum">
              <a:rPr lang="en-US"/>
              <a:pPr>
                <a:defRPr/>
              </a:pPr>
              <a:t>21</a:t>
            </a:fld>
            <a:endParaRPr lang="en-US" dirty="0"/>
          </a:p>
        </p:txBody>
      </p:sp>
      <p:sp>
        <p:nvSpPr>
          <p:cNvPr id="4119" name="Text Box 9"/>
          <p:cNvSpPr txBox="1">
            <a:spLocks noChangeArrowheads="1"/>
          </p:cNvSpPr>
          <p:nvPr/>
        </p:nvSpPr>
        <p:spPr bwMode="auto">
          <a:xfrm>
            <a:off x="2419350" y="1687513"/>
            <a:ext cx="3962400" cy="1230489"/>
          </a:xfrm>
          <a:prstGeom prst="rect">
            <a:avLst/>
          </a:prstGeom>
          <a:solidFill>
            <a:schemeClr val="accent3">
              <a:lumMod val="60000"/>
              <a:lumOff val="40000"/>
            </a:schemeClr>
          </a:solidFill>
          <a:ln w="9525">
            <a:noFill/>
            <a:miter lim="800000"/>
            <a:headEnd/>
            <a:tailEnd/>
          </a:ln>
        </p:spPr>
        <p:txBody>
          <a:bodyPr>
            <a:spAutoFit/>
          </a:bodyPr>
          <a:lstStyle/>
          <a:p>
            <a:pPr algn="ctr">
              <a:defRPr/>
            </a:pPr>
            <a:r>
              <a:rPr lang="en-US" sz="2000" b="1" dirty="0">
                <a:solidFill>
                  <a:srgbClr val="FF0000"/>
                </a:solidFill>
                <a:latin typeface="Arial" pitchFamily="34" charset="0"/>
                <a:cs typeface="Arial" pitchFamily="34" charset="0"/>
              </a:rPr>
              <a:t>Cost-benefit</a:t>
            </a:r>
          </a:p>
          <a:p>
            <a:pPr algn="ctr">
              <a:defRPr/>
            </a:pPr>
            <a:r>
              <a:rPr lang="en-US" b="1" dirty="0">
                <a:latin typeface="Arial" pitchFamily="34" charset="0"/>
                <a:cs typeface="Arial" pitchFamily="34" charset="0"/>
              </a:rPr>
              <a:t>Only information with benefits of disclosure greater than </a:t>
            </a:r>
            <a:r>
              <a:rPr lang="en-US" b="1" dirty="0" smtClean="0">
                <a:latin typeface="Arial" pitchFamily="34" charset="0"/>
                <a:cs typeface="Arial" pitchFamily="34" charset="0"/>
              </a:rPr>
              <a:t>the </a:t>
            </a:r>
            <a:r>
              <a:rPr lang="en-US" b="1" dirty="0">
                <a:latin typeface="Arial" pitchFamily="34" charset="0"/>
                <a:cs typeface="Arial" pitchFamily="34" charset="0"/>
              </a:rPr>
              <a:t>cost need be disclosed.</a:t>
            </a:r>
          </a:p>
        </p:txBody>
      </p:sp>
      <p:sp>
        <p:nvSpPr>
          <p:cNvPr id="4110" name="Text Box 8"/>
          <p:cNvSpPr txBox="1">
            <a:spLocks noChangeArrowheads="1"/>
          </p:cNvSpPr>
          <p:nvPr/>
        </p:nvSpPr>
        <p:spPr bwMode="auto">
          <a:xfrm>
            <a:off x="2438400" y="3605476"/>
            <a:ext cx="4012627" cy="1508105"/>
          </a:xfrm>
          <a:prstGeom prst="rect">
            <a:avLst/>
          </a:prstGeom>
          <a:solidFill>
            <a:schemeClr val="accent3">
              <a:lumMod val="60000"/>
              <a:lumOff val="40000"/>
            </a:schemeClr>
          </a:solidFill>
          <a:ln w="9525">
            <a:noFill/>
            <a:miter lim="800000"/>
            <a:headEnd/>
            <a:tailEnd/>
          </a:ln>
        </p:spPr>
        <p:txBody>
          <a:bodyPr>
            <a:spAutoFit/>
          </a:bodyPr>
          <a:lstStyle/>
          <a:p>
            <a:pPr algn="ctr">
              <a:defRPr/>
            </a:pPr>
            <a:r>
              <a:rPr lang="en-US" sz="2000" b="1" dirty="0">
                <a:solidFill>
                  <a:srgbClr val="006600"/>
                </a:solidFill>
                <a:latin typeface="Arial" pitchFamily="34" charset="0"/>
                <a:cs typeface="Arial" pitchFamily="34" charset="0"/>
              </a:rPr>
              <a:t>Materiality</a:t>
            </a:r>
          </a:p>
          <a:p>
            <a:pPr algn="ctr">
              <a:defRPr/>
            </a:pPr>
            <a:r>
              <a:rPr lang="en-US" b="1" dirty="0">
                <a:latin typeface="Arial" pitchFamily="34" charset="0"/>
                <a:cs typeface="Arial" pitchFamily="34" charset="0"/>
              </a:rPr>
              <a:t>Only information that would influence the decisions of a reasonable person need be disclosed.</a:t>
            </a:r>
          </a:p>
        </p:txBody>
      </p:sp>
      <p:sp>
        <p:nvSpPr>
          <p:cNvPr id="12" name="Rounded Rectangle 13"/>
          <p:cNvSpPr/>
          <p:nvPr/>
        </p:nvSpPr>
        <p:spPr>
          <a:xfrm>
            <a:off x="0" y="6571859"/>
            <a:ext cx="7086600" cy="20063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a:t>
            </a:r>
            <a:r>
              <a:rPr lang="en-US" altLang="en-US" sz="1100" b="1" kern="0" dirty="0" smtClean="0">
                <a:solidFill>
                  <a:prstClr val="black"/>
                </a:solidFill>
                <a:latin typeface="Arial Narrow" pitchFamily="34" charset="0"/>
                <a:cs typeface="+mn-cs"/>
              </a:rPr>
              <a:t>: </a:t>
            </a:r>
            <a:r>
              <a:rPr lang="en-US" altLang="en-US" sz="1100" b="1" kern="0" dirty="0">
                <a:solidFill>
                  <a:prstClr val="black"/>
                </a:solidFill>
                <a:latin typeface="Arial Narrow" pitchFamily="34" charset="0"/>
                <a:cs typeface="+mn-cs"/>
              </a:rPr>
              <a:t>Explain generally accepted accounting principles and define and apply several accounting principles.</a:t>
            </a:r>
            <a:endParaRPr lang="en-US" sz="1100" b="1" kern="0" dirty="0">
              <a:solidFill>
                <a:prstClr val="black"/>
              </a:solidFill>
              <a:latin typeface="Arial Narrow" pitchFamily="34" charset="0"/>
              <a:cs typeface="+mn-cs"/>
            </a:endParaRPr>
          </a:p>
        </p:txBody>
      </p:sp>
      <p:sp>
        <p:nvSpPr>
          <p:cNvPr id="13" name="Rectangle 12"/>
          <p:cNvSpPr>
            <a:spLocks noGrp="1" noChangeArrowheads="1"/>
          </p:cNvSpPr>
          <p:nvPr/>
        </p:nvSpPr>
        <p:spPr bwMode="auto">
          <a:xfrm>
            <a:off x="6998967" y="659579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79217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Define and interpret the accounting equation and each of its components.</a:t>
            </a: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xfrm>
            <a:off x="6781800" y="6393240"/>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22</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163274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57800"/>
            <a:ext cx="7315200" cy="87313"/>
          </a:xfrm>
          <a:prstGeom prst="rect">
            <a:avLst/>
          </a:prstGeom>
          <a:noFill/>
          <a:ln w="9525">
            <a:noFill/>
            <a:miter lim="800000"/>
            <a:headEnd/>
            <a:tailEnd/>
          </a:ln>
        </p:spPr>
      </p:pic>
      <p:sp>
        <p:nvSpPr>
          <p:cNvPr id="6" name="Rectangle 5"/>
          <p:cNvSpPr/>
          <p:nvPr/>
        </p:nvSpPr>
        <p:spPr>
          <a:xfrm>
            <a:off x="1509366" y="688799"/>
            <a:ext cx="6125267" cy="769441"/>
          </a:xfrm>
          <a:prstGeom prst="rect">
            <a:avLst/>
          </a:prstGeom>
        </p:spPr>
        <p:txBody>
          <a:bodyPr wrap="none">
            <a:spAutoFit/>
          </a:bodyPr>
          <a:lstStyle/>
          <a:p>
            <a:r>
              <a:rPr lang="en-US" altLang="en-US" sz="4400" b="1" dirty="0">
                <a:solidFill>
                  <a:prstClr val="black"/>
                </a:solidFill>
              </a:rPr>
              <a:t>Learning Objective A1</a:t>
            </a:r>
            <a:endParaRPr lang="en-US" sz="4400" dirty="0">
              <a:solidFill>
                <a:prstClr val="black"/>
              </a:solidFill>
            </a:endParaRPr>
          </a:p>
        </p:txBody>
      </p:sp>
      <p:sp>
        <p:nvSpPr>
          <p:cNvPr id="8" name="Rectangle 7"/>
          <p:cNvSpPr>
            <a:spLocks noGrp="1" noChangeArrowheads="1"/>
          </p:cNvSpPr>
          <p:nvPr/>
        </p:nvSpPr>
        <p:spPr bwMode="auto">
          <a:xfrm>
            <a:off x="6745995" y="645254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78069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85750"/>
            <a:ext cx="8915400" cy="1143000"/>
          </a:xfrm>
        </p:spPr>
        <p:txBody>
          <a:bodyPr rtlCol="0">
            <a:noAutofit/>
          </a:bodyPr>
          <a:lstStyle/>
          <a:p>
            <a:pPr eaLnBrk="1" fontAlgn="auto" hangingPunct="1">
              <a:spcAft>
                <a:spcPts val="0"/>
              </a:spcAft>
              <a:defRPr/>
            </a:pPr>
            <a:r>
              <a:rPr lang="en-US" altLang="en-US" sz="3600" dirty="0"/>
              <a:t/>
            </a:r>
            <a:br>
              <a:rPr lang="en-US" altLang="en-US" sz="3600" dirty="0"/>
            </a:br>
            <a:r>
              <a:rPr lang="en-US" altLang="en-US" b="1" dirty="0"/>
              <a:t>Business Transaction and Accounting</a:t>
            </a:r>
          </a:p>
        </p:txBody>
      </p:sp>
      <p:sp>
        <p:nvSpPr>
          <p:cNvPr id="151555" name="TextBox 18"/>
          <p:cNvSpPr txBox="1">
            <a:spLocks noChangeArrowheads="1"/>
          </p:cNvSpPr>
          <p:nvPr/>
        </p:nvSpPr>
        <p:spPr bwMode="auto">
          <a:xfrm>
            <a:off x="3505200" y="3668713"/>
            <a:ext cx="838200" cy="369887"/>
          </a:xfrm>
          <a:prstGeom prst="rect">
            <a:avLst/>
          </a:prstGeom>
          <a:noFill/>
          <a:ln w="9525">
            <a:noFill/>
            <a:miter lim="800000"/>
            <a:headEnd/>
            <a:tailEnd/>
          </a:ln>
        </p:spPr>
        <p:txBody>
          <a:bodyPr>
            <a:spAutoFit/>
          </a:bodyPr>
          <a:lstStyle/>
          <a:p>
            <a:r>
              <a:rPr lang="en-US" altLang="en-US" dirty="0"/>
              <a:t>  </a:t>
            </a:r>
          </a:p>
        </p:txBody>
      </p:sp>
      <p:sp>
        <p:nvSpPr>
          <p:cNvPr id="151556" name="TextBox 19"/>
          <p:cNvSpPr txBox="1">
            <a:spLocks noChangeArrowheads="1"/>
          </p:cNvSpPr>
          <p:nvPr/>
        </p:nvSpPr>
        <p:spPr bwMode="auto">
          <a:xfrm>
            <a:off x="7924800" y="3657600"/>
            <a:ext cx="838200" cy="369888"/>
          </a:xfrm>
          <a:prstGeom prst="rect">
            <a:avLst/>
          </a:prstGeom>
          <a:noFill/>
          <a:ln w="9525">
            <a:noFill/>
            <a:miter lim="800000"/>
            <a:headEnd/>
            <a:tailEnd/>
          </a:ln>
        </p:spPr>
        <p:txBody>
          <a:bodyPr>
            <a:spAutoFit/>
          </a:bodyPr>
          <a:lstStyle/>
          <a:p>
            <a:r>
              <a:rPr lang="en-US" altLang="en-US" dirty="0"/>
              <a:t>  </a:t>
            </a:r>
          </a:p>
        </p:txBody>
      </p:sp>
      <p:sp>
        <p:nvSpPr>
          <p:cNvPr id="2" name="TextBox 1"/>
          <p:cNvSpPr txBox="1">
            <a:spLocks noChangeArrowheads="1"/>
          </p:cNvSpPr>
          <p:nvPr/>
        </p:nvSpPr>
        <p:spPr bwMode="auto">
          <a:xfrm>
            <a:off x="2362200" y="1905000"/>
            <a:ext cx="4419600" cy="523875"/>
          </a:xfrm>
          <a:prstGeom prst="rect">
            <a:avLst/>
          </a:prstGeom>
          <a:solidFill>
            <a:srgbClr val="FAC090"/>
          </a:solidFill>
          <a:ln w="9525">
            <a:noFill/>
            <a:miter lim="800000"/>
            <a:headEnd/>
            <a:tailEnd/>
          </a:ln>
          <a:effectLst>
            <a:outerShdw blurRad="63500" dist="38100" dir="5400000" algn="t" rotWithShape="0">
              <a:srgbClr val="000000">
                <a:alpha val="39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dirty="0"/>
              <a:t>The Accounting Equation</a:t>
            </a:r>
          </a:p>
        </p:txBody>
      </p:sp>
      <p:sp>
        <p:nvSpPr>
          <p:cNvPr id="151558" name="TextBox 2"/>
          <p:cNvSpPr txBox="1">
            <a:spLocks noChangeArrowheads="1"/>
          </p:cNvSpPr>
          <p:nvPr/>
        </p:nvSpPr>
        <p:spPr bwMode="auto">
          <a:xfrm>
            <a:off x="1358454" y="3928775"/>
            <a:ext cx="6683829" cy="584775"/>
          </a:xfrm>
          <a:prstGeom prst="rect">
            <a:avLst/>
          </a:prstGeom>
          <a:noFill/>
          <a:ln w="9525">
            <a:noFill/>
            <a:miter lim="800000"/>
            <a:headEnd/>
            <a:tailEnd/>
          </a:ln>
        </p:spPr>
        <p:txBody>
          <a:bodyPr wrap="square">
            <a:spAutoFit/>
          </a:bodyPr>
          <a:lstStyle/>
          <a:p>
            <a:r>
              <a:rPr lang="en-US" altLang="en-US" sz="3200" b="1" dirty="0">
                <a:solidFill>
                  <a:srgbClr val="215968"/>
                </a:solidFill>
              </a:rPr>
              <a:t>Expanded Accounting Equation:</a:t>
            </a:r>
          </a:p>
        </p:txBody>
      </p:sp>
      <p:grpSp>
        <p:nvGrpSpPr>
          <p:cNvPr id="3" name="Group 13"/>
          <p:cNvGrpSpPr>
            <a:grpSpLocks/>
          </p:cNvGrpSpPr>
          <p:nvPr/>
        </p:nvGrpSpPr>
        <p:grpSpPr bwMode="auto">
          <a:xfrm>
            <a:off x="6595436" y="5776138"/>
            <a:ext cx="2133600" cy="658926"/>
            <a:chOff x="5867400" y="5867401"/>
            <a:chExt cx="2819400" cy="838199"/>
          </a:xfrm>
        </p:grpSpPr>
        <p:sp>
          <p:nvSpPr>
            <p:cNvPr id="151569" name="TextBox 14"/>
            <p:cNvSpPr txBox="1">
              <a:spLocks noChangeArrowheads="1"/>
            </p:cNvSpPr>
            <p:nvPr/>
          </p:nvSpPr>
          <p:spPr bwMode="auto">
            <a:xfrm>
              <a:off x="6019800" y="6305550"/>
              <a:ext cx="2667000" cy="400050"/>
            </a:xfrm>
            <a:prstGeom prst="rect">
              <a:avLst/>
            </a:prstGeom>
            <a:noFill/>
            <a:ln w="9525">
              <a:noFill/>
              <a:miter lim="800000"/>
              <a:headEnd/>
              <a:tailEnd/>
            </a:ln>
          </p:spPr>
          <p:txBody>
            <a:bodyPr>
              <a:spAutoFit/>
            </a:bodyPr>
            <a:lstStyle/>
            <a:p>
              <a:pPr algn="ctr"/>
              <a:r>
                <a:rPr lang="en-US" altLang="en-US" sz="2000" dirty="0">
                  <a:solidFill>
                    <a:srgbClr val="215968"/>
                  </a:solidFill>
                </a:rPr>
                <a:t>Net Income</a:t>
              </a:r>
            </a:p>
          </p:txBody>
        </p:sp>
        <p:sp>
          <p:nvSpPr>
            <p:cNvPr id="13" name="Left Brace 12"/>
            <p:cNvSpPr>
              <a:spLocks/>
            </p:cNvSpPr>
            <p:nvPr/>
          </p:nvSpPr>
          <p:spPr bwMode="auto">
            <a:xfrm rot="-5400000">
              <a:off x="7010400" y="4724401"/>
              <a:ext cx="533399" cy="2819400"/>
            </a:xfrm>
            <a:prstGeom prst="leftBrace">
              <a:avLst>
                <a:gd name="adj1" fmla="val 8345"/>
                <a:gd name="adj2" fmla="val 50000"/>
              </a:avLst>
            </a:prstGeom>
            <a:noFill/>
            <a:ln w="28575">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rgbClr val="FF0000"/>
                </a:solidFill>
                <a:latin typeface="Calibri" pitchFamily="-107" charset="0"/>
              </a:endParaRPr>
            </a:p>
          </p:txBody>
        </p:sp>
      </p:grpSp>
      <p:sp>
        <p:nvSpPr>
          <p:cNvPr id="5" name="Slide Number Placeholder 4"/>
          <p:cNvSpPr>
            <a:spLocks noGrp="1"/>
          </p:cNvSpPr>
          <p:nvPr>
            <p:ph type="sldNum" sz="quarter" idx="12"/>
          </p:nvPr>
        </p:nvSpPr>
        <p:spPr>
          <a:xfrm>
            <a:off x="7036443" y="6520844"/>
            <a:ext cx="2133600" cy="365125"/>
          </a:xfrm>
        </p:spPr>
        <p:txBody>
          <a:bodyPr/>
          <a:lstStyle/>
          <a:p>
            <a:pPr>
              <a:defRPr/>
            </a:pPr>
            <a:fld id="{DAAFCF38-18EE-4966-A002-11F6F550E954}" type="slidenum">
              <a:rPr lang="en-US"/>
              <a:pPr>
                <a:defRPr/>
              </a:pPr>
              <a:t>23</a:t>
            </a:fld>
            <a:endParaRPr lang="en-US" dirty="0"/>
          </a:p>
        </p:txBody>
      </p:sp>
      <p:grpSp>
        <p:nvGrpSpPr>
          <p:cNvPr id="151563" name="Group 13"/>
          <p:cNvGrpSpPr>
            <a:grpSpLocks/>
          </p:cNvGrpSpPr>
          <p:nvPr/>
        </p:nvGrpSpPr>
        <p:grpSpPr bwMode="auto">
          <a:xfrm>
            <a:off x="444500" y="2782888"/>
            <a:ext cx="8293100" cy="911225"/>
            <a:chOff x="244" y="1125"/>
            <a:chExt cx="5224" cy="574"/>
          </a:xfrm>
        </p:grpSpPr>
        <p:sp>
          <p:nvSpPr>
            <p:cNvPr id="15" name="Rectangle 14"/>
            <p:cNvSpPr>
              <a:spLocks noChangeArrowheads="1"/>
            </p:cNvSpPr>
            <p:nvPr/>
          </p:nvSpPr>
          <p:spPr bwMode="auto">
            <a:xfrm>
              <a:off x="2116" y="1252"/>
              <a:ext cx="1480"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Liabilities</a:t>
              </a:r>
            </a:p>
          </p:txBody>
        </p:sp>
        <p:sp>
          <p:nvSpPr>
            <p:cNvPr id="16" name="Rectangle 15"/>
            <p:cNvSpPr>
              <a:spLocks noChangeArrowheads="1"/>
            </p:cNvSpPr>
            <p:nvPr/>
          </p:nvSpPr>
          <p:spPr bwMode="auto">
            <a:xfrm>
              <a:off x="4228" y="1252"/>
              <a:ext cx="1240"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Equity</a:t>
              </a:r>
            </a:p>
          </p:txBody>
        </p:sp>
        <p:sp>
          <p:nvSpPr>
            <p:cNvPr id="17" name="Rectangle 16"/>
            <p:cNvSpPr>
              <a:spLocks noChangeArrowheads="1"/>
            </p:cNvSpPr>
            <p:nvPr/>
          </p:nvSpPr>
          <p:spPr bwMode="auto">
            <a:xfrm>
              <a:off x="244" y="1252"/>
              <a:ext cx="1192" cy="376"/>
            </a:xfrm>
            <a:prstGeom prst="rect">
              <a:avLst/>
            </a:prstGeom>
            <a:solidFill>
              <a:srgbClr val="F6E9B4"/>
            </a:solidFill>
            <a:ln w="12700">
              <a:solidFill>
                <a:sysClr val="windowText" lastClr="000000"/>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3600" b="1" dirty="0">
                  <a:solidFill>
                    <a:srgbClr val="9A2F6F"/>
                  </a:solidFill>
                  <a:ea typeface="MS PGothic" pitchFamily="34" charset="-128"/>
                </a:rPr>
                <a:t>Assets</a:t>
              </a:r>
            </a:p>
          </p:txBody>
        </p:sp>
        <p:sp>
          <p:nvSpPr>
            <p:cNvPr id="151567" name="Rectangle 17"/>
            <p:cNvSpPr>
              <a:spLocks noChangeArrowheads="1"/>
            </p:cNvSpPr>
            <p:nvPr/>
          </p:nvSpPr>
          <p:spPr bwMode="auto">
            <a:xfrm>
              <a:off x="1581" y="1125"/>
              <a:ext cx="390" cy="574"/>
            </a:xfrm>
            <a:prstGeom prst="rect">
              <a:avLst/>
            </a:prstGeom>
            <a:noFill/>
            <a:ln w="12700">
              <a:noFill/>
              <a:miter lim="800000"/>
              <a:headEnd/>
              <a:tailEnd/>
            </a:ln>
          </p:spPr>
          <p:txBody>
            <a:bodyPr lIns="90488" tIns="44450" rIns="90488" bIns="44450">
              <a:spAutoFit/>
            </a:bodyPr>
            <a:lstStyle/>
            <a:p>
              <a:pPr>
                <a:spcBef>
                  <a:spcPct val="50000"/>
                </a:spcBef>
              </a:pPr>
              <a:r>
                <a:rPr lang="en-US" altLang="en-US" sz="5400" b="1" dirty="0">
                  <a:solidFill>
                    <a:srgbClr val="008000"/>
                  </a:solidFill>
                  <a:latin typeface="Times New Roman" pitchFamily="-107" charset="0"/>
                </a:rPr>
                <a:t>=</a:t>
              </a:r>
            </a:p>
          </p:txBody>
        </p:sp>
        <p:sp>
          <p:nvSpPr>
            <p:cNvPr id="151568" name="Rectangle 18"/>
            <p:cNvSpPr>
              <a:spLocks noChangeArrowheads="1"/>
            </p:cNvSpPr>
            <p:nvPr/>
          </p:nvSpPr>
          <p:spPr bwMode="auto">
            <a:xfrm>
              <a:off x="3741" y="1125"/>
              <a:ext cx="390" cy="574"/>
            </a:xfrm>
            <a:prstGeom prst="rect">
              <a:avLst/>
            </a:prstGeom>
            <a:noFill/>
            <a:ln w="12700">
              <a:noFill/>
              <a:miter lim="800000"/>
              <a:headEnd/>
              <a:tailEnd/>
            </a:ln>
          </p:spPr>
          <p:txBody>
            <a:bodyPr lIns="90488" tIns="44450" rIns="90488" bIns="44450">
              <a:spAutoFit/>
            </a:bodyPr>
            <a:lstStyle/>
            <a:p>
              <a:pPr>
                <a:spcBef>
                  <a:spcPct val="50000"/>
                </a:spcBef>
              </a:pPr>
              <a:r>
                <a:rPr lang="en-US" altLang="en-US" sz="5400" b="1" dirty="0">
                  <a:solidFill>
                    <a:srgbClr val="008000"/>
                  </a:solidFill>
                  <a:latin typeface="Times New Roman" pitchFamily="-107" charset="0"/>
                </a:rPr>
                <a:t>+</a:t>
              </a:r>
            </a:p>
          </p:txBody>
        </p:sp>
      </p:gr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0" name="Rounded Rectangle 19"/>
          <p:cNvSpPr/>
          <p:nvPr/>
        </p:nvSpPr>
        <p:spPr>
          <a:xfrm>
            <a:off x="152400" y="6520844"/>
            <a:ext cx="5843588"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Define </a:t>
            </a:r>
            <a:r>
              <a:rPr lang="en-US" altLang="en-US" sz="1100" b="1" kern="0" dirty="0">
                <a:solidFill>
                  <a:prstClr val="black"/>
                </a:solidFill>
                <a:latin typeface="Arial Narrow" pitchFamily="34" charset="0"/>
                <a:cs typeface="+mn-cs"/>
              </a:rPr>
              <a:t>and interpret the accounting equation and each of its components.</a:t>
            </a:r>
            <a:endParaRPr lang="en-US" sz="1100" b="1" kern="0" dirty="0">
              <a:solidFill>
                <a:prstClr val="black"/>
              </a:solidFill>
              <a:latin typeface="Arial Narrow" pitchFamily="34" charset="0"/>
              <a:cs typeface="+mn-cs"/>
            </a:endParaRPr>
          </a:p>
        </p:txBody>
      </p:sp>
      <p:sp>
        <p:nvSpPr>
          <p:cNvPr id="22" name="Rectangle 21"/>
          <p:cNvSpPr>
            <a:spLocks noGrp="1" noChangeArrowheads="1"/>
          </p:cNvSpPr>
          <p:nvPr/>
        </p:nvSpPr>
        <p:spPr bwMode="auto">
          <a:xfrm>
            <a:off x="7036443" y="656713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pic>
        <p:nvPicPr>
          <p:cNvPr id="6" name="Picture 5">
            <a:extLst>
              <a:ext uri="{FF2B5EF4-FFF2-40B4-BE49-F238E27FC236}">
                <a16:creationId xmlns:a16="http://schemas.microsoft.com/office/drawing/2014/main" xmlns="" id="{39D34231-EC2B-4A56-B3CD-D0C4EF2C6BA6}"/>
              </a:ext>
            </a:extLst>
          </p:cNvPr>
          <p:cNvPicPr>
            <a:picLocks noChangeAspect="1"/>
          </p:cNvPicPr>
          <p:nvPr/>
        </p:nvPicPr>
        <p:blipFill>
          <a:blip r:embed="rId3"/>
          <a:stretch>
            <a:fillRect/>
          </a:stretch>
        </p:blipFill>
        <p:spPr>
          <a:xfrm>
            <a:off x="474980" y="4513550"/>
            <a:ext cx="8485235" cy="12478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5865" y="1338016"/>
            <a:ext cx="7315200" cy="3124200"/>
          </a:xfrm>
        </p:spPr>
        <p:txBody>
          <a:bodyPr/>
          <a:lstStyle/>
          <a:p>
            <a:r>
              <a:rPr lang="en-US" altLang="en-US" dirty="0"/>
              <a:t/>
            </a:r>
            <a:br>
              <a:rPr lang="en-US" altLang="en-US" dirty="0"/>
            </a:br>
            <a:r>
              <a:rPr lang="en-US" altLang="en-US" dirty="0"/>
              <a:t/>
            </a:r>
            <a:br>
              <a:rPr lang="en-US" altLang="en-US" dirty="0"/>
            </a:br>
            <a:r>
              <a:rPr lang="en-US" dirty="0"/>
              <a:t>Analyze business transactions using the accounting equation.</a:t>
            </a: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xfrm>
            <a:off x="6858000" y="6357243"/>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24</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35865" y="16985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4110" y="4822758"/>
            <a:ext cx="7315200" cy="87313"/>
          </a:xfrm>
          <a:prstGeom prst="rect">
            <a:avLst/>
          </a:prstGeom>
          <a:noFill/>
          <a:ln w="9525">
            <a:noFill/>
            <a:miter lim="800000"/>
            <a:headEnd/>
            <a:tailEnd/>
          </a:ln>
        </p:spPr>
      </p:pic>
      <p:sp>
        <p:nvSpPr>
          <p:cNvPr id="6" name="Rectangle 5"/>
          <p:cNvSpPr/>
          <p:nvPr/>
        </p:nvSpPr>
        <p:spPr>
          <a:xfrm>
            <a:off x="1553821" y="731258"/>
            <a:ext cx="6115777" cy="769441"/>
          </a:xfrm>
          <a:prstGeom prst="rect">
            <a:avLst/>
          </a:prstGeom>
        </p:spPr>
        <p:txBody>
          <a:bodyPr wrap="none">
            <a:spAutoFit/>
          </a:bodyPr>
          <a:lstStyle/>
          <a:p>
            <a:r>
              <a:rPr lang="en-US" altLang="en-US" sz="4400" b="1" dirty="0">
                <a:solidFill>
                  <a:prstClr val="black"/>
                </a:solidFill>
              </a:rPr>
              <a:t>Learning Objective P1</a:t>
            </a:r>
            <a:endParaRPr lang="en-US" sz="4400" dirty="0">
              <a:solidFill>
                <a:prstClr val="black"/>
              </a:solidFill>
            </a:endParaRPr>
          </a:p>
        </p:txBody>
      </p:sp>
      <p:sp>
        <p:nvSpPr>
          <p:cNvPr id="8" name="Rectangle 7"/>
          <p:cNvSpPr>
            <a:spLocks noGrp="1" noChangeArrowheads="1"/>
          </p:cNvSpPr>
          <p:nvPr/>
        </p:nvSpPr>
        <p:spPr bwMode="auto">
          <a:xfrm>
            <a:off x="6858000" y="6416549"/>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8050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6"/>
          <p:cNvSpPr>
            <a:spLocks noGrp="1" noChangeArrowheads="1"/>
          </p:cNvSpPr>
          <p:nvPr>
            <p:ph type="title"/>
          </p:nvPr>
        </p:nvSpPr>
        <p:spPr>
          <a:xfrm>
            <a:off x="966848" y="422270"/>
            <a:ext cx="7158038" cy="1412875"/>
          </a:xfrm>
        </p:spPr>
        <p:txBody>
          <a:bodyPr/>
          <a:lstStyle/>
          <a:p>
            <a:pPr algn="ctr"/>
            <a:r>
              <a:rPr lang="en-US" b="1" dirty="0"/>
              <a:t>Transaction 1: </a:t>
            </a:r>
            <a:br>
              <a:rPr lang="en-US" b="1" dirty="0"/>
            </a:br>
            <a:r>
              <a:rPr lang="en-US" b="1" dirty="0"/>
              <a:t>Investment by Owner</a:t>
            </a:r>
          </a:p>
        </p:txBody>
      </p:sp>
      <p:sp>
        <p:nvSpPr>
          <p:cNvPr id="34818" name="Rectangle 2"/>
          <p:cNvSpPr>
            <a:spLocks noGrp="1" noChangeArrowheads="1"/>
          </p:cNvSpPr>
          <p:nvPr>
            <p:ph type="body" idx="4294967295"/>
          </p:nvPr>
        </p:nvSpPr>
        <p:spPr bwMode="auto">
          <a:xfrm>
            <a:off x="1143000" y="1981200"/>
            <a:ext cx="7161213" cy="1452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endParaRPr lang="en-US" dirty="0"/>
          </a:p>
          <a:p>
            <a:pPr algn="ctr">
              <a:buFont typeface="Wingdings" panose="05000000000000000000" pitchFamily="2" charset="2"/>
              <a:buNone/>
            </a:pPr>
            <a:endParaRPr lang="en-US" dirty="0"/>
          </a:p>
          <a:p>
            <a:pPr algn="ct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smtClean="0">
                <a:solidFill>
                  <a:srgbClr val="9A2F6F"/>
                </a:solidFill>
              </a:rPr>
              <a:t>(</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Common Stock </a:t>
            </a:r>
            <a:r>
              <a:rPr lang="en-US" b="1" dirty="0">
                <a:solidFill>
                  <a:srgbClr val="9A2F6F"/>
                </a:solidFill>
              </a:rPr>
              <a:t>(equity)</a:t>
            </a:r>
          </a:p>
        </p:txBody>
      </p:sp>
      <p:sp>
        <p:nvSpPr>
          <p:cNvPr id="34819" name="Rectangle 3"/>
          <p:cNvSpPr>
            <a:spLocks noChangeArrowheads="1"/>
          </p:cNvSpPr>
          <p:nvPr/>
        </p:nvSpPr>
        <p:spPr bwMode="auto">
          <a:xfrm>
            <a:off x="431067" y="1859208"/>
            <a:ext cx="8229600" cy="1160462"/>
          </a:xfrm>
          <a:prstGeom prst="rect">
            <a:avLst/>
          </a:prstGeom>
          <a:solidFill>
            <a:srgbClr val="FFFF99"/>
          </a:solidFill>
          <a:ln>
            <a:noFill/>
          </a:ln>
          <a:effectLst/>
        </p:spPr>
        <p:txBody>
          <a:bodyPr lIns="90488" tIns="44450" rIns="90488" bIns="44450"/>
          <a:lstStyle/>
          <a:p>
            <a:pPr algn="ctr">
              <a:spcBef>
                <a:spcPct val="20000"/>
              </a:spcBef>
            </a:pPr>
            <a:r>
              <a:rPr lang="en-US" sz="3200" b="1" dirty="0">
                <a:solidFill>
                  <a:prstClr val="black"/>
                </a:solidFill>
                <a:latin typeface="Arial" panose="020B0604020202020204" pitchFamily="34" charset="0"/>
              </a:rPr>
              <a:t>         Chas Taylor invests $30,000 cash to start a corporation named FastFoward.</a:t>
            </a:r>
            <a:endParaRPr lang="en-US" sz="3200" b="1" dirty="0">
              <a:solidFill>
                <a:srgbClr val="9900CC"/>
              </a:solidFill>
              <a:latin typeface="Arial" panose="020B0604020202020204" pitchFamily="34" charset="0"/>
            </a:endParaRPr>
          </a:p>
        </p:txBody>
      </p:sp>
      <p:sp>
        <p:nvSpPr>
          <p:cNvPr id="34820" name="AutoShape 4"/>
          <p:cNvSpPr>
            <a:spLocks noChangeArrowheads="1"/>
          </p:cNvSpPr>
          <p:nvPr/>
        </p:nvSpPr>
        <p:spPr bwMode="auto">
          <a:xfrm rot="16200000">
            <a:off x="4543425" y="3823190"/>
            <a:ext cx="444500" cy="330200"/>
          </a:xfrm>
          <a:prstGeom prst="rightArrow">
            <a:avLst>
              <a:gd name="adj1" fmla="val 50000"/>
              <a:gd name="adj2" fmla="val 67314"/>
            </a:avLst>
          </a:prstGeom>
          <a:solidFill>
            <a:srgbClr val="00B05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34821" name="AutoShape 5"/>
          <p:cNvSpPr>
            <a:spLocks noChangeArrowheads="1"/>
          </p:cNvSpPr>
          <p:nvPr/>
        </p:nvSpPr>
        <p:spPr bwMode="auto">
          <a:xfrm rot="16200000">
            <a:off x="6191250" y="4399942"/>
            <a:ext cx="444500" cy="330200"/>
          </a:xfrm>
          <a:prstGeom prst="rightArrow">
            <a:avLst>
              <a:gd name="adj1" fmla="val 50000"/>
              <a:gd name="adj2" fmla="val 67314"/>
            </a:avLst>
          </a:prstGeom>
          <a:solidFill>
            <a:srgbClr val="00B05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2" name="Rectangle 11"/>
          <p:cNvSpPr>
            <a:spLocks noGrp="1" noChangeArrowheads="1"/>
          </p:cNvSpPr>
          <p:nvPr/>
        </p:nvSpPr>
        <p:spPr bwMode="auto">
          <a:xfrm>
            <a:off x="6838720" y="6497690"/>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Slide Number Placeholder 3"/>
          <p:cNvSpPr>
            <a:spLocks noGrp="1"/>
          </p:cNvSpPr>
          <p:nvPr>
            <p:ph type="sldNum" sz="quarter" idx="12"/>
          </p:nvPr>
        </p:nvSpPr>
        <p:spPr bwMode="auto">
          <a:xfrm>
            <a:off x="6858000" y="646051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25</a:t>
            </a:fld>
            <a:endParaRPr lang="en-US" altLang="en-US" dirty="0">
              <a:solidFill>
                <a:srgbClr val="898989"/>
              </a:solidFill>
            </a:endParaRP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416190083"/>
      </p:ext>
    </p:extLst>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1000"/>
                                        <p:tgtEl>
                                          <p:spTgt spid="34819"/>
                                        </p:tgtEl>
                                      </p:cBhvr>
                                    </p:animEffect>
                                    <p:anim calcmode="lin" valueType="num">
                                      <p:cBhvr>
                                        <p:cTn id="8" dur="1000" fill="hold"/>
                                        <p:tgtEl>
                                          <p:spTgt spid="34819"/>
                                        </p:tgtEl>
                                        <p:attrNameLst>
                                          <p:attrName>ppt_x</p:attrName>
                                        </p:attrNameLst>
                                      </p:cBhvr>
                                      <p:tavLst>
                                        <p:tav tm="0">
                                          <p:val>
                                            <p:strVal val="#ppt_x"/>
                                          </p:val>
                                        </p:tav>
                                        <p:tav tm="100000">
                                          <p:val>
                                            <p:strVal val="#ppt_x"/>
                                          </p:val>
                                        </p:tav>
                                      </p:tavLst>
                                    </p:anim>
                                    <p:anim calcmode="lin" valueType="num">
                                      <p:cBhvr>
                                        <p:cTn id="9" dur="1000" fill="hold"/>
                                        <p:tgtEl>
                                          <p:spTgt spid="348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nodeType="after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Effect transition="in" filter="dissolve">
                                      <p:cBhvr>
                                        <p:cTn id="13" dur="500"/>
                                        <p:tgtEl>
                                          <p:spTgt spid="34818">
                                            <p:txEl>
                                              <p:pRg st="2" end="2"/>
                                            </p:txEl>
                                          </p:spTgt>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4818">
                                            <p:txEl>
                                              <p:pRg st="3" end="3"/>
                                            </p:txEl>
                                          </p:spTgt>
                                        </p:tgtEl>
                                        <p:attrNameLst>
                                          <p:attrName>style.visibility</p:attrName>
                                        </p:attrNameLst>
                                      </p:cBhvr>
                                      <p:to>
                                        <p:strVal val="visible"/>
                                      </p:to>
                                    </p:set>
                                    <p:animEffect transition="in" filter="dissolve">
                                      <p:cBhvr>
                                        <p:cTn id="18" dur="1000"/>
                                        <p:tgtEl>
                                          <p:spTgt spid="34818">
                                            <p:txEl>
                                              <p:pRg st="3" end="3"/>
                                            </p:txEl>
                                          </p:spTgt>
                                        </p:tgtEl>
                                      </p:cBhvr>
                                    </p:animEffect>
                                  </p:childTnLst>
                                </p:cTn>
                              </p:par>
                            </p:childTnLst>
                          </p:cTn>
                        </p:par>
                        <p:par>
                          <p:cTn id="19" fill="hold" nodeType="afterGroup">
                            <p:stCondLst>
                              <p:cond delay="1000"/>
                            </p:stCondLst>
                            <p:childTnLst>
                              <p:par>
                                <p:cTn id="20" presetID="9" presetClass="entr" presetSubtype="0" fill="hold" nodeType="afterEffect">
                                  <p:stCondLst>
                                    <p:cond delay="0"/>
                                  </p:stCondLst>
                                  <p:childTnLst>
                                    <p:set>
                                      <p:cBhvr>
                                        <p:cTn id="21" dur="1" fill="hold">
                                          <p:stCondLst>
                                            <p:cond delay="0"/>
                                          </p:stCondLst>
                                        </p:cTn>
                                        <p:tgtEl>
                                          <p:spTgt spid="34818">
                                            <p:txEl>
                                              <p:pRg st="4" end="4"/>
                                            </p:txEl>
                                          </p:spTgt>
                                        </p:tgtEl>
                                        <p:attrNameLst>
                                          <p:attrName>style.visibility</p:attrName>
                                        </p:attrNameLst>
                                      </p:cBhvr>
                                      <p:to>
                                        <p:strVal val="visible"/>
                                      </p:to>
                                    </p:set>
                                    <p:animEffect transition="in" filter="dissolve">
                                      <p:cBhvr>
                                        <p:cTn id="22" dur="2000"/>
                                        <p:tgtEl>
                                          <p:spTgt spid="34818">
                                            <p:txEl>
                                              <p:pRg st="4" end="4"/>
                                            </p:txEl>
                                          </p:spTgt>
                                        </p:tgtEl>
                                      </p:cBhvr>
                                    </p:animEffect>
                                  </p:childTnLst>
                                </p:cTn>
                              </p:par>
                            </p:childTnLst>
                          </p:cTn>
                        </p:par>
                        <p:par>
                          <p:cTn id="23" fill="hold" nodeType="afterGroup">
                            <p:stCondLst>
                              <p:cond delay="3000"/>
                            </p:stCondLst>
                            <p:childTnLst>
                              <p:par>
                                <p:cTn id="24" presetID="29" presetClass="entr" presetSubtype="0" fill="hold" grpId="0" nodeType="afterEffect">
                                  <p:stCondLst>
                                    <p:cond delay="0"/>
                                  </p:stCondLst>
                                  <p:childTnLst>
                                    <p:set>
                                      <p:cBhvr>
                                        <p:cTn id="25" dur="1" fill="hold">
                                          <p:stCondLst>
                                            <p:cond delay="0"/>
                                          </p:stCondLst>
                                        </p:cTn>
                                        <p:tgtEl>
                                          <p:spTgt spid="34820"/>
                                        </p:tgtEl>
                                        <p:attrNameLst>
                                          <p:attrName>style.visibility</p:attrName>
                                        </p:attrNameLst>
                                      </p:cBhvr>
                                      <p:to>
                                        <p:strVal val="visible"/>
                                      </p:to>
                                    </p:set>
                                    <p:anim calcmode="lin" valueType="num">
                                      <p:cBhvr>
                                        <p:cTn id="26" dur="1000" fill="hold"/>
                                        <p:tgtEl>
                                          <p:spTgt spid="34820"/>
                                        </p:tgtEl>
                                        <p:attrNameLst>
                                          <p:attrName>ppt_x</p:attrName>
                                        </p:attrNameLst>
                                      </p:cBhvr>
                                      <p:tavLst>
                                        <p:tav tm="0">
                                          <p:val>
                                            <p:strVal val="#ppt_x-.2"/>
                                          </p:val>
                                        </p:tav>
                                        <p:tav tm="100000">
                                          <p:val>
                                            <p:strVal val="#ppt_x"/>
                                          </p:val>
                                        </p:tav>
                                      </p:tavLst>
                                    </p:anim>
                                    <p:anim calcmode="lin" valueType="num">
                                      <p:cBhvr>
                                        <p:cTn id="27" dur="1000" fill="hold"/>
                                        <p:tgtEl>
                                          <p:spTgt spid="348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34820"/>
                                        </p:tgtEl>
                                      </p:cBhvr>
                                    </p:animEffect>
                                  </p:childTnLst>
                                </p:cTn>
                              </p:par>
                            </p:childTnLst>
                          </p:cTn>
                        </p:par>
                        <p:par>
                          <p:cTn id="29" fill="hold" nodeType="afterGroup">
                            <p:stCondLst>
                              <p:cond delay="4000"/>
                            </p:stCondLst>
                            <p:childTnLst>
                              <p:par>
                                <p:cTn id="30" presetID="29" presetClass="entr" presetSubtype="0" fill="hold" grpId="0" nodeType="afterEffect">
                                  <p:stCondLst>
                                    <p:cond delay="0"/>
                                  </p:stCondLst>
                                  <p:childTnLst>
                                    <p:set>
                                      <p:cBhvr>
                                        <p:cTn id="31" dur="1" fill="hold">
                                          <p:stCondLst>
                                            <p:cond delay="0"/>
                                          </p:stCondLst>
                                        </p:cTn>
                                        <p:tgtEl>
                                          <p:spTgt spid="34821"/>
                                        </p:tgtEl>
                                        <p:attrNameLst>
                                          <p:attrName>style.visibility</p:attrName>
                                        </p:attrNameLst>
                                      </p:cBhvr>
                                      <p:to>
                                        <p:strVal val="visible"/>
                                      </p:to>
                                    </p:set>
                                    <p:anim calcmode="lin" valueType="num">
                                      <p:cBhvr>
                                        <p:cTn id="32" dur="1000" fill="hold"/>
                                        <p:tgtEl>
                                          <p:spTgt spid="34821"/>
                                        </p:tgtEl>
                                        <p:attrNameLst>
                                          <p:attrName>ppt_x</p:attrName>
                                        </p:attrNameLst>
                                      </p:cBhvr>
                                      <p:tavLst>
                                        <p:tav tm="0">
                                          <p:val>
                                            <p:strVal val="#ppt_x-.2"/>
                                          </p:val>
                                        </p:tav>
                                        <p:tav tm="100000">
                                          <p:val>
                                            <p:strVal val="#ppt_x"/>
                                          </p:val>
                                        </p:tav>
                                      </p:tavLst>
                                    </p:anim>
                                    <p:anim calcmode="lin" valueType="num">
                                      <p:cBhvr>
                                        <p:cTn id="33" dur="1000" fill="hold"/>
                                        <p:tgtEl>
                                          <p:spTgt spid="3482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0" grpId="0" animBg="1"/>
      <p:bldP spid="348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40581" y="562829"/>
            <a:ext cx="7158038" cy="609600"/>
          </a:xfrm>
          <a:noFill/>
          <a:extLst>
            <a:ext uri="{909E8E84-426E-40dd-AFC4-6F175D3DCCD1}">
              <a14:hiddenFill xmlns:a14="http://schemas.microsoft.com/office/drawing/2010/main">
                <a:solidFill>
                  <a:srgbClr val="CCFF99"/>
                </a:solidFill>
              </a14:hiddenFill>
            </a:ext>
          </a:extLst>
        </p:spPr>
        <p:txBody>
          <a:bodyPr/>
          <a:lstStyle/>
          <a:p>
            <a:pPr algn="ctr"/>
            <a:r>
              <a:rPr lang="en-US" b="1" dirty="0"/>
              <a:t>Accounting Equation 1</a:t>
            </a:r>
          </a:p>
        </p:txBody>
      </p:sp>
      <p:graphicFrame>
        <p:nvGraphicFramePr>
          <p:cNvPr id="36867" name="Object 3"/>
          <p:cNvGraphicFramePr>
            <a:graphicFrameLocks/>
          </p:cNvGraphicFramePr>
          <p:nvPr>
            <p:extLst>
              <p:ext uri="{D42A27DB-BD31-4B8C-83A1-F6EECF244321}">
                <p14:modId xmlns:p14="http://schemas.microsoft.com/office/powerpoint/2010/main" val="1445717925"/>
              </p:ext>
            </p:extLst>
          </p:nvPr>
        </p:nvGraphicFramePr>
        <p:xfrm>
          <a:off x="249238" y="2527300"/>
          <a:ext cx="8623300" cy="3798888"/>
        </p:xfrm>
        <a:graphic>
          <a:graphicData uri="http://schemas.openxmlformats.org/presentationml/2006/ole">
            <mc:AlternateContent xmlns:mc="http://schemas.openxmlformats.org/markup-compatibility/2006">
              <mc:Choice xmlns:v="urn:schemas-microsoft-com:vml" Requires="v">
                <p:oleObj spid="_x0000_s1326" name="Worksheet" r:id="rId4" imgW="4467360" imgH="1952607" progId="Excel.Sheet.8">
                  <p:embed/>
                </p:oleObj>
              </mc:Choice>
              <mc:Fallback>
                <p:oleObj name="Worksheet" r:id="rId4" imgW="4467360" imgH="1952607" progId="Excel.Sheet.8">
                  <p:embed/>
                  <p:pic>
                    <p:nvPicPr>
                      <p:cNvPr id="0" name=""/>
                      <p:cNvPicPr>
                        <a:picLocks noChangeArrowheads="1"/>
                      </p:cNvPicPr>
                      <p:nvPr/>
                    </p:nvPicPr>
                    <p:blipFill>
                      <a:blip r:embed="rId5"/>
                      <a:srcRect b="5867"/>
                      <a:stretch>
                        <a:fillRect/>
                      </a:stretch>
                    </p:blipFill>
                    <p:spPr bwMode="auto">
                      <a:xfrm>
                        <a:off x="249238" y="2527300"/>
                        <a:ext cx="8623300" cy="3798888"/>
                      </a:xfrm>
                      <a:prstGeom prst="rect">
                        <a:avLst/>
                      </a:prstGeom>
                      <a:noFill/>
                      <a:ln w="50800">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9" name="Rectangle 5"/>
          <p:cNvSpPr>
            <a:spLocks noChangeArrowheads="1"/>
          </p:cNvSpPr>
          <p:nvPr/>
        </p:nvSpPr>
        <p:spPr bwMode="auto">
          <a:xfrm>
            <a:off x="446088" y="1283553"/>
            <a:ext cx="8229600" cy="1160463"/>
          </a:xfrm>
          <a:prstGeom prst="rect">
            <a:avLst/>
          </a:prstGeom>
          <a:solidFill>
            <a:schemeClr val="accent3">
              <a:lumMod val="40000"/>
              <a:lumOff val="60000"/>
            </a:schemeClr>
          </a:solidFill>
          <a:ln>
            <a:noFill/>
          </a:ln>
          <a:effectLst/>
        </p:spPr>
        <p:txBody>
          <a:bodyPr lIns="90488" tIns="44450" rIns="90488" bIns="44450"/>
          <a:lstStyle/>
          <a:p>
            <a:pPr algn="ctr">
              <a:spcBef>
                <a:spcPct val="20000"/>
              </a:spcBef>
            </a:pPr>
            <a:r>
              <a:rPr lang="en-US" sz="3200" b="1" dirty="0">
                <a:solidFill>
                  <a:prstClr val="black"/>
                </a:solidFill>
                <a:latin typeface="Arial" panose="020B0604020202020204" pitchFamily="34" charset="0"/>
              </a:rPr>
              <a:t>Chas Taylor invests $30,000 cash to start the business, </a:t>
            </a:r>
            <a:r>
              <a:rPr lang="en-US" sz="3200" b="1" i="1" dirty="0">
                <a:solidFill>
                  <a:prstClr val="black"/>
                </a:solidFill>
                <a:latin typeface="Arial" panose="020B0604020202020204" pitchFamily="34" charset="0"/>
              </a:rPr>
              <a:t>Fast Forward</a:t>
            </a:r>
            <a:r>
              <a:rPr lang="en-US" sz="3200" b="1" dirty="0">
                <a:solidFill>
                  <a:prstClr val="black"/>
                </a:solidFill>
                <a:latin typeface="Arial" panose="020B0604020202020204" pitchFamily="34" charset="0"/>
              </a:rPr>
              <a:t>.</a:t>
            </a:r>
          </a:p>
        </p:txBody>
      </p:sp>
      <p:sp>
        <p:nvSpPr>
          <p:cNvPr id="36871" name="Oval 7"/>
          <p:cNvSpPr>
            <a:spLocks noChangeArrowheads="1"/>
          </p:cNvSpPr>
          <p:nvPr/>
        </p:nvSpPr>
        <p:spPr bwMode="auto">
          <a:xfrm>
            <a:off x="685800" y="3499704"/>
            <a:ext cx="1219200" cy="462696"/>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6872" name="Oval 8"/>
          <p:cNvSpPr>
            <a:spLocks noChangeArrowheads="1"/>
          </p:cNvSpPr>
          <p:nvPr/>
        </p:nvSpPr>
        <p:spPr bwMode="auto">
          <a:xfrm>
            <a:off x="7729538" y="3505200"/>
            <a:ext cx="1143000" cy="4572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6969" name="Oval 105"/>
          <p:cNvSpPr>
            <a:spLocks noChangeArrowheads="1"/>
          </p:cNvSpPr>
          <p:nvPr/>
        </p:nvSpPr>
        <p:spPr bwMode="auto">
          <a:xfrm>
            <a:off x="1752600" y="569765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36970" name="Oval 106"/>
          <p:cNvSpPr>
            <a:spLocks noChangeArrowheads="1"/>
          </p:cNvSpPr>
          <p:nvPr/>
        </p:nvSpPr>
        <p:spPr bwMode="auto">
          <a:xfrm>
            <a:off x="5791200" y="571670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ounded Rectangle 10"/>
          <p:cNvSpPr/>
          <p:nvPr/>
        </p:nvSpPr>
        <p:spPr>
          <a:xfrm>
            <a:off x="29876" y="6535566"/>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2" name="Rectangle 11"/>
          <p:cNvSpPr>
            <a:spLocks noGrp="1" noChangeArrowheads="1"/>
          </p:cNvSpPr>
          <p:nvPr/>
        </p:nvSpPr>
        <p:spPr bwMode="auto">
          <a:xfrm>
            <a:off x="6805039" y="6503041"/>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Slide Number Placeholder 3"/>
          <p:cNvSpPr>
            <a:spLocks noGrp="1"/>
          </p:cNvSpPr>
          <p:nvPr>
            <p:ph type="sldNum" sz="quarter" idx="12"/>
          </p:nvPr>
        </p:nvSpPr>
        <p:spPr bwMode="auto">
          <a:xfrm>
            <a:off x="6819900" y="6475240"/>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26</a:t>
            </a:fld>
            <a:endParaRPr lang="en-US" altLang="en-US" dirty="0">
              <a:solidFill>
                <a:srgbClr val="898989"/>
              </a:solidFill>
            </a:endParaRP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537672612"/>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1000"/>
                                        <p:tgtEl>
                                          <p:spTgt spid="36869"/>
                                        </p:tgtEl>
                                      </p:cBhvr>
                                    </p:animEffect>
                                    <p:anim calcmode="lin" valueType="num">
                                      <p:cBhvr>
                                        <p:cTn id="8" dur="1000" fill="hold"/>
                                        <p:tgtEl>
                                          <p:spTgt spid="36869"/>
                                        </p:tgtEl>
                                        <p:attrNameLst>
                                          <p:attrName>ppt_x</p:attrName>
                                        </p:attrNameLst>
                                      </p:cBhvr>
                                      <p:tavLst>
                                        <p:tav tm="0">
                                          <p:val>
                                            <p:strVal val="#ppt_x"/>
                                          </p:val>
                                        </p:tav>
                                        <p:tav tm="100000">
                                          <p:val>
                                            <p:strVal val="#ppt_x"/>
                                          </p:val>
                                        </p:tav>
                                      </p:tavLst>
                                    </p:anim>
                                    <p:anim calcmode="lin" valueType="num">
                                      <p:cBhvr>
                                        <p:cTn id="9" dur="1000" fill="hold"/>
                                        <p:tgtEl>
                                          <p:spTgt spid="36869"/>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4000"/>
                                  </p:stCondLst>
                                  <p:childTnLst>
                                    <p:set>
                                      <p:cBhvr>
                                        <p:cTn id="11" dur="1" fill="hold">
                                          <p:stCondLst>
                                            <p:cond delay="0"/>
                                          </p:stCondLst>
                                        </p:cTn>
                                        <p:tgtEl>
                                          <p:spTgt spid="36867"/>
                                        </p:tgtEl>
                                        <p:attrNameLst>
                                          <p:attrName>style.visibility</p:attrName>
                                        </p:attrNameLst>
                                      </p:cBhvr>
                                      <p:to>
                                        <p:strVal val="visible"/>
                                      </p:to>
                                    </p:set>
                                    <p:animEffect transition="in" filter="dissolve">
                                      <p:cBhvr>
                                        <p:cTn id="12" dur="1000"/>
                                        <p:tgtEl>
                                          <p:spTgt spid="36867"/>
                                        </p:tgtEl>
                                      </p:cBhvr>
                                    </p:animEffect>
                                  </p:childTnLst>
                                </p:cTn>
                              </p:par>
                            </p:childTnLst>
                          </p:cTn>
                        </p:par>
                        <p:par>
                          <p:cTn id="13" fill="hold">
                            <p:stCondLst>
                              <p:cond delay="5000"/>
                            </p:stCondLst>
                            <p:childTnLst>
                              <p:par>
                                <p:cTn id="14" presetID="9" presetClass="entr" presetSubtype="0" fill="hold" grpId="0" nodeType="afterEffect">
                                  <p:stCondLst>
                                    <p:cond delay="0"/>
                                  </p:stCondLst>
                                  <p:childTnLst>
                                    <p:set>
                                      <p:cBhvr>
                                        <p:cTn id="15" dur="1" fill="hold">
                                          <p:stCondLst>
                                            <p:cond delay="0"/>
                                          </p:stCondLst>
                                        </p:cTn>
                                        <p:tgtEl>
                                          <p:spTgt spid="36871"/>
                                        </p:tgtEl>
                                        <p:attrNameLst>
                                          <p:attrName>style.visibility</p:attrName>
                                        </p:attrNameLst>
                                      </p:cBhvr>
                                      <p:to>
                                        <p:strVal val="visible"/>
                                      </p:to>
                                    </p:set>
                                    <p:animEffect transition="in" filter="dissolve">
                                      <p:cBhvr>
                                        <p:cTn id="16" dur="1000"/>
                                        <p:tgtEl>
                                          <p:spTgt spid="36871"/>
                                        </p:tgtEl>
                                      </p:cBhvr>
                                    </p:animEffect>
                                  </p:childTnLst>
                                </p:cTn>
                              </p:par>
                            </p:childTnLst>
                          </p:cTn>
                        </p:par>
                        <p:par>
                          <p:cTn id="17" fill="hold">
                            <p:stCondLst>
                              <p:cond delay="6000"/>
                            </p:stCondLst>
                            <p:childTnLst>
                              <p:par>
                                <p:cTn id="18" presetID="9" presetClass="entr" presetSubtype="0" fill="hold" grpId="0" nodeType="afterEffect">
                                  <p:stCondLst>
                                    <p:cond delay="0"/>
                                  </p:stCondLst>
                                  <p:childTnLst>
                                    <p:set>
                                      <p:cBhvr>
                                        <p:cTn id="19" dur="1" fill="hold">
                                          <p:stCondLst>
                                            <p:cond delay="0"/>
                                          </p:stCondLst>
                                        </p:cTn>
                                        <p:tgtEl>
                                          <p:spTgt spid="36872"/>
                                        </p:tgtEl>
                                        <p:attrNameLst>
                                          <p:attrName>style.visibility</p:attrName>
                                        </p:attrNameLst>
                                      </p:cBhvr>
                                      <p:to>
                                        <p:strVal val="visible"/>
                                      </p:to>
                                    </p:set>
                                    <p:animEffect transition="in" filter="dissolve">
                                      <p:cBhvr>
                                        <p:cTn id="20" dur="1000"/>
                                        <p:tgtEl>
                                          <p:spTgt spid="36872"/>
                                        </p:tgtEl>
                                      </p:cBhvr>
                                    </p:animEffect>
                                  </p:childTnLst>
                                </p:cTn>
                              </p:par>
                            </p:childTnLst>
                          </p:cTn>
                        </p:par>
                        <p:par>
                          <p:cTn id="21" fill="hold">
                            <p:stCondLst>
                              <p:cond delay="7000"/>
                            </p:stCondLst>
                            <p:childTnLst>
                              <p:par>
                                <p:cTn id="22" presetID="9" presetClass="entr" presetSubtype="0" fill="hold" grpId="0" nodeType="afterEffect">
                                  <p:stCondLst>
                                    <p:cond delay="0"/>
                                  </p:stCondLst>
                                  <p:childTnLst>
                                    <p:set>
                                      <p:cBhvr>
                                        <p:cTn id="23" dur="1" fill="hold">
                                          <p:stCondLst>
                                            <p:cond delay="0"/>
                                          </p:stCondLst>
                                        </p:cTn>
                                        <p:tgtEl>
                                          <p:spTgt spid="36969"/>
                                        </p:tgtEl>
                                        <p:attrNameLst>
                                          <p:attrName>style.visibility</p:attrName>
                                        </p:attrNameLst>
                                      </p:cBhvr>
                                      <p:to>
                                        <p:strVal val="visible"/>
                                      </p:to>
                                    </p:set>
                                    <p:animEffect transition="in" filter="dissolve">
                                      <p:cBhvr>
                                        <p:cTn id="24" dur="1000"/>
                                        <p:tgtEl>
                                          <p:spTgt spid="36969"/>
                                        </p:tgtEl>
                                      </p:cBhvr>
                                    </p:animEffect>
                                  </p:childTnLst>
                                </p:cTn>
                              </p:par>
                            </p:childTnLst>
                          </p:cTn>
                        </p:par>
                        <p:par>
                          <p:cTn id="25" fill="hold">
                            <p:stCondLst>
                              <p:cond delay="8000"/>
                            </p:stCondLst>
                            <p:childTnLst>
                              <p:par>
                                <p:cTn id="26" presetID="9" presetClass="entr" presetSubtype="0" fill="hold" grpId="0" nodeType="afterEffect">
                                  <p:stCondLst>
                                    <p:cond delay="0"/>
                                  </p:stCondLst>
                                  <p:childTnLst>
                                    <p:set>
                                      <p:cBhvr>
                                        <p:cTn id="27" dur="1" fill="hold">
                                          <p:stCondLst>
                                            <p:cond delay="0"/>
                                          </p:stCondLst>
                                        </p:cTn>
                                        <p:tgtEl>
                                          <p:spTgt spid="36970"/>
                                        </p:tgtEl>
                                        <p:attrNameLst>
                                          <p:attrName>style.visibility</p:attrName>
                                        </p:attrNameLst>
                                      </p:cBhvr>
                                      <p:to>
                                        <p:strVal val="visible"/>
                                      </p:to>
                                    </p:set>
                                    <p:animEffect transition="in" filter="dissolve">
                                      <p:cBhvr>
                                        <p:cTn id="28" dur="1000"/>
                                        <p:tgtEl>
                                          <p:spTgt spid="36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71" grpId="0" animBg="1"/>
      <p:bldP spid="36872" grpId="0" animBg="1"/>
      <p:bldP spid="36969" grpId="0" animBg="1"/>
      <p:bldP spid="369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bwMode="auto">
          <a:xfrm>
            <a:off x="1089025" y="2079625"/>
            <a:ext cx="7448550" cy="35972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r>
              <a:rPr lang="en-US" dirty="0">
                <a:solidFill>
                  <a:schemeClr val="hlink"/>
                </a:solidFill>
              </a:rPr>
              <a:t/>
            </a:r>
            <a:br>
              <a:rPr lang="en-US" dirty="0">
                <a:solidFill>
                  <a:schemeClr val="hlink"/>
                </a:solidFill>
              </a:rPr>
            </a:br>
            <a:endParaRPr lang="en-US"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Supplies</a:t>
            </a:r>
            <a:r>
              <a:rPr lang="en-US" b="1" dirty="0">
                <a:solidFill>
                  <a:schemeClr val="hlink"/>
                </a:solidFill>
              </a:rPr>
              <a:t> </a:t>
            </a:r>
            <a:r>
              <a:rPr lang="en-US" b="1" dirty="0">
                <a:solidFill>
                  <a:srgbClr val="9A2F6F"/>
                </a:solidFill>
              </a:rPr>
              <a:t>(asset)</a:t>
            </a:r>
          </a:p>
        </p:txBody>
      </p:sp>
      <p:sp>
        <p:nvSpPr>
          <p:cNvPr id="38915" name="AutoShape 3"/>
          <p:cNvSpPr>
            <a:spLocks noChangeArrowheads="1"/>
          </p:cNvSpPr>
          <p:nvPr/>
        </p:nvSpPr>
        <p:spPr bwMode="auto">
          <a:xfrm rot="16200000">
            <a:off x="4756944" y="4398659"/>
            <a:ext cx="444500" cy="331788"/>
          </a:xfrm>
          <a:prstGeom prst="rightArrow">
            <a:avLst>
              <a:gd name="adj1" fmla="val 50000"/>
              <a:gd name="adj2" fmla="val 66992"/>
            </a:avLst>
          </a:prstGeom>
          <a:solidFill>
            <a:srgbClr val="00CC00"/>
          </a:solidFill>
          <a:ln w="12700">
            <a:solidFill>
              <a:schemeClr val="tx1"/>
            </a:solidFill>
            <a:miter lim="800000"/>
            <a:headEnd/>
            <a:tailEnd/>
          </a:ln>
          <a:effectLst>
            <a:outerShdw dist="71842" dir="2700000" algn="ctr" rotWithShape="0">
              <a:schemeClr val="bg2"/>
            </a:outerShdw>
          </a:effectLst>
        </p:spPr>
        <p:txBody>
          <a:bodyPr wrap="none" anchor="ctr"/>
          <a:lstStyle/>
          <a:p>
            <a:endParaRPr lang="en-US" dirty="0">
              <a:solidFill>
                <a:prstClr val="black"/>
              </a:solidFill>
            </a:endParaRPr>
          </a:p>
        </p:txBody>
      </p:sp>
      <p:sp>
        <p:nvSpPr>
          <p:cNvPr id="38916" name="AutoShape 4"/>
          <p:cNvSpPr>
            <a:spLocks noChangeArrowheads="1"/>
          </p:cNvSpPr>
          <p:nvPr/>
        </p:nvSpPr>
        <p:spPr bwMode="auto">
          <a:xfrm rot="16200000" flipH="1">
            <a:off x="4287044" y="3802856"/>
            <a:ext cx="444500" cy="331788"/>
          </a:xfrm>
          <a:prstGeom prst="rightArrow">
            <a:avLst>
              <a:gd name="adj1" fmla="val 50000"/>
              <a:gd name="adj2" fmla="val 66992"/>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38917" name="Rectangle 5"/>
          <p:cNvSpPr>
            <a:spLocks noGrp="1" noChangeArrowheads="1"/>
          </p:cNvSpPr>
          <p:nvPr>
            <p:ph type="title"/>
          </p:nvPr>
        </p:nvSpPr>
        <p:spPr>
          <a:xfrm>
            <a:off x="743743" y="688983"/>
            <a:ext cx="7656513" cy="879475"/>
          </a:xfrm>
          <a:noFill/>
          <a:extLst>
            <a:ext uri="{909E8E84-426E-40dd-AFC4-6F175D3DCCD1}">
              <a14:hiddenFill xmlns:a14="http://schemas.microsoft.com/office/drawing/2010/main">
                <a:solidFill>
                  <a:srgbClr val="FFFF00"/>
                </a:solidFill>
              </a14:hiddenFill>
            </a:ext>
          </a:extLst>
        </p:spPr>
        <p:txBody>
          <a:bodyPr/>
          <a:lstStyle/>
          <a:p>
            <a:pPr algn="ctr"/>
            <a:r>
              <a:rPr lang="en-US" b="1" dirty="0"/>
              <a:t>Transaction 2: </a:t>
            </a:r>
            <a:br>
              <a:rPr lang="en-US" b="1" dirty="0"/>
            </a:br>
            <a:r>
              <a:rPr lang="en-US" b="1" dirty="0"/>
              <a:t>Purchase Supplies for Cash</a:t>
            </a:r>
            <a:endParaRPr lang="en-US" dirty="0"/>
          </a:p>
        </p:txBody>
      </p:sp>
      <p:sp>
        <p:nvSpPr>
          <p:cNvPr id="38918" name="Rectangle 6"/>
          <p:cNvSpPr>
            <a:spLocks noChangeArrowheads="1"/>
          </p:cNvSpPr>
          <p:nvPr/>
        </p:nvSpPr>
        <p:spPr bwMode="auto">
          <a:xfrm>
            <a:off x="569911" y="1954220"/>
            <a:ext cx="8004175" cy="1160463"/>
          </a:xfrm>
          <a:prstGeom prst="rect">
            <a:avLst/>
          </a:prstGeom>
          <a:solidFill>
            <a:srgbClr val="FFFF99"/>
          </a:solidFill>
          <a:ln>
            <a:noFill/>
          </a:ln>
          <a:effectLst/>
          <a:extLst/>
        </p:spPr>
        <p:txBody>
          <a:bodyPr lIns="90488" tIns="44450" rIns="90488" bIns="44450"/>
          <a:lstStyle/>
          <a:p>
            <a:pPr algn="ctr"/>
            <a:r>
              <a:rPr lang="en-US" sz="3200" b="1" dirty="0">
                <a:solidFill>
                  <a:prstClr val="black"/>
                </a:solidFill>
                <a:latin typeface="Arial" panose="020B0604020202020204" pitchFamily="34" charset="0"/>
              </a:rPr>
              <a:t> Company purchased supplies paying $2,500 cash.</a:t>
            </a:r>
          </a:p>
        </p:txBody>
      </p:sp>
      <p:sp>
        <p:nvSpPr>
          <p:cNvPr id="9" name="Rounded Rectangle 8"/>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1" name="Rectangle 10"/>
          <p:cNvSpPr>
            <a:spLocks noGrp="1" noChangeArrowheads="1"/>
          </p:cNvSpPr>
          <p:nvPr/>
        </p:nvSpPr>
        <p:spPr bwMode="auto">
          <a:xfrm>
            <a:off x="6705600" y="647783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0" name="Slide Number Placeholder 3"/>
          <p:cNvSpPr>
            <a:spLocks noGrp="1"/>
          </p:cNvSpPr>
          <p:nvPr>
            <p:ph type="sldNum" sz="quarter" idx="12"/>
          </p:nvPr>
        </p:nvSpPr>
        <p:spPr bwMode="auto">
          <a:xfrm>
            <a:off x="6819900" y="6417283"/>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27</a:t>
            </a:fld>
            <a:endParaRPr lang="en-US" altLang="en-US" dirty="0">
              <a:solidFill>
                <a:srgbClr val="898989"/>
              </a:solidFill>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37021753"/>
      </p:ext>
    </p:extLst>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8918">
                                            <p:txEl>
                                              <p:pRg st="0" end="0"/>
                                            </p:txEl>
                                          </p:spTgt>
                                        </p:tgtEl>
                                        <p:attrNameLst>
                                          <p:attrName>style.visibility</p:attrName>
                                        </p:attrNameLst>
                                      </p:cBhvr>
                                      <p:to>
                                        <p:strVal val="visible"/>
                                      </p:to>
                                    </p:set>
                                    <p:animEffect transition="in" filter="fade">
                                      <p:cBhvr>
                                        <p:cTn id="7" dur="1000"/>
                                        <p:tgtEl>
                                          <p:spTgt spid="38918">
                                            <p:txEl>
                                              <p:pRg st="0" end="0"/>
                                            </p:txEl>
                                          </p:spTgt>
                                        </p:tgtEl>
                                      </p:cBhvr>
                                    </p:animEffect>
                                    <p:anim calcmode="lin" valueType="num">
                                      <p:cBhvr>
                                        <p:cTn id="8" dur="1000" fill="hold"/>
                                        <p:tgtEl>
                                          <p:spTgt spid="389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8914">
                                            <p:txEl>
                                              <p:pRg st="1" end="1"/>
                                            </p:txEl>
                                          </p:spTgt>
                                        </p:tgtEl>
                                        <p:attrNameLst>
                                          <p:attrName>style.visibility</p:attrName>
                                        </p:attrNameLst>
                                      </p:cBhvr>
                                      <p:to>
                                        <p:strVal val="visible"/>
                                      </p:to>
                                    </p:set>
                                    <p:animEffect transition="in" filter="barn(inVertical)">
                                      <p:cBhvr>
                                        <p:cTn id="14" dur="500"/>
                                        <p:tgtEl>
                                          <p:spTgt spid="38914">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38914">
                                            <p:txEl>
                                              <p:pRg st="2" end="2"/>
                                            </p:txEl>
                                          </p:spTgt>
                                        </p:tgtEl>
                                        <p:attrNameLst>
                                          <p:attrName>style.visibility</p:attrName>
                                        </p:attrNameLst>
                                      </p:cBhvr>
                                      <p:to>
                                        <p:strVal val="visible"/>
                                      </p:to>
                                    </p:set>
                                    <p:anim calcmode="lin" valueType="num">
                                      <p:cBhvr>
                                        <p:cTn id="19" dur="1000" fill="hold"/>
                                        <p:tgtEl>
                                          <p:spTgt spid="38914">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3891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8914">
                                            <p:txEl>
                                              <p:pRg st="2" end="2"/>
                                            </p:txEl>
                                          </p:spTgt>
                                        </p:tgtEl>
                                      </p:cBhvr>
                                    </p:animEffect>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8916"/>
                                        </p:tgtEl>
                                        <p:attrNameLst>
                                          <p:attrName>style.visibility</p:attrName>
                                        </p:attrNameLst>
                                      </p:cBhvr>
                                      <p:to>
                                        <p:strVal val="visible"/>
                                      </p:to>
                                    </p:set>
                                    <p:animEffect transition="in" filter="fade">
                                      <p:cBhvr>
                                        <p:cTn id="25" dur="2000"/>
                                        <p:tgtEl>
                                          <p:spTgt spid="38916"/>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38914">
                                            <p:txEl>
                                              <p:pRg st="3" end="3"/>
                                            </p:txEl>
                                          </p:spTgt>
                                        </p:tgtEl>
                                        <p:attrNameLst>
                                          <p:attrName>style.visibility</p:attrName>
                                        </p:attrNameLst>
                                      </p:cBhvr>
                                      <p:to>
                                        <p:strVal val="visible"/>
                                      </p:to>
                                    </p:set>
                                    <p:anim calcmode="lin" valueType="num">
                                      <p:cBhvr>
                                        <p:cTn id="30" dur="1000" fill="hold"/>
                                        <p:tgtEl>
                                          <p:spTgt spid="38914">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38914">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8914">
                                            <p:txEl>
                                              <p:pRg st="3" end="3"/>
                                            </p:txEl>
                                          </p:spTgt>
                                        </p:tgtEl>
                                      </p:cBhvr>
                                    </p:animEffect>
                                  </p:childTnLst>
                                </p:cTn>
                              </p:par>
                            </p:childTnLst>
                          </p:cTn>
                        </p:par>
                        <p:par>
                          <p:cTn id="33" fill="hold" nodeType="afterGroup">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8915"/>
                                        </p:tgtEl>
                                        <p:attrNameLst>
                                          <p:attrName>style.visibility</p:attrName>
                                        </p:attrNameLst>
                                      </p:cBhvr>
                                      <p:to>
                                        <p:strVal val="visible"/>
                                      </p:to>
                                    </p:set>
                                    <p:animEffect transition="in" filter="fade">
                                      <p:cBhvr>
                                        <p:cTn id="36"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p:bldP spid="389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131457"/>
            <a:ext cx="7158038" cy="1412875"/>
          </a:xfrm>
        </p:spPr>
        <p:txBody>
          <a:bodyPr/>
          <a:lstStyle/>
          <a:p>
            <a:pPr algn="ctr"/>
            <a:r>
              <a:rPr lang="en-US" b="1" dirty="0"/>
              <a:t>Accounting Equation 2</a:t>
            </a:r>
          </a:p>
        </p:txBody>
      </p:sp>
      <p:sp>
        <p:nvSpPr>
          <p:cNvPr id="40963" name="Rectangle 3"/>
          <p:cNvSpPr>
            <a:spLocks noChangeArrowheads="1"/>
          </p:cNvSpPr>
          <p:nvPr/>
        </p:nvSpPr>
        <p:spPr bwMode="auto">
          <a:xfrm>
            <a:off x="381000" y="1295400"/>
            <a:ext cx="8458200" cy="1160463"/>
          </a:xfrm>
          <a:prstGeom prst="rect">
            <a:avLst/>
          </a:prstGeom>
          <a:solidFill>
            <a:srgbClr val="FFFF99"/>
          </a:solidFill>
          <a:ln>
            <a:noFill/>
          </a:ln>
          <a:effectLst/>
          <a:extLst/>
        </p:spPr>
        <p:txBody>
          <a:bodyPr lIns="90488" tIns="44450" rIns="90488" bIns="44450"/>
          <a:lstStyle/>
          <a:p>
            <a:pPr algn="ctr"/>
            <a:r>
              <a:rPr lang="en-US" sz="3200" b="1" dirty="0">
                <a:solidFill>
                  <a:prstClr val="black"/>
                </a:solidFill>
                <a:latin typeface="Arial" panose="020B0604020202020204" pitchFamily="34" charset="0"/>
              </a:rPr>
              <a:t>Company purchased supplies paying $2,500 cash. </a:t>
            </a:r>
          </a:p>
        </p:txBody>
      </p:sp>
      <p:graphicFrame>
        <p:nvGraphicFramePr>
          <p:cNvPr id="40964" name="Object 4"/>
          <p:cNvGraphicFramePr>
            <a:graphicFrameLocks/>
          </p:cNvGraphicFramePr>
          <p:nvPr>
            <p:extLst>
              <p:ext uri="{D42A27DB-BD31-4B8C-83A1-F6EECF244321}">
                <p14:modId xmlns:p14="http://schemas.microsoft.com/office/powerpoint/2010/main" val="4115441046"/>
              </p:ext>
            </p:extLst>
          </p:nvPr>
        </p:nvGraphicFramePr>
        <p:xfrm>
          <a:off x="381000" y="2609303"/>
          <a:ext cx="8228013" cy="3797300"/>
        </p:xfrm>
        <a:graphic>
          <a:graphicData uri="http://schemas.openxmlformats.org/presentationml/2006/ole">
            <mc:AlternateContent xmlns:mc="http://schemas.openxmlformats.org/markup-compatibility/2006">
              <mc:Choice xmlns:v="urn:schemas-microsoft-com:vml" Requires="v">
                <p:oleObj spid="_x0000_s2350" name="Worksheet" r:id="rId4" imgW="4467360" imgH="1952607" progId="Excel.Sheet.8">
                  <p:embed/>
                </p:oleObj>
              </mc:Choice>
              <mc:Fallback>
                <p:oleObj name="Worksheet" r:id="rId4" imgW="4467360" imgH="1952607" progId="Excel.Sheet.8">
                  <p:embed/>
                  <p:pic>
                    <p:nvPicPr>
                      <p:cNvPr id="0" name=""/>
                      <p:cNvPicPr>
                        <a:picLocks noChangeArrowheads="1"/>
                      </p:cNvPicPr>
                      <p:nvPr/>
                    </p:nvPicPr>
                    <p:blipFill>
                      <a:blip r:embed="rId5"/>
                      <a:srcRect b="5867"/>
                      <a:stretch>
                        <a:fillRect/>
                      </a:stretch>
                    </p:blipFill>
                    <p:spPr bwMode="auto">
                      <a:xfrm>
                        <a:off x="381000" y="2609303"/>
                        <a:ext cx="8228013" cy="3797300"/>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6" name="Oval 6"/>
          <p:cNvSpPr>
            <a:spLocks noChangeArrowheads="1"/>
          </p:cNvSpPr>
          <p:nvPr/>
        </p:nvSpPr>
        <p:spPr bwMode="auto">
          <a:xfrm>
            <a:off x="1123156" y="3871670"/>
            <a:ext cx="954088" cy="49798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0969" name="Oval 9"/>
          <p:cNvSpPr>
            <a:spLocks noChangeArrowheads="1"/>
          </p:cNvSpPr>
          <p:nvPr/>
        </p:nvSpPr>
        <p:spPr bwMode="auto">
          <a:xfrm>
            <a:off x="2282825" y="3854939"/>
            <a:ext cx="990600" cy="497986"/>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0970" name="Oval 10"/>
          <p:cNvSpPr>
            <a:spLocks noChangeArrowheads="1"/>
          </p:cNvSpPr>
          <p:nvPr/>
        </p:nvSpPr>
        <p:spPr bwMode="auto">
          <a:xfrm>
            <a:off x="1811338" y="5761038"/>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0971" name="Oval 11"/>
          <p:cNvSpPr>
            <a:spLocks noChangeArrowheads="1"/>
          </p:cNvSpPr>
          <p:nvPr/>
        </p:nvSpPr>
        <p:spPr bwMode="auto">
          <a:xfrm>
            <a:off x="5753100" y="574119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0972" name="AutoShape 12"/>
          <p:cNvSpPr>
            <a:spLocks noChangeArrowheads="1"/>
          </p:cNvSpPr>
          <p:nvPr/>
        </p:nvSpPr>
        <p:spPr bwMode="auto">
          <a:xfrm>
            <a:off x="4648200" y="3886200"/>
            <a:ext cx="2971800" cy="1295400"/>
          </a:xfrm>
          <a:prstGeom prst="wedgeRoundRectCallout">
            <a:avLst>
              <a:gd name="adj1" fmla="val -23718"/>
              <a:gd name="adj2" fmla="val 48773"/>
              <a:gd name="adj3" fmla="val 16667"/>
            </a:avLst>
          </a:prstGeom>
          <a:solidFill>
            <a:srgbClr val="0000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rgbClr val="FFFFFF"/>
                </a:solidFill>
              </a:rPr>
              <a:t>Accounting Equation must remain in balance!!</a:t>
            </a:r>
          </a:p>
        </p:txBody>
      </p:sp>
      <p:sp>
        <p:nvSpPr>
          <p:cNvPr id="40973" name="Line 13"/>
          <p:cNvSpPr>
            <a:spLocks noChangeShapeType="1"/>
          </p:cNvSpPr>
          <p:nvPr/>
        </p:nvSpPr>
        <p:spPr bwMode="auto">
          <a:xfrm flipH="1">
            <a:off x="3505200" y="5486400"/>
            <a:ext cx="12192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40974" name="Line 14"/>
          <p:cNvSpPr>
            <a:spLocks noChangeShapeType="1"/>
          </p:cNvSpPr>
          <p:nvPr/>
        </p:nvSpPr>
        <p:spPr bwMode="auto">
          <a:xfrm>
            <a:off x="6400800" y="5334000"/>
            <a:ext cx="1524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13" name="Rounded Rectangle 12"/>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5" name="Rectangle 14"/>
          <p:cNvSpPr>
            <a:spLocks noGrp="1" noChangeArrowheads="1"/>
          </p:cNvSpPr>
          <p:nvPr/>
        </p:nvSpPr>
        <p:spPr bwMode="auto">
          <a:xfrm>
            <a:off x="6634747" y="6484470"/>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4" name="Slide Number Placeholder 3"/>
          <p:cNvSpPr>
            <a:spLocks noGrp="1"/>
          </p:cNvSpPr>
          <p:nvPr>
            <p:ph type="sldNum" sz="quarter" idx="12"/>
          </p:nvPr>
        </p:nvSpPr>
        <p:spPr bwMode="auto">
          <a:xfrm>
            <a:off x="6705600" y="6457526"/>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28</a:t>
            </a:fld>
            <a:endParaRPr lang="en-US" altLang="en-US" dirty="0">
              <a:solidFill>
                <a:srgbClr val="898989"/>
              </a:solidFill>
            </a:endParaRP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195089168"/>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dissolve">
                                      <p:cBhvr>
                                        <p:cTn id="13" dur="1000"/>
                                        <p:tgtEl>
                                          <p:spTgt spid="40964"/>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dissolve">
                                      <p:cBhvr>
                                        <p:cTn id="17" dur="1000"/>
                                        <p:tgtEl>
                                          <p:spTgt spid="40966"/>
                                        </p:tgtEl>
                                      </p:cBhvr>
                                    </p:animEffect>
                                  </p:childTnLst>
                                </p:cTn>
                              </p:par>
                            </p:childTnLst>
                          </p:cTn>
                        </p:par>
                        <p:par>
                          <p:cTn id="18" fill="hold" nodeType="afterGroup">
                            <p:stCondLst>
                              <p:cond delay="3000"/>
                            </p:stCondLst>
                            <p:childTnLst>
                              <p:par>
                                <p:cTn id="19" presetID="9" presetClass="entr" presetSubtype="0" fill="hold" grpId="0" nodeType="afterEffect">
                                  <p:stCondLst>
                                    <p:cond delay="0"/>
                                  </p:stCondLst>
                                  <p:childTnLst>
                                    <p:set>
                                      <p:cBhvr>
                                        <p:cTn id="20" dur="1" fill="hold">
                                          <p:stCondLst>
                                            <p:cond delay="0"/>
                                          </p:stCondLst>
                                        </p:cTn>
                                        <p:tgtEl>
                                          <p:spTgt spid="40969"/>
                                        </p:tgtEl>
                                        <p:attrNameLst>
                                          <p:attrName>style.visibility</p:attrName>
                                        </p:attrNameLst>
                                      </p:cBhvr>
                                      <p:to>
                                        <p:strVal val="visible"/>
                                      </p:to>
                                    </p:set>
                                    <p:animEffect transition="in" filter="dissolve">
                                      <p:cBhvr>
                                        <p:cTn id="21" dur="1000"/>
                                        <p:tgtEl>
                                          <p:spTgt spid="40969"/>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40972"/>
                                        </p:tgtEl>
                                        <p:attrNameLst>
                                          <p:attrName>style.visibility</p:attrName>
                                        </p:attrNameLst>
                                      </p:cBhvr>
                                      <p:to>
                                        <p:strVal val="visible"/>
                                      </p:to>
                                    </p:set>
                                    <p:animEffect transition="in" filter="fade">
                                      <p:cBhvr>
                                        <p:cTn id="25" dur="1000"/>
                                        <p:tgtEl>
                                          <p:spTgt spid="40972"/>
                                        </p:tgtEl>
                                      </p:cBhvr>
                                    </p:animEffect>
                                  </p:childTnLst>
                                </p:cTn>
                              </p:par>
                            </p:childTnLst>
                          </p:cTn>
                        </p:par>
                      </p:childTnLst>
                    </p:cTn>
                  </p:par>
                  <p:par>
                    <p:cTn id="26" fill="hold">
                      <p:stCondLst>
                        <p:cond delay="indefinite"/>
                      </p:stCondLst>
                      <p:childTnLst>
                        <p:par>
                          <p:cTn id="27" fill="hold" nodeType="afterGroup">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0973"/>
                                        </p:tgtEl>
                                        <p:attrNameLst>
                                          <p:attrName>style.visibility</p:attrName>
                                        </p:attrNameLst>
                                      </p:cBhvr>
                                      <p:to>
                                        <p:strVal val="visible"/>
                                      </p:to>
                                    </p:set>
                                    <p:animEffect transition="in" filter="fade">
                                      <p:cBhvr>
                                        <p:cTn id="30" dur="500"/>
                                        <p:tgtEl>
                                          <p:spTgt spid="40973"/>
                                        </p:tgtEl>
                                      </p:cBhvr>
                                    </p:animEffect>
                                    <p:anim calcmode="lin" valueType="num">
                                      <p:cBhvr>
                                        <p:cTn id="31" dur="500" fill="hold"/>
                                        <p:tgtEl>
                                          <p:spTgt spid="40973"/>
                                        </p:tgtEl>
                                        <p:attrNameLst>
                                          <p:attrName>ppt_x</p:attrName>
                                        </p:attrNameLst>
                                      </p:cBhvr>
                                      <p:tavLst>
                                        <p:tav tm="0">
                                          <p:val>
                                            <p:strVal val="#ppt_x"/>
                                          </p:val>
                                        </p:tav>
                                        <p:tav tm="100000">
                                          <p:val>
                                            <p:strVal val="#ppt_x"/>
                                          </p:val>
                                        </p:tav>
                                      </p:tavLst>
                                    </p:anim>
                                    <p:anim calcmode="lin" valueType="num">
                                      <p:cBhvr>
                                        <p:cTn id="32" dur="450" decel="100000" fill="hold"/>
                                        <p:tgtEl>
                                          <p:spTgt spid="40973"/>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40973"/>
                                        </p:tgtEl>
                                        <p:attrNameLst>
                                          <p:attrName>ppt_y</p:attrName>
                                        </p:attrNameLst>
                                      </p:cBhvr>
                                      <p:tavLst>
                                        <p:tav tm="0">
                                          <p:val>
                                            <p:strVal val="#ppt_y-.03"/>
                                          </p:val>
                                        </p:tav>
                                        <p:tav tm="100000">
                                          <p:val>
                                            <p:strVal val="#ppt_y"/>
                                          </p:val>
                                        </p:tav>
                                      </p:tavLst>
                                    </p:anim>
                                  </p:childTnLst>
                                </p:cTn>
                              </p:par>
                            </p:childTnLst>
                          </p:cTn>
                        </p:par>
                        <p:par>
                          <p:cTn id="34" fill="hold" nodeType="afterGroup">
                            <p:stCondLst>
                              <p:cond delay="500"/>
                            </p:stCondLst>
                            <p:childTnLst>
                              <p:par>
                                <p:cTn id="35" presetID="37" presetClass="entr" presetSubtype="0" fill="hold" grpId="0" nodeType="afterEffect">
                                  <p:stCondLst>
                                    <p:cond delay="0"/>
                                  </p:stCondLst>
                                  <p:childTnLst>
                                    <p:set>
                                      <p:cBhvr>
                                        <p:cTn id="36" dur="1" fill="hold">
                                          <p:stCondLst>
                                            <p:cond delay="0"/>
                                          </p:stCondLst>
                                        </p:cTn>
                                        <p:tgtEl>
                                          <p:spTgt spid="40974"/>
                                        </p:tgtEl>
                                        <p:attrNameLst>
                                          <p:attrName>style.visibility</p:attrName>
                                        </p:attrNameLst>
                                      </p:cBhvr>
                                      <p:to>
                                        <p:strVal val="visible"/>
                                      </p:to>
                                    </p:set>
                                    <p:animEffect transition="in" filter="fade">
                                      <p:cBhvr>
                                        <p:cTn id="37" dur="500"/>
                                        <p:tgtEl>
                                          <p:spTgt spid="40974"/>
                                        </p:tgtEl>
                                      </p:cBhvr>
                                    </p:animEffect>
                                    <p:anim calcmode="lin" valueType="num">
                                      <p:cBhvr>
                                        <p:cTn id="38" dur="500" fill="hold"/>
                                        <p:tgtEl>
                                          <p:spTgt spid="40974"/>
                                        </p:tgtEl>
                                        <p:attrNameLst>
                                          <p:attrName>ppt_x</p:attrName>
                                        </p:attrNameLst>
                                      </p:cBhvr>
                                      <p:tavLst>
                                        <p:tav tm="0">
                                          <p:val>
                                            <p:strVal val="#ppt_x"/>
                                          </p:val>
                                        </p:tav>
                                        <p:tav tm="100000">
                                          <p:val>
                                            <p:strVal val="#ppt_x"/>
                                          </p:val>
                                        </p:tav>
                                      </p:tavLst>
                                    </p:anim>
                                    <p:anim calcmode="lin" valueType="num">
                                      <p:cBhvr>
                                        <p:cTn id="39" dur="450" decel="100000" fill="hold"/>
                                        <p:tgtEl>
                                          <p:spTgt spid="40974"/>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40974"/>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970"/>
                                        </p:tgtEl>
                                        <p:attrNameLst>
                                          <p:attrName>style.visibility</p:attrName>
                                        </p:attrNameLst>
                                      </p:cBhvr>
                                      <p:to>
                                        <p:strVal val="visible"/>
                                      </p:to>
                                    </p:set>
                                    <p:animEffect transition="in" filter="dissolve">
                                      <p:cBhvr>
                                        <p:cTn id="45" dur="1000"/>
                                        <p:tgtEl>
                                          <p:spTgt spid="40970"/>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40971"/>
                                        </p:tgtEl>
                                        <p:attrNameLst>
                                          <p:attrName>style.visibility</p:attrName>
                                        </p:attrNameLst>
                                      </p:cBhvr>
                                      <p:to>
                                        <p:strVal val="visible"/>
                                      </p:to>
                                    </p:set>
                                    <p:animEffect transition="in" filter="dissolve">
                                      <p:cBhvr>
                                        <p:cTn id="49" dur="5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9" grpId="0" animBg="1"/>
      <p:bldP spid="40970" grpId="0" animBg="1"/>
      <p:bldP spid="40971" grpId="0" animBg="1"/>
      <p:bldP spid="40972" grpId="0" animBg="1"/>
      <p:bldP spid="40973" grpId="0" animBg="1"/>
      <p:bldP spid="409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bwMode="auto">
          <a:xfrm>
            <a:off x="1370013" y="2079625"/>
            <a:ext cx="6954837" cy="3584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gn="ctr">
              <a:buFont typeface="Wingdings" panose="05000000000000000000" pitchFamily="2" charset="2"/>
              <a:buNone/>
            </a:pPr>
            <a:endParaRPr lang="en-US" dirty="0"/>
          </a:p>
          <a:p>
            <a:pPr algn="ctr">
              <a:buFont typeface="Wingdings" panose="05000000000000000000" pitchFamily="2" charset="2"/>
              <a:buNone/>
            </a:pPr>
            <a:endParaRPr lang="en-US" dirty="0"/>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Equipment</a:t>
            </a:r>
            <a:r>
              <a:rPr lang="en-US" b="1" dirty="0">
                <a:solidFill>
                  <a:schemeClr val="hlink"/>
                </a:solidFill>
              </a:rPr>
              <a:t> </a:t>
            </a:r>
            <a:r>
              <a:rPr lang="en-US" b="1" dirty="0">
                <a:solidFill>
                  <a:srgbClr val="9A2F6F"/>
                </a:solidFill>
              </a:rPr>
              <a:t>(asset)</a:t>
            </a:r>
            <a:r>
              <a:rPr lang="en-US" b="1" dirty="0">
                <a:solidFill>
                  <a:schemeClr val="hlink"/>
                </a:solidFill>
              </a:rPr>
              <a:t> </a:t>
            </a:r>
          </a:p>
        </p:txBody>
      </p:sp>
      <p:sp>
        <p:nvSpPr>
          <p:cNvPr id="43011" name="AutoShape 3"/>
          <p:cNvSpPr>
            <a:spLocks noChangeArrowheads="1"/>
          </p:cNvSpPr>
          <p:nvPr/>
        </p:nvSpPr>
        <p:spPr bwMode="auto">
          <a:xfrm rot="16200000">
            <a:off x="5472114" y="4454525"/>
            <a:ext cx="533400" cy="396875"/>
          </a:xfrm>
          <a:prstGeom prst="rightArrow">
            <a:avLst>
              <a:gd name="adj1" fmla="val 50000"/>
              <a:gd name="adj2" fmla="val 67206"/>
            </a:avLst>
          </a:prstGeom>
          <a:solidFill>
            <a:srgbClr val="00CC00"/>
          </a:solidFill>
          <a:ln w="12700">
            <a:solidFill>
              <a:schemeClr val="tx1"/>
            </a:solidFill>
            <a:miter lim="800000"/>
            <a:headEnd/>
            <a:tailEnd/>
          </a:ln>
          <a:effectLst>
            <a:outerShdw dist="81320" dir="3080412" algn="ctr" rotWithShape="0">
              <a:schemeClr val="bg2"/>
            </a:outerShdw>
          </a:effectLst>
        </p:spPr>
        <p:txBody>
          <a:bodyPr wrap="none" anchor="ctr"/>
          <a:lstStyle/>
          <a:p>
            <a:endParaRPr lang="en-US" dirty="0">
              <a:solidFill>
                <a:prstClr val="black"/>
              </a:solidFill>
            </a:endParaRPr>
          </a:p>
        </p:txBody>
      </p:sp>
      <p:sp>
        <p:nvSpPr>
          <p:cNvPr id="43012" name="AutoShape 4"/>
          <p:cNvSpPr>
            <a:spLocks noChangeArrowheads="1"/>
          </p:cNvSpPr>
          <p:nvPr/>
        </p:nvSpPr>
        <p:spPr bwMode="auto">
          <a:xfrm rot="16200000" flipH="1">
            <a:off x="4513263" y="3921125"/>
            <a:ext cx="533400" cy="396875"/>
          </a:xfrm>
          <a:prstGeom prst="rightArrow">
            <a:avLst>
              <a:gd name="adj1" fmla="val 50000"/>
              <a:gd name="adj2" fmla="val 67206"/>
            </a:avLst>
          </a:prstGeom>
          <a:solidFill>
            <a:srgbClr val="FF3300"/>
          </a:solidFill>
          <a:ln w="12700">
            <a:solidFill>
              <a:schemeClr val="tx1"/>
            </a:solidFill>
            <a:miter lim="800000"/>
            <a:headEnd/>
            <a:tailEnd/>
          </a:ln>
          <a:effectLst>
            <a:outerShdw dist="74053" dir="3542175" algn="ctr" rotWithShape="0">
              <a:schemeClr val="bg2"/>
            </a:outerShdw>
          </a:effectLst>
        </p:spPr>
        <p:txBody>
          <a:bodyPr wrap="none" anchor="ctr"/>
          <a:lstStyle/>
          <a:p>
            <a:endParaRPr lang="en-US" dirty="0">
              <a:solidFill>
                <a:prstClr val="black"/>
              </a:solidFill>
            </a:endParaRPr>
          </a:p>
        </p:txBody>
      </p:sp>
      <p:sp>
        <p:nvSpPr>
          <p:cNvPr id="43013" name="Rectangle 5"/>
          <p:cNvSpPr>
            <a:spLocks noGrp="1" noChangeArrowheads="1"/>
          </p:cNvSpPr>
          <p:nvPr>
            <p:ph type="title"/>
          </p:nvPr>
        </p:nvSpPr>
        <p:spPr>
          <a:xfrm>
            <a:off x="838200" y="710358"/>
            <a:ext cx="7467600" cy="879475"/>
          </a:xfrm>
          <a:noFill/>
          <a:extLst>
            <a:ext uri="{909E8E84-426E-40dd-AFC4-6F175D3DCCD1}">
              <a14:hiddenFill xmlns:a14="http://schemas.microsoft.com/office/drawing/2010/main">
                <a:solidFill>
                  <a:srgbClr val="00CC00"/>
                </a:solidFill>
              </a14:hiddenFill>
            </a:ext>
          </a:extLst>
        </p:spPr>
        <p:txBody>
          <a:bodyPr/>
          <a:lstStyle/>
          <a:p>
            <a:pPr algn="ctr"/>
            <a:r>
              <a:rPr lang="en-US" b="1" dirty="0"/>
              <a:t>Transaction 3: </a:t>
            </a:r>
            <a:br>
              <a:rPr lang="en-US" b="1" dirty="0"/>
            </a:br>
            <a:r>
              <a:rPr lang="en-US" b="1" dirty="0"/>
              <a:t>Purchase Equipment for Cash</a:t>
            </a:r>
          </a:p>
        </p:txBody>
      </p:sp>
      <p:sp>
        <p:nvSpPr>
          <p:cNvPr id="43014" name="Rectangle 6"/>
          <p:cNvSpPr>
            <a:spLocks noChangeArrowheads="1"/>
          </p:cNvSpPr>
          <p:nvPr/>
        </p:nvSpPr>
        <p:spPr bwMode="auto">
          <a:xfrm>
            <a:off x="581025" y="2024866"/>
            <a:ext cx="8001000" cy="914400"/>
          </a:xfrm>
          <a:prstGeom prst="rect">
            <a:avLst/>
          </a:prstGeom>
          <a:solidFill>
            <a:schemeClr val="accent3">
              <a:lumMod val="40000"/>
              <a:lumOff val="60000"/>
            </a:schemeClr>
          </a:solidFill>
          <a:ln>
            <a:noFill/>
          </a:ln>
          <a:effectLst/>
          <a:extLst/>
        </p:spPr>
        <p:txBody>
          <a:bodyPr lIns="90488" tIns="44450" rIns="90488" bIns="44450"/>
          <a:lstStyle/>
          <a:p>
            <a:pPr algn="ctr"/>
            <a:r>
              <a:rPr lang="en-US" sz="3200" b="1" dirty="0">
                <a:solidFill>
                  <a:prstClr val="black"/>
                </a:solidFill>
                <a:latin typeface="Arial" panose="020B0604020202020204" pitchFamily="34" charset="0"/>
              </a:rPr>
              <a:t>Purchased equipment for $26,000 cash.</a:t>
            </a:r>
            <a:endParaRPr lang="en-US" sz="3200" dirty="0">
              <a:solidFill>
                <a:prstClr val="black"/>
              </a:solidFill>
              <a:latin typeface="Arial" panose="020B0604020202020204" pitchFamily="34" charset="0"/>
            </a:endParaRPr>
          </a:p>
        </p:txBody>
      </p:sp>
      <p:sp>
        <p:nvSpPr>
          <p:cNvPr id="9" name="Rounded Rectangle 8"/>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0" name="Rectangle 9"/>
          <p:cNvSpPr>
            <a:spLocks noGrp="1" noChangeArrowheads="1"/>
          </p:cNvSpPr>
          <p:nvPr/>
        </p:nvSpPr>
        <p:spPr bwMode="auto">
          <a:xfrm>
            <a:off x="6781800" y="653125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1" name="Slide Number Placeholder 3"/>
          <p:cNvSpPr>
            <a:spLocks noGrp="1"/>
          </p:cNvSpPr>
          <p:nvPr>
            <p:ph type="sldNum" sz="quarter" idx="12"/>
          </p:nvPr>
        </p:nvSpPr>
        <p:spPr bwMode="auto">
          <a:xfrm>
            <a:off x="6858000" y="646051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29</a:t>
            </a:fld>
            <a:endParaRPr lang="en-US" altLang="en-US" dirty="0">
              <a:solidFill>
                <a:srgbClr val="898989"/>
              </a:solidFill>
            </a:endParaRP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1474972735"/>
      </p:ext>
    </p:extLst>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fade">
                                      <p:cBhvr>
                                        <p:cTn id="7" dur="1000"/>
                                        <p:tgtEl>
                                          <p:spTgt spid="43014"/>
                                        </p:tgtEl>
                                      </p:cBhvr>
                                    </p:animEffect>
                                    <p:anim calcmode="lin" valueType="num">
                                      <p:cBhvr>
                                        <p:cTn id="8" dur="1000" fill="hold"/>
                                        <p:tgtEl>
                                          <p:spTgt spid="43014"/>
                                        </p:tgtEl>
                                        <p:attrNameLst>
                                          <p:attrName>ppt_x</p:attrName>
                                        </p:attrNameLst>
                                      </p:cBhvr>
                                      <p:tavLst>
                                        <p:tav tm="0">
                                          <p:val>
                                            <p:strVal val="#ppt_x"/>
                                          </p:val>
                                        </p:tav>
                                        <p:tav tm="100000">
                                          <p:val>
                                            <p:strVal val="#ppt_x"/>
                                          </p:val>
                                        </p:tav>
                                      </p:tavLst>
                                    </p:anim>
                                    <p:anim calcmode="lin" valueType="num">
                                      <p:cBhvr>
                                        <p:cTn id="9" dur="1000" fill="hold"/>
                                        <p:tgtEl>
                                          <p:spTgt spid="430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3010">
                                            <p:txEl>
                                              <p:pRg st="2" end="2"/>
                                            </p:txEl>
                                          </p:spTgt>
                                        </p:tgtEl>
                                        <p:attrNameLst>
                                          <p:attrName>style.visibility</p:attrName>
                                        </p:attrNameLst>
                                      </p:cBhvr>
                                      <p:to>
                                        <p:strVal val="visible"/>
                                      </p:to>
                                    </p:set>
                                    <p:animEffect transition="in" filter="barn(inVertical)">
                                      <p:cBhvr>
                                        <p:cTn id="14" dur="500"/>
                                        <p:tgtEl>
                                          <p:spTgt spid="43010">
                                            <p:txEl>
                                              <p:pRg st="2" end="2"/>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3010">
                                            <p:txEl>
                                              <p:pRg st="3" end="3"/>
                                            </p:txEl>
                                          </p:spTgt>
                                        </p:tgtEl>
                                        <p:attrNameLst>
                                          <p:attrName>style.visibility</p:attrName>
                                        </p:attrNameLst>
                                      </p:cBhvr>
                                      <p:to>
                                        <p:strVal val="visible"/>
                                      </p:to>
                                    </p:set>
                                    <p:animEffect transition="in" filter="fade">
                                      <p:cBhvr>
                                        <p:cTn id="19" dur="2000"/>
                                        <p:tgtEl>
                                          <p:spTgt spid="43010">
                                            <p:txEl>
                                              <p:pRg st="3" end="3"/>
                                            </p:txEl>
                                          </p:spTgt>
                                        </p:tgtEl>
                                      </p:cBhvr>
                                    </p:animEffect>
                                  </p:childTnLst>
                                </p:cTn>
                              </p:par>
                              <p:par>
                                <p:cTn id="20" presetID="17" presetClass="entr" presetSubtype="10" fill="hold" grpId="0" nodeType="withEffect">
                                  <p:stCondLst>
                                    <p:cond delay="0"/>
                                  </p:stCondLst>
                                  <p:childTnLst>
                                    <p:set>
                                      <p:cBhvr>
                                        <p:cTn id="21" dur="1" fill="hold">
                                          <p:stCondLst>
                                            <p:cond delay="0"/>
                                          </p:stCondLst>
                                        </p:cTn>
                                        <p:tgtEl>
                                          <p:spTgt spid="43012"/>
                                        </p:tgtEl>
                                        <p:attrNameLst>
                                          <p:attrName>style.visibility</p:attrName>
                                        </p:attrNameLst>
                                      </p:cBhvr>
                                      <p:to>
                                        <p:strVal val="visible"/>
                                      </p:to>
                                    </p:set>
                                    <p:anim calcmode="lin" valueType="num">
                                      <p:cBhvr>
                                        <p:cTn id="22" dur="2000" fill="hold"/>
                                        <p:tgtEl>
                                          <p:spTgt spid="43012"/>
                                        </p:tgtEl>
                                        <p:attrNameLst>
                                          <p:attrName>ppt_w</p:attrName>
                                        </p:attrNameLst>
                                      </p:cBhvr>
                                      <p:tavLst>
                                        <p:tav tm="0">
                                          <p:val>
                                            <p:fltVal val="0"/>
                                          </p:val>
                                        </p:tav>
                                        <p:tav tm="100000">
                                          <p:val>
                                            <p:strVal val="#ppt_w"/>
                                          </p:val>
                                        </p:tav>
                                      </p:tavLst>
                                    </p:anim>
                                    <p:anim calcmode="lin" valueType="num">
                                      <p:cBhvr>
                                        <p:cTn id="23" dur="2000" fill="hold"/>
                                        <p:tgtEl>
                                          <p:spTgt spid="430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3010">
                                            <p:txEl>
                                              <p:pRg st="4" end="4"/>
                                            </p:txEl>
                                          </p:spTgt>
                                        </p:tgtEl>
                                        <p:attrNameLst>
                                          <p:attrName>style.visibility</p:attrName>
                                        </p:attrNameLst>
                                      </p:cBhvr>
                                      <p:to>
                                        <p:strVal val="visible"/>
                                      </p:to>
                                    </p:set>
                                    <p:animEffect transition="in" filter="fade">
                                      <p:cBhvr>
                                        <p:cTn id="28" dur="1000"/>
                                        <p:tgtEl>
                                          <p:spTgt spid="43010">
                                            <p:txEl>
                                              <p:pRg st="4" end="4"/>
                                            </p:txEl>
                                          </p:spTgt>
                                        </p:tgtEl>
                                      </p:cBhvr>
                                    </p:animEffect>
                                  </p:childTnLst>
                                </p:cTn>
                              </p:par>
                            </p:childTnLst>
                          </p:cTn>
                        </p:par>
                        <p:par>
                          <p:cTn id="29" fill="hold" nodeType="afterGroup">
                            <p:stCondLst>
                              <p:cond delay="1000"/>
                            </p:stCondLst>
                            <p:childTnLst>
                              <p:par>
                                <p:cTn id="30" presetID="17" presetClass="entr" presetSubtype="10" fill="hold" grpId="0" nodeType="afterEffect">
                                  <p:stCondLst>
                                    <p:cond delay="0"/>
                                  </p:stCondLst>
                                  <p:childTnLst>
                                    <p:set>
                                      <p:cBhvr>
                                        <p:cTn id="31" dur="1" fill="hold">
                                          <p:stCondLst>
                                            <p:cond delay="0"/>
                                          </p:stCondLst>
                                        </p:cTn>
                                        <p:tgtEl>
                                          <p:spTgt spid="43011"/>
                                        </p:tgtEl>
                                        <p:attrNameLst>
                                          <p:attrName>style.visibility</p:attrName>
                                        </p:attrNameLst>
                                      </p:cBhvr>
                                      <p:to>
                                        <p:strVal val="visible"/>
                                      </p:to>
                                    </p:set>
                                    <p:anim calcmode="lin" valueType="num">
                                      <p:cBhvr>
                                        <p:cTn id="32" dur="2000" fill="hold"/>
                                        <p:tgtEl>
                                          <p:spTgt spid="43011"/>
                                        </p:tgtEl>
                                        <p:attrNameLst>
                                          <p:attrName>ppt_w</p:attrName>
                                        </p:attrNameLst>
                                      </p:cBhvr>
                                      <p:tavLst>
                                        <p:tav tm="0">
                                          <p:val>
                                            <p:fltVal val="0"/>
                                          </p:val>
                                        </p:tav>
                                        <p:tav tm="100000">
                                          <p:val>
                                            <p:strVal val="#ppt_w"/>
                                          </p:val>
                                        </p:tav>
                                      </p:tavLst>
                                    </p:anim>
                                    <p:anim calcmode="lin" valueType="num">
                                      <p:cBhvr>
                                        <p:cTn id="33" dur="2000" fill="hold"/>
                                        <p:tgtEl>
                                          <p:spTgt spid="430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nimBg="1"/>
      <p:bldP spid="43012" grpId="0" animBg="1"/>
      <p:bldP spid="430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Explain the purpose and importance of accounting.</a:t>
            </a:r>
            <a:r>
              <a:rPr lang="en-US" altLang="en-US" dirty="0"/>
              <a:t/>
            </a:r>
            <a:br>
              <a:rPr lang="en-US" altLang="en-US" dirty="0"/>
            </a:b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897228"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3" name="TextBox 2"/>
          <p:cNvSpPr txBox="1"/>
          <p:nvPr/>
        </p:nvSpPr>
        <p:spPr>
          <a:xfrm>
            <a:off x="2057400" y="983789"/>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8" name="Rectangle 7"/>
          <p:cNvSpPr>
            <a:spLocks noGrp="1" noChangeArrowheads="1"/>
          </p:cNvSpPr>
          <p:nvPr/>
        </p:nvSpPr>
        <p:spPr bwMode="auto">
          <a:xfrm>
            <a:off x="6521570" y="638333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Tree>
    <p:extLst>
      <p:ext uri="{BB962C8B-B14F-4D97-AF65-F5344CB8AC3E}">
        <p14:creationId xmlns:p14="http://schemas.microsoft.com/office/powerpoint/2010/main" val="13732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7543800" cy="879475"/>
          </a:xfrm>
          <a:noFill/>
          <a:extLst>
            <a:ext uri="{909E8E84-426E-40dd-AFC4-6F175D3DCCD1}">
              <a14:hiddenFill xmlns:a14="http://schemas.microsoft.com/office/drawing/2010/main">
                <a:solidFill>
                  <a:srgbClr val="FFFF00"/>
                </a:solidFill>
              </a14:hiddenFill>
            </a:ext>
          </a:extLst>
        </p:spPr>
        <p:txBody>
          <a:bodyPr/>
          <a:lstStyle/>
          <a:p>
            <a:pPr algn="ctr"/>
            <a:r>
              <a:rPr lang="en-US" b="1" dirty="0"/>
              <a:t>Accounting Equation 3</a:t>
            </a:r>
          </a:p>
        </p:txBody>
      </p:sp>
      <p:graphicFrame>
        <p:nvGraphicFramePr>
          <p:cNvPr id="45060" name="Object 4"/>
          <p:cNvGraphicFramePr>
            <a:graphicFrameLocks/>
          </p:cNvGraphicFramePr>
          <p:nvPr>
            <p:extLst>
              <p:ext uri="{D42A27DB-BD31-4B8C-83A1-F6EECF244321}">
                <p14:modId xmlns:p14="http://schemas.microsoft.com/office/powerpoint/2010/main" val="277755259"/>
              </p:ext>
            </p:extLst>
          </p:nvPr>
        </p:nvGraphicFramePr>
        <p:xfrm>
          <a:off x="456406" y="2482852"/>
          <a:ext cx="8154988" cy="3656013"/>
        </p:xfrm>
        <a:graphic>
          <a:graphicData uri="http://schemas.openxmlformats.org/presentationml/2006/ole">
            <mc:AlternateContent xmlns:mc="http://schemas.openxmlformats.org/markup-compatibility/2006">
              <mc:Choice xmlns:v="urn:schemas-microsoft-com:vml" Requires="v">
                <p:oleObj spid="_x0000_s3373" name="Worksheet" r:id="rId4" imgW="4448160" imgH="1952607" progId="Excel.Sheet.8">
                  <p:embed/>
                </p:oleObj>
              </mc:Choice>
              <mc:Fallback>
                <p:oleObj name="Worksheet" r:id="rId4" imgW="4448160" imgH="1952607" progId="Excel.Sheet.8">
                  <p:embed/>
                  <p:pic>
                    <p:nvPicPr>
                      <p:cNvPr id="0" name=""/>
                      <p:cNvPicPr>
                        <a:picLocks noChangeArrowheads="1"/>
                      </p:cNvPicPr>
                      <p:nvPr/>
                    </p:nvPicPr>
                    <p:blipFill>
                      <a:blip r:embed="rId5"/>
                      <a:srcRect b="5867"/>
                      <a:stretch>
                        <a:fillRect/>
                      </a:stretch>
                    </p:blipFill>
                    <p:spPr bwMode="auto">
                      <a:xfrm>
                        <a:off x="456406" y="2482852"/>
                        <a:ext cx="8154988" cy="3656013"/>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1" name="Rectangle 5"/>
          <p:cNvSpPr>
            <a:spLocks noChangeArrowheads="1"/>
          </p:cNvSpPr>
          <p:nvPr/>
        </p:nvSpPr>
        <p:spPr bwMode="auto">
          <a:xfrm>
            <a:off x="533400" y="1447801"/>
            <a:ext cx="8001000" cy="838200"/>
          </a:xfrm>
          <a:prstGeom prst="rect">
            <a:avLst/>
          </a:prstGeom>
          <a:solidFill>
            <a:schemeClr val="accent3">
              <a:lumMod val="40000"/>
              <a:lumOff val="60000"/>
            </a:schemeClr>
          </a:solidFill>
          <a:ln>
            <a:noFill/>
          </a:ln>
          <a:effectLst/>
          <a:extLst/>
        </p:spPr>
        <p:txBody>
          <a:bodyPr lIns="90488" tIns="44450" rIns="90488" bIns="44450"/>
          <a:lstStyle/>
          <a:p>
            <a:pPr algn="ctr"/>
            <a:r>
              <a:rPr lang="en-US" sz="3200" b="1" dirty="0">
                <a:solidFill>
                  <a:prstClr val="black"/>
                </a:solidFill>
              </a:rPr>
              <a:t>Purchased equipment for $26,000 cash.</a:t>
            </a:r>
          </a:p>
        </p:txBody>
      </p:sp>
      <p:sp>
        <p:nvSpPr>
          <p:cNvPr id="45064" name="Oval 8"/>
          <p:cNvSpPr>
            <a:spLocks noChangeArrowheads="1"/>
          </p:cNvSpPr>
          <p:nvPr/>
        </p:nvSpPr>
        <p:spPr bwMode="auto">
          <a:xfrm>
            <a:off x="3543300" y="3997814"/>
            <a:ext cx="990600" cy="5334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5066" name="Oval 10"/>
          <p:cNvSpPr>
            <a:spLocks noChangeArrowheads="1"/>
          </p:cNvSpPr>
          <p:nvPr/>
        </p:nvSpPr>
        <p:spPr bwMode="auto">
          <a:xfrm>
            <a:off x="5753100" y="5586414"/>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5067" name="AutoShape 11"/>
          <p:cNvSpPr>
            <a:spLocks noChangeArrowheads="1"/>
          </p:cNvSpPr>
          <p:nvPr/>
        </p:nvSpPr>
        <p:spPr bwMode="auto">
          <a:xfrm>
            <a:off x="4733192" y="3883514"/>
            <a:ext cx="2971800" cy="1295400"/>
          </a:xfrm>
          <a:prstGeom prst="wedgeRoundRectCallout">
            <a:avLst>
              <a:gd name="adj1" fmla="val -31412"/>
              <a:gd name="adj2" fmla="val 47417"/>
              <a:gd name="adj3" fmla="val 16667"/>
            </a:avLst>
          </a:prstGeom>
          <a:solidFill>
            <a:srgbClr val="0000FF"/>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b="1" dirty="0">
                <a:solidFill>
                  <a:srgbClr val="FFFFFF"/>
                </a:solidFill>
              </a:rPr>
              <a:t>Accounting Equation </a:t>
            </a:r>
            <a:r>
              <a:rPr lang="en-US" sz="2000" b="1" u="sng" dirty="0">
                <a:solidFill>
                  <a:srgbClr val="FFFFFF"/>
                </a:solidFill>
              </a:rPr>
              <a:t>still</a:t>
            </a:r>
            <a:r>
              <a:rPr lang="en-US" sz="2000" b="1" dirty="0">
                <a:solidFill>
                  <a:srgbClr val="FFFFFF"/>
                </a:solidFill>
              </a:rPr>
              <a:t> remains in balance!!</a:t>
            </a:r>
          </a:p>
        </p:txBody>
      </p:sp>
      <p:sp>
        <p:nvSpPr>
          <p:cNvPr id="45068" name="Line 12"/>
          <p:cNvSpPr>
            <a:spLocks noChangeShapeType="1"/>
          </p:cNvSpPr>
          <p:nvPr/>
        </p:nvSpPr>
        <p:spPr bwMode="auto">
          <a:xfrm flipH="1">
            <a:off x="3429000" y="5181600"/>
            <a:ext cx="1295400" cy="6858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45069" name="Line 13"/>
          <p:cNvSpPr>
            <a:spLocks noChangeShapeType="1"/>
          </p:cNvSpPr>
          <p:nvPr/>
        </p:nvSpPr>
        <p:spPr bwMode="auto">
          <a:xfrm>
            <a:off x="6400800" y="5181600"/>
            <a:ext cx="152400" cy="457200"/>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13" name="Rounded Rectangle 12"/>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Oval 8"/>
          <p:cNvSpPr>
            <a:spLocks noChangeArrowheads="1"/>
          </p:cNvSpPr>
          <p:nvPr/>
        </p:nvSpPr>
        <p:spPr bwMode="auto">
          <a:xfrm>
            <a:off x="1108899" y="4044158"/>
            <a:ext cx="990600" cy="5334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Oval 10"/>
          <p:cNvSpPr>
            <a:spLocks noChangeArrowheads="1"/>
          </p:cNvSpPr>
          <p:nvPr/>
        </p:nvSpPr>
        <p:spPr bwMode="auto">
          <a:xfrm>
            <a:off x="1828800" y="5529264"/>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Rectangle 16"/>
          <p:cNvSpPr>
            <a:spLocks noGrp="1" noChangeArrowheads="1"/>
          </p:cNvSpPr>
          <p:nvPr/>
        </p:nvSpPr>
        <p:spPr bwMode="auto">
          <a:xfrm>
            <a:off x="6676292" y="6495584"/>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6" name="Slide Number Placeholder 3"/>
          <p:cNvSpPr>
            <a:spLocks noGrp="1"/>
          </p:cNvSpPr>
          <p:nvPr>
            <p:ph type="sldNum" sz="quarter" idx="12"/>
          </p:nvPr>
        </p:nvSpPr>
        <p:spPr bwMode="auto">
          <a:xfrm>
            <a:off x="6876361" y="646051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30</a:t>
            </a:fld>
            <a:endParaRPr lang="en-US" altLang="en-US" dirty="0">
              <a:solidFill>
                <a:srgbClr val="898989"/>
              </a:solidFill>
            </a:endParaRPr>
          </a:p>
        </p:txBody>
      </p:sp>
      <p:sp>
        <p:nvSpPr>
          <p:cNvPr id="18" name="Rectangle 1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591300966"/>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fade">
                                      <p:cBhvr>
                                        <p:cTn id="7" dur="1000"/>
                                        <p:tgtEl>
                                          <p:spTgt spid="45061">
                                            <p:txEl>
                                              <p:pRg st="0" end="0"/>
                                            </p:txEl>
                                          </p:spTgt>
                                        </p:tgtEl>
                                      </p:cBhvr>
                                    </p:animEffect>
                                    <p:anim calcmode="lin" valueType="num">
                                      <p:cBhvr>
                                        <p:cTn id="8" dur="10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506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45064"/>
                                        </p:tgtEl>
                                        <p:attrNameLst>
                                          <p:attrName>style.visibility</p:attrName>
                                        </p:attrNameLst>
                                      </p:cBhvr>
                                      <p:to>
                                        <p:strVal val="visible"/>
                                      </p:to>
                                    </p:set>
                                    <p:animEffect transition="in" filter="dissolve">
                                      <p:cBhvr>
                                        <p:cTn id="13" dur="2000"/>
                                        <p:tgtEl>
                                          <p:spTgt spid="45064"/>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067"/>
                                        </p:tgtEl>
                                        <p:attrNameLst>
                                          <p:attrName>style.visibility</p:attrName>
                                        </p:attrNameLst>
                                      </p:cBhvr>
                                      <p:to>
                                        <p:strVal val="visible"/>
                                      </p:to>
                                    </p:set>
                                    <p:animEffect transition="in" filter="fade">
                                      <p:cBhvr>
                                        <p:cTn id="18" dur="2000"/>
                                        <p:tgtEl>
                                          <p:spTgt spid="45067"/>
                                        </p:tgtEl>
                                      </p:cBhvr>
                                    </p:animEffect>
                                  </p:childTnLst>
                                </p:cTn>
                              </p:par>
                            </p:childTnLst>
                          </p:cTn>
                        </p:par>
                        <p:par>
                          <p:cTn id="19" fill="hold" nodeType="afterGroup">
                            <p:stCondLst>
                              <p:cond delay="2000"/>
                            </p:stCondLst>
                            <p:childTnLst>
                              <p:par>
                                <p:cTn id="20" presetID="37" presetClass="entr" presetSubtype="0" fill="hold" grpId="0" nodeType="afterEffect">
                                  <p:stCondLst>
                                    <p:cond delay="0"/>
                                  </p:stCondLst>
                                  <p:childTnLst>
                                    <p:set>
                                      <p:cBhvr>
                                        <p:cTn id="21" dur="1" fill="hold">
                                          <p:stCondLst>
                                            <p:cond delay="0"/>
                                          </p:stCondLst>
                                        </p:cTn>
                                        <p:tgtEl>
                                          <p:spTgt spid="45068"/>
                                        </p:tgtEl>
                                        <p:attrNameLst>
                                          <p:attrName>style.visibility</p:attrName>
                                        </p:attrNameLst>
                                      </p:cBhvr>
                                      <p:to>
                                        <p:strVal val="visible"/>
                                      </p:to>
                                    </p:set>
                                    <p:animEffect transition="in" filter="fade">
                                      <p:cBhvr>
                                        <p:cTn id="22" dur="1000"/>
                                        <p:tgtEl>
                                          <p:spTgt spid="45068"/>
                                        </p:tgtEl>
                                      </p:cBhvr>
                                    </p:animEffect>
                                    <p:anim calcmode="lin" valueType="num">
                                      <p:cBhvr>
                                        <p:cTn id="23" dur="1000" fill="hold"/>
                                        <p:tgtEl>
                                          <p:spTgt spid="45068"/>
                                        </p:tgtEl>
                                        <p:attrNameLst>
                                          <p:attrName>ppt_x</p:attrName>
                                        </p:attrNameLst>
                                      </p:cBhvr>
                                      <p:tavLst>
                                        <p:tav tm="0">
                                          <p:val>
                                            <p:strVal val="#ppt_x"/>
                                          </p:val>
                                        </p:tav>
                                        <p:tav tm="100000">
                                          <p:val>
                                            <p:strVal val="#ppt_x"/>
                                          </p:val>
                                        </p:tav>
                                      </p:tavLst>
                                    </p:anim>
                                    <p:anim calcmode="lin" valueType="num">
                                      <p:cBhvr>
                                        <p:cTn id="24" dur="900" decel="100000" fill="hold"/>
                                        <p:tgtEl>
                                          <p:spTgt spid="45068"/>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5068"/>
                                        </p:tgtEl>
                                        <p:attrNameLst>
                                          <p:attrName>ppt_y</p:attrName>
                                        </p:attrNameLst>
                                      </p:cBhvr>
                                      <p:tavLst>
                                        <p:tav tm="0">
                                          <p:val>
                                            <p:strVal val="#ppt_y-.03"/>
                                          </p:val>
                                        </p:tav>
                                        <p:tav tm="100000">
                                          <p:val>
                                            <p:strVal val="#ppt_y"/>
                                          </p:val>
                                        </p:tav>
                                      </p:tavLst>
                                    </p:anim>
                                  </p:childTnLst>
                                </p:cTn>
                              </p:par>
                            </p:childTnLst>
                          </p:cTn>
                        </p:par>
                        <p:par>
                          <p:cTn id="26" fill="hold" nodeType="afterGroup">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45069"/>
                                        </p:tgtEl>
                                        <p:attrNameLst>
                                          <p:attrName>style.visibility</p:attrName>
                                        </p:attrNameLst>
                                      </p:cBhvr>
                                      <p:to>
                                        <p:strVal val="visible"/>
                                      </p:to>
                                    </p:set>
                                    <p:animEffect transition="in" filter="fade">
                                      <p:cBhvr>
                                        <p:cTn id="29" dur="1000"/>
                                        <p:tgtEl>
                                          <p:spTgt spid="45069"/>
                                        </p:tgtEl>
                                      </p:cBhvr>
                                    </p:animEffect>
                                    <p:anim calcmode="lin" valueType="num">
                                      <p:cBhvr>
                                        <p:cTn id="30" dur="1000" fill="hold"/>
                                        <p:tgtEl>
                                          <p:spTgt spid="45069"/>
                                        </p:tgtEl>
                                        <p:attrNameLst>
                                          <p:attrName>ppt_x</p:attrName>
                                        </p:attrNameLst>
                                      </p:cBhvr>
                                      <p:tavLst>
                                        <p:tav tm="0">
                                          <p:val>
                                            <p:strVal val="#ppt_x"/>
                                          </p:val>
                                        </p:tav>
                                        <p:tav tm="100000">
                                          <p:val>
                                            <p:strVal val="#ppt_x"/>
                                          </p:val>
                                        </p:tav>
                                      </p:tavLst>
                                    </p:anim>
                                    <p:anim calcmode="lin" valueType="num">
                                      <p:cBhvr>
                                        <p:cTn id="31" dur="900" decel="100000" fill="hold"/>
                                        <p:tgtEl>
                                          <p:spTgt spid="4506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5069"/>
                                        </p:tgtEl>
                                        <p:attrNameLst>
                                          <p:attrName>ppt_y</p:attrName>
                                        </p:attrNameLst>
                                      </p:cBhvr>
                                      <p:tavLst>
                                        <p:tav tm="0">
                                          <p:val>
                                            <p:strVal val="#ppt_y-.03"/>
                                          </p:val>
                                        </p:tav>
                                        <p:tav tm="100000">
                                          <p:val>
                                            <p:strVal val="#ppt_y"/>
                                          </p:val>
                                        </p:tav>
                                      </p:tavLst>
                                    </p:anim>
                                  </p:childTnLst>
                                </p:cTn>
                              </p:par>
                            </p:childTnLst>
                          </p:cTn>
                        </p:par>
                        <p:par>
                          <p:cTn id="33" fill="hold" nodeType="afterGroup">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45066"/>
                                        </p:tgtEl>
                                        <p:attrNameLst>
                                          <p:attrName>style.visibility</p:attrName>
                                        </p:attrNameLst>
                                      </p:cBhvr>
                                      <p:to>
                                        <p:strVal val="visible"/>
                                      </p:to>
                                    </p:set>
                                    <p:animEffect transition="in" filter="dissolve">
                                      <p:cBhvr>
                                        <p:cTn id="36" dur="1000"/>
                                        <p:tgtEl>
                                          <p:spTgt spid="45066"/>
                                        </p:tgtEl>
                                      </p:cBhvr>
                                    </p:animEffect>
                                  </p:childTnLst>
                                </p:cTn>
                              </p:par>
                            </p:childTnLst>
                          </p:cTn>
                        </p:par>
                        <p:par>
                          <p:cTn id="37" fill="hold">
                            <p:stCondLst>
                              <p:cond delay="5000"/>
                            </p:stCondLst>
                            <p:childTnLst>
                              <p:par>
                                <p:cTn id="38" presetID="9"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2000"/>
                                        <p:tgtEl>
                                          <p:spTgt spid="14"/>
                                        </p:tgtEl>
                                      </p:cBhvr>
                                    </p:animEffect>
                                  </p:childTnLst>
                                </p:cTn>
                              </p:par>
                            </p:childTnLst>
                          </p:cTn>
                        </p:par>
                        <p:par>
                          <p:cTn id="41" fill="hold">
                            <p:stCondLst>
                              <p:cond delay="7000"/>
                            </p:stCondLst>
                            <p:childTnLst>
                              <p:par>
                                <p:cTn id="42" presetID="9"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ssolve">
                                      <p:cBhvr>
                                        <p:cTn id="4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66" grpId="0" animBg="1"/>
      <p:bldP spid="45067" grpId="0" animBg="1"/>
      <p:bldP spid="45068" grpId="0" animBg="1"/>
      <p:bldP spid="45069"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bwMode="auto">
          <a:xfrm>
            <a:off x="919956" y="2452226"/>
            <a:ext cx="6934200" cy="3691919"/>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Supplies</a:t>
            </a:r>
            <a:r>
              <a:rPr lang="en-US" b="1" dirty="0">
                <a:solidFill>
                  <a:schemeClr val="hlink"/>
                </a:solidFill>
              </a:rPr>
              <a:t>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Accounts Payable</a:t>
            </a:r>
            <a:r>
              <a:rPr lang="en-US" b="1" dirty="0">
                <a:solidFill>
                  <a:schemeClr val="hlink"/>
                </a:solidFill>
              </a:rPr>
              <a:t> </a:t>
            </a:r>
            <a:r>
              <a:rPr lang="en-US" b="1" dirty="0">
                <a:solidFill>
                  <a:srgbClr val="9A2F6F"/>
                </a:solidFill>
              </a:rPr>
              <a:t>(liability)</a:t>
            </a:r>
          </a:p>
        </p:txBody>
      </p:sp>
      <p:sp>
        <p:nvSpPr>
          <p:cNvPr id="47107"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710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7109" name="AutoShape 5"/>
          <p:cNvSpPr>
            <a:spLocks noChangeArrowheads="1"/>
          </p:cNvSpPr>
          <p:nvPr/>
        </p:nvSpPr>
        <p:spPr bwMode="auto">
          <a:xfrm rot="16200000">
            <a:off x="4515644" y="3589286"/>
            <a:ext cx="444500" cy="331788"/>
          </a:xfrm>
          <a:prstGeom prst="rightArrow">
            <a:avLst>
              <a:gd name="adj1" fmla="val 50000"/>
              <a:gd name="adj2" fmla="val 66992"/>
            </a:avLst>
          </a:prstGeom>
          <a:solidFill>
            <a:srgbClr val="00CC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47111" name="AutoShape 7"/>
          <p:cNvSpPr>
            <a:spLocks noChangeArrowheads="1"/>
          </p:cNvSpPr>
          <p:nvPr/>
        </p:nvSpPr>
        <p:spPr bwMode="auto">
          <a:xfrm rot="16200000">
            <a:off x="6469856" y="4228544"/>
            <a:ext cx="444500" cy="331788"/>
          </a:xfrm>
          <a:prstGeom prst="rightArrow">
            <a:avLst>
              <a:gd name="adj1" fmla="val 50000"/>
              <a:gd name="adj2" fmla="val 66992"/>
            </a:avLst>
          </a:prstGeom>
          <a:solidFill>
            <a:srgbClr val="00CC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47112" name="Rectangle 8"/>
          <p:cNvSpPr>
            <a:spLocks noGrp="1" noChangeArrowheads="1"/>
          </p:cNvSpPr>
          <p:nvPr>
            <p:ph type="title"/>
          </p:nvPr>
        </p:nvSpPr>
        <p:spPr>
          <a:xfrm>
            <a:off x="992981" y="466015"/>
            <a:ext cx="7158038" cy="1412875"/>
          </a:xfrm>
        </p:spPr>
        <p:txBody>
          <a:bodyPr/>
          <a:lstStyle/>
          <a:p>
            <a:pPr algn="ctr"/>
            <a:r>
              <a:rPr lang="en-US" b="1" dirty="0"/>
              <a:t>Transaction 4: </a:t>
            </a:r>
            <a:br>
              <a:rPr lang="en-US" b="1" dirty="0"/>
            </a:br>
            <a:r>
              <a:rPr lang="en-US" b="1" dirty="0"/>
              <a:t>Purchase Supplies on Credit</a:t>
            </a:r>
          </a:p>
        </p:txBody>
      </p:sp>
      <p:sp>
        <p:nvSpPr>
          <p:cNvPr id="47113" name="Rectangle 9"/>
          <p:cNvSpPr>
            <a:spLocks noChangeArrowheads="1"/>
          </p:cNvSpPr>
          <p:nvPr/>
        </p:nvSpPr>
        <p:spPr bwMode="auto">
          <a:xfrm>
            <a:off x="381000" y="1896485"/>
            <a:ext cx="8305800" cy="492443"/>
          </a:xfrm>
          <a:prstGeom prst="rect">
            <a:avLst/>
          </a:prstGeom>
          <a:solidFill>
            <a:srgbClr val="FFFF99"/>
          </a:solidFill>
          <a:ln>
            <a:noFill/>
          </a:ln>
          <a:effectLst/>
        </p:spPr>
        <p:txBody>
          <a:bodyPr lIns="0" tIns="0" rIns="0" bIns="0">
            <a:spAutoFit/>
          </a:bodyPr>
          <a:lstStyle/>
          <a:p>
            <a:pPr algn="ctr"/>
            <a:r>
              <a:rPr lang="en-US" sz="3200" b="1" dirty="0">
                <a:solidFill>
                  <a:prstClr val="black"/>
                </a:solidFill>
              </a:rPr>
              <a:t>Purchased supplies of $7,100 on credit.</a:t>
            </a:r>
          </a:p>
        </p:txBody>
      </p:sp>
      <p:sp>
        <p:nvSpPr>
          <p:cNvPr id="12" name="Rounded Rectangle 11"/>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3" name="Rectangle 12"/>
          <p:cNvSpPr>
            <a:spLocks noGrp="1" noChangeArrowheads="1"/>
          </p:cNvSpPr>
          <p:nvPr/>
        </p:nvSpPr>
        <p:spPr bwMode="auto">
          <a:xfrm>
            <a:off x="6596647" y="6492875"/>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4" name="Slide Number Placeholder 3"/>
          <p:cNvSpPr>
            <a:spLocks noGrp="1"/>
          </p:cNvSpPr>
          <p:nvPr>
            <p:ph type="sldNum" sz="quarter" idx="12"/>
          </p:nvPr>
        </p:nvSpPr>
        <p:spPr bwMode="auto">
          <a:xfrm>
            <a:off x="6787356" y="646051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31</a:t>
            </a:fld>
            <a:endParaRPr lang="en-US" altLang="en-US" dirty="0">
              <a:solidFill>
                <a:srgbClr val="898989"/>
              </a:solidFill>
            </a:endParaRP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1708205896"/>
      </p:ext>
    </p:extLst>
  </p:cSld>
  <p:clrMapOvr>
    <a:masterClrMapping/>
  </p:clrMapOvr>
  <p:transition xmlns:p14="http://schemas.microsoft.com/office/powerpoint/2010/main">
    <p:strips dir="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fade">
                                      <p:cBhvr>
                                        <p:cTn id="7" dur="1000"/>
                                        <p:tgtEl>
                                          <p:spTgt spid="47113"/>
                                        </p:tgtEl>
                                      </p:cBhvr>
                                    </p:animEffect>
                                    <p:anim calcmode="lin" valueType="num">
                                      <p:cBhvr>
                                        <p:cTn id="8" dur="1000" fill="hold"/>
                                        <p:tgtEl>
                                          <p:spTgt spid="47113"/>
                                        </p:tgtEl>
                                        <p:attrNameLst>
                                          <p:attrName>ppt_x</p:attrName>
                                        </p:attrNameLst>
                                      </p:cBhvr>
                                      <p:tavLst>
                                        <p:tav tm="0">
                                          <p:val>
                                            <p:strVal val="#ppt_x"/>
                                          </p:val>
                                        </p:tav>
                                        <p:tav tm="100000">
                                          <p:val>
                                            <p:strVal val="#ppt_x"/>
                                          </p:val>
                                        </p:tav>
                                      </p:tavLst>
                                    </p:anim>
                                    <p:anim calcmode="lin" valueType="num">
                                      <p:cBhvr>
                                        <p:cTn id="9" dur="1000" fill="hold"/>
                                        <p:tgtEl>
                                          <p:spTgt spid="471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47106">
                                            <p:txEl>
                                              <p:pRg st="0" end="0"/>
                                            </p:txEl>
                                          </p:spTgt>
                                        </p:tgtEl>
                                        <p:attrNameLst>
                                          <p:attrName>style.visibility</p:attrName>
                                        </p:attrNameLst>
                                      </p:cBhvr>
                                      <p:to>
                                        <p:strVal val="visible"/>
                                      </p:to>
                                    </p:set>
                                    <p:anim calcmode="discrete" valueType="clr">
                                      <p:cBhvr override="childStyle">
                                        <p:cTn id="13" dur="80"/>
                                        <p:tgtEl>
                                          <p:spTgt spid="471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710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47106">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nodeType="after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7106">
                                            <p:txEl>
                                              <p:pRg st="1" end="1"/>
                                            </p:txEl>
                                          </p:spTgt>
                                        </p:tgtEl>
                                        <p:attrNameLst>
                                          <p:attrName>style.visibility</p:attrName>
                                        </p:attrNameLst>
                                      </p:cBhvr>
                                      <p:to>
                                        <p:strVal val="visible"/>
                                      </p:to>
                                    </p:set>
                                    <p:animEffect transition="in" filter="dissolve">
                                      <p:cBhvr>
                                        <p:cTn id="20" dur="1000"/>
                                        <p:tgtEl>
                                          <p:spTgt spid="47106">
                                            <p:txEl>
                                              <p:pRg st="1" end="1"/>
                                            </p:txEl>
                                          </p:spTgt>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7106">
                                            <p:txEl>
                                              <p:pRg st="2" end="2"/>
                                            </p:txEl>
                                          </p:spTgt>
                                        </p:tgtEl>
                                        <p:attrNameLst>
                                          <p:attrName>style.visibility</p:attrName>
                                        </p:attrNameLst>
                                      </p:cBhvr>
                                      <p:to>
                                        <p:strVal val="visible"/>
                                      </p:to>
                                    </p:set>
                                    <p:animEffect transition="in" filter="dissolve">
                                      <p:cBhvr>
                                        <p:cTn id="25" dur="1000"/>
                                        <p:tgtEl>
                                          <p:spTgt spid="47106">
                                            <p:txEl>
                                              <p:pRg st="2" end="2"/>
                                            </p:txEl>
                                          </p:spTgt>
                                        </p:tgtEl>
                                      </p:cBhvr>
                                    </p:animEffect>
                                  </p:childTnLst>
                                </p:cTn>
                              </p:par>
                            </p:childTnLst>
                          </p:cTn>
                        </p:par>
                        <p:par>
                          <p:cTn id="26" fill="hold" nodeType="afterGroup">
                            <p:stCondLst>
                              <p:cond delay="1000"/>
                            </p:stCondLst>
                            <p:childTnLst>
                              <p:par>
                                <p:cTn id="27" presetID="54" presetClass="entr" presetSubtype="0" accel="100000" fill="hold" grpId="0" nodeType="afterEffect">
                                  <p:stCondLst>
                                    <p:cond delay="0"/>
                                  </p:stCondLst>
                                  <p:childTnLst>
                                    <p:set>
                                      <p:cBhvr>
                                        <p:cTn id="28" dur="1" fill="hold">
                                          <p:stCondLst>
                                            <p:cond delay="0"/>
                                          </p:stCondLst>
                                        </p:cTn>
                                        <p:tgtEl>
                                          <p:spTgt spid="47109"/>
                                        </p:tgtEl>
                                        <p:attrNameLst>
                                          <p:attrName>style.visibility</p:attrName>
                                        </p:attrNameLst>
                                      </p:cBhvr>
                                      <p:to>
                                        <p:strVal val="visible"/>
                                      </p:to>
                                    </p:set>
                                    <p:anim calcmode="lin" valueType="num">
                                      <p:cBhvr>
                                        <p:cTn id="29" dur="2000" fill="hold"/>
                                        <p:tgtEl>
                                          <p:spTgt spid="47109"/>
                                        </p:tgtEl>
                                        <p:attrNameLst>
                                          <p:attrName>ppt_w</p:attrName>
                                        </p:attrNameLst>
                                      </p:cBhvr>
                                      <p:tavLst>
                                        <p:tav tm="0">
                                          <p:val>
                                            <p:strVal val="#ppt_w*0.05"/>
                                          </p:val>
                                        </p:tav>
                                        <p:tav tm="100000">
                                          <p:val>
                                            <p:strVal val="#ppt_w"/>
                                          </p:val>
                                        </p:tav>
                                      </p:tavLst>
                                    </p:anim>
                                    <p:anim calcmode="lin" valueType="num">
                                      <p:cBhvr>
                                        <p:cTn id="30" dur="2000" fill="hold"/>
                                        <p:tgtEl>
                                          <p:spTgt spid="47109"/>
                                        </p:tgtEl>
                                        <p:attrNameLst>
                                          <p:attrName>ppt_h</p:attrName>
                                        </p:attrNameLst>
                                      </p:cBhvr>
                                      <p:tavLst>
                                        <p:tav tm="0">
                                          <p:val>
                                            <p:strVal val="#ppt_h"/>
                                          </p:val>
                                        </p:tav>
                                        <p:tav tm="100000">
                                          <p:val>
                                            <p:strVal val="#ppt_h"/>
                                          </p:val>
                                        </p:tav>
                                      </p:tavLst>
                                    </p:anim>
                                    <p:anim calcmode="lin" valueType="num">
                                      <p:cBhvr>
                                        <p:cTn id="31" dur="2000" fill="hold"/>
                                        <p:tgtEl>
                                          <p:spTgt spid="47109"/>
                                        </p:tgtEl>
                                        <p:attrNameLst>
                                          <p:attrName>ppt_x</p:attrName>
                                        </p:attrNameLst>
                                      </p:cBhvr>
                                      <p:tavLst>
                                        <p:tav tm="0">
                                          <p:val>
                                            <p:strVal val="#ppt_x-.2"/>
                                          </p:val>
                                        </p:tav>
                                        <p:tav tm="100000">
                                          <p:val>
                                            <p:strVal val="#ppt_x"/>
                                          </p:val>
                                        </p:tav>
                                      </p:tavLst>
                                    </p:anim>
                                    <p:anim calcmode="lin" valueType="num">
                                      <p:cBhvr>
                                        <p:cTn id="32" dur="2000" fill="hold"/>
                                        <p:tgtEl>
                                          <p:spTgt spid="47109"/>
                                        </p:tgtEl>
                                        <p:attrNameLst>
                                          <p:attrName>ppt_y</p:attrName>
                                        </p:attrNameLst>
                                      </p:cBhvr>
                                      <p:tavLst>
                                        <p:tav tm="0">
                                          <p:val>
                                            <p:strVal val="#ppt_y"/>
                                          </p:val>
                                        </p:tav>
                                        <p:tav tm="100000">
                                          <p:val>
                                            <p:strVal val="#ppt_y"/>
                                          </p:val>
                                        </p:tav>
                                      </p:tavLst>
                                    </p:anim>
                                    <p:animEffect transition="in" filter="fade">
                                      <p:cBhvr>
                                        <p:cTn id="33" dur="2000"/>
                                        <p:tgtEl>
                                          <p:spTgt spid="47109"/>
                                        </p:tgtEl>
                                      </p:cBhvr>
                                    </p:animEffect>
                                  </p:childTnLst>
                                </p:cTn>
                              </p:par>
                            </p:childTnLst>
                          </p:cTn>
                        </p:par>
                        <p:par>
                          <p:cTn id="34" fill="hold" nodeType="afterGroup">
                            <p:stCondLst>
                              <p:cond delay="3000"/>
                            </p:stCondLst>
                            <p:childTnLst>
                              <p:par>
                                <p:cTn id="35" presetID="54" presetClass="entr" presetSubtype="0" accel="100000" fill="hold" grpId="0" nodeType="afterEffect">
                                  <p:stCondLst>
                                    <p:cond delay="0"/>
                                  </p:stCondLst>
                                  <p:childTnLst>
                                    <p:set>
                                      <p:cBhvr>
                                        <p:cTn id="36" dur="1" fill="hold">
                                          <p:stCondLst>
                                            <p:cond delay="0"/>
                                          </p:stCondLst>
                                        </p:cTn>
                                        <p:tgtEl>
                                          <p:spTgt spid="47111"/>
                                        </p:tgtEl>
                                        <p:attrNameLst>
                                          <p:attrName>style.visibility</p:attrName>
                                        </p:attrNameLst>
                                      </p:cBhvr>
                                      <p:to>
                                        <p:strVal val="visible"/>
                                      </p:to>
                                    </p:set>
                                    <p:anim calcmode="lin" valueType="num">
                                      <p:cBhvr>
                                        <p:cTn id="37" dur="2000" fill="hold"/>
                                        <p:tgtEl>
                                          <p:spTgt spid="47111"/>
                                        </p:tgtEl>
                                        <p:attrNameLst>
                                          <p:attrName>ppt_w</p:attrName>
                                        </p:attrNameLst>
                                      </p:cBhvr>
                                      <p:tavLst>
                                        <p:tav tm="0">
                                          <p:val>
                                            <p:strVal val="#ppt_w*0.05"/>
                                          </p:val>
                                        </p:tav>
                                        <p:tav tm="100000">
                                          <p:val>
                                            <p:strVal val="#ppt_w"/>
                                          </p:val>
                                        </p:tav>
                                      </p:tavLst>
                                    </p:anim>
                                    <p:anim calcmode="lin" valueType="num">
                                      <p:cBhvr>
                                        <p:cTn id="38" dur="2000" fill="hold"/>
                                        <p:tgtEl>
                                          <p:spTgt spid="47111"/>
                                        </p:tgtEl>
                                        <p:attrNameLst>
                                          <p:attrName>ppt_h</p:attrName>
                                        </p:attrNameLst>
                                      </p:cBhvr>
                                      <p:tavLst>
                                        <p:tav tm="0">
                                          <p:val>
                                            <p:strVal val="#ppt_h"/>
                                          </p:val>
                                        </p:tav>
                                        <p:tav tm="100000">
                                          <p:val>
                                            <p:strVal val="#ppt_h"/>
                                          </p:val>
                                        </p:tav>
                                      </p:tavLst>
                                    </p:anim>
                                    <p:anim calcmode="lin" valueType="num">
                                      <p:cBhvr>
                                        <p:cTn id="39" dur="2000" fill="hold"/>
                                        <p:tgtEl>
                                          <p:spTgt spid="47111"/>
                                        </p:tgtEl>
                                        <p:attrNameLst>
                                          <p:attrName>ppt_x</p:attrName>
                                        </p:attrNameLst>
                                      </p:cBhvr>
                                      <p:tavLst>
                                        <p:tav tm="0">
                                          <p:val>
                                            <p:strVal val="#ppt_x-.2"/>
                                          </p:val>
                                        </p:tav>
                                        <p:tav tm="100000">
                                          <p:val>
                                            <p:strVal val="#ppt_x"/>
                                          </p:val>
                                        </p:tav>
                                      </p:tavLst>
                                    </p:anim>
                                    <p:anim calcmode="lin" valueType="num">
                                      <p:cBhvr>
                                        <p:cTn id="40" dur="2000" fill="hold"/>
                                        <p:tgtEl>
                                          <p:spTgt spid="47111"/>
                                        </p:tgtEl>
                                        <p:attrNameLst>
                                          <p:attrName>ppt_y</p:attrName>
                                        </p:attrNameLst>
                                      </p:cBhvr>
                                      <p:tavLst>
                                        <p:tav tm="0">
                                          <p:val>
                                            <p:strVal val="#ppt_y"/>
                                          </p:val>
                                        </p:tav>
                                        <p:tav tm="100000">
                                          <p:val>
                                            <p:strVal val="#ppt_y"/>
                                          </p:val>
                                        </p:tav>
                                      </p:tavLst>
                                    </p:anim>
                                    <p:animEffect transition="in" filter="fade">
                                      <p:cBhvr>
                                        <p:cTn id="41" dur="20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1" grpId="0" animBg="1"/>
      <p:bldP spid="471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56" name="Rectangle 4"/>
          <p:cNvSpPr>
            <a:spLocks noGrp="1" noChangeArrowheads="1"/>
          </p:cNvSpPr>
          <p:nvPr>
            <p:ph type="title"/>
          </p:nvPr>
        </p:nvSpPr>
        <p:spPr>
          <a:xfrm>
            <a:off x="992981" y="225425"/>
            <a:ext cx="7158038" cy="1412875"/>
          </a:xfrm>
        </p:spPr>
        <p:txBody>
          <a:bodyPr/>
          <a:lstStyle/>
          <a:p>
            <a:pPr algn="ctr"/>
            <a:r>
              <a:rPr lang="en-US" b="1" dirty="0"/>
              <a:t>Accounting Equation 4</a:t>
            </a:r>
          </a:p>
        </p:txBody>
      </p:sp>
      <p:graphicFrame>
        <p:nvGraphicFramePr>
          <p:cNvPr id="49158" name="Object 6"/>
          <p:cNvGraphicFramePr>
            <a:graphicFrameLocks/>
          </p:cNvGraphicFramePr>
          <p:nvPr>
            <p:extLst>
              <p:ext uri="{D42A27DB-BD31-4B8C-83A1-F6EECF244321}">
                <p14:modId xmlns:p14="http://schemas.microsoft.com/office/powerpoint/2010/main" val="2520925946"/>
              </p:ext>
            </p:extLst>
          </p:nvPr>
        </p:nvGraphicFramePr>
        <p:xfrm>
          <a:off x="304800" y="2301893"/>
          <a:ext cx="8375650" cy="3656013"/>
        </p:xfrm>
        <a:graphic>
          <a:graphicData uri="http://schemas.openxmlformats.org/presentationml/2006/ole">
            <mc:AlternateContent xmlns:mc="http://schemas.openxmlformats.org/markup-compatibility/2006">
              <mc:Choice xmlns:v="urn:schemas-microsoft-com:vml" Requires="v">
                <p:oleObj spid="_x0000_s4398" name="Worksheet" r:id="rId4" imgW="4476960" imgH="1952607" progId="Excel.Sheet.8">
                  <p:embed/>
                </p:oleObj>
              </mc:Choice>
              <mc:Fallback>
                <p:oleObj name="Worksheet" r:id="rId4" imgW="4476960" imgH="1952607" progId="Excel.Sheet.8">
                  <p:embed/>
                  <p:pic>
                    <p:nvPicPr>
                      <p:cNvPr id="0" name=""/>
                      <p:cNvPicPr>
                        <a:picLocks noChangeArrowheads="1"/>
                      </p:cNvPicPr>
                      <p:nvPr/>
                    </p:nvPicPr>
                    <p:blipFill>
                      <a:blip r:embed="rId5"/>
                      <a:srcRect b="5867"/>
                      <a:stretch>
                        <a:fillRect/>
                      </a:stretch>
                    </p:blipFill>
                    <p:spPr bwMode="auto">
                      <a:xfrm>
                        <a:off x="304800" y="2301893"/>
                        <a:ext cx="8375650" cy="3656013"/>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1" name="Oval 9"/>
          <p:cNvSpPr>
            <a:spLocks noChangeArrowheads="1"/>
          </p:cNvSpPr>
          <p:nvPr/>
        </p:nvSpPr>
        <p:spPr bwMode="auto">
          <a:xfrm>
            <a:off x="2217421" y="4762500"/>
            <a:ext cx="1028699" cy="433754"/>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63" name="Oval 11"/>
          <p:cNvSpPr>
            <a:spLocks noChangeArrowheads="1"/>
          </p:cNvSpPr>
          <p:nvPr/>
        </p:nvSpPr>
        <p:spPr bwMode="auto">
          <a:xfrm>
            <a:off x="4953000" y="4762500"/>
            <a:ext cx="914400" cy="4572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64" name="Rectangle 12"/>
          <p:cNvSpPr>
            <a:spLocks noChangeArrowheads="1"/>
          </p:cNvSpPr>
          <p:nvPr/>
        </p:nvSpPr>
        <p:spPr bwMode="auto">
          <a:xfrm>
            <a:off x="467336" y="1562576"/>
            <a:ext cx="8305800" cy="492443"/>
          </a:xfrm>
          <a:prstGeom prst="rect">
            <a:avLst/>
          </a:prstGeom>
          <a:solidFill>
            <a:srgbClr val="FFFF99"/>
          </a:solidFill>
          <a:ln>
            <a:noFill/>
          </a:ln>
          <a:effectLst/>
        </p:spPr>
        <p:txBody>
          <a:bodyPr lIns="0" tIns="0" rIns="0" bIns="0">
            <a:spAutoFit/>
          </a:bodyPr>
          <a:lstStyle/>
          <a:p>
            <a:pPr algn="ctr"/>
            <a:r>
              <a:rPr lang="en-US" sz="3200" b="1" dirty="0">
                <a:solidFill>
                  <a:prstClr val="black"/>
                </a:solidFill>
              </a:rPr>
              <a:t>Purchased Supplies of $7,100 on credit.</a:t>
            </a:r>
          </a:p>
        </p:txBody>
      </p:sp>
      <p:sp>
        <p:nvSpPr>
          <p:cNvPr id="49165" name="AutoShape 13"/>
          <p:cNvSpPr>
            <a:spLocks noChangeArrowheads="1"/>
          </p:cNvSpPr>
          <p:nvPr/>
        </p:nvSpPr>
        <p:spPr bwMode="auto">
          <a:xfrm>
            <a:off x="5791200" y="3962400"/>
            <a:ext cx="2970213" cy="604838"/>
          </a:xfrm>
          <a:prstGeom prst="wedgeRoundRectCallout">
            <a:avLst>
              <a:gd name="adj1" fmla="val 59564"/>
              <a:gd name="adj2" fmla="val 167234"/>
              <a:gd name="adj3" fmla="val 16667"/>
            </a:avLst>
          </a:prstGeom>
          <a:solidFill>
            <a:srgbClr val="000099"/>
          </a:solidFill>
          <a:ln w="12700" algn="ctr">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en-US" b="1" dirty="0">
                <a:solidFill>
                  <a:srgbClr val="FFFFFF"/>
                </a:solidFill>
              </a:rPr>
              <a:t>Accounting Equation </a:t>
            </a:r>
            <a:r>
              <a:rPr lang="en-US" b="1" u="sng" dirty="0">
                <a:solidFill>
                  <a:srgbClr val="FFFFFF"/>
                </a:solidFill>
              </a:rPr>
              <a:t>still</a:t>
            </a:r>
            <a:r>
              <a:rPr lang="en-US" b="1" dirty="0">
                <a:solidFill>
                  <a:srgbClr val="FFFFFF"/>
                </a:solidFill>
              </a:rPr>
              <a:t> remains in balance!!</a:t>
            </a:r>
          </a:p>
        </p:txBody>
      </p:sp>
      <p:sp>
        <p:nvSpPr>
          <p:cNvPr id="49166" name="Oval 14"/>
          <p:cNvSpPr>
            <a:spLocks noChangeArrowheads="1"/>
          </p:cNvSpPr>
          <p:nvPr/>
        </p:nvSpPr>
        <p:spPr bwMode="auto">
          <a:xfrm>
            <a:off x="1679144" y="5424698"/>
            <a:ext cx="1516493" cy="747501"/>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67" name="Oval 15"/>
          <p:cNvSpPr>
            <a:spLocks noChangeArrowheads="1"/>
          </p:cNvSpPr>
          <p:nvPr/>
        </p:nvSpPr>
        <p:spPr bwMode="auto">
          <a:xfrm>
            <a:off x="5746569" y="537816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49168" name="Line 16"/>
          <p:cNvSpPr>
            <a:spLocks noChangeShapeType="1"/>
          </p:cNvSpPr>
          <p:nvPr/>
        </p:nvSpPr>
        <p:spPr bwMode="auto">
          <a:xfrm flipH="1" flipV="1">
            <a:off x="3124200" y="5987765"/>
            <a:ext cx="914400" cy="565435"/>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49169" name="Line 17"/>
          <p:cNvSpPr>
            <a:spLocks noChangeShapeType="1"/>
          </p:cNvSpPr>
          <p:nvPr/>
        </p:nvSpPr>
        <p:spPr bwMode="auto">
          <a:xfrm flipH="1" flipV="1">
            <a:off x="7162800" y="5987763"/>
            <a:ext cx="838200" cy="565436"/>
          </a:xfrm>
          <a:prstGeom prst="line">
            <a:avLst/>
          </a:prstGeom>
          <a:noFill/>
          <a:ln w="571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solidFill>
                <a:prstClr val="black"/>
              </a:solidFill>
            </a:endParaRPr>
          </a:p>
        </p:txBody>
      </p:sp>
      <p:sp>
        <p:nvSpPr>
          <p:cNvPr id="16" name="Rounded Rectangle 15"/>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7" name="Rectangle 16"/>
          <p:cNvSpPr>
            <a:spLocks noGrp="1" noChangeArrowheads="1"/>
          </p:cNvSpPr>
          <p:nvPr/>
        </p:nvSpPr>
        <p:spPr bwMode="auto">
          <a:xfrm>
            <a:off x="6878376" y="649725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8" name="Slide Number Placeholder 3"/>
          <p:cNvSpPr>
            <a:spLocks noGrp="1"/>
          </p:cNvSpPr>
          <p:nvPr>
            <p:ph type="sldNum" sz="quarter" idx="12"/>
          </p:nvPr>
        </p:nvSpPr>
        <p:spPr bwMode="auto">
          <a:xfrm>
            <a:off x="6891701" y="6440336"/>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32</a:t>
            </a:fld>
            <a:endParaRPr lang="en-US" altLang="en-US" dirty="0">
              <a:solidFill>
                <a:srgbClr val="898989"/>
              </a:solidFill>
            </a:endParaRP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393756844"/>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9164">
                                            <p:txEl>
                                              <p:pRg st="0" end="0"/>
                                            </p:txEl>
                                          </p:spTgt>
                                        </p:tgtEl>
                                        <p:attrNameLst>
                                          <p:attrName>style.visibility</p:attrName>
                                        </p:attrNameLst>
                                      </p:cBhvr>
                                      <p:to>
                                        <p:strVal val="visible"/>
                                      </p:to>
                                    </p:set>
                                    <p:animEffect transition="in" filter="fade">
                                      <p:cBhvr>
                                        <p:cTn id="7" dur="1000"/>
                                        <p:tgtEl>
                                          <p:spTgt spid="49164">
                                            <p:txEl>
                                              <p:pRg st="0" end="0"/>
                                            </p:txEl>
                                          </p:spTgt>
                                        </p:tgtEl>
                                      </p:cBhvr>
                                    </p:animEffect>
                                    <p:anim calcmode="lin" valueType="num">
                                      <p:cBhvr>
                                        <p:cTn id="8" dur="1000" fill="hold"/>
                                        <p:tgtEl>
                                          <p:spTgt spid="491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9164">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49158"/>
                                        </p:tgtEl>
                                        <p:attrNameLst>
                                          <p:attrName>style.visibility</p:attrName>
                                        </p:attrNameLst>
                                      </p:cBhvr>
                                      <p:to>
                                        <p:strVal val="visible"/>
                                      </p:to>
                                    </p:set>
                                    <p:animEffect transition="in" filter="dissolve">
                                      <p:cBhvr>
                                        <p:cTn id="13" dur="2000"/>
                                        <p:tgtEl>
                                          <p:spTgt spid="49158"/>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9161"/>
                                        </p:tgtEl>
                                        <p:attrNameLst>
                                          <p:attrName>style.visibility</p:attrName>
                                        </p:attrNameLst>
                                      </p:cBhvr>
                                      <p:to>
                                        <p:strVal val="visible"/>
                                      </p:to>
                                    </p:set>
                                    <p:animEffect transition="in" filter="dissolve">
                                      <p:cBhvr>
                                        <p:cTn id="18" dur="2000"/>
                                        <p:tgtEl>
                                          <p:spTgt spid="49161"/>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49163"/>
                                        </p:tgtEl>
                                        <p:attrNameLst>
                                          <p:attrName>style.visibility</p:attrName>
                                        </p:attrNameLst>
                                      </p:cBhvr>
                                      <p:to>
                                        <p:strVal val="visible"/>
                                      </p:to>
                                    </p:set>
                                    <p:animEffect transition="in" filter="dissolve">
                                      <p:cBhvr>
                                        <p:cTn id="22" dur="2000"/>
                                        <p:tgtEl>
                                          <p:spTgt spid="49163"/>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9166"/>
                                        </p:tgtEl>
                                        <p:attrNameLst>
                                          <p:attrName>style.visibility</p:attrName>
                                        </p:attrNameLst>
                                      </p:cBhvr>
                                      <p:to>
                                        <p:strVal val="visible"/>
                                      </p:to>
                                    </p:set>
                                    <p:animEffect transition="in" filter="dissolve">
                                      <p:cBhvr>
                                        <p:cTn id="27" dur="1000"/>
                                        <p:tgtEl>
                                          <p:spTgt spid="49166"/>
                                        </p:tgtEl>
                                      </p:cBhvr>
                                    </p:animEffect>
                                  </p:childTnLst>
                                </p:cTn>
                              </p:par>
                            </p:childTnLst>
                          </p:cTn>
                        </p:par>
                        <p:par>
                          <p:cTn id="28" fill="hold" nodeType="afterGroup">
                            <p:stCondLst>
                              <p:cond delay="1000"/>
                            </p:stCondLst>
                            <p:childTnLst>
                              <p:par>
                                <p:cTn id="29" presetID="37" presetClass="entr" presetSubtype="0" fill="hold" grpId="0" nodeType="afterEffect">
                                  <p:stCondLst>
                                    <p:cond delay="0"/>
                                  </p:stCondLst>
                                  <p:childTnLst>
                                    <p:set>
                                      <p:cBhvr>
                                        <p:cTn id="30" dur="1" fill="hold">
                                          <p:stCondLst>
                                            <p:cond delay="0"/>
                                          </p:stCondLst>
                                        </p:cTn>
                                        <p:tgtEl>
                                          <p:spTgt spid="49168"/>
                                        </p:tgtEl>
                                        <p:attrNameLst>
                                          <p:attrName>style.visibility</p:attrName>
                                        </p:attrNameLst>
                                      </p:cBhvr>
                                      <p:to>
                                        <p:strVal val="visible"/>
                                      </p:to>
                                    </p:set>
                                    <p:animEffect transition="in" filter="fade">
                                      <p:cBhvr>
                                        <p:cTn id="31" dur="1000"/>
                                        <p:tgtEl>
                                          <p:spTgt spid="49168"/>
                                        </p:tgtEl>
                                      </p:cBhvr>
                                    </p:animEffect>
                                    <p:anim calcmode="lin" valueType="num">
                                      <p:cBhvr>
                                        <p:cTn id="32" dur="1000" fill="hold"/>
                                        <p:tgtEl>
                                          <p:spTgt spid="49168"/>
                                        </p:tgtEl>
                                        <p:attrNameLst>
                                          <p:attrName>ppt_x</p:attrName>
                                        </p:attrNameLst>
                                      </p:cBhvr>
                                      <p:tavLst>
                                        <p:tav tm="0">
                                          <p:val>
                                            <p:strVal val="#ppt_x"/>
                                          </p:val>
                                        </p:tav>
                                        <p:tav tm="100000">
                                          <p:val>
                                            <p:strVal val="#ppt_x"/>
                                          </p:val>
                                        </p:tav>
                                      </p:tavLst>
                                    </p:anim>
                                    <p:anim calcmode="lin" valueType="num">
                                      <p:cBhvr>
                                        <p:cTn id="33" dur="900" decel="100000" fill="hold"/>
                                        <p:tgtEl>
                                          <p:spTgt spid="4916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9168"/>
                                        </p:tgtEl>
                                        <p:attrNameLst>
                                          <p:attrName>ppt_y</p:attrName>
                                        </p:attrNameLst>
                                      </p:cBhvr>
                                      <p:tavLst>
                                        <p:tav tm="0">
                                          <p:val>
                                            <p:strVal val="#ppt_y-.03"/>
                                          </p:val>
                                        </p:tav>
                                        <p:tav tm="100000">
                                          <p:val>
                                            <p:strVal val="#ppt_y"/>
                                          </p:val>
                                        </p:tav>
                                      </p:tavLst>
                                    </p:anim>
                                  </p:childTnLst>
                                </p:cTn>
                              </p:par>
                            </p:childTnLst>
                          </p:cTn>
                        </p:par>
                        <p:par>
                          <p:cTn id="35" fill="hold">
                            <p:stCondLst>
                              <p:cond delay="2000"/>
                            </p:stCondLst>
                            <p:childTnLst>
                              <p:par>
                                <p:cTn id="36" presetID="37" presetClass="entr" presetSubtype="0" fill="hold" grpId="0" nodeType="afterEffect">
                                  <p:stCondLst>
                                    <p:cond delay="0"/>
                                  </p:stCondLst>
                                  <p:childTnLst>
                                    <p:set>
                                      <p:cBhvr>
                                        <p:cTn id="37" dur="1" fill="hold">
                                          <p:stCondLst>
                                            <p:cond delay="0"/>
                                          </p:stCondLst>
                                        </p:cTn>
                                        <p:tgtEl>
                                          <p:spTgt spid="49169"/>
                                        </p:tgtEl>
                                        <p:attrNameLst>
                                          <p:attrName>style.visibility</p:attrName>
                                        </p:attrNameLst>
                                      </p:cBhvr>
                                      <p:to>
                                        <p:strVal val="visible"/>
                                      </p:to>
                                    </p:set>
                                    <p:animEffect transition="in" filter="fade">
                                      <p:cBhvr>
                                        <p:cTn id="38" dur="1000"/>
                                        <p:tgtEl>
                                          <p:spTgt spid="49169"/>
                                        </p:tgtEl>
                                      </p:cBhvr>
                                    </p:animEffect>
                                    <p:anim calcmode="lin" valueType="num">
                                      <p:cBhvr>
                                        <p:cTn id="39" dur="1000" fill="hold"/>
                                        <p:tgtEl>
                                          <p:spTgt spid="49169"/>
                                        </p:tgtEl>
                                        <p:attrNameLst>
                                          <p:attrName>ppt_x</p:attrName>
                                        </p:attrNameLst>
                                      </p:cBhvr>
                                      <p:tavLst>
                                        <p:tav tm="0">
                                          <p:val>
                                            <p:strVal val="#ppt_x"/>
                                          </p:val>
                                        </p:tav>
                                        <p:tav tm="100000">
                                          <p:val>
                                            <p:strVal val="#ppt_x"/>
                                          </p:val>
                                        </p:tav>
                                      </p:tavLst>
                                    </p:anim>
                                    <p:anim calcmode="lin" valueType="num">
                                      <p:cBhvr>
                                        <p:cTn id="40" dur="900" decel="100000" fill="hold"/>
                                        <p:tgtEl>
                                          <p:spTgt spid="4916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9169"/>
                                        </p:tgtEl>
                                        <p:attrNameLst>
                                          <p:attrName>ppt_y</p:attrName>
                                        </p:attrNameLst>
                                      </p:cBhvr>
                                      <p:tavLst>
                                        <p:tav tm="0">
                                          <p:val>
                                            <p:strVal val="#ppt_y-.03"/>
                                          </p:val>
                                        </p:tav>
                                        <p:tav tm="100000">
                                          <p:val>
                                            <p:strVal val="#ppt_y"/>
                                          </p:val>
                                        </p:tav>
                                      </p:tavLst>
                                    </p:anim>
                                  </p:childTnLst>
                                </p:cTn>
                              </p:par>
                            </p:childTnLst>
                          </p:cTn>
                        </p:par>
                        <p:par>
                          <p:cTn id="42" fill="hold" nodeType="afterGroup">
                            <p:stCondLst>
                              <p:cond delay="3000"/>
                            </p:stCondLst>
                            <p:childTnLst>
                              <p:par>
                                <p:cTn id="43" presetID="9" presetClass="entr" presetSubtype="0" fill="hold" grpId="0" nodeType="afterEffect">
                                  <p:stCondLst>
                                    <p:cond delay="0"/>
                                  </p:stCondLst>
                                  <p:childTnLst>
                                    <p:set>
                                      <p:cBhvr>
                                        <p:cTn id="44" dur="1" fill="hold">
                                          <p:stCondLst>
                                            <p:cond delay="0"/>
                                          </p:stCondLst>
                                        </p:cTn>
                                        <p:tgtEl>
                                          <p:spTgt spid="49167"/>
                                        </p:tgtEl>
                                        <p:attrNameLst>
                                          <p:attrName>style.visibility</p:attrName>
                                        </p:attrNameLst>
                                      </p:cBhvr>
                                      <p:to>
                                        <p:strVal val="visible"/>
                                      </p:to>
                                    </p:set>
                                    <p:animEffect transition="in" filter="dissolve">
                                      <p:cBhvr>
                                        <p:cTn id="45" dur="1000"/>
                                        <p:tgtEl>
                                          <p:spTgt spid="4916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165"/>
                                        </p:tgtEl>
                                        <p:attrNameLst>
                                          <p:attrName>style.visibility</p:attrName>
                                        </p:attrNameLst>
                                      </p:cBhvr>
                                      <p:to>
                                        <p:strVal val="visible"/>
                                      </p:to>
                                    </p:set>
                                    <p:animEffect transition="in" filter="fade">
                                      <p:cBhvr>
                                        <p:cTn id="50" dur="2000"/>
                                        <p:tgtEl>
                                          <p:spTgt spid="49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animBg="1"/>
      <p:bldP spid="49163" grpId="0" animBg="1"/>
      <p:bldP spid="49165" grpId="0" animBg="1"/>
      <p:bldP spid="49166" grpId="0" animBg="1"/>
      <p:bldP spid="49167" grpId="0" animBg="1"/>
      <p:bldP spid="49168" grpId="0" animBg="1"/>
      <p:bldP spid="4916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764381" y="560228"/>
            <a:ext cx="7615238" cy="1412875"/>
          </a:xfrm>
        </p:spPr>
        <p:txBody>
          <a:bodyPr/>
          <a:lstStyle/>
          <a:p>
            <a:pPr algn="ctr"/>
            <a:r>
              <a:rPr lang="en-US" b="1" dirty="0"/>
              <a:t>Transaction Analysis: Revenues, Expenses and Withdrawals</a:t>
            </a:r>
          </a:p>
        </p:txBody>
      </p:sp>
      <p:sp>
        <p:nvSpPr>
          <p:cNvPr id="223235" name="Rectangle 3"/>
          <p:cNvSpPr>
            <a:spLocks noGrp="1" noChangeArrowheads="1"/>
          </p:cNvSpPr>
          <p:nvPr>
            <p:ph type="body" idx="1"/>
          </p:nvPr>
        </p:nvSpPr>
        <p:spPr bwMode="auto">
          <a:xfrm>
            <a:off x="914400" y="2514600"/>
            <a:ext cx="7661275" cy="4114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0"/>
              </a:spcBef>
              <a:buClrTx/>
              <a:buSzTx/>
              <a:buFontTx/>
              <a:buNone/>
            </a:pPr>
            <a:r>
              <a:rPr lang="en-US" b="1" dirty="0"/>
              <a:t>Now, let’s look at transactions involving revenues, expenses and dividends.</a:t>
            </a:r>
          </a:p>
          <a:p>
            <a:endParaRPr lang="en-US" dirty="0"/>
          </a:p>
        </p:txBody>
      </p:sp>
      <p:sp>
        <p:nvSpPr>
          <p:cNvPr id="223236" name="AutoShape 4"/>
          <p:cNvSpPr>
            <a:spLocks noChangeArrowheads="1"/>
          </p:cNvSpPr>
          <p:nvPr/>
        </p:nvSpPr>
        <p:spPr bwMode="auto">
          <a:xfrm>
            <a:off x="5257800" y="4724400"/>
            <a:ext cx="3276600" cy="381000"/>
          </a:xfrm>
          <a:prstGeom prst="rightArrow">
            <a:avLst>
              <a:gd name="adj1" fmla="val 50000"/>
              <a:gd name="adj2" fmla="val 215000"/>
            </a:avLst>
          </a:prstGeom>
          <a:solidFill>
            <a:srgbClr val="FF0000"/>
          </a:solidFill>
          <a:ln w="12700">
            <a:solidFill>
              <a:schemeClr val="tx1"/>
            </a:solidFill>
            <a:miter lim="800000"/>
            <a:headEnd/>
            <a:tailEnd/>
          </a:ln>
          <a:effectLst>
            <a:outerShdw dist="63500" dir="2212194" algn="ctr" rotWithShape="0">
              <a:schemeClr val="bg2"/>
            </a:outerShdw>
          </a:effectLst>
        </p:spPr>
        <p:txBody>
          <a:bodyPr wrap="none" anchor="ctr"/>
          <a:lstStyle/>
          <a:p>
            <a:endParaRPr lang="en-US" dirty="0">
              <a:solidFill>
                <a:prstClr val="black"/>
              </a:solidFill>
            </a:endParaRPr>
          </a:p>
        </p:txBody>
      </p:sp>
      <p:sp>
        <p:nvSpPr>
          <p:cNvPr id="6" name="Rounded Rectangle 5"/>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8" name="Rectangle 7"/>
          <p:cNvSpPr>
            <a:spLocks noGrp="1" noChangeArrowheads="1"/>
          </p:cNvSpPr>
          <p:nvPr/>
        </p:nvSpPr>
        <p:spPr bwMode="auto">
          <a:xfrm>
            <a:off x="6518275" y="6492875"/>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7" name="Slide Number Placeholder 3"/>
          <p:cNvSpPr>
            <a:spLocks noGrp="1"/>
          </p:cNvSpPr>
          <p:nvPr>
            <p:ph type="sldNum" sz="quarter" idx="12"/>
          </p:nvPr>
        </p:nvSpPr>
        <p:spPr bwMode="auto">
          <a:xfrm>
            <a:off x="6629400" y="643356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33</a:t>
            </a:fld>
            <a:endParaRPr lang="en-US" altLang="en-US" dirty="0">
              <a:solidFill>
                <a:srgbClr val="898989"/>
              </a:solidFill>
            </a:endParaRP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7053930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23236"/>
                                        </p:tgtEl>
                                        <p:attrNameLst>
                                          <p:attrName>style.visibility</p:attrName>
                                        </p:attrNameLst>
                                      </p:cBhvr>
                                      <p:to>
                                        <p:strVal val="visible"/>
                                      </p:to>
                                    </p:set>
                                    <p:anim calcmode="lin" valueType="num">
                                      <p:cBhvr>
                                        <p:cTn id="7" dur="1000" fill="hold"/>
                                        <p:tgtEl>
                                          <p:spTgt spid="223236"/>
                                        </p:tgtEl>
                                        <p:attrNameLst>
                                          <p:attrName>ppt_w</p:attrName>
                                        </p:attrNameLst>
                                      </p:cBhvr>
                                      <p:tavLst>
                                        <p:tav tm="0">
                                          <p:val>
                                            <p:fltVal val="0"/>
                                          </p:val>
                                        </p:tav>
                                        <p:tav tm="100000">
                                          <p:val>
                                            <p:strVal val="#ppt_w"/>
                                          </p:val>
                                        </p:tav>
                                      </p:tavLst>
                                    </p:anim>
                                    <p:anim calcmode="lin" valueType="num">
                                      <p:cBhvr>
                                        <p:cTn id="8" dur="1000" fill="hold"/>
                                        <p:tgtEl>
                                          <p:spTgt spid="2232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495300" y="3003394"/>
            <a:ext cx="8153400" cy="2549526"/>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a:t>
            </a:r>
            <a:r>
              <a:rPr lang="en-US" b="1" dirty="0">
                <a:solidFill>
                  <a:schemeClr val="hlink"/>
                </a:solidFill>
              </a:rPr>
              <a:t> </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Revenues</a:t>
            </a:r>
            <a:r>
              <a:rPr lang="en-US" b="1" dirty="0">
                <a:solidFill>
                  <a:schemeClr val="hlink"/>
                </a:solidFill>
              </a:rPr>
              <a:t> </a:t>
            </a:r>
            <a:r>
              <a:rPr lang="en-US" b="1" dirty="0">
                <a:solidFill>
                  <a:srgbClr val="9A2F6F"/>
                </a:solidFill>
              </a:rPr>
              <a:t>(equity)</a:t>
            </a:r>
            <a:r>
              <a:rPr lang="en-US" dirty="0"/>
              <a:t> </a:t>
            </a:r>
          </a:p>
        </p:txBody>
      </p:sp>
      <p:sp>
        <p:nvSpPr>
          <p:cNvPr id="55299" name="AutoShape 3"/>
          <p:cNvSpPr>
            <a:spLocks noChangeArrowheads="1"/>
          </p:cNvSpPr>
          <p:nvPr/>
        </p:nvSpPr>
        <p:spPr bwMode="auto">
          <a:xfrm rot="16200000">
            <a:off x="4523582" y="4260056"/>
            <a:ext cx="381000" cy="284163"/>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5300" name="AutoShape 4"/>
          <p:cNvSpPr>
            <a:spLocks noChangeArrowheads="1"/>
          </p:cNvSpPr>
          <p:nvPr/>
        </p:nvSpPr>
        <p:spPr bwMode="auto">
          <a:xfrm rot="16200000">
            <a:off x="3532982" y="3576824"/>
            <a:ext cx="381000" cy="284163"/>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5301" name="Rectangle 5"/>
          <p:cNvSpPr>
            <a:spLocks noGrp="1" noChangeArrowheads="1"/>
          </p:cNvSpPr>
          <p:nvPr>
            <p:ph type="title"/>
          </p:nvPr>
        </p:nvSpPr>
        <p:spPr>
          <a:xfrm>
            <a:off x="992981" y="400120"/>
            <a:ext cx="7158038" cy="1412875"/>
          </a:xfrm>
        </p:spPr>
        <p:txBody>
          <a:bodyPr/>
          <a:lstStyle/>
          <a:p>
            <a:pPr algn="ctr"/>
            <a:r>
              <a:rPr lang="en-US" b="1" dirty="0"/>
              <a:t>Transaction 5:</a:t>
            </a:r>
            <a:br>
              <a:rPr lang="en-US" b="1" dirty="0"/>
            </a:br>
            <a:r>
              <a:rPr lang="en-US" b="1" dirty="0"/>
              <a:t>Provide Services for Cash</a:t>
            </a:r>
          </a:p>
        </p:txBody>
      </p:sp>
      <p:sp>
        <p:nvSpPr>
          <p:cNvPr id="55302" name="Rectangle 6"/>
          <p:cNvSpPr>
            <a:spLocks noChangeArrowheads="1"/>
          </p:cNvSpPr>
          <p:nvPr/>
        </p:nvSpPr>
        <p:spPr bwMode="auto">
          <a:xfrm>
            <a:off x="609600" y="1842931"/>
            <a:ext cx="7924800" cy="1160463"/>
          </a:xfrm>
          <a:prstGeom prst="rect">
            <a:avLst/>
          </a:prstGeom>
          <a:solidFill>
            <a:srgbClr val="FFFF99"/>
          </a:solidFill>
          <a:ln>
            <a:noFill/>
          </a:ln>
          <a:effectLst/>
          <a:extLst/>
        </p:spPr>
        <p:txBody>
          <a:bodyPr lIns="90488" tIns="44450" rIns="90488" bIns="44450"/>
          <a:lstStyle/>
          <a:p>
            <a:pPr algn="ctr"/>
            <a:r>
              <a:rPr lang="en-US" sz="2800" b="1" dirty="0">
                <a:solidFill>
                  <a:srgbClr val="0000FF"/>
                </a:solidFill>
                <a:latin typeface="Arial" panose="020B0604020202020204" pitchFamily="34" charset="0"/>
              </a:rPr>
              <a:t>Provided </a:t>
            </a:r>
            <a:r>
              <a:rPr lang="en-US" sz="2800" b="1" u="sng" dirty="0">
                <a:solidFill>
                  <a:srgbClr val="0000FF"/>
                </a:solidFill>
                <a:latin typeface="Arial" panose="020B0604020202020204" pitchFamily="34" charset="0"/>
              </a:rPr>
              <a:t>consulting services</a:t>
            </a:r>
            <a:r>
              <a:rPr lang="en-US" sz="2800" b="1" dirty="0">
                <a:solidFill>
                  <a:srgbClr val="0000FF"/>
                </a:solidFill>
                <a:latin typeface="Arial" panose="020B0604020202020204" pitchFamily="34" charset="0"/>
              </a:rPr>
              <a:t> to a customer </a:t>
            </a:r>
            <a:br>
              <a:rPr lang="en-US" sz="2800" b="1" dirty="0">
                <a:solidFill>
                  <a:srgbClr val="0000FF"/>
                </a:solidFill>
                <a:latin typeface="Arial" panose="020B0604020202020204" pitchFamily="34" charset="0"/>
              </a:rPr>
            </a:br>
            <a:r>
              <a:rPr lang="en-US" sz="2800" b="1" dirty="0">
                <a:solidFill>
                  <a:srgbClr val="0000FF"/>
                </a:solidFill>
                <a:latin typeface="Arial" panose="020B0604020202020204" pitchFamily="34" charset="0"/>
              </a:rPr>
              <a:t>and received $4,200 cash right away.</a:t>
            </a: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1" name="Rectangle 10"/>
          <p:cNvSpPr>
            <a:spLocks noGrp="1" noChangeArrowheads="1"/>
          </p:cNvSpPr>
          <p:nvPr/>
        </p:nvSpPr>
        <p:spPr bwMode="auto">
          <a:xfrm>
            <a:off x="6781800" y="651880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2" name="Slide Number Placeholder 3"/>
          <p:cNvSpPr>
            <a:spLocks noGrp="1"/>
          </p:cNvSpPr>
          <p:nvPr>
            <p:ph type="sldNum" sz="quarter" idx="12"/>
          </p:nvPr>
        </p:nvSpPr>
        <p:spPr bwMode="auto">
          <a:xfrm>
            <a:off x="6790063" y="6459499"/>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34</a:t>
            </a:fld>
            <a:endParaRPr lang="en-US" altLang="en-US" dirty="0">
              <a:solidFill>
                <a:srgbClr val="898989"/>
              </a:solidFill>
            </a:endParaRP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553671612"/>
      </p:ext>
    </p:extLst>
  </p:cSld>
  <p:clrMapOvr>
    <a:masterClrMapping/>
  </p:clrMapOvr>
  <p:transition xmlns:p14="http://schemas.microsoft.com/office/powerpoint/2010/main">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0" end="0"/>
                                            </p:txEl>
                                          </p:spTgt>
                                        </p:tgtEl>
                                        <p:attrNameLst>
                                          <p:attrName>style.visibility</p:attrName>
                                        </p:attrNameLst>
                                      </p:cBhvr>
                                      <p:to>
                                        <p:strVal val="visible"/>
                                      </p:to>
                                    </p:set>
                                    <p:anim calcmode="lin" valueType="num">
                                      <p:cBhvr additive="base">
                                        <p:cTn id="13"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1" end="1"/>
                                            </p:txEl>
                                          </p:spTgt>
                                        </p:tgtEl>
                                        <p:attrNameLst>
                                          <p:attrName>style.visibility</p:attrName>
                                        </p:attrNameLst>
                                      </p:cBhvr>
                                      <p:to>
                                        <p:strVal val="visible"/>
                                      </p:to>
                                    </p:set>
                                    <p:anim calcmode="lin" valueType="num">
                                      <p:cBhvr>
                                        <p:cTn id="19" dur="1000" fill="hold"/>
                                        <p:tgtEl>
                                          <p:spTgt spid="55298">
                                            <p:txEl>
                                              <p:pRg st="1" end="1"/>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1" end="1"/>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1" end="1"/>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1" end="1"/>
                                            </p:txEl>
                                          </p:spTgt>
                                        </p:tgtEl>
                                      </p:cBhvr>
                                    </p:animEffect>
                                  </p:childTnLst>
                                </p:cTn>
                              </p:par>
                            </p:childTnLst>
                          </p:cTn>
                        </p:par>
                      </p:childTnLst>
                    </p:cTn>
                  </p:par>
                  <p:par>
                    <p:cTn id="24" fill="hold">
                      <p:stCondLst>
                        <p:cond delay="indefinite"/>
                      </p:stCondLst>
                      <p:childTnLst>
                        <p:par>
                          <p:cTn id="25" fill="hold" nodeType="afterGroup">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5298">
                                            <p:txEl>
                                              <p:pRg st="2" end="2"/>
                                            </p:txEl>
                                          </p:spTgt>
                                        </p:tgtEl>
                                        <p:attrNameLst>
                                          <p:attrName>style.visibility</p:attrName>
                                        </p:attrNameLst>
                                      </p:cBhvr>
                                      <p:to>
                                        <p:strVal val="visible"/>
                                      </p:to>
                                    </p:set>
                                    <p:anim calcmode="lin" valueType="num">
                                      <p:cBhvr>
                                        <p:cTn id="28" dur="1000" fill="hold"/>
                                        <p:tgtEl>
                                          <p:spTgt spid="55298">
                                            <p:txEl>
                                              <p:pRg st="2" end="2"/>
                                            </p:txEl>
                                          </p:spTgt>
                                        </p:tgtEl>
                                        <p:attrNameLst>
                                          <p:attrName>ppt_w</p:attrName>
                                        </p:attrNameLst>
                                      </p:cBhvr>
                                      <p:tavLst>
                                        <p:tav tm="0">
                                          <p:val>
                                            <p:strVal val="#ppt_w*0.05"/>
                                          </p:val>
                                        </p:tav>
                                        <p:tav tm="100000">
                                          <p:val>
                                            <p:strVal val="#ppt_w"/>
                                          </p:val>
                                        </p:tav>
                                      </p:tavLst>
                                    </p:anim>
                                    <p:anim calcmode="lin" valueType="num">
                                      <p:cBhvr>
                                        <p:cTn id="29" dur="1000" fill="hold"/>
                                        <p:tgtEl>
                                          <p:spTgt spid="55298">
                                            <p:txEl>
                                              <p:pRg st="2" end="2"/>
                                            </p:txEl>
                                          </p:spTgt>
                                        </p:tgtEl>
                                        <p:attrNameLst>
                                          <p:attrName>ppt_h</p:attrName>
                                        </p:attrNameLst>
                                      </p:cBhvr>
                                      <p:tavLst>
                                        <p:tav tm="0">
                                          <p:val>
                                            <p:strVal val="#ppt_h"/>
                                          </p:val>
                                        </p:tav>
                                        <p:tav tm="100000">
                                          <p:val>
                                            <p:strVal val="#ppt_h"/>
                                          </p:val>
                                        </p:tav>
                                      </p:tavLst>
                                    </p:anim>
                                    <p:anim calcmode="lin" valueType="num">
                                      <p:cBhvr>
                                        <p:cTn id="30" dur="1000" fill="hold"/>
                                        <p:tgtEl>
                                          <p:spTgt spid="55298">
                                            <p:txEl>
                                              <p:pRg st="2" end="2"/>
                                            </p:txEl>
                                          </p:spTgt>
                                        </p:tgtEl>
                                        <p:attrNameLst>
                                          <p:attrName>ppt_x</p:attrName>
                                        </p:attrNameLst>
                                      </p:cBhvr>
                                      <p:tavLst>
                                        <p:tav tm="0">
                                          <p:val>
                                            <p:strVal val="#ppt_x-.2"/>
                                          </p:val>
                                        </p:tav>
                                        <p:tav tm="100000">
                                          <p:val>
                                            <p:strVal val="#ppt_x"/>
                                          </p:val>
                                        </p:tav>
                                      </p:tavLst>
                                    </p:anim>
                                    <p:anim calcmode="lin" valueType="num">
                                      <p:cBhvr>
                                        <p:cTn id="31" dur="1000" fill="hold"/>
                                        <p:tgtEl>
                                          <p:spTgt spid="55298">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55298">
                                            <p:txEl>
                                              <p:pRg st="2" end="2"/>
                                            </p:txEl>
                                          </p:spTgt>
                                        </p:tgtEl>
                                      </p:cBhvr>
                                    </p:animEffect>
                                  </p:childTnLst>
                                </p:cTn>
                              </p:par>
                            </p:childTnLst>
                          </p:cTn>
                        </p:par>
                        <p:par>
                          <p:cTn id="33" fill="hold" nodeType="afterGroup">
                            <p:stCondLst>
                              <p:cond delay="1000"/>
                            </p:stCondLst>
                            <p:childTnLst>
                              <p:par>
                                <p:cTn id="34" presetID="29" presetClass="entr" presetSubtype="0" fill="hold" grpId="0" nodeType="afterEffect">
                                  <p:stCondLst>
                                    <p:cond delay="0"/>
                                  </p:stCondLst>
                                  <p:childTnLst>
                                    <p:set>
                                      <p:cBhvr>
                                        <p:cTn id="35" dur="1" fill="hold">
                                          <p:stCondLst>
                                            <p:cond delay="0"/>
                                          </p:stCondLst>
                                        </p:cTn>
                                        <p:tgtEl>
                                          <p:spTgt spid="55300"/>
                                        </p:tgtEl>
                                        <p:attrNameLst>
                                          <p:attrName>style.visibility</p:attrName>
                                        </p:attrNameLst>
                                      </p:cBhvr>
                                      <p:to>
                                        <p:strVal val="visible"/>
                                      </p:to>
                                    </p:set>
                                    <p:anim calcmode="lin" valueType="num">
                                      <p:cBhvr>
                                        <p:cTn id="36" dur="2000" fill="hold"/>
                                        <p:tgtEl>
                                          <p:spTgt spid="55300"/>
                                        </p:tgtEl>
                                        <p:attrNameLst>
                                          <p:attrName>ppt_x</p:attrName>
                                        </p:attrNameLst>
                                      </p:cBhvr>
                                      <p:tavLst>
                                        <p:tav tm="0">
                                          <p:val>
                                            <p:strVal val="#ppt_x-.2"/>
                                          </p:val>
                                        </p:tav>
                                        <p:tav tm="100000">
                                          <p:val>
                                            <p:strVal val="#ppt_x"/>
                                          </p:val>
                                        </p:tav>
                                      </p:tavLst>
                                    </p:anim>
                                    <p:anim calcmode="lin" valueType="num">
                                      <p:cBhvr>
                                        <p:cTn id="37"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38" dur="2000"/>
                                        <p:tgtEl>
                                          <p:spTgt spid="55300"/>
                                        </p:tgtEl>
                                      </p:cBhvr>
                                    </p:animEffect>
                                  </p:childTnLst>
                                </p:cTn>
                              </p:par>
                            </p:childTnLst>
                          </p:cTn>
                        </p:par>
                        <p:par>
                          <p:cTn id="39" fill="hold" nodeType="afterGroup">
                            <p:stCondLst>
                              <p:cond delay="3000"/>
                            </p:stCondLst>
                            <p:childTnLst>
                              <p:par>
                                <p:cTn id="40" presetID="29" presetClass="entr" presetSubtype="0" fill="hold" grpId="0" nodeType="afterEffect">
                                  <p:stCondLst>
                                    <p:cond delay="0"/>
                                  </p:stCondLst>
                                  <p:childTnLst>
                                    <p:set>
                                      <p:cBhvr>
                                        <p:cTn id="41" dur="1" fill="hold">
                                          <p:stCondLst>
                                            <p:cond delay="0"/>
                                          </p:stCondLst>
                                        </p:cTn>
                                        <p:tgtEl>
                                          <p:spTgt spid="55299"/>
                                        </p:tgtEl>
                                        <p:attrNameLst>
                                          <p:attrName>style.visibility</p:attrName>
                                        </p:attrNameLst>
                                      </p:cBhvr>
                                      <p:to>
                                        <p:strVal val="visible"/>
                                      </p:to>
                                    </p:set>
                                    <p:anim calcmode="lin" valueType="num">
                                      <p:cBhvr>
                                        <p:cTn id="42" dur="2000" fill="hold"/>
                                        <p:tgtEl>
                                          <p:spTgt spid="55299"/>
                                        </p:tgtEl>
                                        <p:attrNameLst>
                                          <p:attrName>ppt_x</p:attrName>
                                        </p:attrNameLst>
                                      </p:cBhvr>
                                      <p:tavLst>
                                        <p:tav tm="0">
                                          <p:val>
                                            <p:strVal val="#ppt_x-.2"/>
                                          </p:val>
                                        </p:tav>
                                        <p:tav tm="100000">
                                          <p:val>
                                            <p:strVal val="#ppt_x"/>
                                          </p:val>
                                        </p:tav>
                                      </p:tavLst>
                                    </p:anim>
                                    <p:anim calcmode="lin" valueType="num">
                                      <p:cBhvr>
                                        <p:cTn id="43" dur="2000" fill="hold"/>
                                        <p:tgtEl>
                                          <p:spTgt spid="55299"/>
                                        </p:tgtEl>
                                        <p:attrNameLst>
                                          <p:attrName>ppt_y</p:attrName>
                                        </p:attrNameLst>
                                      </p:cBhvr>
                                      <p:tavLst>
                                        <p:tav tm="0">
                                          <p:val>
                                            <p:strVal val="#ppt_y"/>
                                          </p:val>
                                        </p:tav>
                                        <p:tav tm="100000">
                                          <p:val>
                                            <p:strVal val="#ppt_y"/>
                                          </p:val>
                                        </p:tav>
                                      </p:tavLst>
                                    </p:anim>
                                    <p:animEffect transition="in" filter="wipe(right)" prLst="gradientSize: 0.1">
                                      <p:cBhvr>
                                        <p:cTn id="44" dur="20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nimBg="1"/>
      <p:bldP spid="55300" grpId="0" animBg="1"/>
      <p:bldP spid="5530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p:cNvGraphicFramePr>
          <p:nvPr>
            <p:extLst>
              <p:ext uri="{D42A27DB-BD31-4B8C-83A1-F6EECF244321}">
                <p14:modId xmlns:p14="http://schemas.microsoft.com/office/powerpoint/2010/main" val="453222976"/>
              </p:ext>
            </p:extLst>
          </p:nvPr>
        </p:nvGraphicFramePr>
        <p:xfrm>
          <a:off x="180975" y="2665413"/>
          <a:ext cx="8516938" cy="3246437"/>
        </p:xfrm>
        <a:graphic>
          <a:graphicData uri="http://schemas.openxmlformats.org/presentationml/2006/ole">
            <mc:AlternateContent xmlns:mc="http://schemas.openxmlformats.org/markup-compatibility/2006">
              <mc:Choice xmlns:v="urn:schemas-microsoft-com:vml" Requires="v">
                <p:oleObj spid="_x0000_s5421" name="Worksheet" r:id="rId4" imgW="5162400" imgH="1828586" progId="Excel.Sheet.8">
                  <p:embed/>
                </p:oleObj>
              </mc:Choice>
              <mc:Fallback>
                <p:oleObj name="Worksheet" r:id="rId4" imgW="5162400" imgH="1828586" progId="Excel.Sheet.8">
                  <p:embed/>
                  <p:pic>
                    <p:nvPicPr>
                      <p:cNvPr id="0" name=""/>
                      <p:cNvPicPr>
                        <a:picLocks noChangeArrowheads="1"/>
                      </p:cNvPicPr>
                      <p:nvPr/>
                    </p:nvPicPr>
                    <p:blipFill>
                      <a:blip r:embed="rId5"/>
                      <a:srcRect b="5836"/>
                      <a:stretch>
                        <a:fillRect/>
                      </a:stretch>
                    </p:blipFill>
                    <p:spPr bwMode="auto">
                      <a:xfrm>
                        <a:off x="180975" y="2665413"/>
                        <a:ext cx="8516938" cy="3246437"/>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347" name="Rectangle 3"/>
          <p:cNvSpPr>
            <a:spLocks noGrp="1" noChangeArrowheads="1"/>
          </p:cNvSpPr>
          <p:nvPr>
            <p:ph type="title"/>
          </p:nvPr>
        </p:nvSpPr>
        <p:spPr>
          <a:xfrm>
            <a:off x="916781" y="114178"/>
            <a:ext cx="7158038" cy="1412875"/>
          </a:xfrm>
        </p:spPr>
        <p:txBody>
          <a:bodyPr/>
          <a:lstStyle/>
          <a:p>
            <a:pPr algn="ctr"/>
            <a:r>
              <a:rPr lang="en-US" b="1" dirty="0"/>
              <a:t>Accounting Equation 5</a:t>
            </a:r>
          </a:p>
        </p:txBody>
      </p:sp>
      <p:sp>
        <p:nvSpPr>
          <p:cNvPr id="57351" name="Oval 7"/>
          <p:cNvSpPr>
            <a:spLocks noChangeArrowheads="1"/>
          </p:cNvSpPr>
          <p:nvPr/>
        </p:nvSpPr>
        <p:spPr bwMode="auto">
          <a:xfrm>
            <a:off x="916781" y="3927964"/>
            <a:ext cx="988219" cy="403714"/>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57352" name="Oval 8"/>
          <p:cNvSpPr>
            <a:spLocks noChangeArrowheads="1"/>
          </p:cNvSpPr>
          <p:nvPr/>
        </p:nvSpPr>
        <p:spPr bwMode="auto">
          <a:xfrm>
            <a:off x="7899401" y="3874478"/>
            <a:ext cx="762000" cy="457200"/>
          </a:xfrm>
          <a:prstGeom prst="ellipse">
            <a:avLst/>
          </a:prstGeom>
          <a:noFill/>
          <a:ln w="28575" algn="ctr">
            <a:solidFill>
              <a:srgbClr val="000099"/>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57353" name="Rectangle 9"/>
          <p:cNvSpPr>
            <a:spLocks noChangeArrowheads="1"/>
          </p:cNvSpPr>
          <p:nvPr/>
        </p:nvSpPr>
        <p:spPr bwMode="auto">
          <a:xfrm>
            <a:off x="457200" y="1308099"/>
            <a:ext cx="8077200" cy="1160463"/>
          </a:xfrm>
          <a:prstGeom prst="rect">
            <a:avLst/>
          </a:prstGeom>
          <a:solidFill>
            <a:schemeClr val="accent3">
              <a:lumMod val="40000"/>
              <a:lumOff val="60000"/>
            </a:schemeClr>
          </a:solidFill>
          <a:ln>
            <a:noFill/>
          </a:ln>
          <a:effectLst/>
          <a:extLst/>
        </p:spPr>
        <p:txBody>
          <a:bodyPr lIns="90488" tIns="44450" rIns="90488" bIns="44450"/>
          <a:lstStyle/>
          <a:p>
            <a:pPr algn="ctr"/>
            <a:r>
              <a:rPr lang="en-US" sz="2800" b="1" dirty="0">
                <a:solidFill>
                  <a:srgbClr val="0000FF"/>
                </a:solidFill>
                <a:latin typeface="Arial" panose="020B0604020202020204" pitchFamily="34" charset="0"/>
              </a:rPr>
              <a:t>Provided consulting services to a customer </a:t>
            </a:r>
            <a:br>
              <a:rPr lang="en-US" sz="2800" b="1" dirty="0">
                <a:solidFill>
                  <a:srgbClr val="0000FF"/>
                </a:solidFill>
                <a:latin typeface="Arial" panose="020B0604020202020204" pitchFamily="34" charset="0"/>
              </a:rPr>
            </a:br>
            <a:r>
              <a:rPr lang="en-US" sz="2800" b="1" dirty="0">
                <a:solidFill>
                  <a:srgbClr val="0000FF"/>
                </a:solidFill>
                <a:latin typeface="Arial" panose="020B0604020202020204" pitchFamily="34" charset="0"/>
              </a:rPr>
              <a:t>and received $4,200 cash right away.</a:t>
            </a:r>
          </a:p>
        </p:txBody>
      </p:sp>
      <p:sp>
        <p:nvSpPr>
          <p:cNvPr id="57354" name="Oval 10"/>
          <p:cNvSpPr>
            <a:spLocks noChangeArrowheads="1"/>
          </p:cNvSpPr>
          <p:nvPr/>
        </p:nvSpPr>
        <p:spPr bwMode="auto">
          <a:xfrm>
            <a:off x="1524000" y="5301947"/>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57356" name="Oval 12"/>
          <p:cNvSpPr>
            <a:spLocks noChangeArrowheads="1"/>
          </p:cNvSpPr>
          <p:nvPr/>
        </p:nvSpPr>
        <p:spPr bwMode="auto">
          <a:xfrm>
            <a:off x="4953000" y="530194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ounded Rectangle 10"/>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2" name="Rectangle 11"/>
          <p:cNvSpPr>
            <a:spLocks noGrp="1" noChangeArrowheads="1"/>
          </p:cNvSpPr>
          <p:nvPr/>
        </p:nvSpPr>
        <p:spPr bwMode="auto">
          <a:xfrm>
            <a:off x="6626035" y="6492875"/>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Slide Number Placeholder 3"/>
          <p:cNvSpPr>
            <a:spLocks noGrp="1"/>
          </p:cNvSpPr>
          <p:nvPr>
            <p:ph type="sldNum" sz="quarter" idx="12"/>
          </p:nvPr>
        </p:nvSpPr>
        <p:spPr bwMode="auto">
          <a:xfrm>
            <a:off x="6655413" y="646051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35</a:t>
            </a:fld>
            <a:endParaRPr lang="en-US" altLang="en-US" dirty="0">
              <a:solidFill>
                <a:srgbClr val="898989"/>
              </a:solidFill>
            </a:endParaRP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335132207"/>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7353">
                                            <p:txEl>
                                              <p:pRg st="0" end="0"/>
                                            </p:txEl>
                                          </p:spTgt>
                                        </p:tgtEl>
                                        <p:attrNameLst>
                                          <p:attrName>style.visibility</p:attrName>
                                        </p:attrNameLst>
                                      </p:cBhvr>
                                      <p:to>
                                        <p:strVal val="visible"/>
                                      </p:to>
                                    </p:set>
                                    <p:animEffect transition="in" filter="fade">
                                      <p:cBhvr>
                                        <p:cTn id="7" dur="1000"/>
                                        <p:tgtEl>
                                          <p:spTgt spid="57353">
                                            <p:txEl>
                                              <p:pRg st="0" end="0"/>
                                            </p:txEl>
                                          </p:spTgt>
                                        </p:tgtEl>
                                      </p:cBhvr>
                                    </p:animEffect>
                                    <p:anim calcmode="lin" valueType="num">
                                      <p:cBhvr>
                                        <p:cTn id="8" dur="1000" fill="hold"/>
                                        <p:tgtEl>
                                          <p:spTgt spid="573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3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7351"/>
                                        </p:tgtEl>
                                        <p:attrNameLst>
                                          <p:attrName>style.visibility</p:attrName>
                                        </p:attrNameLst>
                                      </p:cBhvr>
                                      <p:to>
                                        <p:strVal val="visible"/>
                                      </p:to>
                                    </p:set>
                                    <p:animEffect transition="in" filter="dissolve">
                                      <p:cBhvr>
                                        <p:cTn id="14" dur="2000"/>
                                        <p:tgtEl>
                                          <p:spTgt spid="57351"/>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57352"/>
                                        </p:tgtEl>
                                        <p:attrNameLst>
                                          <p:attrName>style.visibility</p:attrName>
                                        </p:attrNameLst>
                                      </p:cBhvr>
                                      <p:to>
                                        <p:strVal val="visible"/>
                                      </p:to>
                                    </p:set>
                                    <p:animEffect transition="in" filter="dissolve">
                                      <p:cBhvr>
                                        <p:cTn id="18" dur="1000"/>
                                        <p:tgtEl>
                                          <p:spTgt spid="57352"/>
                                        </p:tgtEl>
                                      </p:cBhvr>
                                    </p:animEffect>
                                  </p:childTnLst>
                                </p:cTn>
                              </p:par>
                            </p:childTnLst>
                          </p:cTn>
                        </p:par>
                      </p:childTnLst>
                    </p:cTn>
                  </p:par>
                  <p:par>
                    <p:cTn id="19" fill="hold">
                      <p:stCondLst>
                        <p:cond delay="indefinite"/>
                      </p:stCondLst>
                      <p:childTnLst>
                        <p:par>
                          <p:cTn id="20" fill="hold" nodeType="after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7354"/>
                                        </p:tgtEl>
                                        <p:attrNameLst>
                                          <p:attrName>style.visibility</p:attrName>
                                        </p:attrNameLst>
                                      </p:cBhvr>
                                      <p:to>
                                        <p:strVal val="visible"/>
                                      </p:to>
                                    </p:set>
                                    <p:animEffect transition="in" filter="dissolve">
                                      <p:cBhvr>
                                        <p:cTn id="23" dur="1000"/>
                                        <p:tgtEl>
                                          <p:spTgt spid="57354"/>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57356"/>
                                        </p:tgtEl>
                                        <p:attrNameLst>
                                          <p:attrName>style.visibility</p:attrName>
                                        </p:attrNameLst>
                                      </p:cBhvr>
                                      <p:to>
                                        <p:strVal val="visible"/>
                                      </p:to>
                                    </p:set>
                                    <p:animEffect transition="in" filter="dissolve">
                                      <p:cBhvr>
                                        <p:cTn id="27" dur="10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p:bldP spid="57352" grpId="0" animBg="1"/>
      <p:bldP spid="57354" grpId="0" animBg="1"/>
      <p:bldP spid="5735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bwMode="auto">
          <a:xfrm>
            <a:off x="1041093" y="1558954"/>
            <a:ext cx="7661275" cy="3639109"/>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a:t>
            </a:r>
            <a:r>
              <a:rPr lang="en-US" b="1" dirty="0" smtClean="0"/>
              <a:t>Cash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Rent expense</a:t>
            </a:r>
            <a:r>
              <a:rPr lang="en-US" b="1" dirty="0">
                <a:solidFill>
                  <a:schemeClr val="hlink"/>
                </a:solidFill>
              </a:rPr>
              <a:t>           </a:t>
            </a:r>
            <a:r>
              <a:rPr lang="en-US" b="1" dirty="0">
                <a:solidFill>
                  <a:srgbClr val="9A2F6F"/>
                </a:solidFill>
              </a:rPr>
              <a:t>(equity)</a:t>
            </a:r>
          </a:p>
          <a:p>
            <a:pPr>
              <a:buNone/>
            </a:pPr>
            <a:r>
              <a:rPr lang="en-US" b="1" dirty="0"/>
              <a:t>   (3) Salaries expense</a:t>
            </a:r>
            <a:r>
              <a:rPr lang="en-US" b="1" dirty="0">
                <a:solidFill>
                  <a:schemeClr val="hlink"/>
                </a:solidFill>
              </a:rPr>
              <a:t>      </a:t>
            </a:r>
            <a:r>
              <a:rPr lang="en-US" b="1" dirty="0">
                <a:solidFill>
                  <a:srgbClr val="9A2F6F"/>
                </a:solidFill>
              </a:rPr>
              <a:t>(equity)</a:t>
            </a:r>
          </a:p>
          <a:p>
            <a:pPr>
              <a:buFont typeface="Wingdings" panose="05000000000000000000" pitchFamily="2" charset="2"/>
              <a:buNone/>
            </a:pPr>
            <a:endParaRPr lang="en-US" b="1" dirty="0">
              <a:solidFill>
                <a:srgbClr val="9A2F6F"/>
              </a:solidFill>
            </a:endParaRPr>
          </a:p>
        </p:txBody>
      </p:sp>
      <p:sp>
        <p:nvSpPr>
          <p:cNvPr id="59395" name="AutoShape 3"/>
          <p:cNvSpPr>
            <a:spLocks noChangeArrowheads="1"/>
          </p:cNvSpPr>
          <p:nvPr/>
        </p:nvSpPr>
        <p:spPr bwMode="auto">
          <a:xfrm rot="16200000" flipH="1">
            <a:off x="4556125" y="3269521"/>
            <a:ext cx="520700" cy="3873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59397" name="Rectangle 5"/>
          <p:cNvSpPr>
            <a:spLocks noGrp="1" noChangeArrowheads="1"/>
          </p:cNvSpPr>
          <p:nvPr>
            <p:ph type="title"/>
          </p:nvPr>
        </p:nvSpPr>
        <p:spPr>
          <a:xfrm>
            <a:off x="905668" y="169863"/>
            <a:ext cx="7158038" cy="1412875"/>
          </a:xfrm>
        </p:spPr>
        <p:txBody>
          <a:bodyPr/>
          <a:lstStyle/>
          <a:p>
            <a:pPr algn="ctr"/>
            <a:r>
              <a:rPr lang="en-US" b="1" dirty="0"/>
              <a:t>Transactions 6 and 7:</a:t>
            </a:r>
            <a:br>
              <a:rPr lang="en-US" b="1" dirty="0"/>
            </a:br>
            <a:r>
              <a:rPr lang="en-US" b="1" dirty="0"/>
              <a:t>Payment of Expenses in Cash</a:t>
            </a:r>
          </a:p>
        </p:txBody>
      </p:sp>
      <p:sp>
        <p:nvSpPr>
          <p:cNvPr id="59398" name="Rectangle 6"/>
          <p:cNvSpPr>
            <a:spLocks noChangeArrowheads="1"/>
          </p:cNvSpPr>
          <p:nvPr/>
        </p:nvSpPr>
        <p:spPr bwMode="auto">
          <a:xfrm>
            <a:off x="685799" y="1636721"/>
            <a:ext cx="7597775" cy="1058228"/>
          </a:xfrm>
          <a:prstGeom prst="rect">
            <a:avLst/>
          </a:prstGeom>
          <a:solidFill>
            <a:srgbClr val="FFFF99"/>
          </a:solidFill>
          <a:ln>
            <a:noFill/>
          </a:ln>
          <a:effectLst/>
          <a:extLst/>
        </p:spPr>
        <p:txBody>
          <a:bodyPr lIns="90488" tIns="44450" rIns="90488" bIns="44450"/>
          <a:lstStyle/>
          <a:p>
            <a:pPr algn="ctr"/>
            <a:r>
              <a:rPr lang="en-US" sz="2800" b="1" dirty="0">
                <a:solidFill>
                  <a:prstClr val="black"/>
                </a:solidFill>
                <a:latin typeface="Arial" panose="020B0604020202020204" pitchFamily="34" charset="0"/>
              </a:rPr>
              <a:t>Paid rent of $1,000 and </a:t>
            </a:r>
            <a:br>
              <a:rPr lang="en-US" sz="2800" b="1" dirty="0">
                <a:solidFill>
                  <a:prstClr val="black"/>
                </a:solidFill>
                <a:latin typeface="Arial" panose="020B0604020202020204" pitchFamily="34" charset="0"/>
              </a:rPr>
            </a:br>
            <a:r>
              <a:rPr lang="en-US" sz="2800" b="1" dirty="0">
                <a:solidFill>
                  <a:prstClr val="black"/>
                </a:solidFill>
                <a:latin typeface="Arial" panose="020B0604020202020204" pitchFamily="34" charset="0"/>
              </a:rPr>
              <a:t>salaries of $700 to employees.</a:t>
            </a:r>
          </a:p>
        </p:txBody>
      </p:sp>
      <p:sp>
        <p:nvSpPr>
          <p:cNvPr id="59400" name="AutoShape 8"/>
          <p:cNvSpPr>
            <a:spLocks noChangeArrowheads="1"/>
          </p:cNvSpPr>
          <p:nvPr/>
        </p:nvSpPr>
        <p:spPr bwMode="auto">
          <a:xfrm rot="5400000">
            <a:off x="7128368" y="3885852"/>
            <a:ext cx="450289" cy="380573"/>
          </a:xfrm>
          <a:prstGeom prst="rightArrow">
            <a:avLst>
              <a:gd name="adj1" fmla="val 50000"/>
              <a:gd name="adj2" fmla="val 60006"/>
            </a:avLst>
          </a:prstGeom>
          <a:solidFill>
            <a:srgbClr val="FF00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9402" name="AutoShape 10"/>
          <p:cNvSpPr>
            <a:spLocks noChangeArrowheads="1"/>
          </p:cNvSpPr>
          <p:nvPr/>
        </p:nvSpPr>
        <p:spPr bwMode="auto">
          <a:xfrm>
            <a:off x="631826" y="5237639"/>
            <a:ext cx="7978774" cy="919401"/>
          </a:xfrm>
          <a:prstGeom prst="wedgeRoundRectCallout">
            <a:avLst>
              <a:gd name="adj1" fmla="val 48425"/>
              <a:gd name="adj2" fmla="val -5695"/>
              <a:gd name="adj3" fmla="val 16667"/>
            </a:avLst>
          </a:prstGeom>
          <a:solidFill>
            <a:schemeClr val="accent1">
              <a:lumMod val="20000"/>
              <a:lumOff val="80000"/>
            </a:schemeClr>
          </a:solidFill>
          <a:ln w="12700" algn="ctr">
            <a:solidFill>
              <a:schemeClr val="tx1"/>
            </a:solidFill>
            <a:miter lim="800000"/>
            <a:headEnd/>
            <a:tailEnd/>
          </a:ln>
          <a:effectLst/>
        </p:spPr>
        <p:txBody>
          <a:bodyPr wrap="square" lIns="0" tIns="0" rIns="0" bIns="0" anchor="ctr">
            <a:spAutoFit/>
          </a:bodyPr>
          <a:lstStyle/>
          <a:p>
            <a:pPr algn="ctr"/>
            <a:r>
              <a:rPr lang="en-US" b="1" dirty="0">
                <a:solidFill>
                  <a:prstClr val="black"/>
                </a:solidFill>
              </a:rPr>
              <a:t>Remember that the balance in the </a:t>
            </a:r>
            <a:r>
              <a:rPr lang="en-US" b="1" i="1" dirty="0">
                <a:solidFill>
                  <a:prstClr val="black"/>
                </a:solidFill>
              </a:rPr>
              <a:t>Expense</a:t>
            </a:r>
            <a:r>
              <a:rPr lang="en-US" b="1" dirty="0">
                <a:solidFill>
                  <a:prstClr val="black"/>
                </a:solidFill>
              </a:rPr>
              <a:t> accounts actually </a:t>
            </a:r>
            <a:r>
              <a:rPr lang="en-US" b="1" u="sng" dirty="0">
                <a:solidFill>
                  <a:prstClr val="black"/>
                </a:solidFill>
              </a:rPr>
              <a:t>increase</a:t>
            </a:r>
            <a:r>
              <a:rPr lang="en-US" b="1" dirty="0">
                <a:solidFill>
                  <a:prstClr val="black"/>
                </a:solidFill>
              </a:rPr>
              <a:t>.  </a:t>
            </a:r>
          </a:p>
          <a:p>
            <a:pPr algn="ctr"/>
            <a:endParaRPr lang="en-US" b="1" dirty="0">
              <a:solidFill>
                <a:prstClr val="black"/>
              </a:solidFill>
            </a:endParaRPr>
          </a:p>
          <a:p>
            <a:pPr algn="ctr"/>
            <a:r>
              <a:rPr lang="en-US" b="1" dirty="0">
                <a:solidFill>
                  <a:prstClr val="black"/>
                </a:solidFill>
              </a:rPr>
              <a:t>But, total Equity </a:t>
            </a:r>
            <a:r>
              <a:rPr lang="en-US" b="1" u="sng" dirty="0">
                <a:solidFill>
                  <a:prstClr val="black"/>
                </a:solidFill>
              </a:rPr>
              <a:t>decreases,</a:t>
            </a:r>
            <a:r>
              <a:rPr lang="en-US" b="1" dirty="0">
                <a:solidFill>
                  <a:prstClr val="black"/>
                </a:solidFill>
              </a:rPr>
              <a:t> because expenses </a:t>
            </a:r>
            <a:r>
              <a:rPr lang="en-US" b="1" u="sng" dirty="0">
                <a:solidFill>
                  <a:prstClr val="black"/>
                </a:solidFill>
              </a:rPr>
              <a:t>reduce</a:t>
            </a:r>
            <a:r>
              <a:rPr lang="en-US" b="1" dirty="0">
                <a:solidFill>
                  <a:prstClr val="black"/>
                </a:solidFill>
              </a:rPr>
              <a:t> equity.</a:t>
            </a:r>
          </a:p>
        </p:txBody>
      </p:sp>
      <p:sp>
        <p:nvSpPr>
          <p:cNvPr id="10" name="AutoShape 8"/>
          <p:cNvSpPr>
            <a:spLocks noChangeArrowheads="1"/>
          </p:cNvSpPr>
          <p:nvPr/>
        </p:nvSpPr>
        <p:spPr bwMode="auto">
          <a:xfrm rot="5400000">
            <a:off x="7125127" y="4449769"/>
            <a:ext cx="457200" cy="381000"/>
          </a:xfrm>
          <a:prstGeom prst="rightArrow">
            <a:avLst>
              <a:gd name="adj1" fmla="val 50000"/>
              <a:gd name="adj2" fmla="val 60006"/>
            </a:avLst>
          </a:prstGeom>
          <a:solidFill>
            <a:srgbClr val="FF00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1" name="AutoShape 8"/>
          <p:cNvSpPr>
            <a:spLocks noChangeArrowheads="1"/>
          </p:cNvSpPr>
          <p:nvPr/>
        </p:nvSpPr>
        <p:spPr bwMode="auto">
          <a:xfrm rot="16200000">
            <a:off x="4489118" y="3908034"/>
            <a:ext cx="450289" cy="314936"/>
          </a:xfrm>
          <a:prstGeom prst="rightArrow">
            <a:avLst>
              <a:gd name="adj1" fmla="val 50000"/>
              <a:gd name="adj2" fmla="val 60006"/>
            </a:avLst>
          </a:prstGeom>
          <a:solidFill>
            <a:srgbClr val="00B05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2" name="AutoShape 8"/>
          <p:cNvSpPr>
            <a:spLocks noChangeArrowheads="1"/>
          </p:cNvSpPr>
          <p:nvPr/>
        </p:nvSpPr>
        <p:spPr bwMode="auto">
          <a:xfrm rot="16200000">
            <a:off x="4818034" y="4491285"/>
            <a:ext cx="450289" cy="314936"/>
          </a:xfrm>
          <a:prstGeom prst="rightArrow">
            <a:avLst>
              <a:gd name="adj1" fmla="val 50000"/>
              <a:gd name="adj2" fmla="val 60006"/>
            </a:avLst>
          </a:prstGeom>
          <a:solidFill>
            <a:srgbClr val="00B05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4" name="Rounded Rectangle 13"/>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7" name="Rectangle 16"/>
          <p:cNvSpPr>
            <a:spLocks noGrp="1" noChangeArrowheads="1"/>
          </p:cNvSpPr>
          <p:nvPr/>
        </p:nvSpPr>
        <p:spPr bwMode="auto">
          <a:xfrm>
            <a:off x="6665166" y="6492875"/>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6" name="Slide Number Placeholder 3"/>
          <p:cNvSpPr>
            <a:spLocks noGrp="1"/>
          </p:cNvSpPr>
          <p:nvPr>
            <p:ph type="sldNum" sz="quarter" idx="12"/>
          </p:nvPr>
        </p:nvSpPr>
        <p:spPr bwMode="auto">
          <a:xfrm>
            <a:off x="6781800" y="646051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36</a:t>
            </a:fld>
            <a:endParaRPr lang="en-US" altLang="en-US" dirty="0">
              <a:solidFill>
                <a:srgbClr val="898989"/>
              </a:solidFill>
            </a:endParaRPr>
          </a:p>
        </p:txBody>
      </p:sp>
    </p:spTree>
    <p:extLst>
      <p:ext uri="{BB962C8B-B14F-4D97-AF65-F5344CB8AC3E}">
        <p14:creationId xmlns:p14="http://schemas.microsoft.com/office/powerpoint/2010/main" val="1969703567"/>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1000"/>
                                        <p:tgtEl>
                                          <p:spTgt spid="59398"/>
                                        </p:tgtEl>
                                      </p:cBhvr>
                                    </p:animEffect>
                                    <p:anim calcmode="lin" valueType="num">
                                      <p:cBhvr>
                                        <p:cTn id="8" dur="1000" fill="hold"/>
                                        <p:tgtEl>
                                          <p:spTgt spid="59398"/>
                                        </p:tgtEl>
                                        <p:attrNameLst>
                                          <p:attrName>ppt_x</p:attrName>
                                        </p:attrNameLst>
                                      </p:cBhvr>
                                      <p:tavLst>
                                        <p:tav tm="0">
                                          <p:val>
                                            <p:strVal val="#ppt_x"/>
                                          </p:val>
                                        </p:tav>
                                        <p:tav tm="100000">
                                          <p:val>
                                            <p:strVal val="#ppt_x"/>
                                          </p:val>
                                        </p:tav>
                                      </p:tavLst>
                                    </p:anim>
                                    <p:anim calcmode="lin" valueType="num">
                                      <p:cBhvr>
                                        <p:cTn id="9" dur="1000" fill="hold"/>
                                        <p:tgtEl>
                                          <p:spTgt spid="593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nodeType="afterGroup">
                            <p:stCondLst>
                              <p:cond delay="0"/>
                            </p:stCondLst>
                            <p:childTnLst>
                              <p:par>
                                <p:cTn id="12" presetID="9" presetClass="entr" presetSubtype="0" fill="hold" nodeType="clickEffect">
                                  <p:stCondLst>
                                    <p:cond delay="0"/>
                                  </p:stCondLst>
                                  <p:childTnLst>
                                    <p:set>
                                      <p:cBhvr>
                                        <p:cTn id="13" dur="1" fill="hold">
                                          <p:stCondLst>
                                            <p:cond delay="0"/>
                                          </p:stCondLst>
                                        </p:cTn>
                                        <p:tgtEl>
                                          <p:spTgt spid="59394">
                                            <p:txEl>
                                              <p:pRg st="1" end="1"/>
                                            </p:txEl>
                                          </p:spTgt>
                                        </p:tgtEl>
                                        <p:attrNameLst>
                                          <p:attrName>style.visibility</p:attrName>
                                        </p:attrNameLst>
                                      </p:cBhvr>
                                      <p:to>
                                        <p:strVal val="visible"/>
                                      </p:to>
                                    </p:set>
                                    <p:animEffect transition="in" filter="dissolve">
                                      <p:cBhvr>
                                        <p:cTn id="14" dur="1000"/>
                                        <p:tgtEl>
                                          <p:spTgt spid="59394">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59394">
                                            <p:txEl>
                                              <p:pRg st="2" end="2"/>
                                            </p:txEl>
                                          </p:spTgt>
                                        </p:tgtEl>
                                        <p:attrNameLst>
                                          <p:attrName>style.visibility</p:attrName>
                                        </p:attrNameLst>
                                      </p:cBhvr>
                                      <p:to>
                                        <p:strVal val="visible"/>
                                      </p:to>
                                    </p:set>
                                    <p:anim calcmode="lin" valueType="num">
                                      <p:cBhvr>
                                        <p:cTn id="19" dur="1000" fill="hold"/>
                                        <p:tgtEl>
                                          <p:spTgt spid="59394">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9394">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9394">
                                            <p:txEl>
                                              <p:pRg st="2" end="2"/>
                                            </p:txEl>
                                          </p:spTgt>
                                        </p:tgtEl>
                                      </p:cBhvr>
                                    </p:animEffect>
                                  </p:childTnLst>
                                </p:cTn>
                              </p:par>
                            </p:childTnLst>
                          </p:cTn>
                        </p:par>
                        <p:par>
                          <p:cTn id="22" fill="hold">
                            <p:stCondLst>
                              <p:cond delay="1000"/>
                            </p:stCondLst>
                            <p:childTnLst>
                              <p:par>
                                <p:cTn id="23" presetID="17" presetClass="entr" presetSubtype="10" fill="hold" grpId="0" nodeType="afterEffect">
                                  <p:stCondLst>
                                    <p:cond delay="0"/>
                                  </p:stCondLst>
                                  <p:childTnLst>
                                    <p:set>
                                      <p:cBhvr>
                                        <p:cTn id="24" dur="1" fill="hold">
                                          <p:stCondLst>
                                            <p:cond delay="0"/>
                                          </p:stCondLst>
                                        </p:cTn>
                                        <p:tgtEl>
                                          <p:spTgt spid="59395"/>
                                        </p:tgtEl>
                                        <p:attrNameLst>
                                          <p:attrName>style.visibility</p:attrName>
                                        </p:attrNameLst>
                                      </p:cBhvr>
                                      <p:to>
                                        <p:strVal val="visible"/>
                                      </p:to>
                                    </p:set>
                                    <p:anim calcmode="lin" valueType="num">
                                      <p:cBhvr>
                                        <p:cTn id="25" dur="1000" fill="hold"/>
                                        <p:tgtEl>
                                          <p:spTgt spid="59395"/>
                                        </p:tgtEl>
                                        <p:attrNameLst>
                                          <p:attrName>ppt_w</p:attrName>
                                        </p:attrNameLst>
                                      </p:cBhvr>
                                      <p:tavLst>
                                        <p:tav tm="0">
                                          <p:val>
                                            <p:fltVal val="0"/>
                                          </p:val>
                                        </p:tav>
                                        <p:tav tm="100000">
                                          <p:val>
                                            <p:strVal val="#ppt_w"/>
                                          </p:val>
                                        </p:tav>
                                      </p:tavLst>
                                    </p:anim>
                                    <p:anim calcmode="lin" valueType="num">
                                      <p:cBhvr>
                                        <p:cTn id="26" dur="1000" fill="hold"/>
                                        <p:tgtEl>
                                          <p:spTgt spid="5939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nodeType="after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59394">
                                            <p:txEl>
                                              <p:pRg st="3" end="3"/>
                                            </p:txEl>
                                          </p:spTgt>
                                        </p:tgtEl>
                                        <p:attrNameLst>
                                          <p:attrName>style.visibility</p:attrName>
                                        </p:attrNameLst>
                                      </p:cBhvr>
                                      <p:to>
                                        <p:strVal val="visible"/>
                                      </p:to>
                                    </p:set>
                                    <p:anim calcmode="lin" valueType="num">
                                      <p:cBhvr>
                                        <p:cTn id="31" dur="1000" fill="hold"/>
                                        <p:tgtEl>
                                          <p:spTgt spid="59394">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59394">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59394">
                                            <p:txEl>
                                              <p:pRg st="3" end="3"/>
                                            </p:txEl>
                                          </p:spTgt>
                                        </p:tgtEl>
                                      </p:cBhvr>
                                    </p:animEffect>
                                  </p:childTnLst>
                                </p:cTn>
                              </p:par>
                            </p:childTnLst>
                          </p:cTn>
                        </p:par>
                        <p:par>
                          <p:cTn id="34" fill="hold">
                            <p:stCondLst>
                              <p:cond delay="1000"/>
                            </p:stCondLst>
                            <p:childTnLst>
                              <p:par>
                                <p:cTn id="35" presetID="17" presetClass="entr" presetSubtype="1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strVal val="#ppt_h"/>
                                          </p:val>
                                        </p:tav>
                                        <p:tav tm="100000">
                                          <p:val>
                                            <p:strVal val="#ppt_h"/>
                                          </p:val>
                                        </p:tav>
                                      </p:tavLst>
                                    </p:anim>
                                  </p:childTnLst>
                                </p:cTn>
                              </p:par>
                            </p:childTnLst>
                          </p:cTn>
                        </p:par>
                        <p:par>
                          <p:cTn id="39" fill="hold">
                            <p:stCondLst>
                              <p:cond delay="2000"/>
                            </p:stCondLst>
                            <p:childTnLst>
                              <p:par>
                                <p:cTn id="40" presetID="17" presetClass="entr" presetSubtype="10" fill="hold" grpId="0" nodeType="afterEffect">
                                  <p:stCondLst>
                                    <p:cond delay="0"/>
                                  </p:stCondLst>
                                  <p:childTnLst>
                                    <p:set>
                                      <p:cBhvr>
                                        <p:cTn id="41" dur="1" fill="hold">
                                          <p:stCondLst>
                                            <p:cond delay="0"/>
                                          </p:stCondLst>
                                        </p:cTn>
                                        <p:tgtEl>
                                          <p:spTgt spid="59400"/>
                                        </p:tgtEl>
                                        <p:attrNameLst>
                                          <p:attrName>style.visibility</p:attrName>
                                        </p:attrNameLst>
                                      </p:cBhvr>
                                      <p:to>
                                        <p:strVal val="visible"/>
                                      </p:to>
                                    </p:set>
                                    <p:anim calcmode="lin" valueType="num">
                                      <p:cBhvr>
                                        <p:cTn id="42" dur="1000" fill="hold"/>
                                        <p:tgtEl>
                                          <p:spTgt spid="59400"/>
                                        </p:tgtEl>
                                        <p:attrNameLst>
                                          <p:attrName>ppt_w</p:attrName>
                                        </p:attrNameLst>
                                      </p:cBhvr>
                                      <p:tavLst>
                                        <p:tav tm="0">
                                          <p:val>
                                            <p:fltVal val="0"/>
                                          </p:val>
                                        </p:tav>
                                        <p:tav tm="100000">
                                          <p:val>
                                            <p:strVal val="#ppt_w"/>
                                          </p:val>
                                        </p:tav>
                                      </p:tavLst>
                                    </p:anim>
                                    <p:anim calcmode="lin" valueType="num">
                                      <p:cBhvr>
                                        <p:cTn id="43" dur="1000" fill="hold"/>
                                        <p:tgtEl>
                                          <p:spTgt spid="59400"/>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59394">
                                            <p:txEl>
                                              <p:pRg st="4" end="4"/>
                                            </p:txEl>
                                          </p:spTgt>
                                        </p:tgtEl>
                                        <p:attrNameLst>
                                          <p:attrName>style.visibility</p:attrName>
                                        </p:attrNameLst>
                                      </p:cBhvr>
                                      <p:to>
                                        <p:strVal val="visible"/>
                                      </p:to>
                                    </p:set>
                                    <p:anim calcmode="lin" valueType="num">
                                      <p:cBhvr>
                                        <p:cTn id="48" dur="1000" fill="hold"/>
                                        <p:tgtEl>
                                          <p:spTgt spid="59394">
                                            <p:txEl>
                                              <p:pRg st="4" end="4"/>
                                            </p:txEl>
                                          </p:spTgt>
                                        </p:tgtEl>
                                        <p:attrNameLst>
                                          <p:attrName>ppt_w</p:attrName>
                                        </p:attrNameLst>
                                      </p:cBhvr>
                                      <p:tavLst>
                                        <p:tav tm="0">
                                          <p:val>
                                            <p:strVal val="#ppt_w*0.70"/>
                                          </p:val>
                                        </p:tav>
                                        <p:tav tm="100000">
                                          <p:val>
                                            <p:strVal val="#ppt_w"/>
                                          </p:val>
                                        </p:tav>
                                      </p:tavLst>
                                    </p:anim>
                                    <p:anim calcmode="lin" valueType="num">
                                      <p:cBhvr>
                                        <p:cTn id="49" dur="1000" fill="hold"/>
                                        <p:tgtEl>
                                          <p:spTgt spid="59394">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59394">
                                            <p:txEl>
                                              <p:pRg st="4" end="4"/>
                                            </p:txEl>
                                          </p:spTgt>
                                        </p:tgtEl>
                                      </p:cBhvr>
                                    </p:animEffect>
                                  </p:childTnLst>
                                </p:cTn>
                              </p:par>
                            </p:childTnLst>
                          </p:cTn>
                        </p:par>
                        <p:par>
                          <p:cTn id="51" fill="hold" nodeType="afterGroup">
                            <p:stCondLst>
                              <p:cond delay="1000"/>
                            </p:stCondLst>
                            <p:childTnLst>
                              <p:par>
                                <p:cTn id="52" presetID="17" presetClass="entr" presetSubtype="1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2000"/>
                            </p:stCondLst>
                            <p:childTnLst>
                              <p:par>
                                <p:cTn id="57" presetID="17" presetClass="entr" presetSubtype="1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nodeType="after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9402"/>
                                        </p:tgtEl>
                                        <p:attrNameLst>
                                          <p:attrName>style.visibility</p:attrName>
                                        </p:attrNameLst>
                                      </p:cBhvr>
                                      <p:to>
                                        <p:strVal val="visible"/>
                                      </p:to>
                                    </p:set>
                                    <p:animEffect transition="in" filter="barn(inVertical)">
                                      <p:cBhvr>
                                        <p:cTn id="65"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8" grpId="0" animBg="1"/>
      <p:bldP spid="59400" grpId="0" animBg="1"/>
      <p:bldP spid="59402"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53690" y="141044"/>
            <a:ext cx="7541419" cy="1412875"/>
          </a:xfrm>
        </p:spPr>
        <p:txBody>
          <a:bodyPr/>
          <a:lstStyle/>
          <a:p>
            <a:pPr algn="ctr"/>
            <a:r>
              <a:rPr lang="en-US" b="1" dirty="0"/>
              <a:t>Accounting Equation 6 and 7</a:t>
            </a:r>
          </a:p>
        </p:txBody>
      </p:sp>
      <p:graphicFrame>
        <p:nvGraphicFramePr>
          <p:cNvPr id="60419" name="Object 3"/>
          <p:cNvGraphicFramePr>
            <a:graphicFrameLocks/>
          </p:cNvGraphicFramePr>
          <p:nvPr>
            <p:extLst>
              <p:ext uri="{D42A27DB-BD31-4B8C-83A1-F6EECF244321}">
                <p14:modId xmlns:p14="http://schemas.microsoft.com/office/powerpoint/2010/main" val="1036109919"/>
              </p:ext>
            </p:extLst>
          </p:nvPr>
        </p:nvGraphicFramePr>
        <p:xfrm>
          <a:off x="342106" y="2472709"/>
          <a:ext cx="8543925" cy="3121025"/>
        </p:xfrm>
        <a:graphic>
          <a:graphicData uri="http://schemas.openxmlformats.org/presentationml/2006/ole">
            <mc:AlternateContent xmlns:mc="http://schemas.openxmlformats.org/markup-compatibility/2006">
              <mc:Choice xmlns:v="urn:schemas-microsoft-com:vml" Requires="v">
                <p:oleObj spid="_x0000_s6445" name="Worksheet" r:id="rId4" imgW="5943840" imgH="1828586" progId="Excel.Sheet.8">
                  <p:embed/>
                </p:oleObj>
              </mc:Choice>
              <mc:Fallback>
                <p:oleObj name="Worksheet" r:id="rId4" imgW="5943840" imgH="1828586" progId="Excel.Sheet.8">
                  <p:embed/>
                  <p:pic>
                    <p:nvPicPr>
                      <p:cNvPr id="0" name=""/>
                      <p:cNvPicPr>
                        <a:picLocks noChangeArrowheads="1"/>
                      </p:cNvPicPr>
                      <p:nvPr/>
                    </p:nvPicPr>
                    <p:blipFill>
                      <a:blip r:embed="rId5"/>
                      <a:srcRect b="5836"/>
                      <a:stretch>
                        <a:fillRect/>
                      </a:stretch>
                    </p:blipFill>
                    <p:spPr bwMode="auto">
                      <a:xfrm>
                        <a:off x="342106" y="2472709"/>
                        <a:ext cx="8543925"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1" name="Text Box 5"/>
          <p:cNvSpPr txBox="1">
            <a:spLocks noChangeArrowheads="1"/>
          </p:cNvSpPr>
          <p:nvPr/>
        </p:nvSpPr>
        <p:spPr bwMode="auto">
          <a:xfrm>
            <a:off x="457200" y="5920114"/>
            <a:ext cx="8534400" cy="461665"/>
          </a:xfrm>
          <a:prstGeom prst="rect">
            <a:avLst/>
          </a:prstGeom>
          <a:solidFill>
            <a:schemeClr val="accent1">
              <a:lumMod val="20000"/>
              <a:lumOff val="80000"/>
            </a:schemeClr>
          </a:solidFill>
          <a:ln w="12700">
            <a:solidFill>
              <a:srgbClr val="9A2F6F"/>
            </a:solidFill>
            <a:miter lim="800000"/>
            <a:headEnd/>
            <a:tailEnd/>
          </a:ln>
          <a:effectLst/>
        </p:spPr>
        <p:txBody>
          <a:bodyPr>
            <a:spAutoFit/>
          </a:bodyPr>
          <a:lstStyle/>
          <a:p>
            <a:pPr algn="ctr">
              <a:spcBef>
                <a:spcPct val="50000"/>
              </a:spcBef>
            </a:pPr>
            <a:r>
              <a:rPr lang="en-US" sz="2400" b="1" dirty="0">
                <a:solidFill>
                  <a:prstClr val="black"/>
                </a:solidFill>
                <a:latin typeface="Arial" panose="020B0604020202020204" pitchFamily="34" charset="0"/>
              </a:rPr>
              <a:t>Remember that expenses</a:t>
            </a:r>
            <a:r>
              <a:rPr lang="en-US" sz="2400" b="1" dirty="0">
                <a:solidFill>
                  <a:srgbClr val="9A2F6F"/>
                </a:solidFill>
                <a:latin typeface="Arial" panose="020B0604020202020204" pitchFamily="34" charset="0"/>
              </a:rPr>
              <a:t> </a:t>
            </a:r>
            <a:r>
              <a:rPr lang="en-US" sz="2400" b="1" dirty="0">
                <a:solidFill>
                  <a:srgbClr val="800080"/>
                </a:solidFill>
                <a:latin typeface="Arial" panose="020B0604020202020204" pitchFamily="34" charset="0"/>
              </a:rPr>
              <a:t>decrease</a:t>
            </a:r>
            <a:r>
              <a:rPr lang="en-US" sz="2400" b="1" dirty="0">
                <a:solidFill>
                  <a:srgbClr val="9A2F6F"/>
                </a:solidFill>
                <a:latin typeface="Arial" panose="020B0604020202020204" pitchFamily="34" charset="0"/>
              </a:rPr>
              <a:t> </a:t>
            </a:r>
            <a:r>
              <a:rPr lang="en-US" sz="2400" b="1" dirty="0">
                <a:solidFill>
                  <a:prstClr val="black"/>
                </a:solidFill>
                <a:latin typeface="Arial" panose="020B0604020202020204" pitchFamily="34" charset="0"/>
              </a:rPr>
              <a:t>equity.</a:t>
            </a:r>
          </a:p>
        </p:txBody>
      </p:sp>
      <p:sp>
        <p:nvSpPr>
          <p:cNvPr id="60422" name="Rectangle 6"/>
          <p:cNvSpPr>
            <a:spLocks noChangeArrowheads="1"/>
          </p:cNvSpPr>
          <p:nvPr/>
        </p:nvSpPr>
        <p:spPr bwMode="auto">
          <a:xfrm>
            <a:off x="685800" y="1371600"/>
            <a:ext cx="7597775" cy="984250"/>
          </a:xfrm>
          <a:prstGeom prst="rect">
            <a:avLst/>
          </a:prstGeom>
          <a:solidFill>
            <a:schemeClr val="accent3">
              <a:lumMod val="40000"/>
              <a:lumOff val="60000"/>
            </a:schemeClr>
          </a:solidFill>
          <a:ln>
            <a:noFill/>
          </a:ln>
          <a:effectLst/>
          <a:extLst/>
        </p:spPr>
        <p:txBody>
          <a:bodyPr lIns="90488" tIns="44450" rIns="90488" bIns="44450"/>
          <a:lstStyle/>
          <a:p>
            <a:pPr algn="ctr"/>
            <a:r>
              <a:rPr lang="en-US" sz="2800" b="1" dirty="0">
                <a:solidFill>
                  <a:prstClr val="black"/>
                </a:solidFill>
                <a:latin typeface="Arial" panose="020B0604020202020204" pitchFamily="34" charset="0"/>
              </a:rPr>
              <a:t>Paid rent of $1,000 and </a:t>
            </a:r>
            <a:br>
              <a:rPr lang="en-US" sz="2800" b="1" dirty="0">
                <a:solidFill>
                  <a:prstClr val="black"/>
                </a:solidFill>
                <a:latin typeface="Arial" panose="020B0604020202020204" pitchFamily="34" charset="0"/>
              </a:rPr>
            </a:br>
            <a:r>
              <a:rPr lang="en-US" sz="2800" b="1" dirty="0">
                <a:solidFill>
                  <a:prstClr val="black"/>
                </a:solidFill>
                <a:latin typeface="Arial" panose="020B0604020202020204" pitchFamily="34" charset="0"/>
              </a:rPr>
              <a:t>salaries of $700 to employees.</a:t>
            </a:r>
          </a:p>
        </p:txBody>
      </p:sp>
      <p:sp>
        <p:nvSpPr>
          <p:cNvPr id="60425" name="Oval 9"/>
          <p:cNvSpPr>
            <a:spLocks noChangeArrowheads="1"/>
          </p:cNvSpPr>
          <p:nvPr/>
        </p:nvSpPr>
        <p:spPr bwMode="auto">
          <a:xfrm>
            <a:off x="8230790" y="3685416"/>
            <a:ext cx="708025" cy="346075"/>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6" name="Oval 10"/>
          <p:cNvSpPr>
            <a:spLocks noChangeArrowheads="1"/>
          </p:cNvSpPr>
          <p:nvPr/>
        </p:nvSpPr>
        <p:spPr bwMode="auto">
          <a:xfrm>
            <a:off x="1390650" y="4935243"/>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4484687" y="5011443"/>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2" name="Oval 9"/>
          <p:cNvSpPr>
            <a:spLocks noChangeArrowheads="1"/>
          </p:cNvSpPr>
          <p:nvPr/>
        </p:nvSpPr>
        <p:spPr bwMode="auto">
          <a:xfrm>
            <a:off x="1066801" y="4031491"/>
            <a:ext cx="838200" cy="36109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3" name="Oval 9"/>
          <p:cNvSpPr>
            <a:spLocks noChangeArrowheads="1"/>
          </p:cNvSpPr>
          <p:nvPr/>
        </p:nvSpPr>
        <p:spPr bwMode="auto">
          <a:xfrm>
            <a:off x="8283575" y="4015680"/>
            <a:ext cx="708025" cy="350471"/>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0" name="Line 4"/>
          <p:cNvSpPr>
            <a:spLocks noChangeShapeType="1"/>
          </p:cNvSpPr>
          <p:nvPr/>
        </p:nvSpPr>
        <p:spPr bwMode="auto">
          <a:xfrm flipV="1">
            <a:off x="6610350" y="5029199"/>
            <a:ext cx="1722437" cy="89091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6" name="Oval 9"/>
          <p:cNvSpPr>
            <a:spLocks noChangeArrowheads="1"/>
          </p:cNvSpPr>
          <p:nvPr/>
        </p:nvSpPr>
        <p:spPr bwMode="auto">
          <a:xfrm>
            <a:off x="1029891" y="3667011"/>
            <a:ext cx="912019" cy="361096"/>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Rectangle 16"/>
          <p:cNvSpPr>
            <a:spLocks noGrp="1" noChangeArrowheads="1"/>
          </p:cNvSpPr>
          <p:nvPr/>
        </p:nvSpPr>
        <p:spPr bwMode="auto">
          <a:xfrm>
            <a:off x="6668097" y="6591442"/>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8" name="Slide Number Placeholder 3"/>
          <p:cNvSpPr>
            <a:spLocks noGrp="1"/>
          </p:cNvSpPr>
          <p:nvPr>
            <p:ph type="sldNum" sz="quarter" idx="12"/>
          </p:nvPr>
        </p:nvSpPr>
        <p:spPr bwMode="auto">
          <a:xfrm>
            <a:off x="6708726" y="6548970"/>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37</a:t>
            </a:fld>
            <a:endParaRPr lang="en-US" altLang="en-US" dirty="0">
              <a:solidFill>
                <a:srgbClr val="898989"/>
              </a:solidFill>
            </a:endParaRP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931185292"/>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par>
                          <p:cTn id="14" fill="hold" nodeType="afterGroup">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60425"/>
                                        </p:tgtEl>
                                        <p:attrNameLst>
                                          <p:attrName>style.visibility</p:attrName>
                                        </p:attrNameLst>
                                      </p:cBhvr>
                                      <p:to>
                                        <p:strVal val="visible"/>
                                      </p:to>
                                    </p:set>
                                    <p:animEffect transition="in" filter="dissolve">
                                      <p:cBhvr>
                                        <p:cTn id="17" dur="1000"/>
                                        <p:tgtEl>
                                          <p:spTgt spid="604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1000"/>
                                        <p:tgtEl>
                                          <p:spTgt spid="12"/>
                                        </p:tgtEl>
                                      </p:cBhvr>
                                    </p:animEffec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0426"/>
                                        </p:tgtEl>
                                        <p:attrNameLst>
                                          <p:attrName>style.visibility</p:attrName>
                                        </p:attrNameLst>
                                      </p:cBhvr>
                                      <p:to>
                                        <p:strVal val="visible"/>
                                      </p:to>
                                    </p:set>
                                    <p:animEffect transition="in" filter="dissolve">
                                      <p:cBhvr>
                                        <p:cTn id="31" dur="1000"/>
                                        <p:tgtEl>
                                          <p:spTgt spid="60426"/>
                                        </p:tgtEl>
                                      </p:cBhvr>
                                    </p:animEffect>
                                  </p:childTnLst>
                                </p:cTn>
                              </p:par>
                            </p:childTnLst>
                          </p:cTn>
                        </p:par>
                        <p:par>
                          <p:cTn id="32" fill="hold">
                            <p:stCondLst>
                              <p:cond delay="1000"/>
                            </p:stCondLst>
                            <p:childTnLst>
                              <p:par>
                                <p:cTn id="33" presetID="55" presetClass="entr" presetSubtype="0" fill="hold" grpId="0" nodeType="afterEffect">
                                  <p:stCondLst>
                                    <p:cond delay="0"/>
                                  </p:stCondLst>
                                  <p:childTnLst>
                                    <p:set>
                                      <p:cBhvr>
                                        <p:cTn id="34" dur="1" fill="hold">
                                          <p:stCondLst>
                                            <p:cond delay="0"/>
                                          </p:stCondLst>
                                        </p:cTn>
                                        <p:tgtEl>
                                          <p:spTgt spid="60420"/>
                                        </p:tgtEl>
                                        <p:attrNameLst>
                                          <p:attrName>style.visibility</p:attrName>
                                        </p:attrNameLst>
                                      </p:cBhvr>
                                      <p:to>
                                        <p:strVal val="visible"/>
                                      </p:to>
                                    </p:set>
                                    <p:anim calcmode="lin" valueType="num">
                                      <p:cBhvr>
                                        <p:cTn id="35" dur="1000" fill="hold"/>
                                        <p:tgtEl>
                                          <p:spTgt spid="60420"/>
                                        </p:tgtEl>
                                        <p:attrNameLst>
                                          <p:attrName>ppt_w</p:attrName>
                                        </p:attrNameLst>
                                      </p:cBhvr>
                                      <p:tavLst>
                                        <p:tav tm="0">
                                          <p:val>
                                            <p:strVal val="#ppt_w*0.70"/>
                                          </p:val>
                                        </p:tav>
                                        <p:tav tm="100000">
                                          <p:val>
                                            <p:strVal val="#ppt_w"/>
                                          </p:val>
                                        </p:tav>
                                      </p:tavLst>
                                    </p:anim>
                                    <p:anim calcmode="lin" valueType="num">
                                      <p:cBhvr>
                                        <p:cTn id="36" dur="1000" fill="hold"/>
                                        <p:tgtEl>
                                          <p:spTgt spid="60420"/>
                                        </p:tgtEl>
                                        <p:attrNameLst>
                                          <p:attrName>ppt_h</p:attrName>
                                        </p:attrNameLst>
                                      </p:cBhvr>
                                      <p:tavLst>
                                        <p:tav tm="0">
                                          <p:val>
                                            <p:strVal val="#ppt_h"/>
                                          </p:val>
                                        </p:tav>
                                        <p:tav tm="100000">
                                          <p:val>
                                            <p:strVal val="#ppt_h"/>
                                          </p:val>
                                        </p:tav>
                                      </p:tavLst>
                                    </p:anim>
                                    <p:animEffect transition="in" filter="fade">
                                      <p:cBhvr>
                                        <p:cTn id="37" dur="1000"/>
                                        <p:tgtEl>
                                          <p:spTgt spid="60420"/>
                                        </p:tgtEl>
                                      </p:cBhvr>
                                    </p:animEffect>
                                  </p:childTnLst>
                                </p:cTn>
                              </p:par>
                            </p:childTnLst>
                          </p:cTn>
                        </p:par>
                        <p:par>
                          <p:cTn id="38" fill="hold" nodeType="afterGroup">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60428"/>
                                        </p:tgtEl>
                                        <p:attrNameLst>
                                          <p:attrName>style.visibility</p:attrName>
                                        </p:attrNameLst>
                                      </p:cBhvr>
                                      <p:to>
                                        <p:strVal val="visible"/>
                                      </p:to>
                                    </p:set>
                                    <p:animEffect transition="in" filter="dissolve">
                                      <p:cBhvr>
                                        <p:cTn id="41" dur="1000"/>
                                        <p:tgtEl>
                                          <p:spTgt spid="60428"/>
                                        </p:tgtEl>
                                      </p:cBhvr>
                                    </p:animEffect>
                                  </p:childTnLst>
                                </p:cTn>
                              </p:par>
                            </p:childTnLst>
                          </p:cTn>
                        </p:par>
                        <p:par>
                          <p:cTn id="42" fill="hold">
                            <p:stCondLst>
                              <p:cond delay="3000"/>
                            </p:stCondLst>
                            <p:childTnLst>
                              <p:par>
                                <p:cTn id="43" presetID="27" presetClass="entr" presetSubtype="0" fill="hold" nodeType="afterEffect">
                                  <p:stCondLst>
                                    <p:cond delay="0"/>
                                  </p:stCondLst>
                                  <p:iterate type="lt">
                                    <p:tmPct val="50000"/>
                                  </p:iterate>
                                  <p:childTnLst>
                                    <p:set>
                                      <p:cBhvr>
                                        <p:cTn id="44" dur="1" fill="hold">
                                          <p:stCondLst>
                                            <p:cond delay="0"/>
                                          </p:stCondLst>
                                        </p:cTn>
                                        <p:tgtEl>
                                          <p:spTgt spid="60421">
                                            <p:txEl>
                                              <p:pRg st="0" end="0"/>
                                            </p:txEl>
                                          </p:spTgt>
                                        </p:tgtEl>
                                        <p:attrNameLst>
                                          <p:attrName>style.visibility</p:attrName>
                                        </p:attrNameLst>
                                      </p:cBhvr>
                                      <p:to>
                                        <p:strVal val="visible"/>
                                      </p:to>
                                    </p:set>
                                    <p:anim calcmode="discrete" valueType="clr">
                                      <p:cBhvr override="childStyle">
                                        <p:cTn id="45" dur="80"/>
                                        <p:tgtEl>
                                          <p:spTgt spid="604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60421">
                                            <p:txEl>
                                              <p:pRg st="0" end="0"/>
                                            </p:txEl>
                                          </p:spTgt>
                                        </p:tgtEl>
                                        <p:attrNameLst>
                                          <p:attrName>fillcolor</p:attrName>
                                        </p:attrNameLst>
                                      </p:cBhvr>
                                      <p:tavLst>
                                        <p:tav tm="0">
                                          <p:val>
                                            <p:clrVal>
                                              <a:schemeClr val="accent2"/>
                                            </p:clrVal>
                                          </p:val>
                                        </p:tav>
                                        <p:tav tm="50000">
                                          <p:val>
                                            <p:clrVal>
                                              <a:schemeClr val="hlink"/>
                                            </p:clrVal>
                                          </p:val>
                                        </p:tav>
                                      </p:tavLst>
                                    </p:anim>
                                    <p:set>
                                      <p:cBhvr>
                                        <p:cTn id="47" dur="80"/>
                                        <p:tgtEl>
                                          <p:spTgt spid="60421">
                                            <p:txEl>
                                              <p:pRg st="0" end="0"/>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6" grpId="0" animBg="1"/>
      <p:bldP spid="60428" grpId="0" animBg="1"/>
      <p:bldP spid="12" grpId="0" animBg="1"/>
      <p:bldP spid="13" grpId="0" animBg="1"/>
      <p:bldP spid="60420"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457200" y="1371600"/>
            <a:ext cx="8153400" cy="472440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Accounts receivable</a:t>
            </a:r>
            <a:r>
              <a:rPr lang="en-US" b="1" dirty="0">
                <a:solidFill>
                  <a:schemeClr val="hlink"/>
                </a:solidFill>
              </a:rPr>
              <a:t> </a:t>
            </a:r>
            <a:r>
              <a:rPr lang="en-US" b="1" dirty="0" smtClean="0">
                <a:solidFill>
                  <a:srgbClr val="9A2F6F"/>
                </a:solidFill>
              </a:rPr>
              <a:t>(</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Consulting Revenues </a:t>
            </a:r>
            <a:r>
              <a:rPr lang="en-US" b="1" dirty="0" smtClean="0">
                <a:solidFill>
                  <a:srgbClr val="9A2F6F"/>
                </a:solidFill>
              </a:rPr>
              <a:t>(</a:t>
            </a:r>
            <a:r>
              <a:rPr lang="en-US" b="1" dirty="0">
                <a:solidFill>
                  <a:srgbClr val="9A2F6F"/>
                </a:solidFill>
              </a:rPr>
              <a:t>equity)</a:t>
            </a:r>
            <a:r>
              <a:rPr lang="en-US" dirty="0"/>
              <a:t> </a:t>
            </a:r>
          </a:p>
          <a:p>
            <a:pPr>
              <a:buFont typeface="Wingdings" panose="05000000000000000000" pitchFamily="2" charset="2"/>
              <a:buNone/>
            </a:pPr>
            <a:r>
              <a:rPr lang="en-US" dirty="0"/>
              <a:t>    </a:t>
            </a:r>
            <a:r>
              <a:rPr lang="en-US" b="1" dirty="0"/>
              <a:t>(3) Rental Revenue </a:t>
            </a:r>
            <a:r>
              <a:rPr lang="en-US" b="1" dirty="0" smtClean="0">
                <a:solidFill>
                  <a:srgbClr val="9A2F6F"/>
                </a:solidFill>
              </a:rPr>
              <a:t>(</a:t>
            </a:r>
            <a:r>
              <a:rPr lang="en-US" b="1" dirty="0">
                <a:solidFill>
                  <a:srgbClr val="9A2F6F"/>
                </a:solidFill>
              </a:rPr>
              <a:t>equity)</a:t>
            </a:r>
            <a:endParaRPr lang="en-US" b="1" dirty="0"/>
          </a:p>
        </p:txBody>
      </p:sp>
      <p:sp>
        <p:nvSpPr>
          <p:cNvPr id="55300" name="AutoShape 4"/>
          <p:cNvSpPr>
            <a:spLocks noChangeArrowheads="1"/>
          </p:cNvSpPr>
          <p:nvPr/>
        </p:nvSpPr>
        <p:spPr bwMode="auto">
          <a:xfrm rot="16200000">
            <a:off x="6192316" y="3726400"/>
            <a:ext cx="397924" cy="304802"/>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5301" name="Rectangle 5"/>
          <p:cNvSpPr>
            <a:spLocks noGrp="1" noChangeArrowheads="1"/>
          </p:cNvSpPr>
          <p:nvPr>
            <p:ph type="title"/>
          </p:nvPr>
        </p:nvSpPr>
        <p:spPr>
          <a:xfrm>
            <a:off x="390521" y="384748"/>
            <a:ext cx="8067679" cy="1412875"/>
          </a:xfrm>
        </p:spPr>
        <p:txBody>
          <a:bodyPr/>
          <a:lstStyle/>
          <a:p>
            <a:pPr algn="ctr"/>
            <a:r>
              <a:rPr lang="en-US" b="1" dirty="0"/>
              <a:t>Transaction 8:</a:t>
            </a:r>
            <a:br>
              <a:rPr lang="en-US" b="1" dirty="0"/>
            </a:br>
            <a:r>
              <a:rPr lang="en-US" sz="3600" b="1" dirty="0"/>
              <a:t>Provide Services and Facilities for Credit</a:t>
            </a:r>
          </a:p>
        </p:txBody>
      </p:sp>
      <p:sp>
        <p:nvSpPr>
          <p:cNvPr id="55302" name="Rectangle 6"/>
          <p:cNvSpPr>
            <a:spLocks noChangeArrowheads="1"/>
          </p:cNvSpPr>
          <p:nvPr/>
        </p:nvSpPr>
        <p:spPr bwMode="auto">
          <a:xfrm>
            <a:off x="523879" y="1988662"/>
            <a:ext cx="8153400" cy="1066800"/>
          </a:xfrm>
          <a:prstGeom prst="rect">
            <a:avLst/>
          </a:prstGeom>
          <a:solidFill>
            <a:srgbClr val="FFFF99"/>
          </a:solidFill>
          <a:ln>
            <a:noFill/>
          </a:ln>
          <a:effectLst/>
          <a:extLst/>
        </p:spPr>
        <p:txBody>
          <a:bodyPr lIns="90488" tIns="44450" rIns="90488" bIns="44450"/>
          <a:lstStyle/>
          <a:p>
            <a:pPr algn="ctr"/>
            <a:r>
              <a:rPr lang="en-US" sz="2600" b="1" dirty="0">
                <a:solidFill>
                  <a:prstClr val="black"/>
                </a:solidFill>
                <a:latin typeface="Arial" panose="020B0604020202020204" pitchFamily="34" charset="0"/>
              </a:rPr>
              <a:t>Provided consulting services of $1,600 and rents facilities for $300 to a customer for credit.</a:t>
            </a: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1" name="AutoShape 4"/>
          <p:cNvSpPr>
            <a:spLocks noChangeArrowheads="1"/>
          </p:cNvSpPr>
          <p:nvPr/>
        </p:nvSpPr>
        <p:spPr bwMode="auto">
          <a:xfrm rot="16200000">
            <a:off x="6582839" y="4389961"/>
            <a:ext cx="397924" cy="304802"/>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2" name="AutoShape 4"/>
          <p:cNvSpPr>
            <a:spLocks noChangeArrowheads="1"/>
          </p:cNvSpPr>
          <p:nvPr/>
        </p:nvSpPr>
        <p:spPr bwMode="auto">
          <a:xfrm rot="16200000">
            <a:off x="5897039" y="4847161"/>
            <a:ext cx="397924" cy="304802"/>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13" name="Rectangle 12"/>
          <p:cNvSpPr>
            <a:spLocks noGrp="1" noChangeArrowheads="1"/>
          </p:cNvSpPr>
          <p:nvPr/>
        </p:nvSpPr>
        <p:spPr bwMode="auto">
          <a:xfrm>
            <a:off x="6543679" y="651880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4" name="Slide Number Placeholder 3"/>
          <p:cNvSpPr>
            <a:spLocks noGrp="1"/>
          </p:cNvSpPr>
          <p:nvPr>
            <p:ph type="sldNum" sz="quarter" idx="12"/>
          </p:nvPr>
        </p:nvSpPr>
        <p:spPr bwMode="auto">
          <a:xfrm>
            <a:off x="6781801" y="648422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38</a:t>
            </a:fld>
            <a:endParaRPr lang="en-US" altLang="en-US" dirty="0">
              <a:solidFill>
                <a:srgbClr val="898989"/>
              </a:solidFill>
            </a:endParaRP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530637599"/>
      </p:ext>
    </p:extLst>
  </p:cSld>
  <p:clrMapOvr>
    <a:masterClrMapping/>
  </p:clrMapOvr>
  <p:transition xmlns:p14="http://schemas.microsoft.com/office/powerpoint/2010/main">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par>
                          <p:cTn id="24" fill="hold" nodeType="afterGroup">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p:cTn id="27" dur="2000" fill="hold"/>
                                        <p:tgtEl>
                                          <p:spTgt spid="55300"/>
                                        </p:tgtEl>
                                        <p:attrNameLst>
                                          <p:attrName>ppt_x</p:attrName>
                                        </p:attrNameLst>
                                      </p:cBhvr>
                                      <p:tavLst>
                                        <p:tav tm="0">
                                          <p:val>
                                            <p:strVal val="#ppt_x-.2"/>
                                          </p:val>
                                        </p:tav>
                                        <p:tav tm="100000">
                                          <p:val>
                                            <p:strVal val="#ppt_x"/>
                                          </p:val>
                                        </p:tav>
                                      </p:tavLst>
                                    </p:anim>
                                    <p:anim calcmode="lin" valueType="num">
                                      <p:cBhvr>
                                        <p:cTn id="28"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29" dur="2000"/>
                                        <p:tgtEl>
                                          <p:spTgt spid="5530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5298">
                                            <p:txEl>
                                              <p:pRg st="4" end="4"/>
                                            </p:txEl>
                                          </p:spTgt>
                                        </p:tgtEl>
                                        <p:attrNameLst>
                                          <p:attrName>style.visibility</p:attrName>
                                        </p:attrNameLst>
                                      </p:cBhvr>
                                      <p:to>
                                        <p:strVal val="visible"/>
                                      </p:to>
                                    </p:set>
                                    <p:anim calcmode="lin" valueType="num">
                                      <p:cBhvr>
                                        <p:cTn id="34"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35"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6"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8" dur="1000"/>
                                        <p:tgtEl>
                                          <p:spTgt spid="5529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5298">
                                            <p:txEl>
                                              <p:pRg st="5" end="5"/>
                                            </p:txEl>
                                          </p:spTgt>
                                        </p:tgtEl>
                                        <p:attrNameLst>
                                          <p:attrName>style.visibility</p:attrName>
                                        </p:attrNameLst>
                                      </p:cBhvr>
                                      <p:to>
                                        <p:strVal val="visible"/>
                                      </p:to>
                                    </p:set>
                                    <p:anim calcmode="lin" valueType="num">
                                      <p:cBhvr>
                                        <p:cTn id="43"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44"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45"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6"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7" dur="1000"/>
                                        <p:tgtEl>
                                          <p:spTgt spid="55298">
                                            <p:txEl>
                                              <p:pRg st="5" end="5"/>
                                            </p:txEl>
                                          </p:spTgt>
                                        </p:tgtEl>
                                      </p:cBhvr>
                                    </p:animEffect>
                                  </p:childTnLst>
                                </p:cTn>
                              </p:par>
                            </p:childTnLst>
                          </p:cTn>
                        </p:par>
                        <p:par>
                          <p:cTn id="48" fill="hold">
                            <p:stCondLst>
                              <p:cond delay="1000"/>
                            </p:stCondLst>
                            <p:childTnLst>
                              <p:par>
                                <p:cTn id="49" presetID="29"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0" fill="hold"/>
                                        <p:tgtEl>
                                          <p:spTgt spid="11"/>
                                        </p:tgtEl>
                                        <p:attrNameLst>
                                          <p:attrName>ppt_x</p:attrName>
                                        </p:attrNameLst>
                                      </p:cBhvr>
                                      <p:tavLst>
                                        <p:tav tm="0">
                                          <p:val>
                                            <p:strVal val="#ppt_x-.2"/>
                                          </p:val>
                                        </p:tav>
                                        <p:tav tm="100000">
                                          <p:val>
                                            <p:strVal val="#ppt_x"/>
                                          </p:val>
                                        </p:tav>
                                      </p:tavLst>
                                    </p:anim>
                                    <p:anim calcmode="lin" valueType="num">
                                      <p:cBhvr>
                                        <p:cTn id="52"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3" dur="2000"/>
                                        <p:tgtEl>
                                          <p:spTgt spid="11"/>
                                        </p:tgtEl>
                                      </p:cBhvr>
                                    </p:animEffect>
                                  </p:childTnLst>
                                </p:cTn>
                              </p:par>
                            </p:childTnLst>
                          </p:cTn>
                        </p:par>
                        <p:par>
                          <p:cTn id="54" fill="hold">
                            <p:stCondLst>
                              <p:cond delay="3000"/>
                            </p:stCondLst>
                            <p:childTnLst>
                              <p:par>
                                <p:cTn id="55" presetID="29"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2000" fill="hold"/>
                                        <p:tgtEl>
                                          <p:spTgt spid="12"/>
                                        </p:tgtEl>
                                        <p:attrNameLst>
                                          <p:attrName>ppt_x</p:attrName>
                                        </p:attrNameLst>
                                      </p:cBhvr>
                                      <p:tavLst>
                                        <p:tav tm="0">
                                          <p:val>
                                            <p:strVal val="#ppt_x-.2"/>
                                          </p:val>
                                        </p:tav>
                                        <p:tav tm="100000">
                                          <p:val>
                                            <p:strVal val="#ppt_x"/>
                                          </p:val>
                                        </p:tav>
                                      </p:tavLst>
                                    </p:anim>
                                    <p:anim calcmode="lin" valueType="num">
                                      <p:cBhvr>
                                        <p:cTn id="58"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2"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219002"/>
            <a:ext cx="7158038" cy="1221254"/>
          </a:xfrm>
        </p:spPr>
        <p:txBody>
          <a:bodyPr/>
          <a:lstStyle/>
          <a:p>
            <a:pPr algn="ctr"/>
            <a:r>
              <a:rPr lang="en-US" b="1" dirty="0"/>
              <a:t>Accounting Equation 8</a:t>
            </a:r>
          </a:p>
        </p:txBody>
      </p:sp>
      <p:graphicFrame>
        <p:nvGraphicFramePr>
          <p:cNvPr id="60419" name="Object 3"/>
          <p:cNvGraphicFramePr>
            <a:graphicFrameLocks/>
          </p:cNvGraphicFramePr>
          <p:nvPr>
            <p:extLst>
              <p:ext uri="{D42A27DB-BD31-4B8C-83A1-F6EECF244321}">
                <p14:modId xmlns:p14="http://schemas.microsoft.com/office/powerpoint/2010/main" val="976183545"/>
              </p:ext>
            </p:extLst>
          </p:nvPr>
        </p:nvGraphicFramePr>
        <p:xfrm>
          <a:off x="255587" y="2511911"/>
          <a:ext cx="8736013" cy="3121025"/>
        </p:xfrm>
        <a:graphic>
          <a:graphicData uri="http://schemas.openxmlformats.org/presentationml/2006/ole">
            <mc:AlternateContent xmlns:mc="http://schemas.openxmlformats.org/markup-compatibility/2006">
              <mc:Choice xmlns:v="urn:schemas-microsoft-com:vml" Requires="v">
                <p:oleObj spid="_x0000_s7469" name="Worksheet" r:id="rId4" imgW="6076800" imgH="1828586" progId="Excel.Sheet.8">
                  <p:embed/>
                </p:oleObj>
              </mc:Choice>
              <mc:Fallback>
                <p:oleObj name="Worksheet" r:id="rId4" imgW="6076800" imgH="1828586" progId="Excel.Sheet.8">
                  <p:embed/>
                  <p:pic>
                    <p:nvPicPr>
                      <p:cNvPr id="0" name=""/>
                      <p:cNvPicPr>
                        <a:picLocks noChangeArrowheads="1"/>
                      </p:cNvPicPr>
                      <p:nvPr/>
                    </p:nvPicPr>
                    <p:blipFill>
                      <a:blip r:embed="rId5"/>
                      <a:srcRect b="5836"/>
                      <a:stretch>
                        <a:fillRect/>
                      </a:stretch>
                    </p:blipFill>
                    <p:spPr bwMode="auto">
                      <a:xfrm>
                        <a:off x="255587" y="2511911"/>
                        <a:ext cx="8736013"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685800" y="1371600"/>
            <a:ext cx="7597775" cy="984250"/>
          </a:xfrm>
          <a:prstGeom prst="rect">
            <a:avLst/>
          </a:prstGeom>
          <a:solidFill>
            <a:schemeClr val="accent3">
              <a:lumMod val="40000"/>
              <a:lumOff val="60000"/>
            </a:schemeClr>
          </a:solidFill>
          <a:ln>
            <a:noFill/>
          </a:ln>
          <a:effectLst/>
          <a:extLst/>
        </p:spPr>
        <p:txBody>
          <a:bodyPr lIns="90488" tIns="44450" rIns="90488" bIns="44450"/>
          <a:lstStyle/>
          <a:p>
            <a:pPr algn="ctr"/>
            <a:r>
              <a:rPr lang="en-US" sz="2400" b="1" dirty="0">
                <a:solidFill>
                  <a:srgbClr val="0000FF"/>
                </a:solidFill>
                <a:latin typeface="Arial" panose="020B0604020202020204" pitchFamily="34" charset="0"/>
              </a:rPr>
              <a:t>Provided consulting services of $1,600 and rents facilities for $300 to a customer for credit.</a:t>
            </a:r>
          </a:p>
        </p:txBody>
      </p:sp>
      <p:sp>
        <p:nvSpPr>
          <p:cNvPr id="60424" name="Oval 8"/>
          <p:cNvSpPr>
            <a:spLocks noChangeArrowheads="1"/>
          </p:cNvSpPr>
          <p:nvPr/>
        </p:nvSpPr>
        <p:spPr bwMode="auto">
          <a:xfrm>
            <a:off x="1905000" y="3767624"/>
            <a:ext cx="914400" cy="30480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5" name="Oval 9"/>
          <p:cNvSpPr>
            <a:spLocks noChangeArrowheads="1"/>
          </p:cNvSpPr>
          <p:nvPr/>
        </p:nvSpPr>
        <p:spPr bwMode="auto">
          <a:xfrm>
            <a:off x="7338219" y="3767624"/>
            <a:ext cx="736600" cy="276215"/>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6" name="Oval 10"/>
          <p:cNvSpPr>
            <a:spLocks noChangeArrowheads="1"/>
          </p:cNvSpPr>
          <p:nvPr/>
        </p:nvSpPr>
        <p:spPr bwMode="auto">
          <a:xfrm>
            <a:off x="2324100" y="5045094"/>
            <a:ext cx="1600200" cy="6858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5738019" y="5075247"/>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3" name="Oval 9"/>
          <p:cNvSpPr>
            <a:spLocks noChangeArrowheads="1"/>
          </p:cNvSpPr>
          <p:nvPr/>
        </p:nvSpPr>
        <p:spPr bwMode="auto">
          <a:xfrm>
            <a:off x="7396956" y="4076075"/>
            <a:ext cx="619125" cy="24765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2" name="Rectangle 11"/>
          <p:cNvSpPr>
            <a:spLocks noGrp="1" noChangeArrowheads="1"/>
          </p:cNvSpPr>
          <p:nvPr/>
        </p:nvSpPr>
        <p:spPr bwMode="auto">
          <a:xfrm>
            <a:off x="6538119" y="654295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4" name="Slide Number Placeholder 3"/>
          <p:cNvSpPr>
            <a:spLocks noGrp="1"/>
          </p:cNvSpPr>
          <p:nvPr>
            <p:ph type="sldNum" sz="quarter" idx="12"/>
          </p:nvPr>
        </p:nvSpPr>
        <p:spPr bwMode="auto">
          <a:xfrm>
            <a:off x="6705600" y="6528713"/>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39</a:t>
            </a:fld>
            <a:endParaRPr lang="en-US" altLang="en-US" dirty="0">
              <a:solidFill>
                <a:srgbClr val="898989"/>
              </a:solidFill>
            </a:endParaRP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446779335"/>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5"/>
                                        </p:tgtEl>
                                        <p:attrNameLst>
                                          <p:attrName>style.visibility</p:attrName>
                                        </p:attrNameLst>
                                      </p:cBhvr>
                                      <p:to>
                                        <p:strVal val="visible"/>
                                      </p:to>
                                    </p:set>
                                    <p:animEffect transition="in" filter="dissolve">
                                      <p:cBhvr>
                                        <p:cTn id="22" dur="1000"/>
                                        <p:tgtEl>
                                          <p:spTgt spid="60425"/>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0426"/>
                                        </p:tgtEl>
                                        <p:attrNameLst>
                                          <p:attrName>style.visibility</p:attrName>
                                        </p:attrNameLst>
                                      </p:cBhvr>
                                      <p:to>
                                        <p:strVal val="visible"/>
                                      </p:to>
                                    </p:set>
                                    <p:animEffect transition="in" filter="dissolve">
                                      <p:cBhvr>
                                        <p:cTn id="31" dur="1000"/>
                                        <p:tgtEl>
                                          <p:spTgt spid="60426"/>
                                        </p:tgtEl>
                                      </p:cBhvr>
                                    </p:animEffect>
                                  </p:childTnLst>
                                </p:cTn>
                              </p:par>
                            </p:childTnLst>
                          </p:cTn>
                        </p:par>
                        <p:par>
                          <p:cTn id="32" fill="hold" nodeType="afterGroup">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60428"/>
                                        </p:tgtEl>
                                        <p:attrNameLst>
                                          <p:attrName>style.visibility</p:attrName>
                                        </p:attrNameLst>
                                      </p:cBhvr>
                                      <p:to>
                                        <p:strVal val="visible"/>
                                      </p:to>
                                    </p:set>
                                    <p:animEffect transition="in" filter="dissolve">
                                      <p:cBhvr>
                                        <p:cTn id="35" dur="1000"/>
                                        <p:tgtEl>
                                          <p:spTgt spid="60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5" grpId="0" animBg="1"/>
      <p:bldP spid="60426" grpId="0" animBg="1"/>
      <p:bldP spid="60428"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62" y="381000"/>
            <a:ext cx="8229600" cy="1143000"/>
          </a:xfrm>
        </p:spPr>
        <p:txBody>
          <a:bodyPr/>
          <a:lstStyle/>
          <a:p>
            <a:pPr eaLnBrk="1" hangingPunct="1"/>
            <a:r>
              <a:rPr lang="en-US" altLang="en-US" b="1" dirty="0"/>
              <a:t>Importance of Accounting</a:t>
            </a:r>
          </a:p>
        </p:txBody>
      </p:sp>
      <p:sp>
        <p:nvSpPr>
          <p:cNvPr id="132101" name="TextBox 4"/>
          <p:cNvSpPr txBox="1">
            <a:spLocks noChangeArrowheads="1"/>
          </p:cNvSpPr>
          <p:nvPr/>
        </p:nvSpPr>
        <p:spPr bwMode="auto">
          <a:xfrm>
            <a:off x="613335" y="4270994"/>
            <a:ext cx="2514600" cy="646113"/>
          </a:xfrm>
          <a:prstGeom prst="rect">
            <a:avLst/>
          </a:prstGeom>
          <a:noFill/>
          <a:ln w="9525">
            <a:noFill/>
            <a:miter lim="800000"/>
            <a:headEnd/>
            <a:tailEnd/>
          </a:ln>
        </p:spPr>
        <p:txBody>
          <a:bodyPr>
            <a:spAutoFit/>
          </a:bodyPr>
          <a:lstStyle/>
          <a:p>
            <a:pPr algn="ctr"/>
            <a:r>
              <a:rPr lang="en-US" altLang="en-US" dirty="0">
                <a:solidFill>
                  <a:srgbClr val="984807"/>
                </a:solidFill>
              </a:rPr>
              <a:t>For example, the sale by Apple of an iPhone.</a:t>
            </a:r>
          </a:p>
        </p:txBody>
      </p:sp>
      <p:sp>
        <p:nvSpPr>
          <p:cNvPr id="132102" name="TextBox 15"/>
          <p:cNvSpPr txBox="1">
            <a:spLocks noChangeArrowheads="1"/>
          </p:cNvSpPr>
          <p:nvPr/>
        </p:nvSpPr>
        <p:spPr bwMode="auto">
          <a:xfrm>
            <a:off x="3288641" y="4283497"/>
            <a:ext cx="2514600" cy="646113"/>
          </a:xfrm>
          <a:prstGeom prst="rect">
            <a:avLst/>
          </a:prstGeom>
          <a:noFill/>
          <a:ln w="9525">
            <a:noFill/>
            <a:miter lim="800000"/>
            <a:headEnd/>
            <a:tailEnd/>
          </a:ln>
        </p:spPr>
        <p:txBody>
          <a:bodyPr>
            <a:spAutoFit/>
          </a:bodyPr>
          <a:lstStyle/>
          <a:p>
            <a:pPr algn="ctr"/>
            <a:r>
              <a:rPr lang="en-US" altLang="en-US" dirty="0">
                <a:solidFill>
                  <a:srgbClr val="984807"/>
                </a:solidFill>
              </a:rPr>
              <a:t>Keep a chronological log of transactions.</a:t>
            </a:r>
          </a:p>
        </p:txBody>
      </p:sp>
      <p:sp>
        <p:nvSpPr>
          <p:cNvPr id="132103" name="TextBox 16"/>
          <p:cNvSpPr txBox="1">
            <a:spLocks noChangeArrowheads="1"/>
          </p:cNvSpPr>
          <p:nvPr/>
        </p:nvSpPr>
        <p:spPr bwMode="auto">
          <a:xfrm>
            <a:off x="5903089" y="4270995"/>
            <a:ext cx="2743200" cy="646113"/>
          </a:xfrm>
          <a:prstGeom prst="rect">
            <a:avLst/>
          </a:prstGeom>
          <a:noFill/>
          <a:ln w="9525">
            <a:noFill/>
            <a:miter lim="800000"/>
            <a:headEnd/>
            <a:tailEnd/>
          </a:ln>
        </p:spPr>
        <p:txBody>
          <a:bodyPr>
            <a:spAutoFit/>
          </a:bodyPr>
          <a:lstStyle/>
          <a:p>
            <a:pPr algn="ctr"/>
            <a:r>
              <a:rPr lang="en-US" altLang="en-US" dirty="0">
                <a:solidFill>
                  <a:srgbClr val="984807"/>
                </a:solidFill>
              </a:rPr>
              <a:t>Prepare reports such as financial statements.</a:t>
            </a:r>
          </a:p>
        </p:txBody>
      </p:sp>
      <p:sp>
        <p:nvSpPr>
          <p:cNvPr id="3" name="Slide Number Placeholder 2"/>
          <p:cNvSpPr>
            <a:spLocks noGrp="1"/>
          </p:cNvSpPr>
          <p:nvPr>
            <p:ph type="sldNum" sz="quarter" idx="12"/>
          </p:nvPr>
        </p:nvSpPr>
        <p:spPr/>
        <p:txBody>
          <a:bodyPr/>
          <a:lstStyle/>
          <a:p>
            <a:pPr>
              <a:defRPr/>
            </a:pPr>
            <a:fld id="{8BFDED57-353D-48DB-AA91-A9EB7B5353E7}" type="slidenum">
              <a:rPr lang="en-US"/>
              <a:pPr>
                <a:defRPr/>
              </a:pPr>
              <a:t>4</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35477" y="6549124"/>
            <a:ext cx="4532312"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 </a:t>
            </a:r>
            <a:r>
              <a:rPr lang="en-US" altLang="en-US" sz="1100" b="1" kern="0" dirty="0">
                <a:solidFill>
                  <a:prstClr val="black"/>
                </a:solidFill>
                <a:latin typeface="Arial Narrow" pitchFamily="34" charset="0"/>
                <a:cs typeface="+mn-cs"/>
              </a:rPr>
              <a:t>Explain the purpose and importance of accounting.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1" name="TextBox 10"/>
          <p:cNvSpPr txBox="1"/>
          <p:nvPr/>
        </p:nvSpPr>
        <p:spPr>
          <a:xfrm>
            <a:off x="436562" y="5203200"/>
            <a:ext cx="8209727" cy="707886"/>
          </a:xfrm>
          <a:prstGeom prst="rect">
            <a:avLst/>
          </a:prstGeom>
          <a:solidFill>
            <a:schemeClr val="accent3">
              <a:lumMod val="20000"/>
              <a:lumOff val="80000"/>
            </a:schemeClr>
          </a:solidFill>
          <a:ln w="28575">
            <a:solidFill>
              <a:schemeClr val="accent1"/>
            </a:solidFill>
          </a:ln>
        </p:spPr>
        <p:txBody>
          <a:bodyPr wrap="square" rtlCol="0">
            <a:spAutoFit/>
          </a:bodyPr>
          <a:lstStyle/>
          <a:p>
            <a:r>
              <a:rPr lang="en-US" altLang="en-US" sz="2000" dirty="0"/>
              <a:t>Accounting</a:t>
            </a:r>
            <a:r>
              <a:rPr lang="en-US" altLang="en-US" sz="2000" b="1" dirty="0"/>
              <a:t> </a:t>
            </a:r>
            <a:r>
              <a:rPr lang="en-US" altLang="en-US" sz="2000" dirty="0"/>
              <a:t>is an information and measurement system that identifies, records, and communicates an organization’s business activities. </a:t>
            </a:r>
          </a:p>
        </p:txBody>
      </p:sp>
      <p:sp>
        <p:nvSpPr>
          <p:cNvPr id="12" name="TextBox 11"/>
          <p:cNvSpPr txBox="1"/>
          <p:nvPr/>
        </p:nvSpPr>
        <p:spPr>
          <a:xfrm>
            <a:off x="7838281" y="80699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1.1</a:t>
            </a:r>
          </a:p>
        </p:txBody>
      </p:sp>
      <p:sp>
        <p:nvSpPr>
          <p:cNvPr id="14" name="Rectangle 13"/>
          <p:cNvSpPr>
            <a:spLocks noGrp="1" noChangeArrowheads="1"/>
          </p:cNvSpPr>
          <p:nvPr/>
        </p:nvSpPr>
        <p:spPr bwMode="auto">
          <a:xfrm>
            <a:off x="6481059" y="641352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a:blip r:embed="rId3"/>
          <a:stretch>
            <a:fillRect/>
          </a:stretch>
        </p:blipFill>
        <p:spPr>
          <a:xfrm>
            <a:off x="914400" y="1550177"/>
            <a:ext cx="7263082" cy="2583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457200" y="1371600"/>
            <a:ext cx="8153400" cy="472440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 </a:t>
            </a:r>
            <a:r>
              <a:rPr lang="en-US" b="1" dirty="0" smtClean="0">
                <a:solidFill>
                  <a:srgbClr val="9A2F6F"/>
                </a:solidFill>
              </a:rPr>
              <a:t>(</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Accounts </a:t>
            </a:r>
            <a:r>
              <a:rPr lang="en-US" b="1" dirty="0" smtClean="0"/>
              <a:t>receivable </a:t>
            </a:r>
            <a:r>
              <a:rPr lang="en-US" b="1" dirty="0">
                <a:solidFill>
                  <a:srgbClr val="9A2F6F"/>
                </a:solidFill>
              </a:rPr>
              <a:t>(asset)</a:t>
            </a:r>
            <a:r>
              <a:rPr lang="en-US" dirty="0"/>
              <a:t> </a:t>
            </a:r>
          </a:p>
          <a:p>
            <a:pPr>
              <a:buFont typeface="Wingdings" panose="05000000000000000000" pitchFamily="2" charset="2"/>
              <a:buNone/>
            </a:pPr>
            <a:r>
              <a:rPr lang="en-US" dirty="0"/>
              <a:t>    </a:t>
            </a:r>
            <a:endParaRPr lang="en-US" b="1" dirty="0"/>
          </a:p>
        </p:txBody>
      </p:sp>
      <p:sp>
        <p:nvSpPr>
          <p:cNvPr id="55300" name="AutoShape 4"/>
          <p:cNvSpPr>
            <a:spLocks noChangeArrowheads="1"/>
          </p:cNvSpPr>
          <p:nvPr/>
        </p:nvSpPr>
        <p:spPr bwMode="auto">
          <a:xfrm rot="16200000">
            <a:off x="3924301" y="3771900"/>
            <a:ext cx="381000" cy="304801"/>
          </a:xfrm>
          <a:prstGeom prst="rightArrow">
            <a:avLst>
              <a:gd name="adj1" fmla="val 50000"/>
              <a:gd name="adj2" fmla="val 67045"/>
            </a:avLst>
          </a:prstGeom>
          <a:solidFill>
            <a:srgbClr val="00CC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55301" name="Rectangle 5"/>
          <p:cNvSpPr>
            <a:spLocks noGrp="1" noChangeArrowheads="1"/>
          </p:cNvSpPr>
          <p:nvPr>
            <p:ph type="title"/>
          </p:nvPr>
        </p:nvSpPr>
        <p:spPr>
          <a:xfrm>
            <a:off x="29378" y="434592"/>
            <a:ext cx="8915400" cy="1412875"/>
          </a:xfrm>
        </p:spPr>
        <p:txBody>
          <a:bodyPr/>
          <a:lstStyle/>
          <a:p>
            <a:pPr algn="ctr"/>
            <a:r>
              <a:rPr lang="en-US" b="1" dirty="0"/>
              <a:t>Transaction 9:</a:t>
            </a:r>
            <a:br>
              <a:rPr lang="en-US" b="1" dirty="0"/>
            </a:br>
            <a:r>
              <a:rPr lang="en-US" sz="3800" b="1" dirty="0"/>
              <a:t>Receipt of Cash from Accounts Receivable</a:t>
            </a:r>
          </a:p>
        </p:txBody>
      </p:sp>
      <p:sp>
        <p:nvSpPr>
          <p:cNvPr id="55302" name="Rectangle 6"/>
          <p:cNvSpPr>
            <a:spLocks noChangeArrowheads="1"/>
          </p:cNvSpPr>
          <p:nvPr/>
        </p:nvSpPr>
        <p:spPr bwMode="auto">
          <a:xfrm>
            <a:off x="408782" y="1987061"/>
            <a:ext cx="8153400" cy="914399"/>
          </a:xfrm>
          <a:prstGeom prst="rect">
            <a:avLst/>
          </a:prstGeom>
          <a:solidFill>
            <a:srgbClr val="FFFF99"/>
          </a:solidFill>
          <a:ln>
            <a:noFill/>
          </a:ln>
          <a:effectLst/>
          <a:extLst/>
        </p:spPr>
        <p:txBody>
          <a:bodyPr lIns="90488" tIns="44450" rIns="90488" bIns="44450"/>
          <a:lstStyle/>
          <a:p>
            <a:pPr algn="ctr"/>
            <a:r>
              <a:rPr lang="en-US" sz="2600" b="1" dirty="0">
                <a:solidFill>
                  <a:prstClr val="black"/>
                </a:solidFill>
                <a:latin typeface="Arial" panose="020B0604020202020204" pitchFamily="34" charset="0"/>
              </a:rPr>
              <a:t>Client in transaction 8 pays $1,900 for consulting services.</a:t>
            </a: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1" name="AutoShape 3"/>
          <p:cNvSpPr>
            <a:spLocks noChangeArrowheads="1"/>
          </p:cNvSpPr>
          <p:nvPr/>
        </p:nvSpPr>
        <p:spPr bwMode="auto">
          <a:xfrm rot="16200000" flipH="1">
            <a:off x="6124575" y="4314825"/>
            <a:ext cx="406400" cy="3111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9" name="Rectangle 8"/>
          <p:cNvSpPr>
            <a:spLocks noGrp="1" noChangeArrowheads="1"/>
          </p:cNvSpPr>
          <p:nvPr/>
        </p:nvSpPr>
        <p:spPr bwMode="auto">
          <a:xfrm>
            <a:off x="6483350" y="6532357"/>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2" name="Slide Number Placeholder 3"/>
          <p:cNvSpPr>
            <a:spLocks noGrp="1"/>
          </p:cNvSpPr>
          <p:nvPr>
            <p:ph type="sldNum" sz="quarter" idx="12"/>
          </p:nvPr>
        </p:nvSpPr>
        <p:spPr bwMode="auto">
          <a:xfrm>
            <a:off x="6629400" y="6492875"/>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40</a:t>
            </a:fld>
            <a:endParaRPr lang="en-US" altLang="en-US" dirty="0">
              <a:solidFill>
                <a:srgbClr val="898989"/>
              </a:solidFill>
            </a:endParaRP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576827752"/>
      </p:ext>
    </p:extLst>
  </p:cSld>
  <p:clrMapOvr>
    <a:masterClrMapping/>
  </p:clrMapOvr>
  <p:transition xmlns:p14="http://schemas.microsoft.com/office/powerpoint/2010/main">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par>
                          <p:cTn id="24" fill="hold" nodeType="afterGroup">
                            <p:stCondLst>
                              <p:cond delay="1000"/>
                            </p:stCondLst>
                            <p:childTnLst>
                              <p:par>
                                <p:cTn id="25" presetID="29" presetClass="entr" presetSubtype="0" fill="hold" grpId="0" nodeType="afterEffect">
                                  <p:stCondLst>
                                    <p:cond delay="0"/>
                                  </p:stCondLst>
                                  <p:childTnLst>
                                    <p:set>
                                      <p:cBhvr>
                                        <p:cTn id="26" dur="1" fill="hold">
                                          <p:stCondLst>
                                            <p:cond delay="0"/>
                                          </p:stCondLst>
                                        </p:cTn>
                                        <p:tgtEl>
                                          <p:spTgt spid="55300"/>
                                        </p:tgtEl>
                                        <p:attrNameLst>
                                          <p:attrName>style.visibility</p:attrName>
                                        </p:attrNameLst>
                                      </p:cBhvr>
                                      <p:to>
                                        <p:strVal val="visible"/>
                                      </p:to>
                                    </p:set>
                                    <p:anim calcmode="lin" valueType="num">
                                      <p:cBhvr>
                                        <p:cTn id="27" dur="2000" fill="hold"/>
                                        <p:tgtEl>
                                          <p:spTgt spid="55300"/>
                                        </p:tgtEl>
                                        <p:attrNameLst>
                                          <p:attrName>ppt_x</p:attrName>
                                        </p:attrNameLst>
                                      </p:cBhvr>
                                      <p:tavLst>
                                        <p:tav tm="0">
                                          <p:val>
                                            <p:strVal val="#ppt_x-.2"/>
                                          </p:val>
                                        </p:tav>
                                        <p:tav tm="100000">
                                          <p:val>
                                            <p:strVal val="#ppt_x"/>
                                          </p:val>
                                        </p:tav>
                                      </p:tavLst>
                                    </p:anim>
                                    <p:anim calcmode="lin" valueType="num">
                                      <p:cBhvr>
                                        <p:cTn id="28" dur="2000" fill="hold"/>
                                        <p:tgtEl>
                                          <p:spTgt spid="55300"/>
                                        </p:tgtEl>
                                        <p:attrNameLst>
                                          <p:attrName>ppt_y</p:attrName>
                                        </p:attrNameLst>
                                      </p:cBhvr>
                                      <p:tavLst>
                                        <p:tav tm="0">
                                          <p:val>
                                            <p:strVal val="#ppt_y"/>
                                          </p:val>
                                        </p:tav>
                                        <p:tav tm="100000">
                                          <p:val>
                                            <p:strVal val="#ppt_y"/>
                                          </p:val>
                                        </p:tav>
                                      </p:tavLst>
                                    </p:anim>
                                    <p:animEffect transition="in" filter="wipe(right)" prLst="gradientSize: 0.1">
                                      <p:cBhvr>
                                        <p:cTn id="29" dur="2000"/>
                                        <p:tgtEl>
                                          <p:spTgt spid="55300"/>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55298">
                                            <p:txEl>
                                              <p:pRg st="4" end="4"/>
                                            </p:txEl>
                                          </p:spTgt>
                                        </p:tgtEl>
                                        <p:attrNameLst>
                                          <p:attrName>style.visibility</p:attrName>
                                        </p:attrNameLst>
                                      </p:cBhvr>
                                      <p:to>
                                        <p:strVal val="visible"/>
                                      </p:to>
                                    </p:set>
                                    <p:anim calcmode="lin" valueType="num">
                                      <p:cBhvr>
                                        <p:cTn id="34"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35"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6"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8" dur="1000"/>
                                        <p:tgtEl>
                                          <p:spTgt spid="5529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55298">
                                            <p:txEl>
                                              <p:pRg st="5" end="5"/>
                                            </p:txEl>
                                          </p:spTgt>
                                        </p:tgtEl>
                                        <p:attrNameLst>
                                          <p:attrName>style.visibility</p:attrName>
                                        </p:attrNameLst>
                                      </p:cBhvr>
                                      <p:to>
                                        <p:strVal val="visible"/>
                                      </p:to>
                                    </p:set>
                                    <p:anim calcmode="lin" valueType="num">
                                      <p:cBhvr>
                                        <p:cTn id="43"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44"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45"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6"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7" dur="1000"/>
                                        <p:tgtEl>
                                          <p:spTgt spid="55298">
                                            <p:txEl>
                                              <p:pRg st="5" end="5"/>
                                            </p:txEl>
                                          </p:spTgt>
                                        </p:tgtEl>
                                      </p:cBhvr>
                                    </p:animEffect>
                                  </p:childTnLst>
                                </p:cTn>
                              </p:par>
                            </p:childTnLst>
                          </p:cTn>
                        </p:par>
                        <p:par>
                          <p:cTn id="48" fill="hold">
                            <p:stCondLst>
                              <p:cond delay="1000"/>
                            </p:stCondLst>
                            <p:childTnLst>
                              <p:par>
                                <p:cTn id="49" presetID="17"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fltVal val="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2"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60437" y="184986"/>
            <a:ext cx="7158038" cy="1412875"/>
          </a:xfrm>
        </p:spPr>
        <p:txBody>
          <a:bodyPr/>
          <a:lstStyle/>
          <a:p>
            <a:pPr algn="ctr"/>
            <a:r>
              <a:rPr lang="en-US" b="1" dirty="0"/>
              <a:t>Accounting Equation 9</a:t>
            </a:r>
          </a:p>
        </p:txBody>
      </p:sp>
      <p:graphicFrame>
        <p:nvGraphicFramePr>
          <p:cNvPr id="60419" name="Object 3"/>
          <p:cNvGraphicFramePr>
            <a:graphicFrameLocks/>
          </p:cNvGraphicFramePr>
          <p:nvPr>
            <p:extLst>
              <p:ext uri="{D42A27DB-BD31-4B8C-83A1-F6EECF244321}">
                <p14:modId xmlns:p14="http://schemas.microsoft.com/office/powerpoint/2010/main" val="1133377612"/>
              </p:ext>
            </p:extLst>
          </p:nvPr>
        </p:nvGraphicFramePr>
        <p:xfrm>
          <a:off x="171450" y="2120265"/>
          <a:ext cx="8736013" cy="3121025"/>
        </p:xfrm>
        <a:graphic>
          <a:graphicData uri="http://schemas.openxmlformats.org/presentationml/2006/ole">
            <mc:AlternateContent xmlns:mc="http://schemas.openxmlformats.org/markup-compatibility/2006">
              <mc:Choice xmlns:v="urn:schemas-microsoft-com:vml" Requires="v">
                <p:oleObj spid="_x0000_s8493" name="Worksheet" r:id="rId4" imgW="6076800" imgH="1828586" progId="Excel.Sheet.8">
                  <p:embed/>
                </p:oleObj>
              </mc:Choice>
              <mc:Fallback>
                <p:oleObj name="Worksheet" r:id="rId4" imgW="6076800" imgH="1828586" progId="Excel.Sheet.8">
                  <p:embed/>
                  <p:pic>
                    <p:nvPicPr>
                      <p:cNvPr id="0" name=""/>
                      <p:cNvPicPr>
                        <a:picLocks noChangeArrowheads="1"/>
                      </p:cNvPicPr>
                      <p:nvPr/>
                    </p:nvPicPr>
                    <p:blipFill>
                      <a:blip r:embed="rId5"/>
                      <a:srcRect b="5836"/>
                      <a:stretch>
                        <a:fillRect/>
                      </a:stretch>
                    </p:blipFill>
                    <p:spPr bwMode="auto">
                      <a:xfrm>
                        <a:off x="171450" y="2120265"/>
                        <a:ext cx="8736013"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203994" y="1317625"/>
            <a:ext cx="8736012" cy="632777"/>
          </a:xfrm>
          <a:prstGeom prst="rect">
            <a:avLst/>
          </a:prstGeom>
          <a:solidFill>
            <a:schemeClr val="accent3">
              <a:lumMod val="40000"/>
              <a:lumOff val="60000"/>
            </a:schemeClr>
          </a:solidFill>
          <a:ln>
            <a:noFill/>
          </a:ln>
          <a:effectLst/>
          <a:extLst/>
        </p:spPr>
        <p:txBody>
          <a:bodyPr lIns="90488" tIns="44450" rIns="90488" bIns="44450"/>
          <a:lstStyle/>
          <a:p>
            <a:pPr algn="ctr"/>
            <a:r>
              <a:rPr lang="en-US" sz="2400" b="1" dirty="0">
                <a:solidFill>
                  <a:prstClr val="black"/>
                </a:solidFill>
                <a:latin typeface="Arial" panose="020B0604020202020204" pitchFamily="34" charset="0"/>
              </a:rPr>
              <a:t>Client in transaction 8 pays $1,900 for consulting services.</a:t>
            </a:r>
          </a:p>
        </p:txBody>
      </p:sp>
      <p:sp>
        <p:nvSpPr>
          <p:cNvPr id="60424" name="Oval 8"/>
          <p:cNvSpPr>
            <a:spLocks noChangeArrowheads="1"/>
          </p:cNvSpPr>
          <p:nvPr/>
        </p:nvSpPr>
        <p:spPr bwMode="auto">
          <a:xfrm>
            <a:off x="838200" y="3389312"/>
            <a:ext cx="914400" cy="304800"/>
          </a:xfrm>
          <a:prstGeom prst="ellipse">
            <a:avLst/>
          </a:prstGeom>
          <a:noFill/>
          <a:ln w="28575" algn="ctr">
            <a:solidFill>
              <a:srgbClr val="1102D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5715000" y="4666614"/>
            <a:ext cx="1600200" cy="574675"/>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2238375" y="466661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Oval 8"/>
          <p:cNvSpPr>
            <a:spLocks noChangeArrowheads="1"/>
          </p:cNvSpPr>
          <p:nvPr/>
        </p:nvSpPr>
        <p:spPr bwMode="auto">
          <a:xfrm>
            <a:off x="1905000" y="3389312"/>
            <a:ext cx="8382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ectangle 10"/>
          <p:cNvSpPr>
            <a:spLocks noGrp="1" noChangeArrowheads="1"/>
          </p:cNvSpPr>
          <p:nvPr/>
        </p:nvSpPr>
        <p:spPr bwMode="auto">
          <a:xfrm>
            <a:off x="6515100" y="658164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2" name="Slide Number Placeholder 3"/>
          <p:cNvSpPr>
            <a:spLocks noGrp="1"/>
          </p:cNvSpPr>
          <p:nvPr>
            <p:ph type="sldNum" sz="quarter" idx="12"/>
          </p:nvPr>
        </p:nvSpPr>
        <p:spPr bwMode="auto">
          <a:xfrm>
            <a:off x="6547184" y="6532604"/>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41</a:t>
            </a:fld>
            <a:endParaRPr lang="en-US" altLang="en-US" dirty="0">
              <a:solidFill>
                <a:srgbClr val="898989"/>
              </a:solidFill>
            </a:endParaRP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747025773"/>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bwMode="auto">
          <a:xfrm>
            <a:off x="457200" y="1371600"/>
            <a:ext cx="8153400" cy="4724400"/>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endParaRPr lang="en-US" b="1" dirty="0">
              <a:solidFill>
                <a:srgbClr val="800080"/>
              </a:solidFill>
            </a:endParaRPr>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 </a:t>
            </a:r>
            <a:r>
              <a:rPr lang="en-US" b="1" dirty="0" smtClean="0">
                <a:solidFill>
                  <a:srgbClr val="9A2F6F"/>
                </a:solidFill>
              </a:rPr>
              <a:t>(</a:t>
            </a:r>
            <a:r>
              <a:rPr lang="en-US" b="1" dirty="0">
                <a:solidFill>
                  <a:srgbClr val="9A2F6F"/>
                </a:solidFill>
              </a:rPr>
              <a:t>asset)</a:t>
            </a:r>
            <a:r>
              <a:rPr lang="en-US" b="1" dirty="0">
                <a:solidFill>
                  <a:schemeClr val="hlink"/>
                </a:solidFill>
              </a:rPr>
              <a:t> </a:t>
            </a:r>
          </a:p>
          <a:p>
            <a:pPr>
              <a:buFont typeface="Wingdings" panose="05000000000000000000" pitchFamily="2" charset="2"/>
              <a:buNone/>
            </a:pPr>
            <a:r>
              <a:rPr lang="en-US" b="1" dirty="0">
                <a:solidFill>
                  <a:schemeClr val="hlink"/>
                </a:solidFill>
              </a:rPr>
              <a:t>	</a:t>
            </a:r>
            <a:r>
              <a:rPr lang="en-US" b="1" dirty="0"/>
              <a:t>(2) Accounts payable </a:t>
            </a:r>
            <a:r>
              <a:rPr lang="en-US" b="1" dirty="0" smtClean="0">
                <a:solidFill>
                  <a:srgbClr val="9A2F6F"/>
                </a:solidFill>
              </a:rPr>
              <a:t>(</a:t>
            </a:r>
            <a:r>
              <a:rPr lang="en-US" b="1" dirty="0">
                <a:solidFill>
                  <a:srgbClr val="9A2F6F"/>
                </a:solidFill>
              </a:rPr>
              <a:t>liability)</a:t>
            </a:r>
            <a:r>
              <a:rPr lang="en-US" dirty="0"/>
              <a:t> </a:t>
            </a:r>
          </a:p>
          <a:p>
            <a:pPr>
              <a:buFont typeface="Wingdings" panose="05000000000000000000" pitchFamily="2" charset="2"/>
              <a:buNone/>
            </a:pPr>
            <a:r>
              <a:rPr lang="en-US" dirty="0"/>
              <a:t>    </a:t>
            </a:r>
            <a:endParaRPr lang="en-US" b="1" dirty="0"/>
          </a:p>
        </p:txBody>
      </p:sp>
      <p:sp>
        <p:nvSpPr>
          <p:cNvPr id="55301" name="Rectangle 5"/>
          <p:cNvSpPr>
            <a:spLocks noGrp="1" noChangeArrowheads="1"/>
          </p:cNvSpPr>
          <p:nvPr>
            <p:ph type="title"/>
          </p:nvPr>
        </p:nvSpPr>
        <p:spPr>
          <a:xfrm>
            <a:off x="954881" y="471279"/>
            <a:ext cx="7158038" cy="1412875"/>
          </a:xfrm>
        </p:spPr>
        <p:txBody>
          <a:bodyPr/>
          <a:lstStyle/>
          <a:p>
            <a:pPr algn="ctr"/>
            <a:r>
              <a:rPr lang="en-US" b="1" dirty="0"/>
              <a:t>Transaction 10:</a:t>
            </a:r>
            <a:br>
              <a:rPr lang="en-US" b="1" dirty="0"/>
            </a:br>
            <a:r>
              <a:rPr lang="en-US" b="1" dirty="0"/>
              <a:t>Payment of Accounts Payable</a:t>
            </a:r>
          </a:p>
        </p:txBody>
      </p:sp>
      <p:sp>
        <p:nvSpPr>
          <p:cNvPr id="55302" name="Rectangle 6"/>
          <p:cNvSpPr>
            <a:spLocks noChangeArrowheads="1"/>
          </p:cNvSpPr>
          <p:nvPr/>
        </p:nvSpPr>
        <p:spPr bwMode="auto">
          <a:xfrm>
            <a:off x="457200" y="1989034"/>
            <a:ext cx="8153400" cy="914399"/>
          </a:xfrm>
          <a:prstGeom prst="rect">
            <a:avLst/>
          </a:prstGeom>
          <a:solidFill>
            <a:srgbClr val="FFFF99"/>
          </a:solidFill>
          <a:ln>
            <a:noFill/>
          </a:ln>
          <a:effectLst/>
          <a:extLst/>
        </p:spPr>
        <p:txBody>
          <a:bodyPr lIns="90488" tIns="44450" rIns="90488" bIns="44450"/>
          <a:lstStyle/>
          <a:p>
            <a:pPr algn="ctr"/>
            <a:r>
              <a:rPr lang="en-US" sz="2600" b="1" dirty="0">
                <a:solidFill>
                  <a:prstClr val="black"/>
                </a:solidFill>
                <a:latin typeface="Arial" panose="020B0604020202020204" pitchFamily="34" charset="0"/>
              </a:rPr>
              <a:t>FastForward pays $900 as partial payment for supplies purchased in transaction 4.</a:t>
            </a:r>
          </a:p>
        </p:txBody>
      </p:sp>
      <p:sp>
        <p:nvSpPr>
          <p:cNvPr id="10" name="Rounded Rectangle 9"/>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9" name="AutoShape 3"/>
          <p:cNvSpPr>
            <a:spLocks noChangeArrowheads="1"/>
          </p:cNvSpPr>
          <p:nvPr/>
        </p:nvSpPr>
        <p:spPr bwMode="auto">
          <a:xfrm rot="16200000" flipH="1">
            <a:off x="3618401" y="3753949"/>
            <a:ext cx="427648" cy="3492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11" name="AutoShape 3"/>
          <p:cNvSpPr>
            <a:spLocks noChangeArrowheads="1"/>
          </p:cNvSpPr>
          <p:nvPr/>
        </p:nvSpPr>
        <p:spPr bwMode="auto">
          <a:xfrm rot="16200000" flipH="1">
            <a:off x="6133001" y="4306399"/>
            <a:ext cx="427648" cy="349250"/>
          </a:xfrm>
          <a:prstGeom prst="rightArrow">
            <a:avLst>
              <a:gd name="adj1" fmla="val 50000"/>
              <a:gd name="adj2" fmla="val 67219"/>
            </a:avLst>
          </a:prstGeom>
          <a:solidFill>
            <a:srgbClr val="FF3300"/>
          </a:solidFill>
          <a:ln w="12700">
            <a:solidFill>
              <a:schemeClr val="tx1"/>
            </a:solidFill>
            <a:miter lim="800000"/>
            <a:headEnd/>
            <a:tailEnd/>
          </a:ln>
          <a:effectLst>
            <a:outerShdw dist="63500" dir="3187806" algn="ctr" rotWithShape="0">
              <a:schemeClr val="bg2"/>
            </a:outerShdw>
          </a:effectLst>
        </p:spPr>
        <p:txBody>
          <a:bodyPr wrap="none" anchor="ctr"/>
          <a:lstStyle/>
          <a:p>
            <a:endParaRPr lang="en-US" dirty="0">
              <a:solidFill>
                <a:prstClr val="black"/>
              </a:solidFill>
            </a:endParaRPr>
          </a:p>
        </p:txBody>
      </p:sp>
      <p:sp>
        <p:nvSpPr>
          <p:cNvPr id="12" name="Rectangle 11"/>
          <p:cNvSpPr>
            <a:spLocks noGrp="1" noChangeArrowheads="1"/>
          </p:cNvSpPr>
          <p:nvPr/>
        </p:nvSpPr>
        <p:spPr bwMode="auto">
          <a:xfrm>
            <a:off x="6470870" y="651880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Slide Number Placeholder 3"/>
          <p:cNvSpPr>
            <a:spLocks noGrp="1"/>
          </p:cNvSpPr>
          <p:nvPr>
            <p:ph type="sldNum" sz="quarter" idx="12"/>
          </p:nvPr>
        </p:nvSpPr>
        <p:spPr bwMode="auto">
          <a:xfrm>
            <a:off x="6558547" y="6492875"/>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42</a:t>
            </a:fld>
            <a:endParaRPr lang="en-US" altLang="en-US" dirty="0">
              <a:solidFill>
                <a:srgbClr val="898989"/>
              </a:solidFill>
            </a:endParaRP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512919298"/>
      </p:ext>
    </p:extLst>
  </p:cSld>
  <p:clrMapOvr>
    <a:masterClrMapping/>
  </p:clrMapOvr>
  <p:transition xmlns:p14="http://schemas.microsoft.com/office/powerpoint/2010/main">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anim calcmode="lin" valueType="num">
                                      <p:cBhvr>
                                        <p:cTn id="8" dur="1000" fill="hold"/>
                                        <p:tgtEl>
                                          <p:spTgt spid="55302"/>
                                        </p:tgtEl>
                                        <p:attrNameLst>
                                          <p:attrName>ppt_x</p:attrName>
                                        </p:attrNameLst>
                                      </p:cBhvr>
                                      <p:tavLst>
                                        <p:tav tm="0">
                                          <p:val>
                                            <p:strVal val="#ppt_x"/>
                                          </p:val>
                                        </p:tav>
                                        <p:tav tm="100000">
                                          <p:val>
                                            <p:strVal val="#ppt_x"/>
                                          </p:val>
                                        </p:tav>
                                      </p:tavLst>
                                    </p:anim>
                                    <p:anim calcmode="lin" valueType="num">
                                      <p:cBhvr>
                                        <p:cTn id="9" dur="1000" fill="hold"/>
                                        <p:tgtEl>
                                          <p:spTgt spid="553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54" presetClass="entr" presetSubtype="0" accel="100000" fill="hold" nodeType="clickEffect">
                                  <p:stCondLst>
                                    <p:cond delay="0"/>
                                  </p:stCondLst>
                                  <p:childTnLst>
                                    <p:set>
                                      <p:cBhvr>
                                        <p:cTn id="18" dur="1" fill="hold">
                                          <p:stCondLst>
                                            <p:cond delay="0"/>
                                          </p:stCondLst>
                                        </p:cTn>
                                        <p:tgtEl>
                                          <p:spTgt spid="55298">
                                            <p:txEl>
                                              <p:pRg st="3" end="3"/>
                                            </p:txEl>
                                          </p:spTgt>
                                        </p:tgtEl>
                                        <p:attrNameLst>
                                          <p:attrName>style.visibility</p:attrName>
                                        </p:attrNameLst>
                                      </p:cBhvr>
                                      <p:to>
                                        <p:strVal val="visible"/>
                                      </p:to>
                                    </p:set>
                                    <p:anim calcmode="lin" valueType="num">
                                      <p:cBhvr>
                                        <p:cTn id="19" dur="1000" fill="hold"/>
                                        <p:tgtEl>
                                          <p:spTgt spid="55298">
                                            <p:txEl>
                                              <p:pRg st="3" end="3"/>
                                            </p:txEl>
                                          </p:spTgt>
                                        </p:tgtEl>
                                        <p:attrNameLst>
                                          <p:attrName>ppt_w</p:attrName>
                                        </p:attrNameLst>
                                      </p:cBhvr>
                                      <p:tavLst>
                                        <p:tav tm="0">
                                          <p:val>
                                            <p:strVal val="#ppt_w*0.05"/>
                                          </p:val>
                                        </p:tav>
                                        <p:tav tm="100000">
                                          <p:val>
                                            <p:strVal val="#ppt_w"/>
                                          </p:val>
                                        </p:tav>
                                      </p:tavLst>
                                    </p:anim>
                                    <p:anim calcmode="lin" valueType="num">
                                      <p:cBhvr>
                                        <p:cTn id="20" dur="1000" fill="hold"/>
                                        <p:tgtEl>
                                          <p:spTgt spid="55298">
                                            <p:txEl>
                                              <p:pRg st="3" end="3"/>
                                            </p:txEl>
                                          </p:spTgt>
                                        </p:tgtEl>
                                        <p:attrNameLst>
                                          <p:attrName>ppt_h</p:attrName>
                                        </p:attrNameLst>
                                      </p:cBhvr>
                                      <p:tavLst>
                                        <p:tav tm="0">
                                          <p:val>
                                            <p:strVal val="#ppt_h"/>
                                          </p:val>
                                        </p:tav>
                                        <p:tav tm="100000">
                                          <p:val>
                                            <p:strVal val="#ppt_h"/>
                                          </p:val>
                                        </p:tav>
                                      </p:tavLst>
                                    </p:anim>
                                    <p:anim calcmode="lin" valueType="num">
                                      <p:cBhvr>
                                        <p:cTn id="21" dur="1000" fill="hold"/>
                                        <p:tgtEl>
                                          <p:spTgt spid="55298">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55298">
                                            <p:txEl>
                                              <p:pRg st="3" end="3"/>
                                            </p:txEl>
                                          </p:spTgt>
                                        </p:tgtEl>
                                        <p:attrNameLst>
                                          <p:attrName>ppt_y</p:attrName>
                                        </p:attrNameLst>
                                      </p:cBhvr>
                                      <p:tavLst>
                                        <p:tav tm="0">
                                          <p:val>
                                            <p:strVal val="#ppt_y"/>
                                          </p:val>
                                        </p:tav>
                                        <p:tav tm="100000">
                                          <p:val>
                                            <p:strVal val="#ppt_y"/>
                                          </p:val>
                                        </p:tav>
                                      </p:tavLst>
                                    </p:anim>
                                    <p:animEffect transition="in" filter="fade">
                                      <p:cBhvr>
                                        <p:cTn id="23" dur="1000"/>
                                        <p:tgtEl>
                                          <p:spTgt spid="5529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4" presetClass="entr" presetSubtype="0" accel="100000" fill="hold" nodeType="clickEffect">
                                  <p:stCondLst>
                                    <p:cond delay="0"/>
                                  </p:stCondLst>
                                  <p:childTnLst>
                                    <p:set>
                                      <p:cBhvr>
                                        <p:cTn id="27" dur="1" fill="hold">
                                          <p:stCondLst>
                                            <p:cond delay="0"/>
                                          </p:stCondLst>
                                        </p:cTn>
                                        <p:tgtEl>
                                          <p:spTgt spid="55298">
                                            <p:txEl>
                                              <p:pRg st="4" end="4"/>
                                            </p:txEl>
                                          </p:spTgt>
                                        </p:tgtEl>
                                        <p:attrNameLst>
                                          <p:attrName>style.visibility</p:attrName>
                                        </p:attrNameLst>
                                      </p:cBhvr>
                                      <p:to>
                                        <p:strVal val="visible"/>
                                      </p:to>
                                    </p:set>
                                    <p:anim calcmode="lin" valueType="num">
                                      <p:cBhvr>
                                        <p:cTn id="28" dur="1000" fill="hold"/>
                                        <p:tgtEl>
                                          <p:spTgt spid="55298">
                                            <p:txEl>
                                              <p:pRg st="4" end="4"/>
                                            </p:txEl>
                                          </p:spTgt>
                                        </p:tgtEl>
                                        <p:attrNameLst>
                                          <p:attrName>ppt_w</p:attrName>
                                        </p:attrNameLst>
                                      </p:cBhvr>
                                      <p:tavLst>
                                        <p:tav tm="0">
                                          <p:val>
                                            <p:strVal val="#ppt_w*0.05"/>
                                          </p:val>
                                        </p:tav>
                                        <p:tav tm="100000">
                                          <p:val>
                                            <p:strVal val="#ppt_w"/>
                                          </p:val>
                                        </p:tav>
                                      </p:tavLst>
                                    </p:anim>
                                    <p:anim calcmode="lin" valueType="num">
                                      <p:cBhvr>
                                        <p:cTn id="29" dur="1000" fill="hold"/>
                                        <p:tgtEl>
                                          <p:spTgt spid="55298">
                                            <p:txEl>
                                              <p:pRg st="4" end="4"/>
                                            </p:txEl>
                                          </p:spTgt>
                                        </p:tgtEl>
                                        <p:attrNameLst>
                                          <p:attrName>ppt_h</p:attrName>
                                        </p:attrNameLst>
                                      </p:cBhvr>
                                      <p:tavLst>
                                        <p:tav tm="0">
                                          <p:val>
                                            <p:strVal val="#ppt_h"/>
                                          </p:val>
                                        </p:tav>
                                        <p:tav tm="100000">
                                          <p:val>
                                            <p:strVal val="#ppt_h"/>
                                          </p:val>
                                        </p:tav>
                                      </p:tavLst>
                                    </p:anim>
                                    <p:anim calcmode="lin" valueType="num">
                                      <p:cBhvr>
                                        <p:cTn id="30" dur="1000" fill="hold"/>
                                        <p:tgtEl>
                                          <p:spTgt spid="55298">
                                            <p:txEl>
                                              <p:pRg st="4" end="4"/>
                                            </p:txEl>
                                          </p:spTgt>
                                        </p:tgtEl>
                                        <p:attrNameLst>
                                          <p:attrName>ppt_x</p:attrName>
                                        </p:attrNameLst>
                                      </p:cBhvr>
                                      <p:tavLst>
                                        <p:tav tm="0">
                                          <p:val>
                                            <p:strVal val="#ppt_x-.2"/>
                                          </p:val>
                                        </p:tav>
                                        <p:tav tm="100000">
                                          <p:val>
                                            <p:strVal val="#ppt_x"/>
                                          </p:val>
                                        </p:tav>
                                      </p:tavLst>
                                    </p:anim>
                                    <p:anim calcmode="lin" valueType="num">
                                      <p:cBhvr>
                                        <p:cTn id="31" dur="1000" fill="hold"/>
                                        <p:tgtEl>
                                          <p:spTgt spid="55298">
                                            <p:txEl>
                                              <p:pRg st="4" end="4"/>
                                            </p:txEl>
                                          </p:spTgt>
                                        </p:tgtEl>
                                        <p:attrNameLst>
                                          <p:attrName>ppt_y</p:attrName>
                                        </p:attrNameLst>
                                      </p:cBhvr>
                                      <p:tavLst>
                                        <p:tav tm="0">
                                          <p:val>
                                            <p:strVal val="#ppt_y"/>
                                          </p:val>
                                        </p:tav>
                                        <p:tav tm="100000">
                                          <p:val>
                                            <p:strVal val="#ppt_y"/>
                                          </p:val>
                                        </p:tav>
                                      </p:tavLst>
                                    </p:anim>
                                    <p:animEffect transition="in" filter="fade">
                                      <p:cBhvr>
                                        <p:cTn id="32" dur="1000"/>
                                        <p:tgtEl>
                                          <p:spTgt spid="5529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55298">
                                            <p:txEl>
                                              <p:pRg st="5" end="5"/>
                                            </p:txEl>
                                          </p:spTgt>
                                        </p:tgtEl>
                                        <p:attrNameLst>
                                          <p:attrName>style.visibility</p:attrName>
                                        </p:attrNameLst>
                                      </p:cBhvr>
                                      <p:to>
                                        <p:strVal val="visible"/>
                                      </p:to>
                                    </p:set>
                                    <p:anim calcmode="lin" valueType="num">
                                      <p:cBhvr>
                                        <p:cTn id="37" dur="1000" fill="hold"/>
                                        <p:tgtEl>
                                          <p:spTgt spid="55298">
                                            <p:txEl>
                                              <p:pRg st="5" end="5"/>
                                            </p:txEl>
                                          </p:spTgt>
                                        </p:tgtEl>
                                        <p:attrNameLst>
                                          <p:attrName>ppt_w</p:attrName>
                                        </p:attrNameLst>
                                      </p:cBhvr>
                                      <p:tavLst>
                                        <p:tav tm="0">
                                          <p:val>
                                            <p:strVal val="#ppt_w*0.05"/>
                                          </p:val>
                                        </p:tav>
                                        <p:tav tm="100000">
                                          <p:val>
                                            <p:strVal val="#ppt_w"/>
                                          </p:val>
                                        </p:tav>
                                      </p:tavLst>
                                    </p:anim>
                                    <p:anim calcmode="lin" valueType="num">
                                      <p:cBhvr>
                                        <p:cTn id="38" dur="1000" fill="hold"/>
                                        <p:tgtEl>
                                          <p:spTgt spid="55298">
                                            <p:txEl>
                                              <p:pRg st="5" end="5"/>
                                            </p:txEl>
                                          </p:spTgt>
                                        </p:tgtEl>
                                        <p:attrNameLst>
                                          <p:attrName>ppt_h</p:attrName>
                                        </p:attrNameLst>
                                      </p:cBhvr>
                                      <p:tavLst>
                                        <p:tav tm="0">
                                          <p:val>
                                            <p:strVal val="#ppt_h"/>
                                          </p:val>
                                        </p:tav>
                                        <p:tav tm="100000">
                                          <p:val>
                                            <p:strVal val="#ppt_h"/>
                                          </p:val>
                                        </p:tav>
                                      </p:tavLst>
                                    </p:anim>
                                    <p:anim calcmode="lin" valueType="num">
                                      <p:cBhvr>
                                        <p:cTn id="39" dur="1000" fill="hold"/>
                                        <p:tgtEl>
                                          <p:spTgt spid="55298">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55298">
                                            <p:txEl>
                                              <p:pRg st="5" end="5"/>
                                            </p:txEl>
                                          </p:spTgt>
                                        </p:tgtEl>
                                        <p:attrNameLst>
                                          <p:attrName>ppt_y</p:attrName>
                                        </p:attrNameLst>
                                      </p:cBhvr>
                                      <p:tavLst>
                                        <p:tav tm="0">
                                          <p:val>
                                            <p:strVal val="#ppt_y"/>
                                          </p:val>
                                        </p:tav>
                                        <p:tav tm="100000">
                                          <p:val>
                                            <p:strVal val="#ppt_y"/>
                                          </p:val>
                                        </p:tav>
                                      </p:tavLst>
                                    </p:anim>
                                    <p:animEffect transition="in" filter="fade">
                                      <p:cBhvr>
                                        <p:cTn id="41" dur="1000"/>
                                        <p:tgtEl>
                                          <p:spTgt spid="55298">
                                            <p:txEl>
                                              <p:pRg st="5" end="5"/>
                                            </p:txEl>
                                          </p:spTgt>
                                        </p:tgtEl>
                                      </p:cBhvr>
                                    </p:animEffect>
                                  </p:childTnLst>
                                </p:cTn>
                              </p:par>
                            </p:childTnLst>
                          </p:cTn>
                        </p:par>
                        <p:par>
                          <p:cTn id="42" fill="hold">
                            <p:stCondLst>
                              <p:cond delay="1000"/>
                            </p:stCondLst>
                            <p:childTnLst>
                              <p:par>
                                <p:cTn id="43" presetID="17" presetClass="entr" presetSubtype="1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childTnLst>
                                </p:cTn>
                              </p:par>
                            </p:childTnLst>
                          </p:cTn>
                        </p:par>
                        <p:par>
                          <p:cTn id="47" fill="hold">
                            <p:stCondLst>
                              <p:cond delay="2000"/>
                            </p:stCondLst>
                            <p:childTnLst>
                              <p:par>
                                <p:cTn id="48" presetID="17" presetClass="entr" presetSubtype="1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1000" fill="hold"/>
                                        <p:tgtEl>
                                          <p:spTgt spid="11"/>
                                        </p:tgtEl>
                                        <p:attrNameLst>
                                          <p:attrName>ppt_w</p:attrName>
                                        </p:attrNameLst>
                                      </p:cBhvr>
                                      <p:tavLst>
                                        <p:tav tm="0">
                                          <p:val>
                                            <p:fltVal val="0"/>
                                          </p:val>
                                        </p:tav>
                                        <p:tav tm="100000">
                                          <p:val>
                                            <p:strVal val="#ppt_w"/>
                                          </p:val>
                                        </p:tav>
                                      </p:tavLst>
                                    </p:anim>
                                    <p:anim calcmode="lin" valueType="num">
                                      <p:cBhvr>
                                        <p:cTn id="5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P spid="9"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52388"/>
            <a:ext cx="7158038" cy="1412875"/>
          </a:xfrm>
        </p:spPr>
        <p:txBody>
          <a:bodyPr/>
          <a:lstStyle/>
          <a:p>
            <a:pPr algn="ctr"/>
            <a:r>
              <a:rPr lang="en-US" b="1" dirty="0"/>
              <a:t>Accounting Equation 10</a:t>
            </a:r>
          </a:p>
        </p:txBody>
      </p:sp>
      <p:graphicFrame>
        <p:nvGraphicFramePr>
          <p:cNvPr id="60419" name="Object 3"/>
          <p:cNvGraphicFramePr>
            <a:graphicFrameLocks/>
          </p:cNvGraphicFramePr>
          <p:nvPr>
            <p:extLst>
              <p:ext uri="{D42A27DB-BD31-4B8C-83A1-F6EECF244321}">
                <p14:modId xmlns:p14="http://schemas.microsoft.com/office/powerpoint/2010/main" val="20757040"/>
              </p:ext>
            </p:extLst>
          </p:nvPr>
        </p:nvGraphicFramePr>
        <p:xfrm>
          <a:off x="184943" y="2133600"/>
          <a:ext cx="8736013" cy="3121025"/>
        </p:xfrm>
        <a:graphic>
          <a:graphicData uri="http://schemas.openxmlformats.org/presentationml/2006/ole">
            <mc:AlternateContent xmlns:mc="http://schemas.openxmlformats.org/markup-compatibility/2006">
              <mc:Choice xmlns:v="urn:schemas-microsoft-com:vml" Requires="v">
                <p:oleObj spid="_x0000_s9517" name="Worksheet" r:id="rId4" imgW="6076800" imgH="1828586" progId="Excel.Sheet.8">
                  <p:embed/>
                </p:oleObj>
              </mc:Choice>
              <mc:Fallback>
                <p:oleObj name="Worksheet" r:id="rId4" imgW="6076800" imgH="1828586" progId="Excel.Sheet.8">
                  <p:embed/>
                  <p:pic>
                    <p:nvPicPr>
                      <p:cNvPr id="0" name=""/>
                      <p:cNvPicPr>
                        <a:picLocks noChangeArrowheads="1"/>
                      </p:cNvPicPr>
                      <p:nvPr/>
                    </p:nvPicPr>
                    <p:blipFill>
                      <a:blip r:embed="rId5"/>
                      <a:srcRect b="5836"/>
                      <a:stretch>
                        <a:fillRect/>
                      </a:stretch>
                    </p:blipFill>
                    <p:spPr bwMode="auto">
                      <a:xfrm>
                        <a:off x="184943" y="2133600"/>
                        <a:ext cx="8736013"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184944" y="1196022"/>
            <a:ext cx="8736012" cy="785178"/>
          </a:xfrm>
          <a:prstGeom prst="rect">
            <a:avLst/>
          </a:prstGeom>
          <a:solidFill>
            <a:schemeClr val="accent3">
              <a:lumMod val="40000"/>
              <a:lumOff val="60000"/>
            </a:schemeClr>
          </a:solidFill>
          <a:ln>
            <a:noFill/>
          </a:ln>
          <a:effectLst/>
          <a:extLst/>
        </p:spPr>
        <p:txBody>
          <a:bodyPr lIns="90488" tIns="44450" rIns="90488" bIns="44450"/>
          <a:lstStyle/>
          <a:p>
            <a:pPr algn="ctr"/>
            <a:r>
              <a:rPr lang="en-US" sz="2400" b="1" dirty="0">
                <a:solidFill>
                  <a:prstClr val="black"/>
                </a:solidFill>
                <a:latin typeface="Arial" panose="020B0604020202020204" pitchFamily="34" charset="0"/>
              </a:rPr>
              <a:t>FastForward pays $900 as partial payment for supplies purchased in transaction 4.</a:t>
            </a:r>
          </a:p>
        </p:txBody>
      </p:sp>
      <p:sp>
        <p:nvSpPr>
          <p:cNvPr id="60424" name="Oval 8"/>
          <p:cNvSpPr>
            <a:spLocks noChangeArrowheads="1"/>
          </p:cNvSpPr>
          <p:nvPr/>
        </p:nvSpPr>
        <p:spPr bwMode="auto">
          <a:xfrm>
            <a:off x="838200" y="3389312"/>
            <a:ext cx="990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5715000" y="4685030"/>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2238375" y="466661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Oval 8"/>
          <p:cNvSpPr>
            <a:spLocks noChangeArrowheads="1"/>
          </p:cNvSpPr>
          <p:nvPr/>
        </p:nvSpPr>
        <p:spPr bwMode="auto">
          <a:xfrm>
            <a:off x="5029200" y="3389312"/>
            <a:ext cx="990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ectangle 10"/>
          <p:cNvSpPr>
            <a:spLocks noGrp="1" noChangeArrowheads="1"/>
          </p:cNvSpPr>
          <p:nvPr/>
        </p:nvSpPr>
        <p:spPr bwMode="auto">
          <a:xfrm>
            <a:off x="6634747" y="645470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2" name="Slide Number Placeholder 3"/>
          <p:cNvSpPr>
            <a:spLocks noGrp="1"/>
          </p:cNvSpPr>
          <p:nvPr>
            <p:ph type="sldNum" sz="quarter" idx="12"/>
          </p:nvPr>
        </p:nvSpPr>
        <p:spPr bwMode="auto">
          <a:xfrm>
            <a:off x="6652190" y="6410068"/>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43</a:t>
            </a:fld>
            <a:endParaRPr lang="en-US" altLang="en-US" dirty="0">
              <a:solidFill>
                <a:srgbClr val="898989"/>
              </a:solidFill>
            </a:endParaRPr>
          </a:p>
        </p:txBody>
      </p:sp>
    </p:spTree>
    <p:extLst>
      <p:ext uri="{BB962C8B-B14F-4D97-AF65-F5344CB8AC3E}">
        <p14:creationId xmlns:p14="http://schemas.microsoft.com/office/powerpoint/2010/main" val="3735841644"/>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bwMode="auto">
          <a:xfrm>
            <a:off x="914400" y="1447800"/>
            <a:ext cx="76612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anose="05000000000000000000" pitchFamily="2" charset="2"/>
              <a:buNone/>
            </a:pPr>
            <a:r>
              <a:rPr lang="en-US" dirty="0"/>
              <a:t/>
            </a:r>
            <a:br>
              <a:rPr lang="en-US" dirty="0"/>
            </a:br>
            <a:endParaRPr lang="en-US" dirty="0"/>
          </a:p>
          <a:p>
            <a:pPr>
              <a:buFont typeface="Wingdings" panose="05000000000000000000" pitchFamily="2" charset="2"/>
              <a:buNone/>
            </a:pPr>
            <a:r>
              <a:rPr lang="en-US" b="1" dirty="0">
                <a:solidFill>
                  <a:srgbClr val="800080"/>
                </a:solidFill>
              </a:rPr>
              <a:t>The accounts involved are:</a:t>
            </a:r>
          </a:p>
          <a:p>
            <a:pPr>
              <a:buFont typeface="Wingdings" panose="05000000000000000000" pitchFamily="2" charset="2"/>
              <a:buNone/>
            </a:pPr>
            <a:r>
              <a:rPr lang="en-US" b="1" dirty="0">
                <a:solidFill>
                  <a:schemeClr val="hlink"/>
                </a:solidFill>
              </a:rPr>
              <a:t>	</a:t>
            </a:r>
            <a:r>
              <a:rPr lang="en-US" b="1" dirty="0"/>
              <a:t>(1) Cash </a:t>
            </a:r>
            <a:r>
              <a:rPr lang="en-US" b="1" dirty="0">
                <a:solidFill>
                  <a:srgbClr val="9A2F6F"/>
                </a:solidFill>
              </a:rPr>
              <a:t>(asset)</a:t>
            </a:r>
          </a:p>
          <a:p>
            <a:pPr>
              <a:buFont typeface="Wingdings" panose="05000000000000000000" pitchFamily="2" charset="2"/>
              <a:buNone/>
            </a:pPr>
            <a:r>
              <a:rPr lang="en-US" b="1" dirty="0">
                <a:solidFill>
                  <a:schemeClr val="hlink"/>
                </a:solidFill>
              </a:rPr>
              <a:t>	</a:t>
            </a:r>
            <a:r>
              <a:rPr lang="en-US" b="1" dirty="0"/>
              <a:t>(2) Dividends       </a:t>
            </a:r>
            <a:r>
              <a:rPr lang="en-US" b="1" dirty="0">
                <a:solidFill>
                  <a:srgbClr val="9A2F6F"/>
                </a:solidFill>
              </a:rPr>
              <a:t>(equity)</a:t>
            </a:r>
          </a:p>
        </p:txBody>
      </p:sp>
      <p:sp>
        <p:nvSpPr>
          <p:cNvPr id="61443" name="AutoShape 3"/>
          <p:cNvSpPr>
            <a:spLocks noChangeArrowheads="1"/>
          </p:cNvSpPr>
          <p:nvPr/>
        </p:nvSpPr>
        <p:spPr bwMode="auto">
          <a:xfrm rot="16200000" flipH="1">
            <a:off x="3971925" y="3256756"/>
            <a:ext cx="444500" cy="311150"/>
          </a:xfrm>
          <a:prstGeom prst="rightArrow">
            <a:avLst>
              <a:gd name="adj1" fmla="val 50000"/>
              <a:gd name="adj2" fmla="val 67219"/>
            </a:avLst>
          </a:prstGeom>
          <a:solidFill>
            <a:srgbClr val="FF33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
        <p:nvSpPr>
          <p:cNvPr id="61445" name="Rectangle 5"/>
          <p:cNvSpPr>
            <a:spLocks noGrp="1" noChangeArrowheads="1"/>
          </p:cNvSpPr>
          <p:nvPr>
            <p:ph type="title"/>
          </p:nvPr>
        </p:nvSpPr>
        <p:spPr>
          <a:xfrm>
            <a:off x="137160" y="466266"/>
            <a:ext cx="9006840" cy="1412875"/>
          </a:xfrm>
        </p:spPr>
        <p:txBody>
          <a:bodyPr/>
          <a:lstStyle/>
          <a:p>
            <a:pPr algn="ctr"/>
            <a:r>
              <a:rPr lang="en-US" b="1" dirty="0"/>
              <a:t>Transaction 11:</a:t>
            </a:r>
            <a:br>
              <a:rPr lang="en-US" b="1" dirty="0"/>
            </a:br>
            <a:r>
              <a:rPr lang="en-US" b="1" dirty="0"/>
              <a:t>Payment of Cash Dividend to Owner</a:t>
            </a:r>
          </a:p>
        </p:txBody>
      </p:sp>
      <p:sp>
        <p:nvSpPr>
          <p:cNvPr id="61446" name="Rectangle 6"/>
          <p:cNvSpPr>
            <a:spLocks noChangeArrowheads="1"/>
          </p:cNvSpPr>
          <p:nvPr/>
        </p:nvSpPr>
        <p:spPr bwMode="auto">
          <a:xfrm>
            <a:off x="137160" y="1807145"/>
            <a:ext cx="9006840" cy="703263"/>
          </a:xfrm>
          <a:prstGeom prst="rect">
            <a:avLst/>
          </a:prstGeom>
          <a:solidFill>
            <a:srgbClr val="FFFF99"/>
          </a:solidFill>
          <a:ln>
            <a:noFill/>
          </a:ln>
          <a:effectLst/>
        </p:spPr>
        <p:txBody>
          <a:bodyPr lIns="90488" tIns="44450" rIns="90488" bIns="44450"/>
          <a:lstStyle/>
          <a:p>
            <a:pPr algn="ctr"/>
            <a:r>
              <a:rPr lang="en-US" sz="3200" b="1" dirty="0">
                <a:solidFill>
                  <a:prstClr val="black"/>
                </a:solidFill>
                <a:latin typeface="Arial" panose="020B0604020202020204" pitchFamily="34" charset="0"/>
              </a:rPr>
              <a:t>Owner withdraws $200 cash for personal use.</a:t>
            </a:r>
          </a:p>
        </p:txBody>
      </p:sp>
      <p:sp>
        <p:nvSpPr>
          <p:cNvPr id="61448" name="AutoShape 8"/>
          <p:cNvSpPr>
            <a:spLocks noChangeArrowheads="1"/>
          </p:cNvSpPr>
          <p:nvPr/>
        </p:nvSpPr>
        <p:spPr bwMode="auto">
          <a:xfrm rot="16200000">
            <a:off x="3613795" y="3740696"/>
            <a:ext cx="430510" cy="381000"/>
          </a:xfrm>
          <a:prstGeom prst="rightArrow">
            <a:avLst>
              <a:gd name="adj1" fmla="val 50000"/>
              <a:gd name="adj2" fmla="val 50005"/>
            </a:avLst>
          </a:prstGeom>
          <a:solidFill>
            <a:srgbClr val="00CC00"/>
          </a:solidFill>
          <a:ln w="12700">
            <a:solidFill>
              <a:schemeClr val="tx1"/>
            </a:solidFill>
            <a:miter lim="800000"/>
            <a:headEnd/>
            <a:tailEnd/>
          </a:ln>
          <a:effectLst>
            <a:outerShdw dist="53882" dir="2700000" algn="ctr" rotWithShape="0">
              <a:schemeClr val="bg2"/>
            </a:outerShdw>
          </a:effectLst>
        </p:spPr>
        <p:txBody>
          <a:bodyPr vert="eaVert" wrap="none" anchor="ctr"/>
          <a:lstStyle/>
          <a:p>
            <a:pPr algn="ctr"/>
            <a:endParaRPr lang="en-US" sz="2400" dirty="0">
              <a:solidFill>
                <a:prstClr val="black"/>
              </a:solidFill>
              <a:latin typeface="Arial" panose="020B0604020202020204" pitchFamily="34" charset="0"/>
            </a:endParaRPr>
          </a:p>
        </p:txBody>
      </p:sp>
      <p:sp>
        <p:nvSpPr>
          <p:cNvPr id="61452" name="AutoShape 12"/>
          <p:cNvSpPr>
            <a:spLocks noChangeArrowheads="1"/>
          </p:cNvSpPr>
          <p:nvPr/>
        </p:nvSpPr>
        <p:spPr bwMode="auto">
          <a:xfrm>
            <a:off x="228600" y="4539714"/>
            <a:ext cx="8686800" cy="1846659"/>
          </a:xfrm>
          <a:prstGeom prst="wedgeRectCallout">
            <a:avLst>
              <a:gd name="adj1" fmla="val -47257"/>
              <a:gd name="adj2" fmla="val 20851"/>
            </a:avLst>
          </a:prstGeom>
          <a:solidFill>
            <a:schemeClr val="accent1">
              <a:lumMod val="20000"/>
              <a:lumOff val="80000"/>
            </a:schemeClr>
          </a:solidFill>
          <a:ln w="12700" algn="ctr">
            <a:solidFill>
              <a:schemeClr val="tx1"/>
            </a:solidFill>
            <a:miter lim="800000"/>
            <a:headEnd/>
            <a:tailEnd/>
          </a:ln>
          <a:effectLst/>
        </p:spPr>
        <p:txBody>
          <a:bodyPr wrap="square" lIns="0" tIns="0" rIns="0" bIns="0" anchor="ctr">
            <a:spAutoFit/>
          </a:bodyPr>
          <a:lstStyle/>
          <a:p>
            <a:pPr algn="ctr"/>
            <a:r>
              <a:rPr lang="en-US" sz="2000" b="1" dirty="0">
                <a:solidFill>
                  <a:prstClr val="black"/>
                </a:solidFill>
              </a:rPr>
              <a:t>Remember that the Dividends account actually increases (just like our Expense accounts).</a:t>
            </a:r>
          </a:p>
          <a:p>
            <a:pPr algn="ctr"/>
            <a:endParaRPr lang="en-US" sz="2000" b="1" dirty="0">
              <a:solidFill>
                <a:prstClr val="black"/>
              </a:solidFill>
            </a:endParaRPr>
          </a:p>
          <a:p>
            <a:pPr algn="ctr"/>
            <a:r>
              <a:rPr lang="en-US" sz="2000" b="1" dirty="0">
                <a:solidFill>
                  <a:prstClr val="black"/>
                </a:solidFill>
              </a:rPr>
              <a:t>But, </a:t>
            </a:r>
            <a:r>
              <a:rPr lang="en-US" sz="2000" b="1" u="sng" dirty="0">
                <a:solidFill>
                  <a:prstClr val="black"/>
                </a:solidFill>
              </a:rPr>
              <a:t>total Equity</a:t>
            </a:r>
            <a:r>
              <a:rPr lang="en-US" sz="2000" b="1" dirty="0">
                <a:solidFill>
                  <a:prstClr val="black"/>
                </a:solidFill>
              </a:rPr>
              <a:t> decreases because dividends </a:t>
            </a:r>
            <a:r>
              <a:rPr lang="en-US" sz="2000" b="1" u="sng" dirty="0">
                <a:solidFill>
                  <a:prstClr val="black"/>
                </a:solidFill>
              </a:rPr>
              <a:t>cause </a:t>
            </a:r>
            <a:r>
              <a:rPr lang="en-US" sz="2000" b="1" dirty="0">
                <a:solidFill>
                  <a:prstClr val="black"/>
                </a:solidFill>
              </a:rPr>
              <a:t>equity to go down!!</a:t>
            </a:r>
          </a:p>
          <a:p>
            <a:pPr algn="ctr"/>
            <a:endParaRPr lang="en-US" sz="2000" b="1" dirty="0">
              <a:solidFill>
                <a:prstClr val="black"/>
              </a:solidFill>
            </a:endParaRPr>
          </a:p>
        </p:txBody>
      </p:sp>
      <p:sp>
        <p:nvSpPr>
          <p:cNvPr id="11" name="Rounded Rectangle 10"/>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Rectangle 13"/>
          <p:cNvSpPr>
            <a:spLocks noGrp="1" noChangeArrowheads="1"/>
          </p:cNvSpPr>
          <p:nvPr/>
        </p:nvSpPr>
        <p:spPr bwMode="auto">
          <a:xfrm>
            <a:off x="6518275" y="6597061"/>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3" name="Slide Number Placeholder 3"/>
          <p:cNvSpPr>
            <a:spLocks noGrp="1"/>
          </p:cNvSpPr>
          <p:nvPr>
            <p:ph type="sldNum" sz="quarter" idx="12"/>
          </p:nvPr>
        </p:nvSpPr>
        <p:spPr bwMode="auto">
          <a:xfrm>
            <a:off x="6629400" y="6536713"/>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44</a:t>
            </a:fld>
            <a:endParaRPr lang="en-US" altLang="en-US" dirty="0">
              <a:solidFill>
                <a:srgbClr val="898989"/>
              </a:solidFill>
            </a:endParaRP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AutoShape 3"/>
          <p:cNvSpPr>
            <a:spLocks noChangeArrowheads="1"/>
          </p:cNvSpPr>
          <p:nvPr/>
        </p:nvSpPr>
        <p:spPr bwMode="auto">
          <a:xfrm rot="16200000" flipH="1">
            <a:off x="5572125" y="3850828"/>
            <a:ext cx="444500" cy="311150"/>
          </a:xfrm>
          <a:prstGeom prst="rightArrow">
            <a:avLst>
              <a:gd name="adj1" fmla="val 50000"/>
              <a:gd name="adj2" fmla="val 67219"/>
            </a:avLst>
          </a:prstGeom>
          <a:solidFill>
            <a:srgbClr val="FF3300"/>
          </a:solidFill>
          <a:ln w="12700">
            <a:solidFill>
              <a:schemeClr val="tx1"/>
            </a:solidFill>
            <a:miter lim="800000"/>
            <a:headEnd/>
            <a:tailEnd/>
          </a:ln>
          <a:effectLst>
            <a:outerShdw dist="53882" dir="2700000" algn="ctr" rotWithShape="0">
              <a:schemeClr val="bg2"/>
            </a:outerShdw>
          </a:effectLst>
        </p:spPr>
        <p:txBody>
          <a:bodyPr wrap="none" anchor="ctr"/>
          <a:lstStyle/>
          <a:p>
            <a:endParaRPr lang="en-US" dirty="0">
              <a:solidFill>
                <a:prstClr val="black"/>
              </a:solidFill>
            </a:endParaRPr>
          </a:p>
        </p:txBody>
      </p:sp>
    </p:spTree>
    <p:extLst>
      <p:ext uri="{BB962C8B-B14F-4D97-AF65-F5344CB8AC3E}">
        <p14:creationId xmlns:p14="http://schemas.microsoft.com/office/powerpoint/2010/main" val="2657929304"/>
      </p:ext>
    </p:extLst>
  </p:cSld>
  <p:clrMapOvr>
    <a:masterClrMapping/>
  </p:clrMapOvr>
  <p:transition xmlns:p14="http://schemas.microsoft.com/office/powerpoint/2010/main">
    <p:checke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Effect transition="in" filter="fade">
                                      <p:cBhvr>
                                        <p:cTn id="7" dur="1000"/>
                                        <p:tgtEl>
                                          <p:spTgt spid="61446"/>
                                        </p:tgtEl>
                                      </p:cBhvr>
                                    </p:animEffect>
                                    <p:anim calcmode="lin" valueType="num">
                                      <p:cBhvr>
                                        <p:cTn id="8" dur="1000" fill="hold"/>
                                        <p:tgtEl>
                                          <p:spTgt spid="61446"/>
                                        </p:tgtEl>
                                        <p:attrNameLst>
                                          <p:attrName>ppt_x</p:attrName>
                                        </p:attrNameLst>
                                      </p:cBhvr>
                                      <p:tavLst>
                                        <p:tav tm="0">
                                          <p:val>
                                            <p:strVal val="#ppt_x"/>
                                          </p:val>
                                        </p:tav>
                                        <p:tav tm="100000">
                                          <p:val>
                                            <p:strVal val="#ppt_x"/>
                                          </p:val>
                                        </p:tav>
                                      </p:tavLst>
                                    </p:anim>
                                    <p:anim calcmode="lin" valueType="num">
                                      <p:cBhvr>
                                        <p:cTn id="9" dur="1000" fill="hold"/>
                                        <p:tgtEl>
                                          <p:spTgt spid="614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p:cTn id="13" dur="1000" fill="hold"/>
                                        <p:tgtEl>
                                          <p:spTgt spid="61442">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61442">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61442">
                                            <p:txEl>
                                              <p:pRg st="1" end="1"/>
                                            </p:txEl>
                                          </p:spTgt>
                                        </p:tgtEl>
                                      </p:cBhvr>
                                    </p:animEffect>
                                  </p:childTnLst>
                                </p:cTn>
                              </p:par>
                            </p:childTnLst>
                          </p:cTn>
                        </p:par>
                      </p:childTnLst>
                    </p:cTn>
                  </p:par>
                  <p:par>
                    <p:cTn id="16" fill="hold">
                      <p:stCondLst>
                        <p:cond delay="indefinite"/>
                      </p:stCondLst>
                      <p:childTnLst>
                        <p:par>
                          <p:cTn id="17" fill="hold" nodeType="after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61442">
                                            <p:txEl>
                                              <p:pRg st="2" end="2"/>
                                            </p:txEl>
                                          </p:spTgt>
                                        </p:tgtEl>
                                        <p:attrNameLst>
                                          <p:attrName>style.visibility</p:attrName>
                                        </p:attrNameLst>
                                      </p:cBhvr>
                                      <p:to>
                                        <p:strVal val="visible"/>
                                      </p:to>
                                    </p:set>
                                    <p:animEffect transition="in" filter="wipe(down)">
                                      <p:cBhvr>
                                        <p:cTn id="20" dur="580">
                                          <p:stCondLst>
                                            <p:cond delay="0"/>
                                          </p:stCondLst>
                                        </p:cTn>
                                        <p:tgtEl>
                                          <p:spTgt spid="61442">
                                            <p:txEl>
                                              <p:pRg st="2" end="2"/>
                                            </p:txEl>
                                          </p:spTgt>
                                        </p:tgtEl>
                                      </p:cBhvr>
                                    </p:animEffect>
                                    <p:anim calcmode="lin" valueType="num">
                                      <p:cBhvr>
                                        <p:cTn id="21" dur="1822" tmFilter="0,0; 0.14,0.36; 0.43,0.73; 0.71,0.91; 1.0,1.0">
                                          <p:stCondLst>
                                            <p:cond delay="0"/>
                                          </p:stCondLst>
                                        </p:cTn>
                                        <p:tgtEl>
                                          <p:spTgt spid="61442">
                                            <p:txEl>
                                              <p:pRg st="2" end="2"/>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1442">
                                            <p:txEl>
                                              <p:pRg st="2" end="2"/>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1442">
                                            <p:txEl>
                                              <p:pRg st="2" end="2"/>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1442">
                                            <p:txEl>
                                              <p:pRg st="2" end="2"/>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1442">
                                            <p:txEl>
                                              <p:pRg st="2" end="2"/>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61442">
                                            <p:txEl>
                                              <p:pRg st="2" end="2"/>
                                            </p:txEl>
                                          </p:spTgt>
                                        </p:tgtEl>
                                      </p:cBhvr>
                                      <p:to x="100000" y="60000"/>
                                    </p:animScale>
                                    <p:animScale>
                                      <p:cBhvr>
                                        <p:cTn id="27" dur="166" decel="50000">
                                          <p:stCondLst>
                                            <p:cond delay="676"/>
                                          </p:stCondLst>
                                        </p:cTn>
                                        <p:tgtEl>
                                          <p:spTgt spid="61442">
                                            <p:txEl>
                                              <p:pRg st="2" end="2"/>
                                            </p:txEl>
                                          </p:spTgt>
                                        </p:tgtEl>
                                      </p:cBhvr>
                                      <p:to x="100000" y="100000"/>
                                    </p:animScale>
                                    <p:animScale>
                                      <p:cBhvr>
                                        <p:cTn id="28" dur="26">
                                          <p:stCondLst>
                                            <p:cond delay="1312"/>
                                          </p:stCondLst>
                                        </p:cTn>
                                        <p:tgtEl>
                                          <p:spTgt spid="61442">
                                            <p:txEl>
                                              <p:pRg st="2" end="2"/>
                                            </p:txEl>
                                          </p:spTgt>
                                        </p:tgtEl>
                                      </p:cBhvr>
                                      <p:to x="100000" y="80000"/>
                                    </p:animScale>
                                    <p:animScale>
                                      <p:cBhvr>
                                        <p:cTn id="29" dur="166" decel="50000">
                                          <p:stCondLst>
                                            <p:cond delay="1338"/>
                                          </p:stCondLst>
                                        </p:cTn>
                                        <p:tgtEl>
                                          <p:spTgt spid="61442">
                                            <p:txEl>
                                              <p:pRg st="2" end="2"/>
                                            </p:txEl>
                                          </p:spTgt>
                                        </p:tgtEl>
                                      </p:cBhvr>
                                      <p:to x="100000" y="100000"/>
                                    </p:animScale>
                                    <p:animScale>
                                      <p:cBhvr>
                                        <p:cTn id="30" dur="26">
                                          <p:stCondLst>
                                            <p:cond delay="1642"/>
                                          </p:stCondLst>
                                        </p:cTn>
                                        <p:tgtEl>
                                          <p:spTgt spid="61442">
                                            <p:txEl>
                                              <p:pRg st="2" end="2"/>
                                            </p:txEl>
                                          </p:spTgt>
                                        </p:tgtEl>
                                      </p:cBhvr>
                                      <p:to x="100000" y="90000"/>
                                    </p:animScale>
                                    <p:animScale>
                                      <p:cBhvr>
                                        <p:cTn id="31" dur="166" decel="50000">
                                          <p:stCondLst>
                                            <p:cond delay="1668"/>
                                          </p:stCondLst>
                                        </p:cTn>
                                        <p:tgtEl>
                                          <p:spTgt spid="61442">
                                            <p:txEl>
                                              <p:pRg st="2" end="2"/>
                                            </p:txEl>
                                          </p:spTgt>
                                        </p:tgtEl>
                                      </p:cBhvr>
                                      <p:to x="100000" y="100000"/>
                                    </p:animScale>
                                    <p:animScale>
                                      <p:cBhvr>
                                        <p:cTn id="32" dur="26">
                                          <p:stCondLst>
                                            <p:cond delay="1808"/>
                                          </p:stCondLst>
                                        </p:cTn>
                                        <p:tgtEl>
                                          <p:spTgt spid="61442">
                                            <p:txEl>
                                              <p:pRg st="2" end="2"/>
                                            </p:txEl>
                                          </p:spTgt>
                                        </p:tgtEl>
                                      </p:cBhvr>
                                      <p:to x="100000" y="95000"/>
                                    </p:animScale>
                                    <p:animScale>
                                      <p:cBhvr>
                                        <p:cTn id="33" dur="166" decel="50000">
                                          <p:stCondLst>
                                            <p:cond delay="1834"/>
                                          </p:stCondLst>
                                        </p:cTn>
                                        <p:tgtEl>
                                          <p:spTgt spid="61442">
                                            <p:txEl>
                                              <p:pRg st="2" end="2"/>
                                            </p:txEl>
                                          </p:spTgt>
                                        </p:tgtEl>
                                      </p:cBhvr>
                                      <p:to x="100000" y="100000"/>
                                    </p:animScale>
                                  </p:childTnLst>
                                </p:cTn>
                              </p:par>
                            </p:childTnLst>
                          </p:cTn>
                        </p:par>
                      </p:childTnLst>
                    </p:cTn>
                  </p:par>
                  <p:par>
                    <p:cTn id="34" fill="hold">
                      <p:stCondLst>
                        <p:cond delay="indefinite"/>
                      </p:stCondLst>
                      <p:childTnLst>
                        <p:par>
                          <p:cTn id="35" fill="hold" nodeType="afterGroup">
                            <p:stCondLst>
                              <p:cond delay="0"/>
                            </p:stCondLst>
                            <p:childTnLst>
                              <p:par>
                                <p:cTn id="36" presetID="26" presetClass="entr" presetSubtype="0" fill="hold" nodeType="clickEffect">
                                  <p:stCondLst>
                                    <p:cond delay="0"/>
                                  </p:stCondLst>
                                  <p:childTnLst>
                                    <p:set>
                                      <p:cBhvr>
                                        <p:cTn id="37" dur="1" fill="hold">
                                          <p:stCondLst>
                                            <p:cond delay="0"/>
                                          </p:stCondLst>
                                        </p:cTn>
                                        <p:tgtEl>
                                          <p:spTgt spid="61442">
                                            <p:txEl>
                                              <p:pRg st="3" end="3"/>
                                            </p:txEl>
                                          </p:spTgt>
                                        </p:tgtEl>
                                        <p:attrNameLst>
                                          <p:attrName>style.visibility</p:attrName>
                                        </p:attrNameLst>
                                      </p:cBhvr>
                                      <p:to>
                                        <p:strVal val="visible"/>
                                      </p:to>
                                    </p:set>
                                    <p:animEffect transition="in" filter="wipe(down)">
                                      <p:cBhvr>
                                        <p:cTn id="38" dur="580">
                                          <p:stCondLst>
                                            <p:cond delay="0"/>
                                          </p:stCondLst>
                                        </p:cTn>
                                        <p:tgtEl>
                                          <p:spTgt spid="61442">
                                            <p:txEl>
                                              <p:pRg st="3" end="3"/>
                                            </p:txEl>
                                          </p:spTgt>
                                        </p:tgtEl>
                                      </p:cBhvr>
                                    </p:animEffect>
                                    <p:anim calcmode="lin" valueType="num">
                                      <p:cBhvr>
                                        <p:cTn id="39" dur="1822" tmFilter="0,0; 0.14,0.36; 0.43,0.73; 0.71,0.91; 1.0,1.0">
                                          <p:stCondLst>
                                            <p:cond delay="0"/>
                                          </p:stCondLst>
                                        </p:cTn>
                                        <p:tgtEl>
                                          <p:spTgt spid="61442">
                                            <p:txEl>
                                              <p:pRg st="3" end="3"/>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1442">
                                            <p:txEl>
                                              <p:pRg st="3" end="3"/>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1442">
                                            <p:txEl>
                                              <p:pRg st="3" end="3"/>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1442">
                                            <p:txEl>
                                              <p:pRg st="3" end="3"/>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1442">
                                            <p:txEl>
                                              <p:pRg st="3" end="3"/>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61442">
                                            <p:txEl>
                                              <p:pRg st="3" end="3"/>
                                            </p:txEl>
                                          </p:spTgt>
                                        </p:tgtEl>
                                      </p:cBhvr>
                                      <p:to x="100000" y="60000"/>
                                    </p:animScale>
                                    <p:animScale>
                                      <p:cBhvr>
                                        <p:cTn id="45" dur="166" decel="50000">
                                          <p:stCondLst>
                                            <p:cond delay="676"/>
                                          </p:stCondLst>
                                        </p:cTn>
                                        <p:tgtEl>
                                          <p:spTgt spid="61442">
                                            <p:txEl>
                                              <p:pRg st="3" end="3"/>
                                            </p:txEl>
                                          </p:spTgt>
                                        </p:tgtEl>
                                      </p:cBhvr>
                                      <p:to x="100000" y="100000"/>
                                    </p:animScale>
                                    <p:animScale>
                                      <p:cBhvr>
                                        <p:cTn id="46" dur="26">
                                          <p:stCondLst>
                                            <p:cond delay="1312"/>
                                          </p:stCondLst>
                                        </p:cTn>
                                        <p:tgtEl>
                                          <p:spTgt spid="61442">
                                            <p:txEl>
                                              <p:pRg st="3" end="3"/>
                                            </p:txEl>
                                          </p:spTgt>
                                        </p:tgtEl>
                                      </p:cBhvr>
                                      <p:to x="100000" y="80000"/>
                                    </p:animScale>
                                    <p:animScale>
                                      <p:cBhvr>
                                        <p:cTn id="47" dur="166" decel="50000">
                                          <p:stCondLst>
                                            <p:cond delay="1338"/>
                                          </p:stCondLst>
                                        </p:cTn>
                                        <p:tgtEl>
                                          <p:spTgt spid="61442">
                                            <p:txEl>
                                              <p:pRg st="3" end="3"/>
                                            </p:txEl>
                                          </p:spTgt>
                                        </p:tgtEl>
                                      </p:cBhvr>
                                      <p:to x="100000" y="100000"/>
                                    </p:animScale>
                                    <p:animScale>
                                      <p:cBhvr>
                                        <p:cTn id="48" dur="26">
                                          <p:stCondLst>
                                            <p:cond delay="1642"/>
                                          </p:stCondLst>
                                        </p:cTn>
                                        <p:tgtEl>
                                          <p:spTgt spid="61442">
                                            <p:txEl>
                                              <p:pRg st="3" end="3"/>
                                            </p:txEl>
                                          </p:spTgt>
                                        </p:tgtEl>
                                      </p:cBhvr>
                                      <p:to x="100000" y="90000"/>
                                    </p:animScale>
                                    <p:animScale>
                                      <p:cBhvr>
                                        <p:cTn id="49" dur="166" decel="50000">
                                          <p:stCondLst>
                                            <p:cond delay="1668"/>
                                          </p:stCondLst>
                                        </p:cTn>
                                        <p:tgtEl>
                                          <p:spTgt spid="61442">
                                            <p:txEl>
                                              <p:pRg st="3" end="3"/>
                                            </p:txEl>
                                          </p:spTgt>
                                        </p:tgtEl>
                                      </p:cBhvr>
                                      <p:to x="100000" y="100000"/>
                                    </p:animScale>
                                    <p:animScale>
                                      <p:cBhvr>
                                        <p:cTn id="50" dur="26">
                                          <p:stCondLst>
                                            <p:cond delay="1808"/>
                                          </p:stCondLst>
                                        </p:cTn>
                                        <p:tgtEl>
                                          <p:spTgt spid="61442">
                                            <p:txEl>
                                              <p:pRg st="3" end="3"/>
                                            </p:txEl>
                                          </p:spTgt>
                                        </p:tgtEl>
                                      </p:cBhvr>
                                      <p:to x="100000" y="95000"/>
                                    </p:animScale>
                                    <p:animScale>
                                      <p:cBhvr>
                                        <p:cTn id="51" dur="166" decel="50000">
                                          <p:stCondLst>
                                            <p:cond delay="1834"/>
                                          </p:stCondLst>
                                        </p:cTn>
                                        <p:tgtEl>
                                          <p:spTgt spid="61442">
                                            <p:txEl>
                                              <p:pRg st="3" end="3"/>
                                            </p:txEl>
                                          </p:spTgt>
                                        </p:tgtEl>
                                      </p:cBhvr>
                                      <p:to x="100000" y="100000"/>
                                    </p:animScale>
                                  </p:childTnLst>
                                </p:cTn>
                              </p:par>
                            </p:childTnLst>
                          </p:cTn>
                        </p:par>
                        <p:par>
                          <p:cTn id="52" fill="hold" nodeType="afterGroup">
                            <p:stCondLst>
                              <p:cond delay="2000"/>
                            </p:stCondLst>
                            <p:childTnLst>
                              <p:par>
                                <p:cTn id="53" presetID="9" presetClass="entr" presetSubtype="0" fill="hold" grpId="0" nodeType="afterEffect">
                                  <p:stCondLst>
                                    <p:cond delay="0"/>
                                  </p:stCondLst>
                                  <p:childTnLst>
                                    <p:set>
                                      <p:cBhvr>
                                        <p:cTn id="54" dur="1" fill="hold">
                                          <p:stCondLst>
                                            <p:cond delay="0"/>
                                          </p:stCondLst>
                                        </p:cTn>
                                        <p:tgtEl>
                                          <p:spTgt spid="61443"/>
                                        </p:tgtEl>
                                        <p:attrNameLst>
                                          <p:attrName>style.visibility</p:attrName>
                                        </p:attrNameLst>
                                      </p:cBhvr>
                                      <p:to>
                                        <p:strVal val="visible"/>
                                      </p:to>
                                    </p:set>
                                    <p:animEffect transition="in" filter="dissolve">
                                      <p:cBhvr>
                                        <p:cTn id="55" dur="1000"/>
                                        <p:tgtEl>
                                          <p:spTgt spid="61443"/>
                                        </p:tgtEl>
                                      </p:cBhvr>
                                    </p:animEffect>
                                  </p:childTnLst>
                                </p:cTn>
                              </p:par>
                            </p:childTnLst>
                          </p:cTn>
                        </p:par>
                        <p:par>
                          <p:cTn id="56" fill="hold" nodeType="afterGroup">
                            <p:stCondLst>
                              <p:cond delay="3000"/>
                            </p:stCondLst>
                            <p:childTnLst>
                              <p:par>
                                <p:cTn id="57" presetID="9" presetClass="entr" presetSubtype="0" fill="hold" grpId="0" nodeType="afterEffect">
                                  <p:stCondLst>
                                    <p:cond delay="0"/>
                                  </p:stCondLst>
                                  <p:childTnLst>
                                    <p:set>
                                      <p:cBhvr>
                                        <p:cTn id="58" dur="1" fill="hold">
                                          <p:stCondLst>
                                            <p:cond delay="0"/>
                                          </p:stCondLst>
                                        </p:cTn>
                                        <p:tgtEl>
                                          <p:spTgt spid="61448"/>
                                        </p:tgtEl>
                                        <p:attrNameLst>
                                          <p:attrName>style.visibility</p:attrName>
                                        </p:attrNameLst>
                                      </p:cBhvr>
                                      <p:to>
                                        <p:strVal val="visible"/>
                                      </p:to>
                                    </p:set>
                                    <p:animEffect transition="in" filter="dissolve">
                                      <p:cBhvr>
                                        <p:cTn id="59" dur="1000"/>
                                        <p:tgtEl>
                                          <p:spTgt spid="61448"/>
                                        </p:tgtEl>
                                      </p:cBhvr>
                                    </p:animEffect>
                                  </p:childTnLst>
                                </p:cTn>
                              </p:par>
                            </p:childTnLst>
                          </p:cTn>
                        </p:par>
                        <p:par>
                          <p:cTn id="60" fill="hold" nodeType="afterGroup">
                            <p:stCondLst>
                              <p:cond delay="4000"/>
                            </p:stCondLst>
                            <p:childTnLst>
                              <p:par>
                                <p:cTn id="61" presetID="9" presetClass="entr" presetSubtype="0" fill="hold" grpId="0" nodeType="afterEffect">
                                  <p:stCondLst>
                                    <p:cond delay="0"/>
                                  </p:stCondLst>
                                  <p:childTnLst>
                                    <p:set>
                                      <p:cBhvr>
                                        <p:cTn id="62" dur="1" fill="hold">
                                          <p:stCondLst>
                                            <p:cond delay="0"/>
                                          </p:stCondLst>
                                        </p:cTn>
                                        <p:tgtEl>
                                          <p:spTgt spid="61452"/>
                                        </p:tgtEl>
                                        <p:attrNameLst>
                                          <p:attrName>style.visibility</p:attrName>
                                        </p:attrNameLst>
                                      </p:cBhvr>
                                      <p:to>
                                        <p:strVal val="visible"/>
                                      </p:to>
                                    </p:set>
                                    <p:animEffect transition="in" filter="dissolve">
                                      <p:cBhvr>
                                        <p:cTn id="63" dur="3000"/>
                                        <p:tgtEl>
                                          <p:spTgt spid="61452"/>
                                        </p:tgtEl>
                                      </p:cBhvr>
                                    </p:animEffect>
                                  </p:childTnLst>
                                </p:cTn>
                              </p:par>
                            </p:childTnLst>
                          </p:cTn>
                        </p:par>
                        <p:par>
                          <p:cTn id="64" fill="hold">
                            <p:stCondLst>
                              <p:cond delay="7000"/>
                            </p:stCondLst>
                            <p:childTnLst>
                              <p:par>
                                <p:cTn id="65" presetID="9"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6" grpId="0" animBg="1"/>
      <p:bldP spid="61448" grpId="0" animBg="1"/>
      <p:bldP spid="61452"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6781" y="88746"/>
            <a:ext cx="7158038" cy="1376517"/>
          </a:xfrm>
        </p:spPr>
        <p:txBody>
          <a:bodyPr/>
          <a:lstStyle/>
          <a:p>
            <a:pPr algn="ctr"/>
            <a:r>
              <a:rPr lang="en-US" b="1" dirty="0"/>
              <a:t>Accounting Equation 11</a:t>
            </a:r>
          </a:p>
        </p:txBody>
      </p:sp>
      <p:graphicFrame>
        <p:nvGraphicFramePr>
          <p:cNvPr id="60419" name="Object 3"/>
          <p:cNvGraphicFramePr>
            <a:graphicFrameLocks/>
          </p:cNvGraphicFramePr>
          <p:nvPr>
            <p:extLst>
              <p:ext uri="{D42A27DB-BD31-4B8C-83A1-F6EECF244321}">
                <p14:modId xmlns:p14="http://schemas.microsoft.com/office/powerpoint/2010/main" val="644355931"/>
              </p:ext>
            </p:extLst>
          </p:nvPr>
        </p:nvGraphicFramePr>
        <p:xfrm>
          <a:off x="184150" y="2133600"/>
          <a:ext cx="8693150" cy="3121025"/>
        </p:xfrm>
        <a:graphic>
          <a:graphicData uri="http://schemas.openxmlformats.org/presentationml/2006/ole">
            <mc:AlternateContent xmlns:mc="http://schemas.openxmlformats.org/markup-compatibility/2006">
              <mc:Choice xmlns:v="urn:schemas-microsoft-com:vml" Requires="v">
                <p:oleObj spid="_x0000_s10542" name="Worksheet" r:id="rId4" imgW="6248640" imgH="1828586" progId="Excel.Sheet.8">
                  <p:embed/>
                </p:oleObj>
              </mc:Choice>
              <mc:Fallback>
                <p:oleObj name="Worksheet" r:id="rId4" imgW="6248640" imgH="1828586" progId="Excel.Sheet.8">
                  <p:embed/>
                  <p:pic>
                    <p:nvPicPr>
                      <p:cNvPr id="0" name=""/>
                      <p:cNvPicPr>
                        <a:picLocks noChangeArrowheads="1"/>
                      </p:cNvPicPr>
                      <p:nvPr/>
                    </p:nvPicPr>
                    <p:blipFill>
                      <a:blip r:embed="rId5"/>
                      <a:srcRect b="5836"/>
                      <a:stretch>
                        <a:fillRect/>
                      </a:stretch>
                    </p:blipFill>
                    <p:spPr bwMode="auto">
                      <a:xfrm>
                        <a:off x="184150" y="2133600"/>
                        <a:ext cx="8693150" cy="3121025"/>
                      </a:xfrm>
                      <a:prstGeom prst="rect">
                        <a:avLst/>
                      </a:prstGeom>
                      <a:noFill/>
                      <a:ln w="50800">
                        <a:solidFill>
                          <a:schemeClr val="bg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2" name="Rectangle 6"/>
          <p:cNvSpPr>
            <a:spLocks noChangeArrowheads="1"/>
          </p:cNvSpPr>
          <p:nvPr/>
        </p:nvSpPr>
        <p:spPr bwMode="auto">
          <a:xfrm>
            <a:off x="184150" y="1231709"/>
            <a:ext cx="8736012" cy="708978"/>
          </a:xfrm>
          <a:prstGeom prst="rect">
            <a:avLst/>
          </a:prstGeom>
          <a:solidFill>
            <a:schemeClr val="accent3">
              <a:lumMod val="40000"/>
              <a:lumOff val="60000"/>
            </a:schemeClr>
          </a:solidFill>
          <a:ln>
            <a:noFill/>
          </a:ln>
          <a:effectLst/>
          <a:extLst/>
        </p:spPr>
        <p:txBody>
          <a:bodyPr lIns="90488" tIns="44450" rIns="90488" bIns="44450"/>
          <a:lstStyle/>
          <a:p>
            <a:pPr algn="ctr"/>
            <a:r>
              <a:rPr lang="en-US" sz="2400" b="1" dirty="0">
                <a:solidFill>
                  <a:prstClr val="black"/>
                </a:solidFill>
                <a:latin typeface="Arial" panose="020B0604020202020204" pitchFamily="34" charset="0"/>
              </a:rPr>
              <a:t>Owner withdraws $200 cash for personal use.</a:t>
            </a:r>
          </a:p>
          <a:p>
            <a:pPr algn="ctr"/>
            <a:endParaRPr lang="en-US" sz="2400" b="1" dirty="0">
              <a:solidFill>
                <a:prstClr val="black"/>
              </a:solidFill>
              <a:latin typeface="Arial" panose="020B0604020202020204" pitchFamily="34" charset="0"/>
            </a:endParaRPr>
          </a:p>
        </p:txBody>
      </p:sp>
      <p:sp>
        <p:nvSpPr>
          <p:cNvPr id="60424" name="Oval 8"/>
          <p:cNvSpPr>
            <a:spLocks noChangeArrowheads="1"/>
          </p:cNvSpPr>
          <p:nvPr/>
        </p:nvSpPr>
        <p:spPr bwMode="auto">
          <a:xfrm>
            <a:off x="762000" y="3389312"/>
            <a:ext cx="6096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60428" name="Oval 12"/>
          <p:cNvSpPr>
            <a:spLocks noChangeArrowheads="1"/>
          </p:cNvSpPr>
          <p:nvPr/>
        </p:nvSpPr>
        <p:spPr bwMode="auto">
          <a:xfrm>
            <a:off x="5029200" y="4636481"/>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14" name="Oval 12"/>
          <p:cNvSpPr>
            <a:spLocks noChangeArrowheads="1"/>
          </p:cNvSpPr>
          <p:nvPr/>
        </p:nvSpPr>
        <p:spPr bwMode="auto">
          <a:xfrm>
            <a:off x="1943100" y="4664075"/>
            <a:ext cx="1600200" cy="609600"/>
          </a:xfrm>
          <a:prstGeom prst="ellipse">
            <a:avLst/>
          </a:prstGeom>
          <a:noFill/>
          <a:ln w="47625" algn="ctr">
            <a:solidFill>
              <a:srgbClr val="00CC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7" name="Oval 8"/>
          <p:cNvSpPr>
            <a:spLocks noChangeArrowheads="1"/>
          </p:cNvSpPr>
          <p:nvPr/>
        </p:nvSpPr>
        <p:spPr bwMode="auto">
          <a:xfrm>
            <a:off x="6477000" y="3389312"/>
            <a:ext cx="685800" cy="30480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prstClr val="black"/>
              </a:solidFill>
            </a:endParaRPr>
          </a:p>
        </p:txBody>
      </p:sp>
      <p:sp>
        <p:nvSpPr>
          <p:cNvPr id="11" name="Rectangle 10"/>
          <p:cNvSpPr>
            <a:spLocks noGrp="1" noChangeArrowheads="1"/>
          </p:cNvSpPr>
          <p:nvPr/>
        </p:nvSpPr>
        <p:spPr bwMode="auto">
          <a:xfrm>
            <a:off x="6629400" y="6456894"/>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2" name="Slide Number Placeholder 3"/>
          <p:cNvSpPr>
            <a:spLocks noGrp="1"/>
          </p:cNvSpPr>
          <p:nvPr>
            <p:ph type="sldNum" sz="quarter" idx="12"/>
          </p:nvPr>
        </p:nvSpPr>
        <p:spPr bwMode="auto">
          <a:xfrm>
            <a:off x="6710152" y="6400193"/>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45</a:t>
            </a:fld>
            <a:endParaRPr lang="en-US" altLang="en-US" dirty="0">
              <a:solidFill>
                <a:srgbClr val="898989"/>
              </a:solidFill>
            </a:endParaRP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3878046692"/>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0422">
                                            <p:txEl>
                                              <p:pRg st="0" end="0"/>
                                            </p:txEl>
                                          </p:spTgt>
                                        </p:tgtEl>
                                        <p:attrNameLst>
                                          <p:attrName>style.visibility</p:attrName>
                                        </p:attrNameLst>
                                      </p:cBhvr>
                                      <p:to>
                                        <p:strVal val="visible"/>
                                      </p:to>
                                    </p:set>
                                    <p:animEffect transition="in" filter="fade">
                                      <p:cBhvr>
                                        <p:cTn id="7" dur="1000"/>
                                        <p:tgtEl>
                                          <p:spTgt spid="60422">
                                            <p:txEl>
                                              <p:pRg st="0" end="0"/>
                                            </p:txEl>
                                          </p:spTgt>
                                        </p:tgtEl>
                                      </p:cBhvr>
                                    </p:animEffect>
                                    <p:anim calcmode="lin" valueType="num">
                                      <p:cBhvr>
                                        <p:cTn id="8" dur="1000" fill="hold"/>
                                        <p:tgtEl>
                                          <p:spTgt spid="604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22">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60419"/>
                                        </p:tgtEl>
                                        <p:attrNameLst>
                                          <p:attrName>style.visibility</p:attrName>
                                        </p:attrNameLst>
                                      </p:cBhvr>
                                      <p:to>
                                        <p:strVal val="visible"/>
                                      </p:to>
                                    </p:set>
                                    <p:animEffect transition="in" filter="dissolve">
                                      <p:cBhvr>
                                        <p:cTn id="13" dur="1000"/>
                                        <p:tgtEl>
                                          <p:spTgt spid="60419"/>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Effect transition="in" filter="dissolve">
                                      <p:cBhvr>
                                        <p:cTn id="18" dur="2000"/>
                                        <p:tgtEl>
                                          <p:spTgt spid="60424"/>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60428"/>
                                        </p:tgtEl>
                                        <p:attrNameLst>
                                          <p:attrName>style.visibility</p:attrName>
                                        </p:attrNameLst>
                                      </p:cBhvr>
                                      <p:to>
                                        <p:strVal val="visible"/>
                                      </p:to>
                                    </p:set>
                                    <p:animEffect transition="in" filter="dissolve">
                                      <p:cBhvr>
                                        <p:cTn id="22" dur="1000"/>
                                        <p:tgtEl>
                                          <p:spTgt spid="60428"/>
                                        </p:tgtEl>
                                      </p:cBhvr>
                                    </p:animEffect>
                                  </p:childTnLst>
                                </p:cTn>
                              </p:par>
                            </p:childTnLst>
                          </p:cTn>
                        </p:par>
                        <p:par>
                          <p:cTn id="23" fill="hold">
                            <p:stCondLst>
                              <p:cond delay="3000"/>
                            </p:stCondLst>
                            <p:childTnLst>
                              <p:par>
                                <p:cTn id="24" presetID="9"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1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8" grpId="0" animBg="1"/>
      <p:bldP spid="14"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79" y="345019"/>
            <a:ext cx="8229600" cy="831896"/>
          </a:xfrm>
        </p:spPr>
        <p:txBody>
          <a:bodyPr/>
          <a:lstStyle/>
          <a:p>
            <a:r>
              <a:rPr lang="en-US" b="1" dirty="0"/>
              <a:t>Summary of Transactions</a:t>
            </a:r>
          </a:p>
        </p:txBody>
      </p:sp>
      <p:sp>
        <p:nvSpPr>
          <p:cNvPr id="3" name="Slide Number Placeholder 2"/>
          <p:cNvSpPr>
            <a:spLocks noGrp="1"/>
          </p:cNvSpPr>
          <p:nvPr>
            <p:ph type="sldNum" sz="quarter" idx="12"/>
          </p:nvPr>
        </p:nvSpPr>
        <p:spPr>
          <a:xfrm>
            <a:off x="6629400" y="6405344"/>
            <a:ext cx="2133600" cy="365125"/>
          </a:xfrm>
        </p:spPr>
        <p:txBody>
          <a:bodyPr/>
          <a:lstStyle/>
          <a:p>
            <a:pPr>
              <a:defRPr/>
            </a:pPr>
            <a:fld id="{1A502F59-C9C5-4CFC-ACAE-314DC3CCBC8D}" type="slidenum">
              <a:rPr lang="en-US" smtClean="0"/>
              <a:pPr>
                <a:defRPr/>
              </a:pPr>
              <a:t>46</a:t>
            </a:fld>
            <a:endParaRPr lang="en-US" dirty="0"/>
          </a:p>
        </p:txBody>
      </p:sp>
      <p:sp>
        <p:nvSpPr>
          <p:cNvPr id="5" name="Rounded Rectangle 14"/>
          <p:cNvSpPr/>
          <p:nvPr/>
        </p:nvSpPr>
        <p:spPr>
          <a:xfrm>
            <a:off x="152400" y="6520844"/>
            <a:ext cx="51816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P1: Analyze business transactions using the accounting equation.</a:t>
            </a:r>
            <a:endParaRPr lang="en-US" sz="1100" b="1" kern="0" dirty="0">
              <a:solidFill>
                <a:prstClr val="black"/>
              </a:solidFill>
              <a:latin typeface="Arial Narrow" pitchFamily="34" charset="0"/>
            </a:endParaRPr>
          </a:p>
        </p:txBody>
      </p:sp>
      <p:sp>
        <p:nvSpPr>
          <p:cNvPr id="6" name="Rectangle 5"/>
          <p:cNvSpPr>
            <a:spLocks noGrp="1" noChangeArrowheads="1"/>
          </p:cNvSpPr>
          <p:nvPr/>
        </p:nvSpPr>
        <p:spPr bwMode="auto">
          <a:xfrm>
            <a:off x="6629400" y="6456894"/>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8" name="TextBox 7"/>
          <p:cNvSpPr txBox="1"/>
          <p:nvPr/>
        </p:nvSpPr>
        <p:spPr>
          <a:xfrm>
            <a:off x="7932367" y="530584"/>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1.9</a:t>
            </a:r>
          </a:p>
        </p:txBody>
      </p:sp>
      <p:pic>
        <p:nvPicPr>
          <p:cNvPr id="4" name="Picture 3">
            <a:extLst>
              <a:ext uri="{FF2B5EF4-FFF2-40B4-BE49-F238E27FC236}">
                <a16:creationId xmlns:a16="http://schemas.microsoft.com/office/drawing/2014/main" xmlns="" id="{6A5E0138-F772-4693-83AB-C8D2D2774AA2}"/>
              </a:ext>
            </a:extLst>
          </p:cNvPr>
          <p:cNvPicPr>
            <a:picLocks noChangeAspect="1"/>
          </p:cNvPicPr>
          <p:nvPr/>
        </p:nvPicPr>
        <p:blipFill>
          <a:blip r:embed="rId3"/>
          <a:stretch>
            <a:fillRect/>
          </a:stretch>
        </p:blipFill>
        <p:spPr>
          <a:xfrm>
            <a:off x="778509" y="1228465"/>
            <a:ext cx="7971428" cy="5000000"/>
          </a:xfrm>
          <a:prstGeom prst="rect">
            <a:avLst/>
          </a:prstGeom>
        </p:spPr>
      </p:pic>
    </p:spTree>
    <p:extLst>
      <p:ext uri="{BB962C8B-B14F-4D97-AF65-F5344CB8AC3E}">
        <p14:creationId xmlns:p14="http://schemas.microsoft.com/office/powerpoint/2010/main" val="3679044266"/>
      </p:ext>
    </p:extLst>
  </p:cSld>
  <p:clrMapOvr>
    <a:masterClrMapping/>
  </p:clrMapOvr>
  <p:transition xmlns:p14="http://schemas.microsoft.com/office/powerpoint/2010/mai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381000" y="1693315"/>
            <a:ext cx="81534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t>Identify and prepare basic financial statements and explain how they interrelate.</a:t>
            </a: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47</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186290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00100" y="5345959"/>
            <a:ext cx="7315200" cy="87313"/>
          </a:xfrm>
          <a:prstGeom prst="rect">
            <a:avLst/>
          </a:prstGeom>
          <a:noFill/>
          <a:ln w="9525">
            <a:noFill/>
            <a:miter lim="800000"/>
            <a:headEnd/>
            <a:tailEnd/>
          </a:ln>
        </p:spPr>
      </p:pic>
      <p:sp>
        <p:nvSpPr>
          <p:cNvPr id="6" name="Rectangle 5"/>
          <p:cNvSpPr/>
          <p:nvPr/>
        </p:nvSpPr>
        <p:spPr>
          <a:xfrm>
            <a:off x="1492288" y="837462"/>
            <a:ext cx="6115777" cy="769441"/>
          </a:xfrm>
          <a:prstGeom prst="rect">
            <a:avLst/>
          </a:prstGeom>
        </p:spPr>
        <p:txBody>
          <a:bodyPr wrap="none">
            <a:spAutoFit/>
          </a:bodyPr>
          <a:lstStyle/>
          <a:p>
            <a:r>
              <a:rPr lang="en-US" altLang="en-US" sz="4400" b="1" dirty="0">
                <a:solidFill>
                  <a:prstClr val="black"/>
                </a:solidFill>
              </a:rPr>
              <a:t>Learning Objective P2</a:t>
            </a:r>
            <a:endParaRPr lang="en-US" sz="4400" dirty="0">
              <a:solidFill>
                <a:prstClr val="black"/>
              </a:solidFill>
            </a:endParaRPr>
          </a:p>
        </p:txBody>
      </p:sp>
      <p:sp>
        <p:nvSpPr>
          <p:cNvPr id="8" name="Rectangle 7"/>
          <p:cNvSpPr>
            <a:spLocks noGrp="1" noChangeArrowheads="1"/>
          </p:cNvSpPr>
          <p:nvPr/>
        </p:nvSpPr>
        <p:spPr bwMode="auto">
          <a:xfrm>
            <a:off x="6477000" y="6392155"/>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40475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6096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54627" name="Title 1"/>
          <p:cNvSpPr>
            <a:spLocks noGrp="1"/>
          </p:cNvSpPr>
          <p:nvPr>
            <p:ph type="title"/>
          </p:nvPr>
        </p:nvSpPr>
        <p:spPr/>
        <p:txBody>
          <a:bodyPr/>
          <a:lstStyle/>
          <a:p>
            <a:pPr eaLnBrk="1" hangingPunct="1"/>
            <a:r>
              <a:rPr lang="en-US" altLang="en-US" b="1" dirty="0"/>
              <a:t>Financial Statements</a:t>
            </a:r>
          </a:p>
        </p:txBody>
      </p:sp>
      <p:sp>
        <p:nvSpPr>
          <p:cNvPr id="3" name="TextBox 2"/>
          <p:cNvSpPr txBox="1">
            <a:spLocks noChangeArrowheads="1"/>
          </p:cNvSpPr>
          <p:nvPr/>
        </p:nvSpPr>
        <p:spPr bwMode="auto">
          <a:xfrm>
            <a:off x="533400" y="1295400"/>
            <a:ext cx="7924800" cy="4524375"/>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dirty="0">
                <a:solidFill>
                  <a:srgbClr val="000000"/>
                </a:solidFill>
                <a:latin typeface="Calibri" pitchFamily="-107" charset="0"/>
              </a:rPr>
              <a:t>The four financial statements and their purposes are:</a:t>
            </a:r>
          </a:p>
          <a:p>
            <a:pPr eaLnBrk="1" hangingPunct="1">
              <a:buFont typeface="Calibri" pitchFamily="-107" charset="0"/>
              <a:buAutoNum type="arabicPeriod"/>
              <a:defRPr/>
            </a:pPr>
            <a:r>
              <a:rPr lang="en-US" b="1" dirty="0">
                <a:solidFill>
                  <a:srgbClr val="000000"/>
                </a:solidFill>
                <a:latin typeface="Calibri" pitchFamily="-107" charset="0"/>
              </a:rPr>
              <a:t> Income statement </a:t>
            </a:r>
            <a:r>
              <a:rPr lang="en-US" dirty="0">
                <a:solidFill>
                  <a:srgbClr val="000000"/>
                </a:solidFill>
                <a:latin typeface="Calibri" pitchFamily="-107" charset="0"/>
              </a:rPr>
              <a:t>— describes a company’s revenues and expenses and computes net income or loss over a period of time.</a:t>
            </a:r>
          </a:p>
          <a:p>
            <a:pPr eaLnBrk="1" hangingPunct="1">
              <a:buFont typeface="Calibri" pitchFamily="-107" charset="0"/>
              <a:buAutoNum type="arabicPeriod"/>
              <a:defRPr/>
            </a:pPr>
            <a:r>
              <a:rPr lang="en-US" b="1" dirty="0">
                <a:solidFill>
                  <a:srgbClr val="000000"/>
                </a:solidFill>
                <a:latin typeface="Calibri" pitchFamily="-107" charset="0"/>
              </a:rPr>
              <a:t> Statement of retained earnings </a:t>
            </a:r>
            <a:r>
              <a:rPr lang="en-US" dirty="0">
                <a:solidFill>
                  <a:srgbClr val="000000"/>
                </a:solidFill>
                <a:latin typeface="Calibri" pitchFamily="-107" charset="0"/>
              </a:rPr>
              <a:t>— explains changes in retained earnings from net income (or loss) and from any dividends over a period of time.</a:t>
            </a:r>
          </a:p>
          <a:p>
            <a:pPr eaLnBrk="1" hangingPunct="1">
              <a:buFont typeface="Calibri" pitchFamily="-107" charset="0"/>
              <a:buAutoNum type="arabicPeriod"/>
              <a:defRPr/>
            </a:pPr>
            <a:r>
              <a:rPr lang="en-US" b="1" dirty="0">
                <a:solidFill>
                  <a:srgbClr val="000000"/>
                </a:solidFill>
                <a:latin typeface="Calibri" pitchFamily="-107" charset="0"/>
              </a:rPr>
              <a:t> Balance sheet </a:t>
            </a:r>
            <a:r>
              <a:rPr lang="en-US" dirty="0">
                <a:solidFill>
                  <a:srgbClr val="000000"/>
                </a:solidFill>
                <a:latin typeface="Calibri" pitchFamily="-107" charset="0"/>
              </a:rPr>
              <a:t>— describes a company’s financial position (types and amounts of assets, liabilities, and equity) at a point in time.</a:t>
            </a:r>
          </a:p>
          <a:p>
            <a:pPr eaLnBrk="1" hangingPunct="1">
              <a:buFont typeface="Calibri" pitchFamily="-107" charset="0"/>
              <a:buAutoNum type="arabicPeriod"/>
              <a:defRPr/>
            </a:pPr>
            <a:r>
              <a:rPr lang="en-US" b="1" dirty="0">
                <a:solidFill>
                  <a:srgbClr val="000000"/>
                </a:solidFill>
                <a:latin typeface="Calibri" pitchFamily="-107" charset="0"/>
              </a:rPr>
              <a:t> Statement of cash flows </a:t>
            </a:r>
            <a:r>
              <a:rPr lang="en-US" dirty="0">
                <a:solidFill>
                  <a:srgbClr val="000000"/>
                </a:solidFill>
                <a:latin typeface="Calibri" pitchFamily="-107" charset="0"/>
              </a:rPr>
              <a:t>— identifies cash inflows (receipts) and cash outflows (payments) over a period of time.</a:t>
            </a:r>
          </a:p>
        </p:txBody>
      </p:sp>
      <p:sp>
        <p:nvSpPr>
          <p:cNvPr id="4" name="Slide Number Placeholder 3"/>
          <p:cNvSpPr>
            <a:spLocks noGrp="1"/>
          </p:cNvSpPr>
          <p:nvPr>
            <p:ph type="sldNum" sz="quarter" idx="12"/>
          </p:nvPr>
        </p:nvSpPr>
        <p:spPr>
          <a:xfrm>
            <a:off x="6835049" y="6368520"/>
            <a:ext cx="2133600" cy="365125"/>
          </a:xfrm>
        </p:spPr>
        <p:txBody>
          <a:bodyPr/>
          <a:lstStyle/>
          <a:p>
            <a:pPr>
              <a:defRPr/>
            </a:pPr>
            <a:fld id="{859FE9FE-C79D-4DD5-91F2-83F9056E310B}" type="slidenum">
              <a:rPr lang="en-US"/>
              <a:pPr>
                <a:defRPr/>
              </a:pPr>
              <a:t>48</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ounded Rectangle 8"/>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Identify and prepare basic financial statements and explain how they interrelate.</a:t>
            </a:r>
            <a:endParaRPr lang="en-US" sz="1100" b="1" kern="0" dirty="0">
              <a:solidFill>
                <a:prstClr val="black"/>
              </a:solidFill>
              <a:latin typeface="Arial Narrow" pitchFamily="34" charset="0"/>
              <a:cs typeface="+mn-cs"/>
            </a:endParaRPr>
          </a:p>
        </p:txBody>
      </p:sp>
      <p:sp>
        <p:nvSpPr>
          <p:cNvPr id="12" name="Rectangle 11"/>
          <p:cNvSpPr>
            <a:spLocks noGrp="1" noChangeArrowheads="1"/>
          </p:cNvSpPr>
          <p:nvPr/>
        </p:nvSpPr>
        <p:spPr bwMode="auto">
          <a:xfrm>
            <a:off x="6624810" y="6427827"/>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83796"/>
          </a:xfrm>
        </p:spPr>
        <p:txBody>
          <a:bodyPr/>
          <a:lstStyle/>
          <a:p>
            <a:r>
              <a:rPr lang="en-US" sz="2000" dirty="0">
                <a:solidFill>
                  <a:schemeClr val="bg1"/>
                </a:solidFill>
              </a:rPr>
              <a:t>Exhibit 1.10: Financial Statements and Their Links – Part 1</a:t>
            </a:r>
            <a:br>
              <a:rPr lang="en-US" sz="2000" dirty="0">
                <a:solidFill>
                  <a:schemeClr val="bg1"/>
                </a:solidFill>
              </a:rPr>
            </a:br>
            <a:endParaRPr lang="en-US" sz="2000" dirty="0"/>
          </a:p>
        </p:txBody>
      </p:sp>
      <p:sp>
        <p:nvSpPr>
          <p:cNvPr id="5" name="Slide Number Placeholder 4"/>
          <p:cNvSpPr>
            <a:spLocks noGrp="1"/>
          </p:cNvSpPr>
          <p:nvPr>
            <p:ph type="sldNum" sz="quarter" idx="12"/>
          </p:nvPr>
        </p:nvSpPr>
        <p:spPr/>
        <p:txBody>
          <a:bodyPr/>
          <a:lstStyle/>
          <a:p>
            <a:pPr>
              <a:defRPr/>
            </a:pPr>
            <a:fld id="{2CA8AA6B-F4A2-4F2F-89EE-BA6BD299753D}" type="slidenum">
              <a:rPr lang="en-US" smtClean="0">
                <a:solidFill>
                  <a:prstClr val="black">
                    <a:tint val="75000"/>
                  </a:prstClr>
                </a:solidFill>
              </a:rPr>
              <a:pPr>
                <a:defRPr/>
              </a:pPr>
              <a:t>49</a:t>
            </a:fld>
            <a:endParaRPr lang="en-US" dirty="0">
              <a:solidFill>
                <a:prstClr val="black">
                  <a:tint val="75000"/>
                </a:prstClr>
              </a:solidFill>
            </a:endParaRPr>
          </a:p>
        </p:txBody>
      </p:sp>
      <p:sp>
        <p:nvSpPr>
          <p:cNvPr id="9" name="TextBox 8"/>
          <p:cNvSpPr txBox="1"/>
          <p:nvPr/>
        </p:nvSpPr>
        <p:spPr>
          <a:xfrm>
            <a:off x="0" y="6103497"/>
            <a:ext cx="1981200" cy="369332"/>
          </a:xfrm>
          <a:prstGeom prst="rect">
            <a:avLst/>
          </a:prstGeom>
          <a:noFill/>
        </p:spPr>
        <p:txBody>
          <a:bodyPr wrap="square" rtlCol="0">
            <a:spAutoFit/>
          </a:bodyPr>
          <a:lstStyle/>
          <a:p>
            <a:r>
              <a:rPr lang="en-US" dirty="0">
                <a:solidFill>
                  <a:prstClr val="black"/>
                </a:solidFill>
              </a:rPr>
              <a:t>(cont. next slide)</a:t>
            </a:r>
          </a:p>
        </p:txBody>
      </p:sp>
      <p:sp>
        <p:nvSpPr>
          <p:cNvPr id="6" name="Rounded Rectangle 5"/>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P2: Identify and prepare basic financial statements and explain how they interrelate.</a:t>
            </a:r>
            <a:endParaRPr lang="en-US" sz="1100" b="1" kern="0" dirty="0">
              <a:solidFill>
                <a:prstClr val="black"/>
              </a:solidFill>
              <a:latin typeface="Arial Narrow" pitchFamily="34" charset="0"/>
            </a:endParaRPr>
          </a:p>
        </p:txBody>
      </p:sp>
      <p:sp>
        <p:nvSpPr>
          <p:cNvPr id="8" name="Rectangle 7"/>
          <p:cNvSpPr>
            <a:spLocks noGrp="1" noChangeArrowheads="1"/>
          </p:cNvSpPr>
          <p:nvPr/>
        </p:nvSpPr>
        <p:spPr bwMode="auto">
          <a:xfrm>
            <a:off x="6761362" y="654523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pic>
        <p:nvPicPr>
          <p:cNvPr id="4" name="Picture 3">
            <a:extLst>
              <a:ext uri="{FF2B5EF4-FFF2-40B4-BE49-F238E27FC236}">
                <a16:creationId xmlns:a16="http://schemas.microsoft.com/office/drawing/2014/main" xmlns="" id="{84E10938-FD81-4AC8-A148-8E4D483867AF}"/>
              </a:ext>
            </a:extLst>
          </p:cNvPr>
          <p:cNvPicPr>
            <a:picLocks noChangeAspect="1"/>
          </p:cNvPicPr>
          <p:nvPr/>
        </p:nvPicPr>
        <p:blipFill>
          <a:blip r:embed="rId3"/>
          <a:stretch>
            <a:fillRect/>
          </a:stretch>
        </p:blipFill>
        <p:spPr>
          <a:xfrm>
            <a:off x="1852276" y="375007"/>
            <a:ext cx="5439447" cy="6004152"/>
          </a:xfrm>
          <a:prstGeom prst="rect">
            <a:avLst/>
          </a:prstGeom>
        </p:spPr>
      </p:pic>
    </p:spTree>
    <p:extLst>
      <p:ext uri="{BB962C8B-B14F-4D97-AF65-F5344CB8AC3E}">
        <p14:creationId xmlns:p14="http://schemas.microsoft.com/office/powerpoint/2010/main" val="2610561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897228" y="193675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3" name="TextBox 2"/>
          <p:cNvSpPr txBox="1"/>
          <p:nvPr/>
        </p:nvSpPr>
        <p:spPr>
          <a:xfrm>
            <a:off x="1925928" y="962564"/>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9" name="Title 4"/>
          <p:cNvSpPr>
            <a:spLocks noGrp="1"/>
          </p:cNvSpPr>
          <p:nvPr>
            <p:ph type="ctrTitle"/>
          </p:nvPr>
        </p:nvSpPr>
        <p:spPr>
          <a:xfrm>
            <a:off x="897228" y="2253456"/>
            <a:ext cx="7315200" cy="2514600"/>
          </a:xfrm>
        </p:spPr>
        <p:txBody>
          <a:bodyPr/>
          <a:lstStyle/>
          <a:p>
            <a:r>
              <a:rPr lang="en-US" altLang="en-US" dirty="0"/>
              <a:t/>
            </a:r>
            <a:br>
              <a:rPr lang="en-US" altLang="en-US" dirty="0"/>
            </a:br>
            <a:r>
              <a:rPr lang="en-US" altLang="en-US" dirty="0"/>
              <a:t/>
            </a:r>
            <a:br>
              <a:rPr lang="en-US" altLang="en-US" dirty="0"/>
            </a:br>
            <a:r>
              <a:rPr lang="en-US" altLang="en-US" dirty="0"/>
              <a:t>I</a:t>
            </a:r>
            <a:r>
              <a:rPr lang="en-US" dirty="0"/>
              <a:t>dentify users and uses of, and</a:t>
            </a:r>
            <a:br>
              <a:rPr lang="en-US" dirty="0"/>
            </a:br>
            <a:r>
              <a:rPr lang="en-US" dirty="0"/>
              <a:t>opportunities in, accounting.</a:t>
            </a:r>
            <a:r>
              <a:rPr lang="en-US" altLang="en-US" dirty="0"/>
              <a:t/>
            </a:r>
            <a:br>
              <a:rPr lang="en-US" altLang="en-US" dirty="0"/>
            </a:br>
            <a:r>
              <a:rPr lang="en-US" altLang="en-US" dirty="0"/>
              <a:t/>
            </a:r>
            <a:br>
              <a:rPr lang="en-US" altLang="en-US" dirty="0"/>
            </a:br>
            <a:endParaRPr lang="en-US" altLang="en-US" dirty="0"/>
          </a:p>
        </p:txBody>
      </p:sp>
      <p:sp>
        <p:nvSpPr>
          <p:cNvPr id="8" name="Rectangle 7"/>
          <p:cNvSpPr>
            <a:spLocks noGrp="1" noChangeArrowheads="1"/>
          </p:cNvSpPr>
          <p:nvPr/>
        </p:nvSpPr>
        <p:spPr bwMode="auto">
          <a:xfrm>
            <a:off x="6425928" y="638333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Tree>
    <p:extLst>
      <p:ext uri="{BB962C8B-B14F-4D97-AF65-F5344CB8AC3E}">
        <p14:creationId xmlns:p14="http://schemas.microsoft.com/office/powerpoint/2010/main" val="39641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501649"/>
          </a:xfrm>
        </p:spPr>
        <p:txBody>
          <a:bodyPr/>
          <a:lstStyle/>
          <a:p>
            <a:r>
              <a:rPr lang="en-US" sz="2000" dirty="0">
                <a:solidFill>
                  <a:schemeClr val="bg1"/>
                </a:solidFill>
              </a:rPr>
              <a:t>Exhibit 1.10: Financial Statements and Their Links – Part 2</a:t>
            </a:r>
            <a:br>
              <a:rPr lang="en-US" sz="2000" dirty="0">
                <a:solidFill>
                  <a:schemeClr val="bg1"/>
                </a:solidFill>
              </a:rPr>
            </a:br>
            <a:endParaRPr lang="en-US" sz="2000" dirty="0"/>
          </a:p>
        </p:txBody>
      </p:sp>
      <p:sp>
        <p:nvSpPr>
          <p:cNvPr id="5" name="Slide Number Placeholder 4"/>
          <p:cNvSpPr>
            <a:spLocks noGrp="1"/>
          </p:cNvSpPr>
          <p:nvPr>
            <p:ph type="sldNum" sz="quarter" idx="12"/>
          </p:nvPr>
        </p:nvSpPr>
        <p:spPr/>
        <p:txBody>
          <a:bodyPr/>
          <a:lstStyle/>
          <a:p>
            <a:pPr>
              <a:defRPr/>
            </a:pPr>
            <a:fld id="{2CA8AA6B-F4A2-4F2F-89EE-BA6BD299753D}" type="slidenum">
              <a:rPr lang="en-US" smtClean="0">
                <a:solidFill>
                  <a:prstClr val="black">
                    <a:tint val="75000"/>
                  </a:prstClr>
                </a:solidFill>
              </a:rPr>
              <a:pPr>
                <a:defRPr/>
              </a:pPr>
              <a:t>50</a:t>
            </a:fld>
            <a:endParaRPr lang="en-US" dirty="0">
              <a:solidFill>
                <a:prstClr val="black">
                  <a:tint val="75000"/>
                </a:prstClr>
              </a:solidFill>
            </a:endParaRPr>
          </a:p>
        </p:txBody>
      </p:sp>
      <p:sp>
        <p:nvSpPr>
          <p:cNvPr id="6" name="Rounded Rectangle 5"/>
          <p:cNvSpPr/>
          <p:nvPr/>
        </p:nvSpPr>
        <p:spPr>
          <a:xfrm>
            <a:off x="152400" y="6520844"/>
            <a:ext cx="6172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P2: Identify and prepare basic financial statements and explain how they interrelate.</a:t>
            </a:r>
            <a:endParaRPr lang="en-US" sz="1100" b="1" kern="0" dirty="0">
              <a:solidFill>
                <a:prstClr val="black"/>
              </a:solidFill>
              <a:latin typeface="Arial Narrow" pitchFamily="34" charset="0"/>
            </a:endParaRPr>
          </a:p>
        </p:txBody>
      </p:sp>
      <p:sp>
        <p:nvSpPr>
          <p:cNvPr id="8" name="Rectangle 7"/>
          <p:cNvSpPr>
            <a:spLocks noGrp="1" noChangeArrowheads="1"/>
          </p:cNvSpPr>
          <p:nvPr/>
        </p:nvSpPr>
        <p:spPr bwMode="auto">
          <a:xfrm>
            <a:off x="6705600" y="6496047"/>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pic>
        <p:nvPicPr>
          <p:cNvPr id="2" name="Picture 1">
            <a:extLst>
              <a:ext uri="{FF2B5EF4-FFF2-40B4-BE49-F238E27FC236}">
                <a16:creationId xmlns:a16="http://schemas.microsoft.com/office/drawing/2014/main" xmlns="" id="{BEB5815B-9ABD-407C-AEFF-947A6D6FCB57}"/>
              </a:ext>
            </a:extLst>
          </p:cNvPr>
          <p:cNvPicPr>
            <a:picLocks noChangeAspect="1"/>
          </p:cNvPicPr>
          <p:nvPr/>
        </p:nvPicPr>
        <p:blipFill>
          <a:blip r:embed="rId3"/>
          <a:stretch>
            <a:fillRect/>
          </a:stretch>
        </p:blipFill>
        <p:spPr>
          <a:xfrm>
            <a:off x="1600200" y="448405"/>
            <a:ext cx="6304762" cy="5847619"/>
          </a:xfrm>
          <a:prstGeom prst="rect">
            <a:avLst/>
          </a:prstGeom>
        </p:spPr>
      </p:pic>
    </p:spTree>
    <p:extLst>
      <p:ext uri="{BB962C8B-B14F-4D97-AF65-F5344CB8AC3E}">
        <p14:creationId xmlns:p14="http://schemas.microsoft.com/office/powerpoint/2010/main" val="1976613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Compute and interpret return on assets.</a:t>
            </a:r>
            <a:r>
              <a:rPr lang="en-US" altLang="en-US" dirty="0"/>
              <a:t/>
            </a:r>
            <a:br>
              <a:rPr lang="en-US" altLang="en-US" dirty="0"/>
            </a:br>
            <a:endParaRPr lang="en-US" altLang="en-US" dirty="0"/>
          </a:p>
        </p:txBody>
      </p:sp>
      <p:sp>
        <p:nvSpPr>
          <p:cNvPr id="130051" name="Slide Number Placeholder 3"/>
          <p:cNvSpPr>
            <a:spLocks noGrp="1"/>
          </p:cNvSpPr>
          <p:nvPr>
            <p:ph type="sldNum" sz="quarter" idx="12"/>
          </p:nvPr>
        </p:nvSpPr>
        <p:spPr bwMode="auto">
          <a:xfrm>
            <a:off x="6598186" y="6422135"/>
            <a:ext cx="2133600" cy="365125"/>
          </a:xfrm>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51</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14400" y="220980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762000" y="5397500"/>
            <a:ext cx="7315200" cy="87313"/>
          </a:xfrm>
          <a:prstGeom prst="rect">
            <a:avLst/>
          </a:prstGeom>
          <a:noFill/>
          <a:ln w="9525">
            <a:noFill/>
            <a:miter lim="800000"/>
            <a:headEnd/>
            <a:tailEnd/>
          </a:ln>
        </p:spPr>
      </p:pic>
      <p:sp>
        <p:nvSpPr>
          <p:cNvPr id="6" name="Rectangle 5"/>
          <p:cNvSpPr/>
          <p:nvPr/>
        </p:nvSpPr>
        <p:spPr>
          <a:xfrm>
            <a:off x="1676400" y="1086001"/>
            <a:ext cx="6125267" cy="769441"/>
          </a:xfrm>
          <a:prstGeom prst="rect">
            <a:avLst/>
          </a:prstGeom>
        </p:spPr>
        <p:txBody>
          <a:bodyPr wrap="none">
            <a:spAutoFit/>
          </a:bodyPr>
          <a:lstStyle/>
          <a:p>
            <a:r>
              <a:rPr lang="en-US" altLang="en-US" sz="4400" b="1" dirty="0">
                <a:solidFill>
                  <a:prstClr val="black"/>
                </a:solidFill>
              </a:rPr>
              <a:t>Learning Objective A2</a:t>
            </a:r>
            <a:endParaRPr lang="en-US" sz="4400" dirty="0">
              <a:solidFill>
                <a:prstClr val="black"/>
              </a:solidFill>
            </a:endParaRPr>
          </a:p>
        </p:txBody>
      </p:sp>
      <p:sp>
        <p:nvSpPr>
          <p:cNvPr id="8" name="Rectangle 7"/>
          <p:cNvSpPr>
            <a:spLocks noGrp="1" noChangeArrowheads="1"/>
          </p:cNvSpPr>
          <p:nvPr/>
        </p:nvSpPr>
        <p:spPr bwMode="auto">
          <a:xfrm>
            <a:off x="6539429" y="6481442"/>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Tree>
    <p:extLst>
      <p:ext uri="{BB962C8B-B14F-4D97-AF65-F5344CB8AC3E}">
        <p14:creationId xmlns:p14="http://schemas.microsoft.com/office/powerpoint/2010/main" val="286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361883"/>
            <a:ext cx="8229600" cy="1143000"/>
          </a:xfrm>
        </p:spPr>
        <p:txBody>
          <a:bodyPr/>
          <a:lstStyle/>
          <a:p>
            <a:pPr eaLnBrk="1" hangingPunct="1"/>
            <a:r>
              <a:rPr lang="en-US" altLang="en-US" b="1" dirty="0"/>
              <a:t>Return on Assets</a:t>
            </a:r>
          </a:p>
        </p:txBody>
      </p:sp>
      <p:sp>
        <p:nvSpPr>
          <p:cNvPr id="8" name="Rounded Rectangle 7"/>
          <p:cNvSpPr>
            <a:spLocks noChangeArrowheads="1"/>
          </p:cNvSpPr>
          <p:nvPr/>
        </p:nvSpPr>
        <p:spPr bwMode="auto">
          <a:xfrm>
            <a:off x="685800" y="1600200"/>
            <a:ext cx="7696200" cy="990600"/>
          </a:xfrm>
          <a:prstGeom prst="roundRect">
            <a:avLst>
              <a:gd name="adj" fmla="val 16667"/>
            </a:avLst>
          </a:prstGeom>
          <a:solidFill>
            <a:srgbClr val="E6B9B8"/>
          </a:solidFill>
          <a:ln w="9525">
            <a:solidFill>
              <a:schemeClr val="tx1"/>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rgbClr val="953735"/>
                </a:solidFill>
              </a:rPr>
              <a:t>Return on assets (ROA) is stated in ratio form as net income divided by the average total assets invested.</a:t>
            </a:r>
          </a:p>
        </p:txBody>
      </p:sp>
      <p:grpSp>
        <p:nvGrpSpPr>
          <p:cNvPr id="162821" name="Group 14"/>
          <p:cNvGrpSpPr>
            <a:grpSpLocks/>
          </p:cNvGrpSpPr>
          <p:nvPr/>
        </p:nvGrpSpPr>
        <p:grpSpPr bwMode="auto">
          <a:xfrm>
            <a:off x="1905000" y="2895600"/>
            <a:ext cx="5334000" cy="990600"/>
            <a:chOff x="1752600" y="3247292"/>
            <a:chExt cx="5334000" cy="990600"/>
          </a:xfrm>
        </p:grpSpPr>
        <p:sp>
          <p:nvSpPr>
            <p:cNvPr id="10" name="Rounded Rectangle 9"/>
            <p:cNvSpPr>
              <a:spLocks noChangeArrowheads="1"/>
            </p:cNvSpPr>
            <p:nvPr/>
          </p:nvSpPr>
          <p:spPr bwMode="auto">
            <a:xfrm>
              <a:off x="1752600" y="3247292"/>
              <a:ext cx="5334000" cy="990600"/>
            </a:xfrm>
            <a:prstGeom prst="roundRect">
              <a:avLst>
                <a:gd name="adj" fmla="val 16667"/>
              </a:avLst>
            </a:prstGeom>
            <a:solidFill>
              <a:srgbClr val="E6B9B8"/>
            </a:solidFill>
            <a:ln w="25400">
              <a:solidFill>
                <a:srgbClr val="558ED5"/>
              </a:solidFill>
              <a:round/>
              <a:headEnd/>
              <a:tailEnd/>
            </a:ln>
            <a:effectLst>
              <a:outerShdw blurRad="63500" dist="38100" dir="2700000" algn="tl" rotWithShape="0">
                <a:srgbClr val="000000">
                  <a:alpha val="39999"/>
                </a:srgbClr>
              </a:outerShdw>
            </a:effectLst>
          </p:spPr>
          <p:txBody>
            <a:bodyPr anchor="ctr"/>
            <a:lstStyle/>
            <a:p>
              <a:pPr algn="ctr">
                <a:defRPr/>
              </a:pPr>
              <a:endParaRPr lang="en-US" dirty="0">
                <a:solidFill>
                  <a:srgbClr val="FFFFFF"/>
                </a:solidFill>
                <a:latin typeface="Calibri" pitchFamily="-107" charset="0"/>
              </a:endParaRPr>
            </a:p>
          </p:txBody>
        </p:sp>
        <p:grpSp>
          <p:nvGrpSpPr>
            <p:cNvPr id="162827" name="Group 12"/>
            <p:cNvGrpSpPr>
              <a:grpSpLocks/>
            </p:cNvGrpSpPr>
            <p:nvPr/>
          </p:nvGrpSpPr>
          <p:grpSpPr bwMode="auto">
            <a:xfrm>
              <a:off x="2057400" y="3388649"/>
              <a:ext cx="4838700" cy="707886"/>
              <a:chOff x="2019300" y="3352800"/>
              <a:chExt cx="4838700" cy="707886"/>
            </a:xfrm>
          </p:grpSpPr>
          <p:sp>
            <p:nvSpPr>
              <p:cNvPr id="162828" name="TextBox 8"/>
              <p:cNvSpPr txBox="1">
                <a:spLocks noChangeArrowheads="1"/>
              </p:cNvSpPr>
              <p:nvPr/>
            </p:nvSpPr>
            <p:spPr bwMode="auto">
              <a:xfrm>
                <a:off x="4343400" y="3352800"/>
                <a:ext cx="2514600" cy="707886"/>
              </a:xfrm>
              <a:prstGeom prst="rect">
                <a:avLst/>
              </a:prstGeom>
              <a:noFill/>
              <a:ln w="9525">
                <a:noFill/>
                <a:miter lim="800000"/>
                <a:headEnd/>
                <a:tailEnd/>
              </a:ln>
            </p:spPr>
            <p:txBody>
              <a:bodyPr>
                <a:spAutoFit/>
              </a:bodyPr>
              <a:lstStyle/>
              <a:p>
                <a:pPr algn="ctr"/>
                <a:r>
                  <a:rPr lang="en-US" altLang="en-US" sz="2000" dirty="0"/>
                  <a:t>Net income</a:t>
                </a:r>
              </a:p>
              <a:p>
                <a:pPr algn="ctr"/>
                <a:r>
                  <a:rPr lang="en-US" altLang="en-US" sz="2000" dirty="0"/>
                  <a:t>Average total assets</a:t>
                </a:r>
              </a:p>
            </p:txBody>
          </p:sp>
          <p:sp>
            <p:nvSpPr>
              <p:cNvPr id="162829" name="TextBox 9"/>
              <p:cNvSpPr txBox="1">
                <a:spLocks noChangeArrowheads="1"/>
              </p:cNvSpPr>
              <p:nvPr/>
            </p:nvSpPr>
            <p:spPr bwMode="auto">
              <a:xfrm>
                <a:off x="2019300" y="3497813"/>
                <a:ext cx="2438400" cy="400110"/>
              </a:xfrm>
              <a:prstGeom prst="rect">
                <a:avLst/>
              </a:prstGeom>
              <a:noFill/>
              <a:ln w="9525">
                <a:noFill/>
                <a:miter lim="800000"/>
                <a:headEnd/>
                <a:tailEnd/>
              </a:ln>
            </p:spPr>
            <p:txBody>
              <a:bodyPr>
                <a:spAutoFit/>
              </a:bodyPr>
              <a:lstStyle/>
              <a:p>
                <a:r>
                  <a:rPr lang="en-US" altLang="en-US" sz="2000" dirty="0"/>
                  <a:t>Return on assets </a:t>
                </a:r>
                <a:r>
                  <a:rPr lang="en-US" altLang="en-US" sz="2000" dirty="0" smtClean="0"/>
                  <a:t>=</a:t>
                </a:r>
                <a:endParaRPr lang="en-US" altLang="en-US" sz="2000" dirty="0"/>
              </a:p>
            </p:txBody>
          </p:sp>
          <p:cxnSp>
            <p:nvCxnSpPr>
              <p:cNvPr id="14" name="Straight Connector 13"/>
              <p:cNvCxnSpPr>
                <a:stCxn id="162828" idx="1"/>
                <a:endCxn id="162828" idx="3"/>
              </p:cNvCxnSpPr>
              <p:nvPr/>
            </p:nvCxnSpPr>
            <p:spPr>
              <a:xfrm rot="10800000" flipH="1">
                <a:off x="4343400" y="3706743"/>
                <a:ext cx="2514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Slide Number Placeholder 2"/>
          <p:cNvSpPr>
            <a:spLocks noGrp="1"/>
          </p:cNvSpPr>
          <p:nvPr>
            <p:ph type="sldNum" sz="quarter" idx="12"/>
          </p:nvPr>
        </p:nvSpPr>
        <p:spPr>
          <a:xfrm>
            <a:off x="6723521" y="6524414"/>
            <a:ext cx="2133600" cy="365125"/>
          </a:xfrm>
        </p:spPr>
        <p:txBody>
          <a:bodyPr/>
          <a:lstStyle/>
          <a:p>
            <a:pPr>
              <a:defRPr/>
            </a:pPr>
            <a:fld id="{FE6A9158-2F11-47D6-833C-93442C61525B}" type="slidenum">
              <a:rPr lang="en-US"/>
              <a:pPr>
                <a:defRPr/>
              </a:pPr>
              <a:t>52</a:t>
            </a:fld>
            <a:endParaRPr lang="en-US" dirty="0"/>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7" name="Rounded Rectangle 16"/>
          <p:cNvSpPr/>
          <p:nvPr/>
        </p:nvSpPr>
        <p:spPr>
          <a:xfrm>
            <a:off x="152400" y="6520844"/>
            <a:ext cx="3886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Compute and interpret return on assets.</a:t>
            </a:r>
            <a:endParaRPr lang="en-US" sz="1100" b="1" kern="0" dirty="0">
              <a:solidFill>
                <a:prstClr val="black"/>
              </a:solidFill>
              <a:latin typeface="Arial Narrow" pitchFamily="34" charset="0"/>
              <a:cs typeface="+mn-cs"/>
            </a:endParaRPr>
          </a:p>
        </p:txBody>
      </p:sp>
      <p:sp>
        <p:nvSpPr>
          <p:cNvPr id="18" name="Rectangle 17"/>
          <p:cNvSpPr>
            <a:spLocks noGrp="1" noChangeArrowheads="1"/>
          </p:cNvSpPr>
          <p:nvPr/>
        </p:nvSpPr>
        <p:spPr bwMode="auto">
          <a:xfrm>
            <a:off x="6629400" y="6583721"/>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
        <p:nvSpPr>
          <p:cNvPr id="16" name="TextBox 15"/>
          <p:cNvSpPr txBox="1"/>
          <p:nvPr/>
        </p:nvSpPr>
        <p:spPr>
          <a:xfrm>
            <a:off x="7945437" y="4467014"/>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1.12</a:t>
            </a:r>
          </a:p>
        </p:txBody>
      </p:sp>
      <p:pic>
        <p:nvPicPr>
          <p:cNvPr id="4" name="Picture 3">
            <a:extLst>
              <a:ext uri="{FF2B5EF4-FFF2-40B4-BE49-F238E27FC236}">
                <a16:creationId xmlns:a16="http://schemas.microsoft.com/office/drawing/2014/main" xmlns="" id="{02409A2F-87CB-4AFE-B6AC-835E3DB2B3F0}"/>
              </a:ext>
            </a:extLst>
          </p:cNvPr>
          <p:cNvPicPr>
            <a:picLocks noChangeAspect="1"/>
          </p:cNvPicPr>
          <p:nvPr/>
        </p:nvPicPr>
        <p:blipFill>
          <a:blip r:embed="rId3"/>
          <a:stretch>
            <a:fillRect/>
          </a:stretch>
        </p:blipFill>
        <p:spPr>
          <a:xfrm>
            <a:off x="1658965" y="4444327"/>
            <a:ext cx="5826069" cy="99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959" y="649567"/>
            <a:ext cx="8229600" cy="1143000"/>
          </a:xfrm>
        </p:spPr>
        <p:txBody>
          <a:bodyPr/>
          <a:lstStyle/>
          <a:p>
            <a:r>
              <a:rPr lang="en-US" altLang="en-US" b="1" dirty="0"/>
              <a:t>Learning Objective A3</a:t>
            </a:r>
            <a:r>
              <a:rPr lang="en-US" dirty="0"/>
              <a:t/>
            </a:r>
            <a:br>
              <a:rPr lang="en-US" dirty="0"/>
            </a:br>
            <a:endParaRPr lang="en-US" dirty="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53</a:t>
            </a:fld>
            <a:endParaRPr lang="en-US" altLang="en-US" dirty="0">
              <a:solidFill>
                <a:srgbClr val="898989"/>
              </a:solidFill>
            </a:endParaRPr>
          </a:p>
        </p:txBody>
      </p:sp>
      <p:pic>
        <p:nvPicPr>
          <p:cNvPr id="130053" name="Picture 2"/>
          <p:cNvPicPr>
            <a:picLocks noChangeAspect="1" noChangeArrowheads="1"/>
          </p:cNvPicPr>
          <p:nvPr/>
        </p:nvPicPr>
        <p:blipFill>
          <a:blip r:embed="rId3" cstate="print"/>
          <a:srcRect/>
          <a:stretch>
            <a:fillRect/>
          </a:stretch>
        </p:blipFill>
        <p:spPr bwMode="auto">
          <a:xfrm>
            <a:off x="947468" y="194443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66159" y="4957568"/>
            <a:ext cx="7315200" cy="87313"/>
          </a:xfrm>
          <a:prstGeom prst="rect">
            <a:avLst/>
          </a:prstGeom>
          <a:noFill/>
          <a:ln w="9525">
            <a:noFill/>
            <a:miter lim="800000"/>
            <a:headEnd/>
            <a:tailEnd/>
          </a:ln>
        </p:spPr>
      </p:pic>
      <p:sp>
        <p:nvSpPr>
          <p:cNvPr id="9" name="Title 4"/>
          <p:cNvSpPr txBox="1">
            <a:spLocks/>
          </p:cNvSpPr>
          <p:nvPr/>
        </p:nvSpPr>
        <p:spPr bwMode="auto">
          <a:xfrm>
            <a:off x="966159" y="2769579"/>
            <a:ext cx="7315200" cy="22354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altLang="en-US" dirty="0"/>
              <a:t/>
            </a:r>
            <a:br>
              <a:rPr lang="en-US" altLang="en-US" dirty="0"/>
            </a:br>
            <a:r>
              <a:rPr lang="en-US" altLang="en-US" i="1" dirty="0"/>
              <a:t>Appendix 1A</a:t>
            </a:r>
            <a:r>
              <a:rPr lang="en-US" altLang="en-US" dirty="0"/>
              <a:t>	</a:t>
            </a:r>
            <a:br>
              <a:rPr lang="en-US" altLang="en-US" dirty="0"/>
            </a:br>
            <a:r>
              <a:rPr lang="en-US" dirty="0"/>
              <a:t>Explain the relation</a:t>
            </a:r>
            <a:br>
              <a:rPr lang="en-US" dirty="0"/>
            </a:br>
            <a:r>
              <a:rPr lang="en-US" dirty="0"/>
              <a:t>between return and risk. </a:t>
            </a:r>
            <a:r>
              <a:rPr lang="en-US" altLang="en-US" dirty="0"/>
              <a:t/>
            </a:r>
            <a:br>
              <a:rPr lang="en-US" altLang="en-US" dirty="0"/>
            </a:br>
            <a:r>
              <a:rPr lang="en-US" altLang="en-US" dirty="0"/>
              <a:t/>
            </a:r>
            <a:br>
              <a:rPr lang="en-US" altLang="en-US" dirty="0"/>
            </a:br>
            <a:endParaRPr lang="en-US" altLang="en-US" dirty="0"/>
          </a:p>
        </p:txBody>
      </p:sp>
      <p:sp>
        <p:nvSpPr>
          <p:cNvPr id="11" name="Rectangle 10"/>
          <p:cNvSpPr>
            <a:spLocks noGrp="1" noChangeArrowheads="1"/>
          </p:cNvSpPr>
          <p:nvPr/>
        </p:nvSpPr>
        <p:spPr bwMode="auto">
          <a:xfrm>
            <a:off x="6477000" y="6491613"/>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419408"/>
            <a:ext cx="8229600" cy="1143000"/>
          </a:xfrm>
        </p:spPr>
        <p:txBody>
          <a:bodyPr rtlCol="0">
            <a:noAutofit/>
          </a:bodyPr>
          <a:lstStyle/>
          <a:p>
            <a:pPr eaLnBrk="1" fontAlgn="auto" hangingPunct="1">
              <a:spcAft>
                <a:spcPts val="0"/>
              </a:spcAft>
              <a:defRPr/>
            </a:pPr>
            <a:r>
              <a:rPr lang="en-US" altLang="en-US" sz="3600" dirty="0"/>
              <a:t/>
            </a:r>
            <a:br>
              <a:rPr lang="en-US" altLang="en-US" sz="3600" dirty="0"/>
            </a:br>
            <a:r>
              <a:rPr lang="en-US" altLang="en-US" b="1" dirty="0"/>
              <a:t>Appendix 1A </a:t>
            </a:r>
            <a:br>
              <a:rPr lang="en-US" altLang="en-US" b="1" dirty="0"/>
            </a:br>
            <a:r>
              <a:rPr lang="en-US" altLang="en-US" b="1" dirty="0"/>
              <a:t>Return and Risk Analysis</a:t>
            </a:r>
          </a:p>
        </p:txBody>
      </p:sp>
      <p:sp>
        <p:nvSpPr>
          <p:cNvPr id="4" name="Rounded Rectangle 3"/>
          <p:cNvSpPr/>
          <p:nvPr/>
        </p:nvSpPr>
        <p:spPr>
          <a:xfrm>
            <a:off x="762000" y="1960077"/>
            <a:ext cx="2209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cs typeface="Arial" charset="0"/>
              </a:rPr>
              <a:t>Many different returns may be reported.</a:t>
            </a:r>
          </a:p>
        </p:txBody>
      </p:sp>
      <p:sp>
        <p:nvSpPr>
          <p:cNvPr id="163845" name="TextBox 4"/>
          <p:cNvSpPr txBox="1">
            <a:spLocks noChangeArrowheads="1"/>
          </p:cNvSpPr>
          <p:nvPr/>
        </p:nvSpPr>
        <p:spPr bwMode="auto">
          <a:xfrm>
            <a:off x="1219200" y="3407877"/>
            <a:ext cx="762000" cy="369888"/>
          </a:xfrm>
          <a:prstGeom prst="rect">
            <a:avLst/>
          </a:prstGeom>
          <a:noFill/>
          <a:ln w="9525">
            <a:noFill/>
            <a:miter lim="800000"/>
            <a:headEnd/>
            <a:tailEnd/>
          </a:ln>
        </p:spPr>
        <p:txBody>
          <a:bodyPr>
            <a:spAutoFit/>
          </a:bodyPr>
          <a:lstStyle/>
          <a:p>
            <a:r>
              <a:rPr lang="en-US" altLang="en-US" dirty="0"/>
              <a:t>ROA</a:t>
            </a:r>
          </a:p>
        </p:txBody>
      </p:sp>
      <p:sp>
        <p:nvSpPr>
          <p:cNvPr id="163846" name="TextBox 5"/>
          <p:cNvSpPr txBox="1">
            <a:spLocks noChangeArrowheads="1"/>
          </p:cNvSpPr>
          <p:nvPr/>
        </p:nvSpPr>
        <p:spPr bwMode="auto">
          <a:xfrm>
            <a:off x="1219200" y="3822215"/>
            <a:ext cx="2286000" cy="646112"/>
          </a:xfrm>
          <a:prstGeom prst="rect">
            <a:avLst/>
          </a:prstGeom>
          <a:noFill/>
          <a:ln w="9525">
            <a:noFill/>
            <a:miter lim="800000"/>
            <a:headEnd/>
            <a:tailEnd/>
          </a:ln>
        </p:spPr>
        <p:txBody>
          <a:bodyPr>
            <a:spAutoFit/>
          </a:bodyPr>
          <a:lstStyle/>
          <a:p>
            <a:r>
              <a:rPr lang="en-US" altLang="en-US" dirty="0"/>
              <a:t>Interest return on savings accounts.</a:t>
            </a:r>
          </a:p>
        </p:txBody>
      </p:sp>
      <p:sp>
        <p:nvSpPr>
          <p:cNvPr id="163847" name="TextBox 6"/>
          <p:cNvSpPr txBox="1">
            <a:spLocks noChangeArrowheads="1"/>
          </p:cNvSpPr>
          <p:nvPr/>
        </p:nvSpPr>
        <p:spPr bwMode="auto">
          <a:xfrm>
            <a:off x="1219200" y="4514365"/>
            <a:ext cx="2286000" cy="646112"/>
          </a:xfrm>
          <a:prstGeom prst="rect">
            <a:avLst/>
          </a:prstGeom>
          <a:noFill/>
          <a:ln w="9525">
            <a:noFill/>
            <a:miter lim="800000"/>
            <a:headEnd/>
            <a:tailEnd/>
          </a:ln>
        </p:spPr>
        <p:txBody>
          <a:bodyPr>
            <a:spAutoFit/>
          </a:bodyPr>
          <a:lstStyle/>
          <a:p>
            <a:r>
              <a:rPr lang="en-US" altLang="en-US" dirty="0"/>
              <a:t>Interest return on corporate bonds.</a:t>
            </a:r>
          </a:p>
        </p:txBody>
      </p:sp>
      <p:cxnSp>
        <p:nvCxnSpPr>
          <p:cNvPr id="11" name="Elbow Connector 10"/>
          <p:cNvCxnSpPr>
            <a:cxnSpLocks noChangeShapeType="1"/>
            <a:stCxn id="4" idx="1"/>
            <a:endCxn id="163845" idx="1"/>
          </p:cNvCxnSpPr>
          <p:nvPr/>
        </p:nvCxnSpPr>
        <p:spPr bwMode="auto">
          <a:xfrm rot="10800000" flipH="1" flipV="1">
            <a:off x="762000" y="2493477"/>
            <a:ext cx="457200" cy="1099344"/>
          </a:xfrm>
          <a:prstGeom prst="bentConnector3">
            <a:avLst>
              <a:gd name="adj1" fmla="val -50000"/>
            </a:avLst>
          </a:prstGeom>
          <a:noFill/>
          <a:ln w="28575">
            <a:solidFill>
              <a:srgbClr val="0070C0"/>
            </a:solidFill>
            <a:miter lim="800000"/>
            <a:headEnd/>
            <a:tailEnd type="arrow" w="med" len="med"/>
          </a:ln>
          <a:effectLst>
            <a:outerShdw blurRad="63500" dist="38100" dir="2700000" algn="tl" rotWithShape="0">
              <a:srgbClr val="000000">
                <a:alpha val="39999"/>
              </a:srgbClr>
            </a:outerShdw>
          </a:effectLst>
        </p:spPr>
      </p:cxnSp>
      <p:cxnSp>
        <p:nvCxnSpPr>
          <p:cNvPr id="13" name="Elbow Connector 12"/>
          <p:cNvCxnSpPr>
            <a:cxnSpLocks noChangeShapeType="1"/>
            <a:stCxn id="4" idx="1"/>
            <a:endCxn id="163846" idx="1"/>
          </p:cNvCxnSpPr>
          <p:nvPr/>
        </p:nvCxnSpPr>
        <p:spPr bwMode="auto">
          <a:xfrm rot="10800000" flipH="1" flipV="1">
            <a:off x="762000" y="2493477"/>
            <a:ext cx="457200" cy="1651794"/>
          </a:xfrm>
          <a:prstGeom prst="bentConnector3">
            <a:avLst>
              <a:gd name="adj1" fmla="val -50000"/>
            </a:avLst>
          </a:prstGeom>
          <a:noFill/>
          <a:ln w="28575">
            <a:solidFill>
              <a:srgbClr val="0070C0"/>
            </a:solidFill>
            <a:miter lim="800000"/>
            <a:headEnd/>
            <a:tailEnd type="arrow" w="med" len="med"/>
          </a:ln>
          <a:effectLst>
            <a:outerShdw blurRad="63500" dist="38100" dir="2700000" algn="tl" rotWithShape="0">
              <a:srgbClr val="000000">
                <a:alpha val="39999"/>
              </a:srgbClr>
            </a:outerShdw>
          </a:effectLst>
        </p:spPr>
      </p:cxnSp>
      <p:cxnSp>
        <p:nvCxnSpPr>
          <p:cNvPr id="15" name="Elbow Connector 14"/>
          <p:cNvCxnSpPr>
            <a:cxnSpLocks noChangeShapeType="1"/>
            <a:stCxn id="4" idx="1"/>
            <a:endCxn id="163847" idx="1"/>
          </p:cNvCxnSpPr>
          <p:nvPr/>
        </p:nvCxnSpPr>
        <p:spPr bwMode="auto">
          <a:xfrm rot="10800000" flipH="1" flipV="1">
            <a:off x="762000" y="2493477"/>
            <a:ext cx="457200" cy="2343944"/>
          </a:xfrm>
          <a:prstGeom prst="bentConnector3">
            <a:avLst>
              <a:gd name="adj1" fmla="val -50000"/>
            </a:avLst>
          </a:prstGeom>
          <a:noFill/>
          <a:ln w="28575">
            <a:solidFill>
              <a:srgbClr val="0070C0"/>
            </a:solidFill>
            <a:miter lim="800000"/>
            <a:headEnd/>
            <a:tailEnd type="arrow" w="med" len="med"/>
          </a:ln>
          <a:effectLst>
            <a:outerShdw blurRad="63500" dist="38100" dir="2700000" algn="tl" rotWithShape="0">
              <a:srgbClr val="000000">
                <a:alpha val="39999"/>
              </a:srgbClr>
            </a:outerShdw>
          </a:effectLst>
        </p:spPr>
      </p:cxnSp>
      <p:sp>
        <p:nvSpPr>
          <p:cNvPr id="16" name="Rounded Rectangle 15"/>
          <p:cNvSpPr/>
          <p:nvPr/>
        </p:nvSpPr>
        <p:spPr>
          <a:xfrm>
            <a:off x="4572000" y="1960077"/>
            <a:ext cx="2590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FFFF"/>
                </a:solidFill>
                <a:cs typeface="Arial" charset="0"/>
              </a:rPr>
              <a:t>Risk is the uncertainty about the return we will earn.</a:t>
            </a:r>
          </a:p>
        </p:txBody>
      </p:sp>
      <p:sp>
        <p:nvSpPr>
          <p:cNvPr id="163852" name="TextBox 16"/>
          <p:cNvSpPr txBox="1">
            <a:spLocks noChangeArrowheads="1"/>
          </p:cNvSpPr>
          <p:nvPr/>
        </p:nvSpPr>
        <p:spPr bwMode="auto">
          <a:xfrm>
            <a:off x="3505200" y="3179277"/>
            <a:ext cx="5181600" cy="369888"/>
          </a:xfrm>
          <a:prstGeom prst="rect">
            <a:avLst/>
          </a:prstGeom>
          <a:noFill/>
          <a:ln w="9525">
            <a:noFill/>
            <a:miter lim="800000"/>
            <a:headEnd/>
            <a:tailEnd/>
          </a:ln>
        </p:spPr>
        <p:txBody>
          <a:bodyPr>
            <a:spAutoFit/>
          </a:bodyPr>
          <a:lstStyle/>
          <a:p>
            <a:r>
              <a:rPr lang="en-US" altLang="en-US" dirty="0"/>
              <a:t>The lower the risk, the lower our expected return.</a:t>
            </a:r>
          </a:p>
        </p:txBody>
      </p:sp>
      <p:sp>
        <p:nvSpPr>
          <p:cNvPr id="3" name="Slide Number Placeholder 2"/>
          <p:cNvSpPr>
            <a:spLocks noGrp="1"/>
          </p:cNvSpPr>
          <p:nvPr>
            <p:ph type="sldNum" sz="quarter" idx="12"/>
          </p:nvPr>
        </p:nvSpPr>
        <p:spPr>
          <a:xfrm>
            <a:off x="6553200" y="6484414"/>
            <a:ext cx="2133600" cy="365125"/>
          </a:xfrm>
        </p:spPr>
        <p:txBody>
          <a:bodyPr/>
          <a:lstStyle/>
          <a:p>
            <a:pPr>
              <a:defRPr/>
            </a:pPr>
            <a:fld id="{D57CDC7B-A73E-402F-9326-3FA4D6A592B9}" type="slidenum">
              <a:rPr lang="en-US"/>
              <a:pPr>
                <a:defRPr/>
              </a:pPr>
              <a:t>54</a:t>
            </a:fld>
            <a:endParaRPr lang="en-US" dirty="0"/>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8" name="Rounded Rectangle 17"/>
          <p:cNvSpPr/>
          <p:nvPr/>
        </p:nvSpPr>
        <p:spPr>
          <a:xfrm>
            <a:off x="152400" y="6520844"/>
            <a:ext cx="41910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A3:</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Explain the relation between return and risk.</a:t>
            </a:r>
            <a:endParaRPr lang="en-US" sz="1100" b="1" kern="0" dirty="0">
              <a:solidFill>
                <a:prstClr val="black"/>
              </a:solidFill>
              <a:latin typeface="Arial Narrow" pitchFamily="34" charset="0"/>
              <a:cs typeface="+mn-cs"/>
            </a:endParaRPr>
          </a:p>
        </p:txBody>
      </p:sp>
      <p:pic>
        <p:nvPicPr>
          <p:cNvPr id="2" name="Picture 1"/>
          <p:cNvPicPr>
            <a:picLocks noChangeAspect="1"/>
          </p:cNvPicPr>
          <p:nvPr/>
        </p:nvPicPr>
        <p:blipFill>
          <a:blip r:embed="rId3"/>
          <a:stretch>
            <a:fillRect/>
          </a:stretch>
        </p:blipFill>
        <p:spPr>
          <a:xfrm>
            <a:off x="3962400" y="3689805"/>
            <a:ext cx="4013871" cy="2476394"/>
          </a:xfrm>
          <a:prstGeom prst="rect">
            <a:avLst/>
          </a:prstGeom>
        </p:spPr>
      </p:pic>
      <p:sp>
        <p:nvSpPr>
          <p:cNvPr id="19" name="TextBox 18"/>
          <p:cNvSpPr txBox="1"/>
          <p:nvPr/>
        </p:nvSpPr>
        <p:spPr>
          <a:xfrm>
            <a:off x="7737475" y="1937115"/>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1A.1</a:t>
            </a:r>
          </a:p>
        </p:txBody>
      </p:sp>
      <p:sp>
        <p:nvSpPr>
          <p:cNvPr id="21" name="Rectangle 20"/>
          <p:cNvSpPr>
            <a:spLocks noGrp="1" noChangeArrowheads="1"/>
          </p:cNvSpPr>
          <p:nvPr/>
        </p:nvSpPr>
        <p:spPr bwMode="auto">
          <a:xfrm>
            <a:off x="6400800" y="651880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6" y="433419"/>
            <a:ext cx="7761514" cy="1090581"/>
          </a:xfrm>
        </p:spPr>
        <p:txBody>
          <a:bodyPr/>
          <a:lstStyle/>
          <a:p>
            <a:r>
              <a:rPr lang="en-US" altLang="en-US" b="1" dirty="0">
                <a:solidFill>
                  <a:prstClr val="black"/>
                </a:solidFill>
              </a:rPr>
              <a:t>Learning Objective C5</a:t>
            </a: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FC36F535-71D6-4898-9998-F7C237655866}" type="slidenum">
              <a:rPr lang="en-US" smtClean="0">
                <a:solidFill>
                  <a:prstClr val="black">
                    <a:tint val="75000"/>
                  </a:prstClr>
                </a:solidFill>
              </a:rPr>
              <a:pPr>
                <a:defRPr/>
              </a:pPr>
              <a:t>55</a:t>
            </a:fld>
            <a:endParaRPr lang="en-US" dirty="0">
              <a:solidFill>
                <a:prstClr val="black">
                  <a:tint val="75000"/>
                </a:prstClr>
              </a:solidFill>
            </a:endParaRPr>
          </a:p>
        </p:txBody>
      </p:sp>
      <p:sp>
        <p:nvSpPr>
          <p:cNvPr id="5" name="Title 4"/>
          <p:cNvSpPr txBox="1">
            <a:spLocks/>
          </p:cNvSpPr>
          <p:nvPr/>
        </p:nvSpPr>
        <p:spPr bwMode="auto">
          <a:xfrm>
            <a:off x="914400" y="1955414"/>
            <a:ext cx="7315200" cy="335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altLang="en-US" i="1" dirty="0">
                <a:solidFill>
                  <a:prstClr val="black"/>
                </a:solidFill>
              </a:rPr>
              <a:t>Appendix 1B</a:t>
            </a:r>
            <a:r>
              <a:rPr lang="en-US" altLang="en-US" dirty="0">
                <a:solidFill>
                  <a:prstClr val="black"/>
                </a:solidFill>
              </a:rPr>
              <a:t>	</a:t>
            </a:r>
            <a:br>
              <a:rPr lang="en-US" altLang="en-US" dirty="0">
                <a:solidFill>
                  <a:prstClr val="black"/>
                </a:solidFill>
              </a:rPr>
            </a:br>
            <a:r>
              <a:rPr lang="en-US" dirty="0">
                <a:solidFill>
                  <a:prstClr val="black"/>
                </a:solidFill>
              </a:rPr>
              <a:t>Identify and describe the</a:t>
            </a:r>
          </a:p>
          <a:p>
            <a:r>
              <a:rPr lang="en-US" dirty="0">
                <a:solidFill>
                  <a:prstClr val="black"/>
                </a:solidFill>
              </a:rPr>
              <a:t>three major activities of organizations.</a:t>
            </a:r>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pic>
        <p:nvPicPr>
          <p:cNvPr id="6" name="Picture 2"/>
          <p:cNvPicPr>
            <a:picLocks noChangeAspect="1" noChangeArrowheads="1"/>
          </p:cNvPicPr>
          <p:nvPr/>
        </p:nvPicPr>
        <p:blipFill>
          <a:blip r:embed="rId3" cstate="print"/>
          <a:srcRect/>
          <a:stretch>
            <a:fillRect/>
          </a:stretch>
        </p:blipFill>
        <p:spPr bwMode="auto">
          <a:xfrm flipV="1">
            <a:off x="914400" y="1708150"/>
            <a:ext cx="7315200" cy="762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914400" y="5334000"/>
            <a:ext cx="7315200" cy="87313"/>
          </a:xfrm>
          <a:prstGeom prst="rect">
            <a:avLst/>
          </a:prstGeom>
          <a:noFill/>
          <a:ln w="9525">
            <a:noFill/>
            <a:miter lim="800000"/>
            <a:headEnd/>
            <a:tailEnd/>
          </a:ln>
        </p:spPr>
      </p:pic>
      <p:sp>
        <p:nvSpPr>
          <p:cNvPr id="10" name="Rectangle 9"/>
          <p:cNvSpPr>
            <a:spLocks noGrp="1" noChangeArrowheads="1"/>
          </p:cNvSpPr>
          <p:nvPr/>
        </p:nvSpPr>
        <p:spPr bwMode="auto">
          <a:xfrm>
            <a:off x="6400800" y="6500749"/>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extLst>
      <p:ext uri="{BB962C8B-B14F-4D97-AF65-F5344CB8AC3E}">
        <p14:creationId xmlns:p14="http://schemas.microsoft.com/office/powerpoint/2010/main" val="1385939268"/>
      </p:ext>
    </p:extLst>
  </p:cSld>
  <p:clrMapOvr>
    <a:masterClrMapping/>
  </p:clrMapOvr>
  <p:transition xmlns:p14="http://schemas.microsoft.com/office/powerpoint/2010/mai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331275"/>
            <a:ext cx="9067800" cy="964125"/>
          </a:xfrm>
        </p:spPr>
        <p:txBody>
          <a:bodyPr rtlCol="0">
            <a:normAutofit fontScale="90000"/>
          </a:bodyPr>
          <a:lstStyle/>
          <a:p>
            <a:pPr eaLnBrk="1" fontAlgn="auto" hangingPunct="1">
              <a:spcAft>
                <a:spcPts val="0"/>
              </a:spcAft>
              <a:defRPr/>
            </a:pPr>
            <a:r>
              <a:rPr lang="en-US" altLang="en-US" sz="3600" dirty="0"/>
              <a:t/>
            </a:r>
            <a:br>
              <a:rPr lang="en-US" altLang="en-US" sz="3600" dirty="0"/>
            </a:br>
            <a:r>
              <a:rPr lang="en-US" altLang="en-US" sz="4900" b="1" dirty="0"/>
              <a:t>Financing Activities</a:t>
            </a:r>
          </a:p>
        </p:txBody>
      </p:sp>
      <p:sp>
        <p:nvSpPr>
          <p:cNvPr id="164868" name="TextBox 2"/>
          <p:cNvSpPr txBox="1">
            <a:spLocks noChangeArrowheads="1"/>
          </p:cNvSpPr>
          <p:nvPr/>
        </p:nvSpPr>
        <p:spPr bwMode="auto">
          <a:xfrm>
            <a:off x="517793" y="1371600"/>
            <a:ext cx="8534400" cy="4524315"/>
          </a:xfrm>
          <a:prstGeom prst="rect">
            <a:avLst/>
          </a:prstGeom>
          <a:noFill/>
          <a:ln w="9525">
            <a:noFill/>
            <a:miter lim="800000"/>
            <a:headEnd/>
            <a:tailEnd/>
          </a:ln>
        </p:spPr>
        <p:txBody>
          <a:bodyPr wrap="square">
            <a:spAutoFit/>
          </a:bodyPr>
          <a:lstStyle/>
          <a:p>
            <a:endParaRPr lang="en-US" altLang="en-US" sz="2400" dirty="0"/>
          </a:p>
          <a:p>
            <a:pPr algn="ctr"/>
            <a:r>
              <a:rPr lang="en-US" altLang="en-US" sz="2400" b="1" dirty="0"/>
              <a:t>One of the three major types of business activities:</a:t>
            </a:r>
          </a:p>
          <a:p>
            <a:endParaRPr lang="en-US" altLang="en-US" sz="2400" dirty="0"/>
          </a:p>
          <a:p>
            <a:r>
              <a:rPr lang="en-US" altLang="en-US" sz="2400" i="1" dirty="0">
                <a:solidFill>
                  <a:srgbClr val="984807"/>
                </a:solidFill>
              </a:rPr>
              <a:t>Financing activities </a:t>
            </a:r>
            <a:r>
              <a:rPr lang="en-US" altLang="en-US" sz="2400" dirty="0"/>
              <a:t>provide the means organizations use to pay for resources such as land, buildings, and equipment to carry out plans.</a:t>
            </a:r>
          </a:p>
          <a:p>
            <a:endParaRPr lang="en-US" altLang="en-US" sz="2400" dirty="0"/>
          </a:p>
          <a:p>
            <a:pPr marL="465138" indent="-349250">
              <a:buFont typeface="Wingdings" panose="05000000000000000000" pitchFamily="2" charset="2"/>
              <a:buChar char="§"/>
            </a:pPr>
            <a:r>
              <a:rPr lang="en-US" altLang="en-US" sz="2400" i="1" dirty="0">
                <a:solidFill>
                  <a:schemeClr val="accent1">
                    <a:lumMod val="75000"/>
                  </a:schemeClr>
                </a:solidFill>
              </a:rPr>
              <a:t>Owner financing</a:t>
            </a:r>
            <a:r>
              <a:rPr lang="en-US" altLang="en-US" sz="2400" i="1" dirty="0"/>
              <a:t>—</a:t>
            </a:r>
            <a:r>
              <a:rPr lang="en-US" sz="2400" dirty="0">
                <a:ea typeface="MS PGothic" pitchFamily="34" charset="-128"/>
                <a:cs typeface="ＭＳ Ｐゴシック" pitchFamily="-107" charset="-128"/>
              </a:rPr>
              <a:t>resources contributed by the owner along with any income the owner leaves in the organization.</a:t>
            </a:r>
          </a:p>
          <a:p>
            <a:pPr marL="465138" indent="-349250">
              <a:buFont typeface="Wingdings" panose="05000000000000000000" pitchFamily="2" charset="2"/>
              <a:buChar char="§"/>
            </a:pPr>
            <a:r>
              <a:rPr lang="en-US" altLang="en-US" sz="2400" i="1" dirty="0">
                <a:solidFill>
                  <a:schemeClr val="accent1">
                    <a:lumMod val="75000"/>
                  </a:schemeClr>
                </a:solidFill>
                <a:ea typeface="MS PGothic" pitchFamily="34" charset="-128"/>
              </a:rPr>
              <a:t>Nonowner financing</a:t>
            </a:r>
            <a:r>
              <a:rPr lang="en-US" altLang="en-US" sz="2400" dirty="0">
                <a:ea typeface="MS PGothic" pitchFamily="34" charset="-128"/>
              </a:rPr>
              <a:t>—</a:t>
            </a:r>
            <a:r>
              <a:rPr lang="en-US" sz="2400" dirty="0">
                <a:ea typeface="MS PGothic" pitchFamily="34" charset="-128"/>
                <a:cs typeface="ＭＳ Ｐゴシック" pitchFamily="-107" charset="-128"/>
              </a:rPr>
              <a:t>resources contributed by creditors (lenders). </a:t>
            </a:r>
          </a:p>
        </p:txBody>
      </p:sp>
      <p:sp>
        <p:nvSpPr>
          <p:cNvPr id="3" name="Slide Number Placeholder 2"/>
          <p:cNvSpPr>
            <a:spLocks noGrp="1"/>
          </p:cNvSpPr>
          <p:nvPr>
            <p:ph type="sldNum" sz="quarter" idx="12"/>
          </p:nvPr>
        </p:nvSpPr>
        <p:spPr>
          <a:xfrm>
            <a:off x="6553200" y="6536277"/>
            <a:ext cx="2133600" cy="365125"/>
          </a:xfrm>
        </p:spPr>
        <p:txBody>
          <a:bodyPr/>
          <a:lstStyle/>
          <a:p>
            <a:pPr>
              <a:defRPr/>
            </a:pPr>
            <a:fld id="{434A848E-B07E-4820-81C9-BFED638FC287}" type="slidenum">
              <a:rPr lang="en-US"/>
              <a:pPr>
                <a:defRPr/>
              </a:pPr>
              <a:t>56</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ounded Rectangle 6"/>
          <p:cNvSpPr/>
          <p:nvPr/>
        </p:nvSpPr>
        <p:spPr>
          <a:xfrm>
            <a:off x="152400" y="6520844"/>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C5:</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Identify and describe the three major activities of organizations.</a:t>
            </a:r>
            <a:endParaRPr lang="en-US" sz="1100" b="1"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419850" y="6563646"/>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7"/>
            <a:ext cx="8458200" cy="1020763"/>
          </a:xfrm>
        </p:spPr>
        <p:txBody>
          <a:bodyPr rtlCol="0">
            <a:normAutofit fontScale="90000"/>
          </a:bodyPr>
          <a:lstStyle/>
          <a:p>
            <a:pPr eaLnBrk="1" fontAlgn="auto" hangingPunct="1">
              <a:spcAft>
                <a:spcPts val="0"/>
              </a:spcAft>
              <a:defRPr/>
            </a:pPr>
            <a:r>
              <a:rPr lang="en-US" altLang="en-US" sz="3600" dirty="0"/>
              <a:t/>
            </a:r>
            <a:br>
              <a:rPr lang="en-US" altLang="en-US" sz="3600" dirty="0"/>
            </a:br>
            <a:r>
              <a:rPr lang="en-US" altLang="en-US" sz="4900" b="1" dirty="0"/>
              <a:t>Investing Activities</a:t>
            </a:r>
          </a:p>
        </p:txBody>
      </p:sp>
      <p:sp>
        <p:nvSpPr>
          <p:cNvPr id="164868" name="TextBox 2"/>
          <p:cNvSpPr txBox="1">
            <a:spLocks noChangeArrowheads="1"/>
          </p:cNvSpPr>
          <p:nvPr/>
        </p:nvSpPr>
        <p:spPr bwMode="auto">
          <a:xfrm>
            <a:off x="457200" y="1570037"/>
            <a:ext cx="8229600" cy="4462760"/>
          </a:xfrm>
          <a:prstGeom prst="rect">
            <a:avLst/>
          </a:prstGeom>
          <a:noFill/>
          <a:ln w="9525">
            <a:noFill/>
            <a:miter lim="800000"/>
            <a:headEnd/>
            <a:tailEnd/>
          </a:ln>
        </p:spPr>
        <p:txBody>
          <a:bodyPr wrap="square">
            <a:spAutoFit/>
          </a:bodyPr>
          <a:lstStyle/>
          <a:p>
            <a:endParaRPr lang="en-US" altLang="en-US" sz="2000" dirty="0"/>
          </a:p>
          <a:p>
            <a:pPr algn="ctr"/>
            <a:r>
              <a:rPr lang="en-US" altLang="en-US" sz="2400" b="1" dirty="0"/>
              <a:t>One of the three major types of business activities:</a:t>
            </a:r>
          </a:p>
          <a:p>
            <a:pPr marL="231775" indent="-231775">
              <a:buFont typeface="Wingdings" pitchFamily="-107" charset="2"/>
              <a:buChar char="§"/>
            </a:pPr>
            <a:endParaRPr lang="en-US" altLang="en-US" sz="2400" dirty="0"/>
          </a:p>
          <a:p>
            <a:r>
              <a:rPr lang="en-US" altLang="en-US" sz="2400" i="1" dirty="0">
                <a:solidFill>
                  <a:srgbClr val="984807"/>
                </a:solidFill>
              </a:rPr>
              <a:t>Investing activities </a:t>
            </a:r>
            <a:r>
              <a:rPr lang="en-US" altLang="en-US" sz="2400" dirty="0"/>
              <a:t>are the acquiring and disposing of resources (assets) that an organization uses to acquire and sell its products or services.</a:t>
            </a:r>
          </a:p>
          <a:p>
            <a:endParaRPr lang="en-US" altLang="en-US" sz="2400" dirty="0"/>
          </a:p>
          <a:p>
            <a:pPr marL="465138" indent="-349250">
              <a:buFont typeface="Wingdings" panose="05000000000000000000" pitchFamily="2" charset="2"/>
              <a:buChar char="§"/>
            </a:pPr>
            <a:r>
              <a:rPr lang="en-US" altLang="en-US" sz="2400" i="1" dirty="0">
                <a:solidFill>
                  <a:schemeClr val="accent1">
                    <a:lumMod val="75000"/>
                  </a:schemeClr>
                </a:solidFill>
              </a:rPr>
              <a:t>Asset management</a:t>
            </a:r>
            <a:r>
              <a:rPr lang="en-US" altLang="en-US" sz="2400" i="1" dirty="0"/>
              <a:t>—</a:t>
            </a:r>
            <a:r>
              <a:rPr lang="en-US" sz="2400" dirty="0">
                <a:ea typeface="MS PGothic" pitchFamily="34" charset="-128"/>
                <a:cs typeface="ＭＳ Ｐゴシック" pitchFamily="-107" charset="-128"/>
              </a:rPr>
              <a:t>determining the amount and type of assets for operations.</a:t>
            </a:r>
          </a:p>
          <a:p>
            <a:pPr marL="465138" indent="-349250">
              <a:buFont typeface="Wingdings" panose="05000000000000000000" pitchFamily="2" charset="2"/>
              <a:buChar char="§"/>
            </a:pPr>
            <a:r>
              <a:rPr lang="en-US" altLang="en-US" sz="2400" i="1" dirty="0">
                <a:solidFill>
                  <a:schemeClr val="accent1">
                    <a:lumMod val="75000"/>
                  </a:schemeClr>
                </a:solidFill>
                <a:ea typeface="MS PGothic" pitchFamily="34" charset="-128"/>
              </a:rPr>
              <a:t>Assets</a:t>
            </a:r>
            <a:r>
              <a:rPr lang="en-US" altLang="en-US" sz="2400" dirty="0">
                <a:ea typeface="MS PGothic" pitchFamily="34" charset="-128"/>
              </a:rPr>
              <a:t>—</a:t>
            </a:r>
            <a:r>
              <a:rPr lang="en-US" sz="2400" dirty="0">
                <a:ea typeface="MS PGothic" pitchFamily="34" charset="-128"/>
                <a:cs typeface="ＭＳ Ｐゴシック" pitchFamily="-107" charset="-128"/>
              </a:rPr>
              <a:t>invested amounts.</a:t>
            </a:r>
          </a:p>
          <a:p>
            <a:pPr marL="465138" indent="-349250">
              <a:buFont typeface="Wingdings" panose="05000000000000000000" pitchFamily="2" charset="2"/>
              <a:buChar char="§"/>
            </a:pPr>
            <a:r>
              <a:rPr lang="en-US" sz="2400" i="1" dirty="0">
                <a:solidFill>
                  <a:schemeClr val="accent1">
                    <a:lumMod val="75000"/>
                  </a:schemeClr>
                </a:solidFill>
                <a:ea typeface="MS PGothic" pitchFamily="34" charset="-128"/>
                <a:cs typeface="ＭＳ Ｐゴシック" pitchFamily="-107" charset="-128"/>
              </a:rPr>
              <a:t>Liabilities</a:t>
            </a:r>
            <a:r>
              <a:rPr lang="en-US" sz="2400" dirty="0">
                <a:ea typeface="MS PGothic" pitchFamily="34" charset="-128"/>
                <a:cs typeface="ＭＳ Ｐゴシック" pitchFamily="-107" charset="-128"/>
              </a:rPr>
              <a:t>—creditors’ claims.</a:t>
            </a:r>
            <a:endParaRPr lang="en-US" sz="2400" i="1" dirty="0"/>
          </a:p>
          <a:p>
            <a:pPr marL="465138" indent="-349250">
              <a:buFont typeface="Wingdings" panose="05000000000000000000" pitchFamily="2" charset="2"/>
              <a:buChar char="§"/>
            </a:pPr>
            <a:r>
              <a:rPr lang="en-US" sz="2400" i="1" dirty="0">
                <a:solidFill>
                  <a:schemeClr val="accent1">
                    <a:lumMod val="75000"/>
                  </a:schemeClr>
                </a:solidFill>
                <a:ea typeface="MS PGothic" pitchFamily="34" charset="-128"/>
                <a:cs typeface="ＭＳ Ｐゴシック" pitchFamily="-107" charset="-128"/>
              </a:rPr>
              <a:t>Equity</a:t>
            </a:r>
            <a:r>
              <a:rPr lang="en-US" sz="2400" dirty="0">
                <a:ea typeface="MS PGothic" pitchFamily="34" charset="-128"/>
                <a:cs typeface="ＭＳ Ｐゴシック" pitchFamily="-107" charset="-128"/>
              </a:rPr>
              <a:t>—owner’s claim.</a:t>
            </a:r>
            <a:endParaRPr lang="en-US" altLang="en-US" sz="2400" i="1" dirty="0">
              <a:solidFill>
                <a:srgbClr val="984807"/>
              </a:solidFill>
            </a:endParaRPr>
          </a:p>
        </p:txBody>
      </p:sp>
      <p:sp>
        <p:nvSpPr>
          <p:cNvPr id="3" name="Slide Number Placeholder 2"/>
          <p:cNvSpPr>
            <a:spLocks noGrp="1"/>
          </p:cNvSpPr>
          <p:nvPr>
            <p:ph type="sldNum" sz="quarter" idx="12"/>
          </p:nvPr>
        </p:nvSpPr>
        <p:spPr>
          <a:xfrm>
            <a:off x="6553200" y="6524415"/>
            <a:ext cx="2133600" cy="365125"/>
          </a:xfrm>
        </p:spPr>
        <p:txBody>
          <a:bodyPr/>
          <a:lstStyle/>
          <a:p>
            <a:pPr>
              <a:defRPr/>
            </a:pPr>
            <a:fld id="{434A848E-B07E-4820-81C9-BFED638FC287}" type="slidenum">
              <a:rPr lang="en-US"/>
              <a:pPr>
                <a:defRPr/>
              </a:pPr>
              <a:t>57</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ounded Rectangle 6"/>
          <p:cNvSpPr/>
          <p:nvPr/>
        </p:nvSpPr>
        <p:spPr>
          <a:xfrm>
            <a:off x="152400" y="6520844"/>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C5:</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Identify and describe the three major activities of organizations.</a:t>
            </a:r>
            <a:endParaRPr lang="en-US" sz="1100" b="1"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477000" y="6551857"/>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extLst>
      <p:ext uri="{BB962C8B-B14F-4D97-AF65-F5344CB8AC3E}">
        <p14:creationId xmlns:p14="http://schemas.microsoft.com/office/powerpoint/2010/main" val="411340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458200" cy="1249362"/>
          </a:xfrm>
        </p:spPr>
        <p:txBody>
          <a:bodyPr rtlCol="0">
            <a:normAutofit fontScale="90000"/>
          </a:bodyPr>
          <a:lstStyle/>
          <a:p>
            <a:pPr eaLnBrk="1" fontAlgn="auto" hangingPunct="1">
              <a:spcAft>
                <a:spcPts val="0"/>
              </a:spcAft>
              <a:defRPr/>
            </a:pPr>
            <a:r>
              <a:rPr lang="en-US" altLang="en-US" sz="3600" dirty="0"/>
              <a:t/>
            </a:r>
            <a:br>
              <a:rPr lang="en-US" altLang="en-US" sz="3600" dirty="0"/>
            </a:br>
            <a:r>
              <a:rPr lang="en-US" altLang="en-US" sz="4900" b="1" dirty="0"/>
              <a:t>Operating Activities</a:t>
            </a:r>
          </a:p>
        </p:txBody>
      </p:sp>
      <p:sp>
        <p:nvSpPr>
          <p:cNvPr id="164868" name="TextBox 2"/>
          <p:cNvSpPr txBox="1">
            <a:spLocks noChangeArrowheads="1"/>
          </p:cNvSpPr>
          <p:nvPr/>
        </p:nvSpPr>
        <p:spPr bwMode="auto">
          <a:xfrm>
            <a:off x="609600" y="1676400"/>
            <a:ext cx="7924800" cy="4031873"/>
          </a:xfrm>
          <a:prstGeom prst="rect">
            <a:avLst/>
          </a:prstGeom>
          <a:noFill/>
          <a:ln w="9525">
            <a:noFill/>
            <a:miter lim="800000"/>
            <a:headEnd/>
            <a:tailEnd/>
          </a:ln>
        </p:spPr>
        <p:txBody>
          <a:bodyPr wrap="square">
            <a:spAutoFit/>
          </a:bodyPr>
          <a:lstStyle/>
          <a:p>
            <a:endParaRPr lang="en-US" altLang="en-US" sz="2000" dirty="0"/>
          </a:p>
          <a:p>
            <a:pPr algn="ctr"/>
            <a:r>
              <a:rPr lang="en-US" altLang="en-US" sz="2400" b="1" dirty="0"/>
              <a:t>One of the three major types of business activities:</a:t>
            </a:r>
          </a:p>
          <a:p>
            <a:endParaRPr lang="en-US" altLang="en-US" sz="2400" dirty="0"/>
          </a:p>
          <a:p>
            <a:r>
              <a:rPr lang="en-US" altLang="en-US" sz="2400" i="1" dirty="0">
                <a:solidFill>
                  <a:srgbClr val="984807"/>
                </a:solidFill>
              </a:rPr>
              <a:t>Operating activities </a:t>
            </a:r>
            <a:r>
              <a:rPr lang="en-US" altLang="en-US" sz="2400" dirty="0"/>
              <a:t>involve using resources to research, develop, purchase, produce, distribute, and market products and services.</a:t>
            </a:r>
          </a:p>
          <a:p>
            <a:endParaRPr lang="en-US" altLang="en-US" sz="2400" dirty="0"/>
          </a:p>
          <a:p>
            <a:pPr marL="342900" indent="-342900">
              <a:buFont typeface="Wingdings" panose="05000000000000000000" pitchFamily="2" charset="2"/>
              <a:buChar char="§"/>
            </a:pPr>
            <a:r>
              <a:rPr lang="en-US" sz="2400" i="1" dirty="0">
                <a:solidFill>
                  <a:schemeClr val="accent1">
                    <a:lumMod val="75000"/>
                  </a:schemeClr>
                </a:solidFill>
                <a:ea typeface="MS PGothic" pitchFamily="34" charset="-128"/>
                <a:cs typeface="ＭＳ Ｐゴシック" pitchFamily="-107" charset="-128"/>
              </a:rPr>
              <a:t>Strategic </a:t>
            </a:r>
            <a:r>
              <a:rPr lang="en-US" sz="2400" i="1" dirty="0" smtClean="0">
                <a:solidFill>
                  <a:schemeClr val="accent1">
                    <a:lumMod val="75000"/>
                  </a:schemeClr>
                </a:solidFill>
                <a:ea typeface="MS PGothic" pitchFamily="34" charset="-128"/>
                <a:cs typeface="ＭＳ Ｐゴシック" pitchFamily="-107" charset="-128"/>
              </a:rPr>
              <a:t>management</a:t>
            </a:r>
            <a:r>
              <a:rPr lang="en-US" altLang="en-US" sz="2400" i="1" dirty="0" smtClean="0"/>
              <a:t>—</a:t>
            </a:r>
            <a:r>
              <a:rPr lang="en-US" sz="2400" dirty="0">
                <a:ea typeface="MS PGothic" pitchFamily="34" charset="-128"/>
                <a:cs typeface="ＭＳ Ｐゴシック" pitchFamily="-107" charset="-128"/>
              </a:rPr>
              <a:t>the process of determining the right mix of operating activities for the type of organization, its plans, and its market.</a:t>
            </a:r>
            <a:endParaRPr lang="en-US" altLang="en-US" sz="2400" dirty="0"/>
          </a:p>
          <a:p>
            <a:endParaRPr lang="en-US" altLang="en-US" sz="2000" dirty="0"/>
          </a:p>
        </p:txBody>
      </p:sp>
      <p:sp>
        <p:nvSpPr>
          <p:cNvPr id="3" name="Slide Number Placeholder 2"/>
          <p:cNvSpPr>
            <a:spLocks noGrp="1"/>
          </p:cNvSpPr>
          <p:nvPr>
            <p:ph type="sldNum" sz="quarter" idx="12"/>
          </p:nvPr>
        </p:nvSpPr>
        <p:spPr>
          <a:xfrm>
            <a:off x="6553200" y="6492875"/>
            <a:ext cx="2133600" cy="365125"/>
          </a:xfrm>
        </p:spPr>
        <p:txBody>
          <a:bodyPr/>
          <a:lstStyle/>
          <a:p>
            <a:pPr>
              <a:defRPr/>
            </a:pPr>
            <a:fld id="{434A848E-B07E-4820-81C9-BFED638FC287}" type="slidenum">
              <a:rPr lang="en-US"/>
              <a:pPr>
                <a:defRPr/>
              </a:pPr>
              <a:t>58</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ounded Rectangle 6"/>
          <p:cNvSpPr/>
          <p:nvPr/>
        </p:nvSpPr>
        <p:spPr>
          <a:xfrm>
            <a:off x="152400" y="6520844"/>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C5:</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Identify and describe the three major activities of organizations.</a:t>
            </a:r>
            <a:endParaRPr lang="en-US" sz="1100" b="1" kern="0" dirty="0">
              <a:solidFill>
                <a:prstClr val="black"/>
              </a:solidFill>
              <a:latin typeface="Arial Narrow" pitchFamily="34" charset="0"/>
              <a:cs typeface="+mn-cs"/>
            </a:endParaRPr>
          </a:p>
        </p:txBody>
      </p:sp>
      <p:sp>
        <p:nvSpPr>
          <p:cNvPr id="9" name="Rectangle 8"/>
          <p:cNvSpPr>
            <a:spLocks noGrp="1" noChangeArrowheads="1"/>
          </p:cNvSpPr>
          <p:nvPr/>
        </p:nvSpPr>
        <p:spPr bwMode="auto">
          <a:xfrm>
            <a:off x="6477000" y="6520844"/>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extLst>
      <p:ext uri="{BB962C8B-B14F-4D97-AF65-F5344CB8AC3E}">
        <p14:creationId xmlns:p14="http://schemas.microsoft.com/office/powerpoint/2010/main" val="109717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7"/>
            <a:ext cx="8458200" cy="1020763"/>
          </a:xfrm>
        </p:spPr>
        <p:txBody>
          <a:bodyPr rtlCol="0">
            <a:normAutofit fontScale="90000"/>
          </a:bodyPr>
          <a:lstStyle/>
          <a:p>
            <a:pPr eaLnBrk="1" fontAlgn="auto" hangingPunct="1">
              <a:spcAft>
                <a:spcPts val="0"/>
              </a:spcAft>
              <a:defRPr/>
            </a:pPr>
            <a:r>
              <a:rPr lang="en-US" altLang="en-US" sz="3600" dirty="0"/>
              <a:t/>
            </a:r>
            <a:br>
              <a:rPr lang="en-US" altLang="en-US" sz="3600" dirty="0"/>
            </a:br>
            <a:r>
              <a:rPr lang="en-US" altLang="en-US" sz="4900" b="1" dirty="0"/>
              <a:t>Activities of Organizations</a:t>
            </a:r>
          </a:p>
        </p:txBody>
      </p:sp>
      <p:sp>
        <p:nvSpPr>
          <p:cNvPr id="3" name="Slide Number Placeholder 2"/>
          <p:cNvSpPr>
            <a:spLocks noGrp="1"/>
          </p:cNvSpPr>
          <p:nvPr>
            <p:ph type="sldNum" sz="quarter" idx="12"/>
          </p:nvPr>
        </p:nvSpPr>
        <p:spPr>
          <a:xfrm>
            <a:off x="6553200" y="6492875"/>
            <a:ext cx="2133600" cy="365125"/>
          </a:xfrm>
        </p:spPr>
        <p:txBody>
          <a:bodyPr/>
          <a:lstStyle/>
          <a:p>
            <a:pPr>
              <a:defRPr/>
            </a:pPr>
            <a:fld id="{434A848E-B07E-4820-81C9-BFED638FC287}" type="slidenum">
              <a:rPr lang="en-US"/>
              <a:pPr>
                <a:defRPr/>
              </a:pPr>
              <a:t>59</a:t>
            </a:fld>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pic>
        <p:nvPicPr>
          <p:cNvPr id="2050" name="Picture 2" descr="C:\Users\lindsey_schauer\Documents\WildFAP22e(c)2015\Final Graphics\wiL62279_ch01\wiL62279_01b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167" y="1828800"/>
            <a:ext cx="4195666" cy="372524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6520844"/>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C5:</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Identify and describe the three major activities of organizations.</a:t>
            </a:r>
            <a:endParaRPr lang="en-US" sz="1100" b="1" kern="0" dirty="0">
              <a:solidFill>
                <a:prstClr val="black"/>
              </a:solidFill>
              <a:latin typeface="Arial Narrow" pitchFamily="34" charset="0"/>
              <a:cs typeface="+mn-cs"/>
            </a:endParaRPr>
          </a:p>
        </p:txBody>
      </p:sp>
      <p:sp>
        <p:nvSpPr>
          <p:cNvPr id="8" name="TextBox 7"/>
          <p:cNvSpPr txBox="1"/>
          <p:nvPr/>
        </p:nvSpPr>
        <p:spPr>
          <a:xfrm>
            <a:off x="7042352" y="1742457"/>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1B.1</a:t>
            </a:r>
          </a:p>
        </p:txBody>
      </p:sp>
      <p:sp>
        <p:nvSpPr>
          <p:cNvPr id="11" name="Rectangle 10"/>
          <p:cNvSpPr>
            <a:spLocks noGrp="1" noChangeArrowheads="1"/>
          </p:cNvSpPr>
          <p:nvPr/>
        </p:nvSpPr>
        <p:spPr bwMode="auto">
          <a:xfrm>
            <a:off x="6450215" y="6552181"/>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extLst>
      <p:ext uri="{BB962C8B-B14F-4D97-AF65-F5344CB8AC3E}">
        <p14:creationId xmlns:p14="http://schemas.microsoft.com/office/powerpoint/2010/main" val="19986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b="1" dirty="0"/>
              <a:t>Users of </a:t>
            </a:r>
            <a:r>
              <a:rPr lang="en-US" altLang="en-US" b="1" dirty="0" err="1" smtClean="0"/>
              <a:t>Acccounting</a:t>
            </a:r>
            <a:r>
              <a:rPr lang="en-US" altLang="en-US" b="1" dirty="0" smtClean="0"/>
              <a:t> Information</a:t>
            </a:r>
            <a:endParaRPr lang="en-US" altLang="en-US" b="1" dirty="0"/>
          </a:p>
        </p:txBody>
      </p:sp>
      <p:sp>
        <p:nvSpPr>
          <p:cNvPr id="133125" name="TextBox 3"/>
          <p:cNvSpPr txBox="1">
            <a:spLocks noChangeArrowheads="1"/>
          </p:cNvSpPr>
          <p:nvPr/>
        </p:nvSpPr>
        <p:spPr bwMode="auto">
          <a:xfrm>
            <a:off x="419100" y="1219200"/>
            <a:ext cx="8451850" cy="1323975"/>
          </a:xfrm>
          <a:prstGeom prst="rect">
            <a:avLst/>
          </a:prstGeom>
          <a:noFill/>
          <a:ln w="9525">
            <a:noFill/>
            <a:miter lim="800000"/>
            <a:headEnd/>
            <a:tailEnd/>
          </a:ln>
        </p:spPr>
        <p:txBody>
          <a:bodyPr>
            <a:spAutoFit/>
          </a:bodyPr>
          <a:lstStyle/>
          <a:p>
            <a:pPr algn="ctr"/>
            <a:r>
              <a:rPr lang="en-US" altLang="en-US" sz="2000" dirty="0"/>
              <a:t>Accounting is called the </a:t>
            </a:r>
            <a:r>
              <a:rPr lang="en-US" altLang="en-US" sz="2000" i="1" dirty="0">
                <a:solidFill>
                  <a:srgbClr val="C00000"/>
                </a:solidFill>
              </a:rPr>
              <a:t>language of business </a:t>
            </a:r>
            <a:r>
              <a:rPr lang="en-US" altLang="en-US" sz="2000" dirty="0"/>
              <a:t>because all organizations set up an accounting information system to communicate data to help people make better decisions. Accounting serves many users who can be divided into two groups: external users and internal users.</a:t>
            </a:r>
          </a:p>
        </p:txBody>
      </p:sp>
      <p:sp>
        <p:nvSpPr>
          <p:cNvPr id="3" name="Slide Number Placeholder 2"/>
          <p:cNvSpPr>
            <a:spLocks noGrp="1"/>
          </p:cNvSpPr>
          <p:nvPr>
            <p:ph type="sldNum" sz="quarter" idx="12"/>
          </p:nvPr>
        </p:nvSpPr>
        <p:spPr>
          <a:xfrm>
            <a:off x="6581001" y="6356349"/>
            <a:ext cx="2133600" cy="365125"/>
          </a:xfrm>
        </p:spPr>
        <p:txBody>
          <a:bodyPr/>
          <a:lstStyle/>
          <a:p>
            <a:pPr>
              <a:defRPr/>
            </a:pPr>
            <a:fld id="{D0270822-9D3B-433C-8B74-66439FB89B8A}" type="slidenum">
              <a:rPr lang="en-US"/>
              <a:pPr>
                <a:defRPr/>
              </a:pPr>
              <a:t>6</a:t>
            </a:fld>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Rounded Rectangle 7"/>
          <p:cNvSpPr/>
          <p:nvPr/>
        </p:nvSpPr>
        <p:spPr>
          <a:xfrm>
            <a:off x="152400" y="6477000"/>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I</a:t>
            </a:r>
            <a:r>
              <a:rPr lang="en-US" sz="1100" b="1" kern="0" dirty="0" smtClean="0">
                <a:solidFill>
                  <a:prstClr val="black"/>
                </a:solidFill>
                <a:latin typeface="Arial Narrow" pitchFamily="34" charset="0"/>
                <a:cs typeface="+mn-cs"/>
              </a:rPr>
              <a:t>dentify </a:t>
            </a:r>
            <a:r>
              <a:rPr lang="en-US" sz="1100" b="1" kern="0" dirty="0">
                <a:solidFill>
                  <a:prstClr val="black"/>
                </a:solidFill>
                <a:latin typeface="Arial Narrow" pitchFamily="34" charset="0"/>
                <a:cs typeface="+mn-cs"/>
              </a:rPr>
              <a:t>users and uses of, and opportunities in, accounting.</a:t>
            </a:r>
          </a:p>
        </p:txBody>
      </p:sp>
      <p:sp>
        <p:nvSpPr>
          <p:cNvPr id="11" name="Rectangle 10"/>
          <p:cNvSpPr>
            <a:spLocks noGrp="1" noChangeArrowheads="1"/>
          </p:cNvSpPr>
          <p:nvPr/>
        </p:nvSpPr>
        <p:spPr bwMode="auto">
          <a:xfrm>
            <a:off x="6520052" y="6397825"/>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2" name="Picture 1"/>
          <p:cNvPicPr>
            <a:picLocks noChangeAspect="1"/>
          </p:cNvPicPr>
          <p:nvPr/>
        </p:nvPicPr>
        <p:blipFill rotWithShape="1">
          <a:blip r:embed="rId3"/>
          <a:srcRect b="18919"/>
          <a:stretch/>
        </p:blipFill>
        <p:spPr>
          <a:xfrm>
            <a:off x="1177282" y="2610137"/>
            <a:ext cx="6935486" cy="2286000"/>
          </a:xfrm>
          <a:prstGeom prst="rect">
            <a:avLst/>
          </a:prstGeom>
        </p:spPr>
      </p:pic>
      <p:sp>
        <p:nvSpPr>
          <p:cNvPr id="4" name="TextBox 3">
            <a:extLst>
              <a:ext uri="{FF2B5EF4-FFF2-40B4-BE49-F238E27FC236}">
                <a16:creationId xmlns:a16="http://schemas.microsoft.com/office/drawing/2014/main" xmlns="" id="{69AE21E7-03F0-48FE-944D-650C8CC31F89}"/>
              </a:ext>
            </a:extLst>
          </p:cNvPr>
          <p:cNvSpPr txBox="1"/>
          <p:nvPr/>
        </p:nvSpPr>
        <p:spPr>
          <a:xfrm>
            <a:off x="1177282" y="4963099"/>
            <a:ext cx="23622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Lenders	</a:t>
            </a:r>
          </a:p>
          <a:p>
            <a:pPr marL="285750" indent="-285750">
              <a:buFont typeface="Arial" panose="020B0604020202020204" pitchFamily="34" charset="0"/>
              <a:buChar char="•"/>
            </a:pPr>
            <a:r>
              <a:rPr lang="en-US" sz="1600" dirty="0"/>
              <a:t>External auditors</a:t>
            </a:r>
          </a:p>
          <a:p>
            <a:pPr marL="285750" indent="-285750">
              <a:buFont typeface="Arial" panose="020B0604020202020204" pitchFamily="34" charset="0"/>
              <a:buChar char="•"/>
            </a:pPr>
            <a:r>
              <a:rPr lang="en-US" sz="1600" dirty="0"/>
              <a:t>Shareholders</a:t>
            </a:r>
          </a:p>
          <a:p>
            <a:pPr marL="285750" indent="-285750">
              <a:buFont typeface="Arial" panose="020B0604020202020204" pitchFamily="34" charset="0"/>
              <a:buChar char="•"/>
            </a:pPr>
            <a:r>
              <a:rPr lang="en-US" sz="1600" dirty="0"/>
              <a:t>Board of directors</a:t>
            </a:r>
          </a:p>
          <a:p>
            <a:pPr marL="285750" indent="-285750">
              <a:buFont typeface="Arial" panose="020B0604020202020204" pitchFamily="34" charset="0"/>
              <a:buChar char="•"/>
            </a:pPr>
            <a:r>
              <a:rPr lang="en-US" sz="1600" dirty="0"/>
              <a:t>Regulators</a:t>
            </a:r>
          </a:p>
        </p:txBody>
      </p:sp>
      <p:sp>
        <p:nvSpPr>
          <p:cNvPr id="12" name="TextBox 11">
            <a:extLst>
              <a:ext uri="{FF2B5EF4-FFF2-40B4-BE49-F238E27FC236}">
                <a16:creationId xmlns:a16="http://schemas.microsoft.com/office/drawing/2014/main" xmlns="" id="{ABE8CB10-9622-469A-AA50-F22DF490DE5E}"/>
              </a:ext>
            </a:extLst>
          </p:cNvPr>
          <p:cNvSpPr txBox="1"/>
          <p:nvPr/>
        </p:nvSpPr>
        <p:spPr>
          <a:xfrm>
            <a:off x="4782681" y="4971754"/>
            <a:ext cx="39624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Research and development managers</a:t>
            </a:r>
          </a:p>
          <a:p>
            <a:pPr marL="285750" indent="-285750">
              <a:buFont typeface="Arial" panose="020B0604020202020204" pitchFamily="34" charset="0"/>
              <a:buChar char="•"/>
            </a:pPr>
            <a:r>
              <a:rPr lang="en-US" sz="1600" dirty="0"/>
              <a:t>Purchasing managers</a:t>
            </a:r>
          </a:p>
          <a:p>
            <a:pPr marL="285750" indent="-285750">
              <a:buFont typeface="Arial" panose="020B0604020202020204" pitchFamily="34" charset="0"/>
              <a:buChar char="•"/>
            </a:pPr>
            <a:r>
              <a:rPr lang="en-US" sz="1600" dirty="0"/>
              <a:t>Human resource managers</a:t>
            </a:r>
          </a:p>
          <a:p>
            <a:pPr marL="285750" indent="-285750">
              <a:buFont typeface="Arial" panose="020B0604020202020204" pitchFamily="34" charset="0"/>
              <a:buChar char="•"/>
            </a:pPr>
            <a:r>
              <a:rPr lang="en-US" sz="1600" dirty="0"/>
              <a:t>Marketing managers</a:t>
            </a:r>
          </a:p>
          <a:p>
            <a:pPr marL="285750" indent="-285750">
              <a:buFont typeface="Arial" panose="020B0604020202020204" pitchFamily="34" charset="0"/>
              <a:buChar char="•"/>
            </a:pPr>
            <a:r>
              <a:rPr lang="en-US" sz="1600" dirty="0"/>
              <a:t>Production managers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914400"/>
            <a:ext cx="8229600" cy="1828800"/>
          </a:xfrm>
        </p:spPr>
        <p:txBody>
          <a:bodyPr rtlCol="0">
            <a:normAutofit/>
          </a:bodyPr>
          <a:lstStyle/>
          <a:p>
            <a:pPr eaLnBrk="1" fontAlgn="auto" hangingPunct="1">
              <a:spcAft>
                <a:spcPts val="0"/>
              </a:spcAft>
              <a:defRPr/>
            </a:pPr>
            <a:r>
              <a:rPr lang="en-US" altLang="en-US" b="1" dirty="0"/>
              <a:t>End of Chapter 1</a:t>
            </a:r>
          </a:p>
        </p:txBody>
      </p:sp>
      <p:sp>
        <p:nvSpPr>
          <p:cNvPr id="3" name="Slide Number Placeholder 2"/>
          <p:cNvSpPr>
            <a:spLocks noGrp="1"/>
          </p:cNvSpPr>
          <p:nvPr>
            <p:ph type="sldNum" sz="quarter" idx="12"/>
          </p:nvPr>
        </p:nvSpPr>
        <p:spPr>
          <a:xfrm>
            <a:off x="6553200" y="6492875"/>
            <a:ext cx="2133600" cy="365125"/>
          </a:xfrm>
        </p:spPr>
        <p:txBody>
          <a:bodyPr/>
          <a:lstStyle/>
          <a:p>
            <a:pPr>
              <a:defRPr/>
            </a:pPr>
            <a:fld id="{383A6958-5C9E-46A8-AF94-11A985FBD923}" type="slidenum">
              <a:rPr lang="en-US"/>
              <a:pPr>
                <a:defRPr/>
              </a:pPr>
              <a:t>60</a:t>
            </a:fld>
            <a:endParaRPr 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7" name="Rectangle 6"/>
          <p:cNvSpPr>
            <a:spLocks noGrp="1" noChangeArrowheads="1"/>
          </p:cNvSpPr>
          <p:nvPr/>
        </p:nvSpPr>
        <p:spPr bwMode="auto">
          <a:xfrm>
            <a:off x="6477000" y="6552181"/>
            <a:ext cx="2057400" cy="246512"/>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85800" y="6781800"/>
            <a:ext cx="1905000" cy="457200"/>
          </a:xfrm>
          <a:prstGeom prst="rect">
            <a:avLst/>
          </a:prstGeom>
          <a:noFill/>
          <a:ln w="12700">
            <a:noFill/>
            <a:miter lim="800000"/>
            <a:headEnd/>
            <a:tailEnd/>
          </a:ln>
        </p:spPr>
        <p:txBody>
          <a:bodyPr wrap="none" anchor="ctr"/>
          <a:lstStyle/>
          <a:p>
            <a:endParaRPr lang="en-US" altLang="en-US" dirty="0"/>
          </a:p>
        </p:txBody>
      </p:sp>
      <p:sp>
        <p:nvSpPr>
          <p:cNvPr id="135171" name="Rectangle 3"/>
          <p:cNvSpPr>
            <a:spLocks noGrp="1" noChangeArrowheads="1"/>
          </p:cNvSpPr>
          <p:nvPr>
            <p:ph type="title"/>
          </p:nvPr>
        </p:nvSpPr>
        <p:spPr/>
        <p:txBody>
          <a:bodyPr/>
          <a:lstStyle/>
          <a:p>
            <a:pPr eaLnBrk="1" hangingPunct="1"/>
            <a:r>
              <a:rPr lang="en-US" altLang="en-US" b="1" dirty="0"/>
              <a:t>Opportunities in Accounting</a:t>
            </a:r>
          </a:p>
        </p:txBody>
      </p:sp>
      <p:sp>
        <p:nvSpPr>
          <p:cNvPr id="2" name="TextBox 1"/>
          <p:cNvSpPr txBox="1">
            <a:spLocks noChangeArrowheads="1"/>
          </p:cNvSpPr>
          <p:nvPr/>
        </p:nvSpPr>
        <p:spPr bwMode="auto">
          <a:xfrm>
            <a:off x="544512" y="4761003"/>
            <a:ext cx="8054975" cy="1200329"/>
          </a:xfrm>
          <a:prstGeom prst="rect">
            <a:avLst/>
          </a:prstGeom>
          <a:solidFill>
            <a:srgbClr val="C4BD97"/>
          </a:solidFill>
          <a:ln w="9525">
            <a:solidFill>
              <a:schemeClr val="tx1"/>
            </a:solidFill>
            <a:miter lim="800000"/>
            <a:headEnd/>
            <a:tailEnd/>
          </a:ln>
          <a:effectLst>
            <a:outerShdw blurRad="63500" dist="38100" dir="5400000" algn="t"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a:solidFill>
                  <a:srgbClr val="984807"/>
                </a:solidFill>
              </a:rPr>
              <a:t>Accounting information is in all aspects of our lives. When we earn money, pay taxes, invest savings, budget earnings, and plan for the future, we use accounting.</a:t>
            </a:r>
          </a:p>
        </p:txBody>
      </p:sp>
      <p:sp>
        <p:nvSpPr>
          <p:cNvPr id="4" name="Slide Number Placeholder 3"/>
          <p:cNvSpPr>
            <a:spLocks noGrp="1"/>
          </p:cNvSpPr>
          <p:nvPr>
            <p:ph type="sldNum" sz="quarter" idx="12"/>
          </p:nvPr>
        </p:nvSpPr>
        <p:spPr/>
        <p:txBody>
          <a:bodyPr/>
          <a:lstStyle/>
          <a:p>
            <a:pPr>
              <a:defRPr/>
            </a:pPr>
            <a:fld id="{5B6BA50B-B497-4E57-965A-93E3B5BDC7EB}" type="slidenum">
              <a:rPr lang="en-US"/>
              <a:pPr>
                <a:defRPr/>
              </a:pPr>
              <a:t>7</a:t>
            </a:fld>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 name="Rounded Rectangle 8"/>
          <p:cNvSpPr/>
          <p:nvPr/>
        </p:nvSpPr>
        <p:spPr>
          <a:xfrm>
            <a:off x="152400" y="6477000"/>
            <a:ext cx="5257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I</a:t>
            </a:r>
            <a:r>
              <a:rPr lang="en-US" sz="1100" b="1" kern="0" dirty="0" smtClean="0">
                <a:solidFill>
                  <a:prstClr val="black"/>
                </a:solidFill>
                <a:latin typeface="Arial Narrow" pitchFamily="34" charset="0"/>
                <a:cs typeface="+mn-cs"/>
              </a:rPr>
              <a:t>dentify </a:t>
            </a:r>
            <a:r>
              <a:rPr lang="en-US" sz="1100" b="1" kern="0" dirty="0">
                <a:solidFill>
                  <a:prstClr val="black"/>
                </a:solidFill>
                <a:latin typeface="Arial Narrow" pitchFamily="34" charset="0"/>
                <a:cs typeface="+mn-cs"/>
              </a:rPr>
              <a:t>users and uses of, and opportunities in, accounting.</a:t>
            </a:r>
          </a:p>
        </p:txBody>
      </p:sp>
      <p:sp>
        <p:nvSpPr>
          <p:cNvPr id="12" name="Rectangle 11"/>
          <p:cNvSpPr>
            <a:spLocks noGrp="1" noChangeArrowheads="1"/>
          </p:cNvSpPr>
          <p:nvPr/>
        </p:nvSpPr>
        <p:spPr bwMode="auto">
          <a:xfrm>
            <a:off x="645825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5" name="Picture 4"/>
          <p:cNvPicPr>
            <a:picLocks noChangeAspect="1"/>
          </p:cNvPicPr>
          <p:nvPr/>
        </p:nvPicPr>
        <p:blipFill>
          <a:blip r:embed="rId3"/>
          <a:stretch>
            <a:fillRect/>
          </a:stretch>
        </p:blipFill>
        <p:spPr>
          <a:xfrm>
            <a:off x="654257" y="1341745"/>
            <a:ext cx="7765157" cy="3144889"/>
          </a:xfrm>
          <a:prstGeom prst="rect">
            <a:avLst/>
          </a:prstGeom>
        </p:spPr>
      </p:pic>
      <p:sp>
        <p:nvSpPr>
          <p:cNvPr id="10" name="TextBox 9"/>
          <p:cNvSpPr txBox="1"/>
          <p:nvPr/>
        </p:nvSpPr>
        <p:spPr>
          <a:xfrm>
            <a:off x="7546289" y="1341745"/>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8</a:t>
            </a:fld>
            <a:endParaRPr lang="en-US" altLang="en-US"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029200"/>
            <a:ext cx="7315200" cy="87313"/>
          </a:xfrm>
          <a:prstGeom prst="rect">
            <a:avLst/>
          </a:prstGeom>
          <a:noFill/>
          <a:ln w="9525">
            <a:noFill/>
            <a:miter lim="800000"/>
            <a:headEnd/>
            <a:tailEnd/>
          </a:ln>
        </p:spPr>
      </p:pic>
      <p:sp>
        <p:nvSpPr>
          <p:cNvPr id="8" name="TextBox 7"/>
          <p:cNvSpPr txBox="1"/>
          <p:nvPr/>
        </p:nvSpPr>
        <p:spPr>
          <a:xfrm>
            <a:off x="2019300" y="1126034"/>
            <a:ext cx="5257800" cy="769441"/>
          </a:xfrm>
          <a:prstGeom prst="rect">
            <a:avLst/>
          </a:prstGeom>
          <a:noFill/>
        </p:spPr>
        <p:txBody>
          <a:bodyPr wrap="square" rtlCol="0">
            <a:spAutoFit/>
          </a:bodyPr>
          <a:lstStyle/>
          <a:p>
            <a:r>
              <a:rPr lang="en-US" altLang="en-US" sz="4400" b="1" dirty="0">
                <a:latin typeface="+mj-lt"/>
              </a:rPr>
              <a:t>Learning Objective C3</a:t>
            </a:r>
            <a:endParaRPr lang="en-US" sz="4400" dirty="0">
              <a:latin typeface="+mj-lt"/>
            </a:endParaRPr>
          </a:p>
        </p:txBody>
      </p:sp>
      <p:sp>
        <p:nvSpPr>
          <p:cNvPr id="9" name="Title 4"/>
          <p:cNvSpPr>
            <a:spLocks noGrp="1"/>
          </p:cNvSpPr>
          <p:nvPr>
            <p:ph type="ctrTitle"/>
          </p:nvPr>
        </p:nvSpPr>
        <p:spPr>
          <a:xfrm>
            <a:off x="1066800" y="2482850"/>
            <a:ext cx="7162800" cy="2511425"/>
          </a:xfrm>
        </p:spPr>
        <p:txBody>
          <a:bodyPr/>
          <a:lstStyle/>
          <a:p>
            <a:r>
              <a:rPr lang="en-US" altLang="en-US" dirty="0"/>
              <a:t/>
            </a:r>
            <a:br>
              <a:rPr lang="en-US" altLang="en-US" dirty="0"/>
            </a:br>
            <a:r>
              <a:rPr lang="en-US" altLang="en-US" dirty="0"/>
              <a:t/>
            </a:r>
            <a:br>
              <a:rPr lang="en-US" altLang="en-US" dirty="0"/>
            </a:br>
            <a:r>
              <a:rPr lang="en-US" altLang="en-US" dirty="0"/>
              <a:t>E</a:t>
            </a:r>
            <a:r>
              <a:rPr lang="en-US" dirty="0"/>
              <a:t>xplain why ethics </a:t>
            </a:r>
            <a:br>
              <a:rPr lang="en-US" dirty="0"/>
            </a:br>
            <a:r>
              <a:rPr lang="en-US" dirty="0"/>
              <a:t>are crucial to accounting.</a:t>
            </a:r>
            <a:r>
              <a:rPr lang="en-US" altLang="en-US" dirty="0"/>
              <a:t/>
            </a:r>
            <a:br>
              <a:rPr lang="en-US" altLang="en-US" dirty="0"/>
            </a:br>
            <a:r>
              <a:rPr lang="en-US" altLang="en-US" dirty="0"/>
              <a:t/>
            </a:r>
            <a:br>
              <a:rPr lang="en-US" altLang="en-US" dirty="0"/>
            </a:br>
            <a:endParaRPr lang="en-US" altLang="en-US" dirty="0"/>
          </a:p>
        </p:txBody>
      </p:sp>
      <p:sp>
        <p:nvSpPr>
          <p:cNvPr id="12" name="Rectangle 11"/>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tLang="en-US" dirty="0"/>
          </a:p>
        </p:txBody>
      </p:sp>
      <p:sp>
        <p:nvSpPr>
          <p:cNvPr id="13619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tLang="en-US" dirty="0"/>
          </a:p>
        </p:txBody>
      </p:sp>
      <p:sp>
        <p:nvSpPr>
          <p:cNvPr id="136196" name="Rectangle 4"/>
          <p:cNvSpPr>
            <a:spLocks noGrp="1" noChangeArrowheads="1"/>
          </p:cNvSpPr>
          <p:nvPr>
            <p:ph type="title"/>
          </p:nvPr>
        </p:nvSpPr>
        <p:spPr/>
        <p:txBody>
          <a:bodyPr/>
          <a:lstStyle/>
          <a:p>
            <a:pPr eaLnBrk="1" hangingPunct="1"/>
            <a:r>
              <a:rPr lang="en-US" altLang="en-US" b="1" dirty="0"/>
              <a:t>Ethics – A Key Concept</a:t>
            </a:r>
          </a:p>
        </p:txBody>
      </p:sp>
      <p:sp>
        <p:nvSpPr>
          <p:cNvPr id="2" name="TextBox 1"/>
          <p:cNvSpPr txBox="1">
            <a:spLocks noChangeArrowheads="1"/>
          </p:cNvSpPr>
          <p:nvPr/>
        </p:nvSpPr>
        <p:spPr bwMode="auto">
          <a:xfrm>
            <a:off x="685800" y="1446213"/>
            <a:ext cx="7772400" cy="193833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a:solidFill>
                  <a:srgbClr val="000000"/>
                </a:solidFill>
                <a:latin typeface="Calibri" pitchFamily="-107" charset="0"/>
              </a:rPr>
              <a:t>The goal of accounting is to provide useful information for decisions. For information to be useful, it must be trusted. This demands ethics in accounting. Ethics</a:t>
            </a:r>
            <a:r>
              <a:rPr lang="en-US" b="1" dirty="0">
                <a:solidFill>
                  <a:srgbClr val="000000"/>
                </a:solidFill>
                <a:latin typeface="Calibri" pitchFamily="-107" charset="0"/>
              </a:rPr>
              <a:t> </a:t>
            </a:r>
            <a:r>
              <a:rPr lang="en-US" dirty="0">
                <a:solidFill>
                  <a:srgbClr val="000000"/>
                </a:solidFill>
                <a:latin typeface="Calibri" pitchFamily="-107" charset="0"/>
              </a:rPr>
              <a:t>are beliefs that distinguish right from wrong. They are accepted standards of good and bad behavior.</a:t>
            </a:r>
          </a:p>
        </p:txBody>
      </p:sp>
      <p:sp>
        <p:nvSpPr>
          <p:cNvPr id="4" name="Slide Number Placeholder 3"/>
          <p:cNvSpPr>
            <a:spLocks noGrp="1"/>
          </p:cNvSpPr>
          <p:nvPr>
            <p:ph type="sldNum" sz="quarter" idx="12"/>
          </p:nvPr>
        </p:nvSpPr>
        <p:spPr/>
        <p:txBody>
          <a:bodyPr/>
          <a:lstStyle/>
          <a:p>
            <a:pPr>
              <a:defRPr/>
            </a:pPr>
            <a:fld id="{0A5F97BA-E566-4E62-AB11-B2C646DF01F7}" type="slidenum">
              <a:rPr lang="en-US"/>
              <a:pPr>
                <a:defRPr/>
              </a:pPr>
              <a:t>9</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 name="Rounded Rectangle 9"/>
          <p:cNvSpPr/>
          <p:nvPr/>
        </p:nvSpPr>
        <p:spPr>
          <a:xfrm>
            <a:off x="152400" y="6477000"/>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a:t>
            </a:r>
            <a:r>
              <a:rPr lang="en-US" altLang="en-US" sz="1100" b="1" kern="0" dirty="0">
                <a:solidFill>
                  <a:prstClr val="black"/>
                </a:solidFill>
                <a:latin typeface="Arial Narrow" pitchFamily="34" charset="0"/>
                <a:cs typeface="+mn-cs"/>
              </a:rPr>
              <a:t>: </a:t>
            </a:r>
            <a:r>
              <a:rPr lang="en-US" altLang="en-US" sz="1100" b="1" kern="0" dirty="0" smtClean="0">
                <a:solidFill>
                  <a:prstClr val="black"/>
                </a:solidFill>
                <a:latin typeface="Arial Narrow" pitchFamily="34" charset="0"/>
                <a:cs typeface="+mn-cs"/>
              </a:rPr>
              <a:t>Explain </a:t>
            </a:r>
            <a:r>
              <a:rPr lang="en-US" altLang="en-US" sz="1100" b="1" kern="0" dirty="0">
                <a:solidFill>
                  <a:prstClr val="black"/>
                </a:solidFill>
                <a:latin typeface="Arial Narrow" pitchFamily="34" charset="0"/>
                <a:cs typeface="+mn-cs"/>
              </a:rPr>
              <a:t>why ethics are crucial to accounting.</a:t>
            </a:r>
            <a:endParaRPr lang="en-US" sz="1100" b="1" kern="0" dirty="0">
              <a:solidFill>
                <a:prstClr val="black"/>
              </a:solidFill>
              <a:latin typeface="Arial Narrow" pitchFamily="34" charset="0"/>
              <a:cs typeface="+mn-cs"/>
            </a:endParaRPr>
          </a:p>
        </p:txBody>
      </p:sp>
      <p:sp>
        <p:nvSpPr>
          <p:cNvPr id="11" name="TextBox 10"/>
          <p:cNvSpPr txBox="1"/>
          <p:nvPr/>
        </p:nvSpPr>
        <p:spPr>
          <a:xfrm>
            <a:off x="7620000" y="691328"/>
            <a:ext cx="873125"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br>
              <a:rPr lang="en-US" kern="0" dirty="0">
                <a:latin typeface="Berlin Sans FB" panose="020E0602020502020306" pitchFamily="34" charset="0"/>
              </a:rPr>
            </a:br>
            <a:r>
              <a:rPr lang="en-US" kern="0" dirty="0">
                <a:latin typeface="Berlin Sans FB" panose="020E0602020502020306" pitchFamily="34" charset="0"/>
              </a:rPr>
              <a:t>1.5</a:t>
            </a:r>
          </a:p>
        </p:txBody>
      </p:sp>
      <p:sp>
        <p:nvSpPr>
          <p:cNvPr id="13" name="Rectangle 12"/>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pic>
        <p:nvPicPr>
          <p:cNvPr id="12" name="Picture 11"/>
          <p:cNvPicPr>
            <a:picLocks noChangeAspect="1"/>
          </p:cNvPicPr>
          <p:nvPr/>
        </p:nvPicPr>
        <p:blipFill>
          <a:blip r:embed="rId3"/>
          <a:stretch>
            <a:fillRect/>
          </a:stretch>
        </p:blipFill>
        <p:spPr>
          <a:xfrm>
            <a:off x="586637" y="3678633"/>
            <a:ext cx="7970725" cy="22756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15513</TotalTime>
  <Words>7119</Words>
  <Application>Microsoft Macintosh PowerPoint</Application>
  <PresentationFormat>On-screen Show (4:3)</PresentationFormat>
  <Paragraphs>656</Paragraphs>
  <Slides>60</Slides>
  <Notes>60</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60</vt:i4>
      </vt:variant>
    </vt:vector>
  </HeadingPairs>
  <TitlesOfParts>
    <vt:vector size="69" baseType="lpstr">
      <vt:lpstr>Office Theme</vt:lpstr>
      <vt:lpstr>16_Office Theme</vt:lpstr>
      <vt:lpstr>1_Office Theme</vt:lpstr>
      <vt:lpstr>10_Office Theme</vt:lpstr>
      <vt:lpstr>17_Office Theme</vt:lpstr>
      <vt:lpstr>11_Office Theme</vt:lpstr>
      <vt:lpstr>12_Office Theme</vt:lpstr>
      <vt:lpstr>13_Office Theme</vt:lpstr>
      <vt:lpstr>Worksheet</vt:lpstr>
      <vt:lpstr>Accounting in Business</vt:lpstr>
      <vt:lpstr>    </vt:lpstr>
      <vt:lpstr>  Explain the purpose and importance of accounting.  </vt:lpstr>
      <vt:lpstr>Importance of Accounting</vt:lpstr>
      <vt:lpstr>  Identify users and uses of, and opportunities in, accounting.  </vt:lpstr>
      <vt:lpstr>Users of Acccounting Information</vt:lpstr>
      <vt:lpstr>Opportunities in Accounting</vt:lpstr>
      <vt:lpstr>  Explain why ethics  are crucial to accounting.  </vt:lpstr>
      <vt:lpstr>Ethics – A Key Concept</vt:lpstr>
      <vt:lpstr>Fraud Triangle</vt:lpstr>
      <vt:lpstr>Sarbanes–Oxley (SOX)</vt:lpstr>
      <vt:lpstr> Dodd-Frank Wall Street Reform and Consumer Protection Act</vt:lpstr>
      <vt:lpstr>Explain generally accepted accounting principles and define and apply several accounting principles.</vt:lpstr>
      <vt:lpstr>Generally Accepted  Accounting Principles (GAAP)</vt:lpstr>
      <vt:lpstr>International Standards</vt:lpstr>
      <vt:lpstr>Conceptual Framework</vt:lpstr>
      <vt:lpstr>Principles, Assumptions and Constraint</vt:lpstr>
      <vt:lpstr>Accounting Principles</vt:lpstr>
      <vt:lpstr>Accounting Assumptions</vt:lpstr>
      <vt:lpstr> Proprietorship, Partnership,  and Corporation</vt:lpstr>
      <vt:lpstr>Accounting Constraint</vt:lpstr>
      <vt:lpstr>  Define and interpret the accounting equation and each of its components.  </vt:lpstr>
      <vt:lpstr> Business Transaction and Accounting</vt:lpstr>
      <vt:lpstr>  Analyze business transactions using the accounting equation. </vt:lpstr>
      <vt:lpstr>Transaction 1:  Investment by Owner</vt:lpstr>
      <vt:lpstr>Accounting Equation 1</vt:lpstr>
      <vt:lpstr>Transaction 2:  Purchase Supplies for Cash</vt:lpstr>
      <vt:lpstr>Accounting Equation 2</vt:lpstr>
      <vt:lpstr>Transaction 3:  Purchase Equipment for Cash</vt:lpstr>
      <vt:lpstr>Accounting Equation 3</vt:lpstr>
      <vt:lpstr>Transaction 4:  Purchase Supplies on Credit</vt:lpstr>
      <vt:lpstr>Accounting Equation 4</vt:lpstr>
      <vt:lpstr>Transaction Analysis: Revenues, Expenses and Withdrawals</vt:lpstr>
      <vt:lpstr>Transaction 5: Provide Services for Cash</vt:lpstr>
      <vt:lpstr>Accounting Equation 5</vt:lpstr>
      <vt:lpstr>Transactions 6 and 7: Payment of Expenses in Cash</vt:lpstr>
      <vt:lpstr>Accounting Equation 6 and 7</vt:lpstr>
      <vt:lpstr>Transaction 8: Provide Services and Facilities for Credit</vt:lpstr>
      <vt:lpstr>Accounting Equation 8</vt:lpstr>
      <vt:lpstr>Transaction 9: Receipt of Cash from Accounts Receivable</vt:lpstr>
      <vt:lpstr>Accounting Equation 9</vt:lpstr>
      <vt:lpstr>Transaction 10: Payment of Accounts Payable</vt:lpstr>
      <vt:lpstr>Accounting Equation 10</vt:lpstr>
      <vt:lpstr>Transaction 11: Payment of Cash Dividend to Owner</vt:lpstr>
      <vt:lpstr>Accounting Equation 11</vt:lpstr>
      <vt:lpstr>Summary of Transactions</vt:lpstr>
      <vt:lpstr>   Identify and prepare basic financial statements and explain how they interrelate. </vt:lpstr>
      <vt:lpstr>Financial Statements</vt:lpstr>
      <vt:lpstr>Exhibit 1.10: Financial Statements and Their Links – Part 1 </vt:lpstr>
      <vt:lpstr>Exhibit 1.10: Financial Statements and Their Links – Part 2 </vt:lpstr>
      <vt:lpstr>  Compute and interpret return on assets. </vt:lpstr>
      <vt:lpstr>Return on Assets</vt:lpstr>
      <vt:lpstr>Learning Objective A3 </vt:lpstr>
      <vt:lpstr> Appendix 1A  Return and Risk Analysis</vt:lpstr>
      <vt:lpstr>Learning Objective C5</vt:lpstr>
      <vt:lpstr> Financing Activities</vt:lpstr>
      <vt:lpstr> Investing Activities</vt:lpstr>
      <vt:lpstr> Operating Activities</vt:lpstr>
      <vt:lpstr> Activities of Organizations</vt:lpstr>
      <vt:lpstr>End of Chapter 1</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Elizabeth Pappas</cp:lastModifiedBy>
  <cp:revision>745</cp:revision>
  <cp:lastPrinted>2017-09-23T14:44:51Z</cp:lastPrinted>
  <dcterms:created xsi:type="dcterms:W3CDTF">2012-08-01T21:08:21Z</dcterms:created>
  <dcterms:modified xsi:type="dcterms:W3CDTF">2018-11-01T14:18:20Z</dcterms:modified>
</cp:coreProperties>
</file>