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4100" r:id="rId2"/>
    <p:sldMasterId id="2147484138" r:id="rId3"/>
    <p:sldMasterId id="2147484150" r:id="rId4"/>
  </p:sldMasterIdLst>
  <p:notesMasterIdLst>
    <p:notesMasterId r:id="rId58"/>
  </p:notesMasterIdLst>
  <p:handoutMasterIdLst>
    <p:handoutMasterId r:id="rId59"/>
  </p:handoutMasterIdLst>
  <p:sldIdLst>
    <p:sldId id="414" r:id="rId5"/>
    <p:sldId id="479" r:id="rId6"/>
    <p:sldId id="432" r:id="rId7"/>
    <p:sldId id="374" r:id="rId8"/>
    <p:sldId id="375" r:id="rId9"/>
    <p:sldId id="376" r:id="rId10"/>
    <p:sldId id="377" r:id="rId11"/>
    <p:sldId id="434" r:id="rId12"/>
    <p:sldId id="378" r:id="rId13"/>
    <p:sldId id="379" r:id="rId14"/>
    <p:sldId id="381" r:id="rId15"/>
    <p:sldId id="382" r:id="rId16"/>
    <p:sldId id="482" r:id="rId17"/>
    <p:sldId id="436" r:id="rId18"/>
    <p:sldId id="493" r:id="rId19"/>
    <p:sldId id="383" r:id="rId20"/>
    <p:sldId id="384" r:id="rId21"/>
    <p:sldId id="387" r:id="rId22"/>
    <p:sldId id="388" r:id="rId23"/>
    <p:sldId id="391" r:id="rId24"/>
    <p:sldId id="392" r:id="rId25"/>
    <p:sldId id="395" r:id="rId26"/>
    <p:sldId id="488" r:id="rId27"/>
    <p:sldId id="489" r:id="rId28"/>
    <p:sldId id="490" r:id="rId29"/>
    <p:sldId id="491" r:id="rId30"/>
    <p:sldId id="396" r:id="rId31"/>
    <p:sldId id="438" r:id="rId32"/>
    <p:sldId id="401" r:id="rId33"/>
    <p:sldId id="487" r:id="rId34"/>
    <p:sldId id="402" r:id="rId35"/>
    <p:sldId id="440" r:id="rId36"/>
    <p:sldId id="404" r:id="rId37"/>
    <p:sldId id="405" r:id="rId38"/>
    <p:sldId id="442" r:id="rId39"/>
    <p:sldId id="407" r:id="rId40"/>
    <p:sldId id="408" r:id="rId41"/>
    <p:sldId id="444" r:id="rId42"/>
    <p:sldId id="409" r:id="rId43"/>
    <p:sldId id="410" r:id="rId44"/>
    <p:sldId id="494" r:id="rId45"/>
    <p:sldId id="446" r:id="rId46"/>
    <p:sldId id="380" r:id="rId47"/>
    <p:sldId id="412" r:id="rId48"/>
    <p:sldId id="481" r:id="rId49"/>
    <p:sldId id="483" r:id="rId50"/>
    <p:sldId id="484" r:id="rId51"/>
    <p:sldId id="485" r:id="rId52"/>
    <p:sldId id="486" r:id="rId53"/>
    <p:sldId id="400" r:id="rId54"/>
    <p:sldId id="448" r:id="rId55"/>
    <p:sldId id="413" r:id="rId56"/>
    <p:sldId id="258" r:id="rId57"/>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76">
          <p15:clr>
            <a:srgbClr val="A4A3A4"/>
          </p15:clr>
        </p15:guide>
        <p15:guide id="2" pos="7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8" clrIdx="0"/>
  <p:cmAuthor id="1" name="Helen" initials="H" lastIdx="51" clrIdx="1"/>
  <p:cmAuthor id="2" name="Jean Inabinett" initials="JI" lastIdx="23" clrIdx="2">
    <p:extLst/>
  </p:cmAuthor>
  <p:cmAuthor id="3" name="Mohr, April L (Jefferson)" initials="MAL(" lastIdx="20" clrIdx="3">
    <p:extLst/>
  </p:cmAuthor>
  <p:cmAuthor id="4" name="April Mohr" initials="AM" lastIdx="1" clrIdx="4">
    <p:extLst/>
  </p:cmAuthor>
  <p:cmAuthor id="5" name="Wanda Wong" initials="WW" lastIdx="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7" autoAdjust="0"/>
    <p:restoredTop sz="64299" autoAdjust="0"/>
  </p:normalViewPr>
  <p:slideViewPr>
    <p:cSldViewPr>
      <p:cViewPr varScale="1">
        <p:scale>
          <a:sx n="67" d="100"/>
          <a:sy n="67" d="100"/>
        </p:scale>
        <p:origin x="2688" y="78"/>
      </p:cViewPr>
      <p:guideLst>
        <p:guide orient="horz" pos="1776"/>
        <p:guide pos="768"/>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55" d="100"/>
          <a:sy n="55" d="100"/>
        </p:scale>
        <p:origin x="113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100622" y="0"/>
            <a:ext cx="847845" cy="277404"/>
          </a:xfrm>
          <a:prstGeom prst="rect">
            <a:avLst/>
          </a:prstGeom>
        </p:spPr>
        <p:txBody>
          <a:bodyPr vert="horz" wrap="square" lIns="92480" tIns="46240" rIns="92480" bIns="46240" numCol="1" anchor="b" anchorCtr="0" compatLnSpc="1">
            <a:prstTxWarp prst="textNoShape">
              <a:avLst/>
            </a:prstTxWarp>
          </a:bodyPr>
          <a:lstStyle>
            <a:lvl1pPr algn="r">
              <a:defRPr sz="1200"/>
            </a:lvl1pPr>
          </a:lstStyle>
          <a:p>
            <a:pPr>
              <a:defRPr/>
            </a:pPr>
            <a:r>
              <a:rPr lang="en-US" dirty="0"/>
              <a:t>6-</a:t>
            </a:r>
            <a:fld id="{E1925758-2313-43B4-A482-8769ABE4D24C}" type="slidenum">
              <a:rPr lang="en-US"/>
              <a:pPr>
                <a:defRPr/>
              </a:pPr>
              <a:t>‹#›</a:t>
            </a:fld>
            <a:endParaRPr lang="en-US" dirty="0"/>
          </a:p>
        </p:txBody>
      </p:sp>
    </p:spTree>
    <p:extLst>
      <p:ext uri="{BB962C8B-B14F-4D97-AF65-F5344CB8AC3E}">
        <p14:creationId xmlns:p14="http://schemas.microsoft.com/office/powerpoint/2010/main" val="3083821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wrap="square" lIns="92480" tIns="46240" rIns="92480" bIns="4624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95008" y="4387136"/>
            <a:ext cx="5560060" cy="4156234"/>
          </a:xfrm>
          <a:prstGeom prst="rect">
            <a:avLst/>
          </a:prstGeom>
          <a:ln>
            <a:noFill/>
          </a:ln>
        </p:spPr>
        <p:txBody>
          <a:bodyPr vert="horz" wrap="square" lIns="92480" tIns="46240" rIns="92480" bIns="4624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08" name="Slide Number Placeholder 4"/>
          <p:cNvSpPr txBox="1">
            <a:spLocks/>
          </p:cNvSpPr>
          <p:nvPr/>
        </p:nvSpPr>
        <p:spPr bwMode="auto">
          <a:xfrm>
            <a:off x="5405615" y="0"/>
            <a:ext cx="1544461" cy="3078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480" tIns="46240" rIns="92480" bIns="46240"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fld id="{105C378D-A0DA-4193-A220-0B2EDE21F89C}" type="slidenum">
              <a:rPr lang="en-US" altLang="en-US" sz="1200" smtClean="0">
                <a:latin typeface="Calibri" pitchFamily="34" charset="0"/>
              </a:rPr>
              <a:pPr algn="r" eaLnBrk="1" hangingPunct="1">
                <a:defRPr/>
              </a:pPr>
              <a:t>‹#›</a:t>
            </a:fld>
            <a:endParaRPr lang="en-US" altLang="en-US" sz="1200" dirty="0">
              <a:latin typeface="Calibri" pitchFamily="34" charset="0"/>
            </a:endParaRPr>
          </a:p>
        </p:txBody>
      </p:sp>
    </p:spTree>
    <p:extLst>
      <p:ext uri="{BB962C8B-B14F-4D97-AF65-F5344CB8AC3E}">
        <p14:creationId xmlns:p14="http://schemas.microsoft.com/office/powerpoint/2010/main" val="302365361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129181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a:lstStyle/>
          <a:p>
            <a:r>
              <a:rPr lang="en-US" altLang="en-US" dirty="0">
                <a:ea typeface="ＭＳ Ｐゴシック" pitchFamily="34" charset="-128"/>
              </a:rPr>
              <a:t>Events can cause the Inventory account balance to be different than the actual inventory available. Such events include theft, loss, damage, and errors. Thus, nearly all companies take a </a:t>
            </a:r>
            <a:r>
              <a:rPr lang="en-US" altLang="en-US" i="1" dirty="0">
                <a:ea typeface="ＭＳ Ｐゴシック" pitchFamily="34" charset="-128"/>
              </a:rPr>
              <a:t>physical count of inventory </a:t>
            </a:r>
            <a:r>
              <a:rPr lang="en-US" altLang="en-US" dirty="0">
                <a:ea typeface="ＭＳ Ｐゴシック" pitchFamily="34" charset="-128"/>
              </a:rPr>
              <a:t>at least once each year</a:t>
            </a:r>
            <a:r>
              <a:rPr lang="en-US" altLang="en-US" i="1" dirty="0">
                <a:ea typeface="ＭＳ Ｐゴシック" pitchFamily="34" charset="-128"/>
              </a:rPr>
              <a:t>. </a:t>
            </a:r>
            <a:r>
              <a:rPr lang="en-US" altLang="en-US" dirty="0">
                <a:ea typeface="ＭＳ Ｐゴシック" pitchFamily="34" charset="-128"/>
              </a:rPr>
              <a:t>This physical count is used to adjust the Inventory account balance to the actual inventory available.</a:t>
            </a:r>
          </a:p>
          <a:p>
            <a:r>
              <a:rPr lang="en-US" altLang="en-US" dirty="0">
                <a:ea typeface="ＭＳ Ｐゴシック" pitchFamily="34" charset="-128"/>
              </a:rPr>
              <a:t> </a:t>
            </a:r>
          </a:p>
          <a:p>
            <a:r>
              <a:rPr lang="en-US" altLang="en-US" dirty="0">
                <a:ea typeface="ＭＳ Ｐゴシック" pitchFamily="34" charset="-128"/>
              </a:rPr>
              <a:t>A company has adequate internal controls over the inventory count if, (1) it uses pre-numbered inventory tags, (2) inventory counters have no responsibility for inventory, (3) the count confirms the existence, amount, and condition of inventory, (4) a second count of the inventory is made, and (5) a count supervisor confirms that all items in inventory have been counted.</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1228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200" kern="1200" dirty="0">
                <a:solidFill>
                  <a:schemeClr val="tx1"/>
                </a:solidFill>
                <a:effectLst/>
                <a:latin typeface="+mn-lt"/>
                <a:ea typeface="ＭＳ Ｐゴシック" pitchFamily="-84" charset="-128"/>
                <a:cs typeface="ＭＳ Ｐゴシック" pitchFamily="-84" charset="-128"/>
              </a:rPr>
              <a:t>Four methods are used to assign costs to inventory and to cost of goods sold: </a:t>
            </a:r>
          </a:p>
          <a:p>
            <a:pPr marL="228600" indent="-228600">
              <a:buAutoNum type="arabicParenBoth"/>
            </a:pPr>
            <a:r>
              <a:rPr lang="en-US" sz="1200" kern="1200" dirty="0">
                <a:solidFill>
                  <a:schemeClr val="tx1"/>
                </a:solidFill>
                <a:effectLst/>
                <a:latin typeface="+mn-lt"/>
                <a:ea typeface="ＭＳ Ｐゴシック" pitchFamily="-84" charset="-128"/>
                <a:cs typeface="ＭＳ Ｐゴシック" pitchFamily="-84" charset="-128"/>
              </a:rPr>
              <a:t>specific identification; </a:t>
            </a:r>
          </a:p>
          <a:p>
            <a:pPr marL="228600" indent="-228600">
              <a:buAutoNum type="arabicParenBoth"/>
            </a:pPr>
            <a:r>
              <a:rPr lang="en-US" sz="1200" kern="1200" dirty="0">
                <a:solidFill>
                  <a:schemeClr val="tx1"/>
                </a:solidFill>
                <a:effectLst/>
                <a:latin typeface="+mn-lt"/>
                <a:ea typeface="ＭＳ Ｐゴシック" pitchFamily="-84" charset="-128"/>
                <a:cs typeface="ＭＳ Ｐゴシック" pitchFamily="-84" charset="-128"/>
              </a:rPr>
              <a:t>first-in, first-out (FIFO); </a:t>
            </a:r>
          </a:p>
          <a:p>
            <a:pPr marL="228600" indent="-228600">
              <a:buAutoNum type="arabicParenBoth"/>
            </a:pPr>
            <a:r>
              <a:rPr lang="en-US" sz="1200" kern="1200" dirty="0">
                <a:solidFill>
                  <a:schemeClr val="tx1"/>
                </a:solidFill>
                <a:effectLst/>
                <a:latin typeface="+mn-lt"/>
                <a:ea typeface="ＭＳ Ｐゴシック" pitchFamily="-84" charset="-128"/>
                <a:cs typeface="ＭＳ Ｐゴシック" pitchFamily="-84" charset="-128"/>
              </a:rPr>
              <a:t>last-in, first-out (LIFO); and </a:t>
            </a:r>
          </a:p>
          <a:p>
            <a:pPr marL="228600" indent="-228600">
              <a:buAutoNum type="arabicParenBoth"/>
            </a:pPr>
            <a:r>
              <a:rPr lang="en-US" sz="1200" kern="1200" dirty="0">
                <a:solidFill>
                  <a:schemeClr val="tx1"/>
                </a:solidFill>
                <a:effectLst/>
                <a:latin typeface="+mn-lt"/>
                <a:ea typeface="ＭＳ Ｐゴシック" pitchFamily="-84" charset="-128"/>
                <a:cs typeface="ＭＳ Ｐゴシック" pitchFamily="-84" charset="-128"/>
              </a:rPr>
              <a:t>weighted average. </a:t>
            </a:r>
          </a:p>
          <a:p>
            <a:pPr marL="0" indent="0">
              <a:buNone/>
            </a:pPr>
            <a:r>
              <a:rPr lang="en-US" sz="1200" kern="1200" dirty="0">
                <a:solidFill>
                  <a:schemeClr val="tx1"/>
                </a:solidFill>
                <a:effectLst/>
                <a:latin typeface="+mn-lt"/>
                <a:ea typeface="ＭＳ Ｐゴシック" pitchFamily="-84" charset="-128"/>
                <a:cs typeface="ＭＳ Ｐゴシック" pitchFamily="-84" charset="-128"/>
              </a:rPr>
              <a:t>The exhibit shows the frequency in use of these methods.</a:t>
            </a:r>
          </a:p>
          <a:p>
            <a:pPr>
              <a:defRPr/>
            </a:pPr>
            <a:endParaRPr lang="en-US" altLang="en-US" dirty="0">
              <a:ea typeface="ＭＳ Ｐゴシック" pitchFamily="-107" charset="-128"/>
            </a:endParaRPr>
          </a:p>
        </p:txBody>
      </p:sp>
    </p:spTree>
    <p:extLst>
      <p:ext uri="{BB962C8B-B14F-4D97-AF65-F5344CB8AC3E}">
        <p14:creationId xmlns:p14="http://schemas.microsoft.com/office/powerpoint/2010/main" val="3368470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r>
              <a:rPr lang="en-US" altLang="en-US" dirty="0">
                <a:ea typeface="ＭＳ Ｐゴシック" pitchFamily="34" charset="-128"/>
              </a:rPr>
              <a:t>We must make assumptions about the inventory cost flow. First-in, first-out assumes costs flow in the order incurred. Last-in, first-out assumes costs flow in the reverse order incurred. Weighted average assumes costs flow at an average of the costs available.  </a:t>
            </a:r>
          </a:p>
        </p:txBody>
      </p:sp>
    </p:spTree>
    <p:extLst>
      <p:ext uri="{BB962C8B-B14F-4D97-AF65-F5344CB8AC3E}">
        <p14:creationId xmlns:p14="http://schemas.microsoft.com/office/powerpoint/2010/main" val="867557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pPr defTabSz="924803" eaLnBrk="1" hangingPunct="1">
              <a:defRPr/>
            </a:pPr>
            <a:r>
              <a:rPr lang="en-US" dirty="0"/>
              <a:t>A company’s merchandise available for sale consists of what it begins with (beginning inventory) and what it purchases (net purchases). The merchandise available is either sold (cost of goods sold) or kept for future sales (ending inventory).</a:t>
            </a:r>
          </a:p>
          <a:p>
            <a:pPr eaLnBrk="1" hangingPunct="1"/>
            <a:endParaRPr lang="en-US" altLang="en-US" dirty="0"/>
          </a:p>
        </p:txBody>
      </p:sp>
    </p:spTree>
    <p:extLst>
      <p:ext uri="{BB962C8B-B14F-4D97-AF65-F5344CB8AC3E}">
        <p14:creationId xmlns:p14="http://schemas.microsoft.com/office/powerpoint/2010/main" val="29677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72636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r>
              <a:rPr lang="en-US" altLang="en-US" dirty="0">
                <a:ea typeface="ＭＳ Ｐゴシック" pitchFamily="34" charset="-128"/>
              </a:rPr>
              <a:t>When identical items are purchased at different costs, we must determine which amounts to record in cost of goods sold and which amounts remain in inventory.  Cost flow assumption does not have to follow the actual physical flow.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86926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5" name="Rectangle 3"/>
          <p:cNvSpPr>
            <a:spLocks noGrp="1" noChangeArrowheads="1"/>
          </p:cNvSpPr>
          <p:nvPr>
            <p:ph type="body" idx="1"/>
          </p:nvPr>
        </p:nvSpPr>
        <p:spPr bwMode="auto">
          <a:noFill/>
        </p:spPr>
        <p:txBody>
          <a:bodyPr/>
          <a:lstStyle/>
          <a:p>
            <a:r>
              <a:rPr lang="en-US" altLang="en-US" dirty="0">
                <a:ea typeface="ＭＳ Ｐゴシック" pitchFamily="34" charset="-128"/>
              </a:rPr>
              <a:t>Trekking is a sporting goods store. Among its many products, Trekking carries one type of mountain bike whose sales are directed at resorts that provide inexpensive bikes for guest use. We use Trekking’s data from August. Its mountain bike (unit) inventory at the beginning of August and its purchases and sales during August are shown in this slide. It ends August with 12 bikes remaining in inventory.</a:t>
            </a:r>
          </a:p>
        </p:txBody>
      </p:sp>
    </p:spTree>
    <p:extLst>
      <p:ext uri="{BB962C8B-B14F-4D97-AF65-F5344CB8AC3E}">
        <p14:creationId xmlns:p14="http://schemas.microsoft.com/office/powerpoint/2010/main" val="396413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39" name="Rectangle 3"/>
          <p:cNvSpPr>
            <a:spLocks noGrp="1" noChangeArrowheads="1"/>
          </p:cNvSpPr>
          <p:nvPr>
            <p:ph type="body" idx="1"/>
          </p:nvPr>
        </p:nvSpPr>
        <p:spPr bwMode="auto">
          <a:noFill/>
        </p:spPr>
        <p:txBody>
          <a:bodyPr>
            <a:normAutofit fontScale="92500" lnSpcReduction="10000"/>
          </a:bodyPr>
          <a:lstStyle/>
          <a:p>
            <a:r>
              <a:rPr lang="en-US" altLang="en-US" sz="1100" dirty="0">
                <a:ea typeface="ＭＳ Ｐゴシック" pitchFamily="34" charset="-128"/>
              </a:rPr>
              <a:t>When each item in inventory can be matched with a specific purchase and invoice, we can use </a:t>
            </a:r>
            <a:r>
              <a:rPr lang="en-US" altLang="en-US" sz="1100" b="1" dirty="0">
                <a:ea typeface="ＭＳ Ｐゴシック" pitchFamily="34" charset="-128"/>
              </a:rPr>
              <a:t>specific identification </a:t>
            </a:r>
            <a:r>
              <a:rPr lang="en-US" altLang="en-US" sz="1100" dirty="0">
                <a:ea typeface="ＭＳ Ｐゴシック" pitchFamily="34" charset="-128"/>
              </a:rPr>
              <a:t>or </a:t>
            </a:r>
            <a:r>
              <a:rPr lang="en-US" altLang="en-US" sz="1100" b="1" dirty="0">
                <a:ea typeface="ＭＳ Ｐゴシック" pitchFamily="34" charset="-128"/>
              </a:rPr>
              <a:t>SI </a:t>
            </a:r>
            <a:r>
              <a:rPr lang="en-US" altLang="en-US" sz="1100" dirty="0">
                <a:ea typeface="ＭＳ Ｐゴシック" pitchFamily="34" charset="-128"/>
              </a:rPr>
              <a:t>(also called </a:t>
            </a:r>
            <a:r>
              <a:rPr lang="en-US" altLang="en-US" sz="1100" i="1" dirty="0">
                <a:ea typeface="ＭＳ Ｐゴシック" pitchFamily="34" charset="-128"/>
              </a:rPr>
              <a:t>specific invoice inventory pricing</a:t>
            </a:r>
            <a:r>
              <a:rPr lang="en-US" altLang="en-US" sz="1100" dirty="0">
                <a:ea typeface="ＭＳ Ｐゴシック" pitchFamily="34" charset="-128"/>
              </a:rPr>
              <a:t>) to assign costs. We also need sales records that identify exactly which items were sold and when. For example, each bike’s serial number could be used to track costs and compute cost of goods sold. Trekking’s internal documents reveal the following specific unit sales:</a:t>
            </a:r>
          </a:p>
          <a:p>
            <a:endParaRPr lang="en-US" altLang="en-US" sz="1100" dirty="0">
              <a:ea typeface="ＭＳ Ｐゴシック" pitchFamily="34" charset="-128"/>
            </a:endParaRPr>
          </a:p>
          <a:p>
            <a:r>
              <a:rPr lang="en-US" altLang="en-US" sz="1100" dirty="0">
                <a:ea typeface="ＭＳ Ｐゴシック" pitchFamily="34" charset="-128"/>
              </a:rPr>
              <a:t>August 14	Sold 8 bikes costing $91 each and 12 bikes costing $105 each</a:t>
            </a:r>
          </a:p>
          <a:p>
            <a:r>
              <a:rPr lang="en-US" altLang="en-US" sz="1100" dirty="0">
                <a:ea typeface="ＭＳ Ｐゴシック" pitchFamily="34" charset="-128"/>
              </a:rPr>
              <a:t>August 30	Sold 2 bikes costing $91 each, 3 bikes costing $105 each, 15 bikes costing $115 each, and 3 bikes costing $119 each</a:t>
            </a:r>
          </a:p>
          <a:p>
            <a:endParaRPr lang="en-US" altLang="en-US" sz="1100" dirty="0">
              <a:ea typeface="ＭＳ Ｐゴシック" pitchFamily="34" charset="-128"/>
            </a:endParaRPr>
          </a:p>
          <a:p>
            <a:r>
              <a:rPr lang="en-US" dirty="0"/>
              <a:t>Applying specific identification and using the information above, we prepare Exhibit 5.4. This exhibit begins with the $5,990 in total units available for sale—this is from Exhibit 5.3 For the 20 units sold on August 14, the company specifically identified that 8 of them had cost $91 each and 12 had cost $106 each, resulting in an August 14 cost of sales of $2,000. Next, for the 23 units sold on August 30, the company specifically identified that 2 of them had cost $91 each, that 3 had cost $106 each, that 15 had cost $115 each, and 3 had cost $119 each, resulting in an August 30 cost of sales of $2,582. The total cost of sales for the period is $4,582. We then subtract this $4,582 in cost of goods sold from the $5,990 in cost of goods available to get $1,408 in ending inventory. Study Exhibit 5.4 to see the flow of costs. Each unit, whether sold or remaining in inventory, has its own specific cost attached to it.</a:t>
            </a:r>
          </a:p>
          <a:p>
            <a:endParaRPr lang="en-US" altLang="en-US" sz="1100" dirty="0">
              <a:ea typeface="ＭＳ Ｐゴシック" pitchFamily="34" charset="-128"/>
            </a:endParaRPr>
          </a:p>
          <a:p>
            <a:r>
              <a:rPr lang="en-US" altLang="en-US" sz="1100" dirty="0">
                <a:ea typeface="ＭＳ Ｐゴシック" pitchFamily="34" charset="-128"/>
              </a:rPr>
              <a:t>When using specific identification, Trekking’s cost of goods sold reported on the income statement totals </a:t>
            </a:r>
            <a:r>
              <a:rPr lang="en-US" altLang="en-US" sz="1100" b="1" dirty="0">
                <a:ea typeface="ＭＳ Ｐゴシック" pitchFamily="34" charset="-128"/>
              </a:rPr>
              <a:t>$4,582</a:t>
            </a:r>
            <a:r>
              <a:rPr lang="en-US" altLang="en-US" sz="1100" dirty="0">
                <a:ea typeface="ＭＳ Ｐゴシック" pitchFamily="34" charset="-128"/>
              </a:rPr>
              <a:t>, the sum of $2,000 and $2,582 from the third column above. Trekking’s ending inventory reported on the balance sheet is </a:t>
            </a:r>
            <a:r>
              <a:rPr lang="en-US" altLang="en-US" sz="1100" b="1" dirty="0">
                <a:ea typeface="ＭＳ Ｐゴシック" pitchFamily="34" charset="-128"/>
              </a:rPr>
              <a:t>$1,408</a:t>
            </a:r>
            <a:r>
              <a:rPr lang="en-US" altLang="en-US" sz="1100" dirty="0">
                <a:ea typeface="ＭＳ Ｐゴシック" pitchFamily="34" charset="-128"/>
              </a:rPr>
              <a:t>, which is the final inventory balance from the fourth column.</a:t>
            </a:r>
          </a:p>
        </p:txBody>
      </p:sp>
    </p:spTree>
    <p:extLst>
      <p:ext uri="{BB962C8B-B14F-4D97-AF65-F5344CB8AC3E}">
        <p14:creationId xmlns:p14="http://schemas.microsoft.com/office/powerpoint/2010/main" val="136858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3363" name="Rectangle 3"/>
          <p:cNvSpPr>
            <a:spLocks noGrp="1" noChangeArrowheads="1"/>
          </p:cNvSpPr>
          <p:nvPr>
            <p:ph type="body" idx="1"/>
          </p:nvPr>
        </p:nvSpPr>
        <p:spPr bwMode="auto">
          <a:noFill/>
        </p:spPr>
        <p:txBody>
          <a:bodyPr/>
          <a:lstStyle/>
          <a:p>
            <a:r>
              <a:rPr lang="en-US" altLang="en-US" dirty="0">
                <a:ea typeface="ＭＳ Ｐゴシック" pitchFamily="34" charset="-128"/>
              </a:rPr>
              <a:t>The </a:t>
            </a:r>
            <a:r>
              <a:rPr lang="en-US" altLang="en-US" b="1" dirty="0">
                <a:ea typeface="ＭＳ Ｐゴシック" pitchFamily="34" charset="-128"/>
              </a:rPr>
              <a:t>first-in, first-out (FIFO) </a:t>
            </a:r>
            <a:r>
              <a:rPr lang="en-US" altLang="en-US" dirty="0">
                <a:ea typeface="ＭＳ Ｐゴシック" pitchFamily="34" charset="-128"/>
              </a:rPr>
              <a:t>method of assigning costs assumes that inventory items are sold in the order acquired. When sales occur, the costs of the earliest units acquired are charged to cost of goods sold. This leaves the costs from the most recent purchases in ending inventory. </a:t>
            </a:r>
          </a:p>
        </p:txBody>
      </p:sp>
    </p:spTree>
    <p:extLst>
      <p:ext uri="{BB962C8B-B14F-4D97-AF65-F5344CB8AC3E}">
        <p14:creationId xmlns:p14="http://schemas.microsoft.com/office/powerpoint/2010/main" val="2299644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a:lstStyle/>
          <a:p>
            <a:r>
              <a:rPr lang="en-US" altLang="en-US" dirty="0">
                <a:ea typeface="ＭＳ Ｐゴシック" pitchFamily="34" charset="-128"/>
              </a:rPr>
              <a:t>Use of FIFO for computing the cost of inventory and cost of goods sold is shown in this slide.</a:t>
            </a:r>
          </a:p>
          <a:p>
            <a:endParaRPr lang="en-US" altLang="en-US" dirty="0">
              <a:ea typeface="ＭＳ Ｐゴシック" pitchFamily="34" charset="-128"/>
            </a:endParaRPr>
          </a:p>
          <a:p>
            <a:r>
              <a:rPr lang="en-US" altLang="en-US" dirty="0">
                <a:ea typeface="ＭＳ Ｐゴシック" pitchFamily="34" charset="-128"/>
              </a:rPr>
              <a:t>This exhibit starts with beginning inventory of 10 bikes at $91 each. </a:t>
            </a:r>
          </a:p>
          <a:p>
            <a:r>
              <a:rPr lang="en-US" altLang="en-US" dirty="0">
                <a:ea typeface="ＭＳ Ｐゴシック" pitchFamily="34" charset="-128"/>
              </a:rPr>
              <a:t>August 3 Purchased 15 bikes costing $106 each are bought for $1,590. Inventory now consists of 10 bikes at $91 each and 15 bikes at $106 each, for a total of $2,500. </a:t>
            </a:r>
          </a:p>
          <a:p>
            <a:r>
              <a:rPr lang="en-US" altLang="en-US" dirty="0">
                <a:ea typeface="ＭＳ Ｐゴシック" pitchFamily="34" charset="-128"/>
              </a:rPr>
              <a:t>August 14 Sold 20 bikes—applying FIFO, the first 10 sold cost $91 each and the next 10 sold cost $106 each, for a total cost of $1,970. This leaves 5 bikes costing $106 each, or $530, in inventory. </a:t>
            </a:r>
          </a:p>
          <a:p>
            <a:r>
              <a:rPr lang="en-US" altLang="en-US" dirty="0">
                <a:ea typeface="ＭＳ Ｐゴシック" pitchFamily="34" charset="-128"/>
              </a:rPr>
              <a:t>August 17 Purchased 20 bikes costing $115 each.</a:t>
            </a:r>
          </a:p>
          <a:p>
            <a:r>
              <a:rPr lang="en-US" altLang="en-US" dirty="0">
                <a:ea typeface="ＭＳ Ｐゴシック" pitchFamily="34" charset="-128"/>
              </a:rPr>
              <a:t>August 28 Purchased another 10 bikes costing $119 each. Total inventory is now $4,020. </a:t>
            </a:r>
          </a:p>
          <a:p>
            <a:r>
              <a:rPr lang="en-US" altLang="en-US" dirty="0">
                <a:ea typeface="ＭＳ Ｐゴシック" pitchFamily="34" charset="-128"/>
              </a:rPr>
              <a:t>August 30 Sold 23 bikes—applying FIFO, the first 5 bikes sold cost $106 each and the next 18 sold cost  $115 each, for a total of $2,600, which leaves 12 bikes costing $1,420 in ending inventory.</a:t>
            </a:r>
          </a:p>
          <a:p>
            <a:endParaRPr lang="en-US" altLang="en-US" dirty="0">
              <a:solidFill>
                <a:srgbClr val="000000"/>
              </a:solidFill>
              <a:ea typeface="ＭＳ Ｐゴシック" pitchFamily="34" charset="-128"/>
            </a:endParaRPr>
          </a:p>
          <a:p>
            <a:r>
              <a:rPr lang="en-US" altLang="en-US" dirty="0">
                <a:ea typeface="ＭＳ Ｐゴシック" pitchFamily="34" charset="-128"/>
              </a:rPr>
              <a:t>Trekking’s FIFO cost of goods sold reported on its income statement (reflecting the 43 units sold) is </a:t>
            </a:r>
            <a:r>
              <a:rPr lang="en-US" altLang="en-US" b="1" dirty="0">
                <a:ea typeface="ＭＳ Ｐゴシック" pitchFamily="34" charset="-128"/>
              </a:rPr>
              <a:t>$4,570 </a:t>
            </a:r>
            <a:r>
              <a:rPr lang="en-US" altLang="en-US" dirty="0">
                <a:ea typeface="ＭＳ Ｐゴシック" pitchFamily="34" charset="-128"/>
              </a:rPr>
              <a:t>($1,970 + $2,600), and its ending inventory reported on the balance sheet (reflecting the 12 units unsold) is </a:t>
            </a:r>
            <a:r>
              <a:rPr lang="en-US" altLang="en-US" b="1" dirty="0">
                <a:ea typeface="ＭＳ Ｐゴシック" pitchFamily="34" charset="-128"/>
              </a:rPr>
              <a:t>$1,420</a:t>
            </a:r>
            <a:r>
              <a:rPr lang="en-US" altLang="en-US" dirty="0">
                <a:ea typeface="ＭＳ Ｐゴシック" pitchFamily="34" charset="-128"/>
              </a:rPr>
              <a:t>.</a:t>
            </a:r>
          </a:p>
        </p:txBody>
      </p:sp>
    </p:spTree>
    <p:extLst>
      <p:ext uri="{BB962C8B-B14F-4D97-AF65-F5344CB8AC3E}">
        <p14:creationId xmlns:p14="http://schemas.microsoft.com/office/powerpoint/2010/main" val="1608052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11648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a:lstStyle/>
          <a:p>
            <a:r>
              <a:rPr lang="en-US" altLang="en-US" dirty="0">
                <a:solidFill>
                  <a:srgbClr val="000000"/>
                </a:solidFill>
                <a:ea typeface="ＭＳ Ｐゴシック" pitchFamily="34" charset="-128"/>
              </a:rPr>
              <a:t>The last-in, first-out method is abbreviated as LIFO, and pronounced as Lifo.</a:t>
            </a:r>
            <a:r>
              <a:rPr lang="en-US" altLang="en-US" dirty="0">
                <a:ea typeface="ＭＳ Ｐゴシック" pitchFamily="34" charset="-128"/>
              </a:rPr>
              <a:t> </a:t>
            </a:r>
            <a:r>
              <a:rPr lang="en-US" altLang="en-US" dirty="0">
                <a:solidFill>
                  <a:srgbClr val="000000"/>
                </a:solidFill>
                <a:ea typeface="ＭＳ Ｐゴシック" pitchFamily="34" charset="-128"/>
              </a:rPr>
              <a:t>When using LIFO, we assign the most recent costs to the units sold. That leaves the older costs to be used to value ending inventory.</a:t>
            </a:r>
          </a:p>
        </p:txBody>
      </p:sp>
    </p:spTree>
    <p:extLst>
      <p:ext uri="{BB962C8B-B14F-4D97-AF65-F5344CB8AC3E}">
        <p14:creationId xmlns:p14="http://schemas.microsoft.com/office/powerpoint/2010/main" val="1896127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a:normAutofit fontScale="92500" lnSpcReduction="10000"/>
          </a:bodyPr>
          <a:lstStyle/>
          <a:p>
            <a:r>
              <a:rPr lang="en-US" altLang="en-US" dirty="0">
                <a:ea typeface="ＭＳ Ｐゴシック" pitchFamily="34" charset="-128"/>
              </a:rPr>
              <a:t>The </a:t>
            </a:r>
            <a:r>
              <a:rPr lang="en-US" altLang="en-US" b="1" dirty="0">
                <a:ea typeface="ＭＳ Ｐゴシック" pitchFamily="34" charset="-128"/>
              </a:rPr>
              <a:t>last-in, first-out (LIFO) </a:t>
            </a:r>
            <a:r>
              <a:rPr lang="en-US" altLang="en-US" dirty="0">
                <a:ea typeface="ＭＳ Ｐゴシック" pitchFamily="34" charset="-128"/>
              </a:rPr>
              <a:t>method of assigning costs assumes that the most recent purchases are sold first. These more recent costs are charged to the cost of goods sold, and the costs of the earliest purchases are assigned to inventory. By assigning costs from the most recent purchases to cost of goods sold, LIFO comes closest to matching current costs of goods sold with revenues (compared to FIFO or weighted average).</a:t>
            </a:r>
          </a:p>
          <a:p>
            <a:endParaRPr lang="en-US" altLang="en-US" dirty="0">
              <a:ea typeface="ＭＳ Ｐゴシック" pitchFamily="34" charset="-128"/>
            </a:endParaRPr>
          </a:p>
          <a:p>
            <a:r>
              <a:rPr lang="en-US" altLang="en-US" dirty="0">
                <a:ea typeface="ＭＳ Ｐゴシック" pitchFamily="34" charset="-128"/>
              </a:rPr>
              <a:t>This slide shows the LIFO computations. It starts with beginning inventory of 10 bikes at $91 each. </a:t>
            </a:r>
          </a:p>
          <a:p>
            <a:r>
              <a:rPr lang="en-US" altLang="en-US" dirty="0">
                <a:ea typeface="ＭＳ Ｐゴシック" pitchFamily="34" charset="-128"/>
              </a:rPr>
              <a:t>August 3 Purchased 15 bikes costing $106 each are bought for $1,590. Inventory now consists of 10 bikes at $91 each and 15 bikes at $106 each, for a total of $2,500. </a:t>
            </a:r>
          </a:p>
          <a:p>
            <a:r>
              <a:rPr lang="en-US" altLang="en-US" dirty="0">
                <a:ea typeface="ＭＳ Ｐゴシック" pitchFamily="34" charset="-128"/>
              </a:rPr>
              <a:t>August 14 Sold 20 bikes—applying LIFO, the first 15 sold are from the most recent purchase costing $106 each, and the next 5 sold are from the next most recent purchase costing $91 each, for a total cost of $2,045. This leaves 5 bikes costing $91 each, or $455, in inventory. </a:t>
            </a:r>
          </a:p>
          <a:p>
            <a:r>
              <a:rPr lang="en-US" altLang="en-US" dirty="0">
                <a:ea typeface="ＭＳ Ｐゴシック" pitchFamily="34" charset="-128"/>
              </a:rPr>
              <a:t>August 17 Purchased 20 bikes costing $115 each and on August 28, another 10 bikes costing $119 each are purchased, for a total of 35 bikes costing $3,945 in inventory. </a:t>
            </a:r>
          </a:p>
          <a:p>
            <a:r>
              <a:rPr lang="en-US" altLang="en-US" dirty="0">
                <a:ea typeface="ＭＳ Ｐゴシック" pitchFamily="34" charset="-128"/>
              </a:rPr>
              <a:t>August 30 Sold 23 bikes—applying LIFO, the first 10 bikes sold are from the most recent purchase costing $119 each and the next 13 sold are from the next most recent purchase costing $115 each for a total of $2,685. This leaves 12 bikes costing $1,260 in ending inventory. </a:t>
            </a:r>
          </a:p>
          <a:p>
            <a:endParaRPr lang="en-US" altLang="en-US" dirty="0">
              <a:ea typeface="ＭＳ Ｐゴシック" pitchFamily="34" charset="-128"/>
            </a:endParaRPr>
          </a:p>
          <a:p>
            <a:r>
              <a:rPr lang="en-US" altLang="en-US" dirty="0">
                <a:ea typeface="ＭＳ Ｐゴシック" pitchFamily="34" charset="-128"/>
              </a:rPr>
              <a:t>Trekking’s LIFO cost of goods sold reported on the income statement is </a:t>
            </a:r>
            <a:r>
              <a:rPr lang="en-US" altLang="en-US" b="1" dirty="0">
                <a:ea typeface="ＭＳ Ｐゴシック" pitchFamily="34" charset="-128"/>
              </a:rPr>
              <a:t>$4,730 </a:t>
            </a:r>
            <a:r>
              <a:rPr lang="en-US" altLang="en-US" dirty="0">
                <a:ea typeface="ＭＳ Ｐゴシック" pitchFamily="34" charset="-128"/>
              </a:rPr>
              <a:t>($2,045 + $2,685), and its ending inventory reported on the balance sheet is </a:t>
            </a:r>
            <a:r>
              <a:rPr lang="en-US" altLang="en-US" b="1" dirty="0">
                <a:ea typeface="ＭＳ Ｐゴシック" pitchFamily="34" charset="-128"/>
              </a:rPr>
              <a:t>$1,260</a:t>
            </a:r>
            <a:r>
              <a:rPr lang="en-US" altLang="en-US" dirty="0">
                <a:ea typeface="ＭＳ Ｐゴシック" pitchFamily="34" charset="-128"/>
              </a:rPr>
              <a:t>.</a:t>
            </a:r>
          </a:p>
        </p:txBody>
      </p:sp>
    </p:spTree>
    <p:extLst>
      <p:ext uri="{BB962C8B-B14F-4D97-AF65-F5344CB8AC3E}">
        <p14:creationId xmlns:p14="http://schemas.microsoft.com/office/powerpoint/2010/main" val="161037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r>
              <a:rPr lang="en-US" altLang="en-US" dirty="0">
                <a:ea typeface="ＭＳ Ｐゴシック" pitchFamily="34" charset="-128"/>
              </a:rPr>
              <a:t>The </a:t>
            </a:r>
            <a:r>
              <a:rPr lang="en-US" altLang="en-US" b="1" dirty="0">
                <a:ea typeface="ＭＳ Ｐゴシック" pitchFamily="34" charset="-128"/>
              </a:rPr>
              <a:t>weighted average </a:t>
            </a:r>
            <a:r>
              <a:rPr lang="en-US" altLang="en-US" dirty="0">
                <a:ea typeface="ＭＳ Ｐゴシック" pitchFamily="34" charset="-128"/>
              </a:rPr>
              <a:t>(also called </a:t>
            </a:r>
            <a:r>
              <a:rPr lang="en-US" altLang="en-US" b="1" dirty="0">
                <a:ea typeface="ＭＳ Ｐゴシック" pitchFamily="34" charset="-128"/>
              </a:rPr>
              <a:t>average cost</a:t>
            </a:r>
            <a:r>
              <a:rPr lang="en-US" altLang="en-US" dirty="0">
                <a:ea typeface="ＭＳ Ｐゴシック" pitchFamily="34" charset="-128"/>
              </a:rPr>
              <a:t>) method of assigning cost requires that we use the weighted average cost per unit of inventory at the time of each sale. Weighted average cost per unit at the time of each sale equals the cost of goods available for sale divided by the units available. </a:t>
            </a:r>
          </a:p>
          <a:p>
            <a:endParaRPr lang="en-US" altLang="en-US" dirty="0">
              <a:ea typeface="ＭＳ Ｐゴシック" pitchFamily="34" charset="-128"/>
            </a:endParaRPr>
          </a:p>
        </p:txBody>
      </p:sp>
    </p:spTree>
    <p:extLst>
      <p:ext uri="{BB962C8B-B14F-4D97-AF65-F5344CB8AC3E}">
        <p14:creationId xmlns:p14="http://schemas.microsoft.com/office/powerpoint/2010/main" val="3727534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a:solidFill>
                  <a:srgbClr val="000000"/>
                </a:solidFill>
                <a:cs typeface="Times New Roman" panose="02020603050405020304" pitchFamily="18" charset="0"/>
              </a:rPr>
              <a:t>On August 1 and August 3, the company purchases inventory. On August 14, it sold 20 bikes. What is the total cost assigned to the bikes sold on August 14? </a:t>
            </a:r>
          </a:p>
          <a:p>
            <a:pPr eaLnBrk="1" hangingPunct="1"/>
            <a:endParaRPr lang="en-US" altLang="en-US" dirty="0">
              <a:solidFill>
                <a:srgbClr val="000000"/>
              </a:solidFill>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First, we need to compute the weighted average cost per unit of the items in inventory. We do this by dividing the cost of goods available for sale of $2,500 by the total units in inventory of 25. The average cost per unit is $100. </a:t>
            </a:r>
          </a:p>
          <a:p>
            <a:pPr eaLnBrk="1" hangingPunct="1"/>
            <a:endParaRPr lang="en-US" altLang="en-US" dirty="0"/>
          </a:p>
          <a:p>
            <a:pPr eaLnBrk="1" hangingPunct="1"/>
            <a:r>
              <a:rPr lang="en-US" altLang="en-US" dirty="0">
                <a:solidFill>
                  <a:srgbClr val="000000"/>
                </a:solidFill>
                <a:cs typeface="Times New Roman" panose="02020603050405020304" pitchFamily="18" charset="0"/>
              </a:rPr>
              <a:t>The cost of goods sold for August 14 is $2,000, or 20 bikes @ $100 each.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After this sale, there are five units left in inventory at an average cost of $100 each for a total inventory balance of $500.</a:t>
            </a:r>
          </a:p>
          <a:p>
            <a:endParaRPr lang="en-US" altLang="en-US" dirty="0">
              <a:ea typeface="ＭＳ Ｐゴシック" pitchFamily="34" charset="-128"/>
            </a:endParaRPr>
          </a:p>
        </p:txBody>
      </p:sp>
    </p:spTree>
    <p:extLst>
      <p:ext uri="{BB962C8B-B14F-4D97-AF65-F5344CB8AC3E}">
        <p14:creationId xmlns:p14="http://schemas.microsoft.com/office/powerpoint/2010/main" val="3450378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a:solidFill>
                  <a:srgbClr val="000000"/>
                </a:solidFill>
                <a:cs typeface="Times New Roman" panose="02020603050405020304" pitchFamily="18" charset="0"/>
              </a:rPr>
              <a:t>Next, a purchase is made on August 17.  What is the weighted average cost per unit of the items in inventory on August 17? There were 5 units in ending inventory plus the 20 units purchased on August 17. Total cost of goods available for sale is $2,800 divided by 25 units = $112 weighted average cost per unit.</a:t>
            </a:r>
            <a:endParaRPr lang="en-US" altLang="en-US" dirty="0">
              <a:cs typeface="Times New Roman" panose="02020603050405020304" pitchFamily="18" charset="0"/>
            </a:endParaRPr>
          </a:p>
          <a:p>
            <a:endParaRPr lang="en-US" altLang="en-US" dirty="0">
              <a:ea typeface="ＭＳ Ｐゴシック" pitchFamily="34" charset="-128"/>
            </a:endParaRPr>
          </a:p>
        </p:txBody>
      </p:sp>
    </p:spTree>
    <p:extLst>
      <p:ext uri="{BB962C8B-B14F-4D97-AF65-F5344CB8AC3E}">
        <p14:creationId xmlns:p14="http://schemas.microsoft.com/office/powerpoint/2010/main" val="3156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a:spcBef>
                <a:spcPct val="50000"/>
              </a:spcBef>
            </a:pPr>
            <a:r>
              <a:rPr lang="en-US" altLang="en-US" dirty="0"/>
              <a:t>After the August 28 purchase, there are (5+20+10) = 35 units in inventory totaling ($2,800+1,190) = $3,990. Then $3,900 / 35 = $114 per unit.</a:t>
            </a:r>
          </a:p>
          <a:p>
            <a:endParaRPr lang="en-US" altLang="en-US" dirty="0">
              <a:ea typeface="ＭＳ Ｐゴシック" pitchFamily="34" charset="-128"/>
            </a:endParaRPr>
          </a:p>
        </p:txBody>
      </p:sp>
    </p:spTree>
    <p:extLst>
      <p:ext uri="{BB962C8B-B14F-4D97-AF65-F5344CB8AC3E}">
        <p14:creationId xmlns:p14="http://schemas.microsoft.com/office/powerpoint/2010/main" val="2354721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eaLnBrk="1" hangingPunct="1"/>
            <a:r>
              <a:rPr lang="en-US" altLang="en-US" dirty="0">
                <a:solidFill>
                  <a:srgbClr val="000000"/>
                </a:solidFill>
                <a:cs typeface="Times New Roman" panose="02020603050405020304" pitchFamily="18" charset="0"/>
              </a:rPr>
              <a:t>The cost of goods sold for the August 31 sale is $2,622.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 </a:t>
            </a:r>
            <a:endParaRPr lang="en-US" altLang="en-US" dirty="0">
              <a:cs typeface="Times New Roman" panose="02020603050405020304" pitchFamily="18" charset="0"/>
            </a:endParaRPr>
          </a:p>
          <a:p>
            <a:pPr eaLnBrk="1" hangingPunct="1"/>
            <a:r>
              <a:rPr lang="en-US" altLang="en-US" dirty="0">
                <a:solidFill>
                  <a:srgbClr val="000000"/>
                </a:solidFill>
                <a:cs typeface="Times New Roman" panose="02020603050405020304" pitchFamily="18" charset="0"/>
              </a:rPr>
              <a:t>After the August 30 sale, there are 12 units in inventory at $1,368, or 12 units at an average cost of $114 each.</a:t>
            </a:r>
          </a:p>
          <a:p>
            <a:endParaRPr lang="en-US" altLang="en-US" dirty="0">
              <a:ea typeface="ＭＳ Ｐゴシック" pitchFamily="34" charset="-128"/>
            </a:endParaRPr>
          </a:p>
        </p:txBody>
      </p:sp>
    </p:spTree>
    <p:extLst>
      <p:ext uri="{BB962C8B-B14F-4D97-AF65-F5344CB8AC3E}">
        <p14:creationId xmlns:p14="http://schemas.microsoft.com/office/powerpoint/2010/main" val="2657496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a:ea typeface="ＭＳ Ｐゴシック" pitchFamily="34" charset="-128"/>
              </a:rPr>
              <a:t>This exhibit starts with beginning inventory of 10 bikes at $91 each. </a:t>
            </a:r>
          </a:p>
          <a:p>
            <a:r>
              <a:rPr lang="en-US" altLang="en-US" dirty="0">
                <a:ea typeface="ＭＳ Ｐゴシック" pitchFamily="34" charset="-128"/>
              </a:rPr>
              <a:t>August 3 Purchased 15 bikes costing $106 each are bought for $1,590. Inventory now consists of 10 bikes at $91 each and 15 bikes at $106 each, for a total of $2,500. The average cost per bike for that inventory is $100, computed as $2,500/(10 bikes + 15 bikes). </a:t>
            </a:r>
          </a:p>
          <a:p>
            <a:r>
              <a:rPr lang="en-US" altLang="en-US" dirty="0">
                <a:ea typeface="ＭＳ Ｐゴシック" pitchFamily="34" charset="-128"/>
              </a:rPr>
              <a:t>August 14 Sold 20 bikes—applying WA, the 20 sold are assigned the $100 average cost, for a total cost of $2,000. This leaves 5 bikes with an average cost of $100 each, or $500, in inventory. </a:t>
            </a:r>
          </a:p>
          <a:p>
            <a:r>
              <a:rPr lang="en-US" altLang="en-US" dirty="0">
                <a:ea typeface="ＭＳ Ｐゴシック" pitchFamily="34" charset="-128"/>
              </a:rPr>
              <a:t>August 17 Purchased 20 bikes costing $115 each, and on August 28, purchased 10 bikes costing $119 each. Total now consists of 35 bikes costing $3,990 in inventory at August 28. The average cost per bike for the August 28 inventory is $114, computed as $3,990/(5 bikes + 20 bikes + 10 bikes). </a:t>
            </a:r>
          </a:p>
          <a:p>
            <a:r>
              <a:rPr lang="en-US" altLang="en-US" dirty="0">
                <a:ea typeface="ＭＳ Ｐゴシック" pitchFamily="34" charset="-128"/>
              </a:rPr>
              <a:t>August 30 Sold 23 bikes—applying WA, the 23 sold are assigned the $114 average cost, for a total cost of $2,622. This leaves 12 bikes costing $1,368 in ending inventory.</a:t>
            </a:r>
          </a:p>
          <a:p>
            <a:endParaRPr lang="en-US" altLang="en-US" dirty="0">
              <a:ea typeface="ＭＳ Ｐゴシック" pitchFamily="34" charset="-128"/>
            </a:endParaRPr>
          </a:p>
          <a:p>
            <a:r>
              <a:rPr lang="en-US" altLang="en-US" dirty="0">
                <a:ea typeface="ＭＳ Ｐゴシック" pitchFamily="34" charset="-128"/>
              </a:rPr>
              <a:t>Trekking’s cost of goods sold reported on the income statement (reflecting the 43 units sold) is </a:t>
            </a:r>
            <a:r>
              <a:rPr lang="en-US" altLang="en-US" b="1" dirty="0">
                <a:ea typeface="ＭＳ Ｐゴシック" pitchFamily="34" charset="-128"/>
              </a:rPr>
              <a:t>$4,622 </a:t>
            </a:r>
            <a:r>
              <a:rPr lang="en-US" altLang="en-US" dirty="0">
                <a:ea typeface="ＭＳ Ｐゴシック" pitchFamily="34" charset="-128"/>
              </a:rPr>
              <a:t>($2,000 + $2,622), and its ending inventory reported on the balance sheet (reflecting the 12 units unsold) is </a:t>
            </a:r>
            <a:r>
              <a:rPr lang="en-US" altLang="en-US" b="1" dirty="0">
                <a:ea typeface="ＭＳ Ｐゴシック" pitchFamily="34" charset="-128"/>
              </a:rPr>
              <a:t>$1,368</a:t>
            </a:r>
            <a:r>
              <a:rPr lang="en-US" altLang="en-US" dirty="0">
                <a:ea typeface="ＭＳ Ｐゴシック" pitchFamily="34" charset="-128"/>
              </a:rPr>
              <a:t>.</a:t>
            </a:r>
          </a:p>
          <a:p>
            <a:endParaRPr lang="en-US" altLang="en-US" dirty="0">
              <a:ea typeface="ＭＳ Ｐゴシック" pitchFamily="34" charset="-128"/>
            </a:endParaRPr>
          </a:p>
        </p:txBody>
      </p:sp>
    </p:spTree>
    <p:extLst>
      <p:ext uri="{BB962C8B-B14F-4D97-AF65-F5344CB8AC3E}">
        <p14:creationId xmlns:p14="http://schemas.microsoft.com/office/powerpoint/2010/main" val="3424378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58979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0531" name="Rectangle 3"/>
          <p:cNvSpPr>
            <a:spLocks noGrp="1" noChangeArrowheads="1"/>
          </p:cNvSpPr>
          <p:nvPr>
            <p:ph type="body" idx="1"/>
          </p:nvPr>
        </p:nvSpPr>
        <p:spPr bwMode="auto">
          <a:noFill/>
        </p:spPr>
        <p:txBody>
          <a:bodyPr/>
          <a:lstStyle/>
          <a:p>
            <a:r>
              <a:rPr lang="en-US" altLang="en-US" dirty="0">
                <a:ea typeface="ＭＳ Ｐゴシック" pitchFamily="34" charset="-128"/>
              </a:rPr>
              <a:t>All four inventory costing methods are acceptable. However, a company must disclose the inventory method it uses in its financial statements or notes. </a:t>
            </a:r>
          </a:p>
          <a:p>
            <a:pPr marL="228600" indent="-228600">
              <a:buAutoNum type="arabicPeriod"/>
            </a:pPr>
            <a:r>
              <a:rPr lang="en-US" altLang="en-US" dirty="0">
                <a:ea typeface="ＭＳ Ｐゴシック" pitchFamily="34" charset="-128"/>
              </a:rPr>
              <a:t>FIFO – inventory on the balance sheet approximates its current costs; it also follows the actual flow of goods for most businesses.</a:t>
            </a:r>
          </a:p>
          <a:p>
            <a:pPr marL="228600" indent="-228600">
              <a:buAutoNum type="arabicPeriod"/>
            </a:pPr>
            <a:r>
              <a:rPr lang="en-US" altLang="en-US" dirty="0">
                <a:ea typeface="ＭＳ Ｐゴシック" pitchFamily="34" charset="-128"/>
              </a:rPr>
              <a:t>LIFO – cost of goods sold on the income statement approximates its current cost; it also better matches current costs with revenues in computing gross profit.</a:t>
            </a:r>
          </a:p>
          <a:p>
            <a:r>
              <a:rPr lang="en-US" altLang="en-US" dirty="0">
                <a:ea typeface="ＭＳ Ｐゴシック" pitchFamily="34" charset="-128"/>
              </a:rPr>
              <a:t>3. Weighted average smooths out erratic changes in costs. </a:t>
            </a:r>
          </a:p>
          <a:p>
            <a:r>
              <a:rPr lang="en-US" altLang="en-US" dirty="0">
                <a:ea typeface="ＭＳ Ｐゴシック" pitchFamily="34" charset="-128"/>
              </a:rPr>
              <a:t>4. Specific identification matches the costs of items with the revenues they generate.</a:t>
            </a:r>
          </a:p>
        </p:txBody>
      </p:sp>
    </p:spTree>
    <p:extLst>
      <p:ext uri="{BB962C8B-B14F-4D97-AF65-F5344CB8AC3E}">
        <p14:creationId xmlns:p14="http://schemas.microsoft.com/office/powerpoint/2010/main" val="237886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354463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dirty="0">
                <a:ea typeface="ＭＳ Ｐゴシック" pitchFamily="34" charset="-128"/>
              </a:rPr>
              <a:t>Each method offers certain advantages as follows:</a:t>
            </a:r>
          </a:p>
          <a:p>
            <a:r>
              <a:rPr lang="en-US" altLang="en-US" dirty="0">
                <a:ea typeface="ＭＳ Ｐゴシック" pitchFamily="34" charset="-128"/>
              </a:rPr>
              <a:t>Rising Costs: </a:t>
            </a:r>
          </a:p>
          <a:p>
            <a:pPr marL="228600" indent="-228600">
              <a:buAutoNum type="arabicPeriod"/>
            </a:pPr>
            <a:r>
              <a:rPr lang="en-US" altLang="en-US" dirty="0">
                <a:ea typeface="ＭＳ Ｐゴシック" pitchFamily="34" charset="-128"/>
              </a:rPr>
              <a:t>FIFO reports lowest cost of goods sold yielding the highest gross profit and net income.  </a:t>
            </a:r>
          </a:p>
          <a:p>
            <a:pPr marL="228600" indent="-228600">
              <a:buAutoNum type="arabicPeriod"/>
            </a:pPr>
            <a:r>
              <a:rPr lang="en-US" altLang="en-US" dirty="0">
                <a:ea typeface="ＭＳ Ｐゴシック" pitchFamily="34" charset="-128"/>
              </a:rPr>
              <a:t>LIFO reports highest cost of goods sold yielding the lowest gross profit and net income.</a:t>
            </a:r>
          </a:p>
          <a:p>
            <a:pPr marL="228600" indent="-228600">
              <a:buAutoNum type="arabicPeriod"/>
            </a:pPr>
            <a:r>
              <a:rPr lang="en-US" altLang="en-US" dirty="0">
                <a:ea typeface="ＭＳ Ｐゴシック" pitchFamily="34" charset="-128"/>
              </a:rPr>
              <a:t>Weighted average yields results between FIFO and LIFO.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ＭＳ Ｐゴシック" pitchFamily="34" charset="-128"/>
              </a:rPr>
              <a:t>Falling Costs: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dirty="0">
                <a:ea typeface="ＭＳ Ｐゴシック" pitchFamily="34" charset="-128"/>
              </a:rPr>
              <a:t>FIFO reports the highest cost of goods sold yielding the lowest gross profit and income.</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US" altLang="en-US" dirty="0">
                <a:ea typeface="ＭＳ Ｐゴシック" pitchFamily="34" charset="-128"/>
              </a:rPr>
              <a:t>LIFO reports the lowest cost of goods sold yielding the highest gross profit and income.</a:t>
            </a:r>
          </a:p>
          <a:p>
            <a:endParaRPr lang="en-US" altLang="en-US" dirty="0">
              <a:ea typeface="ＭＳ Ｐゴシック" pitchFamily="34" charset="-128"/>
            </a:endParaRPr>
          </a:p>
        </p:txBody>
      </p:sp>
    </p:spTree>
    <p:extLst>
      <p:ext uri="{BB962C8B-B14F-4D97-AF65-F5344CB8AC3E}">
        <p14:creationId xmlns:p14="http://schemas.microsoft.com/office/powerpoint/2010/main" val="7344352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5" name="Rectangle 3"/>
          <p:cNvSpPr>
            <a:spLocks noGrp="1" noChangeArrowheads="1"/>
          </p:cNvSpPr>
          <p:nvPr>
            <p:ph type="body" idx="1"/>
          </p:nvPr>
        </p:nvSpPr>
        <p:spPr bwMode="auto">
          <a:noFill/>
        </p:spPr>
        <p:txBody>
          <a:bodyPr/>
          <a:lstStyle/>
          <a:p>
            <a:r>
              <a:rPr lang="en-US" altLang="en-US" dirty="0">
                <a:ea typeface="ＭＳ Ｐゴシック" pitchFamily="34" charset="-128"/>
              </a:rPr>
              <a:t>Companies can and often do use different costing methods for financial reporting and tax reporting. </a:t>
            </a:r>
            <a:r>
              <a:rPr lang="en-US" altLang="en-US" i="1" dirty="0">
                <a:ea typeface="ＭＳ Ｐゴシック" pitchFamily="34" charset="-128"/>
              </a:rPr>
              <a:t>The only exception is when LIFO is used for tax reporting; in this case, the IRS requires that it also be used in financial statements—</a:t>
            </a:r>
            <a:r>
              <a:rPr lang="en-US" altLang="en-US" dirty="0">
                <a:ea typeface="ＭＳ Ｐゴシック" pitchFamily="34" charset="-128"/>
              </a:rPr>
              <a:t>called the LIFO conformity rule</a:t>
            </a:r>
            <a:r>
              <a:rPr lang="en-US" altLang="en-US" i="1" dirty="0">
                <a:ea typeface="ＭＳ Ｐゴシック" pitchFamily="34" charset="-128"/>
              </a:rPr>
              <a:t>.</a:t>
            </a:r>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159772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855804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a:lstStyle/>
          <a:p>
            <a:r>
              <a:rPr lang="en-US" altLang="en-US" dirty="0">
                <a:ea typeface="ＭＳ Ｐゴシック" pitchFamily="34" charset="-128"/>
              </a:rPr>
              <a:t>After companies apply one of four costing methods (FIFO, LIFO, weighted average, or specific identification), inventory is reviewed to ensure it is reported</a:t>
            </a:r>
            <a:r>
              <a:rPr lang="en-US" altLang="en-US" baseline="0" dirty="0">
                <a:ea typeface="ＭＳ Ｐゴシック" pitchFamily="34" charset="-128"/>
              </a:rPr>
              <a:t> at the lower of cost or market (LCM).  LCM requires that </a:t>
            </a:r>
            <a:r>
              <a:rPr lang="en-US" altLang="en-US" i="1" dirty="0">
                <a:ea typeface="ＭＳ Ｐゴシック" pitchFamily="34" charset="-128"/>
              </a:rPr>
              <a:t>inventory be reported at the market value (cost) of replacing inventory when market value is lower than cost. </a:t>
            </a:r>
          </a:p>
          <a:p>
            <a:endParaRPr lang="en-US" altLang="en-US" dirty="0">
              <a:ea typeface="ＭＳ Ｐゴシック" pitchFamily="34" charset="-128"/>
            </a:endParaRPr>
          </a:p>
          <a:p>
            <a:r>
              <a:rPr lang="en-US" altLang="en-US" i="1" dirty="0">
                <a:ea typeface="ＭＳ Ｐゴシック" pitchFamily="34" charset="-128"/>
              </a:rPr>
              <a:t>Market </a:t>
            </a:r>
            <a:r>
              <a:rPr lang="en-US" altLang="en-US" dirty="0">
                <a:ea typeface="ＭＳ Ｐゴシック" pitchFamily="34" charset="-128"/>
              </a:rPr>
              <a:t>in the term </a:t>
            </a:r>
            <a:r>
              <a:rPr lang="en-US" altLang="en-US" i="1" dirty="0">
                <a:ea typeface="ＭＳ Ｐゴシック" pitchFamily="34" charset="-128"/>
              </a:rPr>
              <a:t>LCM </a:t>
            </a:r>
            <a:r>
              <a:rPr lang="en-US" altLang="en-US" dirty="0">
                <a:ea typeface="ＭＳ Ｐゴシック" pitchFamily="34" charset="-128"/>
              </a:rPr>
              <a:t>is defined as the replacement cost for LIFO, but net realizable value for the other three methods. Advanced courses cover the specifics. </a:t>
            </a:r>
          </a:p>
          <a:p>
            <a:endParaRPr lang="en-US" altLang="en-US" dirty="0">
              <a:ea typeface="ＭＳ Ｐゴシック" pitchFamily="34" charset="-128"/>
            </a:endParaRPr>
          </a:p>
          <a:p>
            <a:r>
              <a:rPr lang="en-US" altLang="en-US" dirty="0">
                <a:ea typeface="ＭＳ Ｐゴシック" pitchFamily="34" charset="-128"/>
              </a:rPr>
              <a:t>A decline in market value means a loss of value in inventory. When market value is lower than cost, a loss is recorded. When market value is higher than cost, no adjustment is made. </a:t>
            </a:r>
          </a:p>
          <a:p>
            <a:endParaRPr lang="en-US" altLang="en-US" dirty="0">
              <a:ea typeface="ＭＳ Ｐゴシック" pitchFamily="34" charset="-128"/>
            </a:endParaRPr>
          </a:p>
          <a:p>
            <a:r>
              <a:rPr lang="en-US" altLang="en-US" dirty="0">
                <a:ea typeface="ＭＳ Ｐゴシック" pitchFamily="34" charset="-128"/>
              </a:rPr>
              <a:t>LCM is applied in one of three ways: (1) to each individual item separately, (2) to major categories of items, or (3) to the whole of inventory. </a:t>
            </a:r>
          </a:p>
        </p:txBody>
      </p:sp>
    </p:spTree>
    <p:extLst>
      <p:ext uri="{BB962C8B-B14F-4D97-AF65-F5344CB8AC3E}">
        <p14:creationId xmlns:p14="http://schemas.microsoft.com/office/powerpoint/2010/main" val="1406944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noFill/>
        </p:spPr>
        <p:txBody>
          <a:bodyPr/>
          <a:lstStyle/>
          <a:p>
            <a:r>
              <a:rPr lang="en-US" altLang="en-US" dirty="0">
                <a:ea typeface="ＭＳ Ｐゴシック" pitchFamily="34" charset="-128"/>
              </a:rPr>
              <a:t>When LCM is applied to </a:t>
            </a:r>
            <a:r>
              <a:rPr lang="en-US" altLang="en-US" i="1" dirty="0">
                <a:ea typeface="ＭＳ Ｐゴシック" pitchFamily="34" charset="-128"/>
              </a:rPr>
              <a:t>individual items </a:t>
            </a:r>
            <a:r>
              <a:rPr lang="en-US" altLang="en-US" dirty="0">
                <a:ea typeface="ＭＳ Ｐゴシック" pitchFamily="34" charset="-128"/>
              </a:rPr>
              <a:t>of inventory, the number of comparisons equals the number of items. For Roadster, $140,000 is the lower of the $760,000 cost and the $140,000 market. For Sprint, $50,000 is the lower of the $50,000 cost and the $60,000 market. This yields a $190,000 reported inventory, computed from $140,000 for Roadster plus $50,000 for Sprint.</a:t>
            </a:r>
          </a:p>
          <a:p>
            <a:endParaRPr lang="en-US" altLang="en-US" dirty="0">
              <a:ea typeface="ＭＳ Ｐゴシック" pitchFamily="34" charset="-128"/>
            </a:endParaRPr>
          </a:p>
          <a:p>
            <a:r>
              <a:rPr lang="en-US" altLang="en-US" dirty="0">
                <a:ea typeface="ＭＳ Ｐゴシック" pitchFamily="34" charset="-128"/>
              </a:rPr>
              <a:t>The journal entry to record the adjustment downward of inventory to lower of cost or market includes a debit to Cost of Goods Sold and a credit to Merchandise Inventory for $30,000.</a:t>
            </a:r>
          </a:p>
          <a:p>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37625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562424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a:normAutofit/>
          </a:bodyPr>
          <a:lstStyle/>
          <a:p>
            <a:r>
              <a:rPr lang="en-US" altLang="en-US" dirty="0">
                <a:ea typeface="ＭＳ Ｐゴシック" pitchFamily="34" charset="-128"/>
              </a:rPr>
              <a:t>This slide shows the effects of inventory errors on key amounts in the current and next periods’ income statements.</a:t>
            </a:r>
          </a:p>
          <a:p>
            <a:endParaRPr lang="en-US" altLang="en-US" dirty="0">
              <a:ea typeface="ＭＳ Ｐゴシック" pitchFamily="34" charset="-128"/>
            </a:endParaRPr>
          </a:p>
          <a:p>
            <a:r>
              <a:rPr lang="en-US" dirty="0"/>
              <a:t>Row 1, Year 1: Understating ending inventory overstates cost of goods sold. This is because we subtract a smaller ending inventory in computing cost of goods sold. A higher cost of goods sold yields a lower income.</a:t>
            </a:r>
          </a:p>
          <a:p>
            <a:endParaRPr lang="en-US" dirty="0"/>
          </a:p>
          <a:p>
            <a:r>
              <a:rPr lang="en-US" dirty="0"/>
              <a:t>Row 1, Year 2: Understated ending inventory for year 1 becomes an understated beginning inventory for year 2. If beginning inventory is understated, cost of goods sold is understated (because we are starting with a smaller amount). A lower cost of goods sold yields a higher income.</a:t>
            </a:r>
          </a:p>
          <a:p>
            <a:endParaRPr lang="en-US" dirty="0"/>
          </a:p>
          <a:p>
            <a:r>
              <a:rPr lang="en-US" dirty="0"/>
              <a:t>Row 2, Year 1: Overstating ending inventory understates cost of goods sold. A lower cost of goods sold yields a higher income.</a:t>
            </a:r>
          </a:p>
          <a:p>
            <a:endParaRPr lang="en-US" dirty="0"/>
          </a:p>
          <a:p>
            <a:r>
              <a:rPr lang="en-US" dirty="0"/>
              <a:t>Row 2, Year 2: Overstated ending inventory for year 1 becomes an overstated beginning inventory for year 2. If beginning inventory is overstated, cost of goods sold is overstated. A higher cost of goods sold yields a lower income</a:t>
            </a:r>
          </a:p>
          <a:p>
            <a:endParaRPr lang="en-US" altLang="en-US" dirty="0">
              <a:ea typeface="ＭＳ Ｐゴシック" pitchFamily="34" charset="-128"/>
            </a:endParaRPr>
          </a:p>
        </p:txBody>
      </p:sp>
    </p:spTree>
    <p:extLst>
      <p:ext uri="{BB962C8B-B14F-4D97-AF65-F5344CB8AC3E}">
        <p14:creationId xmlns:p14="http://schemas.microsoft.com/office/powerpoint/2010/main" val="314396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noFill/>
        </p:spPr>
        <p:txBody>
          <a:bodyPr/>
          <a:lstStyle/>
          <a:p>
            <a:r>
              <a:rPr lang="en-US" altLang="en-US" dirty="0">
                <a:ea typeface="ＭＳ Ｐゴシック" pitchFamily="34" charset="-128"/>
              </a:rPr>
              <a:t>Understating ending inventory understates both current and total assets. An understatement in ending inventory also yields an understatement in equity because of the understatement in net income. This</a:t>
            </a:r>
            <a:r>
              <a:rPr lang="en-US" altLang="en-US" baseline="0" dirty="0">
                <a:ea typeface="ＭＳ Ｐゴシック" pitchFamily="34" charset="-128"/>
              </a:rPr>
              <a:t> slide </a:t>
            </a:r>
            <a:r>
              <a:rPr lang="en-US" altLang="en-US" dirty="0">
                <a:ea typeface="ＭＳ Ｐゴシック" pitchFamily="34" charset="-128"/>
              </a:rPr>
              <a:t>shows the effects of inventory errors on the current period’s balance sheet amounts. </a:t>
            </a:r>
          </a:p>
          <a:p>
            <a:endParaRPr lang="en-US" b="1"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2358596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911822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7939" name="Rectangle 3"/>
          <p:cNvSpPr>
            <a:spLocks noGrp="1" noChangeArrowheads="1"/>
          </p:cNvSpPr>
          <p:nvPr>
            <p:ph type="body" idx="1"/>
          </p:nvPr>
        </p:nvSpPr>
        <p:spPr bwMode="auto">
          <a:noFill/>
        </p:spPr>
        <p:txBody>
          <a:bodyPr/>
          <a:lstStyle/>
          <a:p>
            <a:r>
              <a:rPr lang="en-US" altLang="en-US" b="1" dirty="0">
                <a:ea typeface="ＭＳ Ｐゴシック" pitchFamily="34" charset="-128"/>
              </a:rPr>
              <a:t>Inventory turnover, </a:t>
            </a:r>
            <a:r>
              <a:rPr lang="en-US" altLang="en-US" dirty="0">
                <a:ea typeface="ＭＳ Ｐゴシック" pitchFamily="34" charset="-128"/>
              </a:rPr>
              <a:t>also called </a:t>
            </a:r>
            <a:r>
              <a:rPr lang="en-US" altLang="en-US" i="1" dirty="0">
                <a:ea typeface="ＭＳ Ｐゴシック" pitchFamily="34" charset="-128"/>
              </a:rPr>
              <a:t>merchandise inventory turnover </a:t>
            </a:r>
            <a:r>
              <a:rPr lang="en-US" altLang="en-US" dirty="0">
                <a:ea typeface="ＭＳ Ｐゴシック" pitchFamily="34" charset="-128"/>
              </a:rPr>
              <a:t>or, simply, </a:t>
            </a:r>
            <a:r>
              <a:rPr lang="en-US" altLang="en-US" i="1" dirty="0">
                <a:ea typeface="ＭＳ Ｐゴシック" pitchFamily="34" charset="-128"/>
              </a:rPr>
              <a:t>turns, </a:t>
            </a:r>
            <a:r>
              <a:rPr lang="en-US" altLang="en-US" dirty="0">
                <a:ea typeface="ＭＳ Ｐゴシック" pitchFamily="34" charset="-128"/>
              </a:rPr>
              <a:t>is one ratio used to assess this and is calculated as cost of goods sold/average inventory.</a:t>
            </a:r>
          </a:p>
          <a:p>
            <a:endParaRPr lang="en-US" altLang="en-US" dirty="0">
              <a:ea typeface="ＭＳ Ｐゴシック" pitchFamily="34" charset="-128"/>
            </a:endParaRPr>
          </a:p>
          <a:p>
            <a:r>
              <a:rPr lang="en-US" altLang="en-US" dirty="0">
                <a:ea typeface="ＭＳ Ｐゴシック" pitchFamily="34" charset="-128"/>
              </a:rPr>
              <a:t>This ratio reveals how many </a:t>
            </a:r>
            <a:r>
              <a:rPr lang="en-US" altLang="en-US" i="1" dirty="0">
                <a:ea typeface="ＭＳ Ｐゴシック" pitchFamily="34" charset="-128"/>
              </a:rPr>
              <a:t>times </a:t>
            </a:r>
            <a:r>
              <a:rPr lang="en-US" altLang="en-US" dirty="0">
                <a:ea typeface="ＭＳ Ｐゴシック" pitchFamily="34" charset="-128"/>
              </a:rPr>
              <a:t>a company turns over (sells) its inventory in a period. It is used to assess whether management is doing a good job controlling the amount of inventory. A low ratio means the company may have more inventory than it needs. Similarly, a very high ratio means inventory might be too low. This can cause lost sales if customers must back-order merchandise. Inventory turnover has no simple rule except to say </a:t>
            </a:r>
            <a:r>
              <a:rPr lang="en-US" altLang="en-US" i="1" dirty="0">
                <a:ea typeface="ＭＳ Ｐゴシック" pitchFamily="34" charset="-128"/>
              </a:rPr>
              <a:t>a high ratio is preferable provided inventory is adequate to meet demand.</a:t>
            </a:r>
          </a:p>
        </p:txBody>
      </p:sp>
    </p:spTree>
    <p:extLst>
      <p:ext uri="{BB962C8B-B14F-4D97-AF65-F5344CB8AC3E}">
        <p14:creationId xmlns:p14="http://schemas.microsoft.com/office/powerpoint/2010/main" val="355494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2099" name="Rectangle 3"/>
          <p:cNvSpPr>
            <a:spLocks noGrp="1" noChangeArrowheads="1"/>
          </p:cNvSpPr>
          <p:nvPr>
            <p:ph type="body" idx="1"/>
          </p:nvPr>
        </p:nvSpPr>
        <p:spPr bwMode="auto">
          <a:noFill/>
        </p:spPr>
        <p:txBody>
          <a:bodyPr/>
          <a:lstStyle/>
          <a:p>
            <a:r>
              <a:rPr lang="en-US" altLang="en-US" dirty="0">
                <a:ea typeface="ＭＳ Ｐゴシック" pitchFamily="34" charset="-128"/>
              </a:rPr>
              <a:t>Merchandise inventory includes all goods that a company owns and holds for sale. This is true regardless of where the goods are located when inventory is counted. Certain inventory items require special attention, including goods in transit, goods on consignment, and goods that are damaged or obsolete.</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41932408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a:lstStyle/>
          <a:p>
            <a:r>
              <a:rPr lang="en-US" altLang="en-US" dirty="0">
                <a:ea typeface="ＭＳ Ｐゴシック" pitchFamily="34" charset="-128"/>
              </a:rPr>
              <a:t> </a:t>
            </a:r>
            <a:r>
              <a:rPr lang="en-US" altLang="en-US" b="1" dirty="0">
                <a:ea typeface="ＭＳ Ｐゴシック" pitchFamily="34" charset="-128"/>
              </a:rPr>
              <a:t>Days’ sales in inventory </a:t>
            </a:r>
            <a:r>
              <a:rPr lang="en-US" altLang="en-US" dirty="0">
                <a:ea typeface="ＭＳ Ｐゴシック" pitchFamily="34" charset="-128"/>
              </a:rPr>
              <a:t>is a ratio that reveals how much inventory is available in terms of the number of days’ sales. It can be interpreted as the number of days one can sell from inventory if no new items are purchased. This ratio is often viewed as a measure of the buffer against out-of-stock inventory and is useful in evaluating how quickly inventory is being sold. It is calculated as ending inventory/cost of goods sold x 365.</a:t>
            </a:r>
          </a:p>
          <a:p>
            <a:endParaRPr lang="en-US" altLang="en-US" dirty="0">
              <a:ea typeface="ＭＳ Ｐゴシック" pitchFamily="34" charset="-128"/>
            </a:endParaRPr>
          </a:p>
          <a:p>
            <a:r>
              <a:rPr lang="en-US" altLang="en-US" dirty="0">
                <a:ea typeface="ＭＳ Ｐゴシック" pitchFamily="34" charset="-128"/>
              </a:rPr>
              <a:t>Days’ sales in inventory focuses on </a:t>
            </a:r>
            <a:r>
              <a:rPr lang="en-US" altLang="en-US" i="1" dirty="0">
                <a:ea typeface="ＭＳ Ｐゴシック" pitchFamily="34" charset="-128"/>
              </a:rPr>
              <a:t>ending </a:t>
            </a:r>
            <a:r>
              <a:rPr lang="en-US" altLang="en-US" dirty="0">
                <a:ea typeface="ＭＳ Ｐゴシック" pitchFamily="34" charset="-128"/>
              </a:rPr>
              <a:t>inventory whereas inventory turnover focuses on </a:t>
            </a:r>
            <a:r>
              <a:rPr lang="en-US" altLang="en-US" i="1" dirty="0">
                <a:ea typeface="ＭＳ Ｐゴシック" pitchFamily="34" charset="-128"/>
              </a:rPr>
              <a:t>average </a:t>
            </a:r>
            <a:r>
              <a:rPr lang="en-US" altLang="en-US" dirty="0">
                <a:ea typeface="ＭＳ Ｐゴシック" pitchFamily="34" charset="-128"/>
              </a:rPr>
              <a:t>inventory.</a:t>
            </a:r>
          </a:p>
        </p:txBody>
      </p:sp>
    </p:spTree>
    <p:extLst>
      <p:ext uri="{BB962C8B-B14F-4D97-AF65-F5344CB8AC3E}">
        <p14:creationId xmlns:p14="http://schemas.microsoft.com/office/powerpoint/2010/main" val="24045236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8963" name="Rectangle 3"/>
          <p:cNvSpPr>
            <a:spLocks noGrp="1" noChangeArrowheads="1"/>
          </p:cNvSpPr>
          <p:nvPr>
            <p:ph type="body" idx="1"/>
          </p:nvPr>
        </p:nvSpPr>
        <p:spPr bwMode="auto">
          <a:noFill/>
        </p:spPr>
        <p:txBody>
          <a:bodyPr/>
          <a:lstStyle/>
          <a:p>
            <a:r>
              <a:rPr lang="en-US" sz="1200" kern="1200" dirty="0">
                <a:solidFill>
                  <a:schemeClr val="tx1"/>
                </a:solidFill>
                <a:effectLst/>
                <a:latin typeface="+mn-lt"/>
                <a:ea typeface="ＭＳ Ｐゴシック" pitchFamily="-84" charset="-128"/>
                <a:cs typeface="ＭＳ Ｐゴシック" pitchFamily="-84" charset="-128"/>
              </a:rPr>
              <a:t>Costco’s current year inventory turnover of 11.9 times means that it turns over its inventory 11.9 times per year. Costco’s inventory turnover exceeded Walmart’s turnover in each of the last three years. This is a positive for Costco, as we prefer inventory turnover to be high provided inventory is not out of stock and the company is not losing customers. The current year days’ sales in inventory of 32.1 days means that Costco is carrying 32.1 days of sales in inventory. This inventory buffer seems sufficient. As long as Costco is not at risk of running out of stock, it prefers its assets not be tied up in inventory.</a:t>
            </a:r>
          </a:p>
          <a:p>
            <a:endParaRPr lang="en-US" altLang="en-US" dirty="0">
              <a:ea typeface="ＭＳ Ｐゴシック" pitchFamily="34" charset="-128"/>
            </a:endParaRPr>
          </a:p>
        </p:txBody>
      </p:sp>
    </p:spTree>
    <p:extLst>
      <p:ext uri="{BB962C8B-B14F-4D97-AF65-F5344CB8AC3E}">
        <p14:creationId xmlns:p14="http://schemas.microsoft.com/office/powerpoint/2010/main" val="4246798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4012666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a:lstStyle/>
          <a:p>
            <a:r>
              <a:rPr lang="en-US" altLang="en-US" dirty="0">
                <a:ea typeface="ＭＳ Ｐゴシック" pitchFamily="34" charset="-128"/>
              </a:rPr>
              <a:t>When identical items are purchased at different costs, we must determine which amounts to record in cost of goods sold and which amounts remain in inventory.  Cost flow assumption does not have to follow the actual physical flow. </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19587975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74750" y="698500"/>
            <a:ext cx="4600575" cy="3451225"/>
          </a:xfrm>
          <a:noFill/>
          <a:ln>
            <a:solidFill>
              <a:srgbClr val="000000"/>
            </a:solidFill>
            <a:miter lim="800000"/>
            <a:headEnd/>
            <a:tailEnd/>
          </a:ln>
        </p:spPr>
      </p:sp>
      <p:sp>
        <p:nvSpPr>
          <p:cNvPr id="169987" name="Rectangle 3"/>
          <p:cNvSpPr>
            <a:spLocks noGrp="1" noChangeArrowheads="1"/>
          </p:cNvSpPr>
          <p:nvPr>
            <p:ph type="body" idx="1"/>
          </p:nvPr>
        </p:nvSpPr>
        <p:spPr bwMode="auto">
          <a:xfrm>
            <a:off x="386116" y="4387135"/>
            <a:ext cx="6177844" cy="4618038"/>
          </a:xfrm>
          <a:noFill/>
        </p:spPr>
        <p:txBody>
          <a:bodyPr>
            <a:normAutofit/>
          </a:bodyPr>
          <a:lstStyle/>
          <a:p>
            <a:pPr defTabSz="900227">
              <a:lnSpc>
                <a:spcPct val="90000"/>
              </a:lnSpc>
              <a:defRPr/>
            </a:pPr>
            <a:r>
              <a:rPr lang="en-US" altLang="en-US" sz="1100" dirty="0"/>
              <a:t>Take a minute and review this chart. We will use this data throughout our inventory examples so we can compare our results at the end. </a:t>
            </a:r>
          </a:p>
          <a:p>
            <a:pPr>
              <a:lnSpc>
                <a:spcPct val="90000"/>
              </a:lnSpc>
            </a:pPr>
            <a:endParaRPr lang="en-US" altLang="en-US" sz="1100" dirty="0">
              <a:ea typeface="ＭＳ Ｐゴシック" pitchFamily="34" charset="-128"/>
            </a:endParaRPr>
          </a:p>
          <a:p>
            <a:pPr>
              <a:lnSpc>
                <a:spcPct val="90000"/>
              </a:lnSpc>
            </a:pPr>
            <a:r>
              <a:rPr lang="en-US" altLang="en-US" sz="1100" dirty="0">
                <a:ea typeface="ＭＳ Ｐゴシック" pitchFamily="34" charset="-128"/>
              </a:rPr>
              <a:t>The basic aim of the periodic system and the perpetual system is the same: to assign costs to inventory and cost of goods sold. The same four methods are used to assign costs under both systems: specific identification; first-in, first-out; last-in, first-out; and weighted average. The results are the same for both a periodic and perpetual inventory system when using specific identification and FIFO. </a:t>
            </a:r>
          </a:p>
          <a:p>
            <a:pPr>
              <a:lnSpc>
                <a:spcPct val="90000"/>
              </a:lnSpc>
            </a:pPr>
            <a:endParaRPr lang="en-US" altLang="en-US" sz="1100" dirty="0">
              <a:ea typeface="ＭＳ Ｐゴシック" pitchFamily="34" charset="-128"/>
            </a:endParaRPr>
          </a:p>
        </p:txBody>
      </p:sp>
    </p:spTree>
    <p:extLst>
      <p:ext uri="{BB962C8B-B14F-4D97-AF65-F5344CB8AC3E}">
        <p14:creationId xmlns:p14="http://schemas.microsoft.com/office/powerpoint/2010/main" val="1446434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bwMode="auto">
          <a:xfrm>
            <a:off x="1174750" y="698500"/>
            <a:ext cx="4600575" cy="3451225"/>
          </a:xfrm>
          <a:noFill/>
          <a:ln>
            <a:solidFill>
              <a:srgbClr val="000000"/>
            </a:solidFill>
            <a:miter lim="800000"/>
            <a:headEnd/>
            <a:tailEnd/>
          </a:ln>
        </p:spPr>
      </p:sp>
      <p:sp>
        <p:nvSpPr>
          <p:cNvPr id="169987" name="Rectangle 3"/>
          <p:cNvSpPr>
            <a:spLocks noGrp="1" noChangeArrowheads="1"/>
          </p:cNvSpPr>
          <p:nvPr>
            <p:ph type="body" idx="1"/>
          </p:nvPr>
        </p:nvSpPr>
        <p:spPr bwMode="auto">
          <a:xfrm>
            <a:off x="386116" y="4387135"/>
            <a:ext cx="6177844" cy="4618038"/>
          </a:xfrm>
          <a:noFill/>
        </p:spPr>
        <p:txBody>
          <a:bodyPr>
            <a:normAutofit/>
          </a:bodyPr>
          <a:lstStyle/>
          <a:p>
            <a:pPr eaLnBrk="1" hangingPunct="1"/>
            <a:r>
              <a:rPr lang="en-US" altLang="en-US" sz="1100" dirty="0"/>
              <a:t>First, let’s look at the specific identification method. In this method, we know the specific cost of each unit that is sold. It is most commonly used in businesses that have low sales volume of high dollar items, like car dealerships, exclusive jewelry stores, and custom builders.</a:t>
            </a:r>
          </a:p>
          <a:p>
            <a:pPr eaLnBrk="1" hangingPunct="1"/>
            <a:endParaRPr lang="en-US" altLang="en-US" sz="1100" dirty="0"/>
          </a:p>
          <a:p>
            <a:pPr eaLnBrk="1" hangingPunct="1"/>
            <a:r>
              <a:rPr lang="en-US" altLang="en-US" sz="1100" dirty="0"/>
              <a:t>On August 1 Trekking has beginning inventory.  On August 3, 17 and 28 Trekking purchases inventory. On August 14, it sold 8 bikes that cost $91 each and 12 bikes that cost $106 each. The cost of goods sold for August 14 is $2,000. This is calculated by multiplying the 8 bikes in the first lot by their cost of $91 each and then multiplying 12 bikes in the second lot at $106 each, for a total of $2,000. </a:t>
            </a:r>
          </a:p>
          <a:p>
            <a:pPr eaLnBrk="1" hangingPunct="1"/>
            <a:endParaRPr lang="en-US" altLang="en-US" sz="1100" dirty="0"/>
          </a:p>
          <a:p>
            <a:pPr eaLnBrk="1" hangingPunct="1"/>
            <a:r>
              <a:rPr lang="en-US" altLang="en-US" sz="1100" dirty="0"/>
              <a:t>On August 30, Trekking sold 23 bikes: 2 that cost $91 each; 3 that cost $106 each; 15 that cost $115 each; and 3 that cost $119 each for a total of $2,582.</a:t>
            </a:r>
          </a:p>
          <a:p>
            <a:pPr eaLnBrk="1" hangingPunct="1"/>
            <a:endParaRPr lang="en-US" altLang="en-US" sz="1100" dirty="0"/>
          </a:p>
          <a:p>
            <a:pPr eaLnBrk="1" hangingPunct="1"/>
            <a:r>
              <a:rPr lang="en-US" altLang="en-US" sz="1100" dirty="0"/>
              <a:t>Using the specific identification method, the company would report cost of goods sold on its August income statement of $4,582. And, it would report ending inventory of $1,408 on its balance sheet, which is the difference between the total units available for sale and the cost of goods sold.</a:t>
            </a:r>
          </a:p>
          <a:p>
            <a:pPr>
              <a:lnSpc>
                <a:spcPct val="90000"/>
              </a:lnSpc>
            </a:pPr>
            <a:endParaRPr lang="en-US" altLang="en-US" sz="1100" dirty="0">
              <a:ea typeface="ＭＳ Ｐゴシック" pitchFamily="34" charset="-128"/>
            </a:endParaRPr>
          </a:p>
        </p:txBody>
      </p:sp>
    </p:spTree>
    <p:extLst>
      <p:ext uri="{BB962C8B-B14F-4D97-AF65-F5344CB8AC3E}">
        <p14:creationId xmlns:p14="http://schemas.microsoft.com/office/powerpoint/2010/main" val="13402300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first-in, first-out method is abbreviated as FIFO and pronounced as </a:t>
            </a:r>
            <a:r>
              <a:rPr lang="en-US" altLang="en-US" dirty="0" err="1"/>
              <a:t>Fifo</a:t>
            </a:r>
            <a:r>
              <a:rPr lang="en-US" altLang="en-US" dirty="0"/>
              <a:t>. FIFO assumes that inventory is sold in the order acquired. We assign the older, earlier costs to the units sold. That leaves the more recent costs to be used to value ending inventory. </a:t>
            </a:r>
          </a:p>
          <a:p>
            <a:pPr eaLnBrk="1" hangingPunct="1"/>
            <a:endParaRPr lang="en-US" altLang="en-US" dirty="0"/>
          </a:p>
          <a:p>
            <a:pPr>
              <a:spcBef>
                <a:spcPct val="50000"/>
              </a:spcBef>
            </a:pPr>
            <a:r>
              <a:rPr lang="en-US" altLang="en-US" dirty="0">
                <a:solidFill>
                  <a:srgbClr val="006600"/>
                </a:solidFill>
              </a:rPr>
              <a:t>During August, Trekking had a total of 55 units available for sale.  They had 12 units left in ending inventory and sold 43 units.  Under FIFO, the cost of the 12 bikes in ending inventory will be valued using the most recent purchases since the earlier units are assumed sold under FIFO.</a:t>
            </a:r>
          </a:p>
          <a:p>
            <a:endParaRPr lang="en-US" dirty="0"/>
          </a:p>
        </p:txBody>
      </p:sp>
    </p:spTree>
    <p:extLst>
      <p:ext uri="{BB962C8B-B14F-4D97-AF65-F5344CB8AC3E}">
        <p14:creationId xmlns:p14="http://schemas.microsoft.com/office/powerpoint/2010/main" val="3624403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last-in, first-out method is abbreviated as LIFO and pronounced as </a:t>
            </a:r>
            <a:r>
              <a:rPr lang="en-US" altLang="en-US" dirty="0" err="1"/>
              <a:t>Lifo</a:t>
            </a:r>
            <a:r>
              <a:rPr lang="en-US" altLang="en-US" dirty="0"/>
              <a:t>. LIFO assumes that the most recent purchases are sold first. That leaves the earlier costs to be used to value ending inventory. </a:t>
            </a:r>
          </a:p>
          <a:p>
            <a:pPr eaLnBrk="1" hangingPunct="1"/>
            <a:endParaRPr lang="en-US" altLang="en-US" dirty="0"/>
          </a:p>
          <a:p>
            <a:pPr>
              <a:spcBef>
                <a:spcPct val="50000"/>
              </a:spcBef>
            </a:pPr>
            <a:r>
              <a:rPr lang="en-US" altLang="en-US" dirty="0">
                <a:solidFill>
                  <a:srgbClr val="006600"/>
                </a:solidFill>
              </a:rPr>
              <a:t>During August, Trekking had a total of 55 units available for sale.  They had 12 units left in ending inventory and sold 43 units.  Under LIFO, the cost of the 12 bikes in ending inventory will be valued using the earlier purchases beginning with the beginning inventory. The units sold are assumed to be the most recently purchased units.</a:t>
            </a:r>
          </a:p>
          <a:p>
            <a:endParaRPr lang="en-US" dirty="0"/>
          </a:p>
        </p:txBody>
      </p:sp>
    </p:spTree>
    <p:extLst>
      <p:ext uri="{BB962C8B-B14F-4D97-AF65-F5344CB8AC3E}">
        <p14:creationId xmlns:p14="http://schemas.microsoft.com/office/powerpoint/2010/main" val="1840383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solidFill>
                  <a:srgbClr val="000000"/>
                </a:solidFill>
                <a:cs typeface="Times New Roman" panose="02020603050405020304" pitchFamily="18" charset="0"/>
              </a:rPr>
              <a:t>When using weighted average, we assign an average cost per unit of the goods available for sale to cost of goods sold.  The average cost per unit is determined by dividing the cost of goods available for sale by the units on hand.  </a:t>
            </a:r>
          </a:p>
          <a:p>
            <a:endParaRPr lang="en-US" dirty="0"/>
          </a:p>
        </p:txBody>
      </p:sp>
    </p:spTree>
    <p:extLst>
      <p:ext uri="{BB962C8B-B14F-4D97-AF65-F5344CB8AC3E}">
        <p14:creationId xmlns:p14="http://schemas.microsoft.com/office/powerpoint/2010/main" val="3658679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There are three steps to computing the cost of goods sold using the weighted average method. Step 1 is to determine the total units and total cost of goods sold. Trekking has 55 units available for sale at a total cost of $5,990.  Step 2 is t</a:t>
            </a:r>
            <a:r>
              <a:rPr lang="en-US" altLang="en-US" dirty="0">
                <a:solidFill>
                  <a:srgbClr val="000000"/>
                </a:solidFill>
                <a:cs typeface="Times New Roman" panose="02020603050405020304" pitchFamily="18" charset="0"/>
              </a:rPr>
              <a:t>o compute the weighted average cost per unit of the items in inventory. We do this by dividing the cost of goods available for sale of $5,990 by the total units available for sale of 55. The average cost per unit is $108.91 .  In Step 3, we use the weighted average cost per unit to assign costs to ending inventory and to units sold.</a:t>
            </a:r>
          </a:p>
          <a:p>
            <a:pPr eaLnBrk="1" hangingPunct="1"/>
            <a:endParaRPr lang="en-US" altLang="en-US" dirty="0">
              <a:cs typeface="Times New Roman" panose="02020603050405020304" pitchFamily="18" charset="0"/>
            </a:endParaRPr>
          </a:p>
          <a:p>
            <a:endParaRPr lang="en-US" dirty="0"/>
          </a:p>
        </p:txBody>
      </p:sp>
    </p:spTree>
    <p:extLst>
      <p:ext uri="{BB962C8B-B14F-4D97-AF65-F5344CB8AC3E}">
        <p14:creationId xmlns:p14="http://schemas.microsoft.com/office/powerpoint/2010/main" val="56797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cap="flat">
            <a:solidFill>
              <a:schemeClr val="tx1"/>
            </a:solidFill>
            <a:miter lim="800000"/>
            <a:headEnd/>
            <a:tailEnd/>
          </a:ln>
        </p:spPr>
      </p:sp>
      <p:sp>
        <p:nvSpPr>
          <p:cNvPr id="133123" name="Rectangle 3"/>
          <p:cNvSpPr>
            <a:spLocks noGrp="1" noChangeArrowheads="1"/>
          </p:cNvSpPr>
          <p:nvPr>
            <p:ph type="body" idx="1"/>
          </p:nvPr>
        </p:nvSpPr>
        <p:spPr bwMode="auto">
          <a:xfrm>
            <a:off x="926677" y="4387136"/>
            <a:ext cx="5096722" cy="4156234"/>
          </a:xfrm>
          <a:noFill/>
        </p:spPr>
        <p:txBody>
          <a:bodyPr lIns="91500" tIns="44947" rIns="91500" bIns="44947"/>
          <a:lstStyle/>
          <a:p>
            <a:r>
              <a:rPr lang="en-US" altLang="en-US" sz="1000" dirty="0">
                <a:ea typeface="ＭＳ Ｐゴシック" pitchFamily="34" charset="-128"/>
              </a:rPr>
              <a:t>Does a purchaser’s inventory include goods in transit from a supplier? The answer is that if ownership has passed to the purchaser, the goods are included in the purchaser’s inventory. We determine this by reviewing the shipping terms: </a:t>
            </a:r>
            <a:r>
              <a:rPr lang="en-US" altLang="en-US" sz="1000" i="1" dirty="0">
                <a:ea typeface="ＭＳ Ｐゴシック" pitchFamily="34" charset="-128"/>
              </a:rPr>
              <a:t>FOB destination </a:t>
            </a:r>
            <a:r>
              <a:rPr lang="en-US" altLang="en-US" sz="1000" dirty="0">
                <a:ea typeface="ＭＳ Ｐゴシック" pitchFamily="34" charset="-128"/>
              </a:rPr>
              <a:t>or </a:t>
            </a:r>
            <a:r>
              <a:rPr lang="en-US" altLang="en-US" sz="1000" i="1" dirty="0">
                <a:ea typeface="ＭＳ Ｐゴシック" pitchFamily="34" charset="-128"/>
              </a:rPr>
              <a:t>FOB shipping point. </a:t>
            </a:r>
            <a:r>
              <a:rPr lang="en-US" altLang="en-US" sz="1000" dirty="0">
                <a:ea typeface="ＭＳ Ｐゴシック" pitchFamily="34" charset="-128"/>
              </a:rPr>
              <a:t>Goods purchased FOB shipping point are included in the buyer’s inventory once the items are shipped. Goods purchased FOB destination are included in the buyer’s inventory after they arrive at their destination.</a:t>
            </a:r>
          </a:p>
          <a:p>
            <a:endParaRPr lang="en-US" altLang="en-US" dirty="0">
              <a:ea typeface="ＭＳ Ｐゴシック" pitchFamily="34" charset="-128"/>
            </a:endParaRPr>
          </a:p>
        </p:txBody>
      </p:sp>
    </p:spTree>
    <p:extLst>
      <p:ext uri="{BB962C8B-B14F-4D97-AF65-F5344CB8AC3E}">
        <p14:creationId xmlns:p14="http://schemas.microsoft.com/office/powerpoint/2010/main" val="403082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a:lstStyle/>
          <a:p>
            <a:r>
              <a:rPr lang="en-US" altLang="en-US" dirty="0">
                <a:ea typeface="ＭＳ Ｐゴシック" pitchFamily="34" charset="-128"/>
              </a:rPr>
              <a:t>This exhibit reveals two important results. First, when purchase costs </a:t>
            </a:r>
            <a:r>
              <a:rPr lang="en-US" altLang="en-US" i="1" dirty="0">
                <a:ea typeface="ＭＳ Ｐゴシック" pitchFamily="34" charset="-128"/>
              </a:rPr>
              <a:t>regularly rise, </a:t>
            </a:r>
            <a:r>
              <a:rPr lang="en-US" altLang="en-US" dirty="0">
                <a:ea typeface="ＭＳ Ｐゴシック" pitchFamily="34" charset="-128"/>
              </a:rPr>
              <a:t>as in Trekking’s case, the following occurs:</a:t>
            </a:r>
          </a:p>
          <a:p>
            <a:r>
              <a:rPr lang="en-US" altLang="en-US" dirty="0">
                <a:ea typeface="ＭＳ Ｐゴシック" pitchFamily="34" charset="-128"/>
              </a:rPr>
              <a:t>FIFO reports the lowest cost of goods sold—yielding the highest gross profit and net income.</a:t>
            </a:r>
          </a:p>
          <a:p>
            <a:r>
              <a:rPr lang="en-US" altLang="en-US" dirty="0">
                <a:ea typeface="ＭＳ Ｐゴシック" pitchFamily="34" charset="-128"/>
              </a:rPr>
              <a:t>LIFO reports the highest cost of goods sold—yielding the lowest gross profit and net income.</a:t>
            </a:r>
          </a:p>
          <a:p>
            <a:endParaRPr lang="en-US" altLang="en-US" dirty="0">
              <a:ea typeface="ＭＳ Ｐゴシック" pitchFamily="34" charset="-128"/>
            </a:endParaRPr>
          </a:p>
          <a:p>
            <a:r>
              <a:rPr lang="en-US" altLang="en-US" dirty="0">
                <a:ea typeface="ＭＳ Ｐゴシック" pitchFamily="34" charset="-128"/>
              </a:rPr>
              <a:t>Weighted average yields results between FIFO and LIFO which smooths out erratic changes in costs.</a:t>
            </a:r>
          </a:p>
          <a:p>
            <a:r>
              <a:rPr lang="en-US" altLang="en-US" dirty="0">
                <a:ea typeface="ＭＳ Ｐゴシック" pitchFamily="34" charset="-128"/>
              </a:rPr>
              <a:t>Specific identification matches the costs of items with the revenues they generate.</a:t>
            </a:r>
          </a:p>
          <a:p>
            <a:r>
              <a:rPr lang="en-US" altLang="en-US" dirty="0">
                <a:ea typeface="ＭＳ Ｐゴシック" pitchFamily="34" charset="-128"/>
              </a:rPr>
              <a:t>Second, when costs </a:t>
            </a:r>
            <a:r>
              <a:rPr lang="en-US" altLang="en-US" i="1" dirty="0">
                <a:ea typeface="ＭＳ Ｐゴシック" pitchFamily="34" charset="-128"/>
              </a:rPr>
              <a:t>regularly decline, </a:t>
            </a:r>
            <a:r>
              <a:rPr lang="en-US" altLang="en-US" dirty="0">
                <a:ea typeface="ＭＳ Ｐゴシック" pitchFamily="34" charset="-128"/>
              </a:rPr>
              <a:t>the reverse occurs for FIFO and LIFO. Namely, FIFO gives the highest cost of goods sold—yielding the lowest gross profit and income. However, LIFO then gives the lowest cost of goods sold—yielding the highest gross profit and income.</a:t>
            </a:r>
          </a:p>
          <a:p>
            <a:endParaRPr lang="en-US" altLang="en-US" dirty="0">
              <a:ea typeface="ＭＳ Ｐゴシック" pitchFamily="34" charset="-128"/>
            </a:endParaRPr>
          </a:p>
        </p:txBody>
      </p:sp>
    </p:spTree>
    <p:extLst>
      <p:ext uri="{BB962C8B-B14F-4D97-AF65-F5344CB8AC3E}">
        <p14:creationId xmlns:p14="http://schemas.microsoft.com/office/powerpoint/2010/main" val="4224001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6696766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bwMode="auto">
          <a:xfrm>
            <a:off x="1174750" y="698500"/>
            <a:ext cx="4600575" cy="3451225"/>
          </a:xfrm>
          <a:noFill/>
          <a:ln>
            <a:solidFill>
              <a:srgbClr val="000000"/>
            </a:solidFill>
            <a:miter lim="800000"/>
            <a:headEnd/>
            <a:tailEnd/>
          </a:ln>
        </p:spPr>
      </p:sp>
      <p:sp>
        <p:nvSpPr>
          <p:cNvPr id="178179" name="Rectangle 3"/>
          <p:cNvSpPr>
            <a:spLocks noGrp="1" noChangeArrowheads="1"/>
          </p:cNvSpPr>
          <p:nvPr>
            <p:ph type="body" idx="1"/>
          </p:nvPr>
        </p:nvSpPr>
        <p:spPr bwMode="auto">
          <a:xfrm>
            <a:off x="386116" y="4387135"/>
            <a:ext cx="6177844" cy="4618038"/>
          </a:xfrm>
          <a:noFill/>
        </p:spPr>
        <p:txBody>
          <a:bodyPr>
            <a:normAutofit/>
          </a:bodyPr>
          <a:lstStyle/>
          <a:p>
            <a:r>
              <a:rPr lang="en-US" altLang="en-US" dirty="0">
                <a:ea typeface="ＭＳ Ｐゴシック" pitchFamily="34" charset="-128"/>
              </a:rPr>
              <a:t>Inventory sometimes is estimated for two reasons. First, companies often report </a:t>
            </a:r>
            <a:r>
              <a:rPr lang="en-US" altLang="en-US" b="1" dirty="0">
                <a:ea typeface="ＭＳ Ｐゴシック" pitchFamily="34" charset="-128"/>
              </a:rPr>
              <a:t>interim financial statements </a:t>
            </a:r>
            <a:r>
              <a:rPr lang="en-US" altLang="en-US" dirty="0">
                <a:ea typeface="ＭＳ Ｐゴシック" pitchFamily="34" charset="-128"/>
              </a:rPr>
              <a:t>(financial statements prepared for periods of less than one year), but they only annually take a physical count of inventory. Second, companies may require an inventory estimate if some casualty such as fire or flood makes taking a physical count impossible. Estimates are usually only required for companies that use the periodic system. Companies using a perpetual system would presumably have updated inventory data.</a:t>
            </a:r>
          </a:p>
          <a:p>
            <a:endParaRPr lang="en-US" altLang="en-US" dirty="0">
              <a:ea typeface="ＭＳ Ｐゴシック" pitchFamily="34" charset="-128"/>
            </a:endParaRPr>
          </a:p>
          <a:p>
            <a:r>
              <a:rPr lang="en-US" altLang="en-US" dirty="0">
                <a:ea typeface="ＭＳ Ｐゴシック" pitchFamily="34" charset="-128"/>
              </a:rPr>
              <a:t>This slide summarizes two methods to estimate inventory: the retail inventory method and the gross profit method.</a:t>
            </a:r>
          </a:p>
        </p:txBody>
      </p:sp>
    </p:spTree>
    <p:extLst>
      <p:ext uri="{BB962C8B-B14F-4D97-AF65-F5344CB8AC3E}">
        <p14:creationId xmlns:p14="http://schemas.microsoft.com/office/powerpoint/2010/main" val="38191702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a:lstStyle/>
          <a:p>
            <a:pPr eaLnBrk="1" hangingPunct="1">
              <a:spcBef>
                <a:spcPct val="0"/>
              </a:spcBef>
            </a:pPr>
            <a:endParaRPr lang="en-US" altLang="en-US" dirty="0">
              <a:ea typeface="ＭＳ Ｐゴシック" pitchFamily="34" charset="-128"/>
            </a:endParaRPr>
          </a:p>
        </p:txBody>
      </p:sp>
    </p:spTree>
    <p:extLst>
      <p:ext uri="{BB962C8B-B14F-4D97-AF65-F5344CB8AC3E}">
        <p14:creationId xmlns:p14="http://schemas.microsoft.com/office/powerpoint/2010/main" val="4049516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7" name="Rectangle 3"/>
          <p:cNvSpPr>
            <a:spLocks noGrp="1" noChangeArrowheads="1"/>
          </p:cNvSpPr>
          <p:nvPr>
            <p:ph type="body" idx="1"/>
          </p:nvPr>
        </p:nvSpPr>
        <p:spPr bwMode="auto">
          <a:noFill/>
        </p:spPr>
        <p:txBody>
          <a:bodyPr/>
          <a:lstStyle/>
          <a:p>
            <a:r>
              <a:rPr lang="en-US" altLang="en-US" dirty="0">
                <a:ea typeface="ＭＳ Ｐゴシック" pitchFamily="34" charset="-128"/>
              </a:rPr>
              <a:t>Goods on consignment are goods shipped by the owner, called the </a:t>
            </a:r>
            <a:r>
              <a:rPr lang="en-US" altLang="en-US" b="1" dirty="0">
                <a:ea typeface="ＭＳ Ｐゴシック" pitchFamily="34" charset="-128"/>
              </a:rPr>
              <a:t>consignor, </a:t>
            </a:r>
            <a:r>
              <a:rPr lang="en-US" altLang="en-US" dirty="0">
                <a:ea typeface="ＭＳ Ｐゴシック" pitchFamily="34" charset="-128"/>
              </a:rPr>
              <a:t>to another party, the </a:t>
            </a:r>
            <a:r>
              <a:rPr lang="en-US" altLang="en-US" b="1" dirty="0">
                <a:ea typeface="ＭＳ Ｐゴシック" pitchFamily="34" charset="-128"/>
              </a:rPr>
              <a:t>consignee. </a:t>
            </a:r>
            <a:r>
              <a:rPr lang="en-US" altLang="en-US" dirty="0">
                <a:ea typeface="ＭＳ Ｐゴシック" pitchFamily="34" charset="-128"/>
              </a:rPr>
              <a:t>A consignee sells goods for the owner. The consignor continues to own the consigned goods and reports them in its inventory. The consignee never reports consigned goods in inventory.</a:t>
            </a:r>
          </a:p>
          <a:p>
            <a:endParaRPr lang="en-US" altLang="en-US" dirty="0">
              <a:ea typeface="ＭＳ Ｐゴシック" pitchFamily="34" charset="-128"/>
            </a:endParaRPr>
          </a:p>
          <a:p>
            <a:endParaRPr lang="en-US" altLang="en-US" dirty="0">
              <a:ea typeface="ＭＳ Ｐゴシック" pitchFamily="34" charset="-128"/>
            </a:endParaRPr>
          </a:p>
        </p:txBody>
      </p:sp>
    </p:spTree>
    <p:extLst>
      <p:ext uri="{BB962C8B-B14F-4D97-AF65-F5344CB8AC3E}">
        <p14:creationId xmlns:p14="http://schemas.microsoft.com/office/powerpoint/2010/main" val="90879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a:lstStyle/>
          <a:p>
            <a:r>
              <a:rPr lang="en-US" altLang="en-US" dirty="0">
                <a:ea typeface="ＭＳ Ｐゴシック" pitchFamily="34" charset="-128"/>
              </a:rPr>
              <a:t>Damaged and obsolete (and deteriorated) goods are not reported in inventory if they cannot be sold. If these goods can be sold at a reduced price, they are included in inventory at </a:t>
            </a:r>
            <a:r>
              <a:rPr lang="en-US" altLang="en-US" b="1" dirty="0">
                <a:ea typeface="ＭＳ Ｐゴシック" pitchFamily="34" charset="-128"/>
              </a:rPr>
              <a:t>net realizable value. </a:t>
            </a:r>
            <a:r>
              <a:rPr lang="en-US" altLang="en-US" dirty="0">
                <a:ea typeface="ＭＳ Ｐゴシック" pitchFamily="34" charset="-128"/>
              </a:rPr>
              <a:t>Net realizable value is sales price minus the cost of making the sale. The period when damage or obsolescence (or deterioration) occurs is the period when the loss in value is reported.</a:t>
            </a:r>
          </a:p>
          <a:p>
            <a:endParaRPr lang="en-US" altLang="en-US" dirty="0">
              <a:ea typeface="ＭＳ Ｐゴシック" pitchFamily="34" charset="-128"/>
            </a:endParaRPr>
          </a:p>
        </p:txBody>
      </p:sp>
    </p:spTree>
    <p:extLst>
      <p:ext uri="{BB962C8B-B14F-4D97-AF65-F5344CB8AC3E}">
        <p14:creationId xmlns:p14="http://schemas.microsoft.com/office/powerpoint/2010/main" val="408836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04348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a:lstStyle/>
          <a:p>
            <a:r>
              <a:rPr lang="en-US" altLang="en-US" dirty="0">
                <a:ea typeface="ＭＳ Ｐゴシック" pitchFamily="34" charset="-128"/>
              </a:rPr>
              <a:t>Merchandise inventory includes costs to bring an item to a salable condition and location. This means that the cost of an inventory item includes its invoice cost minus any discount, and plus other costs including shipping, storage, import duties and insurance.</a:t>
            </a:r>
          </a:p>
          <a:p>
            <a:endParaRPr lang="en-US" altLang="en-US" dirty="0">
              <a:ea typeface="ＭＳ Ｐゴシック" pitchFamily="34" charset="-128"/>
            </a:endParaRPr>
          </a:p>
        </p:txBody>
      </p:sp>
    </p:spTree>
    <p:extLst>
      <p:ext uri="{BB962C8B-B14F-4D97-AF65-F5344CB8AC3E}">
        <p14:creationId xmlns:p14="http://schemas.microsoft.com/office/powerpoint/2010/main" val="1154859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000" i="1" dirty="0">
                <a:solidFill>
                  <a:srgbClr val="953735"/>
                </a:solidFill>
                <a:latin typeface="Times" pitchFamily="18" charset="0"/>
                <a:ea typeface="ＭＳ Ｐゴシック" pitchFamily="-107"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E230C5F6-DCF5-442D-9C51-AE696269A9B0}" type="datetime1">
              <a:rPr lang="en-US" smtClean="0"/>
              <a:pPr>
                <a:defRPr/>
              </a:pPr>
              <a:t>8/8/2019</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Copyright @ 2017 McGraw Hill Education</a:t>
            </a:r>
          </a:p>
        </p:txBody>
      </p:sp>
      <p:sp>
        <p:nvSpPr>
          <p:cNvPr id="11" name="Slide Number Placeholder 5"/>
          <p:cNvSpPr>
            <a:spLocks noGrp="1"/>
          </p:cNvSpPr>
          <p:nvPr>
            <p:ph type="sldNum" sz="quarter" idx="12"/>
          </p:nvPr>
        </p:nvSpPr>
        <p:spPr/>
        <p:txBody>
          <a:bodyPr/>
          <a:lstStyle>
            <a:lvl1pPr>
              <a:defRPr/>
            </a:lvl1pPr>
          </a:lstStyle>
          <a:p>
            <a:pPr>
              <a:defRPr/>
            </a:pPr>
            <a:fld id="{393D9AC6-F4C1-4B5F-8853-3DAF9A307F1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43C578-87FA-4253-B969-C152613832A1}"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8F1A0A64-6F97-4DEC-93F9-8EEE42510B0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E542EE-0A15-4930-B663-B90F3AFC0460}"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73EBE335-83E7-4974-92CA-5FDBE5D6245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6AC8686-54D1-44AB-88F0-DEF58B5E3F37}"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2017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40F3D6F-C261-4676-8BCE-0684DA35BED4}"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E9B7B3-F1BD-4B85-8FBB-3D998E4B2E6C}"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E998E86-258D-40D2-B7D8-AA24A4D38B30}"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5EABFF-7E7E-4750-9E8F-FAC429B6C5DD}"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DF5FA7A-0368-4BEA-A018-6766A9C0292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6B8AB86-7D5C-43E8-B400-615DF24AC64B}"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C67F650-E772-49B0-AC72-610E74579CD7}"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F57A69A-C608-4BB2-BC9F-BF6041A62EEB}" type="datetime1">
              <a:rPr lang="en-US" smtClean="0"/>
              <a:pPr>
                <a:defRPr/>
              </a:pPr>
              <a:t>8/8/2019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8A5AED1-F93F-493B-AA58-AE18AF578D42}"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F52F095-3750-49EC-9FC0-7A1D6F3831EE}" type="datetime1">
              <a:rPr lang="en-US" smtClean="0"/>
              <a:pPr>
                <a:defRPr/>
              </a:pPr>
              <a:t>8/8/2019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3DA2FD5-6652-4DE2-BDDF-28DF2C53BAEB}"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247684-0A27-4166-96E1-95D59AD8D9EC}" type="datetime1">
              <a:rPr lang="en-US" smtClean="0"/>
              <a:pPr>
                <a:defRPr/>
              </a:pPr>
              <a:t>8/8/2019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EC91F08-936D-4A49-A12F-7AE6BFCCCEEA}"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E54A1C6-8452-4153-984C-13517861A719}"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26229A46-FBB0-4712-B5AD-9B272A6EFFA3}"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1777A2-1CB1-4974-A455-074FF0C4A4DE}"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FDB0ED-EA6F-4865-AB0F-1DF17EEC94D8}"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4E56C20-9C37-4C80-A438-E88FAFFBF318}"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B28A8E-F647-4A35-81B8-E4F9740045C3}"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CB24C40-7E08-4887-A98C-3BD2F6E41877}"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B5E66B-5C7D-426A-A79F-6CE254721DC5}"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1A41B0A-0B60-4DEB-AB50-0766758F07FC}"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261064E-11FA-4016-B31D-EDAC78EF8D14}"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EC0908-8363-4D0A-96BF-91B3F0A40020}"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416902E-184E-4CA3-90EB-9FEE1EA2A228}" type="slidenum">
              <a:rPr lang="en-US"/>
              <a:pPr>
                <a:defRPr/>
              </a:pPr>
              <a:t>‹#›</a:t>
            </a:fld>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D38ED0F-2AD9-4217-BA2C-E86D18B3E7E7}"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15BB4B9-DAE8-4A0C-9B57-E0B06A39673A}"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CA64848-442B-4A6C-AC7D-6597CB1F51AD}"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51DD895-A66E-4DD5-A715-7C98A898C9D1}"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CAF32AC-7D10-4130-9716-76AFFC6E664B}"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838CEEF-C473-4772-9DE7-A6969DC27081}"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15C2248-3580-45FC-98EE-3C085F5B8D2E}"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a:defRPr/>
            </a:lvl1pPr>
          </a:lstStyle>
          <a:p>
            <a:pPr>
              <a:defRPr/>
            </a:pPr>
            <a:fld id="{2A1A58F8-EB02-460C-B1BB-763619FC0FCC}"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6F495-E0BB-48B7-A855-2A05B7FDA8D8}" type="datetime1">
              <a:rPr lang="en-US" smtClean="0"/>
              <a:pPr>
                <a:defRPr/>
              </a:pPr>
              <a:t>8/8/2019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04B4347-16DC-4C64-8794-B1A51F78F64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18AFC5A-1B7F-45F0-8ED7-1C42A890053A}" type="datetime1">
              <a:rPr lang="en-US" smtClean="0"/>
              <a:pPr>
                <a:defRPr/>
              </a:pPr>
              <a:t>8/8/2019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DFFA292-FA8C-4644-AD97-F4C66EDB429B}"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360F9-535B-45B1-A662-BA71F9A1F961}" type="datetime1">
              <a:rPr lang="en-US" smtClean="0"/>
              <a:pPr>
                <a:defRPr/>
              </a:pPr>
              <a:t>8/8/2019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F26419F-D6F9-4942-9086-714E8C1A2D87}"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0DABD05-1D28-42CC-B930-0167EE0BF02C}"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6D96E3D-6EE5-48F5-ABB5-1C9B6C172DAA}"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A0888A-8D69-426D-8C96-0FF8B4A379C0}"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E99B13D-66E9-4644-B0DA-197A7DB94B92}"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3739C8A-E820-48FA-AF3F-E521F9496B92}"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611C06-852C-4A22-997D-E248BC8BC176}"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FD72210-F9F4-4793-96B5-5426E086F7CB}"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AFF1A8D-39A7-411C-887F-729033895664}"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A220DD1-5B84-4341-824D-5793FB65F1F1}"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92DD1C-F5DD-49FB-850C-DFFD93D962DA}"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02173C-0494-46BD-B155-C8B194B77245}"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E47DA51-5545-4FA4-BDF5-F304AC32ECB3}"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3D3511C-B3AD-44C7-BFBA-B453A4BFA509}"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EE8339A-3B3F-45E9-B7E6-A7207267CED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888A84-7676-4D30-AFAB-E2C311B388E8}" type="datetime1">
              <a:rPr lang="en-US" smtClean="0"/>
              <a:pPr>
                <a:defRPr/>
              </a:pPr>
              <a:t>8/8/2019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6A5F9000-C60B-4136-9139-798748E04EB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1D9F6B-A305-4CB8-A38B-77FD9617E4DC}"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89C7D2-C179-4726-BBF8-CA19256584EA}"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2B65BF4-51CA-41F4-9CFB-A448084A330F}" type="datetime1">
              <a:rPr lang="en-US" smtClean="0"/>
              <a:pPr>
                <a:defRPr/>
              </a:pPr>
              <a:t>8/8/2019</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CB8787B-45CE-4244-A11D-301CBB156B0C}"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065150B-FDF7-4994-86EF-1AF65A6EFCDB}" type="datetime1">
              <a:rPr lang="en-US" smtClean="0"/>
              <a:pPr>
                <a:defRPr/>
              </a:pPr>
              <a:t>8/8/2019</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B24BBFF-AD2C-4805-9565-7728FDD52F94}"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EE6F71-6063-4778-B6E0-4696C532B8CF}" type="datetime1">
              <a:rPr lang="en-US" smtClean="0"/>
              <a:pPr>
                <a:defRPr/>
              </a:pPr>
              <a:t>8/8/2019</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B8CFBA3-5062-457B-B69B-413FEE9FC61A}"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909D86D-BA22-4464-940A-DD3256A1CDFB}"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C83D13A-5247-4D38-BD21-D8D02A727337}"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18670EC-5D13-4957-B031-6670B5516AD1}" type="datetime1">
              <a:rPr lang="en-US" smtClean="0"/>
              <a:pPr>
                <a:defRPr/>
              </a:pPr>
              <a:t>8/8/2019</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2A7F382-D912-49EE-867E-BE3801CB9F0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79A27C7-5684-4FAC-B59B-71FF40338A3F}"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68B7F97-ACB8-44CA-9BA0-C5B0D268B691}"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34E02-A483-40B7-956B-15EB9B313518}" type="datetime1">
              <a:rPr lang="en-US" smtClean="0"/>
              <a:pPr>
                <a:defRPr/>
              </a:pPr>
              <a:t>8/8/2019</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31B8771-69FE-49ED-8932-B43F7A18B7F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0CAC40F-13AF-454D-A646-EFE97DA21B97}" type="datetime1">
              <a:rPr lang="en-US" smtClean="0"/>
              <a:pPr>
                <a:defRPr/>
              </a:pPr>
              <a:t>8/8/2019</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9" name="Slide Number Placeholder 5"/>
          <p:cNvSpPr>
            <a:spLocks noGrp="1"/>
          </p:cNvSpPr>
          <p:nvPr>
            <p:ph type="sldNum" sz="quarter" idx="12"/>
          </p:nvPr>
        </p:nvSpPr>
        <p:spPr/>
        <p:txBody>
          <a:bodyPr/>
          <a:lstStyle>
            <a:lvl1pPr>
              <a:defRPr/>
            </a:lvl1pPr>
          </a:lstStyle>
          <a:p>
            <a:pPr>
              <a:defRPr/>
            </a:pPr>
            <a:fld id="{8431A925-F607-489D-877E-564B96AE25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272BC94-F248-4959-BF5F-DFB0E01EC0EF}" type="datetime1">
              <a:rPr lang="en-US" smtClean="0"/>
              <a:pPr>
                <a:defRPr/>
              </a:pPr>
              <a:t>8/8/2019</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5" name="Slide Number Placeholder 5"/>
          <p:cNvSpPr>
            <a:spLocks noGrp="1"/>
          </p:cNvSpPr>
          <p:nvPr>
            <p:ph type="sldNum" sz="quarter" idx="12"/>
          </p:nvPr>
        </p:nvSpPr>
        <p:spPr/>
        <p:txBody>
          <a:bodyPr/>
          <a:lstStyle>
            <a:lvl1pPr>
              <a:defRPr/>
            </a:lvl1pPr>
          </a:lstStyle>
          <a:p>
            <a:pPr>
              <a:defRPr/>
            </a:pPr>
            <a:fld id="{B1D1E63F-D895-42BA-A666-20C85BFFBE9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C732FE-1943-4CA2-8DA5-E9DB7AC67B55}" type="datetime1">
              <a:rPr lang="en-US" smtClean="0"/>
              <a:pPr>
                <a:defRPr/>
              </a:pPr>
              <a:t>8/8/2019</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4" name="Slide Number Placeholder 5"/>
          <p:cNvSpPr>
            <a:spLocks noGrp="1"/>
          </p:cNvSpPr>
          <p:nvPr>
            <p:ph type="sldNum" sz="quarter" idx="12"/>
          </p:nvPr>
        </p:nvSpPr>
        <p:spPr/>
        <p:txBody>
          <a:bodyPr/>
          <a:lstStyle>
            <a:lvl1pPr>
              <a:defRPr/>
            </a:lvl1pPr>
          </a:lstStyle>
          <a:p>
            <a:pPr>
              <a:defRPr/>
            </a:pPr>
            <a:fld id="{4D75F7BD-AE40-46FC-89CB-8BE62D62355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45F58E4-C67A-4816-9B71-3188FF2F9CA5}" type="datetime1">
              <a:rPr lang="en-US" smtClean="0"/>
              <a:pPr>
                <a:defRPr/>
              </a:pPr>
              <a:t>8/8/2019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434C1D4A-1B12-470C-B03C-59AE294872C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B999FFA-292A-4224-9BF6-83A920BC6371}" type="datetime1">
              <a:rPr lang="en-US" smtClean="0"/>
              <a:pPr>
                <a:defRPr/>
              </a:pPr>
              <a:t>8/8/2019</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Copyright @ 2015 McGraw Hill Education</a:t>
            </a:r>
          </a:p>
        </p:txBody>
      </p:sp>
      <p:sp>
        <p:nvSpPr>
          <p:cNvPr id="7" name="Slide Number Placeholder 5"/>
          <p:cNvSpPr>
            <a:spLocks noGrp="1"/>
          </p:cNvSpPr>
          <p:nvPr>
            <p:ph type="sldNum" sz="quarter" idx="12"/>
          </p:nvPr>
        </p:nvSpPr>
        <p:spPr/>
        <p:txBody>
          <a:bodyPr/>
          <a:lstStyle>
            <a:lvl1pPr>
              <a:defRPr/>
            </a:lvl1pPr>
          </a:lstStyle>
          <a:p>
            <a:pPr>
              <a:defRPr/>
            </a:pPr>
            <a:fld id="{862F3A22-3547-4007-9C6B-61B20E14392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44993E96-5718-4486-820B-1D85107F4478}" type="datetime1">
              <a:rPr lang="en-US" smtClean="0"/>
              <a:pPr>
                <a:defRPr/>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45AF50A-7959-40F3-B12D-44EF862E801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4"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 id="2147484405"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2EA500F3-32F3-4508-8D00-2BB8DF903B7F}" type="datetime1">
              <a:rPr lang="en-US" smtClean="0"/>
              <a:pPr>
                <a:defRPr/>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1E713043-18B8-4E6E-9977-361AAEC5792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418"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0A41E33-5645-4F57-9378-3183C8D04743}" type="datetime1">
              <a:rPr lang="en-US" smtClean="0"/>
              <a:pPr>
                <a:defRPr/>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8686847-EDE7-4570-AC31-2A5F446012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292B5D9-1CF2-47AA-A211-81AC578EC33F}" type="datetime1">
              <a:rPr lang="en-US" smtClean="0"/>
              <a:pPr>
                <a:defRPr/>
              </a:pPr>
              <a:t>8/8/2019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F011AA6-C604-4476-9398-7A363F7CC7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6.emf"/><Relationship Id="rId4" Type="http://schemas.openxmlformats.org/officeDocument/2006/relationships/oleObject" Target="../embeddings/oleObject5.bin"/></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3"/>
          <p:cNvSpPr>
            <a:spLocks noGrp="1"/>
          </p:cNvSpPr>
          <p:nvPr>
            <p:ph type="ctrTitle"/>
          </p:nvPr>
        </p:nvSpPr>
        <p:spPr>
          <a:xfrm>
            <a:off x="685800" y="914400"/>
            <a:ext cx="7391400" cy="1102659"/>
          </a:xfrm>
        </p:spPr>
        <p:txBody>
          <a:bodyPr/>
          <a:lstStyle/>
          <a:p>
            <a:pPr algn="l" eaLnBrk="1" hangingPunct="1"/>
            <a:r>
              <a:rPr lang="en-US" altLang="en-US" b="1" dirty="0"/>
              <a:t>Inventories and Cost of Sales</a:t>
            </a:r>
          </a:p>
        </p:txBody>
      </p:sp>
      <p:sp>
        <p:nvSpPr>
          <p:cNvPr id="79875" name="Subtitle 2"/>
          <p:cNvSpPr>
            <a:spLocks noGrp="1"/>
          </p:cNvSpPr>
          <p:nvPr>
            <p:ph type="subTitle" idx="1"/>
          </p:nvPr>
        </p:nvSpPr>
        <p:spPr>
          <a:xfrm>
            <a:off x="685800" y="2254658"/>
            <a:ext cx="2971800" cy="990600"/>
          </a:xfrm>
        </p:spPr>
        <p:txBody>
          <a:bodyPr/>
          <a:lstStyle/>
          <a:p>
            <a:pPr algn="l" eaLnBrk="1" hangingPunct="1">
              <a:buFont typeface="Wingdings" pitchFamily="2" charset="2"/>
              <a:buNone/>
            </a:pPr>
            <a:r>
              <a:rPr lang="en-US" altLang="en-US" dirty="0">
                <a:solidFill>
                  <a:srgbClr val="898989"/>
                </a:solidFill>
              </a:rPr>
              <a:t>Chapter 5</a:t>
            </a:r>
          </a:p>
          <a:p>
            <a:pPr eaLnBrk="1" hangingPunct="1">
              <a:buFont typeface="Wingdings" pitchFamily="2"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ectangle 3"/>
          <p:cNvSpPr txBox="1">
            <a:spLocks noChangeArrowheads="1"/>
          </p:cNvSpPr>
          <p:nvPr/>
        </p:nvSpPr>
        <p:spPr bwMode="auto">
          <a:xfrm>
            <a:off x="762000" y="3928147"/>
            <a:ext cx="6173492" cy="1863053"/>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Managerial Accounting</a:t>
            </a:r>
          </a:p>
          <a:p>
            <a:pPr algn="l" eaLnBrk="1" hangingPunct="1">
              <a:defRPr/>
            </a:pPr>
            <a:r>
              <a:rPr lang="en-US" sz="2800" b="1" dirty="0">
                <a:solidFill>
                  <a:srgbClr val="002060"/>
                </a:solidFill>
                <a:latin typeface="Calibri" panose="020F0502020204030204" pitchFamily="34" charset="0"/>
                <a:ea typeface="ＭＳ Ｐゴシック" pitchFamily="34" charset="-128"/>
              </a:rPr>
              <a:t>8th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id="{C257A0F2-D525-284F-959F-3AA79CBA0DB7}"/>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©2019 McGraw-Hill Education. All rights reserved. No reproduction or distribution without the prior written consent of McGraw-Hill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4294967295"/>
          </p:nvPr>
        </p:nvSpPr>
        <p:spPr>
          <a:xfrm>
            <a:off x="457200" y="1219200"/>
            <a:ext cx="3810000" cy="1524000"/>
          </a:xfrm>
          <a:solidFill>
            <a:schemeClr val="accent2">
              <a:lumMod val="20000"/>
              <a:lumOff val="80000"/>
            </a:schemeClr>
          </a:solidFill>
          <a:ln w="12700" cap="flat">
            <a:solidFill>
              <a:srgbClr val="414141"/>
            </a:solidFill>
          </a:ln>
        </p:spPr>
        <p:txBody>
          <a:bodyPr lIns="90488" tIns="44450" rIns="90488" bIns="44450"/>
          <a:lstStyle/>
          <a:p>
            <a:pPr>
              <a:lnSpc>
                <a:spcPct val="90000"/>
              </a:lnSpc>
              <a:buClr>
                <a:srgbClr val="FF0000"/>
              </a:buClr>
              <a:buFont typeface="Wingdings" pitchFamily="-84" charset="2"/>
              <a:buChar char="Ø"/>
              <a:defRPr/>
            </a:pPr>
            <a:r>
              <a:rPr lang="en-US" sz="2400" dirty="0">
                <a:solidFill>
                  <a:srgbClr val="632523"/>
                </a:solidFill>
              </a:rPr>
              <a:t>Most companies take a physical count of inventory at least once each year.</a:t>
            </a:r>
          </a:p>
        </p:txBody>
      </p:sp>
      <p:sp>
        <p:nvSpPr>
          <p:cNvPr id="86019" name="Title 7"/>
          <p:cNvSpPr>
            <a:spLocks noGrp="1"/>
          </p:cNvSpPr>
          <p:nvPr>
            <p:ph type="title"/>
          </p:nvPr>
        </p:nvSpPr>
        <p:spPr/>
        <p:txBody>
          <a:bodyPr/>
          <a:lstStyle/>
          <a:p>
            <a:r>
              <a:rPr lang="en-US" altLang="en-US" sz="3200" b="1" dirty="0">
                <a:ea typeface="ＭＳ Ｐゴシック" pitchFamily="34" charset="-128"/>
              </a:rPr>
              <a:t>Internal Controls and Taking a Physical Count</a:t>
            </a:r>
          </a:p>
        </p:txBody>
      </p:sp>
      <p:sp>
        <p:nvSpPr>
          <p:cNvPr id="9" name="Rectangle 3"/>
          <p:cNvSpPr txBox="1">
            <a:spLocks noChangeArrowheads="1"/>
          </p:cNvSpPr>
          <p:nvPr/>
        </p:nvSpPr>
        <p:spPr bwMode="auto">
          <a:xfrm>
            <a:off x="4876800" y="1219200"/>
            <a:ext cx="3810000" cy="1524000"/>
          </a:xfrm>
          <a:prstGeom prst="rect">
            <a:avLst/>
          </a:prstGeom>
          <a:solidFill>
            <a:schemeClr val="accent2">
              <a:lumMod val="20000"/>
              <a:lumOff val="80000"/>
            </a:schemeClr>
          </a:solidFill>
          <a:ln w="12700" cap="flat">
            <a:solidFill>
              <a:srgbClr val="414141"/>
            </a:solidFill>
            <a:miter lim="800000"/>
            <a:headEnd/>
            <a:tailEnd/>
          </a:ln>
        </p:spPr>
        <p:txBody>
          <a:bodyPr lIns="90488" tIns="44450" rIns="90488" bIns="44450"/>
          <a:lstStyle/>
          <a:p>
            <a:pPr marL="273050" indent="-273050" eaLnBrk="0" hangingPunct="0">
              <a:lnSpc>
                <a:spcPct val="90000"/>
              </a:lnSpc>
              <a:spcBef>
                <a:spcPts val="600"/>
              </a:spcBef>
              <a:buClr>
                <a:srgbClr val="FF0000"/>
              </a:buClr>
              <a:buSzPct val="100000"/>
              <a:buFont typeface="Wingdings" pitchFamily="-84" charset="2"/>
              <a:buChar char="Ø"/>
              <a:defRPr/>
            </a:pPr>
            <a:r>
              <a:rPr lang="en-US" sz="2000" dirty="0">
                <a:solidFill>
                  <a:srgbClr val="632523"/>
                </a:solidFill>
              </a:rPr>
              <a:t>When the physical count does not match the Merchandise Inventory account, an adjustment must be made</a:t>
            </a:r>
            <a:r>
              <a:rPr lang="en-US" sz="2400" dirty="0">
                <a:solidFill>
                  <a:srgbClr val="632523"/>
                </a:solidFill>
              </a:rPr>
              <a:t>.</a:t>
            </a:r>
          </a:p>
        </p:txBody>
      </p:sp>
      <p:sp>
        <p:nvSpPr>
          <p:cNvPr id="10" name="TextBox 9"/>
          <p:cNvSpPr txBox="1">
            <a:spLocks noChangeArrowheads="1"/>
          </p:cNvSpPr>
          <p:nvPr/>
        </p:nvSpPr>
        <p:spPr bwMode="auto">
          <a:xfrm>
            <a:off x="361950" y="2895601"/>
            <a:ext cx="8458200" cy="3108543"/>
          </a:xfrm>
          <a:prstGeom prst="rect">
            <a:avLst/>
          </a:prstGeom>
          <a:solidFill>
            <a:srgbClr val="E6B9B8"/>
          </a:solidFill>
          <a:ln w="9525">
            <a:solidFill>
              <a:schemeClr val="tx1"/>
            </a:solidFill>
            <a:miter lim="800000"/>
            <a:headEnd/>
            <a:tailEnd/>
          </a:ln>
          <a:effectLst>
            <a:outerShdw blurRad="63500" dist="38100" dir="2700000" algn="tl" rotWithShape="0">
              <a:srgbClr val="000000">
                <a:alpha val="39999"/>
              </a:srgbClr>
            </a:outerShdw>
          </a:effectLst>
        </p:spPr>
        <p:txBody>
          <a:bodyPr wrap="square">
            <a:spAutoFit/>
          </a:bodyPr>
          <a:lstStyle/>
          <a:p>
            <a:pPr>
              <a:defRPr/>
            </a:pPr>
            <a:r>
              <a:rPr lang="en-US" sz="2800" b="1" dirty="0">
                <a:solidFill>
                  <a:srgbClr val="632523"/>
                </a:solidFill>
                <a:latin typeface="Calibri" pitchFamily="-84" charset="0"/>
                <a:ea typeface="ＭＳ Ｐゴシック" pitchFamily="-84" charset="-128"/>
              </a:rPr>
              <a:t>Good internal controls over count include:</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Pre-numbered inventory tickets.</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Counters have no inventory responsibility.</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Counters confirm existence, amount, and</a:t>
            </a:r>
            <a:br>
              <a:rPr lang="en-US" sz="2800" dirty="0">
                <a:solidFill>
                  <a:srgbClr val="632523"/>
                </a:solidFill>
                <a:latin typeface="Calibri" pitchFamily="-84" charset="0"/>
                <a:ea typeface="ＭＳ Ｐゴシック" pitchFamily="-84" charset="-128"/>
              </a:rPr>
            </a:br>
            <a:r>
              <a:rPr lang="en-US" sz="2800" dirty="0">
                <a:solidFill>
                  <a:srgbClr val="632523"/>
                </a:solidFill>
                <a:latin typeface="Calibri" pitchFamily="-84" charset="0"/>
                <a:ea typeface="ＭＳ Ｐゴシック" pitchFamily="-84" charset="-128"/>
              </a:rPr>
              <a:t>condition of inventory.</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Second count is taken by a different counter.</a:t>
            </a:r>
          </a:p>
          <a:p>
            <a:pPr marL="514350" indent="-514350">
              <a:buFont typeface="+mj-lt"/>
              <a:buAutoNum type="arabicPeriod"/>
              <a:defRPr/>
            </a:pPr>
            <a:r>
              <a:rPr lang="en-US" sz="2800" dirty="0">
                <a:solidFill>
                  <a:srgbClr val="632523"/>
                </a:solidFill>
                <a:latin typeface="Calibri" pitchFamily="-84" charset="0"/>
                <a:ea typeface="ＭＳ Ｐゴシック" pitchFamily="-84" charset="-128"/>
              </a:rPr>
              <a:t>Manager confirms all items counted only once.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Rectangle 11">
            <a:extLst>
              <a:ext uri="{FF2B5EF4-FFF2-40B4-BE49-F238E27FC236}">
                <a16:creationId xmlns:a16="http://schemas.microsoft.com/office/drawing/2014/main" id="{9B49F945-80E7-AA47-BB3C-061636CE0E1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E67C2336-C835-2F45-B9C4-EE90C084EC1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 y="457200"/>
            <a:ext cx="9006680" cy="960438"/>
          </a:xfrm>
        </p:spPr>
        <p:txBody>
          <a:bodyPr/>
          <a:lstStyle/>
          <a:p>
            <a:r>
              <a:rPr lang="en-US" altLang="en-US" sz="4000" b="1" dirty="0">
                <a:ea typeface="ＭＳ Ｐゴシック" pitchFamily="34" charset="-128"/>
              </a:rPr>
              <a:t>Inventory Costing Methods</a:t>
            </a:r>
          </a:p>
        </p:txBody>
      </p:sp>
      <p:sp>
        <p:nvSpPr>
          <p:cNvPr id="9" name="TextBox 8"/>
          <p:cNvSpPr txBox="1"/>
          <p:nvPr/>
        </p:nvSpPr>
        <p:spPr>
          <a:xfrm>
            <a:off x="707269" y="1633800"/>
            <a:ext cx="7750932" cy="4001095"/>
          </a:xfrm>
          <a:prstGeom prst="rect">
            <a:avLst/>
          </a:prstGeom>
          <a:solidFill>
            <a:schemeClr val="accent2">
              <a:lumMod val="40000"/>
              <a:lumOff val="60000"/>
            </a:schemeClr>
          </a:solidFill>
          <a:ln>
            <a:solidFill>
              <a:schemeClr val="tx1"/>
            </a:solidFill>
          </a:ln>
        </p:spPr>
        <p:txBody>
          <a:bodyPr wrap="square">
            <a:spAutoFit/>
          </a:bodyPr>
          <a:lstStyle/>
          <a:p>
            <a:pPr>
              <a:defRPr/>
            </a:pPr>
            <a:r>
              <a:rPr lang="en-US" sz="2800" dirty="0">
                <a:solidFill>
                  <a:srgbClr val="632523"/>
                </a:solidFill>
              </a:rPr>
              <a:t>Four methods are used </a:t>
            </a:r>
          </a:p>
          <a:p>
            <a:pPr>
              <a:defRPr/>
            </a:pPr>
            <a:r>
              <a:rPr lang="en-US" sz="2800" dirty="0">
                <a:solidFill>
                  <a:srgbClr val="632523"/>
                </a:solidFill>
              </a:rPr>
              <a:t>to assign costs to inventory and </a:t>
            </a:r>
          </a:p>
          <a:p>
            <a:pPr>
              <a:defRPr/>
            </a:pPr>
            <a:r>
              <a:rPr lang="en-US" sz="2800" dirty="0">
                <a:solidFill>
                  <a:srgbClr val="632523"/>
                </a:solidFill>
              </a:rPr>
              <a:t>to cost of goods sold:</a:t>
            </a:r>
          </a:p>
          <a:p>
            <a:pPr>
              <a:defRPr/>
            </a:pPr>
            <a:endParaRPr lang="en-US" sz="2800" dirty="0">
              <a:solidFill>
                <a:srgbClr val="632523"/>
              </a:solidFill>
            </a:endParaRPr>
          </a:p>
          <a:p>
            <a:pPr marL="514350" indent="-514350">
              <a:buFont typeface="+mj-lt"/>
              <a:buAutoNum type="arabicPeriod"/>
              <a:defRPr/>
            </a:pPr>
            <a:r>
              <a:rPr lang="en-US" sz="2800" dirty="0">
                <a:solidFill>
                  <a:srgbClr val="632523"/>
                </a:solidFill>
              </a:rPr>
              <a:t>Specific identification</a:t>
            </a:r>
          </a:p>
          <a:p>
            <a:pPr marL="514350" indent="-514350">
              <a:spcBef>
                <a:spcPts val="1200"/>
              </a:spcBef>
              <a:buFont typeface="+mj-lt"/>
              <a:buAutoNum type="arabicPeriod"/>
              <a:defRPr/>
            </a:pPr>
            <a:r>
              <a:rPr lang="en-US" sz="2800" dirty="0">
                <a:solidFill>
                  <a:srgbClr val="632523"/>
                </a:solidFill>
              </a:rPr>
              <a:t>First-in, First-out (FIFO)</a:t>
            </a:r>
          </a:p>
          <a:p>
            <a:pPr marL="514350" indent="-514350">
              <a:spcBef>
                <a:spcPts val="1200"/>
              </a:spcBef>
              <a:buFont typeface="+mj-lt"/>
              <a:buAutoNum type="arabicPeriod"/>
              <a:defRPr/>
            </a:pPr>
            <a:r>
              <a:rPr lang="en-US" sz="2800" dirty="0">
                <a:solidFill>
                  <a:srgbClr val="632523"/>
                </a:solidFill>
              </a:rPr>
              <a:t>Last-in, First-out (LIFO)</a:t>
            </a:r>
          </a:p>
          <a:p>
            <a:pPr marL="514350" indent="-514350">
              <a:spcBef>
                <a:spcPts val="1200"/>
              </a:spcBef>
              <a:spcAft>
                <a:spcPts val="1200"/>
              </a:spcAft>
              <a:buFont typeface="+mj-lt"/>
              <a:buAutoNum type="arabicPeriod"/>
              <a:defRPr/>
            </a:pPr>
            <a:r>
              <a:rPr lang="en-US" sz="2800" dirty="0">
                <a:solidFill>
                  <a:srgbClr val="632523"/>
                </a:solidFill>
              </a:rPr>
              <a:t>Weighted average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3" name="Picture 2"/>
          <p:cNvPicPr>
            <a:picLocks noChangeAspect="1"/>
          </p:cNvPicPr>
          <p:nvPr/>
        </p:nvPicPr>
        <p:blipFill>
          <a:blip r:embed="rId3"/>
          <a:stretch>
            <a:fillRect/>
          </a:stretch>
        </p:blipFill>
        <p:spPr>
          <a:xfrm>
            <a:off x="5192336" y="3065035"/>
            <a:ext cx="3265865" cy="2569860"/>
          </a:xfrm>
          <a:prstGeom prst="rect">
            <a:avLst/>
          </a:prstGeom>
        </p:spPr>
      </p:pic>
      <p:sp>
        <p:nvSpPr>
          <p:cNvPr id="10" name="Rounded Rectangle 12">
            <a:extLst>
              <a:ext uri="{FF2B5EF4-FFF2-40B4-BE49-F238E27FC236}">
                <a16:creationId xmlns:a16="http://schemas.microsoft.com/office/drawing/2014/main" id="{FD0FA7BA-7152-4787-8F6C-622E5639ADB4}"/>
              </a:ext>
            </a:extLst>
          </p:cNvPr>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Rectangle 10">
            <a:extLst>
              <a:ext uri="{FF2B5EF4-FFF2-40B4-BE49-F238E27FC236}">
                <a16:creationId xmlns:a16="http://schemas.microsoft.com/office/drawing/2014/main" id="{919EC702-EB5D-9C4E-A9E8-5C487E9F355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50BC010-9D4B-9D44-A77F-3921CAF250F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Inventory Cost Flow Assumptions</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27740" y="6473823"/>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4" name="Picture 3"/>
          <p:cNvPicPr>
            <a:picLocks noChangeAspect="1"/>
          </p:cNvPicPr>
          <p:nvPr/>
        </p:nvPicPr>
        <p:blipFill>
          <a:blip r:embed="rId3"/>
          <a:stretch>
            <a:fillRect/>
          </a:stretch>
        </p:blipFill>
        <p:spPr>
          <a:xfrm>
            <a:off x="685800" y="1676400"/>
            <a:ext cx="7884263" cy="4052315"/>
          </a:xfrm>
          <a:prstGeom prst="rect">
            <a:avLst/>
          </a:prstGeom>
        </p:spPr>
      </p:pic>
      <p:sp>
        <p:nvSpPr>
          <p:cNvPr id="21" name="TextBox 20"/>
          <p:cNvSpPr txBox="1"/>
          <p:nvPr/>
        </p:nvSpPr>
        <p:spPr>
          <a:xfrm>
            <a:off x="7620000" y="158840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5.2</a:t>
            </a:r>
          </a:p>
        </p:txBody>
      </p:sp>
      <p:sp>
        <p:nvSpPr>
          <p:cNvPr id="9" name="Rectangle 8">
            <a:extLst>
              <a:ext uri="{FF2B5EF4-FFF2-40B4-BE49-F238E27FC236}">
                <a16:creationId xmlns:a16="http://schemas.microsoft.com/office/drawing/2014/main" id="{FF1AAA95-E2CB-674F-9C05-30CD8E553D7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61DC89F5-6681-3D4F-A28A-AECFDFCB31E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Cost Flow of Inventory</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20" name="Rounded Rectangle 19"/>
          <p:cNvSpPr/>
          <p:nvPr/>
        </p:nvSpPr>
        <p:spPr>
          <a:xfrm>
            <a:off x="27740" y="6473823"/>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8" name="Picture 5"/>
          <p:cNvPicPr>
            <a:picLocks noChangeAspect="1" noChangeArrowheads="1"/>
          </p:cNvPicPr>
          <p:nvPr/>
        </p:nvPicPr>
        <p:blipFill>
          <a:blip r:embed="rId3" cstate="print"/>
          <a:srcRect/>
          <a:stretch>
            <a:fillRect/>
          </a:stretch>
        </p:blipFill>
        <p:spPr bwMode="auto">
          <a:xfrm>
            <a:off x="1676400" y="1676400"/>
            <a:ext cx="5576888" cy="4529138"/>
          </a:xfrm>
          <a:prstGeom prst="rect">
            <a:avLst/>
          </a:prstGeom>
          <a:noFill/>
          <a:ln w="9525">
            <a:noFill/>
            <a:miter lim="800000"/>
            <a:headEnd/>
            <a:tailEnd/>
          </a:ln>
        </p:spPr>
      </p:pic>
      <p:sp>
        <p:nvSpPr>
          <p:cNvPr id="9" name="Rectangle 8">
            <a:extLst>
              <a:ext uri="{FF2B5EF4-FFF2-40B4-BE49-F238E27FC236}">
                <a16:creationId xmlns:a16="http://schemas.microsoft.com/office/drawing/2014/main" id="{901035FC-B968-4E42-BAB0-B177F10B69D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179966FC-88B7-3946-9F60-2B164460C6A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00917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957143"/>
            <a:ext cx="7315200" cy="3342607"/>
          </a:xfrm>
        </p:spPr>
        <p:txBody>
          <a:bodyPr/>
          <a:lstStyle/>
          <a:p>
            <a:br>
              <a:rPr lang="en-US" altLang="en-US" dirty="0"/>
            </a:br>
            <a:br>
              <a:rPr lang="en-US" altLang="en-US" dirty="0"/>
            </a:br>
            <a:br>
              <a:rPr lang="en-US" altLang="en-US" i="1" dirty="0"/>
            </a:br>
            <a:r>
              <a:rPr lang="en-US" dirty="0"/>
              <a:t>Compute inventory in a perpetual system using the methods of specific identification, FIFO, LIFO and Weighted Average.</a:t>
            </a:r>
            <a:br>
              <a:rPr lang="en-US" dirty="0"/>
            </a:br>
            <a:br>
              <a:rPr lang="en-US" altLang="en-US" b="1" dirty="0"/>
            </a:br>
            <a:br>
              <a:rPr lang="en-US" altLang="en-US" b="1" dirty="0"/>
            </a:br>
            <a:endParaRPr lang="en-US" altLang="en-US" b="1"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42684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668189"/>
            <a:ext cx="7315200" cy="87313"/>
          </a:xfrm>
          <a:prstGeom prst="rect">
            <a:avLst/>
          </a:prstGeom>
          <a:noFill/>
          <a:ln w="9525">
            <a:noFill/>
            <a:miter lim="800000"/>
            <a:headEnd/>
            <a:tailEnd/>
          </a:ln>
        </p:spPr>
      </p:pic>
      <p:sp>
        <p:nvSpPr>
          <p:cNvPr id="8" name="TextBox 8"/>
          <p:cNvSpPr txBox="1"/>
          <p:nvPr/>
        </p:nvSpPr>
        <p:spPr>
          <a:xfrm>
            <a:off x="2171700" y="609600"/>
            <a:ext cx="5372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id="{90C07705-E9BB-6646-8E1F-276F9D70AF9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F10A6A2-1DCE-CE4E-B83F-35ED6034ED7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838200"/>
          </a:xfrm>
        </p:spPr>
        <p:txBody>
          <a:bodyPr/>
          <a:lstStyle/>
          <a:p>
            <a:r>
              <a:rPr lang="en-US" altLang="en-US" sz="4000" b="1" dirty="0">
                <a:ea typeface="ＭＳ Ｐゴシック" pitchFamily="34" charset="-128"/>
              </a:rPr>
              <a:t>Inventory Costing under </a:t>
            </a:r>
            <a:br>
              <a:rPr lang="en-US" altLang="en-US" sz="4000" b="1" dirty="0">
                <a:ea typeface="ＭＳ Ｐゴシック" pitchFamily="34" charset="-128"/>
              </a:rPr>
            </a:br>
            <a:r>
              <a:rPr lang="en-US" altLang="en-US" sz="4000" b="1" dirty="0">
                <a:ea typeface="ＭＳ Ｐゴシック" pitchFamily="34" charset="-128"/>
              </a:rPr>
              <a:t>a Perpetual System</a:t>
            </a:r>
          </a:p>
        </p:txBody>
      </p:sp>
      <p:sp>
        <p:nvSpPr>
          <p:cNvPr id="18437" name="Rectangle 5"/>
          <p:cNvSpPr>
            <a:spLocks noChangeArrowheads="1"/>
          </p:cNvSpPr>
          <p:nvPr/>
        </p:nvSpPr>
        <p:spPr bwMode="auto">
          <a:xfrm>
            <a:off x="3391694" y="2769394"/>
            <a:ext cx="2206625" cy="10033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9A2F6F"/>
                </a:solidFill>
                <a:effectLst>
                  <a:outerShdw blurRad="38100" dist="38100" dir="2700000" algn="tl">
                    <a:srgbClr val="C0C0C0"/>
                  </a:outerShdw>
                </a:effectLst>
                <a:ea typeface="ＭＳ Ｐゴシック" pitchFamily="-84" charset="-128"/>
              </a:rPr>
              <a:t>Inventory affects</a:t>
            </a:r>
          </a:p>
        </p:txBody>
      </p:sp>
      <p:sp>
        <p:nvSpPr>
          <p:cNvPr id="18441" name="Rectangle 9"/>
          <p:cNvSpPr>
            <a:spLocks noChangeArrowheads="1"/>
          </p:cNvSpPr>
          <p:nvPr/>
        </p:nvSpPr>
        <p:spPr bwMode="auto">
          <a:xfrm>
            <a:off x="569119" y="2708603"/>
            <a:ext cx="2057400" cy="1751762"/>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Balance Sheet:</a:t>
            </a:r>
          </a:p>
          <a:p>
            <a:pPr algn="ctr">
              <a:spcBef>
                <a:spcPct val="50000"/>
              </a:spcBef>
              <a:defRPr/>
            </a:pPr>
            <a:r>
              <a:rPr lang="en-US" sz="2400" b="1" dirty="0">
                <a:ea typeface="ＭＳ Ｐゴシック" pitchFamily="-84" charset="-128"/>
              </a:rPr>
              <a:t>Ending Inventory</a:t>
            </a:r>
          </a:p>
        </p:txBody>
      </p:sp>
      <p:cxnSp>
        <p:nvCxnSpPr>
          <p:cNvPr id="18442" name="AutoShape 10"/>
          <p:cNvCxnSpPr>
            <a:cxnSpLocks noChangeShapeType="1"/>
          </p:cNvCxnSpPr>
          <p:nvPr/>
        </p:nvCxnSpPr>
        <p:spPr bwMode="auto">
          <a:xfrm flipH="1">
            <a:off x="2667001" y="3295770"/>
            <a:ext cx="887412" cy="1"/>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8444" name="Rectangle 12"/>
          <p:cNvSpPr>
            <a:spLocks noChangeArrowheads="1"/>
          </p:cNvSpPr>
          <p:nvPr/>
        </p:nvSpPr>
        <p:spPr bwMode="auto">
          <a:xfrm>
            <a:off x="6526213" y="2611947"/>
            <a:ext cx="2133600" cy="1616419"/>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Income Statement: Cost of Goods Sold</a:t>
            </a:r>
          </a:p>
        </p:txBody>
      </p:sp>
      <p:cxnSp>
        <p:nvCxnSpPr>
          <p:cNvPr id="18445" name="AutoShape 13"/>
          <p:cNvCxnSpPr>
            <a:cxnSpLocks noChangeShapeType="1"/>
          </p:cNvCxnSpPr>
          <p:nvPr/>
        </p:nvCxnSpPr>
        <p:spPr bwMode="auto">
          <a:xfrm>
            <a:off x="5386388" y="3295770"/>
            <a:ext cx="938212"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9" name="Rectangle 3"/>
          <p:cNvSpPr txBox="1">
            <a:spLocks noChangeArrowheads="1"/>
          </p:cNvSpPr>
          <p:nvPr/>
        </p:nvSpPr>
        <p:spPr bwMode="auto">
          <a:xfrm>
            <a:off x="3110707" y="4472198"/>
            <a:ext cx="3061493" cy="1072265"/>
          </a:xfrm>
          <a:prstGeom prst="rect">
            <a:avLst/>
          </a:prstGeom>
          <a:solidFill>
            <a:schemeClr val="accent2">
              <a:lumMod val="20000"/>
              <a:lumOff val="80000"/>
            </a:schemeClr>
          </a:solidFill>
          <a:ln w="12700" cap="flat">
            <a:solidFill>
              <a:srgbClr val="41414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FF0000"/>
              </a:buClr>
              <a:buNone/>
              <a:defRPr/>
            </a:pPr>
            <a:r>
              <a:rPr lang="en-US" sz="2400" dirty="0">
                <a:solidFill>
                  <a:srgbClr val="632523"/>
                </a:solidFill>
              </a:rPr>
              <a:t>Physical flow does not need to follow cost flow.</a:t>
            </a:r>
          </a:p>
        </p:txBody>
      </p:sp>
      <p:sp>
        <p:nvSpPr>
          <p:cNvPr id="17" name="Rectangle 16">
            <a:extLst>
              <a:ext uri="{FF2B5EF4-FFF2-40B4-BE49-F238E27FC236}">
                <a16:creationId xmlns:a16="http://schemas.microsoft.com/office/drawing/2014/main" id="{7D4B5C99-DA09-F548-BBF8-1350190CD4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DB6E108C-8503-0447-A287-EBB50725179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extLst>
      <p:ext uri="{BB962C8B-B14F-4D97-AF65-F5344CB8AC3E}">
        <p14:creationId xmlns:p14="http://schemas.microsoft.com/office/powerpoint/2010/main" val="7408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right)">
                                      <p:cBhvr>
                                        <p:cTn id="7" dur="1000"/>
                                        <p:tgtEl>
                                          <p:spTgt spid="184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wipe(right)">
                                      <p:cBhvr>
                                        <p:cTn id="10" dur="1000"/>
                                        <p:tgtEl>
                                          <p:spTgt spid="1844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445"/>
                                        </p:tgtEl>
                                        <p:attrNameLst>
                                          <p:attrName>style.visibility</p:attrName>
                                        </p:attrNameLst>
                                      </p:cBhvr>
                                      <p:to>
                                        <p:strVal val="visible"/>
                                      </p:to>
                                    </p:set>
                                    <p:animEffect transition="in" filter="wipe(left)">
                                      <p:cBhvr>
                                        <p:cTn id="14" dur="1000"/>
                                        <p:tgtEl>
                                          <p:spTgt spid="184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wipe(left)">
                                      <p:cBhvr>
                                        <p:cTn id="1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667104"/>
            <a:ext cx="8229600" cy="960438"/>
          </a:xfrm>
        </p:spPr>
        <p:txBody>
          <a:bodyPr/>
          <a:lstStyle/>
          <a:p>
            <a:r>
              <a:rPr lang="en-US" altLang="en-US" b="1" dirty="0">
                <a:ea typeface="ＭＳ Ｐゴシック" pitchFamily="34" charset="-128"/>
              </a:rPr>
              <a:t>Inventory Costing Illustration:</a:t>
            </a:r>
            <a:br>
              <a:rPr lang="en-US" altLang="en-US" b="1" dirty="0">
                <a:ea typeface="ＭＳ Ｐゴシック" pitchFamily="34" charset="-128"/>
              </a:rPr>
            </a:br>
            <a:r>
              <a:rPr lang="en-US" altLang="en-US" b="1" dirty="0">
                <a:ea typeface="ＭＳ Ｐゴシック" pitchFamily="34" charset="-128"/>
              </a:rPr>
              <a:t>Perpetual System</a:t>
            </a:r>
          </a:p>
        </p:txBody>
      </p:sp>
      <p:sp>
        <p:nvSpPr>
          <p:cNvPr id="90115" name="TextBox 5"/>
          <p:cNvSpPr txBox="1">
            <a:spLocks noChangeArrowheads="1"/>
          </p:cNvSpPr>
          <p:nvPr/>
        </p:nvSpPr>
        <p:spPr bwMode="auto">
          <a:xfrm>
            <a:off x="397954" y="2097076"/>
            <a:ext cx="8382000" cy="830263"/>
          </a:xfrm>
          <a:prstGeom prst="rect">
            <a:avLst/>
          </a:prstGeom>
          <a:noFill/>
          <a:ln w="9525">
            <a:noFill/>
            <a:miter lim="800000"/>
            <a:headEnd/>
            <a:tailEnd/>
          </a:ln>
        </p:spPr>
        <p:txBody>
          <a:bodyPr>
            <a:spAutoFit/>
          </a:bodyPr>
          <a:lstStyle/>
          <a:p>
            <a:pPr algn="ctr"/>
            <a:r>
              <a:rPr lang="en-US" altLang="en-US" sz="2400" dirty="0">
                <a:latin typeface="Calibri" pitchFamily="34" charset="0"/>
                <a:ea typeface="ＭＳ Ｐゴシック" pitchFamily="34" charset="-128"/>
              </a:rPr>
              <a:t>Here is information about the mountain bike inventory of Trekking for the month of August.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47637" y="6384322"/>
            <a:ext cx="61769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624922" y="12662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5.3</a:t>
            </a:r>
          </a:p>
        </p:txBody>
      </p:sp>
      <p:pic>
        <p:nvPicPr>
          <p:cNvPr id="3" name="Picture 2">
            <a:extLst>
              <a:ext uri="{FF2B5EF4-FFF2-40B4-BE49-F238E27FC236}">
                <a16:creationId xmlns:a16="http://schemas.microsoft.com/office/drawing/2014/main" id="{0E5C61EF-C3A5-4C7D-9E3D-83AD83584487}"/>
              </a:ext>
            </a:extLst>
          </p:cNvPr>
          <p:cNvPicPr>
            <a:picLocks noChangeAspect="1"/>
          </p:cNvPicPr>
          <p:nvPr/>
        </p:nvPicPr>
        <p:blipFill>
          <a:blip r:embed="rId3"/>
          <a:stretch>
            <a:fillRect/>
          </a:stretch>
        </p:blipFill>
        <p:spPr>
          <a:xfrm>
            <a:off x="422841" y="3078170"/>
            <a:ext cx="8175567" cy="2636830"/>
          </a:xfrm>
          <a:prstGeom prst="rect">
            <a:avLst/>
          </a:prstGeom>
        </p:spPr>
      </p:pic>
      <p:sp>
        <p:nvSpPr>
          <p:cNvPr id="11" name="Rectangle 10">
            <a:extLst>
              <a:ext uri="{FF2B5EF4-FFF2-40B4-BE49-F238E27FC236}">
                <a16:creationId xmlns:a16="http://schemas.microsoft.com/office/drawing/2014/main" id="{94CF1952-056B-A64F-A20F-D2E8C02383E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8AC5F836-6546-1B44-921D-83ECBD73F9B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597803"/>
            <a:ext cx="8229600" cy="1143000"/>
          </a:xfrm>
        </p:spPr>
        <p:txBody>
          <a:bodyPr/>
          <a:lstStyle/>
          <a:p>
            <a:r>
              <a:rPr lang="en-US" altLang="en-US" b="1" dirty="0">
                <a:ea typeface="ＭＳ Ｐゴシック" pitchFamily="34" charset="-128"/>
              </a:rPr>
              <a:t>Specific Identification:</a:t>
            </a:r>
            <a:br>
              <a:rPr lang="en-US" altLang="en-US" b="1" dirty="0">
                <a:ea typeface="ＭＳ Ｐゴシック" pitchFamily="34" charset="-128"/>
              </a:rPr>
            </a:br>
            <a:r>
              <a:rPr lang="en-US" altLang="en-US" b="1" dirty="0">
                <a:ea typeface="ＭＳ Ｐゴシック" pitchFamily="34" charset="-128"/>
              </a:rPr>
              <a:t>Perpetual</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47637" y="6384322"/>
            <a:ext cx="61007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743063" y="111034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5.4</a:t>
            </a:r>
          </a:p>
        </p:txBody>
      </p:sp>
      <p:pic>
        <p:nvPicPr>
          <p:cNvPr id="5" name="Picture 4"/>
          <p:cNvPicPr>
            <a:picLocks noChangeAspect="1"/>
          </p:cNvPicPr>
          <p:nvPr/>
        </p:nvPicPr>
        <p:blipFill>
          <a:blip r:embed="rId3"/>
          <a:stretch>
            <a:fillRect/>
          </a:stretch>
        </p:blipFill>
        <p:spPr>
          <a:xfrm>
            <a:off x="685800" y="2218826"/>
            <a:ext cx="8124063" cy="1738229"/>
          </a:xfrm>
          <a:prstGeom prst="rect">
            <a:avLst/>
          </a:prstGeom>
        </p:spPr>
      </p:pic>
      <p:sp>
        <p:nvSpPr>
          <p:cNvPr id="12" name="Rectangle 11">
            <a:extLst>
              <a:ext uri="{FF2B5EF4-FFF2-40B4-BE49-F238E27FC236}">
                <a16:creationId xmlns:a16="http://schemas.microsoft.com/office/drawing/2014/main" id="{F22A9602-FC03-AA43-8F3D-B78D9084C76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F4FF9F89-9F2B-0D40-A3F1-D1D325EE443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740807"/>
            <a:ext cx="8229600" cy="960438"/>
          </a:xfrm>
        </p:spPr>
        <p:txBody>
          <a:bodyPr/>
          <a:lstStyle/>
          <a:p>
            <a:r>
              <a:rPr lang="en-US" altLang="en-US" b="1" dirty="0">
                <a:ea typeface="ＭＳ Ｐゴシック" pitchFamily="34" charset="-128"/>
              </a:rPr>
              <a:t>First-In, First-Out (FIFO):</a:t>
            </a:r>
            <a:br>
              <a:rPr lang="en-US" altLang="en-US" b="1" dirty="0">
                <a:ea typeface="ＭＳ Ｐゴシック" pitchFamily="34" charset="-128"/>
              </a:rPr>
            </a:br>
            <a:r>
              <a:rPr lang="en-US" altLang="en-US" b="1" dirty="0">
                <a:ea typeface="ＭＳ Ｐゴシック" pitchFamily="34" charset="-128"/>
              </a:rPr>
              <a:t>Definition Perpetual</a:t>
            </a:r>
          </a:p>
        </p:txBody>
      </p:sp>
      <p:sp>
        <p:nvSpPr>
          <p:cNvPr id="31748" name="Rectangle 4"/>
          <p:cNvSpPr>
            <a:spLocks noChangeArrowheads="1"/>
          </p:cNvSpPr>
          <p:nvPr/>
        </p:nvSpPr>
        <p:spPr bwMode="auto">
          <a:xfrm>
            <a:off x="4738066" y="2264731"/>
            <a:ext cx="2905125"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1749" name="AutoShape 5"/>
          <p:cNvCxnSpPr>
            <a:cxnSpLocks noChangeShapeType="1"/>
            <a:stCxn id="31753" idx="3"/>
            <a:endCxn id="31748" idx="1"/>
          </p:cNvCxnSpPr>
          <p:nvPr/>
        </p:nvCxnSpPr>
        <p:spPr bwMode="auto">
          <a:xfrm>
            <a:off x="3366466" y="2802894"/>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1" name="Rectangle 7"/>
          <p:cNvSpPr>
            <a:spLocks noChangeArrowheads="1"/>
          </p:cNvSpPr>
          <p:nvPr/>
        </p:nvSpPr>
        <p:spPr bwMode="auto">
          <a:xfrm>
            <a:off x="4738066" y="3985581"/>
            <a:ext cx="2905125"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Ending Inventory</a:t>
            </a:r>
          </a:p>
        </p:txBody>
      </p:sp>
      <p:cxnSp>
        <p:nvCxnSpPr>
          <p:cNvPr id="31752" name="AutoShape 8"/>
          <p:cNvCxnSpPr>
            <a:cxnSpLocks noChangeShapeType="1"/>
            <a:stCxn id="31754" idx="3"/>
            <a:endCxn id="31751" idx="1"/>
          </p:cNvCxnSpPr>
          <p:nvPr/>
        </p:nvCxnSpPr>
        <p:spPr bwMode="auto">
          <a:xfrm>
            <a:off x="3366466" y="4523744"/>
            <a:ext cx="1371600" cy="1587"/>
          </a:xfrm>
          <a:prstGeom prst="straightConnector1">
            <a:avLst/>
          </a:prstGeom>
          <a:noFill/>
          <a:ln w="38100">
            <a:solidFill>
              <a:srgbClr val="632523"/>
            </a:solidFill>
            <a:round/>
            <a:headEnd/>
            <a:tailEnd type="arrow" w="med" len="med"/>
          </a:ln>
          <a:effectLst>
            <a:outerShdw blurRad="63500" dist="38100" dir="2700000" algn="tl" rotWithShape="0">
              <a:srgbClr val="000000">
                <a:alpha val="39999"/>
              </a:srgbClr>
            </a:outerShdw>
          </a:effectLst>
        </p:spPr>
      </p:cxnSp>
      <p:sp>
        <p:nvSpPr>
          <p:cNvPr id="31753" name="Rectangle 9"/>
          <p:cNvSpPr>
            <a:spLocks noChangeArrowheads="1"/>
          </p:cNvSpPr>
          <p:nvPr/>
        </p:nvSpPr>
        <p:spPr bwMode="auto">
          <a:xfrm>
            <a:off x="1428129" y="2264731"/>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Oldest Costs</a:t>
            </a:r>
          </a:p>
        </p:txBody>
      </p:sp>
      <p:sp>
        <p:nvSpPr>
          <p:cNvPr id="31754" name="Rectangle 10"/>
          <p:cNvSpPr>
            <a:spLocks noChangeArrowheads="1"/>
          </p:cNvSpPr>
          <p:nvPr/>
        </p:nvSpPr>
        <p:spPr bwMode="auto">
          <a:xfrm>
            <a:off x="1428129" y="3985581"/>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Recent Costs</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47637" y="6384322"/>
            <a:ext cx="5643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Rectangle 13">
            <a:extLst>
              <a:ext uri="{FF2B5EF4-FFF2-40B4-BE49-F238E27FC236}">
                <a16:creationId xmlns:a16="http://schemas.microsoft.com/office/drawing/2014/main" id="{7BF8039C-56A9-4146-B599-38B19E47735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58DE88DD-5C3C-0B42-9CB5-C6F269722E0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wipe(left)">
                                      <p:cBhvr>
                                        <p:cTn id="7" dur="1000"/>
                                        <p:tgtEl>
                                          <p:spTgt spid="31749"/>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wipe(left)">
                                      <p:cBhvr>
                                        <p:cTn id="11" dur="1000"/>
                                        <p:tgtEl>
                                          <p:spTgt spid="31748"/>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1751"/>
                                        </p:tgtEl>
                                        <p:attrNameLst>
                                          <p:attrName>style.visibility</p:attrName>
                                        </p:attrNameLst>
                                      </p:cBhvr>
                                      <p:to>
                                        <p:strVal val="visible"/>
                                      </p:to>
                                    </p:set>
                                    <p:animEffect transition="in" filter="wipe(left)">
                                      <p:cBhvr>
                                        <p:cTn id="15" dur="1000"/>
                                        <p:tgtEl>
                                          <p:spTgt spid="31751"/>
                                        </p:tgtEl>
                                      </p:cBhvr>
                                    </p:animEffect>
                                  </p:childTnLst>
                                </p:cTn>
                              </p:par>
                              <p:par>
                                <p:cTn id="16" presetID="22" presetClass="entr" presetSubtype="8" fill="hold" nodeType="withEffect">
                                  <p:stCondLst>
                                    <p:cond delay="0"/>
                                  </p:stCondLst>
                                  <p:childTnLst>
                                    <p:set>
                                      <p:cBhvr>
                                        <p:cTn id="17" dur="1" fill="hold">
                                          <p:stCondLst>
                                            <p:cond delay="0"/>
                                          </p:stCondLst>
                                        </p:cTn>
                                        <p:tgtEl>
                                          <p:spTgt spid="31752"/>
                                        </p:tgtEl>
                                        <p:attrNameLst>
                                          <p:attrName>style.visibility</p:attrName>
                                        </p:attrNameLst>
                                      </p:cBhvr>
                                      <p:to>
                                        <p:strVal val="visible"/>
                                      </p:to>
                                    </p:set>
                                    <p:animEffect transition="in" filter="wipe(left)">
                                      <p:cBhvr>
                                        <p:cTn id="18"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animBg="1"/>
      <p:bldP spid="317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a:xfrm>
            <a:off x="685800" y="567986"/>
            <a:ext cx="8229600" cy="1143000"/>
          </a:xfrm>
        </p:spPr>
        <p:txBody>
          <a:bodyPr/>
          <a:lstStyle/>
          <a:p>
            <a:r>
              <a:rPr lang="en-US" altLang="en-US" b="1" dirty="0">
                <a:ea typeface="ＭＳ Ｐゴシック" pitchFamily="34" charset="-128"/>
              </a:rPr>
              <a:t>First-In, First-Out (FIFO):</a:t>
            </a:r>
            <a:br>
              <a:rPr lang="en-US" altLang="en-US" b="1" dirty="0">
                <a:ea typeface="ＭＳ Ｐゴシック" pitchFamily="34" charset="-128"/>
              </a:rPr>
            </a:br>
            <a:r>
              <a:rPr lang="en-US" altLang="en-US" b="1" dirty="0">
                <a:ea typeface="ＭＳ Ｐゴシック" pitchFamily="34" charset="-128"/>
              </a:rPr>
              <a:t>Perpetual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47637" y="6384322"/>
            <a:ext cx="59483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848600" y="10944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5.5</a:t>
            </a:r>
          </a:p>
        </p:txBody>
      </p:sp>
      <p:pic>
        <p:nvPicPr>
          <p:cNvPr id="2" name="Picture 1">
            <a:extLst>
              <a:ext uri="{FF2B5EF4-FFF2-40B4-BE49-F238E27FC236}">
                <a16:creationId xmlns:a16="http://schemas.microsoft.com/office/drawing/2014/main" id="{127C1481-DF89-4DBB-9505-0F1FBC63651A}"/>
              </a:ext>
            </a:extLst>
          </p:cNvPr>
          <p:cNvPicPr>
            <a:picLocks noChangeAspect="1"/>
          </p:cNvPicPr>
          <p:nvPr/>
        </p:nvPicPr>
        <p:blipFill>
          <a:blip r:embed="rId3"/>
          <a:stretch>
            <a:fillRect/>
          </a:stretch>
        </p:blipFill>
        <p:spPr>
          <a:xfrm>
            <a:off x="1069429" y="1934738"/>
            <a:ext cx="6884480" cy="3685991"/>
          </a:xfrm>
          <a:prstGeom prst="rect">
            <a:avLst/>
          </a:prstGeom>
        </p:spPr>
      </p:pic>
      <p:sp>
        <p:nvSpPr>
          <p:cNvPr id="12" name="Rectangle 11">
            <a:extLst>
              <a:ext uri="{FF2B5EF4-FFF2-40B4-BE49-F238E27FC236}">
                <a16:creationId xmlns:a16="http://schemas.microsoft.com/office/drawing/2014/main" id="{D3404284-12E4-0B41-AB39-5AC70C4FA48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FAF5AED8-44C8-6F41-9002-76FA36CC656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br>
              <a:rPr lang="en-US" altLang="en-US"/>
            </a:br>
            <a:br>
              <a:rPr lang="en-US" altLang="en-US"/>
            </a:br>
            <a:br>
              <a:rPr lang="en-US"/>
            </a:br>
            <a:br>
              <a:rPr lang="en-US" altLang="en-US"/>
            </a:br>
            <a:endParaRPr lang="en-US" altLang="en-US" dirty="0"/>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5" name="Picture 2"/>
          <p:cNvPicPr>
            <a:picLocks noChangeAspect="1" noChangeArrowheads="1"/>
          </p:cNvPicPr>
          <p:nvPr/>
        </p:nvPicPr>
        <p:blipFill>
          <a:blip r:embed="rId3" cstate="print"/>
          <a:srcRect/>
          <a:stretch>
            <a:fillRect/>
          </a:stretch>
        </p:blipFill>
        <p:spPr bwMode="auto">
          <a:xfrm>
            <a:off x="838200" y="1485900"/>
            <a:ext cx="7315200" cy="87312"/>
          </a:xfrm>
          <a:prstGeom prst="rect">
            <a:avLst/>
          </a:prstGeom>
          <a:noFill/>
          <a:ln w="9525">
            <a:noFill/>
            <a:miter lim="800000"/>
            <a:headEnd/>
            <a:tailEnd/>
          </a:ln>
        </p:spPr>
      </p:pic>
      <p:sp>
        <p:nvSpPr>
          <p:cNvPr id="7" name="TextBox 6"/>
          <p:cNvSpPr txBox="1"/>
          <p:nvPr/>
        </p:nvSpPr>
        <p:spPr>
          <a:xfrm>
            <a:off x="762000" y="760115"/>
            <a:ext cx="7391400" cy="769441"/>
          </a:xfrm>
          <a:prstGeom prst="rect">
            <a:avLst/>
          </a:prstGeom>
          <a:noFill/>
        </p:spPr>
        <p:txBody>
          <a:bodyPr wrap="square" rtlCol="0">
            <a:spAutoFit/>
          </a:bodyPr>
          <a:lstStyle/>
          <a:p>
            <a:r>
              <a:rPr lang="en-US" altLang="en-US" sz="4400" b="1" dirty="0">
                <a:latin typeface="+mj-lt"/>
              </a:rPr>
              <a:t>Chapter 5 Learning Objectives</a:t>
            </a:r>
            <a:endParaRPr lang="en-US" sz="4400" dirty="0">
              <a:latin typeface="+mj-lt"/>
            </a:endParaRPr>
          </a:p>
        </p:txBody>
      </p:sp>
      <p:sp>
        <p:nvSpPr>
          <p:cNvPr id="8" name="Rectangle 7"/>
          <p:cNvSpPr/>
          <p:nvPr/>
        </p:nvSpPr>
        <p:spPr>
          <a:xfrm>
            <a:off x="152400" y="1676400"/>
            <a:ext cx="8686800" cy="4031873"/>
          </a:xfrm>
          <a:prstGeom prst="rect">
            <a:avLst/>
          </a:prstGeom>
        </p:spPr>
        <p:txBody>
          <a:bodyPr wrap="square">
            <a:spAutoFit/>
          </a:bodyPr>
          <a:lstStyle/>
          <a:p>
            <a:r>
              <a:rPr lang="en-US" sz="1600" b="1" dirty="0">
                <a:latin typeface="+mn-lt"/>
              </a:rPr>
              <a:t>CONCEPTUAL</a:t>
            </a:r>
          </a:p>
          <a:p>
            <a:r>
              <a:rPr lang="en-US" sz="1600" b="1" dirty="0">
                <a:latin typeface="+mn-lt"/>
              </a:rPr>
              <a:t>C1</a:t>
            </a:r>
            <a:r>
              <a:rPr lang="en-US" sz="1600" dirty="0">
                <a:latin typeface="+mn-lt"/>
              </a:rPr>
              <a:t>  Identify the items making up merchandise inventory.</a:t>
            </a:r>
          </a:p>
          <a:p>
            <a:r>
              <a:rPr lang="en-US" sz="1600" b="1" dirty="0">
                <a:latin typeface="+mn-lt"/>
              </a:rPr>
              <a:t>C2</a:t>
            </a:r>
            <a:r>
              <a:rPr lang="en-US" sz="1600" dirty="0">
                <a:latin typeface="+mn-lt"/>
              </a:rPr>
              <a:t>  Identify the costs of merchandise inventory.</a:t>
            </a:r>
            <a:br>
              <a:rPr lang="en-US" sz="1600" dirty="0">
                <a:latin typeface="+mn-lt"/>
              </a:rPr>
            </a:br>
            <a:endParaRPr lang="en-US" sz="1600" dirty="0">
              <a:latin typeface="+mn-lt"/>
            </a:endParaRPr>
          </a:p>
          <a:p>
            <a:r>
              <a:rPr lang="en-US" sz="1600" b="1" dirty="0">
                <a:latin typeface="+mn-lt"/>
              </a:rPr>
              <a:t>ANALYTICAL</a:t>
            </a:r>
          </a:p>
          <a:p>
            <a:r>
              <a:rPr lang="en-US" sz="1600" b="1" dirty="0">
                <a:latin typeface="+mn-lt"/>
              </a:rPr>
              <a:t>A1</a:t>
            </a:r>
            <a:r>
              <a:rPr lang="en-US" sz="1600" dirty="0">
                <a:latin typeface="+mn-lt"/>
              </a:rPr>
              <a:t>  Analyze the effects of inventory methods for both financial and tax reporting.</a:t>
            </a:r>
          </a:p>
          <a:p>
            <a:r>
              <a:rPr lang="en-US" sz="1600" b="1" dirty="0">
                <a:latin typeface="+mn-lt"/>
              </a:rPr>
              <a:t>A2</a:t>
            </a:r>
            <a:r>
              <a:rPr lang="en-US" sz="1600" dirty="0">
                <a:latin typeface="+mn-lt"/>
              </a:rPr>
              <a:t>  Analyze the effects of inventory errors on current and future financial statements.</a:t>
            </a:r>
          </a:p>
          <a:p>
            <a:r>
              <a:rPr lang="en-US" sz="1600" b="1" dirty="0">
                <a:latin typeface="+mn-lt"/>
              </a:rPr>
              <a:t>A3</a:t>
            </a:r>
            <a:r>
              <a:rPr lang="en-US" sz="1600" dirty="0">
                <a:latin typeface="+mn-lt"/>
              </a:rPr>
              <a:t>  Assess inventory management using both inventory turnover and days’ sales in inventory.</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Compute inventory in a perpetual system using the methods of specific identification, FIFO, LIFO, and weighted average.</a:t>
            </a:r>
          </a:p>
          <a:p>
            <a:r>
              <a:rPr lang="en-US" sz="1600" b="1" dirty="0">
                <a:latin typeface="+mn-lt"/>
              </a:rPr>
              <a:t>P2</a:t>
            </a:r>
            <a:r>
              <a:rPr lang="en-US" sz="1600" dirty="0">
                <a:latin typeface="+mn-lt"/>
              </a:rPr>
              <a:t>  Compute the lower of cost or market amount of inventory.</a:t>
            </a:r>
            <a:br>
              <a:rPr lang="en-US" sz="1600" dirty="0">
                <a:latin typeface="+mn-lt"/>
              </a:rPr>
            </a:br>
            <a:r>
              <a:rPr lang="en-US" sz="1600" b="1" dirty="0">
                <a:latin typeface="+mn-lt"/>
              </a:rPr>
              <a:t>P3</a:t>
            </a:r>
            <a:r>
              <a:rPr lang="en-US" sz="1600" dirty="0">
                <a:latin typeface="+mn-lt"/>
              </a:rPr>
              <a:t>  Appendix 5A—Compute inventory in a periodic system using the methods of specific identification, FIFO, LIFO, and weighted average.</a:t>
            </a:r>
          </a:p>
          <a:p>
            <a:r>
              <a:rPr lang="en-US" sz="1600" b="1" dirty="0">
                <a:latin typeface="+mn-lt"/>
              </a:rPr>
              <a:t>P4</a:t>
            </a:r>
            <a:r>
              <a:rPr lang="en-US" sz="1600" dirty="0">
                <a:latin typeface="+mn-lt"/>
              </a:rPr>
              <a:t>  Appendix 5B—Apply both the retail inventory and gross profit methods to estimate inventory.</a:t>
            </a:r>
          </a:p>
        </p:txBody>
      </p:sp>
      <p:sp>
        <p:nvSpPr>
          <p:cNvPr id="10" name="Rectangle 9">
            <a:extLst>
              <a:ext uri="{FF2B5EF4-FFF2-40B4-BE49-F238E27FC236}">
                <a16:creationId xmlns:a16="http://schemas.microsoft.com/office/drawing/2014/main" id="{ECA3478A-23C9-FA47-93F4-1A11BD388D2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4244C458-5D80-4C43-81C4-3E532E8E97A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42578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76275" y="822721"/>
            <a:ext cx="8229600" cy="960438"/>
          </a:xfrm>
        </p:spPr>
        <p:txBody>
          <a:bodyPr/>
          <a:lstStyle/>
          <a:p>
            <a:r>
              <a:rPr lang="en-US" altLang="en-US" b="1" dirty="0">
                <a:ea typeface="ＭＳ Ｐゴシック" pitchFamily="34" charset="-128"/>
              </a:rPr>
              <a:t>Last-In, First-Out (LIFO): </a:t>
            </a:r>
            <a:br>
              <a:rPr lang="en-US" altLang="en-US" b="1" dirty="0">
                <a:ea typeface="ＭＳ Ｐゴシック" pitchFamily="34" charset="-128"/>
              </a:rPr>
            </a:br>
            <a:r>
              <a:rPr lang="en-US" altLang="en-US" b="1" dirty="0">
                <a:ea typeface="ＭＳ Ｐゴシック" pitchFamily="34" charset="-128"/>
              </a:rPr>
              <a:t>Definition Perpetual </a:t>
            </a:r>
          </a:p>
        </p:txBody>
      </p:sp>
      <p:grpSp>
        <p:nvGrpSpPr>
          <p:cNvPr id="2" name="Group 4"/>
          <p:cNvGrpSpPr>
            <a:grpSpLocks/>
          </p:cNvGrpSpPr>
          <p:nvPr/>
        </p:nvGrpSpPr>
        <p:grpSpPr bwMode="auto">
          <a:xfrm>
            <a:off x="3505200" y="2155825"/>
            <a:ext cx="4191000" cy="1076325"/>
            <a:chOff x="1539" y="1397"/>
            <a:chExt cx="2640" cy="678"/>
          </a:xfrm>
        </p:grpSpPr>
        <p:sp>
          <p:nvSpPr>
            <p:cNvPr id="39941" name="Rectangle 5"/>
            <p:cNvSpPr>
              <a:spLocks noChangeArrowheads="1"/>
            </p:cNvSpPr>
            <p:nvPr/>
          </p:nvSpPr>
          <p:spPr bwMode="auto">
            <a:xfrm>
              <a:off x="2349" y="1397"/>
              <a:ext cx="1830" cy="678"/>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Cost of Goods Sold</a:t>
              </a:r>
            </a:p>
          </p:txBody>
        </p:sp>
        <p:cxnSp>
          <p:nvCxnSpPr>
            <p:cNvPr id="39942" name="AutoShape 6"/>
            <p:cNvCxnSpPr>
              <a:cxnSpLocks noChangeShapeType="1"/>
              <a:stCxn id="39946" idx="3"/>
              <a:endCxn id="39941" idx="1"/>
            </p:cNvCxnSpPr>
            <p:nvPr/>
          </p:nvCxnSpPr>
          <p:spPr bwMode="auto">
            <a:xfrm>
              <a:off x="1539" y="1736"/>
              <a:ext cx="810" cy="0"/>
            </a:xfrm>
            <a:prstGeom prst="straightConnector1">
              <a:avLst/>
            </a:prstGeom>
            <a:noFill/>
            <a:ln w="28575">
              <a:solidFill>
                <a:srgbClr val="632523"/>
              </a:solidFill>
              <a:round/>
              <a:headEnd/>
              <a:tailEnd type="arrow" w="med" len="med"/>
            </a:ln>
            <a:effectLst>
              <a:outerShdw blurRad="63500" dist="38100" dir="2700000" algn="tl" rotWithShape="0">
                <a:srgbClr val="000000">
                  <a:alpha val="39999"/>
                </a:srgbClr>
              </a:outerShdw>
            </a:effectLst>
          </p:spPr>
        </p:cxnSp>
      </p:grpSp>
      <p:grpSp>
        <p:nvGrpSpPr>
          <p:cNvPr id="3" name="Group 7"/>
          <p:cNvGrpSpPr>
            <a:grpSpLocks/>
          </p:cNvGrpSpPr>
          <p:nvPr/>
        </p:nvGrpSpPr>
        <p:grpSpPr bwMode="auto">
          <a:xfrm>
            <a:off x="3505200" y="3876675"/>
            <a:ext cx="4191000" cy="1076325"/>
            <a:chOff x="1539" y="2715"/>
            <a:chExt cx="2640" cy="678"/>
          </a:xfrm>
          <a:solidFill>
            <a:schemeClr val="accent2">
              <a:lumMod val="50000"/>
            </a:schemeClr>
          </a:solidFill>
        </p:grpSpPr>
        <p:sp>
          <p:nvSpPr>
            <p:cNvPr id="39944" name="Rectangle 8"/>
            <p:cNvSpPr>
              <a:spLocks noChangeArrowheads="1"/>
            </p:cNvSpPr>
            <p:nvPr/>
          </p:nvSpPr>
          <p:spPr bwMode="auto">
            <a:xfrm>
              <a:off x="2349" y="2715"/>
              <a:ext cx="1830" cy="678"/>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108" charset="-128"/>
                  <a:cs typeface="Arial" pitchFamily="34" charset="0"/>
                </a:rPr>
                <a:t>Ending Inventory</a:t>
              </a:r>
            </a:p>
          </p:txBody>
        </p:sp>
        <p:cxnSp>
          <p:nvCxnSpPr>
            <p:cNvPr id="39945" name="AutoShape 9"/>
            <p:cNvCxnSpPr>
              <a:cxnSpLocks noChangeShapeType="1"/>
              <a:stCxn id="39947" idx="3"/>
              <a:endCxn id="39944" idx="1"/>
            </p:cNvCxnSpPr>
            <p:nvPr/>
          </p:nvCxnSpPr>
          <p:spPr bwMode="auto">
            <a:xfrm>
              <a:off x="1539" y="3054"/>
              <a:ext cx="810" cy="0"/>
            </a:xfrm>
            <a:prstGeom prst="straightConnector1">
              <a:avLst/>
            </a:prstGeom>
            <a:grp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cxnSp>
      </p:grpSp>
      <p:sp>
        <p:nvSpPr>
          <p:cNvPr id="39946" name="Rectangle 10"/>
          <p:cNvSpPr>
            <a:spLocks noChangeArrowheads="1"/>
          </p:cNvSpPr>
          <p:nvPr/>
        </p:nvSpPr>
        <p:spPr bwMode="auto">
          <a:xfrm>
            <a:off x="1566863" y="2155825"/>
            <a:ext cx="1938337" cy="1076325"/>
          </a:xfrm>
          <a:prstGeom prst="rect">
            <a:avLst/>
          </a:prstGeom>
          <a:solidFill>
            <a:srgbClr val="F6E9B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rgbClr val="632523"/>
                </a:solidFill>
                <a:ea typeface="ＭＳ Ｐゴシック" pitchFamily="-84" charset="-128"/>
              </a:rPr>
              <a:t>Recent Costs</a:t>
            </a:r>
          </a:p>
        </p:txBody>
      </p:sp>
      <p:sp>
        <p:nvSpPr>
          <p:cNvPr id="39947" name="Rectangle 11"/>
          <p:cNvSpPr>
            <a:spLocks noChangeArrowheads="1"/>
          </p:cNvSpPr>
          <p:nvPr/>
        </p:nvSpPr>
        <p:spPr bwMode="auto">
          <a:xfrm>
            <a:off x="1566863" y="3876675"/>
            <a:ext cx="1938337" cy="1076325"/>
          </a:xfrm>
          <a:prstGeom prst="rect">
            <a:avLst/>
          </a:prstGeom>
          <a:solidFill>
            <a:srgbClr val="632523"/>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spAutoFit/>
          </a:bodyPr>
          <a:lstStyle/>
          <a:p>
            <a:pPr algn="ctr">
              <a:spcBef>
                <a:spcPct val="50000"/>
              </a:spcBef>
              <a:defRPr/>
            </a:pPr>
            <a:r>
              <a:rPr lang="en-US" sz="3200" b="1" dirty="0">
                <a:solidFill>
                  <a:schemeClr val="bg2"/>
                </a:solidFill>
                <a:ea typeface="ＭＳ Ｐゴシック" pitchFamily="-84" charset="-128"/>
              </a:rPr>
              <a:t>Oldest Costs</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47637" y="6384322"/>
            <a:ext cx="59483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7" name="Rectangle 16">
            <a:extLst>
              <a:ext uri="{FF2B5EF4-FFF2-40B4-BE49-F238E27FC236}">
                <a16:creationId xmlns:a16="http://schemas.microsoft.com/office/drawing/2014/main" id="{59E9D432-B68F-1F41-838B-680AE60A39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D63642AD-C373-244E-B981-2EA7F3BCC1D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96800" y="655398"/>
            <a:ext cx="8229600" cy="1143000"/>
          </a:xfrm>
        </p:spPr>
        <p:txBody>
          <a:bodyPr/>
          <a:lstStyle/>
          <a:p>
            <a:r>
              <a:rPr lang="en-US" altLang="en-US" b="1" dirty="0">
                <a:ea typeface="ＭＳ Ｐゴシック" pitchFamily="34" charset="-128"/>
              </a:rPr>
              <a:t>Last-In, First-Out (LIFO):</a:t>
            </a:r>
            <a:br>
              <a:rPr lang="en-US" altLang="en-US" b="1" dirty="0">
                <a:ea typeface="ＭＳ Ｐゴシック" pitchFamily="34" charset="-128"/>
              </a:rPr>
            </a:br>
            <a:r>
              <a:rPr lang="en-US" altLang="en-US" b="1" dirty="0">
                <a:ea typeface="ＭＳ Ｐゴシック" pitchFamily="34" charset="-128"/>
              </a:rPr>
              <a:t>Perpetual </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47637" y="6384322"/>
            <a:ext cx="5643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699705" y="115206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5.6</a:t>
            </a:r>
          </a:p>
        </p:txBody>
      </p:sp>
      <p:pic>
        <p:nvPicPr>
          <p:cNvPr id="2" name="Picture 1">
            <a:extLst>
              <a:ext uri="{FF2B5EF4-FFF2-40B4-BE49-F238E27FC236}">
                <a16:creationId xmlns:a16="http://schemas.microsoft.com/office/drawing/2014/main" id="{1FB1CA0C-B282-4B6B-B778-3E6926788386}"/>
              </a:ext>
            </a:extLst>
          </p:cNvPr>
          <p:cNvPicPr>
            <a:picLocks noChangeAspect="1"/>
          </p:cNvPicPr>
          <p:nvPr/>
        </p:nvPicPr>
        <p:blipFill>
          <a:blip r:embed="rId3"/>
          <a:stretch>
            <a:fillRect/>
          </a:stretch>
        </p:blipFill>
        <p:spPr>
          <a:xfrm>
            <a:off x="1049668" y="2091105"/>
            <a:ext cx="7044664" cy="3781238"/>
          </a:xfrm>
          <a:prstGeom prst="rect">
            <a:avLst/>
          </a:prstGeom>
        </p:spPr>
      </p:pic>
      <p:sp>
        <p:nvSpPr>
          <p:cNvPr id="12" name="Rectangle 11">
            <a:extLst>
              <a:ext uri="{FF2B5EF4-FFF2-40B4-BE49-F238E27FC236}">
                <a16:creationId xmlns:a16="http://schemas.microsoft.com/office/drawing/2014/main" id="{C8A952B6-4887-F845-9E46-4F9AE6BF58E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DB348691-253B-F346-AB96-2E2F9E08644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52451" y="768517"/>
            <a:ext cx="8229600" cy="960438"/>
          </a:xfrm>
        </p:spPr>
        <p:txBody>
          <a:bodyPr/>
          <a:lstStyle/>
          <a:p>
            <a:r>
              <a:rPr lang="en-US" altLang="en-US" b="1" dirty="0">
                <a:ea typeface="ＭＳ Ｐゴシック" pitchFamily="34" charset="-128"/>
              </a:rPr>
              <a:t>Weighted Average:</a:t>
            </a:r>
            <a:br>
              <a:rPr lang="en-US" altLang="en-US" b="1" dirty="0">
                <a:ea typeface="ＭＳ Ｐゴシック" pitchFamily="34" charset="-128"/>
              </a:rPr>
            </a:br>
            <a:r>
              <a:rPr lang="en-US" altLang="en-US" b="1" dirty="0">
                <a:ea typeface="ＭＳ Ｐゴシック" pitchFamily="34" charset="-128"/>
              </a:rPr>
              <a:t>Perpetual</a:t>
            </a:r>
          </a:p>
        </p:txBody>
      </p:sp>
      <p:sp>
        <p:nvSpPr>
          <p:cNvPr id="96259" name="Rectangle 3"/>
          <p:cNvSpPr>
            <a:spLocks noGrp="1" noChangeArrowheads="1"/>
          </p:cNvSpPr>
          <p:nvPr>
            <p:ph type="body" idx="4294967295"/>
          </p:nvPr>
        </p:nvSpPr>
        <p:spPr>
          <a:xfrm>
            <a:off x="1962151" y="2133599"/>
            <a:ext cx="5410200" cy="3209757"/>
          </a:xfrm>
          <a:solidFill>
            <a:schemeClr val="bg2"/>
          </a:solidFill>
          <a:ln w="12700" cap="flat">
            <a:solidFill>
              <a:schemeClr val="hlink"/>
            </a:solidFill>
          </a:ln>
        </p:spPr>
        <p:txBody>
          <a:bodyPr lIns="90488" tIns="44450" rIns="90488" bIns="44450"/>
          <a:lstStyle/>
          <a:p>
            <a:pPr>
              <a:buFont typeface="Wingdings" pitchFamily="2" charset="2"/>
              <a:buNone/>
            </a:pPr>
            <a:r>
              <a:rPr lang="en-US" altLang="en-US" dirty="0">
                <a:ea typeface="ＭＳ Ｐゴシック" pitchFamily="34" charset="-128"/>
              </a:rPr>
              <a:t>	</a:t>
            </a:r>
            <a:r>
              <a:rPr lang="en-US" altLang="en-US" sz="2800" dirty="0">
                <a:solidFill>
                  <a:srgbClr val="5A160B"/>
                </a:solidFill>
                <a:ea typeface="ＭＳ Ｐゴシック" pitchFamily="34" charset="-128"/>
              </a:rPr>
              <a:t>When a unit is sold, the </a:t>
            </a:r>
            <a:r>
              <a:rPr lang="en-US" altLang="en-US" sz="2800" b="1" dirty="0">
                <a:solidFill>
                  <a:srgbClr val="FF0000"/>
                </a:solidFill>
                <a:ea typeface="ＭＳ Ｐゴシック" pitchFamily="34" charset="-128"/>
              </a:rPr>
              <a:t>average cost</a:t>
            </a:r>
            <a:r>
              <a:rPr lang="en-US" altLang="en-US" sz="2800" dirty="0">
                <a:solidFill>
                  <a:srgbClr val="FF0000"/>
                </a:solidFill>
                <a:ea typeface="ＭＳ Ｐゴシック" pitchFamily="34" charset="-128"/>
              </a:rPr>
              <a:t> </a:t>
            </a:r>
            <a:r>
              <a:rPr lang="en-US" altLang="en-US" sz="2800" dirty="0">
                <a:solidFill>
                  <a:srgbClr val="5A160B"/>
                </a:solidFill>
                <a:ea typeface="ＭＳ Ｐゴシック" pitchFamily="34" charset="-128"/>
              </a:rPr>
              <a:t>of each unit in inventory is assigned to cost of goods sold. </a:t>
            </a:r>
            <a:endParaRPr lang="en-US" altLang="en-US" dirty="0">
              <a:solidFill>
                <a:srgbClr val="5A160B"/>
              </a:solidFill>
              <a:ea typeface="ＭＳ Ｐゴシック" pitchFamily="34" charset="-128"/>
            </a:endParaRPr>
          </a:p>
        </p:txBody>
      </p:sp>
      <p:grpSp>
        <p:nvGrpSpPr>
          <p:cNvPr id="96260" name="Group 4"/>
          <p:cNvGrpSpPr>
            <a:grpSpLocks/>
          </p:cNvGrpSpPr>
          <p:nvPr/>
        </p:nvGrpSpPr>
        <p:grpSpPr bwMode="auto">
          <a:xfrm>
            <a:off x="2343151" y="3429617"/>
            <a:ext cx="4495800" cy="1447800"/>
            <a:chOff x="480" y="2408"/>
            <a:chExt cx="2832" cy="912"/>
          </a:xfrm>
        </p:grpSpPr>
        <p:grpSp>
          <p:nvGrpSpPr>
            <p:cNvPr id="96263" name="Group 5"/>
            <p:cNvGrpSpPr>
              <a:grpSpLocks/>
            </p:cNvGrpSpPr>
            <p:nvPr/>
          </p:nvGrpSpPr>
          <p:grpSpPr bwMode="auto">
            <a:xfrm>
              <a:off x="480" y="2408"/>
              <a:ext cx="2832" cy="912"/>
              <a:chOff x="336" y="2888"/>
              <a:chExt cx="2832" cy="912"/>
            </a:xfrm>
          </p:grpSpPr>
          <p:sp>
            <p:nvSpPr>
              <p:cNvPr id="96265" name="Rectangle 6"/>
              <p:cNvSpPr>
                <a:spLocks noChangeArrowheads="1"/>
              </p:cNvSpPr>
              <p:nvPr/>
            </p:nvSpPr>
            <p:spPr bwMode="auto">
              <a:xfrm>
                <a:off x="336" y="2888"/>
                <a:ext cx="1344" cy="912"/>
              </a:xfrm>
              <a:prstGeom prst="rect">
                <a:avLst/>
              </a:prstGeom>
              <a:noFill/>
              <a:ln w="12700">
                <a:noFill/>
                <a:miter lim="800000"/>
                <a:headEnd/>
                <a:tailEnd/>
              </a:ln>
            </p:spPr>
            <p:txBody>
              <a:bodyPr lIns="90488" tIns="44450" rIns="90488" bIns="44450" anchor="ctr"/>
              <a:lstStyle/>
              <a:p>
                <a:pPr algn="ctr"/>
                <a:r>
                  <a:rPr lang="en-US" altLang="en-US" sz="2400" dirty="0">
                    <a:solidFill>
                      <a:srgbClr val="4F6228"/>
                    </a:solidFill>
                    <a:latin typeface="Calibri" pitchFamily="34" charset="0"/>
                    <a:ea typeface="ＭＳ Ｐゴシック" pitchFamily="34" charset="-128"/>
                  </a:rPr>
                  <a:t>Cost of Goods Available for Sale</a:t>
                </a:r>
              </a:p>
            </p:txBody>
          </p:sp>
          <p:sp>
            <p:nvSpPr>
              <p:cNvPr id="96266" name="Rectangle 7"/>
              <p:cNvSpPr>
                <a:spLocks noChangeArrowheads="1"/>
              </p:cNvSpPr>
              <p:nvPr/>
            </p:nvSpPr>
            <p:spPr bwMode="auto">
              <a:xfrm>
                <a:off x="1824" y="2888"/>
                <a:ext cx="1344" cy="912"/>
              </a:xfrm>
              <a:prstGeom prst="rect">
                <a:avLst/>
              </a:prstGeom>
              <a:noFill/>
              <a:ln w="12700">
                <a:noFill/>
                <a:miter lim="800000"/>
                <a:headEnd/>
                <a:tailEnd/>
              </a:ln>
            </p:spPr>
            <p:txBody>
              <a:bodyPr lIns="90488" tIns="44450" rIns="90488" bIns="44450" anchor="ctr"/>
              <a:lstStyle/>
              <a:p>
                <a:pPr algn="ctr"/>
                <a:r>
                  <a:rPr lang="en-US" altLang="en-US" sz="2400" dirty="0">
                    <a:solidFill>
                      <a:srgbClr val="4F6228"/>
                    </a:solidFill>
                    <a:latin typeface="Calibri" pitchFamily="34" charset="0"/>
                    <a:ea typeface="ＭＳ Ｐゴシック" pitchFamily="34" charset="-128"/>
                  </a:rPr>
                  <a:t>Units on hand on the date of sale</a:t>
                </a:r>
              </a:p>
            </p:txBody>
          </p:sp>
        </p:grpSp>
        <p:sp>
          <p:nvSpPr>
            <p:cNvPr id="96264" name="Rectangle 8"/>
            <p:cNvSpPr>
              <a:spLocks noChangeArrowheads="1"/>
            </p:cNvSpPr>
            <p:nvPr/>
          </p:nvSpPr>
          <p:spPr bwMode="auto">
            <a:xfrm>
              <a:off x="1713" y="2683"/>
              <a:ext cx="267" cy="367"/>
            </a:xfrm>
            <a:prstGeom prst="rect">
              <a:avLst/>
            </a:prstGeom>
            <a:noFill/>
            <a:ln w="12700">
              <a:noFill/>
              <a:miter lim="800000"/>
              <a:headEnd/>
              <a:tailEnd/>
            </a:ln>
          </p:spPr>
          <p:txBody>
            <a:bodyPr wrap="none" lIns="90488" tIns="44450" rIns="90488" bIns="44450">
              <a:spAutoFit/>
            </a:bodyPr>
            <a:lstStyle/>
            <a:p>
              <a:pPr>
                <a:spcBef>
                  <a:spcPct val="50000"/>
                </a:spcBef>
              </a:pPr>
              <a:r>
                <a:rPr lang="en-US" altLang="en-US" sz="3200" b="1" dirty="0">
                  <a:solidFill>
                    <a:srgbClr val="5A160B"/>
                  </a:solidFill>
                  <a:ea typeface="ＭＳ Ｐゴシック" pitchFamily="34" charset="-128"/>
                </a:rPr>
                <a:t>÷</a:t>
              </a:r>
            </a:p>
          </p:txBody>
        </p:sp>
      </p:gr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5" name="Rectangle 14">
            <a:extLst>
              <a:ext uri="{FF2B5EF4-FFF2-40B4-BE49-F238E27FC236}">
                <a16:creationId xmlns:a16="http://schemas.microsoft.com/office/drawing/2014/main" id="{153B726C-851F-304B-A0CA-10C4ED12FE6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DB032B4A-33F7-4148-BE23-71907DF863B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457200"/>
            <a:ext cx="8496300" cy="990600"/>
          </a:xfrm>
        </p:spPr>
        <p:txBody>
          <a:bodyPr/>
          <a:lstStyle/>
          <a:p>
            <a:r>
              <a:rPr lang="en-US" altLang="en-US" b="1" dirty="0">
                <a:ea typeface="ＭＳ Ｐゴシック" pitchFamily="34" charset="-128"/>
              </a:rPr>
              <a:t>Weighted Average: Perpetual Part 1</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65519" y="6384322"/>
            <a:ext cx="6159082" cy="337153"/>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13" name="Group 12"/>
          <p:cNvGrpSpPr>
            <a:grpSpLocks/>
          </p:cNvGrpSpPr>
          <p:nvPr/>
        </p:nvGrpSpPr>
        <p:grpSpPr bwMode="auto">
          <a:xfrm>
            <a:off x="1600200" y="4113408"/>
            <a:ext cx="6109494" cy="1107996"/>
            <a:chOff x="145" y="2659"/>
            <a:chExt cx="3696" cy="831"/>
          </a:xfrm>
          <a:effectLst/>
        </p:grpSpPr>
        <p:graphicFrame>
          <p:nvGraphicFramePr>
            <p:cNvPr id="15" name="Object 3"/>
            <p:cNvGraphicFramePr>
              <a:graphicFrameLocks noChangeAspect="1"/>
            </p:cNvGraphicFramePr>
            <p:nvPr>
              <p:extLst>
                <p:ext uri="{D42A27DB-BD31-4B8C-83A1-F6EECF244321}">
                  <p14:modId xmlns:p14="http://schemas.microsoft.com/office/powerpoint/2010/main" val="3543722610"/>
                </p:ext>
              </p:extLst>
            </p:nvPr>
          </p:nvGraphicFramePr>
          <p:xfrm>
            <a:off x="145" y="2659"/>
            <a:ext cx="3696" cy="831"/>
          </p:xfrm>
          <a:graphic>
            <a:graphicData uri="http://schemas.openxmlformats.org/presentationml/2006/ole">
              <mc:AlternateContent xmlns:mc="http://schemas.openxmlformats.org/markup-compatibility/2006">
                <mc:Choice xmlns:v="urn:schemas-microsoft-com:vml" Requires="v">
                  <p:oleObj spid="_x0000_s92482" name="Worksheet" r:id="rId4" imgW="3686251" imgH="828751" progId="Excel.Sheet.8">
                    <p:embed/>
                  </p:oleObj>
                </mc:Choice>
                <mc:Fallback>
                  <p:oleObj name="Worksheet" r:id="rId4" imgW="3686251" imgH="8287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 y="2659"/>
                          <a:ext cx="3696" cy="831"/>
                        </a:xfrm>
                        <a:prstGeom prst="rect">
                          <a:avLst/>
                        </a:prstGeom>
                        <a:noFill/>
                        <a:ln>
                          <a:noFill/>
                        </a:ln>
                        <a:effectLst>
                          <a:outerShdw dist="35921" dir="2700000" algn="ctr" rotWithShape="0">
                            <a:schemeClr val="hlink"/>
                          </a:outerShdw>
                        </a:effectLst>
                        <a:extLst/>
                      </p:spPr>
                    </p:pic>
                  </p:oleObj>
                </mc:Fallback>
              </mc:AlternateContent>
            </a:graphicData>
          </a:graphic>
        </p:graphicFrame>
        <p:sp>
          <p:nvSpPr>
            <p:cNvPr id="16" name="Text Box 4"/>
            <p:cNvSpPr txBox="1">
              <a:spLocks noChangeArrowheads="1"/>
            </p:cNvSpPr>
            <p:nvPr/>
          </p:nvSpPr>
          <p:spPr bwMode="auto">
            <a:xfrm>
              <a:off x="3130" y="2876"/>
              <a:ext cx="230" cy="356"/>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0" name="Text Box 13"/>
          <p:cNvSpPr txBox="1">
            <a:spLocks noChangeArrowheads="1"/>
          </p:cNvSpPr>
          <p:nvPr/>
        </p:nvSpPr>
        <p:spPr bwMode="auto">
          <a:xfrm>
            <a:off x="477672" y="2938560"/>
            <a:ext cx="8229600" cy="1107996"/>
          </a:xfrm>
          <a:prstGeom prst="rect">
            <a:avLst/>
          </a:prstGeom>
          <a:solidFill>
            <a:schemeClr val="bg2"/>
          </a:solidFill>
          <a:ln w="12700">
            <a:solidFill>
              <a:srgbClr val="660033"/>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200" dirty="0"/>
              <a:t>On August 14, 20 bikes are sold. To determine the cost of the units sold, we first, need to compute the weighted average cost per unit of items in inventory.</a:t>
            </a:r>
          </a:p>
        </p:txBody>
      </p:sp>
      <p:sp>
        <p:nvSpPr>
          <p:cNvPr id="21" name="Rectangle 15"/>
          <p:cNvSpPr>
            <a:spLocks noChangeArrowheads="1"/>
          </p:cNvSpPr>
          <p:nvPr/>
        </p:nvSpPr>
        <p:spPr bwMode="auto">
          <a:xfrm>
            <a:off x="577100" y="5383524"/>
            <a:ext cx="8077200" cy="766877"/>
          </a:xfrm>
          <a:prstGeom prst="rect">
            <a:avLst/>
          </a:prstGeom>
          <a:solidFill>
            <a:schemeClr val="bg2"/>
          </a:solidFill>
          <a:ln w="12700">
            <a:noFill/>
            <a:miter lim="800000"/>
            <a:headEnd/>
            <a:tailEnd/>
          </a:ln>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The cost of goods sold for the August 14 sale is $2,000. After this sale, there are five $100 units in inventory totaling $500.</a:t>
            </a:r>
          </a:p>
        </p:txBody>
      </p:sp>
      <p:pic>
        <p:nvPicPr>
          <p:cNvPr id="3" name="Picture 2">
            <a:extLst>
              <a:ext uri="{FF2B5EF4-FFF2-40B4-BE49-F238E27FC236}">
                <a16:creationId xmlns:a16="http://schemas.microsoft.com/office/drawing/2014/main" id="{D8EE1107-2B58-4FBA-878C-5F9183F81E94}"/>
              </a:ext>
            </a:extLst>
          </p:cNvPr>
          <p:cNvPicPr>
            <a:picLocks noChangeAspect="1"/>
          </p:cNvPicPr>
          <p:nvPr/>
        </p:nvPicPr>
        <p:blipFill>
          <a:blip r:embed="rId6"/>
          <a:stretch>
            <a:fillRect/>
          </a:stretch>
        </p:blipFill>
        <p:spPr>
          <a:xfrm>
            <a:off x="905666" y="1343510"/>
            <a:ext cx="7420068" cy="1504413"/>
          </a:xfrm>
          <a:prstGeom prst="rect">
            <a:avLst/>
          </a:prstGeom>
        </p:spPr>
      </p:pic>
      <p:sp>
        <p:nvSpPr>
          <p:cNvPr id="18" name="Rectangle 17">
            <a:extLst>
              <a:ext uri="{FF2B5EF4-FFF2-40B4-BE49-F238E27FC236}">
                <a16:creationId xmlns:a16="http://schemas.microsoft.com/office/drawing/2014/main" id="{065E200E-5DC0-3544-9F40-C8925D16E56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383E8FC2-7208-7A4C-923A-2CEAEBBFD1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966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371107"/>
            <a:ext cx="8534400" cy="960438"/>
          </a:xfrm>
        </p:spPr>
        <p:txBody>
          <a:bodyPr/>
          <a:lstStyle/>
          <a:p>
            <a:r>
              <a:rPr lang="en-US" altLang="en-US" b="1" dirty="0">
                <a:ea typeface="ＭＳ Ｐゴシック" pitchFamily="34" charset="-128"/>
              </a:rPr>
              <a:t>Weighted Average: Perpetual Part 2</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76200" y="6384322"/>
            <a:ext cx="6248400"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13" name="Group 7"/>
          <p:cNvGrpSpPr>
            <a:grpSpLocks/>
          </p:cNvGrpSpPr>
          <p:nvPr/>
        </p:nvGrpSpPr>
        <p:grpSpPr bwMode="auto">
          <a:xfrm>
            <a:off x="1219200" y="3352800"/>
            <a:ext cx="6400800" cy="1347464"/>
            <a:chOff x="184" y="1822"/>
            <a:chExt cx="3696" cy="1178"/>
          </a:xfrm>
          <a:effectLst/>
        </p:grpSpPr>
        <p:graphicFrame>
          <p:nvGraphicFramePr>
            <p:cNvPr id="15" name="Object 3"/>
            <p:cNvGraphicFramePr>
              <a:graphicFrameLocks noChangeAspect="1"/>
            </p:cNvGraphicFramePr>
            <p:nvPr>
              <p:extLst>
                <p:ext uri="{D42A27DB-BD31-4B8C-83A1-F6EECF244321}">
                  <p14:modId xmlns:p14="http://schemas.microsoft.com/office/powerpoint/2010/main" val="4289905399"/>
                </p:ext>
              </p:extLst>
            </p:nvPr>
          </p:nvGraphicFramePr>
          <p:xfrm>
            <a:off x="184" y="1822"/>
            <a:ext cx="3696" cy="1178"/>
          </p:xfrm>
          <a:graphic>
            <a:graphicData uri="http://schemas.openxmlformats.org/presentationml/2006/ole">
              <mc:AlternateContent xmlns:mc="http://schemas.openxmlformats.org/markup-compatibility/2006">
                <mc:Choice xmlns:v="urn:schemas-microsoft-com:vml" Requires="v">
                  <p:oleObj spid="_x0000_s93511" name="Worksheet" r:id="rId4" imgW="3686240" imgH="1028653" progId="Excel.Sheet.8">
                    <p:embed/>
                  </p:oleObj>
                </mc:Choice>
                <mc:Fallback>
                  <p:oleObj name="Worksheet" r:id="rId4" imgW="3686240" imgH="1028653" progId="Excel.Sheet.8">
                    <p:embed/>
                    <p:pic>
                      <p:nvPicPr>
                        <p:cNvPr id="0" name=""/>
                        <p:cNvPicPr>
                          <a:picLocks noChangeAspect="1" noChangeArrowheads="1"/>
                        </p:cNvPicPr>
                        <p:nvPr/>
                      </p:nvPicPr>
                      <p:blipFill>
                        <a:blip r:embed="rId5"/>
                        <a:srcRect/>
                        <a:stretch>
                          <a:fillRect/>
                        </a:stretch>
                      </p:blipFill>
                      <p:spPr bwMode="auto">
                        <a:xfrm>
                          <a:off x="184" y="1822"/>
                          <a:ext cx="3696" cy="1178"/>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16" name="Text Box 4"/>
            <p:cNvSpPr txBox="1">
              <a:spLocks noChangeArrowheads="1"/>
            </p:cNvSpPr>
            <p:nvPr/>
          </p:nvSpPr>
          <p:spPr bwMode="auto">
            <a:xfrm>
              <a:off x="3153" y="2301"/>
              <a:ext cx="221" cy="39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17" name="Rectangle 15"/>
          <p:cNvSpPr>
            <a:spLocks noChangeArrowheads="1"/>
          </p:cNvSpPr>
          <p:nvPr/>
        </p:nvSpPr>
        <p:spPr bwMode="auto">
          <a:xfrm>
            <a:off x="184245" y="4800600"/>
            <a:ext cx="8686800" cy="1443985"/>
          </a:xfrm>
          <a:prstGeom prst="rect">
            <a:avLst/>
          </a:prstGeom>
          <a:solidFill>
            <a:schemeClr val="bg2"/>
          </a:solidFill>
          <a:ln w="12700">
            <a:solidFill>
              <a:srgbClr val="006600"/>
            </a:solidFill>
            <a:miter lim="800000"/>
            <a:headEnd/>
            <a:tailEnd/>
          </a:ln>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After the August 14 sale, there are 5 units in inventory totaling $500. </a:t>
            </a:r>
          </a:p>
          <a:p>
            <a:pPr>
              <a:spcBef>
                <a:spcPct val="50000"/>
              </a:spcBef>
            </a:pPr>
            <a:r>
              <a:rPr lang="en-US" altLang="en-US" sz="2200" dirty="0"/>
              <a:t>On August 17, 20 units are purchased for $2,300. </a:t>
            </a:r>
          </a:p>
          <a:p>
            <a:pPr>
              <a:spcBef>
                <a:spcPct val="50000"/>
              </a:spcBef>
            </a:pPr>
            <a:r>
              <a:rPr lang="en-US" altLang="en-US" sz="2200" dirty="0"/>
              <a:t>($2,300+500) / 25 = $2,800 / 25 = $112 per unit.</a:t>
            </a:r>
          </a:p>
        </p:txBody>
      </p:sp>
      <p:pic>
        <p:nvPicPr>
          <p:cNvPr id="3" name="Picture 2">
            <a:extLst>
              <a:ext uri="{FF2B5EF4-FFF2-40B4-BE49-F238E27FC236}">
                <a16:creationId xmlns:a16="http://schemas.microsoft.com/office/drawing/2014/main" id="{E539612A-57C6-45C8-9B2D-2071BA74285E}"/>
              </a:ext>
            </a:extLst>
          </p:cNvPr>
          <p:cNvPicPr>
            <a:picLocks noChangeAspect="1"/>
          </p:cNvPicPr>
          <p:nvPr/>
        </p:nvPicPr>
        <p:blipFill>
          <a:blip r:embed="rId6"/>
          <a:stretch>
            <a:fillRect/>
          </a:stretch>
        </p:blipFill>
        <p:spPr>
          <a:xfrm>
            <a:off x="826505" y="1203823"/>
            <a:ext cx="7490990" cy="2092311"/>
          </a:xfrm>
          <a:prstGeom prst="rect">
            <a:avLst/>
          </a:prstGeom>
        </p:spPr>
      </p:pic>
      <p:sp>
        <p:nvSpPr>
          <p:cNvPr id="19" name="Rectangle 18">
            <a:extLst>
              <a:ext uri="{FF2B5EF4-FFF2-40B4-BE49-F238E27FC236}">
                <a16:creationId xmlns:a16="http://schemas.microsoft.com/office/drawing/2014/main" id="{7B0C5DE9-9780-6043-8471-D4702CD025A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id="{946042F9-46AD-144B-A274-333C5BFC1E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extLst>
      <p:ext uri="{BB962C8B-B14F-4D97-AF65-F5344CB8AC3E}">
        <p14:creationId xmlns:p14="http://schemas.microsoft.com/office/powerpoint/2010/main" val="122081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66700" y="304800"/>
            <a:ext cx="8686800" cy="941123"/>
          </a:xfrm>
        </p:spPr>
        <p:txBody>
          <a:bodyPr/>
          <a:lstStyle/>
          <a:p>
            <a:r>
              <a:rPr lang="en-US" altLang="en-US" b="1" dirty="0">
                <a:ea typeface="ＭＳ Ｐゴシック" pitchFamily="34" charset="-128"/>
              </a:rPr>
              <a:t>Weighted Average: Perpetual Part 3</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201613" y="6429960"/>
            <a:ext cx="6046787" cy="33755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pSp>
        <p:nvGrpSpPr>
          <p:cNvPr id="22" name="Group 7"/>
          <p:cNvGrpSpPr>
            <a:grpSpLocks/>
          </p:cNvGrpSpPr>
          <p:nvPr/>
        </p:nvGrpSpPr>
        <p:grpSpPr bwMode="auto">
          <a:xfrm>
            <a:off x="1294973" y="3886200"/>
            <a:ext cx="6477000" cy="1172159"/>
            <a:chOff x="61" y="2148"/>
            <a:chExt cx="3667" cy="1177"/>
          </a:xfrm>
          <a:effectLst/>
        </p:grpSpPr>
        <p:graphicFrame>
          <p:nvGraphicFramePr>
            <p:cNvPr id="23" name="Object 3"/>
            <p:cNvGraphicFramePr>
              <a:graphicFrameLocks noChangeAspect="1"/>
            </p:cNvGraphicFramePr>
            <p:nvPr>
              <p:extLst>
                <p:ext uri="{D42A27DB-BD31-4B8C-83A1-F6EECF244321}">
                  <p14:modId xmlns:p14="http://schemas.microsoft.com/office/powerpoint/2010/main" val="1488254958"/>
                </p:ext>
              </p:extLst>
            </p:nvPr>
          </p:nvGraphicFramePr>
          <p:xfrm>
            <a:off x="61" y="2148"/>
            <a:ext cx="3667" cy="1177"/>
          </p:xfrm>
          <a:graphic>
            <a:graphicData uri="http://schemas.openxmlformats.org/presentationml/2006/ole">
              <mc:AlternateContent xmlns:mc="http://schemas.openxmlformats.org/markup-compatibility/2006">
                <mc:Choice xmlns:v="urn:schemas-microsoft-com:vml" Requires="v">
                  <p:oleObj spid="_x0000_s94554" name="Worksheet" r:id="rId4" imgW="3657495" imgH="1028653" progId="Excel.Sheet.8">
                    <p:embed/>
                  </p:oleObj>
                </mc:Choice>
                <mc:Fallback>
                  <p:oleObj name="Worksheet" r:id="rId4" imgW="3657495" imgH="1028653" progId="Excel.Sheet.8">
                    <p:embed/>
                    <p:pic>
                      <p:nvPicPr>
                        <p:cNvPr id="0" name=""/>
                        <p:cNvPicPr>
                          <a:picLocks noChangeAspect="1" noChangeArrowheads="1"/>
                        </p:cNvPicPr>
                        <p:nvPr/>
                      </p:nvPicPr>
                      <p:blipFill>
                        <a:blip r:embed="rId5"/>
                        <a:srcRect/>
                        <a:stretch>
                          <a:fillRect/>
                        </a:stretch>
                      </p:blipFill>
                      <p:spPr bwMode="auto">
                        <a:xfrm>
                          <a:off x="61" y="2148"/>
                          <a:ext cx="3667" cy="1177"/>
                        </a:xfrm>
                        <a:prstGeom prst="rect">
                          <a:avLst/>
                        </a:prstGeom>
                        <a:solidFill>
                          <a:schemeClr val="hlink"/>
                        </a:solidFill>
                        <a:ln>
                          <a:noFill/>
                        </a:ln>
                        <a:effectLst>
                          <a:outerShdw dist="35921" dir="2700000" algn="ctr" rotWithShape="0">
                            <a:schemeClr val="hlink"/>
                          </a:outerShdw>
                        </a:effectLst>
                        <a:extLs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4" name="Text Box 4"/>
            <p:cNvSpPr txBox="1">
              <a:spLocks noChangeArrowheads="1"/>
            </p:cNvSpPr>
            <p:nvPr/>
          </p:nvSpPr>
          <p:spPr bwMode="auto">
            <a:xfrm>
              <a:off x="3097" y="2619"/>
              <a:ext cx="230" cy="3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a:solidFill>
                    <a:srgbClr val="660033"/>
                  </a:solidFill>
                  <a:latin typeface="Times New Roman" panose="02020603050405020304" pitchFamily="18" charset="0"/>
                  <a:cs typeface="Times New Roman" panose="02020603050405020304" pitchFamily="18" charset="0"/>
                </a:rPr>
                <a:t>÷</a:t>
              </a:r>
              <a:endParaRPr lang="en-US" altLang="en-US" sz="2600" b="1" dirty="0">
                <a:solidFill>
                  <a:srgbClr val="660033"/>
                </a:solidFill>
                <a:latin typeface="Times New Roman" panose="02020603050405020304" pitchFamily="18" charset="0"/>
              </a:endParaRPr>
            </a:p>
          </p:txBody>
        </p:sp>
      </p:grpSp>
      <p:sp>
        <p:nvSpPr>
          <p:cNvPr id="25" name="Rectangle 15"/>
          <p:cNvSpPr>
            <a:spLocks noChangeArrowheads="1"/>
          </p:cNvSpPr>
          <p:nvPr/>
        </p:nvSpPr>
        <p:spPr bwMode="auto">
          <a:xfrm>
            <a:off x="201613" y="5181600"/>
            <a:ext cx="8789986" cy="1105431"/>
          </a:xfrm>
          <a:prstGeom prst="rect">
            <a:avLst/>
          </a:prstGeom>
          <a:solidFill>
            <a:schemeClr val="bg2"/>
          </a:solidFill>
          <a:ln w="12700">
            <a:noFill/>
            <a:miter lim="800000"/>
            <a:headEnd/>
            <a:tailEnd/>
          </a:ln>
          <a:effectLst>
            <a:outerShdw dist="107763" dir="2700000" algn="ctr" rotWithShape="0">
              <a:schemeClr val="bg1"/>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200" dirty="0"/>
              <a:t>After the August 28 purchase, there are (5+20+10) = 35 units in inventory totaling ($2,800+1,190) = $3,990. </a:t>
            </a:r>
          </a:p>
          <a:p>
            <a:pPr>
              <a:spcBef>
                <a:spcPts val="0"/>
              </a:spcBef>
            </a:pPr>
            <a:r>
              <a:rPr lang="en-US" altLang="en-US" sz="2200" dirty="0"/>
              <a:t>$3,900 / 35 = $114 per unit.</a:t>
            </a:r>
          </a:p>
        </p:txBody>
      </p:sp>
      <p:pic>
        <p:nvPicPr>
          <p:cNvPr id="2" name="Picture 1">
            <a:extLst>
              <a:ext uri="{FF2B5EF4-FFF2-40B4-BE49-F238E27FC236}">
                <a16:creationId xmlns:a16="http://schemas.microsoft.com/office/drawing/2014/main" id="{F6D542A4-1CA0-4CC9-A2AC-07D01F4D6CDA}"/>
              </a:ext>
            </a:extLst>
          </p:cNvPr>
          <p:cNvPicPr>
            <a:picLocks noChangeAspect="1"/>
          </p:cNvPicPr>
          <p:nvPr/>
        </p:nvPicPr>
        <p:blipFill>
          <a:blip r:embed="rId6"/>
          <a:stretch>
            <a:fillRect/>
          </a:stretch>
        </p:blipFill>
        <p:spPr>
          <a:xfrm>
            <a:off x="533400" y="1080019"/>
            <a:ext cx="7875321" cy="2729981"/>
          </a:xfrm>
          <a:prstGeom prst="rect">
            <a:avLst/>
          </a:prstGeom>
        </p:spPr>
      </p:pic>
      <p:sp>
        <p:nvSpPr>
          <p:cNvPr id="15" name="Rectangle 14">
            <a:extLst>
              <a:ext uri="{FF2B5EF4-FFF2-40B4-BE49-F238E27FC236}">
                <a16:creationId xmlns:a16="http://schemas.microsoft.com/office/drawing/2014/main" id="{6B5F0B17-4690-E14B-8CF1-B1FAFF00DBE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id="{DF47D29D-DE23-E645-81BD-3C5293A2985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0868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
                                        </p:tgtEl>
                                        <p:attrNameLst>
                                          <p:attrName>style.visibility</p:attrName>
                                        </p:attrNameLst>
                                      </p:cBhvr>
                                      <p:to>
                                        <p:strVal val="visible"/>
                                      </p:to>
                                    </p:set>
                                    <p:anim calcmode="discrete" valueType="clr">
                                      <p:cBhvr override="childStyle">
                                        <p:cTn id="14"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
                                        </p:tgtEl>
                                        <p:attrNameLst>
                                          <p:attrName>fillcolor</p:attrName>
                                        </p:attrNameLst>
                                      </p:cBhvr>
                                      <p:tavLst>
                                        <p:tav tm="0">
                                          <p:val>
                                            <p:clrVal>
                                              <a:schemeClr val="accent2"/>
                                            </p:clrVal>
                                          </p:val>
                                        </p:tav>
                                        <p:tav tm="50000">
                                          <p:val>
                                            <p:clrVal>
                                              <a:schemeClr val="hlink"/>
                                            </p:clrVal>
                                          </p:val>
                                        </p:tav>
                                      </p:tavLst>
                                    </p:anim>
                                    <p:set>
                                      <p:cBhvr>
                                        <p:cTn id="16"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201613" y="6447650"/>
            <a:ext cx="6046787" cy="31986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Rectangle 7"/>
          <p:cNvSpPr>
            <a:spLocks noChangeArrowheads="1"/>
          </p:cNvSpPr>
          <p:nvPr/>
        </p:nvSpPr>
        <p:spPr bwMode="auto">
          <a:xfrm>
            <a:off x="378142" y="4953000"/>
            <a:ext cx="4227513" cy="1064757"/>
          </a:xfrm>
          <a:prstGeom prst="rect">
            <a:avLst/>
          </a:prstGeom>
          <a:solidFill>
            <a:srgbClr val="F4F4A3"/>
          </a:solidFill>
          <a:ln w="12700">
            <a:solidFill>
              <a:srgbClr val="006600"/>
            </a:solidFill>
            <a:miter lim="800000"/>
            <a:headEnd/>
            <a:tailEnd/>
          </a:ln>
          <a:effectLst>
            <a:outerShdw dist="71842" dir="2700000" algn="ctr" rotWithShape="0">
              <a:srgbClr val="006600"/>
            </a:outerShdw>
          </a:effectLst>
        </p:spPr>
        <p:txBody>
          <a:bodyPr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dirty="0">
                <a:solidFill>
                  <a:srgbClr val="006600"/>
                </a:solidFill>
              </a:rPr>
              <a:t>Cost of goods sold for August 30 sale is = $2,622</a:t>
            </a:r>
          </a:p>
        </p:txBody>
      </p:sp>
      <p:sp>
        <p:nvSpPr>
          <p:cNvPr id="8" name="Text Box 9"/>
          <p:cNvSpPr txBox="1">
            <a:spLocks noChangeArrowheads="1"/>
          </p:cNvSpPr>
          <p:nvPr/>
        </p:nvSpPr>
        <p:spPr bwMode="auto">
          <a:xfrm>
            <a:off x="5062855" y="4876800"/>
            <a:ext cx="3200400" cy="1339850"/>
          </a:xfrm>
          <a:prstGeom prst="rect">
            <a:avLst/>
          </a:prstGeom>
          <a:noFill/>
          <a:ln w="28575">
            <a:solidFill>
              <a:srgbClr val="0000FF"/>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dirty="0">
                <a:solidFill>
                  <a:srgbClr val="3333CC"/>
                </a:solidFill>
              </a:rPr>
              <a:t>Ending inventory is composed of 12 units @ an average cost of $114 each or $1,368</a:t>
            </a:r>
            <a:r>
              <a:rPr lang="en-US" altLang="en-US" sz="2000" dirty="0">
                <a:solidFill>
                  <a:srgbClr val="3333CC"/>
                </a:solidFill>
              </a:rPr>
              <a:t>.</a:t>
            </a:r>
          </a:p>
        </p:txBody>
      </p:sp>
      <p:sp>
        <p:nvSpPr>
          <p:cNvPr id="9" name="AutoShape 12"/>
          <p:cNvSpPr>
            <a:spLocks noChangeArrowheads="1"/>
          </p:cNvSpPr>
          <p:nvPr/>
        </p:nvSpPr>
        <p:spPr bwMode="auto">
          <a:xfrm>
            <a:off x="6026270" y="5854224"/>
            <a:ext cx="990600" cy="287126"/>
          </a:xfrm>
          <a:prstGeom prst="flowChartAlternateProcess">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3" name="AutoShape 16"/>
          <p:cNvSpPr>
            <a:spLocks noChangeArrowheads="1"/>
          </p:cNvSpPr>
          <p:nvPr/>
        </p:nvSpPr>
        <p:spPr bwMode="auto">
          <a:xfrm>
            <a:off x="3386455" y="5486400"/>
            <a:ext cx="1066800" cy="430688"/>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5" name="TextBox 14"/>
          <p:cNvSpPr txBox="1"/>
          <p:nvPr/>
        </p:nvSpPr>
        <p:spPr>
          <a:xfrm>
            <a:off x="8126420" y="1360028"/>
            <a:ext cx="877212"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5.7</a:t>
            </a:r>
          </a:p>
        </p:txBody>
      </p:sp>
      <p:pic>
        <p:nvPicPr>
          <p:cNvPr id="3" name="Picture 2"/>
          <p:cNvPicPr>
            <a:picLocks noChangeAspect="1"/>
          </p:cNvPicPr>
          <p:nvPr/>
        </p:nvPicPr>
        <p:blipFill>
          <a:blip r:embed="rId3"/>
          <a:stretch>
            <a:fillRect/>
          </a:stretch>
        </p:blipFill>
        <p:spPr>
          <a:xfrm>
            <a:off x="618273" y="1338443"/>
            <a:ext cx="7344242" cy="3383557"/>
          </a:xfrm>
          <a:prstGeom prst="rect">
            <a:avLst/>
          </a:prstGeom>
        </p:spPr>
      </p:pic>
      <p:sp>
        <p:nvSpPr>
          <p:cNvPr id="17" name="Rectangle 2"/>
          <p:cNvSpPr txBox="1">
            <a:spLocks noChangeArrowheads="1"/>
          </p:cNvSpPr>
          <p:nvPr/>
        </p:nvSpPr>
        <p:spPr bwMode="auto">
          <a:xfrm>
            <a:off x="109855" y="410099"/>
            <a:ext cx="8686800" cy="94112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ea typeface="ＭＳ Ｐゴシック" pitchFamily="34" charset="-128"/>
              </a:rPr>
              <a:t>Weighted Average: Perpetual Part 4</a:t>
            </a:r>
          </a:p>
        </p:txBody>
      </p:sp>
      <p:sp>
        <p:nvSpPr>
          <p:cNvPr id="18" name="Rectangle 17">
            <a:extLst>
              <a:ext uri="{FF2B5EF4-FFF2-40B4-BE49-F238E27FC236}">
                <a16:creationId xmlns:a16="http://schemas.microsoft.com/office/drawing/2014/main" id="{2B6EAEAD-B588-D949-9A46-D120942F5BBB}"/>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id="{529A0F56-314D-3448-9815-E630C452C56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Tree>
    <p:extLst>
      <p:ext uri="{BB962C8B-B14F-4D97-AF65-F5344CB8AC3E}">
        <p14:creationId xmlns:p14="http://schemas.microsoft.com/office/powerpoint/2010/main" val="265498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201613" y="6384322"/>
            <a:ext cx="5970587"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P1: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TextBox 11"/>
          <p:cNvSpPr txBox="1"/>
          <p:nvPr/>
        </p:nvSpPr>
        <p:spPr>
          <a:xfrm>
            <a:off x="7953416" y="15132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5.7</a:t>
            </a:r>
          </a:p>
        </p:txBody>
      </p:sp>
      <p:sp>
        <p:nvSpPr>
          <p:cNvPr id="13" name="Rectangle 2"/>
          <p:cNvSpPr>
            <a:spLocks noGrp="1" noChangeArrowheads="1"/>
          </p:cNvSpPr>
          <p:nvPr>
            <p:ph type="title"/>
          </p:nvPr>
        </p:nvSpPr>
        <p:spPr>
          <a:xfrm>
            <a:off x="182722" y="438437"/>
            <a:ext cx="8686800" cy="941123"/>
          </a:xfrm>
        </p:spPr>
        <p:txBody>
          <a:bodyPr/>
          <a:lstStyle/>
          <a:p>
            <a:r>
              <a:rPr lang="en-US" altLang="en-US" b="1" dirty="0">
                <a:ea typeface="ＭＳ Ｐゴシック" pitchFamily="34" charset="-128"/>
              </a:rPr>
              <a:t>Weighted Average: Perpetual Part 5</a:t>
            </a:r>
          </a:p>
        </p:txBody>
      </p:sp>
      <p:pic>
        <p:nvPicPr>
          <p:cNvPr id="2" name="Picture 1">
            <a:extLst>
              <a:ext uri="{FF2B5EF4-FFF2-40B4-BE49-F238E27FC236}">
                <a16:creationId xmlns:a16="http://schemas.microsoft.com/office/drawing/2014/main" id="{C39DA535-5144-4347-9E49-FC6280A803C7}"/>
              </a:ext>
            </a:extLst>
          </p:cNvPr>
          <p:cNvPicPr>
            <a:picLocks noChangeAspect="1"/>
          </p:cNvPicPr>
          <p:nvPr/>
        </p:nvPicPr>
        <p:blipFill>
          <a:blip r:embed="rId3"/>
          <a:stretch>
            <a:fillRect/>
          </a:stretch>
        </p:blipFill>
        <p:spPr>
          <a:xfrm>
            <a:off x="685799" y="1487332"/>
            <a:ext cx="7119957" cy="3889154"/>
          </a:xfrm>
          <a:prstGeom prst="rect">
            <a:avLst/>
          </a:prstGeom>
        </p:spPr>
      </p:pic>
      <p:sp>
        <p:nvSpPr>
          <p:cNvPr id="14" name="Rectangle 13">
            <a:extLst>
              <a:ext uri="{FF2B5EF4-FFF2-40B4-BE49-F238E27FC236}">
                <a16:creationId xmlns:a16="http://schemas.microsoft.com/office/drawing/2014/main" id="{CADC4F5B-EAFE-5E4D-89CB-ED3C9B4B6A8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F9BB21B9-4552-444C-B956-491172426DD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 </a:t>
            </a:r>
            <a:r>
              <a:rPr lang="en-US" dirty="0"/>
              <a:t>Analyze the effects of inventory methods for both financial and tax reporting.</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6894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8"/>
          <p:cNvSpPr txBox="1"/>
          <p:nvPr/>
        </p:nvSpPr>
        <p:spPr>
          <a:xfrm>
            <a:off x="1981200" y="762000"/>
            <a:ext cx="53340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A1</a:t>
            </a:r>
            <a:endParaRPr lang="en-US" sz="4400" dirty="0">
              <a:latin typeface="+mj-lt"/>
            </a:endParaRPr>
          </a:p>
        </p:txBody>
      </p:sp>
      <p:sp>
        <p:nvSpPr>
          <p:cNvPr id="10" name="Rectangle 9">
            <a:extLst>
              <a:ext uri="{FF2B5EF4-FFF2-40B4-BE49-F238E27FC236}">
                <a16:creationId xmlns:a16="http://schemas.microsoft.com/office/drawing/2014/main" id="{87C2E7A2-241C-F447-B5D6-9C43104B3A9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EC32F10-04D4-2B4F-8739-0D7B4F1364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0"/>
            <a:ext cx="8229600" cy="914400"/>
          </a:xfrm>
        </p:spPr>
        <p:txBody>
          <a:bodyPr/>
          <a:lstStyle/>
          <a:p>
            <a:r>
              <a:rPr lang="en-US" altLang="en-US" sz="4000" b="1" dirty="0">
                <a:ea typeface="ＭＳ Ｐゴシック" pitchFamily="34" charset="-128"/>
              </a:rPr>
              <a:t>Financial Statement Effects</a:t>
            </a:r>
            <a:br>
              <a:rPr lang="en-US" altLang="en-US" sz="4000" b="1" dirty="0">
                <a:ea typeface="ＭＳ Ｐゴシック" pitchFamily="34" charset="-128"/>
              </a:rPr>
            </a:br>
            <a:r>
              <a:rPr lang="en-US" altLang="en-US" sz="4000" b="1" dirty="0">
                <a:ea typeface="ＭＳ Ｐゴシック" pitchFamily="34" charset="-128"/>
              </a:rPr>
              <a:t>of Costing Methods</a:t>
            </a:r>
          </a:p>
        </p:txBody>
      </p:sp>
      <p:sp>
        <p:nvSpPr>
          <p:cNvPr id="59397" name="Rectangle 5"/>
          <p:cNvSpPr>
            <a:spLocks noChangeArrowheads="1"/>
          </p:cNvSpPr>
          <p:nvPr/>
        </p:nvSpPr>
        <p:spPr bwMode="auto">
          <a:xfrm>
            <a:off x="6324600" y="3858057"/>
            <a:ext cx="2425700" cy="1995488"/>
          </a:xfrm>
          <a:prstGeom prst="rect">
            <a:avLst/>
          </a:prstGeom>
          <a:solidFill>
            <a:srgbClr val="DBEEF4"/>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Smoothes out price changes.</a:t>
            </a:r>
          </a:p>
        </p:txBody>
      </p:sp>
      <p:sp>
        <p:nvSpPr>
          <p:cNvPr id="59400" name="Rectangle 8"/>
          <p:cNvSpPr>
            <a:spLocks noChangeArrowheads="1"/>
          </p:cNvSpPr>
          <p:nvPr/>
        </p:nvSpPr>
        <p:spPr bwMode="auto">
          <a:xfrm>
            <a:off x="3222715" y="3871912"/>
            <a:ext cx="2959100" cy="1995488"/>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Cost of goods sold on income statement approximates its current costs. </a:t>
            </a:r>
          </a:p>
        </p:txBody>
      </p:sp>
      <p:sp>
        <p:nvSpPr>
          <p:cNvPr id="59403" name="Rectangle 11"/>
          <p:cNvSpPr>
            <a:spLocks noChangeArrowheads="1"/>
          </p:cNvSpPr>
          <p:nvPr/>
        </p:nvSpPr>
        <p:spPr bwMode="auto">
          <a:xfrm>
            <a:off x="268705" y="3871912"/>
            <a:ext cx="2806700" cy="1995488"/>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Ending inventory approximates current cost.</a:t>
            </a:r>
          </a:p>
        </p:txBody>
      </p:sp>
      <p:sp>
        <p:nvSpPr>
          <p:cNvPr id="59405" name="Rectangle 13"/>
          <p:cNvSpPr>
            <a:spLocks noChangeArrowheads="1"/>
          </p:cNvSpPr>
          <p:nvPr/>
        </p:nvSpPr>
        <p:spPr bwMode="auto">
          <a:xfrm>
            <a:off x="649705" y="2092592"/>
            <a:ext cx="1968500" cy="1197293"/>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First-In, First-Out</a:t>
            </a:r>
          </a:p>
        </p:txBody>
      </p:sp>
      <p:sp>
        <p:nvSpPr>
          <p:cNvPr id="99336" name="Rectangle 14"/>
          <p:cNvSpPr>
            <a:spLocks noChangeArrowheads="1"/>
          </p:cNvSpPr>
          <p:nvPr/>
        </p:nvSpPr>
        <p:spPr bwMode="auto">
          <a:xfrm>
            <a:off x="6553200" y="2051523"/>
            <a:ext cx="1968500" cy="1297067"/>
          </a:xfrm>
          <a:prstGeom prst="rect">
            <a:avLst/>
          </a:prstGeom>
          <a:solidFill>
            <a:srgbClr val="DBEEF4"/>
          </a:solidFill>
          <a:ln w="12700">
            <a:solidFill>
              <a:srgbClr val="632523"/>
            </a:solidFill>
            <a:miter lim="800000"/>
            <a:headEnd/>
            <a:tailEnd/>
          </a:ln>
          <a:effectLst>
            <a:outerShdw dist="17961" dir="2700000" algn="ctr" rotWithShape="0">
              <a:srgbClr val="3333CC"/>
            </a:outerShdw>
          </a:effectLst>
        </p:spPr>
        <p:txBody>
          <a:bodyPr lIns="90488" tIns="44450" rIns="90488" bIns="44450" anchor="ctr"/>
          <a:lstStyle/>
          <a:p>
            <a:pPr algn="ctr"/>
            <a:r>
              <a:rPr lang="en-US" altLang="en-US" sz="2400" dirty="0">
                <a:solidFill>
                  <a:srgbClr val="632523"/>
                </a:solidFill>
                <a:ea typeface="ＭＳ Ｐゴシック" pitchFamily="34" charset="-128"/>
              </a:rPr>
              <a:t>Weighted Average</a:t>
            </a:r>
          </a:p>
        </p:txBody>
      </p:sp>
      <p:sp>
        <p:nvSpPr>
          <p:cNvPr id="59407" name="Rectangle 15"/>
          <p:cNvSpPr>
            <a:spLocks noChangeArrowheads="1"/>
          </p:cNvSpPr>
          <p:nvPr/>
        </p:nvSpPr>
        <p:spPr bwMode="auto">
          <a:xfrm>
            <a:off x="3848100" y="2104467"/>
            <a:ext cx="1968500" cy="1197293"/>
          </a:xfrm>
          <a:prstGeom prst="rect">
            <a:avLst/>
          </a:prstGeom>
          <a:solidFill>
            <a:srgbClr val="FDEADA"/>
          </a:solidFill>
          <a:ln w="12700">
            <a:solidFill>
              <a:srgbClr val="3333CC"/>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lgn="ctr">
              <a:defRPr/>
            </a:pPr>
            <a:r>
              <a:rPr lang="en-US" sz="2400" dirty="0">
                <a:solidFill>
                  <a:srgbClr val="632523"/>
                </a:solidFill>
                <a:ea typeface="ＭＳ Ｐゴシック" pitchFamily="-84" charset="-128"/>
              </a:rPr>
              <a:t>Last-In, First-Out</a:t>
            </a:r>
          </a:p>
        </p:txBody>
      </p:sp>
      <p:cxnSp>
        <p:nvCxnSpPr>
          <p:cNvPr id="19" name="Straight Arrow Connector 18"/>
          <p:cNvCxnSpPr>
            <a:stCxn id="99336" idx="2"/>
          </p:cNvCxnSpPr>
          <p:nvPr/>
        </p:nvCxnSpPr>
        <p:spPr>
          <a:xfrm>
            <a:off x="7537450" y="3348590"/>
            <a:ext cx="0" cy="531734"/>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a:stCxn id="59405" idx="2"/>
          </p:cNvCxnSpPr>
          <p:nvPr/>
        </p:nvCxnSpPr>
        <p:spPr>
          <a:xfrm>
            <a:off x="1633955" y="3289885"/>
            <a:ext cx="6350" cy="571141"/>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endCxn id="59400" idx="0"/>
          </p:cNvCxnSpPr>
          <p:nvPr/>
        </p:nvCxnSpPr>
        <p:spPr>
          <a:xfrm>
            <a:off x="4702265" y="3348590"/>
            <a:ext cx="0" cy="523322"/>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7" name="Rectangle 16">
            <a:extLst>
              <a:ext uri="{FF2B5EF4-FFF2-40B4-BE49-F238E27FC236}">
                <a16:creationId xmlns:a16="http://schemas.microsoft.com/office/drawing/2014/main" id="{09337607-15DC-C64F-AC58-D0CC1695158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93FD579B-E7E0-F047-9380-FBD569C6DA8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Identify the items making up merchandise inventory.</a:t>
            </a:r>
            <a:br>
              <a:rPr 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8"/>
          <p:cNvSpPr txBox="1"/>
          <p:nvPr/>
        </p:nvSpPr>
        <p:spPr>
          <a:xfrm>
            <a:off x="1828800" y="983159"/>
            <a:ext cx="52578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id="{9494F490-B7CD-1F41-8042-CC24CED823A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416F14C-BAD7-9B4B-9450-13F2E46A466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Grp="1" noChangeArrowheads="1"/>
          </p:cNvSpPr>
          <p:nvPr>
            <p:ph type="title"/>
          </p:nvPr>
        </p:nvSpPr>
        <p:spPr>
          <a:xfrm>
            <a:off x="457200" y="816824"/>
            <a:ext cx="8229600" cy="1028699"/>
          </a:xfrm>
        </p:spPr>
        <p:txBody>
          <a:bodyPr/>
          <a:lstStyle/>
          <a:p>
            <a:pPr>
              <a:lnSpc>
                <a:spcPts val="4000"/>
              </a:lnSpc>
            </a:pPr>
            <a:r>
              <a:rPr lang="en-US" altLang="en-US" sz="4200" b="1" dirty="0">
                <a:ea typeface="ＭＳ Ｐゴシック" pitchFamily="34" charset="-128"/>
              </a:rPr>
              <a:t>Financial Statement Effects of Inventory Costing Methods: </a:t>
            </a:r>
            <a:r>
              <a:rPr lang="en-US" altLang="en-US" sz="4000" b="1" dirty="0">
                <a:ea typeface="ＭＳ Ｐゴシック" pitchFamily="34" charset="-128"/>
              </a:rPr>
              <a:t>Perpetual Method</a:t>
            </a:r>
          </a:p>
        </p:txBody>
      </p:sp>
      <p:sp>
        <p:nvSpPr>
          <p:cNvPr id="8" name="Rectangle 7"/>
          <p:cNvSpPr/>
          <p:nvPr/>
        </p:nvSpPr>
        <p:spPr>
          <a:xfrm>
            <a:off x="0" y="0"/>
            <a:ext cx="9144000" cy="528162"/>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ectangle 3"/>
          <p:cNvSpPr txBox="1">
            <a:spLocks noChangeArrowheads="1"/>
          </p:cNvSpPr>
          <p:nvPr/>
        </p:nvSpPr>
        <p:spPr bwMode="auto">
          <a:xfrm>
            <a:off x="457200" y="2236716"/>
            <a:ext cx="8229600" cy="647700"/>
          </a:xfrm>
          <a:prstGeom prst="rect">
            <a:avLst/>
          </a:prstGeom>
          <a:solidFill>
            <a:srgbClr val="F6E9B4"/>
          </a:solidFill>
          <a:ln w="12700" cap="flat">
            <a:solidFill>
              <a:schemeClr val="hlink"/>
            </a:solidFill>
            <a:miter lim="800000"/>
            <a:headEnd/>
            <a:tailEnd/>
          </a:ln>
          <a:effectLst>
            <a:outerShdw dist="5388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lnSpc>
                <a:spcPct val="90000"/>
              </a:lnSpc>
              <a:buFont typeface="Wingdings" panose="05000000000000000000" pitchFamily="2" charset="2"/>
              <a:buNone/>
            </a:pPr>
            <a:r>
              <a:rPr lang="en-US" altLang="en-US" sz="2400" b="1" dirty="0">
                <a:solidFill>
                  <a:srgbClr val="0033CC"/>
                </a:solidFill>
              </a:rPr>
              <a:t>Because prices change, inventory methods nearly always assign different cost amounts.</a:t>
            </a:r>
          </a:p>
        </p:txBody>
      </p:sp>
      <p:graphicFrame>
        <p:nvGraphicFramePr>
          <p:cNvPr id="11" name="Object 4"/>
          <p:cNvGraphicFramePr>
            <a:graphicFrameLocks/>
          </p:cNvGraphicFramePr>
          <p:nvPr>
            <p:extLst>
              <p:ext uri="{D42A27DB-BD31-4B8C-83A1-F6EECF244321}">
                <p14:modId xmlns:p14="http://schemas.microsoft.com/office/powerpoint/2010/main" val="2803140287"/>
              </p:ext>
            </p:extLst>
          </p:nvPr>
        </p:nvGraphicFramePr>
        <p:xfrm>
          <a:off x="457200" y="2971799"/>
          <a:ext cx="8229600" cy="3384551"/>
        </p:xfrm>
        <a:graphic>
          <a:graphicData uri="http://schemas.openxmlformats.org/presentationml/2006/ole">
            <mc:AlternateContent xmlns:mc="http://schemas.openxmlformats.org/markup-compatibility/2006">
              <mc:Choice xmlns:v="urn:schemas-microsoft-com:vml" Requires="v">
                <p:oleObj spid="_x0000_s91453" name="Worksheet" r:id="rId4" imgW="5610240" imgH="2581364" progId="Excel.Sheet.8">
                  <p:embed/>
                </p:oleObj>
              </mc:Choice>
              <mc:Fallback>
                <p:oleObj name="Worksheet" r:id="rId4" imgW="5610240" imgH="2581364" progId="Excel.Sheet.8">
                  <p:embed/>
                  <p:pic>
                    <p:nvPicPr>
                      <p:cNvPr id="0" name=""/>
                      <p:cNvPicPr>
                        <a:picLocks noChangeArrowheads="1"/>
                      </p:cNvPicPr>
                      <p:nvPr/>
                    </p:nvPicPr>
                    <p:blipFill>
                      <a:blip r:embed="rId5"/>
                      <a:srcRect l="3374" t="4448" r="3548" b="3104"/>
                      <a:stretch>
                        <a:fillRect/>
                      </a:stretch>
                    </p:blipFill>
                    <p:spPr bwMode="auto">
                      <a:xfrm>
                        <a:off x="457200" y="2971799"/>
                        <a:ext cx="8229600" cy="3384551"/>
                      </a:xfrm>
                      <a:prstGeom prst="rect">
                        <a:avLst/>
                      </a:prstGeom>
                      <a:solidFill>
                        <a:schemeClr val="hlink"/>
                      </a:solidFill>
                      <a:ln w="12700">
                        <a:solidFill>
                          <a:srgbClr val="414141"/>
                        </a:solidFill>
                        <a:miter lim="800000"/>
                        <a:headEnd/>
                        <a:tailEnd/>
                      </a:ln>
                      <a:effectLst>
                        <a:outerShdw dist="71842" dir="2700000" algn="ctr" rotWithShape="0">
                          <a:schemeClr val="hlink"/>
                        </a:outerShdw>
                      </a:effectLst>
                    </p:spPr>
                  </p:pic>
                </p:oleObj>
              </mc:Fallback>
            </mc:AlternateContent>
          </a:graphicData>
        </a:graphic>
      </p:graphicFrame>
      <p:sp>
        <p:nvSpPr>
          <p:cNvPr id="12" name="TextBox 11"/>
          <p:cNvSpPr txBox="1"/>
          <p:nvPr/>
        </p:nvSpPr>
        <p:spPr>
          <a:xfrm>
            <a:off x="7788215" y="143916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5.8</a:t>
            </a:r>
          </a:p>
        </p:txBody>
      </p:sp>
      <p:sp>
        <p:nvSpPr>
          <p:cNvPr id="14" name="Rounded Rectangle 15">
            <a:extLst>
              <a:ext uri="{FF2B5EF4-FFF2-40B4-BE49-F238E27FC236}">
                <a16:creationId xmlns:a16="http://schemas.microsoft.com/office/drawing/2014/main" id="{8A797B8D-D202-4ED8-89A6-5D41CEAF04FB}"/>
              </a:ext>
            </a:extLst>
          </p:cNvPr>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a:extLst>
              <a:ext uri="{FF2B5EF4-FFF2-40B4-BE49-F238E27FC236}">
                <a16:creationId xmlns:a16="http://schemas.microsoft.com/office/drawing/2014/main" id="{DD37A68E-B0D4-0D4F-809B-C2CDAF9A09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F662AA52-C85B-914B-8C78-01769B068CB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spTree>
    <p:extLst>
      <p:ext uri="{BB962C8B-B14F-4D97-AF65-F5344CB8AC3E}">
        <p14:creationId xmlns:p14="http://schemas.microsoft.com/office/powerpoint/2010/main" val="156794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457200"/>
            <a:ext cx="8229600" cy="1066800"/>
          </a:xfrm>
        </p:spPr>
        <p:txBody>
          <a:bodyPr/>
          <a:lstStyle/>
          <a:p>
            <a:r>
              <a:rPr lang="en-US" altLang="en-US" b="1" dirty="0">
                <a:ea typeface="ＭＳ Ｐゴシック" pitchFamily="34" charset="-128"/>
              </a:rPr>
              <a:t>Tax Effects of Costing Methods</a:t>
            </a:r>
          </a:p>
        </p:txBody>
      </p:sp>
      <p:sp>
        <p:nvSpPr>
          <p:cNvPr id="60419" name="Rectangle 3"/>
          <p:cNvSpPr>
            <a:spLocks noGrp="1" noChangeArrowheads="1"/>
          </p:cNvSpPr>
          <p:nvPr>
            <p:ph type="body" idx="4294967295"/>
          </p:nvPr>
        </p:nvSpPr>
        <p:spPr>
          <a:xfrm>
            <a:off x="457199" y="1828800"/>
            <a:ext cx="8229601" cy="2362200"/>
          </a:xfrm>
          <a:solidFill>
            <a:schemeClr val="accent6">
              <a:lumMod val="20000"/>
              <a:lumOff val="80000"/>
            </a:schemeClr>
          </a:solidFill>
          <a:ln w="12700" cap="flat">
            <a:solidFill>
              <a:schemeClr val="accent2">
                <a:lumMod val="50000"/>
              </a:schemeClr>
            </a:solidFill>
          </a:ln>
        </p:spPr>
        <p:txBody>
          <a:bodyPr lIns="90488" tIns="44450" rIns="90488" bIns="44450"/>
          <a:lstStyle/>
          <a:p>
            <a:pPr algn="ctr">
              <a:buFont typeface="Wingdings" pitchFamily="-84" charset="2"/>
              <a:buNone/>
              <a:defRPr/>
            </a:pPr>
            <a:r>
              <a:rPr lang="en-US" dirty="0">
                <a:solidFill>
                  <a:srgbClr val="632523"/>
                </a:solidFill>
              </a:rPr>
              <a:t>The Internal Revenue Service (IRS) requires that when LIFO is used for tax reporting, it must also be used for financial reporting: </a:t>
            </a:r>
          </a:p>
          <a:p>
            <a:pPr algn="ctr">
              <a:buFont typeface="Wingdings" pitchFamily="-84" charset="2"/>
              <a:buNone/>
              <a:defRPr/>
            </a:pPr>
            <a:r>
              <a:rPr lang="en-US" dirty="0">
                <a:solidFill>
                  <a:srgbClr val="632523"/>
                </a:solidFill>
              </a:rPr>
              <a:t>LIFO conformity rule.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a:extLst>
              <a:ext uri="{FF2B5EF4-FFF2-40B4-BE49-F238E27FC236}">
                <a16:creationId xmlns:a16="http://schemas.microsoft.com/office/drawing/2014/main" id="{5A308CD5-9EDB-FB4F-A2F0-B2BBF3A352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DD251F63-8A8E-3743-B55F-3778D753C8A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Compute the lower of cost or market amount of inventory.</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6420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794577"/>
            <a:ext cx="7315200" cy="87313"/>
          </a:xfrm>
          <a:prstGeom prst="rect">
            <a:avLst/>
          </a:prstGeom>
          <a:noFill/>
          <a:ln w="9525">
            <a:noFill/>
            <a:miter lim="800000"/>
            <a:headEnd/>
            <a:tailEnd/>
          </a:ln>
        </p:spPr>
      </p:pic>
      <p:sp>
        <p:nvSpPr>
          <p:cNvPr id="8" name="TextBox 8"/>
          <p:cNvSpPr txBox="1"/>
          <p:nvPr/>
        </p:nvSpPr>
        <p:spPr>
          <a:xfrm>
            <a:off x="1866900" y="877809"/>
            <a:ext cx="5753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id="{A98B85AB-A2B7-8C46-9840-B86A8F98B06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0E703DF7-D30F-FB4F-A51B-7BC16DA3A90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381000"/>
            <a:ext cx="8229600" cy="1036638"/>
          </a:xfrm>
        </p:spPr>
        <p:txBody>
          <a:bodyPr/>
          <a:lstStyle/>
          <a:p>
            <a:r>
              <a:rPr lang="en-US" altLang="en-US" sz="4000" b="1" dirty="0">
                <a:ea typeface="ＭＳ Ｐゴシック" pitchFamily="34" charset="-128"/>
              </a:rPr>
              <a:t>Lower of Cost or Market</a:t>
            </a:r>
          </a:p>
        </p:txBody>
      </p:sp>
      <p:sp>
        <p:nvSpPr>
          <p:cNvPr id="62467" name="Rectangle 3"/>
          <p:cNvSpPr>
            <a:spLocks noGrp="1" noChangeArrowheads="1"/>
          </p:cNvSpPr>
          <p:nvPr>
            <p:ph type="body" idx="4294967295"/>
          </p:nvPr>
        </p:nvSpPr>
        <p:spPr>
          <a:xfrm>
            <a:off x="838200" y="1295400"/>
            <a:ext cx="7543800" cy="914400"/>
          </a:xfrm>
          <a:solidFill>
            <a:schemeClr val="bg1"/>
          </a:solidFill>
          <a:ln w="12700" cap="flat">
            <a:solidFill>
              <a:srgbClr val="414141"/>
            </a:solidFill>
          </a:ln>
        </p:spPr>
        <p:txBody>
          <a:bodyPr lIns="90488" tIns="44450" rIns="90488" bIns="44450"/>
          <a:lstStyle/>
          <a:p>
            <a:pPr algn="ctr">
              <a:lnSpc>
                <a:spcPct val="90000"/>
              </a:lnSpc>
              <a:buFont typeface="Wingdings" pitchFamily="-84" charset="2"/>
              <a:buNone/>
              <a:defRPr/>
            </a:pPr>
            <a:r>
              <a:rPr lang="en-US" b="1" dirty="0">
                <a:solidFill>
                  <a:srgbClr val="0033CC"/>
                </a:solidFill>
                <a:effectLst>
                  <a:outerShdw blurRad="38100" dist="38100" dir="2700000" algn="tl">
                    <a:srgbClr val="C0C0C0"/>
                  </a:outerShdw>
                </a:effectLst>
              </a:rPr>
              <a:t>Inventory must be reported at market value when </a:t>
            </a:r>
            <a:r>
              <a:rPr lang="en-US" b="1" u="sng" dirty="0">
                <a:solidFill>
                  <a:srgbClr val="0033CC"/>
                </a:solidFill>
                <a:effectLst>
                  <a:outerShdw blurRad="38100" dist="38100" dir="2700000" algn="tl">
                    <a:srgbClr val="C0C0C0"/>
                  </a:outerShdw>
                </a:effectLst>
              </a:rPr>
              <a:t>market</a:t>
            </a:r>
            <a:r>
              <a:rPr lang="en-US" b="1" dirty="0">
                <a:solidFill>
                  <a:srgbClr val="0033CC"/>
                </a:solidFill>
                <a:effectLst>
                  <a:outerShdw blurRad="38100" dist="38100" dir="2700000" algn="tl">
                    <a:srgbClr val="C0C0C0"/>
                  </a:outerShdw>
                </a:effectLst>
              </a:rPr>
              <a:t> is </a:t>
            </a:r>
            <a:r>
              <a:rPr lang="en-US" b="1" i="1" dirty="0">
                <a:solidFill>
                  <a:srgbClr val="FF3300"/>
                </a:solidFill>
                <a:effectLst>
                  <a:outerShdw blurRad="38100" dist="38100" dir="2700000" algn="tl">
                    <a:srgbClr val="C0C0C0"/>
                  </a:outerShdw>
                </a:effectLst>
              </a:rPr>
              <a:t>lower</a:t>
            </a:r>
            <a:r>
              <a:rPr lang="en-US" b="1" dirty="0">
                <a:solidFill>
                  <a:srgbClr val="FF3300"/>
                </a:solidFill>
                <a:effectLst>
                  <a:outerShdw blurRad="38100" dist="38100" dir="2700000" algn="tl">
                    <a:srgbClr val="C0C0C0"/>
                  </a:outerShdw>
                </a:effectLst>
              </a:rPr>
              <a:t> </a:t>
            </a:r>
            <a:r>
              <a:rPr lang="en-US" b="1" dirty="0">
                <a:solidFill>
                  <a:srgbClr val="0033CC"/>
                </a:solidFill>
                <a:effectLst>
                  <a:outerShdw blurRad="38100" dist="38100" dir="2700000" algn="tl">
                    <a:srgbClr val="C0C0C0"/>
                  </a:outerShdw>
                </a:effectLst>
              </a:rPr>
              <a:t>than cost.</a:t>
            </a:r>
          </a:p>
        </p:txBody>
      </p:sp>
      <p:sp>
        <p:nvSpPr>
          <p:cNvPr id="62468" name="Rectangle 4"/>
          <p:cNvSpPr>
            <a:spLocks noChangeArrowheads="1"/>
          </p:cNvSpPr>
          <p:nvPr/>
        </p:nvSpPr>
        <p:spPr bwMode="auto">
          <a:xfrm>
            <a:off x="4038600" y="3124098"/>
            <a:ext cx="4565650" cy="2971902"/>
          </a:xfrm>
          <a:prstGeom prst="rect">
            <a:avLst/>
          </a:prstGeom>
          <a:solidFill>
            <a:srgbClr val="F2DCDB"/>
          </a:solidFill>
          <a:ln w="12700">
            <a:solidFill>
              <a:srgbClr val="632523"/>
            </a:solidFill>
            <a:miter lim="800000"/>
            <a:headEnd/>
            <a:tailEnd/>
          </a:ln>
          <a:effectLst>
            <a:outerShdw blurRad="63500" dist="38100" dir="2700000" algn="tl" rotWithShape="0">
              <a:srgbClr val="000000">
                <a:alpha val="39999"/>
              </a:srgbClr>
            </a:outerShdw>
          </a:effectLst>
        </p:spPr>
        <p:txBody>
          <a:bodyPr lIns="90488" tIns="44450" rIns="90488" bIns="44450" anchor="ctr"/>
          <a:lstStyle/>
          <a:p>
            <a:pPr>
              <a:defRPr/>
            </a:pPr>
            <a:r>
              <a:rPr lang="en-US" sz="2800" dirty="0">
                <a:solidFill>
                  <a:srgbClr val="632523"/>
                </a:solidFill>
                <a:ea typeface="ＭＳ Ｐゴシック" pitchFamily="-84" charset="-128"/>
              </a:rPr>
              <a:t>Can be applied three ways:</a:t>
            </a:r>
          </a:p>
          <a:p>
            <a:pPr>
              <a:defRPr/>
            </a:pPr>
            <a:r>
              <a:rPr lang="en-US" sz="2400" dirty="0">
                <a:solidFill>
                  <a:srgbClr val="632523"/>
                </a:solidFill>
                <a:ea typeface="ＭＳ Ｐゴシック" pitchFamily="-84" charset="-128"/>
              </a:rPr>
              <a:t>  (1) separately to each </a:t>
            </a:r>
          </a:p>
          <a:p>
            <a:pPr lvl="1">
              <a:defRPr/>
            </a:pPr>
            <a:r>
              <a:rPr lang="en-US" sz="2400" dirty="0">
                <a:solidFill>
                  <a:srgbClr val="632523"/>
                </a:solidFill>
                <a:ea typeface="ＭＳ Ｐゴシック" pitchFamily="-84" charset="-128"/>
              </a:rPr>
              <a:t>  individual item.</a:t>
            </a:r>
          </a:p>
          <a:p>
            <a:pPr>
              <a:defRPr/>
            </a:pPr>
            <a:r>
              <a:rPr lang="en-US" sz="2400" dirty="0">
                <a:solidFill>
                  <a:srgbClr val="632523"/>
                </a:solidFill>
                <a:ea typeface="ＭＳ Ｐゴシック" pitchFamily="-84" charset="-128"/>
              </a:rPr>
              <a:t>  (2) to major categories of </a:t>
            </a:r>
          </a:p>
          <a:p>
            <a:pPr lvl="1">
              <a:defRPr/>
            </a:pPr>
            <a:r>
              <a:rPr lang="en-US" sz="2400" dirty="0">
                <a:solidFill>
                  <a:srgbClr val="632523"/>
                </a:solidFill>
                <a:ea typeface="ＭＳ Ｐゴシック" pitchFamily="-84" charset="-128"/>
              </a:rPr>
              <a:t>  assets.</a:t>
            </a:r>
          </a:p>
          <a:p>
            <a:pPr>
              <a:defRPr/>
            </a:pPr>
            <a:r>
              <a:rPr lang="en-US" sz="2400" dirty="0">
                <a:solidFill>
                  <a:srgbClr val="632523"/>
                </a:solidFill>
                <a:ea typeface="ＭＳ Ｐゴシック" pitchFamily="-84" charset="-128"/>
              </a:rPr>
              <a:t>  (3) to the whole inventory.</a:t>
            </a:r>
          </a:p>
        </p:txBody>
      </p:sp>
      <p:grpSp>
        <p:nvGrpSpPr>
          <p:cNvPr id="2" name="Group 5"/>
          <p:cNvGrpSpPr>
            <a:grpSpLocks/>
          </p:cNvGrpSpPr>
          <p:nvPr/>
        </p:nvGrpSpPr>
        <p:grpSpPr bwMode="auto">
          <a:xfrm>
            <a:off x="304800" y="2207716"/>
            <a:ext cx="3276601" cy="3888284"/>
            <a:chOff x="196" y="1641"/>
            <a:chExt cx="2068" cy="2147"/>
          </a:xfrm>
          <a:solidFill>
            <a:schemeClr val="accent2">
              <a:lumMod val="20000"/>
              <a:lumOff val="80000"/>
            </a:schemeClr>
          </a:solidFill>
        </p:grpSpPr>
        <p:sp>
          <p:nvSpPr>
            <p:cNvPr id="62470" name="Rectangle 6"/>
            <p:cNvSpPr>
              <a:spLocks noChangeArrowheads="1"/>
            </p:cNvSpPr>
            <p:nvPr/>
          </p:nvSpPr>
          <p:spPr bwMode="auto">
            <a:xfrm>
              <a:off x="196" y="2148"/>
              <a:ext cx="2060" cy="1640"/>
            </a:xfrm>
            <a:prstGeom prst="rect">
              <a:avLst/>
            </a:prstGeom>
            <a:grp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nchor="ctr"/>
            <a:lstStyle/>
            <a:p>
              <a:pPr algn="ctr">
                <a:defRPr/>
              </a:pPr>
              <a:r>
                <a:rPr lang="en-US" sz="2600" dirty="0">
                  <a:solidFill>
                    <a:srgbClr val="0000CC"/>
                  </a:solidFill>
                  <a:ea typeface="ＭＳ Ｐゴシック" pitchFamily="-108" charset="-128"/>
                  <a:cs typeface="Arial" pitchFamily="34" charset="0"/>
                </a:rPr>
                <a:t>Defined as current </a:t>
              </a:r>
              <a:r>
                <a:rPr lang="en-US" sz="2600" dirty="0">
                  <a:solidFill>
                    <a:srgbClr val="FF0000"/>
                  </a:solidFill>
                  <a:ea typeface="ＭＳ Ｐゴシック" pitchFamily="-108" charset="-128"/>
                  <a:cs typeface="Arial" pitchFamily="34" charset="0"/>
                </a:rPr>
                <a:t>replacement cost</a:t>
              </a:r>
              <a:r>
                <a:rPr lang="en-US" sz="2600" dirty="0">
                  <a:solidFill>
                    <a:srgbClr val="0000CC"/>
                  </a:solidFill>
                  <a:ea typeface="ＭＳ Ｐゴシック" pitchFamily="-108" charset="-128"/>
                  <a:cs typeface="Arial" pitchFamily="34" charset="0"/>
                </a:rPr>
                <a:t> (not sales price).</a:t>
              </a:r>
            </a:p>
            <a:p>
              <a:pPr algn="ctr">
                <a:defRPr/>
              </a:pPr>
              <a:r>
                <a:rPr lang="en-US" sz="2600" dirty="0">
                  <a:solidFill>
                    <a:srgbClr val="0000CC"/>
                  </a:solidFill>
                  <a:ea typeface="ＭＳ Ｐゴシック" pitchFamily="-108" charset="-128"/>
                  <a:cs typeface="Arial" pitchFamily="34" charset="0"/>
                </a:rPr>
                <a:t>Consistent with</a:t>
              </a:r>
              <a:br>
                <a:rPr lang="en-US" sz="2600" dirty="0">
                  <a:solidFill>
                    <a:srgbClr val="0000CC"/>
                  </a:solidFill>
                  <a:ea typeface="ＭＳ Ｐゴシック" pitchFamily="-108" charset="-128"/>
                  <a:cs typeface="Arial" pitchFamily="34" charset="0"/>
                </a:rPr>
              </a:br>
              <a:r>
                <a:rPr lang="en-US" sz="2600" dirty="0">
                  <a:solidFill>
                    <a:srgbClr val="0000CC"/>
                  </a:solidFill>
                  <a:ea typeface="ＭＳ Ｐゴシック" pitchFamily="-108" charset="-128"/>
                  <a:cs typeface="Arial" pitchFamily="34" charset="0"/>
                </a:rPr>
                <a:t>the conservatism</a:t>
              </a:r>
              <a:br>
                <a:rPr lang="en-US" sz="2600" dirty="0">
                  <a:solidFill>
                    <a:srgbClr val="0000CC"/>
                  </a:solidFill>
                  <a:ea typeface="ＭＳ Ｐゴシック" pitchFamily="-108" charset="-128"/>
                  <a:cs typeface="Arial" pitchFamily="34" charset="0"/>
                </a:rPr>
              </a:br>
              <a:r>
                <a:rPr lang="en-US" sz="2600" dirty="0">
                  <a:solidFill>
                    <a:srgbClr val="0000CC"/>
                  </a:solidFill>
                  <a:ea typeface="ＭＳ Ｐゴシック" pitchFamily="-108" charset="-128"/>
                  <a:cs typeface="Arial" pitchFamily="34" charset="0"/>
                </a:rPr>
                <a:t>principle.</a:t>
              </a:r>
            </a:p>
          </p:txBody>
        </p:sp>
        <p:cxnSp>
          <p:nvCxnSpPr>
            <p:cNvPr id="62471" name="AutoShape 7"/>
            <p:cNvCxnSpPr>
              <a:cxnSpLocks noChangeShapeType="1"/>
            </p:cNvCxnSpPr>
            <p:nvPr/>
          </p:nvCxnSpPr>
          <p:spPr bwMode="auto">
            <a:xfrm rot="5400000">
              <a:off x="1492" y="1375"/>
              <a:ext cx="506" cy="1038"/>
            </a:xfrm>
            <a:prstGeom prst="bentConnector3">
              <a:avLst>
                <a:gd name="adj1" fmla="val 50000"/>
              </a:avLst>
            </a:prstGeom>
            <a:grpFill/>
            <a:ln w="38100">
              <a:solidFill>
                <a:schemeClr val="accent2">
                  <a:lumMod val="50000"/>
                </a:schemeClr>
              </a:solidFill>
              <a:miter lim="800000"/>
              <a:headEnd/>
              <a:tailEnd type="triangle" w="med" len="med"/>
            </a:ln>
            <a:effectLst>
              <a:outerShdw dist="17961" dir="2700000" algn="ctr" rotWithShape="0">
                <a:schemeClr val="hlink"/>
              </a:outerShdw>
            </a:effectLst>
          </p:spPr>
        </p:cxn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 name="Rectangle 12">
            <a:extLst>
              <a:ext uri="{FF2B5EF4-FFF2-40B4-BE49-F238E27FC236}">
                <a16:creationId xmlns:a16="http://schemas.microsoft.com/office/drawing/2014/main" id="{D183D012-5CD2-C14A-9053-870F3A788440}"/>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id="{97421CD4-8FC0-B842-B99A-A0E232D4BBE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dissolve">
                                      <p:cBhvr>
                                        <p:cTn id="11"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Lower of Cost or Market </a:t>
            </a:r>
            <a:r>
              <a:rPr lang="en-US" altLang="en-US" sz="3600" b="1" dirty="0">
                <a:ea typeface="ＭＳ Ｐゴシック" pitchFamily="34" charset="-128"/>
              </a:rPr>
              <a:t>(continued)</a:t>
            </a:r>
            <a:endParaRPr lang="en-US" altLang="en-US" b="1" dirty="0">
              <a:ea typeface="ＭＳ Ｐゴシック" pitchFamily="34" charset="-128"/>
            </a:endParaRPr>
          </a:p>
        </p:txBody>
      </p:sp>
      <p:sp>
        <p:nvSpPr>
          <p:cNvPr id="63491" name="Rectangle 3"/>
          <p:cNvSpPr>
            <a:spLocks noGrp="1" noChangeArrowheads="1"/>
          </p:cNvSpPr>
          <p:nvPr>
            <p:ph type="body" idx="4294967295"/>
          </p:nvPr>
        </p:nvSpPr>
        <p:spPr>
          <a:xfrm>
            <a:off x="304800" y="1431590"/>
            <a:ext cx="7315200" cy="1143000"/>
          </a:xfrm>
          <a:solidFill>
            <a:srgbClr val="FFFF99"/>
          </a:solidFill>
          <a:ln w="12700" cap="flat">
            <a:solidFill>
              <a:srgbClr val="414141"/>
            </a:solidFill>
          </a:ln>
        </p:spPr>
        <p:txBody>
          <a:bodyPr lIns="90488" tIns="44450" rIns="90488" bIns="44450"/>
          <a:lstStyle/>
          <a:p>
            <a:pPr>
              <a:buFont typeface="Wingdings" pitchFamily="-84" charset="2"/>
              <a:buNone/>
              <a:defRPr/>
            </a:pPr>
            <a:r>
              <a:rPr lang="en-US" dirty="0"/>
              <a:t>A motor sports retailer has the following items in inventory:</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201613" y="6538912"/>
            <a:ext cx="4598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P2: Compute the lower of cost or market amount of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72400" y="163383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5.9</a:t>
            </a:r>
          </a:p>
        </p:txBody>
      </p:sp>
      <p:pic>
        <p:nvPicPr>
          <p:cNvPr id="99330" name="Picture 2" descr="C:\Users\User\AppData\Local\Temp\SNAGHTML1ce6f0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3" y="2588542"/>
            <a:ext cx="8413862" cy="161498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304800" y="4253441"/>
            <a:ext cx="8680562" cy="584775"/>
          </a:xfrm>
          <a:prstGeom prst="rect">
            <a:avLst/>
          </a:prstGeom>
          <a:solidFill>
            <a:srgbClr val="FFFF99"/>
          </a:solidFill>
        </p:spPr>
        <p:txBody>
          <a:bodyPr wrap="square" rtlCol="0">
            <a:spAutoFit/>
          </a:bodyPr>
          <a:lstStyle/>
          <a:p>
            <a:r>
              <a:rPr lang="en-US" sz="3200" dirty="0">
                <a:latin typeface="+mn-lt"/>
                <a:ea typeface="ＭＳ Ｐゴシック" pitchFamily="-84" charset="-128"/>
              </a:rPr>
              <a:t>Journal entry to write down inventory follows:</a:t>
            </a:r>
          </a:p>
        </p:txBody>
      </p:sp>
      <p:pic>
        <p:nvPicPr>
          <p:cNvPr id="4" name="Picture 3"/>
          <p:cNvPicPr>
            <a:picLocks noChangeAspect="1"/>
          </p:cNvPicPr>
          <p:nvPr/>
        </p:nvPicPr>
        <p:blipFill>
          <a:blip r:embed="rId4"/>
          <a:stretch>
            <a:fillRect/>
          </a:stretch>
        </p:blipFill>
        <p:spPr>
          <a:xfrm>
            <a:off x="574944" y="5010727"/>
            <a:ext cx="7730856" cy="1021700"/>
          </a:xfrm>
          <a:prstGeom prst="rect">
            <a:avLst/>
          </a:prstGeom>
        </p:spPr>
      </p:pic>
      <p:sp>
        <p:nvSpPr>
          <p:cNvPr id="12" name="Rectangle 11">
            <a:extLst>
              <a:ext uri="{FF2B5EF4-FFF2-40B4-BE49-F238E27FC236}">
                <a16:creationId xmlns:a16="http://schemas.microsoft.com/office/drawing/2014/main" id="{50BA8A81-D88A-654B-A25F-FAB200C3890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4D7BA8FC-C2D1-B245-8A1B-61C0249371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dirty="0"/>
              <a:t>Analyze the effects of inventory errors on current and future financial statements.</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64982"/>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32796"/>
            <a:ext cx="7315200" cy="87313"/>
          </a:xfrm>
          <a:prstGeom prst="rect">
            <a:avLst/>
          </a:prstGeom>
          <a:noFill/>
          <a:ln w="9525">
            <a:noFill/>
            <a:miter lim="800000"/>
            <a:headEnd/>
            <a:tailEnd/>
          </a:ln>
        </p:spPr>
      </p:pic>
      <p:sp>
        <p:nvSpPr>
          <p:cNvPr id="8" name="TextBox 8"/>
          <p:cNvSpPr txBox="1"/>
          <p:nvPr/>
        </p:nvSpPr>
        <p:spPr>
          <a:xfrm>
            <a:off x="2171700" y="762000"/>
            <a:ext cx="52959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id="{B261CABD-BE5B-3344-A356-5CA33945619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BD0BCB3-D81B-964D-A8B5-FB961EF3592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639383"/>
            <a:ext cx="8229600" cy="1219200"/>
          </a:xfrm>
        </p:spPr>
        <p:txBody>
          <a:bodyPr/>
          <a:lstStyle/>
          <a:p>
            <a:r>
              <a:rPr lang="en-US" altLang="en-US" b="1" dirty="0">
                <a:ea typeface="ＭＳ Ｐゴシック" pitchFamily="34" charset="-128"/>
              </a:rPr>
              <a:t>Income Statement Effects of Inventory Errors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104462" name="Picture 14"/>
          <p:cNvPicPr>
            <a:picLocks noChangeAspect="1" noChangeArrowheads="1"/>
          </p:cNvPicPr>
          <p:nvPr/>
        </p:nvPicPr>
        <p:blipFill rotWithShape="1">
          <a:blip r:embed="rId3">
            <a:extLst>
              <a:ext uri="{28A0092B-C50C-407E-A947-70E740481C1C}">
                <a14:useLocalDpi xmlns:a14="http://schemas.microsoft.com/office/drawing/2010/main" val="0"/>
              </a:ext>
            </a:extLst>
          </a:blip>
          <a:srcRect b="25242"/>
          <a:stretch/>
        </p:blipFill>
        <p:spPr bwMode="auto">
          <a:xfrm>
            <a:off x="326828" y="2097911"/>
            <a:ext cx="8610857" cy="14857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848600" y="762000"/>
            <a:ext cx="1066800" cy="1200329"/>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 5.10 and 5.11</a:t>
            </a:r>
          </a:p>
        </p:txBody>
      </p:sp>
      <p:pic>
        <p:nvPicPr>
          <p:cNvPr id="95234" name="Picture 2" descr="C:\Users\amohr\AppData\Local\Temp\SNAGHTML8a7f828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542" y="3618876"/>
            <a:ext cx="7971711" cy="27022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a:extLst>
              <a:ext uri="{FF2B5EF4-FFF2-40B4-BE49-F238E27FC236}">
                <a16:creationId xmlns:a16="http://schemas.microsoft.com/office/drawing/2014/main" id="{CB651A1B-81B3-834B-8D96-50D5E5F1E52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03E8EDC6-5B8B-B843-B09C-ADD860DD17D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1006475"/>
            <a:ext cx="8001000" cy="1066800"/>
          </a:xfrm>
        </p:spPr>
        <p:txBody>
          <a:bodyPr/>
          <a:lstStyle/>
          <a:p>
            <a:r>
              <a:rPr lang="en-US" altLang="en-US" b="1" dirty="0">
                <a:ea typeface="ＭＳ Ｐゴシック" pitchFamily="34" charset="-128"/>
              </a:rPr>
              <a:t>Financial Statement Effects of Inventory Errors</a:t>
            </a:r>
            <a:br>
              <a:rPr lang="en-US" altLang="en-US" b="1" dirty="0">
                <a:ea typeface="ＭＳ Ｐゴシック" pitchFamily="34" charset="-128"/>
              </a:rPr>
            </a:br>
            <a:r>
              <a:rPr lang="en-US" altLang="en-US" b="1" dirty="0">
                <a:ea typeface="ＭＳ Ｐゴシック" pitchFamily="34" charset="-128"/>
              </a:rPr>
              <a:t>Balance Sheet Effects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1054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338" y="2819400"/>
            <a:ext cx="7553325" cy="1524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Rounded Rectangle 7"/>
          <p:cNvSpPr/>
          <p:nvPr/>
        </p:nvSpPr>
        <p:spPr>
          <a:xfrm>
            <a:off x="201613" y="6538912"/>
            <a:ext cx="60467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2: Analyze the effects</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of inventory errors on current and future financial statements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24274" y="190001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5.12</a:t>
            </a:r>
          </a:p>
        </p:txBody>
      </p:sp>
      <p:sp>
        <p:nvSpPr>
          <p:cNvPr id="11" name="Rectangle 10">
            <a:extLst>
              <a:ext uri="{FF2B5EF4-FFF2-40B4-BE49-F238E27FC236}">
                <a16:creationId xmlns:a16="http://schemas.microsoft.com/office/drawing/2014/main" id="{7CCEB1D2-1E95-A845-950F-A1516A7D1EB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3567D0AD-6DA2-9648-AEE7-F2B95FC4CE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dirty="0"/>
              <a:t>A</a:t>
            </a:r>
            <a:r>
              <a:rPr lang="en-US" dirty="0"/>
              <a:t>ssess inventory management using both inventory turnover and days’ sales in inventory.</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41488"/>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181600"/>
            <a:ext cx="7315200" cy="87313"/>
          </a:xfrm>
          <a:prstGeom prst="rect">
            <a:avLst/>
          </a:prstGeom>
          <a:noFill/>
          <a:ln w="9525">
            <a:noFill/>
            <a:miter lim="800000"/>
            <a:headEnd/>
            <a:tailEnd/>
          </a:ln>
        </p:spPr>
      </p:pic>
      <p:sp>
        <p:nvSpPr>
          <p:cNvPr id="8" name="TextBox 8"/>
          <p:cNvSpPr txBox="1"/>
          <p:nvPr/>
        </p:nvSpPr>
        <p:spPr>
          <a:xfrm>
            <a:off x="1905000" y="762000"/>
            <a:ext cx="53340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A3</a:t>
            </a:r>
            <a:endParaRPr lang="en-US" sz="4400" dirty="0">
              <a:latin typeface="+mj-lt"/>
            </a:endParaRPr>
          </a:p>
        </p:txBody>
      </p:sp>
      <p:sp>
        <p:nvSpPr>
          <p:cNvPr id="10" name="Rectangle 9">
            <a:extLst>
              <a:ext uri="{FF2B5EF4-FFF2-40B4-BE49-F238E27FC236}">
                <a16:creationId xmlns:a16="http://schemas.microsoft.com/office/drawing/2014/main" id="{B2D9B084-FEDE-E846-B50B-CFBFE98B56B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CE75E65-15A8-A841-BB9E-CC2075E2E18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81000"/>
            <a:ext cx="8229600" cy="1143000"/>
          </a:xfrm>
        </p:spPr>
        <p:txBody>
          <a:bodyPr/>
          <a:lstStyle/>
          <a:p>
            <a:r>
              <a:rPr lang="en-US" altLang="en-US" b="1" dirty="0">
                <a:ea typeface="ＭＳ Ｐゴシック" pitchFamily="34" charset="-128"/>
              </a:rPr>
              <a:t>Inventory Turnover</a:t>
            </a:r>
          </a:p>
        </p:txBody>
      </p:sp>
      <p:grpSp>
        <p:nvGrpSpPr>
          <p:cNvPr id="116739" name="Group 5"/>
          <p:cNvGrpSpPr>
            <a:grpSpLocks/>
          </p:cNvGrpSpPr>
          <p:nvPr/>
        </p:nvGrpSpPr>
        <p:grpSpPr bwMode="auto">
          <a:xfrm>
            <a:off x="1173163" y="3048000"/>
            <a:ext cx="7361237" cy="1676400"/>
            <a:chOff x="739" y="2160"/>
            <a:chExt cx="4253" cy="1056"/>
          </a:xfrm>
        </p:grpSpPr>
        <p:sp>
          <p:nvSpPr>
            <p:cNvPr id="69638" name="Rectangle 6"/>
            <p:cNvSpPr>
              <a:spLocks noChangeArrowheads="1"/>
            </p:cNvSpPr>
            <p:nvPr/>
          </p:nvSpPr>
          <p:spPr bwMode="auto">
            <a:xfrm>
              <a:off x="739" y="2160"/>
              <a:ext cx="4253" cy="1056"/>
            </a:xfrm>
            <a:prstGeom prst="rect">
              <a:avLst/>
            </a:prstGeom>
            <a:solidFill>
              <a:srgbClr val="FFFFCC"/>
            </a:solidFill>
            <a:ln w="12700">
              <a:solidFill>
                <a:srgbClr val="632523"/>
              </a:solidFill>
              <a:miter lim="800000"/>
              <a:headEnd/>
              <a:tailEnd/>
            </a:ln>
            <a:effectLst>
              <a:outerShdw blurRad="63500" dist="38100" dir="2700000" algn="tl" rotWithShape="0">
                <a:srgbClr val="000000">
                  <a:alpha val="39999"/>
                </a:srgbClr>
              </a:outerShdw>
            </a:effectLst>
          </p:spPr>
          <p:txBody>
            <a:bodyPr/>
            <a:lstStyle/>
            <a:p>
              <a:pPr>
                <a:defRPr/>
              </a:pP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39" name="Rectangle 7"/>
            <p:cNvSpPr>
              <a:spLocks noChangeArrowheads="1"/>
            </p:cNvSpPr>
            <p:nvPr/>
          </p:nvSpPr>
          <p:spPr bwMode="auto">
            <a:xfrm>
              <a:off x="1457" y="2435"/>
              <a:ext cx="888" cy="242"/>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Inventory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0" name="Rectangle 8"/>
            <p:cNvSpPr>
              <a:spLocks noChangeArrowheads="1"/>
            </p:cNvSpPr>
            <p:nvPr/>
          </p:nvSpPr>
          <p:spPr bwMode="auto">
            <a:xfrm>
              <a:off x="1451" y="2696"/>
              <a:ext cx="751" cy="242"/>
            </a:xfrm>
            <a:prstGeom prst="rect">
              <a:avLst/>
            </a:prstGeom>
            <a:noFill/>
            <a:ln w="9525">
              <a:noFill/>
              <a:miter lim="800000"/>
              <a:headEnd/>
              <a:tailEnd/>
            </a:ln>
            <a:effectLst/>
          </p:spPr>
          <p:txBody>
            <a:bodyPr wrap="none" lIns="0" tIns="0" rIns="0" bIns="0">
              <a:spAutoFit/>
            </a:bodyPr>
            <a:lstStyle/>
            <a:p>
              <a:pPr>
                <a:defRPr/>
              </a:pPr>
              <a:r>
                <a:rPr lang="en-US" sz="2500" b="1" dirty="0">
                  <a:solidFill>
                    <a:srgbClr val="632523"/>
                  </a:solidFill>
                  <a:ea typeface="ＭＳ Ｐゴシック" pitchFamily="-84" charset="-128"/>
                </a:rPr>
                <a:t>turnover</a:t>
              </a:r>
              <a:endParaRPr lang="en-US" sz="2600" b="1" dirty="0">
                <a:solidFill>
                  <a:srgbClr val="632523"/>
                </a:solidFill>
                <a:ea typeface="ＭＳ Ｐゴシック" pitchFamily="-84" charset="-128"/>
              </a:endParaRPr>
            </a:p>
          </p:txBody>
        </p:sp>
        <p:sp>
          <p:nvSpPr>
            <p:cNvPr id="69641" name="Rectangle 9"/>
            <p:cNvSpPr>
              <a:spLocks noChangeArrowheads="1"/>
            </p:cNvSpPr>
            <p:nvPr/>
          </p:nvSpPr>
          <p:spPr bwMode="auto">
            <a:xfrm>
              <a:off x="2533" y="2527"/>
              <a:ext cx="248" cy="346"/>
            </a:xfrm>
            <a:prstGeom prst="rect">
              <a:avLst/>
            </a:prstGeom>
            <a:solidFill>
              <a:srgbClr val="FFFFCC"/>
            </a:solidFill>
            <a:ln w="9525">
              <a:noFill/>
              <a:miter lim="800000"/>
              <a:headEnd/>
              <a:tailEnd/>
            </a:ln>
          </p:spPr>
          <p:txBody>
            <a:bodyPr wrap="none" lIns="0" tIns="0" rIns="0" bIns="0">
              <a:spAutoFit/>
            </a:bodyPr>
            <a:lstStyle/>
            <a:p>
              <a:pPr>
                <a:defRPr/>
              </a:pPr>
              <a:r>
                <a:rPr lang="en-US" sz="3600" dirty="0">
                  <a:solidFill>
                    <a:srgbClr val="632523"/>
                  </a:solidFill>
                  <a:effectLst>
                    <a:outerShdw blurRad="38100" dist="38100" dir="2700000" algn="tl">
                      <a:srgbClr val="000000"/>
                    </a:outerShdw>
                  </a:effectLst>
                  <a:ea typeface="ＭＳ Ｐゴシック" pitchFamily="-84" charset="-128"/>
                </a:rPr>
                <a:t>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2" name="Rectangle 10"/>
            <p:cNvSpPr>
              <a:spLocks noChangeArrowheads="1"/>
            </p:cNvSpPr>
            <p:nvPr/>
          </p:nvSpPr>
          <p:spPr bwMode="auto">
            <a:xfrm>
              <a:off x="3032" y="2368"/>
              <a:ext cx="1712" cy="240"/>
            </a:xfrm>
            <a:prstGeom prst="rect">
              <a:avLst/>
            </a:prstGeom>
            <a:solidFill>
              <a:srgbClr val="FFFFCC"/>
            </a:solidFill>
            <a:ln w="9525">
              <a:noFill/>
              <a:miter lim="800000"/>
              <a:headEnd/>
              <a:tailEnd/>
            </a:ln>
          </p:spPr>
          <p:txBody>
            <a:bodyPr wrap="none" lIns="0" tIns="0" rIns="0" bIns="0">
              <a:spAutoFit/>
            </a:bodyPr>
            <a:lstStyle/>
            <a:p>
              <a:pPr>
                <a:defRPr/>
              </a:pPr>
              <a:r>
                <a:rPr lang="en-US" sz="2500" dirty="0">
                  <a:solidFill>
                    <a:srgbClr val="632523"/>
                  </a:solidFill>
                  <a:effectLst>
                    <a:outerShdw blurRad="38100" dist="38100" dir="2700000" algn="tl">
                      <a:srgbClr val="000000"/>
                    </a:outerShdw>
                  </a:effectLst>
                  <a:ea typeface="ＭＳ Ｐゴシック" pitchFamily="-84" charset="-128"/>
                </a:rPr>
                <a:t>Cost of goods sold </a:t>
              </a:r>
              <a:endParaRPr lang="en-US" sz="2600" dirty="0">
                <a:solidFill>
                  <a:srgbClr val="632523"/>
                </a:solidFill>
                <a:effectLst>
                  <a:outerShdw blurRad="38100" dist="38100" dir="2700000" algn="tl">
                    <a:srgbClr val="000000"/>
                  </a:outerShdw>
                </a:effectLst>
                <a:ea typeface="ＭＳ Ｐゴシック" pitchFamily="-84" charset="-128"/>
              </a:endParaRPr>
            </a:p>
          </p:txBody>
        </p:sp>
        <p:sp>
          <p:nvSpPr>
            <p:cNvPr id="69643" name="Rectangle 11"/>
            <p:cNvSpPr>
              <a:spLocks noChangeArrowheads="1"/>
            </p:cNvSpPr>
            <p:nvPr/>
          </p:nvSpPr>
          <p:spPr bwMode="auto">
            <a:xfrm>
              <a:off x="2983" y="2704"/>
              <a:ext cx="1865" cy="242"/>
            </a:xfrm>
            <a:prstGeom prst="rect">
              <a:avLst/>
            </a:prstGeom>
            <a:solidFill>
              <a:srgbClr val="FFFFCC"/>
            </a:solidFill>
            <a:ln w="9525">
              <a:noFill/>
              <a:miter lim="800000"/>
              <a:headEnd/>
              <a:tailEnd/>
            </a:ln>
          </p:spPr>
          <p:txBody>
            <a:bodyPr wrap="square" lIns="0" tIns="0" rIns="0" bIns="0">
              <a:spAutoFit/>
            </a:bodyPr>
            <a:lstStyle/>
            <a:p>
              <a:pPr algn="ctr">
                <a:defRPr/>
              </a:pPr>
              <a:r>
                <a:rPr lang="en-US" sz="2500" b="1" dirty="0">
                  <a:solidFill>
                    <a:srgbClr val="632523"/>
                  </a:solidFill>
                  <a:ea typeface="ＭＳ Ｐゴシック" pitchFamily="-84" charset="-128"/>
                </a:rPr>
                <a:t>Average inventory</a:t>
              </a:r>
            </a:p>
          </p:txBody>
        </p:sp>
        <p:sp>
          <p:nvSpPr>
            <p:cNvPr id="46094" name="Line 12"/>
            <p:cNvSpPr>
              <a:spLocks noChangeShapeType="1"/>
            </p:cNvSpPr>
            <p:nvPr/>
          </p:nvSpPr>
          <p:spPr bwMode="auto">
            <a:xfrm>
              <a:off x="2928" y="2682"/>
              <a:ext cx="1920" cy="0"/>
            </a:xfrm>
            <a:prstGeom prst="line">
              <a:avLst/>
            </a:prstGeom>
            <a:noFill/>
            <a:ln w="19050">
              <a:solidFill>
                <a:schemeClr val="accent3">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latin typeface="Arial" pitchFamily="34" charset="0"/>
                <a:ea typeface="ＭＳ Ｐゴシック" pitchFamily="-108" charset="-128"/>
                <a:cs typeface="Arial" pitchFamily="34" charset="0"/>
              </a:endParaRPr>
            </a:p>
          </p:txBody>
        </p:sp>
      </p:grpSp>
      <p:sp>
        <p:nvSpPr>
          <p:cNvPr id="15" name="TextBox 14"/>
          <p:cNvSpPr txBox="1">
            <a:spLocks noChangeArrowheads="1"/>
          </p:cNvSpPr>
          <p:nvPr/>
        </p:nvSpPr>
        <p:spPr bwMode="auto">
          <a:xfrm>
            <a:off x="152400" y="1524000"/>
            <a:ext cx="8839200" cy="1384300"/>
          </a:xfrm>
          <a:prstGeom prst="rect">
            <a:avLst/>
          </a:prstGeom>
          <a:solidFill>
            <a:srgbClr val="E6E0EC"/>
          </a:solidFill>
          <a:ln w="9525">
            <a:solidFill>
              <a:srgbClr val="632523"/>
            </a:solidFill>
            <a:miter lim="800000"/>
            <a:headEnd/>
            <a:tailEnd/>
          </a:ln>
          <a:effectLst>
            <a:outerShdw blurRad="63500" dist="38100" dir="2700000" algn="tl" rotWithShape="0">
              <a:srgbClr val="000000">
                <a:alpha val="39999"/>
              </a:srgbClr>
            </a:outerShdw>
          </a:effectLst>
        </p:spPr>
        <p:txBody>
          <a:bodyPr>
            <a:spAutoFit/>
          </a:bodyPr>
          <a:lstStyle/>
          <a:p>
            <a:pPr algn="ctr">
              <a:defRPr/>
            </a:pPr>
            <a:r>
              <a:rPr lang="en-US" sz="2800" dirty="0">
                <a:solidFill>
                  <a:srgbClr val="632523"/>
                </a:solidFill>
                <a:latin typeface="Calibri" pitchFamily="-84" charset="0"/>
                <a:ea typeface="ＭＳ Ｐゴシック" pitchFamily="-84" charset="-128"/>
              </a:rPr>
              <a:t>Shows how many times a company turns over its inventory during a period. Indicator of how well management is controlling the amount of inventory available.</a:t>
            </a:r>
          </a:p>
        </p:txBody>
      </p:sp>
      <p:graphicFrame>
        <p:nvGraphicFramePr>
          <p:cNvPr id="16" name="Table 15"/>
          <p:cNvGraphicFramePr>
            <a:graphicFrameLocks noGrp="1"/>
          </p:cNvGraphicFramePr>
          <p:nvPr>
            <p:extLst>
              <p:ext uri="{D42A27DB-BD31-4B8C-83A1-F6EECF244321}">
                <p14:modId xmlns:p14="http://schemas.microsoft.com/office/powerpoint/2010/main" val="3590588419"/>
              </p:ext>
            </p:extLst>
          </p:nvPr>
        </p:nvGraphicFramePr>
        <p:xfrm>
          <a:off x="1173162" y="5486400"/>
          <a:ext cx="5380037" cy="741044"/>
        </p:xfrm>
        <a:graphic>
          <a:graphicData uri="http://schemas.openxmlformats.org/drawingml/2006/table">
            <a:tbl>
              <a:tblPr/>
              <a:tblGrid>
                <a:gridCol w="1775333">
                  <a:extLst>
                    <a:ext uri="{9D8B030D-6E8A-4147-A177-3AD203B41FA5}">
                      <a16:colId xmlns:a16="http://schemas.microsoft.com/office/drawing/2014/main" val="20000"/>
                    </a:ext>
                  </a:extLst>
                </a:gridCol>
                <a:gridCol w="316237">
                  <a:extLst>
                    <a:ext uri="{9D8B030D-6E8A-4147-A177-3AD203B41FA5}">
                      <a16:colId xmlns:a16="http://schemas.microsoft.com/office/drawing/2014/main" val="20001"/>
                    </a:ext>
                  </a:extLst>
                </a:gridCol>
                <a:gridCol w="3000251">
                  <a:extLst>
                    <a:ext uri="{9D8B030D-6E8A-4147-A177-3AD203B41FA5}">
                      <a16:colId xmlns:a16="http://schemas.microsoft.com/office/drawing/2014/main" val="20002"/>
                    </a:ext>
                  </a:extLst>
                </a:gridCol>
                <a:gridCol w="288216">
                  <a:extLst>
                    <a:ext uri="{9D8B030D-6E8A-4147-A177-3AD203B41FA5}">
                      <a16:colId xmlns:a16="http://schemas.microsoft.com/office/drawing/2014/main" val="20003"/>
                    </a:ext>
                  </a:extLst>
                </a:gridCol>
              </a:tblGrid>
              <a:tr h="6858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cs typeface="Arial" charset="0"/>
                        </a:rPr>
                        <a:t>Average Inventory</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cs typeface="Arial" charset="0"/>
                        </a:rPr>
                        <a:t>=</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da-DK" sz="2400" b="0" i="0" u="none" strike="noStrike" cap="none" normalizeH="0" baseline="0" dirty="0">
                          <a:ln>
                            <a:noFill/>
                          </a:ln>
                          <a:solidFill>
                            <a:srgbClr val="FFFFFF"/>
                          </a:solidFill>
                          <a:effectLst/>
                          <a:latin typeface="Arial" charset="0"/>
                          <a:cs typeface="Arial" charset="0"/>
                        </a:rPr>
                        <a:t> (Beg. Inv. + End Inv.) ÷ 2</a:t>
                      </a:r>
                    </a:p>
                  </a:txBody>
                  <a:tcPr marL="9525" marR="9525" marT="9525" marB="0" anchor="ctr"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extLst>
                  <a:ext uri="{0D108BD9-81ED-4DB2-BD59-A6C34878D82A}">
                    <a16:rowId xmlns:a16="http://schemas.microsoft.com/office/drawing/2014/main" val="10000"/>
                  </a:ext>
                </a:extLst>
              </a:tr>
            </a:tbl>
          </a:graphicData>
        </a:graphic>
      </p:graphicFrame>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9" name="Rounded Rectangle 18"/>
          <p:cNvSpPr/>
          <p:nvPr/>
        </p:nvSpPr>
        <p:spPr>
          <a:xfrm>
            <a:off x="201613" y="6400800"/>
            <a:ext cx="5957887" cy="35718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1" name="Rectangle 20">
            <a:extLst>
              <a:ext uri="{FF2B5EF4-FFF2-40B4-BE49-F238E27FC236}">
                <a16:creationId xmlns:a16="http://schemas.microsoft.com/office/drawing/2014/main" id="{CBB73F89-AEEF-E947-AE32-415042FC7CB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2" name="Slide Number Placeholder 7">
            <a:extLst>
              <a:ext uri="{FF2B5EF4-FFF2-40B4-BE49-F238E27FC236}">
                <a16:creationId xmlns:a16="http://schemas.microsoft.com/office/drawing/2014/main" id="{F2C08DF6-2254-6746-A472-837B3B017A1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cxnSp>
        <p:nvCxnSpPr>
          <p:cNvPr id="69645" name="AutoShape 13"/>
          <p:cNvCxnSpPr>
            <a:cxnSpLocks noChangeShapeType="1"/>
          </p:cNvCxnSpPr>
          <p:nvPr/>
        </p:nvCxnSpPr>
        <p:spPr bwMode="auto">
          <a:xfrm rot="5400000">
            <a:off x="3727450" y="3143250"/>
            <a:ext cx="1231900" cy="3632200"/>
          </a:xfrm>
          <a:prstGeom prst="bentConnector3">
            <a:avLst>
              <a:gd name="adj1" fmla="val 50000"/>
            </a:avLst>
          </a:prstGeom>
          <a:noFill/>
          <a:ln w="38100">
            <a:solidFill>
              <a:srgbClr val="FF0000"/>
            </a:solidFill>
            <a:miter lim="800000"/>
            <a:headEnd/>
            <a:tailEnd type="arrow" w="med" len="med"/>
          </a:ln>
          <a:effectLst>
            <a:outerShdw blurRad="63500" dist="38100" dir="2700000" algn="tl" rotWithShape="0">
              <a:srgbClr val="000000">
                <a:alpha val="39999"/>
              </a:srgbClr>
            </a:outerShdw>
          </a:effectLst>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ounded Rectangle 9"/>
          <p:cNvSpPr>
            <a:spLocks noChangeArrowheads="1"/>
          </p:cNvSpPr>
          <p:nvPr/>
        </p:nvSpPr>
        <p:spPr bwMode="auto">
          <a:xfrm>
            <a:off x="228600" y="3276600"/>
            <a:ext cx="8686800" cy="2819400"/>
          </a:xfrm>
          <a:prstGeom prst="roundRect">
            <a:avLst>
              <a:gd name="adj" fmla="val 16667"/>
            </a:avLst>
          </a:prstGeom>
          <a:solidFill>
            <a:srgbClr val="FFE5E5"/>
          </a:solidFill>
          <a:ln w="9525">
            <a:solidFill>
              <a:srgbClr val="BE4B48"/>
            </a:solidFill>
            <a:round/>
            <a:headEnd/>
            <a:tailEnd/>
          </a:ln>
          <a:effectLst>
            <a:outerShdw dist="20000" dir="5400000" rotWithShape="0">
              <a:srgbClr val="808080">
                <a:alpha val="37999"/>
              </a:srgbClr>
            </a:outerShdw>
          </a:effectLst>
        </p:spPr>
        <p:txBody>
          <a:bodyPr anchor="ctr"/>
          <a:lstStyle/>
          <a:p>
            <a:pPr algn="ctr"/>
            <a:endParaRPr lang="en-US" altLang="en-US" dirty="0">
              <a:solidFill>
                <a:srgbClr val="000000"/>
              </a:solidFill>
              <a:latin typeface="Calibri" pitchFamily="34" charset="0"/>
              <a:ea typeface="ＭＳ Ｐゴシック" pitchFamily="34" charset="-128"/>
            </a:endParaRPr>
          </a:p>
        </p:txBody>
      </p:sp>
      <p:sp>
        <p:nvSpPr>
          <p:cNvPr id="80899" name="Rectangle 2"/>
          <p:cNvSpPr>
            <a:spLocks noGrp="1" noChangeArrowheads="1"/>
          </p:cNvSpPr>
          <p:nvPr>
            <p:ph type="title"/>
          </p:nvPr>
        </p:nvSpPr>
        <p:spPr>
          <a:xfrm>
            <a:off x="457200" y="533400"/>
            <a:ext cx="8229600" cy="884238"/>
          </a:xfrm>
        </p:spPr>
        <p:txBody>
          <a:bodyPr/>
          <a:lstStyle/>
          <a:p>
            <a:r>
              <a:rPr lang="en-US" altLang="en-US" b="1" dirty="0">
                <a:ea typeface="ＭＳ Ｐゴシック" pitchFamily="34" charset="-128"/>
              </a:rPr>
              <a:t>Determining Inventory Items</a:t>
            </a:r>
          </a:p>
        </p:txBody>
      </p:sp>
      <p:sp>
        <p:nvSpPr>
          <p:cNvPr id="11267" name="Text Box 3"/>
          <p:cNvSpPr txBox="1">
            <a:spLocks noChangeArrowheads="1"/>
          </p:cNvSpPr>
          <p:nvPr/>
        </p:nvSpPr>
        <p:spPr bwMode="auto">
          <a:xfrm>
            <a:off x="252413" y="1524000"/>
            <a:ext cx="8610600" cy="1477328"/>
          </a:xfrm>
          <a:prstGeom prst="rect">
            <a:avLst/>
          </a:prstGeom>
          <a:solidFill>
            <a:schemeClr val="accent3">
              <a:lumMod val="20000"/>
              <a:lumOff val="80000"/>
            </a:schemeClr>
          </a:solidFill>
          <a:ln w="12700">
            <a:solidFill>
              <a:schemeClr val="accent3">
                <a:lumMod val="75000"/>
              </a:schemeClr>
            </a:solidFill>
            <a:miter lim="800000"/>
            <a:headEnd/>
            <a:tailEnd/>
          </a:ln>
          <a:effectLst/>
        </p:spPr>
        <p:txBody>
          <a:bodyPr wrap="square">
            <a:spAutoFit/>
          </a:bodyPr>
          <a:lstStyle/>
          <a:p>
            <a:pPr algn="ctr">
              <a:spcBef>
                <a:spcPct val="50000"/>
              </a:spcBef>
              <a:defRPr/>
            </a:pPr>
            <a:r>
              <a:rPr lang="en-US" sz="3000" dirty="0">
                <a:solidFill>
                  <a:srgbClr val="4F6228"/>
                </a:solidFill>
                <a:latin typeface="Calibri" pitchFamily="-84" charset="0"/>
                <a:ea typeface="ＭＳ Ｐゴシック" pitchFamily="-84" charset="-128"/>
              </a:rPr>
              <a:t>Merchandise inventory includes all goods that a company owns and holds for sale, regardless of where the goods are located when inventory is counted.  </a:t>
            </a:r>
          </a:p>
        </p:txBody>
      </p:sp>
      <p:sp>
        <p:nvSpPr>
          <p:cNvPr id="11269" name="Oval 5"/>
          <p:cNvSpPr>
            <a:spLocks noChangeArrowheads="1"/>
          </p:cNvSpPr>
          <p:nvPr/>
        </p:nvSpPr>
        <p:spPr bwMode="auto">
          <a:xfrm>
            <a:off x="304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in Transit</a:t>
            </a:r>
          </a:p>
        </p:txBody>
      </p:sp>
      <p:sp>
        <p:nvSpPr>
          <p:cNvPr id="11270" name="Oval 6"/>
          <p:cNvSpPr>
            <a:spLocks noChangeArrowheads="1"/>
          </p:cNvSpPr>
          <p:nvPr/>
        </p:nvSpPr>
        <p:spPr bwMode="auto">
          <a:xfrm>
            <a:off x="6019800" y="41148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Damaged or Obsolete</a:t>
            </a:r>
          </a:p>
        </p:txBody>
      </p:sp>
      <p:sp>
        <p:nvSpPr>
          <p:cNvPr id="11271" name="Oval 7"/>
          <p:cNvSpPr>
            <a:spLocks noChangeArrowheads="1"/>
          </p:cNvSpPr>
          <p:nvPr/>
        </p:nvSpPr>
        <p:spPr bwMode="auto">
          <a:xfrm>
            <a:off x="3124200" y="4648200"/>
            <a:ext cx="2819400" cy="1219200"/>
          </a:xfrm>
          <a:prstGeom prst="ellipse">
            <a:avLst/>
          </a:prstGeom>
          <a:solidFill>
            <a:schemeClr val="accent2">
              <a:lumMod val="75000"/>
            </a:schemeClr>
          </a:solidFill>
          <a:ln w="12700">
            <a:solidFill>
              <a:schemeClr val="tx1"/>
            </a:solidFill>
            <a:round/>
            <a:headEnd/>
            <a:tailEnd/>
          </a:ln>
          <a:effectLst/>
        </p:spPr>
        <p:txBody>
          <a:bodyPr anchor="ctr"/>
          <a:lstStyle/>
          <a:p>
            <a:pPr algn="ctr">
              <a:defRPr/>
            </a:pPr>
            <a:r>
              <a:rPr lang="en-US" sz="2400" dirty="0">
                <a:solidFill>
                  <a:schemeClr val="bg1"/>
                </a:solidFill>
                <a:latin typeface="Calibri" pitchFamily="-84" charset="0"/>
                <a:ea typeface="ＭＳ Ｐゴシック" pitchFamily="-84" charset="-128"/>
              </a:rPr>
              <a:t>Goods on Consignment</a:t>
            </a:r>
          </a:p>
        </p:txBody>
      </p:sp>
      <p:sp>
        <p:nvSpPr>
          <p:cNvPr id="80905" name="Rectangle 10"/>
          <p:cNvSpPr>
            <a:spLocks noChangeArrowheads="1"/>
          </p:cNvSpPr>
          <p:nvPr/>
        </p:nvSpPr>
        <p:spPr bwMode="auto">
          <a:xfrm>
            <a:off x="1752600" y="3440113"/>
            <a:ext cx="6145213" cy="523875"/>
          </a:xfrm>
          <a:prstGeom prst="rect">
            <a:avLst/>
          </a:prstGeom>
          <a:noFill/>
          <a:ln w="9525">
            <a:noFill/>
            <a:miter lim="800000"/>
            <a:headEnd/>
            <a:tailEnd/>
          </a:ln>
        </p:spPr>
        <p:txBody>
          <a:bodyPr wrap="none">
            <a:spAutoFit/>
          </a:bodyPr>
          <a:lstStyle/>
          <a:p>
            <a:pPr algn="ctr">
              <a:spcBef>
                <a:spcPct val="50000"/>
              </a:spcBef>
            </a:pPr>
            <a:r>
              <a:rPr lang="en-US" altLang="en-US" sz="2800" dirty="0">
                <a:solidFill>
                  <a:srgbClr val="632523"/>
                </a:solidFill>
                <a:latin typeface="Calibri" pitchFamily="34" charset="0"/>
                <a:ea typeface="ＭＳ Ｐゴシック" pitchFamily="34" charset="-128"/>
              </a:rPr>
              <a:t>Items requiring special attention include:</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making</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4" name="Rectangle 13">
            <a:extLst>
              <a:ext uri="{FF2B5EF4-FFF2-40B4-BE49-F238E27FC236}">
                <a16:creationId xmlns:a16="http://schemas.microsoft.com/office/drawing/2014/main" id="{82D3E680-B0EC-3F43-9418-8BDC9694B5A9}"/>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57F86268-9F33-1543-95C0-3F3E2F1BF48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457200"/>
            <a:ext cx="8229600" cy="1143000"/>
          </a:xfrm>
        </p:spPr>
        <p:txBody>
          <a:bodyPr/>
          <a:lstStyle/>
          <a:p>
            <a:r>
              <a:rPr lang="en-US" altLang="en-US" b="1" dirty="0">
                <a:ea typeface="ＭＳ Ｐゴシック" pitchFamily="34" charset="-128"/>
              </a:rPr>
              <a:t>Days’ Sales in Inventory</a:t>
            </a:r>
          </a:p>
        </p:txBody>
      </p:sp>
      <p:sp>
        <p:nvSpPr>
          <p:cNvPr id="117763" name="Rectangle 3"/>
          <p:cNvSpPr>
            <a:spLocks noChangeArrowheads="1"/>
          </p:cNvSpPr>
          <p:nvPr/>
        </p:nvSpPr>
        <p:spPr bwMode="auto">
          <a:xfrm>
            <a:off x="381000" y="1828800"/>
            <a:ext cx="8445500" cy="1130300"/>
          </a:xfrm>
          <a:prstGeom prst="rect">
            <a:avLst/>
          </a:prstGeom>
          <a:solidFill>
            <a:srgbClr val="FFFF99"/>
          </a:solidFill>
          <a:ln w="9525">
            <a:solidFill>
              <a:srgbClr val="BE4B48"/>
            </a:solidFill>
            <a:miter lim="800000"/>
            <a:headEnd/>
            <a:tailEnd/>
          </a:ln>
          <a:effectLst>
            <a:outerShdw dist="38100" dir="2700000" algn="br" rotWithShape="0">
              <a:srgbClr val="808080">
                <a:alpha val="42998"/>
              </a:srgbClr>
            </a:outerShdw>
          </a:effectLst>
        </p:spPr>
        <p:txBody>
          <a:bodyPr lIns="90488" tIns="44450" rIns="90488" bIns="44450"/>
          <a:lstStyle/>
          <a:p>
            <a:pPr marL="342900" indent="-342900" algn="ctr">
              <a:spcBef>
                <a:spcPct val="20000"/>
              </a:spcBef>
            </a:pPr>
            <a:r>
              <a:rPr lang="en-US" altLang="en-US" sz="3400" dirty="0">
                <a:solidFill>
                  <a:srgbClr val="000000"/>
                </a:solidFill>
                <a:latin typeface="Calibri" pitchFamily="34" charset="0"/>
                <a:ea typeface="ＭＳ Ｐゴシック" pitchFamily="34" charset="-128"/>
              </a:rPr>
              <a:t>Reveals how much inventory is available in terms of the number of days’ sales.</a:t>
            </a:r>
          </a:p>
        </p:txBody>
      </p:sp>
      <p:grpSp>
        <p:nvGrpSpPr>
          <p:cNvPr id="2" name="Group 4"/>
          <p:cNvGrpSpPr>
            <a:grpSpLocks/>
          </p:cNvGrpSpPr>
          <p:nvPr/>
        </p:nvGrpSpPr>
        <p:grpSpPr bwMode="auto">
          <a:xfrm>
            <a:off x="796131" y="3187700"/>
            <a:ext cx="7551738" cy="1447800"/>
            <a:chOff x="502" y="2112"/>
            <a:chExt cx="4757" cy="912"/>
          </a:xfrm>
          <a:solidFill>
            <a:schemeClr val="accent2">
              <a:lumMod val="20000"/>
              <a:lumOff val="80000"/>
            </a:schemeClr>
          </a:solidFill>
          <a:effectLst>
            <a:outerShdw blurRad="50800" dist="38100" dir="2700000" algn="br">
              <a:srgbClr val="000000">
                <a:alpha val="43000"/>
              </a:srgbClr>
            </a:outerShdw>
          </a:effectLst>
        </p:grpSpPr>
        <p:sp>
          <p:nvSpPr>
            <p:cNvPr id="70661" name="Rectangle 5"/>
            <p:cNvSpPr>
              <a:spLocks noChangeArrowheads="1"/>
            </p:cNvSpPr>
            <p:nvPr/>
          </p:nvSpPr>
          <p:spPr bwMode="auto">
            <a:xfrm>
              <a:off x="502" y="2112"/>
              <a:ext cx="4757" cy="912"/>
            </a:xfrm>
            <a:prstGeom prst="rect">
              <a:avLst/>
            </a:prstGeom>
            <a:grpFill/>
            <a:ln w="12700">
              <a:solidFill>
                <a:schemeClr val="accent2">
                  <a:lumMod val="50000"/>
                </a:schemeClr>
              </a:solidFill>
              <a:miter lim="800000"/>
              <a:headEnd/>
              <a:tailEnd/>
            </a:ln>
            <a:effectLst>
              <a:outerShdw dist="71842" dir="2700000" algn="ctr" rotWithShape="0">
                <a:schemeClr val="hlink"/>
              </a:outerShdw>
            </a:effectLst>
          </p:spPr>
          <p:txBody>
            <a:bodyPr/>
            <a:lstStyle/>
            <a:p>
              <a:pPr>
                <a:defRPr/>
              </a:pPr>
              <a:endParaRPr lang="en-US" sz="2400"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2" name="Rectangle 6"/>
            <p:cNvSpPr>
              <a:spLocks noChangeArrowheads="1"/>
            </p:cNvSpPr>
            <p:nvPr/>
          </p:nvSpPr>
          <p:spPr bwMode="auto">
            <a:xfrm>
              <a:off x="768" y="2321"/>
              <a:ext cx="1392"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Days‘ sales in </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3" name="Rectangle 7"/>
            <p:cNvSpPr>
              <a:spLocks noChangeArrowheads="1"/>
            </p:cNvSpPr>
            <p:nvPr/>
          </p:nvSpPr>
          <p:spPr bwMode="auto">
            <a:xfrm>
              <a:off x="1015" y="2580"/>
              <a:ext cx="909"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inventory</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4" name="Rectangle 8"/>
            <p:cNvSpPr>
              <a:spLocks noChangeArrowheads="1"/>
            </p:cNvSpPr>
            <p:nvPr/>
          </p:nvSpPr>
          <p:spPr bwMode="auto">
            <a:xfrm>
              <a:off x="2086" y="2412"/>
              <a:ext cx="248" cy="346"/>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70665" name="Rectangle 9"/>
            <p:cNvSpPr>
              <a:spLocks noChangeArrowheads="1"/>
            </p:cNvSpPr>
            <p:nvPr/>
          </p:nvSpPr>
          <p:spPr bwMode="auto">
            <a:xfrm>
              <a:off x="2611" y="2289"/>
              <a:ext cx="1705" cy="242"/>
            </a:xfrm>
            <a:prstGeom prst="rect">
              <a:avLst/>
            </a:prstGeom>
            <a:grpFill/>
            <a:ln w="9525">
              <a:noFill/>
              <a:miter lim="800000"/>
              <a:headEnd/>
              <a:tailEnd/>
            </a:ln>
          </p:spPr>
          <p:txBody>
            <a:bodyPr wrap="non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Ending inventory </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6" name="Rectangle 10"/>
            <p:cNvSpPr>
              <a:spLocks noChangeArrowheads="1"/>
            </p:cNvSpPr>
            <p:nvPr/>
          </p:nvSpPr>
          <p:spPr bwMode="auto">
            <a:xfrm>
              <a:off x="2499" y="2637"/>
              <a:ext cx="1848" cy="242"/>
            </a:xfrm>
            <a:prstGeom prst="rect">
              <a:avLst/>
            </a:prstGeom>
            <a:grpFill/>
            <a:ln w="9525">
              <a:noFill/>
              <a:miter lim="800000"/>
              <a:headEnd/>
              <a:tailEnd/>
            </a:ln>
          </p:spPr>
          <p:txBody>
            <a:bodyPr wrap="square" lIns="0" tIns="0" rIns="0" bIns="0">
              <a:spAutoFit/>
            </a:bodyPr>
            <a:lstStyle/>
            <a:p>
              <a:pPr>
                <a:defRPr/>
              </a:pPr>
              <a:r>
                <a:rPr lang="en-US" sz="2500" b="1" dirty="0">
                  <a:solidFill>
                    <a:schemeClr val="accent2">
                      <a:lumMod val="50000"/>
                    </a:schemeClr>
                  </a:solidFill>
                  <a:ea typeface="ＭＳ Ｐゴシック" pitchFamily="-108" charset="-128"/>
                  <a:cs typeface="Arial" pitchFamily="34" charset="0"/>
                </a:rPr>
                <a:t>Cost of goods sold</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7" name="Rectangle 11"/>
            <p:cNvSpPr>
              <a:spLocks noChangeArrowheads="1"/>
            </p:cNvSpPr>
            <p:nvPr/>
          </p:nvSpPr>
          <p:spPr bwMode="auto">
            <a:xfrm>
              <a:off x="4303" y="2401"/>
              <a:ext cx="372" cy="349"/>
            </a:xfrm>
            <a:prstGeom prst="rect">
              <a:avLst/>
            </a:prstGeom>
            <a:grpFill/>
            <a:ln w="9525">
              <a:noFill/>
              <a:miter lim="800000"/>
              <a:headEnd/>
              <a:tailEnd/>
            </a:ln>
          </p:spPr>
          <p:txBody>
            <a:bodyPr wrap="none" lIns="0" tIns="0" rIns="0" bIns="0">
              <a:spAutoFit/>
            </a:bodyPr>
            <a:lstStyle/>
            <a:p>
              <a:pPr>
                <a:defRPr/>
              </a:pPr>
              <a:r>
                <a:rPr lang="en-US" sz="36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 </a:t>
              </a:r>
              <a:r>
                <a:rPr lang="en-US" sz="3600" b="1" dirty="0">
                  <a:solidFill>
                    <a:schemeClr val="accent2">
                      <a:lumMod val="50000"/>
                    </a:schemeClr>
                  </a:solidFill>
                  <a:ea typeface="ＭＳ Ｐゴシック" pitchFamily="-108" charset="-128"/>
                  <a:cs typeface="Arial" pitchFamily="34" charset="0"/>
                </a:rPr>
                <a:t>×</a:t>
              </a:r>
              <a:endParaRPr lang="en-US" sz="2600" b="1" dirty="0">
                <a:solidFill>
                  <a:schemeClr val="accent2">
                    <a:lumMod val="50000"/>
                  </a:schemeClr>
                </a:solidFill>
                <a:latin typeface="Times New Roman" pitchFamily="18" charset="0"/>
                <a:ea typeface="ＭＳ Ｐゴシック" pitchFamily="-108" charset="-128"/>
                <a:cs typeface="Arial" pitchFamily="34" charset="0"/>
              </a:endParaRPr>
            </a:p>
          </p:txBody>
        </p:sp>
        <p:sp>
          <p:nvSpPr>
            <p:cNvPr id="70668" name="Rectangle 12"/>
            <p:cNvSpPr>
              <a:spLocks noChangeArrowheads="1"/>
            </p:cNvSpPr>
            <p:nvPr/>
          </p:nvSpPr>
          <p:spPr bwMode="auto">
            <a:xfrm>
              <a:off x="4659" y="2447"/>
              <a:ext cx="333" cy="240"/>
            </a:xfrm>
            <a:prstGeom prst="rect">
              <a:avLst/>
            </a:prstGeom>
            <a:grpFill/>
            <a:ln w="9525">
              <a:noFill/>
              <a:miter lim="800000"/>
              <a:headEnd/>
              <a:tailEnd/>
            </a:ln>
          </p:spPr>
          <p:txBody>
            <a:bodyPr wrap="none" lIns="0" tIns="0" rIns="0" bIns="0">
              <a:spAutoFit/>
            </a:bodyPr>
            <a:lstStyle/>
            <a:p>
              <a:pPr>
                <a:defRPr/>
              </a:pPr>
              <a:r>
                <a:rPr lang="en-US" sz="2500"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rPr>
                <a:t>365</a:t>
              </a:r>
              <a:endParaRPr lang="en-US" sz="2600" dirty="0">
                <a:solidFill>
                  <a:schemeClr val="accent2">
                    <a:lumMod val="50000"/>
                  </a:schemeClr>
                </a:solidFill>
                <a:effectLst>
                  <a:outerShdw blurRad="38100" dist="38100" dir="2700000" algn="tl">
                    <a:srgbClr val="000000">
                      <a:alpha val="43137"/>
                    </a:srgbClr>
                  </a:outerShdw>
                </a:effectLst>
                <a:latin typeface="Times New Roman" pitchFamily="18" charset="0"/>
                <a:ea typeface="ＭＳ Ｐゴシック" pitchFamily="-108" charset="-128"/>
                <a:cs typeface="Arial" pitchFamily="34" charset="0"/>
              </a:endParaRPr>
            </a:p>
          </p:txBody>
        </p:sp>
        <p:sp>
          <p:nvSpPr>
            <p:cNvPr id="47119" name="Line 13"/>
            <p:cNvSpPr>
              <a:spLocks noChangeShapeType="1"/>
            </p:cNvSpPr>
            <p:nvPr/>
          </p:nvSpPr>
          <p:spPr bwMode="auto">
            <a:xfrm>
              <a:off x="2470" y="2592"/>
              <a:ext cx="1728" cy="0"/>
            </a:xfrm>
            <a:prstGeom prst="line">
              <a:avLst/>
            </a:prstGeom>
            <a:grpFill/>
            <a:ln w="28575">
              <a:solidFill>
                <a:schemeClr val="accent2">
                  <a:lumMod val="50000"/>
                </a:schemeClr>
              </a:solidFill>
              <a:round/>
              <a:headEnd/>
              <a:tailEnd/>
            </a:ln>
          </p:spPr>
          <p:txBody>
            <a:bodyPr/>
            <a:lstStyle/>
            <a:p>
              <a:pPr>
                <a:defRPr/>
              </a:pPr>
              <a:endParaRPr lang="en-US" dirty="0">
                <a:solidFill>
                  <a:schemeClr val="accent2">
                    <a:lumMod val="50000"/>
                  </a:schemeClr>
                </a:solidFill>
                <a:effectLst>
                  <a:outerShdw blurRad="38100" dist="38100" dir="2700000" algn="tl">
                    <a:srgbClr val="000000">
                      <a:alpha val="43137"/>
                    </a:srgbClr>
                  </a:outerShdw>
                </a:effectLst>
                <a:ea typeface="ＭＳ Ｐゴシック" pitchFamily="-108" charset="-128"/>
                <a:cs typeface="Arial" pitchFamily="34" charset="0"/>
              </a:endParaRPr>
            </a:p>
          </p:txBody>
        </p:sp>
      </p:gr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201613" y="6384322"/>
            <a:ext cx="5437187"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0" name="Rectangle 19">
            <a:extLst>
              <a:ext uri="{FF2B5EF4-FFF2-40B4-BE49-F238E27FC236}">
                <a16:creationId xmlns:a16="http://schemas.microsoft.com/office/drawing/2014/main" id="{AD0B3ADB-89AD-4446-AE2D-DE084D06DC1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1" name="Slide Number Placeholder 7">
            <a:extLst>
              <a:ext uri="{FF2B5EF4-FFF2-40B4-BE49-F238E27FC236}">
                <a16:creationId xmlns:a16="http://schemas.microsoft.com/office/drawing/2014/main" id="{81753B72-13B4-A94E-A196-C8F35D341D9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457200"/>
            <a:ext cx="8305800" cy="1143000"/>
          </a:xfrm>
        </p:spPr>
        <p:txBody>
          <a:bodyPr/>
          <a:lstStyle/>
          <a:p>
            <a:r>
              <a:rPr lang="en-US" altLang="en-US" b="1" dirty="0">
                <a:ea typeface="ＭＳ Ｐゴシック" pitchFamily="34" charset="-128"/>
              </a:rPr>
              <a:t>Analysis of Inventory Management</a:t>
            </a:r>
          </a:p>
        </p:txBody>
      </p:sp>
      <p:sp>
        <p:nvSpPr>
          <p:cNvPr id="117763" name="Rectangle 3"/>
          <p:cNvSpPr>
            <a:spLocks noChangeArrowheads="1"/>
          </p:cNvSpPr>
          <p:nvPr/>
        </p:nvSpPr>
        <p:spPr bwMode="auto">
          <a:xfrm>
            <a:off x="508000" y="1358184"/>
            <a:ext cx="8445500" cy="2323908"/>
          </a:xfrm>
          <a:prstGeom prst="rect">
            <a:avLst/>
          </a:prstGeom>
          <a:solidFill>
            <a:srgbClr val="FFFF99"/>
          </a:solidFill>
          <a:ln w="9525">
            <a:solidFill>
              <a:srgbClr val="BE4B48"/>
            </a:solidFill>
            <a:miter lim="800000"/>
            <a:headEnd/>
            <a:tailEnd/>
          </a:ln>
          <a:effectLst>
            <a:outerShdw dist="38100" dir="2700000" algn="br" rotWithShape="0">
              <a:srgbClr val="808080">
                <a:alpha val="42998"/>
              </a:srgbClr>
            </a:outerShdw>
          </a:effectLst>
        </p:spPr>
        <p:txBody>
          <a:bodyPr lIns="90488" tIns="44450" rIns="90488" bIns="44450"/>
          <a:lstStyle/>
          <a:p>
            <a:pPr marL="342900" indent="-342900">
              <a:spcBef>
                <a:spcPct val="20000"/>
              </a:spcBef>
            </a:pPr>
            <a:r>
              <a:rPr lang="en-US" altLang="en-US" sz="3400" dirty="0">
                <a:solidFill>
                  <a:srgbClr val="000000"/>
                </a:solidFill>
                <a:latin typeface="Calibri" pitchFamily="34" charset="0"/>
                <a:ea typeface="ＭＳ Ｐゴシック" pitchFamily="34" charset="-128"/>
              </a:rPr>
              <a:t>Merchandisers plan and control inventory purchases and sales.</a:t>
            </a:r>
          </a:p>
          <a:p>
            <a:pPr marL="342900" indent="-342900">
              <a:spcBef>
                <a:spcPct val="20000"/>
              </a:spcBef>
            </a:pPr>
            <a:r>
              <a:rPr lang="en-US" altLang="en-US" sz="3400" dirty="0">
                <a:solidFill>
                  <a:srgbClr val="000000"/>
                </a:solidFill>
                <a:latin typeface="Calibri" pitchFamily="34" charset="0"/>
                <a:ea typeface="ＭＳ Ｐゴシック" pitchFamily="34" charset="-128"/>
              </a:rPr>
              <a:t>Costco and Walmart’s inventory turnover and days’ sales in inventory are shown below: </a:t>
            </a:r>
          </a:p>
        </p:txBody>
      </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8" name="Rounded Rectangle 17"/>
          <p:cNvSpPr/>
          <p:nvPr/>
        </p:nvSpPr>
        <p:spPr>
          <a:xfrm>
            <a:off x="201613" y="6477000"/>
            <a:ext cx="5818187"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A3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Assess inventory</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management using both inventory turnover and days’ sales in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a:extLst>
              <a:ext uri="{FF2B5EF4-FFF2-40B4-BE49-F238E27FC236}">
                <a16:creationId xmlns:a16="http://schemas.microsoft.com/office/drawing/2014/main" id="{EF5901EC-D331-4A1A-B620-9DEC30890AD1}"/>
              </a:ext>
            </a:extLst>
          </p:cNvPr>
          <p:cNvSpPr txBox="1"/>
          <p:nvPr/>
        </p:nvSpPr>
        <p:spPr>
          <a:xfrm>
            <a:off x="7976533" y="39686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5.15</a:t>
            </a:r>
          </a:p>
        </p:txBody>
      </p:sp>
      <p:pic>
        <p:nvPicPr>
          <p:cNvPr id="2" name="Picture 1">
            <a:extLst>
              <a:ext uri="{FF2B5EF4-FFF2-40B4-BE49-F238E27FC236}">
                <a16:creationId xmlns:a16="http://schemas.microsoft.com/office/drawing/2014/main" id="{AB49186B-BB49-4FF6-AB12-41147FE184BD}"/>
              </a:ext>
            </a:extLst>
          </p:cNvPr>
          <p:cNvPicPr>
            <a:picLocks noChangeAspect="1"/>
          </p:cNvPicPr>
          <p:nvPr/>
        </p:nvPicPr>
        <p:blipFill>
          <a:blip r:embed="rId3"/>
          <a:stretch>
            <a:fillRect/>
          </a:stretch>
        </p:blipFill>
        <p:spPr>
          <a:xfrm>
            <a:off x="685800" y="4065101"/>
            <a:ext cx="7136590" cy="1870525"/>
          </a:xfrm>
          <a:prstGeom prst="rect">
            <a:avLst/>
          </a:prstGeom>
        </p:spPr>
      </p:pic>
      <p:sp>
        <p:nvSpPr>
          <p:cNvPr id="10" name="Rectangle 9">
            <a:extLst>
              <a:ext uri="{FF2B5EF4-FFF2-40B4-BE49-F238E27FC236}">
                <a16:creationId xmlns:a16="http://schemas.microsoft.com/office/drawing/2014/main" id="{83A68B9F-A58B-7749-B6BC-C2FD5226BB4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5FCF8A89-3243-7D46-8FE1-D54F046C966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8793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881743" y="2077860"/>
            <a:ext cx="7467600" cy="3798888"/>
          </a:xfrm>
        </p:spPr>
        <p:txBody>
          <a:bodyPr/>
          <a:lstStyle/>
          <a:p>
            <a:br>
              <a:rPr lang="en-US" altLang="en-US" dirty="0"/>
            </a:br>
            <a:r>
              <a:rPr lang="en-US" altLang="en-US" i="1" dirty="0"/>
              <a:t>Appendix 5A:</a:t>
            </a:r>
            <a:br>
              <a:rPr lang="en-US" altLang="en-US" dirty="0"/>
            </a:br>
            <a:r>
              <a:rPr lang="en-US" dirty="0"/>
              <a:t>Compute inventory in a periodic system using the methods of specific identification, FIFO, LIFO, and weighted average.</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1602085"/>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881743" y="5943600"/>
            <a:ext cx="7315200" cy="87313"/>
          </a:xfrm>
          <a:prstGeom prst="rect">
            <a:avLst/>
          </a:prstGeom>
          <a:noFill/>
          <a:ln w="9525">
            <a:noFill/>
            <a:miter lim="800000"/>
            <a:headEnd/>
            <a:tailEnd/>
          </a:ln>
        </p:spPr>
      </p:pic>
      <p:sp>
        <p:nvSpPr>
          <p:cNvPr id="8" name="TextBox 8"/>
          <p:cNvSpPr txBox="1"/>
          <p:nvPr/>
        </p:nvSpPr>
        <p:spPr>
          <a:xfrm>
            <a:off x="2171700" y="762000"/>
            <a:ext cx="53721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id="{E0EAC482-BFB7-684A-A42B-0981DF3A5E2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63B5D94-087C-A842-B775-0CDBC567E42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685800"/>
            <a:ext cx="8229600" cy="838200"/>
          </a:xfrm>
        </p:spPr>
        <p:txBody>
          <a:bodyPr/>
          <a:lstStyle/>
          <a:p>
            <a:r>
              <a:rPr lang="en-US" altLang="en-US" sz="4000" b="1" dirty="0">
                <a:ea typeface="ＭＳ Ｐゴシック" pitchFamily="34" charset="-128"/>
              </a:rPr>
              <a:t>Inventory Costing under </a:t>
            </a:r>
            <a:br>
              <a:rPr lang="en-US" altLang="en-US" sz="4000" b="1" dirty="0">
                <a:ea typeface="ＭＳ Ｐゴシック" pitchFamily="34" charset="-128"/>
              </a:rPr>
            </a:br>
            <a:r>
              <a:rPr lang="en-US" altLang="en-US" sz="4000" b="1" dirty="0">
                <a:ea typeface="ＭＳ Ｐゴシック" pitchFamily="34" charset="-128"/>
              </a:rPr>
              <a:t>a Periodic System</a:t>
            </a:r>
          </a:p>
        </p:txBody>
      </p:sp>
      <p:sp>
        <p:nvSpPr>
          <p:cNvPr id="18437" name="Rectangle 5"/>
          <p:cNvSpPr>
            <a:spLocks noChangeArrowheads="1"/>
          </p:cNvSpPr>
          <p:nvPr/>
        </p:nvSpPr>
        <p:spPr bwMode="auto">
          <a:xfrm>
            <a:off x="3391694" y="2769394"/>
            <a:ext cx="2206625" cy="1003300"/>
          </a:xfrm>
          <a:prstGeom prst="rect">
            <a:avLst/>
          </a:prstGeom>
          <a:noFill/>
          <a:ln w="12700">
            <a:noFill/>
            <a:miter lim="800000"/>
            <a:headEnd/>
            <a:tailEnd/>
          </a:ln>
          <a:effectLst/>
        </p:spPr>
        <p:txBody>
          <a:bodyPr lIns="90488" tIns="44450" rIns="90488" bIns="44450">
            <a:spAutoFit/>
          </a:bodyPr>
          <a:lstStyle/>
          <a:p>
            <a:pPr algn="ctr">
              <a:spcBef>
                <a:spcPct val="50000"/>
              </a:spcBef>
              <a:defRPr/>
            </a:pPr>
            <a:r>
              <a:rPr lang="en-US" sz="3000" b="1" dirty="0">
                <a:solidFill>
                  <a:srgbClr val="9A2F6F"/>
                </a:solidFill>
                <a:effectLst>
                  <a:outerShdw blurRad="38100" dist="38100" dir="2700000" algn="tl">
                    <a:srgbClr val="C0C0C0"/>
                  </a:outerShdw>
                </a:effectLst>
                <a:ea typeface="ＭＳ Ｐゴシック" pitchFamily="-84" charset="-128"/>
              </a:rPr>
              <a:t>Inventory affects</a:t>
            </a:r>
          </a:p>
        </p:txBody>
      </p:sp>
      <p:sp>
        <p:nvSpPr>
          <p:cNvPr id="18441" name="Rectangle 9"/>
          <p:cNvSpPr>
            <a:spLocks noChangeArrowheads="1"/>
          </p:cNvSpPr>
          <p:nvPr/>
        </p:nvSpPr>
        <p:spPr bwMode="auto">
          <a:xfrm>
            <a:off x="569119" y="2708603"/>
            <a:ext cx="2057400" cy="1751762"/>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Balance Sheet:</a:t>
            </a:r>
          </a:p>
          <a:p>
            <a:pPr algn="ctr">
              <a:spcBef>
                <a:spcPct val="50000"/>
              </a:spcBef>
              <a:defRPr/>
            </a:pPr>
            <a:r>
              <a:rPr lang="en-US" sz="2400" b="1" dirty="0">
                <a:ea typeface="ＭＳ Ｐゴシック" pitchFamily="-84" charset="-128"/>
              </a:rPr>
              <a:t>Ending Inventory</a:t>
            </a:r>
          </a:p>
        </p:txBody>
      </p:sp>
      <p:cxnSp>
        <p:nvCxnSpPr>
          <p:cNvPr id="18442" name="AutoShape 10"/>
          <p:cNvCxnSpPr>
            <a:cxnSpLocks noChangeShapeType="1"/>
          </p:cNvCxnSpPr>
          <p:nvPr/>
        </p:nvCxnSpPr>
        <p:spPr bwMode="auto">
          <a:xfrm flipH="1">
            <a:off x="2667001" y="3295770"/>
            <a:ext cx="887412" cy="1"/>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8444" name="Rectangle 12"/>
          <p:cNvSpPr>
            <a:spLocks noChangeArrowheads="1"/>
          </p:cNvSpPr>
          <p:nvPr/>
        </p:nvSpPr>
        <p:spPr bwMode="auto">
          <a:xfrm>
            <a:off x="6526213" y="2611947"/>
            <a:ext cx="2133600" cy="1616419"/>
          </a:xfrm>
          <a:prstGeom prst="rect">
            <a:avLst/>
          </a:prstGeom>
          <a:solidFill>
            <a:srgbClr val="DCE6F2"/>
          </a:solidFill>
          <a:ln w="12700">
            <a:solidFill>
              <a:schemeClr val="hlink"/>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b="1" dirty="0">
                <a:ea typeface="ＭＳ Ｐゴシック" pitchFamily="-84" charset="-128"/>
              </a:rPr>
              <a:t>Income Statement: Cost of Goods Sold</a:t>
            </a:r>
          </a:p>
        </p:txBody>
      </p:sp>
      <p:cxnSp>
        <p:nvCxnSpPr>
          <p:cNvPr id="18445" name="AutoShape 13"/>
          <p:cNvCxnSpPr>
            <a:cxnSpLocks noChangeShapeType="1"/>
          </p:cNvCxnSpPr>
          <p:nvPr/>
        </p:nvCxnSpPr>
        <p:spPr bwMode="auto">
          <a:xfrm>
            <a:off x="5386388" y="3295770"/>
            <a:ext cx="938212" cy="0"/>
          </a:xfrm>
          <a:prstGeom prst="straightConnector1">
            <a:avLst/>
          </a:prstGeom>
          <a:noFill/>
          <a:ln w="38100">
            <a:solidFill>
              <a:srgbClr val="FF0000"/>
            </a:solidFill>
            <a:round/>
            <a:headEnd/>
            <a:tailEnd type="triangle" w="med" len="med"/>
          </a:ln>
          <a:effectLst>
            <a:outerShdw dist="28398" dir="1593903" algn="ctr" rotWithShape="0">
              <a:schemeClr val="hlink"/>
            </a:outerShdw>
          </a:effectLst>
        </p:spPr>
      </p:cxn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47637" y="6384322"/>
            <a:ext cx="6024563" cy="36890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 in a perpetual system using specific identification, FIFO, LIFO and weighted average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9" name="Rectangle 3"/>
          <p:cNvSpPr txBox="1">
            <a:spLocks noChangeArrowheads="1"/>
          </p:cNvSpPr>
          <p:nvPr/>
        </p:nvSpPr>
        <p:spPr bwMode="auto">
          <a:xfrm>
            <a:off x="2965053" y="4474865"/>
            <a:ext cx="3213893" cy="871321"/>
          </a:xfrm>
          <a:prstGeom prst="rect">
            <a:avLst/>
          </a:prstGeom>
          <a:solidFill>
            <a:schemeClr val="accent2">
              <a:lumMod val="20000"/>
              <a:lumOff val="80000"/>
            </a:schemeClr>
          </a:solidFill>
          <a:ln w="12700" cap="flat">
            <a:solidFill>
              <a:srgbClr val="414141"/>
            </a:solid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Clr>
                <a:srgbClr val="FF0000"/>
              </a:buClr>
              <a:buNone/>
              <a:defRPr/>
            </a:pPr>
            <a:r>
              <a:rPr lang="en-US" sz="2400" dirty="0">
                <a:solidFill>
                  <a:srgbClr val="632523"/>
                </a:solidFill>
              </a:rPr>
              <a:t>Physical flow does not need to follow cost flow.</a:t>
            </a:r>
          </a:p>
        </p:txBody>
      </p:sp>
      <p:sp>
        <p:nvSpPr>
          <p:cNvPr id="17" name="Rectangle 16">
            <a:extLst>
              <a:ext uri="{FF2B5EF4-FFF2-40B4-BE49-F238E27FC236}">
                <a16:creationId xmlns:a16="http://schemas.microsoft.com/office/drawing/2014/main" id="{7A154C3C-32E6-6B4D-B7C9-F1C242B0AE4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id="{02A0B642-4448-C747-B852-E7445A4AC71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wipe(right)">
                                      <p:cBhvr>
                                        <p:cTn id="7" dur="1000"/>
                                        <p:tgtEl>
                                          <p:spTgt spid="1844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8441"/>
                                        </p:tgtEl>
                                        <p:attrNameLst>
                                          <p:attrName>style.visibility</p:attrName>
                                        </p:attrNameLst>
                                      </p:cBhvr>
                                      <p:to>
                                        <p:strVal val="visible"/>
                                      </p:to>
                                    </p:set>
                                    <p:animEffect transition="in" filter="wipe(right)">
                                      <p:cBhvr>
                                        <p:cTn id="10" dur="1000"/>
                                        <p:tgtEl>
                                          <p:spTgt spid="18441"/>
                                        </p:tgtEl>
                                      </p:cBhvr>
                                    </p:animEffect>
                                  </p:childTnLst>
                                </p:cTn>
                              </p:par>
                            </p:childTnLst>
                          </p:cTn>
                        </p:par>
                        <p:par>
                          <p:cTn id="11" fill="hold" nodeType="afterGroup">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445"/>
                                        </p:tgtEl>
                                        <p:attrNameLst>
                                          <p:attrName>style.visibility</p:attrName>
                                        </p:attrNameLst>
                                      </p:cBhvr>
                                      <p:to>
                                        <p:strVal val="visible"/>
                                      </p:to>
                                    </p:set>
                                    <p:animEffect transition="in" filter="wipe(left)">
                                      <p:cBhvr>
                                        <p:cTn id="14" dur="1000"/>
                                        <p:tgtEl>
                                          <p:spTgt spid="184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8444"/>
                                        </p:tgtEl>
                                        <p:attrNameLst>
                                          <p:attrName>style.visibility</p:attrName>
                                        </p:attrNameLst>
                                      </p:cBhvr>
                                      <p:to>
                                        <p:strVal val="visible"/>
                                      </p:to>
                                    </p:set>
                                    <p:animEffect transition="in" filter="wipe(left)">
                                      <p:cBhvr>
                                        <p:cTn id="17" dur="1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p:bldP spid="184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457200"/>
            <a:ext cx="8991600" cy="1219200"/>
          </a:xfrm>
        </p:spPr>
        <p:txBody>
          <a:bodyPr/>
          <a:lstStyle/>
          <a:p>
            <a:r>
              <a:rPr lang="en-US" altLang="en-US" sz="3600" b="1" dirty="0">
                <a:ea typeface="ＭＳ Ｐゴシック" pitchFamily="34" charset="-128"/>
              </a:rPr>
              <a:t>Inventory Costing Illustration</a:t>
            </a:r>
            <a:br>
              <a:rPr lang="en-US" altLang="en-US" sz="3600" b="1" dirty="0">
                <a:ea typeface="ＭＳ Ｐゴシック" pitchFamily="34" charset="-128"/>
              </a:rPr>
            </a:br>
            <a:r>
              <a:rPr lang="en-US" altLang="en-US" sz="3600" b="1" dirty="0">
                <a:ea typeface="ＭＳ Ｐゴシック" pitchFamily="34" charset="-128"/>
              </a:rPr>
              <a:t>Periodic System</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201613" y="6384322"/>
            <a:ext cx="5970587"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a:extLst>
              <a:ext uri="{FF2B5EF4-FFF2-40B4-BE49-F238E27FC236}">
                <a16:creationId xmlns:a16="http://schemas.microsoft.com/office/drawing/2014/main" id="{77F5AE1C-F6E2-4373-9D47-C88F48D52E39}"/>
              </a:ext>
            </a:extLst>
          </p:cNvPr>
          <p:cNvSpPr txBox="1"/>
          <p:nvPr/>
        </p:nvSpPr>
        <p:spPr>
          <a:xfrm>
            <a:off x="7620000" y="119402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5A.1</a:t>
            </a:r>
          </a:p>
        </p:txBody>
      </p:sp>
      <p:pic>
        <p:nvPicPr>
          <p:cNvPr id="10" name="Picture 9">
            <a:extLst>
              <a:ext uri="{FF2B5EF4-FFF2-40B4-BE49-F238E27FC236}">
                <a16:creationId xmlns:a16="http://schemas.microsoft.com/office/drawing/2014/main" id="{A2178049-D301-49D4-8E51-146F73EB3560}"/>
              </a:ext>
            </a:extLst>
          </p:cNvPr>
          <p:cNvPicPr>
            <a:picLocks noChangeAspect="1"/>
          </p:cNvPicPr>
          <p:nvPr/>
        </p:nvPicPr>
        <p:blipFill>
          <a:blip r:embed="rId3"/>
          <a:stretch>
            <a:fillRect/>
          </a:stretch>
        </p:blipFill>
        <p:spPr>
          <a:xfrm>
            <a:off x="484216" y="2110585"/>
            <a:ext cx="8175567" cy="2636830"/>
          </a:xfrm>
          <a:prstGeom prst="rect">
            <a:avLst/>
          </a:prstGeom>
        </p:spPr>
      </p:pic>
      <p:sp>
        <p:nvSpPr>
          <p:cNvPr id="14" name="Rectangle 13">
            <a:extLst>
              <a:ext uri="{FF2B5EF4-FFF2-40B4-BE49-F238E27FC236}">
                <a16:creationId xmlns:a16="http://schemas.microsoft.com/office/drawing/2014/main" id="{275D09E9-BF31-6546-9466-6CE97AF57B0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2A24B8F8-624F-3E4E-BCD2-3C726D1D3B0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4"/>
          <p:cNvSpPr>
            <a:spLocks noGrp="1"/>
          </p:cNvSpPr>
          <p:nvPr>
            <p:ph type="title"/>
          </p:nvPr>
        </p:nvSpPr>
        <p:spPr>
          <a:xfrm>
            <a:off x="76200" y="533400"/>
            <a:ext cx="8991600" cy="1474404"/>
          </a:xfrm>
        </p:spPr>
        <p:txBody>
          <a:bodyPr/>
          <a:lstStyle/>
          <a:p>
            <a:r>
              <a:rPr lang="en-US" altLang="en-US" sz="3600" b="1" dirty="0">
                <a:ea typeface="ＭＳ Ｐゴシック" pitchFamily="34" charset="-128"/>
              </a:rPr>
              <a:t>Inventory Costing Illustration Periodic System</a:t>
            </a:r>
            <a:br>
              <a:rPr lang="en-US" altLang="en-US" sz="3600" b="1" dirty="0">
                <a:ea typeface="ＭＳ Ｐゴシック" pitchFamily="34" charset="-128"/>
              </a:rPr>
            </a:br>
            <a:r>
              <a:rPr lang="en-US" altLang="en-US" sz="3600" b="1" dirty="0">
                <a:ea typeface="ＭＳ Ｐゴシック" pitchFamily="34" charset="-128"/>
              </a:rPr>
              <a:t>Specification Identification</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201613" y="6384322"/>
            <a:ext cx="6122987"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7" name="Rectangle 3"/>
          <p:cNvSpPr>
            <a:spLocks noChangeArrowheads="1"/>
          </p:cNvSpPr>
          <p:nvPr/>
        </p:nvSpPr>
        <p:spPr bwMode="auto">
          <a:xfrm>
            <a:off x="342900" y="4278667"/>
            <a:ext cx="8610600" cy="193642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srgbClr val="006600"/>
                </a:solidFill>
              </a:rPr>
              <a:t>8/14, sold 8 bikes costing $91 and 12 bikes costing $106. </a:t>
            </a:r>
          </a:p>
          <a:p>
            <a:pPr>
              <a:spcBef>
                <a:spcPct val="50000"/>
              </a:spcBef>
            </a:pPr>
            <a:r>
              <a:rPr lang="en-US" altLang="en-US" sz="2400" dirty="0">
                <a:solidFill>
                  <a:srgbClr val="006600"/>
                </a:solidFill>
              </a:rPr>
              <a:t>8/30, sold 23 bikes: 2 units costing $91; 3 units costing $106; 15 units costing $115 and 3 units costing $119.</a:t>
            </a:r>
          </a:p>
          <a:p>
            <a:pPr>
              <a:spcBef>
                <a:spcPct val="50000"/>
              </a:spcBef>
            </a:pPr>
            <a:r>
              <a:rPr lang="en-US" altLang="en-US" sz="2400" dirty="0">
                <a:solidFill>
                  <a:srgbClr val="006600"/>
                </a:solidFill>
              </a:rPr>
              <a:t>COGS = $4,582.  Ending Inventory = $5,990 – 4,582 = $1,408</a:t>
            </a:r>
          </a:p>
        </p:txBody>
      </p:sp>
      <p:graphicFrame>
        <p:nvGraphicFramePr>
          <p:cNvPr id="9" name="Table 8"/>
          <p:cNvGraphicFramePr>
            <a:graphicFrameLocks noGrp="1"/>
          </p:cNvGraphicFramePr>
          <p:nvPr>
            <p:extLst>
              <p:ext uri="{D42A27DB-BD31-4B8C-83A1-F6EECF244321}">
                <p14:modId xmlns:p14="http://schemas.microsoft.com/office/powerpoint/2010/main" val="1775762574"/>
              </p:ext>
            </p:extLst>
          </p:nvPr>
        </p:nvGraphicFramePr>
        <p:xfrm>
          <a:off x="342900" y="1981200"/>
          <a:ext cx="8610600" cy="2209800"/>
        </p:xfrm>
        <a:graphic>
          <a:graphicData uri="http://schemas.openxmlformats.org/drawingml/2006/table">
            <a:tbl>
              <a:tblPr firstRow="1" bandRow="1">
                <a:tableStyleId>{5C22544A-7EE6-4342-B048-85BDC9FD1C3A}</a:tableStyleId>
              </a:tblPr>
              <a:tblGrid>
                <a:gridCol w="6560458">
                  <a:extLst>
                    <a:ext uri="{9D8B030D-6E8A-4147-A177-3AD203B41FA5}">
                      <a16:colId xmlns:a16="http://schemas.microsoft.com/office/drawing/2014/main" val="20000"/>
                    </a:ext>
                  </a:extLst>
                </a:gridCol>
                <a:gridCol w="984068">
                  <a:extLst>
                    <a:ext uri="{9D8B030D-6E8A-4147-A177-3AD203B41FA5}">
                      <a16:colId xmlns:a16="http://schemas.microsoft.com/office/drawing/2014/main" val="20001"/>
                    </a:ext>
                  </a:extLst>
                </a:gridCol>
                <a:gridCol w="1066074">
                  <a:extLst>
                    <a:ext uri="{9D8B030D-6E8A-4147-A177-3AD203B41FA5}">
                      <a16:colId xmlns:a16="http://schemas.microsoft.com/office/drawing/2014/main" val="20002"/>
                    </a:ext>
                  </a:extLst>
                </a:gridCol>
              </a:tblGrid>
              <a:tr h="441960">
                <a:tc>
                  <a:txBody>
                    <a:bodyPr/>
                    <a:lstStyle/>
                    <a:p>
                      <a:r>
                        <a:rPr lang="en-US" dirty="0"/>
                        <a:t>Total cost of 55 units available for sale</a:t>
                      </a:r>
                    </a:p>
                  </a:txBody>
                  <a:tcPr/>
                </a:tc>
                <a:tc>
                  <a:txBody>
                    <a:bodyPr/>
                    <a:lstStyle/>
                    <a:p>
                      <a:endParaRPr lang="en-US" dirty="0"/>
                    </a:p>
                  </a:txBody>
                  <a:tcPr/>
                </a:tc>
                <a:tc>
                  <a:txBody>
                    <a:bodyPr/>
                    <a:lstStyle/>
                    <a:p>
                      <a:r>
                        <a:rPr lang="en-US" dirty="0"/>
                        <a:t>$5,990</a:t>
                      </a:r>
                    </a:p>
                  </a:txBody>
                  <a:tcPr/>
                </a:tc>
                <a:extLst>
                  <a:ext uri="{0D108BD9-81ED-4DB2-BD59-A6C34878D82A}">
                    <a16:rowId xmlns:a16="http://schemas.microsoft.com/office/drawing/2014/main" val="10000"/>
                  </a:ext>
                </a:extLst>
              </a:tr>
              <a:tr h="441960">
                <a:tc>
                  <a:txBody>
                    <a:bodyPr/>
                    <a:lstStyle/>
                    <a:p>
                      <a:r>
                        <a:rPr lang="en-US" dirty="0"/>
                        <a:t>Cost of goods sold: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441960">
                <a:tc>
                  <a:txBody>
                    <a:bodyPr/>
                    <a:lstStyle/>
                    <a:p>
                      <a:r>
                        <a:rPr lang="en-US" dirty="0"/>
                        <a:t>   Aug 14 (8 @ $91) + (12</a:t>
                      </a:r>
                      <a:r>
                        <a:rPr lang="en-US" baseline="0" dirty="0"/>
                        <a:t> @ $106)</a:t>
                      </a:r>
                      <a:endParaRPr lang="en-US" dirty="0"/>
                    </a:p>
                  </a:txBody>
                  <a:tcPr/>
                </a:tc>
                <a:tc>
                  <a:txBody>
                    <a:bodyPr/>
                    <a:lstStyle/>
                    <a:p>
                      <a:r>
                        <a:rPr lang="en-US" dirty="0"/>
                        <a:t>$2,000</a:t>
                      </a:r>
                    </a:p>
                  </a:txBody>
                  <a:tcPr/>
                </a:tc>
                <a:tc>
                  <a:txBody>
                    <a:bodyPr/>
                    <a:lstStyle/>
                    <a:p>
                      <a:endParaRPr lang="en-US" dirty="0"/>
                    </a:p>
                  </a:txBody>
                  <a:tcPr/>
                </a:tc>
                <a:extLst>
                  <a:ext uri="{0D108BD9-81ED-4DB2-BD59-A6C34878D82A}">
                    <a16:rowId xmlns:a16="http://schemas.microsoft.com/office/drawing/2014/main" val="10002"/>
                  </a:ext>
                </a:extLst>
              </a:tr>
              <a:tr h="441960">
                <a:tc>
                  <a:txBody>
                    <a:bodyPr/>
                    <a:lstStyle/>
                    <a:p>
                      <a:r>
                        <a:rPr lang="en-US" dirty="0"/>
                        <a:t>   Aug 30 (2 @ $91) + (3</a:t>
                      </a:r>
                      <a:r>
                        <a:rPr lang="en-US" baseline="0" dirty="0"/>
                        <a:t>@ $106) + (15@ $115) + (3 @ $119)</a:t>
                      </a:r>
                      <a:endParaRPr lang="en-US" dirty="0"/>
                    </a:p>
                  </a:txBody>
                  <a:tcPr/>
                </a:tc>
                <a:tc>
                  <a:txBody>
                    <a:bodyPr/>
                    <a:lstStyle/>
                    <a:p>
                      <a:r>
                        <a:rPr lang="en-US" dirty="0"/>
                        <a:t>  2,582</a:t>
                      </a:r>
                    </a:p>
                  </a:txBody>
                  <a:tcPr/>
                </a:tc>
                <a:tc>
                  <a:txBody>
                    <a:bodyPr/>
                    <a:lstStyle/>
                    <a:p>
                      <a:r>
                        <a:rPr lang="en-US" dirty="0">
                          <a:solidFill>
                            <a:srgbClr val="FF0000"/>
                          </a:solidFill>
                        </a:rPr>
                        <a:t>  4,582</a:t>
                      </a:r>
                    </a:p>
                  </a:txBody>
                  <a:tcPr/>
                </a:tc>
                <a:extLst>
                  <a:ext uri="{0D108BD9-81ED-4DB2-BD59-A6C34878D82A}">
                    <a16:rowId xmlns:a16="http://schemas.microsoft.com/office/drawing/2014/main" val="10003"/>
                  </a:ext>
                </a:extLst>
              </a:tr>
              <a:tr h="441960">
                <a:tc>
                  <a:txBody>
                    <a:bodyPr/>
                    <a:lstStyle/>
                    <a:p>
                      <a:r>
                        <a:rPr lang="en-US" dirty="0"/>
                        <a:t>Ending</a:t>
                      </a:r>
                      <a:r>
                        <a:rPr lang="en-US" baseline="0" dirty="0"/>
                        <a:t> inventory</a:t>
                      </a:r>
                      <a:endParaRPr lang="en-US" dirty="0"/>
                    </a:p>
                  </a:txBody>
                  <a:tcPr/>
                </a:tc>
                <a:tc>
                  <a:txBody>
                    <a:bodyPr/>
                    <a:lstStyle/>
                    <a:p>
                      <a:endParaRPr lang="en-US" dirty="0"/>
                    </a:p>
                  </a:txBody>
                  <a:tcPr/>
                </a:tc>
                <a:tc>
                  <a:txBody>
                    <a:bodyPr/>
                    <a:lstStyle/>
                    <a:p>
                      <a:r>
                        <a:rPr lang="en-US" dirty="0">
                          <a:solidFill>
                            <a:srgbClr val="FF0000"/>
                          </a:solidFill>
                        </a:rPr>
                        <a:t>$1,408</a:t>
                      </a:r>
                    </a:p>
                  </a:txBody>
                  <a:tcPr/>
                </a:tc>
                <a:extLst>
                  <a:ext uri="{0D108BD9-81ED-4DB2-BD59-A6C34878D82A}">
                    <a16:rowId xmlns:a16="http://schemas.microsoft.com/office/drawing/2014/main" val="10004"/>
                  </a:ext>
                </a:extLst>
              </a:tr>
            </a:tbl>
          </a:graphicData>
        </a:graphic>
      </p:graphicFrame>
      <p:sp>
        <p:nvSpPr>
          <p:cNvPr id="14" name="Rectangle 13">
            <a:extLst>
              <a:ext uri="{FF2B5EF4-FFF2-40B4-BE49-F238E27FC236}">
                <a16:creationId xmlns:a16="http://schemas.microsoft.com/office/drawing/2014/main" id="{3A76A785-803B-A245-86E0-DC400546D1C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81615934-F8AD-B14A-9313-2B99238EEEA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spTree>
    <p:extLst>
      <p:ext uri="{BB962C8B-B14F-4D97-AF65-F5344CB8AC3E}">
        <p14:creationId xmlns:p14="http://schemas.microsoft.com/office/powerpoint/2010/main" val="136570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407217"/>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3600" b="1" dirty="0">
                <a:ea typeface="ＭＳ Ｐゴシック" pitchFamily="34" charset="-128"/>
              </a:rPr>
              <a:t>Inventory Costing Illustration</a:t>
            </a:r>
            <a:br>
              <a:rPr lang="en-US" altLang="en-US" sz="4000" b="1" dirty="0">
                <a:ea typeface="ＭＳ Ｐゴシック" pitchFamily="34" charset="-128"/>
              </a:rPr>
            </a:br>
            <a:r>
              <a:rPr lang="en-US" altLang="en-US" sz="3600" b="1" dirty="0">
                <a:ea typeface="ＭＳ Ｐゴシック" pitchFamily="34" charset="-128"/>
              </a:rPr>
              <a:t>Periodic System - </a:t>
            </a:r>
            <a:r>
              <a:rPr lang="en-US" altLang="en-US" sz="3600" b="1" dirty="0"/>
              <a:t>FIFO</a:t>
            </a:r>
            <a:endParaRPr lang="en-US" altLang="en-US" b="1" dirty="0"/>
          </a:p>
        </p:txBody>
      </p:sp>
      <p:graphicFrame>
        <p:nvGraphicFramePr>
          <p:cNvPr id="7" name="Table 6"/>
          <p:cNvGraphicFramePr>
            <a:graphicFrameLocks noGrp="1"/>
          </p:cNvGraphicFramePr>
          <p:nvPr>
            <p:extLst>
              <p:ext uri="{D42A27DB-BD31-4B8C-83A1-F6EECF244321}">
                <p14:modId xmlns:p14="http://schemas.microsoft.com/office/powerpoint/2010/main" val="1482098717"/>
              </p:ext>
            </p:extLst>
          </p:nvPr>
        </p:nvGraphicFramePr>
        <p:xfrm>
          <a:off x="314325" y="1768476"/>
          <a:ext cx="8229600" cy="2270124"/>
        </p:xfrm>
        <a:graphic>
          <a:graphicData uri="http://schemas.openxmlformats.org/drawingml/2006/table">
            <a:tbl>
              <a:tblPr firstRow="1" bandRow="1">
                <a:tableStyleId>{5C22544A-7EE6-4342-B048-85BDC9FD1C3A}</a:tableStyleId>
              </a:tblPr>
              <a:tblGrid>
                <a:gridCol w="6270172">
                  <a:extLst>
                    <a:ext uri="{9D8B030D-6E8A-4147-A177-3AD203B41FA5}">
                      <a16:colId xmlns:a16="http://schemas.microsoft.com/office/drawing/2014/main" val="20000"/>
                    </a:ext>
                  </a:extLst>
                </a:gridCol>
                <a:gridCol w="940525">
                  <a:extLst>
                    <a:ext uri="{9D8B030D-6E8A-4147-A177-3AD203B41FA5}">
                      <a16:colId xmlns:a16="http://schemas.microsoft.com/office/drawing/2014/main" val="20001"/>
                    </a:ext>
                  </a:extLst>
                </a:gridCol>
                <a:gridCol w="1018903">
                  <a:extLst>
                    <a:ext uri="{9D8B030D-6E8A-4147-A177-3AD203B41FA5}">
                      <a16:colId xmlns:a16="http://schemas.microsoft.com/office/drawing/2014/main" val="20002"/>
                    </a:ext>
                  </a:extLst>
                </a:gridCol>
              </a:tblGrid>
              <a:tr h="378354">
                <a:tc>
                  <a:txBody>
                    <a:bodyPr/>
                    <a:lstStyle/>
                    <a:p>
                      <a:r>
                        <a:rPr lang="en-US" sz="1800" dirty="0"/>
                        <a:t>Total cost of 55 units available for sale</a:t>
                      </a:r>
                    </a:p>
                  </a:txBody>
                  <a:tcPr marT="45710" marB="45710"/>
                </a:tc>
                <a:tc>
                  <a:txBody>
                    <a:bodyPr/>
                    <a:lstStyle/>
                    <a:p>
                      <a:endParaRPr lang="en-US" sz="1800" dirty="0"/>
                    </a:p>
                  </a:txBody>
                  <a:tcPr marT="45710" marB="45710"/>
                </a:tc>
                <a:tc>
                  <a:txBody>
                    <a:bodyPr/>
                    <a:lstStyle/>
                    <a:p>
                      <a:r>
                        <a:rPr lang="en-US" sz="1800" dirty="0"/>
                        <a:t>$ 5,990</a:t>
                      </a:r>
                    </a:p>
                  </a:txBody>
                  <a:tcPr marT="45710" marB="45710"/>
                </a:tc>
                <a:extLst>
                  <a:ext uri="{0D108BD9-81ED-4DB2-BD59-A6C34878D82A}">
                    <a16:rowId xmlns:a16="http://schemas.microsoft.com/office/drawing/2014/main" val="10000"/>
                  </a:ext>
                </a:extLst>
              </a:tr>
              <a:tr h="378354">
                <a:tc>
                  <a:txBody>
                    <a:bodyPr/>
                    <a:lstStyle/>
                    <a:p>
                      <a:r>
                        <a:rPr lang="en-US" sz="1800" dirty="0"/>
                        <a:t>Less ending inventory priced using FIFO:</a:t>
                      </a:r>
                    </a:p>
                  </a:txBody>
                  <a:tcPr marT="45710" marB="45710"/>
                </a:tc>
                <a:tc>
                  <a:txBody>
                    <a:bodyPr/>
                    <a:lstStyle/>
                    <a:p>
                      <a:endParaRPr lang="en-US" sz="1800" dirty="0"/>
                    </a:p>
                  </a:txBody>
                  <a:tcPr marT="45710" marB="45710"/>
                </a:tc>
                <a:tc>
                  <a:txBody>
                    <a:bodyPr/>
                    <a:lstStyle/>
                    <a:p>
                      <a:endParaRPr lang="en-US" sz="1800" dirty="0"/>
                    </a:p>
                  </a:txBody>
                  <a:tcPr marT="45710" marB="45710"/>
                </a:tc>
                <a:extLst>
                  <a:ext uri="{0D108BD9-81ED-4DB2-BD59-A6C34878D82A}">
                    <a16:rowId xmlns:a16="http://schemas.microsoft.com/office/drawing/2014/main" val="10001"/>
                  </a:ext>
                </a:extLst>
              </a:tr>
              <a:tr h="378354">
                <a:tc>
                  <a:txBody>
                    <a:bodyPr/>
                    <a:lstStyle/>
                    <a:p>
                      <a:r>
                        <a:rPr lang="en-US" sz="1800" dirty="0"/>
                        <a:t>   10 units from Aug 28 purchase at $119</a:t>
                      </a:r>
                    </a:p>
                  </a:txBody>
                  <a:tcPr marT="45710" marB="45710"/>
                </a:tc>
                <a:tc>
                  <a:txBody>
                    <a:bodyPr/>
                    <a:lstStyle/>
                    <a:p>
                      <a:r>
                        <a:rPr lang="en-US" sz="1800" dirty="0"/>
                        <a:t>$  1,190</a:t>
                      </a:r>
                    </a:p>
                  </a:txBody>
                  <a:tcPr marT="45710" marB="45710"/>
                </a:tc>
                <a:tc>
                  <a:txBody>
                    <a:bodyPr/>
                    <a:lstStyle/>
                    <a:p>
                      <a:endParaRPr lang="en-US" sz="1800" dirty="0"/>
                    </a:p>
                  </a:txBody>
                  <a:tcPr marT="45710" marB="45710"/>
                </a:tc>
                <a:extLst>
                  <a:ext uri="{0D108BD9-81ED-4DB2-BD59-A6C34878D82A}">
                    <a16:rowId xmlns:a16="http://schemas.microsoft.com/office/drawing/2014/main" val="10002"/>
                  </a:ext>
                </a:extLst>
              </a:tr>
              <a:tr h="378354">
                <a:tc>
                  <a:txBody>
                    <a:bodyPr/>
                    <a:lstStyle/>
                    <a:p>
                      <a:r>
                        <a:rPr lang="en-US" sz="1800" baseline="0" dirty="0"/>
                        <a:t>      2 units from Aug 17 purchase at $115</a:t>
                      </a:r>
                      <a:endParaRPr lang="en-US" sz="1800" dirty="0"/>
                    </a:p>
                  </a:txBody>
                  <a:tcPr marT="45710" marB="45710"/>
                </a:tc>
                <a:tc>
                  <a:txBody>
                    <a:bodyPr/>
                    <a:lstStyle/>
                    <a:p>
                      <a:r>
                        <a:rPr lang="en-US" sz="1800" dirty="0"/>
                        <a:t>       230</a:t>
                      </a:r>
                    </a:p>
                  </a:txBody>
                  <a:tcPr marT="45710" marB="45710"/>
                </a:tc>
                <a:tc>
                  <a:txBody>
                    <a:bodyPr/>
                    <a:lstStyle/>
                    <a:p>
                      <a:r>
                        <a:rPr lang="en-US" sz="1800" dirty="0">
                          <a:solidFill>
                            <a:srgbClr val="FF0000"/>
                          </a:solidFill>
                        </a:rPr>
                        <a:t> </a:t>
                      </a:r>
                    </a:p>
                  </a:txBody>
                  <a:tcPr marT="45710" marB="45710"/>
                </a:tc>
                <a:extLst>
                  <a:ext uri="{0D108BD9-81ED-4DB2-BD59-A6C34878D82A}">
                    <a16:rowId xmlns:a16="http://schemas.microsoft.com/office/drawing/2014/main" val="10003"/>
                  </a:ext>
                </a:extLst>
              </a:tr>
              <a:tr h="378354">
                <a:tc>
                  <a:txBody>
                    <a:bodyPr/>
                    <a:lstStyle/>
                    <a:p>
                      <a:r>
                        <a:rPr lang="en-US" sz="1800" dirty="0">
                          <a:solidFill>
                            <a:srgbClr val="FF0000"/>
                          </a:solidFill>
                        </a:rPr>
                        <a:t>Ending</a:t>
                      </a:r>
                      <a:r>
                        <a:rPr lang="en-US" sz="1800" baseline="0" dirty="0">
                          <a:solidFill>
                            <a:srgbClr val="FF0000"/>
                          </a:solidFill>
                        </a:rPr>
                        <a:t> inventory</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baseline="0" dirty="0">
                          <a:solidFill>
                            <a:srgbClr val="FF0000"/>
                          </a:solidFill>
                        </a:rPr>
                        <a:t>  </a:t>
                      </a:r>
                      <a:r>
                        <a:rPr lang="en-US" sz="1800" dirty="0">
                          <a:solidFill>
                            <a:srgbClr val="FF0000"/>
                          </a:solidFill>
                        </a:rPr>
                        <a:t>1,420</a:t>
                      </a:r>
                    </a:p>
                  </a:txBody>
                  <a:tcPr marT="45710" marB="45710"/>
                </a:tc>
                <a:extLst>
                  <a:ext uri="{0D108BD9-81ED-4DB2-BD59-A6C34878D82A}">
                    <a16:rowId xmlns:a16="http://schemas.microsoft.com/office/drawing/2014/main" val="10004"/>
                  </a:ext>
                </a:extLst>
              </a:tr>
              <a:tr h="378354">
                <a:tc>
                  <a:txBody>
                    <a:bodyPr/>
                    <a:lstStyle/>
                    <a:p>
                      <a:r>
                        <a:rPr lang="en-US" sz="1800" dirty="0">
                          <a:solidFill>
                            <a:srgbClr val="FF0000"/>
                          </a:solidFill>
                        </a:rPr>
                        <a:t>Cost of goods sold</a:t>
                      </a:r>
                    </a:p>
                  </a:txBody>
                  <a:tcPr marT="45710" marB="45710"/>
                </a:tc>
                <a:tc>
                  <a:txBody>
                    <a:bodyPr/>
                    <a:lstStyle/>
                    <a:p>
                      <a:endParaRPr lang="en-US" sz="1800" dirty="0"/>
                    </a:p>
                  </a:txBody>
                  <a:tcPr marT="45710" marB="45710"/>
                </a:tc>
                <a:tc>
                  <a:txBody>
                    <a:bodyPr/>
                    <a:lstStyle/>
                    <a:p>
                      <a:r>
                        <a:rPr lang="en-US" sz="1800" dirty="0">
                          <a:solidFill>
                            <a:srgbClr val="FF0000"/>
                          </a:solidFill>
                        </a:rPr>
                        <a:t>$4,570</a:t>
                      </a:r>
                    </a:p>
                  </a:txBody>
                  <a:tcPr marT="45710" marB="45710"/>
                </a:tc>
                <a:extLst>
                  <a:ext uri="{0D108BD9-81ED-4DB2-BD59-A6C34878D82A}">
                    <a16:rowId xmlns:a16="http://schemas.microsoft.com/office/drawing/2014/main" val="10005"/>
                  </a:ext>
                </a:extLst>
              </a:tr>
            </a:tbl>
          </a:graphicData>
        </a:graphic>
      </p:graphicFrame>
      <p:sp>
        <p:nvSpPr>
          <p:cNvPr id="8" name="Rectangle 3"/>
          <p:cNvSpPr>
            <a:spLocks noChangeArrowheads="1"/>
          </p:cNvSpPr>
          <p:nvPr/>
        </p:nvSpPr>
        <p:spPr bwMode="auto">
          <a:xfrm>
            <a:off x="314325" y="4114800"/>
            <a:ext cx="8229600" cy="2121093"/>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ct val="50000"/>
              </a:spcBef>
              <a:buFont typeface="Arial" panose="020B0604020202020204" pitchFamily="34" charset="0"/>
              <a:buChar char="•"/>
            </a:pPr>
            <a:r>
              <a:rPr lang="en-US" altLang="en-US" sz="2200" dirty="0">
                <a:solidFill>
                  <a:srgbClr val="006600"/>
                </a:solidFill>
              </a:rPr>
              <a:t>Trekking had a total of 55 units available for sale.  </a:t>
            </a:r>
          </a:p>
          <a:p>
            <a:pPr marL="342900" indent="-342900">
              <a:spcBef>
                <a:spcPct val="50000"/>
              </a:spcBef>
              <a:buFont typeface="Arial" panose="020B0604020202020204" pitchFamily="34" charset="0"/>
              <a:buChar char="•"/>
            </a:pPr>
            <a:r>
              <a:rPr lang="en-US" altLang="en-US" sz="2200" dirty="0">
                <a:solidFill>
                  <a:srgbClr val="006600"/>
                </a:solidFill>
              </a:rPr>
              <a:t>12 units in ending inventory and sold 43 units. </a:t>
            </a:r>
          </a:p>
          <a:p>
            <a:pPr marL="342900" indent="-342900">
              <a:spcBef>
                <a:spcPct val="50000"/>
              </a:spcBef>
              <a:buFont typeface="Arial" panose="020B0604020202020204" pitchFamily="34" charset="0"/>
              <a:buChar char="•"/>
            </a:pPr>
            <a:r>
              <a:rPr lang="en-US" altLang="en-US" sz="2200" dirty="0">
                <a:solidFill>
                  <a:srgbClr val="006600"/>
                </a:solidFill>
              </a:rPr>
              <a:t>Cost of 12 bikes in ending inventory valued using most recent purchases since the earlier units are assumed sold under FIFO.</a:t>
            </a:r>
          </a:p>
        </p:txBody>
      </p:sp>
      <p:sp>
        <p:nvSpPr>
          <p:cNvPr id="9" name="Rounded Rectangle 8"/>
          <p:cNvSpPr/>
          <p:nvPr/>
        </p:nvSpPr>
        <p:spPr>
          <a:xfrm>
            <a:off x="152401" y="6477000"/>
            <a:ext cx="6172200" cy="2905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11">
            <a:extLst>
              <a:ext uri="{FF2B5EF4-FFF2-40B4-BE49-F238E27FC236}">
                <a16:creationId xmlns:a16="http://schemas.microsoft.com/office/drawing/2014/main" id="{B672F992-7BAB-2141-8529-E328A383DC3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id="{55C9314E-55A1-9B4A-8AB5-D01780A4323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spTree>
    <p:extLst>
      <p:ext uri="{BB962C8B-B14F-4D97-AF65-F5344CB8AC3E}">
        <p14:creationId xmlns:p14="http://schemas.microsoft.com/office/powerpoint/2010/main" val="312605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323037"/>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3600" b="1" dirty="0">
                <a:ea typeface="ＭＳ Ｐゴシック" pitchFamily="34" charset="-128"/>
              </a:rPr>
              <a:t>Inventory Costing Illustration</a:t>
            </a:r>
            <a:br>
              <a:rPr lang="en-US" altLang="en-US" sz="3600" b="1" dirty="0">
                <a:ea typeface="ＭＳ Ｐゴシック" pitchFamily="34" charset="-128"/>
              </a:rPr>
            </a:br>
            <a:r>
              <a:rPr lang="en-US" altLang="en-US" sz="3600" b="1" dirty="0">
                <a:ea typeface="ＭＳ Ｐゴシック" pitchFamily="34" charset="-128"/>
              </a:rPr>
              <a:t>Periodic System - L</a:t>
            </a:r>
            <a:r>
              <a:rPr lang="en-US" altLang="en-US" sz="3600" b="1" dirty="0"/>
              <a:t>IFO</a:t>
            </a:r>
            <a:endParaRPr lang="en-US" altLang="en-US" b="1" dirty="0"/>
          </a:p>
        </p:txBody>
      </p:sp>
      <p:sp>
        <p:nvSpPr>
          <p:cNvPr id="9" name="Rounded Rectangle 8"/>
          <p:cNvSpPr/>
          <p:nvPr/>
        </p:nvSpPr>
        <p:spPr>
          <a:xfrm>
            <a:off x="152401" y="6384322"/>
            <a:ext cx="5562600"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2" y="-32021"/>
            <a:ext cx="9144000" cy="4572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58199963"/>
              </p:ext>
            </p:extLst>
          </p:nvPr>
        </p:nvGraphicFramePr>
        <p:xfrm>
          <a:off x="380999" y="1636674"/>
          <a:ext cx="8382000" cy="2194440"/>
        </p:xfrm>
        <a:graphic>
          <a:graphicData uri="http://schemas.openxmlformats.org/drawingml/2006/table">
            <a:tbl>
              <a:tblPr firstRow="1" bandRow="1">
                <a:tableStyleId>{5C22544A-7EE6-4342-B048-85BDC9FD1C3A}</a:tableStyleId>
              </a:tblPr>
              <a:tblGrid>
                <a:gridCol w="6386287">
                  <a:extLst>
                    <a:ext uri="{9D8B030D-6E8A-4147-A177-3AD203B41FA5}">
                      <a16:colId xmlns:a16="http://schemas.microsoft.com/office/drawing/2014/main" val="20000"/>
                    </a:ext>
                  </a:extLst>
                </a:gridCol>
                <a:gridCol w="957942">
                  <a:extLst>
                    <a:ext uri="{9D8B030D-6E8A-4147-A177-3AD203B41FA5}">
                      <a16:colId xmlns:a16="http://schemas.microsoft.com/office/drawing/2014/main" val="20001"/>
                    </a:ext>
                  </a:extLst>
                </a:gridCol>
                <a:gridCol w="1037771">
                  <a:extLst>
                    <a:ext uri="{9D8B030D-6E8A-4147-A177-3AD203B41FA5}">
                      <a16:colId xmlns:a16="http://schemas.microsoft.com/office/drawing/2014/main" val="20002"/>
                    </a:ext>
                  </a:extLst>
                </a:gridCol>
              </a:tblGrid>
              <a:tr h="362221">
                <a:tc>
                  <a:txBody>
                    <a:bodyPr/>
                    <a:lstStyle/>
                    <a:p>
                      <a:r>
                        <a:rPr lang="en-US" sz="1800" dirty="0"/>
                        <a:t>Total cost of 55 units available for sale</a:t>
                      </a:r>
                    </a:p>
                  </a:txBody>
                  <a:tcPr marT="45710" marB="45710"/>
                </a:tc>
                <a:tc>
                  <a:txBody>
                    <a:bodyPr/>
                    <a:lstStyle/>
                    <a:p>
                      <a:endParaRPr lang="en-US" sz="1800" dirty="0"/>
                    </a:p>
                  </a:txBody>
                  <a:tcPr marT="45710" marB="45710"/>
                </a:tc>
                <a:tc>
                  <a:txBody>
                    <a:bodyPr/>
                    <a:lstStyle/>
                    <a:p>
                      <a:r>
                        <a:rPr lang="en-US" sz="1800" dirty="0"/>
                        <a:t>$ 5,990</a:t>
                      </a:r>
                    </a:p>
                  </a:txBody>
                  <a:tcPr marT="45710" marB="45710"/>
                </a:tc>
                <a:extLst>
                  <a:ext uri="{0D108BD9-81ED-4DB2-BD59-A6C34878D82A}">
                    <a16:rowId xmlns:a16="http://schemas.microsoft.com/office/drawing/2014/main" val="10000"/>
                  </a:ext>
                </a:extLst>
              </a:tr>
              <a:tr h="362221">
                <a:tc>
                  <a:txBody>
                    <a:bodyPr/>
                    <a:lstStyle/>
                    <a:p>
                      <a:r>
                        <a:rPr lang="en-US" sz="1800" dirty="0"/>
                        <a:t>Less ending inventory priced using LIFO:</a:t>
                      </a:r>
                    </a:p>
                  </a:txBody>
                  <a:tcPr marT="45710" marB="45710"/>
                </a:tc>
                <a:tc>
                  <a:txBody>
                    <a:bodyPr/>
                    <a:lstStyle/>
                    <a:p>
                      <a:endParaRPr lang="en-US" sz="1800" dirty="0"/>
                    </a:p>
                  </a:txBody>
                  <a:tcPr marT="45710" marB="45710"/>
                </a:tc>
                <a:tc>
                  <a:txBody>
                    <a:bodyPr/>
                    <a:lstStyle/>
                    <a:p>
                      <a:endParaRPr lang="en-US" sz="1800" dirty="0"/>
                    </a:p>
                  </a:txBody>
                  <a:tcPr marT="45710" marB="45710"/>
                </a:tc>
                <a:extLst>
                  <a:ext uri="{0D108BD9-81ED-4DB2-BD59-A6C34878D82A}">
                    <a16:rowId xmlns:a16="http://schemas.microsoft.com/office/drawing/2014/main" val="10001"/>
                  </a:ext>
                </a:extLst>
              </a:tr>
              <a:tr h="362221">
                <a:tc>
                  <a:txBody>
                    <a:bodyPr/>
                    <a:lstStyle/>
                    <a:p>
                      <a:r>
                        <a:rPr lang="en-US" sz="1800" dirty="0"/>
                        <a:t>   10 units from Aug 1 beginning inventory  $91</a:t>
                      </a:r>
                    </a:p>
                  </a:txBody>
                  <a:tcPr marT="45710" marB="45710"/>
                </a:tc>
                <a:tc>
                  <a:txBody>
                    <a:bodyPr/>
                    <a:lstStyle/>
                    <a:p>
                      <a:r>
                        <a:rPr lang="en-US" sz="1800" dirty="0"/>
                        <a:t>$</a:t>
                      </a:r>
                      <a:r>
                        <a:rPr lang="en-US" sz="1800" baseline="0" dirty="0"/>
                        <a:t>  </a:t>
                      </a:r>
                      <a:r>
                        <a:rPr lang="en-US" sz="1800" dirty="0"/>
                        <a:t>910</a:t>
                      </a:r>
                    </a:p>
                  </a:txBody>
                  <a:tcPr marT="45710" marB="45710"/>
                </a:tc>
                <a:tc>
                  <a:txBody>
                    <a:bodyPr/>
                    <a:lstStyle/>
                    <a:p>
                      <a:endParaRPr lang="en-US" sz="1800" dirty="0"/>
                    </a:p>
                  </a:txBody>
                  <a:tcPr marT="45710" marB="45710"/>
                </a:tc>
                <a:extLst>
                  <a:ext uri="{0D108BD9-81ED-4DB2-BD59-A6C34878D82A}">
                    <a16:rowId xmlns:a16="http://schemas.microsoft.com/office/drawing/2014/main" val="10002"/>
                  </a:ext>
                </a:extLst>
              </a:tr>
              <a:tr h="362221">
                <a:tc>
                  <a:txBody>
                    <a:bodyPr/>
                    <a:lstStyle/>
                    <a:p>
                      <a:r>
                        <a:rPr lang="en-US" sz="1800" baseline="0" dirty="0"/>
                        <a:t>      2 units from Aug 3 purchase at $106</a:t>
                      </a:r>
                      <a:endParaRPr lang="en-US" sz="1800" dirty="0"/>
                    </a:p>
                  </a:txBody>
                  <a:tcPr marT="45710" marB="45710"/>
                </a:tc>
                <a:tc>
                  <a:txBody>
                    <a:bodyPr/>
                    <a:lstStyle/>
                    <a:p>
                      <a:r>
                        <a:rPr lang="en-US" sz="1800" dirty="0"/>
                        <a:t>    212</a:t>
                      </a:r>
                    </a:p>
                  </a:txBody>
                  <a:tcPr marT="45710" marB="45710"/>
                </a:tc>
                <a:tc>
                  <a:txBody>
                    <a:bodyPr/>
                    <a:lstStyle/>
                    <a:p>
                      <a:r>
                        <a:rPr lang="en-US" sz="1800" dirty="0">
                          <a:solidFill>
                            <a:srgbClr val="FF0000"/>
                          </a:solidFill>
                        </a:rPr>
                        <a:t> </a:t>
                      </a:r>
                    </a:p>
                  </a:txBody>
                  <a:tcPr marT="45710" marB="45710"/>
                </a:tc>
                <a:extLst>
                  <a:ext uri="{0D108BD9-81ED-4DB2-BD59-A6C34878D82A}">
                    <a16:rowId xmlns:a16="http://schemas.microsoft.com/office/drawing/2014/main" val="10003"/>
                  </a:ext>
                </a:extLst>
              </a:tr>
              <a:tr h="362221">
                <a:tc>
                  <a:txBody>
                    <a:bodyPr/>
                    <a:lstStyle/>
                    <a:p>
                      <a:r>
                        <a:rPr lang="en-US" sz="1800" dirty="0">
                          <a:solidFill>
                            <a:srgbClr val="FF0000"/>
                          </a:solidFill>
                        </a:rPr>
                        <a:t>Ending</a:t>
                      </a:r>
                      <a:r>
                        <a:rPr lang="en-US" sz="1800" baseline="0" dirty="0">
                          <a:solidFill>
                            <a:srgbClr val="FF0000"/>
                          </a:solidFill>
                        </a:rPr>
                        <a:t> inventory</a:t>
                      </a:r>
                      <a:endParaRPr lang="en-US" sz="1800" dirty="0">
                        <a:solidFill>
                          <a:srgbClr val="FF0000"/>
                        </a:solidFill>
                      </a:endParaRPr>
                    </a:p>
                  </a:txBody>
                  <a:tcPr marT="45710" marB="45710"/>
                </a:tc>
                <a:tc>
                  <a:txBody>
                    <a:bodyPr/>
                    <a:lstStyle/>
                    <a:p>
                      <a:endParaRPr lang="en-US" sz="1800" dirty="0"/>
                    </a:p>
                  </a:txBody>
                  <a:tcPr marT="45710" marB="45710"/>
                </a:tc>
                <a:tc>
                  <a:txBody>
                    <a:bodyPr/>
                    <a:lstStyle/>
                    <a:p>
                      <a:r>
                        <a:rPr lang="en-US" sz="1800" baseline="0" dirty="0">
                          <a:solidFill>
                            <a:srgbClr val="FF0000"/>
                          </a:solidFill>
                        </a:rPr>
                        <a:t>   </a:t>
                      </a:r>
                      <a:r>
                        <a:rPr lang="en-US" sz="1800" dirty="0">
                          <a:solidFill>
                            <a:srgbClr val="FF0000"/>
                          </a:solidFill>
                        </a:rPr>
                        <a:t>1,122</a:t>
                      </a:r>
                    </a:p>
                  </a:txBody>
                  <a:tcPr marT="45710" marB="45710"/>
                </a:tc>
                <a:extLst>
                  <a:ext uri="{0D108BD9-81ED-4DB2-BD59-A6C34878D82A}">
                    <a16:rowId xmlns:a16="http://schemas.microsoft.com/office/drawing/2014/main" val="10004"/>
                  </a:ext>
                </a:extLst>
              </a:tr>
              <a:tr h="362221">
                <a:tc>
                  <a:txBody>
                    <a:bodyPr/>
                    <a:lstStyle/>
                    <a:p>
                      <a:r>
                        <a:rPr lang="en-US" sz="1800" dirty="0">
                          <a:solidFill>
                            <a:srgbClr val="FF0000"/>
                          </a:solidFill>
                        </a:rPr>
                        <a:t>Cost of goods sold</a:t>
                      </a:r>
                    </a:p>
                  </a:txBody>
                  <a:tcPr marT="45710" marB="45710"/>
                </a:tc>
                <a:tc>
                  <a:txBody>
                    <a:bodyPr/>
                    <a:lstStyle/>
                    <a:p>
                      <a:endParaRPr lang="en-US" sz="1800" dirty="0"/>
                    </a:p>
                  </a:txBody>
                  <a:tcPr marT="45710" marB="45710"/>
                </a:tc>
                <a:tc>
                  <a:txBody>
                    <a:bodyPr/>
                    <a:lstStyle/>
                    <a:p>
                      <a:r>
                        <a:rPr lang="en-US" sz="1800" dirty="0">
                          <a:solidFill>
                            <a:srgbClr val="FF0000"/>
                          </a:solidFill>
                        </a:rPr>
                        <a:t>$ 4,868</a:t>
                      </a:r>
                    </a:p>
                  </a:txBody>
                  <a:tcPr marT="45710" marB="45710"/>
                </a:tc>
                <a:extLst>
                  <a:ext uri="{0D108BD9-81ED-4DB2-BD59-A6C34878D82A}">
                    <a16:rowId xmlns:a16="http://schemas.microsoft.com/office/drawing/2014/main" val="10005"/>
                  </a:ext>
                </a:extLst>
              </a:tr>
            </a:tbl>
          </a:graphicData>
        </a:graphic>
      </p:graphicFrame>
      <p:sp>
        <p:nvSpPr>
          <p:cNvPr id="12" name="Rectangle 3"/>
          <p:cNvSpPr>
            <a:spLocks noChangeArrowheads="1"/>
          </p:cNvSpPr>
          <p:nvPr/>
        </p:nvSpPr>
        <p:spPr bwMode="auto">
          <a:xfrm>
            <a:off x="380998" y="3969877"/>
            <a:ext cx="8382000" cy="2121093"/>
          </a:xfrm>
          <a:prstGeom prst="rect">
            <a:avLst/>
          </a:prstGeom>
          <a:solidFill>
            <a:srgbClr val="F4F4A3"/>
          </a:solidFill>
          <a:ln w="12700">
            <a:solidFill>
              <a:srgbClr val="006600"/>
            </a:solidFill>
            <a:miter lim="800000"/>
            <a:headEnd/>
            <a:tailEnd/>
          </a:ln>
          <a:effectLst>
            <a:outerShdw dist="107763" dir="2700000" algn="ctr" rotWithShape="0">
              <a:schemeClr val="hlink"/>
            </a:outerShdw>
          </a:effec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spcBef>
                <a:spcPct val="50000"/>
              </a:spcBef>
              <a:buFont typeface="Arial" panose="020B0604020202020204" pitchFamily="34" charset="0"/>
              <a:buChar char="•"/>
            </a:pPr>
            <a:r>
              <a:rPr lang="en-US" altLang="en-US" sz="2200" dirty="0">
                <a:solidFill>
                  <a:srgbClr val="006600"/>
                </a:solidFill>
              </a:rPr>
              <a:t>Trekking had a total of 55 units available for sale.  </a:t>
            </a:r>
          </a:p>
          <a:p>
            <a:pPr marL="342900" indent="-342900">
              <a:spcBef>
                <a:spcPct val="50000"/>
              </a:spcBef>
              <a:buFont typeface="Arial" panose="020B0604020202020204" pitchFamily="34" charset="0"/>
              <a:buChar char="•"/>
            </a:pPr>
            <a:r>
              <a:rPr lang="en-US" altLang="en-US" sz="2200" dirty="0">
                <a:solidFill>
                  <a:srgbClr val="006600"/>
                </a:solidFill>
              </a:rPr>
              <a:t>12 units in ending inventory and sold 43 units. </a:t>
            </a:r>
          </a:p>
          <a:p>
            <a:pPr marL="342900" indent="-342900">
              <a:spcBef>
                <a:spcPct val="50000"/>
              </a:spcBef>
              <a:buFont typeface="Arial" panose="020B0604020202020204" pitchFamily="34" charset="0"/>
              <a:buChar char="•"/>
            </a:pPr>
            <a:r>
              <a:rPr lang="en-US" altLang="en-US" sz="2200" dirty="0">
                <a:solidFill>
                  <a:srgbClr val="006600"/>
                </a:solidFill>
              </a:rPr>
              <a:t>Cost of 12 bikes in ending inventory valued using the earliest purchases since the most recently purchased units are assumed sold under LIFO.</a:t>
            </a:r>
          </a:p>
        </p:txBody>
      </p:sp>
      <p:sp>
        <p:nvSpPr>
          <p:cNvPr id="14" name="Rectangle 13">
            <a:extLst>
              <a:ext uri="{FF2B5EF4-FFF2-40B4-BE49-F238E27FC236}">
                <a16:creationId xmlns:a16="http://schemas.microsoft.com/office/drawing/2014/main" id="{F05B5569-F834-AA42-9B64-DCF4FDB4743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5" name="Slide Number Placeholder 7">
            <a:extLst>
              <a:ext uri="{FF2B5EF4-FFF2-40B4-BE49-F238E27FC236}">
                <a16:creationId xmlns:a16="http://schemas.microsoft.com/office/drawing/2014/main" id="{1A3273A8-50FD-6D4A-A8B7-977D0918A5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extLst>
      <p:ext uri="{BB962C8B-B14F-4D97-AF65-F5344CB8AC3E}">
        <p14:creationId xmlns:p14="http://schemas.microsoft.com/office/powerpoint/2010/main" val="2353926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a:t> </a:t>
            </a:r>
            <a:r>
              <a:rPr lang="en-US" altLang="en-US" sz="4000" b="1" dirty="0">
                <a:ea typeface="ＭＳ Ｐゴシック" pitchFamily="34" charset="-128"/>
              </a:rPr>
              <a:t>Inventory Costing Illustration</a:t>
            </a:r>
            <a:br>
              <a:rPr lang="en-US" altLang="en-US" sz="4000" b="1" dirty="0">
                <a:ea typeface="ＭＳ Ｐゴシック" pitchFamily="34" charset="-128"/>
              </a:rPr>
            </a:br>
            <a:r>
              <a:rPr lang="en-US" altLang="en-US" sz="4000" b="1" dirty="0">
                <a:ea typeface="ＭＳ Ｐゴシック" pitchFamily="34" charset="-128"/>
              </a:rPr>
              <a:t>Periodic System – Weighted Average</a:t>
            </a:r>
            <a:endParaRPr lang="en-US" altLang="en-US" sz="4000" b="1" dirty="0"/>
          </a:p>
        </p:txBody>
      </p:sp>
      <p:sp>
        <p:nvSpPr>
          <p:cNvPr id="9" name="Rounded Rectangle 8"/>
          <p:cNvSpPr/>
          <p:nvPr/>
        </p:nvSpPr>
        <p:spPr>
          <a:xfrm>
            <a:off x="152401" y="6384322"/>
            <a:ext cx="6019800"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ectangle 3"/>
          <p:cNvSpPr txBox="1">
            <a:spLocks noChangeArrowheads="1"/>
          </p:cNvSpPr>
          <p:nvPr/>
        </p:nvSpPr>
        <p:spPr bwMode="auto">
          <a:xfrm>
            <a:off x="609600" y="2286000"/>
            <a:ext cx="7924800" cy="1627277"/>
          </a:xfrm>
          <a:prstGeom prst="rect">
            <a:avLst/>
          </a:prstGeom>
          <a:solidFill>
            <a:srgbClr val="FFFF99"/>
          </a:solidFill>
          <a:ln w="12700" cap="flat">
            <a:solidFill>
              <a:srgbClr val="BE4B48"/>
            </a:solidFill>
            <a:miter lim="800000"/>
            <a:headEnd/>
            <a:tailEnd/>
          </a:ln>
          <a:effectLst>
            <a:outerShdw dist="71842" dir="2700000" algn="ctr" rotWithShape="0">
              <a:schemeClr val="hlink"/>
            </a:outerShdw>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8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8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8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panose="05000000000000000000" pitchFamily="2" charset="2"/>
              <a:buNone/>
            </a:pPr>
            <a:r>
              <a:rPr lang="en-US" altLang="en-US" dirty="0"/>
              <a:t>	When a unit is sold, the</a:t>
            </a:r>
            <a:r>
              <a:rPr lang="en-US" altLang="en-US" dirty="0">
                <a:solidFill>
                  <a:schemeClr val="hlink"/>
                </a:solidFill>
              </a:rPr>
              <a:t> </a:t>
            </a:r>
            <a:r>
              <a:rPr lang="en-US" altLang="en-US" b="1" dirty="0">
                <a:solidFill>
                  <a:srgbClr val="800080"/>
                </a:solidFill>
              </a:rPr>
              <a:t>average cost</a:t>
            </a:r>
            <a:r>
              <a:rPr lang="en-US" altLang="en-US" dirty="0">
                <a:solidFill>
                  <a:schemeClr val="hlink"/>
                </a:solidFill>
              </a:rPr>
              <a:t> </a:t>
            </a:r>
            <a:r>
              <a:rPr lang="en-US" altLang="en-US" dirty="0"/>
              <a:t>of each unit  in inventory is assigned to cost of goods sold.</a:t>
            </a:r>
            <a:r>
              <a:rPr lang="en-US" altLang="en-US" dirty="0">
                <a:solidFill>
                  <a:schemeClr val="hlink"/>
                </a:solidFill>
              </a:rPr>
              <a:t> </a:t>
            </a:r>
          </a:p>
        </p:txBody>
      </p:sp>
      <p:sp>
        <p:nvSpPr>
          <p:cNvPr id="8" name="Rectangle 7">
            <a:extLst>
              <a:ext uri="{FF2B5EF4-FFF2-40B4-BE49-F238E27FC236}">
                <a16:creationId xmlns:a16="http://schemas.microsoft.com/office/drawing/2014/main" id="{4F14D6C9-1E08-5C4B-9B65-44FFDF3F7B6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D3B2C1E3-3E84-9747-8452-12053DF654D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extLst>
      <p:ext uri="{BB962C8B-B14F-4D97-AF65-F5344CB8AC3E}">
        <p14:creationId xmlns:p14="http://schemas.microsoft.com/office/powerpoint/2010/main" val="2872323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09575" y="552539"/>
            <a:ext cx="7924800" cy="762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4000" b="1" dirty="0">
                <a:ea typeface="ＭＳ Ｐゴシック" pitchFamily="34" charset="-128"/>
              </a:rPr>
              <a:t>Inventory Costing Illustration</a:t>
            </a:r>
            <a:br>
              <a:rPr lang="en-US" altLang="en-US" sz="4000" b="1" dirty="0">
                <a:ea typeface="ＭＳ Ｐゴシック" pitchFamily="34" charset="-128"/>
              </a:rPr>
            </a:br>
            <a:r>
              <a:rPr lang="en-US" altLang="en-US" sz="4000" b="1" dirty="0">
                <a:ea typeface="ＭＳ Ｐゴシック" pitchFamily="34" charset="-128"/>
              </a:rPr>
              <a:t>Periodic System – Weighted Average: Cost per Unit</a:t>
            </a:r>
            <a:endParaRPr lang="en-US" altLang="en-US" sz="4000" b="1" dirty="0"/>
          </a:p>
        </p:txBody>
      </p:sp>
      <p:sp>
        <p:nvSpPr>
          <p:cNvPr id="9" name="Rounded Rectangle 8"/>
          <p:cNvSpPr/>
          <p:nvPr/>
        </p:nvSpPr>
        <p:spPr>
          <a:xfrm>
            <a:off x="152401" y="6384322"/>
            <a:ext cx="5943600" cy="38319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P3: Compute inventory in a periodic system using specific identification, FIFO, LIFO and weighted average </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pic>
        <p:nvPicPr>
          <p:cNvPr id="4" name="Picture 3">
            <a:extLst>
              <a:ext uri="{FF2B5EF4-FFF2-40B4-BE49-F238E27FC236}">
                <a16:creationId xmlns:a16="http://schemas.microsoft.com/office/drawing/2014/main" id="{A3459874-F2F5-4CB5-A491-03C9EA822F82}"/>
              </a:ext>
            </a:extLst>
          </p:cNvPr>
          <p:cNvPicPr>
            <a:picLocks noChangeAspect="1"/>
          </p:cNvPicPr>
          <p:nvPr/>
        </p:nvPicPr>
        <p:blipFill>
          <a:blip r:embed="rId3"/>
          <a:stretch>
            <a:fillRect/>
          </a:stretch>
        </p:blipFill>
        <p:spPr>
          <a:xfrm>
            <a:off x="388776" y="2657516"/>
            <a:ext cx="8366447" cy="3100257"/>
          </a:xfrm>
          <a:prstGeom prst="rect">
            <a:avLst/>
          </a:prstGeom>
        </p:spPr>
      </p:pic>
      <p:sp>
        <p:nvSpPr>
          <p:cNvPr id="8" name="TextBox 7">
            <a:extLst>
              <a:ext uri="{FF2B5EF4-FFF2-40B4-BE49-F238E27FC236}">
                <a16:creationId xmlns:a16="http://schemas.microsoft.com/office/drawing/2014/main" id="{77F5AE1C-F6E2-4373-9D47-C88F48D52E39}"/>
              </a:ext>
            </a:extLst>
          </p:cNvPr>
          <p:cNvSpPr txBox="1"/>
          <p:nvPr/>
        </p:nvSpPr>
        <p:spPr>
          <a:xfrm>
            <a:off x="7591926" y="193174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5A.5a</a:t>
            </a:r>
          </a:p>
        </p:txBody>
      </p:sp>
      <p:sp>
        <p:nvSpPr>
          <p:cNvPr id="11" name="Rectangle 10">
            <a:extLst>
              <a:ext uri="{FF2B5EF4-FFF2-40B4-BE49-F238E27FC236}">
                <a16:creationId xmlns:a16="http://schemas.microsoft.com/office/drawing/2014/main" id="{63AA0753-ED34-D84B-870B-FF5B8F4307A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C5C1CC66-0D1E-8047-A3F0-298517848B3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extLst>
      <p:ext uri="{BB962C8B-B14F-4D97-AF65-F5344CB8AC3E}">
        <p14:creationId xmlns:p14="http://schemas.microsoft.com/office/powerpoint/2010/main" val="193634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61"/>
          <p:cNvSpPr>
            <a:spLocks noGrp="1" noChangeArrowheads="1"/>
          </p:cNvSpPr>
          <p:nvPr>
            <p:ph type="title"/>
          </p:nvPr>
        </p:nvSpPr>
        <p:spPr/>
        <p:txBody>
          <a:bodyPr/>
          <a:lstStyle/>
          <a:p>
            <a:r>
              <a:rPr lang="en-US" altLang="en-US" b="1" dirty="0">
                <a:ea typeface="ＭＳ Ｐゴシック" pitchFamily="34" charset="-128"/>
              </a:rPr>
              <a:t>Goods in Transit</a:t>
            </a:r>
          </a:p>
        </p:txBody>
      </p:sp>
      <p:sp>
        <p:nvSpPr>
          <p:cNvPr id="126" name="Rectangle 12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8" name="Rounded Rectangle 127"/>
          <p:cNvSpPr/>
          <p:nvPr/>
        </p:nvSpPr>
        <p:spPr>
          <a:xfrm>
            <a:off x="153988" y="6492875"/>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making</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0" name="Text Box 3"/>
          <p:cNvSpPr txBox="1">
            <a:spLocks noChangeArrowheads="1"/>
          </p:cNvSpPr>
          <p:nvPr/>
        </p:nvSpPr>
        <p:spPr bwMode="auto">
          <a:xfrm>
            <a:off x="495300" y="1981200"/>
            <a:ext cx="8229600" cy="2169825"/>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FOB shipping point – goods included in buyer’s inventory when shipped.</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FOB destination – goods included in buyer’s inventory after arrival at destination.</a:t>
            </a:r>
          </a:p>
        </p:txBody>
      </p:sp>
      <p:sp>
        <p:nvSpPr>
          <p:cNvPr id="8" name="Rectangle 7">
            <a:extLst>
              <a:ext uri="{FF2B5EF4-FFF2-40B4-BE49-F238E27FC236}">
                <a16:creationId xmlns:a16="http://schemas.microsoft.com/office/drawing/2014/main" id="{49B842DC-4637-F744-AA3C-BFF340A3ECA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id="{2EACC131-BB2D-BF47-BF11-FF134A9B112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01613" y="609600"/>
            <a:ext cx="8866187" cy="815975"/>
          </a:xfrm>
        </p:spPr>
        <p:txBody>
          <a:bodyPr/>
          <a:lstStyle/>
          <a:p>
            <a:r>
              <a:rPr lang="en-US" altLang="en-US" sz="3600" b="1" dirty="0">
                <a:ea typeface="ＭＳ Ｐゴシック" pitchFamily="34" charset="-128"/>
              </a:rPr>
              <a:t>Periodic Inventory System Financial Statement Effects of Costing Methods</a:t>
            </a:r>
          </a:p>
        </p:txBody>
      </p:sp>
      <p:sp>
        <p:nvSpPr>
          <p:cNvPr id="58371" name="Rectangle 3"/>
          <p:cNvSpPr>
            <a:spLocks noGrp="1" noChangeArrowheads="1"/>
          </p:cNvSpPr>
          <p:nvPr>
            <p:ph type="body" idx="4294967295"/>
          </p:nvPr>
        </p:nvSpPr>
        <p:spPr>
          <a:xfrm>
            <a:off x="685800" y="1552344"/>
            <a:ext cx="7772400" cy="762000"/>
          </a:xfrm>
          <a:solidFill>
            <a:schemeClr val="accent4">
              <a:lumMod val="20000"/>
              <a:lumOff val="80000"/>
            </a:schemeClr>
          </a:solidFill>
          <a:ln w="12700" cap="flat">
            <a:solidFill>
              <a:schemeClr val="accent3">
                <a:lumMod val="75000"/>
              </a:schemeClr>
            </a:solidFill>
          </a:ln>
        </p:spPr>
        <p:txBody>
          <a:bodyPr lIns="90488" tIns="44450" rIns="90488" bIns="44450"/>
          <a:lstStyle/>
          <a:p>
            <a:pPr algn="ctr">
              <a:lnSpc>
                <a:spcPct val="90000"/>
              </a:lnSpc>
              <a:buFont typeface="Wingdings" pitchFamily="-84" charset="2"/>
              <a:buNone/>
              <a:defRPr/>
            </a:pPr>
            <a:r>
              <a:rPr lang="en-US" sz="2400" dirty="0">
                <a:solidFill>
                  <a:srgbClr val="4F6228"/>
                </a:solidFill>
              </a:rPr>
              <a:t>Because prices change, inventory methods nearly always assign different cost amounts.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201613" y="6538912"/>
            <a:ext cx="57419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Analyze the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effects of inventory methods for both financial and tax reporting</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Object 4"/>
          <p:cNvGraphicFramePr>
            <a:graphicFrameLocks/>
          </p:cNvGraphicFramePr>
          <p:nvPr>
            <p:extLst>
              <p:ext uri="{D42A27DB-BD31-4B8C-83A1-F6EECF244321}">
                <p14:modId xmlns:p14="http://schemas.microsoft.com/office/powerpoint/2010/main" val="3362765634"/>
              </p:ext>
            </p:extLst>
          </p:nvPr>
        </p:nvGraphicFramePr>
        <p:xfrm>
          <a:off x="180004" y="2389419"/>
          <a:ext cx="8610600" cy="3966932"/>
        </p:xfrm>
        <a:graphic>
          <a:graphicData uri="http://schemas.openxmlformats.org/presentationml/2006/ole">
            <mc:AlternateContent xmlns:mc="http://schemas.openxmlformats.org/markup-compatibility/2006">
              <mc:Choice xmlns:v="urn:schemas-microsoft-com:vml" Requires="v">
                <p:oleObj spid="_x0000_s90429" name="Worksheet" r:id="rId4" imgW="5610181" imgH="2581375" progId="Excel.Sheet.8">
                  <p:embed/>
                </p:oleObj>
              </mc:Choice>
              <mc:Fallback>
                <p:oleObj name="Worksheet" r:id="rId4" imgW="5610181" imgH="2581375"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l="3374" t="4448" r="3548" b="3104"/>
                      <a:stretch>
                        <a:fillRect/>
                      </a:stretch>
                    </p:blipFill>
                    <p:spPr bwMode="auto">
                      <a:xfrm>
                        <a:off x="180004" y="2389419"/>
                        <a:ext cx="8610600" cy="3966932"/>
                      </a:xfrm>
                      <a:prstGeom prst="rect">
                        <a:avLst/>
                      </a:prstGeom>
                      <a:noFill/>
                      <a:ln w="12700">
                        <a:noFill/>
                        <a:miter lim="800000"/>
                        <a:headEnd/>
                        <a:tailEnd/>
                      </a:ln>
                      <a:effectLst>
                        <a:outerShdw dist="71842" dir="2700000" algn="ctr" rotWithShape="0">
                          <a:schemeClr val="hlink"/>
                        </a:outerShdw>
                      </a:effectLst>
                    </p:spPr>
                  </p:pic>
                </p:oleObj>
              </mc:Fallback>
            </mc:AlternateContent>
          </a:graphicData>
        </a:graphic>
      </p:graphicFrame>
      <p:sp>
        <p:nvSpPr>
          <p:cNvPr id="11" name="Rectangle 10">
            <a:extLst>
              <a:ext uri="{FF2B5EF4-FFF2-40B4-BE49-F238E27FC236}">
                <a16:creationId xmlns:a16="http://schemas.microsoft.com/office/drawing/2014/main" id="{DEB23E55-23D9-0942-B250-CB9AC50FB36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id="{60F8A790-08D3-6249-AE8A-4C98053E126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altLang="en-US" dirty="0"/>
            </a:br>
            <a:r>
              <a:rPr lang="en-US" altLang="en-US" i="1" dirty="0">
                <a:ea typeface="ＭＳ Ｐゴシック" pitchFamily="34" charset="-128"/>
              </a:rPr>
              <a:t>Appendix 5B</a:t>
            </a:r>
            <a:r>
              <a:rPr lang="en-US" altLang="en-US" i="1" dirty="0"/>
              <a:t>: </a:t>
            </a:r>
            <a:br>
              <a:rPr lang="en-US" altLang="en-US" dirty="0"/>
            </a:br>
            <a:r>
              <a:rPr lang="en-US" dirty="0"/>
              <a:t>Apply both the retail inventory and gross profit methods to estimate inventory.</a:t>
            </a:r>
            <a:r>
              <a:rPr lang="en-US" altLang="en-US" dirty="0"/>
              <a:t>	</a:t>
            </a:r>
            <a:br>
              <a:rPr lang="en-US" altLang="en-US"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657847"/>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23813" y="5136438"/>
            <a:ext cx="7315200" cy="87313"/>
          </a:xfrm>
          <a:prstGeom prst="rect">
            <a:avLst/>
          </a:prstGeom>
          <a:noFill/>
          <a:ln w="9525">
            <a:noFill/>
            <a:miter lim="800000"/>
            <a:headEnd/>
            <a:tailEnd/>
          </a:ln>
        </p:spPr>
      </p:pic>
      <p:sp>
        <p:nvSpPr>
          <p:cNvPr id="8" name="TextBox 8"/>
          <p:cNvSpPr txBox="1"/>
          <p:nvPr/>
        </p:nvSpPr>
        <p:spPr>
          <a:xfrm>
            <a:off x="2057400" y="753329"/>
            <a:ext cx="5219700" cy="777736"/>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P4</a:t>
            </a:r>
            <a:endParaRPr lang="en-US" sz="4400" dirty="0">
              <a:latin typeface="+mj-lt"/>
            </a:endParaRPr>
          </a:p>
        </p:txBody>
      </p:sp>
      <p:sp>
        <p:nvSpPr>
          <p:cNvPr id="10" name="Rectangle 9">
            <a:extLst>
              <a:ext uri="{FF2B5EF4-FFF2-40B4-BE49-F238E27FC236}">
                <a16:creationId xmlns:a16="http://schemas.microsoft.com/office/drawing/2014/main" id="{37EC1B6F-989B-D14B-AA26-70034E2346F5}"/>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B309A389-DEB7-8947-B630-DE41DDA1176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457200" y="609600"/>
            <a:ext cx="8229600" cy="808038"/>
          </a:xfrm>
        </p:spPr>
        <p:txBody>
          <a:bodyPr/>
          <a:lstStyle/>
          <a:p>
            <a:r>
              <a:rPr lang="en-US" altLang="en-US" sz="3600" b="1" dirty="0">
                <a:ea typeface="ＭＳ Ｐゴシック" pitchFamily="34" charset="-128"/>
              </a:rPr>
              <a:t>Inventory Estimation Methods</a:t>
            </a:r>
          </a:p>
        </p:txBody>
      </p:sp>
      <p:pic>
        <p:nvPicPr>
          <p:cNvPr id="126980" name="Picture 5"/>
          <p:cNvPicPr>
            <a:picLocks noChangeAspect="1" noChangeArrowheads="1"/>
          </p:cNvPicPr>
          <p:nvPr/>
        </p:nvPicPr>
        <p:blipFill>
          <a:blip r:embed="rId3" cstate="print"/>
          <a:srcRect/>
          <a:stretch>
            <a:fillRect/>
          </a:stretch>
        </p:blipFill>
        <p:spPr bwMode="auto">
          <a:xfrm>
            <a:off x="0" y="3200400"/>
            <a:ext cx="4565650" cy="2895600"/>
          </a:xfrm>
          <a:prstGeom prst="rect">
            <a:avLst/>
          </a:prstGeom>
          <a:noFill/>
          <a:ln w="9525">
            <a:noFill/>
            <a:miter lim="800000"/>
            <a:headEnd/>
            <a:tailEnd/>
          </a:ln>
        </p:spPr>
      </p:pic>
      <p:pic>
        <p:nvPicPr>
          <p:cNvPr id="126981" name="Picture 6"/>
          <p:cNvPicPr>
            <a:picLocks noChangeAspect="1" noChangeArrowheads="1"/>
          </p:cNvPicPr>
          <p:nvPr/>
        </p:nvPicPr>
        <p:blipFill>
          <a:blip r:embed="rId4" cstate="print"/>
          <a:srcRect/>
          <a:stretch>
            <a:fillRect/>
          </a:stretch>
        </p:blipFill>
        <p:spPr bwMode="auto">
          <a:xfrm>
            <a:off x="4775075" y="3313604"/>
            <a:ext cx="3984625" cy="2019300"/>
          </a:xfrm>
          <a:prstGeom prst="rect">
            <a:avLst/>
          </a:prstGeom>
          <a:noFill/>
          <a:ln w="9525">
            <a:noFill/>
            <a:miter lim="800000"/>
            <a:headEnd/>
            <a:tailEnd/>
          </a:ln>
        </p:spPr>
      </p:pic>
      <p:sp>
        <p:nvSpPr>
          <p:cNvPr id="44038" name="TextBox 9"/>
          <p:cNvSpPr txBox="1">
            <a:spLocks noChangeArrowheads="1"/>
          </p:cNvSpPr>
          <p:nvPr/>
        </p:nvSpPr>
        <p:spPr bwMode="auto">
          <a:xfrm>
            <a:off x="201613" y="1524001"/>
            <a:ext cx="8713788" cy="1200329"/>
          </a:xfrm>
          <a:prstGeom prst="rect">
            <a:avLst/>
          </a:prstGeom>
          <a:solidFill>
            <a:schemeClr val="bg2">
              <a:lumMod val="90000"/>
            </a:schemeClr>
          </a:solidFill>
          <a:ln w="9525">
            <a:solidFill>
              <a:schemeClr val="tx2">
                <a:lumMod val="50000"/>
              </a:schemeClr>
            </a:solidFill>
            <a:miter lim="800000"/>
            <a:headEnd/>
            <a:tailEnd/>
          </a:ln>
        </p:spPr>
        <p:txBody>
          <a:bodyPr wrap="square">
            <a:spAutoFit/>
          </a:bodyPr>
          <a:lstStyle/>
          <a:p>
            <a:pPr algn="ctr">
              <a:defRPr/>
            </a:pPr>
            <a:r>
              <a:rPr lang="en-US" sz="2400" dirty="0">
                <a:solidFill>
                  <a:srgbClr val="002060"/>
                </a:solidFill>
              </a:rPr>
              <a:t>Inventory sometimes requires estimation for interim statements or if some casualty such as fire or flood makes taking a physical count impossible. </a:t>
            </a:r>
          </a:p>
        </p:txBody>
      </p:sp>
      <p:sp>
        <p:nvSpPr>
          <p:cNvPr id="126983" name="TextBox 10"/>
          <p:cNvSpPr txBox="1">
            <a:spLocks noChangeArrowheads="1"/>
          </p:cNvSpPr>
          <p:nvPr/>
        </p:nvSpPr>
        <p:spPr bwMode="auto">
          <a:xfrm>
            <a:off x="304800" y="2819400"/>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Retail Inventory Method</a:t>
            </a:r>
          </a:p>
        </p:txBody>
      </p:sp>
      <p:sp>
        <p:nvSpPr>
          <p:cNvPr id="126984" name="TextBox 11"/>
          <p:cNvSpPr txBox="1">
            <a:spLocks noChangeArrowheads="1"/>
          </p:cNvSpPr>
          <p:nvPr/>
        </p:nvSpPr>
        <p:spPr bwMode="auto">
          <a:xfrm>
            <a:off x="4558507" y="2814935"/>
            <a:ext cx="4572000" cy="461665"/>
          </a:xfrm>
          <a:prstGeom prst="rect">
            <a:avLst/>
          </a:prstGeom>
          <a:noFill/>
          <a:ln w="9525">
            <a:noFill/>
            <a:miter lim="800000"/>
            <a:headEnd/>
            <a:tailEnd/>
          </a:ln>
        </p:spPr>
        <p:txBody>
          <a:bodyPr wrap="square">
            <a:spAutoFit/>
          </a:bodyPr>
          <a:lstStyle/>
          <a:p>
            <a:pPr algn="ctr"/>
            <a:r>
              <a:rPr lang="en-US" altLang="en-US" sz="2400" dirty="0">
                <a:ea typeface="ＭＳ Ｐゴシック" pitchFamily="34" charset="-128"/>
              </a:rPr>
              <a:t>Gross Profit Method</a:t>
            </a:r>
          </a:p>
        </p:txBody>
      </p:sp>
      <p:sp>
        <p:nvSpPr>
          <p:cNvPr id="13" name="Rectangle 12"/>
          <p:cNvSpPr/>
          <p:nvPr/>
        </p:nvSpPr>
        <p:spPr>
          <a:xfrm>
            <a:off x="4927475" y="5223367"/>
            <a:ext cx="1143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201613" y="6538912"/>
            <a:ext cx="5894387"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P4: Apply both the retail inventory and gross profit methods to estimate</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5" name="TextBox 14"/>
          <p:cNvSpPr txBox="1"/>
          <p:nvPr/>
        </p:nvSpPr>
        <p:spPr>
          <a:xfrm>
            <a:off x="4724400" y="5334000"/>
            <a:ext cx="1241502" cy="923330"/>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Exhibits</a:t>
            </a:r>
            <a:br>
              <a:rPr lang="en-US" kern="0" dirty="0">
                <a:latin typeface="Berlin Sans FB" panose="020E0602020502020306" pitchFamily="34" charset="0"/>
              </a:rPr>
            </a:br>
            <a:r>
              <a:rPr lang="en-US" kern="0" dirty="0">
                <a:latin typeface="Berlin Sans FB" panose="020E0602020502020306" pitchFamily="34" charset="0"/>
              </a:rPr>
              <a:t>5B.1 &amp; 5B3</a:t>
            </a:r>
          </a:p>
        </p:txBody>
      </p:sp>
      <p:sp>
        <p:nvSpPr>
          <p:cNvPr id="19" name="Rectangle 18">
            <a:extLst>
              <a:ext uri="{FF2B5EF4-FFF2-40B4-BE49-F238E27FC236}">
                <a16:creationId xmlns:a16="http://schemas.microsoft.com/office/drawing/2014/main" id="{8AAC33CA-D4EE-5846-A3E7-6B82DB64026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20" name="Slide Number Placeholder 7">
            <a:extLst>
              <a:ext uri="{FF2B5EF4-FFF2-40B4-BE49-F238E27FC236}">
                <a16:creationId xmlns:a16="http://schemas.microsoft.com/office/drawing/2014/main" id="{8EAA6485-9579-214B-80C1-4C9268ECFA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p:cNvSpPr>
            <a:spLocks noGrp="1"/>
          </p:cNvSpPr>
          <p:nvPr>
            <p:ph type="title"/>
          </p:nvPr>
        </p:nvSpPr>
        <p:spPr>
          <a:xfrm>
            <a:off x="457200" y="1295400"/>
            <a:ext cx="8229600" cy="1066800"/>
          </a:xfrm>
        </p:spPr>
        <p:txBody>
          <a:bodyPr/>
          <a:lstStyle/>
          <a:p>
            <a:r>
              <a:rPr lang="en-US" altLang="en-US" b="1" dirty="0">
                <a:ea typeface="ＭＳ Ｐゴシック" pitchFamily="34" charset="-128"/>
              </a:rPr>
              <a:t>End of Chapter 5</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id="{D8663477-0DE9-2D47-8774-E05F1DF1006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id="{F5A9C6E9-0F43-C543-871A-3D47D558B74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53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57200"/>
            <a:ext cx="8229600" cy="960438"/>
          </a:xfrm>
        </p:spPr>
        <p:txBody>
          <a:bodyPr/>
          <a:lstStyle/>
          <a:p>
            <a:r>
              <a:rPr lang="en-US" altLang="en-US" b="1" dirty="0">
                <a:ea typeface="ＭＳ Ｐゴシック" pitchFamily="34" charset="-128"/>
              </a:rPr>
              <a:t>Goods on Consignment</a:t>
            </a:r>
          </a:p>
        </p:txBody>
      </p:sp>
      <p:sp>
        <p:nvSpPr>
          <p:cNvPr id="14339" name="Text Box 3"/>
          <p:cNvSpPr txBox="1">
            <a:spLocks noChangeArrowheads="1"/>
          </p:cNvSpPr>
          <p:nvPr/>
        </p:nvSpPr>
        <p:spPr bwMode="auto">
          <a:xfrm>
            <a:off x="609600" y="1600200"/>
            <a:ext cx="8229600" cy="3554819"/>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Consignor: owner of goods.</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Consignee: sells goods for the owner.</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Merchandise is included in the inventory of the consignor.</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Consignee never reports consigned goods in inventory.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making</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a:extLst>
              <a:ext uri="{FF2B5EF4-FFF2-40B4-BE49-F238E27FC236}">
                <a16:creationId xmlns:a16="http://schemas.microsoft.com/office/drawing/2014/main" id="{E6A5DD17-2F5C-7941-ACEB-136A99B9D48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id="{967D524C-E449-D54D-87E1-900FC66E126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81000"/>
            <a:ext cx="8229600" cy="1143000"/>
          </a:xfrm>
        </p:spPr>
        <p:txBody>
          <a:bodyPr/>
          <a:lstStyle/>
          <a:p>
            <a:r>
              <a:rPr lang="en-US" altLang="en-US" b="1" dirty="0">
                <a:ea typeface="ＭＳ Ｐゴシック" pitchFamily="34" charset="-128"/>
              </a:rPr>
              <a:t>Goods Damaged or Obsolete</a:t>
            </a:r>
          </a:p>
        </p:txBody>
      </p:sp>
      <p:sp>
        <p:nvSpPr>
          <p:cNvPr id="15363" name="Text Box 3"/>
          <p:cNvSpPr txBox="1">
            <a:spLocks noChangeArrowheads="1"/>
          </p:cNvSpPr>
          <p:nvPr/>
        </p:nvSpPr>
        <p:spPr bwMode="auto">
          <a:xfrm>
            <a:off x="419100" y="1524000"/>
            <a:ext cx="8382000" cy="4478149"/>
          </a:xfrm>
          <a:prstGeom prst="rect">
            <a:avLst/>
          </a:prstGeom>
          <a:solidFill>
            <a:schemeClr val="accent2">
              <a:lumMod val="40000"/>
              <a:lumOff val="60000"/>
            </a:schemeClr>
          </a:solidFill>
          <a:ln w="12700">
            <a:solidFill>
              <a:schemeClr val="tx1"/>
            </a:solidFill>
            <a:miter lim="800000"/>
            <a:headEnd/>
            <a:tailEnd/>
          </a:ln>
          <a:effectLst/>
        </p:spPr>
        <p:txBody>
          <a:bodyPr>
            <a:spAutoFit/>
          </a:bodyPr>
          <a:lstStyle/>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Damaged or obsolete goods are not reported in inventory if they cannot be sold.</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Damaged or obsolete goods which can be sold are included in inventory at net realizable value.</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Net realizable value = sales price minus selling costs.</a:t>
            </a:r>
          </a:p>
          <a:p>
            <a:pPr marL="457200" indent="-457200">
              <a:spcBef>
                <a:spcPct val="50000"/>
              </a:spcBef>
              <a:buFont typeface="Arial" panose="020B0604020202020204" pitchFamily="34" charset="0"/>
              <a:buChar char="•"/>
              <a:defRPr/>
            </a:pPr>
            <a:r>
              <a:rPr lang="en-US" sz="3000" dirty="0">
                <a:solidFill>
                  <a:srgbClr val="632523"/>
                </a:solidFill>
                <a:latin typeface="Calibri" pitchFamily="-84" charset="0"/>
                <a:ea typeface="ＭＳ Ｐゴシック" pitchFamily="-84" charset="-128"/>
              </a:rPr>
              <a:t>Loss is recorded when damage or obsolescence occurs.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313765" y="6437312"/>
            <a:ext cx="434340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Identify the items making</a:t>
            </a:r>
            <a:r>
              <a:rPr kumimoji="0" lang="en-US" altLang="en-US" sz="1100" b="1" i="0" u="none" strike="noStrike" kern="0" cap="none" spc="0" normalizeH="0" noProof="0" dirty="0">
                <a:ln>
                  <a:noFill/>
                </a:ln>
                <a:solidFill>
                  <a:prstClr val="black"/>
                </a:solidFill>
                <a:effectLst/>
                <a:uLnTx/>
                <a:uFillTx/>
                <a:latin typeface="Arial Narrow" pitchFamily="34" charset="0"/>
                <a:ea typeface="+mn-ea"/>
                <a:cs typeface="+mn-cs"/>
              </a:rPr>
              <a:t> up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a:extLst>
              <a:ext uri="{FF2B5EF4-FFF2-40B4-BE49-F238E27FC236}">
                <a16:creationId xmlns:a16="http://schemas.microsoft.com/office/drawing/2014/main" id="{2E0DD8FF-1547-5B41-B81E-7F587D8DC57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F04D5A16-C3AC-874C-9AB0-F242BE16987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br>
              <a:rPr lang="en-US" altLang="en-US" dirty="0"/>
            </a:br>
            <a:br>
              <a:rPr lang="en-US" dirty="0"/>
            </a:br>
            <a:r>
              <a:rPr lang="en-US" dirty="0"/>
              <a:t>Identify the costs of merchandise inventory.</a:t>
            </a:r>
            <a:br>
              <a:rPr lang="en-US" altLang="en-US" b="1" dirty="0"/>
            </a:b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857250" y="2202359"/>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8"/>
          <p:cNvSpPr txBox="1"/>
          <p:nvPr/>
        </p:nvSpPr>
        <p:spPr>
          <a:xfrm>
            <a:off x="1600200" y="983159"/>
            <a:ext cx="5410200" cy="769441"/>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r>
              <a:rPr lang="en-US" altLang="en-US" sz="4400" b="1" dirty="0">
                <a:latin typeface="+mj-lt"/>
              </a:rPr>
              <a:t>Learning Objective C2 </a:t>
            </a:r>
            <a:endParaRPr lang="en-US" sz="4400" dirty="0">
              <a:latin typeface="+mj-lt"/>
            </a:endParaRPr>
          </a:p>
        </p:txBody>
      </p:sp>
      <p:sp>
        <p:nvSpPr>
          <p:cNvPr id="10" name="Rectangle 9">
            <a:extLst>
              <a:ext uri="{FF2B5EF4-FFF2-40B4-BE49-F238E27FC236}">
                <a16:creationId xmlns:a16="http://schemas.microsoft.com/office/drawing/2014/main" id="{749B7B10-DF05-5D44-810E-B3B03DC437AA}"/>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id="{19B19E9E-295E-7049-BF9A-A3E209BBCF3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369212"/>
            <a:ext cx="8229600" cy="960438"/>
          </a:xfrm>
        </p:spPr>
        <p:txBody>
          <a:bodyPr/>
          <a:lstStyle/>
          <a:p>
            <a:r>
              <a:rPr lang="en-US" altLang="en-US" b="1" dirty="0">
                <a:ea typeface="ＭＳ Ｐゴシック" pitchFamily="34" charset="-128"/>
              </a:rPr>
              <a:t>Determining Inventory Costs</a:t>
            </a:r>
          </a:p>
        </p:txBody>
      </p:sp>
      <p:sp>
        <p:nvSpPr>
          <p:cNvPr id="16388" name="Text Box 4"/>
          <p:cNvSpPr txBox="1">
            <a:spLocks noChangeArrowheads="1"/>
          </p:cNvSpPr>
          <p:nvPr/>
        </p:nvSpPr>
        <p:spPr bwMode="auto">
          <a:xfrm>
            <a:off x="647700" y="1329650"/>
            <a:ext cx="7848600" cy="4770537"/>
          </a:xfrm>
          <a:prstGeom prst="rect">
            <a:avLst/>
          </a:prstGeom>
          <a:solidFill>
            <a:schemeClr val="accent2">
              <a:lumMod val="40000"/>
              <a:lumOff val="60000"/>
            </a:schemeClr>
          </a:solidFill>
          <a:ln w="12700">
            <a:solidFill>
              <a:schemeClr val="tx1"/>
            </a:solidFill>
            <a:miter lim="800000"/>
            <a:headEnd/>
            <a:tailEnd/>
          </a:ln>
          <a:effectLst/>
        </p:spPr>
        <p:txBody>
          <a:bodyPr wrap="square">
            <a:spAutoFit/>
          </a:bodyPr>
          <a:lstStyle/>
          <a:p>
            <a:pPr marL="457200" indent="-457200">
              <a:spcBef>
                <a:spcPct val="5000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Include all expenditures necessary to bring an item to a salable condition and location.</a:t>
            </a:r>
          </a:p>
          <a:p>
            <a:pPr marL="457200" indent="-457200">
              <a:spcBef>
                <a:spcPct val="5000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Inventory cost = Invoice cost - discounts + other costs</a:t>
            </a:r>
          </a:p>
          <a:p>
            <a:pPr marL="914400" lvl="1"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Other costs include: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Shipping</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Storage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Insurance</a:t>
            </a:r>
          </a:p>
          <a:p>
            <a:pPr marL="1371600" lvl="2" indent="-457200">
              <a:spcBef>
                <a:spcPts val="0"/>
              </a:spcBef>
              <a:buFont typeface="Arial" panose="020B0604020202020204" pitchFamily="34" charset="0"/>
              <a:buChar char="•"/>
              <a:defRPr/>
            </a:pPr>
            <a:r>
              <a:rPr lang="en-US" sz="3200" dirty="0">
                <a:solidFill>
                  <a:srgbClr val="632523"/>
                </a:solidFill>
                <a:latin typeface="Calibri" pitchFamily="-84" charset="0"/>
                <a:ea typeface="ＭＳ Ｐゴシック" pitchFamily="-84" charset="-128"/>
              </a:rPr>
              <a:t>Import duties</a:t>
            </a:r>
          </a:p>
        </p:txBody>
      </p:sp>
      <p:sp>
        <p:nvSpPr>
          <p:cNvPr id="11" name="Rectangle 10"/>
          <p:cNvSpPr/>
          <p:nvPr/>
        </p:nvSpPr>
        <p:spPr>
          <a:xfrm>
            <a:off x="0" y="-285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51840" y="6538912"/>
            <a:ext cx="3886760" cy="228600"/>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C2: Identify the costs of merchandise inventory</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8" name="Rectangle 7">
            <a:extLst>
              <a:ext uri="{FF2B5EF4-FFF2-40B4-BE49-F238E27FC236}">
                <a16:creationId xmlns:a16="http://schemas.microsoft.com/office/drawing/2014/main" id="{591DB942-324C-4942-BF8E-8E347423444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9" name="Slide Number Placeholder 7">
            <a:extLst>
              <a:ext uri="{FF2B5EF4-FFF2-40B4-BE49-F238E27FC236}">
                <a16:creationId xmlns:a16="http://schemas.microsoft.com/office/drawing/2014/main" id="{051D6553-0FD3-4C4E-AED7-183A9073EB4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8353</TotalTime>
  <Words>6501</Words>
  <Application>Microsoft Office PowerPoint</Application>
  <PresentationFormat>On-screen Show (4:3)</PresentationFormat>
  <Paragraphs>541</Paragraphs>
  <Slides>53</Slides>
  <Notes>53</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68" baseType="lpstr">
      <vt:lpstr>Arial</vt:lpstr>
      <vt:lpstr>Arial Narrow</vt:lpstr>
      <vt:lpstr>Berlin Sans FB</vt:lpstr>
      <vt:lpstr>Calibri</vt:lpstr>
      <vt:lpstr>Palatino Linotype</vt:lpstr>
      <vt:lpstr>STIX Two Text</vt:lpstr>
      <vt:lpstr>Times</vt:lpstr>
      <vt:lpstr>Times New Roman</vt:lpstr>
      <vt:lpstr>Wingdings</vt:lpstr>
      <vt:lpstr>Wingdings 2</vt:lpstr>
      <vt:lpstr>Office Theme</vt:lpstr>
      <vt:lpstr>16_Office Theme</vt:lpstr>
      <vt:lpstr>3_Office Theme</vt:lpstr>
      <vt:lpstr>4_Office Theme</vt:lpstr>
      <vt:lpstr>Worksheet</vt:lpstr>
      <vt:lpstr>Inventories and Cost of Sales</vt:lpstr>
      <vt:lpstr>PowerPoint Presentation</vt:lpstr>
      <vt:lpstr>  Identify the items making up merchandise inventory.  </vt:lpstr>
      <vt:lpstr>Determining Inventory Items</vt:lpstr>
      <vt:lpstr>Goods in Transit</vt:lpstr>
      <vt:lpstr>Goods on Consignment</vt:lpstr>
      <vt:lpstr>Goods Damaged or Obsolete</vt:lpstr>
      <vt:lpstr>  Identify the costs of merchandise inventory.  </vt:lpstr>
      <vt:lpstr>Determining Inventory Costs</vt:lpstr>
      <vt:lpstr>Internal Controls and Taking a Physical Count</vt:lpstr>
      <vt:lpstr>Inventory Costing Methods</vt:lpstr>
      <vt:lpstr>Inventory Cost Flow Assumptions</vt:lpstr>
      <vt:lpstr>Cost Flow of Inventory</vt:lpstr>
      <vt:lpstr>   Compute inventory in a perpetual system using the methods of specific identification, FIFO, LIFO and Weighted Average.   </vt:lpstr>
      <vt:lpstr>Inventory Costing under  a Perpetual System</vt:lpstr>
      <vt:lpstr>Inventory Costing Illustration: Perpetual System</vt:lpstr>
      <vt:lpstr>Specific Identification: Perpetual</vt:lpstr>
      <vt:lpstr>First-In, First-Out (FIFO): Definition Perpetual</vt:lpstr>
      <vt:lpstr>First-In, First-Out (FIFO): Perpetual </vt:lpstr>
      <vt:lpstr>Last-In, First-Out (LIFO):  Definition Perpetual </vt:lpstr>
      <vt:lpstr>Last-In, First-Out (LIFO): Perpetual </vt:lpstr>
      <vt:lpstr>Weighted Average: Perpetual</vt:lpstr>
      <vt:lpstr>Weighted Average: Perpetual Part 1</vt:lpstr>
      <vt:lpstr>Weighted Average: Perpetual Part 2</vt:lpstr>
      <vt:lpstr>Weighted Average: Perpetual Part 3</vt:lpstr>
      <vt:lpstr>PowerPoint Presentation</vt:lpstr>
      <vt:lpstr>Weighted Average: Perpetual Part 5</vt:lpstr>
      <vt:lpstr>   Analyze the effects of inventory methods for both financial and tax reporting.  </vt:lpstr>
      <vt:lpstr>Financial Statement Effects of Costing Methods</vt:lpstr>
      <vt:lpstr>Financial Statement Effects of Inventory Costing Methods: Perpetual Method</vt:lpstr>
      <vt:lpstr>Tax Effects of Costing Methods</vt:lpstr>
      <vt:lpstr>  Compute the lower of cost or market amount of inventory.  </vt:lpstr>
      <vt:lpstr>Lower of Cost or Market</vt:lpstr>
      <vt:lpstr>Lower of Cost or Market (continued)</vt:lpstr>
      <vt:lpstr>  Analyze the effects of inventory errors on current and future financial statements.  </vt:lpstr>
      <vt:lpstr>Income Statement Effects of Inventory Errors</vt:lpstr>
      <vt:lpstr>Financial Statement Effects of Inventory Errors Balance Sheet Effects</vt:lpstr>
      <vt:lpstr>  Assess inventory management using both inventory turnover and days’ sales in inventory.  </vt:lpstr>
      <vt:lpstr>Inventory Turnover</vt:lpstr>
      <vt:lpstr>Days’ Sales in Inventory</vt:lpstr>
      <vt:lpstr>Analysis of Inventory Management</vt:lpstr>
      <vt:lpstr> Appendix 5A: Compute inventory in a periodic system using the methods of specific identification, FIFO, LIFO, and weighted average.  </vt:lpstr>
      <vt:lpstr>Inventory Costing under  a Periodic System</vt:lpstr>
      <vt:lpstr>Inventory Costing Illustration Periodic System</vt:lpstr>
      <vt:lpstr>Inventory Costing Illustration Periodic System Specification Identification</vt:lpstr>
      <vt:lpstr>PowerPoint Presentation</vt:lpstr>
      <vt:lpstr>PowerPoint Presentation</vt:lpstr>
      <vt:lpstr>PowerPoint Presentation</vt:lpstr>
      <vt:lpstr>PowerPoint Presentation</vt:lpstr>
      <vt:lpstr>Periodic Inventory System Financial Statement Effects of Costing Methods</vt:lpstr>
      <vt:lpstr>  Appendix 5B:  Apply both the retail inventory and gross profit methods to estimate inventory.   </vt:lpstr>
      <vt:lpstr>Inventory Estimation Methods</vt:lpstr>
      <vt:lpstr>End of Chapter 5</vt:lpstr>
    </vt:vector>
  </TitlesOfParts>
  <Company>Jon A. Booker, Ph.D., CPA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Mohr, April L (Jefferson)</cp:lastModifiedBy>
  <cp:revision>620</cp:revision>
  <cp:lastPrinted>2017-10-06T11:59:52Z</cp:lastPrinted>
  <dcterms:created xsi:type="dcterms:W3CDTF">2012-08-30T17:31:49Z</dcterms:created>
  <dcterms:modified xsi:type="dcterms:W3CDTF">2019-08-09T00:50:11Z</dcterms:modified>
</cp:coreProperties>
</file>