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1"/>
    <p:sldMasterId id="2147484084" r:id="rId2"/>
    <p:sldMasterId id="2147484099" r:id="rId3"/>
  </p:sldMasterIdLst>
  <p:notesMasterIdLst>
    <p:notesMasterId r:id="rId57"/>
  </p:notesMasterIdLst>
  <p:handoutMasterIdLst>
    <p:handoutMasterId r:id="rId58"/>
  </p:handoutMasterIdLst>
  <p:sldIdLst>
    <p:sldId id="418" r:id="rId4"/>
    <p:sldId id="468" r:id="rId5"/>
    <p:sldId id="435" r:id="rId6"/>
    <p:sldId id="379" r:id="rId7"/>
    <p:sldId id="375" r:id="rId8"/>
    <p:sldId id="377" r:id="rId9"/>
    <p:sldId id="376" r:id="rId10"/>
    <p:sldId id="465" r:id="rId11"/>
    <p:sldId id="381" r:id="rId12"/>
    <p:sldId id="382" r:id="rId13"/>
    <p:sldId id="383" r:id="rId14"/>
    <p:sldId id="384" r:id="rId15"/>
    <p:sldId id="437" r:id="rId16"/>
    <p:sldId id="385" r:id="rId17"/>
    <p:sldId id="386" r:id="rId18"/>
    <p:sldId id="387" r:id="rId19"/>
    <p:sldId id="389" r:id="rId20"/>
    <p:sldId id="439" r:id="rId21"/>
    <p:sldId id="390" r:id="rId22"/>
    <p:sldId id="391" r:id="rId23"/>
    <p:sldId id="392" r:id="rId24"/>
    <p:sldId id="393" r:id="rId25"/>
    <p:sldId id="394" r:id="rId26"/>
    <p:sldId id="443" r:id="rId27"/>
    <p:sldId id="398" r:id="rId28"/>
    <p:sldId id="399" r:id="rId29"/>
    <p:sldId id="400" r:id="rId30"/>
    <p:sldId id="445" r:id="rId31"/>
    <p:sldId id="401" r:id="rId32"/>
    <p:sldId id="402" r:id="rId33"/>
    <p:sldId id="403" r:id="rId34"/>
    <p:sldId id="404" r:id="rId35"/>
    <p:sldId id="405" r:id="rId36"/>
    <p:sldId id="406" r:id="rId37"/>
    <p:sldId id="407" r:id="rId38"/>
    <p:sldId id="451" r:id="rId39"/>
    <p:sldId id="409" r:id="rId40"/>
    <p:sldId id="453" r:id="rId41"/>
    <p:sldId id="410" r:id="rId42"/>
    <p:sldId id="455" r:id="rId43"/>
    <p:sldId id="471" r:id="rId44"/>
    <p:sldId id="396" r:id="rId45"/>
    <p:sldId id="397" r:id="rId46"/>
    <p:sldId id="469" r:id="rId47"/>
    <p:sldId id="457" r:id="rId48"/>
    <p:sldId id="413" r:id="rId49"/>
    <p:sldId id="467" r:id="rId50"/>
    <p:sldId id="417" r:id="rId51"/>
    <p:sldId id="463" r:id="rId52"/>
    <p:sldId id="415" r:id="rId53"/>
    <p:sldId id="473" r:id="rId54"/>
    <p:sldId id="416" r:id="rId55"/>
    <p:sldId id="258" r:id="rId5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5" clrIdx="0"/>
  <p:cmAuthor id="1" name="Reviewer" initials="R" lastIdx="20" clrIdx="1"/>
  <p:cmAuthor id="2" name="Schauer, Lindsey" initials="SL" lastIdx="1" clrIdx="2"/>
  <p:cmAuthor id="3" name="Jean Inabinett" initials="JI" lastIdx="23" clrIdx="3">
    <p:extLst/>
  </p:cmAuthor>
  <p:cmAuthor id="4" name="Mohr, April L (Jefferson)" initials="MAL(" lastIdx="33" clrIdx="4">
    <p:extLst/>
  </p:cmAuthor>
  <p:cmAuthor id="5" name="April Mohr" initials="AM" lastIdx="3" clrIdx="5">
    <p:extLst/>
  </p:cmAuthor>
  <p:cmAuthor id="6" name="Wanda Wong" initials="WW"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31650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2" autoAdjust="0"/>
    <p:restoredTop sz="74300" autoAdjust="0"/>
  </p:normalViewPr>
  <p:slideViewPr>
    <p:cSldViewPr>
      <p:cViewPr varScale="1">
        <p:scale>
          <a:sx n="78" d="100"/>
          <a:sy n="78" d="100"/>
        </p:scale>
        <p:origin x="20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376"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10-</a:t>
            </a:r>
            <a:fld id="{856ED416-DC50-4E12-BC12-C30BA51054D8}" type="slidenum">
              <a:rPr lang="en-US" smtClean="0"/>
              <a:pPr>
                <a:defRPr/>
              </a:pPr>
              <a:t>‹#›</a:t>
            </a:fld>
            <a:endParaRPr lang="en-US" dirty="0"/>
          </a:p>
        </p:txBody>
      </p:sp>
    </p:spTree>
    <p:extLst>
      <p:ext uri="{BB962C8B-B14F-4D97-AF65-F5344CB8AC3E}">
        <p14:creationId xmlns:p14="http://schemas.microsoft.com/office/powerpoint/2010/main" val="12089844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 </a:t>
            </a:r>
            <a:fld id="{684406FC-A06A-4E37-B801-2A2C02D80714}"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353365205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3905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059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059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0597" name="Rectangle 6"/>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10598" name="Rectangle 7"/>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a:t>The issuer records the first semiannual interest payment as shown. The issuer pays and records its semiannual interest obligation every six months until the bonds mature.</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375249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161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162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11621" name="Rectangle 6"/>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11622" name="Rectangle 7"/>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a:t>When the bonds mature, the issuer records its payment of principal as shown in this slide.</a:t>
            </a:r>
          </a:p>
          <a:p>
            <a:endParaRPr lang="en-US" altLang="en-US" dirty="0">
              <a:ea typeface="ＭＳ Ｐゴシック" pitchFamily="34" charset="-128"/>
            </a:endParaRPr>
          </a:p>
        </p:txBody>
      </p:sp>
    </p:spTree>
    <p:extLst>
      <p:ext uri="{BB962C8B-B14F-4D97-AF65-F5344CB8AC3E}">
        <p14:creationId xmlns:p14="http://schemas.microsoft.com/office/powerpoint/2010/main" val="180107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 bond issuer pays the bond interest try to set a </a:t>
            </a:r>
            <a:r>
              <a:rPr lang="en-US" altLang="en-US" b="1" dirty="0"/>
              <a:t>contract rate </a:t>
            </a:r>
            <a:r>
              <a:rPr lang="en-US" altLang="en-US" b="0" dirty="0"/>
              <a:t>(also called </a:t>
            </a:r>
            <a:r>
              <a:rPr lang="en-US" altLang="en-US" b="0" i="1" dirty="0"/>
              <a:t>coupon rate, stated rate, </a:t>
            </a:r>
            <a:r>
              <a:rPr lang="en-US" altLang="en-US" b="0" i="0" dirty="0"/>
              <a:t>or </a:t>
            </a:r>
            <a:r>
              <a:rPr lang="en-US" altLang="en-US" b="0" i="1" dirty="0"/>
              <a:t>nominal rate). </a:t>
            </a:r>
          </a:p>
          <a:p>
            <a:endParaRPr lang="en-US" altLang="en-US" b="0" i="1" dirty="0"/>
          </a:p>
          <a:p>
            <a:r>
              <a:rPr lang="en-US" altLang="en-US" b="0" i="0" dirty="0"/>
              <a:t>The annual interest rate is computed by multiplying the bond par value by the contract rate which is usually stated on an annual basis, even though interest is paid semiannually.</a:t>
            </a:r>
          </a:p>
          <a:p>
            <a:endParaRPr lang="en-US" altLang="en-US" dirty="0"/>
          </a:p>
          <a:p>
            <a:r>
              <a:rPr lang="en-US" sz="1200" b="0" i="0" u="none" strike="noStrike" kern="1200" baseline="0" dirty="0">
                <a:solidFill>
                  <a:schemeClr val="tx1"/>
                </a:solidFill>
                <a:latin typeface="+mn-lt"/>
                <a:ea typeface="+mn-ea"/>
                <a:cs typeface="+mn-cs"/>
              </a:rPr>
              <a:t>The bond’s </a:t>
            </a:r>
            <a:r>
              <a:rPr lang="en-US" sz="1200" b="1" i="0" u="none" strike="noStrike" kern="1200" baseline="0" dirty="0">
                <a:solidFill>
                  <a:schemeClr val="tx1"/>
                </a:solidFill>
                <a:latin typeface="+mn-lt"/>
                <a:ea typeface="+mn-ea"/>
                <a:cs typeface="+mn-cs"/>
              </a:rPr>
              <a:t>market rate </a:t>
            </a:r>
            <a:r>
              <a:rPr lang="en-US" sz="1200" b="0" i="0" u="none" strike="noStrike" kern="1200" baseline="0" dirty="0">
                <a:solidFill>
                  <a:schemeClr val="tx1"/>
                </a:solidFill>
                <a:latin typeface="+mn-lt"/>
                <a:ea typeface="+mn-ea"/>
                <a:cs typeface="+mn-cs"/>
              </a:rPr>
              <a:t>of interest is the rate that borrowers are willing to pay and lenders are willing to accept for a bond and its risk level. </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the contract rate and market rate are equal, a bond sells at par value. If they are not equal, it is sold at a </a:t>
            </a:r>
            <a:r>
              <a:rPr lang="en-US" sz="1200" b="0" i="1" u="none" strike="noStrike" kern="1200" baseline="0" dirty="0">
                <a:solidFill>
                  <a:schemeClr val="tx1"/>
                </a:solidFill>
                <a:latin typeface="+mn-lt"/>
                <a:ea typeface="+mn-ea"/>
                <a:cs typeface="+mn-cs"/>
              </a:rPr>
              <a:t>premium </a:t>
            </a:r>
            <a:r>
              <a:rPr lang="en-US" sz="1200" b="0" i="0" u="none" strike="noStrike" kern="1200" baseline="0" dirty="0">
                <a:solidFill>
                  <a:schemeClr val="tx1"/>
                </a:solidFill>
                <a:latin typeface="+mn-lt"/>
                <a:ea typeface="+mn-ea"/>
                <a:cs typeface="+mn-cs"/>
              </a:rPr>
              <a:t>above par value or at a </a:t>
            </a:r>
            <a:r>
              <a:rPr lang="en-US" sz="1200" b="0" i="1" u="none" strike="noStrike" kern="1200" baseline="0" dirty="0">
                <a:solidFill>
                  <a:schemeClr val="tx1"/>
                </a:solidFill>
                <a:latin typeface="+mn-lt"/>
                <a:ea typeface="+mn-ea"/>
                <a:cs typeface="+mn-cs"/>
              </a:rPr>
              <a:t>discount </a:t>
            </a:r>
            <a:r>
              <a:rPr lang="en-US" sz="1200" b="0" i="0" u="none" strike="noStrike" kern="1200" baseline="0" dirty="0">
                <a:solidFill>
                  <a:schemeClr val="tx1"/>
                </a:solidFill>
                <a:latin typeface="+mn-lt"/>
                <a:ea typeface="+mn-ea"/>
                <a:cs typeface="+mn-cs"/>
              </a:rPr>
              <a:t>below par value. Exhibit 10.3 shows the relation between the contract rate, the market rate, and a bond’s issue price. </a:t>
            </a:r>
            <a:endParaRPr lang="en-US" altLang="en-US" dirty="0"/>
          </a:p>
        </p:txBody>
      </p:sp>
    </p:spTree>
    <p:extLst>
      <p:ext uri="{BB962C8B-B14F-4D97-AF65-F5344CB8AC3E}">
        <p14:creationId xmlns:p14="http://schemas.microsoft.com/office/powerpoint/2010/main" val="2877893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3984543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7"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A </a:t>
            </a:r>
            <a:r>
              <a:rPr lang="en-US" altLang="en-US" b="1" dirty="0"/>
              <a:t>discount on bonds payable </a:t>
            </a:r>
            <a:r>
              <a:rPr lang="en-US" altLang="en-US" dirty="0"/>
              <a:t>occurs when a company issues bonds with a contract rate less than the market rate. This means that the issue price is less than par value. </a:t>
            </a:r>
          </a:p>
          <a:p>
            <a:endParaRPr lang="en-US" altLang="en-US" dirty="0"/>
          </a:p>
          <a:p>
            <a:r>
              <a:rPr lang="en-US" altLang="en-US" dirty="0"/>
              <a:t>To illustrate, assume that </a:t>
            </a:r>
            <a:r>
              <a:rPr lang="en-US" altLang="en-US" b="1" dirty="0"/>
              <a:t>Fila </a:t>
            </a:r>
            <a:r>
              <a:rPr lang="en-US" altLang="en-US" dirty="0"/>
              <a:t>issues bonds with a $100,000 par value, an 8% annual contract rate (paid semiannually), and a two-year life. Also assume that the market rate for Fila bonds is 10%. These bonds will sell at a discount since the contract rate is less than the market rate. The exact issue price for these bonds is stated as 96.454 (implying 96.454% of par value, or $96,454).</a:t>
            </a:r>
          </a:p>
          <a:p>
            <a:endParaRPr lang="en-US" altLang="en-US" dirty="0"/>
          </a:p>
        </p:txBody>
      </p:sp>
    </p:spTree>
    <p:extLst>
      <p:ext uri="{BB962C8B-B14F-4D97-AF65-F5344CB8AC3E}">
        <p14:creationId xmlns:p14="http://schemas.microsoft.com/office/powerpoint/2010/main" val="128031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When Fila accepts $96,400 cash for its bonds on the issue date of December 31, 2019, it records the sale as shown.</a:t>
            </a:r>
          </a:p>
          <a:p>
            <a:endParaRPr lang="en-US" altLang="en-US" dirty="0"/>
          </a:p>
        </p:txBody>
      </p:sp>
    </p:spTree>
    <p:extLst>
      <p:ext uri="{BB962C8B-B14F-4D97-AF65-F5344CB8AC3E}">
        <p14:creationId xmlns:p14="http://schemas.microsoft.com/office/powerpoint/2010/main" val="99165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These bonds are reported in the long-term liability section of the issuer’s December 31, 2019, balance sheet as shown in the top portion of this slide. A discount is deducted from the par value of bonds to yield the </a:t>
            </a:r>
            <a:r>
              <a:rPr lang="en-US" altLang="en-US" b="1" dirty="0"/>
              <a:t>carrying (book) value of bonds. </a:t>
            </a:r>
            <a:r>
              <a:rPr lang="en-US" altLang="en-US" dirty="0"/>
              <a:t>Discount on Bonds Payable is a contra liability account.</a:t>
            </a:r>
          </a:p>
          <a:p>
            <a:endParaRPr lang="en-US" altLang="en-US" dirty="0"/>
          </a:p>
          <a:p>
            <a:r>
              <a:rPr lang="en-US" altLang="en-US" dirty="0"/>
              <a:t>Fila receives $96,400 for its bonds; in return it must pay bondholders $100,000 after two years (plus semiannual interest payments). The $3,600 discount is paid to bondholders at maturity and is part of the cost of using the $96,400 for two years. The upper portion of panel A in this slide shows that total bond interest expense of $19,600 is the difference between the total amount repaid to bondholders ($116,000) and the amount borrowed from bondholders ($96,400). Alternatively, we can compute total bond interest expense as the sum of the four interest payments and the bond discount. This alternative computation is shown in the lower portion of panel A.</a:t>
            </a:r>
          </a:p>
          <a:p>
            <a:endParaRPr lang="en-US" altLang="en-US" dirty="0"/>
          </a:p>
          <a:p>
            <a:endParaRPr lang="en-US" altLang="en-US" dirty="0"/>
          </a:p>
        </p:txBody>
      </p:sp>
    </p:spTree>
    <p:extLst>
      <p:ext uri="{BB962C8B-B14F-4D97-AF65-F5344CB8AC3E}">
        <p14:creationId xmlns:p14="http://schemas.microsoft.com/office/powerpoint/2010/main" val="1798752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bwMode="auto">
          <a:xfrm>
            <a:off x="943610" y="4447461"/>
            <a:ext cx="5189855" cy="421338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958" tIns="45663" rIns="92958" bIns="45663" numCol="1" anchor="t" anchorCtr="0" compatLnSpc="1">
            <a:prstTxWarp prst="textNoShape">
              <a:avLst/>
            </a:prstTxWarp>
          </a:bodyPr>
          <a:lstStyle/>
          <a:p>
            <a:pPr>
              <a:defRPr/>
            </a:pPr>
            <a:r>
              <a:rPr lang="en-US" dirty="0"/>
              <a:t>This slide shows the pattern of decreases in the Discount on Bonds Payable account and the pattern of increases in the bonds’ carrying value. The following points summarize the discount bonds’ straight-line amortization:</a:t>
            </a:r>
          </a:p>
          <a:p>
            <a:pPr>
              <a:defRPr/>
            </a:pPr>
            <a:endParaRPr lang="en-US" dirty="0"/>
          </a:p>
          <a:p>
            <a:pPr marL="234841" indent="-234841">
              <a:buFontTx/>
              <a:buAutoNum type="arabicPeriod"/>
              <a:defRPr/>
            </a:pPr>
            <a:r>
              <a:rPr lang="en-US" dirty="0"/>
              <a:t>At issuance, the $96,400 carrying value equals the $100,000 par value minus the $3,600 unamortized discount.  </a:t>
            </a:r>
          </a:p>
          <a:p>
            <a:pPr marL="234841" indent="-234841">
              <a:buFontTx/>
              <a:buAutoNum type="arabicPeriod"/>
              <a:defRPr/>
            </a:pPr>
            <a:r>
              <a:rPr lang="en-US" dirty="0"/>
              <a:t>During the bonds’ life, the (unamortized) discount decreases each period by the $900 amortization ($3,600 / 4), and the carrying value (par value less unamortized discount) increases each period by $900. </a:t>
            </a:r>
          </a:p>
          <a:p>
            <a:pPr marL="234841" indent="-234841">
              <a:buFontTx/>
              <a:buAutoNum type="arabicPeriod"/>
              <a:defRPr/>
            </a:pPr>
            <a:r>
              <a:rPr lang="en-US" dirty="0"/>
              <a:t>At maturity, the unamortized discount equals zero, and the carrying value equals the $100,000 par value that the issuer pays the holder.</a:t>
            </a:r>
          </a:p>
          <a:p>
            <a:pPr>
              <a:defRPr/>
            </a:pPr>
            <a:endParaRPr lang="en-US" dirty="0"/>
          </a:p>
          <a:p>
            <a:pPr>
              <a:defRPr/>
            </a:pPr>
            <a:r>
              <a:rPr lang="en-US" dirty="0"/>
              <a:t>We see that the issuer incurs a $4,900 bond interest expense each period but pays only $4,000 cash. The $900 unpaid portion of this expense is added to the bonds’ carrying value. (The total $3,600 unamortized discount is “paid” when the bonds mature; $100,000 is paid at maturity but only $96,400 was received at issuance.)</a:t>
            </a:r>
          </a:p>
          <a:p>
            <a:pPr>
              <a:defRPr/>
            </a:pPr>
            <a:endParaRPr lang="en-US" dirty="0"/>
          </a:p>
          <a:p>
            <a:pPr>
              <a:defRPr/>
            </a:pPr>
            <a:endParaRPr lang="en-US" dirty="0"/>
          </a:p>
        </p:txBody>
      </p:sp>
      <p:sp>
        <p:nvSpPr>
          <p:cNvPr id="117763" name="Rectangle 3"/>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Tree>
    <p:extLst>
      <p:ext uri="{BB962C8B-B14F-4D97-AF65-F5344CB8AC3E}">
        <p14:creationId xmlns:p14="http://schemas.microsoft.com/office/powerpoint/2010/main" val="2010654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477623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When the contract rate of bonds is higher than the market rate, the bonds sell at a price higher than par value. The amount by which the bond price exceeds par value is the </a:t>
            </a:r>
            <a:r>
              <a:rPr lang="en-US" altLang="en-US" b="1" dirty="0"/>
              <a:t>premium on bonds. </a:t>
            </a:r>
            <a:r>
              <a:rPr lang="en-US" altLang="en-US" dirty="0"/>
              <a:t>To illustrate, assume that </a:t>
            </a:r>
            <a:r>
              <a:rPr lang="en-US" altLang="en-US" b="1" dirty="0"/>
              <a:t>Adidas </a:t>
            </a:r>
            <a:r>
              <a:rPr lang="en-US" altLang="en-US" dirty="0"/>
              <a:t>issues bonds with a $100,000 par value, a 12% annual contract rate, semiannual interest payments, and a two-year life. Also assume that the market rate for Adidas bonds is 9.97% on the issue date. The Adidas bonds will sell at a premium because the contract rate is higher than the market rate. The issue price for these bonds is stated as 103.600 (implying 103.600% of par value, or $103,600); we show how to compute this issue price later in the chapter. These bonds obligate the issuer to pay out two separate future cash flows:</a:t>
            </a:r>
          </a:p>
          <a:p>
            <a:r>
              <a:rPr lang="en-US" altLang="en-US" dirty="0"/>
              <a:t>1.  Par value of $100,000 cash at the end of the bonds’ two-year life.</a:t>
            </a:r>
          </a:p>
          <a:p>
            <a:r>
              <a:rPr lang="en-US" altLang="en-US" dirty="0"/>
              <a:t>2.  Cash interest payments of $6,000 ($100,000 × 12% × 1/2 year) at the end of each semiannual period during the bonds’ two-year life.</a:t>
            </a:r>
          </a:p>
          <a:p>
            <a:endParaRPr lang="en-US" altLang="en-US" dirty="0"/>
          </a:p>
          <a:p>
            <a:endParaRPr lang="en-US" altLang="en-US" dirty="0"/>
          </a:p>
        </p:txBody>
      </p:sp>
    </p:spTree>
    <p:extLst>
      <p:ext uri="{BB962C8B-B14F-4D97-AF65-F5344CB8AC3E}">
        <p14:creationId xmlns:p14="http://schemas.microsoft.com/office/powerpoint/2010/main" val="420971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52904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When Adidas receives $103,600 cash for its bonds on the issue date of December 31, 2019, it records this transaction as shown.</a:t>
            </a:r>
          </a:p>
        </p:txBody>
      </p:sp>
    </p:spTree>
    <p:extLst>
      <p:ext uri="{BB962C8B-B14F-4D97-AF65-F5344CB8AC3E}">
        <p14:creationId xmlns:p14="http://schemas.microsoft.com/office/powerpoint/2010/main" val="1477643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These bonds are reported in the long-term liability section of the issuer’s December 31, 2019 balance sheet as shown in this slide. A premium is added to par value to yield the carrying (book) value of bonds. Premium on Bonds Payable is an adjunct liability account.</a:t>
            </a:r>
          </a:p>
          <a:p>
            <a:endParaRPr lang="en-US" altLang="en-US" dirty="0">
              <a:ea typeface="ＭＳ Ｐゴシック" pitchFamily="34" charset="-128"/>
            </a:endParaRPr>
          </a:p>
        </p:txBody>
      </p:sp>
    </p:spTree>
    <p:extLst>
      <p:ext uri="{BB962C8B-B14F-4D97-AF65-F5344CB8AC3E}">
        <p14:creationId xmlns:p14="http://schemas.microsoft.com/office/powerpoint/2010/main" val="1749084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79"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 straight-line method allocates an equal portion of total bond interest expense to each of the bonds’ semiannual interest periods. To apply this method to Adidas bonds, we divide the two years’ total bond interest expense of $20,400 by four (the number of semiannual periods in the bonds’ life). This gives a total bond interest expense of $5,100 per period.</a:t>
            </a:r>
          </a:p>
          <a:p>
            <a:endParaRPr lang="en-US" altLang="en-US" dirty="0"/>
          </a:p>
          <a:p>
            <a:r>
              <a:rPr lang="en-US" altLang="en-US" dirty="0"/>
              <a:t>This entry shows how the issuer records bond interest expense and updates the balance of the bond liability account for </a:t>
            </a:r>
            <a:r>
              <a:rPr lang="en-US" altLang="en-US" i="1" dirty="0"/>
              <a:t>each </a:t>
            </a:r>
            <a:r>
              <a:rPr lang="en-US" altLang="en-US" dirty="0"/>
              <a:t>semiannual period (June 30, 2020,</a:t>
            </a:r>
            <a:r>
              <a:rPr lang="en-US" altLang="en-US" sz="1400" dirty="0"/>
              <a:t> </a:t>
            </a:r>
            <a:r>
              <a:rPr lang="en-US" altLang="en-US" dirty="0"/>
              <a:t>through December 31, 2021).</a:t>
            </a:r>
            <a:endParaRPr lang="en-US" altLang="en-US" sz="1400" dirty="0"/>
          </a:p>
          <a:p>
            <a:pPr marL="0" lvl="1"/>
            <a:endParaRPr lang="en-US" altLang="en-US" sz="1400" dirty="0"/>
          </a:p>
          <a:p>
            <a:endParaRPr lang="en-US" altLang="en-US" dirty="0"/>
          </a:p>
          <a:p>
            <a:endParaRPr lang="en-US" altLang="en-US" dirty="0"/>
          </a:p>
        </p:txBody>
      </p:sp>
    </p:spTree>
    <p:extLst>
      <p:ext uri="{BB962C8B-B14F-4D97-AF65-F5344CB8AC3E}">
        <p14:creationId xmlns:p14="http://schemas.microsoft.com/office/powerpoint/2010/main" val="4076970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xfrm>
            <a:off x="864976" y="4447461"/>
            <a:ext cx="5504392" cy="421338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This amortization table shows the pattern of decreases in the unamortized Premium on Bonds Payable account and in the bonds’ carrying value. The following points summarize straight-line amortization of the premium bonds:</a:t>
            </a:r>
          </a:p>
          <a:p>
            <a:pPr marL="234841" indent="-234841">
              <a:buFontTx/>
              <a:buAutoNum type="arabicPeriod"/>
              <a:defRPr/>
            </a:pPr>
            <a:r>
              <a:rPr lang="en-US" dirty="0"/>
              <a:t>At issuance, the $103,546 carrying value equals the $100,000 par value plus the $3,600 unamortized premium. </a:t>
            </a:r>
            <a:endParaRPr lang="en-US" sz="1400" dirty="0"/>
          </a:p>
          <a:p>
            <a:pPr marL="234841" indent="-234841">
              <a:buFontTx/>
              <a:buAutoNum type="arabicPeriod" startAt="2"/>
              <a:defRPr/>
            </a:pPr>
            <a:r>
              <a:rPr lang="en-US" dirty="0"/>
              <a:t>During the bonds’ life, the (unamortized) premium decreases each period by the</a:t>
            </a:r>
            <a:r>
              <a:rPr lang="en-US" dirty="0">
                <a:ea typeface="ＭＳ Ｐゴシック" pitchFamily="34" charset="-128"/>
              </a:rPr>
              <a:t> </a:t>
            </a:r>
            <a:r>
              <a:rPr lang="en-US" dirty="0"/>
              <a:t>$887 amortization ($3,546 / 4), and the carrying value decreases each period by the same $887.</a:t>
            </a:r>
            <a:endParaRPr lang="en-US" sz="1400" dirty="0"/>
          </a:p>
          <a:p>
            <a:pPr marL="234841" indent="-234841">
              <a:buFontTx/>
              <a:buAutoNum type="arabicPeriod" startAt="2"/>
              <a:defRPr/>
            </a:pPr>
            <a:r>
              <a:rPr lang="en-US" dirty="0"/>
              <a:t>At maturity, the unamortized premium equals zero, and the carrying value equals the</a:t>
            </a:r>
            <a:r>
              <a:rPr lang="en-US" sz="1400" dirty="0"/>
              <a:t> </a:t>
            </a:r>
            <a:r>
              <a:rPr lang="en-US" dirty="0"/>
              <a:t>$100,000 par value that the issuer pays the holder.</a:t>
            </a:r>
          </a:p>
          <a:p>
            <a:pPr>
              <a:defRPr/>
            </a:pPr>
            <a:endParaRPr lang="en-US" dirty="0"/>
          </a:p>
          <a:p>
            <a:pPr>
              <a:defRPr/>
            </a:pPr>
            <a:endParaRPr lang="en-US" sz="1400" dirty="0"/>
          </a:p>
          <a:p>
            <a:pPr marL="234841" indent="-234841">
              <a:buFontTx/>
              <a:buAutoNum type="arabicPeriod"/>
              <a:defRPr/>
            </a:pPr>
            <a:endParaRPr lang="en-US" altLang="en-US" dirty="0">
              <a:ea typeface="ＭＳ Ｐゴシック" pitchFamily="34" charset="-128"/>
            </a:endParaRPr>
          </a:p>
          <a:p>
            <a:pPr>
              <a:defRPr/>
            </a:pPr>
            <a:endParaRPr lang="en-US" altLang="en-US" dirty="0">
              <a:ea typeface="ＭＳ Ｐゴシック" pitchFamily="34" charset="-128"/>
            </a:endParaRPr>
          </a:p>
        </p:txBody>
      </p:sp>
    </p:spTree>
    <p:extLst>
      <p:ext uri="{BB962C8B-B14F-4D97-AF65-F5344CB8AC3E}">
        <p14:creationId xmlns:p14="http://schemas.microsoft.com/office/powerpoint/2010/main" val="2598607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549939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 carrying value of bonds at the end of their lives equals par value ($100,000). The retirement of these bonds at maturity, assuming interest is already paid and entered, is recorded as shown.</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67948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Issuers sometimes retire some or all of their bonds prior to maturity. For instance, if interest rates decline greatly, an issuer may wish to replace high-interest-paying bonds with new low-interest bonds. Two common ways to retire bonds before maturity are to (1) exercise a call option or (2) purchase them on the open market. In the first instance, an issuer can reserve the right to retire bonds early by issuing callable bonds. The bond indenture can give the issuer an option to </a:t>
            </a:r>
            <a:r>
              <a:rPr lang="en-US" altLang="en-US" i="1" dirty="0"/>
              <a:t>call </a:t>
            </a:r>
            <a:r>
              <a:rPr lang="en-US" altLang="en-US" dirty="0"/>
              <a:t>the bonds before they mature by paying the par value plus a </a:t>
            </a:r>
            <a:r>
              <a:rPr lang="en-US" altLang="en-US" i="1" dirty="0"/>
              <a:t>call premium </a:t>
            </a:r>
            <a:r>
              <a:rPr lang="en-US" altLang="en-US" dirty="0"/>
              <a:t>to bondholders. In the second case, the issuer retires bonds by repurchasing them on the open market at their current price. Whether bonds are called or repurchased, the issuer is unlikely to pay a price that exactly equals their carrying value. When a difference exists between the bonds’ carrying value and the amount paid, the issuer records a gain or loss equal to the difference.</a:t>
            </a:r>
          </a:p>
          <a:p>
            <a:endParaRPr lang="en-US" altLang="en-US" dirty="0"/>
          </a:p>
          <a:p>
            <a:r>
              <a:rPr lang="en-US" altLang="en-US" dirty="0"/>
              <a:t>To illustrate the accounting for retiring callable bonds, assume that a company issued callable bonds with a par value of $100,000. The call option requires the issuer to pay a call premium of $3,000 to bondholders in addition to the par value. Next, assume that after the June 30 interest payment, the bonds have a carrying value of $104,500. Then on July 1, the issuer calls these bonds and pays $103,000 to bondholders. The issuer recognizes a $1,500 gain from the difference between the bonds’ carrying value of $104,500 and the retirement price of $103,000. The issuer records this bond retirement as shown on this slide.</a:t>
            </a:r>
          </a:p>
          <a:p>
            <a:endParaRPr lang="en-US" altLang="en-US" dirty="0"/>
          </a:p>
        </p:txBody>
      </p:sp>
    </p:spTree>
    <p:extLst>
      <p:ext uri="{BB962C8B-B14F-4D97-AF65-F5344CB8AC3E}">
        <p14:creationId xmlns:p14="http://schemas.microsoft.com/office/powerpoint/2010/main" val="3891308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Holders of convertible bonds have the right to convert their bonds to stock. When conversion occurs, the bonds’ carrying value is transferred to equity accounts and no gain or loss is recorded. </a:t>
            </a:r>
          </a:p>
          <a:p>
            <a:endParaRPr lang="en-US" altLang="en-US" dirty="0"/>
          </a:p>
          <a:p>
            <a:r>
              <a:rPr lang="en-US" altLang="en-US" dirty="0"/>
              <a:t>To illustrate, assume that on January 1 the $100,000 par value bonds of </a:t>
            </a:r>
            <a:r>
              <a:rPr lang="en-US" altLang="en-US" b="1" dirty="0"/>
              <a:t>Converse</a:t>
            </a:r>
            <a:r>
              <a:rPr lang="en-US" altLang="en-US" dirty="0"/>
              <a:t>, with a carrying value of $100,000, are converted to 15,000 shares of $2 par value common stock. The entry to record this conversion is shown on this slide.</a:t>
            </a:r>
          </a:p>
        </p:txBody>
      </p:sp>
    </p:spTree>
    <p:extLst>
      <p:ext uri="{BB962C8B-B14F-4D97-AF65-F5344CB8AC3E}">
        <p14:creationId xmlns:p14="http://schemas.microsoft.com/office/powerpoint/2010/main" val="1435804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1475462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6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6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6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7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7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39272" name="Rectangle 10"/>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39273" name="Rectangle 11"/>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dirty="0"/>
              <a:t>Like bonds, notes are issued to obtain assets such as cash. Unlike bonds, notes are typically transacted with a </a:t>
            </a:r>
            <a:r>
              <a:rPr lang="en-US" i="1" dirty="0"/>
              <a:t>single </a:t>
            </a:r>
            <a:r>
              <a:rPr lang="en-US" dirty="0"/>
              <a:t>lender such as a bank. An issuer initially records a note at its selling price—that is, the note’s face value minus any discount or plus any premium. Over the note’s life, the amount of interest expense allocated to each period is computed by multiplying the market rate (at issuance of the note) by the beginning-of-period note balance. The note’s carrying (book) value at any time equals its face value minus any unamortized discount or plus any unamortized premium; carrying value is also computed as the present value of all remaining payments, discounted using the market rate at issuance.</a:t>
            </a:r>
          </a:p>
          <a:p>
            <a:endParaRPr lang="en-US" altLang="en-US" dirty="0">
              <a:ea typeface="ＭＳ Ｐゴシック" pitchFamily="34" charset="-128"/>
            </a:endParaRPr>
          </a:p>
        </p:txBody>
      </p:sp>
    </p:spTree>
    <p:extLst>
      <p:ext uri="{BB962C8B-B14F-4D97-AF65-F5344CB8AC3E}">
        <p14:creationId xmlns:p14="http://schemas.microsoft.com/office/powerpoint/2010/main" val="208616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321719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029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029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029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029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029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0296" name="Rectangle 10"/>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40297" name="Rectangle 11"/>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a:ea typeface="ＭＳ Ｐゴシック" pitchFamily="34" charset="-128"/>
              </a:rPr>
              <a:t>For some notes, the principal and interest are paid in a single payment at the end of the note term.</a:t>
            </a:r>
          </a:p>
          <a:p>
            <a:endParaRPr lang="en-US" altLang="en-US" dirty="0">
              <a:ea typeface="ＭＳ Ｐゴシック" pitchFamily="34" charset="-128"/>
            </a:endParaRPr>
          </a:p>
        </p:txBody>
      </p:sp>
    </p:spTree>
    <p:extLst>
      <p:ext uri="{BB962C8B-B14F-4D97-AF65-F5344CB8AC3E}">
        <p14:creationId xmlns:p14="http://schemas.microsoft.com/office/powerpoint/2010/main" val="1168408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1315" name="Rectangle 3"/>
          <p:cNvSpPr>
            <a:spLocks noChangeArrowheads="1"/>
          </p:cNvSpPr>
          <p:nvPr/>
        </p:nvSpPr>
        <p:spPr bwMode="auto">
          <a:xfrm>
            <a:off x="4010342" y="8894921"/>
            <a:ext cx="3066733" cy="468154"/>
          </a:xfrm>
          <a:prstGeom prst="rect">
            <a:avLst/>
          </a:prstGeom>
          <a:noFill/>
          <a:ln w="12700">
            <a:noFill/>
            <a:miter lim="800000"/>
            <a:headEnd/>
            <a:tailEnd/>
          </a:ln>
        </p:spPr>
        <p:txBody>
          <a:bodyPr lIns="19570" tIns="0" rIns="19570" bIns="0" anchor="b"/>
          <a:lstStyle/>
          <a:p>
            <a:pPr algn="r"/>
            <a:endParaRPr lang="en-US" altLang="en-US" sz="1000" i="1" dirty="0">
              <a:latin typeface="Times New Roman" pitchFamily="18" charset="0"/>
            </a:endParaRPr>
          </a:p>
        </p:txBody>
      </p:sp>
      <p:sp>
        <p:nvSpPr>
          <p:cNvPr id="141316"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1317"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1318"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1319"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1320"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41321" name="Rectangle 10"/>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41322" name="Rectangle 11"/>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a:ea typeface="ＭＳ Ｐゴシック" pitchFamily="34" charset="-128"/>
              </a:rPr>
              <a:t>Other notes require regular payments during the note term. In some cases, the regular payments consist of equal principal payments plus interest. In other cases, the regular payments consist of equal payments that include both principal payments and interest payments. Most car loans are like this latter example. The payment is the same every month and consists of interest and some principal payment.</a:t>
            </a:r>
          </a:p>
        </p:txBody>
      </p:sp>
    </p:spTree>
    <p:extLst>
      <p:ext uri="{BB962C8B-B14F-4D97-AF65-F5344CB8AC3E}">
        <p14:creationId xmlns:p14="http://schemas.microsoft.com/office/powerpoint/2010/main" val="3780204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9"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An </a:t>
            </a:r>
            <a:r>
              <a:rPr lang="en-US" b="1" dirty="0"/>
              <a:t>installment note </a:t>
            </a:r>
            <a:r>
              <a:rPr lang="en-US" dirty="0"/>
              <a:t>is an obligation requiring a series of payments to the lender. Installment notes are common for franchises and other businesses when lenders and borrowers agree to spread payments over several periods. To illustrate, assume that Foghog borrows $60,000 from a bank to purchase equipment. It signs an 8% installment note requiring three annual payments. Payments on an installment note normally include the accrued interest expense plus a portion of the amount borrowed (the </a:t>
            </a:r>
            <a:r>
              <a:rPr lang="en-US" i="1" dirty="0"/>
              <a:t>principal</a:t>
            </a:r>
            <a:r>
              <a:rPr lang="en-US" dirty="0"/>
              <a:t>). </a:t>
            </a:r>
          </a:p>
          <a:p>
            <a:endParaRPr lang="en-US" dirty="0"/>
          </a:p>
          <a:p>
            <a:r>
              <a:rPr lang="en-US" dirty="0"/>
              <a:t>The equal total payments pattern consists of changing amounts of both interest and principal. To illustrate, assume that Foghog borrows $60,000 by signing a $60,000 note that requires three </a:t>
            </a:r>
            <a:r>
              <a:rPr lang="en-US" i="1" dirty="0"/>
              <a:t>equal payments </a:t>
            </a:r>
            <a:r>
              <a:rPr lang="en-US" dirty="0"/>
              <a:t>of $23,282 at the end of each year. (The present value of an annuity of three annual payments of $23,282, discounted at 8%, equals $60,000.) The $23,282 includes both interest and principal, the amounts of which change with each payment. </a:t>
            </a:r>
          </a:p>
        </p:txBody>
      </p:sp>
    </p:spTree>
    <p:extLst>
      <p:ext uri="{BB962C8B-B14F-4D97-AF65-F5344CB8AC3E}">
        <p14:creationId xmlns:p14="http://schemas.microsoft.com/office/powerpoint/2010/main" val="2963734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This slide shows the pattern of equal total payments and its two parts, interest and principal. Column A shows the note’s beginning balance. Column B shows accrued interest for each year at 8% of the beginning note balance. Column C shows the impact on the note’s principal, which equals the difference between the total payment in column D and the interest expense in column B. Column E shows the note’s year-end balance. Although the three cash payments are equal, accrued interest decreases each year because the principal balance of the note declines. As the amount of interest decreases each year, the portion of each payment applied to principal increases. </a:t>
            </a:r>
          </a:p>
        </p:txBody>
      </p:sp>
    </p:spTree>
    <p:extLst>
      <p:ext uri="{BB962C8B-B14F-4D97-AF65-F5344CB8AC3E}">
        <p14:creationId xmlns:p14="http://schemas.microsoft.com/office/powerpoint/2010/main" val="3211606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Foghog uses the amounts in the prior slide to record its first two payments (for years 2019 and 2020) as shown in this slide. Foghog records similar entries but with different amounts for the last payment. After three years, the Notes Payable account balance is zero.</a:t>
            </a:r>
          </a:p>
          <a:p>
            <a:endParaRPr lang="en-US" altLang="en-US" dirty="0">
              <a:ea typeface="ＭＳ Ｐゴシック" pitchFamily="34" charset="-128"/>
            </a:endParaRPr>
          </a:p>
        </p:txBody>
      </p:sp>
    </p:spTree>
    <p:extLst>
      <p:ext uri="{BB962C8B-B14F-4D97-AF65-F5344CB8AC3E}">
        <p14:creationId xmlns:p14="http://schemas.microsoft.com/office/powerpoint/2010/main" val="1662616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dirty="0"/>
              <a:t>A </a:t>
            </a:r>
            <a:r>
              <a:rPr lang="en-US" b="1" dirty="0"/>
              <a:t>mortgage </a:t>
            </a:r>
            <a:r>
              <a:rPr lang="en-US" dirty="0"/>
              <a:t>is a legal agreement that helps protect a lender if a borrower fails to make required payments on notes or bonds. A mortgage gives the lender a right to be paid from the cash proceeds of the sale of a borrower’s assets identified in the mortgage. A </a:t>
            </a:r>
            <a:r>
              <a:rPr lang="en-US" i="1" dirty="0"/>
              <a:t>mortgage contract </a:t>
            </a:r>
            <a:r>
              <a:rPr lang="en-US" dirty="0"/>
              <a:t>describes the mortgage terms.</a:t>
            </a:r>
          </a:p>
          <a:p>
            <a:endParaRPr lang="en-US" dirty="0"/>
          </a:p>
          <a:p>
            <a:r>
              <a:rPr lang="en-US" i="1" dirty="0"/>
              <a:t>Mortgage notes </a:t>
            </a:r>
            <a:r>
              <a:rPr lang="en-US" dirty="0"/>
              <a:t>pledge title to specific assets as security for the note. Mortgage notes are especially popular in the purchase of homes and plant assets. Less common </a:t>
            </a:r>
            <a:r>
              <a:rPr lang="en-US" i="1" dirty="0"/>
              <a:t>mortgage bonds </a:t>
            </a:r>
            <a:r>
              <a:rPr lang="en-US" dirty="0"/>
              <a:t>are backed by the issuer’s assets. Accounting for mortgage notes and bonds is similar to that for unsecured notes and bonds, except that the mortgage agreement must be disclosed. </a:t>
            </a:r>
          </a:p>
          <a:p>
            <a:endParaRPr lang="en-US" altLang="en-US" dirty="0"/>
          </a:p>
          <a:p>
            <a:endParaRPr lang="en-US" altLang="en-US" dirty="0"/>
          </a:p>
        </p:txBody>
      </p:sp>
    </p:spTree>
    <p:extLst>
      <p:ext uri="{BB962C8B-B14F-4D97-AF65-F5344CB8AC3E}">
        <p14:creationId xmlns:p14="http://schemas.microsoft.com/office/powerpoint/2010/main" val="1214536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br>
              <a:rPr lang="en-US" dirty="0">
                <a:ea typeface="ＭＳ Ｐゴシック" pitchFamily="34" charset="-128"/>
              </a:rPr>
            </a:br>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2213442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xfrm>
            <a:off x="864976" y="4447460"/>
            <a:ext cx="5504392" cy="4681538"/>
          </a:xfrm>
          <a:noFill/>
        </p:spPr>
        <p:txBody>
          <a:bodyPr wrap="square" numCol="1" anchor="t" anchorCtr="0" compatLnSpc="1">
            <a:prstTxWarp prst="textNoShape">
              <a:avLst/>
            </a:prstTxWarp>
            <a:normAutofit fontScale="77500" lnSpcReduction="20000"/>
          </a:bodyPr>
          <a:lstStyle/>
          <a:p>
            <a:r>
              <a:rPr lang="en-US" sz="1300" b="1" dirty="0"/>
              <a:t>Secured or Unsecured Secured bonds </a:t>
            </a:r>
            <a:r>
              <a:rPr lang="en-US" sz="1300" dirty="0"/>
              <a:t>(and notes) have specific assets of the issuer pledged (or </a:t>
            </a:r>
            <a:r>
              <a:rPr lang="en-US" sz="1300" i="1" dirty="0"/>
              <a:t>mortgaged</a:t>
            </a:r>
            <a:r>
              <a:rPr lang="en-US" sz="1300" dirty="0"/>
              <a:t>) as collateral. If the issuer fails to pay interest or par value, the secured holders can demand that the collateral be sold and the proceeds used to pay the obligation.</a:t>
            </a:r>
          </a:p>
          <a:p>
            <a:r>
              <a:rPr lang="en-US" sz="1300" b="1" dirty="0"/>
              <a:t>Unsecured bonds </a:t>
            </a:r>
            <a:r>
              <a:rPr lang="en-US" sz="1300" dirty="0"/>
              <a:t>(and notes), also called </a:t>
            </a:r>
            <a:r>
              <a:rPr lang="en-US" sz="1300" i="1" dirty="0"/>
              <a:t>debentures, </a:t>
            </a:r>
            <a:r>
              <a:rPr lang="en-US" sz="1300" dirty="0"/>
              <a:t>are backed by the issuer’s general credit standing. Unsecured debt is riskier than secured debt.</a:t>
            </a:r>
          </a:p>
          <a:p>
            <a:endParaRPr lang="en-US" sz="1300" dirty="0"/>
          </a:p>
          <a:p>
            <a:r>
              <a:rPr lang="en-US" sz="1300" b="1" dirty="0"/>
              <a:t>Term or Serial Term bonds </a:t>
            </a:r>
            <a:r>
              <a:rPr lang="en-US" sz="1300" dirty="0"/>
              <a:t>(and notes) mature on one specified date. </a:t>
            </a:r>
            <a:r>
              <a:rPr lang="en-US" sz="1300" b="1" dirty="0"/>
              <a:t>Serial bonds </a:t>
            </a:r>
            <a:r>
              <a:rPr lang="en-US" sz="1300" dirty="0"/>
              <a:t>(and notes) mature at more than one date (often in series) and thus are usually repaid over a number of periods. For instance, $100,000 of serial bonds might mature at the rate of $10,000 each year from six to 15 years after they are issued. </a:t>
            </a:r>
            <a:r>
              <a:rPr lang="en-US" sz="1300" b="1" dirty="0"/>
              <a:t>Sinking fund bonds, </a:t>
            </a:r>
            <a:r>
              <a:rPr lang="en-US" sz="1300" dirty="0"/>
              <a:t>which to reduce the holder’s risk require the issuer to create a </a:t>
            </a:r>
            <a:r>
              <a:rPr lang="en-US" sz="1300" i="1" dirty="0"/>
              <a:t>sinking fund </a:t>
            </a:r>
            <a:r>
              <a:rPr lang="en-US" sz="1300" dirty="0"/>
              <a:t>of assets set aside at specified amounts and dates to repay the bonds.</a:t>
            </a:r>
          </a:p>
          <a:p>
            <a:endParaRPr lang="en-US" sz="1300" dirty="0"/>
          </a:p>
          <a:p>
            <a:r>
              <a:rPr lang="en-US" sz="1300" b="1" dirty="0"/>
              <a:t>Registered or Bearer: </a:t>
            </a:r>
            <a:r>
              <a:rPr lang="en-US" sz="1300" dirty="0"/>
              <a:t>Bonds issued in the names and addresses of their holders are </a:t>
            </a:r>
            <a:r>
              <a:rPr lang="en-US" sz="1300" b="1" dirty="0"/>
              <a:t>registered bonds. </a:t>
            </a:r>
            <a:r>
              <a:rPr lang="en-US" sz="1300" dirty="0"/>
              <a:t>The issuer makes bond payments by sending checks (or cash transfers) to registered holders. Bonds payable to whoever holds them (the </a:t>
            </a:r>
            <a:r>
              <a:rPr lang="en-US" sz="1300" i="1" dirty="0"/>
              <a:t>bearer</a:t>
            </a:r>
            <a:r>
              <a:rPr lang="en-US" sz="1300" dirty="0"/>
              <a:t>) are called </a:t>
            </a:r>
            <a:r>
              <a:rPr lang="en-US" sz="1300" b="1" dirty="0"/>
              <a:t>bearer bonds </a:t>
            </a:r>
            <a:r>
              <a:rPr lang="en-US" sz="1300" dirty="0"/>
              <a:t>or </a:t>
            </a:r>
            <a:r>
              <a:rPr lang="en-US" sz="1300" i="1" dirty="0"/>
              <a:t>unregistered bonds</a:t>
            </a:r>
            <a:r>
              <a:rPr lang="en-US" sz="1300" dirty="0"/>
              <a:t>. Sales or exchanges might not be recorded, so the holder of a bearer bond is presumed to be its rightful owner. As a result, lost bearer bonds are difficult to replace. Many bearer bonds are also </a:t>
            </a:r>
            <a:r>
              <a:rPr lang="en-US" sz="1300" b="1" dirty="0"/>
              <a:t>coupon bonds. </a:t>
            </a:r>
            <a:r>
              <a:rPr lang="en-US" sz="1300" dirty="0"/>
              <a:t>This term reflects interest coupons that are attached to the bonds. When each coupon matures, the holder presents it to a bank or broker for collection. At maturity, the holder follows the same process and presents the bond certificate for collection. Issuers of coupon bonds cannot deduct the related interest expense for taxable income. This is to prevent abuse by taxpayers who own coupon bonds but fail to report interest income on their tax returns.</a:t>
            </a:r>
          </a:p>
          <a:p>
            <a:endParaRPr lang="en-US" sz="1300" dirty="0"/>
          </a:p>
          <a:p>
            <a:r>
              <a:rPr lang="en-US" sz="1300" b="1" dirty="0"/>
              <a:t>Convertible and/or Callable Convertible bonds </a:t>
            </a:r>
            <a:r>
              <a:rPr lang="en-US" sz="1300" dirty="0"/>
              <a:t>(and notes) can be exchanged for a fixed number of shares of the issuing corporation’s common stock. Convertible debt offers holders the potential to participate in future increases in stock price. Holders still receive periodic interest while the debt is held and the par value if they hold the debt to maturity. In most cases, the holders decide whether and when to convert debt to stock. </a:t>
            </a:r>
            <a:r>
              <a:rPr lang="en-US" sz="1300" b="1" dirty="0"/>
              <a:t>Callable bonds </a:t>
            </a:r>
            <a:r>
              <a:rPr lang="en-US" sz="1300" dirty="0"/>
              <a:t>(and notes) have an option exercisable by the issuer to retire them at a stated dollar amount before maturity.</a:t>
            </a:r>
          </a:p>
          <a:p>
            <a:br>
              <a:rPr lang="en-US" dirty="0"/>
            </a:br>
            <a:endParaRPr lang="en-US" altLang="en-US" dirty="0">
              <a:ea typeface="ＭＳ Ｐゴシック" pitchFamily="34" charset="-128"/>
            </a:endParaRPr>
          </a:p>
        </p:txBody>
      </p:sp>
    </p:spTree>
    <p:extLst>
      <p:ext uri="{BB962C8B-B14F-4D97-AF65-F5344CB8AC3E}">
        <p14:creationId xmlns:p14="http://schemas.microsoft.com/office/powerpoint/2010/main" val="2481520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2179219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A company financed mainly with debt is more risky because liabilities must be repaid—usually with interest—whereas equity financing does not. A measure to assess the risk of a company’s financing structure is the </a:t>
            </a:r>
            <a:r>
              <a:rPr lang="en-US" b="1" dirty="0"/>
              <a:t>debt-to-equity ratio.</a:t>
            </a:r>
          </a:p>
          <a:p>
            <a:endParaRPr lang="en-US" b="1" dirty="0"/>
          </a:p>
          <a:p>
            <a:r>
              <a:rPr lang="en-US" dirty="0"/>
              <a:t>The debt-to-equity ratio for </a:t>
            </a:r>
            <a:r>
              <a:rPr lang="en-US" b="1" dirty="0"/>
              <a:t>Nike </a:t>
            </a:r>
            <a:r>
              <a:rPr lang="en-US" b="0" dirty="0"/>
              <a:t>and</a:t>
            </a:r>
            <a:r>
              <a:rPr lang="en-US" b="1" dirty="0"/>
              <a:t> Under </a:t>
            </a:r>
            <a:r>
              <a:rPr lang="en-US" b="1" dirty="0" err="1"/>
              <a:t>Armour</a:t>
            </a:r>
            <a:r>
              <a:rPr lang="en-US" b="1" dirty="0"/>
              <a:t> </a:t>
            </a:r>
            <a:r>
              <a:rPr lang="en-US" b="0" dirty="0"/>
              <a:t>is shown in this exhibit.</a:t>
            </a:r>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Nike’s current year debt-to-equity ratio is 0.87, meaning that debtholders contributed $0.87 for each $1 contributed by equity holders. This implies a low-risk financing structure for Nike and is similar to its competitors. Analysis across the years shows that Nike’s debt-to-equity ratio has risen to a riskier level in recent years. Increases in debt are viewed positively by some investors because Nike has historically earned higher returns with this financing than the interest rate it pays. Still, investors and debtholders will continue to monitor Nike’s debt-to-equity ratio to be sure it does not reach risky levels. </a:t>
            </a:r>
            <a:endParaRPr lang="en-US" dirty="0"/>
          </a:p>
        </p:txBody>
      </p:sp>
    </p:spTree>
    <p:extLst>
      <p:ext uri="{BB962C8B-B14F-4D97-AF65-F5344CB8AC3E}">
        <p14:creationId xmlns:p14="http://schemas.microsoft.com/office/powerpoint/2010/main" val="396421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7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5480" name="Rectangle 10"/>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05481" name="Rectangle 11"/>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a:t>Projects that need a lot of money often are financed with bonds. A </a:t>
            </a:r>
            <a:r>
              <a:rPr lang="en-US" altLang="en-US" b="1" dirty="0"/>
              <a:t>bond </a:t>
            </a:r>
            <a:r>
              <a:rPr lang="en-US" altLang="en-US" dirty="0"/>
              <a:t>is its issuer’s written promise to pay the par value of the bond with interest. The </a:t>
            </a:r>
            <a:r>
              <a:rPr lang="en-US" altLang="en-US" b="1" dirty="0"/>
              <a:t>par value of a bond, </a:t>
            </a:r>
            <a:r>
              <a:rPr lang="en-US" altLang="en-US" dirty="0"/>
              <a:t>also called </a:t>
            </a:r>
            <a:r>
              <a:rPr lang="en-US" altLang="en-US" i="1" dirty="0"/>
              <a:t>face value, </a:t>
            </a:r>
            <a:r>
              <a:rPr lang="en-US" altLang="en-US" dirty="0"/>
              <a:t>is paid at a specified future date called the </a:t>
            </a:r>
            <a:r>
              <a:rPr lang="en-US" altLang="en-US" i="1" dirty="0"/>
              <a:t>maturity date. </a:t>
            </a:r>
            <a:r>
              <a:rPr lang="en-US" altLang="en-US" dirty="0"/>
              <a:t>Most bonds also require the issuer to make semiannual interest payments. The amount of interest paid each period is determined by multiplying the par value by the bond’s contract rate of interest for that same period. </a:t>
            </a:r>
          </a:p>
          <a:p>
            <a:endParaRPr lang="en-US" altLang="en-US" dirty="0">
              <a:ea typeface="ＭＳ Ｐゴシック" pitchFamily="34" charset="-128"/>
            </a:endParaRPr>
          </a:p>
        </p:txBody>
      </p:sp>
    </p:spTree>
    <p:extLst>
      <p:ext uri="{BB962C8B-B14F-4D97-AF65-F5344CB8AC3E}">
        <p14:creationId xmlns:p14="http://schemas.microsoft.com/office/powerpoint/2010/main" val="817716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2152578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a:t>To compute the price of a bond, we apply present value concepts. A bond’s market value (price) at issuance equals the present value of its future cash payments, where the interest (discount) rate used is the bond’s market rate.</a:t>
            </a:r>
          </a:p>
          <a:p>
            <a:endParaRPr lang="en-US" altLang="en-US" dirty="0">
              <a:ea typeface="ＭＳ Ｐゴシック" pitchFamily="34" charset="-128"/>
            </a:endParaRPr>
          </a:p>
        </p:txBody>
      </p:sp>
      <p:sp>
        <p:nvSpPr>
          <p:cNvPr id="133123" name="Rectangle 3"/>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Tree>
    <p:extLst>
      <p:ext uri="{BB962C8B-B14F-4D97-AF65-F5344CB8AC3E}">
        <p14:creationId xmlns:p14="http://schemas.microsoft.com/office/powerpoint/2010/main" val="4233244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9" name="Rectangle 3"/>
          <p:cNvSpPr>
            <a:spLocks noGrp="1" noChangeArrowheads="1"/>
          </p:cNvSpPr>
          <p:nvPr>
            <p:ph type="body" idx="1"/>
          </p:nvPr>
        </p:nvSpPr>
        <p:spPr bwMode="auto">
          <a:xfrm>
            <a:off x="943610" y="4447461"/>
            <a:ext cx="5425758" cy="421338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The issue price of bonds is found by computing the present value of the bonds’ cash payments, discounted at the bonds’ market rate. When computing the present value of the Fila bonds, we work with </a:t>
            </a:r>
            <a:r>
              <a:rPr lang="en-US" i="1" dirty="0"/>
              <a:t>semiannual </a:t>
            </a:r>
            <a:r>
              <a:rPr lang="en-US" dirty="0"/>
              <a:t>compounding periods because this is the time between interest payments; the annual market rate of 10% is considered a semiannual rate of 5%. Also, the two-year bond life is viewed as four semiannual periods. The price computation is twofold: </a:t>
            </a:r>
          </a:p>
          <a:p>
            <a:pPr marL="234841" indent="-234841">
              <a:buFontTx/>
              <a:buAutoNum type="arabicParenBoth"/>
              <a:defRPr/>
            </a:pPr>
            <a:r>
              <a:rPr lang="en-US" dirty="0"/>
              <a:t>Find the present value of the $100,000 par value paid at maturity; and </a:t>
            </a:r>
          </a:p>
          <a:p>
            <a:pPr marL="234841" indent="-234841">
              <a:buFontTx/>
              <a:buAutoNum type="arabicParenBoth"/>
              <a:defRPr/>
            </a:pPr>
            <a:r>
              <a:rPr lang="en-US" dirty="0"/>
              <a:t>Find the present value of the series of four semiannual payments of $4,000 each.</a:t>
            </a:r>
          </a:p>
          <a:p>
            <a:pPr>
              <a:defRPr/>
            </a:pPr>
            <a:endParaRPr lang="en-US" altLang="en-US" dirty="0"/>
          </a:p>
          <a:p>
            <a:pPr>
              <a:defRPr/>
            </a:pPr>
            <a:endParaRPr lang="en-US" altLang="en-US" dirty="0"/>
          </a:p>
          <a:p>
            <a:pPr>
              <a:defRPr/>
            </a:pPr>
            <a:endParaRPr lang="en-US" altLang="en-US" dirty="0">
              <a:ea typeface="ＭＳ Ｐゴシック" pitchFamily="34" charset="-128"/>
            </a:endParaRPr>
          </a:p>
          <a:p>
            <a:pPr>
              <a:defRPr/>
            </a:pPr>
            <a:endParaRPr lang="en-US" altLang="en-US" dirty="0">
              <a:ea typeface="ＭＳ Ｐゴシック" pitchFamily="34" charset="-128"/>
            </a:endParaRPr>
          </a:p>
        </p:txBody>
      </p:sp>
    </p:spTree>
    <p:extLst>
      <p:ext uri="{BB962C8B-B14F-4D97-AF65-F5344CB8AC3E}">
        <p14:creationId xmlns:p14="http://schemas.microsoft.com/office/powerpoint/2010/main" val="1992205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5"/>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These present values can be found by using </a:t>
            </a:r>
            <a:r>
              <a:rPr lang="en-US" altLang="en-US" i="1" dirty="0"/>
              <a:t>present value tables</a:t>
            </a:r>
            <a:r>
              <a:rPr lang="en-US" altLang="en-US" dirty="0"/>
              <a:t>. Appendix B at the end of this book shows present value tables and describes their use. Table B.1 at the end of Appendix B is used for the single $100,000 maturity payment, and Table B.3 in Appendix B is used for the $4,000 series of interest payments. Specifically, we go to Table B.1, row 4, and across to the 5% column to identify the present value factor of 0.8227 for the maturity payment. Next, we go to Table B.3, row 4, and across to the 5% column, where the present value factor is 3.5460 for the series of interest payments. We compute bond price by multiplying the cash flow payments by their corresponding present value factors and adding them together.</a:t>
            </a:r>
            <a:endParaRPr lang="en-US" altLang="en-US" dirty="0">
              <a:ea typeface="ＭＳ Ｐゴシック" pitchFamily="34" charset="-128"/>
            </a:endParaRPr>
          </a:p>
        </p:txBody>
      </p:sp>
    </p:spTree>
    <p:extLst>
      <p:ext uri="{BB962C8B-B14F-4D97-AF65-F5344CB8AC3E}">
        <p14:creationId xmlns:p14="http://schemas.microsoft.com/office/powerpoint/2010/main" val="2962774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5"/>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These present values can be found by using </a:t>
            </a:r>
            <a:r>
              <a:rPr lang="en-US" altLang="en-US" i="1" dirty="0"/>
              <a:t>present value tables</a:t>
            </a:r>
            <a:r>
              <a:rPr lang="en-US" altLang="en-US" dirty="0"/>
              <a:t>. Appendix B at the end of this book shows present value tables and describes their use. Table B.1 at the end of Appendix B is used for the single $100,000 maturity payment, and Table B.3 in Appendix B is used for the $6,000 series of interest payments. Specifically, we go to Table B.1, row 4, and across to the 5% column to identify the present value factor of 0.8227 for the maturity payment. Next, we go to Table B.3, row 4, and across to the 5% column, where the present value factor is 3.5460 for the series of interest payments. We compute bond price by multiplying the cash flow payments by their corresponding present value factors and adding them together.</a:t>
            </a:r>
            <a:endParaRPr lang="en-US" altLang="en-US" dirty="0">
              <a:ea typeface="ＭＳ Ｐゴシック" pitchFamily="34" charset="-128"/>
            </a:endParaRPr>
          </a:p>
        </p:txBody>
      </p:sp>
    </p:spTree>
    <p:extLst>
      <p:ext uri="{BB962C8B-B14F-4D97-AF65-F5344CB8AC3E}">
        <p14:creationId xmlns:p14="http://schemas.microsoft.com/office/powerpoint/2010/main" val="414700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30501340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The </a:t>
            </a:r>
            <a:r>
              <a:rPr lang="en-US" b="1" dirty="0"/>
              <a:t>effective interest method,</a:t>
            </a:r>
            <a:r>
              <a:rPr lang="en-US" i="1" dirty="0"/>
              <a:t> </a:t>
            </a:r>
            <a:r>
              <a:rPr lang="en-US" dirty="0"/>
              <a:t>allocates total bond interest expense over the bonds’ life in a way that yields a constant rate of interest. This constant rate of interest is the market rate at the issue date. Thus, bond interest expense for a period equals the carrying value of the bond at the beginning of that period multiplied by the market rate when issued.</a:t>
            </a:r>
          </a:p>
          <a:p>
            <a:endParaRPr lang="en-US" dirty="0"/>
          </a:p>
          <a:p>
            <a:r>
              <a:rPr lang="en-US" dirty="0"/>
              <a:t>This slide shows an effective interest amortization table for the Fila bonds example earlier in the slides. The key difference between the effective interest and straight-line methods lies in computing bond interest expense. Instead of assigning an equal amount of bond interest expense to each period, the effective interest method assigns a bond interest expense amount that increases over the life of a discount bond. </a:t>
            </a:r>
            <a:r>
              <a:rPr lang="en-US" b="1" dirty="0"/>
              <a:t>Both methods allocate the </a:t>
            </a:r>
            <a:r>
              <a:rPr lang="en-US" b="1" i="1" dirty="0"/>
              <a:t>same </a:t>
            </a:r>
            <a:r>
              <a:rPr lang="en-US" b="1" dirty="0"/>
              <a:t>$19,600 of total bond interest expense to the bonds’ life, but in different patterns. </a:t>
            </a:r>
            <a:r>
              <a:rPr lang="en-US" dirty="0"/>
              <a:t>Specifically, the amortization table in this slide shows that the balance of the discount (column D) is amortized until it reaches zero. Also, the bonds’ carrying value (column E) changes each period until it equals par value at maturity.</a:t>
            </a:r>
          </a:p>
        </p:txBody>
      </p:sp>
    </p:spTree>
    <p:extLst>
      <p:ext uri="{BB962C8B-B14F-4D97-AF65-F5344CB8AC3E}">
        <p14:creationId xmlns:p14="http://schemas.microsoft.com/office/powerpoint/2010/main" val="919772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3405548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This slide shows the amortization table using the effective interest method for the Adidas bonds example earlier in the slides. Column A lists the semiannual cash payments. Column B shows the amount of bond interest expense, computed as the 4.9851% semiannual market rate at issuance multiplied by the beginning-of-period carrying value. The amount of cash paid in column A is larger than the bond interest expense because the cash payment is based on the higher 6% semiannual contract rate. The excess cash payment over the interest expense reduces the principal. These amounts are shown in column C. Column E shows the carrying value after deducting the amortized premium in column C from the prior period’s carrying value. Column D shows the premium’s reduction by periodic amortization. </a:t>
            </a:r>
          </a:p>
          <a:p>
            <a:endParaRPr lang="en-US" altLang="en-US" dirty="0"/>
          </a:p>
        </p:txBody>
      </p:sp>
    </p:spTree>
    <p:extLst>
      <p:ext uri="{BB962C8B-B14F-4D97-AF65-F5344CB8AC3E}">
        <p14:creationId xmlns:p14="http://schemas.microsoft.com/office/powerpoint/2010/main" val="32537880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78329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xfrm>
            <a:off x="943610" y="4447461"/>
            <a:ext cx="5425758" cy="4759563"/>
          </a:xfrm>
          <a:ln>
            <a:miter lim="800000"/>
            <a:headEnd/>
            <a:tailEnd/>
          </a:ln>
        </p:spPr>
        <p:txBody>
          <a:bodyPr>
            <a:normAutofit/>
          </a:bodyPr>
          <a:lstStyle/>
          <a:p>
            <a:pPr>
              <a:defRPr/>
            </a:pPr>
            <a:r>
              <a:rPr lang="en-US" sz="1000" dirty="0"/>
              <a:t>There are three main advantages of bond financing:</a:t>
            </a:r>
          </a:p>
          <a:p>
            <a:pPr>
              <a:defRPr/>
            </a:pPr>
            <a:r>
              <a:rPr lang="en-US" sz="1000" i="1" dirty="0"/>
              <a:t>1.  Bonds do not affect owner control</a:t>
            </a:r>
            <a:r>
              <a:rPr lang="en-US" sz="1000" dirty="0"/>
              <a:t>. Equity affects ownership in a company, but bonds do not. A person who contributes $1,000 of a company’s $10,000 equity financing typically controls one-tenth of the company. A person who owns a $1,000, 11%, 20-year bond has no ownership right. This person, or bond- holder, is to receive from the bond issuer 11% interest, or $110, each year the bond is outstanding and $1,000 when it matures in 20 years.</a:t>
            </a:r>
          </a:p>
          <a:p>
            <a:pPr>
              <a:defRPr/>
            </a:pPr>
            <a:r>
              <a:rPr lang="en-US" sz="1000" i="1" dirty="0"/>
              <a:t>2.  Interest on bonds is tax deductible</a:t>
            </a:r>
            <a:r>
              <a:rPr lang="en-US" sz="1000" dirty="0"/>
              <a:t>. Bond interest payments are tax deductible, but equity payments (distributions) to owners are not. To illustrate, assume that a corporation with no bond financing earns $15,000 in income </a:t>
            </a:r>
            <a:r>
              <a:rPr lang="en-US" sz="1000" i="1" dirty="0"/>
              <a:t>before </a:t>
            </a:r>
            <a:r>
              <a:rPr lang="en-US" sz="1000" dirty="0"/>
              <a:t>paying taxes at a 40% tax rate, which amounts to $6,000 ($15,000 × 40%) in taxes. If a portion of its financing is in bonds, however, the resulting bond interest is deducted in computing taxable income. That is, if bond interest expense is $10,000, the taxes owed would be $2,000 ([$15,000 × $10,000] × 40%), which is less than the $6,000 owed with no bond financing.</a:t>
            </a:r>
          </a:p>
          <a:p>
            <a:pPr>
              <a:defRPr/>
            </a:pPr>
            <a:r>
              <a:rPr lang="en-US" sz="1000" i="1" dirty="0"/>
              <a:t>3.  Bonds can increase return on equity</a:t>
            </a:r>
            <a:r>
              <a:rPr lang="en-US" sz="1000" dirty="0"/>
              <a:t>. A company that earns a higher return with borrowed funds than it pays in interest on those funds increases its return on equity. This process is called </a:t>
            </a:r>
            <a:r>
              <a:rPr lang="en-US" sz="1000" i="1" dirty="0"/>
              <a:t>financial leverage </a:t>
            </a:r>
            <a:r>
              <a:rPr lang="en-US" sz="1000" dirty="0"/>
              <a:t>or </a:t>
            </a:r>
            <a:r>
              <a:rPr lang="en-US" sz="1000" i="1" dirty="0"/>
              <a:t>trading on the equity</a:t>
            </a:r>
            <a:r>
              <a:rPr lang="en-US" sz="1000" dirty="0"/>
              <a:t>.</a:t>
            </a:r>
          </a:p>
          <a:p>
            <a:pPr>
              <a:defRPr/>
            </a:pPr>
            <a:endParaRPr lang="en-US" sz="1000" dirty="0">
              <a:ea typeface="ＭＳ Ｐゴシック" pitchFamily="34" charset="-128"/>
            </a:endParaRPr>
          </a:p>
          <a:p>
            <a:pPr>
              <a:defRPr/>
            </a:pPr>
            <a:r>
              <a:rPr lang="en-US" sz="1000" dirty="0"/>
              <a:t>The two main disadvantages of bond financing are these:</a:t>
            </a:r>
          </a:p>
          <a:p>
            <a:pPr>
              <a:defRPr/>
            </a:pPr>
            <a:r>
              <a:rPr lang="en-US" sz="1000" i="1" dirty="0"/>
              <a:t>1.  Bonds can decrease return on equity</a:t>
            </a:r>
            <a:r>
              <a:rPr lang="en-US" sz="1000" dirty="0"/>
              <a:t>. When a company earns a lower return with the borrowed funds than it pays in interest, it decreases its return on equity. This downside risk of financial leverage is more likely to arise when a company has periods of low income or net losses.  </a:t>
            </a:r>
          </a:p>
          <a:p>
            <a:pPr>
              <a:defRPr/>
            </a:pPr>
            <a:r>
              <a:rPr lang="en-US" sz="1000" i="1" dirty="0"/>
              <a:t>2.  Bonds require payment of both periodic interest and the par value at maturity</a:t>
            </a:r>
            <a:r>
              <a:rPr lang="en-US" sz="1000" dirty="0"/>
              <a:t>. Bond payments can be especially burdensome when income and cash flow are low. Equity financing, in contrast, does not require any payments because cash withdrawals (dividends) are paid at the discretion of the owner (or board).</a:t>
            </a:r>
            <a:endParaRPr lang="en-US" sz="1000" dirty="0">
              <a:ea typeface="ＭＳ Ｐゴシック" pitchFamily="34" charset="-128"/>
            </a:endParaRPr>
          </a:p>
          <a:p>
            <a:pPr>
              <a:defRPr/>
            </a:pPr>
            <a:endParaRPr lang="en-US" sz="1000" dirty="0">
              <a:ea typeface="ＭＳ Ｐゴシック" pitchFamily="34" charset="-128"/>
            </a:endParaRPr>
          </a:p>
          <a:p>
            <a:pPr>
              <a:defRPr/>
            </a:pPr>
            <a:endParaRPr lang="en-US" sz="1000" dirty="0">
              <a:ea typeface="ＭＳ Ｐゴシック" pitchFamily="34" charset="-128"/>
            </a:endParaRPr>
          </a:p>
          <a:p>
            <a:pPr>
              <a:defRPr/>
            </a:pPr>
            <a:endParaRPr lang="en-US" sz="1000"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p:txBody>
      </p:sp>
    </p:spTree>
    <p:extLst>
      <p:ext uri="{BB962C8B-B14F-4D97-AF65-F5344CB8AC3E}">
        <p14:creationId xmlns:p14="http://schemas.microsoft.com/office/powerpoint/2010/main" val="1352962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xfrm>
            <a:off x="943610" y="4447461"/>
            <a:ext cx="5425758" cy="4213384"/>
          </a:xfrm>
          <a:noFill/>
        </p:spPr>
        <p:txBody>
          <a:bodyPr wrap="square" numCol="1" anchor="t" anchorCtr="0" compatLnSpc="1">
            <a:prstTxWarp prst="textNoShape">
              <a:avLst/>
            </a:prstTxWarp>
            <a:normAutofit/>
          </a:bodyPr>
          <a:lstStyle/>
          <a:p>
            <a:r>
              <a:rPr lang="en-US" dirty="0"/>
              <a:t>A </a:t>
            </a:r>
            <a:r>
              <a:rPr lang="en-US" b="1" dirty="0"/>
              <a:t>lease </a:t>
            </a:r>
            <a:r>
              <a:rPr lang="en-US" dirty="0"/>
              <a:t>is a contractual agreement between a </a:t>
            </a:r>
            <a:r>
              <a:rPr lang="en-US" i="1" dirty="0"/>
              <a:t>lessor </a:t>
            </a:r>
            <a:r>
              <a:rPr lang="en-US" dirty="0"/>
              <a:t>(asset owner) and a </a:t>
            </a:r>
            <a:r>
              <a:rPr lang="en-US" i="1" dirty="0"/>
              <a:t>lessee </a:t>
            </a:r>
            <a:r>
              <a:rPr lang="en-US" dirty="0"/>
              <a:t>(asset renter or tenant) that grants the lessee the right to use the asset for a period of time in return for cash (rent) payments. The advantages of lease financing include no upfront, full cash payment and the potential to deduct rental payments in computing taxable income. Leases are classified as either operating or capital leases. </a:t>
            </a:r>
          </a:p>
          <a:p>
            <a:endParaRPr lang="en-US" dirty="0"/>
          </a:p>
          <a:p>
            <a:r>
              <a:rPr lang="en-US" b="1" dirty="0"/>
              <a:t>Finance leases </a:t>
            </a:r>
            <a:r>
              <a:rPr lang="en-US" dirty="0"/>
              <a:t>are long-term leases by which the lessee receives substantially all remaining benefits of the asset. Examples include most leases of airplanes and department store buildings. The lessee records the leased item as its own asset along with a lease liability at the start of the lease term; the amount recorded equals the present value of all lease payments. </a:t>
            </a:r>
          </a:p>
          <a:p>
            <a:endParaRPr lang="en-US" dirty="0"/>
          </a:p>
          <a:p>
            <a:r>
              <a:rPr lang="en-US" dirty="0"/>
              <a:t> </a:t>
            </a:r>
          </a:p>
        </p:txBody>
      </p:sp>
    </p:spTree>
    <p:extLst>
      <p:ext uri="{BB962C8B-B14F-4D97-AF65-F5344CB8AC3E}">
        <p14:creationId xmlns:p14="http://schemas.microsoft.com/office/powerpoint/2010/main" val="37765239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xfrm>
            <a:off x="943610" y="4447461"/>
            <a:ext cx="5425758" cy="4213384"/>
          </a:xfrm>
          <a:noFill/>
        </p:spPr>
        <p:txBody>
          <a:bodyPr wrap="square" numCol="1" anchor="t" anchorCtr="0" compatLnSpc="1">
            <a:prstTxWarp prst="textNoShape">
              <a:avLst/>
            </a:prstTxWarp>
            <a:normAutofit/>
          </a:bodyPr>
          <a:lstStyle/>
          <a:p>
            <a:r>
              <a:rPr lang="en-US" b="1" dirty="0"/>
              <a:t>Operating leases </a:t>
            </a:r>
            <a:r>
              <a:rPr lang="en-US" dirty="0"/>
              <a:t>are long-term leases that do not meet any of the five criteria for finance leases. Examples include most car and apartment rental agreements. The lessee records such lease payments as expenses; the lessor records them as revenue. The lessee does not report the leased item as an asset or a liability (it is the lessor’s asset). </a:t>
            </a:r>
          </a:p>
        </p:txBody>
      </p:sp>
    </p:spTree>
    <p:extLst>
      <p:ext uri="{BB962C8B-B14F-4D97-AF65-F5344CB8AC3E}">
        <p14:creationId xmlns:p14="http://schemas.microsoft.com/office/powerpoint/2010/main" val="9938883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xfrm>
            <a:off x="864976" y="4447461"/>
            <a:ext cx="5504392" cy="4213384"/>
          </a:xfrm>
          <a:noFill/>
        </p:spPr>
        <p:txBody>
          <a:bodyPr wrap="square" numCol="1" anchor="t" anchorCtr="0" compatLnSpc="1">
            <a:prstTxWarp prst="textNoShape">
              <a:avLst/>
            </a:prstTxWarp>
          </a:bodyPr>
          <a:lstStyle/>
          <a:p>
            <a:r>
              <a:rPr lang="en-US" dirty="0"/>
              <a:t>A </a:t>
            </a:r>
            <a:r>
              <a:rPr lang="en-US" b="1" dirty="0"/>
              <a:t>pension plan </a:t>
            </a:r>
            <a:r>
              <a:rPr lang="en-US" dirty="0"/>
              <a:t>is an agreement for the employer to provide benefits (payments) to employees after they retire. Some employers pay the full cost of the pension, and some pay part of the cost. An employer records its payment into a pension plan with a debit to Pension Expense and a credit to Cash.</a:t>
            </a:r>
          </a:p>
          <a:p>
            <a:endParaRPr lang="en-US" altLang="en-US" dirty="0"/>
          </a:p>
          <a:p>
            <a:r>
              <a:rPr lang="en-US" dirty="0"/>
              <a:t>Many pensions are known as </a:t>
            </a:r>
            <a:r>
              <a:rPr lang="en-US" i="1" dirty="0"/>
              <a:t>defined benefit plans </a:t>
            </a:r>
            <a:r>
              <a:rPr lang="en-US" dirty="0"/>
              <a:t>that define future benefits; the employer’s contributions vary, depending on assumptions about future pension assets and liabilities.</a:t>
            </a:r>
            <a:endParaRPr lang="en-US" altLang="en-US" dirty="0"/>
          </a:p>
        </p:txBody>
      </p:sp>
    </p:spTree>
    <p:extLst>
      <p:ext uri="{BB962C8B-B14F-4D97-AF65-F5344CB8AC3E}">
        <p14:creationId xmlns:p14="http://schemas.microsoft.com/office/powerpoint/2010/main" val="26008566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884013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Bond issuances state the number of bonds authorized, their par value, and the contract interest rate. The legal contract between the bondholders and the issuer is called the </a:t>
            </a:r>
            <a:r>
              <a:rPr lang="en-US" altLang="en-US" b="1" dirty="0"/>
              <a:t>bond indenture. </a:t>
            </a:r>
            <a:r>
              <a:rPr lang="en-US" altLang="en-US" dirty="0"/>
              <a:t>A bondholder may also receive a bond certificate as evidence of the company’s debt. A </a:t>
            </a:r>
            <a:r>
              <a:rPr lang="en-US" altLang="en-US" b="1" dirty="0"/>
              <a:t>bond certificate, </a:t>
            </a:r>
            <a:r>
              <a:rPr lang="en-US" altLang="en-US" dirty="0"/>
              <a:t>such as that shown in this slide, includes specifics such as the issuer’s name, the par value, the contract interest rate, and the maturity date. </a:t>
            </a:r>
          </a:p>
        </p:txBody>
      </p:sp>
    </p:spTree>
    <p:extLst>
      <p:ext uri="{BB962C8B-B14F-4D97-AF65-F5344CB8AC3E}">
        <p14:creationId xmlns:p14="http://schemas.microsoft.com/office/powerpoint/2010/main" val="254513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xfrm>
            <a:off x="943610" y="4447461"/>
            <a:ext cx="5425758" cy="4213384"/>
          </a:xfrm>
          <a:noFill/>
        </p:spPr>
        <p:txBody>
          <a:bodyPr wrap="square" numCol="1" anchor="t" anchorCtr="0" compatLnSpc="1">
            <a:prstTxWarp prst="textNoShape">
              <a:avLst/>
            </a:prstTxWarp>
          </a:bodyPr>
          <a:lstStyle/>
          <a:p>
            <a:r>
              <a:rPr lang="en-US" altLang="en-US" dirty="0"/>
              <a:t>The </a:t>
            </a:r>
            <a:r>
              <a:rPr lang="en-US" altLang="en-US" b="1" dirty="0"/>
              <a:t>IBM </a:t>
            </a:r>
            <a:r>
              <a:rPr lang="en-US" altLang="en-US" dirty="0"/>
              <a:t>bond quote here is interpreted (left to right) as </a:t>
            </a:r>
            <a:r>
              <a:rPr lang="en-US" altLang="en-US" b="1" dirty="0"/>
              <a:t>Bonds, </a:t>
            </a:r>
            <a:r>
              <a:rPr lang="en-US" altLang="en-US" dirty="0"/>
              <a:t>issuer name; </a:t>
            </a:r>
            <a:r>
              <a:rPr lang="en-US" altLang="en-US" b="1" dirty="0"/>
              <a:t>Rate, </a:t>
            </a:r>
            <a:r>
              <a:rPr lang="en-US" altLang="en-US" dirty="0"/>
              <a:t>contract interest rate (4%); </a:t>
            </a:r>
            <a:r>
              <a:rPr lang="en-US" altLang="en-US" b="1" dirty="0"/>
              <a:t>Mat, </a:t>
            </a:r>
            <a:r>
              <a:rPr lang="en-US" altLang="en-US" dirty="0"/>
              <a:t>matures in year 2042 when principal is paid; </a:t>
            </a:r>
            <a:r>
              <a:rPr lang="en-US" altLang="en-US" b="1" dirty="0"/>
              <a:t>Yld, </a:t>
            </a:r>
            <a:r>
              <a:rPr lang="en-US" altLang="en-US" dirty="0"/>
              <a:t>yield rate (3.81%) of bond at current price; </a:t>
            </a:r>
            <a:r>
              <a:rPr lang="en-US" altLang="en-US" b="1" dirty="0"/>
              <a:t>Vol, </a:t>
            </a:r>
            <a:r>
              <a:rPr lang="en-US" altLang="en-US" dirty="0"/>
              <a:t>daily dollar worth ($110,000) of trades (in 1,000s); </a:t>
            </a:r>
            <a:r>
              <a:rPr lang="en-US" altLang="en-US" b="1" dirty="0"/>
              <a:t>Close, </a:t>
            </a:r>
            <a:r>
              <a:rPr lang="en-US" altLang="en-US" dirty="0"/>
              <a:t>closing price (103.08) for the day as percentage of par value; </a:t>
            </a:r>
            <a:r>
              <a:rPr lang="en-US" altLang="en-US" b="1" dirty="0"/>
              <a:t>Chg, </a:t>
            </a:r>
            <a:r>
              <a:rPr lang="en-US" altLang="en-US" dirty="0"/>
              <a:t>change (0.73%) in closing price from prior day’s close.</a:t>
            </a:r>
          </a:p>
          <a:p>
            <a:endParaRPr lang="en-US" altLang="en-US" dirty="0">
              <a:cs typeface="Arial" charset="0"/>
            </a:endParaRPr>
          </a:p>
        </p:txBody>
      </p:sp>
    </p:spTree>
    <p:extLst>
      <p:ext uri="{BB962C8B-B14F-4D97-AF65-F5344CB8AC3E}">
        <p14:creationId xmlns:p14="http://schemas.microsoft.com/office/powerpoint/2010/main" val="132255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br>
              <a:rPr lang="en-US" dirty="0">
                <a:ea typeface="ＭＳ Ｐゴシック" pitchFamily="34" charset="-128"/>
              </a:rPr>
            </a:br>
            <a:endParaRPr lang="en-US" dirty="0">
              <a:ea typeface="ＭＳ Ｐゴシック" pitchFamily="34" charset="-128"/>
            </a:endParaRPr>
          </a:p>
        </p:txBody>
      </p:sp>
    </p:spTree>
    <p:extLst>
      <p:ext uri="{BB962C8B-B14F-4D97-AF65-F5344CB8AC3E}">
        <p14:creationId xmlns:p14="http://schemas.microsoft.com/office/powerpoint/2010/main" val="15905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957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957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6" tIns="46968" rIns="93936" bIns="46968" anchor="ctr"/>
          <a:lstStyle/>
          <a:p>
            <a:endParaRPr lang="en-US" altLang="en-US" dirty="0"/>
          </a:p>
        </p:txBody>
      </p:sp>
      <p:sp>
        <p:nvSpPr>
          <p:cNvPr id="109573" name="Rectangle 6"/>
          <p:cNvSpPr>
            <a:spLocks noGrp="1" noRot="1" noChangeAspect="1" noChangeArrowheads="1" noTextEdit="1"/>
          </p:cNvSpPr>
          <p:nvPr>
            <p:ph type="sldImg"/>
          </p:nvPr>
        </p:nvSpPr>
        <p:spPr bwMode="auto">
          <a:xfrm>
            <a:off x="1206500" y="708025"/>
            <a:ext cx="4664075" cy="3498850"/>
          </a:xfrm>
          <a:noFill/>
          <a:ln cap="flat">
            <a:solidFill>
              <a:schemeClr val="tx1"/>
            </a:solidFill>
            <a:miter lim="800000"/>
            <a:headEnd/>
            <a:tailEnd/>
          </a:ln>
        </p:spPr>
      </p:sp>
      <p:sp>
        <p:nvSpPr>
          <p:cNvPr id="109574" name="Rectangle 7"/>
          <p:cNvSpPr>
            <a:spLocks noGrp="1" noChangeArrowheads="1"/>
          </p:cNvSpPr>
          <p:nvPr>
            <p:ph type="body" idx="1"/>
          </p:nvPr>
        </p:nvSpPr>
        <p:spPr bwMode="auto">
          <a:xfrm>
            <a:off x="943610" y="4447461"/>
            <a:ext cx="5189855" cy="4213384"/>
          </a:xfrm>
          <a:noFill/>
        </p:spPr>
        <p:txBody>
          <a:bodyPr wrap="square" lIns="92958" tIns="45663" rIns="92958" bIns="45663" numCol="1" anchor="t" anchorCtr="0" compatLnSpc="1">
            <a:prstTxWarp prst="textNoShape">
              <a:avLst/>
            </a:prstTxWarp>
          </a:bodyPr>
          <a:lstStyle/>
          <a:p>
            <a:r>
              <a:rPr lang="en-US" altLang="en-US" dirty="0"/>
              <a:t>Suppose a company receives authorization to issue $100,000 of 8%, 2-year bonds dated December 31, 2019, that mature on December 31, 2021, and pay interest semiannually on each June 30 and December 31. After accepting the bond indenture on behalf of the bondholders, the trustee can sell all or a portion of the bonds to an underwriter. If all bonds are sold at par value, the issuer records the sale as shown.</a:t>
            </a:r>
          </a:p>
          <a:p>
            <a:endParaRPr lang="en-US" altLang="en-US" dirty="0"/>
          </a:p>
          <a:p>
            <a:r>
              <a:rPr lang="en-US" altLang="en-US" dirty="0"/>
              <a:t>This entry reflects increases in the issuer’s cash </a:t>
            </a:r>
            <a:r>
              <a:rPr lang="en-US" altLang="en-US" i="1" dirty="0"/>
              <a:t>and </a:t>
            </a:r>
            <a:r>
              <a:rPr lang="en-US" altLang="en-US" dirty="0"/>
              <a:t>long-term liabilities.</a:t>
            </a:r>
          </a:p>
          <a:p>
            <a:endParaRPr lang="en-US" altLang="en-US" dirty="0">
              <a:ea typeface="ＭＳ Ｐゴシック" pitchFamily="34" charset="-128"/>
            </a:endParaRPr>
          </a:p>
        </p:txBody>
      </p:sp>
    </p:spTree>
    <p:extLst>
      <p:ext uri="{BB962C8B-B14F-4D97-AF65-F5344CB8AC3E}">
        <p14:creationId xmlns:p14="http://schemas.microsoft.com/office/powerpoint/2010/main" val="762672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fld id="{BC51543E-151D-4FEA-A918-4E0FEB4E0E7A}" type="datetime1">
              <a:rPr lang="en-US" smtClean="0"/>
              <a:pPr>
                <a:defRPr/>
              </a:pPr>
              <a:t>1/22/2020</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A4DDD72E-6E31-4D06-8C4C-94B938AE0E96}"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0D0164-265C-41D2-8DA8-C47128787805}"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D09AE0A-D845-45E3-81E9-4062E2B187CE}"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9F3632-6B3D-4AE6-8BFE-42DC7802B482}"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BA44D66F-A42B-447B-9658-CF4207F1CF3D}"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30AE62-E5AB-4BE0-9842-C26D9DFD732D}"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F6A59ED3-2EB8-4AB4-B8BB-FA73DDCCFA9A}"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606118-7AA9-4A50-9A82-C5445C32DF45}"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76D93D0C-2A46-4113-B4D7-A4C582345F39}"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3D863FE-DD23-4505-84A3-1EC1F776A11A}"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3A5E0433-1576-4E2E-8665-8B31D942F252}"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4C30A0-C52C-416F-AC06-5236848A4D88}" type="datetime1">
              <a:rPr lang="en-US" smtClean="0"/>
              <a:pPr>
                <a:defRPr/>
              </a:pPr>
              <a:t>1/22/2020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634F4434-5BAD-489E-A824-0BBB03C5D615}"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50A6C1E-965A-4933-8A09-71FB5CBE0F16}" type="datetime1">
              <a:rPr lang="en-US" smtClean="0"/>
              <a:pPr>
                <a:defRPr/>
              </a:pPr>
              <a:t>1/22/2020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E649A08C-8505-46B5-BA36-6576F60A7BF7}"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B7714A1-8430-4595-A171-9A039BD50EA1}" type="datetime1">
              <a:rPr lang="en-US" smtClean="0"/>
              <a:pPr>
                <a:defRPr/>
              </a:pPr>
              <a:t>1/22/2020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1C3E298E-3B1E-4B6D-B6EE-5B4EB2A3C77A}"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00125E-F25B-4CFE-9DC0-A1BDC299AFF1}" type="datetime1">
              <a:rPr lang="en-US" smtClean="0"/>
              <a:pPr>
                <a:defRPr/>
              </a:pPr>
              <a:t>1/22/2020</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0ABD6A88-8BF7-4DA7-974C-6986D1360C6B}"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E144F46-834E-43DB-A960-080DDA723C07}"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B9C365A7-E35F-401B-A197-BE328E9B41F3}"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0EF3EB-DBA6-4DF5-984A-05CABF59652A}" type="datetime1">
              <a:rPr lang="en-US" smtClean="0"/>
              <a:pPr>
                <a:defRPr/>
              </a:pPr>
              <a:t>1/22/2020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DE8D2CA5-A146-4AA0-AFED-BAB50334699C}"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3D22CB-F371-4DA1-9CCE-1CAD2CBA3139}" type="datetime1">
              <a:rPr lang="en-US" smtClean="0"/>
              <a:pPr>
                <a:defRPr/>
              </a:pPr>
              <a:t>1/22/2020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2C225346-F2CF-4E78-BECA-8E967ED69169}"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EE8B79-8ED5-44E1-B30E-C84765F40CC6}"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22A6C0D-11A0-4CF3-B61B-A492B684ACE2}"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801F4D-BA59-46A0-B5C9-D51AE84B23FD}"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5EC1236D-7717-4B45-B560-423AD271F405}"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FCD4F0A-9ADF-45A7-91DA-C78C4D7B85DA}"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9BA4FB1-9503-4B6A-8DC7-A7EB10B0EF9A}"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C7A9EFC-83B8-418E-A79F-8CC49029FDA8}"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F1E1372-E574-46E8-B472-0B19A99F9C58}"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C5D5EB-875C-4238-9B39-BB5A7760F9E4}"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A40F265-B58C-4FCA-AC2C-4CA9A181B3C3}"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2179007-7A27-471F-8D45-2A7572E0E6DE}"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0BF02564-51AD-47B7-A2CF-A98CF722DCEF}"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48F19D-BDFA-4B34-88F9-61CF8E8D54F8}" type="datetime1">
              <a:rPr lang="en-US" smtClean="0"/>
              <a:pPr>
                <a:defRPr/>
              </a:pPr>
              <a:t>1/22/2020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E63AC87-14A9-4D1F-89C2-777D97B38C52}"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5761037-3EEE-4260-8C9B-1489087A3228}" type="datetime1">
              <a:rPr lang="en-US" smtClean="0"/>
              <a:pPr>
                <a:defRPr/>
              </a:pPr>
              <a:t>1/22/2020</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B1FF7E0-FCA7-42E5-8FD7-1E61F6249202}"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A39BCD-19C2-471B-92AE-AE8A242819CD}" type="datetime1">
              <a:rPr lang="en-US" smtClean="0"/>
              <a:pPr>
                <a:defRPr/>
              </a:pPr>
              <a:t>1/22/2020</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DEC5BC-E6C7-4926-BAA7-22D1076ABDE2}"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8C09922-438D-4B1F-9F23-5E70DB852DD5}" type="datetime1">
              <a:rPr lang="en-US" smtClean="0"/>
              <a:pPr>
                <a:defRPr/>
              </a:pPr>
              <a:t>1/22/2020</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029D050-3A15-47FA-9946-8C3F8B0DD761}"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5CC3E2E-DEBC-40C3-8863-5BF6DA4E5236}" type="datetime1">
              <a:rPr lang="en-US" smtClean="0"/>
              <a:pPr>
                <a:defRPr/>
              </a:pPr>
              <a:t>1/22/2020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22F6EDE-AB0A-4194-856B-06A024B53652}"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7A6D174-BD2A-49DA-AEB5-A65D65FCEA29}" type="datetime1">
              <a:rPr lang="en-US" smtClean="0"/>
              <a:pPr>
                <a:defRPr/>
              </a:pPr>
              <a:t>1/22/2020</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BBBE403-5E48-441E-9D42-25B15397D535}"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688E4BD-5F56-4AF4-B303-8099490D196F}"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B03963D-6134-42CB-BBA2-4B8C69C63578}"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BF10A1B-31DE-4024-BDC9-2D58BE53BD29}" type="datetime1">
              <a:rPr lang="en-US" smtClean="0"/>
              <a:pPr>
                <a:defRPr/>
              </a:pPr>
              <a:t>1/22/2020</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F4AEA3-2FAA-4169-8BF9-588FAA1CE907}"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9338686-886A-41E7-A3C9-46F84D188AE2}" type="datetime1">
              <a:rPr lang="en-US" smtClean="0"/>
              <a:pPr>
                <a:defRPr/>
              </a:pPr>
              <a:t>1/22/2020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F22430E-F083-4C03-89F9-90F64E0D9568}"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171C06A-6DCE-4AD8-ADC4-3821C50EAF13}" type="datetime1">
              <a:rPr lang="en-US" smtClean="0"/>
              <a:pPr>
                <a:defRPr/>
              </a:pPr>
              <a:t>1/22/2020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A606AE42-BE54-41AD-BE10-BF7400FB9D40}"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3729ED-7197-4929-93FE-42085F9DECCF}" type="datetime1">
              <a:rPr lang="en-US" smtClean="0"/>
              <a:pPr>
                <a:defRPr/>
              </a:pPr>
              <a:t>1/22/2020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A9FE5292-AC8B-4B00-89A8-644CC8C862A7}"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02E782-F5C1-45C2-A843-773CD4AF2449}" type="datetime1">
              <a:rPr lang="en-US" smtClean="0"/>
              <a:pPr>
                <a:defRPr/>
              </a:pPr>
              <a:t>1/22/2020</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956DB202-C648-4B15-85D2-A4C96BBABE23}"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587907-B65B-41FE-8E91-06576ABB5B7C}" type="datetime1">
              <a:rPr lang="en-US" smtClean="0"/>
              <a:pPr>
                <a:defRPr/>
              </a:pPr>
              <a:t>1/22/2020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0B5065B3-84BF-4D7D-8A8C-9F53C4CC065E}"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22A8884-8C18-4778-B432-BE944C8084CE}" type="datetime1">
              <a:rPr lang="en-US" smtClean="0"/>
              <a:pPr>
                <a:defRPr/>
              </a:pPr>
              <a:t>1/22/2020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C863527C-1C1E-4966-A674-ABFF7D9057D2}"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D12C2C9-0D57-40F3-B8DC-FECFB0C46468}" type="datetime1">
              <a:rPr lang="en-US" smtClean="0"/>
              <a:pPr>
                <a:defRPr/>
              </a:pPr>
              <a:t>1/22/2020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8D636E7-4D62-4CDA-921C-ED0310F505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4"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45"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C4827813-ADF7-4105-A289-34611DE32206}" type="datetime1">
              <a:rPr lang="en-US" smtClean="0"/>
              <a:pPr>
                <a:defRPr/>
              </a:pPr>
              <a:t>1/22/2020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DC70366F-4561-4686-97B7-DAE3B647A4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6" r:id="rId12"/>
    <p:sldLayoutId id="2147484347" r:id="rId13"/>
    <p:sldLayoutId id="2147484348" r:id="rId1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B97F2F43-E1B3-4B07-994B-A63BDF147363}" type="datetime1">
              <a:rPr lang="en-US" smtClean="0"/>
              <a:pPr>
                <a:defRPr/>
              </a:pPr>
              <a:t>1/22/2020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8EEB0047-82B7-4A9E-937C-18F6576E41C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ctrTitle"/>
          </p:nvPr>
        </p:nvSpPr>
        <p:spPr>
          <a:xfrm>
            <a:off x="685800" y="533400"/>
            <a:ext cx="7772400" cy="1524000"/>
          </a:xfrm>
        </p:spPr>
        <p:txBody>
          <a:bodyPr/>
          <a:lstStyle/>
          <a:p>
            <a:pPr algn="l" eaLnBrk="1" hangingPunct="1"/>
            <a:r>
              <a:rPr lang="en-US" altLang="en-US" b="1" dirty="0"/>
              <a:t>Accounting for Long-Term Liabilities </a:t>
            </a:r>
          </a:p>
        </p:txBody>
      </p:sp>
      <p:sp>
        <p:nvSpPr>
          <p:cNvPr id="45059" name="Subtitle 2"/>
          <p:cNvSpPr>
            <a:spLocks noGrp="1"/>
          </p:cNvSpPr>
          <p:nvPr>
            <p:ph type="subTitle" idx="1"/>
          </p:nvPr>
        </p:nvSpPr>
        <p:spPr>
          <a:xfrm>
            <a:off x="685800" y="2057400"/>
            <a:ext cx="3200400" cy="1143000"/>
          </a:xfrm>
        </p:spPr>
        <p:txBody>
          <a:bodyPr/>
          <a:lstStyle/>
          <a:p>
            <a:pPr algn="l" eaLnBrk="1" hangingPunct="1">
              <a:buFont typeface="Wingdings" pitchFamily="2" charset="2"/>
              <a:buNone/>
            </a:pPr>
            <a:r>
              <a:rPr lang="en-US" altLang="en-US" dirty="0">
                <a:solidFill>
                  <a:srgbClr val="898989"/>
                </a:solidFill>
              </a:rPr>
              <a:t>Chapter 10</a:t>
            </a:r>
          </a:p>
          <a:p>
            <a:pPr algn="l" eaLnBrk="1" hangingPunct="1">
              <a:buFont typeface="Wingdings" pitchFamily="2" charset="2"/>
              <a:buNone/>
            </a:pPr>
            <a:endParaRPr lang="en-US" altLang="en-US" dirty="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3"/>
          <p:cNvSpPr txBox="1">
            <a:spLocks noChangeArrowheads="1"/>
          </p:cNvSpPr>
          <p:nvPr/>
        </p:nvSpPr>
        <p:spPr bwMode="auto">
          <a:xfrm>
            <a:off x="762000" y="3928147"/>
            <a:ext cx="6173492"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Managerial 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id="{C174D259-9355-1946-B273-E935E320C054}"/>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C31C06-2DD2-446C-B84F-7FB57D039A66}"/>
              </a:ext>
            </a:extLst>
          </p:cNvPr>
          <p:cNvPicPr>
            <a:picLocks noChangeAspect="1"/>
          </p:cNvPicPr>
          <p:nvPr/>
        </p:nvPicPr>
        <p:blipFill>
          <a:blip r:embed="rId3"/>
          <a:stretch>
            <a:fillRect/>
          </a:stretch>
        </p:blipFill>
        <p:spPr>
          <a:xfrm>
            <a:off x="457200" y="2989898"/>
            <a:ext cx="8280528" cy="828431"/>
          </a:xfrm>
          <a:prstGeom prst="rect">
            <a:avLst/>
          </a:prstGeom>
        </p:spPr>
      </p:pic>
      <p:sp>
        <p:nvSpPr>
          <p:cNvPr id="25602" name="Rectangle 2"/>
          <p:cNvSpPr>
            <a:spLocks noChangeArrowheads="1"/>
          </p:cNvSpPr>
          <p:nvPr/>
        </p:nvSpPr>
        <p:spPr bwMode="auto">
          <a:xfrm>
            <a:off x="1524000" y="4462463"/>
            <a:ext cx="6477000" cy="490537"/>
          </a:xfrm>
          <a:prstGeom prst="rect">
            <a:avLst/>
          </a:prstGeom>
          <a:solidFill>
            <a:schemeClr val="accent2">
              <a:lumMod val="40000"/>
              <a:lumOff val="60000"/>
            </a:schemeClr>
          </a:solidFill>
          <a:ln w="12700">
            <a:solidFill>
              <a:srgbClr val="6E0043"/>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600" b="1" dirty="0">
                <a:solidFill>
                  <a:srgbClr val="9A3D01"/>
                </a:solidFill>
                <a:latin typeface="Calibri" pitchFamily="34" charset="0"/>
                <a:ea typeface="ＭＳ Ｐゴシック" pitchFamily="34" charset="-128"/>
              </a:rPr>
              <a:t>$100,000 × 8% × ½ year = $4,000</a:t>
            </a:r>
          </a:p>
        </p:txBody>
      </p:sp>
      <p:sp>
        <p:nvSpPr>
          <p:cNvPr id="51203" name="Rectangle 3"/>
          <p:cNvSpPr>
            <a:spLocks noGrp="1" noChangeArrowheads="1"/>
          </p:cNvSpPr>
          <p:nvPr>
            <p:ph type="title"/>
          </p:nvPr>
        </p:nvSpPr>
        <p:spPr>
          <a:xfrm>
            <a:off x="457200" y="609600"/>
            <a:ext cx="8229600" cy="990600"/>
          </a:xfrm>
        </p:spPr>
        <p:txBody>
          <a:bodyPr/>
          <a:lstStyle/>
          <a:p>
            <a:pPr eaLnBrk="1" hangingPunct="1"/>
            <a:r>
              <a:rPr lang="en-US" altLang="en-US" b="1" dirty="0"/>
              <a:t>Issuing Bonds at Par: </a:t>
            </a:r>
            <a:br>
              <a:rPr lang="en-US" altLang="en-US" b="1" dirty="0"/>
            </a:br>
            <a:r>
              <a:rPr lang="en-US" altLang="en-US" b="1" dirty="0"/>
              <a:t>Interest Payments</a:t>
            </a:r>
          </a:p>
        </p:txBody>
      </p:sp>
      <p:sp>
        <p:nvSpPr>
          <p:cNvPr id="25604" name="Rectangle 4"/>
          <p:cNvSpPr>
            <a:spLocks noChangeArrowheads="1"/>
          </p:cNvSpPr>
          <p:nvPr/>
        </p:nvSpPr>
        <p:spPr bwMode="auto">
          <a:xfrm>
            <a:off x="457199" y="1860550"/>
            <a:ext cx="8280529" cy="828432"/>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400" dirty="0">
                <a:solidFill>
                  <a:schemeClr val="accent2">
                    <a:lumMod val="50000"/>
                  </a:schemeClr>
                </a:solidFill>
                <a:latin typeface="Calibri" pitchFamily="34" charset="0"/>
                <a:ea typeface="ＭＳ Ｐゴシック" pitchFamily="-108" charset="-128"/>
                <a:cs typeface="Arial" pitchFamily="34" charset="0"/>
              </a:rPr>
              <a:t>On June 30, 2020, the issuer of the bond pays the first semiannual interest payment of $4,000.</a:t>
            </a:r>
          </a:p>
        </p:txBody>
      </p:sp>
      <p:sp>
        <p:nvSpPr>
          <p:cNvPr id="8" name="Rectangle 2"/>
          <p:cNvSpPr>
            <a:spLocks noChangeArrowheads="1"/>
          </p:cNvSpPr>
          <p:nvPr/>
        </p:nvSpPr>
        <p:spPr bwMode="auto">
          <a:xfrm>
            <a:off x="257175" y="5413375"/>
            <a:ext cx="8610600" cy="490538"/>
          </a:xfrm>
          <a:prstGeom prst="rect">
            <a:avLst/>
          </a:prstGeom>
          <a:solidFill>
            <a:schemeClr val="accent2">
              <a:lumMod val="40000"/>
              <a:lumOff val="60000"/>
            </a:schemeClr>
          </a:solidFill>
          <a:ln w="12700">
            <a:solidFill>
              <a:srgbClr val="6E0043"/>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600" b="1" dirty="0">
                <a:solidFill>
                  <a:srgbClr val="9A3D01"/>
                </a:solidFill>
                <a:latin typeface="Calibri" pitchFamily="34" charset="0"/>
                <a:ea typeface="ＭＳ Ｐゴシック" pitchFamily="34" charset="-128"/>
              </a:rPr>
              <a:t>This entry is made every six months until the bonds mature.</a:t>
            </a:r>
          </a:p>
        </p:txBody>
      </p:sp>
      <p:cxnSp>
        <p:nvCxnSpPr>
          <p:cNvPr id="10" name="Straight Arrow Connector 9"/>
          <p:cNvCxnSpPr>
            <a:cxnSpLocks/>
          </p:cNvCxnSpPr>
          <p:nvPr/>
        </p:nvCxnSpPr>
        <p:spPr>
          <a:xfrm flipV="1">
            <a:off x="6934200" y="3333116"/>
            <a:ext cx="228600" cy="1121411"/>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6934200" y="3634052"/>
            <a:ext cx="1295400" cy="820477"/>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record bond issuance and interest expense.</a:t>
            </a:r>
          </a:p>
        </p:txBody>
      </p:sp>
      <p:sp>
        <p:nvSpPr>
          <p:cNvPr id="16" name="Rectangle 15">
            <a:extLst>
              <a:ext uri="{FF2B5EF4-FFF2-40B4-BE49-F238E27FC236}">
                <a16:creationId xmlns:a16="http://schemas.microsoft.com/office/drawing/2014/main" id="{DD5ABB3E-ED7A-9745-BCC7-CBD9A24ABDB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1504F5B6-ADB9-254A-AA18-2B0A9433707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up)">
                                      <p:cBhvr>
                                        <p:cTn id="7" dur="500"/>
                                        <p:tgtEl>
                                          <p:spTgt spid="25604"/>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p:cTn id="11" dur="1000" fill="hold"/>
                                        <p:tgtEl>
                                          <p:spTgt spid="25602"/>
                                        </p:tgtEl>
                                        <p:attrNameLst>
                                          <p:attrName>ppt_w</p:attrName>
                                        </p:attrNameLst>
                                      </p:cBhvr>
                                      <p:tavLst>
                                        <p:tav tm="0">
                                          <p:val>
                                            <p:strVal val="#ppt_w*0.70"/>
                                          </p:val>
                                        </p:tav>
                                        <p:tav tm="100000">
                                          <p:val>
                                            <p:strVal val="#ppt_w"/>
                                          </p:val>
                                        </p:tav>
                                      </p:tavLst>
                                    </p:anim>
                                    <p:anim calcmode="lin" valueType="num">
                                      <p:cBhvr>
                                        <p:cTn id="12" dur="1000" fill="hold"/>
                                        <p:tgtEl>
                                          <p:spTgt spid="25602"/>
                                        </p:tgtEl>
                                        <p:attrNameLst>
                                          <p:attrName>ppt_h</p:attrName>
                                        </p:attrNameLst>
                                      </p:cBhvr>
                                      <p:tavLst>
                                        <p:tav tm="0">
                                          <p:val>
                                            <p:strVal val="#ppt_h"/>
                                          </p:val>
                                        </p:tav>
                                        <p:tav tm="100000">
                                          <p:val>
                                            <p:strVal val="#ppt_h"/>
                                          </p:val>
                                        </p:tav>
                                      </p:tavLst>
                                    </p:anim>
                                    <p:animEffect transition="in" filter="fade">
                                      <p:cBhvr>
                                        <p:cTn id="13" dur="1000"/>
                                        <p:tgtEl>
                                          <p:spTgt spid="25602"/>
                                        </p:tgtEl>
                                      </p:cBhvr>
                                    </p:animEffect>
                                  </p:childTnLst>
                                </p:cTn>
                              </p:par>
                            </p:childTnLst>
                          </p:cTn>
                        </p:par>
                        <p:par>
                          <p:cTn id="14" fill="hold" nodeType="afterGroup">
                            <p:stCondLst>
                              <p:cond delay="150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nodeType="afterGroup">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xfrm>
            <a:off x="457200" y="609600"/>
            <a:ext cx="8229600" cy="990600"/>
          </a:xfrm>
        </p:spPr>
        <p:txBody>
          <a:bodyPr/>
          <a:lstStyle/>
          <a:p>
            <a:pPr eaLnBrk="1" hangingPunct="1"/>
            <a:r>
              <a:rPr lang="en-US" altLang="en-US" b="1" dirty="0"/>
              <a:t>Issuing Bonds at Par: Maturity</a:t>
            </a:r>
          </a:p>
        </p:txBody>
      </p:sp>
      <p:sp>
        <p:nvSpPr>
          <p:cNvPr id="25604" name="Rectangle 4"/>
          <p:cNvSpPr>
            <a:spLocks noChangeArrowheads="1"/>
          </p:cNvSpPr>
          <p:nvPr/>
        </p:nvSpPr>
        <p:spPr bwMode="auto">
          <a:xfrm>
            <a:off x="469961" y="1797050"/>
            <a:ext cx="8059850" cy="828432"/>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400" dirty="0">
                <a:solidFill>
                  <a:schemeClr val="accent2">
                    <a:lumMod val="50000"/>
                  </a:schemeClr>
                </a:solidFill>
                <a:latin typeface="Calibri" pitchFamily="34" charset="0"/>
                <a:ea typeface="ＭＳ Ｐゴシック" pitchFamily="-108" charset="-128"/>
                <a:cs typeface="Arial" pitchFamily="34" charset="0"/>
              </a:rPr>
              <a:t>On December 31, 2021, the bonds mature and the issuer of the bond pays face value of $100,000 to the bondholders.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record bond issuance and interest expense.</a:t>
            </a:r>
          </a:p>
        </p:txBody>
      </p:sp>
      <p:pic>
        <p:nvPicPr>
          <p:cNvPr id="3" name="Picture 2">
            <a:extLst>
              <a:ext uri="{FF2B5EF4-FFF2-40B4-BE49-F238E27FC236}">
                <a16:creationId xmlns:a16="http://schemas.microsoft.com/office/drawing/2014/main" id="{C0652D86-8E94-4894-B9B9-962ADA56D2D2}"/>
              </a:ext>
            </a:extLst>
          </p:cNvPr>
          <p:cNvPicPr>
            <a:picLocks noChangeAspect="1"/>
          </p:cNvPicPr>
          <p:nvPr/>
        </p:nvPicPr>
        <p:blipFill>
          <a:blip r:embed="rId3"/>
          <a:stretch>
            <a:fillRect/>
          </a:stretch>
        </p:blipFill>
        <p:spPr>
          <a:xfrm>
            <a:off x="469961" y="3129027"/>
            <a:ext cx="8059849" cy="961982"/>
          </a:xfrm>
          <a:prstGeom prst="rect">
            <a:avLst/>
          </a:prstGeom>
        </p:spPr>
      </p:pic>
      <p:sp>
        <p:nvSpPr>
          <p:cNvPr id="10" name="Rectangle 9">
            <a:extLst>
              <a:ext uri="{FF2B5EF4-FFF2-40B4-BE49-F238E27FC236}">
                <a16:creationId xmlns:a16="http://schemas.microsoft.com/office/drawing/2014/main" id="{31E8270E-6824-2C49-9766-D0139403F73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23980398-8B62-3C4D-994D-E25BD713111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up)">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609600"/>
            <a:ext cx="8229600" cy="1143000"/>
          </a:xfrm>
        </p:spPr>
        <p:txBody>
          <a:bodyPr/>
          <a:lstStyle/>
          <a:p>
            <a:pPr eaLnBrk="1" hangingPunct="1"/>
            <a:r>
              <a:rPr lang="en-US" altLang="en-US" b="1" dirty="0"/>
              <a:t>Bond Discount or Premium</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record bond issuance and interest expense.</a:t>
            </a:r>
          </a:p>
        </p:txBody>
      </p:sp>
      <p:sp>
        <p:nvSpPr>
          <p:cNvPr id="8" name="TextBox 7"/>
          <p:cNvSpPr txBox="1"/>
          <p:nvPr/>
        </p:nvSpPr>
        <p:spPr>
          <a:xfrm>
            <a:off x="7604185" y="164470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10.3</a:t>
            </a:r>
          </a:p>
        </p:txBody>
      </p:sp>
      <p:pic>
        <p:nvPicPr>
          <p:cNvPr id="3" name="Picture 2"/>
          <p:cNvPicPr>
            <a:picLocks noChangeAspect="1"/>
          </p:cNvPicPr>
          <p:nvPr/>
        </p:nvPicPr>
        <p:blipFill>
          <a:blip r:embed="rId3"/>
          <a:stretch>
            <a:fillRect/>
          </a:stretch>
        </p:blipFill>
        <p:spPr>
          <a:xfrm>
            <a:off x="518349" y="2463072"/>
            <a:ext cx="8168451" cy="2135645"/>
          </a:xfrm>
          <a:prstGeom prst="rect">
            <a:avLst/>
          </a:prstGeom>
        </p:spPr>
      </p:pic>
      <p:sp>
        <p:nvSpPr>
          <p:cNvPr id="10" name="Rectangle 9">
            <a:extLst>
              <a:ext uri="{FF2B5EF4-FFF2-40B4-BE49-F238E27FC236}">
                <a16:creationId xmlns:a16="http://schemas.microsoft.com/office/drawing/2014/main" id="{2D5E57F5-B65E-6041-8165-E8EFB0DA6EE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494C25E0-911B-6545-BA8D-D36D2B9CD4D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81200"/>
            <a:ext cx="7543800" cy="3124200"/>
          </a:xfrm>
        </p:spPr>
        <p:txBody>
          <a:bodyPr/>
          <a:lstStyle/>
          <a:p>
            <a:br>
              <a:rPr lang="en-US" altLang="en-US" dirty="0"/>
            </a:br>
            <a:br>
              <a:rPr lang="en-US" altLang="en-US" dirty="0"/>
            </a:br>
            <a:r>
              <a:rPr lang="en-US" altLang="en-US" dirty="0"/>
              <a:t> </a:t>
            </a:r>
            <a:r>
              <a:rPr lang="en-US" dirty="0"/>
              <a:t>Compute and record amortization of a bond discount using the straight-line method.</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526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68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id="{6C63349D-2040-7E4B-87F5-B564C55E3DC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4AAD6829-F7B5-AE44-8924-9E3291B37C3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457200" y="1676400"/>
            <a:ext cx="8229600" cy="3886200"/>
          </a:xfrm>
          <a:prstGeom prst="rect">
            <a:avLst/>
          </a:prstGeom>
          <a:solidFill>
            <a:srgbClr val="F6E9B4"/>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lstStyle/>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Fila issues bonds with the following provisions: </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Par Value: $100,000</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Issue Price: 96.400% of par value</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Stated Interest Rate: 8%</a:t>
            </a:r>
            <a:r>
              <a:rPr lang="en-US" sz="2600" dirty="0">
                <a:solidFill>
                  <a:srgbClr val="9900CC"/>
                </a:solidFill>
                <a:ea typeface="ＭＳ Ｐゴシック" pitchFamily="-108" charset="-128"/>
                <a:cs typeface="Arial" pitchFamily="34" charset="0"/>
              </a:rPr>
              <a:t> </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Market Interest Rate: 10%</a:t>
            </a:r>
            <a:endParaRPr lang="en-US" sz="2600" dirty="0">
              <a:solidFill>
                <a:srgbClr val="9900CC"/>
              </a:solidFill>
              <a:ea typeface="ＭＳ Ｐゴシック" pitchFamily="-108" charset="-128"/>
              <a:cs typeface="Arial" pitchFamily="34" charset="0"/>
            </a:endParaRP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Interest Dates: 6/30 and 12/31</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Bond Date: Dec. 31, 2019 </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Maturity Date: Dec. 31, 2021 (2 years)</a:t>
            </a:r>
          </a:p>
        </p:txBody>
      </p:sp>
      <p:sp>
        <p:nvSpPr>
          <p:cNvPr id="54275" name="Rectangle 6"/>
          <p:cNvSpPr>
            <a:spLocks noGrp="1" noChangeArrowheads="1"/>
          </p:cNvSpPr>
          <p:nvPr>
            <p:ph type="title"/>
          </p:nvPr>
        </p:nvSpPr>
        <p:spPr>
          <a:xfrm>
            <a:off x="457200" y="685800"/>
            <a:ext cx="8229600" cy="731838"/>
          </a:xfrm>
        </p:spPr>
        <p:txBody>
          <a:bodyPr/>
          <a:lstStyle/>
          <a:p>
            <a:pPr eaLnBrk="1" hangingPunct="1"/>
            <a:r>
              <a:rPr lang="en-US" altLang="en-US" b="1" dirty="0"/>
              <a:t>Discount Bond</a:t>
            </a:r>
          </a:p>
        </p:txBody>
      </p:sp>
      <p:sp>
        <p:nvSpPr>
          <p:cNvPr id="50180" name="Text Box 7"/>
          <p:cNvSpPr txBox="1">
            <a:spLocks noChangeArrowheads="1"/>
          </p:cNvSpPr>
          <p:nvPr/>
        </p:nvSpPr>
        <p:spPr bwMode="auto">
          <a:xfrm>
            <a:off x="4311650" y="3048000"/>
            <a:ext cx="412750" cy="91440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US" sz="5400" dirty="0">
                <a:solidFill>
                  <a:srgbClr val="FF0000"/>
                </a:solidFill>
                <a:ea typeface="ＭＳ Ｐゴシック" pitchFamily="-108" charset="-128"/>
                <a:cs typeface="Arial" pitchFamily="34" charset="0"/>
              </a:rPr>
              <a:t>}</a:t>
            </a:r>
          </a:p>
        </p:txBody>
      </p:sp>
      <p:sp>
        <p:nvSpPr>
          <p:cNvPr id="44037" name="Text Box 8"/>
          <p:cNvSpPr txBox="1">
            <a:spLocks noChangeArrowheads="1"/>
          </p:cNvSpPr>
          <p:nvPr/>
        </p:nvSpPr>
        <p:spPr bwMode="auto">
          <a:xfrm>
            <a:off x="4727575" y="3348038"/>
            <a:ext cx="3883025" cy="461962"/>
          </a:xfrm>
          <a:prstGeom prst="rect">
            <a:avLst/>
          </a:prstGeom>
          <a:solidFill>
            <a:schemeClr val="accent5">
              <a:lumMod val="75000"/>
            </a:schemeClr>
          </a:solidFill>
          <a:ln w="28575">
            <a:solidFill>
              <a:schemeClr val="accent5">
                <a:lumMod val="50000"/>
              </a:schemeClr>
            </a:solidFill>
            <a:miter lim="800000"/>
            <a:headEnd/>
            <a:tailEnd/>
          </a:ln>
        </p:spPr>
        <p:txBody>
          <a:bodyPr wrap="none">
            <a:spAutoFit/>
          </a:bodyPr>
          <a:lstStyle/>
          <a:p>
            <a:pPr>
              <a:defRPr/>
            </a:pPr>
            <a:r>
              <a:rPr lang="en-US" sz="2400" dirty="0">
                <a:solidFill>
                  <a:schemeClr val="bg1"/>
                </a:solidFill>
                <a:latin typeface="Arial" pitchFamily="34" charset="0"/>
                <a:cs typeface="Arial" pitchFamily="34" charset="0"/>
              </a:rPr>
              <a:t>Bond will sell at a discount.</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6833" y="6400800"/>
            <a:ext cx="6161567" cy="3974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amortization of a bond discount using the straight-line method.</a:t>
            </a:r>
          </a:p>
        </p:txBody>
      </p:sp>
      <p:sp>
        <p:nvSpPr>
          <p:cNvPr id="11" name="Rectangle 10">
            <a:extLst>
              <a:ext uri="{FF2B5EF4-FFF2-40B4-BE49-F238E27FC236}">
                <a16:creationId xmlns:a16="http://schemas.microsoft.com/office/drawing/2014/main" id="{08BEE457-3BC9-C749-B34E-5CC132E82EB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51E9C7AA-AD85-0E43-8F7C-D8121BF4FFF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up)">
                                      <p:cBhvr>
                                        <p:cTn id="7" dur="500"/>
                                        <p:tgtEl>
                                          <p:spTgt spid="64515">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animEffect transition="in" filter="wipe(up)">
                                      <p:cBhvr>
                                        <p:cTn id="11" dur="500"/>
                                        <p:tgtEl>
                                          <p:spTgt spid="64515">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wipe(up)">
                                      <p:cBhvr>
                                        <p:cTn id="15" dur="500"/>
                                        <p:tgtEl>
                                          <p:spTgt spid="64515">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animEffect transition="in" filter="wipe(up)">
                                      <p:cBhvr>
                                        <p:cTn id="19" dur="500"/>
                                        <p:tgtEl>
                                          <p:spTgt spid="64515">
                                            <p:txEl>
                                              <p:pRg st="3" end="3"/>
                                            </p:txEl>
                                          </p:spTgt>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64515">
                                            <p:txEl>
                                              <p:pRg st="4" end="4"/>
                                            </p:txEl>
                                          </p:spTgt>
                                        </p:tgtEl>
                                        <p:attrNameLst>
                                          <p:attrName>style.visibility</p:attrName>
                                        </p:attrNameLst>
                                      </p:cBhvr>
                                      <p:to>
                                        <p:strVal val="visible"/>
                                      </p:to>
                                    </p:set>
                                    <p:animEffect transition="in" filter="wipe(up)">
                                      <p:cBhvr>
                                        <p:cTn id="23" dur="500"/>
                                        <p:tgtEl>
                                          <p:spTgt spid="64515">
                                            <p:txEl>
                                              <p:pRg st="4" end="4"/>
                                            </p:txEl>
                                          </p:spTgt>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64515">
                                            <p:txEl>
                                              <p:pRg st="5" end="5"/>
                                            </p:txEl>
                                          </p:spTgt>
                                        </p:tgtEl>
                                        <p:attrNameLst>
                                          <p:attrName>style.visibility</p:attrName>
                                        </p:attrNameLst>
                                      </p:cBhvr>
                                      <p:to>
                                        <p:strVal val="visible"/>
                                      </p:to>
                                    </p:set>
                                    <p:animEffect transition="in" filter="wipe(up)">
                                      <p:cBhvr>
                                        <p:cTn id="27" dur="500"/>
                                        <p:tgtEl>
                                          <p:spTgt spid="64515">
                                            <p:txEl>
                                              <p:pRg st="5" end="5"/>
                                            </p:txEl>
                                          </p:spTgt>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64515">
                                            <p:txEl>
                                              <p:pRg st="6" end="6"/>
                                            </p:txEl>
                                          </p:spTgt>
                                        </p:tgtEl>
                                        <p:attrNameLst>
                                          <p:attrName>style.visibility</p:attrName>
                                        </p:attrNameLst>
                                      </p:cBhvr>
                                      <p:to>
                                        <p:strVal val="visible"/>
                                      </p:to>
                                    </p:set>
                                    <p:animEffect transition="in" filter="wipe(up)">
                                      <p:cBhvr>
                                        <p:cTn id="31" dur="500"/>
                                        <p:tgtEl>
                                          <p:spTgt spid="64515">
                                            <p:txEl>
                                              <p:pRg st="6" end="6"/>
                                            </p:txEl>
                                          </p:spTgt>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64515">
                                            <p:txEl>
                                              <p:pRg st="7" end="7"/>
                                            </p:txEl>
                                          </p:spTgt>
                                        </p:tgtEl>
                                        <p:attrNameLst>
                                          <p:attrName>style.visibility</p:attrName>
                                        </p:attrNameLst>
                                      </p:cBhvr>
                                      <p:to>
                                        <p:strVal val="visible"/>
                                      </p:to>
                                    </p:set>
                                    <p:animEffect transition="in" filter="wipe(up)">
                                      <p:cBhvr>
                                        <p:cTn id="35" dur="500"/>
                                        <p:tgtEl>
                                          <p:spTgt spid="64515">
                                            <p:txEl>
                                              <p:pRg st="7" end="7"/>
                                            </p:txEl>
                                          </p:spTgt>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50180"/>
                                        </p:tgtEl>
                                        <p:attrNameLst>
                                          <p:attrName>style.visibility</p:attrName>
                                        </p:attrNameLst>
                                      </p:cBhvr>
                                      <p:to>
                                        <p:strVal val="visible"/>
                                      </p:to>
                                    </p:set>
                                    <p:animEffect transition="in" filter="dissolve">
                                      <p:cBhvr>
                                        <p:cTn id="39" dur="500"/>
                                        <p:tgtEl>
                                          <p:spTgt spid="50180"/>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44037"/>
                                        </p:tgtEl>
                                        <p:attrNameLst>
                                          <p:attrName>style.visibility</p:attrName>
                                        </p:attrNameLst>
                                      </p:cBhvr>
                                      <p:to>
                                        <p:strVal val="visible"/>
                                      </p:to>
                                    </p:set>
                                    <p:animEffect transition="in" filter="dissolve">
                                      <p:cBhvr>
                                        <p:cTn id="43"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440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7837" y="3924813"/>
            <a:ext cx="8625158" cy="1202295"/>
          </a:xfrm>
          <a:prstGeom prst="rect">
            <a:avLst/>
          </a:prstGeom>
        </p:spPr>
      </p:pic>
      <p:sp>
        <p:nvSpPr>
          <p:cNvPr id="31749" name="Rectangle 5"/>
          <p:cNvSpPr>
            <a:spLocks noChangeArrowheads="1"/>
          </p:cNvSpPr>
          <p:nvPr/>
        </p:nvSpPr>
        <p:spPr bwMode="auto">
          <a:xfrm>
            <a:off x="304799" y="1912667"/>
            <a:ext cx="8534400" cy="520700"/>
          </a:xfrm>
          <a:prstGeom prst="rect">
            <a:avLst/>
          </a:prstGeom>
          <a:solidFill>
            <a:schemeClr val="accent4">
              <a:lumMod val="20000"/>
              <a:lumOff val="80000"/>
            </a:schemeClr>
          </a:solidFill>
          <a:ln w="12700">
            <a:solidFill>
              <a:schemeClr val="bg2">
                <a:lumMod val="1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spcBef>
                <a:spcPct val="50000"/>
              </a:spcBef>
              <a:defRPr/>
            </a:pPr>
            <a:r>
              <a:rPr lang="en-US" sz="2800" dirty="0">
                <a:solidFill>
                  <a:schemeClr val="accent2">
                    <a:lumMod val="50000"/>
                  </a:schemeClr>
                </a:solidFill>
                <a:ea typeface="ＭＳ Ｐゴシック" pitchFamily="-108" charset="-128"/>
                <a:cs typeface="Arial" pitchFamily="34" charset="0"/>
              </a:rPr>
              <a:t>On Dec. 31, 2019, Fila should record the bond issue.</a:t>
            </a:r>
          </a:p>
        </p:txBody>
      </p:sp>
      <p:sp>
        <p:nvSpPr>
          <p:cNvPr id="55300" name="Rectangle 6"/>
          <p:cNvSpPr>
            <a:spLocks noGrp="1" noChangeArrowheads="1"/>
          </p:cNvSpPr>
          <p:nvPr>
            <p:ph type="title"/>
          </p:nvPr>
        </p:nvSpPr>
        <p:spPr>
          <a:xfrm>
            <a:off x="992981" y="577321"/>
            <a:ext cx="7158037" cy="1143000"/>
          </a:xfrm>
        </p:spPr>
        <p:txBody>
          <a:bodyPr/>
          <a:lstStyle/>
          <a:p>
            <a:pPr eaLnBrk="1" hangingPunct="1"/>
            <a:r>
              <a:rPr lang="en-US" altLang="en-US" b="1" dirty="0"/>
              <a:t>Discount Bonds: Issue Date</a:t>
            </a:r>
          </a:p>
        </p:txBody>
      </p:sp>
      <p:graphicFrame>
        <p:nvGraphicFramePr>
          <p:cNvPr id="9" name="Table 8"/>
          <p:cNvGraphicFramePr>
            <a:graphicFrameLocks noGrp="1"/>
          </p:cNvGraphicFramePr>
          <p:nvPr>
            <p:extLst>
              <p:ext uri="{D42A27DB-BD31-4B8C-83A1-F6EECF244321}">
                <p14:modId xmlns:p14="http://schemas.microsoft.com/office/powerpoint/2010/main" val="1592795059"/>
              </p:ext>
            </p:extLst>
          </p:nvPr>
        </p:nvGraphicFramePr>
        <p:xfrm>
          <a:off x="3078315" y="2566504"/>
          <a:ext cx="3124201" cy="1144589"/>
        </p:xfrm>
        <a:graphic>
          <a:graphicData uri="http://schemas.openxmlformats.org/drawingml/2006/table">
            <a:tbl>
              <a:tblPr/>
              <a:tblGrid>
                <a:gridCol w="1678676">
                  <a:extLst>
                    <a:ext uri="{9D8B030D-6E8A-4147-A177-3AD203B41FA5}">
                      <a16:colId xmlns:a16="http://schemas.microsoft.com/office/drawing/2014/main" val="20000"/>
                    </a:ext>
                  </a:extLst>
                </a:gridCol>
                <a:gridCol w="1235692">
                  <a:extLst>
                    <a:ext uri="{9D8B030D-6E8A-4147-A177-3AD203B41FA5}">
                      <a16:colId xmlns:a16="http://schemas.microsoft.com/office/drawing/2014/main" val="20001"/>
                    </a:ext>
                  </a:extLst>
                </a:gridCol>
                <a:gridCol w="209833">
                  <a:extLst>
                    <a:ext uri="{9D8B030D-6E8A-4147-A177-3AD203B41FA5}">
                      <a16:colId xmlns:a16="http://schemas.microsoft.com/office/drawing/2014/main" val="20002"/>
                    </a:ext>
                  </a:extLst>
                </a:gridCol>
              </a:tblGrid>
              <a:tr h="283928">
                <a:tc>
                  <a:txBody>
                    <a:bodyPr/>
                    <a:lstStyle/>
                    <a:p>
                      <a:pPr algn="l" fontAlgn="b"/>
                      <a:r>
                        <a:rPr lang="en-US" sz="1800" b="0" i="0" u="none" strike="noStrike" dirty="0">
                          <a:solidFill>
                            <a:srgbClr val="000000"/>
                          </a:solidFill>
                          <a:latin typeface="Calibri"/>
                        </a:rPr>
                        <a:t>Par value</a:t>
                      </a:r>
                    </a:p>
                  </a:txBody>
                  <a:tcPr marL="9525" marR="9525" marT="952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800" b="0" i="0" u="none" strike="noStrike" dirty="0">
                          <a:solidFill>
                            <a:srgbClr val="000000"/>
                          </a:solidFill>
                          <a:latin typeface="Calibri"/>
                        </a:rPr>
                        <a:t> $  100,000 </a:t>
                      </a:r>
                    </a:p>
                  </a:txBody>
                  <a:tcPr marL="9525" marR="9525" marT="9528"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800" b="0" i="0" u="none" strike="noStrike" dirty="0">
                          <a:solidFill>
                            <a:srgbClr val="000000"/>
                          </a:solidFill>
                          <a:latin typeface="Calibri"/>
                        </a:rPr>
                        <a:t> </a:t>
                      </a:r>
                    </a:p>
                  </a:txBody>
                  <a:tcPr marL="9525" marR="9525" marT="952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283928">
                <a:tc>
                  <a:txBody>
                    <a:bodyPr/>
                    <a:lstStyle/>
                    <a:p>
                      <a:pPr algn="l" fontAlgn="b"/>
                      <a:r>
                        <a:rPr lang="en-US" sz="1800" b="0" i="0" u="none" strike="noStrike" dirty="0">
                          <a:solidFill>
                            <a:srgbClr val="000000"/>
                          </a:solidFill>
                          <a:latin typeface="Calibri"/>
                        </a:rPr>
                        <a:t>Cash proceeds</a:t>
                      </a:r>
                      <a:endParaRPr lang="en-US" sz="1800" b="0" i="0" u="none" strike="noStrike" dirty="0">
                        <a:solidFill>
                          <a:srgbClr val="FF0000"/>
                        </a:solidFill>
                        <a:latin typeface="Calibri"/>
                      </a:endParaRP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dirty="0">
                          <a:solidFill>
                            <a:srgbClr val="000000"/>
                          </a:solidFill>
                          <a:latin typeface="Calibri"/>
                        </a:rPr>
                        <a:t>       96,400 </a:t>
                      </a:r>
                    </a:p>
                  </a:txBody>
                  <a:tcPr marL="9525" marR="9525" marT="952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FF0000"/>
                          </a:solidFill>
                          <a:latin typeface="Calibri"/>
                        </a:rPr>
                        <a:t>*</a:t>
                      </a:r>
                    </a:p>
                  </a:txBody>
                  <a:tcPr marL="9525" marR="9525" marT="9528"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1"/>
                  </a:ext>
                </a:extLst>
              </a:tr>
              <a:tr h="283928">
                <a:tc>
                  <a:txBody>
                    <a:bodyPr/>
                    <a:lstStyle/>
                    <a:p>
                      <a:pPr algn="l" fontAlgn="b"/>
                      <a:r>
                        <a:rPr lang="en-US" sz="1800" b="0" i="0" u="none" strike="noStrike" dirty="0">
                          <a:solidFill>
                            <a:srgbClr val="000000"/>
                          </a:solidFill>
                          <a:latin typeface="Calibri"/>
                        </a:rPr>
                        <a:t>Discount</a:t>
                      </a:r>
                    </a:p>
                  </a:txBody>
                  <a:tcPr marL="9525" marR="9525" marT="9528"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800" b="0" i="0" u="none" strike="noStrike" dirty="0">
                          <a:solidFill>
                            <a:srgbClr val="000000"/>
                          </a:solidFill>
                          <a:latin typeface="Calibri"/>
                        </a:rPr>
                        <a:t> $      3,600 </a:t>
                      </a:r>
                    </a:p>
                  </a:txBody>
                  <a:tcPr marL="9525" marR="9525" marT="952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a:solidFill>
                            <a:srgbClr val="000000"/>
                          </a:solidFill>
                          <a:latin typeface="Calibri"/>
                        </a:rPr>
                        <a:t> </a:t>
                      </a:r>
                    </a:p>
                  </a:txBody>
                  <a:tcPr marL="9525" marR="9525" marT="9528"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292805">
                <a:tc gridSpan="2">
                  <a:txBody>
                    <a:bodyPr/>
                    <a:lstStyle/>
                    <a:p>
                      <a:pPr algn="l" fontAlgn="b"/>
                      <a:r>
                        <a:rPr lang="en-US" sz="1200" b="0" i="0" u="none" strike="noStrike" dirty="0">
                          <a:solidFill>
                            <a:srgbClr val="FF0000"/>
                          </a:solidFill>
                          <a:latin typeface="Calibri"/>
                        </a:rPr>
                        <a:t>*</a:t>
                      </a:r>
                      <a:r>
                        <a:rPr lang="en-US" sz="1200" b="0" i="0" u="none" strike="noStrike" dirty="0">
                          <a:solidFill>
                            <a:srgbClr val="000000"/>
                          </a:solidFill>
                          <a:latin typeface="Calibri"/>
                        </a:rPr>
                        <a:t>$100,000 × 96.400%</a:t>
                      </a:r>
                    </a:p>
                  </a:txBody>
                  <a:tcPr marL="9525" marR="9525" marT="952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800" b="0" i="0" u="none" strike="noStrike" dirty="0">
                          <a:solidFill>
                            <a:srgbClr val="000000"/>
                          </a:solidFill>
                          <a:latin typeface="Calibri"/>
                        </a:rPr>
                        <a:t> </a:t>
                      </a:r>
                    </a:p>
                  </a:txBody>
                  <a:tcPr marL="9525" marR="9525" marT="9528"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2" name="Group 10"/>
          <p:cNvGrpSpPr>
            <a:grpSpLocks/>
          </p:cNvGrpSpPr>
          <p:nvPr/>
        </p:nvGrpSpPr>
        <p:grpSpPr bwMode="auto">
          <a:xfrm>
            <a:off x="4191000" y="4267200"/>
            <a:ext cx="4505325" cy="1847850"/>
            <a:chOff x="4191000" y="4057522"/>
            <a:chExt cx="4505325" cy="1848387"/>
          </a:xfrm>
        </p:grpSpPr>
        <p:sp>
          <p:nvSpPr>
            <p:cNvPr id="31747" name="Line 3"/>
            <p:cNvSpPr>
              <a:spLocks noChangeShapeType="1"/>
            </p:cNvSpPr>
            <p:nvPr/>
          </p:nvSpPr>
          <p:spPr bwMode="auto">
            <a:xfrm flipH="1" flipV="1">
              <a:off x="4191000" y="4057522"/>
              <a:ext cx="3200400" cy="1143332"/>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31748" name="Rectangle 4"/>
            <p:cNvSpPr>
              <a:spLocks noChangeArrowheads="1"/>
            </p:cNvSpPr>
            <p:nvPr/>
          </p:nvSpPr>
          <p:spPr bwMode="auto">
            <a:xfrm>
              <a:off x="6705600" y="5200854"/>
              <a:ext cx="1990725" cy="705055"/>
            </a:xfrm>
            <a:prstGeom prst="rect">
              <a:avLst/>
            </a:prstGeom>
            <a:solidFill>
              <a:schemeClr val="accent2">
                <a:lumMod val="20000"/>
                <a:lumOff val="8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000" dirty="0">
                  <a:solidFill>
                    <a:schemeClr val="accent2">
                      <a:lumMod val="50000"/>
                    </a:schemeClr>
                  </a:solidFill>
                  <a:ea typeface="ＭＳ Ｐゴシック" pitchFamily="-108" charset="-128"/>
                  <a:cs typeface="Arial" pitchFamily="34" charset="0"/>
                </a:rPr>
                <a:t>Contra-Liability</a:t>
              </a:r>
            </a:p>
            <a:p>
              <a:pPr algn="ctr">
                <a:defRPr/>
              </a:pPr>
              <a:r>
                <a:rPr lang="en-US" sz="2000" dirty="0">
                  <a:solidFill>
                    <a:schemeClr val="accent2">
                      <a:lumMod val="50000"/>
                    </a:schemeClr>
                  </a:solidFill>
                  <a:ea typeface="ＭＳ Ｐゴシック" pitchFamily="-108" charset="-128"/>
                  <a:cs typeface="Arial" pitchFamily="34" charset="0"/>
                </a:rPr>
                <a:t>Account</a:t>
              </a:r>
            </a:p>
          </p:txBody>
        </p:sp>
      </p:grpSp>
      <p:sp>
        <p:nvSpPr>
          <p:cNvPr id="11" name="Line 3"/>
          <p:cNvSpPr>
            <a:spLocks noChangeShapeType="1"/>
          </p:cNvSpPr>
          <p:nvPr/>
        </p:nvSpPr>
        <p:spPr bwMode="auto">
          <a:xfrm>
            <a:off x="5943600" y="3276600"/>
            <a:ext cx="1143000" cy="99060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76200" y="6384322"/>
            <a:ext cx="6262687" cy="3974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amortization of a bond discount using the straight-line method.</a:t>
            </a:r>
          </a:p>
        </p:txBody>
      </p:sp>
      <p:sp>
        <p:nvSpPr>
          <p:cNvPr id="16" name="Rectangle 15">
            <a:extLst>
              <a:ext uri="{FF2B5EF4-FFF2-40B4-BE49-F238E27FC236}">
                <a16:creationId xmlns:a16="http://schemas.microsoft.com/office/drawing/2014/main" id="{A65F29C4-86B3-4244-8CA7-37AACD90B03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B0B2073D-2FAD-1643-8485-47392032565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ipe(left)">
                                      <p:cBhvr>
                                        <p:cTn id="7" dur="500"/>
                                        <p:tgtEl>
                                          <p:spTgt spid="31749"/>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nodeType="afterGroup">
                            <p:stCondLst>
                              <p:cond delay="2000"/>
                            </p:stCondLst>
                            <p:childTnLst>
                              <p:par>
                                <p:cTn id="19" presetID="55"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p:cNvGraphicFramePr>
          <p:nvPr>
            <p:extLst>
              <p:ext uri="{D42A27DB-BD31-4B8C-83A1-F6EECF244321}">
                <p14:modId xmlns:p14="http://schemas.microsoft.com/office/powerpoint/2010/main" val="3874115679"/>
              </p:ext>
            </p:extLst>
          </p:nvPr>
        </p:nvGraphicFramePr>
        <p:xfrm>
          <a:off x="1529633" y="1371600"/>
          <a:ext cx="6097588" cy="1449388"/>
        </p:xfrm>
        <a:graphic>
          <a:graphicData uri="http://schemas.openxmlformats.org/presentationml/2006/ole">
            <mc:AlternateContent xmlns:mc="http://schemas.openxmlformats.org/markup-compatibility/2006">
              <mc:Choice xmlns:v="urn:schemas-microsoft-com:vml" Requires="v">
                <p:oleObj spid="_x0000_s56646" name="Worksheet" r:id="rId4" imgW="4086240" imgH="961883" progId="Excel.Sheet.8">
                  <p:embed/>
                </p:oleObj>
              </mc:Choice>
              <mc:Fallback>
                <p:oleObj name="Worksheet" r:id="rId4" imgW="4086240" imgH="961883" progId="Excel.Sheet.8">
                  <p:embed/>
                  <p:pic>
                    <p:nvPicPr>
                      <p:cNvPr id="0" name="Picture 12"/>
                      <p:cNvPicPr>
                        <a:picLocks noChangeArrowheads="1"/>
                      </p:cNvPicPr>
                      <p:nvPr/>
                    </p:nvPicPr>
                    <p:blipFill>
                      <a:blip r:embed="rId5"/>
                      <a:srcRect/>
                      <a:stretch>
                        <a:fillRect/>
                      </a:stretch>
                    </p:blipFill>
                    <p:spPr bwMode="auto">
                      <a:xfrm>
                        <a:off x="1529633" y="1371600"/>
                        <a:ext cx="6097588" cy="1449388"/>
                      </a:xfrm>
                      <a:prstGeom prst="rect">
                        <a:avLst/>
                      </a:prstGeom>
                      <a:solidFill>
                        <a:schemeClr val="tx1"/>
                      </a:solidFill>
                      <a:ln w="9525">
                        <a:solidFill>
                          <a:srgbClr val="000000"/>
                        </a:solidFill>
                        <a:miter lim="800000"/>
                        <a:headEnd/>
                        <a:tailEnd/>
                      </a:ln>
                      <a:effectLst>
                        <a:outerShdw dist="71842" dir="2700000" algn="ctr" rotWithShape="0">
                          <a:schemeClr val="hlink"/>
                        </a:outerShdw>
                      </a:effectLst>
                    </p:spPr>
                  </p:pic>
                </p:oleObj>
              </mc:Fallback>
            </mc:AlternateContent>
          </a:graphicData>
        </a:graphic>
      </p:graphicFrame>
      <p:sp>
        <p:nvSpPr>
          <p:cNvPr id="32771" name="Line 3"/>
          <p:cNvSpPr>
            <a:spLocks noChangeShapeType="1"/>
          </p:cNvSpPr>
          <p:nvPr/>
        </p:nvSpPr>
        <p:spPr bwMode="auto">
          <a:xfrm flipH="1" flipV="1">
            <a:off x="7162800" y="2819400"/>
            <a:ext cx="76200" cy="274046"/>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32772" name="Line 4"/>
          <p:cNvSpPr>
            <a:spLocks noChangeShapeType="1"/>
          </p:cNvSpPr>
          <p:nvPr/>
        </p:nvSpPr>
        <p:spPr bwMode="auto">
          <a:xfrm flipV="1">
            <a:off x="5105400" y="2362200"/>
            <a:ext cx="621792" cy="73021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32773" name="Rectangle 5"/>
          <p:cNvSpPr>
            <a:spLocks noChangeArrowheads="1"/>
          </p:cNvSpPr>
          <p:nvPr/>
        </p:nvSpPr>
        <p:spPr bwMode="auto">
          <a:xfrm>
            <a:off x="3733800" y="3124200"/>
            <a:ext cx="2400300" cy="458788"/>
          </a:xfrm>
          <a:prstGeom prst="rect">
            <a:avLst/>
          </a:prstGeom>
          <a:solidFill>
            <a:srgbClr val="EAEAEA"/>
          </a:solidFill>
          <a:ln w="9525">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accent2">
                    <a:lumMod val="50000"/>
                  </a:schemeClr>
                </a:solidFill>
                <a:ea typeface="ＭＳ Ｐゴシック" pitchFamily="-108" charset="-128"/>
                <a:cs typeface="Arial" pitchFamily="34" charset="0"/>
              </a:rPr>
              <a:t>Maturity Value</a:t>
            </a:r>
          </a:p>
        </p:txBody>
      </p:sp>
      <p:sp>
        <p:nvSpPr>
          <p:cNvPr id="32774" name="Rectangle 6"/>
          <p:cNvSpPr>
            <a:spLocks noChangeArrowheads="1"/>
          </p:cNvSpPr>
          <p:nvPr/>
        </p:nvSpPr>
        <p:spPr bwMode="auto">
          <a:xfrm>
            <a:off x="6274308" y="3124200"/>
            <a:ext cx="2400300" cy="458787"/>
          </a:xfrm>
          <a:prstGeom prst="rect">
            <a:avLst/>
          </a:prstGeom>
          <a:solidFill>
            <a:srgbClr val="EAEAEA"/>
          </a:solidFill>
          <a:ln w="9525">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accent2">
                    <a:lumMod val="50000"/>
                  </a:schemeClr>
                </a:solidFill>
                <a:ea typeface="ＭＳ Ｐゴシック" pitchFamily="-108" charset="-128"/>
                <a:cs typeface="Arial" pitchFamily="34" charset="0"/>
              </a:rPr>
              <a:t>Carrying Value</a:t>
            </a:r>
          </a:p>
        </p:txBody>
      </p:sp>
      <p:sp>
        <p:nvSpPr>
          <p:cNvPr id="56327" name="Rectangle 7"/>
          <p:cNvSpPr>
            <a:spLocks noGrp="1" noChangeArrowheads="1"/>
          </p:cNvSpPr>
          <p:nvPr>
            <p:ph type="title"/>
          </p:nvPr>
        </p:nvSpPr>
        <p:spPr>
          <a:xfrm>
            <a:off x="999409" y="595293"/>
            <a:ext cx="7158037" cy="914400"/>
          </a:xfrm>
        </p:spPr>
        <p:txBody>
          <a:bodyPr/>
          <a:lstStyle/>
          <a:p>
            <a:pPr eaLnBrk="1" hangingPunct="1"/>
            <a:r>
              <a:rPr lang="en-US" altLang="en-US" b="1" dirty="0"/>
              <a:t>Discount Bonds: Interest</a:t>
            </a:r>
          </a:p>
        </p:txBody>
      </p:sp>
      <p:sp>
        <p:nvSpPr>
          <p:cNvPr id="9" name="Rectangle 8"/>
          <p:cNvSpPr/>
          <p:nvPr/>
        </p:nvSpPr>
        <p:spPr>
          <a:xfrm>
            <a:off x="0" y="1"/>
            <a:ext cx="9144000" cy="480994"/>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38100" y="6400800"/>
            <a:ext cx="6134100" cy="38100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amortization of a bond discount using the straight-line method.</a:t>
            </a:r>
          </a:p>
        </p:txBody>
      </p:sp>
      <p:sp>
        <p:nvSpPr>
          <p:cNvPr id="13" name="TextBox 12"/>
          <p:cNvSpPr txBox="1"/>
          <p:nvPr/>
        </p:nvSpPr>
        <p:spPr>
          <a:xfrm>
            <a:off x="7848601" y="14294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10.6</a:t>
            </a:r>
          </a:p>
        </p:txBody>
      </p:sp>
      <p:pic>
        <p:nvPicPr>
          <p:cNvPr id="3" name="Picture 2">
            <a:extLst>
              <a:ext uri="{FF2B5EF4-FFF2-40B4-BE49-F238E27FC236}">
                <a16:creationId xmlns:a16="http://schemas.microsoft.com/office/drawing/2014/main" id="{DE4834A8-B90D-4E55-B618-A871493496BD}"/>
              </a:ext>
            </a:extLst>
          </p:cNvPr>
          <p:cNvPicPr>
            <a:picLocks noChangeAspect="1"/>
          </p:cNvPicPr>
          <p:nvPr/>
        </p:nvPicPr>
        <p:blipFill>
          <a:blip r:embed="rId6"/>
          <a:stretch>
            <a:fillRect/>
          </a:stretch>
        </p:blipFill>
        <p:spPr>
          <a:xfrm>
            <a:off x="1452424" y="3657600"/>
            <a:ext cx="6252006" cy="2587037"/>
          </a:xfrm>
          <a:prstGeom prst="rect">
            <a:avLst/>
          </a:prstGeom>
        </p:spPr>
      </p:pic>
      <p:sp>
        <p:nvSpPr>
          <p:cNvPr id="15" name="Rectangle 14">
            <a:extLst>
              <a:ext uri="{FF2B5EF4-FFF2-40B4-BE49-F238E27FC236}">
                <a16:creationId xmlns:a16="http://schemas.microsoft.com/office/drawing/2014/main" id="{6E9B3F07-5E50-8A4E-A10A-D8FA4E168BF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7B06F6E4-1E2B-D74F-87D0-8302B80336F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April\AppData\Local\Temp\SNAGHTML3142c95.PNG">
            <a:extLst>
              <a:ext uri="{FF2B5EF4-FFF2-40B4-BE49-F238E27FC236}">
                <a16:creationId xmlns:a16="http://schemas.microsoft.com/office/drawing/2014/main" id="{DD152789-922F-4041-AB0A-54BDE8CC7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25" y="1849699"/>
            <a:ext cx="6860875" cy="2479986"/>
          </a:xfrm>
          <a:prstGeom prst="rect">
            <a:avLst/>
          </a:prstGeom>
          <a:noFill/>
          <a:extLst>
            <a:ext uri="{909E8E84-426E-40dd-AFC4-6F175D3DCCD1}">
              <a14:hiddenFill xmlns="" xmlns:a14="http://schemas.microsoft.com/office/drawing/2010/main">
                <a:solidFill>
                  <a:srgbClr val="FFFFFF"/>
                </a:solidFill>
              </a14:hiddenFill>
            </a:ext>
          </a:extLst>
        </p:spPr>
      </p:pic>
      <p:sp>
        <p:nvSpPr>
          <p:cNvPr id="58371" name="Title 3"/>
          <p:cNvSpPr>
            <a:spLocks noGrp="1"/>
          </p:cNvSpPr>
          <p:nvPr>
            <p:ph type="title"/>
          </p:nvPr>
        </p:nvSpPr>
        <p:spPr>
          <a:xfrm>
            <a:off x="637953" y="891937"/>
            <a:ext cx="8229600" cy="731838"/>
          </a:xfrm>
        </p:spPr>
        <p:txBody>
          <a:bodyPr/>
          <a:lstStyle/>
          <a:p>
            <a:pPr eaLnBrk="1" hangingPunct="1"/>
            <a:r>
              <a:rPr lang="en-US" altLang="en-US" b="1" dirty="0"/>
              <a:t>Discount Bonds: Amortization</a:t>
            </a:r>
          </a:p>
        </p:txBody>
      </p:sp>
      <p:cxnSp>
        <p:nvCxnSpPr>
          <p:cNvPr id="7" name="Straight Arrow Connector 6"/>
          <p:cNvCxnSpPr>
            <a:cxnSpLocks/>
          </p:cNvCxnSpPr>
          <p:nvPr/>
        </p:nvCxnSpPr>
        <p:spPr>
          <a:xfrm flipV="1">
            <a:off x="3810000" y="3886200"/>
            <a:ext cx="0" cy="9990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4800600" y="3886200"/>
            <a:ext cx="0" cy="10931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2209800" y="4925986"/>
            <a:ext cx="3581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effectLst>
                  <a:outerShdw blurRad="38100" dist="38100" dir="2700000" algn="tl">
                    <a:srgbClr val="000000">
                      <a:alpha val="43137"/>
                    </a:srgbClr>
                  </a:outerShdw>
                </a:effectLst>
              </a:rPr>
              <a:t>These two columns always sum to par value for a discount bond.</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91441" y="6400800"/>
            <a:ext cx="6156959" cy="40094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a:t>
            </a:r>
            <a:r>
              <a:rPr lang="en-US" sz="1100" dirty="0"/>
              <a:t>Compute and record amortization of a bond discount using the straight-line method.</a:t>
            </a:r>
          </a:p>
        </p:txBody>
      </p:sp>
      <p:sp>
        <p:nvSpPr>
          <p:cNvPr id="23" name="TextBox 22"/>
          <p:cNvSpPr txBox="1"/>
          <p:nvPr/>
        </p:nvSpPr>
        <p:spPr>
          <a:xfrm>
            <a:off x="7800753" y="19137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10.7</a:t>
            </a:r>
          </a:p>
        </p:txBody>
      </p:sp>
      <p:sp>
        <p:nvSpPr>
          <p:cNvPr id="13" name="Rectangle 12">
            <a:extLst>
              <a:ext uri="{FF2B5EF4-FFF2-40B4-BE49-F238E27FC236}">
                <a16:creationId xmlns:a16="http://schemas.microsoft.com/office/drawing/2014/main" id="{B50640B4-9394-0B46-A0F7-1F2EDE4178D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22A3E303-A5EA-9C45-BB5F-22CC359E1CF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400"/>
            <a:ext cx="7315200" cy="3124200"/>
          </a:xfrm>
        </p:spPr>
        <p:txBody>
          <a:bodyPr/>
          <a:lstStyle/>
          <a:p>
            <a:br>
              <a:rPr lang="en-US" altLang="en-US" dirty="0"/>
            </a:br>
            <a:br>
              <a:rPr lang="en-US" altLang="en-US" dirty="0"/>
            </a:br>
            <a:r>
              <a:rPr lang="en-US" altLang="en-US" dirty="0"/>
              <a:t> </a:t>
            </a:r>
            <a:r>
              <a:rPr lang="en-US" dirty="0"/>
              <a:t>Compute and record amortization of a bond premium using the straight-line method.</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288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55653"/>
            <a:ext cx="7315200" cy="87313"/>
          </a:xfrm>
          <a:prstGeom prst="rect">
            <a:avLst/>
          </a:prstGeom>
          <a:noFill/>
          <a:ln w="9525">
            <a:noFill/>
            <a:miter lim="800000"/>
            <a:headEnd/>
            <a:tailEnd/>
          </a:ln>
        </p:spPr>
      </p:pic>
      <p:sp>
        <p:nvSpPr>
          <p:cNvPr id="8" name="TextBox 7"/>
          <p:cNvSpPr txBox="1"/>
          <p:nvPr/>
        </p:nvSpPr>
        <p:spPr>
          <a:xfrm>
            <a:off x="2286000" y="838200"/>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id="{489675D5-79C6-2D4B-8E98-D3983D83969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43B0CB49-1DC9-9649-BD27-EDDA95A3823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311150" y="1524000"/>
            <a:ext cx="8528050" cy="3886200"/>
          </a:xfrm>
          <a:prstGeom prst="rect">
            <a:avLst/>
          </a:prstGeom>
          <a:solidFill>
            <a:srgbClr val="F6E9B4"/>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lstStyle/>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Adidas issues bonds with the following provisions: </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Par Value: $100,000</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Issue Price: 103.600% of par value</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Stated Interest Rate: 12%</a:t>
            </a:r>
            <a:r>
              <a:rPr lang="en-US" sz="2600" dirty="0">
                <a:solidFill>
                  <a:srgbClr val="9900CC"/>
                </a:solidFill>
                <a:ea typeface="ＭＳ Ｐゴシック" pitchFamily="-108" charset="-128"/>
                <a:cs typeface="Arial" pitchFamily="34" charset="0"/>
              </a:rPr>
              <a:t> </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Market Interest Rate: 10%</a:t>
            </a:r>
            <a:endParaRPr lang="en-US" sz="2600" dirty="0">
              <a:solidFill>
                <a:srgbClr val="9900CC"/>
              </a:solidFill>
              <a:ea typeface="ＭＳ Ｐゴシック" pitchFamily="-108" charset="-128"/>
              <a:cs typeface="Arial" pitchFamily="34" charset="0"/>
            </a:endParaRP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Interest Dates: 6/30 and 12/31</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Bond Date: Dec. 31, 2019 </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Maturity Date: Dec. 31, 2021 (2 years)</a:t>
            </a:r>
          </a:p>
        </p:txBody>
      </p:sp>
      <p:sp>
        <p:nvSpPr>
          <p:cNvPr id="2" name="Rectangle 6"/>
          <p:cNvSpPr>
            <a:spLocks noGrp="1" noChangeArrowheads="1"/>
          </p:cNvSpPr>
          <p:nvPr>
            <p:ph type="title"/>
          </p:nvPr>
        </p:nvSpPr>
        <p:spPr>
          <a:xfrm>
            <a:off x="457200" y="533400"/>
            <a:ext cx="8229600" cy="884238"/>
          </a:xfrm>
        </p:spPr>
        <p:txBody>
          <a:bodyPr/>
          <a:lstStyle/>
          <a:p>
            <a:pPr eaLnBrk="1" hangingPunct="1"/>
            <a:r>
              <a:rPr lang="en-US" altLang="en-US" b="1" dirty="0"/>
              <a:t>Premium Bonds</a:t>
            </a:r>
          </a:p>
        </p:txBody>
      </p:sp>
      <p:sp>
        <p:nvSpPr>
          <p:cNvPr id="50180" name="Text Box 7"/>
          <p:cNvSpPr txBox="1">
            <a:spLocks noChangeArrowheads="1"/>
          </p:cNvSpPr>
          <p:nvPr/>
        </p:nvSpPr>
        <p:spPr bwMode="auto">
          <a:xfrm>
            <a:off x="4235450" y="2895600"/>
            <a:ext cx="412750" cy="91440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US" sz="5400" dirty="0">
                <a:solidFill>
                  <a:srgbClr val="FF0000"/>
                </a:solidFill>
                <a:ea typeface="ＭＳ Ｐゴシック" pitchFamily="-108" charset="-128"/>
                <a:cs typeface="Arial" pitchFamily="34" charset="0"/>
              </a:rPr>
              <a:t>}</a:t>
            </a:r>
          </a:p>
        </p:txBody>
      </p:sp>
      <p:sp>
        <p:nvSpPr>
          <p:cNvPr id="44037" name="Text Box 8"/>
          <p:cNvSpPr txBox="1">
            <a:spLocks noChangeArrowheads="1"/>
          </p:cNvSpPr>
          <p:nvPr/>
        </p:nvSpPr>
        <p:spPr bwMode="auto">
          <a:xfrm>
            <a:off x="4648200" y="3227388"/>
            <a:ext cx="4019550" cy="461962"/>
          </a:xfrm>
          <a:prstGeom prst="rect">
            <a:avLst/>
          </a:prstGeom>
          <a:solidFill>
            <a:schemeClr val="accent5">
              <a:lumMod val="75000"/>
            </a:schemeClr>
          </a:solidFill>
          <a:ln w="28575">
            <a:solidFill>
              <a:schemeClr val="accent5">
                <a:lumMod val="50000"/>
              </a:schemeClr>
            </a:solidFill>
            <a:miter lim="800000"/>
            <a:headEnd/>
            <a:tailEnd/>
          </a:ln>
        </p:spPr>
        <p:txBody>
          <a:bodyPr wrap="none">
            <a:spAutoFit/>
          </a:bodyPr>
          <a:lstStyle/>
          <a:p>
            <a:pPr>
              <a:defRPr/>
            </a:pPr>
            <a:r>
              <a:rPr lang="en-US" sz="2400" dirty="0">
                <a:solidFill>
                  <a:schemeClr val="bg1"/>
                </a:solidFill>
                <a:latin typeface="Arial" pitchFamily="34" charset="0"/>
                <a:cs typeface="Arial" pitchFamily="34" charset="0"/>
              </a:rPr>
              <a:t>Bond will sell at a premium.</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8901" y="6582419"/>
            <a:ext cx="6415087" cy="18019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amortization of bond premium using straight-line method.</a:t>
            </a:r>
          </a:p>
        </p:txBody>
      </p:sp>
      <p:sp>
        <p:nvSpPr>
          <p:cNvPr id="11" name="Rectangle 10">
            <a:extLst>
              <a:ext uri="{FF2B5EF4-FFF2-40B4-BE49-F238E27FC236}">
                <a16:creationId xmlns:a16="http://schemas.microsoft.com/office/drawing/2014/main" id="{BF498695-2473-BF43-80D1-38B301AA7A2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116A5086-B366-7D4B-853F-445475C985F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up)">
                                      <p:cBhvr>
                                        <p:cTn id="7" dur="500"/>
                                        <p:tgtEl>
                                          <p:spTgt spid="6451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4515">
                                            <p:txEl>
                                              <p:pRg st="1" end="1"/>
                                            </p:txEl>
                                          </p:spTgt>
                                        </p:tgtEl>
                                        <p:attrNameLst>
                                          <p:attrName>style.visibility</p:attrName>
                                        </p:attrNameLst>
                                      </p:cBhvr>
                                      <p:to>
                                        <p:strVal val="visible"/>
                                      </p:to>
                                    </p:set>
                                    <p:animEffect transition="in" filter="wipe(up)">
                                      <p:cBhvr>
                                        <p:cTn id="10" dur="500"/>
                                        <p:tgtEl>
                                          <p:spTgt spid="64515">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Effect transition="in" filter="wipe(up)">
                                      <p:cBhvr>
                                        <p:cTn id="13" dur="500"/>
                                        <p:tgtEl>
                                          <p:spTgt spid="64515">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64515">
                                            <p:txEl>
                                              <p:pRg st="3" end="3"/>
                                            </p:txEl>
                                          </p:spTgt>
                                        </p:tgtEl>
                                        <p:attrNameLst>
                                          <p:attrName>style.visibility</p:attrName>
                                        </p:attrNameLst>
                                      </p:cBhvr>
                                      <p:to>
                                        <p:strVal val="visible"/>
                                      </p:to>
                                    </p:set>
                                    <p:animEffect transition="in" filter="wipe(up)">
                                      <p:cBhvr>
                                        <p:cTn id="16" dur="500"/>
                                        <p:tgtEl>
                                          <p:spTgt spid="64515">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Effect transition="in" filter="wipe(up)">
                                      <p:cBhvr>
                                        <p:cTn id="19" dur="500"/>
                                        <p:tgtEl>
                                          <p:spTgt spid="64515">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64515">
                                            <p:txEl>
                                              <p:pRg st="5" end="5"/>
                                            </p:txEl>
                                          </p:spTgt>
                                        </p:tgtEl>
                                        <p:attrNameLst>
                                          <p:attrName>style.visibility</p:attrName>
                                        </p:attrNameLst>
                                      </p:cBhvr>
                                      <p:to>
                                        <p:strVal val="visible"/>
                                      </p:to>
                                    </p:set>
                                    <p:animEffect transition="in" filter="wipe(up)">
                                      <p:cBhvr>
                                        <p:cTn id="22" dur="500"/>
                                        <p:tgtEl>
                                          <p:spTgt spid="64515">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64515">
                                            <p:txEl>
                                              <p:pRg st="6" end="6"/>
                                            </p:txEl>
                                          </p:spTgt>
                                        </p:tgtEl>
                                        <p:attrNameLst>
                                          <p:attrName>style.visibility</p:attrName>
                                        </p:attrNameLst>
                                      </p:cBhvr>
                                      <p:to>
                                        <p:strVal val="visible"/>
                                      </p:to>
                                    </p:set>
                                    <p:animEffect transition="in" filter="wipe(up)">
                                      <p:cBhvr>
                                        <p:cTn id="25" dur="500"/>
                                        <p:tgtEl>
                                          <p:spTgt spid="64515">
                                            <p:txEl>
                                              <p:pRg st="6" end="6"/>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64515">
                                            <p:txEl>
                                              <p:pRg st="7" end="7"/>
                                            </p:txEl>
                                          </p:spTgt>
                                        </p:tgtEl>
                                        <p:attrNameLst>
                                          <p:attrName>style.visibility</p:attrName>
                                        </p:attrNameLst>
                                      </p:cBhvr>
                                      <p:to>
                                        <p:strVal val="visible"/>
                                      </p:to>
                                    </p:set>
                                    <p:animEffect transition="in" filter="wipe(up)">
                                      <p:cBhvr>
                                        <p:cTn id="28" dur="500"/>
                                        <p:tgtEl>
                                          <p:spTgt spid="64515">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0180"/>
                                        </p:tgtEl>
                                        <p:attrNameLst>
                                          <p:attrName>style.visibility</p:attrName>
                                        </p:attrNameLst>
                                      </p:cBhvr>
                                      <p:to>
                                        <p:strVal val="visible"/>
                                      </p:to>
                                    </p:set>
                                    <p:animEffect transition="in" filter="dissolve">
                                      <p:cBhvr>
                                        <p:cTn id="31" dur="500"/>
                                        <p:tgtEl>
                                          <p:spTgt spid="5018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4037"/>
                                        </p:tgtEl>
                                        <p:attrNameLst>
                                          <p:attrName>style.visibility</p:attrName>
                                        </p:attrNameLst>
                                      </p:cBhvr>
                                      <p:to>
                                        <p:strVal val="visible"/>
                                      </p:to>
                                    </p:set>
                                    <p:animEffect transition="in" filter="dissolve">
                                      <p:cBhvr>
                                        <p:cTn id="34"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440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b="1" dirty="0"/>
              <a:t>Chapter 10 Learning Objectives</a:t>
            </a:r>
            <a:endParaRPr lang="en-US" dirty="0"/>
          </a:p>
        </p:txBody>
      </p:sp>
      <p:sp>
        <p:nvSpPr>
          <p:cNvPr id="3"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US" altLang="en-US"/>
            </a:br>
            <a:br>
              <a:rPr lang="en-US" altLang="en-US"/>
            </a:br>
            <a:br>
              <a:rPr lang="en-US"/>
            </a:br>
            <a:br>
              <a:rPr lang="en-US" altLang="en-US"/>
            </a:br>
            <a:endParaRPr lang="en-US" altLang="en-US" dirty="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838200" y="1321257"/>
            <a:ext cx="7315200" cy="87312"/>
          </a:xfrm>
          <a:prstGeom prst="rect">
            <a:avLst/>
          </a:prstGeom>
          <a:noFill/>
          <a:ln w="9525">
            <a:noFill/>
            <a:miter lim="800000"/>
            <a:headEnd/>
            <a:tailEnd/>
          </a:ln>
        </p:spPr>
      </p:pic>
      <p:sp>
        <p:nvSpPr>
          <p:cNvPr id="7" name="Rectangle 6"/>
          <p:cNvSpPr/>
          <p:nvPr/>
        </p:nvSpPr>
        <p:spPr>
          <a:xfrm>
            <a:off x="457200" y="1600200"/>
            <a:ext cx="8458200" cy="5016759"/>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Explain the types of notes and prepare entries to account for notes.</a:t>
            </a:r>
          </a:p>
          <a:p>
            <a:r>
              <a:rPr lang="en-US" sz="1600" b="1" dirty="0">
                <a:latin typeface="+mn-lt"/>
              </a:rPr>
              <a:t>C2  </a:t>
            </a:r>
            <a:r>
              <a:rPr lang="en-US" sz="1600" i="1" dirty="0">
                <a:latin typeface="+mn-lt"/>
              </a:rPr>
              <a:t>Appendix 10A</a:t>
            </a:r>
            <a:r>
              <a:rPr lang="en-US" sz="1600" dirty="0">
                <a:latin typeface="+mn-lt"/>
              </a:rPr>
              <a:t>—Explain and compute bond pricing.</a:t>
            </a:r>
          </a:p>
          <a:p>
            <a:r>
              <a:rPr lang="en-US" sz="1600" b="1" dirty="0">
                <a:latin typeface="+mn-lt"/>
              </a:rPr>
              <a:t>C3</a:t>
            </a:r>
            <a:r>
              <a:rPr lang="en-US" sz="1600" dirty="0">
                <a:latin typeface="+mn-lt"/>
              </a:rPr>
              <a:t>  </a:t>
            </a:r>
            <a:r>
              <a:rPr lang="en-US" sz="1600" i="1" dirty="0">
                <a:latin typeface="+mn-lt"/>
              </a:rPr>
              <a:t>Appendix 10C—</a:t>
            </a:r>
            <a:r>
              <a:rPr lang="en-US" sz="1600" dirty="0">
                <a:latin typeface="+mn-lt"/>
              </a:rPr>
              <a:t>Describe accounting for leases and pensions.</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Compare bond financing with stock financing.</a:t>
            </a:r>
          </a:p>
          <a:p>
            <a:r>
              <a:rPr lang="en-US" sz="1600" b="1" dirty="0">
                <a:latin typeface="+mn-lt"/>
              </a:rPr>
              <a:t>A2</a:t>
            </a:r>
            <a:r>
              <a:rPr lang="en-US" sz="1600" dirty="0">
                <a:latin typeface="+mn-lt"/>
              </a:rPr>
              <a:t>  Assess debt features and their implications.</a:t>
            </a:r>
          </a:p>
          <a:p>
            <a:r>
              <a:rPr lang="en-US" sz="1600" b="1" dirty="0">
                <a:latin typeface="+mn-lt"/>
              </a:rPr>
              <a:t>A3</a:t>
            </a:r>
            <a:r>
              <a:rPr lang="en-US" sz="1600" dirty="0">
                <a:latin typeface="+mn-lt"/>
              </a:rPr>
              <a:t>  Compute the debt-to-equity ratio and explain its use.</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Prepare entries to record bond issuance and interest expense.</a:t>
            </a:r>
          </a:p>
          <a:p>
            <a:r>
              <a:rPr lang="en-US" sz="1600" b="1" dirty="0">
                <a:latin typeface="+mn-lt"/>
              </a:rPr>
              <a:t>P2  </a:t>
            </a:r>
            <a:r>
              <a:rPr lang="en-US" sz="1600" dirty="0">
                <a:latin typeface="+mn-lt"/>
              </a:rPr>
              <a:t>Compute and record amortization of a bond discount using the straight-line method.</a:t>
            </a:r>
          </a:p>
          <a:p>
            <a:r>
              <a:rPr lang="en-US" sz="1600" b="1" dirty="0">
                <a:latin typeface="+mn-lt"/>
              </a:rPr>
              <a:t>P3  </a:t>
            </a:r>
            <a:r>
              <a:rPr lang="en-US" sz="1600" dirty="0">
                <a:latin typeface="+mn-lt"/>
              </a:rPr>
              <a:t>Compute and record amortization of a bond premium using the straight-line method.</a:t>
            </a:r>
          </a:p>
          <a:p>
            <a:r>
              <a:rPr lang="en-US" sz="1600" b="1" dirty="0">
                <a:latin typeface="+mn-lt"/>
              </a:rPr>
              <a:t>P4</a:t>
            </a:r>
            <a:r>
              <a:rPr lang="en-US" sz="1600" dirty="0">
                <a:latin typeface="+mn-lt"/>
              </a:rPr>
              <a:t>  Record the retirement of bonds.</a:t>
            </a:r>
          </a:p>
          <a:p>
            <a:r>
              <a:rPr lang="en-US" sz="1600" b="1" dirty="0">
                <a:latin typeface="+mn-lt"/>
              </a:rPr>
              <a:t>P5</a:t>
            </a:r>
            <a:r>
              <a:rPr lang="en-US" sz="1600" dirty="0">
                <a:latin typeface="+mn-lt"/>
              </a:rPr>
              <a:t>  </a:t>
            </a:r>
            <a:r>
              <a:rPr lang="en-US" sz="1600" i="1" dirty="0">
                <a:latin typeface="+mn-lt"/>
              </a:rPr>
              <a:t>Appendix 10B—</a:t>
            </a:r>
            <a:r>
              <a:rPr lang="en-US" sz="1600" dirty="0">
                <a:latin typeface="+mn-lt"/>
              </a:rPr>
              <a:t>Compute and record amortization of a bond discount using the effective interest method.</a:t>
            </a:r>
          </a:p>
          <a:p>
            <a:r>
              <a:rPr lang="en-US" sz="1600" b="1" dirty="0">
                <a:latin typeface="+mn-lt"/>
              </a:rPr>
              <a:t>P6</a:t>
            </a:r>
            <a:r>
              <a:rPr lang="en-US" sz="1600" dirty="0">
                <a:latin typeface="+mn-lt"/>
              </a:rPr>
              <a:t>  </a:t>
            </a:r>
            <a:r>
              <a:rPr lang="en-US" sz="1600" i="1" dirty="0">
                <a:latin typeface="+mn-lt"/>
              </a:rPr>
              <a:t>Appendix 10B—</a:t>
            </a:r>
            <a:r>
              <a:rPr lang="en-US" sz="1600" dirty="0">
                <a:latin typeface="+mn-lt"/>
              </a:rPr>
              <a:t>Compute and record amortization of a bond premium using the effective interest method.</a:t>
            </a:r>
          </a:p>
          <a:p>
            <a:endParaRPr lang="en-US" sz="1600" dirty="0">
              <a:latin typeface="+mn-lt"/>
            </a:endParaRPr>
          </a:p>
        </p:txBody>
      </p:sp>
      <p:sp>
        <p:nvSpPr>
          <p:cNvPr id="10" name="Rectangle 9">
            <a:extLst>
              <a:ext uri="{FF2B5EF4-FFF2-40B4-BE49-F238E27FC236}">
                <a16:creationId xmlns:a16="http://schemas.microsoft.com/office/drawing/2014/main" id="{9D630D65-86D9-E745-85F1-00D1F84B260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FB305708-A700-214D-B25B-246C940E71F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4680604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4268413"/>
            <a:ext cx="7870692" cy="1099698"/>
          </a:xfrm>
          <a:prstGeom prst="rect">
            <a:avLst/>
          </a:prstGeom>
        </p:spPr>
      </p:pic>
      <p:sp>
        <p:nvSpPr>
          <p:cNvPr id="65539" name="Rectangle 6"/>
          <p:cNvSpPr>
            <a:spLocks noGrp="1" noChangeArrowheads="1"/>
          </p:cNvSpPr>
          <p:nvPr>
            <p:ph type="title"/>
          </p:nvPr>
        </p:nvSpPr>
        <p:spPr>
          <a:xfrm>
            <a:off x="457200" y="609600"/>
            <a:ext cx="8229600" cy="990600"/>
          </a:xfrm>
        </p:spPr>
        <p:txBody>
          <a:bodyPr/>
          <a:lstStyle/>
          <a:p>
            <a:pPr eaLnBrk="1" hangingPunct="1"/>
            <a:r>
              <a:rPr lang="en-US" altLang="en-US" b="1" dirty="0"/>
              <a:t>Premium Bonds: Issue Date</a:t>
            </a:r>
          </a:p>
        </p:txBody>
      </p:sp>
      <p:graphicFrame>
        <p:nvGraphicFramePr>
          <p:cNvPr id="10268" name="Group 28"/>
          <p:cNvGraphicFramePr>
            <a:graphicFrameLocks noGrp="1"/>
          </p:cNvGraphicFramePr>
          <p:nvPr>
            <p:extLst>
              <p:ext uri="{D42A27DB-BD31-4B8C-83A1-F6EECF244321}">
                <p14:modId xmlns:p14="http://schemas.microsoft.com/office/powerpoint/2010/main" val="3928512987"/>
              </p:ext>
            </p:extLst>
          </p:nvPr>
        </p:nvGraphicFramePr>
        <p:xfrm>
          <a:off x="2781300" y="2705100"/>
          <a:ext cx="3581400" cy="1257300"/>
        </p:xfrm>
        <a:graphic>
          <a:graphicData uri="http://schemas.openxmlformats.org/drawingml/2006/table">
            <a:tbl>
              <a:tblPr/>
              <a:tblGrid>
                <a:gridCol w="1924050">
                  <a:extLst>
                    <a:ext uri="{9D8B030D-6E8A-4147-A177-3AD203B41FA5}">
                      <a16:colId xmlns:a16="http://schemas.microsoft.com/office/drawing/2014/main" val="20000"/>
                    </a:ext>
                  </a:extLst>
                </a:gridCol>
                <a:gridCol w="1416050">
                  <a:extLst>
                    <a:ext uri="{9D8B030D-6E8A-4147-A177-3AD203B41FA5}">
                      <a16:colId xmlns:a16="http://schemas.microsoft.com/office/drawing/2014/main" val="20001"/>
                    </a:ext>
                  </a:extLst>
                </a:gridCol>
                <a:gridCol w="241300">
                  <a:extLst>
                    <a:ext uri="{9D8B030D-6E8A-4147-A177-3AD203B41FA5}">
                      <a16:colId xmlns:a16="http://schemas.microsoft.com/office/drawing/2014/main" val="20002"/>
                    </a:ext>
                  </a:extLst>
                </a:gridCol>
              </a:tblGrid>
              <a:tr h="279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Par value</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 $  100,000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0"/>
                  </a:ext>
                </a:extLst>
              </a:tr>
              <a:tr h="211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Cash proceeds</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       103,600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Calibri" pitchFamily="34" charset="0"/>
                          <a:ea typeface="ＭＳ Ｐゴシック" pitchFamily="-108" charset="-128"/>
                          <a:cs typeface="Arial" charset="0"/>
                        </a:rPr>
                        <a:t>*</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228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Premium</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 $      3,600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292100">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Calibri" pitchFamily="34" charset="0"/>
                          <a:ea typeface="ＭＳ Ｐゴシック" pitchFamily="-108" charset="-128"/>
                          <a:cs typeface="Arial" charset="0"/>
                        </a:rPr>
                        <a:t>*</a:t>
                      </a:r>
                      <a:r>
                        <a:rPr kumimoji="0" lang="en-US" sz="1400" b="0" i="0" u="none" strike="noStrike" cap="none" normalizeH="0" baseline="0" dirty="0">
                          <a:ln>
                            <a:noFill/>
                          </a:ln>
                          <a:solidFill>
                            <a:srgbClr val="000000"/>
                          </a:solidFill>
                          <a:effectLst/>
                          <a:latin typeface="Calibri" pitchFamily="34" charset="0"/>
                          <a:ea typeface="ＭＳ Ｐゴシック" pitchFamily="-108" charset="-128"/>
                          <a:cs typeface="Arial" charset="0"/>
                        </a:rPr>
                        <a:t>$100,000 × 103.600%</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Calibri" pitchFamily="34" charset="0"/>
                          <a:ea typeface="ＭＳ Ｐゴシック" pitchFamily="-108"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grpSp>
        <p:nvGrpSpPr>
          <p:cNvPr id="65558" name="Group 9"/>
          <p:cNvGrpSpPr>
            <a:grpSpLocks/>
          </p:cNvGrpSpPr>
          <p:nvPr/>
        </p:nvGrpSpPr>
        <p:grpSpPr bwMode="auto">
          <a:xfrm>
            <a:off x="4495800" y="4814737"/>
            <a:ext cx="3428226" cy="1541614"/>
            <a:chOff x="4124325" y="4414813"/>
            <a:chExt cx="3429000" cy="1707060"/>
          </a:xfrm>
        </p:grpSpPr>
        <p:sp>
          <p:nvSpPr>
            <p:cNvPr id="11" name="Rectangle 4"/>
            <p:cNvSpPr>
              <a:spLocks noChangeArrowheads="1"/>
            </p:cNvSpPr>
            <p:nvPr/>
          </p:nvSpPr>
          <p:spPr bwMode="auto">
            <a:xfrm>
              <a:off x="5562600" y="5410466"/>
              <a:ext cx="1990725" cy="711407"/>
            </a:xfrm>
            <a:prstGeom prst="rect">
              <a:avLst/>
            </a:prstGeom>
            <a:solidFill>
              <a:schemeClr val="accent2">
                <a:lumMod val="20000"/>
                <a:lumOff val="8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000" dirty="0">
                  <a:solidFill>
                    <a:schemeClr val="accent2">
                      <a:lumMod val="50000"/>
                    </a:schemeClr>
                  </a:solidFill>
                  <a:ea typeface="ＭＳ Ｐゴシック" pitchFamily="-108" charset="-128"/>
                  <a:cs typeface="Arial" pitchFamily="34" charset="0"/>
                </a:rPr>
                <a:t>Adjunct-Liability</a:t>
              </a:r>
            </a:p>
            <a:p>
              <a:pPr algn="ctr">
                <a:defRPr/>
              </a:pPr>
              <a:r>
                <a:rPr lang="en-US" sz="2000" dirty="0">
                  <a:solidFill>
                    <a:schemeClr val="accent2">
                      <a:lumMod val="50000"/>
                    </a:schemeClr>
                  </a:solidFill>
                  <a:ea typeface="ＭＳ Ｐゴシック" pitchFamily="-108" charset="-128"/>
                  <a:cs typeface="Arial" pitchFamily="34" charset="0"/>
                </a:rPr>
                <a:t>Account</a:t>
              </a:r>
            </a:p>
          </p:txBody>
        </p:sp>
        <p:sp>
          <p:nvSpPr>
            <p:cNvPr id="12" name="Line 3"/>
            <p:cNvSpPr>
              <a:spLocks noChangeShapeType="1"/>
            </p:cNvSpPr>
            <p:nvPr/>
          </p:nvSpPr>
          <p:spPr bwMode="auto">
            <a:xfrm flipH="1" flipV="1">
              <a:off x="4124325" y="4414813"/>
              <a:ext cx="2124075" cy="995653"/>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grpSp>
      <p:sp>
        <p:nvSpPr>
          <p:cNvPr id="13" name="Rectangle 5"/>
          <p:cNvSpPr>
            <a:spLocks noChangeArrowheads="1"/>
          </p:cNvSpPr>
          <p:nvPr/>
        </p:nvSpPr>
        <p:spPr bwMode="auto">
          <a:xfrm>
            <a:off x="152400" y="1711325"/>
            <a:ext cx="8686800" cy="803275"/>
          </a:xfrm>
          <a:prstGeom prst="rect">
            <a:avLst/>
          </a:prstGeom>
          <a:solidFill>
            <a:schemeClr val="accent2">
              <a:lumMod val="20000"/>
              <a:lumOff val="80000"/>
            </a:schemeClr>
          </a:solidFill>
          <a:ln w="12700">
            <a:solidFill>
              <a:schemeClr val="accent2">
                <a:lumMod val="50000"/>
              </a:schemeClr>
            </a:solidFill>
            <a:miter lim="800000"/>
            <a:headEnd/>
            <a:tailEnd/>
          </a:ln>
          <a:effectLst>
            <a:outerShdw dist="38100" dir="2700000" algn="tl" rotWithShape="0">
              <a:srgbClr val="000000">
                <a:alpha val="39999"/>
              </a:srgbClr>
            </a:outerShdw>
          </a:effectLst>
        </p:spPr>
        <p:txBody>
          <a:bodyPr lIns="90488" tIns="44450" rIns="90488" bIns="44450" anchor="ctr"/>
          <a:lstStyle/>
          <a:p>
            <a:pPr algn="ctr">
              <a:spcBef>
                <a:spcPct val="50000"/>
              </a:spcBef>
              <a:defRPr/>
            </a:pPr>
            <a:r>
              <a:rPr lang="en-US" sz="2700" dirty="0">
                <a:solidFill>
                  <a:schemeClr val="accent2">
                    <a:lumMod val="50000"/>
                  </a:schemeClr>
                </a:solidFill>
                <a:ea typeface="ＭＳ Ｐゴシック" pitchFamily="-108" charset="-128"/>
                <a:cs typeface="Arial" pitchFamily="34" charset="0"/>
              </a:rPr>
              <a:t>On Dec. 31, 2019, Adidas will record the bond issue as: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88901" y="6400800"/>
            <a:ext cx="5473699" cy="3352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amortization of a bond premium using the straight-line method.</a:t>
            </a:r>
          </a:p>
        </p:txBody>
      </p:sp>
      <p:sp>
        <p:nvSpPr>
          <p:cNvPr id="17" name="Rectangle 16">
            <a:extLst>
              <a:ext uri="{FF2B5EF4-FFF2-40B4-BE49-F238E27FC236}">
                <a16:creationId xmlns:a16="http://schemas.microsoft.com/office/drawing/2014/main" id="{FF636195-472D-4C4A-AF78-7378AD0B4FC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AB1B0C6F-E451-4F4B-BC7A-5650771C03E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228600" y="652030"/>
            <a:ext cx="8381999" cy="914400"/>
          </a:xfrm>
        </p:spPr>
        <p:txBody>
          <a:bodyPr/>
          <a:lstStyle/>
          <a:p>
            <a:pPr eaLnBrk="1" hangingPunct="1"/>
            <a:r>
              <a:rPr lang="en-US" altLang="en-US" b="1" dirty="0"/>
              <a:t>Premium Bonds: Carrying Value</a:t>
            </a:r>
          </a:p>
        </p:txBody>
      </p:sp>
      <p:graphicFrame>
        <p:nvGraphicFramePr>
          <p:cNvPr id="66563" name="Object 2"/>
          <p:cNvGraphicFramePr>
            <a:graphicFrameLocks/>
          </p:cNvGraphicFramePr>
          <p:nvPr>
            <p:extLst>
              <p:ext uri="{D42A27DB-BD31-4B8C-83A1-F6EECF244321}">
                <p14:modId xmlns:p14="http://schemas.microsoft.com/office/powerpoint/2010/main" val="3805719909"/>
              </p:ext>
            </p:extLst>
          </p:nvPr>
        </p:nvGraphicFramePr>
        <p:xfrm>
          <a:off x="1523206" y="1721493"/>
          <a:ext cx="6097588" cy="1449388"/>
        </p:xfrm>
        <a:graphic>
          <a:graphicData uri="http://schemas.openxmlformats.org/presentationml/2006/ole">
            <mc:AlternateContent xmlns:mc="http://schemas.openxmlformats.org/markup-compatibility/2006">
              <mc:Choice xmlns:v="urn:schemas-microsoft-com:vml" Requires="v">
                <p:oleObj spid="_x0000_s66884" name="Worksheet" r:id="rId4" imgW="4105440" imgH="961883" progId="Excel.Sheet.8">
                  <p:embed/>
                </p:oleObj>
              </mc:Choice>
              <mc:Fallback>
                <p:oleObj name="Worksheet" r:id="rId4" imgW="4105440" imgH="961883" progId="Excel.Sheet.8">
                  <p:embed/>
                  <p:pic>
                    <p:nvPicPr>
                      <p:cNvPr id="0" name="Picture 12"/>
                      <p:cNvPicPr>
                        <a:picLocks noChangeArrowheads="1"/>
                      </p:cNvPicPr>
                      <p:nvPr/>
                    </p:nvPicPr>
                    <p:blipFill>
                      <a:blip r:embed="rId5"/>
                      <a:srcRect/>
                      <a:stretch>
                        <a:fillRect/>
                      </a:stretch>
                    </p:blipFill>
                    <p:spPr bwMode="auto">
                      <a:xfrm>
                        <a:off x="1523206" y="1721493"/>
                        <a:ext cx="6097588" cy="1449388"/>
                      </a:xfrm>
                      <a:prstGeom prst="rect">
                        <a:avLst/>
                      </a:prstGeom>
                      <a:solidFill>
                        <a:schemeClr val="tx1"/>
                      </a:solidFill>
                      <a:ln w="6350">
                        <a:solidFill>
                          <a:srgbClr val="000000"/>
                        </a:solidFill>
                        <a:miter lim="800000"/>
                        <a:headEnd/>
                        <a:tailEnd/>
                      </a:ln>
                      <a:effectLst>
                        <a:outerShdw dist="71842" dir="2700000" algn="ctr" rotWithShape="0">
                          <a:schemeClr val="hlink"/>
                        </a:outerShdw>
                      </a:effectLst>
                    </p:spPr>
                  </p:pic>
                </p:oleObj>
              </mc:Fallback>
            </mc:AlternateContent>
          </a:graphicData>
        </a:graphic>
      </p:graphicFrame>
      <p:sp>
        <p:nvSpPr>
          <p:cNvPr id="7" name="Line 3"/>
          <p:cNvSpPr>
            <a:spLocks noChangeShapeType="1"/>
          </p:cNvSpPr>
          <p:nvPr/>
        </p:nvSpPr>
        <p:spPr bwMode="auto">
          <a:xfrm flipH="1" flipV="1">
            <a:off x="7086600" y="2971800"/>
            <a:ext cx="228600" cy="129540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8" name="Line 4"/>
          <p:cNvSpPr>
            <a:spLocks noChangeShapeType="1"/>
          </p:cNvSpPr>
          <p:nvPr/>
        </p:nvSpPr>
        <p:spPr bwMode="auto">
          <a:xfrm flipV="1">
            <a:off x="4800600" y="2743200"/>
            <a:ext cx="838200" cy="914400"/>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9" name="Rectangle 5"/>
          <p:cNvSpPr>
            <a:spLocks noChangeArrowheads="1"/>
          </p:cNvSpPr>
          <p:nvPr/>
        </p:nvSpPr>
        <p:spPr bwMode="auto">
          <a:xfrm>
            <a:off x="3534400" y="3711862"/>
            <a:ext cx="2400300" cy="458788"/>
          </a:xfrm>
          <a:prstGeom prst="rect">
            <a:avLst/>
          </a:prstGeom>
          <a:solidFill>
            <a:srgbClr val="EAEAEA"/>
          </a:solidFill>
          <a:ln w="9525">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accent2">
                    <a:lumMod val="50000"/>
                  </a:schemeClr>
                </a:solidFill>
                <a:ea typeface="ＭＳ Ｐゴシック" pitchFamily="-108" charset="-128"/>
                <a:cs typeface="Arial" pitchFamily="34" charset="0"/>
              </a:rPr>
              <a:t>Maturity Value</a:t>
            </a:r>
          </a:p>
        </p:txBody>
      </p:sp>
      <p:sp>
        <p:nvSpPr>
          <p:cNvPr id="10" name="Rectangle 6"/>
          <p:cNvSpPr>
            <a:spLocks noChangeArrowheads="1"/>
          </p:cNvSpPr>
          <p:nvPr/>
        </p:nvSpPr>
        <p:spPr bwMode="auto">
          <a:xfrm>
            <a:off x="6286500" y="4101841"/>
            <a:ext cx="2400300" cy="458787"/>
          </a:xfrm>
          <a:prstGeom prst="rect">
            <a:avLst/>
          </a:prstGeom>
          <a:solidFill>
            <a:srgbClr val="EAEAEA"/>
          </a:solidFill>
          <a:ln w="9525">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accent2">
                    <a:lumMod val="50000"/>
                  </a:schemeClr>
                </a:solidFill>
                <a:ea typeface="ＭＳ Ｐゴシック" pitchFamily="-108" charset="-128"/>
                <a:cs typeface="Arial" pitchFamily="34" charset="0"/>
              </a:rPr>
              <a:t>Carrying Value</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88901" y="6384323"/>
            <a:ext cx="6197599" cy="39747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amortization of a bond premium using the straight-line method.</a:t>
            </a:r>
          </a:p>
        </p:txBody>
      </p:sp>
      <p:pic>
        <p:nvPicPr>
          <p:cNvPr id="2" name="Picture 1"/>
          <p:cNvPicPr>
            <a:picLocks noChangeAspect="1"/>
          </p:cNvPicPr>
          <p:nvPr/>
        </p:nvPicPr>
        <p:blipFill>
          <a:blip r:embed="rId6"/>
          <a:stretch>
            <a:fillRect/>
          </a:stretch>
        </p:blipFill>
        <p:spPr>
          <a:xfrm>
            <a:off x="1143000" y="4713973"/>
            <a:ext cx="7183100" cy="1030245"/>
          </a:xfrm>
          <a:prstGeom prst="rect">
            <a:avLst/>
          </a:prstGeom>
        </p:spPr>
      </p:pic>
      <p:sp>
        <p:nvSpPr>
          <p:cNvPr id="15" name="Rectangle 14">
            <a:extLst>
              <a:ext uri="{FF2B5EF4-FFF2-40B4-BE49-F238E27FC236}">
                <a16:creationId xmlns:a16="http://schemas.microsoft.com/office/drawing/2014/main" id="{61ED443B-FA59-2749-8D5F-E2509BE570B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C643BD8D-04DF-564D-99C3-5993E727043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AFF9F0-3011-4E0F-8553-A73AFBB61ADE}"/>
              </a:ext>
            </a:extLst>
          </p:cNvPr>
          <p:cNvPicPr>
            <a:picLocks noChangeAspect="1"/>
          </p:cNvPicPr>
          <p:nvPr/>
        </p:nvPicPr>
        <p:blipFill>
          <a:blip r:embed="rId3"/>
          <a:stretch>
            <a:fillRect/>
          </a:stretch>
        </p:blipFill>
        <p:spPr>
          <a:xfrm>
            <a:off x="1048634" y="2653425"/>
            <a:ext cx="6741937" cy="2832975"/>
          </a:xfrm>
          <a:prstGeom prst="rect">
            <a:avLst/>
          </a:prstGeom>
        </p:spPr>
      </p:pic>
      <p:sp>
        <p:nvSpPr>
          <p:cNvPr id="67587" name="Rectangle 7"/>
          <p:cNvSpPr>
            <a:spLocks noGrp="1" noChangeArrowheads="1"/>
          </p:cNvSpPr>
          <p:nvPr>
            <p:ph type="title"/>
          </p:nvPr>
        </p:nvSpPr>
        <p:spPr>
          <a:xfrm>
            <a:off x="931863" y="533400"/>
            <a:ext cx="7297737" cy="762000"/>
          </a:xfrm>
        </p:spPr>
        <p:txBody>
          <a:bodyPr/>
          <a:lstStyle/>
          <a:p>
            <a:pPr eaLnBrk="1" hangingPunct="1"/>
            <a:r>
              <a:rPr lang="en-US" altLang="en-US" b="1" dirty="0"/>
              <a:t>Premium Bonds: Interest</a:t>
            </a:r>
          </a:p>
        </p:txBody>
      </p:sp>
      <p:sp>
        <p:nvSpPr>
          <p:cNvPr id="9" name="Rectangle 3"/>
          <p:cNvSpPr>
            <a:spLocks noChangeArrowheads="1"/>
          </p:cNvSpPr>
          <p:nvPr/>
        </p:nvSpPr>
        <p:spPr bwMode="auto">
          <a:xfrm>
            <a:off x="2239960" y="5486400"/>
            <a:ext cx="4657725" cy="858838"/>
          </a:xfrm>
          <a:prstGeom prst="rect">
            <a:avLst/>
          </a:prstGeom>
          <a:solidFill>
            <a:schemeClr val="accent4">
              <a:lumMod val="20000"/>
              <a:lumOff val="80000"/>
            </a:schemeClr>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000" b="1" dirty="0">
                <a:solidFill>
                  <a:srgbClr val="862110"/>
                </a:solidFill>
                <a:latin typeface="Calibri" pitchFamily="34" charset="0"/>
                <a:ea typeface="ＭＳ Ｐゴシック" pitchFamily="34" charset="-128"/>
              </a:rPr>
              <a:t>$3,600 ÷ 4 periods = $900 </a:t>
            </a:r>
            <a:r>
              <a:rPr lang="en-US" sz="1600" b="1" dirty="0">
                <a:solidFill>
                  <a:srgbClr val="862110"/>
                </a:solidFill>
                <a:latin typeface="Calibri" pitchFamily="34" charset="0"/>
                <a:ea typeface="ＭＳ Ｐゴシック" pitchFamily="34" charset="-128"/>
              </a:rPr>
              <a:t>(rounded)</a:t>
            </a:r>
          </a:p>
          <a:p>
            <a:pPr algn="ctr">
              <a:spcBef>
                <a:spcPct val="50000"/>
              </a:spcBef>
              <a:defRPr/>
            </a:pPr>
            <a:r>
              <a:rPr lang="en-US" sz="2000" b="1" dirty="0">
                <a:solidFill>
                  <a:srgbClr val="862110"/>
                </a:solidFill>
                <a:latin typeface="Calibri" pitchFamily="34" charset="0"/>
                <a:ea typeface="ＭＳ Ｐゴシック" pitchFamily="34" charset="-128"/>
              </a:rPr>
              <a:t>$100,000 × 12% × ½ = $6,000</a:t>
            </a:r>
          </a:p>
        </p:txBody>
      </p:sp>
      <p:sp>
        <p:nvSpPr>
          <p:cNvPr id="10" name="Rectangle 4"/>
          <p:cNvSpPr>
            <a:spLocks noChangeArrowheads="1"/>
          </p:cNvSpPr>
          <p:nvPr/>
        </p:nvSpPr>
        <p:spPr bwMode="auto">
          <a:xfrm>
            <a:off x="781048" y="1194286"/>
            <a:ext cx="7575550" cy="1382713"/>
          </a:xfrm>
          <a:prstGeom prst="rect">
            <a:avLst/>
          </a:prstGeom>
          <a:solidFill>
            <a:schemeClr val="accent2">
              <a:lumMod val="20000"/>
              <a:lumOff val="80000"/>
            </a:schemeClr>
          </a:solidFill>
          <a:ln w="12700">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rgbClr val="002060"/>
                </a:solidFill>
                <a:ea typeface="ＭＳ Ｐゴシック" pitchFamily="-108" charset="-128"/>
                <a:cs typeface="Arial" pitchFamily="34" charset="0"/>
              </a:rPr>
              <a:t>Adidas will make the following entry every six months to record the cash interest payment and the amortization of the discount.</a:t>
            </a:r>
          </a:p>
        </p:txBody>
      </p:sp>
      <p:sp>
        <p:nvSpPr>
          <p:cNvPr id="12" name="Line 7"/>
          <p:cNvSpPr>
            <a:spLocks noChangeShapeType="1"/>
          </p:cNvSpPr>
          <p:nvPr/>
        </p:nvSpPr>
        <p:spPr bwMode="auto">
          <a:xfrm flipV="1">
            <a:off x="5105399" y="4800600"/>
            <a:ext cx="381000" cy="695456"/>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13" name="Line 7"/>
          <p:cNvSpPr>
            <a:spLocks noChangeShapeType="1"/>
          </p:cNvSpPr>
          <p:nvPr/>
        </p:nvSpPr>
        <p:spPr bwMode="auto">
          <a:xfrm flipV="1">
            <a:off x="5943600" y="5105400"/>
            <a:ext cx="228600" cy="858838"/>
          </a:xfrm>
          <a:prstGeom prst="line">
            <a:avLst/>
          </a:prstGeom>
          <a:noFill/>
          <a:ln w="28575">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ea typeface="ＭＳ Ｐゴシック" pitchFamily="-108" charset="-128"/>
              <a:cs typeface="Arial" pitchFamily="34" charset="0"/>
            </a:endParaRP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Rounded Rectangle 15"/>
          <p:cNvSpPr/>
          <p:nvPr/>
        </p:nvSpPr>
        <p:spPr>
          <a:xfrm>
            <a:off x="88901" y="6477000"/>
            <a:ext cx="6083299"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amortization of a bond premium using the straight-line method.</a:t>
            </a:r>
          </a:p>
        </p:txBody>
      </p:sp>
      <p:sp>
        <p:nvSpPr>
          <p:cNvPr id="18" name="TextBox 17"/>
          <p:cNvSpPr txBox="1"/>
          <p:nvPr/>
        </p:nvSpPr>
        <p:spPr>
          <a:xfrm>
            <a:off x="7986931" y="292130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10.10</a:t>
            </a:r>
          </a:p>
        </p:txBody>
      </p:sp>
      <p:sp>
        <p:nvSpPr>
          <p:cNvPr id="19" name="Rectangle 18">
            <a:extLst>
              <a:ext uri="{FF2B5EF4-FFF2-40B4-BE49-F238E27FC236}">
                <a16:creationId xmlns:a16="http://schemas.microsoft.com/office/drawing/2014/main" id="{D8B4077E-45F8-7E4F-B708-A90D498F643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0" name="Slide Number Placeholder 7">
            <a:extLst>
              <a:ext uri="{FF2B5EF4-FFF2-40B4-BE49-F238E27FC236}">
                <a16:creationId xmlns:a16="http://schemas.microsoft.com/office/drawing/2014/main" id="{D38BA13B-DA65-6749-8FA4-86D5E304A82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3"/>
          <p:cNvSpPr>
            <a:spLocks noGrp="1"/>
          </p:cNvSpPr>
          <p:nvPr>
            <p:ph type="title"/>
          </p:nvPr>
        </p:nvSpPr>
        <p:spPr>
          <a:xfrm>
            <a:off x="490870" y="775290"/>
            <a:ext cx="8229600" cy="990600"/>
          </a:xfrm>
        </p:spPr>
        <p:txBody>
          <a:bodyPr/>
          <a:lstStyle/>
          <a:p>
            <a:pPr eaLnBrk="1" hangingPunct="1"/>
            <a:r>
              <a:rPr lang="en-US" altLang="en-US" b="1" dirty="0"/>
              <a:t>Premium Bond: Amortization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8901" y="6384323"/>
            <a:ext cx="6159499" cy="37829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a:t>
            </a:r>
            <a:r>
              <a:rPr lang="en-US" sz="1100" dirty="0"/>
              <a:t>Compute and record amortization of a bond premium using the straight-line method.</a:t>
            </a:r>
          </a:p>
        </p:txBody>
      </p:sp>
      <p:pic>
        <p:nvPicPr>
          <p:cNvPr id="2" name="Picture 1">
            <a:extLst>
              <a:ext uri="{FF2B5EF4-FFF2-40B4-BE49-F238E27FC236}">
                <a16:creationId xmlns:a16="http://schemas.microsoft.com/office/drawing/2014/main" id="{725FBAA7-482D-4AB0-944D-B0B44CB8826F}"/>
              </a:ext>
            </a:extLst>
          </p:cNvPr>
          <p:cNvPicPr>
            <a:picLocks noChangeAspect="1"/>
          </p:cNvPicPr>
          <p:nvPr/>
        </p:nvPicPr>
        <p:blipFill>
          <a:blip r:embed="rId3"/>
          <a:stretch>
            <a:fillRect/>
          </a:stretch>
        </p:blipFill>
        <p:spPr>
          <a:xfrm>
            <a:off x="838200" y="1963987"/>
            <a:ext cx="7203051" cy="2827594"/>
          </a:xfrm>
          <a:prstGeom prst="rect">
            <a:avLst/>
          </a:prstGeom>
        </p:spPr>
      </p:pic>
      <p:sp>
        <p:nvSpPr>
          <p:cNvPr id="9" name="Rectangle 8">
            <a:extLst>
              <a:ext uri="{FF2B5EF4-FFF2-40B4-BE49-F238E27FC236}">
                <a16:creationId xmlns:a16="http://schemas.microsoft.com/office/drawing/2014/main" id="{B8EE0B49-F097-214F-A95B-BB179790B12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A66FE30A-2946-6142-8398-FA56D770CA8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pic>
        <p:nvPicPr>
          <p:cNvPr id="3" name="Picture 2" descr="Screen Shot 2018-10-18 at 9.44.4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905000"/>
            <a:ext cx="2286000" cy="1054100"/>
          </a:xfrm>
          <a:prstGeom prst="rect">
            <a:avLst/>
          </a:prstGeom>
        </p:spPr>
      </p:pic>
      <p:sp>
        <p:nvSpPr>
          <p:cNvPr id="8" name="TextBox 7"/>
          <p:cNvSpPr txBox="1"/>
          <p:nvPr/>
        </p:nvSpPr>
        <p:spPr>
          <a:xfrm>
            <a:off x="6096000" y="22098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10.11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1087" y="2209800"/>
            <a:ext cx="7315200" cy="3124200"/>
          </a:xfrm>
        </p:spPr>
        <p:txBody>
          <a:bodyPr/>
          <a:lstStyle/>
          <a:p>
            <a:br>
              <a:rPr lang="en-US" altLang="en-US" dirty="0"/>
            </a:br>
            <a:br>
              <a:rPr lang="en-US" altLang="en-US" dirty="0"/>
            </a:br>
            <a:r>
              <a:rPr lang="en-US" dirty="0"/>
              <a:t>Record the retirement of bonds.</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1087" y="2230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1087" y="4572000"/>
            <a:ext cx="7315200" cy="87313"/>
          </a:xfrm>
          <a:prstGeom prst="rect">
            <a:avLst/>
          </a:prstGeom>
          <a:noFill/>
          <a:ln w="9525">
            <a:noFill/>
            <a:miter lim="800000"/>
            <a:headEnd/>
            <a:tailEnd/>
          </a:ln>
        </p:spPr>
      </p:pic>
      <p:sp>
        <p:nvSpPr>
          <p:cNvPr id="8" name="TextBox 7"/>
          <p:cNvSpPr txBox="1"/>
          <p:nvPr/>
        </p:nvSpPr>
        <p:spPr>
          <a:xfrm>
            <a:off x="2057400" y="1062290"/>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id="{578C0A30-10DE-774A-8A14-40840B6B353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DEF8A0F2-8248-184D-9748-79909297310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title"/>
          </p:nvPr>
        </p:nvSpPr>
        <p:spPr>
          <a:xfrm>
            <a:off x="457200" y="762000"/>
            <a:ext cx="8229600" cy="914400"/>
          </a:xfrm>
        </p:spPr>
        <p:txBody>
          <a:bodyPr/>
          <a:lstStyle/>
          <a:p>
            <a:pPr eaLnBrk="1" hangingPunct="1"/>
            <a:r>
              <a:rPr lang="en-US" altLang="en-US" b="1" dirty="0"/>
              <a:t>Bond Retirement</a:t>
            </a:r>
          </a:p>
        </p:txBody>
      </p:sp>
      <p:sp>
        <p:nvSpPr>
          <p:cNvPr id="6" name="Rectangle 4"/>
          <p:cNvSpPr>
            <a:spLocks noChangeArrowheads="1"/>
          </p:cNvSpPr>
          <p:nvPr/>
        </p:nvSpPr>
        <p:spPr bwMode="auto">
          <a:xfrm>
            <a:off x="457199" y="1981200"/>
            <a:ext cx="8077201" cy="889986"/>
          </a:xfrm>
          <a:prstGeom prst="rect">
            <a:avLst/>
          </a:prstGeom>
          <a:solidFill>
            <a:schemeClr val="accent2">
              <a:lumMod val="20000"/>
              <a:lumOff val="80000"/>
            </a:schemeClr>
          </a:solidFill>
          <a:ln w="12700">
            <a:solidFill>
              <a:schemeClr val="accent5">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600" dirty="0">
                <a:solidFill>
                  <a:srgbClr val="002060"/>
                </a:solidFill>
                <a:ea typeface="ＭＳ Ｐゴシック" pitchFamily="-108" charset="-128"/>
                <a:cs typeface="Arial" pitchFamily="34" charset="0"/>
              </a:rPr>
              <a:t>Retirement of the Fila bonds at maturity for $100,000 cash.</a:t>
            </a:r>
          </a:p>
        </p:txBody>
      </p:sp>
      <p:sp>
        <p:nvSpPr>
          <p:cNvPr id="15366" name="TextBox 7"/>
          <p:cNvSpPr txBox="1">
            <a:spLocks noChangeArrowheads="1"/>
          </p:cNvSpPr>
          <p:nvPr/>
        </p:nvSpPr>
        <p:spPr bwMode="auto">
          <a:xfrm>
            <a:off x="457200" y="4953000"/>
            <a:ext cx="8077200" cy="708025"/>
          </a:xfrm>
          <a:prstGeom prst="rect">
            <a:avLst/>
          </a:prstGeom>
          <a:solidFill>
            <a:schemeClr val="accent4">
              <a:lumMod val="20000"/>
              <a:lumOff val="80000"/>
            </a:schemeClr>
          </a:solidFill>
          <a:ln w="9525">
            <a:solidFill>
              <a:schemeClr val="tx1"/>
            </a:solidFill>
            <a:miter lim="800000"/>
            <a:headEnd/>
            <a:tailEnd/>
          </a:ln>
        </p:spPr>
        <p:txBody>
          <a:bodyPr>
            <a:spAutoFit/>
          </a:bodyPr>
          <a:lstStyle/>
          <a:p>
            <a:pPr algn="ctr">
              <a:defRPr/>
            </a:pPr>
            <a:r>
              <a:rPr lang="en-US" sz="2000" dirty="0">
                <a:latin typeface="Arial" pitchFamily="34" charset="0"/>
                <a:cs typeface="Arial" pitchFamily="34" charset="0"/>
              </a:rPr>
              <a:t>Because any discount or premium will be fully amortized at </a:t>
            </a:r>
          </a:p>
          <a:p>
            <a:pPr algn="ctr">
              <a:defRPr/>
            </a:pPr>
            <a:r>
              <a:rPr lang="en-US" sz="2000" dirty="0">
                <a:latin typeface="Arial" pitchFamily="34" charset="0"/>
                <a:cs typeface="Arial" pitchFamily="34" charset="0"/>
              </a:rPr>
              <a:t>maturity, the carrying value of the bonds will be equal to par value.</a:t>
            </a:r>
          </a:p>
        </p:txBody>
      </p:sp>
      <p:pic>
        <p:nvPicPr>
          <p:cNvPr id="111619" name="Picture 3"/>
          <p:cNvPicPr>
            <a:picLocks noChangeAspect="1" noChangeArrowheads="1"/>
          </p:cNvPicPr>
          <p:nvPr/>
        </p:nvPicPr>
        <p:blipFill>
          <a:blip r:embed="rId3" cstate="print"/>
          <a:srcRect/>
          <a:stretch>
            <a:fillRect/>
          </a:stretch>
        </p:blipFill>
        <p:spPr bwMode="auto">
          <a:xfrm>
            <a:off x="457199" y="3357069"/>
            <a:ext cx="8077201" cy="852980"/>
          </a:xfrm>
          <a:prstGeom prst="rect">
            <a:avLst/>
          </a:prstGeom>
          <a:noFill/>
          <a:ln w="9525">
            <a:solidFill>
              <a:schemeClr val="accent2">
                <a:lumMod val="50000"/>
              </a:schemeClr>
            </a:solid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8901" y="6629400"/>
            <a:ext cx="3492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Record the retirement of bonds.</a:t>
            </a:r>
          </a:p>
        </p:txBody>
      </p:sp>
      <p:sp>
        <p:nvSpPr>
          <p:cNvPr id="11" name="Rectangle 10">
            <a:extLst>
              <a:ext uri="{FF2B5EF4-FFF2-40B4-BE49-F238E27FC236}">
                <a16:creationId xmlns:a16="http://schemas.microsoft.com/office/drawing/2014/main" id="{267A7A31-0E76-0248-993F-8403192F7B9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D42213E7-0A60-FB41-BC1B-359FFD2E74A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1619"/>
                                        </p:tgtEl>
                                        <p:attrNameLst>
                                          <p:attrName>style.visibility</p:attrName>
                                        </p:attrNameLst>
                                      </p:cBhvr>
                                      <p:to>
                                        <p:strVal val="visible"/>
                                      </p:to>
                                    </p:set>
                                    <p:animEffect transition="in" filter="dissolve">
                                      <p:cBhvr>
                                        <p:cTn id="11" dur="500"/>
                                        <p:tgtEl>
                                          <p:spTgt spid="111619"/>
                                        </p:tgtEl>
                                      </p:cBhvr>
                                    </p:animEffect>
                                  </p:childTnLst>
                                </p:cTn>
                              </p:par>
                            </p:childTnLst>
                          </p:cTn>
                        </p:par>
                        <p:par>
                          <p:cTn id="12" fill="hold" nodeType="afterGroup">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15366"/>
                                        </p:tgtEl>
                                        <p:attrNameLst>
                                          <p:attrName>style.visibility</p:attrName>
                                        </p:attrNameLst>
                                      </p:cBhvr>
                                      <p:to>
                                        <p:strVal val="visible"/>
                                      </p:to>
                                    </p:set>
                                    <p:anim calcmode="lin" valueType="num">
                                      <p:cBhvr>
                                        <p:cTn id="15" dur="1000" fill="hold"/>
                                        <p:tgtEl>
                                          <p:spTgt spid="15366"/>
                                        </p:tgtEl>
                                        <p:attrNameLst>
                                          <p:attrName>ppt_w</p:attrName>
                                        </p:attrNameLst>
                                      </p:cBhvr>
                                      <p:tavLst>
                                        <p:tav tm="0">
                                          <p:val>
                                            <p:strVal val="#ppt_w*0.70"/>
                                          </p:val>
                                        </p:tav>
                                        <p:tav tm="100000">
                                          <p:val>
                                            <p:strVal val="#ppt_w"/>
                                          </p:val>
                                        </p:tav>
                                      </p:tavLst>
                                    </p:anim>
                                    <p:anim calcmode="lin" valueType="num">
                                      <p:cBhvr>
                                        <p:cTn id="16" dur="1000" fill="hold"/>
                                        <p:tgtEl>
                                          <p:spTgt spid="15366"/>
                                        </p:tgtEl>
                                        <p:attrNameLst>
                                          <p:attrName>ppt_h</p:attrName>
                                        </p:attrNameLst>
                                      </p:cBhvr>
                                      <p:tavLst>
                                        <p:tav tm="0">
                                          <p:val>
                                            <p:strVal val="#ppt_h"/>
                                          </p:val>
                                        </p:tav>
                                        <p:tav tm="100000">
                                          <p:val>
                                            <p:strVal val="#ppt_h"/>
                                          </p:val>
                                        </p:tav>
                                      </p:tavLst>
                                    </p:anim>
                                    <p:animEffect transition="in" filter="fade">
                                      <p:cBhvr>
                                        <p:cTn id="17" dur="1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3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title"/>
          </p:nvPr>
        </p:nvSpPr>
        <p:spPr>
          <a:xfrm>
            <a:off x="457200" y="533400"/>
            <a:ext cx="8229600" cy="838200"/>
          </a:xfrm>
        </p:spPr>
        <p:txBody>
          <a:bodyPr/>
          <a:lstStyle/>
          <a:p>
            <a:pPr eaLnBrk="1" hangingPunct="1"/>
            <a:r>
              <a:rPr lang="en-US" altLang="en-US" b="1" dirty="0"/>
              <a:t>Bond Retirement before Maturity</a:t>
            </a:r>
          </a:p>
        </p:txBody>
      </p:sp>
      <p:sp>
        <p:nvSpPr>
          <p:cNvPr id="16387" name="Rectangle 2"/>
          <p:cNvSpPr>
            <a:spLocks noGrp="1" noChangeArrowheads="1"/>
          </p:cNvSpPr>
          <p:nvPr>
            <p:ph type="body" idx="4294967295"/>
          </p:nvPr>
        </p:nvSpPr>
        <p:spPr>
          <a:xfrm>
            <a:off x="457199" y="1371600"/>
            <a:ext cx="8229601" cy="1098550"/>
          </a:xfrm>
          <a:solidFill>
            <a:schemeClr val="accent4">
              <a:lumMod val="20000"/>
              <a:lumOff val="80000"/>
            </a:schemeClr>
          </a:solidFill>
          <a:ln>
            <a:solidFill>
              <a:schemeClr val="bg2">
                <a:lumMod val="10000"/>
              </a:schemeClr>
            </a:solidFill>
          </a:ln>
        </p:spPr>
        <p:txBody>
          <a:bodyPr lIns="90488" tIns="44450" rIns="90488" bIns="44450" rtlCol="0">
            <a:normAutofit/>
          </a:bodyPr>
          <a:lstStyle/>
          <a:p>
            <a:pPr algn="ctr" eaLnBrk="1" fontAlgn="auto" hangingPunct="1">
              <a:spcBef>
                <a:spcPct val="10000"/>
              </a:spcBef>
              <a:spcAft>
                <a:spcPts val="0"/>
              </a:spcAft>
              <a:buClr>
                <a:schemeClr val="tx1"/>
              </a:buClr>
              <a:buSzPct val="135000"/>
              <a:buFont typeface="Wingdings" pitchFamily="2" charset="2"/>
              <a:buNone/>
              <a:defRPr/>
            </a:pPr>
            <a:r>
              <a:rPr lang="en-US" sz="2400" b="1" dirty="0">
                <a:solidFill>
                  <a:srgbClr val="008000"/>
                </a:solidFill>
              </a:rPr>
              <a:t>Carrying Value &gt; Retirement Price = Gain</a:t>
            </a:r>
          </a:p>
          <a:p>
            <a:pPr algn="ctr" eaLnBrk="1" fontAlgn="auto" hangingPunct="1">
              <a:spcBef>
                <a:spcPct val="10000"/>
              </a:spcBef>
              <a:spcAft>
                <a:spcPts val="0"/>
              </a:spcAft>
              <a:buClr>
                <a:schemeClr val="tx1"/>
              </a:buClr>
              <a:buSzPct val="135000"/>
              <a:buFont typeface="Wingdings" pitchFamily="2" charset="2"/>
              <a:buNone/>
              <a:defRPr/>
            </a:pPr>
            <a:r>
              <a:rPr lang="en-US" sz="2400" b="1" dirty="0">
                <a:solidFill>
                  <a:srgbClr val="FF0000"/>
                </a:solidFill>
              </a:rPr>
              <a:t>Carrying Value &lt; Retirement Price = Loss</a:t>
            </a:r>
          </a:p>
        </p:txBody>
      </p:sp>
      <p:sp>
        <p:nvSpPr>
          <p:cNvPr id="6" name="Rectangle 4"/>
          <p:cNvSpPr>
            <a:spLocks noChangeArrowheads="1"/>
          </p:cNvSpPr>
          <p:nvPr/>
        </p:nvSpPr>
        <p:spPr bwMode="auto">
          <a:xfrm>
            <a:off x="457199" y="2667000"/>
            <a:ext cx="8229602" cy="1567096"/>
          </a:xfrm>
          <a:prstGeom prst="rect">
            <a:avLst/>
          </a:prstGeom>
          <a:solidFill>
            <a:schemeClr val="accent2">
              <a:lumMod val="20000"/>
              <a:lumOff val="80000"/>
            </a:schemeClr>
          </a:solidFill>
          <a:ln w="12700">
            <a:solidFill>
              <a:schemeClr val="accent5">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ts val="0"/>
              </a:spcBef>
              <a:defRPr/>
            </a:pPr>
            <a:r>
              <a:rPr lang="en-US" sz="2400" dirty="0">
                <a:solidFill>
                  <a:srgbClr val="002060"/>
                </a:solidFill>
                <a:ea typeface="ＭＳ Ｐゴシック" pitchFamily="-108" charset="-128"/>
                <a:cs typeface="Arial" pitchFamily="34" charset="0"/>
              </a:rPr>
              <a:t>Assume that $100,000 of callable bonds will be retired </a:t>
            </a:r>
          </a:p>
          <a:p>
            <a:pPr algn="ctr">
              <a:spcBef>
                <a:spcPts val="0"/>
              </a:spcBef>
              <a:defRPr/>
            </a:pPr>
            <a:r>
              <a:rPr lang="en-US" sz="2400" dirty="0">
                <a:solidFill>
                  <a:srgbClr val="002060"/>
                </a:solidFill>
                <a:ea typeface="ＭＳ Ｐゴシック" pitchFamily="-108" charset="-128"/>
                <a:cs typeface="Arial" pitchFamily="34" charset="0"/>
              </a:rPr>
              <a:t>on July 1, after the first interest payment. The bond </a:t>
            </a:r>
          </a:p>
          <a:p>
            <a:pPr algn="ctr">
              <a:spcBef>
                <a:spcPts val="0"/>
              </a:spcBef>
              <a:defRPr/>
            </a:pPr>
            <a:r>
              <a:rPr lang="en-US" sz="2400" dirty="0">
                <a:solidFill>
                  <a:srgbClr val="002060"/>
                </a:solidFill>
                <a:ea typeface="ＭＳ Ｐゴシック" pitchFamily="-108" charset="-128"/>
                <a:cs typeface="Arial" pitchFamily="34" charset="0"/>
              </a:rPr>
              <a:t>carrying value is $104,500.The bonds have a </a:t>
            </a:r>
          </a:p>
          <a:p>
            <a:pPr algn="ctr">
              <a:spcBef>
                <a:spcPts val="0"/>
              </a:spcBef>
              <a:defRPr/>
            </a:pPr>
            <a:r>
              <a:rPr lang="en-US" sz="2400" dirty="0">
                <a:solidFill>
                  <a:srgbClr val="002060"/>
                </a:solidFill>
                <a:ea typeface="ＭＳ Ｐゴシック" pitchFamily="-108" charset="-128"/>
                <a:cs typeface="Arial" pitchFamily="34" charset="0"/>
              </a:rPr>
              <a:t>call premium of $3,000. </a:t>
            </a:r>
          </a:p>
        </p:txBody>
      </p:sp>
      <p:pic>
        <p:nvPicPr>
          <p:cNvPr id="112643" name="Picture 3"/>
          <p:cNvPicPr>
            <a:picLocks noChangeAspect="1" noChangeArrowheads="1"/>
          </p:cNvPicPr>
          <p:nvPr/>
        </p:nvPicPr>
        <p:blipFill>
          <a:blip r:embed="rId3" cstate="print"/>
          <a:srcRect/>
          <a:stretch>
            <a:fillRect/>
          </a:stretch>
        </p:blipFill>
        <p:spPr bwMode="auto">
          <a:xfrm>
            <a:off x="457199" y="4494383"/>
            <a:ext cx="8229601" cy="1378826"/>
          </a:xfrm>
          <a:prstGeom prst="rect">
            <a:avLst/>
          </a:prstGeom>
          <a:noFill/>
          <a:ln w="9525">
            <a:solidFill>
              <a:schemeClr val="accent2">
                <a:lumMod val="50000"/>
              </a:schemeClr>
            </a:solid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8901" y="6629400"/>
            <a:ext cx="3492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Record the retirement of bonds.</a:t>
            </a:r>
          </a:p>
        </p:txBody>
      </p:sp>
      <p:sp>
        <p:nvSpPr>
          <p:cNvPr id="11" name="Rectangle 10">
            <a:extLst>
              <a:ext uri="{FF2B5EF4-FFF2-40B4-BE49-F238E27FC236}">
                <a16:creationId xmlns:a16="http://schemas.microsoft.com/office/drawing/2014/main" id="{0A6CEFA8-5230-814F-89F4-EE1909897C5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57078F9E-D98D-374F-8E09-E3F1CD9CD82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slide(fromLeft)">
                                      <p:cBhvr>
                                        <p:cTn id="7" dur="500"/>
                                        <p:tgtEl>
                                          <p:spTgt spid="16387">
                                            <p:bg/>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6387">
                                            <p:txEl>
                                              <p:pRg st="0" end="0"/>
                                            </p:txEl>
                                          </p:spTgt>
                                        </p:tgtEl>
                                        <p:attrNameLst>
                                          <p:attrName>style.visibility</p:attrName>
                                        </p:attrNameLst>
                                      </p:cBhvr>
                                      <p:to>
                                        <p:strVal val="visible"/>
                                      </p:to>
                                    </p:set>
                                    <p:animEffect transition="in" filter="slide(fromLeft)">
                                      <p:cBhvr>
                                        <p:cTn id="10" dur="500"/>
                                        <p:tgtEl>
                                          <p:spTgt spid="16387">
                                            <p:txEl>
                                              <p:pRg st="0" end="0"/>
                                            </p:txEl>
                                          </p:spTgt>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Effect transition="in" filter="slide(fromLeft)">
                                      <p:cBhvr>
                                        <p:cTn id="13" dur="500"/>
                                        <p:tgtEl>
                                          <p:spTgt spid="16387">
                                            <p:txEl>
                                              <p:pRg st="1" end="1"/>
                                            </p:txEl>
                                          </p:spTgt>
                                        </p:tgtEl>
                                      </p:cBhvr>
                                    </p:animEffect>
                                  </p:childTnLst>
                                </p:cTn>
                              </p:par>
                            </p:childTnLst>
                          </p:cTn>
                        </p:par>
                        <p:par>
                          <p:cTn id="14" fill="hold" nodeType="afterGroup">
                            <p:stCondLst>
                              <p:cond delay="500"/>
                            </p:stCondLst>
                            <p:childTnLst>
                              <p:par>
                                <p:cTn id="15" presetID="55"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par>
                          <p:cTn id="20" fill="hold" nodeType="afterGroup">
                            <p:stCondLst>
                              <p:cond delay="1500"/>
                            </p:stCondLst>
                            <p:childTnLst>
                              <p:par>
                                <p:cTn id="21" presetID="9" presetClass="entr" presetSubtype="0" fill="hold" nodeType="afterEffect">
                                  <p:stCondLst>
                                    <p:cond delay="0"/>
                                  </p:stCondLst>
                                  <p:childTnLst>
                                    <p:set>
                                      <p:cBhvr>
                                        <p:cTn id="22" dur="1" fill="hold">
                                          <p:stCondLst>
                                            <p:cond delay="0"/>
                                          </p:stCondLst>
                                        </p:cTn>
                                        <p:tgtEl>
                                          <p:spTgt spid="112643"/>
                                        </p:tgtEl>
                                        <p:attrNameLst>
                                          <p:attrName>style.visibility</p:attrName>
                                        </p:attrNameLst>
                                      </p:cBhvr>
                                      <p:to>
                                        <p:strVal val="visible"/>
                                      </p:to>
                                    </p:set>
                                    <p:animEffect transition="in" filter="dissolve">
                                      <p:cBhvr>
                                        <p:cTn id="23" dur="5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p:cNvPicPr>
            <a:picLocks noChangeAspect="1" noChangeArrowheads="1"/>
          </p:cNvPicPr>
          <p:nvPr/>
        </p:nvPicPr>
        <p:blipFill>
          <a:blip r:embed="rId3" cstate="print"/>
          <a:srcRect/>
          <a:stretch>
            <a:fillRect/>
          </a:stretch>
        </p:blipFill>
        <p:spPr bwMode="auto">
          <a:xfrm>
            <a:off x="457199" y="4358474"/>
            <a:ext cx="8229601" cy="1177294"/>
          </a:xfrm>
          <a:prstGeom prst="rect">
            <a:avLst/>
          </a:prstGeom>
          <a:noFill/>
          <a:ln w="9525">
            <a:solidFill>
              <a:schemeClr val="accent2">
                <a:lumMod val="50000"/>
              </a:schemeClr>
            </a:solidFill>
            <a:miter lim="800000"/>
            <a:headEnd/>
            <a:tailEnd/>
          </a:ln>
        </p:spPr>
      </p:pic>
      <p:sp>
        <p:nvSpPr>
          <p:cNvPr id="78851" name="Rectangle 3"/>
          <p:cNvSpPr>
            <a:spLocks noGrp="1" noChangeArrowheads="1"/>
          </p:cNvSpPr>
          <p:nvPr>
            <p:ph type="title"/>
          </p:nvPr>
        </p:nvSpPr>
        <p:spPr>
          <a:xfrm>
            <a:off x="457200" y="609600"/>
            <a:ext cx="8229600" cy="990600"/>
          </a:xfrm>
        </p:spPr>
        <p:txBody>
          <a:bodyPr/>
          <a:lstStyle/>
          <a:p>
            <a:pPr eaLnBrk="1" hangingPunct="1"/>
            <a:r>
              <a:rPr lang="en-US" altLang="en-US" b="1" dirty="0"/>
              <a:t>Bond Retirement: Conversion</a:t>
            </a:r>
          </a:p>
        </p:txBody>
      </p:sp>
      <p:sp>
        <p:nvSpPr>
          <p:cNvPr id="17411" name="Rectangle 2"/>
          <p:cNvSpPr>
            <a:spLocks noGrp="1" noChangeArrowheads="1"/>
          </p:cNvSpPr>
          <p:nvPr>
            <p:ph type="body" idx="4294967295"/>
          </p:nvPr>
        </p:nvSpPr>
        <p:spPr>
          <a:xfrm>
            <a:off x="1600200" y="1752600"/>
            <a:ext cx="5943600" cy="557213"/>
          </a:xfrm>
        </p:spPr>
        <p:txBody>
          <a:bodyPr lIns="90488" tIns="44450" rIns="90488" bIns="44450" rtlCol="0">
            <a:normAutofit fontScale="92500" lnSpcReduction="10000"/>
          </a:bodyPr>
          <a:lstStyle/>
          <a:p>
            <a:pPr algn="ctr" eaLnBrk="1" fontAlgn="auto" hangingPunct="1">
              <a:spcBef>
                <a:spcPct val="10000"/>
              </a:spcBef>
              <a:spcAft>
                <a:spcPts val="0"/>
              </a:spcAft>
              <a:buClr>
                <a:schemeClr val="tx1"/>
              </a:buClr>
              <a:buSzPct val="135000"/>
              <a:buFont typeface="Wingdings" pitchFamily="2" charset="2"/>
              <a:buNone/>
              <a:defRPr/>
            </a:pPr>
            <a:r>
              <a:rPr lang="en-US" altLang="en-US" sz="3600" dirty="0">
                <a:solidFill>
                  <a:schemeClr val="tx2"/>
                </a:solidFill>
              </a:rPr>
              <a:t>Conversion of Bonds to Stock</a:t>
            </a:r>
          </a:p>
        </p:txBody>
      </p:sp>
      <p:sp>
        <p:nvSpPr>
          <p:cNvPr id="8" name="TextBox 7"/>
          <p:cNvSpPr txBox="1"/>
          <p:nvPr/>
        </p:nvSpPr>
        <p:spPr>
          <a:xfrm>
            <a:off x="457200" y="2550562"/>
            <a:ext cx="8229600" cy="1200329"/>
          </a:xfrm>
          <a:prstGeom prst="rect">
            <a:avLst/>
          </a:prstGeom>
          <a:solidFill>
            <a:schemeClr val="accent2">
              <a:lumMod val="20000"/>
              <a:lumOff val="80000"/>
            </a:schemeClr>
          </a:solidFill>
          <a:ln>
            <a:solidFill>
              <a:srgbClr val="002060"/>
            </a:solidFill>
          </a:ln>
          <a:effectLst>
            <a:outerShdw blurRad="50800" dist="38100" dir="2700000" algn="tl" rotWithShape="0">
              <a:prstClr val="black">
                <a:alpha val="40000"/>
              </a:prstClr>
            </a:outerShdw>
          </a:effectLst>
        </p:spPr>
        <p:txBody>
          <a:bodyPr wrap="square">
            <a:spAutoFit/>
          </a:bodyPr>
          <a:lstStyle/>
          <a:p>
            <a:pPr algn="ctr">
              <a:defRPr/>
            </a:pPr>
            <a:r>
              <a:rPr lang="en-US" sz="2400" dirty="0">
                <a:solidFill>
                  <a:srgbClr val="002060"/>
                </a:solidFill>
                <a:ea typeface="ＭＳ Ｐゴシック" pitchFamily="-108" charset="-128"/>
                <a:cs typeface="Arial" pitchFamily="34" charset="0"/>
              </a:rPr>
              <a:t>On January 1, $100,000 par value bonds of Converse, with a carrying value of $100,000, are converted to 15,000 shares of $2 par value common stock.</a:t>
            </a:r>
          </a:p>
        </p:txBody>
      </p:sp>
      <p:sp>
        <p:nvSpPr>
          <p:cNvPr id="9" name="TextBox 8"/>
          <p:cNvSpPr txBox="1"/>
          <p:nvPr/>
        </p:nvSpPr>
        <p:spPr>
          <a:xfrm>
            <a:off x="3883077" y="5867400"/>
            <a:ext cx="4343400" cy="376237"/>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txBody>
          <a:bodyPr>
            <a:spAutoFit/>
          </a:bodyPr>
          <a:lstStyle/>
          <a:p>
            <a:pPr>
              <a:defRPr/>
            </a:pPr>
            <a:r>
              <a:rPr lang="en-US" dirty="0">
                <a:solidFill>
                  <a:srgbClr val="862110"/>
                </a:solidFill>
                <a:ea typeface="ＭＳ Ｐゴシック" pitchFamily="34" charset="-128"/>
              </a:rPr>
              <a:t>15,000 shares × $2 par value per share</a:t>
            </a:r>
          </a:p>
        </p:txBody>
      </p:sp>
      <p:cxnSp>
        <p:nvCxnSpPr>
          <p:cNvPr id="11" name="Straight Arrow Connector 10"/>
          <p:cNvCxnSpPr>
            <a:cxnSpLocks/>
          </p:cNvCxnSpPr>
          <p:nvPr/>
        </p:nvCxnSpPr>
        <p:spPr>
          <a:xfrm flipV="1">
            <a:off x="6172200" y="4800601"/>
            <a:ext cx="1866900" cy="1066799"/>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88901" y="6629400"/>
            <a:ext cx="3492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t>
            </a:r>
            <a:r>
              <a:rPr lang="en-US" sz="1100" dirty="0"/>
              <a:t>Record the retirement of bonds.</a:t>
            </a:r>
          </a:p>
        </p:txBody>
      </p:sp>
      <p:sp>
        <p:nvSpPr>
          <p:cNvPr id="15" name="Rectangle 14">
            <a:extLst>
              <a:ext uri="{FF2B5EF4-FFF2-40B4-BE49-F238E27FC236}">
                <a16:creationId xmlns:a16="http://schemas.microsoft.com/office/drawing/2014/main" id="{50ECE356-CD96-B444-AEF1-F7BB1740015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B74A3561-B1A2-1A40-BD5D-BF87D128C6E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113667"/>
                                        </p:tgtEl>
                                        <p:attrNameLst>
                                          <p:attrName>style.visibility</p:attrName>
                                        </p:attrNameLst>
                                      </p:cBhvr>
                                      <p:to>
                                        <p:strVal val="visible"/>
                                      </p:to>
                                    </p:set>
                                    <p:animEffect transition="in" filter="dissolve">
                                      <p:cBhvr>
                                        <p:cTn id="14" dur="500"/>
                                        <p:tgtEl>
                                          <p:spTgt spid="113667"/>
                                        </p:tgtEl>
                                      </p:cBhvr>
                                    </p:animEffect>
                                  </p:childTnLst>
                                </p:cTn>
                              </p:par>
                            </p:childTnLst>
                          </p:cTn>
                        </p:par>
                        <p:par>
                          <p:cTn id="15" fill="hold" nodeType="afterGroup">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0.70"/>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childTnLst>
                          </p:cTn>
                        </p:par>
                        <p:par>
                          <p:cTn id="21" fill="hold" nodeType="afterGroup">
                            <p:stCondLst>
                              <p:cond delay="2000"/>
                            </p:stCondLst>
                            <p:childTnLst>
                              <p:par>
                                <p:cTn id="22" presetID="2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dirty="0"/>
              <a:t>Explain the types of notes and prepare entries to account for notes.</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9050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3365" y="5242485"/>
            <a:ext cx="7315200" cy="87313"/>
          </a:xfrm>
          <a:prstGeom prst="rect">
            <a:avLst/>
          </a:prstGeom>
          <a:noFill/>
          <a:ln w="9525">
            <a:noFill/>
            <a:miter lim="800000"/>
            <a:headEnd/>
            <a:tailEnd/>
          </a:ln>
        </p:spPr>
      </p:pic>
      <p:sp>
        <p:nvSpPr>
          <p:cNvPr id="8" name="TextBox 7"/>
          <p:cNvSpPr txBox="1"/>
          <p:nvPr/>
        </p:nvSpPr>
        <p:spPr>
          <a:xfrm>
            <a:off x="1952065" y="1135978"/>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id="{D4FEBD94-6D35-8B43-84E4-F7B54B4D20F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63A09B16-2CB9-C544-A91A-394327DCF59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2"/>
          <p:cNvSpPr>
            <a:spLocks noChangeShapeType="1"/>
          </p:cNvSpPr>
          <p:nvPr/>
        </p:nvSpPr>
        <p:spPr bwMode="auto">
          <a:xfrm>
            <a:off x="7467600" y="5029200"/>
            <a:ext cx="0" cy="457200"/>
          </a:xfrm>
          <a:prstGeom prst="line">
            <a:avLst/>
          </a:prstGeom>
          <a:noFill/>
          <a:ln w="76200">
            <a:solidFill>
              <a:srgbClr val="1102D0"/>
            </a:solidFill>
            <a:round/>
            <a:headEnd/>
            <a:tailEnd/>
          </a:ln>
        </p:spPr>
        <p:txBody>
          <a:bodyPr/>
          <a:lstStyle/>
          <a:p>
            <a:endParaRPr lang="en-US" dirty="0"/>
          </a:p>
        </p:txBody>
      </p:sp>
      <p:sp>
        <p:nvSpPr>
          <p:cNvPr id="79875" name="Rectangle 3"/>
          <p:cNvSpPr>
            <a:spLocks noChangeArrowheads="1"/>
          </p:cNvSpPr>
          <p:nvPr/>
        </p:nvSpPr>
        <p:spPr bwMode="auto">
          <a:xfrm>
            <a:off x="6364287" y="5479093"/>
            <a:ext cx="2206625" cy="828432"/>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solidFill>
                  <a:srgbClr val="1102D0"/>
                </a:solidFill>
              </a:rPr>
              <a:t>Note Maturity Date</a:t>
            </a:r>
          </a:p>
        </p:txBody>
      </p:sp>
      <p:sp>
        <p:nvSpPr>
          <p:cNvPr id="79876" name="Rectangle 4"/>
          <p:cNvSpPr>
            <a:spLocks noChangeArrowheads="1"/>
          </p:cNvSpPr>
          <p:nvPr/>
        </p:nvSpPr>
        <p:spPr bwMode="auto">
          <a:xfrm>
            <a:off x="3435350" y="2976562"/>
            <a:ext cx="2203450" cy="596900"/>
          </a:xfrm>
          <a:prstGeom prst="rect">
            <a:avLst/>
          </a:prstGeom>
          <a:solidFill>
            <a:srgbClr val="FFFFCC"/>
          </a:solidFill>
          <a:ln w="12700">
            <a:solidFill>
              <a:schemeClr val="hlink"/>
            </a:solidFill>
            <a:miter lim="800000"/>
            <a:headEnd/>
            <a:tailEnd/>
          </a:ln>
          <a:effectLst>
            <a:outerShdw dist="53882" dir="2700000" algn="ctr" rotWithShape="0">
              <a:schemeClr val="hlink"/>
            </a:outerShdw>
          </a:effectLst>
        </p:spPr>
        <p:txBody>
          <a:bodyPr wrap="none" lIns="90488" tIns="44450" rIns="90488" bIns="44450" anchor="ctr"/>
          <a:lstStyle/>
          <a:p>
            <a:pPr algn="ctr"/>
            <a:r>
              <a:rPr lang="en-US" altLang="en-US" sz="2600" dirty="0">
                <a:solidFill>
                  <a:schemeClr val="hlink"/>
                </a:solidFill>
                <a:ea typeface="ＭＳ Ｐゴシック" pitchFamily="34" charset="-128"/>
              </a:rPr>
              <a:t>Note Payable</a:t>
            </a:r>
          </a:p>
        </p:txBody>
      </p:sp>
      <p:sp>
        <p:nvSpPr>
          <p:cNvPr id="79878" name="Line 6"/>
          <p:cNvSpPr>
            <a:spLocks noChangeShapeType="1"/>
          </p:cNvSpPr>
          <p:nvPr/>
        </p:nvSpPr>
        <p:spPr bwMode="auto">
          <a:xfrm flipH="1">
            <a:off x="2744788" y="2513012"/>
            <a:ext cx="3733800" cy="0"/>
          </a:xfrm>
          <a:prstGeom prst="line">
            <a:avLst/>
          </a:prstGeom>
          <a:noFill/>
          <a:ln w="50800">
            <a:solidFill>
              <a:srgbClr val="FF0000"/>
            </a:solidFill>
            <a:round/>
            <a:headEnd type="triangle" w="med" len="med"/>
            <a:tailEnd/>
          </a:ln>
          <a:effectLst>
            <a:outerShdw dist="17961" dir="2700000" algn="ctr" rotWithShape="0">
              <a:schemeClr val="hlink"/>
            </a:outerShdw>
          </a:effectLst>
        </p:spPr>
        <p:txBody>
          <a:bodyPr/>
          <a:lstStyle/>
          <a:p>
            <a:endParaRPr lang="en-US" dirty="0"/>
          </a:p>
        </p:txBody>
      </p:sp>
      <p:sp>
        <p:nvSpPr>
          <p:cNvPr id="79879" name="Rectangle 7"/>
          <p:cNvSpPr>
            <a:spLocks noChangeArrowheads="1"/>
          </p:cNvSpPr>
          <p:nvPr/>
        </p:nvSpPr>
        <p:spPr bwMode="auto">
          <a:xfrm>
            <a:off x="3049588" y="1752600"/>
            <a:ext cx="3044825" cy="45878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316501"/>
                </a:solidFill>
              </a:rPr>
              <a:t>Cash</a:t>
            </a:r>
          </a:p>
        </p:txBody>
      </p:sp>
      <p:sp>
        <p:nvSpPr>
          <p:cNvPr id="79881" name="Rectangle 10"/>
          <p:cNvSpPr>
            <a:spLocks noChangeArrowheads="1"/>
          </p:cNvSpPr>
          <p:nvPr/>
        </p:nvSpPr>
        <p:spPr bwMode="auto">
          <a:xfrm>
            <a:off x="427074" y="2304067"/>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Company</a:t>
            </a:r>
          </a:p>
        </p:txBody>
      </p:sp>
      <p:sp>
        <p:nvSpPr>
          <p:cNvPr id="79883" name="Rectangle 12"/>
          <p:cNvSpPr>
            <a:spLocks noChangeArrowheads="1"/>
          </p:cNvSpPr>
          <p:nvPr/>
        </p:nvSpPr>
        <p:spPr bwMode="auto">
          <a:xfrm>
            <a:off x="6478588" y="2299995"/>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Lender</a:t>
            </a:r>
          </a:p>
        </p:txBody>
      </p:sp>
      <p:sp>
        <p:nvSpPr>
          <p:cNvPr id="79884" name="Line 13"/>
          <p:cNvSpPr>
            <a:spLocks noChangeShapeType="1"/>
          </p:cNvSpPr>
          <p:nvPr/>
        </p:nvSpPr>
        <p:spPr bwMode="auto">
          <a:xfrm>
            <a:off x="990600" y="5029200"/>
            <a:ext cx="0" cy="457200"/>
          </a:xfrm>
          <a:prstGeom prst="line">
            <a:avLst/>
          </a:prstGeom>
          <a:noFill/>
          <a:ln w="76200">
            <a:solidFill>
              <a:srgbClr val="3333CC"/>
            </a:solidFill>
            <a:round/>
            <a:headEnd/>
            <a:tailEnd/>
          </a:ln>
        </p:spPr>
        <p:txBody>
          <a:bodyPr/>
          <a:lstStyle/>
          <a:p>
            <a:endParaRPr lang="en-US" dirty="0"/>
          </a:p>
        </p:txBody>
      </p:sp>
      <p:sp>
        <p:nvSpPr>
          <p:cNvPr id="79885" name="Line 14"/>
          <p:cNvSpPr>
            <a:spLocks noChangeShapeType="1"/>
          </p:cNvSpPr>
          <p:nvPr/>
        </p:nvSpPr>
        <p:spPr bwMode="auto">
          <a:xfrm>
            <a:off x="228600" y="4953000"/>
            <a:ext cx="8686800" cy="0"/>
          </a:xfrm>
          <a:prstGeom prst="line">
            <a:avLst/>
          </a:prstGeom>
          <a:noFill/>
          <a:ln w="762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79886" name="Rectangle 15"/>
          <p:cNvSpPr>
            <a:spLocks noChangeArrowheads="1"/>
          </p:cNvSpPr>
          <p:nvPr/>
        </p:nvSpPr>
        <p:spPr bwMode="auto">
          <a:xfrm>
            <a:off x="0" y="5486400"/>
            <a:ext cx="2209800" cy="459100"/>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solidFill>
                  <a:srgbClr val="3333CC"/>
                </a:solidFill>
              </a:rPr>
              <a:t>Note Date</a:t>
            </a:r>
          </a:p>
        </p:txBody>
      </p:sp>
      <p:sp>
        <p:nvSpPr>
          <p:cNvPr id="79887" name="Rectangle 16"/>
          <p:cNvSpPr>
            <a:spLocks noChangeArrowheads="1"/>
          </p:cNvSpPr>
          <p:nvPr/>
        </p:nvSpPr>
        <p:spPr bwMode="auto">
          <a:xfrm>
            <a:off x="1371600" y="3962400"/>
            <a:ext cx="6324600" cy="951543"/>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800" dirty="0">
                <a:ea typeface="ＭＳ Ｐゴシック" pitchFamily="34" charset="-128"/>
              </a:rPr>
              <a:t>When is the repayment of the principal and interest going to be made?</a:t>
            </a:r>
          </a:p>
        </p:txBody>
      </p:sp>
      <p:sp>
        <p:nvSpPr>
          <p:cNvPr id="79888" name="Rectangle 17"/>
          <p:cNvSpPr>
            <a:spLocks noGrp="1" noChangeArrowheads="1"/>
          </p:cNvSpPr>
          <p:nvPr>
            <p:ph type="title"/>
          </p:nvPr>
        </p:nvSpPr>
        <p:spPr>
          <a:xfrm>
            <a:off x="457200" y="533400"/>
            <a:ext cx="8229600" cy="990600"/>
          </a:xfrm>
        </p:spPr>
        <p:txBody>
          <a:bodyPr/>
          <a:lstStyle/>
          <a:p>
            <a:pPr eaLnBrk="1" hangingPunct="1"/>
            <a:r>
              <a:rPr lang="en-US" altLang="en-US" b="1" dirty="0"/>
              <a:t>Long-Term Notes Payable</a:t>
            </a: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Rounded Rectangle 19"/>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Explain the types of notes and prepare entries to account for notes.</a:t>
            </a:r>
          </a:p>
        </p:txBody>
      </p:sp>
      <p:sp>
        <p:nvSpPr>
          <p:cNvPr id="22" name="Rectangle 21">
            <a:extLst>
              <a:ext uri="{FF2B5EF4-FFF2-40B4-BE49-F238E27FC236}">
                <a16:creationId xmlns:a16="http://schemas.microsoft.com/office/drawing/2014/main" id="{AB0EEAFE-9936-6540-852F-347142E753E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3" name="Slide Number Placeholder 7">
            <a:extLst>
              <a:ext uri="{FF2B5EF4-FFF2-40B4-BE49-F238E27FC236}">
                <a16:creationId xmlns:a16="http://schemas.microsoft.com/office/drawing/2014/main" id="{3BE239DA-DBFE-9B4A-8537-16F720A2181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315200" cy="3124200"/>
          </a:xfrm>
        </p:spPr>
        <p:txBody>
          <a:bodyPr/>
          <a:lstStyle/>
          <a:p>
            <a:br>
              <a:rPr lang="en-US" altLang="en-US" dirty="0"/>
            </a:br>
            <a:br>
              <a:rPr lang="en-US" altLang="en-US" dirty="0"/>
            </a:br>
            <a:r>
              <a:rPr lang="en-US" dirty="0"/>
              <a:t>Compare bond financing with stock financing.</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8210" y="201841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1752600" y="1035050"/>
            <a:ext cx="56388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id="{83597D37-D128-714A-9869-95F1C2BCFBD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245D7B58-4EFB-6B43-AE75-A67C7EF97DC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Line 2"/>
          <p:cNvSpPr>
            <a:spLocks noChangeShapeType="1"/>
          </p:cNvSpPr>
          <p:nvPr/>
        </p:nvSpPr>
        <p:spPr bwMode="auto">
          <a:xfrm>
            <a:off x="7470258" y="4545696"/>
            <a:ext cx="0" cy="457200"/>
          </a:xfrm>
          <a:prstGeom prst="line">
            <a:avLst/>
          </a:prstGeom>
          <a:noFill/>
          <a:ln w="76200">
            <a:solidFill>
              <a:srgbClr val="1102D0"/>
            </a:solidFill>
            <a:round/>
            <a:headEnd/>
            <a:tailEnd/>
          </a:ln>
        </p:spPr>
        <p:txBody>
          <a:bodyPr/>
          <a:lstStyle/>
          <a:p>
            <a:endParaRPr lang="en-US" dirty="0"/>
          </a:p>
        </p:txBody>
      </p:sp>
      <p:sp>
        <p:nvSpPr>
          <p:cNvPr id="80899" name="Rectangle 3"/>
          <p:cNvSpPr>
            <a:spLocks noChangeArrowheads="1"/>
          </p:cNvSpPr>
          <p:nvPr/>
        </p:nvSpPr>
        <p:spPr bwMode="auto">
          <a:xfrm>
            <a:off x="6343133" y="5004484"/>
            <a:ext cx="2206625" cy="8286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1102D0"/>
                </a:solidFill>
              </a:rPr>
              <a:t>Note Maturity Date</a:t>
            </a:r>
          </a:p>
        </p:txBody>
      </p:sp>
      <p:sp>
        <p:nvSpPr>
          <p:cNvPr id="80900" name="Line 4"/>
          <p:cNvSpPr>
            <a:spLocks noChangeShapeType="1"/>
          </p:cNvSpPr>
          <p:nvPr/>
        </p:nvSpPr>
        <p:spPr bwMode="auto">
          <a:xfrm flipH="1">
            <a:off x="2743200" y="2514600"/>
            <a:ext cx="3733800" cy="0"/>
          </a:xfrm>
          <a:prstGeom prst="line">
            <a:avLst/>
          </a:prstGeom>
          <a:noFill/>
          <a:ln w="50800">
            <a:solidFill>
              <a:srgbClr val="FF0000"/>
            </a:solidFill>
            <a:round/>
            <a:headEnd type="triangle" w="med" len="med"/>
            <a:tailEnd/>
          </a:ln>
          <a:effectLst>
            <a:outerShdw dist="17961" dir="2700000" algn="ctr" rotWithShape="0">
              <a:schemeClr val="hlink"/>
            </a:outerShdw>
          </a:effectLst>
        </p:spPr>
        <p:txBody>
          <a:bodyPr/>
          <a:lstStyle/>
          <a:p>
            <a:endParaRPr lang="en-US" dirty="0"/>
          </a:p>
        </p:txBody>
      </p:sp>
      <p:sp>
        <p:nvSpPr>
          <p:cNvPr id="80902" name="Rectangle 6"/>
          <p:cNvSpPr>
            <a:spLocks noChangeArrowheads="1"/>
          </p:cNvSpPr>
          <p:nvPr/>
        </p:nvSpPr>
        <p:spPr bwMode="auto">
          <a:xfrm>
            <a:off x="88901" y="2308224"/>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Company</a:t>
            </a:r>
          </a:p>
        </p:txBody>
      </p:sp>
      <p:sp>
        <p:nvSpPr>
          <p:cNvPr id="80904" name="Rectangle 8"/>
          <p:cNvSpPr>
            <a:spLocks noChangeArrowheads="1"/>
          </p:cNvSpPr>
          <p:nvPr/>
        </p:nvSpPr>
        <p:spPr bwMode="auto">
          <a:xfrm>
            <a:off x="6386572" y="2328259"/>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Lender</a:t>
            </a:r>
          </a:p>
        </p:txBody>
      </p:sp>
      <p:sp>
        <p:nvSpPr>
          <p:cNvPr id="80905" name="Line 9"/>
          <p:cNvSpPr>
            <a:spLocks noChangeShapeType="1"/>
          </p:cNvSpPr>
          <p:nvPr/>
        </p:nvSpPr>
        <p:spPr bwMode="auto">
          <a:xfrm>
            <a:off x="955158" y="4606021"/>
            <a:ext cx="0" cy="457200"/>
          </a:xfrm>
          <a:prstGeom prst="line">
            <a:avLst/>
          </a:prstGeom>
          <a:noFill/>
          <a:ln w="76200">
            <a:solidFill>
              <a:srgbClr val="3333CC"/>
            </a:solidFill>
            <a:round/>
            <a:headEnd/>
            <a:tailEnd/>
          </a:ln>
        </p:spPr>
        <p:txBody>
          <a:bodyPr/>
          <a:lstStyle/>
          <a:p>
            <a:endParaRPr lang="en-US" dirty="0"/>
          </a:p>
        </p:txBody>
      </p:sp>
      <p:sp>
        <p:nvSpPr>
          <p:cNvPr id="80906" name="Line 10"/>
          <p:cNvSpPr>
            <a:spLocks noChangeShapeType="1"/>
          </p:cNvSpPr>
          <p:nvPr/>
        </p:nvSpPr>
        <p:spPr bwMode="auto">
          <a:xfrm>
            <a:off x="193158" y="4545696"/>
            <a:ext cx="8686800" cy="0"/>
          </a:xfrm>
          <a:prstGeom prst="line">
            <a:avLst/>
          </a:prstGeom>
          <a:noFill/>
          <a:ln w="762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80907" name="Rectangle 11"/>
          <p:cNvSpPr>
            <a:spLocks noChangeArrowheads="1"/>
          </p:cNvSpPr>
          <p:nvPr/>
        </p:nvSpPr>
        <p:spPr bwMode="auto">
          <a:xfrm>
            <a:off x="-35442" y="5063220"/>
            <a:ext cx="2209800" cy="459100"/>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solidFill>
                  <a:srgbClr val="3333CC"/>
                </a:solidFill>
              </a:rPr>
              <a:t>Note Date</a:t>
            </a:r>
          </a:p>
        </p:txBody>
      </p:sp>
      <p:sp>
        <p:nvSpPr>
          <p:cNvPr id="80908" name="Rectangle 13"/>
          <p:cNvSpPr>
            <a:spLocks noChangeArrowheads="1"/>
          </p:cNvSpPr>
          <p:nvPr/>
        </p:nvSpPr>
        <p:spPr bwMode="auto">
          <a:xfrm>
            <a:off x="5985946" y="3250296"/>
            <a:ext cx="2955925" cy="12795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600" dirty="0">
                <a:solidFill>
                  <a:schemeClr val="hlink"/>
                </a:solidFill>
                <a:ea typeface="ＭＳ Ｐゴシック" pitchFamily="34" charset="-128"/>
              </a:rPr>
              <a:t>Single Payment of Principal plus Interest</a:t>
            </a:r>
          </a:p>
        </p:txBody>
      </p:sp>
      <p:sp>
        <p:nvSpPr>
          <p:cNvPr id="80909" name="Rectangle 17"/>
          <p:cNvSpPr>
            <a:spLocks noGrp="1" noChangeArrowheads="1"/>
          </p:cNvSpPr>
          <p:nvPr>
            <p:ph type="title"/>
          </p:nvPr>
        </p:nvSpPr>
        <p:spPr>
          <a:xfrm>
            <a:off x="457200" y="737052"/>
            <a:ext cx="8229600" cy="990600"/>
          </a:xfrm>
        </p:spPr>
        <p:txBody>
          <a:bodyPr/>
          <a:lstStyle/>
          <a:p>
            <a:pPr eaLnBrk="1" hangingPunct="1"/>
            <a:r>
              <a:rPr lang="en-US" altLang="en-US" b="1" dirty="0"/>
              <a:t>Long-Term Notes Payable:</a:t>
            </a:r>
            <a:br>
              <a:rPr lang="en-US" altLang="en-US" b="1" dirty="0"/>
            </a:br>
            <a:r>
              <a:rPr lang="en-US" altLang="en-US" b="1" dirty="0"/>
              <a:t>Single Payment</a:t>
            </a:r>
          </a:p>
        </p:txBody>
      </p:sp>
      <p:sp>
        <p:nvSpPr>
          <p:cNvPr id="80911" name="Rectangle 17"/>
          <p:cNvSpPr>
            <a:spLocks noChangeArrowheads="1"/>
          </p:cNvSpPr>
          <p:nvPr/>
        </p:nvSpPr>
        <p:spPr bwMode="auto">
          <a:xfrm>
            <a:off x="2438400" y="2057400"/>
            <a:ext cx="4038600" cy="873125"/>
          </a:xfrm>
          <a:prstGeom prst="rect">
            <a:avLst/>
          </a:prstGeom>
          <a:noFill/>
          <a:ln w="9525">
            <a:noFill/>
            <a:miter lim="800000"/>
            <a:headEnd/>
            <a:tailEnd/>
          </a:ln>
        </p:spPr>
        <p:txBody>
          <a:bodyPr>
            <a:spAutoFit/>
          </a:bodyPr>
          <a:lstStyle/>
          <a:p>
            <a:pPr algn="ctr">
              <a:lnSpc>
                <a:spcPct val="110000"/>
              </a:lnSpc>
              <a:spcBef>
                <a:spcPct val="50000"/>
              </a:spcBef>
            </a:pPr>
            <a:r>
              <a:rPr lang="en-US" altLang="en-US" sz="2400" b="1" dirty="0">
                <a:solidFill>
                  <a:srgbClr val="008000"/>
                </a:solidFill>
              </a:rPr>
              <a:t>Single Payment of Principal plus Interest</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Rounded Rectangle 17"/>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Explain the types of notes and prepare entries to account for notes.</a:t>
            </a:r>
          </a:p>
        </p:txBody>
      </p:sp>
      <p:sp>
        <p:nvSpPr>
          <p:cNvPr id="20" name="Rectangle 19">
            <a:extLst>
              <a:ext uri="{FF2B5EF4-FFF2-40B4-BE49-F238E27FC236}">
                <a16:creationId xmlns:a16="http://schemas.microsoft.com/office/drawing/2014/main" id="{0DFA2030-0E1F-2244-BCF9-983CBB71BF3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id="{7C50507E-F103-C94C-BF4F-DF18CCAE71D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Line 2"/>
          <p:cNvSpPr>
            <a:spLocks noChangeShapeType="1"/>
          </p:cNvSpPr>
          <p:nvPr/>
        </p:nvSpPr>
        <p:spPr bwMode="auto">
          <a:xfrm>
            <a:off x="2019300" y="4672013"/>
            <a:ext cx="0" cy="457200"/>
          </a:xfrm>
          <a:prstGeom prst="line">
            <a:avLst/>
          </a:prstGeom>
          <a:noFill/>
          <a:ln w="76200">
            <a:solidFill>
              <a:schemeClr val="hlink"/>
            </a:solidFill>
            <a:round/>
            <a:headEnd/>
            <a:tailEnd/>
          </a:ln>
        </p:spPr>
        <p:txBody>
          <a:bodyPr/>
          <a:lstStyle/>
          <a:p>
            <a:endParaRPr lang="en-US" dirty="0"/>
          </a:p>
        </p:txBody>
      </p:sp>
      <p:sp>
        <p:nvSpPr>
          <p:cNvPr id="81923" name="Line 3"/>
          <p:cNvSpPr>
            <a:spLocks noChangeShapeType="1"/>
          </p:cNvSpPr>
          <p:nvPr/>
        </p:nvSpPr>
        <p:spPr bwMode="auto">
          <a:xfrm>
            <a:off x="2476500" y="4672013"/>
            <a:ext cx="0" cy="457200"/>
          </a:xfrm>
          <a:prstGeom prst="line">
            <a:avLst/>
          </a:prstGeom>
          <a:noFill/>
          <a:ln w="76200">
            <a:solidFill>
              <a:schemeClr val="hlink"/>
            </a:solidFill>
            <a:round/>
            <a:headEnd/>
            <a:tailEnd/>
          </a:ln>
        </p:spPr>
        <p:txBody>
          <a:bodyPr/>
          <a:lstStyle/>
          <a:p>
            <a:endParaRPr lang="en-US" dirty="0"/>
          </a:p>
        </p:txBody>
      </p:sp>
      <p:sp>
        <p:nvSpPr>
          <p:cNvPr id="81924" name="Line 4"/>
          <p:cNvSpPr>
            <a:spLocks noChangeShapeType="1"/>
          </p:cNvSpPr>
          <p:nvPr/>
        </p:nvSpPr>
        <p:spPr bwMode="auto">
          <a:xfrm>
            <a:off x="2933700" y="4672013"/>
            <a:ext cx="0" cy="457200"/>
          </a:xfrm>
          <a:prstGeom prst="line">
            <a:avLst/>
          </a:prstGeom>
          <a:noFill/>
          <a:ln w="76200">
            <a:solidFill>
              <a:schemeClr val="hlink"/>
            </a:solidFill>
            <a:round/>
            <a:headEnd/>
            <a:tailEnd/>
          </a:ln>
        </p:spPr>
        <p:txBody>
          <a:bodyPr/>
          <a:lstStyle/>
          <a:p>
            <a:endParaRPr lang="en-US" dirty="0"/>
          </a:p>
        </p:txBody>
      </p:sp>
      <p:sp>
        <p:nvSpPr>
          <p:cNvPr id="81925" name="Line 5"/>
          <p:cNvSpPr>
            <a:spLocks noChangeShapeType="1"/>
          </p:cNvSpPr>
          <p:nvPr/>
        </p:nvSpPr>
        <p:spPr bwMode="auto">
          <a:xfrm>
            <a:off x="3390900" y="4672013"/>
            <a:ext cx="0" cy="457200"/>
          </a:xfrm>
          <a:prstGeom prst="line">
            <a:avLst/>
          </a:prstGeom>
          <a:noFill/>
          <a:ln w="76200">
            <a:solidFill>
              <a:schemeClr val="hlink"/>
            </a:solidFill>
            <a:round/>
            <a:headEnd/>
            <a:tailEnd/>
          </a:ln>
        </p:spPr>
        <p:txBody>
          <a:bodyPr/>
          <a:lstStyle/>
          <a:p>
            <a:endParaRPr lang="en-US" dirty="0"/>
          </a:p>
        </p:txBody>
      </p:sp>
      <p:sp>
        <p:nvSpPr>
          <p:cNvPr id="81926" name="Line 6"/>
          <p:cNvSpPr>
            <a:spLocks noChangeShapeType="1"/>
          </p:cNvSpPr>
          <p:nvPr/>
        </p:nvSpPr>
        <p:spPr bwMode="auto">
          <a:xfrm>
            <a:off x="3848100" y="4672013"/>
            <a:ext cx="0" cy="457200"/>
          </a:xfrm>
          <a:prstGeom prst="line">
            <a:avLst/>
          </a:prstGeom>
          <a:noFill/>
          <a:ln w="76200">
            <a:solidFill>
              <a:schemeClr val="hlink"/>
            </a:solidFill>
            <a:round/>
            <a:headEnd/>
            <a:tailEnd/>
          </a:ln>
        </p:spPr>
        <p:txBody>
          <a:bodyPr/>
          <a:lstStyle/>
          <a:p>
            <a:endParaRPr lang="en-US" dirty="0"/>
          </a:p>
        </p:txBody>
      </p:sp>
      <p:sp>
        <p:nvSpPr>
          <p:cNvPr id="81927" name="Line 7"/>
          <p:cNvSpPr>
            <a:spLocks noChangeShapeType="1"/>
          </p:cNvSpPr>
          <p:nvPr/>
        </p:nvSpPr>
        <p:spPr bwMode="auto">
          <a:xfrm>
            <a:off x="4305300" y="4672013"/>
            <a:ext cx="0" cy="457200"/>
          </a:xfrm>
          <a:prstGeom prst="line">
            <a:avLst/>
          </a:prstGeom>
          <a:noFill/>
          <a:ln w="76200">
            <a:solidFill>
              <a:schemeClr val="hlink"/>
            </a:solidFill>
            <a:round/>
            <a:headEnd/>
            <a:tailEnd/>
          </a:ln>
        </p:spPr>
        <p:txBody>
          <a:bodyPr/>
          <a:lstStyle/>
          <a:p>
            <a:endParaRPr lang="en-US" dirty="0"/>
          </a:p>
        </p:txBody>
      </p:sp>
      <p:sp>
        <p:nvSpPr>
          <p:cNvPr id="81928" name="Line 8"/>
          <p:cNvSpPr>
            <a:spLocks noChangeShapeType="1"/>
          </p:cNvSpPr>
          <p:nvPr/>
        </p:nvSpPr>
        <p:spPr bwMode="auto">
          <a:xfrm>
            <a:off x="4762500" y="4672013"/>
            <a:ext cx="0" cy="457200"/>
          </a:xfrm>
          <a:prstGeom prst="line">
            <a:avLst/>
          </a:prstGeom>
          <a:noFill/>
          <a:ln w="76200">
            <a:solidFill>
              <a:schemeClr val="hlink"/>
            </a:solidFill>
            <a:round/>
            <a:headEnd/>
            <a:tailEnd/>
          </a:ln>
        </p:spPr>
        <p:txBody>
          <a:bodyPr/>
          <a:lstStyle/>
          <a:p>
            <a:endParaRPr lang="en-US" dirty="0"/>
          </a:p>
        </p:txBody>
      </p:sp>
      <p:sp>
        <p:nvSpPr>
          <p:cNvPr id="81929" name="Line 9"/>
          <p:cNvSpPr>
            <a:spLocks noChangeShapeType="1"/>
          </p:cNvSpPr>
          <p:nvPr/>
        </p:nvSpPr>
        <p:spPr bwMode="auto">
          <a:xfrm>
            <a:off x="5219700" y="4672013"/>
            <a:ext cx="0" cy="457200"/>
          </a:xfrm>
          <a:prstGeom prst="line">
            <a:avLst/>
          </a:prstGeom>
          <a:noFill/>
          <a:ln w="76200">
            <a:solidFill>
              <a:schemeClr val="hlink"/>
            </a:solidFill>
            <a:round/>
            <a:headEnd/>
            <a:tailEnd/>
          </a:ln>
        </p:spPr>
        <p:txBody>
          <a:bodyPr/>
          <a:lstStyle/>
          <a:p>
            <a:endParaRPr lang="en-US" dirty="0"/>
          </a:p>
        </p:txBody>
      </p:sp>
      <p:sp>
        <p:nvSpPr>
          <p:cNvPr id="81930" name="Line 10"/>
          <p:cNvSpPr>
            <a:spLocks noChangeShapeType="1"/>
          </p:cNvSpPr>
          <p:nvPr/>
        </p:nvSpPr>
        <p:spPr bwMode="auto">
          <a:xfrm>
            <a:off x="5676900" y="4672013"/>
            <a:ext cx="0" cy="457200"/>
          </a:xfrm>
          <a:prstGeom prst="line">
            <a:avLst/>
          </a:prstGeom>
          <a:noFill/>
          <a:ln w="76200">
            <a:solidFill>
              <a:schemeClr val="hlink"/>
            </a:solidFill>
            <a:round/>
            <a:headEnd/>
            <a:tailEnd/>
          </a:ln>
        </p:spPr>
        <p:txBody>
          <a:bodyPr/>
          <a:lstStyle/>
          <a:p>
            <a:endParaRPr lang="en-US" dirty="0"/>
          </a:p>
        </p:txBody>
      </p:sp>
      <p:sp>
        <p:nvSpPr>
          <p:cNvPr id="81931" name="Line 11"/>
          <p:cNvSpPr>
            <a:spLocks noChangeShapeType="1"/>
          </p:cNvSpPr>
          <p:nvPr/>
        </p:nvSpPr>
        <p:spPr bwMode="auto">
          <a:xfrm>
            <a:off x="6134100" y="4672013"/>
            <a:ext cx="0" cy="457200"/>
          </a:xfrm>
          <a:prstGeom prst="line">
            <a:avLst/>
          </a:prstGeom>
          <a:noFill/>
          <a:ln w="76200">
            <a:solidFill>
              <a:schemeClr val="hlink"/>
            </a:solidFill>
            <a:round/>
            <a:headEnd/>
            <a:tailEnd/>
          </a:ln>
        </p:spPr>
        <p:txBody>
          <a:bodyPr/>
          <a:lstStyle/>
          <a:p>
            <a:endParaRPr lang="en-US" dirty="0"/>
          </a:p>
        </p:txBody>
      </p:sp>
      <p:sp>
        <p:nvSpPr>
          <p:cNvPr id="81932" name="Line 12"/>
          <p:cNvSpPr>
            <a:spLocks noChangeShapeType="1"/>
          </p:cNvSpPr>
          <p:nvPr/>
        </p:nvSpPr>
        <p:spPr bwMode="auto">
          <a:xfrm>
            <a:off x="6591300" y="4672013"/>
            <a:ext cx="0" cy="457200"/>
          </a:xfrm>
          <a:prstGeom prst="line">
            <a:avLst/>
          </a:prstGeom>
          <a:noFill/>
          <a:ln w="76200">
            <a:solidFill>
              <a:schemeClr val="hlink"/>
            </a:solidFill>
            <a:round/>
            <a:headEnd/>
            <a:tailEnd/>
          </a:ln>
        </p:spPr>
        <p:txBody>
          <a:bodyPr/>
          <a:lstStyle/>
          <a:p>
            <a:endParaRPr lang="en-US" dirty="0"/>
          </a:p>
        </p:txBody>
      </p:sp>
      <p:sp>
        <p:nvSpPr>
          <p:cNvPr id="81933" name="Line 13"/>
          <p:cNvSpPr>
            <a:spLocks noChangeShapeType="1"/>
          </p:cNvSpPr>
          <p:nvPr/>
        </p:nvSpPr>
        <p:spPr bwMode="auto">
          <a:xfrm>
            <a:off x="7048500" y="4672013"/>
            <a:ext cx="0" cy="457200"/>
          </a:xfrm>
          <a:prstGeom prst="line">
            <a:avLst/>
          </a:prstGeom>
          <a:noFill/>
          <a:ln w="76200">
            <a:solidFill>
              <a:schemeClr val="hlink"/>
            </a:solidFill>
            <a:round/>
            <a:headEnd/>
            <a:tailEnd/>
          </a:ln>
        </p:spPr>
        <p:txBody>
          <a:bodyPr/>
          <a:lstStyle/>
          <a:p>
            <a:endParaRPr lang="en-US" dirty="0"/>
          </a:p>
        </p:txBody>
      </p:sp>
      <p:sp>
        <p:nvSpPr>
          <p:cNvPr id="81934" name="Line 14"/>
          <p:cNvSpPr>
            <a:spLocks noChangeShapeType="1"/>
          </p:cNvSpPr>
          <p:nvPr/>
        </p:nvSpPr>
        <p:spPr bwMode="auto">
          <a:xfrm>
            <a:off x="1562100" y="4672013"/>
            <a:ext cx="0" cy="457200"/>
          </a:xfrm>
          <a:prstGeom prst="line">
            <a:avLst/>
          </a:prstGeom>
          <a:noFill/>
          <a:ln w="76200">
            <a:solidFill>
              <a:schemeClr val="hlink"/>
            </a:solidFill>
            <a:round/>
            <a:headEnd/>
            <a:tailEnd/>
          </a:ln>
        </p:spPr>
        <p:txBody>
          <a:bodyPr/>
          <a:lstStyle/>
          <a:p>
            <a:endParaRPr lang="en-US" dirty="0"/>
          </a:p>
        </p:txBody>
      </p:sp>
      <p:sp>
        <p:nvSpPr>
          <p:cNvPr id="81935" name="Line 15"/>
          <p:cNvSpPr>
            <a:spLocks noChangeShapeType="1"/>
          </p:cNvSpPr>
          <p:nvPr/>
        </p:nvSpPr>
        <p:spPr bwMode="auto">
          <a:xfrm>
            <a:off x="7505700" y="5121275"/>
            <a:ext cx="0" cy="457200"/>
          </a:xfrm>
          <a:prstGeom prst="line">
            <a:avLst/>
          </a:prstGeom>
          <a:noFill/>
          <a:ln w="76200">
            <a:solidFill>
              <a:srgbClr val="1102D0"/>
            </a:solidFill>
            <a:round/>
            <a:headEnd/>
            <a:tailEnd/>
          </a:ln>
        </p:spPr>
        <p:txBody>
          <a:bodyPr/>
          <a:lstStyle/>
          <a:p>
            <a:endParaRPr lang="en-US" dirty="0"/>
          </a:p>
        </p:txBody>
      </p:sp>
      <p:sp>
        <p:nvSpPr>
          <p:cNvPr id="81936" name="Rectangle 16"/>
          <p:cNvSpPr>
            <a:spLocks noChangeArrowheads="1"/>
          </p:cNvSpPr>
          <p:nvPr/>
        </p:nvSpPr>
        <p:spPr bwMode="auto">
          <a:xfrm>
            <a:off x="6378575" y="5580063"/>
            <a:ext cx="2206625" cy="8286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1102D0"/>
                </a:solidFill>
              </a:rPr>
              <a:t>Note Maturity Date</a:t>
            </a:r>
          </a:p>
        </p:txBody>
      </p:sp>
      <p:sp>
        <p:nvSpPr>
          <p:cNvPr id="81937" name="Line 17"/>
          <p:cNvSpPr>
            <a:spLocks noChangeShapeType="1"/>
          </p:cNvSpPr>
          <p:nvPr/>
        </p:nvSpPr>
        <p:spPr bwMode="auto">
          <a:xfrm flipH="1">
            <a:off x="2743200" y="2743200"/>
            <a:ext cx="3733800" cy="0"/>
          </a:xfrm>
          <a:prstGeom prst="line">
            <a:avLst/>
          </a:prstGeom>
          <a:noFill/>
          <a:ln w="50800">
            <a:solidFill>
              <a:srgbClr val="FF0000"/>
            </a:solidFill>
            <a:round/>
            <a:headEnd type="triangle" w="med" len="med"/>
            <a:tailEnd/>
          </a:ln>
          <a:effectLst>
            <a:outerShdw dist="17961" dir="2700000" algn="ctr" rotWithShape="0">
              <a:schemeClr val="hlink"/>
            </a:outerShdw>
          </a:effectLst>
        </p:spPr>
        <p:txBody>
          <a:bodyPr/>
          <a:lstStyle/>
          <a:p>
            <a:endParaRPr lang="en-US" dirty="0"/>
          </a:p>
        </p:txBody>
      </p:sp>
      <p:sp>
        <p:nvSpPr>
          <p:cNvPr id="81939" name="Rectangle 19"/>
          <p:cNvSpPr>
            <a:spLocks noChangeArrowheads="1"/>
          </p:cNvSpPr>
          <p:nvPr/>
        </p:nvSpPr>
        <p:spPr bwMode="auto">
          <a:xfrm>
            <a:off x="88901" y="2513362"/>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Company</a:t>
            </a:r>
          </a:p>
        </p:txBody>
      </p:sp>
      <p:sp>
        <p:nvSpPr>
          <p:cNvPr id="81941" name="Rectangle 21"/>
          <p:cNvSpPr>
            <a:spLocks noChangeArrowheads="1"/>
          </p:cNvSpPr>
          <p:nvPr/>
        </p:nvSpPr>
        <p:spPr bwMode="auto">
          <a:xfrm>
            <a:off x="6402387" y="2532061"/>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Lender</a:t>
            </a:r>
          </a:p>
        </p:txBody>
      </p:sp>
      <p:sp>
        <p:nvSpPr>
          <p:cNvPr id="81942" name="Line 22"/>
          <p:cNvSpPr>
            <a:spLocks noChangeShapeType="1"/>
          </p:cNvSpPr>
          <p:nvPr/>
        </p:nvSpPr>
        <p:spPr bwMode="auto">
          <a:xfrm>
            <a:off x="1028700" y="5121275"/>
            <a:ext cx="0" cy="457200"/>
          </a:xfrm>
          <a:prstGeom prst="line">
            <a:avLst/>
          </a:prstGeom>
          <a:noFill/>
          <a:ln w="76200">
            <a:solidFill>
              <a:srgbClr val="3333CC"/>
            </a:solidFill>
            <a:round/>
            <a:headEnd/>
            <a:tailEnd/>
          </a:ln>
        </p:spPr>
        <p:txBody>
          <a:bodyPr/>
          <a:lstStyle/>
          <a:p>
            <a:endParaRPr lang="en-US" dirty="0"/>
          </a:p>
        </p:txBody>
      </p:sp>
      <p:sp>
        <p:nvSpPr>
          <p:cNvPr id="81943" name="Rectangle 23"/>
          <p:cNvSpPr>
            <a:spLocks noChangeArrowheads="1"/>
          </p:cNvSpPr>
          <p:nvPr/>
        </p:nvSpPr>
        <p:spPr bwMode="auto">
          <a:xfrm>
            <a:off x="77788" y="5580063"/>
            <a:ext cx="19018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3333CC"/>
                </a:solidFill>
              </a:rPr>
              <a:t>Note Date</a:t>
            </a:r>
          </a:p>
        </p:txBody>
      </p:sp>
      <p:sp>
        <p:nvSpPr>
          <p:cNvPr id="81944" name="Freeform 25"/>
          <p:cNvSpPr>
            <a:spLocks/>
          </p:cNvSpPr>
          <p:nvPr/>
        </p:nvSpPr>
        <p:spPr bwMode="auto">
          <a:xfrm>
            <a:off x="1301750" y="4114800"/>
            <a:ext cx="6496050" cy="693738"/>
          </a:xfrm>
          <a:custGeom>
            <a:avLst/>
            <a:gdLst>
              <a:gd name="T0" fmla="*/ 2147483647 w 4092"/>
              <a:gd name="T1" fmla="*/ 2147483647 h 437"/>
              <a:gd name="T2" fmla="*/ 2147483647 w 4092"/>
              <a:gd name="T3" fmla="*/ 2147483647 h 437"/>
              <a:gd name="T4" fmla="*/ 2147483647 w 4092"/>
              <a:gd name="T5" fmla="*/ 2147483647 h 437"/>
              <a:gd name="T6" fmla="*/ 2147483647 w 4092"/>
              <a:gd name="T7" fmla="*/ 2147483647 h 437"/>
              <a:gd name="T8" fmla="*/ 2147483647 w 4092"/>
              <a:gd name="T9" fmla="*/ 2147483647 h 437"/>
              <a:gd name="T10" fmla="*/ 2147483647 w 4092"/>
              <a:gd name="T11" fmla="*/ 2147483647 h 437"/>
              <a:gd name="T12" fmla="*/ 2147483647 w 4092"/>
              <a:gd name="T13" fmla="*/ 2147483647 h 437"/>
              <a:gd name="T14" fmla="*/ 2147483647 w 4092"/>
              <a:gd name="T15" fmla="*/ 2147483647 h 437"/>
              <a:gd name="T16" fmla="*/ 2147483647 w 4092"/>
              <a:gd name="T17" fmla="*/ 2147483647 h 437"/>
              <a:gd name="T18" fmla="*/ 2147483647 w 4092"/>
              <a:gd name="T19" fmla="*/ 2147483647 h 437"/>
              <a:gd name="T20" fmla="*/ 2147483647 w 4092"/>
              <a:gd name="T21" fmla="*/ 2147483647 h 437"/>
              <a:gd name="T22" fmla="*/ 2147483647 w 4092"/>
              <a:gd name="T23" fmla="*/ 2147483647 h 437"/>
              <a:gd name="T24" fmla="*/ 2147483647 w 4092"/>
              <a:gd name="T25" fmla="*/ 2147483647 h 437"/>
              <a:gd name="T26" fmla="*/ 2147483647 w 4092"/>
              <a:gd name="T27" fmla="*/ 2147483647 h 437"/>
              <a:gd name="T28" fmla="*/ 2147483647 w 4092"/>
              <a:gd name="T29" fmla="*/ 2147483647 h 437"/>
              <a:gd name="T30" fmla="*/ 2147483647 w 4092"/>
              <a:gd name="T31" fmla="*/ 2147483647 h 437"/>
              <a:gd name="T32" fmla="*/ 2147483647 w 4092"/>
              <a:gd name="T33" fmla="*/ 2147483647 h 437"/>
              <a:gd name="T34" fmla="*/ 2147483647 w 4092"/>
              <a:gd name="T35" fmla="*/ 2147483647 h 437"/>
              <a:gd name="T36" fmla="*/ 2147483647 w 4092"/>
              <a:gd name="T37" fmla="*/ 2147483647 h 437"/>
              <a:gd name="T38" fmla="*/ 2147483647 w 4092"/>
              <a:gd name="T39" fmla="*/ 2147483647 h 437"/>
              <a:gd name="T40" fmla="*/ 2147483647 w 4092"/>
              <a:gd name="T41" fmla="*/ 2147483647 h 437"/>
              <a:gd name="T42" fmla="*/ 2147483647 w 4092"/>
              <a:gd name="T43" fmla="*/ 2147483647 h 437"/>
              <a:gd name="T44" fmla="*/ 2147483647 w 4092"/>
              <a:gd name="T45" fmla="*/ 2147483647 h 437"/>
              <a:gd name="T46" fmla="*/ 2147483647 w 4092"/>
              <a:gd name="T47" fmla="*/ 2147483647 h 437"/>
              <a:gd name="T48" fmla="*/ 2147483647 w 4092"/>
              <a:gd name="T49" fmla="*/ 2147483647 h 437"/>
              <a:gd name="T50" fmla="*/ 2147483647 w 4092"/>
              <a:gd name="T51" fmla="*/ 2147483647 h 437"/>
              <a:gd name="T52" fmla="*/ 2147483647 w 4092"/>
              <a:gd name="T53" fmla="*/ 2147483647 h 437"/>
              <a:gd name="T54" fmla="*/ 2147483647 w 4092"/>
              <a:gd name="T55" fmla="*/ 2147483647 h 437"/>
              <a:gd name="T56" fmla="*/ 2147483647 w 4092"/>
              <a:gd name="T57" fmla="*/ 2147483647 h 437"/>
              <a:gd name="T58" fmla="*/ 2147483647 w 4092"/>
              <a:gd name="T59" fmla="*/ 2147483647 h 437"/>
              <a:gd name="T60" fmla="*/ 2147483647 w 4092"/>
              <a:gd name="T61" fmla="*/ 2147483647 h 437"/>
              <a:gd name="T62" fmla="*/ 2147483647 w 4092"/>
              <a:gd name="T63" fmla="*/ 2147483647 h 437"/>
              <a:gd name="T64" fmla="*/ 2147483647 w 4092"/>
              <a:gd name="T65" fmla="*/ 2147483647 h 437"/>
              <a:gd name="T66" fmla="*/ 2147483647 w 4092"/>
              <a:gd name="T67" fmla="*/ 2147483647 h 437"/>
              <a:gd name="T68" fmla="*/ 2147483647 w 4092"/>
              <a:gd name="T69" fmla="*/ 2147483647 h 437"/>
              <a:gd name="T70" fmla="*/ 2147483647 w 4092"/>
              <a:gd name="T71" fmla="*/ 2147483647 h 437"/>
              <a:gd name="T72" fmla="*/ 2147483647 w 4092"/>
              <a:gd name="T73" fmla="*/ 2147483647 h 437"/>
              <a:gd name="T74" fmla="*/ 2147483647 w 4092"/>
              <a:gd name="T75" fmla="*/ 2147483647 h 437"/>
              <a:gd name="T76" fmla="*/ 2147483647 w 4092"/>
              <a:gd name="T77" fmla="*/ 2147483647 h 437"/>
              <a:gd name="T78" fmla="*/ 2147483647 w 4092"/>
              <a:gd name="T79" fmla="*/ 2147483647 h 437"/>
              <a:gd name="T80" fmla="*/ 2147483647 w 4092"/>
              <a:gd name="T81" fmla="*/ 2147483647 h 437"/>
              <a:gd name="T82" fmla="*/ 2147483647 w 4092"/>
              <a:gd name="T83" fmla="*/ 2147483647 h 437"/>
              <a:gd name="T84" fmla="*/ 2147483647 w 4092"/>
              <a:gd name="T85" fmla="*/ 2147483647 h 437"/>
              <a:gd name="T86" fmla="*/ 2147483647 w 4092"/>
              <a:gd name="T87" fmla="*/ 2147483647 h 437"/>
              <a:gd name="T88" fmla="*/ 2147483647 w 4092"/>
              <a:gd name="T89" fmla="*/ 2147483647 h 437"/>
              <a:gd name="T90" fmla="*/ 2147483647 w 4092"/>
              <a:gd name="T91" fmla="*/ 2147483647 h 437"/>
              <a:gd name="T92" fmla="*/ 2147483647 w 4092"/>
              <a:gd name="T93" fmla="*/ 2147483647 h 437"/>
              <a:gd name="T94" fmla="*/ 2147483647 w 4092"/>
              <a:gd name="T95" fmla="*/ 2147483647 h 437"/>
              <a:gd name="T96" fmla="*/ 2147483647 w 4092"/>
              <a:gd name="T97" fmla="*/ 2147483647 h 437"/>
              <a:gd name="T98" fmla="*/ 2147483647 w 4092"/>
              <a:gd name="T99" fmla="*/ 0 h 437"/>
              <a:gd name="T100" fmla="*/ 2147483647 w 4092"/>
              <a:gd name="T101" fmla="*/ 2147483647 h 437"/>
              <a:gd name="T102" fmla="*/ 2147483647 w 4092"/>
              <a:gd name="T103" fmla="*/ 2147483647 h 437"/>
              <a:gd name="T104" fmla="*/ 2147483647 w 4092"/>
              <a:gd name="T105" fmla="*/ 2147483647 h 437"/>
              <a:gd name="T106" fmla="*/ 2147483647 w 4092"/>
              <a:gd name="T107" fmla="*/ 2147483647 h 437"/>
              <a:gd name="T108" fmla="*/ 2147483647 w 4092"/>
              <a:gd name="T109" fmla="*/ 2147483647 h 437"/>
              <a:gd name="T110" fmla="*/ 2147483647 w 4092"/>
              <a:gd name="T111" fmla="*/ 2147483647 h 4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92"/>
              <a:gd name="T169" fmla="*/ 0 h 437"/>
              <a:gd name="T170" fmla="*/ 4092 w 4092"/>
              <a:gd name="T171" fmla="*/ 437 h 4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92" h="437">
                <a:moveTo>
                  <a:pt x="767" y="147"/>
                </a:moveTo>
                <a:lnTo>
                  <a:pt x="691" y="151"/>
                </a:lnTo>
                <a:lnTo>
                  <a:pt x="616" y="155"/>
                </a:lnTo>
                <a:lnTo>
                  <a:pt x="540" y="162"/>
                </a:lnTo>
                <a:lnTo>
                  <a:pt x="467" y="173"/>
                </a:lnTo>
                <a:lnTo>
                  <a:pt x="397" y="185"/>
                </a:lnTo>
                <a:lnTo>
                  <a:pt x="331" y="201"/>
                </a:lnTo>
                <a:lnTo>
                  <a:pt x="268" y="219"/>
                </a:lnTo>
                <a:lnTo>
                  <a:pt x="214" y="239"/>
                </a:lnTo>
                <a:lnTo>
                  <a:pt x="163" y="261"/>
                </a:lnTo>
                <a:lnTo>
                  <a:pt x="118" y="285"/>
                </a:lnTo>
                <a:lnTo>
                  <a:pt x="81" y="310"/>
                </a:lnTo>
                <a:lnTo>
                  <a:pt x="49" y="336"/>
                </a:lnTo>
                <a:lnTo>
                  <a:pt x="27" y="364"/>
                </a:lnTo>
                <a:lnTo>
                  <a:pt x="9" y="393"/>
                </a:lnTo>
                <a:lnTo>
                  <a:pt x="1" y="421"/>
                </a:lnTo>
                <a:lnTo>
                  <a:pt x="0" y="436"/>
                </a:lnTo>
                <a:lnTo>
                  <a:pt x="2" y="413"/>
                </a:lnTo>
                <a:lnTo>
                  <a:pt x="15" y="388"/>
                </a:lnTo>
                <a:lnTo>
                  <a:pt x="37" y="364"/>
                </a:lnTo>
                <a:lnTo>
                  <a:pt x="62" y="343"/>
                </a:lnTo>
                <a:lnTo>
                  <a:pt x="95" y="322"/>
                </a:lnTo>
                <a:lnTo>
                  <a:pt x="137" y="302"/>
                </a:lnTo>
                <a:lnTo>
                  <a:pt x="182" y="286"/>
                </a:lnTo>
                <a:lnTo>
                  <a:pt x="233" y="270"/>
                </a:lnTo>
                <a:lnTo>
                  <a:pt x="289" y="258"/>
                </a:lnTo>
                <a:lnTo>
                  <a:pt x="348" y="247"/>
                </a:lnTo>
                <a:lnTo>
                  <a:pt x="410" y="240"/>
                </a:lnTo>
                <a:lnTo>
                  <a:pt x="472" y="235"/>
                </a:lnTo>
                <a:lnTo>
                  <a:pt x="537" y="234"/>
                </a:lnTo>
                <a:lnTo>
                  <a:pt x="1581" y="234"/>
                </a:lnTo>
                <a:lnTo>
                  <a:pt x="1641" y="232"/>
                </a:lnTo>
                <a:lnTo>
                  <a:pt x="1699" y="228"/>
                </a:lnTo>
                <a:lnTo>
                  <a:pt x="1756" y="219"/>
                </a:lnTo>
                <a:lnTo>
                  <a:pt x="1810" y="210"/>
                </a:lnTo>
                <a:lnTo>
                  <a:pt x="1858" y="197"/>
                </a:lnTo>
                <a:lnTo>
                  <a:pt x="1903" y="182"/>
                </a:lnTo>
                <a:lnTo>
                  <a:pt x="1945" y="165"/>
                </a:lnTo>
                <a:lnTo>
                  <a:pt x="1978" y="147"/>
                </a:lnTo>
                <a:lnTo>
                  <a:pt x="2004" y="126"/>
                </a:lnTo>
                <a:lnTo>
                  <a:pt x="2024" y="105"/>
                </a:lnTo>
                <a:lnTo>
                  <a:pt x="2037" y="82"/>
                </a:lnTo>
                <a:lnTo>
                  <a:pt x="2043" y="60"/>
                </a:lnTo>
                <a:lnTo>
                  <a:pt x="2046" y="58"/>
                </a:lnTo>
                <a:lnTo>
                  <a:pt x="2046" y="60"/>
                </a:lnTo>
                <a:lnTo>
                  <a:pt x="2052" y="82"/>
                </a:lnTo>
                <a:lnTo>
                  <a:pt x="2064" y="105"/>
                </a:lnTo>
                <a:lnTo>
                  <a:pt x="2084" y="126"/>
                </a:lnTo>
                <a:lnTo>
                  <a:pt x="2111" y="147"/>
                </a:lnTo>
                <a:lnTo>
                  <a:pt x="2146" y="165"/>
                </a:lnTo>
                <a:lnTo>
                  <a:pt x="2185" y="182"/>
                </a:lnTo>
                <a:lnTo>
                  <a:pt x="2230" y="197"/>
                </a:lnTo>
                <a:lnTo>
                  <a:pt x="2280" y="210"/>
                </a:lnTo>
                <a:lnTo>
                  <a:pt x="2333" y="219"/>
                </a:lnTo>
                <a:lnTo>
                  <a:pt x="2388" y="228"/>
                </a:lnTo>
                <a:lnTo>
                  <a:pt x="2448" y="232"/>
                </a:lnTo>
                <a:lnTo>
                  <a:pt x="2508" y="234"/>
                </a:lnTo>
                <a:lnTo>
                  <a:pt x="3552" y="234"/>
                </a:lnTo>
                <a:lnTo>
                  <a:pt x="3614" y="235"/>
                </a:lnTo>
                <a:lnTo>
                  <a:pt x="3679" y="240"/>
                </a:lnTo>
                <a:lnTo>
                  <a:pt x="3742" y="247"/>
                </a:lnTo>
                <a:lnTo>
                  <a:pt x="3800" y="258"/>
                </a:lnTo>
                <a:lnTo>
                  <a:pt x="3853" y="270"/>
                </a:lnTo>
                <a:lnTo>
                  <a:pt x="3905" y="286"/>
                </a:lnTo>
                <a:lnTo>
                  <a:pt x="3952" y="302"/>
                </a:lnTo>
                <a:lnTo>
                  <a:pt x="3992" y="322"/>
                </a:lnTo>
                <a:lnTo>
                  <a:pt x="4025" y="343"/>
                </a:lnTo>
                <a:lnTo>
                  <a:pt x="4052" y="364"/>
                </a:lnTo>
                <a:lnTo>
                  <a:pt x="4072" y="388"/>
                </a:lnTo>
                <a:lnTo>
                  <a:pt x="4086" y="413"/>
                </a:lnTo>
                <a:lnTo>
                  <a:pt x="4091" y="436"/>
                </a:lnTo>
                <a:lnTo>
                  <a:pt x="4088" y="421"/>
                </a:lnTo>
                <a:lnTo>
                  <a:pt x="4079" y="393"/>
                </a:lnTo>
                <a:lnTo>
                  <a:pt x="4064" y="364"/>
                </a:lnTo>
                <a:lnTo>
                  <a:pt x="4038" y="336"/>
                </a:lnTo>
                <a:lnTo>
                  <a:pt x="4008" y="310"/>
                </a:lnTo>
                <a:lnTo>
                  <a:pt x="3968" y="285"/>
                </a:lnTo>
                <a:lnTo>
                  <a:pt x="3923" y="261"/>
                </a:lnTo>
                <a:lnTo>
                  <a:pt x="3874" y="239"/>
                </a:lnTo>
                <a:lnTo>
                  <a:pt x="3818" y="219"/>
                </a:lnTo>
                <a:lnTo>
                  <a:pt x="3758" y="201"/>
                </a:lnTo>
                <a:lnTo>
                  <a:pt x="3692" y="185"/>
                </a:lnTo>
                <a:lnTo>
                  <a:pt x="3622" y="173"/>
                </a:lnTo>
                <a:lnTo>
                  <a:pt x="3550" y="162"/>
                </a:lnTo>
                <a:lnTo>
                  <a:pt x="3473" y="155"/>
                </a:lnTo>
                <a:lnTo>
                  <a:pt x="3400" y="151"/>
                </a:lnTo>
                <a:lnTo>
                  <a:pt x="3322" y="147"/>
                </a:lnTo>
                <a:lnTo>
                  <a:pt x="2431" y="147"/>
                </a:lnTo>
                <a:lnTo>
                  <a:pt x="2375" y="146"/>
                </a:lnTo>
                <a:lnTo>
                  <a:pt x="2322" y="142"/>
                </a:lnTo>
                <a:lnTo>
                  <a:pt x="2273" y="135"/>
                </a:lnTo>
                <a:lnTo>
                  <a:pt x="2225" y="125"/>
                </a:lnTo>
                <a:lnTo>
                  <a:pt x="2184" y="112"/>
                </a:lnTo>
                <a:lnTo>
                  <a:pt x="2142" y="98"/>
                </a:lnTo>
                <a:lnTo>
                  <a:pt x="2111" y="81"/>
                </a:lnTo>
                <a:lnTo>
                  <a:pt x="2084" y="63"/>
                </a:lnTo>
                <a:lnTo>
                  <a:pt x="2064" y="43"/>
                </a:lnTo>
                <a:lnTo>
                  <a:pt x="2052" y="23"/>
                </a:lnTo>
                <a:lnTo>
                  <a:pt x="2046" y="2"/>
                </a:lnTo>
                <a:lnTo>
                  <a:pt x="2046" y="0"/>
                </a:lnTo>
                <a:lnTo>
                  <a:pt x="2041" y="21"/>
                </a:lnTo>
                <a:lnTo>
                  <a:pt x="2029" y="41"/>
                </a:lnTo>
                <a:lnTo>
                  <a:pt x="2009" y="60"/>
                </a:lnTo>
                <a:lnTo>
                  <a:pt x="1985" y="79"/>
                </a:lnTo>
                <a:lnTo>
                  <a:pt x="1951" y="96"/>
                </a:lnTo>
                <a:lnTo>
                  <a:pt x="1914" y="111"/>
                </a:lnTo>
                <a:lnTo>
                  <a:pt x="1872" y="123"/>
                </a:lnTo>
                <a:lnTo>
                  <a:pt x="1823" y="134"/>
                </a:lnTo>
                <a:lnTo>
                  <a:pt x="1775" y="141"/>
                </a:lnTo>
                <a:lnTo>
                  <a:pt x="1721" y="146"/>
                </a:lnTo>
                <a:lnTo>
                  <a:pt x="1669" y="147"/>
                </a:lnTo>
                <a:lnTo>
                  <a:pt x="1662" y="147"/>
                </a:lnTo>
                <a:lnTo>
                  <a:pt x="767" y="147"/>
                </a:lnTo>
              </a:path>
            </a:pathLst>
          </a:custGeom>
          <a:solidFill>
            <a:srgbClr val="FF0000"/>
          </a:solidFill>
          <a:ln w="12700" cap="rnd">
            <a:solidFill>
              <a:srgbClr val="FF0000"/>
            </a:solidFill>
            <a:round/>
            <a:headEnd/>
            <a:tailEnd/>
          </a:ln>
        </p:spPr>
        <p:txBody>
          <a:bodyPr/>
          <a:lstStyle/>
          <a:p>
            <a:endParaRPr lang="en-US" dirty="0"/>
          </a:p>
        </p:txBody>
      </p:sp>
      <p:sp>
        <p:nvSpPr>
          <p:cNvPr id="81945" name="Rectangle 26"/>
          <p:cNvSpPr>
            <a:spLocks noChangeArrowheads="1"/>
          </p:cNvSpPr>
          <p:nvPr/>
        </p:nvSpPr>
        <p:spPr bwMode="auto">
          <a:xfrm>
            <a:off x="1219200" y="3660775"/>
            <a:ext cx="6651625" cy="4857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600" dirty="0">
                <a:ea typeface="ＭＳ Ｐゴシック" pitchFamily="34" charset="-128"/>
              </a:rPr>
              <a:t>Regular Payments of Principal plus Interest</a:t>
            </a:r>
          </a:p>
        </p:txBody>
      </p:sp>
      <p:sp>
        <p:nvSpPr>
          <p:cNvPr id="81946" name="Rectangle 28"/>
          <p:cNvSpPr>
            <a:spLocks noChangeArrowheads="1"/>
          </p:cNvSpPr>
          <p:nvPr/>
        </p:nvSpPr>
        <p:spPr bwMode="auto">
          <a:xfrm>
            <a:off x="2743200" y="2286000"/>
            <a:ext cx="3656013" cy="901700"/>
          </a:xfrm>
          <a:prstGeom prst="rect">
            <a:avLst/>
          </a:prstGeom>
          <a:noFill/>
          <a:ln w="12700">
            <a:noFill/>
            <a:miter lim="800000"/>
            <a:headEnd/>
            <a:tailEnd/>
          </a:ln>
        </p:spPr>
        <p:txBody>
          <a:bodyPr lIns="90488" tIns="44450" rIns="90488" bIns="44450">
            <a:spAutoFit/>
          </a:bodyPr>
          <a:lstStyle/>
          <a:p>
            <a:pPr algn="ctr">
              <a:lnSpc>
                <a:spcPct val="110000"/>
              </a:lnSpc>
              <a:spcBef>
                <a:spcPct val="50000"/>
              </a:spcBef>
            </a:pPr>
            <a:r>
              <a:rPr lang="en-US" altLang="en-US" sz="2400" b="1" dirty="0">
                <a:solidFill>
                  <a:srgbClr val="008000"/>
                </a:solidFill>
              </a:rPr>
              <a:t>Regular Payments of Principal plus Interest</a:t>
            </a:r>
          </a:p>
        </p:txBody>
      </p:sp>
      <p:sp>
        <p:nvSpPr>
          <p:cNvPr id="81947" name="Line 34"/>
          <p:cNvSpPr>
            <a:spLocks noChangeShapeType="1"/>
          </p:cNvSpPr>
          <p:nvPr/>
        </p:nvSpPr>
        <p:spPr bwMode="auto">
          <a:xfrm>
            <a:off x="228600" y="5121275"/>
            <a:ext cx="8686800" cy="0"/>
          </a:xfrm>
          <a:prstGeom prst="line">
            <a:avLst/>
          </a:prstGeom>
          <a:noFill/>
          <a:ln w="762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81948" name="Line 35"/>
          <p:cNvSpPr>
            <a:spLocks noChangeShapeType="1"/>
          </p:cNvSpPr>
          <p:nvPr/>
        </p:nvSpPr>
        <p:spPr bwMode="auto">
          <a:xfrm>
            <a:off x="7502525" y="4648200"/>
            <a:ext cx="0" cy="457200"/>
          </a:xfrm>
          <a:prstGeom prst="line">
            <a:avLst/>
          </a:prstGeom>
          <a:noFill/>
          <a:ln w="76200">
            <a:solidFill>
              <a:schemeClr val="hlink"/>
            </a:solidFill>
            <a:round/>
            <a:headEnd/>
            <a:tailEnd/>
          </a:ln>
        </p:spPr>
        <p:txBody>
          <a:bodyPr/>
          <a:lstStyle/>
          <a:p>
            <a:endParaRPr lang="en-US" dirty="0"/>
          </a:p>
        </p:txBody>
      </p:sp>
      <p:sp>
        <p:nvSpPr>
          <p:cNvPr id="81949" name="Rectangle 17"/>
          <p:cNvSpPr>
            <a:spLocks noGrp="1" noChangeArrowheads="1"/>
          </p:cNvSpPr>
          <p:nvPr>
            <p:ph type="title"/>
          </p:nvPr>
        </p:nvSpPr>
        <p:spPr>
          <a:xfrm>
            <a:off x="457200" y="725487"/>
            <a:ext cx="8229600" cy="914400"/>
          </a:xfrm>
        </p:spPr>
        <p:txBody>
          <a:bodyPr/>
          <a:lstStyle/>
          <a:p>
            <a:pPr eaLnBrk="1" hangingPunct="1"/>
            <a:r>
              <a:rPr lang="en-US" altLang="en-US" b="1" dirty="0"/>
              <a:t>Long-Term Notes Payable: </a:t>
            </a:r>
            <a:br>
              <a:rPr lang="en-US" altLang="en-US" b="1" dirty="0"/>
            </a:br>
            <a:r>
              <a:rPr lang="en-US" altLang="en-US" b="1" dirty="0"/>
              <a:t>Regular Payments</a:t>
            </a:r>
          </a:p>
        </p:txBody>
      </p:sp>
      <p:sp>
        <p:nvSpPr>
          <p:cNvPr id="31" name="Rectangle 3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33" name="Rounded Rectangle 32"/>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cs typeface="+mn-cs"/>
              </a:rPr>
              <a:t>Learning Objective C1: </a:t>
            </a:r>
            <a:r>
              <a:rPr lang="en-US" sz="1100" dirty="0"/>
              <a:t>Explain the types of notes and prepare entries to account for notes.</a:t>
            </a:r>
          </a:p>
        </p:txBody>
      </p:sp>
      <p:sp>
        <p:nvSpPr>
          <p:cNvPr id="35" name="Rectangle 34">
            <a:extLst>
              <a:ext uri="{FF2B5EF4-FFF2-40B4-BE49-F238E27FC236}">
                <a16:creationId xmlns:a16="http://schemas.microsoft.com/office/drawing/2014/main" id="{2E9C7AB5-C0D3-2442-BC46-BBC2865E3B4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6" name="Slide Number Placeholder 7">
            <a:extLst>
              <a:ext uri="{FF2B5EF4-FFF2-40B4-BE49-F238E27FC236}">
                <a16:creationId xmlns:a16="http://schemas.microsoft.com/office/drawing/2014/main" id="{702065FD-28EA-6B4C-B2FF-E5A32ECFAD2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609600"/>
            <a:ext cx="8229600" cy="685800"/>
          </a:xfrm>
        </p:spPr>
        <p:txBody>
          <a:bodyPr/>
          <a:lstStyle/>
          <a:p>
            <a:pPr eaLnBrk="1" hangingPunct="1"/>
            <a:r>
              <a:rPr lang="en-US" altLang="en-US" b="1" dirty="0"/>
              <a:t>Installment Notes</a:t>
            </a:r>
          </a:p>
        </p:txBody>
      </p:sp>
      <p:sp>
        <p:nvSpPr>
          <p:cNvPr id="8" name="TextBox 7"/>
          <p:cNvSpPr txBox="1"/>
          <p:nvPr/>
        </p:nvSpPr>
        <p:spPr>
          <a:xfrm>
            <a:off x="304800" y="1295400"/>
            <a:ext cx="8534400" cy="1200329"/>
          </a:xfrm>
          <a:prstGeom prst="rect">
            <a:avLst/>
          </a:prstGeom>
          <a:solidFill>
            <a:schemeClr val="accent2">
              <a:lumMod val="40000"/>
              <a:lumOff val="6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400" b="1" dirty="0">
                <a:solidFill>
                  <a:srgbClr val="244583"/>
                </a:solidFill>
                <a:ea typeface="ＭＳ Ｐゴシック" pitchFamily="-108" charset="-128"/>
                <a:cs typeface="Arial" pitchFamily="34" charset="0"/>
              </a:rPr>
              <a:t>On January 1, 2019 Foghog borrows $60,000 from a bank to purchase equipment. It signs an 8% installment note requiring 3 annual payments of principal plus interest.</a:t>
            </a:r>
          </a:p>
        </p:txBody>
      </p:sp>
      <p:graphicFrame>
        <p:nvGraphicFramePr>
          <p:cNvPr id="82948" name="Object 8"/>
          <p:cNvGraphicFramePr>
            <a:graphicFrameLocks/>
          </p:cNvGraphicFramePr>
          <p:nvPr>
            <p:extLst>
              <p:ext uri="{D42A27DB-BD31-4B8C-83A1-F6EECF244321}">
                <p14:modId xmlns:p14="http://schemas.microsoft.com/office/powerpoint/2010/main" val="3865984277"/>
              </p:ext>
            </p:extLst>
          </p:nvPr>
        </p:nvGraphicFramePr>
        <p:xfrm>
          <a:off x="762000" y="4876800"/>
          <a:ext cx="7696200" cy="1524000"/>
        </p:xfrm>
        <a:graphic>
          <a:graphicData uri="http://schemas.openxmlformats.org/presentationml/2006/ole">
            <mc:AlternateContent xmlns:mc="http://schemas.openxmlformats.org/markup-compatibility/2006">
              <mc:Choice xmlns:v="urn:schemas-microsoft-com:vml" Requires="v">
                <p:oleObj spid="_x0000_s83269" name="Worksheet" r:id="rId4" imgW="4171889" imgH="819001" progId="Excel.Sheet.8">
                  <p:embed/>
                </p:oleObj>
              </mc:Choice>
              <mc:Fallback>
                <p:oleObj name="Worksheet" r:id="rId4" imgW="4171889" imgH="819001" progId="Excel.Sheet.8">
                  <p:embed/>
                  <p:pic>
                    <p:nvPicPr>
                      <p:cNvPr id="0" name="Picture 13"/>
                      <p:cNvPicPr>
                        <a:picLocks noChangeArrowheads="1"/>
                      </p:cNvPicPr>
                      <p:nvPr/>
                    </p:nvPicPr>
                    <p:blipFill>
                      <a:blip r:embed="rId5"/>
                      <a:srcRect/>
                      <a:stretch>
                        <a:fillRect/>
                      </a:stretch>
                    </p:blipFill>
                    <p:spPr bwMode="auto">
                      <a:xfrm>
                        <a:off x="762000" y="4876800"/>
                        <a:ext cx="7696200" cy="1524000"/>
                      </a:xfrm>
                      <a:prstGeom prst="rect">
                        <a:avLst/>
                      </a:prstGeom>
                      <a:solidFill>
                        <a:srgbClr val="C1CEFF"/>
                      </a:solidFill>
                      <a:ln>
                        <a:noFill/>
                      </a:ln>
                      <a:effectLst/>
                      <a:extLst>
                        <a:ext uri="{91240B29-F687-4f45-9708-019B960494DF}">
                          <a14:hiddenLine xmlns="" xmlns:a14="http://schemas.microsoft.com/office/drawing/2010/main" w="12700">
                            <a:solidFill>
                              <a:schemeClr va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762000" y="3894137"/>
            <a:ext cx="7696200" cy="830263"/>
          </a:xfrm>
          <a:prstGeom prst="rect">
            <a:avLst/>
          </a:prstGeom>
          <a:solidFill>
            <a:schemeClr val="accent2">
              <a:lumMod val="40000"/>
              <a:lumOff val="60000"/>
            </a:schemeClr>
          </a:solidFill>
          <a:ln>
            <a:solidFill>
              <a:schemeClr val="accent2">
                <a:lumMod val="50000"/>
              </a:schemeClr>
            </a:solidFill>
          </a:ln>
          <a:effectLst>
            <a:outerShdw blurRad="50800" dist="38100" dir="2700000" algn="tl" rotWithShape="0">
              <a:prstClr val="black">
                <a:alpha val="40000"/>
              </a:prstClr>
            </a:outerShdw>
          </a:effectLst>
        </p:spPr>
        <p:txBody>
          <a:bodyPr>
            <a:spAutoFit/>
          </a:bodyPr>
          <a:lstStyle/>
          <a:p>
            <a:pPr algn="ctr">
              <a:defRPr/>
            </a:pPr>
            <a:r>
              <a:rPr lang="en-US" sz="2400" dirty="0">
                <a:solidFill>
                  <a:schemeClr val="accent2">
                    <a:lumMod val="50000"/>
                  </a:schemeClr>
                </a:solidFill>
                <a:ea typeface="ＭＳ Ｐゴシック" pitchFamily="-108" charset="-128"/>
                <a:cs typeface="Arial" pitchFamily="34" charset="0"/>
              </a:rPr>
              <a:t>Compute the periodic payment by dividing the face amount of the note by the present value factor.</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Explain the types of notes and prepare entries to account for notes.</a:t>
            </a:r>
          </a:p>
        </p:txBody>
      </p:sp>
      <p:pic>
        <p:nvPicPr>
          <p:cNvPr id="3" name="Picture 2"/>
          <p:cNvPicPr>
            <a:picLocks noChangeAspect="1"/>
          </p:cNvPicPr>
          <p:nvPr/>
        </p:nvPicPr>
        <p:blipFill>
          <a:blip r:embed="rId6"/>
          <a:stretch>
            <a:fillRect/>
          </a:stretch>
        </p:blipFill>
        <p:spPr>
          <a:xfrm>
            <a:off x="304800" y="2620459"/>
            <a:ext cx="8534400" cy="960941"/>
          </a:xfrm>
          <a:prstGeom prst="rect">
            <a:avLst/>
          </a:prstGeom>
        </p:spPr>
      </p:pic>
      <p:sp>
        <p:nvSpPr>
          <p:cNvPr id="14" name="Rectangle 13">
            <a:extLst>
              <a:ext uri="{FF2B5EF4-FFF2-40B4-BE49-F238E27FC236}">
                <a16:creationId xmlns:a16="http://schemas.microsoft.com/office/drawing/2014/main" id="{931B1588-8897-9548-8CF0-A40CE71B6D3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A568A2A4-6D88-9749-9D8B-F2CDE224243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0" y="670352"/>
            <a:ext cx="7848600" cy="808038"/>
          </a:xfrm>
        </p:spPr>
        <p:txBody>
          <a:bodyPr/>
          <a:lstStyle/>
          <a:p>
            <a:pPr eaLnBrk="1" hangingPunct="1"/>
            <a:r>
              <a:rPr lang="en-US" altLang="en-US" b="1" dirty="0"/>
              <a:t>Installment Notes with </a:t>
            </a:r>
            <a:br>
              <a:rPr lang="en-US" altLang="en-US" b="1" dirty="0"/>
            </a:br>
            <a:r>
              <a:rPr lang="en-US" altLang="en-US" b="1" dirty="0"/>
              <a:t>Equal Payments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Explain the types of notes and prepare entries to account for notes.</a:t>
            </a:r>
          </a:p>
        </p:txBody>
      </p:sp>
      <p:sp>
        <p:nvSpPr>
          <p:cNvPr id="11" name="TextBox 10"/>
          <p:cNvSpPr txBox="1"/>
          <p:nvPr/>
        </p:nvSpPr>
        <p:spPr>
          <a:xfrm>
            <a:off x="7772400" y="168457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10.12</a:t>
            </a:r>
          </a:p>
        </p:txBody>
      </p:sp>
      <p:pic>
        <p:nvPicPr>
          <p:cNvPr id="3" name="Picture 2">
            <a:extLst>
              <a:ext uri="{FF2B5EF4-FFF2-40B4-BE49-F238E27FC236}">
                <a16:creationId xmlns:a16="http://schemas.microsoft.com/office/drawing/2014/main" id="{87F5554B-22C5-475D-B3D0-567EFFD9788F}"/>
              </a:ext>
            </a:extLst>
          </p:cNvPr>
          <p:cNvPicPr>
            <a:picLocks noChangeAspect="1"/>
          </p:cNvPicPr>
          <p:nvPr/>
        </p:nvPicPr>
        <p:blipFill>
          <a:blip r:embed="rId3"/>
          <a:stretch>
            <a:fillRect/>
          </a:stretch>
        </p:blipFill>
        <p:spPr>
          <a:xfrm>
            <a:off x="762000" y="1696608"/>
            <a:ext cx="7010399" cy="4723809"/>
          </a:xfrm>
          <a:prstGeom prst="rect">
            <a:avLst/>
          </a:prstGeom>
        </p:spPr>
      </p:pic>
      <p:sp>
        <p:nvSpPr>
          <p:cNvPr id="10" name="Rectangle 9">
            <a:extLst>
              <a:ext uri="{FF2B5EF4-FFF2-40B4-BE49-F238E27FC236}">
                <a16:creationId xmlns:a16="http://schemas.microsoft.com/office/drawing/2014/main" id="{560F8E49-58C8-FE47-8DC6-A69F88DDD7F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082188BB-5DE5-BD45-9240-C05A0D0AC2F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31695" y="545786"/>
            <a:ext cx="8915402" cy="1143000"/>
          </a:xfrm>
        </p:spPr>
        <p:txBody>
          <a:bodyPr/>
          <a:lstStyle/>
          <a:p>
            <a:pPr eaLnBrk="1" hangingPunct="1"/>
            <a:r>
              <a:rPr lang="en-US" altLang="en-US" sz="4000" b="1" dirty="0"/>
              <a:t>Installment Notes with Equal Payments: </a:t>
            </a:r>
            <a:br>
              <a:rPr lang="en-US" altLang="en-US" sz="4000" b="1" dirty="0"/>
            </a:br>
            <a:r>
              <a:rPr lang="en-US" altLang="en-US" sz="4000" b="1" dirty="0"/>
              <a:t>Journal Entries</a:t>
            </a:r>
          </a:p>
        </p:txBody>
      </p:sp>
      <p:sp>
        <p:nvSpPr>
          <p:cNvPr id="4" name="TextBox 3"/>
          <p:cNvSpPr txBox="1"/>
          <p:nvPr/>
        </p:nvSpPr>
        <p:spPr>
          <a:xfrm>
            <a:off x="457200" y="1752481"/>
            <a:ext cx="8229600" cy="830997"/>
          </a:xfrm>
          <a:prstGeom prst="rect">
            <a:avLst/>
          </a:prstGeom>
          <a:solidFill>
            <a:schemeClr val="accent2">
              <a:lumMod val="40000"/>
              <a:lumOff val="6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400" b="1" dirty="0">
                <a:solidFill>
                  <a:schemeClr val="accent2">
                    <a:lumMod val="50000"/>
                  </a:schemeClr>
                </a:solidFill>
                <a:ea typeface="ＭＳ Ｐゴシック" pitchFamily="-108" charset="-128"/>
                <a:cs typeface="Arial" pitchFamily="34" charset="0"/>
              </a:rPr>
              <a:t>Let’s record the first payment made on December 31, 2019 by Foghog to the bank.</a:t>
            </a:r>
          </a:p>
        </p:txBody>
      </p:sp>
      <p:sp>
        <p:nvSpPr>
          <p:cNvPr id="6" name="TextBox 5"/>
          <p:cNvSpPr txBox="1"/>
          <p:nvPr/>
        </p:nvSpPr>
        <p:spPr>
          <a:xfrm>
            <a:off x="457200" y="4109607"/>
            <a:ext cx="8229600" cy="830997"/>
          </a:xfrm>
          <a:prstGeom prst="rect">
            <a:avLst/>
          </a:prstGeom>
          <a:solidFill>
            <a:schemeClr val="accent2">
              <a:lumMod val="40000"/>
              <a:lumOff val="6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pPr algn="ctr">
              <a:defRPr/>
            </a:pPr>
            <a:r>
              <a:rPr lang="en-US" sz="2400" b="1" dirty="0">
                <a:solidFill>
                  <a:schemeClr val="accent2">
                    <a:lumMod val="50000"/>
                  </a:schemeClr>
                </a:solidFill>
                <a:ea typeface="ＭＳ Ｐゴシック" pitchFamily="-108" charset="-128"/>
                <a:cs typeface="Arial" pitchFamily="34" charset="0"/>
              </a:rPr>
              <a:t>Refer back to the amortization schedule to make the December 31, 2020 payment on the note.</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Explain the types of notes and prepare entries to account for notes.</a:t>
            </a:r>
          </a:p>
        </p:txBody>
      </p:sp>
      <p:pic>
        <p:nvPicPr>
          <p:cNvPr id="2" name="Picture 1"/>
          <p:cNvPicPr>
            <a:picLocks noChangeAspect="1"/>
          </p:cNvPicPr>
          <p:nvPr/>
        </p:nvPicPr>
        <p:blipFill>
          <a:blip r:embed="rId3"/>
          <a:stretch>
            <a:fillRect/>
          </a:stretch>
        </p:blipFill>
        <p:spPr>
          <a:xfrm>
            <a:off x="457200" y="2772711"/>
            <a:ext cx="8229600" cy="1054554"/>
          </a:xfrm>
          <a:prstGeom prst="rect">
            <a:avLst/>
          </a:prstGeom>
        </p:spPr>
      </p:pic>
      <p:pic>
        <p:nvPicPr>
          <p:cNvPr id="7" name="Picture 6"/>
          <p:cNvPicPr>
            <a:picLocks noChangeAspect="1"/>
          </p:cNvPicPr>
          <p:nvPr/>
        </p:nvPicPr>
        <p:blipFill>
          <a:blip r:embed="rId4"/>
          <a:stretch>
            <a:fillRect/>
          </a:stretch>
        </p:blipFill>
        <p:spPr>
          <a:xfrm>
            <a:off x="457200" y="5118521"/>
            <a:ext cx="8229600" cy="1129879"/>
          </a:xfrm>
          <a:prstGeom prst="rect">
            <a:avLst/>
          </a:prstGeom>
        </p:spPr>
      </p:pic>
      <p:sp>
        <p:nvSpPr>
          <p:cNvPr id="12" name="Rectangle 11">
            <a:extLst>
              <a:ext uri="{FF2B5EF4-FFF2-40B4-BE49-F238E27FC236}">
                <a16:creationId xmlns:a16="http://schemas.microsoft.com/office/drawing/2014/main" id="{23459867-62D2-5448-8E9A-58BB1103E72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79F27A73-860A-394A-8178-F1C5E66413B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2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title"/>
          </p:nvPr>
        </p:nvSpPr>
        <p:spPr>
          <a:xfrm>
            <a:off x="457200" y="533400"/>
            <a:ext cx="8229600" cy="884238"/>
          </a:xfrm>
        </p:spPr>
        <p:txBody>
          <a:bodyPr/>
          <a:lstStyle/>
          <a:p>
            <a:pPr eaLnBrk="1" hangingPunct="1"/>
            <a:r>
              <a:rPr lang="en-US" altLang="en-US" b="1" dirty="0"/>
              <a:t>Mortgage Notes and Bonds</a:t>
            </a:r>
          </a:p>
        </p:txBody>
      </p:sp>
      <p:sp>
        <p:nvSpPr>
          <p:cNvPr id="61442" name="Rectangle 2"/>
          <p:cNvSpPr>
            <a:spLocks noGrp="1" noChangeArrowheads="1"/>
          </p:cNvSpPr>
          <p:nvPr>
            <p:ph type="body" idx="4294967295"/>
          </p:nvPr>
        </p:nvSpPr>
        <p:spPr>
          <a:xfrm>
            <a:off x="457200" y="1676400"/>
            <a:ext cx="8229600" cy="3581400"/>
          </a:xfrm>
          <a:solidFill>
            <a:schemeClr val="bg2">
              <a:lumMod val="90000"/>
            </a:schemeClr>
          </a:solidFill>
          <a:ln w="12700">
            <a:solidFill>
              <a:schemeClr val="tx1"/>
            </a:solidFill>
          </a:ln>
        </p:spPr>
        <p:txBody>
          <a:bodyPr lIns="90488" tIns="44450" rIns="90488" bIns="44450" rtlCol="0">
            <a:normAutofit lnSpcReduction="10000"/>
          </a:bodyPr>
          <a:lstStyle/>
          <a:p>
            <a:pPr marL="0" algn="ctr" eaLnBrk="1" fontAlgn="auto" hangingPunct="1">
              <a:spcAft>
                <a:spcPts val="0"/>
              </a:spcAft>
              <a:buClr>
                <a:srgbClr val="006600"/>
              </a:buClr>
              <a:buSzPct val="100000"/>
              <a:buFont typeface="Wingdings" pitchFamily="2" charset="2"/>
              <a:buNone/>
              <a:defRPr/>
            </a:pPr>
            <a:r>
              <a:rPr lang="en-US" sz="3100" b="1" dirty="0">
                <a:solidFill>
                  <a:schemeClr val="accent2">
                    <a:lumMod val="75000"/>
                  </a:schemeClr>
                </a:solidFill>
              </a:rPr>
              <a:t>A mortgage is a legal agreement that helps protect the lender if the borrower fails to make the required payments.</a:t>
            </a:r>
          </a:p>
          <a:p>
            <a:pPr marL="0" algn="ctr" eaLnBrk="1" fontAlgn="auto" hangingPunct="1">
              <a:spcBef>
                <a:spcPct val="50000"/>
              </a:spcBef>
              <a:spcAft>
                <a:spcPts val="0"/>
              </a:spcAft>
              <a:buClr>
                <a:srgbClr val="006600"/>
              </a:buClr>
              <a:buSzPct val="100000"/>
              <a:buFont typeface="Wingdings" pitchFamily="2" charset="2"/>
              <a:buNone/>
              <a:defRPr/>
            </a:pPr>
            <a:r>
              <a:rPr lang="en-US" sz="3100" b="1" dirty="0">
                <a:solidFill>
                  <a:schemeClr val="accent2">
                    <a:lumMod val="75000"/>
                  </a:schemeClr>
                </a:solidFill>
              </a:rPr>
              <a:t>It gives the lender the right to be paid out of the cash proceeds from the sale of the borrower’s assets specifically identified in the mortgage contract. </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8901" y="6629400"/>
            <a:ext cx="58546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Explain the types of notes and prepare entries to account for notes.</a:t>
            </a:r>
          </a:p>
        </p:txBody>
      </p:sp>
      <p:sp>
        <p:nvSpPr>
          <p:cNvPr id="9" name="Rectangle 8">
            <a:extLst>
              <a:ext uri="{FF2B5EF4-FFF2-40B4-BE49-F238E27FC236}">
                <a16:creationId xmlns:a16="http://schemas.microsoft.com/office/drawing/2014/main" id="{D06B9C04-1E69-7842-8E39-14F1EDAED04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9DDBDC31-CF1B-7344-8358-5A17E0AC499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876300" y="1908174"/>
            <a:ext cx="7315200" cy="2947990"/>
          </a:xfrm>
        </p:spPr>
        <p:txBody>
          <a:bodyPr/>
          <a:lstStyle/>
          <a:p>
            <a:br>
              <a:rPr lang="en-US" altLang="en-US" dirty="0"/>
            </a:br>
            <a:r>
              <a:rPr lang="en-US" dirty="0"/>
              <a:t>Assess debt features and their implications.</a:t>
            </a: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4627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1905000" y="998101"/>
            <a:ext cx="5486400" cy="769441"/>
          </a:xfrm>
          <a:prstGeom prst="rect">
            <a:avLst/>
          </a:prstGeom>
          <a:noFill/>
        </p:spPr>
        <p:txBody>
          <a:bodyPr wrap="square" rtlCol="0">
            <a:spAutoFit/>
          </a:bodyPr>
          <a:lstStyle/>
          <a:p>
            <a:r>
              <a:rPr lang="en-US" altLang="en-US" sz="4400" b="1" dirty="0">
                <a:latin typeface="+mj-lt"/>
              </a:rPr>
              <a:t>Learning Objective A2</a:t>
            </a:r>
            <a:endParaRPr lang="en-US" sz="4400" dirty="0">
              <a:latin typeface="+mj-lt"/>
            </a:endParaRPr>
          </a:p>
        </p:txBody>
      </p:sp>
      <p:sp>
        <p:nvSpPr>
          <p:cNvPr id="10" name="Rectangle 9">
            <a:extLst>
              <a:ext uri="{FF2B5EF4-FFF2-40B4-BE49-F238E27FC236}">
                <a16:creationId xmlns:a16="http://schemas.microsoft.com/office/drawing/2014/main" id="{1F044214-A909-454B-ADE9-2E668106745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BE52B7BF-6DAB-E441-A429-B764F171AF0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981200" y="2102921"/>
            <a:ext cx="2371725" cy="950912"/>
          </a:xfrm>
          <a:prstGeom prst="rect">
            <a:avLst/>
          </a:prstGeom>
          <a:solidFill>
            <a:srgbClr val="C0FEF9"/>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Secured and Unsecured </a:t>
            </a:r>
          </a:p>
        </p:txBody>
      </p:sp>
      <p:sp>
        <p:nvSpPr>
          <p:cNvPr id="115715" name="Rectangle 3"/>
          <p:cNvSpPr>
            <a:spLocks noChangeArrowheads="1"/>
          </p:cNvSpPr>
          <p:nvPr/>
        </p:nvSpPr>
        <p:spPr bwMode="auto">
          <a:xfrm>
            <a:off x="2017749" y="3735199"/>
            <a:ext cx="2371725" cy="950913"/>
          </a:xfrm>
          <a:prstGeom prst="rect">
            <a:avLst/>
          </a:prstGeom>
          <a:solidFill>
            <a:srgbClr val="C0FEF9"/>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Term and Serial </a:t>
            </a:r>
          </a:p>
        </p:txBody>
      </p:sp>
      <p:sp>
        <p:nvSpPr>
          <p:cNvPr id="115716" name="Rectangle 4"/>
          <p:cNvSpPr>
            <a:spLocks noChangeArrowheads="1"/>
          </p:cNvSpPr>
          <p:nvPr/>
        </p:nvSpPr>
        <p:spPr bwMode="auto">
          <a:xfrm>
            <a:off x="5105400" y="3697985"/>
            <a:ext cx="2371725" cy="950913"/>
          </a:xfrm>
          <a:prstGeom prst="rect">
            <a:avLst/>
          </a:prstGeom>
          <a:solidFill>
            <a:srgbClr val="C0FEF9"/>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Registered and Bearer</a:t>
            </a:r>
          </a:p>
        </p:txBody>
      </p:sp>
      <p:sp>
        <p:nvSpPr>
          <p:cNvPr id="115717" name="Rectangle 5"/>
          <p:cNvSpPr>
            <a:spLocks noChangeArrowheads="1"/>
          </p:cNvSpPr>
          <p:nvPr/>
        </p:nvSpPr>
        <p:spPr bwMode="auto">
          <a:xfrm>
            <a:off x="5105399" y="2137754"/>
            <a:ext cx="2371725" cy="950912"/>
          </a:xfrm>
          <a:prstGeom prst="rect">
            <a:avLst/>
          </a:prstGeom>
          <a:solidFill>
            <a:srgbClr val="C0FEF9"/>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Convertible and Callable</a:t>
            </a:r>
          </a:p>
        </p:txBody>
      </p:sp>
      <p:sp>
        <p:nvSpPr>
          <p:cNvPr id="93190" name="Rectangle 7"/>
          <p:cNvSpPr>
            <a:spLocks noGrp="1" noChangeArrowheads="1"/>
          </p:cNvSpPr>
          <p:nvPr>
            <p:ph type="title"/>
          </p:nvPr>
        </p:nvSpPr>
        <p:spPr>
          <a:xfrm>
            <a:off x="457200" y="762000"/>
            <a:ext cx="8229600" cy="838200"/>
          </a:xfrm>
        </p:spPr>
        <p:txBody>
          <a:bodyPr/>
          <a:lstStyle/>
          <a:p>
            <a:pPr eaLnBrk="1" hangingPunct="1"/>
            <a:r>
              <a:rPr lang="en-US" altLang="en-US" b="1" dirty="0"/>
              <a:t>Features of Bonds and Notes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88901" y="6642100"/>
            <a:ext cx="4330699" cy="1662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 </a:t>
            </a:r>
            <a:r>
              <a:rPr lang="en-US" sz="1100" dirty="0"/>
              <a:t>Assess debt features and their implications.</a:t>
            </a:r>
          </a:p>
        </p:txBody>
      </p:sp>
      <p:sp>
        <p:nvSpPr>
          <p:cNvPr id="13" name="Rectangle 12">
            <a:extLst>
              <a:ext uri="{FF2B5EF4-FFF2-40B4-BE49-F238E27FC236}">
                <a16:creationId xmlns:a16="http://schemas.microsoft.com/office/drawing/2014/main" id="{331598DC-7AC8-1846-ADD9-BF107DBB9CA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20667163-5ED0-E44A-B0AD-7CA123538EE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524000"/>
            <a:ext cx="7315200" cy="3124200"/>
          </a:xfrm>
        </p:spPr>
        <p:txBody>
          <a:bodyPr/>
          <a:lstStyle/>
          <a:p>
            <a:br>
              <a:rPr lang="en-US" altLang="en-US" dirty="0"/>
            </a:br>
            <a:br>
              <a:rPr lang="en-US" altLang="en-US" dirty="0"/>
            </a:br>
            <a:r>
              <a:rPr lang="en-US" dirty="0"/>
              <a:t>Compute the </a:t>
            </a:r>
            <a:br>
              <a:rPr lang="en-US" dirty="0"/>
            </a:br>
            <a:r>
              <a:rPr lang="en-US" dirty="0"/>
              <a:t>debt-to-equity ratio and explain its use.</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930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059322"/>
            <a:ext cx="7315200" cy="87313"/>
          </a:xfrm>
          <a:prstGeom prst="rect">
            <a:avLst/>
          </a:prstGeom>
          <a:noFill/>
          <a:ln w="9525">
            <a:noFill/>
            <a:miter lim="800000"/>
            <a:headEnd/>
            <a:tailEnd/>
          </a:ln>
        </p:spPr>
      </p:pic>
      <p:sp>
        <p:nvSpPr>
          <p:cNvPr id="8" name="TextBox 7"/>
          <p:cNvSpPr txBox="1"/>
          <p:nvPr/>
        </p:nvSpPr>
        <p:spPr>
          <a:xfrm>
            <a:off x="1752600" y="902493"/>
            <a:ext cx="5638800" cy="769441"/>
          </a:xfrm>
          <a:prstGeom prst="rect">
            <a:avLst/>
          </a:prstGeom>
          <a:noFill/>
        </p:spPr>
        <p:txBody>
          <a:bodyPr wrap="square" rtlCol="0">
            <a:spAutoFit/>
          </a:bodyPr>
          <a:lstStyle/>
          <a:p>
            <a:r>
              <a:rPr lang="en-US" altLang="en-US" sz="4400" b="1" dirty="0">
                <a:latin typeface="+mj-lt"/>
              </a:rPr>
              <a:t>Learning Objective A3</a:t>
            </a:r>
            <a:endParaRPr lang="en-US" sz="4400" dirty="0">
              <a:latin typeface="+mj-lt"/>
            </a:endParaRPr>
          </a:p>
        </p:txBody>
      </p:sp>
      <p:sp>
        <p:nvSpPr>
          <p:cNvPr id="10" name="Rectangle 9">
            <a:extLst>
              <a:ext uri="{FF2B5EF4-FFF2-40B4-BE49-F238E27FC236}">
                <a16:creationId xmlns:a16="http://schemas.microsoft.com/office/drawing/2014/main" id="{71BD2DA9-F383-044A-92C7-957A7188E60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662555F8-36DE-A742-84ED-441738695FC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60" name="Rectangle 8"/>
          <p:cNvSpPr>
            <a:spLocks noChangeArrowheads="1"/>
          </p:cNvSpPr>
          <p:nvPr/>
        </p:nvSpPr>
        <p:spPr bwMode="auto">
          <a:xfrm>
            <a:off x="414338" y="2516640"/>
            <a:ext cx="8382000" cy="1382430"/>
          </a:xfrm>
          <a:prstGeom prst="rect">
            <a:avLst/>
          </a:prstGeom>
          <a:solidFill>
            <a:schemeClr val="accent2">
              <a:lumMod val="20000"/>
              <a:lumOff val="8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800" dirty="0">
                <a:solidFill>
                  <a:schemeClr val="accent2">
                    <a:lumMod val="50000"/>
                  </a:schemeClr>
                </a:solidFill>
                <a:ea typeface="ＭＳ Ｐゴシック" pitchFamily="-108" charset="-128"/>
                <a:cs typeface="Arial" pitchFamily="34" charset="0"/>
              </a:rPr>
              <a:t>This ratio helps investors determine the risk of investing in a company by dividing its total liabilities by total equity.</a:t>
            </a:r>
          </a:p>
        </p:txBody>
      </p:sp>
      <p:sp>
        <p:nvSpPr>
          <p:cNvPr id="94211" name="Rectangle 9"/>
          <p:cNvSpPr>
            <a:spLocks noGrp="1" noChangeArrowheads="1"/>
          </p:cNvSpPr>
          <p:nvPr>
            <p:ph type="title"/>
          </p:nvPr>
        </p:nvSpPr>
        <p:spPr>
          <a:xfrm>
            <a:off x="457200" y="457200"/>
            <a:ext cx="8229600" cy="960438"/>
          </a:xfrm>
        </p:spPr>
        <p:txBody>
          <a:bodyPr/>
          <a:lstStyle/>
          <a:p>
            <a:pPr eaLnBrk="1" hangingPunct="1"/>
            <a:r>
              <a:rPr lang="en-US" altLang="en-US" b="1" dirty="0"/>
              <a:t>Debt-to-Equity Ratio</a:t>
            </a:r>
          </a:p>
        </p:txBody>
      </p:sp>
      <p:grpSp>
        <p:nvGrpSpPr>
          <p:cNvPr id="94212" name="Group 12"/>
          <p:cNvGrpSpPr>
            <a:grpSpLocks/>
          </p:cNvGrpSpPr>
          <p:nvPr/>
        </p:nvGrpSpPr>
        <p:grpSpPr bwMode="auto">
          <a:xfrm>
            <a:off x="1600200" y="1143000"/>
            <a:ext cx="5638800" cy="1613262"/>
            <a:chOff x="969962" y="1905000"/>
            <a:chExt cx="4440238" cy="1797230"/>
          </a:xfrm>
        </p:grpSpPr>
        <p:sp>
          <p:nvSpPr>
            <p:cNvPr id="125955" name="Rectangle 3"/>
            <p:cNvSpPr>
              <a:spLocks noChangeArrowheads="1"/>
            </p:cNvSpPr>
            <p:nvPr/>
          </p:nvSpPr>
          <p:spPr bwMode="auto">
            <a:xfrm>
              <a:off x="969962" y="2133600"/>
              <a:ext cx="4440238" cy="1143000"/>
            </a:xfrm>
            <a:prstGeom prst="rect">
              <a:avLst/>
            </a:prstGeom>
            <a:solidFill>
              <a:srgbClr val="FFFFCC"/>
            </a:solidFill>
            <a:ln w="12700" cmpd="dbl">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a:defRPr/>
              </a:pPr>
              <a:endParaRPr lang="en-US" dirty="0">
                <a:solidFill>
                  <a:schemeClr val="accent3">
                    <a:lumMod val="75000"/>
                  </a:schemeClr>
                </a:solidFill>
                <a:latin typeface="Times New Roman" pitchFamily="-108" charset="0"/>
                <a:ea typeface="ＭＳ Ｐゴシック" pitchFamily="-108" charset="-128"/>
                <a:cs typeface="Arial" pitchFamily="34" charset="0"/>
              </a:endParaRPr>
            </a:p>
          </p:txBody>
        </p:sp>
        <p:sp>
          <p:nvSpPr>
            <p:cNvPr id="57351" name="Rectangle 4"/>
            <p:cNvSpPr>
              <a:spLocks noChangeArrowheads="1"/>
            </p:cNvSpPr>
            <p:nvPr/>
          </p:nvSpPr>
          <p:spPr bwMode="auto">
            <a:xfrm>
              <a:off x="1066800" y="1905000"/>
              <a:ext cx="1978025" cy="1797230"/>
            </a:xfrm>
            <a:prstGeom prst="rect">
              <a:avLst/>
            </a:prstGeom>
            <a:noFill/>
            <a:ln w="12700">
              <a:noFill/>
              <a:miter lim="800000"/>
              <a:headEnd/>
              <a:tailEnd/>
            </a:ln>
          </p:spPr>
          <p:txBody>
            <a:bodyPr lIns="90488" tIns="44450" rIns="90488" bIns="44450">
              <a:spAutoFit/>
            </a:bodyPr>
            <a:lstStyle/>
            <a:p>
              <a:pPr algn="ctr">
                <a:spcBef>
                  <a:spcPct val="50000"/>
                </a:spcBef>
                <a:defRPr/>
              </a:pPr>
              <a:endParaRPr lang="en-US" b="1" dirty="0">
                <a:solidFill>
                  <a:schemeClr val="accent3">
                    <a:lumMod val="75000"/>
                  </a:schemeClr>
                </a:solidFill>
                <a:ea typeface="ＭＳ Ｐゴシック" pitchFamily="-108" charset="-128"/>
                <a:cs typeface="Arial" pitchFamily="34" charset="0"/>
              </a:endParaRPr>
            </a:p>
            <a:p>
              <a:pPr algn="ctr">
                <a:spcBef>
                  <a:spcPct val="50000"/>
                </a:spcBef>
                <a:defRPr/>
              </a:pPr>
              <a:r>
                <a:rPr lang="en-US" b="1" dirty="0">
                  <a:solidFill>
                    <a:schemeClr val="accent3">
                      <a:lumMod val="50000"/>
                    </a:schemeClr>
                  </a:solidFill>
                  <a:ea typeface="ＭＳ Ｐゴシック" pitchFamily="-108" charset="-128"/>
                  <a:cs typeface="Arial" pitchFamily="34" charset="0"/>
                </a:rPr>
                <a:t>Debt-to-</a:t>
              </a:r>
            </a:p>
            <a:p>
              <a:pPr algn="ctr">
                <a:spcBef>
                  <a:spcPct val="50000"/>
                </a:spcBef>
                <a:defRPr/>
              </a:pPr>
              <a:r>
                <a:rPr lang="en-US" b="1" dirty="0">
                  <a:solidFill>
                    <a:schemeClr val="accent3">
                      <a:lumMod val="50000"/>
                    </a:schemeClr>
                  </a:solidFill>
                  <a:ea typeface="ＭＳ Ｐゴシック" pitchFamily="-108" charset="-128"/>
                  <a:cs typeface="Arial" pitchFamily="34" charset="0"/>
                </a:rPr>
                <a:t>equity ratio</a:t>
              </a:r>
            </a:p>
            <a:p>
              <a:pPr algn="ctr">
                <a:spcBef>
                  <a:spcPct val="50000"/>
                </a:spcBef>
                <a:defRPr/>
              </a:pPr>
              <a:endParaRPr lang="en-US" b="1" dirty="0">
                <a:solidFill>
                  <a:schemeClr val="accent3">
                    <a:lumMod val="75000"/>
                  </a:schemeClr>
                </a:solidFill>
                <a:ea typeface="ＭＳ Ｐゴシック" pitchFamily="-108" charset="-128"/>
                <a:cs typeface="Arial" pitchFamily="34" charset="0"/>
              </a:endParaRPr>
            </a:p>
          </p:txBody>
        </p:sp>
        <p:sp>
          <p:nvSpPr>
            <p:cNvPr id="57352" name="Rectangle 5"/>
            <p:cNvSpPr>
              <a:spLocks noChangeArrowheads="1"/>
            </p:cNvSpPr>
            <p:nvPr/>
          </p:nvSpPr>
          <p:spPr bwMode="auto">
            <a:xfrm>
              <a:off x="3051175" y="2341562"/>
              <a:ext cx="1978025" cy="871470"/>
            </a:xfrm>
            <a:prstGeom prst="rect">
              <a:avLst/>
            </a:prstGeom>
            <a:noFill/>
            <a:ln w="12700">
              <a:noFill/>
              <a:miter lim="800000"/>
              <a:headEnd/>
              <a:tailEnd/>
            </a:ln>
          </p:spPr>
          <p:txBody>
            <a:bodyPr lIns="90488" tIns="44450" rIns="90488" bIns="44450">
              <a:spAutoFit/>
            </a:bodyPr>
            <a:lstStyle/>
            <a:p>
              <a:pPr algn="ctr">
                <a:spcBef>
                  <a:spcPct val="50000"/>
                </a:spcBef>
                <a:defRPr/>
              </a:pPr>
              <a:r>
                <a:rPr lang="en-US" b="1" dirty="0">
                  <a:solidFill>
                    <a:schemeClr val="accent3">
                      <a:lumMod val="50000"/>
                    </a:schemeClr>
                  </a:solidFill>
                  <a:ea typeface="ＭＳ Ｐゴシック" pitchFamily="-108" charset="-128"/>
                  <a:cs typeface="Arial" pitchFamily="34" charset="0"/>
                </a:rPr>
                <a:t>Total liabilities</a:t>
              </a:r>
            </a:p>
            <a:p>
              <a:pPr algn="ctr">
                <a:spcBef>
                  <a:spcPct val="50000"/>
                </a:spcBef>
                <a:defRPr/>
              </a:pPr>
              <a:r>
                <a:rPr lang="en-US" b="1" dirty="0">
                  <a:solidFill>
                    <a:schemeClr val="accent3">
                      <a:lumMod val="50000"/>
                    </a:schemeClr>
                  </a:solidFill>
                  <a:ea typeface="ＭＳ Ｐゴシック" pitchFamily="-108" charset="-128"/>
                  <a:cs typeface="Arial" pitchFamily="34" charset="0"/>
                </a:rPr>
                <a:t>Total equity</a:t>
              </a:r>
            </a:p>
          </p:txBody>
        </p:sp>
        <p:sp>
          <p:nvSpPr>
            <p:cNvPr id="57354" name="Rectangle 7"/>
            <p:cNvSpPr>
              <a:spLocks noChangeArrowheads="1"/>
            </p:cNvSpPr>
            <p:nvPr/>
          </p:nvSpPr>
          <p:spPr bwMode="auto">
            <a:xfrm>
              <a:off x="2590800" y="2520950"/>
              <a:ext cx="530225" cy="396875"/>
            </a:xfrm>
            <a:prstGeom prst="rect">
              <a:avLst/>
            </a:prstGeom>
            <a:noFill/>
            <a:ln w="12700">
              <a:noFill/>
              <a:miter lim="800000"/>
              <a:headEnd/>
              <a:tailEnd/>
            </a:ln>
          </p:spPr>
          <p:txBody>
            <a:bodyPr lIns="90488" tIns="44450" rIns="90488" bIns="44450">
              <a:spAutoFit/>
            </a:bodyPr>
            <a:lstStyle/>
            <a:p>
              <a:pPr algn="ctr">
                <a:spcBef>
                  <a:spcPct val="50000"/>
                </a:spcBef>
                <a:defRPr/>
              </a:pPr>
              <a:r>
                <a:rPr lang="en-US" sz="2000" b="1" dirty="0">
                  <a:solidFill>
                    <a:schemeClr val="accent3">
                      <a:lumMod val="50000"/>
                    </a:schemeClr>
                  </a:solidFill>
                  <a:ea typeface="ＭＳ Ｐゴシック" pitchFamily="-108" charset="-128"/>
                  <a:cs typeface="Arial" pitchFamily="34" charset="0"/>
                </a:rPr>
                <a:t>=</a:t>
              </a:r>
            </a:p>
          </p:txBody>
        </p:sp>
        <p:cxnSp>
          <p:nvCxnSpPr>
            <p:cNvPr id="12" name="Straight Connector 11"/>
            <p:cNvCxnSpPr>
              <a:stCxn id="57352" idx="1"/>
            </p:cNvCxnSpPr>
            <p:nvPr/>
          </p:nvCxnSpPr>
          <p:spPr>
            <a:xfrm flipV="1">
              <a:off x="3051175" y="2743200"/>
              <a:ext cx="1978025" cy="34098"/>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88901" y="6629400"/>
            <a:ext cx="47878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A3: </a:t>
            </a:r>
            <a:r>
              <a:rPr lang="en-US" sz="1100" dirty="0"/>
              <a:t>Compute the debt-to-equity ratio and explain its use.</a:t>
            </a:r>
          </a:p>
        </p:txBody>
      </p:sp>
      <p:sp>
        <p:nvSpPr>
          <p:cNvPr id="17" name="TextBox 16"/>
          <p:cNvSpPr txBox="1"/>
          <p:nvPr/>
        </p:nvSpPr>
        <p:spPr>
          <a:xfrm>
            <a:off x="7676375" y="164397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10.14</a:t>
            </a:r>
          </a:p>
        </p:txBody>
      </p:sp>
      <p:pic>
        <p:nvPicPr>
          <p:cNvPr id="2" name="Picture 1">
            <a:extLst>
              <a:ext uri="{FF2B5EF4-FFF2-40B4-BE49-F238E27FC236}">
                <a16:creationId xmlns:a16="http://schemas.microsoft.com/office/drawing/2014/main" id="{1215FE64-45D3-4F2D-B3D4-93B98C46F589}"/>
              </a:ext>
            </a:extLst>
          </p:cNvPr>
          <p:cNvPicPr>
            <a:picLocks noChangeAspect="1"/>
          </p:cNvPicPr>
          <p:nvPr/>
        </p:nvPicPr>
        <p:blipFill>
          <a:blip r:embed="rId3"/>
          <a:stretch>
            <a:fillRect/>
          </a:stretch>
        </p:blipFill>
        <p:spPr>
          <a:xfrm>
            <a:off x="1318693" y="4195113"/>
            <a:ext cx="6891082" cy="1704713"/>
          </a:xfrm>
          <a:prstGeom prst="rect">
            <a:avLst/>
          </a:prstGeom>
        </p:spPr>
      </p:pic>
      <p:sp>
        <p:nvSpPr>
          <p:cNvPr id="18" name="Rectangle 17">
            <a:extLst>
              <a:ext uri="{FF2B5EF4-FFF2-40B4-BE49-F238E27FC236}">
                <a16:creationId xmlns:a16="http://schemas.microsoft.com/office/drawing/2014/main" id="{E489F1CD-8056-7A4D-B821-61D7EDB803A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id="{B72ED0A8-0F1A-3A4E-A4B8-FA54CE7C365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5" name="Line 19"/>
          <p:cNvSpPr>
            <a:spLocks noChangeShapeType="1"/>
          </p:cNvSpPr>
          <p:nvPr/>
        </p:nvSpPr>
        <p:spPr bwMode="auto">
          <a:xfrm flipH="1">
            <a:off x="2859088" y="2857264"/>
            <a:ext cx="3581400" cy="0"/>
          </a:xfrm>
          <a:prstGeom prst="line">
            <a:avLst/>
          </a:prstGeom>
          <a:noFill/>
          <a:ln w="50800">
            <a:solidFill>
              <a:srgbClr val="FF0000"/>
            </a:solidFill>
            <a:round/>
            <a:headEnd type="triangle" w="med" len="med"/>
            <a:tailEnd/>
          </a:ln>
          <a:effectLst>
            <a:outerShdw dist="17961" dir="2700000" algn="ctr" rotWithShape="0">
              <a:schemeClr val="hlink"/>
            </a:outerShdw>
          </a:effectLst>
        </p:spPr>
        <p:txBody>
          <a:bodyPr/>
          <a:lstStyle/>
          <a:p>
            <a:endParaRPr lang="en-US" dirty="0"/>
          </a:p>
        </p:txBody>
      </p:sp>
      <p:sp>
        <p:nvSpPr>
          <p:cNvPr id="3103" name="Rectangle 20"/>
          <p:cNvSpPr>
            <a:spLocks noChangeArrowheads="1"/>
          </p:cNvSpPr>
          <p:nvPr/>
        </p:nvSpPr>
        <p:spPr bwMode="auto">
          <a:xfrm>
            <a:off x="3081338" y="2447689"/>
            <a:ext cx="3140075" cy="39687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000" b="1" dirty="0"/>
              <a:t>Bond Interest Payments</a:t>
            </a:r>
          </a:p>
        </p:txBody>
      </p:sp>
      <p:sp>
        <p:nvSpPr>
          <p:cNvPr id="46086" name="Rectangle 25"/>
          <p:cNvSpPr>
            <a:spLocks noChangeArrowheads="1"/>
          </p:cNvSpPr>
          <p:nvPr/>
        </p:nvSpPr>
        <p:spPr bwMode="auto">
          <a:xfrm>
            <a:off x="324896" y="2585014"/>
            <a:ext cx="2336800" cy="40798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Corporation</a:t>
            </a:r>
          </a:p>
        </p:txBody>
      </p:sp>
      <p:sp>
        <p:nvSpPr>
          <p:cNvPr id="46087" name="Rectangle 27"/>
          <p:cNvSpPr>
            <a:spLocks noChangeArrowheads="1"/>
          </p:cNvSpPr>
          <p:nvPr/>
        </p:nvSpPr>
        <p:spPr bwMode="auto">
          <a:xfrm>
            <a:off x="6381630" y="2590800"/>
            <a:ext cx="2336800" cy="407988"/>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0000"/>
                </a:solidFill>
              </a:rPr>
              <a:t>Investors</a:t>
            </a:r>
          </a:p>
        </p:txBody>
      </p:sp>
      <p:grpSp>
        <p:nvGrpSpPr>
          <p:cNvPr id="2" name="Group 33"/>
          <p:cNvGrpSpPr>
            <a:grpSpLocks/>
          </p:cNvGrpSpPr>
          <p:nvPr/>
        </p:nvGrpSpPr>
        <p:grpSpPr bwMode="auto">
          <a:xfrm>
            <a:off x="504825" y="3444427"/>
            <a:ext cx="8334375" cy="2743286"/>
            <a:chOff x="505597" y="3830191"/>
            <a:chExt cx="8333603" cy="2743516"/>
          </a:xfrm>
        </p:grpSpPr>
        <p:sp>
          <p:nvSpPr>
            <p:cNvPr id="46092" name="Line 2"/>
            <p:cNvSpPr>
              <a:spLocks noChangeShapeType="1"/>
            </p:cNvSpPr>
            <p:nvPr/>
          </p:nvSpPr>
          <p:spPr bwMode="auto">
            <a:xfrm>
              <a:off x="1905642" y="5486304"/>
              <a:ext cx="0" cy="282113"/>
            </a:xfrm>
            <a:prstGeom prst="line">
              <a:avLst/>
            </a:prstGeom>
            <a:noFill/>
            <a:ln w="76200">
              <a:solidFill>
                <a:schemeClr val="tx1"/>
              </a:solidFill>
              <a:round/>
              <a:headEnd/>
              <a:tailEnd/>
            </a:ln>
          </p:spPr>
          <p:txBody>
            <a:bodyPr/>
            <a:lstStyle/>
            <a:p>
              <a:endParaRPr lang="en-US" dirty="0"/>
            </a:p>
          </p:txBody>
        </p:sp>
        <p:sp>
          <p:nvSpPr>
            <p:cNvPr id="46093" name="Line 3"/>
            <p:cNvSpPr>
              <a:spLocks noChangeShapeType="1"/>
            </p:cNvSpPr>
            <p:nvPr/>
          </p:nvSpPr>
          <p:spPr bwMode="auto">
            <a:xfrm>
              <a:off x="2223669" y="5037894"/>
              <a:ext cx="0" cy="410768"/>
            </a:xfrm>
            <a:prstGeom prst="line">
              <a:avLst/>
            </a:prstGeom>
            <a:noFill/>
            <a:ln w="76200">
              <a:solidFill>
                <a:srgbClr val="009900"/>
              </a:solidFill>
              <a:round/>
              <a:headEnd/>
              <a:tailEnd/>
            </a:ln>
          </p:spPr>
          <p:txBody>
            <a:bodyPr/>
            <a:lstStyle/>
            <a:p>
              <a:endParaRPr lang="en-US" dirty="0"/>
            </a:p>
          </p:txBody>
        </p:sp>
        <p:sp>
          <p:nvSpPr>
            <p:cNvPr id="46094" name="Line 4"/>
            <p:cNvSpPr>
              <a:spLocks noChangeShapeType="1"/>
            </p:cNvSpPr>
            <p:nvPr/>
          </p:nvSpPr>
          <p:spPr bwMode="auto">
            <a:xfrm>
              <a:off x="2662268" y="5037894"/>
              <a:ext cx="0" cy="410768"/>
            </a:xfrm>
            <a:prstGeom prst="line">
              <a:avLst/>
            </a:prstGeom>
            <a:noFill/>
            <a:ln w="76200">
              <a:solidFill>
                <a:srgbClr val="009900"/>
              </a:solidFill>
              <a:round/>
              <a:headEnd/>
              <a:tailEnd/>
            </a:ln>
          </p:spPr>
          <p:txBody>
            <a:bodyPr/>
            <a:lstStyle/>
            <a:p>
              <a:endParaRPr lang="en-US" dirty="0"/>
            </a:p>
          </p:txBody>
        </p:sp>
        <p:sp>
          <p:nvSpPr>
            <p:cNvPr id="46095" name="Line 5"/>
            <p:cNvSpPr>
              <a:spLocks noChangeShapeType="1"/>
            </p:cNvSpPr>
            <p:nvPr/>
          </p:nvSpPr>
          <p:spPr bwMode="auto">
            <a:xfrm>
              <a:off x="3100867" y="5037894"/>
              <a:ext cx="0" cy="410768"/>
            </a:xfrm>
            <a:prstGeom prst="line">
              <a:avLst/>
            </a:prstGeom>
            <a:noFill/>
            <a:ln w="76200">
              <a:solidFill>
                <a:srgbClr val="009900"/>
              </a:solidFill>
              <a:round/>
              <a:headEnd/>
              <a:tailEnd/>
            </a:ln>
          </p:spPr>
          <p:txBody>
            <a:bodyPr/>
            <a:lstStyle/>
            <a:p>
              <a:endParaRPr lang="en-US" dirty="0"/>
            </a:p>
          </p:txBody>
        </p:sp>
        <p:sp>
          <p:nvSpPr>
            <p:cNvPr id="46096" name="Line 6"/>
            <p:cNvSpPr>
              <a:spLocks noChangeShapeType="1"/>
            </p:cNvSpPr>
            <p:nvPr/>
          </p:nvSpPr>
          <p:spPr bwMode="auto">
            <a:xfrm>
              <a:off x="3539466" y="5037894"/>
              <a:ext cx="0" cy="410768"/>
            </a:xfrm>
            <a:prstGeom prst="line">
              <a:avLst/>
            </a:prstGeom>
            <a:noFill/>
            <a:ln w="76200">
              <a:solidFill>
                <a:srgbClr val="009900"/>
              </a:solidFill>
              <a:round/>
              <a:headEnd/>
              <a:tailEnd/>
            </a:ln>
          </p:spPr>
          <p:txBody>
            <a:bodyPr/>
            <a:lstStyle/>
            <a:p>
              <a:endParaRPr lang="en-US" dirty="0"/>
            </a:p>
          </p:txBody>
        </p:sp>
        <p:sp>
          <p:nvSpPr>
            <p:cNvPr id="46097" name="Line 7"/>
            <p:cNvSpPr>
              <a:spLocks noChangeShapeType="1"/>
            </p:cNvSpPr>
            <p:nvPr/>
          </p:nvSpPr>
          <p:spPr bwMode="auto">
            <a:xfrm>
              <a:off x="3978064" y="5037894"/>
              <a:ext cx="0" cy="410768"/>
            </a:xfrm>
            <a:prstGeom prst="line">
              <a:avLst/>
            </a:prstGeom>
            <a:noFill/>
            <a:ln w="76200">
              <a:solidFill>
                <a:srgbClr val="009900"/>
              </a:solidFill>
              <a:round/>
              <a:headEnd/>
              <a:tailEnd/>
            </a:ln>
          </p:spPr>
          <p:txBody>
            <a:bodyPr/>
            <a:lstStyle/>
            <a:p>
              <a:endParaRPr lang="en-US" dirty="0"/>
            </a:p>
          </p:txBody>
        </p:sp>
        <p:sp>
          <p:nvSpPr>
            <p:cNvPr id="46098" name="Line 8"/>
            <p:cNvSpPr>
              <a:spLocks noChangeShapeType="1"/>
            </p:cNvSpPr>
            <p:nvPr/>
          </p:nvSpPr>
          <p:spPr bwMode="auto">
            <a:xfrm>
              <a:off x="4416663" y="5037894"/>
              <a:ext cx="0" cy="410768"/>
            </a:xfrm>
            <a:prstGeom prst="line">
              <a:avLst/>
            </a:prstGeom>
            <a:noFill/>
            <a:ln w="76200">
              <a:solidFill>
                <a:srgbClr val="009900"/>
              </a:solidFill>
              <a:round/>
              <a:headEnd/>
              <a:tailEnd/>
            </a:ln>
          </p:spPr>
          <p:txBody>
            <a:bodyPr/>
            <a:lstStyle/>
            <a:p>
              <a:endParaRPr lang="en-US" dirty="0"/>
            </a:p>
          </p:txBody>
        </p:sp>
        <p:sp>
          <p:nvSpPr>
            <p:cNvPr id="46099" name="Line 9"/>
            <p:cNvSpPr>
              <a:spLocks noChangeShapeType="1"/>
            </p:cNvSpPr>
            <p:nvPr/>
          </p:nvSpPr>
          <p:spPr bwMode="auto">
            <a:xfrm>
              <a:off x="4855262" y="5037894"/>
              <a:ext cx="0" cy="410768"/>
            </a:xfrm>
            <a:prstGeom prst="line">
              <a:avLst/>
            </a:prstGeom>
            <a:noFill/>
            <a:ln w="76200">
              <a:solidFill>
                <a:srgbClr val="009900"/>
              </a:solidFill>
              <a:round/>
              <a:headEnd/>
              <a:tailEnd/>
            </a:ln>
          </p:spPr>
          <p:txBody>
            <a:bodyPr/>
            <a:lstStyle/>
            <a:p>
              <a:endParaRPr lang="en-US" dirty="0"/>
            </a:p>
          </p:txBody>
        </p:sp>
        <p:sp>
          <p:nvSpPr>
            <p:cNvPr id="46100" name="Line 10"/>
            <p:cNvSpPr>
              <a:spLocks noChangeShapeType="1"/>
            </p:cNvSpPr>
            <p:nvPr/>
          </p:nvSpPr>
          <p:spPr bwMode="auto">
            <a:xfrm>
              <a:off x="5293860" y="5037894"/>
              <a:ext cx="0" cy="410768"/>
            </a:xfrm>
            <a:prstGeom prst="line">
              <a:avLst/>
            </a:prstGeom>
            <a:noFill/>
            <a:ln w="76200">
              <a:solidFill>
                <a:srgbClr val="009900"/>
              </a:solidFill>
              <a:round/>
              <a:headEnd/>
              <a:tailEnd/>
            </a:ln>
          </p:spPr>
          <p:txBody>
            <a:bodyPr/>
            <a:lstStyle/>
            <a:p>
              <a:endParaRPr lang="en-US" dirty="0"/>
            </a:p>
          </p:txBody>
        </p:sp>
        <p:sp>
          <p:nvSpPr>
            <p:cNvPr id="46101" name="Line 11"/>
            <p:cNvSpPr>
              <a:spLocks noChangeShapeType="1"/>
            </p:cNvSpPr>
            <p:nvPr/>
          </p:nvSpPr>
          <p:spPr bwMode="auto">
            <a:xfrm>
              <a:off x="5732459" y="5037894"/>
              <a:ext cx="0" cy="410768"/>
            </a:xfrm>
            <a:prstGeom prst="line">
              <a:avLst/>
            </a:prstGeom>
            <a:noFill/>
            <a:ln w="76200">
              <a:solidFill>
                <a:srgbClr val="009900"/>
              </a:solidFill>
              <a:round/>
              <a:headEnd/>
              <a:tailEnd/>
            </a:ln>
          </p:spPr>
          <p:txBody>
            <a:bodyPr/>
            <a:lstStyle/>
            <a:p>
              <a:endParaRPr lang="en-US" dirty="0"/>
            </a:p>
          </p:txBody>
        </p:sp>
        <p:sp>
          <p:nvSpPr>
            <p:cNvPr id="46102" name="Line 12"/>
            <p:cNvSpPr>
              <a:spLocks noChangeShapeType="1"/>
            </p:cNvSpPr>
            <p:nvPr/>
          </p:nvSpPr>
          <p:spPr bwMode="auto">
            <a:xfrm>
              <a:off x="6171058" y="5037894"/>
              <a:ext cx="0" cy="410768"/>
            </a:xfrm>
            <a:prstGeom prst="line">
              <a:avLst/>
            </a:prstGeom>
            <a:noFill/>
            <a:ln w="76200">
              <a:solidFill>
                <a:srgbClr val="009900"/>
              </a:solidFill>
              <a:round/>
              <a:headEnd/>
              <a:tailEnd/>
            </a:ln>
          </p:spPr>
          <p:txBody>
            <a:bodyPr/>
            <a:lstStyle/>
            <a:p>
              <a:endParaRPr lang="en-US" dirty="0"/>
            </a:p>
          </p:txBody>
        </p:sp>
        <p:sp>
          <p:nvSpPr>
            <p:cNvPr id="46103" name="Line 13"/>
            <p:cNvSpPr>
              <a:spLocks noChangeShapeType="1"/>
            </p:cNvSpPr>
            <p:nvPr/>
          </p:nvSpPr>
          <p:spPr bwMode="auto">
            <a:xfrm>
              <a:off x="6609657" y="5037894"/>
              <a:ext cx="0" cy="410768"/>
            </a:xfrm>
            <a:prstGeom prst="line">
              <a:avLst/>
            </a:prstGeom>
            <a:noFill/>
            <a:ln w="76200">
              <a:solidFill>
                <a:srgbClr val="009900"/>
              </a:solidFill>
              <a:round/>
              <a:headEnd/>
              <a:tailEnd/>
            </a:ln>
          </p:spPr>
          <p:txBody>
            <a:bodyPr/>
            <a:lstStyle/>
            <a:p>
              <a:endParaRPr lang="en-US" dirty="0"/>
            </a:p>
          </p:txBody>
        </p:sp>
        <p:sp>
          <p:nvSpPr>
            <p:cNvPr id="46104" name="Line 14"/>
            <p:cNvSpPr>
              <a:spLocks noChangeShapeType="1"/>
            </p:cNvSpPr>
            <p:nvPr/>
          </p:nvSpPr>
          <p:spPr bwMode="auto">
            <a:xfrm>
              <a:off x="7048255" y="5037894"/>
              <a:ext cx="0" cy="410768"/>
            </a:xfrm>
            <a:prstGeom prst="line">
              <a:avLst/>
            </a:prstGeom>
            <a:noFill/>
            <a:ln w="76200">
              <a:solidFill>
                <a:srgbClr val="009900"/>
              </a:solidFill>
              <a:round/>
              <a:headEnd/>
              <a:tailEnd/>
            </a:ln>
          </p:spPr>
          <p:txBody>
            <a:bodyPr/>
            <a:lstStyle/>
            <a:p>
              <a:endParaRPr lang="en-US" dirty="0"/>
            </a:p>
          </p:txBody>
        </p:sp>
        <p:sp>
          <p:nvSpPr>
            <p:cNvPr id="46105" name="Line 15"/>
            <p:cNvSpPr>
              <a:spLocks noChangeShapeType="1"/>
            </p:cNvSpPr>
            <p:nvPr/>
          </p:nvSpPr>
          <p:spPr bwMode="auto">
            <a:xfrm>
              <a:off x="7486854" y="5037894"/>
              <a:ext cx="0" cy="410768"/>
            </a:xfrm>
            <a:prstGeom prst="line">
              <a:avLst/>
            </a:prstGeom>
            <a:noFill/>
            <a:ln w="76200">
              <a:solidFill>
                <a:srgbClr val="009900"/>
              </a:solidFill>
              <a:round/>
              <a:headEnd/>
              <a:tailEnd/>
            </a:ln>
          </p:spPr>
          <p:txBody>
            <a:bodyPr/>
            <a:lstStyle/>
            <a:p>
              <a:endParaRPr lang="en-US" dirty="0"/>
            </a:p>
          </p:txBody>
        </p:sp>
        <p:sp>
          <p:nvSpPr>
            <p:cNvPr id="46106" name="Line 16"/>
            <p:cNvSpPr>
              <a:spLocks noChangeShapeType="1"/>
            </p:cNvSpPr>
            <p:nvPr/>
          </p:nvSpPr>
          <p:spPr bwMode="auto">
            <a:xfrm>
              <a:off x="1785071" y="5037894"/>
              <a:ext cx="0" cy="410768"/>
            </a:xfrm>
            <a:prstGeom prst="line">
              <a:avLst/>
            </a:prstGeom>
            <a:noFill/>
            <a:ln w="76200">
              <a:solidFill>
                <a:srgbClr val="009900"/>
              </a:solidFill>
              <a:round/>
              <a:headEnd/>
              <a:tailEnd/>
            </a:ln>
          </p:spPr>
          <p:txBody>
            <a:bodyPr/>
            <a:lstStyle/>
            <a:p>
              <a:endParaRPr lang="en-US" dirty="0"/>
            </a:p>
          </p:txBody>
        </p:sp>
        <p:sp>
          <p:nvSpPr>
            <p:cNvPr id="46107" name="Rectangle 17"/>
            <p:cNvSpPr>
              <a:spLocks noChangeArrowheads="1"/>
            </p:cNvSpPr>
            <p:nvPr/>
          </p:nvSpPr>
          <p:spPr bwMode="auto">
            <a:xfrm>
              <a:off x="971664" y="5745206"/>
              <a:ext cx="1904825" cy="828501"/>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400" b="1" dirty="0"/>
                <a:t>Bond Issue Date</a:t>
              </a:r>
            </a:p>
          </p:txBody>
        </p:sp>
        <p:sp>
          <p:nvSpPr>
            <p:cNvPr id="46108" name="Line 18"/>
            <p:cNvSpPr>
              <a:spLocks noChangeShapeType="1"/>
            </p:cNvSpPr>
            <p:nvPr/>
          </p:nvSpPr>
          <p:spPr bwMode="auto">
            <a:xfrm>
              <a:off x="505597" y="5448201"/>
              <a:ext cx="8333603" cy="0"/>
            </a:xfrm>
            <a:prstGeom prst="line">
              <a:avLst/>
            </a:prstGeom>
            <a:noFill/>
            <a:ln w="76200">
              <a:solidFill>
                <a:srgbClr val="FF0000"/>
              </a:solidFill>
              <a:round/>
              <a:headEnd/>
              <a:tailEnd type="triangle" w="med" len="med"/>
            </a:ln>
            <a:effectLst>
              <a:outerShdw dist="17961" dir="2700000" algn="ctr" rotWithShape="0">
                <a:schemeClr val="hlink"/>
              </a:outerShdw>
            </a:effectLst>
          </p:spPr>
          <p:txBody>
            <a:bodyPr/>
            <a:lstStyle/>
            <a:p>
              <a:endParaRPr lang="en-US" dirty="0"/>
            </a:p>
          </p:txBody>
        </p:sp>
        <p:sp>
          <p:nvSpPr>
            <p:cNvPr id="46109" name="Rectangle 22"/>
            <p:cNvSpPr>
              <a:spLocks noChangeArrowheads="1"/>
            </p:cNvSpPr>
            <p:nvPr/>
          </p:nvSpPr>
          <p:spPr bwMode="auto">
            <a:xfrm>
              <a:off x="2164718" y="3830191"/>
              <a:ext cx="4967740" cy="407915"/>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b="1" dirty="0">
                  <a:solidFill>
                    <a:srgbClr val="009900"/>
                  </a:solidFill>
                </a:rPr>
                <a:t>Bond Interest Payments</a:t>
              </a:r>
            </a:p>
          </p:txBody>
        </p:sp>
        <p:sp>
          <p:nvSpPr>
            <p:cNvPr id="46110" name="Freeform 23"/>
            <p:cNvSpPr>
              <a:spLocks/>
            </p:cNvSpPr>
            <p:nvPr/>
          </p:nvSpPr>
          <p:spPr bwMode="auto">
            <a:xfrm>
              <a:off x="1556520" y="4340690"/>
              <a:ext cx="6231757" cy="623283"/>
            </a:xfrm>
            <a:custGeom>
              <a:avLst/>
              <a:gdLst>
                <a:gd name="T0" fmla="*/ 2147483647 w 4092"/>
                <a:gd name="T1" fmla="*/ 2147483647 h 437"/>
                <a:gd name="T2" fmla="*/ 2147483647 w 4092"/>
                <a:gd name="T3" fmla="*/ 2147483647 h 437"/>
                <a:gd name="T4" fmla="*/ 2147483647 w 4092"/>
                <a:gd name="T5" fmla="*/ 2147483647 h 437"/>
                <a:gd name="T6" fmla="*/ 2147483647 w 4092"/>
                <a:gd name="T7" fmla="*/ 2147483647 h 437"/>
                <a:gd name="T8" fmla="*/ 2147483647 w 4092"/>
                <a:gd name="T9" fmla="*/ 2147483647 h 437"/>
                <a:gd name="T10" fmla="*/ 2147483647 w 4092"/>
                <a:gd name="T11" fmla="*/ 2147483647 h 437"/>
                <a:gd name="T12" fmla="*/ 2147483647 w 4092"/>
                <a:gd name="T13" fmla="*/ 2147483647 h 437"/>
                <a:gd name="T14" fmla="*/ 2147483647 w 4092"/>
                <a:gd name="T15" fmla="*/ 2147483647 h 437"/>
                <a:gd name="T16" fmla="*/ 2147483647 w 4092"/>
                <a:gd name="T17" fmla="*/ 2147483647 h 437"/>
                <a:gd name="T18" fmla="*/ 2147483647 w 4092"/>
                <a:gd name="T19" fmla="*/ 2147483647 h 437"/>
                <a:gd name="T20" fmla="*/ 2147483647 w 4092"/>
                <a:gd name="T21" fmla="*/ 2147483647 h 437"/>
                <a:gd name="T22" fmla="*/ 2147483647 w 4092"/>
                <a:gd name="T23" fmla="*/ 2147483647 h 437"/>
                <a:gd name="T24" fmla="*/ 2147483647 w 4092"/>
                <a:gd name="T25" fmla="*/ 2147483647 h 437"/>
                <a:gd name="T26" fmla="*/ 2147483647 w 4092"/>
                <a:gd name="T27" fmla="*/ 2147483647 h 437"/>
                <a:gd name="T28" fmla="*/ 2147483647 w 4092"/>
                <a:gd name="T29" fmla="*/ 2147483647 h 437"/>
                <a:gd name="T30" fmla="*/ 2147483647 w 4092"/>
                <a:gd name="T31" fmla="*/ 2147483647 h 437"/>
                <a:gd name="T32" fmla="*/ 2147483647 w 4092"/>
                <a:gd name="T33" fmla="*/ 2147483647 h 437"/>
                <a:gd name="T34" fmla="*/ 2147483647 w 4092"/>
                <a:gd name="T35" fmla="*/ 2147483647 h 437"/>
                <a:gd name="T36" fmla="*/ 2147483647 w 4092"/>
                <a:gd name="T37" fmla="*/ 2147483647 h 437"/>
                <a:gd name="T38" fmla="*/ 2147483647 w 4092"/>
                <a:gd name="T39" fmla="*/ 2147483647 h 437"/>
                <a:gd name="T40" fmla="*/ 2147483647 w 4092"/>
                <a:gd name="T41" fmla="*/ 2147483647 h 437"/>
                <a:gd name="T42" fmla="*/ 2147483647 w 4092"/>
                <a:gd name="T43" fmla="*/ 2147483647 h 437"/>
                <a:gd name="T44" fmla="*/ 2147483647 w 4092"/>
                <a:gd name="T45" fmla="*/ 2147483647 h 437"/>
                <a:gd name="T46" fmla="*/ 2147483647 w 4092"/>
                <a:gd name="T47" fmla="*/ 2147483647 h 437"/>
                <a:gd name="T48" fmla="*/ 2147483647 w 4092"/>
                <a:gd name="T49" fmla="*/ 2147483647 h 437"/>
                <a:gd name="T50" fmla="*/ 2147483647 w 4092"/>
                <a:gd name="T51" fmla="*/ 2147483647 h 437"/>
                <a:gd name="T52" fmla="*/ 2147483647 w 4092"/>
                <a:gd name="T53" fmla="*/ 2147483647 h 437"/>
                <a:gd name="T54" fmla="*/ 2147483647 w 4092"/>
                <a:gd name="T55" fmla="*/ 2147483647 h 437"/>
                <a:gd name="T56" fmla="*/ 2147483647 w 4092"/>
                <a:gd name="T57" fmla="*/ 2147483647 h 437"/>
                <a:gd name="T58" fmla="*/ 2147483647 w 4092"/>
                <a:gd name="T59" fmla="*/ 2147483647 h 437"/>
                <a:gd name="T60" fmla="*/ 2147483647 w 4092"/>
                <a:gd name="T61" fmla="*/ 2147483647 h 437"/>
                <a:gd name="T62" fmla="*/ 2147483647 w 4092"/>
                <a:gd name="T63" fmla="*/ 2147483647 h 437"/>
                <a:gd name="T64" fmla="*/ 2147483647 w 4092"/>
                <a:gd name="T65" fmla="*/ 2147483647 h 437"/>
                <a:gd name="T66" fmla="*/ 2147483647 w 4092"/>
                <a:gd name="T67" fmla="*/ 2147483647 h 437"/>
                <a:gd name="T68" fmla="*/ 2147483647 w 4092"/>
                <a:gd name="T69" fmla="*/ 2147483647 h 437"/>
                <a:gd name="T70" fmla="*/ 2147483647 w 4092"/>
                <a:gd name="T71" fmla="*/ 2147483647 h 437"/>
                <a:gd name="T72" fmla="*/ 2147483647 w 4092"/>
                <a:gd name="T73" fmla="*/ 2147483647 h 437"/>
                <a:gd name="T74" fmla="*/ 2147483647 w 4092"/>
                <a:gd name="T75" fmla="*/ 2147483647 h 437"/>
                <a:gd name="T76" fmla="*/ 2147483647 w 4092"/>
                <a:gd name="T77" fmla="*/ 2147483647 h 437"/>
                <a:gd name="T78" fmla="*/ 2147483647 w 4092"/>
                <a:gd name="T79" fmla="*/ 2147483647 h 437"/>
                <a:gd name="T80" fmla="*/ 2147483647 w 4092"/>
                <a:gd name="T81" fmla="*/ 2147483647 h 437"/>
                <a:gd name="T82" fmla="*/ 2147483647 w 4092"/>
                <a:gd name="T83" fmla="*/ 2147483647 h 437"/>
                <a:gd name="T84" fmla="*/ 2147483647 w 4092"/>
                <a:gd name="T85" fmla="*/ 2147483647 h 437"/>
                <a:gd name="T86" fmla="*/ 2147483647 w 4092"/>
                <a:gd name="T87" fmla="*/ 2147483647 h 437"/>
                <a:gd name="T88" fmla="*/ 2147483647 w 4092"/>
                <a:gd name="T89" fmla="*/ 2147483647 h 437"/>
                <a:gd name="T90" fmla="*/ 2147483647 w 4092"/>
                <a:gd name="T91" fmla="*/ 2147483647 h 437"/>
                <a:gd name="T92" fmla="*/ 2147483647 w 4092"/>
                <a:gd name="T93" fmla="*/ 2147483647 h 437"/>
                <a:gd name="T94" fmla="*/ 2147483647 w 4092"/>
                <a:gd name="T95" fmla="*/ 2147483647 h 437"/>
                <a:gd name="T96" fmla="*/ 2147483647 w 4092"/>
                <a:gd name="T97" fmla="*/ 2147483647 h 437"/>
                <a:gd name="T98" fmla="*/ 2147483647 w 4092"/>
                <a:gd name="T99" fmla="*/ 0 h 437"/>
                <a:gd name="T100" fmla="*/ 2147483647 w 4092"/>
                <a:gd name="T101" fmla="*/ 2147483647 h 437"/>
                <a:gd name="T102" fmla="*/ 2147483647 w 4092"/>
                <a:gd name="T103" fmla="*/ 2147483647 h 437"/>
                <a:gd name="T104" fmla="*/ 2147483647 w 4092"/>
                <a:gd name="T105" fmla="*/ 2147483647 h 437"/>
                <a:gd name="T106" fmla="*/ 2147483647 w 4092"/>
                <a:gd name="T107" fmla="*/ 2147483647 h 437"/>
                <a:gd name="T108" fmla="*/ 2147483647 w 4092"/>
                <a:gd name="T109" fmla="*/ 2147483647 h 437"/>
                <a:gd name="T110" fmla="*/ 2147483647 w 4092"/>
                <a:gd name="T111" fmla="*/ 2147483647 h 4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92"/>
                <a:gd name="T169" fmla="*/ 0 h 437"/>
                <a:gd name="T170" fmla="*/ 4092 w 4092"/>
                <a:gd name="T171" fmla="*/ 437 h 4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92" h="437">
                  <a:moveTo>
                    <a:pt x="767" y="147"/>
                  </a:moveTo>
                  <a:lnTo>
                    <a:pt x="691" y="151"/>
                  </a:lnTo>
                  <a:lnTo>
                    <a:pt x="616" y="155"/>
                  </a:lnTo>
                  <a:lnTo>
                    <a:pt x="540" y="162"/>
                  </a:lnTo>
                  <a:lnTo>
                    <a:pt x="467" y="173"/>
                  </a:lnTo>
                  <a:lnTo>
                    <a:pt x="397" y="185"/>
                  </a:lnTo>
                  <a:lnTo>
                    <a:pt x="331" y="201"/>
                  </a:lnTo>
                  <a:lnTo>
                    <a:pt x="268" y="219"/>
                  </a:lnTo>
                  <a:lnTo>
                    <a:pt x="214" y="239"/>
                  </a:lnTo>
                  <a:lnTo>
                    <a:pt x="163" y="261"/>
                  </a:lnTo>
                  <a:lnTo>
                    <a:pt x="118" y="285"/>
                  </a:lnTo>
                  <a:lnTo>
                    <a:pt x="81" y="310"/>
                  </a:lnTo>
                  <a:lnTo>
                    <a:pt x="49" y="336"/>
                  </a:lnTo>
                  <a:lnTo>
                    <a:pt x="27" y="364"/>
                  </a:lnTo>
                  <a:lnTo>
                    <a:pt x="9" y="393"/>
                  </a:lnTo>
                  <a:lnTo>
                    <a:pt x="1" y="421"/>
                  </a:lnTo>
                  <a:lnTo>
                    <a:pt x="0" y="436"/>
                  </a:lnTo>
                  <a:lnTo>
                    <a:pt x="2" y="413"/>
                  </a:lnTo>
                  <a:lnTo>
                    <a:pt x="15" y="388"/>
                  </a:lnTo>
                  <a:lnTo>
                    <a:pt x="37" y="364"/>
                  </a:lnTo>
                  <a:lnTo>
                    <a:pt x="62" y="343"/>
                  </a:lnTo>
                  <a:lnTo>
                    <a:pt x="95" y="322"/>
                  </a:lnTo>
                  <a:lnTo>
                    <a:pt x="137" y="302"/>
                  </a:lnTo>
                  <a:lnTo>
                    <a:pt x="182" y="286"/>
                  </a:lnTo>
                  <a:lnTo>
                    <a:pt x="233" y="270"/>
                  </a:lnTo>
                  <a:lnTo>
                    <a:pt x="289" y="258"/>
                  </a:lnTo>
                  <a:lnTo>
                    <a:pt x="348" y="247"/>
                  </a:lnTo>
                  <a:lnTo>
                    <a:pt x="410" y="240"/>
                  </a:lnTo>
                  <a:lnTo>
                    <a:pt x="472" y="235"/>
                  </a:lnTo>
                  <a:lnTo>
                    <a:pt x="537" y="234"/>
                  </a:lnTo>
                  <a:lnTo>
                    <a:pt x="1581" y="234"/>
                  </a:lnTo>
                  <a:lnTo>
                    <a:pt x="1641" y="232"/>
                  </a:lnTo>
                  <a:lnTo>
                    <a:pt x="1699" y="228"/>
                  </a:lnTo>
                  <a:lnTo>
                    <a:pt x="1756" y="219"/>
                  </a:lnTo>
                  <a:lnTo>
                    <a:pt x="1810" y="210"/>
                  </a:lnTo>
                  <a:lnTo>
                    <a:pt x="1858" y="197"/>
                  </a:lnTo>
                  <a:lnTo>
                    <a:pt x="1903" y="182"/>
                  </a:lnTo>
                  <a:lnTo>
                    <a:pt x="1945" y="165"/>
                  </a:lnTo>
                  <a:lnTo>
                    <a:pt x="1978" y="147"/>
                  </a:lnTo>
                  <a:lnTo>
                    <a:pt x="2004" y="126"/>
                  </a:lnTo>
                  <a:lnTo>
                    <a:pt x="2024" y="105"/>
                  </a:lnTo>
                  <a:lnTo>
                    <a:pt x="2037" y="82"/>
                  </a:lnTo>
                  <a:lnTo>
                    <a:pt x="2043" y="60"/>
                  </a:lnTo>
                  <a:lnTo>
                    <a:pt x="2046" y="58"/>
                  </a:lnTo>
                  <a:lnTo>
                    <a:pt x="2046" y="60"/>
                  </a:lnTo>
                  <a:lnTo>
                    <a:pt x="2052" y="82"/>
                  </a:lnTo>
                  <a:lnTo>
                    <a:pt x="2064" y="105"/>
                  </a:lnTo>
                  <a:lnTo>
                    <a:pt x="2084" y="126"/>
                  </a:lnTo>
                  <a:lnTo>
                    <a:pt x="2111" y="147"/>
                  </a:lnTo>
                  <a:lnTo>
                    <a:pt x="2146" y="165"/>
                  </a:lnTo>
                  <a:lnTo>
                    <a:pt x="2185" y="182"/>
                  </a:lnTo>
                  <a:lnTo>
                    <a:pt x="2230" y="197"/>
                  </a:lnTo>
                  <a:lnTo>
                    <a:pt x="2280" y="210"/>
                  </a:lnTo>
                  <a:lnTo>
                    <a:pt x="2333" y="219"/>
                  </a:lnTo>
                  <a:lnTo>
                    <a:pt x="2388" y="228"/>
                  </a:lnTo>
                  <a:lnTo>
                    <a:pt x="2448" y="232"/>
                  </a:lnTo>
                  <a:lnTo>
                    <a:pt x="2508" y="234"/>
                  </a:lnTo>
                  <a:lnTo>
                    <a:pt x="3552" y="234"/>
                  </a:lnTo>
                  <a:lnTo>
                    <a:pt x="3614" y="235"/>
                  </a:lnTo>
                  <a:lnTo>
                    <a:pt x="3679" y="240"/>
                  </a:lnTo>
                  <a:lnTo>
                    <a:pt x="3742" y="247"/>
                  </a:lnTo>
                  <a:lnTo>
                    <a:pt x="3800" y="258"/>
                  </a:lnTo>
                  <a:lnTo>
                    <a:pt x="3853" y="270"/>
                  </a:lnTo>
                  <a:lnTo>
                    <a:pt x="3905" y="286"/>
                  </a:lnTo>
                  <a:lnTo>
                    <a:pt x="3952" y="302"/>
                  </a:lnTo>
                  <a:lnTo>
                    <a:pt x="3992" y="322"/>
                  </a:lnTo>
                  <a:lnTo>
                    <a:pt x="4025" y="343"/>
                  </a:lnTo>
                  <a:lnTo>
                    <a:pt x="4052" y="364"/>
                  </a:lnTo>
                  <a:lnTo>
                    <a:pt x="4072" y="388"/>
                  </a:lnTo>
                  <a:lnTo>
                    <a:pt x="4086" y="413"/>
                  </a:lnTo>
                  <a:lnTo>
                    <a:pt x="4091" y="436"/>
                  </a:lnTo>
                  <a:lnTo>
                    <a:pt x="4088" y="421"/>
                  </a:lnTo>
                  <a:lnTo>
                    <a:pt x="4079" y="393"/>
                  </a:lnTo>
                  <a:lnTo>
                    <a:pt x="4064" y="364"/>
                  </a:lnTo>
                  <a:lnTo>
                    <a:pt x="4038" y="336"/>
                  </a:lnTo>
                  <a:lnTo>
                    <a:pt x="4008" y="310"/>
                  </a:lnTo>
                  <a:lnTo>
                    <a:pt x="3968" y="285"/>
                  </a:lnTo>
                  <a:lnTo>
                    <a:pt x="3923" y="261"/>
                  </a:lnTo>
                  <a:lnTo>
                    <a:pt x="3874" y="239"/>
                  </a:lnTo>
                  <a:lnTo>
                    <a:pt x="3818" y="219"/>
                  </a:lnTo>
                  <a:lnTo>
                    <a:pt x="3758" y="201"/>
                  </a:lnTo>
                  <a:lnTo>
                    <a:pt x="3692" y="185"/>
                  </a:lnTo>
                  <a:lnTo>
                    <a:pt x="3622" y="173"/>
                  </a:lnTo>
                  <a:lnTo>
                    <a:pt x="3550" y="162"/>
                  </a:lnTo>
                  <a:lnTo>
                    <a:pt x="3473" y="155"/>
                  </a:lnTo>
                  <a:lnTo>
                    <a:pt x="3400" y="151"/>
                  </a:lnTo>
                  <a:lnTo>
                    <a:pt x="3322" y="147"/>
                  </a:lnTo>
                  <a:lnTo>
                    <a:pt x="2431" y="147"/>
                  </a:lnTo>
                  <a:lnTo>
                    <a:pt x="2375" y="146"/>
                  </a:lnTo>
                  <a:lnTo>
                    <a:pt x="2322" y="142"/>
                  </a:lnTo>
                  <a:lnTo>
                    <a:pt x="2273" y="135"/>
                  </a:lnTo>
                  <a:lnTo>
                    <a:pt x="2225" y="125"/>
                  </a:lnTo>
                  <a:lnTo>
                    <a:pt x="2184" y="112"/>
                  </a:lnTo>
                  <a:lnTo>
                    <a:pt x="2142" y="98"/>
                  </a:lnTo>
                  <a:lnTo>
                    <a:pt x="2111" y="81"/>
                  </a:lnTo>
                  <a:lnTo>
                    <a:pt x="2084" y="63"/>
                  </a:lnTo>
                  <a:lnTo>
                    <a:pt x="2064" y="43"/>
                  </a:lnTo>
                  <a:lnTo>
                    <a:pt x="2052" y="23"/>
                  </a:lnTo>
                  <a:lnTo>
                    <a:pt x="2046" y="2"/>
                  </a:lnTo>
                  <a:lnTo>
                    <a:pt x="2046" y="0"/>
                  </a:lnTo>
                  <a:lnTo>
                    <a:pt x="2041" y="21"/>
                  </a:lnTo>
                  <a:lnTo>
                    <a:pt x="2029" y="41"/>
                  </a:lnTo>
                  <a:lnTo>
                    <a:pt x="2009" y="60"/>
                  </a:lnTo>
                  <a:lnTo>
                    <a:pt x="1985" y="79"/>
                  </a:lnTo>
                  <a:lnTo>
                    <a:pt x="1951" y="96"/>
                  </a:lnTo>
                  <a:lnTo>
                    <a:pt x="1914" y="111"/>
                  </a:lnTo>
                  <a:lnTo>
                    <a:pt x="1872" y="123"/>
                  </a:lnTo>
                  <a:lnTo>
                    <a:pt x="1823" y="134"/>
                  </a:lnTo>
                  <a:lnTo>
                    <a:pt x="1775" y="141"/>
                  </a:lnTo>
                  <a:lnTo>
                    <a:pt x="1721" y="146"/>
                  </a:lnTo>
                  <a:lnTo>
                    <a:pt x="1669" y="147"/>
                  </a:lnTo>
                  <a:lnTo>
                    <a:pt x="1662" y="147"/>
                  </a:lnTo>
                  <a:lnTo>
                    <a:pt x="767" y="147"/>
                  </a:lnTo>
                </a:path>
              </a:pathLst>
            </a:custGeom>
            <a:solidFill>
              <a:srgbClr val="FF0000"/>
            </a:solidFill>
            <a:ln w="12700" cap="rnd">
              <a:solidFill>
                <a:srgbClr val="FF0000"/>
              </a:solidFill>
              <a:round/>
              <a:headEnd/>
              <a:tailEnd/>
            </a:ln>
          </p:spPr>
          <p:txBody>
            <a:bodyPr/>
            <a:lstStyle/>
            <a:p>
              <a:endParaRPr lang="en-US" dirty="0"/>
            </a:p>
          </p:txBody>
        </p:sp>
        <p:sp>
          <p:nvSpPr>
            <p:cNvPr id="19484" name="Rectangle 28"/>
            <p:cNvSpPr>
              <a:spLocks noChangeArrowheads="1"/>
            </p:cNvSpPr>
            <p:nvPr/>
          </p:nvSpPr>
          <p:spPr bwMode="auto">
            <a:xfrm>
              <a:off x="2924644" y="5586324"/>
              <a:ext cx="5866857" cy="828744"/>
            </a:xfrm>
            <a:prstGeom prst="rect">
              <a:avLst/>
            </a:prstGeom>
            <a:solidFill>
              <a:srgbClr val="F6E9B4"/>
            </a:solidFill>
            <a:ln w="12700">
              <a:solidFill>
                <a:schemeClr val="accent3">
                  <a:lumMod val="50000"/>
                </a:schemeClr>
              </a:solidFill>
              <a:miter lim="800000"/>
              <a:headEnd/>
              <a:tailEnd/>
            </a:ln>
            <a:effectLst>
              <a:outerShdw dist="35921" dir="2700000" algn="ctr" rotWithShape="0">
                <a:schemeClr val="hlink"/>
              </a:outerShdw>
            </a:effectLst>
          </p:spPr>
          <p:txBody>
            <a:bodyPr wrap="square" lIns="90488" tIns="44450" rIns="90488" bIns="44450">
              <a:spAutoFit/>
            </a:bodyPr>
            <a:lstStyle/>
            <a:p>
              <a:pPr algn="ctr">
                <a:spcBef>
                  <a:spcPct val="20000"/>
                </a:spcBef>
                <a:defRPr/>
              </a:pPr>
              <a:r>
                <a:rPr lang="en-US" sz="2400" b="1" dirty="0">
                  <a:solidFill>
                    <a:srgbClr val="9A3D01"/>
                  </a:solidFill>
                  <a:ea typeface="ＭＳ Ｐゴシック" pitchFamily="34" charset="-128"/>
                </a:rPr>
                <a:t>Interest Payment = Bond Par Value × Contract Interest Rate × Time</a:t>
              </a:r>
            </a:p>
          </p:txBody>
        </p:sp>
      </p:grpSp>
      <p:sp>
        <p:nvSpPr>
          <p:cNvPr id="46089" name="Rectangle 29"/>
          <p:cNvSpPr>
            <a:spLocks noGrp="1" noChangeArrowheads="1"/>
          </p:cNvSpPr>
          <p:nvPr>
            <p:ph type="title"/>
          </p:nvPr>
        </p:nvSpPr>
        <p:spPr>
          <a:xfrm>
            <a:off x="457200" y="609600"/>
            <a:ext cx="8229600" cy="762000"/>
          </a:xfrm>
        </p:spPr>
        <p:txBody>
          <a:bodyPr/>
          <a:lstStyle/>
          <a:p>
            <a:pPr eaLnBrk="1" hangingPunct="1"/>
            <a:r>
              <a:rPr lang="en-US" altLang="en-US" b="1" dirty="0"/>
              <a:t>Bond Financing</a:t>
            </a:r>
          </a:p>
        </p:txBody>
      </p:sp>
      <p:sp>
        <p:nvSpPr>
          <p:cNvPr id="32" name="Rectangle 31"/>
          <p:cNvSpPr/>
          <p:nvPr/>
        </p:nvSpPr>
        <p:spPr>
          <a:xfrm>
            <a:off x="1066800" y="1400492"/>
            <a:ext cx="7010400" cy="6096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accent1">
                    <a:lumMod val="50000"/>
                  </a:schemeClr>
                </a:solidFill>
                <a:latin typeface="Arial" pitchFamily="34" charset="0"/>
                <a:cs typeface="Arial" pitchFamily="34" charset="0"/>
              </a:rPr>
              <a:t>Transactions during the bond life</a:t>
            </a:r>
          </a:p>
        </p:txBody>
      </p:sp>
      <p:sp>
        <p:nvSpPr>
          <p:cNvPr id="33" name="Rectangle 3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35" name="Rounded Rectangle 34"/>
          <p:cNvSpPr/>
          <p:nvPr/>
        </p:nvSpPr>
        <p:spPr>
          <a:xfrm>
            <a:off x="138113" y="6573713"/>
            <a:ext cx="4510087" cy="2054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Compare bond financing with stock financing.</a:t>
            </a:r>
          </a:p>
        </p:txBody>
      </p:sp>
      <p:sp>
        <p:nvSpPr>
          <p:cNvPr id="37" name="Rectangle 36">
            <a:extLst>
              <a:ext uri="{FF2B5EF4-FFF2-40B4-BE49-F238E27FC236}">
                <a16:creationId xmlns:a16="http://schemas.microsoft.com/office/drawing/2014/main" id="{54149C9A-F27C-2149-8FA1-AD9C63E153D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8" name="Slide Number Placeholder 7">
            <a:extLst>
              <a:ext uri="{FF2B5EF4-FFF2-40B4-BE49-F238E27FC236}">
                <a16:creationId xmlns:a16="http://schemas.microsoft.com/office/drawing/2014/main" id="{2A3A574C-F0BF-214C-86FA-9E2325AD751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75"/>
                                        </p:tgtEl>
                                        <p:attrNameLst>
                                          <p:attrName>style.visibility</p:attrName>
                                        </p:attrNameLst>
                                      </p:cBhvr>
                                      <p:to>
                                        <p:strVal val="visible"/>
                                      </p:to>
                                    </p:set>
                                    <p:animEffect transition="in" filter="wipe(left)">
                                      <p:cBhvr>
                                        <p:cTn id="7" dur="500"/>
                                        <p:tgtEl>
                                          <p:spTgt spid="1947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03"/>
                                        </p:tgtEl>
                                        <p:attrNameLst>
                                          <p:attrName>style.visibility</p:attrName>
                                        </p:attrNameLst>
                                      </p:cBhvr>
                                      <p:to>
                                        <p:strVal val="visible"/>
                                      </p:to>
                                    </p:set>
                                    <p:animEffect transition="in" filter="dissolve">
                                      <p:cBhvr>
                                        <p:cTn id="11" dur="500"/>
                                        <p:tgtEl>
                                          <p:spTgt spid="3103"/>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5" grpId="0" animBg="1"/>
      <p:bldP spid="310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315200" cy="3124200"/>
          </a:xfrm>
        </p:spPr>
        <p:txBody>
          <a:bodyPr/>
          <a:lstStyle/>
          <a:p>
            <a:br>
              <a:rPr lang="en-US" altLang="en-US" dirty="0"/>
            </a:br>
            <a:br>
              <a:rPr lang="en-US" altLang="en-US" dirty="0"/>
            </a:br>
            <a:r>
              <a:rPr lang="en-US" altLang="en-US" dirty="0"/>
              <a:t> </a:t>
            </a:r>
            <a:r>
              <a:rPr lang="en-US" i="1" dirty="0"/>
              <a:t>Appendix 10A </a:t>
            </a:r>
            <a:br>
              <a:rPr lang="en-US" i="1" dirty="0"/>
            </a:br>
            <a:r>
              <a:rPr lang="en-US" dirty="0"/>
              <a:t>Explain and compute bond pricing.</a:t>
            </a:r>
            <a:br>
              <a:rPr lang="en-US" dirty="0"/>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1327" y="4724400"/>
            <a:ext cx="7315200" cy="87313"/>
          </a:xfrm>
          <a:prstGeom prst="rect">
            <a:avLst/>
          </a:prstGeom>
          <a:noFill/>
          <a:ln w="9525">
            <a:noFill/>
            <a:miter lim="800000"/>
            <a:headEnd/>
            <a:tailEnd/>
          </a:ln>
        </p:spPr>
      </p:pic>
      <p:sp>
        <p:nvSpPr>
          <p:cNvPr id="8" name="TextBox 7"/>
          <p:cNvSpPr txBox="1"/>
          <p:nvPr/>
        </p:nvSpPr>
        <p:spPr>
          <a:xfrm>
            <a:off x="1950027" y="890481"/>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0" name="Rectangle 9">
            <a:extLst>
              <a:ext uri="{FF2B5EF4-FFF2-40B4-BE49-F238E27FC236}">
                <a16:creationId xmlns:a16="http://schemas.microsoft.com/office/drawing/2014/main" id="{B522E4DC-21BC-554B-B5F9-D0E166D50AB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E5A95526-B9E1-B64D-83A0-D87B7D123FE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a:xfrm>
            <a:off x="457200" y="533400"/>
            <a:ext cx="8229600" cy="1219200"/>
          </a:xfrm>
        </p:spPr>
        <p:txBody>
          <a:bodyPr/>
          <a:lstStyle/>
          <a:p>
            <a:pPr eaLnBrk="1" hangingPunct="1"/>
            <a:r>
              <a:rPr lang="en-US" altLang="en-US" b="1" dirty="0"/>
              <a:t>Bond Pricing</a:t>
            </a:r>
          </a:p>
        </p:txBody>
      </p:sp>
      <p:pic>
        <p:nvPicPr>
          <p:cNvPr id="9" name="Picture 4"/>
          <p:cNvPicPr>
            <a:picLocks noChangeAspect="1" noChangeArrowheads="1"/>
          </p:cNvPicPr>
          <p:nvPr/>
        </p:nvPicPr>
        <p:blipFill>
          <a:blip r:embed="rId3" cstate="print"/>
          <a:srcRect/>
          <a:stretch>
            <a:fillRect/>
          </a:stretch>
        </p:blipFill>
        <p:spPr bwMode="auto">
          <a:xfrm>
            <a:off x="1752600" y="5257800"/>
            <a:ext cx="5572125" cy="514350"/>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1774825" y="2971800"/>
            <a:ext cx="5572125" cy="514350"/>
          </a:xfrm>
          <a:prstGeom prst="rect">
            <a:avLst/>
          </a:prstGeom>
          <a:noFill/>
          <a:ln w="9525">
            <a:noFill/>
            <a:miter lim="800000"/>
            <a:headEnd/>
            <a:tailEnd/>
          </a:ln>
        </p:spPr>
      </p:pic>
      <p:sp>
        <p:nvSpPr>
          <p:cNvPr id="11" name="TextBox 10"/>
          <p:cNvSpPr txBox="1"/>
          <p:nvPr/>
        </p:nvSpPr>
        <p:spPr>
          <a:xfrm>
            <a:off x="1524000" y="1976438"/>
            <a:ext cx="6096000" cy="461962"/>
          </a:xfrm>
          <a:prstGeom prst="rect">
            <a:avLst/>
          </a:prstGeom>
          <a:solidFill>
            <a:schemeClr val="accent2">
              <a:lumMod val="40000"/>
              <a:lumOff val="60000"/>
            </a:schemeClr>
          </a:solidFill>
          <a:ln>
            <a:solidFill>
              <a:schemeClr val="accent2">
                <a:lumMod val="50000"/>
              </a:schemeClr>
            </a:solidFill>
          </a:ln>
        </p:spPr>
        <p:txBody>
          <a:bodyPr>
            <a:spAutoFit/>
          </a:bodyPr>
          <a:lstStyle/>
          <a:p>
            <a:pPr>
              <a:defRPr/>
            </a:pPr>
            <a:r>
              <a:rPr lang="en-US" sz="2400" dirty="0">
                <a:latin typeface="Arial" pitchFamily="34" charset="0"/>
                <a:cs typeface="Arial" pitchFamily="34" charset="0"/>
              </a:rPr>
              <a:t>Cash Outflows related to Interest Payments</a:t>
            </a:r>
          </a:p>
        </p:txBody>
      </p:sp>
      <p:pic>
        <p:nvPicPr>
          <p:cNvPr id="128005" name="Picture 5"/>
          <p:cNvPicPr>
            <a:picLocks noChangeAspect="1" noChangeArrowheads="1"/>
          </p:cNvPicPr>
          <p:nvPr/>
        </p:nvPicPr>
        <p:blipFill>
          <a:blip r:embed="rId4" cstate="print"/>
          <a:srcRect/>
          <a:stretch>
            <a:fillRect/>
          </a:stretch>
        </p:blipFill>
        <p:spPr bwMode="auto">
          <a:xfrm>
            <a:off x="1784350" y="2671763"/>
            <a:ext cx="5562600" cy="304800"/>
          </a:xfrm>
          <a:prstGeom prst="rect">
            <a:avLst/>
          </a:prstGeom>
          <a:noFill/>
          <a:ln w="9525">
            <a:noFill/>
            <a:miter lim="800000"/>
            <a:headEnd/>
            <a:tailEnd/>
          </a:ln>
        </p:spPr>
      </p:pic>
      <p:sp>
        <p:nvSpPr>
          <p:cNvPr id="13" name="TextBox 12"/>
          <p:cNvSpPr txBox="1"/>
          <p:nvPr/>
        </p:nvSpPr>
        <p:spPr>
          <a:xfrm>
            <a:off x="1250950" y="4414838"/>
            <a:ext cx="6629400" cy="461962"/>
          </a:xfrm>
          <a:prstGeom prst="rect">
            <a:avLst/>
          </a:prstGeom>
          <a:solidFill>
            <a:schemeClr val="accent2">
              <a:lumMod val="40000"/>
              <a:lumOff val="60000"/>
            </a:schemeClr>
          </a:solidFill>
          <a:ln>
            <a:solidFill>
              <a:schemeClr val="accent2">
                <a:lumMod val="50000"/>
              </a:schemeClr>
            </a:solidFill>
          </a:ln>
        </p:spPr>
        <p:txBody>
          <a:bodyPr>
            <a:spAutoFit/>
          </a:bodyPr>
          <a:lstStyle/>
          <a:p>
            <a:pPr>
              <a:defRPr/>
            </a:pPr>
            <a:r>
              <a:rPr lang="en-US" sz="2400" dirty="0">
                <a:latin typeface="Arial" pitchFamily="34" charset="0"/>
                <a:cs typeface="Arial" pitchFamily="34" charset="0"/>
              </a:rPr>
              <a:t>Cash Outflows for par value at end of Bond life </a:t>
            </a:r>
          </a:p>
        </p:txBody>
      </p:sp>
      <p:pic>
        <p:nvPicPr>
          <p:cNvPr id="128006" name="Picture 6"/>
          <p:cNvPicPr>
            <a:picLocks noChangeAspect="1" noChangeArrowheads="1"/>
          </p:cNvPicPr>
          <p:nvPr/>
        </p:nvPicPr>
        <p:blipFill>
          <a:blip r:embed="rId5" cstate="print"/>
          <a:srcRect/>
          <a:stretch>
            <a:fillRect/>
          </a:stretch>
        </p:blipFill>
        <p:spPr bwMode="auto">
          <a:xfrm>
            <a:off x="1752600" y="5022850"/>
            <a:ext cx="5562600" cy="234950"/>
          </a:xfrm>
          <a:prstGeom prst="rect">
            <a:avLst/>
          </a:prstGeom>
          <a:noFill/>
          <a:ln w="9525">
            <a:noFill/>
            <a:miter lim="800000"/>
            <a:headEnd/>
            <a:tailEnd/>
          </a:ln>
        </p:spPr>
      </p:pic>
      <p:sp>
        <p:nvSpPr>
          <p:cNvPr id="15" name="Oval 14"/>
          <p:cNvSpPr/>
          <p:nvPr/>
        </p:nvSpPr>
        <p:spPr>
          <a:xfrm>
            <a:off x="1905000" y="2590800"/>
            <a:ext cx="381000"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a:xfrm>
            <a:off x="1828800" y="4953000"/>
            <a:ext cx="381000"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Rounded Rectangle 16"/>
          <p:cNvSpPr/>
          <p:nvPr/>
        </p:nvSpPr>
        <p:spPr>
          <a:xfrm>
            <a:off x="88901" y="6629400"/>
            <a:ext cx="3873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compute bond pricing.</a:t>
            </a:r>
          </a:p>
        </p:txBody>
      </p:sp>
      <p:sp>
        <p:nvSpPr>
          <p:cNvPr id="19" name="Rectangle 18">
            <a:extLst>
              <a:ext uri="{FF2B5EF4-FFF2-40B4-BE49-F238E27FC236}">
                <a16:creationId xmlns:a16="http://schemas.microsoft.com/office/drawing/2014/main" id="{C3F16DC5-6E53-B241-9F7B-992CD44DBFF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0" name="Slide Number Placeholder 7">
            <a:extLst>
              <a:ext uri="{FF2B5EF4-FFF2-40B4-BE49-F238E27FC236}">
                <a16:creationId xmlns:a16="http://schemas.microsoft.com/office/drawing/2014/main" id="{B5D2E4A2-3CD1-934C-BCEA-D1E8EF07D7D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extLst>
      <p:ext uri="{BB962C8B-B14F-4D97-AF65-F5344CB8AC3E}">
        <p14:creationId xmlns:p14="http://schemas.microsoft.com/office/powerpoint/2010/main" val="400152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par>
                                <p:cTn id="12" presetID="9" presetClass="entr" presetSubtype="0" fill="hold" nodeType="withEffect">
                                  <p:stCondLst>
                                    <p:cond delay="0"/>
                                  </p:stCondLst>
                                  <p:childTnLst>
                                    <p:set>
                                      <p:cBhvr>
                                        <p:cTn id="13" dur="1" fill="hold">
                                          <p:stCondLst>
                                            <p:cond delay="0"/>
                                          </p:stCondLst>
                                        </p:cTn>
                                        <p:tgtEl>
                                          <p:spTgt spid="128005"/>
                                        </p:tgtEl>
                                        <p:attrNameLst>
                                          <p:attrName>style.visibility</p:attrName>
                                        </p:attrNameLst>
                                      </p:cBhvr>
                                      <p:to>
                                        <p:strVal val="visible"/>
                                      </p:to>
                                    </p:set>
                                    <p:animEffect transition="in" filter="dissolve">
                                      <p:cBhvr>
                                        <p:cTn id="14" dur="500"/>
                                        <p:tgtEl>
                                          <p:spTgt spid="128005"/>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par>
                          <p:cTn id="19" fill="hold" nodeType="afterGroup">
                            <p:stCondLst>
                              <p:cond delay="1500"/>
                            </p:stCondLst>
                            <p:childTnLst>
                              <p:par>
                                <p:cTn id="20" presetID="9" presetClass="entr" presetSubtype="0" fill="hold" nodeType="afterEffect">
                                  <p:stCondLst>
                                    <p:cond delay="0"/>
                                  </p:stCondLst>
                                  <p:childTnLst>
                                    <p:set>
                                      <p:cBhvr>
                                        <p:cTn id="21" dur="1" fill="hold">
                                          <p:stCondLst>
                                            <p:cond delay="0"/>
                                          </p:stCondLst>
                                        </p:cTn>
                                        <p:tgtEl>
                                          <p:spTgt spid="128006"/>
                                        </p:tgtEl>
                                        <p:attrNameLst>
                                          <p:attrName>style.visibility</p:attrName>
                                        </p:attrNameLst>
                                      </p:cBhvr>
                                      <p:to>
                                        <p:strVal val="visible"/>
                                      </p:to>
                                    </p:set>
                                    <p:animEffect transition="in" filter="dissolve">
                                      <p:cBhvr>
                                        <p:cTn id="22" dur="500"/>
                                        <p:tgtEl>
                                          <p:spTgt spid="128006"/>
                                        </p:tgtEl>
                                      </p:cBhvr>
                                    </p:animEffect>
                                  </p:childTnLst>
                                </p:cTn>
                              </p:par>
                              <p:par>
                                <p:cTn id="23" presetID="9"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par>
                          <p:cTn id="26" fill="hold" nodeType="afterGroup">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strVal val="#ppt_w*0.70"/>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Effect transition="in" filter="fade">
                                      <p:cBhvr>
                                        <p:cTn id="31" dur="1000"/>
                                        <p:tgtEl>
                                          <p:spTgt spid="1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000" fill="hold"/>
                                        <p:tgtEl>
                                          <p:spTgt spid="16"/>
                                        </p:tgtEl>
                                        <p:attrNameLst>
                                          <p:attrName>ppt_w</p:attrName>
                                        </p:attrNameLst>
                                      </p:cBhvr>
                                      <p:tavLst>
                                        <p:tav tm="0">
                                          <p:val>
                                            <p:strVal val="#ppt_w*0.70"/>
                                          </p:val>
                                        </p:tav>
                                        <p:tav tm="100000">
                                          <p:val>
                                            <p:strVal val="#ppt_w"/>
                                          </p:val>
                                        </p:tav>
                                      </p:tavLst>
                                    </p:anim>
                                    <p:anim calcmode="lin" valueType="num">
                                      <p:cBhvr>
                                        <p:cTn id="35" dur="1000" fill="hold"/>
                                        <p:tgtEl>
                                          <p:spTgt spid="16"/>
                                        </p:tgtEl>
                                        <p:attrNameLst>
                                          <p:attrName>ppt_h</p:attrName>
                                        </p:attrNameLst>
                                      </p:cBhvr>
                                      <p:tavLst>
                                        <p:tav tm="0">
                                          <p:val>
                                            <p:strVal val="#ppt_h"/>
                                          </p:val>
                                        </p:tav>
                                        <p:tav tm="100000">
                                          <p:val>
                                            <p:strVal val="#ppt_h"/>
                                          </p:val>
                                        </p:tav>
                                      </p:tavLst>
                                    </p:anim>
                                    <p:animEffect transition="in" filter="fade">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685800" y="1524000"/>
            <a:ext cx="7848600" cy="3886200"/>
          </a:xfrm>
          <a:prstGeom prst="rect">
            <a:avLst/>
          </a:prstGeom>
          <a:solidFill>
            <a:srgbClr val="F6E9B4"/>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lstStyle/>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Fila issues bonds with the following provisions: </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Par Value: $100,000</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Issue Price: ?</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Stated Interest Rate: 8% </a:t>
            </a:r>
          </a:p>
          <a:p>
            <a:pPr indent="-342900">
              <a:spcBef>
                <a:spcPct val="20000"/>
              </a:spcBef>
              <a:buSzPct val="85000"/>
              <a:buFont typeface="Wingdings" pitchFamily="-108" charset="2"/>
              <a:buNone/>
              <a:defRPr/>
            </a:pPr>
            <a:r>
              <a:rPr lang="en-US" sz="2600" dirty="0">
                <a:solidFill>
                  <a:srgbClr val="FF0000"/>
                </a:solidFill>
                <a:ea typeface="ＭＳ Ｐゴシック" pitchFamily="-108" charset="-128"/>
                <a:cs typeface="Arial" pitchFamily="34" charset="0"/>
              </a:rPr>
              <a:t>Market Interest Rate: 10%</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Interest Dates: 6/30 and 12/31</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Bond Date: Dec. 31, 2018</a:t>
            </a:r>
          </a:p>
          <a:p>
            <a:pPr indent="-342900">
              <a:spcBef>
                <a:spcPct val="20000"/>
              </a:spcBef>
              <a:buSzPct val="85000"/>
              <a:buFont typeface="Wingdings" pitchFamily="-108" charset="2"/>
              <a:buNone/>
              <a:defRPr/>
            </a:pPr>
            <a:r>
              <a:rPr lang="en-US" sz="2600" dirty="0">
                <a:solidFill>
                  <a:schemeClr val="accent2">
                    <a:lumMod val="50000"/>
                  </a:schemeClr>
                </a:solidFill>
                <a:ea typeface="ＭＳ Ｐゴシック" pitchFamily="-108" charset="-128"/>
                <a:cs typeface="Arial" pitchFamily="34" charset="0"/>
              </a:rPr>
              <a:t>Maturity Date: Dec. 31, 2020 (2 years)</a:t>
            </a:r>
          </a:p>
        </p:txBody>
      </p:sp>
      <p:sp>
        <p:nvSpPr>
          <p:cNvPr id="74756" name="Rectangle 3"/>
          <p:cNvSpPr>
            <a:spLocks noGrp="1" noChangeArrowheads="1"/>
          </p:cNvSpPr>
          <p:nvPr>
            <p:ph type="title"/>
          </p:nvPr>
        </p:nvSpPr>
        <p:spPr>
          <a:xfrm>
            <a:off x="457200" y="609600"/>
            <a:ext cx="8229600" cy="808038"/>
          </a:xfrm>
        </p:spPr>
        <p:txBody>
          <a:bodyPr/>
          <a:lstStyle/>
          <a:p>
            <a:pPr eaLnBrk="1" hangingPunct="1"/>
            <a:r>
              <a:rPr lang="en-US" altLang="en-US" b="1" dirty="0"/>
              <a:t>Present Value of Discount Bond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8901" y="6629400"/>
            <a:ext cx="3873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compute bond pricing.</a:t>
            </a:r>
          </a:p>
        </p:txBody>
      </p:sp>
      <p:sp>
        <p:nvSpPr>
          <p:cNvPr id="9" name="Rectangle 8">
            <a:extLst>
              <a:ext uri="{FF2B5EF4-FFF2-40B4-BE49-F238E27FC236}">
                <a16:creationId xmlns:a16="http://schemas.microsoft.com/office/drawing/2014/main" id="{86AD5556-9A71-5548-A28E-4571B861E02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4F040425-2AC6-C34B-B59F-B1FDA4B07BA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up)">
                                      <p:cBhvr>
                                        <p:cTn id="7" dur="500"/>
                                        <p:tgtEl>
                                          <p:spTgt spid="6451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4515">
                                            <p:txEl>
                                              <p:pRg st="1" end="1"/>
                                            </p:txEl>
                                          </p:spTgt>
                                        </p:tgtEl>
                                        <p:attrNameLst>
                                          <p:attrName>style.visibility</p:attrName>
                                        </p:attrNameLst>
                                      </p:cBhvr>
                                      <p:to>
                                        <p:strVal val="visible"/>
                                      </p:to>
                                    </p:set>
                                    <p:animEffect transition="in" filter="wipe(up)">
                                      <p:cBhvr>
                                        <p:cTn id="10" dur="500"/>
                                        <p:tgtEl>
                                          <p:spTgt spid="64515">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Effect transition="in" filter="wipe(up)">
                                      <p:cBhvr>
                                        <p:cTn id="13" dur="500"/>
                                        <p:tgtEl>
                                          <p:spTgt spid="64515">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64515">
                                            <p:txEl>
                                              <p:pRg st="3" end="3"/>
                                            </p:txEl>
                                          </p:spTgt>
                                        </p:tgtEl>
                                        <p:attrNameLst>
                                          <p:attrName>style.visibility</p:attrName>
                                        </p:attrNameLst>
                                      </p:cBhvr>
                                      <p:to>
                                        <p:strVal val="visible"/>
                                      </p:to>
                                    </p:set>
                                    <p:animEffect transition="in" filter="wipe(up)">
                                      <p:cBhvr>
                                        <p:cTn id="16" dur="500"/>
                                        <p:tgtEl>
                                          <p:spTgt spid="64515">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animEffect transition="in" filter="wipe(up)">
                                      <p:cBhvr>
                                        <p:cTn id="19" dur="500"/>
                                        <p:tgtEl>
                                          <p:spTgt spid="64515">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64515">
                                            <p:txEl>
                                              <p:pRg st="5" end="5"/>
                                            </p:txEl>
                                          </p:spTgt>
                                        </p:tgtEl>
                                        <p:attrNameLst>
                                          <p:attrName>style.visibility</p:attrName>
                                        </p:attrNameLst>
                                      </p:cBhvr>
                                      <p:to>
                                        <p:strVal val="visible"/>
                                      </p:to>
                                    </p:set>
                                    <p:animEffect transition="in" filter="wipe(up)">
                                      <p:cBhvr>
                                        <p:cTn id="22" dur="500"/>
                                        <p:tgtEl>
                                          <p:spTgt spid="64515">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64515">
                                            <p:txEl>
                                              <p:pRg st="6" end="6"/>
                                            </p:txEl>
                                          </p:spTgt>
                                        </p:tgtEl>
                                        <p:attrNameLst>
                                          <p:attrName>style.visibility</p:attrName>
                                        </p:attrNameLst>
                                      </p:cBhvr>
                                      <p:to>
                                        <p:strVal val="visible"/>
                                      </p:to>
                                    </p:set>
                                    <p:animEffect transition="in" filter="wipe(up)">
                                      <p:cBhvr>
                                        <p:cTn id="25" dur="500"/>
                                        <p:tgtEl>
                                          <p:spTgt spid="64515">
                                            <p:txEl>
                                              <p:pRg st="6" end="6"/>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64515">
                                            <p:txEl>
                                              <p:pRg st="7" end="7"/>
                                            </p:txEl>
                                          </p:spTgt>
                                        </p:tgtEl>
                                        <p:attrNameLst>
                                          <p:attrName>style.visibility</p:attrName>
                                        </p:attrNameLst>
                                      </p:cBhvr>
                                      <p:to>
                                        <p:strVal val="visible"/>
                                      </p:to>
                                    </p:set>
                                    <p:animEffect transition="in" filter="wipe(up)">
                                      <p:cBhvr>
                                        <p:cTn id="28" dur="500"/>
                                        <p:tgtEl>
                                          <p:spTgt spid="645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p:nvPr>
        </p:nvSpPr>
        <p:spPr>
          <a:xfrm>
            <a:off x="457200" y="685800"/>
            <a:ext cx="8229600" cy="808038"/>
          </a:xfrm>
        </p:spPr>
        <p:txBody>
          <a:bodyPr/>
          <a:lstStyle/>
          <a:p>
            <a:pPr eaLnBrk="1" hangingPunct="1"/>
            <a:r>
              <a:rPr lang="en-US" altLang="en-US" b="1" dirty="0"/>
              <a:t>Present Value of Discount Bond: Calculating Price of Bond</a:t>
            </a:r>
          </a:p>
        </p:txBody>
      </p:sp>
      <p:sp>
        <p:nvSpPr>
          <p:cNvPr id="50180" name="Rectangle 4"/>
          <p:cNvSpPr>
            <a:spLocks noChangeArrowheads="1"/>
          </p:cNvSpPr>
          <p:nvPr/>
        </p:nvSpPr>
        <p:spPr bwMode="auto">
          <a:xfrm>
            <a:off x="366823" y="1746916"/>
            <a:ext cx="8458200" cy="1566863"/>
          </a:xfrm>
          <a:prstGeom prst="rect">
            <a:avLst/>
          </a:prstGeom>
          <a:solidFill>
            <a:srgbClr val="FFFFCC"/>
          </a:solidFill>
          <a:ln w="952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632523"/>
                </a:solidFill>
                <a:ea typeface="ＭＳ Ｐゴシック" pitchFamily="34" charset="-128"/>
              </a:rPr>
              <a:t>To calculate Present Value, we need relevant interest rate and number of periods.</a:t>
            </a:r>
          </a:p>
          <a:p>
            <a:pPr algn="ctr">
              <a:defRPr/>
            </a:pPr>
            <a:r>
              <a:rPr lang="en-US" sz="2400" dirty="0">
                <a:solidFill>
                  <a:srgbClr val="632523"/>
                </a:solidFill>
                <a:ea typeface="ＭＳ Ｐゴシック" pitchFamily="34" charset="-128"/>
              </a:rPr>
              <a:t>Semiannual rate = 5% (Market rate 10% ÷ 2)</a:t>
            </a:r>
          </a:p>
          <a:p>
            <a:pPr algn="ctr">
              <a:defRPr/>
            </a:pPr>
            <a:r>
              <a:rPr lang="en-US" sz="2400" dirty="0">
                <a:solidFill>
                  <a:srgbClr val="632523"/>
                </a:solidFill>
                <a:ea typeface="ＭＳ Ｐゴシック" pitchFamily="34" charset="-128"/>
              </a:rPr>
              <a:t>Semiannual periods = 4 (Bond life 2 years × 2)</a:t>
            </a:r>
          </a:p>
        </p:txBody>
      </p:sp>
      <p:sp>
        <p:nvSpPr>
          <p:cNvPr id="50181" name="Rectangle 5"/>
          <p:cNvSpPr>
            <a:spLocks noChangeArrowheads="1"/>
          </p:cNvSpPr>
          <p:nvPr/>
        </p:nvSpPr>
        <p:spPr bwMode="auto">
          <a:xfrm>
            <a:off x="2048779" y="5715000"/>
            <a:ext cx="5214938" cy="458788"/>
          </a:xfrm>
          <a:prstGeom prst="rect">
            <a:avLst/>
          </a:prstGeom>
          <a:solidFill>
            <a:srgbClr val="FFFFCC"/>
          </a:solidFill>
          <a:ln w="12700">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002060"/>
                </a:solidFill>
                <a:ea typeface="ＭＳ Ｐゴシック" pitchFamily="34" charset="-128"/>
              </a:rPr>
              <a:t>$100,000 × 8% × ½  = $4,000</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88901" y="6629400"/>
            <a:ext cx="3873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compute bond pricing.</a:t>
            </a:r>
          </a:p>
        </p:txBody>
      </p:sp>
      <p:sp>
        <p:nvSpPr>
          <p:cNvPr id="12" name="TextBox 11"/>
          <p:cNvSpPr txBox="1"/>
          <p:nvPr/>
        </p:nvSpPr>
        <p:spPr>
          <a:xfrm>
            <a:off x="7758223" y="340673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10A.1</a:t>
            </a:r>
          </a:p>
        </p:txBody>
      </p:sp>
      <p:pic>
        <p:nvPicPr>
          <p:cNvPr id="13" name="Picture 12">
            <a:extLst>
              <a:ext uri="{FF2B5EF4-FFF2-40B4-BE49-F238E27FC236}">
                <a16:creationId xmlns:a16="http://schemas.microsoft.com/office/drawing/2014/main" id="{A6892553-27DD-44E1-A95A-0365EA023916}"/>
              </a:ext>
            </a:extLst>
          </p:cNvPr>
          <p:cNvPicPr>
            <a:picLocks noChangeAspect="1"/>
          </p:cNvPicPr>
          <p:nvPr/>
        </p:nvPicPr>
        <p:blipFill>
          <a:blip r:embed="rId3"/>
          <a:stretch>
            <a:fillRect/>
          </a:stretch>
        </p:blipFill>
        <p:spPr>
          <a:xfrm>
            <a:off x="852438" y="4146030"/>
            <a:ext cx="7551241" cy="1491604"/>
          </a:xfrm>
          <a:prstGeom prst="rect">
            <a:avLst/>
          </a:prstGeom>
        </p:spPr>
      </p:pic>
      <p:sp>
        <p:nvSpPr>
          <p:cNvPr id="14" name="Rectangle 13">
            <a:extLst>
              <a:ext uri="{FF2B5EF4-FFF2-40B4-BE49-F238E27FC236}">
                <a16:creationId xmlns:a16="http://schemas.microsoft.com/office/drawing/2014/main" id="{D9349794-0F35-8143-A949-6F9E7859A9E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76039763-285A-4D41-9F18-7CF96808965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p:nvPr>
        </p:nvSpPr>
        <p:spPr>
          <a:xfrm>
            <a:off x="457200" y="609600"/>
            <a:ext cx="8229600" cy="808038"/>
          </a:xfrm>
        </p:spPr>
        <p:txBody>
          <a:bodyPr/>
          <a:lstStyle/>
          <a:p>
            <a:pPr eaLnBrk="1" hangingPunct="1"/>
            <a:r>
              <a:rPr lang="en-US" altLang="en-US" b="1" dirty="0"/>
              <a:t>Present Value of Premium Bond</a:t>
            </a:r>
          </a:p>
        </p:txBody>
      </p:sp>
      <p:sp>
        <p:nvSpPr>
          <p:cNvPr id="50180" name="Rectangle 4"/>
          <p:cNvSpPr>
            <a:spLocks noChangeArrowheads="1"/>
          </p:cNvSpPr>
          <p:nvPr/>
        </p:nvSpPr>
        <p:spPr bwMode="auto">
          <a:xfrm>
            <a:off x="336550" y="1447800"/>
            <a:ext cx="8458200" cy="1566863"/>
          </a:xfrm>
          <a:prstGeom prst="rect">
            <a:avLst/>
          </a:prstGeom>
          <a:solidFill>
            <a:srgbClr val="FFFFCC"/>
          </a:solidFill>
          <a:ln w="9525">
            <a:solidFill>
              <a:schemeClr val="accent5">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632523"/>
                </a:solidFill>
                <a:ea typeface="ＭＳ Ｐゴシック" pitchFamily="34" charset="-128"/>
              </a:rPr>
              <a:t>To calculate Present Value, we need relevant interest rate and number of periods.</a:t>
            </a:r>
          </a:p>
          <a:p>
            <a:pPr algn="ctr">
              <a:defRPr/>
            </a:pPr>
            <a:r>
              <a:rPr lang="en-US" sz="2400" dirty="0">
                <a:solidFill>
                  <a:srgbClr val="632523"/>
                </a:solidFill>
                <a:ea typeface="ＭＳ Ｐゴシック" pitchFamily="34" charset="-128"/>
              </a:rPr>
              <a:t>Semiannual rate = 5% (Market rate 10% ÷ 2)</a:t>
            </a:r>
          </a:p>
          <a:p>
            <a:pPr algn="ctr">
              <a:defRPr/>
            </a:pPr>
            <a:r>
              <a:rPr lang="en-US" sz="2400" dirty="0">
                <a:solidFill>
                  <a:srgbClr val="632523"/>
                </a:solidFill>
                <a:ea typeface="ＭＳ Ｐゴシック" pitchFamily="34" charset="-128"/>
              </a:rPr>
              <a:t>Semiannual periods = 4 (Bond life 2 years × 2)</a:t>
            </a:r>
          </a:p>
        </p:txBody>
      </p:sp>
      <p:sp>
        <p:nvSpPr>
          <p:cNvPr id="50181" name="Rectangle 5"/>
          <p:cNvSpPr>
            <a:spLocks noChangeArrowheads="1"/>
          </p:cNvSpPr>
          <p:nvPr/>
        </p:nvSpPr>
        <p:spPr bwMode="auto">
          <a:xfrm>
            <a:off x="2405062" y="5718309"/>
            <a:ext cx="5214938" cy="458788"/>
          </a:xfrm>
          <a:prstGeom prst="rect">
            <a:avLst/>
          </a:prstGeom>
          <a:solidFill>
            <a:srgbClr val="FFFFCC"/>
          </a:solidFill>
          <a:ln w="12700">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rgbClr val="002060"/>
                </a:solidFill>
                <a:ea typeface="ＭＳ Ｐゴシック" pitchFamily="34" charset="-128"/>
              </a:rPr>
              <a:t>$100,000 × 12% × ½  = $6,000</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TextBox 11"/>
          <p:cNvSpPr txBox="1"/>
          <p:nvPr/>
        </p:nvSpPr>
        <p:spPr>
          <a:xfrm>
            <a:off x="7727950" y="31290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10A.2</a:t>
            </a:r>
          </a:p>
        </p:txBody>
      </p:sp>
      <p:sp>
        <p:nvSpPr>
          <p:cNvPr id="11" name="Rounded Rectangle 10"/>
          <p:cNvSpPr/>
          <p:nvPr/>
        </p:nvSpPr>
        <p:spPr>
          <a:xfrm>
            <a:off x="88901" y="6629400"/>
            <a:ext cx="3873499" cy="17893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compute bond pricing.</a:t>
            </a:r>
          </a:p>
        </p:txBody>
      </p:sp>
      <p:pic>
        <p:nvPicPr>
          <p:cNvPr id="2" name="Picture 1">
            <a:extLst>
              <a:ext uri="{FF2B5EF4-FFF2-40B4-BE49-F238E27FC236}">
                <a16:creationId xmlns:a16="http://schemas.microsoft.com/office/drawing/2014/main" id="{D7F93483-BF8F-4B0B-8C15-2B20C8ABD1D0}"/>
              </a:ext>
            </a:extLst>
          </p:cNvPr>
          <p:cNvPicPr>
            <a:picLocks noChangeAspect="1"/>
          </p:cNvPicPr>
          <p:nvPr/>
        </p:nvPicPr>
        <p:blipFill>
          <a:blip r:embed="rId3"/>
          <a:stretch>
            <a:fillRect/>
          </a:stretch>
        </p:blipFill>
        <p:spPr>
          <a:xfrm>
            <a:off x="761706" y="3926748"/>
            <a:ext cx="7607887" cy="1565409"/>
          </a:xfrm>
          <a:prstGeom prst="rect">
            <a:avLst/>
          </a:prstGeom>
        </p:spPr>
      </p:pic>
      <p:sp>
        <p:nvSpPr>
          <p:cNvPr id="13" name="Rectangle 12">
            <a:extLst>
              <a:ext uri="{FF2B5EF4-FFF2-40B4-BE49-F238E27FC236}">
                <a16:creationId xmlns:a16="http://schemas.microsoft.com/office/drawing/2014/main" id="{71BB8B8D-C8FF-4748-B79E-198F34FAA64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2B198DD8-5A98-5548-987D-B1161F89970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extLst>
      <p:ext uri="{BB962C8B-B14F-4D97-AF65-F5344CB8AC3E}">
        <p14:creationId xmlns:p14="http://schemas.microsoft.com/office/powerpoint/2010/main" val="328982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543800" cy="3124200"/>
          </a:xfrm>
        </p:spPr>
        <p:txBody>
          <a:bodyPr/>
          <a:lstStyle/>
          <a:p>
            <a:br>
              <a:rPr lang="en-US" altLang="en-US" dirty="0"/>
            </a:br>
            <a:br>
              <a:rPr lang="en-US" altLang="en-US" dirty="0"/>
            </a:br>
            <a:r>
              <a:rPr lang="en-US" i="1" dirty="0"/>
              <a:t>Appendix 10B </a:t>
            </a:r>
            <a:br>
              <a:rPr lang="en-US" dirty="0"/>
            </a:br>
            <a:r>
              <a:rPr lang="en-US" dirty="0"/>
              <a:t>Compute and record amortization of a bond discount using the effective interest method.</a:t>
            </a:r>
            <a:br>
              <a:rPr 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1240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520259"/>
            <a:ext cx="7315200" cy="87313"/>
          </a:xfrm>
          <a:prstGeom prst="rect">
            <a:avLst/>
          </a:prstGeom>
          <a:noFill/>
          <a:ln w="9525">
            <a:noFill/>
            <a:miter lim="800000"/>
            <a:headEnd/>
            <a:tailEnd/>
          </a:ln>
        </p:spPr>
      </p:pic>
      <p:sp>
        <p:nvSpPr>
          <p:cNvPr id="8" name="TextBox 7"/>
          <p:cNvSpPr txBox="1"/>
          <p:nvPr/>
        </p:nvSpPr>
        <p:spPr>
          <a:xfrm>
            <a:off x="2057400" y="848209"/>
            <a:ext cx="5257800" cy="769441"/>
          </a:xfrm>
          <a:prstGeom prst="rect">
            <a:avLst/>
          </a:prstGeom>
          <a:noFill/>
        </p:spPr>
        <p:txBody>
          <a:bodyPr wrap="square" rtlCol="0">
            <a:spAutoFit/>
          </a:bodyPr>
          <a:lstStyle/>
          <a:p>
            <a:r>
              <a:rPr lang="en-US" altLang="en-US" sz="4400" b="1" dirty="0">
                <a:latin typeface="+mj-lt"/>
              </a:rPr>
              <a:t>Learning Objective P5</a:t>
            </a:r>
            <a:endParaRPr lang="en-US" sz="4400" dirty="0">
              <a:latin typeface="+mj-lt"/>
            </a:endParaRPr>
          </a:p>
        </p:txBody>
      </p:sp>
      <p:sp>
        <p:nvSpPr>
          <p:cNvPr id="10" name="Rectangle 9">
            <a:extLst>
              <a:ext uri="{FF2B5EF4-FFF2-40B4-BE49-F238E27FC236}">
                <a16:creationId xmlns:a16="http://schemas.microsoft.com/office/drawing/2014/main" id="{0260185B-36E7-8841-9EB6-8FFFE45A21C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DF9EBF35-BE74-8B44-8AB0-C2533055713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a:xfrm>
            <a:off x="88901" y="773779"/>
            <a:ext cx="8229600" cy="826421"/>
          </a:xfrm>
        </p:spPr>
        <p:txBody>
          <a:bodyPr rtlCol="0">
            <a:noAutofit/>
          </a:bodyPr>
          <a:lstStyle/>
          <a:p>
            <a:pPr eaLnBrk="1" fontAlgn="auto" hangingPunct="1">
              <a:spcAft>
                <a:spcPts val="0"/>
              </a:spcAft>
              <a:defRPr/>
            </a:pPr>
            <a:r>
              <a:rPr lang="en-US" altLang="en-US" b="1" dirty="0"/>
              <a:t>Effective Interest Amortization: Discount</a:t>
            </a:r>
          </a:p>
        </p:txBody>
      </p:sp>
      <p:sp>
        <p:nvSpPr>
          <p:cNvPr id="11" name="TextBox 10"/>
          <p:cNvSpPr txBox="1"/>
          <p:nvPr/>
        </p:nvSpPr>
        <p:spPr>
          <a:xfrm>
            <a:off x="6553200" y="1709869"/>
            <a:ext cx="2438400" cy="2554545"/>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sz="2000" dirty="0">
                <a:latin typeface="Arial" pitchFamily="34" charset="0"/>
                <a:cs typeface="Arial" pitchFamily="34" charset="0"/>
              </a:rPr>
              <a:t>Effective Interest Amortization of Bond Discount</a:t>
            </a:r>
          </a:p>
          <a:p>
            <a:pPr algn="ctr">
              <a:defRPr/>
            </a:pPr>
            <a:endParaRPr lang="en-US" sz="2000" dirty="0">
              <a:latin typeface="Arial" pitchFamily="34" charset="0"/>
              <a:cs typeface="Arial" pitchFamily="34" charset="0"/>
            </a:endParaRPr>
          </a:p>
          <a:p>
            <a:pPr algn="ctr">
              <a:defRPr/>
            </a:pPr>
            <a:r>
              <a:rPr lang="en-US" sz="2000" dirty="0">
                <a:latin typeface="Arial" pitchFamily="34" charset="0"/>
                <a:cs typeface="Arial" pitchFamily="34" charset="0"/>
              </a:rPr>
              <a:t>Stated Rate: 8%</a:t>
            </a:r>
          </a:p>
          <a:p>
            <a:pPr algn="ctr">
              <a:defRPr/>
            </a:pPr>
            <a:endParaRPr lang="en-US" sz="2000" dirty="0">
              <a:latin typeface="Arial" pitchFamily="34" charset="0"/>
              <a:cs typeface="Arial" pitchFamily="34" charset="0"/>
            </a:endParaRPr>
          </a:p>
          <a:p>
            <a:pPr algn="ctr">
              <a:defRPr/>
            </a:pPr>
            <a:r>
              <a:rPr lang="en-US" sz="2000" dirty="0">
                <a:latin typeface="Arial" pitchFamily="34" charset="0"/>
                <a:cs typeface="Arial" pitchFamily="34" charset="0"/>
              </a:rPr>
              <a:t>Effective Rate: 10.031% </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8902" y="6441529"/>
            <a:ext cx="5920804" cy="36680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P5</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amortization of a bond discount using the effective interest method.</a:t>
            </a:r>
          </a:p>
        </p:txBody>
      </p:sp>
      <p:sp>
        <p:nvSpPr>
          <p:cNvPr id="12" name="TextBox 11"/>
          <p:cNvSpPr txBox="1"/>
          <p:nvPr/>
        </p:nvSpPr>
        <p:spPr>
          <a:xfrm>
            <a:off x="8001000" y="70829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10B.1</a:t>
            </a:r>
          </a:p>
        </p:txBody>
      </p:sp>
      <p:pic>
        <p:nvPicPr>
          <p:cNvPr id="13" name="Picture 12">
            <a:extLst>
              <a:ext uri="{FF2B5EF4-FFF2-40B4-BE49-F238E27FC236}">
                <a16:creationId xmlns:a16="http://schemas.microsoft.com/office/drawing/2014/main" id="{F6B32014-DE06-4A8C-B615-E2839AD525DE}"/>
              </a:ext>
            </a:extLst>
          </p:cNvPr>
          <p:cNvPicPr>
            <a:picLocks noChangeAspect="1"/>
          </p:cNvPicPr>
          <p:nvPr/>
        </p:nvPicPr>
        <p:blipFill>
          <a:blip r:embed="rId3"/>
          <a:stretch>
            <a:fillRect/>
          </a:stretch>
        </p:blipFill>
        <p:spPr>
          <a:xfrm>
            <a:off x="1447800" y="1905000"/>
            <a:ext cx="4561905" cy="2638095"/>
          </a:xfrm>
          <a:prstGeom prst="rect">
            <a:avLst/>
          </a:prstGeom>
        </p:spPr>
      </p:pic>
      <p:pic>
        <p:nvPicPr>
          <p:cNvPr id="16" name="Picture 15">
            <a:extLst>
              <a:ext uri="{FF2B5EF4-FFF2-40B4-BE49-F238E27FC236}">
                <a16:creationId xmlns:a16="http://schemas.microsoft.com/office/drawing/2014/main" id="{7BF37F8B-FC77-4752-A674-DA80D6657C78}"/>
              </a:ext>
            </a:extLst>
          </p:cNvPr>
          <p:cNvPicPr>
            <a:picLocks noChangeAspect="1"/>
          </p:cNvPicPr>
          <p:nvPr/>
        </p:nvPicPr>
        <p:blipFill>
          <a:blip r:embed="rId4"/>
          <a:stretch>
            <a:fillRect/>
          </a:stretch>
        </p:blipFill>
        <p:spPr>
          <a:xfrm>
            <a:off x="1028355" y="4654014"/>
            <a:ext cx="6350691" cy="1090139"/>
          </a:xfrm>
          <a:prstGeom prst="rect">
            <a:avLst/>
          </a:prstGeom>
        </p:spPr>
      </p:pic>
      <p:sp>
        <p:nvSpPr>
          <p:cNvPr id="17" name="Rectangle 16">
            <a:extLst>
              <a:ext uri="{FF2B5EF4-FFF2-40B4-BE49-F238E27FC236}">
                <a16:creationId xmlns:a16="http://schemas.microsoft.com/office/drawing/2014/main" id="{AB8FD91A-7490-2F43-BFFA-66C1ED45405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4E0DE5AC-7C74-B14E-8604-CA7CD13AF8D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52953"/>
            <a:ext cx="7315200" cy="3503067"/>
          </a:xfrm>
        </p:spPr>
        <p:txBody>
          <a:bodyPr/>
          <a:lstStyle/>
          <a:p>
            <a:br>
              <a:rPr lang="en-US" altLang="en-US" dirty="0"/>
            </a:br>
            <a:br>
              <a:rPr lang="en-US" altLang="en-US" dirty="0"/>
            </a:br>
            <a:r>
              <a:rPr lang="en-US" i="1" dirty="0"/>
              <a:t>Appendix 10B</a:t>
            </a:r>
            <a:br>
              <a:rPr lang="en-US" dirty="0"/>
            </a:br>
            <a:r>
              <a:rPr lang="en-US" dirty="0"/>
              <a:t>Compute and record amortization of a bond premium using the effective interest method.</a:t>
            </a: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8570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791200"/>
            <a:ext cx="7315200" cy="87313"/>
          </a:xfrm>
          <a:prstGeom prst="rect">
            <a:avLst/>
          </a:prstGeom>
          <a:noFill/>
          <a:ln w="9525">
            <a:noFill/>
            <a:miter lim="800000"/>
            <a:headEnd/>
            <a:tailEnd/>
          </a:ln>
        </p:spPr>
      </p:pic>
      <p:sp>
        <p:nvSpPr>
          <p:cNvPr id="8" name="TextBox 7"/>
          <p:cNvSpPr txBox="1"/>
          <p:nvPr/>
        </p:nvSpPr>
        <p:spPr>
          <a:xfrm>
            <a:off x="1943100" y="877342"/>
            <a:ext cx="5257800" cy="769441"/>
          </a:xfrm>
          <a:prstGeom prst="rect">
            <a:avLst/>
          </a:prstGeom>
          <a:noFill/>
        </p:spPr>
        <p:txBody>
          <a:bodyPr wrap="square" rtlCol="0">
            <a:spAutoFit/>
          </a:bodyPr>
          <a:lstStyle/>
          <a:p>
            <a:r>
              <a:rPr lang="en-US" altLang="en-US" sz="4400" b="1" dirty="0">
                <a:latin typeface="+mj-lt"/>
              </a:rPr>
              <a:t>Learning Objective P6</a:t>
            </a:r>
            <a:endParaRPr lang="en-US" sz="4400" dirty="0">
              <a:latin typeface="+mj-lt"/>
            </a:endParaRPr>
          </a:p>
        </p:txBody>
      </p:sp>
      <p:sp>
        <p:nvSpPr>
          <p:cNvPr id="10" name="Rectangle 9">
            <a:extLst>
              <a:ext uri="{FF2B5EF4-FFF2-40B4-BE49-F238E27FC236}">
                <a16:creationId xmlns:a16="http://schemas.microsoft.com/office/drawing/2014/main" id="{65FF953B-6954-4B49-80B6-B512511E011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48FB9FC4-A859-D549-911E-6CABC1D87E5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381000" y="717950"/>
            <a:ext cx="8305800" cy="905379"/>
          </a:xfrm>
        </p:spPr>
        <p:txBody>
          <a:bodyPr rtlCol="0">
            <a:noAutofit/>
          </a:bodyPr>
          <a:lstStyle/>
          <a:p>
            <a:pPr eaLnBrk="1" fontAlgn="auto" hangingPunct="1">
              <a:spcAft>
                <a:spcPts val="0"/>
              </a:spcAft>
              <a:defRPr/>
            </a:pPr>
            <a:r>
              <a:rPr lang="en-US" altLang="en-US" b="1" dirty="0"/>
              <a:t>Effective Interest Amortization: Premium</a:t>
            </a:r>
          </a:p>
        </p:txBody>
      </p:sp>
      <p:sp>
        <p:nvSpPr>
          <p:cNvPr id="11" name="TextBox 10"/>
          <p:cNvSpPr txBox="1"/>
          <p:nvPr/>
        </p:nvSpPr>
        <p:spPr>
          <a:xfrm>
            <a:off x="7231026" y="2479352"/>
            <a:ext cx="1836774" cy="3477875"/>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sz="2000" dirty="0">
                <a:latin typeface="Arial" pitchFamily="34" charset="0"/>
                <a:cs typeface="Arial" pitchFamily="34" charset="0"/>
              </a:rPr>
              <a:t>Effective Interest Amortization of Bond Premium</a:t>
            </a:r>
          </a:p>
          <a:p>
            <a:pPr algn="ctr">
              <a:defRPr/>
            </a:pPr>
            <a:endParaRPr lang="en-US" sz="2000" dirty="0">
              <a:latin typeface="Arial" pitchFamily="34" charset="0"/>
              <a:cs typeface="Arial" pitchFamily="34" charset="0"/>
            </a:endParaRPr>
          </a:p>
          <a:p>
            <a:pPr algn="ctr">
              <a:defRPr/>
            </a:pPr>
            <a:r>
              <a:rPr lang="en-US" sz="2000" dirty="0">
                <a:latin typeface="Arial" pitchFamily="34" charset="0"/>
                <a:cs typeface="Arial" pitchFamily="34" charset="0"/>
              </a:rPr>
              <a:t>Stated Rate: 12%</a:t>
            </a:r>
          </a:p>
          <a:p>
            <a:pPr algn="ctr">
              <a:defRPr/>
            </a:pPr>
            <a:endParaRPr lang="en-US" sz="2000" dirty="0">
              <a:latin typeface="Arial" pitchFamily="34" charset="0"/>
              <a:cs typeface="Arial" pitchFamily="34" charset="0"/>
            </a:endParaRPr>
          </a:p>
          <a:p>
            <a:pPr algn="ctr">
              <a:defRPr/>
            </a:pPr>
            <a:r>
              <a:rPr lang="en-US" sz="2000" dirty="0">
                <a:latin typeface="Arial" pitchFamily="34" charset="0"/>
                <a:cs typeface="Arial" pitchFamily="34" charset="0"/>
              </a:rPr>
              <a:t>Effective Rate: 9.9702%</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8901" y="6478737"/>
            <a:ext cx="5930899" cy="329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Compute and record amortization of a bond premium using the effective interest method.</a:t>
            </a:r>
          </a:p>
        </p:txBody>
      </p:sp>
      <p:sp>
        <p:nvSpPr>
          <p:cNvPr id="12" name="TextBox 11"/>
          <p:cNvSpPr txBox="1"/>
          <p:nvPr/>
        </p:nvSpPr>
        <p:spPr>
          <a:xfrm>
            <a:off x="7621772" y="163345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10B.2</a:t>
            </a:r>
          </a:p>
        </p:txBody>
      </p:sp>
      <p:pic>
        <p:nvPicPr>
          <p:cNvPr id="3" name="Picture 2">
            <a:extLst>
              <a:ext uri="{FF2B5EF4-FFF2-40B4-BE49-F238E27FC236}">
                <a16:creationId xmlns:a16="http://schemas.microsoft.com/office/drawing/2014/main" id="{3624CC62-C89D-4A8B-8BA1-125FE6A6D511}"/>
              </a:ext>
            </a:extLst>
          </p:cNvPr>
          <p:cNvPicPr>
            <a:picLocks noChangeAspect="1"/>
          </p:cNvPicPr>
          <p:nvPr/>
        </p:nvPicPr>
        <p:blipFill>
          <a:blip r:embed="rId3"/>
          <a:stretch>
            <a:fillRect/>
          </a:stretch>
        </p:blipFill>
        <p:spPr>
          <a:xfrm>
            <a:off x="1172087" y="1761250"/>
            <a:ext cx="5629515" cy="4579566"/>
          </a:xfrm>
          <a:prstGeom prst="rect">
            <a:avLst/>
          </a:prstGeom>
        </p:spPr>
      </p:pic>
      <p:sp>
        <p:nvSpPr>
          <p:cNvPr id="17" name="Rectangle 16">
            <a:extLst>
              <a:ext uri="{FF2B5EF4-FFF2-40B4-BE49-F238E27FC236}">
                <a16:creationId xmlns:a16="http://schemas.microsoft.com/office/drawing/2014/main" id="{A0B38D69-540A-1949-A067-A1EF3361017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386DA5AF-BCC0-CF4E-B25D-DD0AC7AD665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r>
              <a:rPr lang="en-US" i="1" dirty="0"/>
              <a:t>Appendix 10C </a:t>
            </a:r>
            <a:br>
              <a:rPr lang="en-US" dirty="0"/>
            </a:br>
            <a:r>
              <a:rPr lang="en-US" dirty="0"/>
              <a:t>Describe accounting for leases and pensions.</a:t>
            </a: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76300" y="21986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90600" y="5181600"/>
            <a:ext cx="7315200" cy="87313"/>
          </a:xfrm>
          <a:prstGeom prst="rect">
            <a:avLst/>
          </a:prstGeom>
          <a:noFill/>
          <a:ln w="9525">
            <a:noFill/>
            <a:miter lim="800000"/>
            <a:headEnd/>
            <a:tailEnd/>
          </a:ln>
        </p:spPr>
      </p:pic>
      <p:sp>
        <p:nvSpPr>
          <p:cNvPr id="8" name="TextBox 7"/>
          <p:cNvSpPr txBox="1"/>
          <p:nvPr/>
        </p:nvSpPr>
        <p:spPr>
          <a:xfrm>
            <a:off x="2019300" y="1083279"/>
            <a:ext cx="5257800" cy="769441"/>
          </a:xfrm>
          <a:prstGeom prst="rect">
            <a:avLst/>
          </a:prstGeom>
          <a:noFill/>
        </p:spPr>
        <p:txBody>
          <a:bodyPr wrap="square" rtlCol="0">
            <a:spAutoFit/>
          </a:bodyPr>
          <a:lstStyle/>
          <a:p>
            <a:r>
              <a:rPr lang="en-US" altLang="en-US" sz="4400" b="1" dirty="0">
                <a:latin typeface="+mj-lt"/>
              </a:rPr>
              <a:t>Learning Objective C3</a:t>
            </a:r>
            <a:endParaRPr lang="en-US" sz="4400" dirty="0">
              <a:latin typeface="+mj-lt"/>
            </a:endParaRPr>
          </a:p>
        </p:txBody>
      </p:sp>
      <p:sp>
        <p:nvSpPr>
          <p:cNvPr id="10" name="Rectangle 9">
            <a:extLst>
              <a:ext uri="{FF2B5EF4-FFF2-40B4-BE49-F238E27FC236}">
                <a16:creationId xmlns:a16="http://schemas.microsoft.com/office/drawing/2014/main" id="{6F2FBD24-5868-164F-9E87-2ABDE5CDB7F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6517CEC0-1107-9148-A423-F8D05C6E962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a:xfrm>
            <a:off x="457200" y="649732"/>
            <a:ext cx="8229600" cy="990600"/>
          </a:xfrm>
        </p:spPr>
        <p:txBody>
          <a:bodyPr/>
          <a:lstStyle/>
          <a:p>
            <a:pPr eaLnBrk="1" hangingPunct="1"/>
            <a:r>
              <a:rPr lang="en-US" altLang="en-US" b="1" dirty="0"/>
              <a:t>Bond Financing: </a:t>
            </a:r>
            <a:br>
              <a:rPr lang="en-US" altLang="en-US" b="1" dirty="0"/>
            </a:br>
            <a:r>
              <a:rPr lang="en-US" altLang="en-US" b="1" dirty="0"/>
              <a:t>Advantages and Disadvantages</a:t>
            </a:r>
          </a:p>
        </p:txBody>
      </p:sp>
      <p:sp>
        <p:nvSpPr>
          <p:cNvPr id="11266" name="Rectangle 2"/>
          <p:cNvSpPr>
            <a:spLocks noChangeArrowheads="1"/>
          </p:cNvSpPr>
          <p:nvPr/>
        </p:nvSpPr>
        <p:spPr bwMode="auto">
          <a:xfrm>
            <a:off x="280988" y="2469036"/>
            <a:ext cx="4200525" cy="1074738"/>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b="1" dirty="0">
                <a:solidFill>
                  <a:srgbClr val="862110"/>
                </a:solidFill>
                <a:ea typeface="ＭＳ Ｐゴシック" pitchFamily="-108" charset="-128"/>
                <a:cs typeface="Arial" pitchFamily="34" charset="0"/>
              </a:rPr>
              <a:t>Bonds do not affect owner control.</a:t>
            </a:r>
          </a:p>
        </p:txBody>
      </p:sp>
      <p:sp>
        <p:nvSpPr>
          <p:cNvPr id="11267" name="Rectangle 3"/>
          <p:cNvSpPr>
            <a:spLocks noChangeArrowheads="1"/>
          </p:cNvSpPr>
          <p:nvPr/>
        </p:nvSpPr>
        <p:spPr bwMode="auto">
          <a:xfrm>
            <a:off x="295275" y="3815236"/>
            <a:ext cx="4200525" cy="1074738"/>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b="1" dirty="0">
                <a:solidFill>
                  <a:srgbClr val="862110"/>
                </a:solidFill>
                <a:ea typeface="ＭＳ Ｐゴシック" pitchFamily="-108" charset="-128"/>
                <a:cs typeface="Arial" pitchFamily="34" charset="0"/>
              </a:rPr>
              <a:t>Interest on bonds is tax deductible.</a:t>
            </a:r>
          </a:p>
        </p:txBody>
      </p:sp>
      <p:sp>
        <p:nvSpPr>
          <p:cNvPr id="11268" name="Rectangle 4"/>
          <p:cNvSpPr>
            <a:spLocks noChangeArrowheads="1"/>
          </p:cNvSpPr>
          <p:nvPr/>
        </p:nvSpPr>
        <p:spPr bwMode="auto">
          <a:xfrm>
            <a:off x="295275" y="5118574"/>
            <a:ext cx="4200525" cy="1074737"/>
          </a:xfrm>
          <a:prstGeom prst="rect">
            <a:avLst/>
          </a:prstGeom>
          <a:solidFill>
            <a:srgbClr val="F6E9B4"/>
          </a:solidFill>
          <a:ln w="12700">
            <a:solidFill>
              <a:schemeClr val="tx2"/>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b="1" dirty="0">
                <a:solidFill>
                  <a:srgbClr val="862110"/>
                </a:solidFill>
                <a:ea typeface="ＭＳ Ｐゴシック" pitchFamily="-108" charset="-128"/>
                <a:cs typeface="Arial" pitchFamily="34" charset="0"/>
              </a:rPr>
              <a:t>Bonds can increase return on equity.</a:t>
            </a:r>
          </a:p>
        </p:txBody>
      </p:sp>
      <p:sp>
        <p:nvSpPr>
          <p:cNvPr id="8" name="TextBox 7"/>
          <p:cNvSpPr txBox="1"/>
          <p:nvPr/>
        </p:nvSpPr>
        <p:spPr>
          <a:xfrm>
            <a:off x="76200" y="1848294"/>
            <a:ext cx="4419600" cy="579438"/>
          </a:xfrm>
          <a:prstGeom prst="rect">
            <a:avLst/>
          </a:prstGeom>
          <a:noFill/>
        </p:spPr>
        <p:txBody>
          <a:bodyPr>
            <a:spAutoFit/>
          </a:bodyPr>
          <a:lstStyle/>
          <a:p>
            <a:pPr algn="ctr">
              <a:defRPr/>
            </a:pPr>
            <a:r>
              <a:rPr lang="en-US" sz="3200" b="1" dirty="0">
                <a:solidFill>
                  <a:schemeClr val="accent5">
                    <a:lumMod val="50000"/>
                  </a:schemeClr>
                </a:solidFill>
                <a:effectLst>
                  <a:outerShdw blurRad="38100" dist="38100" dir="2700000" algn="tl">
                    <a:srgbClr val="C0C0C0"/>
                  </a:outerShdw>
                </a:effectLst>
                <a:ea typeface="ＭＳ Ｐゴシック" pitchFamily="-108" charset="-128"/>
                <a:cs typeface="Arial" pitchFamily="34" charset="0"/>
              </a:rPr>
              <a:t>Advantages</a:t>
            </a:r>
            <a:r>
              <a:rPr lang="en-US" sz="3200" dirty="0">
                <a:solidFill>
                  <a:srgbClr val="244583"/>
                </a:solidFill>
                <a:effectLst>
                  <a:outerShdw blurRad="38100" dist="38100" dir="2700000" algn="tl">
                    <a:srgbClr val="C0C0C0"/>
                  </a:outerShdw>
                </a:effectLst>
                <a:ea typeface="ＭＳ Ｐゴシック" pitchFamily="-108" charset="-128"/>
                <a:cs typeface="Arial" pitchFamily="34" charset="0"/>
              </a:rPr>
              <a:t> </a:t>
            </a:r>
          </a:p>
        </p:txBody>
      </p:sp>
      <p:sp>
        <p:nvSpPr>
          <p:cNvPr id="9" name="Rectangle 2"/>
          <p:cNvSpPr>
            <a:spLocks noChangeArrowheads="1"/>
          </p:cNvSpPr>
          <p:nvPr/>
        </p:nvSpPr>
        <p:spPr bwMode="auto">
          <a:xfrm>
            <a:off x="4648200" y="2470624"/>
            <a:ext cx="4238625" cy="2060575"/>
          </a:xfrm>
          <a:prstGeom prst="rect">
            <a:avLst/>
          </a:prstGeom>
          <a:solidFill>
            <a:schemeClr val="accent2">
              <a:lumMod val="7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dirty="0">
                <a:solidFill>
                  <a:schemeClr val="accent6">
                    <a:lumMod val="40000"/>
                    <a:lumOff val="60000"/>
                  </a:schemeClr>
                </a:solidFill>
                <a:effectLst>
                  <a:outerShdw blurRad="38100" dist="38100" dir="2700000" algn="tl">
                    <a:srgbClr val="000000"/>
                  </a:outerShdw>
                </a:effectLst>
                <a:ea typeface="ＭＳ Ｐゴシック" pitchFamily="-108" charset="-128"/>
                <a:cs typeface="Arial" pitchFamily="34" charset="0"/>
              </a:rPr>
              <a:t>Bonds require payment of both periodic interest and par value at maturity</a:t>
            </a:r>
            <a:r>
              <a:rPr lang="en-US" sz="3200" dirty="0">
                <a:solidFill>
                  <a:schemeClr val="bg1"/>
                </a:solidFill>
                <a:effectLst>
                  <a:outerShdw blurRad="38100" dist="38100" dir="2700000" algn="tl">
                    <a:srgbClr val="000000"/>
                  </a:outerShdw>
                </a:effectLst>
                <a:ea typeface="ＭＳ Ｐゴシック" pitchFamily="-108" charset="-128"/>
                <a:cs typeface="Arial" pitchFamily="34" charset="0"/>
              </a:rPr>
              <a:t>.</a:t>
            </a:r>
          </a:p>
        </p:txBody>
      </p:sp>
      <p:sp>
        <p:nvSpPr>
          <p:cNvPr id="10" name="Rectangle 3"/>
          <p:cNvSpPr>
            <a:spLocks noChangeArrowheads="1"/>
          </p:cNvSpPr>
          <p:nvPr/>
        </p:nvSpPr>
        <p:spPr bwMode="auto">
          <a:xfrm>
            <a:off x="4648200" y="4799486"/>
            <a:ext cx="4238625" cy="1073150"/>
          </a:xfrm>
          <a:prstGeom prst="rect">
            <a:avLst/>
          </a:prstGeom>
          <a:solidFill>
            <a:schemeClr val="accent2">
              <a:lumMod val="7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3200" dirty="0">
                <a:solidFill>
                  <a:schemeClr val="accent6">
                    <a:lumMod val="40000"/>
                    <a:lumOff val="60000"/>
                  </a:schemeClr>
                </a:solidFill>
                <a:effectLst>
                  <a:outerShdw blurRad="38100" dist="38100" dir="2700000" algn="tl">
                    <a:srgbClr val="000000"/>
                  </a:outerShdw>
                </a:effectLst>
                <a:ea typeface="ＭＳ Ｐゴシック" pitchFamily="-108" charset="-128"/>
                <a:cs typeface="Arial" pitchFamily="34" charset="0"/>
              </a:rPr>
              <a:t>Bonds can decrease return on equity.</a:t>
            </a:r>
          </a:p>
        </p:txBody>
      </p:sp>
      <p:sp>
        <p:nvSpPr>
          <p:cNvPr id="11" name="TextBox 10"/>
          <p:cNvSpPr txBox="1"/>
          <p:nvPr/>
        </p:nvSpPr>
        <p:spPr>
          <a:xfrm>
            <a:off x="4648200" y="1848294"/>
            <a:ext cx="4419600" cy="579438"/>
          </a:xfrm>
          <a:prstGeom prst="rect">
            <a:avLst/>
          </a:prstGeom>
          <a:noFill/>
        </p:spPr>
        <p:txBody>
          <a:bodyPr>
            <a:spAutoFit/>
          </a:bodyPr>
          <a:lstStyle/>
          <a:p>
            <a:pPr algn="ctr">
              <a:defRPr/>
            </a:pPr>
            <a:r>
              <a:rPr lang="en-US" sz="3200" b="1" dirty="0">
                <a:solidFill>
                  <a:schemeClr val="accent5">
                    <a:lumMod val="50000"/>
                  </a:schemeClr>
                </a:solidFill>
                <a:effectLst>
                  <a:outerShdw blurRad="38100" dist="38100" dir="2700000" algn="tl">
                    <a:srgbClr val="C0C0C0"/>
                  </a:outerShdw>
                </a:effectLst>
                <a:ea typeface="ＭＳ Ｐゴシック" pitchFamily="-108" charset="-128"/>
                <a:cs typeface="Arial" pitchFamily="34" charset="0"/>
              </a:rPr>
              <a:t>Disadvantages</a:t>
            </a:r>
            <a:r>
              <a:rPr lang="en-US" sz="3200" dirty="0">
                <a:solidFill>
                  <a:schemeClr val="accent6">
                    <a:lumMod val="50000"/>
                  </a:schemeClr>
                </a:solidFill>
                <a:effectLst>
                  <a:outerShdw blurRad="38100" dist="38100" dir="2700000" algn="tl">
                    <a:srgbClr val="C0C0C0"/>
                  </a:outerShdw>
                </a:effectLst>
                <a:ea typeface="ＭＳ Ｐゴシック" pitchFamily="-108" charset="-128"/>
                <a:cs typeface="Arial" pitchFamily="34" charset="0"/>
              </a:rPr>
              <a:t> </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138113" y="6573713"/>
            <a:ext cx="4510087" cy="2054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Compare bond financing with stock financing.</a:t>
            </a:r>
          </a:p>
        </p:txBody>
      </p:sp>
      <p:sp>
        <p:nvSpPr>
          <p:cNvPr id="16" name="Rectangle 15">
            <a:extLst>
              <a:ext uri="{FF2B5EF4-FFF2-40B4-BE49-F238E27FC236}">
                <a16:creationId xmlns:a16="http://schemas.microsoft.com/office/drawing/2014/main" id="{D76C836A-A69E-2545-903C-3DFC629560C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id="{BEC1A7D8-B517-C24E-B35E-756EE0F92CF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500" fill="hold"/>
                                        <p:tgtEl>
                                          <p:spTgt spid="11266"/>
                                        </p:tgtEl>
                                        <p:attrNameLst>
                                          <p:attrName>ppt_w</p:attrName>
                                        </p:attrNameLst>
                                      </p:cBhvr>
                                      <p:tavLst>
                                        <p:tav tm="0">
                                          <p:val>
                                            <p:strVal val="#ppt_w*0.70"/>
                                          </p:val>
                                        </p:tav>
                                        <p:tav tm="100000">
                                          <p:val>
                                            <p:strVal val="#ppt_w"/>
                                          </p:val>
                                        </p:tav>
                                      </p:tavLst>
                                    </p:anim>
                                    <p:anim calcmode="lin" valueType="num">
                                      <p:cBhvr>
                                        <p:cTn id="13" dur="500" fill="hold"/>
                                        <p:tgtEl>
                                          <p:spTgt spid="11266"/>
                                        </p:tgtEl>
                                        <p:attrNameLst>
                                          <p:attrName>ppt_h</p:attrName>
                                        </p:attrNameLst>
                                      </p:cBhvr>
                                      <p:tavLst>
                                        <p:tav tm="0">
                                          <p:val>
                                            <p:strVal val="#ppt_h"/>
                                          </p:val>
                                        </p:tav>
                                        <p:tav tm="100000">
                                          <p:val>
                                            <p:strVal val="#ppt_h"/>
                                          </p:val>
                                        </p:tav>
                                      </p:tavLst>
                                    </p:anim>
                                    <p:animEffect transition="in" filter="fade">
                                      <p:cBhvr>
                                        <p:cTn id="14" dur="500"/>
                                        <p:tgtEl>
                                          <p:spTgt spid="11266"/>
                                        </p:tgtEl>
                                      </p:cBhvr>
                                    </p:animEffect>
                                  </p:childTnLst>
                                </p:cTn>
                              </p:par>
                            </p:childTnLst>
                          </p:cTn>
                        </p:par>
                        <p:par>
                          <p:cTn id="15" fill="hold" nodeType="afterGroup">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1267"/>
                                        </p:tgtEl>
                                        <p:attrNameLst>
                                          <p:attrName>style.visibility</p:attrName>
                                        </p:attrNameLst>
                                      </p:cBhvr>
                                      <p:to>
                                        <p:strVal val="visible"/>
                                      </p:to>
                                    </p:set>
                                    <p:anim calcmode="lin" valueType="num">
                                      <p:cBhvr>
                                        <p:cTn id="18" dur="500" fill="hold"/>
                                        <p:tgtEl>
                                          <p:spTgt spid="11267"/>
                                        </p:tgtEl>
                                        <p:attrNameLst>
                                          <p:attrName>ppt_w</p:attrName>
                                        </p:attrNameLst>
                                      </p:cBhvr>
                                      <p:tavLst>
                                        <p:tav tm="0">
                                          <p:val>
                                            <p:strVal val="#ppt_w*0.70"/>
                                          </p:val>
                                        </p:tav>
                                        <p:tav tm="100000">
                                          <p:val>
                                            <p:strVal val="#ppt_w"/>
                                          </p:val>
                                        </p:tav>
                                      </p:tavLst>
                                    </p:anim>
                                    <p:anim calcmode="lin" valueType="num">
                                      <p:cBhvr>
                                        <p:cTn id="19" dur="500" fill="hold"/>
                                        <p:tgtEl>
                                          <p:spTgt spid="11267"/>
                                        </p:tgtEl>
                                        <p:attrNameLst>
                                          <p:attrName>ppt_h</p:attrName>
                                        </p:attrNameLst>
                                      </p:cBhvr>
                                      <p:tavLst>
                                        <p:tav tm="0">
                                          <p:val>
                                            <p:strVal val="#ppt_h"/>
                                          </p:val>
                                        </p:tav>
                                        <p:tav tm="100000">
                                          <p:val>
                                            <p:strVal val="#ppt_h"/>
                                          </p:val>
                                        </p:tav>
                                      </p:tavLst>
                                    </p:anim>
                                    <p:animEffect transition="in" filter="fade">
                                      <p:cBhvr>
                                        <p:cTn id="20" dur="500"/>
                                        <p:tgtEl>
                                          <p:spTgt spid="11267"/>
                                        </p:tgtEl>
                                      </p:cBhvr>
                                    </p:animEffect>
                                  </p:childTnLst>
                                </p:cTn>
                              </p:par>
                            </p:childTnLst>
                          </p:cTn>
                        </p:par>
                        <p:par>
                          <p:cTn id="21" fill="hold" nodeType="afterGroup">
                            <p:stCondLst>
                              <p:cond delay="1500"/>
                            </p:stCondLst>
                            <p:childTnLst>
                              <p:par>
                                <p:cTn id="22" presetID="55" presetClass="entr" presetSubtype="0" fill="hold" grpId="0" nodeType="afterEffect">
                                  <p:stCondLst>
                                    <p:cond delay="0"/>
                                  </p:stCondLst>
                                  <p:childTnLst>
                                    <p:set>
                                      <p:cBhvr>
                                        <p:cTn id="23" dur="1" fill="hold">
                                          <p:stCondLst>
                                            <p:cond delay="0"/>
                                          </p:stCondLst>
                                        </p:cTn>
                                        <p:tgtEl>
                                          <p:spTgt spid="11268"/>
                                        </p:tgtEl>
                                        <p:attrNameLst>
                                          <p:attrName>style.visibility</p:attrName>
                                        </p:attrNameLst>
                                      </p:cBhvr>
                                      <p:to>
                                        <p:strVal val="visible"/>
                                      </p:to>
                                    </p:set>
                                    <p:anim calcmode="lin" valueType="num">
                                      <p:cBhvr>
                                        <p:cTn id="24" dur="500" fill="hold"/>
                                        <p:tgtEl>
                                          <p:spTgt spid="11268"/>
                                        </p:tgtEl>
                                        <p:attrNameLst>
                                          <p:attrName>ppt_w</p:attrName>
                                        </p:attrNameLst>
                                      </p:cBhvr>
                                      <p:tavLst>
                                        <p:tav tm="0">
                                          <p:val>
                                            <p:strVal val="#ppt_w*0.70"/>
                                          </p:val>
                                        </p:tav>
                                        <p:tav tm="100000">
                                          <p:val>
                                            <p:strVal val="#ppt_w"/>
                                          </p:val>
                                        </p:tav>
                                      </p:tavLst>
                                    </p:anim>
                                    <p:anim calcmode="lin" valueType="num">
                                      <p:cBhvr>
                                        <p:cTn id="25" dur="500" fill="hold"/>
                                        <p:tgtEl>
                                          <p:spTgt spid="11268"/>
                                        </p:tgtEl>
                                        <p:attrNameLst>
                                          <p:attrName>ppt_h</p:attrName>
                                        </p:attrNameLst>
                                      </p:cBhvr>
                                      <p:tavLst>
                                        <p:tav tm="0">
                                          <p:val>
                                            <p:strVal val="#ppt_h"/>
                                          </p:val>
                                        </p:tav>
                                        <p:tav tm="100000">
                                          <p:val>
                                            <p:strVal val="#ppt_h"/>
                                          </p:val>
                                        </p:tav>
                                      </p:tavLst>
                                    </p:anim>
                                    <p:animEffect transition="in" filter="fade">
                                      <p:cBhvr>
                                        <p:cTn id="26" dur="500"/>
                                        <p:tgtEl>
                                          <p:spTgt spid="11268"/>
                                        </p:tgtEl>
                                      </p:cBhvr>
                                    </p:animEffect>
                                  </p:childTnLst>
                                </p:cTn>
                              </p:par>
                            </p:childTnLst>
                          </p:cTn>
                        </p:par>
                        <p:par>
                          <p:cTn id="27" fill="hold" nodeType="afterGroup">
                            <p:stCondLst>
                              <p:cond delay="2000"/>
                            </p:stCondLst>
                            <p:childTnLst>
                              <p:par>
                                <p:cTn id="28" presetID="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2500"/>
                            </p:stCondLst>
                            <p:childTnLst>
                              <p:par>
                                <p:cTn id="33" presetID="55"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strVal val="#ppt_w*0.7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animEffect transition="in" filter="fade">
                                      <p:cBhvr>
                                        <p:cTn id="37" dur="500"/>
                                        <p:tgtEl>
                                          <p:spTgt spid="9"/>
                                        </p:tgtEl>
                                      </p:cBhvr>
                                    </p:animEffect>
                                  </p:childTnLst>
                                </p:cTn>
                              </p:par>
                            </p:childTnLst>
                          </p:cTn>
                        </p:par>
                        <p:par>
                          <p:cTn id="38" fill="hold" nodeType="afterGroup">
                            <p:stCondLst>
                              <p:cond delay="3000"/>
                            </p:stCondLst>
                            <p:childTnLst>
                              <p:par>
                                <p:cTn id="39" presetID="55"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0.70"/>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68" grpId="0" animBg="1"/>
      <p:bldP spid="8" grpId="0"/>
      <p:bldP spid="9" grpId="0" animBg="1"/>
      <p:bldP spid="10" grpId="0" animBg="1"/>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57200"/>
            <a:ext cx="8229600" cy="682497"/>
          </a:xfrm>
        </p:spPr>
        <p:txBody>
          <a:bodyPr rtlCol="0">
            <a:normAutofit fontScale="90000"/>
          </a:bodyPr>
          <a:lstStyle/>
          <a:p>
            <a:pPr eaLnBrk="1" fontAlgn="auto" hangingPunct="1">
              <a:spcAft>
                <a:spcPts val="0"/>
              </a:spcAft>
              <a:defRPr/>
            </a:pPr>
            <a:r>
              <a:rPr lang="en-US" altLang="en-US" b="1" dirty="0"/>
              <a:t>Leases</a:t>
            </a:r>
          </a:p>
        </p:txBody>
      </p:sp>
      <p:sp>
        <p:nvSpPr>
          <p:cNvPr id="100355" name="TextBox 2"/>
          <p:cNvSpPr txBox="1">
            <a:spLocks noChangeArrowheads="1"/>
          </p:cNvSpPr>
          <p:nvPr/>
        </p:nvSpPr>
        <p:spPr bwMode="auto">
          <a:xfrm>
            <a:off x="315686" y="1033963"/>
            <a:ext cx="8382000" cy="1015663"/>
          </a:xfrm>
          <a:prstGeom prst="rect">
            <a:avLst/>
          </a:prstGeom>
          <a:noFill/>
          <a:ln w="9525">
            <a:noFill/>
            <a:miter lim="800000"/>
            <a:headEnd/>
            <a:tailEnd/>
          </a:ln>
        </p:spPr>
        <p:txBody>
          <a:bodyPr wrap="square">
            <a:spAutoFit/>
          </a:bodyPr>
          <a:lstStyle/>
          <a:p>
            <a:pPr algn="ctr"/>
            <a:r>
              <a:rPr lang="en-US" altLang="en-US" sz="2000" dirty="0"/>
              <a:t>A lease is an agreement between the lessor (owner) and the lessee (asset renter or tenant) that gives the lessee the right to use the asset for a period of time in return for cash (rent) payments.</a:t>
            </a:r>
          </a:p>
        </p:txBody>
      </p:sp>
      <p:sp>
        <p:nvSpPr>
          <p:cNvPr id="7" name="Rectangle 6"/>
          <p:cNvSpPr/>
          <p:nvPr/>
        </p:nvSpPr>
        <p:spPr>
          <a:xfrm>
            <a:off x="457199" y="2127615"/>
            <a:ext cx="8240487" cy="4154984"/>
          </a:xfrm>
          <a:prstGeom prst="rect">
            <a:avLst/>
          </a:prstGeom>
          <a:solidFill>
            <a:schemeClr val="accent2">
              <a:lumMod val="75000"/>
            </a:schemeClr>
          </a:solidFill>
          <a:ln>
            <a:solidFill>
              <a:schemeClr val="tx1"/>
            </a:solidFill>
          </a:ln>
        </p:spPr>
        <p:txBody>
          <a:bodyPr wrap="square">
            <a:spAutoFit/>
          </a:bodyPr>
          <a:lstStyle/>
          <a:p>
            <a:pPr>
              <a:defRPr/>
            </a:pPr>
            <a:r>
              <a:rPr lang="en-US" sz="2400" b="1" dirty="0">
                <a:solidFill>
                  <a:srgbClr val="FFFF00"/>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Finance Leases</a:t>
            </a:r>
            <a:br>
              <a:rPr lang="en-US" dirty="0">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b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Finance leases are long-term leases where the lessee receives substantially all remaining benefits of the asset.  Must meet one or more of five criteria: </a:t>
            </a:r>
          </a:p>
          <a:p>
            <a:pPr marL="457200" indent="-457200">
              <a:buFont typeface="+mj-lt"/>
              <a:buAutoNum type="arabicPeriod"/>
              <a:defRPr/>
            </a:pP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transfers ownership of lease asset to lessee; </a:t>
            </a:r>
          </a:p>
          <a:p>
            <a:pPr marL="457200" indent="-457200">
              <a:buFont typeface="+mj-lt"/>
              <a:buAutoNum type="arabicPeriod"/>
              <a:defRPr/>
            </a:pP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has a purchase option that lessee is reasonably certain to exercise;</a:t>
            </a:r>
          </a:p>
          <a:p>
            <a:pPr marL="457200" indent="-457200">
              <a:buFont typeface="+mj-lt"/>
              <a:buAutoNum type="arabicPeriod"/>
              <a:defRPr/>
            </a:pP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lease term is for major part of lease asset’s remaining economic life;</a:t>
            </a:r>
          </a:p>
          <a:p>
            <a:pPr marL="457200" indent="-457200">
              <a:buFont typeface="+mj-lt"/>
              <a:buAutoNum type="arabicPeriod"/>
              <a:defRPr/>
            </a:pP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present value of lease payments equal or exceed substantially all of the lease asset’s fair value; or </a:t>
            </a:r>
          </a:p>
          <a:p>
            <a:pPr marL="457200" indent="-457200">
              <a:buFont typeface="+mj-lt"/>
              <a:buAutoNum type="arabicPeriod"/>
              <a:defRPr/>
            </a:pP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lease asset is specialized and expected to have no alternative use to lessor at lease-end. </a:t>
            </a:r>
          </a:p>
          <a:p>
            <a:pPr>
              <a:defRPr/>
            </a:pP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Examples include leases of airplanes and department store buildings.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8937" y="6623051"/>
            <a:ext cx="5486835" cy="18528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Describe accounting for leases and pensions.</a:t>
            </a:r>
          </a:p>
        </p:txBody>
      </p:sp>
      <p:sp>
        <p:nvSpPr>
          <p:cNvPr id="12" name="Rectangle 11">
            <a:extLst>
              <a:ext uri="{FF2B5EF4-FFF2-40B4-BE49-F238E27FC236}">
                <a16:creationId xmlns:a16="http://schemas.microsoft.com/office/drawing/2014/main" id="{18A68EF5-DB9D-F142-84AC-F51D30D0F10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8C5227D3-3C14-574E-A4FA-ABABCF80717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57200"/>
            <a:ext cx="8229600" cy="682497"/>
          </a:xfrm>
        </p:spPr>
        <p:txBody>
          <a:bodyPr rtlCol="0">
            <a:normAutofit fontScale="90000"/>
          </a:bodyPr>
          <a:lstStyle/>
          <a:p>
            <a:pPr eaLnBrk="1" fontAlgn="auto" hangingPunct="1">
              <a:spcAft>
                <a:spcPts val="0"/>
              </a:spcAft>
              <a:defRPr/>
            </a:pPr>
            <a:r>
              <a:rPr lang="en-US" altLang="en-US" b="1" dirty="0"/>
              <a:t>Operating Lease</a:t>
            </a:r>
          </a:p>
        </p:txBody>
      </p:sp>
      <p:sp>
        <p:nvSpPr>
          <p:cNvPr id="6" name="Rectangle 5"/>
          <p:cNvSpPr/>
          <p:nvPr/>
        </p:nvSpPr>
        <p:spPr>
          <a:xfrm>
            <a:off x="365919" y="1556444"/>
            <a:ext cx="8412162" cy="1384995"/>
          </a:xfrm>
          <a:prstGeom prst="rect">
            <a:avLst/>
          </a:prstGeom>
          <a:solidFill>
            <a:schemeClr val="accent1">
              <a:lumMod val="75000"/>
            </a:schemeClr>
          </a:solidFill>
        </p:spPr>
        <p:txBody>
          <a:bodyPr wrap="square">
            <a:spAutoFit/>
          </a:bodyPr>
          <a:lstStyle/>
          <a:p>
            <a:pPr algn="ctr">
              <a:defRPr/>
            </a:pPr>
            <a:r>
              <a:rPr lang="en-US" sz="2400" b="1" dirty="0">
                <a:solidFill>
                  <a:srgbClr val="FFFF00"/>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Operating Leases</a:t>
            </a:r>
            <a:br>
              <a:rPr lang="en-US" dirty="0">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br>
            <a:r>
              <a:rPr lang="en-US" sz="2000" dirty="0">
                <a:solidFill>
                  <a:schemeClr val="bg1"/>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rPr>
              <a:t>Operating leases are long-term leases that do not meet any of the five criteria for finance leases. Examples include most car and apartment rental agreements.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8937" y="6612921"/>
            <a:ext cx="4330663" cy="19541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Describe accounting for leases and pensions.</a:t>
            </a:r>
          </a:p>
        </p:txBody>
      </p:sp>
      <p:sp>
        <p:nvSpPr>
          <p:cNvPr id="12" name="Rectangle 11">
            <a:extLst>
              <a:ext uri="{FF2B5EF4-FFF2-40B4-BE49-F238E27FC236}">
                <a16:creationId xmlns:a16="http://schemas.microsoft.com/office/drawing/2014/main" id="{2900E33F-425A-5E47-9E3B-47E89C68586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FB9555F8-4AAB-8946-ACD1-79BB86131EE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51</a:t>
            </a:fld>
            <a:endParaRPr lang="en-US" dirty="0">
              <a:solidFill>
                <a:schemeClr val="tx1">
                  <a:lumMod val="50000"/>
                  <a:lumOff val="50000"/>
                </a:schemeClr>
              </a:solidFill>
            </a:endParaRPr>
          </a:p>
        </p:txBody>
      </p:sp>
    </p:spTree>
    <p:extLst>
      <p:ext uri="{BB962C8B-B14F-4D97-AF65-F5344CB8AC3E}">
        <p14:creationId xmlns:p14="http://schemas.microsoft.com/office/powerpoint/2010/main" val="162041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457200"/>
            <a:ext cx="8229600" cy="960438"/>
          </a:xfrm>
        </p:spPr>
        <p:txBody>
          <a:bodyPr rtlCol="0">
            <a:normAutofit/>
          </a:bodyPr>
          <a:lstStyle/>
          <a:p>
            <a:pPr eaLnBrk="1" fontAlgn="auto" hangingPunct="1">
              <a:spcAft>
                <a:spcPts val="0"/>
              </a:spcAft>
              <a:defRPr/>
            </a:pPr>
            <a:r>
              <a:rPr lang="en-US" altLang="en-US" b="1" dirty="0"/>
              <a:t>Pensions</a:t>
            </a:r>
          </a:p>
        </p:txBody>
      </p:sp>
      <p:sp>
        <p:nvSpPr>
          <p:cNvPr id="101379" name="TextBox 2"/>
          <p:cNvSpPr txBox="1">
            <a:spLocks noChangeArrowheads="1"/>
          </p:cNvSpPr>
          <p:nvPr/>
        </p:nvSpPr>
        <p:spPr bwMode="auto">
          <a:xfrm>
            <a:off x="609600" y="1524000"/>
            <a:ext cx="7924800" cy="830997"/>
          </a:xfrm>
          <a:prstGeom prst="rect">
            <a:avLst/>
          </a:prstGeom>
          <a:noFill/>
          <a:ln w="9525">
            <a:noFill/>
            <a:miter lim="800000"/>
            <a:headEnd/>
            <a:tailEnd/>
          </a:ln>
        </p:spPr>
        <p:txBody>
          <a:bodyPr wrap="square">
            <a:spAutoFit/>
          </a:bodyPr>
          <a:lstStyle/>
          <a:p>
            <a:pPr algn="ctr"/>
            <a:r>
              <a:rPr lang="en-US" altLang="en-US" sz="2400" dirty="0"/>
              <a:t>A pension is an agreement for the employer to provide benefits (payments) to employees after they retire.</a:t>
            </a:r>
          </a:p>
        </p:txBody>
      </p:sp>
      <p:sp>
        <p:nvSpPr>
          <p:cNvPr id="7" name="Rectangle 6"/>
          <p:cNvSpPr/>
          <p:nvPr/>
        </p:nvSpPr>
        <p:spPr>
          <a:xfrm>
            <a:off x="609600" y="2895600"/>
            <a:ext cx="7848600" cy="2292350"/>
          </a:xfrm>
          <a:prstGeom prst="rect">
            <a:avLst/>
          </a:prstGeom>
          <a:solidFill>
            <a:schemeClr val="accent3">
              <a:lumMod val="50000"/>
            </a:schemeClr>
          </a:solidFill>
          <a:ln>
            <a:solidFill>
              <a:schemeClr val="tx1"/>
            </a:solidFill>
          </a:ln>
        </p:spPr>
        <p:txBody>
          <a:bodyPr>
            <a:spAutoFit/>
          </a:bodyPr>
          <a:lstStyle/>
          <a:p>
            <a:pPr algn="ctr">
              <a:defRPr/>
            </a:pPr>
            <a:r>
              <a:rPr lang="en-US" sz="2400" b="1" dirty="0">
                <a:solidFill>
                  <a:srgbClr val="FFFF00"/>
                </a:solidFill>
                <a:effectLst>
                  <a:outerShdw blurRad="38100" dist="38100" dir="2700000" algn="tl">
                    <a:srgbClr val="000000">
                      <a:alpha val="43137"/>
                    </a:srgbClr>
                  </a:outerShdw>
                </a:effectLst>
                <a:ea typeface="ＭＳ Ｐゴシック" pitchFamily="-108" charset="-128"/>
                <a:cs typeface="Arial" pitchFamily="34" charset="0"/>
              </a:rPr>
              <a:t>Defined Benefit Plans</a:t>
            </a:r>
          </a:p>
          <a:p>
            <a:pPr algn="ctr">
              <a:defRPr/>
            </a:pPr>
            <a:r>
              <a:rPr lang="en-US" sz="2400" dirty="0">
                <a:solidFill>
                  <a:schemeClr val="bg1"/>
                </a:solidFill>
                <a:effectLst>
                  <a:outerShdw blurRad="38100" dist="38100" dir="2700000" algn="tl">
                    <a:srgbClr val="000000">
                      <a:alpha val="43137"/>
                    </a:srgbClr>
                  </a:outerShdw>
                </a:effectLst>
                <a:ea typeface="ＭＳ Ｐゴシック" pitchFamily="-108" charset="-128"/>
                <a:cs typeface="Arial" pitchFamily="34" charset="0"/>
              </a:rPr>
              <a:t>The employer’s contributions vary, depending on assumptions about future pension assets and liabilities. A pension liability is reported when the accumulated benefit obligation is more than the plan assets, a so-called underfunded plan.</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8937" y="6612921"/>
            <a:ext cx="4330663" cy="19541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t>Describe accounting for leases and pensions.</a:t>
            </a:r>
          </a:p>
        </p:txBody>
      </p:sp>
      <p:sp>
        <p:nvSpPr>
          <p:cNvPr id="11" name="Rectangle 10">
            <a:extLst>
              <a:ext uri="{FF2B5EF4-FFF2-40B4-BE49-F238E27FC236}">
                <a16:creationId xmlns:a16="http://schemas.microsoft.com/office/drawing/2014/main" id="{89748C40-C61E-5F43-B592-E8A5A75961A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7ABCF3FF-60F0-C547-B178-BD91AB40980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3"/>
          <p:cNvSpPr>
            <a:spLocks noGrp="1"/>
          </p:cNvSpPr>
          <p:nvPr>
            <p:ph type="title"/>
          </p:nvPr>
        </p:nvSpPr>
        <p:spPr>
          <a:xfrm>
            <a:off x="457200" y="1676400"/>
            <a:ext cx="8229600" cy="1219200"/>
          </a:xfrm>
        </p:spPr>
        <p:txBody>
          <a:bodyPr/>
          <a:lstStyle/>
          <a:p>
            <a:pPr eaLnBrk="1" hangingPunct="1"/>
            <a:r>
              <a:rPr lang="en-US" altLang="en-US" b="1" dirty="0"/>
              <a:t>End of Chapter 10</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a16="http://schemas.microsoft.com/office/drawing/2014/main" id="{E7884B40-DF9A-9242-BC26-8F9DBA5B6C3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id="{E3452C1B-0FA3-374D-B002-B802A746D22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          </a:t>
            </a:r>
            <a:fld id="{389021C6-BF4E-47D5-A0FD-A156D54A87E1}" type="slidenum">
              <a:rPr lang="en-US" smtClean="0">
                <a:solidFill>
                  <a:schemeClr val="tx1">
                    <a:lumMod val="50000"/>
                    <a:lumOff val="50000"/>
                  </a:schemeClr>
                </a:solidFill>
              </a:rPr>
              <a:pPr>
                <a:defRPr/>
              </a:pPr>
              <a:t>53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
          <p:cNvSpPr>
            <a:spLocks noGrp="1" noChangeArrowheads="1"/>
          </p:cNvSpPr>
          <p:nvPr>
            <p:ph type="title"/>
          </p:nvPr>
        </p:nvSpPr>
        <p:spPr>
          <a:xfrm>
            <a:off x="457200" y="609600"/>
            <a:ext cx="8229600" cy="914400"/>
          </a:xfrm>
        </p:spPr>
        <p:txBody>
          <a:bodyPr/>
          <a:lstStyle/>
          <a:p>
            <a:pPr eaLnBrk="1" hangingPunct="1"/>
            <a:r>
              <a:rPr lang="en-US" altLang="en-US" b="1" dirty="0"/>
              <a:t>Bond Issuance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73713"/>
            <a:ext cx="4510087" cy="2054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Compare bond financing with stock financing.</a:t>
            </a:r>
          </a:p>
        </p:txBody>
      </p:sp>
      <p:sp>
        <p:nvSpPr>
          <p:cNvPr id="7" name="TextBox 6"/>
          <p:cNvSpPr txBox="1"/>
          <p:nvPr/>
        </p:nvSpPr>
        <p:spPr>
          <a:xfrm>
            <a:off x="7524307" y="169600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10.2</a:t>
            </a:r>
          </a:p>
        </p:txBody>
      </p:sp>
      <p:pic>
        <p:nvPicPr>
          <p:cNvPr id="2" name="Picture 1" descr="Screen Shot 2018-01-02 at 10.47.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901" y="1676400"/>
            <a:ext cx="5351299" cy="4010088"/>
          </a:xfrm>
          <a:prstGeom prst="rect">
            <a:avLst/>
          </a:prstGeom>
        </p:spPr>
      </p:pic>
      <p:sp>
        <p:nvSpPr>
          <p:cNvPr id="10" name="Rectangle 9">
            <a:extLst>
              <a:ext uri="{FF2B5EF4-FFF2-40B4-BE49-F238E27FC236}">
                <a16:creationId xmlns:a16="http://schemas.microsoft.com/office/drawing/2014/main" id="{3985DE2A-8916-3D4D-B7DD-758D10E0758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39DE08B7-CE35-0A43-A355-476453C21C1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title"/>
          </p:nvPr>
        </p:nvSpPr>
        <p:spPr>
          <a:xfrm>
            <a:off x="457200" y="457200"/>
            <a:ext cx="8229600" cy="1143000"/>
          </a:xfrm>
        </p:spPr>
        <p:txBody>
          <a:bodyPr/>
          <a:lstStyle/>
          <a:p>
            <a:pPr eaLnBrk="1" hangingPunct="1"/>
            <a:r>
              <a:rPr lang="en-US" altLang="en-US" b="1" dirty="0"/>
              <a:t>Bond Trading</a:t>
            </a:r>
          </a:p>
        </p:txBody>
      </p:sp>
      <p:sp>
        <p:nvSpPr>
          <p:cNvPr id="9" name="Rectangle 8"/>
          <p:cNvSpPr/>
          <p:nvPr/>
        </p:nvSpPr>
        <p:spPr>
          <a:xfrm>
            <a:off x="457200" y="3531737"/>
            <a:ext cx="8229600" cy="2246769"/>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ctr">
              <a:defRPr/>
            </a:pPr>
            <a:r>
              <a:rPr lang="en-US" sz="2800" dirty="0">
                <a:latin typeface="Arial" pitchFamily="34" charset="0"/>
                <a:cs typeface="Arial" pitchFamily="34" charset="0"/>
              </a:rPr>
              <a:t>Bonds are securities that can be purchased or sold in the securities markets. They have a market value which is expressed as a percent of their par value. The closing price indicates that the IBM stock is being sold at 103.08% of face value.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138113" y="6573713"/>
            <a:ext cx="4510087" cy="2054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Compare bond financing with stock financing.</a:t>
            </a:r>
          </a:p>
        </p:txBody>
      </p:sp>
      <p:pic>
        <p:nvPicPr>
          <p:cNvPr id="3" name="Picture 2"/>
          <p:cNvPicPr>
            <a:picLocks noChangeAspect="1"/>
          </p:cNvPicPr>
          <p:nvPr/>
        </p:nvPicPr>
        <p:blipFill>
          <a:blip r:embed="rId3"/>
          <a:stretch>
            <a:fillRect/>
          </a:stretch>
        </p:blipFill>
        <p:spPr>
          <a:xfrm>
            <a:off x="1143000" y="1836586"/>
            <a:ext cx="7315200" cy="1117307"/>
          </a:xfrm>
          <a:prstGeom prst="rect">
            <a:avLst/>
          </a:prstGeom>
        </p:spPr>
      </p:pic>
      <p:sp>
        <p:nvSpPr>
          <p:cNvPr id="10" name="Rounded Rectangle 9"/>
          <p:cNvSpPr/>
          <p:nvPr/>
        </p:nvSpPr>
        <p:spPr>
          <a:xfrm>
            <a:off x="6019800" y="2178044"/>
            <a:ext cx="1066800" cy="59531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a:extLst>
              <a:ext uri="{FF2B5EF4-FFF2-40B4-BE49-F238E27FC236}">
                <a16:creationId xmlns:a16="http://schemas.microsoft.com/office/drawing/2014/main" id="{6D12E32F-F4F6-DF46-8A52-DFCD3129703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D73B74D1-6E61-314C-811A-9B9FF2E8B77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619795"/>
            <a:ext cx="7315200" cy="3124200"/>
          </a:xfrm>
        </p:spPr>
        <p:txBody>
          <a:bodyPr/>
          <a:lstStyle/>
          <a:p>
            <a:br>
              <a:rPr lang="en-US" altLang="en-US" dirty="0"/>
            </a:br>
            <a:br>
              <a:rPr lang="en-US" altLang="en-US" dirty="0"/>
            </a:br>
            <a:r>
              <a:rPr lang="en-US" dirty="0"/>
              <a:t>Prepare entries to record bond issuance and interest expense.</a:t>
            </a:r>
            <a:br>
              <a:rPr 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074692"/>
            <a:ext cx="7315200" cy="87313"/>
          </a:xfrm>
          <a:prstGeom prst="rect">
            <a:avLst/>
          </a:prstGeom>
          <a:noFill/>
          <a:ln w="9525">
            <a:noFill/>
            <a:miter lim="800000"/>
            <a:headEnd/>
            <a:tailEnd/>
          </a:ln>
        </p:spPr>
      </p:pic>
      <p:sp>
        <p:nvSpPr>
          <p:cNvPr id="8" name="TextBox 7"/>
          <p:cNvSpPr txBox="1"/>
          <p:nvPr/>
        </p:nvSpPr>
        <p:spPr>
          <a:xfrm>
            <a:off x="2133600" y="1084005"/>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id="{F2DB339C-F2D7-A340-9A84-A084773C0A9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5C1806BD-47C8-6A46-8034-E67F66C16AD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a:xfrm>
            <a:off x="457200" y="609600"/>
            <a:ext cx="8229600" cy="914400"/>
          </a:xfrm>
        </p:spPr>
        <p:txBody>
          <a:bodyPr/>
          <a:lstStyle/>
          <a:p>
            <a:pPr eaLnBrk="1" hangingPunct="1"/>
            <a:r>
              <a:rPr lang="en-US" altLang="en-US" b="1" dirty="0"/>
              <a:t>Issuing Bonds at Par: Issue Date</a:t>
            </a:r>
          </a:p>
        </p:txBody>
      </p:sp>
      <p:sp>
        <p:nvSpPr>
          <p:cNvPr id="4099" name="Rectangle 2"/>
          <p:cNvSpPr>
            <a:spLocks noGrp="1" noChangeArrowheads="1"/>
          </p:cNvSpPr>
          <p:nvPr>
            <p:ph type="body" idx="4294967295"/>
          </p:nvPr>
        </p:nvSpPr>
        <p:spPr>
          <a:xfrm>
            <a:off x="600221" y="1670704"/>
            <a:ext cx="8086579" cy="1676401"/>
          </a:xfrm>
          <a:solidFill>
            <a:srgbClr val="F6E9B4"/>
          </a:solidFill>
          <a:ln w="12700" cap="flat">
            <a:solidFill>
              <a:schemeClr val="tx1"/>
            </a:solidFill>
          </a:ln>
        </p:spPr>
        <p:txBody>
          <a:bodyPr lIns="90488" tIns="44450" rIns="90488" bIns="44450" rtlCol="0">
            <a:normAutofit/>
          </a:bodyPr>
          <a:lstStyle/>
          <a:p>
            <a:pPr marL="0" algn="ctr" eaLnBrk="1" fontAlgn="auto" hangingPunct="1">
              <a:spcBef>
                <a:spcPts val="0"/>
              </a:spcBef>
              <a:spcAft>
                <a:spcPts val="0"/>
              </a:spcAft>
              <a:buFont typeface="Wingdings" pitchFamily="2" charset="2"/>
              <a:buNone/>
              <a:defRPr/>
            </a:pPr>
            <a:r>
              <a:rPr lang="en-US" sz="2000" b="1" dirty="0"/>
              <a:t>On Dec. 31, 2019, a company issued the following bonds:</a:t>
            </a:r>
          </a:p>
          <a:p>
            <a:pPr marL="0" algn="ctr" eaLnBrk="1" fontAlgn="auto" hangingPunct="1">
              <a:spcBef>
                <a:spcPts val="0"/>
              </a:spcBef>
              <a:spcAft>
                <a:spcPts val="0"/>
              </a:spcAft>
              <a:buFont typeface="Wingdings" pitchFamily="2" charset="2"/>
              <a:buNone/>
              <a:defRPr/>
            </a:pPr>
            <a:r>
              <a:rPr lang="en-US" sz="2000" b="1" dirty="0"/>
              <a:t>Par Value: $100,000</a:t>
            </a:r>
          </a:p>
          <a:p>
            <a:pPr algn="ctr" eaLnBrk="1" fontAlgn="auto" hangingPunct="1">
              <a:spcBef>
                <a:spcPct val="5000"/>
              </a:spcBef>
              <a:spcAft>
                <a:spcPts val="0"/>
              </a:spcAft>
              <a:buFont typeface="Wingdings" pitchFamily="2" charset="2"/>
              <a:buNone/>
              <a:defRPr/>
            </a:pPr>
            <a:r>
              <a:rPr lang="en-US" sz="2000" b="1" dirty="0"/>
              <a:t>Stated Interest Rate: 8%</a:t>
            </a:r>
          </a:p>
          <a:p>
            <a:pPr algn="ctr" eaLnBrk="1" fontAlgn="auto" hangingPunct="1">
              <a:spcBef>
                <a:spcPct val="5000"/>
              </a:spcBef>
              <a:spcAft>
                <a:spcPts val="0"/>
              </a:spcAft>
              <a:buFont typeface="Wingdings" pitchFamily="2" charset="2"/>
              <a:buNone/>
              <a:defRPr/>
            </a:pPr>
            <a:r>
              <a:rPr lang="en-US" sz="2000" b="1" dirty="0"/>
              <a:t>Interest Dates: 6/30 and 12/31</a:t>
            </a:r>
          </a:p>
          <a:p>
            <a:pPr algn="ctr" eaLnBrk="1" fontAlgn="auto" hangingPunct="1">
              <a:spcBef>
                <a:spcPct val="5000"/>
              </a:spcBef>
              <a:spcAft>
                <a:spcPts val="0"/>
              </a:spcAft>
              <a:buFont typeface="Wingdings" pitchFamily="2" charset="2"/>
              <a:buNone/>
              <a:defRPr/>
            </a:pPr>
            <a:r>
              <a:rPr lang="en-US" sz="2000" b="1" dirty="0"/>
              <a:t>Maturity Date = Dec. 31, 2021 (2 years)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t>Prepare entries to record bond issuance and interest expense.</a:t>
            </a:r>
          </a:p>
        </p:txBody>
      </p:sp>
      <p:pic>
        <p:nvPicPr>
          <p:cNvPr id="4" name="Picture 3">
            <a:extLst>
              <a:ext uri="{FF2B5EF4-FFF2-40B4-BE49-F238E27FC236}">
                <a16:creationId xmlns:a16="http://schemas.microsoft.com/office/drawing/2014/main" id="{CC20D125-7AE2-486A-9F61-173F8BDA4D3B}"/>
              </a:ext>
            </a:extLst>
          </p:cNvPr>
          <p:cNvPicPr>
            <a:picLocks noChangeAspect="1"/>
          </p:cNvPicPr>
          <p:nvPr/>
        </p:nvPicPr>
        <p:blipFill>
          <a:blip r:embed="rId3"/>
          <a:stretch>
            <a:fillRect/>
          </a:stretch>
        </p:blipFill>
        <p:spPr>
          <a:xfrm>
            <a:off x="600221" y="3810000"/>
            <a:ext cx="8086579" cy="934882"/>
          </a:xfrm>
          <a:prstGeom prst="rect">
            <a:avLst/>
          </a:prstGeom>
        </p:spPr>
      </p:pic>
      <p:sp>
        <p:nvSpPr>
          <p:cNvPr id="10" name="Rectangle 9">
            <a:extLst>
              <a:ext uri="{FF2B5EF4-FFF2-40B4-BE49-F238E27FC236}">
                <a16:creationId xmlns:a16="http://schemas.microsoft.com/office/drawing/2014/main" id="{0CBA0B21-2875-6E42-891B-E88F939F7AF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3066D47C-C69B-C040-ADF3-F6FC15F0226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9">
                                            <p:bg/>
                                          </p:spTgt>
                                        </p:tgtEl>
                                        <p:attrNameLst>
                                          <p:attrName>style.visibility</p:attrName>
                                        </p:attrNameLst>
                                      </p:cBhvr>
                                      <p:to>
                                        <p:strVal val="visible"/>
                                      </p:to>
                                    </p:set>
                                    <p:animEffect transition="in" filter="wipe(up)">
                                      <p:cBhvr>
                                        <p:cTn id="7" dur="500"/>
                                        <p:tgtEl>
                                          <p:spTgt spid="4099">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wipe(up)">
                                      <p:cBhvr>
                                        <p:cTn id="10" dur="500"/>
                                        <p:tgtEl>
                                          <p:spTgt spid="4099">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wipe(up)">
                                      <p:cBhvr>
                                        <p:cTn id="13" dur="500"/>
                                        <p:tgtEl>
                                          <p:spTgt spid="4099">
                                            <p:txEl>
                                              <p:pRg st="1" end="1"/>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wipe(up)">
                                      <p:cBhvr>
                                        <p:cTn id="16" dur="500"/>
                                        <p:tgtEl>
                                          <p:spTgt spid="4099">
                                            <p:txEl>
                                              <p:pRg st="2" end="2"/>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wipe(up)">
                                      <p:cBhvr>
                                        <p:cTn id="19" dur="500"/>
                                        <p:tgtEl>
                                          <p:spTgt spid="4099">
                                            <p:txEl>
                                              <p:pRg st="3" end="3"/>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wipe(up)">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nimBg="1"/>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7627</TotalTime>
  <Words>7242</Words>
  <Application>Microsoft Office PowerPoint</Application>
  <PresentationFormat>On-screen Show (4:3)</PresentationFormat>
  <Paragraphs>551</Paragraphs>
  <Slides>53</Slides>
  <Notes>53</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7" baseType="lpstr">
      <vt:lpstr>Arial</vt:lpstr>
      <vt:lpstr>Arial Narrow</vt:lpstr>
      <vt:lpstr>Berlin Sans FB</vt:lpstr>
      <vt:lpstr>Calibri</vt:lpstr>
      <vt:lpstr>Palatino Linotype</vt:lpstr>
      <vt:lpstr>STIX Two Text</vt:lpstr>
      <vt:lpstr>Times</vt:lpstr>
      <vt:lpstr>Times New Roman</vt:lpstr>
      <vt:lpstr>Wingdings</vt:lpstr>
      <vt:lpstr>Wingdings 2</vt:lpstr>
      <vt:lpstr>Theme1</vt:lpstr>
      <vt:lpstr>1_Office Theme</vt:lpstr>
      <vt:lpstr>Office Theme</vt:lpstr>
      <vt:lpstr>Worksheet</vt:lpstr>
      <vt:lpstr>Accounting for Long-Term Liabilities </vt:lpstr>
      <vt:lpstr>Chapter 10 Learning Objectives</vt:lpstr>
      <vt:lpstr>  Compare bond financing with stock financing.   </vt:lpstr>
      <vt:lpstr>Bond Financing</vt:lpstr>
      <vt:lpstr>Bond Financing:  Advantages and Disadvantages</vt:lpstr>
      <vt:lpstr>Bond Issuance</vt:lpstr>
      <vt:lpstr>Bond Trading</vt:lpstr>
      <vt:lpstr>  Prepare entries to record bond issuance and interest expense. </vt:lpstr>
      <vt:lpstr>Issuing Bonds at Par: Issue Date</vt:lpstr>
      <vt:lpstr>Issuing Bonds at Par:  Interest Payments</vt:lpstr>
      <vt:lpstr>Issuing Bonds at Par: Maturity</vt:lpstr>
      <vt:lpstr>Bond Discount or Premium</vt:lpstr>
      <vt:lpstr>   Compute and record amortization of a bond discount using the straight-line method.   </vt:lpstr>
      <vt:lpstr>Discount Bond</vt:lpstr>
      <vt:lpstr>Discount Bonds: Issue Date</vt:lpstr>
      <vt:lpstr>Discount Bonds: Interest</vt:lpstr>
      <vt:lpstr>Discount Bonds: Amortization</vt:lpstr>
      <vt:lpstr>   Compute and record amortization of a bond premium using the straight-line method.   </vt:lpstr>
      <vt:lpstr>Premium Bonds</vt:lpstr>
      <vt:lpstr>Premium Bonds: Issue Date</vt:lpstr>
      <vt:lpstr>Premium Bonds: Carrying Value</vt:lpstr>
      <vt:lpstr>Premium Bonds: Interest</vt:lpstr>
      <vt:lpstr>Premium Bond: Amortization</vt:lpstr>
      <vt:lpstr>  Record the retirement of bonds.   </vt:lpstr>
      <vt:lpstr>Bond Retirement</vt:lpstr>
      <vt:lpstr>Bond Retirement before Maturity</vt:lpstr>
      <vt:lpstr>Bond Retirement: Conversion</vt:lpstr>
      <vt:lpstr>  Explain the types of notes and prepare entries to account for notes. </vt:lpstr>
      <vt:lpstr>Long-Term Notes Payable</vt:lpstr>
      <vt:lpstr>Long-Term Notes Payable: Single Payment</vt:lpstr>
      <vt:lpstr>Long-Term Notes Payable:  Regular Payments</vt:lpstr>
      <vt:lpstr>Installment Notes</vt:lpstr>
      <vt:lpstr>Installment Notes with  Equal Payments</vt:lpstr>
      <vt:lpstr>Installment Notes with Equal Payments:  Journal Entries</vt:lpstr>
      <vt:lpstr>Mortgage Notes and Bonds</vt:lpstr>
      <vt:lpstr> Assess debt features and their implications.  </vt:lpstr>
      <vt:lpstr>Features of Bonds and Notes</vt:lpstr>
      <vt:lpstr>  Compute the  debt-to-equity ratio and explain its use. </vt:lpstr>
      <vt:lpstr>Debt-to-Equity Ratio</vt:lpstr>
      <vt:lpstr>   Appendix 10A  Explain and compute bond pricing.   </vt:lpstr>
      <vt:lpstr>Bond Pricing</vt:lpstr>
      <vt:lpstr>Present Value of Discount Bond</vt:lpstr>
      <vt:lpstr>Present Value of Discount Bond: Calculating Price of Bond</vt:lpstr>
      <vt:lpstr>Present Value of Premium Bond</vt:lpstr>
      <vt:lpstr>  Appendix 10B  Compute and record amortization of a bond discount using the effective interest method.  </vt:lpstr>
      <vt:lpstr>Effective Interest Amortization: Discount</vt:lpstr>
      <vt:lpstr>  Appendix 10B Compute and record amortization of a bond premium using the effective interest method.  </vt:lpstr>
      <vt:lpstr>Effective Interest Amortization: Premium</vt:lpstr>
      <vt:lpstr> Appendix 10C  Describe accounting for leases and pensions.</vt:lpstr>
      <vt:lpstr>Leases</vt:lpstr>
      <vt:lpstr>Operating Lease</vt:lpstr>
      <vt:lpstr>Pensions</vt:lpstr>
      <vt:lpstr>End of Chapter 10</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Mohr, April L (Jefferson)</cp:lastModifiedBy>
  <cp:revision>567</cp:revision>
  <dcterms:created xsi:type="dcterms:W3CDTF">2008-06-11T19:43:46Z</dcterms:created>
  <dcterms:modified xsi:type="dcterms:W3CDTF">2020-01-22T17:51:07Z</dcterms:modified>
</cp:coreProperties>
</file>